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8"/>
  </p:notesMasterIdLst>
  <p:handoutMasterIdLst>
    <p:handoutMasterId r:id="rId39"/>
  </p:handoutMasterIdLst>
  <p:sldIdLst>
    <p:sldId id="849" r:id="rId3"/>
    <p:sldId id="1193" r:id="rId4"/>
    <p:sldId id="1124" r:id="rId5"/>
    <p:sldId id="1192" r:id="rId6"/>
    <p:sldId id="1194" r:id="rId7"/>
    <p:sldId id="1196" r:id="rId8"/>
    <p:sldId id="1183" r:id="rId9"/>
    <p:sldId id="1184" r:id="rId10"/>
    <p:sldId id="1185" r:id="rId11"/>
    <p:sldId id="1162" r:id="rId12"/>
    <p:sldId id="1164" r:id="rId13"/>
    <p:sldId id="1166" r:id="rId14"/>
    <p:sldId id="1165" r:id="rId15"/>
    <p:sldId id="1167" r:id="rId16"/>
    <p:sldId id="1187" r:id="rId17"/>
    <p:sldId id="1189" r:id="rId18"/>
    <p:sldId id="1188" r:id="rId19"/>
    <p:sldId id="1190" r:id="rId20"/>
    <p:sldId id="1191" r:id="rId21"/>
    <p:sldId id="1197" r:id="rId22"/>
    <p:sldId id="1168" r:id="rId23"/>
    <p:sldId id="1170" r:id="rId24"/>
    <p:sldId id="1172" r:id="rId25"/>
    <p:sldId id="1175" r:id="rId26"/>
    <p:sldId id="1176" r:id="rId27"/>
    <p:sldId id="1178" r:id="rId28"/>
    <p:sldId id="1177" r:id="rId29"/>
    <p:sldId id="1179" r:id="rId30"/>
    <p:sldId id="1157" r:id="rId31"/>
    <p:sldId id="1159" r:id="rId32"/>
    <p:sldId id="1180" r:id="rId33"/>
    <p:sldId id="1181" r:id="rId34"/>
    <p:sldId id="1182" r:id="rId35"/>
    <p:sldId id="1171" r:id="rId36"/>
    <p:sldId id="1186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1" autoAdjust="0"/>
    <p:restoredTop sz="88047" autoAdjust="0"/>
  </p:normalViewPr>
  <p:slideViewPr>
    <p:cSldViewPr snapToGrid="0">
      <p:cViewPr>
        <p:scale>
          <a:sx n="86" d="100"/>
          <a:sy n="86" d="100"/>
        </p:scale>
        <p:origin x="-1170" y="-366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39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2684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51263"/>
            <a:ext cx="8229600" cy="268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23.gif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7</a:t>
            </a:r>
            <a:br>
              <a:rPr lang="en-US" dirty="0" smtClean="0"/>
            </a:br>
            <a:r>
              <a:rPr lang="en-US" dirty="0" smtClean="0"/>
              <a:t>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7/7/2010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Op-Amp Model Revision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Real amplifiers deviate from the ideal</a:t>
                </a:r>
              </a:p>
              <a:p>
                <a:pPr lvl="1"/>
                <a:r>
                  <a:rPr lang="en-US" dirty="0" smtClean="0"/>
                  <a:t>Input resistance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resistance at the output of the dependent source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Another significant problem is “common mode signal amplification”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2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Signal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3364"/>
                <a:ext cx="8229600" cy="29323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theory, the above amplifier would have an output voltage of </a:t>
                </a:r>
              </a:p>
              <a:p>
                <a:r>
                  <a:rPr lang="en-US" dirty="0" smtClean="0"/>
                  <a:t>In practice, even an equal signal will leak through a little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3364"/>
                <a:ext cx="8229600" cy="2932361"/>
              </a:xfrm>
              <a:blipFill rotWithShape="1">
                <a:blip r:embed="rId2"/>
                <a:stretch>
                  <a:fillRect l="-1630" t="-4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37"/>
          <p:cNvSpPr>
            <a:spLocks noChangeArrowheads="1"/>
          </p:cNvSpPr>
          <p:nvPr/>
        </p:nvSpPr>
        <p:spPr bwMode="auto">
          <a:xfrm rot="5400000">
            <a:off x="1642711" y="1388012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74775" y="1405018"/>
            <a:ext cx="835025" cy="901700"/>
            <a:chOff x="2308225" y="3573463"/>
            <a:chExt cx="835025" cy="90170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 rot="5400000">
              <a:off x="2294732" y="3626644"/>
              <a:ext cx="901700" cy="7953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308225" y="3642486"/>
              <a:ext cx="319318" cy="67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800" dirty="0" smtClean="0">
                  <a:latin typeface="+mj-lt"/>
                </a:rPr>
                <a:t>+</a:t>
              </a:r>
              <a:endParaRPr lang="en-US" sz="1800" dirty="0">
                <a:latin typeface="+mj-lt"/>
              </a:endParaRPr>
            </a:p>
            <a:p>
              <a:pPr>
                <a:lnSpc>
                  <a:spcPct val="70000"/>
                </a:lnSpc>
              </a:pPr>
              <a:endParaRPr lang="en-US" sz="1800" dirty="0">
                <a:latin typeface="+mj-lt"/>
              </a:endParaRPr>
            </a:p>
            <a:p>
              <a:pPr>
                <a:lnSpc>
                  <a:spcPct val="70000"/>
                </a:lnSpc>
              </a:pPr>
              <a:r>
                <a:rPr lang="en-US" sz="1800" dirty="0" smtClean="0">
                  <a:latin typeface="+mj-lt"/>
                </a:rPr>
                <a:t>_</a:t>
              </a:r>
              <a:endParaRPr lang="en-US" sz="1800" dirty="0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562842" y="1628389"/>
            <a:ext cx="0" cy="430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57116" y="2058603"/>
            <a:ext cx="4573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4"/>
          </p:cNvCxnSpPr>
          <p:nvPr/>
        </p:nvCxnSpPr>
        <p:spPr>
          <a:xfrm flipH="1" flipV="1">
            <a:off x="1208682" y="1609468"/>
            <a:ext cx="44355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0"/>
          </p:cNvCxnSpPr>
          <p:nvPr/>
        </p:nvCxnSpPr>
        <p:spPr>
          <a:xfrm flipV="1">
            <a:off x="2095149" y="1609468"/>
            <a:ext cx="91931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3811620" y="1849328"/>
            <a:ext cx="641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52237" y="923350"/>
            <a:ext cx="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3455479" y="2058603"/>
            <a:ext cx="0" cy="248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>
            <a:off x="3455479" y="1410592"/>
            <a:ext cx="0" cy="248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28799" y="2173729"/>
            <a:ext cx="199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31182" y="1179627"/>
            <a:ext cx="177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10V</a:t>
            </a:r>
            <a:endParaRPr lang="en-US" dirty="0"/>
          </a:p>
        </p:txBody>
      </p:sp>
      <p:pic>
        <p:nvPicPr>
          <p:cNvPr id="34" name="Picture 4" descr="http://www.clker.com/cliparts/4/4/d/4/12236156551925934261rsamurti_RSA_IEC_Ground_Symbol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27" y="1603944"/>
            <a:ext cx="362510" cy="47301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594033" y="3933022"/>
            <a:ext cx="230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0V</a:t>
            </a:r>
          </a:p>
        </p:txBody>
      </p:sp>
      <p:sp>
        <p:nvSpPr>
          <p:cNvPr id="36" name="Left Brace 35"/>
          <p:cNvSpPr/>
          <p:nvPr/>
        </p:nvSpPr>
        <p:spPr bwMode="auto">
          <a:xfrm rot="16200000">
            <a:off x="5511135" y="5511133"/>
            <a:ext cx="330506" cy="188950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1989" y="6389865"/>
            <a:ext cx="224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New Term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3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Signal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96950"/>
                <a:ext cx="8229600" cy="373877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b="0" dirty="0" smtClean="0"/>
                  <a:t> are typically not explicitly considered</a:t>
                </a:r>
              </a:p>
              <a:p>
                <a:r>
                  <a:rPr lang="en-US" dirty="0" smtClean="0"/>
                  <a:t>Instead, we consider the “Common Mode Rejection Ratio”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𝐶𝑀𝑅𝑅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Big is good, less common mode signal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96950"/>
                <a:ext cx="8229600" cy="3738776"/>
              </a:xfrm>
              <a:blipFill rotWithShape="1">
                <a:blip r:embed="rId2"/>
                <a:stretch>
                  <a:fillRect l="-1630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37"/>
          <p:cNvSpPr>
            <a:spLocks noChangeArrowheads="1"/>
          </p:cNvSpPr>
          <p:nvPr/>
        </p:nvSpPr>
        <p:spPr bwMode="auto">
          <a:xfrm rot="5400000">
            <a:off x="1642711" y="1388012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74775" y="1405018"/>
            <a:ext cx="835025" cy="901700"/>
            <a:chOff x="2308225" y="3573463"/>
            <a:chExt cx="835025" cy="90170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 rot="5400000">
              <a:off x="2294732" y="3626644"/>
              <a:ext cx="901700" cy="7953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308225" y="3642486"/>
              <a:ext cx="319318" cy="678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800" dirty="0" smtClean="0">
                  <a:latin typeface="+mj-lt"/>
                </a:rPr>
                <a:t>+</a:t>
              </a:r>
              <a:endParaRPr lang="en-US" sz="1800" dirty="0">
                <a:latin typeface="+mj-lt"/>
              </a:endParaRPr>
            </a:p>
            <a:p>
              <a:pPr>
                <a:lnSpc>
                  <a:spcPct val="70000"/>
                </a:lnSpc>
              </a:pPr>
              <a:endParaRPr lang="en-US" sz="1800" dirty="0">
                <a:latin typeface="+mj-lt"/>
              </a:endParaRPr>
            </a:p>
            <a:p>
              <a:pPr>
                <a:lnSpc>
                  <a:spcPct val="70000"/>
                </a:lnSpc>
              </a:pPr>
              <a:r>
                <a:rPr lang="en-US" sz="1800" dirty="0" smtClean="0">
                  <a:latin typeface="+mj-lt"/>
                </a:rPr>
                <a:t>_</a:t>
              </a:r>
              <a:endParaRPr lang="en-US" sz="1800" dirty="0">
                <a:latin typeface="+mj-lt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562842" y="1628389"/>
            <a:ext cx="0" cy="430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57116" y="2058603"/>
            <a:ext cx="4573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4"/>
          </p:cNvCxnSpPr>
          <p:nvPr/>
        </p:nvCxnSpPr>
        <p:spPr>
          <a:xfrm flipH="1" flipV="1">
            <a:off x="1208682" y="1609468"/>
            <a:ext cx="44355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0"/>
          </p:cNvCxnSpPr>
          <p:nvPr/>
        </p:nvCxnSpPr>
        <p:spPr>
          <a:xfrm flipV="1">
            <a:off x="2095149" y="1609468"/>
            <a:ext cx="91931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3811620" y="1849328"/>
            <a:ext cx="641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52237" y="923350"/>
            <a:ext cx="902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3455479" y="2058603"/>
            <a:ext cx="0" cy="248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>
            <a:off x="3455479" y="1410592"/>
            <a:ext cx="0" cy="248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428799" y="2173729"/>
            <a:ext cx="199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31182" y="1179627"/>
            <a:ext cx="177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10V</a:t>
            </a:r>
            <a:endParaRPr lang="en-US" dirty="0"/>
          </a:p>
        </p:txBody>
      </p:sp>
      <p:pic>
        <p:nvPicPr>
          <p:cNvPr id="34" name="Picture 4" descr="http://www.clker.com/cliparts/4/4/d/4/12236156551925934261rsamurti_RSA_IEC_Ground_Symbol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27" y="1603944"/>
            <a:ext cx="362510" cy="473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7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CMRR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CMRR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(On board)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9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many Op-Amp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CMRR is 35,000 (~90 dB)</a:t>
            </a:r>
          </a:p>
          <a:p>
            <a:pPr lvl="1"/>
            <a:r>
              <a:rPr lang="en-US" dirty="0" smtClean="0"/>
              <a:t>Usually measured in </a:t>
            </a:r>
            <a:r>
              <a:rPr lang="en-US" dirty="0" err="1" smtClean="0"/>
              <a:t>db</a:t>
            </a:r>
            <a:endParaRPr lang="en-US" dirty="0"/>
          </a:p>
          <a:p>
            <a:pPr lvl="2"/>
            <a:r>
              <a:rPr lang="en-US" dirty="0" err="1" smtClean="0"/>
              <a:t>CMRR</a:t>
            </a:r>
            <a:r>
              <a:rPr lang="en-US" baseline="-25000" dirty="0" err="1" smtClean="0"/>
              <a:t>db</a:t>
            </a:r>
            <a:r>
              <a:rPr lang="en-US" dirty="0" smtClean="0"/>
              <a:t>=20*log</a:t>
            </a:r>
            <a:r>
              <a:rPr lang="en-US" baseline="-25000" dirty="0" smtClean="0"/>
              <a:t>10</a:t>
            </a:r>
            <a:r>
              <a:rPr lang="en-US" dirty="0" smtClean="0"/>
              <a:t>(CMRR)</a:t>
            </a:r>
          </a:p>
          <a:p>
            <a:r>
              <a:rPr lang="en-US" dirty="0" smtClean="0"/>
              <a:t>In real life, Op-Amps come with multipage data sheets (as do everything else)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56" y="3542658"/>
            <a:ext cx="3018392" cy="29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80" y="3542658"/>
            <a:ext cx="3087848" cy="32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4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feeling </a:t>
            </a:r>
            <a:r>
              <a:rPr lang="en-US" dirty="0" smtClean="0"/>
              <a:t>about Node Voltage and solving basic circuits?</a:t>
            </a:r>
          </a:p>
          <a:p>
            <a:pPr lvl="1"/>
            <a:r>
              <a:rPr lang="en-US" dirty="0" smtClean="0"/>
              <a:t>A. Completely lost</a:t>
            </a:r>
            <a:endParaRPr lang="en-US" dirty="0"/>
          </a:p>
          <a:p>
            <a:pPr lvl="1"/>
            <a:r>
              <a:rPr lang="en-US" dirty="0" smtClean="0"/>
              <a:t>B. A little behind</a:t>
            </a:r>
          </a:p>
          <a:p>
            <a:pPr lvl="1"/>
            <a:r>
              <a:rPr lang="en-US" dirty="0" smtClean="0"/>
              <a:t>C. Alright</a:t>
            </a:r>
          </a:p>
          <a:p>
            <a:pPr lvl="1"/>
            <a:r>
              <a:rPr lang="en-US" dirty="0" smtClean="0"/>
              <a:t>D. Pretty good</a:t>
            </a:r>
          </a:p>
          <a:p>
            <a:pPr lvl="1"/>
            <a:r>
              <a:rPr lang="en-US" dirty="0" smtClean="0"/>
              <a:t>E. Feel like I’ve attained mastery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feeling </a:t>
            </a:r>
            <a:r>
              <a:rPr lang="en-US" dirty="0" smtClean="0"/>
              <a:t>about I-V characteristics and </a:t>
            </a:r>
            <a:r>
              <a:rPr lang="en-US" dirty="0" err="1" smtClean="0"/>
              <a:t>Thevenin</a:t>
            </a:r>
            <a:r>
              <a:rPr lang="en-US" dirty="0" smtClean="0"/>
              <a:t> and Norton equivalents?</a:t>
            </a:r>
          </a:p>
          <a:p>
            <a:pPr lvl="1"/>
            <a:r>
              <a:rPr lang="en-US" dirty="0" smtClean="0"/>
              <a:t>A. Completely lost</a:t>
            </a:r>
            <a:endParaRPr lang="en-US" dirty="0"/>
          </a:p>
          <a:p>
            <a:pPr lvl="1"/>
            <a:r>
              <a:rPr lang="en-US" dirty="0" smtClean="0"/>
              <a:t>B. A little behind</a:t>
            </a:r>
          </a:p>
          <a:p>
            <a:pPr lvl="1"/>
            <a:r>
              <a:rPr lang="en-US" dirty="0" smtClean="0"/>
              <a:t>C. Alright</a:t>
            </a:r>
          </a:p>
          <a:p>
            <a:pPr lvl="1"/>
            <a:r>
              <a:rPr lang="en-US" dirty="0" smtClean="0"/>
              <a:t>D. Pretty good</a:t>
            </a:r>
          </a:p>
          <a:p>
            <a:pPr lvl="1"/>
            <a:r>
              <a:rPr lang="en-US" dirty="0" smtClean="0"/>
              <a:t>E. Feel like I’ve attained mastery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feeling </a:t>
            </a:r>
            <a:r>
              <a:rPr lang="en-US" dirty="0" smtClean="0"/>
              <a:t>about Op-Amp circuits?</a:t>
            </a:r>
          </a:p>
          <a:p>
            <a:pPr lvl="1"/>
            <a:r>
              <a:rPr lang="en-US" dirty="0" smtClean="0"/>
              <a:t>A. Completely lost</a:t>
            </a:r>
            <a:endParaRPr lang="en-US" dirty="0"/>
          </a:p>
          <a:p>
            <a:pPr lvl="1"/>
            <a:r>
              <a:rPr lang="en-US" dirty="0" smtClean="0"/>
              <a:t>B. A little behind</a:t>
            </a:r>
          </a:p>
          <a:p>
            <a:pPr lvl="1"/>
            <a:r>
              <a:rPr lang="en-US" dirty="0" smtClean="0"/>
              <a:t>C. Alright</a:t>
            </a:r>
          </a:p>
          <a:p>
            <a:pPr lvl="1"/>
            <a:r>
              <a:rPr lang="en-US" dirty="0" smtClean="0"/>
              <a:t>D. Pretty good</a:t>
            </a:r>
          </a:p>
          <a:p>
            <a:pPr lvl="1"/>
            <a:r>
              <a:rPr lang="en-US" dirty="0" smtClean="0"/>
              <a:t>E. Feel like I’ve attained mastery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feeling </a:t>
            </a:r>
            <a:r>
              <a:rPr lang="en-US" dirty="0" smtClean="0"/>
              <a:t>about the midterm?</a:t>
            </a:r>
          </a:p>
          <a:p>
            <a:pPr lvl="1"/>
            <a:r>
              <a:rPr lang="en-US" dirty="0" smtClean="0"/>
              <a:t>A. Terrified</a:t>
            </a:r>
            <a:endParaRPr lang="en-US" dirty="0"/>
          </a:p>
          <a:p>
            <a:pPr lvl="1"/>
            <a:r>
              <a:rPr lang="en-US" dirty="0" smtClean="0"/>
              <a:t>B. A little scared</a:t>
            </a:r>
          </a:p>
          <a:p>
            <a:pPr lvl="1"/>
            <a:r>
              <a:rPr lang="en-US" dirty="0" smtClean="0"/>
              <a:t>C. </a:t>
            </a:r>
            <a:r>
              <a:rPr lang="en-US" dirty="0" err="1" smtClean="0"/>
              <a:t>Neutralish</a:t>
            </a:r>
            <a:endParaRPr lang="en-US" dirty="0" smtClean="0"/>
          </a:p>
          <a:p>
            <a:pPr lvl="1"/>
            <a:r>
              <a:rPr lang="en-US" dirty="0" smtClean="0"/>
              <a:t>D. Feel prepared</a:t>
            </a:r>
          </a:p>
          <a:p>
            <a:pPr lvl="1"/>
            <a:r>
              <a:rPr lang="en-US" dirty="0" smtClean="0"/>
              <a:t>E. Feel like I will do excellently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need a make up lab?</a:t>
            </a:r>
          </a:p>
          <a:p>
            <a:r>
              <a:rPr lang="en-US" dirty="0" smtClean="0"/>
              <a:t>A. Yes</a:t>
            </a:r>
          </a:p>
          <a:p>
            <a:r>
              <a:rPr lang="en-US" dirty="0" smtClean="0"/>
              <a:t>B. No</a:t>
            </a:r>
          </a:p>
        </p:txBody>
      </p:sp>
    </p:spTree>
    <p:extLst>
      <p:ext uri="{BB962C8B-B14F-4D97-AF65-F5344CB8AC3E}">
        <p14:creationId xmlns:p14="http://schemas.microsoft.com/office/powerpoint/2010/main" val="3850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HW3 concerns</a:t>
            </a:r>
          </a:p>
          <a:p>
            <a:r>
              <a:rPr lang="en-US" dirty="0" smtClean="0"/>
              <a:t>Any general questions people might have</a:t>
            </a:r>
          </a:p>
        </p:txBody>
      </p:sp>
    </p:spTree>
    <p:extLst>
      <p:ext uri="{BB962C8B-B14F-4D97-AF65-F5344CB8AC3E}">
        <p14:creationId xmlns:p14="http://schemas.microsoft.com/office/powerpoint/2010/main" val="1980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is where we stopped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5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0684" y="1923172"/>
            <a:ext cx="695281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Elements with Memory</a:t>
            </a:r>
          </a:p>
          <a:p>
            <a:r>
              <a:rPr lang="en-US" dirty="0" smtClean="0"/>
              <a:t>a.k.a. Energy Storage Elements</a:t>
            </a:r>
          </a:p>
        </p:txBody>
      </p:sp>
    </p:spTree>
    <p:extLst>
      <p:ext uri="{BB962C8B-B14F-4D97-AF65-F5344CB8AC3E}">
        <p14:creationId xmlns:p14="http://schemas.microsoft.com/office/powerpoint/2010/main" val="31497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Unit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the next major unit of the class, starting next Monday, we’ll be discussing elements with memory</a:t>
                </a:r>
              </a:p>
              <a:p>
                <a:pPr lvl="1"/>
                <a:r>
                  <a:rPr lang="en-US" dirty="0" smtClean="0"/>
                  <a:t>Capacitor: Gives relationship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Inductor: Gives relationship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Fundamental mathematical difference is that their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𝐼𝑉</m:t>
                    </m:r>
                  </m:oMath>
                </a14:m>
                <a:r>
                  <a:rPr lang="en-US" dirty="0" smtClean="0"/>
                  <a:t> relationship changes with time</a:t>
                </a:r>
              </a:p>
              <a:p>
                <a:r>
                  <a:rPr lang="en-US" dirty="0" smtClean="0"/>
                  <a:t>Fundamental physical difference is that they can store energy</a:t>
                </a:r>
              </a:p>
              <a:p>
                <a:r>
                  <a:rPr lang="en-US" dirty="0" smtClean="0"/>
                  <a:t>For the rest of today, we’ll give a sneak preview of this material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31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7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Live Demo risk, let’s check out a quick qualitative circuit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117772"/>
          </a:xfrm>
        </p:spPr>
        <p:txBody>
          <a:bodyPr>
            <a:normAutofit/>
          </a:bodyPr>
          <a:lstStyle/>
          <a:p>
            <a:r>
              <a:rPr lang="en-US" dirty="0" smtClean="0"/>
              <a:t>The basic idea is pretty simple</a:t>
            </a:r>
          </a:p>
          <a:p>
            <a:pPr lvl="1"/>
            <a:r>
              <a:rPr lang="en-US" dirty="0" smtClean="0"/>
              <a:t>Imagine you have two parallel metal plates, both of which have equal and opposite excess charges</a:t>
            </a:r>
          </a:p>
          <a:p>
            <a:pPr lvl="1"/>
            <a:r>
              <a:rPr lang="en-US" dirty="0" smtClean="0"/>
              <a:t>Plates are separated by an insulating layer (air, glass, wood,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886200"/>
            <a:ext cx="133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4957590"/>
            <a:ext cx="8229600" cy="17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charges would love to balance out</a:t>
            </a:r>
          </a:p>
          <a:p>
            <a:r>
              <a:rPr lang="en-US" dirty="0" smtClean="0"/>
              <a:t>Insulator blocks them (just as the ground blocks you from falling into the center of the earth)</a:t>
            </a:r>
          </a:p>
        </p:txBody>
      </p:sp>
    </p:spTree>
    <p:extLst>
      <p:ext uri="{BB962C8B-B14F-4D97-AF65-F5344CB8AC3E}">
        <p14:creationId xmlns:p14="http://schemas.microsoft.com/office/powerpoint/2010/main" val="947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229600" cy="31177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you were to connect a resistive wire to the plates</a:t>
                </a:r>
              </a:p>
              <a:p>
                <a:pPr lvl="1"/>
                <a:r>
                  <a:rPr lang="en-US" dirty="0" smtClean="0"/>
                  <a:t>Charges would flow through the wire</a:t>
                </a:r>
              </a:p>
              <a:p>
                <a:pPr lvl="2"/>
                <a:r>
                  <a:rPr lang="en-US" dirty="0" smtClean="0"/>
                  <a:t>Charge flow is current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Energy has been released as heat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229600" cy="3117772"/>
              </a:xfrm>
              <a:blipFill rotWithShape="1">
                <a:blip r:embed="rId2"/>
                <a:stretch>
                  <a:fillRect l="-1630" t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69" name="Group 7168"/>
          <p:cNvGrpSpPr/>
          <p:nvPr/>
        </p:nvGrpSpPr>
        <p:grpSpPr>
          <a:xfrm>
            <a:off x="2740412" y="3948687"/>
            <a:ext cx="1333500" cy="914400"/>
            <a:chOff x="3599825" y="4048369"/>
            <a:chExt cx="1333500" cy="9144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25" y="404836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960863" y="4815250"/>
              <a:ext cx="632619" cy="134938"/>
              <a:chOff x="2112" y="2064"/>
              <a:chExt cx="816" cy="288"/>
            </a:xfrm>
          </p:grpSpPr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697663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4527084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8" name="Group 7167"/>
          <p:cNvGrpSpPr/>
          <p:nvPr/>
        </p:nvGrpSpPr>
        <p:grpSpPr>
          <a:xfrm>
            <a:off x="7607095" y="3981383"/>
            <a:ext cx="1238250" cy="849008"/>
            <a:chOff x="5495597" y="4038797"/>
            <a:chExt cx="1238250" cy="84900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597" y="4038797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5798413" y="4752867"/>
              <a:ext cx="632619" cy="134938"/>
              <a:chOff x="2112" y="2064"/>
              <a:chExt cx="816" cy="288"/>
            </a:xfrm>
          </p:grpSpPr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5535213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6364634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>
            <a:off x="4284835" y="440588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172" name="Group 7171"/>
          <p:cNvGrpSpPr/>
          <p:nvPr/>
        </p:nvGrpSpPr>
        <p:grpSpPr>
          <a:xfrm>
            <a:off x="268970" y="3948687"/>
            <a:ext cx="1333500" cy="914400"/>
            <a:chOff x="268970" y="3968319"/>
            <a:chExt cx="1333500" cy="914400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0" y="396831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Line 42"/>
            <p:cNvSpPr>
              <a:spLocks noChangeShapeType="1"/>
            </p:cNvSpPr>
            <p:nvPr/>
          </p:nvSpPr>
          <p:spPr bwMode="auto">
            <a:xfrm>
              <a:off x="366808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1196229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>
            <a:off x="1813393" y="440588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170" name="Group 7169"/>
          <p:cNvGrpSpPr/>
          <p:nvPr/>
        </p:nvGrpSpPr>
        <p:grpSpPr>
          <a:xfrm>
            <a:off x="5211854" y="3980390"/>
            <a:ext cx="1257300" cy="850995"/>
            <a:chOff x="2737027" y="5490317"/>
            <a:chExt cx="1257300" cy="850995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027" y="5490317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14"/>
            <p:cNvGrpSpPr>
              <a:grpSpLocks/>
            </p:cNvGrpSpPr>
            <p:nvPr/>
          </p:nvGrpSpPr>
          <p:grpSpPr bwMode="auto">
            <a:xfrm>
              <a:off x="3025730" y="6206374"/>
              <a:ext cx="632619" cy="134938"/>
              <a:chOff x="2112" y="2064"/>
              <a:chExt cx="816" cy="288"/>
            </a:xfrm>
          </p:grpSpPr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2762530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3591951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 bwMode="auto">
          <a:xfrm>
            <a:off x="6680077" y="4405887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49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78805"/>
          </a:xfrm>
        </p:spPr>
        <p:txBody>
          <a:bodyPr/>
          <a:lstStyle/>
          <a:p>
            <a:r>
              <a:rPr lang="en-US" dirty="0" smtClean="0"/>
              <a:t>Remember that a voltage is the electrical potential between two points in space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41" y="1933128"/>
            <a:ext cx="133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3750912" y="2742872"/>
            <a:ext cx="3207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4580333" y="2742872"/>
            <a:ext cx="3207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526740" y="2886092"/>
                <a:ext cx="8229600" cy="3845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Here, we have an imbalance of charge, and thus an electric field, and thus a voltage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𝐸𝐿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Field strength is dependent on number and distribution of charges as well as material properties</a:t>
                </a:r>
              </a:p>
              <a:p>
                <a:pPr lvl="1"/>
                <a:r>
                  <a:rPr lang="en-US" dirty="0" smtClean="0"/>
                  <a:t>Field length is dependent on size of capacitor</a:t>
                </a:r>
              </a:p>
              <a:p>
                <a:pPr lvl="1"/>
                <a:r>
                  <a:rPr lang="en-US" dirty="0" smtClean="0"/>
                  <a:t>Capacitor size and material properties lumped into single “capacitance” C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𝑄𝐶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740" y="2886092"/>
                <a:ext cx="8229600" cy="384521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4437" b="-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Capacitor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Thus, if you connect a voltage source to the plates</a:t>
                </a:r>
              </a:p>
              <a:p>
                <a:pPr lvl="1"/>
                <a:r>
                  <a:rPr lang="en-US" dirty="0" smtClean="0"/>
                  <a:t>Like charges will move to get away from the source</a:t>
                </a:r>
              </a:p>
              <a:p>
                <a:pPr lvl="2"/>
                <a:r>
                  <a:rPr lang="en-US" dirty="0" smtClean="0"/>
                  <a:t>Charge flow is current</a:t>
                </a:r>
              </a:p>
              <a:p>
                <a:pPr lvl="2"/>
                <a:r>
                  <a:rPr lang="en-US" dirty="0" smtClean="0"/>
                  <a:t>Current will stop once charges reach equilibrium with voltage source,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Energy has been stored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7" name="Group 9216"/>
          <p:cNvGrpSpPr/>
          <p:nvPr/>
        </p:nvGrpSpPr>
        <p:grpSpPr>
          <a:xfrm>
            <a:off x="2768575" y="4840913"/>
            <a:ext cx="1238250" cy="1002742"/>
            <a:chOff x="3102049" y="4387015"/>
            <a:chExt cx="1238250" cy="100274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049" y="4387015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3121083" y="5101085"/>
              <a:ext cx="632619" cy="134938"/>
              <a:chOff x="2112" y="2064"/>
              <a:chExt cx="816" cy="288"/>
            </a:xfrm>
          </p:grpSpPr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3141665" y="5168554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3971086" y="5168554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 rot="16200000">
              <a:off x="3652136" y="4984383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9219" name="Group 9218"/>
          <p:cNvGrpSpPr/>
          <p:nvPr/>
        </p:nvGrpSpPr>
        <p:grpSpPr>
          <a:xfrm>
            <a:off x="551119" y="4917780"/>
            <a:ext cx="1238250" cy="849008"/>
            <a:chOff x="797688" y="4375206"/>
            <a:chExt cx="1238250" cy="849008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88" y="4375206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" name="Group 14"/>
            <p:cNvGrpSpPr>
              <a:grpSpLocks/>
            </p:cNvGrpSpPr>
            <p:nvPr/>
          </p:nvGrpSpPr>
          <p:grpSpPr bwMode="auto">
            <a:xfrm>
              <a:off x="816722" y="5089276"/>
              <a:ext cx="632619" cy="134938"/>
              <a:chOff x="2112" y="2064"/>
              <a:chExt cx="816" cy="288"/>
            </a:xfrm>
          </p:grpSpPr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16" name="Group 9215"/>
          <p:cNvGrpSpPr/>
          <p:nvPr/>
        </p:nvGrpSpPr>
        <p:grpSpPr>
          <a:xfrm>
            <a:off x="4986031" y="4830704"/>
            <a:ext cx="1257300" cy="1023160"/>
            <a:chOff x="5200650" y="4344563"/>
            <a:chExt cx="1257300" cy="102316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4344563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Group 14"/>
            <p:cNvGrpSpPr>
              <a:grpSpLocks/>
            </p:cNvGrpSpPr>
            <p:nvPr/>
          </p:nvGrpSpPr>
          <p:grpSpPr bwMode="auto">
            <a:xfrm>
              <a:off x="5220970" y="5079051"/>
              <a:ext cx="632619" cy="134938"/>
              <a:chOff x="2112" y="2064"/>
              <a:chExt cx="816" cy="288"/>
            </a:xfrm>
          </p:grpSpPr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5241552" y="5146520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6070973" y="5146520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 rot="16200000">
              <a:off x="5752023" y="4962349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22539" y="4810736"/>
            <a:ext cx="1333500" cy="1063096"/>
            <a:chOff x="7222539" y="4325315"/>
            <a:chExt cx="1333500" cy="1063096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39" y="4325315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0" name="Group 14"/>
            <p:cNvGrpSpPr>
              <a:grpSpLocks/>
            </p:cNvGrpSpPr>
            <p:nvPr/>
          </p:nvGrpSpPr>
          <p:grpSpPr bwMode="auto">
            <a:xfrm>
              <a:off x="7300738" y="5099739"/>
              <a:ext cx="632619" cy="134938"/>
              <a:chOff x="2112" y="2064"/>
              <a:chExt cx="816" cy="288"/>
            </a:xfrm>
          </p:grpSpPr>
          <p:sp>
            <p:nvSpPr>
              <p:cNvPr id="6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7321320" y="5167208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2"/>
            <p:cNvSpPr>
              <a:spLocks noChangeShapeType="1"/>
            </p:cNvSpPr>
            <p:nvPr/>
          </p:nvSpPr>
          <p:spPr bwMode="auto">
            <a:xfrm>
              <a:off x="8150741" y="5167208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 rot="16200000">
              <a:off x="7831791" y="4983037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4138380" y="5342284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920924" y="5342284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6374886" y="5342284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6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15"/>
            <a:ext cx="8229600" cy="533400"/>
          </a:xfrm>
        </p:spPr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0412" y="4741911"/>
            <a:ext cx="1333500" cy="914400"/>
            <a:chOff x="3599825" y="4048369"/>
            <a:chExt cx="1333500" cy="914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825" y="404836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60863" y="4815250"/>
              <a:ext cx="632619" cy="134938"/>
              <a:chOff x="2112" y="2064"/>
              <a:chExt cx="816" cy="288"/>
            </a:xfrm>
          </p:grpSpPr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3697663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>
              <a:off x="4527084" y="4882719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07095" y="4774607"/>
            <a:ext cx="1238250" cy="849008"/>
            <a:chOff x="5495597" y="4038797"/>
            <a:chExt cx="1238250" cy="8490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597" y="4038797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5798413" y="4752867"/>
              <a:ext cx="632619" cy="134938"/>
              <a:chOff x="2112" y="2064"/>
              <a:chExt cx="816" cy="288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>
              <a:off x="5535213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6364634" y="4820336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>
            <a:off x="4284835" y="5199111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268970" y="4741911"/>
            <a:ext cx="1333500" cy="914400"/>
            <a:chOff x="268970" y="3968319"/>
            <a:chExt cx="1333500" cy="91440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70" y="3968319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366808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96229" y="477806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>
            <a:off x="1813393" y="5199111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5211854" y="4773614"/>
            <a:ext cx="1257300" cy="850995"/>
            <a:chOff x="2737027" y="5490317"/>
            <a:chExt cx="1257300" cy="850995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027" y="5490317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3025730" y="6206374"/>
              <a:ext cx="632619" cy="134938"/>
              <a:chOff x="2112" y="2064"/>
              <a:chExt cx="816" cy="288"/>
            </a:xfrm>
          </p:grpSpPr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762530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591951" y="6273843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6680077" y="5199111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2724208" y="1734155"/>
            <a:ext cx="1238250" cy="1002742"/>
            <a:chOff x="3102049" y="4387015"/>
            <a:chExt cx="1238250" cy="100274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049" y="4387015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" name="Group 14"/>
            <p:cNvGrpSpPr>
              <a:grpSpLocks/>
            </p:cNvGrpSpPr>
            <p:nvPr/>
          </p:nvGrpSpPr>
          <p:grpSpPr bwMode="auto">
            <a:xfrm>
              <a:off x="3121083" y="5101085"/>
              <a:ext cx="632619" cy="134938"/>
              <a:chOff x="2112" y="2064"/>
              <a:chExt cx="816" cy="288"/>
            </a:xfrm>
          </p:grpSpPr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>
              <a:off x="3141665" y="5168554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3971086" y="5168554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 rot="16200000">
              <a:off x="3652136" y="4984383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6752" y="1811022"/>
            <a:ext cx="1238250" cy="849008"/>
            <a:chOff x="797688" y="4375206"/>
            <a:chExt cx="1238250" cy="849008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688" y="4375206"/>
              <a:ext cx="12382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816722" y="5089276"/>
              <a:ext cx="632619" cy="134938"/>
              <a:chOff x="2112" y="2064"/>
              <a:chExt cx="816" cy="288"/>
            </a:xfrm>
          </p:grpSpPr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941664" y="1723946"/>
            <a:ext cx="1257300" cy="1023160"/>
            <a:chOff x="5200650" y="4344563"/>
            <a:chExt cx="1257300" cy="102316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4344563"/>
              <a:ext cx="12573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2" name="Group 14"/>
            <p:cNvGrpSpPr>
              <a:grpSpLocks/>
            </p:cNvGrpSpPr>
            <p:nvPr/>
          </p:nvGrpSpPr>
          <p:grpSpPr bwMode="auto">
            <a:xfrm>
              <a:off x="5220970" y="5079051"/>
              <a:ext cx="632619" cy="134938"/>
              <a:chOff x="2112" y="2064"/>
              <a:chExt cx="816" cy="288"/>
            </a:xfrm>
          </p:grpSpPr>
          <p:sp>
            <p:nvSpPr>
              <p:cNvPr id="86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>
              <a:off x="5241552" y="5146520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/>
          </p:nvSpPr>
          <p:spPr bwMode="auto">
            <a:xfrm>
              <a:off x="6070973" y="5146520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37"/>
            <p:cNvSpPr>
              <a:spLocks noChangeArrowheads="1"/>
            </p:cNvSpPr>
            <p:nvPr/>
          </p:nvSpPr>
          <p:spPr bwMode="auto">
            <a:xfrm rot="16200000">
              <a:off x="5752023" y="4962349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178172" y="1703978"/>
            <a:ext cx="1333500" cy="1063096"/>
            <a:chOff x="7222539" y="4325315"/>
            <a:chExt cx="1333500" cy="1063096"/>
          </a:xfrm>
        </p:grpSpPr>
        <p:pic>
          <p:nvPicPr>
            <p:cNvPr id="9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39" y="4325315"/>
              <a:ext cx="13335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7" name="Group 14"/>
            <p:cNvGrpSpPr>
              <a:grpSpLocks/>
            </p:cNvGrpSpPr>
            <p:nvPr/>
          </p:nvGrpSpPr>
          <p:grpSpPr bwMode="auto">
            <a:xfrm>
              <a:off x="7300738" y="5099739"/>
              <a:ext cx="632619" cy="134938"/>
              <a:chOff x="2112" y="2064"/>
              <a:chExt cx="816" cy="288"/>
            </a:xfrm>
          </p:grpSpPr>
          <p:sp>
            <p:nvSpPr>
              <p:cNvPr id="101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>
              <a:off x="7321320" y="5167208"/>
              <a:ext cx="160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2"/>
            <p:cNvSpPr>
              <a:spLocks noChangeShapeType="1"/>
            </p:cNvSpPr>
            <p:nvPr/>
          </p:nvSpPr>
          <p:spPr bwMode="auto">
            <a:xfrm>
              <a:off x="8150741" y="5167208"/>
              <a:ext cx="320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 rot="16200000">
              <a:off x="7831791" y="4983037"/>
              <a:ext cx="413908" cy="3968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</p:grpSp>
      <p:cxnSp>
        <p:nvCxnSpPr>
          <p:cNvPr id="110" name="Straight Arrow Connector 109"/>
          <p:cNvCxnSpPr/>
          <p:nvPr/>
        </p:nvCxnSpPr>
        <p:spPr bwMode="auto">
          <a:xfrm>
            <a:off x="4094013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1876557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6330519" y="2235526"/>
            <a:ext cx="716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2034054" y="925416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current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087716" y="2767074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6801401" y="954632"/>
            <a:ext cx="258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current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786695" y="2783523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C</a:t>
            </a:r>
            <a:r>
              <a:rPr lang="en-US" dirty="0" smtClean="0"/>
              <a:t>=V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2207076" y="4162543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current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2260738" y="6004201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801401" y="4162543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of current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855063" y="6004201"/>
            <a:ext cx="287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V</a:t>
            </a:r>
            <a:r>
              <a:rPr lang="en-US" baseline="-25000" dirty="0" smtClean="0"/>
              <a:t>C</a:t>
            </a:r>
            <a:endParaRPr lang="en-US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0" y="4197433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10386" y="3306743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003732" y="3260990"/>
                <a:ext cx="3465422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32" y="3260990"/>
                <a:ext cx="3465422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3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1" grpId="0"/>
      <p:bldP spid="1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Text Box 2"/>
          <p:cNvSpPr txBox="1">
            <a:spLocks noChangeArrowheads="1"/>
          </p:cNvSpPr>
          <p:nvPr/>
        </p:nvSpPr>
        <p:spPr bwMode="auto">
          <a:xfrm>
            <a:off x="1066800" y="1143000"/>
            <a:ext cx="48768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Arial" charset="0"/>
              </a:rPr>
              <a:t>Symbol</a:t>
            </a:r>
            <a:r>
              <a:rPr lang="en-US" sz="2400" b="1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>
              <a:spcBef>
                <a:spcPct val="75000"/>
              </a:spcBef>
            </a:pPr>
            <a:r>
              <a:rPr lang="en-US" sz="2400" b="1" u="sng">
                <a:latin typeface="Arial" charset="0"/>
              </a:rPr>
              <a:t>Units</a:t>
            </a:r>
            <a:r>
              <a:rPr lang="en-US" sz="2400" b="1">
                <a:latin typeface="Arial" charset="0"/>
              </a:rPr>
              <a:t>:  Farads (Coulombs/Volt)</a:t>
            </a:r>
          </a:p>
          <a:p>
            <a:pPr>
              <a:spcBef>
                <a:spcPct val="50000"/>
              </a:spcBef>
            </a:pPr>
            <a:endParaRPr lang="en-US" sz="2400" b="1" u="sng">
              <a:latin typeface="Arial" charset="0"/>
            </a:endParaRPr>
          </a:p>
          <a:p>
            <a:pPr>
              <a:spcBef>
                <a:spcPct val="25000"/>
              </a:spcBef>
            </a:pPr>
            <a:r>
              <a:rPr lang="en-US" sz="2400" b="1" u="sng">
                <a:latin typeface="Arial" charset="0"/>
              </a:rPr>
              <a:t>Current-Voltage relationship</a:t>
            </a:r>
            <a:r>
              <a:rPr lang="en-US" sz="2400" b="1">
                <a:latin typeface="Arial" charset="0"/>
              </a:rPr>
              <a:t>:</a:t>
            </a:r>
            <a:endParaRPr lang="en-US" sz="2400">
              <a:latin typeface="Arial" charset="0"/>
            </a:endParaRPr>
          </a:p>
        </p:txBody>
      </p:sp>
      <p:sp>
        <p:nvSpPr>
          <p:cNvPr id="1081347" name="Rectangle 3"/>
          <p:cNvSpPr>
            <a:spLocks noChangeArrowheads="1"/>
          </p:cNvSpPr>
          <p:nvPr/>
        </p:nvSpPr>
        <p:spPr bwMode="auto">
          <a:xfrm>
            <a:off x="3074988" y="1390650"/>
            <a:ext cx="1587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48" name="Rectangle 4"/>
          <p:cNvSpPr>
            <a:spLocks noChangeArrowheads="1"/>
          </p:cNvSpPr>
          <p:nvPr/>
        </p:nvSpPr>
        <p:spPr bwMode="auto">
          <a:xfrm>
            <a:off x="3562350" y="1390650"/>
            <a:ext cx="1588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49" name="Rectangle 5"/>
          <p:cNvSpPr>
            <a:spLocks noChangeArrowheads="1"/>
          </p:cNvSpPr>
          <p:nvPr/>
        </p:nvSpPr>
        <p:spPr bwMode="auto">
          <a:xfrm>
            <a:off x="3074988" y="1390650"/>
            <a:ext cx="487362" cy="26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0" name="Rectangle 6"/>
          <p:cNvSpPr>
            <a:spLocks noChangeArrowheads="1"/>
          </p:cNvSpPr>
          <p:nvPr/>
        </p:nvSpPr>
        <p:spPr bwMode="auto">
          <a:xfrm>
            <a:off x="3562350" y="1120775"/>
            <a:ext cx="269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1" name="Rectangle 7"/>
          <p:cNvSpPr>
            <a:spLocks noChangeArrowheads="1"/>
          </p:cNvSpPr>
          <p:nvPr/>
        </p:nvSpPr>
        <p:spPr bwMode="auto">
          <a:xfrm>
            <a:off x="3562350" y="1687513"/>
            <a:ext cx="26988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2" name="Rectangle 8"/>
          <p:cNvSpPr>
            <a:spLocks noChangeArrowheads="1"/>
          </p:cNvSpPr>
          <p:nvPr/>
        </p:nvSpPr>
        <p:spPr bwMode="auto">
          <a:xfrm>
            <a:off x="3562350" y="1120775"/>
            <a:ext cx="26988" cy="5667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3" name="Rectangle 9"/>
          <p:cNvSpPr>
            <a:spLocks noChangeArrowheads="1"/>
          </p:cNvSpPr>
          <p:nvPr/>
        </p:nvSpPr>
        <p:spPr bwMode="auto">
          <a:xfrm>
            <a:off x="4213225" y="1417638"/>
            <a:ext cx="1588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3725863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5" name="Rectangle 11"/>
          <p:cNvSpPr>
            <a:spLocks noChangeArrowheads="1"/>
          </p:cNvSpPr>
          <p:nvPr/>
        </p:nvSpPr>
        <p:spPr bwMode="auto">
          <a:xfrm>
            <a:off x="3725863" y="1417638"/>
            <a:ext cx="487362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6" name="Rectangle 12"/>
          <p:cNvSpPr>
            <a:spLocks noChangeArrowheads="1"/>
          </p:cNvSpPr>
          <p:nvPr/>
        </p:nvSpPr>
        <p:spPr bwMode="auto">
          <a:xfrm>
            <a:off x="3725863" y="1120775"/>
            <a:ext cx="26987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7" name="Rectangle 13"/>
          <p:cNvSpPr>
            <a:spLocks noChangeArrowheads="1"/>
          </p:cNvSpPr>
          <p:nvPr/>
        </p:nvSpPr>
        <p:spPr bwMode="auto">
          <a:xfrm>
            <a:off x="3725863" y="1687513"/>
            <a:ext cx="26987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8" name="Rectangle 14"/>
          <p:cNvSpPr>
            <a:spLocks noChangeArrowheads="1"/>
          </p:cNvSpPr>
          <p:nvPr/>
        </p:nvSpPr>
        <p:spPr bwMode="auto">
          <a:xfrm>
            <a:off x="3725863" y="1120775"/>
            <a:ext cx="26987" cy="5667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59" name="Rectangle 15"/>
          <p:cNvSpPr>
            <a:spLocks noChangeArrowheads="1"/>
          </p:cNvSpPr>
          <p:nvPr/>
        </p:nvSpPr>
        <p:spPr bwMode="auto">
          <a:xfrm>
            <a:off x="4862513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0" name="Rectangle 16"/>
          <p:cNvSpPr>
            <a:spLocks noChangeArrowheads="1"/>
          </p:cNvSpPr>
          <p:nvPr/>
        </p:nvSpPr>
        <p:spPr bwMode="auto">
          <a:xfrm>
            <a:off x="5322888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1" name="Rectangle 17"/>
          <p:cNvSpPr>
            <a:spLocks noChangeArrowheads="1"/>
          </p:cNvSpPr>
          <p:nvPr/>
        </p:nvSpPr>
        <p:spPr bwMode="auto">
          <a:xfrm>
            <a:off x="5351463" y="1174750"/>
            <a:ext cx="26987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2" name="Rectangle 18"/>
          <p:cNvSpPr>
            <a:spLocks noChangeArrowheads="1"/>
          </p:cNvSpPr>
          <p:nvPr/>
        </p:nvSpPr>
        <p:spPr bwMode="auto">
          <a:xfrm>
            <a:off x="5351463" y="1660525"/>
            <a:ext cx="26987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3" name="Rectangle 19"/>
          <p:cNvSpPr>
            <a:spLocks noChangeArrowheads="1"/>
          </p:cNvSpPr>
          <p:nvPr/>
        </p:nvSpPr>
        <p:spPr bwMode="auto">
          <a:xfrm>
            <a:off x="5919788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4" name="Rectangle 20"/>
          <p:cNvSpPr>
            <a:spLocks noChangeArrowheads="1"/>
          </p:cNvSpPr>
          <p:nvPr/>
        </p:nvSpPr>
        <p:spPr bwMode="auto">
          <a:xfrm>
            <a:off x="5459413" y="1417638"/>
            <a:ext cx="1587" cy="2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5" name="Freeform 21"/>
          <p:cNvSpPr>
            <a:spLocks/>
          </p:cNvSpPr>
          <p:nvPr/>
        </p:nvSpPr>
        <p:spPr bwMode="auto">
          <a:xfrm>
            <a:off x="5540375" y="1660525"/>
            <a:ext cx="26988" cy="26988"/>
          </a:xfrm>
          <a:custGeom>
            <a:avLst/>
            <a:gdLst>
              <a:gd name="T0" fmla="*/ 0 w 17"/>
              <a:gd name="T1" fmla="*/ 17 h 17"/>
              <a:gd name="T2" fmla="*/ 0 w 17"/>
              <a:gd name="T3" fmla="*/ 17 h 17"/>
              <a:gd name="T4" fmla="*/ 17 w 17"/>
              <a:gd name="T5" fmla="*/ 0 h 17"/>
              <a:gd name="T6" fmla="*/ 17 w 17"/>
              <a:gd name="T7" fmla="*/ 0 h 17"/>
              <a:gd name="T8" fmla="*/ 0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17"/>
                </a:moveTo>
                <a:lnTo>
                  <a:pt x="0" y="17"/>
                </a:lnTo>
                <a:lnTo>
                  <a:pt x="17" y="0"/>
                </a:lnTo>
                <a:lnTo>
                  <a:pt x="17" y="0"/>
                </a:lnTo>
                <a:lnTo>
                  <a:pt x="0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6" name="Freeform 22"/>
          <p:cNvSpPr>
            <a:spLocks/>
          </p:cNvSpPr>
          <p:nvPr/>
        </p:nvSpPr>
        <p:spPr bwMode="auto">
          <a:xfrm>
            <a:off x="5459413" y="1228725"/>
            <a:ext cx="53975" cy="161925"/>
          </a:xfrm>
          <a:custGeom>
            <a:avLst/>
            <a:gdLst>
              <a:gd name="T0" fmla="*/ 0 w 34"/>
              <a:gd name="T1" fmla="*/ 102 h 102"/>
              <a:gd name="T2" fmla="*/ 17 w 34"/>
              <a:gd name="T3" fmla="*/ 0 h 102"/>
              <a:gd name="T4" fmla="*/ 17 w 34"/>
              <a:gd name="T5" fmla="*/ 0 h 102"/>
              <a:gd name="T6" fmla="*/ 34 w 34"/>
              <a:gd name="T7" fmla="*/ 17 h 102"/>
              <a:gd name="T8" fmla="*/ 34 w 34"/>
              <a:gd name="T9" fmla="*/ 0 h 102"/>
              <a:gd name="T10" fmla="*/ 17 w 34"/>
              <a:gd name="T11" fmla="*/ 102 h 102"/>
              <a:gd name="T12" fmla="*/ 0 w 34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02">
                <a:moveTo>
                  <a:pt x="0" y="102"/>
                </a:moveTo>
                <a:lnTo>
                  <a:pt x="17" y="0"/>
                </a:lnTo>
                <a:lnTo>
                  <a:pt x="17" y="0"/>
                </a:lnTo>
                <a:lnTo>
                  <a:pt x="34" y="17"/>
                </a:lnTo>
                <a:lnTo>
                  <a:pt x="34" y="0"/>
                </a:lnTo>
                <a:lnTo>
                  <a:pt x="17" y="102"/>
                </a:lnTo>
                <a:lnTo>
                  <a:pt x="0" y="10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7" name="Freeform 23"/>
          <p:cNvSpPr>
            <a:spLocks/>
          </p:cNvSpPr>
          <p:nvPr/>
        </p:nvSpPr>
        <p:spPr bwMode="auto">
          <a:xfrm>
            <a:off x="5540375" y="1174750"/>
            <a:ext cx="26988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17 w 17"/>
              <a:gd name="T5" fmla="*/ 17 h 17"/>
              <a:gd name="T6" fmla="*/ 17 w 17"/>
              <a:gd name="T7" fmla="*/ 17 h 17"/>
              <a:gd name="T8" fmla="*/ 0 w 17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17" y="17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68" name="Rectangle 24"/>
          <p:cNvSpPr>
            <a:spLocks noChangeArrowheads="1"/>
          </p:cNvSpPr>
          <p:nvPr/>
        </p:nvSpPr>
        <p:spPr bwMode="auto">
          <a:xfrm>
            <a:off x="4456113" y="1228725"/>
            <a:ext cx="3254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Times" pitchFamily="18" charset="0"/>
              </a:rPr>
              <a:t>or</a:t>
            </a:r>
            <a:endParaRPr lang="en-US" b="1"/>
          </a:p>
        </p:txBody>
      </p:sp>
      <p:sp>
        <p:nvSpPr>
          <p:cNvPr id="1081369" name="Text Box 25"/>
          <p:cNvSpPr txBox="1">
            <a:spLocks noChangeArrowheads="1"/>
          </p:cNvSpPr>
          <p:nvPr/>
        </p:nvSpPr>
        <p:spPr bwMode="auto">
          <a:xfrm>
            <a:off x="1073150" y="5789613"/>
            <a:ext cx="7116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>
                <a:latin typeface="Arial" charset="0"/>
              </a:rPr>
              <a:t>Note</a:t>
            </a:r>
            <a:r>
              <a:rPr lang="en-US" sz="2400" b="1">
                <a:latin typeface="Arial" charset="0"/>
              </a:rPr>
              <a:t>: </a:t>
            </a:r>
            <a:r>
              <a:rPr lang="en-US" sz="2000" b="1" i="1">
                <a:latin typeface="Arial" charset="0"/>
              </a:rPr>
              <a:t>v</a:t>
            </a:r>
            <a:r>
              <a:rPr lang="en-US" sz="2000" b="1" i="1" baseline="-25000">
                <a:latin typeface="Arial" charset="0"/>
              </a:rPr>
              <a:t>c</a:t>
            </a:r>
            <a:r>
              <a:rPr lang="en-US" sz="2000" b="1">
                <a:latin typeface="Arial" charset="0"/>
              </a:rPr>
              <a:t> must be a continuous function of time since the</a:t>
            </a:r>
          </a:p>
          <a:p>
            <a:r>
              <a:rPr lang="en-US" sz="2000" b="1">
                <a:latin typeface="Arial" charset="0"/>
              </a:rPr>
              <a:t>      charge stored on each plate cannot change suddenly</a:t>
            </a:r>
            <a:endParaRPr lang="en-US" sz="2000"/>
          </a:p>
        </p:txBody>
      </p:sp>
      <p:sp>
        <p:nvSpPr>
          <p:cNvPr id="108137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Capacitor</a:t>
            </a:r>
          </a:p>
        </p:txBody>
      </p:sp>
      <p:grpSp>
        <p:nvGrpSpPr>
          <p:cNvPr id="1081371" name="Group 27"/>
          <p:cNvGrpSpPr>
            <a:grpSpLocks/>
          </p:cNvGrpSpPr>
          <p:nvPr/>
        </p:nvGrpSpPr>
        <p:grpSpPr bwMode="auto">
          <a:xfrm>
            <a:off x="6619875" y="4768850"/>
            <a:ext cx="609600" cy="76200"/>
            <a:chOff x="4896" y="2208"/>
            <a:chExt cx="384" cy="48"/>
          </a:xfrm>
        </p:grpSpPr>
        <p:sp>
          <p:nvSpPr>
            <p:cNvPr id="1081372" name="Arc 28"/>
            <p:cNvSpPr>
              <a:spLocks/>
            </p:cNvSpPr>
            <p:nvPr/>
          </p:nvSpPr>
          <p:spPr bwMode="auto">
            <a:xfrm>
              <a:off x="5088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373" name="Arc 29"/>
            <p:cNvSpPr>
              <a:spLocks/>
            </p:cNvSpPr>
            <p:nvPr/>
          </p:nvSpPr>
          <p:spPr bwMode="auto">
            <a:xfrm flipH="1">
              <a:off x="4896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1374" name="Line 30"/>
          <p:cNvSpPr>
            <a:spLocks noChangeShapeType="1"/>
          </p:cNvSpPr>
          <p:nvPr/>
        </p:nvSpPr>
        <p:spPr bwMode="auto">
          <a:xfrm>
            <a:off x="6619875" y="46164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5" name="Text Box 31"/>
          <p:cNvSpPr txBox="1">
            <a:spLocks noChangeArrowheads="1"/>
          </p:cNvSpPr>
          <p:nvPr/>
        </p:nvSpPr>
        <p:spPr bwMode="auto">
          <a:xfrm>
            <a:off x="7229475" y="4159250"/>
            <a:ext cx="466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+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081376" name="Line 32"/>
          <p:cNvSpPr>
            <a:spLocks noChangeShapeType="1"/>
          </p:cNvSpPr>
          <p:nvPr/>
        </p:nvSpPr>
        <p:spPr bwMode="auto">
          <a:xfrm>
            <a:off x="6772275" y="400685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7" name="Text Box 33"/>
          <p:cNvSpPr txBox="1">
            <a:spLocks noChangeArrowheads="1"/>
          </p:cNvSpPr>
          <p:nvPr/>
        </p:nvSpPr>
        <p:spPr bwMode="auto">
          <a:xfrm>
            <a:off x="6391275" y="37782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081378" name="Line 34"/>
          <p:cNvSpPr>
            <a:spLocks noChangeShapeType="1"/>
          </p:cNvSpPr>
          <p:nvPr/>
        </p:nvSpPr>
        <p:spPr bwMode="auto">
          <a:xfrm>
            <a:off x="6924675" y="37020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9" name="Line 35"/>
          <p:cNvSpPr>
            <a:spLocks noChangeShapeType="1"/>
          </p:cNvSpPr>
          <p:nvPr/>
        </p:nvSpPr>
        <p:spPr bwMode="auto">
          <a:xfrm>
            <a:off x="6924675" y="47688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8138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96714"/>
              </p:ext>
            </p:extLst>
          </p:nvPr>
        </p:nvGraphicFramePr>
        <p:xfrm>
          <a:off x="1943100" y="3930650"/>
          <a:ext cx="265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930650"/>
                        <a:ext cx="2654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381" name="Oval 37"/>
          <p:cNvSpPr>
            <a:spLocks noChangeArrowheads="1"/>
          </p:cNvSpPr>
          <p:nvPr/>
        </p:nvSpPr>
        <p:spPr bwMode="auto">
          <a:xfrm>
            <a:off x="6858000" y="37020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382" name="Oval 38"/>
          <p:cNvSpPr>
            <a:spLocks noChangeArrowheads="1"/>
          </p:cNvSpPr>
          <p:nvPr/>
        </p:nvSpPr>
        <p:spPr bwMode="auto">
          <a:xfrm>
            <a:off x="6858000" y="55308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383" name="Text Box 39"/>
          <p:cNvSpPr txBox="1">
            <a:spLocks noChangeArrowheads="1"/>
          </p:cNvSpPr>
          <p:nvPr/>
        </p:nvSpPr>
        <p:spPr bwMode="auto">
          <a:xfrm>
            <a:off x="34290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C</a:t>
            </a:r>
          </a:p>
        </p:txBody>
      </p:sp>
      <p:grpSp>
        <p:nvGrpSpPr>
          <p:cNvPr id="1081384" name="Group 40"/>
          <p:cNvGrpSpPr>
            <a:grpSpLocks/>
          </p:cNvGrpSpPr>
          <p:nvPr/>
        </p:nvGrpSpPr>
        <p:grpSpPr bwMode="auto">
          <a:xfrm>
            <a:off x="4862513" y="1174750"/>
            <a:ext cx="1057275" cy="958850"/>
            <a:chOff x="3063" y="740"/>
            <a:chExt cx="666" cy="604"/>
          </a:xfrm>
        </p:grpSpPr>
        <p:sp>
          <p:nvSpPr>
            <p:cNvPr id="1081385" name="Rectangle 41"/>
            <p:cNvSpPr>
              <a:spLocks noChangeArrowheads="1"/>
            </p:cNvSpPr>
            <p:nvPr/>
          </p:nvSpPr>
          <p:spPr bwMode="auto">
            <a:xfrm>
              <a:off x="3063" y="893"/>
              <a:ext cx="290" cy="1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6" name="Rectangle 42"/>
            <p:cNvSpPr>
              <a:spLocks noChangeArrowheads="1"/>
            </p:cNvSpPr>
            <p:nvPr/>
          </p:nvSpPr>
          <p:spPr bwMode="auto">
            <a:xfrm>
              <a:off x="3371" y="740"/>
              <a:ext cx="17" cy="30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7" name="Rectangle 43"/>
            <p:cNvSpPr>
              <a:spLocks noChangeArrowheads="1"/>
            </p:cNvSpPr>
            <p:nvPr/>
          </p:nvSpPr>
          <p:spPr bwMode="auto">
            <a:xfrm>
              <a:off x="3439" y="893"/>
              <a:ext cx="290" cy="17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8" name="Freeform 44"/>
            <p:cNvSpPr>
              <a:spLocks/>
            </p:cNvSpPr>
            <p:nvPr/>
          </p:nvSpPr>
          <p:spPr bwMode="auto">
            <a:xfrm>
              <a:off x="3439" y="876"/>
              <a:ext cx="68" cy="187"/>
            </a:xfrm>
            <a:custGeom>
              <a:avLst/>
              <a:gdLst>
                <a:gd name="T0" fmla="*/ 51 w 68"/>
                <a:gd name="T1" fmla="*/ 187 h 187"/>
                <a:gd name="T2" fmla="*/ 17 w 68"/>
                <a:gd name="T3" fmla="*/ 136 h 187"/>
                <a:gd name="T4" fmla="*/ 17 w 68"/>
                <a:gd name="T5" fmla="*/ 119 h 187"/>
                <a:gd name="T6" fmla="*/ 17 w 68"/>
                <a:gd name="T7" fmla="*/ 119 h 187"/>
                <a:gd name="T8" fmla="*/ 0 w 68"/>
                <a:gd name="T9" fmla="*/ 0 h 187"/>
                <a:gd name="T10" fmla="*/ 0 w 68"/>
                <a:gd name="T11" fmla="*/ 0 h 187"/>
                <a:gd name="T12" fmla="*/ 17 w 68"/>
                <a:gd name="T13" fmla="*/ 0 h 187"/>
                <a:gd name="T14" fmla="*/ 17 w 68"/>
                <a:gd name="T15" fmla="*/ 0 h 187"/>
                <a:gd name="T16" fmla="*/ 34 w 68"/>
                <a:gd name="T17" fmla="*/ 119 h 187"/>
                <a:gd name="T18" fmla="*/ 34 w 68"/>
                <a:gd name="T19" fmla="*/ 119 h 187"/>
                <a:gd name="T20" fmla="*/ 34 w 68"/>
                <a:gd name="T21" fmla="*/ 119 h 187"/>
                <a:gd name="T22" fmla="*/ 68 w 68"/>
                <a:gd name="T23" fmla="*/ 170 h 187"/>
                <a:gd name="T24" fmla="*/ 51 w 68"/>
                <a:gd name="T2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87">
                  <a:moveTo>
                    <a:pt x="51" y="187"/>
                  </a:moveTo>
                  <a:lnTo>
                    <a:pt x="17" y="136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68" y="170"/>
                  </a:lnTo>
                  <a:lnTo>
                    <a:pt x="51" y="187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89" name="Freeform 45"/>
            <p:cNvSpPr>
              <a:spLocks/>
            </p:cNvSpPr>
            <p:nvPr/>
          </p:nvSpPr>
          <p:spPr bwMode="auto">
            <a:xfrm>
              <a:off x="3456" y="740"/>
              <a:ext cx="51" cy="51"/>
            </a:xfrm>
            <a:custGeom>
              <a:avLst/>
              <a:gdLst>
                <a:gd name="T0" fmla="*/ 0 w 51"/>
                <a:gd name="T1" fmla="*/ 34 h 51"/>
                <a:gd name="T2" fmla="*/ 17 w 51"/>
                <a:gd name="T3" fmla="*/ 51 h 51"/>
                <a:gd name="T4" fmla="*/ 51 w 51"/>
                <a:gd name="T5" fmla="*/ 17 h 51"/>
                <a:gd name="T6" fmla="*/ 34 w 51"/>
                <a:gd name="T7" fmla="*/ 0 h 51"/>
                <a:gd name="T8" fmla="*/ 0 w 51"/>
                <a:gd name="T9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0" y="34"/>
                  </a:moveTo>
                  <a:lnTo>
                    <a:pt x="17" y="51"/>
                  </a:lnTo>
                  <a:lnTo>
                    <a:pt x="51" y="17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390" name="Text Box 46"/>
            <p:cNvSpPr txBox="1">
              <a:spLocks noChangeArrowheads="1"/>
            </p:cNvSpPr>
            <p:nvPr/>
          </p:nvSpPr>
          <p:spPr bwMode="auto">
            <a:xfrm>
              <a:off x="3264" y="10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latin typeface="Arial" charset="0"/>
                </a:rPr>
                <a:t>C</a:t>
              </a:r>
            </a:p>
          </p:txBody>
        </p:sp>
      </p:grpSp>
      <p:sp>
        <p:nvSpPr>
          <p:cNvPr id="1081391" name="Text Box 47"/>
          <p:cNvSpPr txBox="1">
            <a:spLocks noChangeArrowheads="1"/>
          </p:cNvSpPr>
          <p:nvPr/>
        </p:nvSpPr>
        <p:spPr bwMode="auto">
          <a:xfrm>
            <a:off x="2057400" y="2667000"/>
            <a:ext cx="6616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(typical range of values: 1 pF to 1 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F; for “supercapa-</a:t>
            </a:r>
          </a:p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citors” up to a few F!)</a:t>
            </a:r>
          </a:p>
        </p:txBody>
      </p:sp>
      <p:pic>
        <p:nvPicPr>
          <p:cNvPr id="1081392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568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1393" name="Text Box 49"/>
          <p:cNvSpPr txBox="1">
            <a:spLocks noChangeArrowheads="1"/>
          </p:cNvSpPr>
          <p:nvPr/>
        </p:nvSpPr>
        <p:spPr bwMode="auto">
          <a:xfrm>
            <a:off x="6324600" y="16764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Electrolytic (polarized)</a:t>
            </a:r>
          </a:p>
          <a:p>
            <a:r>
              <a:rPr lang="en-US" sz="1600" b="1"/>
              <a:t>         capacitor</a:t>
            </a:r>
          </a:p>
        </p:txBody>
      </p:sp>
      <p:sp>
        <p:nvSpPr>
          <p:cNvPr id="1081394" name="Text Box 50"/>
          <p:cNvSpPr txBox="1">
            <a:spLocks noChangeArrowheads="1"/>
          </p:cNvSpPr>
          <p:nvPr/>
        </p:nvSpPr>
        <p:spPr bwMode="auto">
          <a:xfrm>
            <a:off x="7680325" y="1157288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/>
              <a:t>C</a:t>
            </a:r>
          </a:p>
        </p:txBody>
      </p:sp>
      <p:sp>
        <p:nvSpPr>
          <p:cNvPr id="1081396" name="Text Box 52"/>
          <p:cNvSpPr txBox="1">
            <a:spLocks noChangeArrowheads="1"/>
          </p:cNvSpPr>
          <p:nvPr/>
        </p:nvSpPr>
        <p:spPr bwMode="auto">
          <a:xfrm>
            <a:off x="5694363" y="2225675"/>
            <a:ext cx="3554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These have high capacitance and cannot</a:t>
            </a:r>
          </a:p>
          <a:p>
            <a:r>
              <a:rPr lang="en-US" sz="1400"/>
              <a:t>support voltage drops of the  wrong polarity</a:t>
            </a:r>
          </a:p>
        </p:txBody>
      </p:sp>
    </p:spTree>
    <p:extLst>
      <p:ext uri="{BB962C8B-B14F-4D97-AF65-F5344CB8AC3E}">
        <p14:creationId xmlns:p14="http://schemas.microsoft.com/office/powerpoint/2010/main" val="23000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lab today</a:t>
            </a:r>
          </a:p>
          <a:p>
            <a:r>
              <a:rPr lang="en-US" dirty="0" smtClean="0"/>
              <a:t>Midterm on Friday in class</a:t>
            </a:r>
          </a:p>
          <a:p>
            <a:pPr lvl="1"/>
            <a:r>
              <a:rPr lang="en-US" b="1" dirty="0" smtClean="0"/>
              <a:t>12:10-1:30  [be on time!]</a:t>
            </a:r>
          </a:p>
          <a:p>
            <a:pPr lvl="1"/>
            <a:r>
              <a:rPr lang="en-US" dirty="0" smtClean="0"/>
              <a:t>No electronic devices</a:t>
            </a:r>
          </a:p>
          <a:p>
            <a:pPr lvl="1"/>
            <a:r>
              <a:rPr lang="en-US" dirty="0" smtClean="0"/>
              <a:t>One 8.5”x11” (or A4) sheet of paper</a:t>
            </a:r>
          </a:p>
          <a:p>
            <a:pPr lvl="2"/>
            <a:r>
              <a:rPr lang="en-US" dirty="0" smtClean="0"/>
              <a:t>Handwritten anything you want, both sides</a:t>
            </a:r>
          </a:p>
          <a:p>
            <a:r>
              <a:rPr lang="en-US" dirty="0" smtClean="0"/>
              <a:t>HW4 due next Friday (will be posted Friday)</a:t>
            </a:r>
          </a:p>
          <a:p>
            <a:r>
              <a:rPr lang="en-US" dirty="0" smtClean="0"/>
              <a:t>No positive feedback circuits on the midterm (but there might be on the final)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4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 with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4887"/>
            <a:ext cx="8229600" cy="2590838"/>
          </a:xfrm>
        </p:spPr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135707" y="2245988"/>
            <a:ext cx="609600" cy="76200"/>
            <a:chOff x="4896" y="2208"/>
            <a:chExt cx="384" cy="48"/>
          </a:xfrm>
        </p:grpSpPr>
        <p:sp>
          <p:nvSpPr>
            <p:cNvPr id="5" name="Arc 28"/>
            <p:cNvSpPr>
              <a:spLocks/>
            </p:cNvSpPr>
            <p:nvPr/>
          </p:nvSpPr>
          <p:spPr bwMode="auto">
            <a:xfrm>
              <a:off x="5088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29"/>
            <p:cNvSpPr>
              <a:spLocks/>
            </p:cNvSpPr>
            <p:nvPr/>
          </p:nvSpPr>
          <p:spPr bwMode="auto">
            <a:xfrm flipH="1">
              <a:off x="4896" y="220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6135707" y="20935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745307" y="1636388"/>
            <a:ext cx="466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+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6288107" y="148398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5907107" y="1255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6440507" y="11791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6440507" y="22459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67438"/>
              </p:ext>
            </p:extLst>
          </p:nvPr>
        </p:nvGraphicFramePr>
        <p:xfrm>
          <a:off x="1458932" y="1407788"/>
          <a:ext cx="2654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32" y="1407788"/>
                        <a:ext cx="2654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6373832" y="11791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6373832" y="30079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Differential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Inductors, too, give us a simple 1</a:t>
            </a:r>
            <a:r>
              <a:rPr lang="en-US" baseline="30000" dirty="0" smtClean="0"/>
              <a:t>st</a:t>
            </a:r>
            <a:r>
              <a:rPr lang="en-US" dirty="0" smtClean="0"/>
              <a:t> order relationship between voltage and current</a:t>
            </a:r>
          </a:p>
          <a:p>
            <a:r>
              <a:rPr lang="en-US" dirty="0" smtClean="0"/>
              <a:t>Node Voltage with </a:t>
            </a:r>
            <a:r>
              <a:rPr lang="en-US" dirty="0" err="1" smtClean="0"/>
              <a:t>memoryless</a:t>
            </a:r>
            <a:r>
              <a:rPr lang="en-US" dirty="0" smtClean="0"/>
              <a:t> circuits gave us algebraic equations</a:t>
            </a:r>
          </a:p>
          <a:p>
            <a:r>
              <a:rPr lang="en-US" dirty="0" smtClean="0"/>
              <a:t>Node voltage with elements with memory will give us Ordinary Differential Equations (ODEs)</a:t>
            </a:r>
          </a:p>
          <a:p>
            <a:r>
              <a:rPr lang="en-US" dirty="0" smtClean="0"/>
              <a:t>Next week will be a bunch of setting up and solving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order linear ODEs</a:t>
            </a:r>
          </a:p>
          <a:p>
            <a:r>
              <a:rPr lang="en-US" dirty="0" smtClean="0"/>
              <a:t>Higher order and especially nonlinear ODEs are tough to solve. 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1476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rossgroup.caltech.edu/Chaos_Course/Chua/chua_c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9" y="888962"/>
            <a:ext cx="5867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Chua’s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6241"/>
            <a:ext cx="8229600" cy="235948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ODEs are: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251" y="4612528"/>
                <a:ext cx="4572000" cy="676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1" y="4612528"/>
                <a:ext cx="4572000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232" y="5276716"/>
                <a:ext cx="237616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276716"/>
                <a:ext cx="2376163" cy="676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9232" y="5980704"/>
                <a:ext cx="1818639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980704"/>
                <a:ext cx="1818639" cy="6766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3176" y="4612528"/>
                <a:ext cx="180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76" y="4612528"/>
                <a:ext cx="180676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3176" y="5070884"/>
                <a:ext cx="180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176" y="5070884"/>
                <a:ext cx="180676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71991" y="5527853"/>
                <a:ext cx="1806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991" y="5527853"/>
                <a:ext cx="180676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70285" y="1185174"/>
                <a:ext cx="16052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response of diodes and resistor block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285" y="1185174"/>
                <a:ext cx="1605211" cy="2677656"/>
              </a:xfrm>
              <a:prstGeom prst="rect">
                <a:avLst/>
              </a:prstGeom>
              <a:blipFill rotWithShape="1">
                <a:blip r:embed="rId10"/>
                <a:stretch>
                  <a:fillRect l="-7605" t="-2273" r="-6844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0251" y="4617211"/>
                <a:ext cx="4572000" cy="676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1" y="4617211"/>
                <a:ext cx="4572000" cy="6766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9232" y="5281399"/>
                <a:ext cx="237616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281399"/>
                <a:ext cx="2376163" cy="6766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9232" y="5985387"/>
                <a:ext cx="1818639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2" y="5985387"/>
                <a:ext cx="1818639" cy="6766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Chua’s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00819"/>
          </a:xfrm>
        </p:spPr>
        <p:txBody>
          <a:bodyPr/>
          <a:lstStyle/>
          <a:p>
            <a:r>
              <a:rPr lang="en-US" dirty="0" smtClean="0"/>
              <a:t>Despite simplicity of ODEs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Exhibits chaos!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5327" y="1565539"/>
                <a:ext cx="4572000" cy="676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27" y="1565539"/>
                <a:ext cx="4572000" cy="676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24308" y="2229727"/>
                <a:ext cx="237616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08" y="2229727"/>
                <a:ext cx="237616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24308" y="2933715"/>
                <a:ext cx="1818639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08" y="2933715"/>
                <a:ext cx="1818639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http://www.esat.kuleuven.be/sista/chaoslab/scrolls/5scro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5" y="2171905"/>
            <a:ext cx="4777179" cy="40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58" y="4715211"/>
            <a:ext cx="3503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Invented by current UC Berkeley EECS professor Leon Chua in 1983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18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</a:t>
            </a:r>
          </a:p>
          <a:p>
            <a:pPr lvl="1"/>
            <a:r>
              <a:rPr lang="en-US" dirty="0" smtClean="0"/>
              <a:t>Storing Energy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Modeling unwanted capacitive effects, particularly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 on your midterm!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on to </a:t>
            </a:r>
            <a:r>
              <a:rPr lang="en-US" smtClean="0"/>
              <a:t>Jeff’s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287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Project 2 spec to be posted over the weekend</a:t>
            </a:r>
          </a:p>
          <a:p>
            <a:r>
              <a:rPr lang="en-US" dirty="0" smtClean="0"/>
              <a:t>If you’d like to do something other than the official project, you can submit a specification for your Project 2:</a:t>
            </a:r>
          </a:p>
          <a:p>
            <a:pPr lvl="1"/>
            <a:r>
              <a:rPr lang="en-US" dirty="0" smtClean="0"/>
              <a:t>Team members (up to 3)</a:t>
            </a:r>
          </a:p>
          <a:p>
            <a:pPr lvl="1"/>
            <a:r>
              <a:rPr lang="en-US" dirty="0" smtClean="0"/>
              <a:t>Parts list</a:t>
            </a:r>
          </a:p>
          <a:p>
            <a:pPr lvl="1"/>
            <a:r>
              <a:rPr lang="en-US" dirty="0" smtClean="0"/>
              <a:t>Schematic</a:t>
            </a:r>
          </a:p>
          <a:p>
            <a:r>
              <a:rPr lang="en-US" dirty="0" smtClean="0"/>
              <a:t>Must have substantial hardware component</a:t>
            </a:r>
          </a:p>
          <a:p>
            <a:pPr lvl="1"/>
            <a:r>
              <a:rPr lang="en-US" dirty="0" smtClean="0"/>
              <a:t>Microcontrollers are OK, but your project shouldn’t be about assembly programming</a:t>
            </a:r>
          </a:p>
          <a:p>
            <a:pPr lvl="1"/>
            <a:r>
              <a:rPr lang="en-US" dirty="0" err="1" smtClean="0"/>
              <a:t>MyDAQ</a:t>
            </a:r>
            <a:r>
              <a:rPr lang="en-US" dirty="0" smtClean="0"/>
              <a:t> is also OK, but your project shouldn’t be about </a:t>
            </a:r>
            <a:r>
              <a:rPr lang="en-US" dirty="0" err="1" smtClean="0"/>
              <a:t>LabVIEW</a:t>
            </a:r>
            <a:r>
              <a:rPr lang="en-US" dirty="0" smtClean="0"/>
              <a:t> programming</a:t>
            </a:r>
          </a:p>
          <a:p>
            <a:r>
              <a:rPr lang="en-US" dirty="0" smtClean="0"/>
              <a:t>Custom project proposals due WEDNESDAY by 5 PM</a:t>
            </a:r>
          </a:p>
        </p:txBody>
      </p:sp>
    </p:spTree>
    <p:extLst>
      <p:ext uri="{BB962C8B-B14F-4D97-AF65-F5344CB8AC3E}">
        <p14:creationId xmlns:p14="http://schemas.microsoft.com/office/powerpoint/2010/main" val="2597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Mini-Lecture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73687"/>
          </a:xfrm>
        </p:spPr>
        <p:txBody>
          <a:bodyPr>
            <a:normAutofit/>
          </a:bodyPr>
          <a:lstStyle/>
          <a:p>
            <a:r>
              <a:rPr lang="en-US" dirty="0" smtClean="0"/>
              <a:t>Jeff Jansen from National Instruments will be talking today for the last half hour</a:t>
            </a:r>
          </a:p>
          <a:p>
            <a:pPr lvl="1"/>
            <a:r>
              <a:rPr lang="en-US" dirty="0" err="1" smtClean="0"/>
              <a:t>MyDAQ</a:t>
            </a:r>
            <a:r>
              <a:rPr lang="en-US" dirty="0" smtClean="0"/>
              <a:t> data acquisition device</a:t>
            </a:r>
          </a:p>
          <a:p>
            <a:pPr lvl="2"/>
            <a:r>
              <a:rPr lang="en-US" dirty="0" smtClean="0"/>
              <a:t>USB device that lets you use your computer in lieu of big bulky specialized test equipment</a:t>
            </a:r>
          </a:p>
          <a:p>
            <a:pPr lvl="1"/>
            <a:r>
              <a:rPr lang="en-US" dirty="0" smtClean="0"/>
              <a:t>Can use this device to do labs from home or anywhere else a laptop functions</a:t>
            </a:r>
          </a:p>
          <a:p>
            <a:pPr lvl="1"/>
            <a:r>
              <a:rPr lang="en-US" dirty="0" smtClean="0"/>
              <a:t>If anyone wants to use these in labs, we will have 10 of them available</a:t>
            </a:r>
          </a:p>
          <a:p>
            <a:pPr lvl="1"/>
            <a:r>
              <a:rPr lang="en-US" dirty="0" smtClean="0"/>
              <a:t>Could be handy for Project 2</a:t>
            </a:r>
          </a:p>
          <a:p>
            <a:pPr lvl="2"/>
            <a:r>
              <a:rPr lang="en-US" dirty="0" smtClean="0"/>
              <a:t>Must have substantial hardware component (can’t just be </a:t>
            </a:r>
            <a:r>
              <a:rPr lang="en-US" dirty="0" err="1" smtClean="0"/>
              <a:t>LabVIEW</a:t>
            </a:r>
            <a:r>
              <a:rPr lang="en-US" dirty="0" smtClean="0"/>
              <a:t> software written for </a:t>
            </a:r>
            <a:r>
              <a:rPr lang="en-US" dirty="0" err="1" smtClean="0"/>
              <a:t>MyDAQ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03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am assured that the rest of the calendar and the other 5 labs will be posted shortly. Most likely schedule is:</a:t>
            </a:r>
          </a:p>
          <a:p>
            <a:pPr lvl="1"/>
            <a:r>
              <a:rPr lang="en-US" dirty="0" smtClean="0"/>
              <a:t>7/13: Project 1 (buzzer)</a:t>
            </a:r>
          </a:p>
          <a:p>
            <a:pPr lvl="1"/>
            <a:r>
              <a:rPr lang="en-US" dirty="0" smtClean="0"/>
              <a:t>7/14: Sound synthesizer</a:t>
            </a:r>
          </a:p>
          <a:p>
            <a:pPr lvl="1"/>
            <a:r>
              <a:rPr lang="en-US" dirty="0" smtClean="0"/>
              <a:t>7/20: Power supply</a:t>
            </a:r>
          </a:p>
          <a:p>
            <a:pPr lvl="1"/>
            <a:r>
              <a:rPr lang="en-US" dirty="0" smtClean="0"/>
              <a:t>7/21: Active filter lab</a:t>
            </a:r>
          </a:p>
          <a:p>
            <a:pPr lvl="1"/>
            <a:r>
              <a:rPr lang="en-US" dirty="0" smtClean="0"/>
              <a:t>7/27-8/11: Project 2</a:t>
            </a:r>
          </a:p>
          <a:p>
            <a:r>
              <a:rPr lang="en-US" dirty="0" smtClean="0"/>
              <a:t>Future reading assignments will be posted 3 days before they’re due</a:t>
            </a:r>
          </a:p>
          <a:p>
            <a:pPr lvl="1"/>
            <a:r>
              <a:rPr lang="en-US" dirty="0" smtClean="0"/>
              <a:t>Micro-deadlines are needed for me, too!</a:t>
            </a:r>
          </a:p>
        </p:txBody>
      </p:sp>
    </p:spTree>
    <p:extLst>
      <p:ext uri="{BB962C8B-B14F-4D97-AF65-F5344CB8AC3E}">
        <p14:creationId xmlns:p14="http://schemas.microsoft.com/office/powerpoint/2010/main" val="40733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333041"/>
          </a:xfrm>
        </p:spPr>
        <p:txBody>
          <a:bodyPr/>
          <a:lstStyle/>
          <a:p>
            <a:r>
              <a:rPr lang="en-US" dirty="0" smtClean="0"/>
              <a:t>Remember those power ports we’ve been ignoring?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07591"/>
            <a:ext cx="3362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87" y="1803693"/>
            <a:ext cx="3265683" cy="208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22313" y="3977089"/>
                <a:ext cx="8229600" cy="2544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They specify the maximum and minimum voltage that our op-amp can deliver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Op-Amp output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pPr lvl="2"/>
                <a:r>
                  <a:rPr lang="en-US" dirty="0" smtClean="0"/>
                  <a:t>Op-Amp 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313" y="3977089"/>
                <a:ext cx="8229600" cy="2544897"/>
              </a:xfrm>
              <a:prstGeom prst="rect">
                <a:avLst/>
              </a:prstGeom>
              <a:blipFill rotWithShape="1">
                <a:blip r:embed="rId4"/>
                <a:stretch>
                  <a:fillRect l="-1481" t="-5024" b="-40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803353" y="5726935"/>
                <a:ext cx="5730607" cy="795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pPr lvl="2"/>
                <a:r>
                  <a:rPr lang="en-US" dirty="0" smtClean="0"/>
                  <a:t>Op-Amp 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3353" y="5726935"/>
                <a:ext cx="5730607" cy="795051"/>
              </a:xfrm>
              <a:prstGeom prst="rect">
                <a:avLst/>
              </a:prstGeom>
              <a:blipFill rotWithShape="1">
                <a:blip r:embed="rId5"/>
                <a:stretch>
                  <a:fillRect t="-16794" b="-91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0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Saturation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46183" y="3205902"/>
                <a:ext cx="8229600" cy="12779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=12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=−12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If A=3: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183" y="3205902"/>
                <a:ext cx="8229600" cy="1277957"/>
              </a:xfrm>
              <a:blipFill rotWithShape="1">
                <a:blip r:embed="rId2"/>
                <a:stretch>
                  <a:fillRect l="-1630" t="-61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6" y="1094629"/>
            <a:ext cx="40576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87" y="1175731"/>
            <a:ext cx="3265683" cy="208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63228"/>
              </p:ext>
            </p:extLst>
          </p:nvPr>
        </p:nvGraphicFramePr>
        <p:xfrm>
          <a:off x="2466284" y="3928745"/>
          <a:ext cx="3681128" cy="267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04"/>
                <a:gridCol w="1855824"/>
              </a:tblGrid>
              <a:tr h="51717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</a:t>
                      </a:r>
                      <a:r>
                        <a:rPr lang="en-US" sz="3200" baseline="-25000" dirty="0" smtClean="0"/>
                        <a:t>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</a:t>
                      </a:r>
                      <a:r>
                        <a:rPr lang="en-US" sz="3200" b="1" baseline="-25000" dirty="0" smtClean="0"/>
                        <a:t>o</a:t>
                      </a:r>
                      <a:endParaRPr lang="en-US" sz="3200" b="1" dirty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-5 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-12V</a:t>
                      </a:r>
                      <a:endParaRPr lang="en-US" sz="2400" dirty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-3V</a:t>
                      </a:r>
                      <a:endParaRPr lang="en-US" sz="2400" dirty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6V</a:t>
                      </a:r>
                      <a:endParaRPr lang="en-US" sz="2400" dirty="0"/>
                    </a:p>
                  </a:txBody>
                  <a:tcPr/>
                </a:tc>
              </a:tr>
              <a:tr h="5243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1,512,312V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12V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52" y="4224338"/>
            <a:ext cx="2276803" cy="205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9562" y="4411625"/>
            <a:ext cx="92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12V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35605" y="5775882"/>
            <a:ext cx="92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-12V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964976" y="4851866"/>
            <a:ext cx="49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8005" y="5379272"/>
            <a:ext cx="80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-4V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7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1" y="1153558"/>
            <a:ext cx="2906682" cy="204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7595" y="1476260"/>
            <a:ext cx="451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On the board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7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27628</TotalTime>
  <Words>1618</Words>
  <Application>Microsoft Office PowerPoint</Application>
  <PresentationFormat>On-screen Show (4:3)</PresentationFormat>
  <Paragraphs>292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Custom Design</vt:lpstr>
      <vt:lpstr>Equation</vt:lpstr>
      <vt:lpstr>EE40 Lecture 7 Josh Hug</vt:lpstr>
      <vt:lpstr>Blackboard Stuff</vt:lpstr>
      <vt:lpstr>General Info</vt:lpstr>
      <vt:lpstr>Project 2</vt:lpstr>
      <vt:lpstr>Guest Mini-Lecture Today</vt:lpstr>
      <vt:lpstr>Course Website</vt:lpstr>
      <vt:lpstr>Op-Amp Saturation</vt:lpstr>
      <vt:lpstr>Op-Amp Saturation Example</vt:lpstr>
      <vt:lpstr>Positive Feedback</vt:lpstr>
      <vt:lpstr>Another Op-Amp Model Revision</vt:lpstr>
      <vt:lpstr>Common Mode Signal</vt:lpstr>
      <vt:lpstr>Common Mode Signal</vt:lpstr>
      <vt:lpstr>Example of using CMRR</vt:lpstr>
      <vt:lpstr>One of many Op-Amp parameters</vt:lpstr>
      <vt:lpstr>How are you feeling about…</vt:lpstr>
      <vt:lpstr>How are you feeling about…</vt:lpstr>
      <vt:lpstr>How are you feeling about…</vt:lpstr>
      <vt:lpstr>How are you feeling about…</vt:lpstr>
      <vt:lpstr>Make up Labs</vt:lpstr>
      <vt:lpstr>PowerPoint Presentation</vt:lpstr>
      <vt:lpstr>UNIT 2</vt:lpstr>
      <vt:lpstr>Preview of Unit 2</vt:lpstr>
      <vt:lpstr>RC Circuits</vt:lpstr>
      <vt:lpstr>The Capacitor</vt:lpstr>
      <vt:lpstr>The Capacitor</vt:lpstr>
      <vt:lpstr>The Capacitor</vt:lpstr>
      <vt:lpstr>The Capacitor</vt:lpstr>
      <vt:lpstr>The Capacitor</vt:lpstr>
      <vt:lpstr>Capacitor</vt:lpstr>
      <vt:lpstr>Node Voltage with Capacitors</vt:lpstr>
      <vt:lpstr>Ordinary Differential Equations</vt:lpstr>
      <vt:lpstr>Chua’s Circuit</vt:lpstr>
      <vt:lpstr>Chua’s Circuit</vt:lpstr>
      <vt:lpstr>Capacitors</vt:lpstr>
      <vt:lpstr>Good luck on your midterm!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1469</cp:revision>
  <cp:lastPrinted>2000-01-18T23:43:12Z</cp:lastPrinted>
  <dcterms:created xsi:type="dcterms:W3CDTF">1999-07-07T15:21:45Z</dcterms:created>
  <dcterms:modified xsi:type="dcterms:W3CDTF">2010-07-08T23:38:14Z</dcterms:modified>
</cp:coreProperties>
</file>