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6"/>
  </p:notesMasterIdLst>
  <p:handoutMasterIdLst>
    <p:handoutMasterId r:id="rId27"/>
  </p:handoutMasterIdLst>
  <p:sldIdLst>
    <p:sldId id="849" r:id="rId3"/>
    <p:sldId id="1124" r:id="rId4"/>
    <p:sldId id="1130" r:id="rId5"/>
    <p:sldId id="1132" r:id="rId6"/>
    <p:sldId id="1131" r:id="rId7"/>
    <p:sldId id="1133" r:id="rId8"/>
    <p:sldId id="1128" r:id="rId9"/>
    <p:sldId id="1135" r:id="rId10"/>
    <p:sldId id="1136" r:id="rId11"/>
    <p:sldId id="1137" r:id="rId12"/>
    <p:sldId id="1138" r:id="rId13"/>
    <p:sldId id="1139" r:id="rId14"/>
    <p:sldId id="1140" r:id="rId15"/>
    <p:sldId id="1142" r:id="rId16"/>
    <p:sldId id="1141" r:id="rId17"/>
    <p:sldId id="1145" r:id="rId18"/>
    <p:sldId id="1144" r:id="rId19"/>
    <p:sldId id="1146" r:id="rId20"/>
    <p:sldId id="1147" r:id="rId21"/>
    <p:sldId id="1148" r:id="rId22"/>
    <p:sldId id="1151" r:id="rId23"/>
    <p:sldId id="1150" r:id="rId24"/>
    <p:sldId id="1152" r:id="rId2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  <a:srgbClr val="CC00CC"/>
    <a:srgbClr val="F2E600"/>
    <a:srgbClr val="3333CC"/>
    <a:srgbClr val="FFFF66"/>
    <a:srgbClr val="CC0099"/>
    <a:srgbClr val="00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11" autoAdjust="0"/>
    <p:restoredTop sz="88047" autoAdjust="0"/>
  </p:normalViewPr>
  <p:slideViewPr>
    <p:cSldViewPr snapToGrid="0">
      <p:cViewPr>
        <p:scale>
          <a:sx n="86" d="100"/>
          <a:sy n="86" d="100"/>
        </p:scale>
        <p:origin x="-1236" y="-366"/>
      </p:cViewPr>
      <p:guideLst>
        <p:guide orient="horz" pos="2160"/>
        <p:guide pos="2899"/>
      </p:guideLst>
    </p:cSldViewPr>
  </p:slideViewPr>
  <p:outlineViewPr>
    <p:cViewPr>
      <p:scale>
        <a:sx n="33" d="100"/>
        <a:sy n="33" d="100"/>
      </p:scale>
      <p:origin x="0" y="139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88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t" anchorCtr="0" compatLnSpc="1">
            <a:prstTxWarp prst="textNoShape">
              <a:avLst/>
            </a:prstTxWarp>
          </a:bodyPr>
          <a:lstStyle>
            <a:lvl1pPr defTabSz="9445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b" anchorCtr="0" compatLnSpc="1">
            <a:prstTxWarp prst="textNoShape">
              <a:avLst/>
            </a:prstTxWarp>
          </a:bodyPr>
          <a:lstStyle>
            <a:lvl1pPr defTabSz="9445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 smtClean="0"/>
            </a:lvl1pPr>
          </a:lstStyle>
          <a:p>
            <a:pPr>
              <a:defRPr/>
            </a:pPr>
            <a:fld id="{868D43E4-A231-4F3F-8141-303E1FB56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8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t" anchorCtr="0" compatLnSpc="1">
            <a:prstTxWarp prst="textNoShape">
              <a:avLst/>
            </a:prstTxWarp>
          </a:bodyPr>
          <a:lstStyle>
            <a:lvl1pPr defTabSz="9445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435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b" anchorCtr="0" compatLnSpc="1">
            <a:prstTxWarp prst="textNoShape">
              <a:avLst/>
            </a:prstTxWarp>
          </a:bodyPr>
          <a:lstStyle>
            <a:lvl1pPr defTabSz="944563">
              <a:defRPr sz="1200" smtClean="0"/>
            </a:lvl1pPr>
          </a:lstStyle>
          <a:p>
            <a:pPr>
              <a:defRPr/>
            </a:pPr>
            <a:r>
              <a:rPr lang="en-US"/>
              <a:t>EE40, Fall 2004     Prof. White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04" tIns="47152" rIns="94304" bIns="47152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 smtClean="0"/>
            </a:lvl1pPr>
          </a:lstStyle>
          <a:p>
            <a:pPr>
              <a:defRPr/>
            </a:pPr>
            <a:fld id="{4FED3358-886A-4E7C-A4B5-987982997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7927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EE40, Fall 2004     Prof. White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ED3358-886A-4E7C-A4B5-98798299742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48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EE40, Fall 2004     Prof. White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ED3358-886A-4E7C-A4B5-98798299742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02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EE40, Fall 2004     Prof. White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ED3358-886A-4E7C-A4B5-98798299742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36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07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07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14400"/>
            <a:ext cx="4038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521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E2A7E-2AF1-47C8-B5EE-F1A789FF5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0D3B0-E26C-4B47-8153-D0B246266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B9CF1-0370-46AF-8759-0505420F3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1C6C6-F049-4476-B973-298BAD19A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1E0EC-129A-4ABB-A8B4-4145BD54B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66218-9A72-4682-853F-F0E931F98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155ED-B6B2-4630-8687-3CFA8607E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BD5BA-6314-4B4D-87AD-6BA85673F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6B4F5-514A-4418-97DD-AB7513AC7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698FA-DDAF-46BA-81C4-AB70AB60F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9373A-921B-4B2F-AEC6-CD4DF11BA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52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52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533400" y="838200"/>
            <a:ext cx="81280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8680450" y="6551613"/>
            <a:ext cx="46355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0E5EC2D3-8BD5-4E31-9677-C207DA4DE46B}" type="slidenum">
              <a:rPr lang="en-US" sz="140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400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028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552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430213" y="6605588"/>
            <a:ext cx="1333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EE40 Summer 2010</a:t>
            </a:r>
          </a:p>
        </p:txBody>
      </p:sp>
      <p:sp>
        <p:nvSpPr>
          <p:cNvPr id="1044" name="Text Box 20"/>
          <p:cNvSpPr txBox="1">
            <a:spLocks noChangeArrowheads="1"/>
          </p:cNvSpPr>
          <p:nvPr userDrawn="1"/>
        </p:nvSpPr>
        <p:spPr bwMode="auto">
          <a:xfrm>
            <a:off x="8112125" y="6592888"/>
            <a:ext cx="4191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Hug</a:t>
            </a:r>
          </a:p>
        </p:txBody>
      </p:sp>
      <p:sp>
        <p:nvSpPr>
          <p:cNvPr id="1046" name="Rectangle 2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19850"/>
            <a:ext cx="49958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EE40,Fall 2006     Prof. Chang-Hasnain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198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B8241EA-9945-466D-8B39-DA0F5B381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94568" y="1214974"/>
            <a:ext cx="2734731" cy="2279650"/>
          </a:xfrm>
        </p:spPr>
        <p:txBody>
          <a:bodyPr/>
          <a:lstStyle/>
          <a:p>
            <a:r>
              <a:rPr lang="en-US" dirty="0" smtClean="0"/>
              <a:t>EE40</a:t>
            </a:r>
            <a:br>
              <a:rPr lang="en-US" dirty="0" smtClean="0"/>
            </a:br>
            <a:r>
              <a:rPr lang="en-US" dirty="0" smtClean="0"/>
              <a:t>Lecture 6</a:t>
            </a:r>
            <a:br>
              <a:rPr lang="en-US" dirty="0" smtClean="0"/>
            </a:br>
            <a:r>
              <a:rPr lang="en-US" dirty="0" smtClean="0"/>
              <a:t>Josh Hug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10467" y="3878801"/>
            <a:ext cx="2252132" cy="1752600"/>
          </a:xfrm>
        </p:spPr>
        <p:txBody>
          <a:bodyPr/>
          <a:lstStyle/>
          <a:p>
            <a:r>
              <a:rPr lang="en-US" dirty="0" smtClean="0"/>
              <a:t>7/2/2010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113657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Our op-amp model is missing something</a:t>
            </a:r>
          </a:p>
          <a:p>
            <a:pPr lvl="1"/>
            <a:r>
              <a:rPr lang="en-US" dirty="0" smtClean="0"/>
              <a:t>That’s why it’s the “ideal” op-amp model</a:t>
            </a:r>
          </a:p>
          <a:p>
            <a:pPr lvl="1"/>
            <a:r>
              <a:rPr lang="en-US" dirty="0" smtClean="0"/>
              <a:t>We’ll now introduce the “resistive” op-amp model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59" y="4109292"/>
            <a:ext cx="3625042" cy="2313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961" y="3715577"/>
            <a:ext cx="3393942" cy="2838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431" y="2050974"/>
            <a:ext cx="3841077" cy="1915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828800" y="6268598"/>
            <a:ext cx="2718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Ideal</a:t>
            </a:r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4882" y="6227327"/>
            <a:ext cx="4395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Resistive Op-Amp Model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163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Resistive Op-Amp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74545"/>
            <a:ext cx="8229600" cy="2161180"/>
          </a:xfrm>
        </p:spPr>
        <p:txBody>
          <a:bodyPr/>
          <a:lstStyle/>
          <a:p>
            <a:r>
              <a:rPr lang="en-US" dirty="0" smtClean="0"/>
              <a:t>Takes in to account the fact that</a:t>
            </a:r>
          </a:p>
          <a:p>
            <a:pPr lvl="1"/>
            <a:r>
              <a:rPr lang="en-US" dirty="0" smtClean="0"/>
              <a:t>Some current flows into the input terminals</a:t>
            </a:r>
          </a:p>
          <a:p>
            <a:pPr lvl="1"/>
            <a:r>
              <a:rPr lang="en-US" dirty="0" smtClean="0"/>
              <a:t>The op-amp cannot source all device in the universe (output resistance is non-zero)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978" y="876902"/>
            <a:ext cx="3393942" cy="2838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91" y="1338423"/>
            <a:ext cx="3841077" cy="1915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47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Output Resistance of Inverting Op-Amp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board (using resistive model of op-amp)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Output </a:t>
            </a:r>
            <a:r>
              <a:rPr lang="en-US" dirty="0" smtClean="0"/>
              <a:t>Resistance</a:t>
            </a:r>
          </a:p>
          <a:p>
            <a:pPr lvl="1"/>
            <a:r>
              <a:rPr lang="en-US" dirty="0" smtClean="0"/>
              <a:t>Tells us how small our load can be before we start losing signal fidelity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544" y="1403732"/>
            <a:ext cx="314325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85137" y="3449200"/>
                <a:ext cx="2816530" cy="136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𝑜𝑢𝑡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≅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137" y="3449200"/>
                <a:ext cx="2816530" cy="13678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757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681" y="4626126"/>
            <a:ext cx="314325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Resistance at the input terminals of a device</a:t>
            </a:r>
          </a:p>
          <a:p>
            <a:r>
              <a:rPr lang="en-US" dirty="0" smtClean="0"/>
              <a:t>Tells us how much current will be generated for a fixed input voltage</a:t>
            </a:r>
          </a:p>
          <a:p>
            <a:pPr lvl="1"/>
            <a:r>
              <a:rPr lang="en-US" dirty="0" smtClean="0"/>
              <a:t>Useful, for example, to find power needed to power a device (at that input)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23720" y="5155891"/>
                <a:ext cx="31287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𝑖𝑛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720" y="5155891"/>
                <a:ext cx="3128791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492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Resistance of Inverting Amplifier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369" y="1002535"/>
            <a:ext cx="8229600" cy="1134737"/>
          </a:xfrm>
        </p:spPr>
        <p:txBody>
          <a:bodyPr/>
          <a:lstStyle/>
          <a:p>
            <a:r>
              <a:rPr lang="en-US" dirty="0"/>
              <a:t>What is the input resistance of an inverting amplifier using ideal </a:t>
            </a:r>
            <a:r>
              <a:rPr lang="en-US" dirty="0" smtClean="0"/>
              <a:t>op-amp model?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011" y="2130845"/>
            <a:ext cx="314325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37282" y="2429134"/>
                <a:ext cx="31287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𝑖𝑛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282" y="2429134"/>
                <a:ext cx="3128791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21466" y="4275462"/>
            <a:ext cx="8229600" cy="113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What is the input resistance of an inverting amplifier using resistive op-amp model? 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41628" y="6284175"/>
                <a:ext cx="31287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𝑖𝑛</m:t>
                          </m:r>
                        </m:sub>
                      </m:sSub>
                      <m:r>
                        <a:rPr lang="en-US" i="1">
                          <a:latin typeface="Cambria Math"/>
                          <a:ea typeface="Cambria Math"/>
                        </a:rPr>
                        <m:t>≅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628" y="6284175"/>
                <a:ext cx="3128791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797" y="5410199"/>
            <a:ext cx="3432904" cy="899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067758" y="5618602"/>
            <a:ext cx="3955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(See sec 15.42 in book)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2956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these quantities useful?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02" y="886850"/>
            <a:ext cx="314325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346968" y="1084206"/>
                <a:ext cx="31287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𝑖𝑛</m:t>
                          </m:r>
                        </m:sub>
                      </m:sSub>
                      <m:r>
                        <a:rPr lang="en-US" i="1">
                          <a:latin typeface="Cambria Math"/>
                          <a:ea typeface="Cambria Math"/>
                        </a:rPr>
                        <m:t>≅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6968" y="1084206"/>
                <a:ext cx="3128791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346968" y="1983949"/>
                <a:ext cx="2816530" cy="136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𝑜𝑢𝑡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≅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6968" y="1983949"/>
                <a:ext cx="2816530" cy="13678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55504" y="3558445"/>
            <a:ext cx="8229600" cy="3106760"/>
          </a:xfrm>
        </p:spPr>
        <p:txBody>
          <a:bodyPr/>
          <a:lstStyle/>
          <a:p>
            <a:r>
              <a:rPr lang="en-US" dirty="0" smtClean="0"/>
              <a:t>Input resistance tells us how much current (power) our input signal needs to provide</a:t>
            </a:r>
          </a:p>
          <a:p>
            <a:endParaRPr lang="en-US" dirty="0"/>
          </a:p>
          <a:p>
            <a:r>
              <a:rPr lang="en-US" dirty="0" smtClean="0"/>
              <a:t>Output resistance says how small of a load we can drive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48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these quantities useful?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2453" y="2897425"/>
            <a:ext cx="8229600" cy="3106760"/>
          </a:xfrm>
        </p:spPr>
        <p:txBody>
          <a:bodyPr>
            <a:normAutofit/>
          </a:bodyPr>
          <a:lstStyle/>
          <a:p>
            <a:r>
              <a:rPr lang="en-US" dirty="0" smtClean="0"/>
              <a:t>An iP</a:t>
            </a:r>
            <a:r>
              <a:rPr lang="en-US" dirty="0" smtClean="0"/>
              <a:t>od provides roughly 1V signal output with 20</a:t>
            </a:r>
            <a:r>
              <a:rPr lang="el-GR" dirty="0" smtClean="0"/>
              <a:t>Ω</a:t>
            </a:r>
            <a:r>
              <a:rPr lang="en-US" dirty="0" smtClean="0"/>
              <a:t> internal resistance</a:t>
            </a:r>
          </a:p>
          <a:p>
            <a:r>
              <a:rPr lang="en-US" dirty="0" smtClean="0"/>
              <a:t>Speakers might be 4</a:t>
            </a:r>
            <a:r>
              <a:rPr lang="el-GR" dirty="0" smtClean="0"/>
              <a:t>Ω</a:t>
            </a:r>
            <a:r>
              <a:rPr lang="en-US" dirty="0" smtClean="0"/>
              <a:t> resistance</a:t>
            </a:r>
          </a:p>
          <a:p>
            <a:r>
              <a:rPr lang="en-US" dirty="0" smtClean="0"/>
              <a:t>Connect iPod directly to such speakers</a:t>
            </a:r>
          </a:p>
          <a:p>
            <a:pPr lvl="1"/>
            <a:r>
              <a:rPr lang="en-US" dirty="0" smtClean="0"/>
              <a:t>Internal resistance dominates</a:t>
            </a:r>
            <a:endParaRPr lang="en-US" dirty="0" smtClean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916" y="1096633"/>
            <a:ext cx="3296967" cy="1789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244389" y="5519568"/>
                <a:ext cx="4572000" cy="67460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𝑠𝑝𝑒𝑎𝑘𝑒𝑟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20+4</m:t>
                          </m:r>
                        </m:den>
                      </m:f>
                      <m:r>
                        <a:rPr lang="en-US" sz="20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000" i="1">
                          <a:latin typeface="Cambria Math"/>
                        </a:rPr>
                        <m:t>1</m:t>
                      </m:r>
                      <m:r>
                        <a:rPr lang="en-US" sz="2000" i="1">
                          <a:latin typeface="Cambria Math"/>
                        </a:rPr>
                        <m:t>𝑉</m:t>
                      </m:r>
                      <m:r>
                        <a:rPr lang="en-US" sz="2000" i="1">
                          <a:latin typeface="Cambria Math"/>
                        </a:rPr>
                        <m:t>=0.17</m:t>
                      </m:r>
                      <m:r>
                        <a:rPr lang="en-US" sz="2000" i="1"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4389" y="5519568"/>
                <a:ext cx="4572000" cy="67460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2231533" y="6183392"/>
                <a:ext cx="5678578" cy="4299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/>
                            </a:rPr>
                            <m:t>𝑠𝑝𝑒𝑎𝑘𝑒𝑟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0.17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/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4</m:t>
                      </m:r>
                      <m:r>
                        <m:rPr>
                          <m:sty m:val="p"/>
                        </m:rPr>
                        <a:rPr lang="el-GR" sz="2000" b="0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en-US" sz="2000" i="1">
                          <a:latin typeface="Cambria Math"/>
                        </a:rPr>
                        <m:t>=0.</m:t>
                      </m:r>
                      <m:r>
                        <a:rPr lang="en-US" sz="2000" b="0" i="1" smtClean="0">
                          <a:latin typeface="Cambria Math"/>
                        </a:rPr>
                        <m:t>0072 </m:t>
                      </m:r>
                      <m:r>
                        <a:rPr lang="en-US" sz="2000" b="0" i="1" smtClean="0">
                          <a:latin typeface="Cambria Math"/>
                        </a:rPr>
                        <m:t>𝑊𝑎𝑡𝑡𝑠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533" y="6183392"/>
                <a:ext cx="5678578" cy="429990"/>
              </a:xfrm>
              <a:prstGeom prst="rect">
                <a:avLst/>
              </a:prstGeom>
              <a:blipFill rotWithShape="1">
                <a:blip r:embed="rId4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217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these quantities useful?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346968" y="1084206"/>
                <a:ext cx="31287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𝑖𝑛</m:t>
                          </m:r>
                        </m:sub>
                      </m:sSub>
                      <m:r>
                        <a:rPr lang="en-US" i="1">
                          <a:latin typeface="Cambria Math"/>
                          <a:ea typeface="Cambria Math"/>
                        </a:rPr>
                        <m:t>≅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6968" y="1084206"/>
                <a:ext cx="3128791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346968" y="1983949"/>
                <a:ext cx="2816530" cy="136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𝑜𝑢𝑡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≅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6968" y="1983949"/>
                <a:ext cx="2816530" cy="13678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237" y="1084206"/>
            <a:ext cx="314325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131"/>
          <p:cNvGrpSpPr>
            <a:grpSpLocks/>
          </p:cNvGrpSpPr>
          <p:nvPr/>
        </p:nvGrpSpPr>
        <p:grpSpPr bwMode="auto">
          <a:xfrm>
            <a:off x="1013388" y="4094336"/>
            <a:ext cx="1600200" cy="315913"/>
            <a:chOff x="1487" y="2684"/>
            <a:chExt cx="1008" cy="199"/>
          </a:xfrm>
        </p:grpSpPr>
        <p:sp>
          <p:nvSpPr>
            <p:cNvPr id="10" name="Line 132"/>
            <p:cNvSpPr>
              <a:spLocks noChangeShapeType="1"/>
            </p:cNvSpPr>
            <p:nvPr/>
          </p:nvSpPr>
          <p:spPr bwMode="auto">
            <a:xfrm rot="-21472985" flipH="1" flipV="1">
              <a:off x="2113" y="2693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33"/>
            <p:cNvSpPr>
              <a:spLocks noChangeShapeType="1"/>
            </p:cNvSpPr>
            <p:nvPr/>
          </p:nvSpPr>
          <p:spPr bwMode="auto">
            <a:xfrm rot="127015" flipH="1">
              <a:off x="2063" y="2691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34"/>
            <p:cNvSpPr>
              <a:spLocks noChangeShapeType="1"/>
            </p:cNvSpPr>
            <p:nvPr/>
          </p:nvSpPr>
          <p:spPr bwMode="auto">
            <a:xfrm rot="127015" flipH="1">
              <a:off x="1968" y="2688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5"/>
            <p:cNvSpPr>
              <a:spLocks noChangeShapeType="1"/>
            </p:cNvSpPr>
            <p:nvPr/>
          </p:nvSpPr>
          <p:spPr bwMode="auto">
            <a:xfrm rot="-21472985">
              <a:off x="1920" y="2686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6"/>
            <p:cNvSpPr>
              <a:spLocks noChangeShapeType="1"/>
            </p:cNvSpPr>
            <p:nvPr/>
          </p:nvSpPr>
          <p:spPr bwMode="auto">
            <a:xfrm rot="-21472985">
              <a:off x="2015" y="2689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37"/>
            <p:cNvSpPr>
              <a:spLocks noChangeShapeType="1"/>
            </p:cNvSpPr>
            <p:nvPr/>
          </p:nvSpPr>
          <p:spPr bwMode="auto">
            <a:xfrm rot="127015" flipH="1">
              <a:off x="1872" y="26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8"/>
            <p:cNvSpPr>
              <a:spLocks noChangeShapeType="1"/>
            </p:cNvSpPr>
            <p:nvPr/>
          </p:nvSpPr>
          <p:spPr bwMode="auto">
            <a:xfrm rot="-21472985" flipH="1" flipV="1">
              <a:off x="1822" y="2778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39"/>
            <p:cNvSpPr>
              <a:spLocks noChangeShapeType="1"/>
            </p:cNvSpPr>
            <p:nvPr/>
          </p:nvSpPr>
          <p:spPr bwMode="auto">
            <a:xfrm rot="127015" flipH="1">
              <a:off x="1487" y="2771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40"/>
            <p:cNvSpPr>
              <a:spLocks noChangeShapeType="1"/>
            </p:cNvSpPr>
            <p:nvPr/>
          </p:nvSpPr>
          <p:spPr bwMode="auto">
            <a:xfrm rot="127015" flipH="1">
              <a:off x="2160" y="2784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Oval 141"/>
          <p:cNvSpPr>
            <a:spLocks noChangeArrowheads="1"/>
          </p:cNvSpPr>
          <p:nvPr/>
        </p:nvSpPr>
        <p:spPr bwMode="auto">
          <a:xfrm>
            <a:off x="708588" y="4694220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42"/>
          <p:cNvSpPr txBox="1">
            <a:spLocks noChangeArrowheads="1"/>
          </p:cNvSpPr>
          <p:nvPr/>
        </p:nvSpPr>
        <p:spPr bwMode="auto">
          <a:xfrm flipV="1">
            <a:off x="808601" y="4694220"/>
            <a:ext cx="3571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</a:pPr>
            <a:r>
              <a:rPr lang="en-US" sz="2400" b="1">
                <a:cs typeface="Times New Roman" pitchFamily="18" charset="0"/>
              </a:rPr>
              <a:t>–</a:t>
            </a:r>
          </a:p>
          <a:p>
            <a:pPr>
              <a:lnSpc>
                <a:spcPct val="75000"/>
              </a:lnSpc>
            </a:pPr>
            <a:r>
              <a:rPr lang="en-US" sz="2400" b="1">
                <a:cs typeface="Times New Roman" pitchFamily="18" charset="0"/>
              </a:rPr>
              <a:t>+</a:t>
            </a:r>
          </a:p>
        </p:txBody>
      </p:sp>
      <p:sp>
        <p:nvSpPr>
          <p:cNvPr id="21" name="Line 143"/>
          <p:cNvSpPr>
            <a:spLocks noChangeShapeType="1"/>
          </p:cNvSpPr>
          <p:nvPr/>
        </p:nvSpPr>
        <p:spPr bwMode="auto">
          <a:xfrm flipV="1">
            <a:off x="1013388" y="4246736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44"/>
          <p:cNvSpPr>
            <a:spLocks noChangeShapeType="1"/>
          </p:cNvSpPr>
          <p:nvPr/>
        </p:nvSpPr>
        <p:spPr bwMode="auto">
          <a:xfrm flipV="1">
            <a:off x="1013388" y="5292421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Oval 163"/>
          <p:cNvSpPr>
            <a:spLocks noChangeArrowheads="1"/>
          </p:cNvSpPr>
          <p:nvPr/>
        </p:nvSpPr>
        <p:spPr bwMode="auto">
          <a:xfrm>
            <a:off x="2537388" y="4170536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164"/>
          <p:cNvSpPr>
            <a:spLocks noChangeArrowheads="1"/>
          </p:cNvSpPr>
          <p:nvPr/>
        </p:nvSpPr>
        <p:spPr bwMode="auto">
          <a:xfrm>
            <a:off x="2537388" y="5597221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165"/>
          <p:cNvSpPr>
            <a:spLocks noChangeShapeType="1"/>
          </p:cNvSpPr>
          <p:nvPr/>
        </p:nvSpPr>
        <p:spPr bwMode="auto">
          <a:xfrm>
            <a:off x="1013388" y="5673421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166"/>
          <p:cNvSpPr txBox="1">
            <a:spLocks noChangeArrowheads="1"/>
          </p:cNvSpPr>
          <p:nvPr/>
        </p:nvSpPr>
        <p:spPr bwMode="auto">
          <a:xfrm>
            <a:off x="192650" y="4363753"/>
            <a:ext cx="5613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/>
              <a:t>1V</a:t>
            </a:r>
            <a:endParaRPr lang="en-US" sz="2400" b="1" baseline="-25000" dirty="0"/>
          </a:p>
        </p:txBody>
      </p:sp>
      <p:sp>
        <p:nvSpPr>
          <p:cNvPr id="27" name="Rectangle 167"/>
          <p:cNvSpPr>
            <a:spLocks noChangeArrowheads="1"/>
          </p:cNvSpPr>
          <p:nvPr/>
        </p:nvSpPr>
        <p:spPr bwMode="auto">
          <a:xfrm>
            <a:off x="1540092" y="3746387"/>
            <a:ext cx="4616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000" b="1" dirty="0" smtClean="0"/>
              <a:t>20</a:t>
            </a:r>
            <a:r>
              <a:rPr lang="el-GR" sz="2000" b="1" dirty="0" smtClean="0"/>
              <a:t>Ω</a:t>
            </a:r>
            <a:endParaRPr lang="en-US" sz="2000" b="1" dirty="0"/>
          </a:p>
        </p:txBody>
      </p:sp>
      <p:sp>
        <p:nvSpPr>
          <p:cNvPr id="28" name="Line 139"/>
          <p:cNvSpPr>
            <a:spLocks noChangeShapeType="1"/>
          </p:cNvSpPr>
          <p:nvPr/>
        </p:nvSpPr>
        <p:spPr bwMode="auto">
          <a:xfrm rot="5527015" flipH="1">
            <a:off x="2357474" y="4432758"/>
            <a:ext cx="531813" cy="19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140"/>
          <p:cNvSpPr>
            <a:spLocks noChangeShapeType="1"/>
          </p:cNvSpPr>
          <p:nvPr/>
        </p:nvSpPr>
        <p:spPr bwMode="auto">
          <a:xfrm rot="5527015" flipH="1">
            <a:off x="2336836" y="5479111"/>
            <a:ext cx="531813" cy="19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ight Brace 7"/>
          <p:cNvSpPr/>
          <p:nvPr/>
        </p:nvSpPr>
        <p:spPr bwMode="auto">
          <a:xfrm rot="5400000">
            <a:off x="1130152" y="5267691"/>
            <a:ext cx="552378" cy="168219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54469" y="6240990"/>
            <a:ext cx="948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iPod</a:t>
            </a:r>
            <a:endParaRPr lang="en-US" dirty="0">
              <a:latin typeface="+mj-lt"/>
            </a:endParaRPr>
          </a:p>
        </p:txBody>
      </p:sp>
      <p:grpSp>
        <p:nvGrpSpPr>
          <p:cNvPr id="36" name="Group 131"/>
          <p:cNvGrpSpPr>
            <a:grpSpLocks/>
          </p:cNvGrpSpPr>
          <p:nvPr/>
        </p:nvGrpSpPr>
        <p:grpSpPr bwMode="auto">
          <a:xfrm rot="5400000">
            <a:off x="1812262" y="4812680"/>
            <a:ext cx="1600200" cy="315913"/>
            <a:chOff x="1487" y="2684"/>
            <a:chExt cx="1008" cy="199"/>
          </a:xfrm>
        </p:grpSpPr>
        <p:sp>
          <p:nvSpPr>
            <p:cNvPr id="37" name="Line 132"/>
            <p:cNvSpPr>
              <a:spLocks noChangeShapeType="1"/>
            </p:cNvSpPr>
            <p:nvPr/>
          </p:nvSpPr>
          <p:spPr bwMode="auto">
            <a:xfrm rot="-21472985" flipH="1" flipV="1">
              <a:off x="2113" y="2693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33"/>
            <p:cNvSpPr>
              <a:spLocks noChangeShapeType="1"/>
            </p:cNvSpPr>
            <p:nvPr/>
          </p:nvSpPr>
          <p:spPr bwMode="auto">
            <a:xfrm rot="127015" flipH="1">
              <a:off x="2063" y="2691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34"/>
            <p:cNvSpPr>
              <a:spLocks noChangeShapeType="1"/>
            </p:cNvSpPr>
            <p:nvPr/>
          </p:nvSpPr>
          <p:spPr bwMode="auto">
            <a:xfrm rot="127015" flipH="1">
              <a:off x="1968" y="2688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35"/>
            <p:cNvSpPr>
              <a:spLocks noChangeShapeType="1"/>
            </p:cNvSpPr>
            <p:nvPr/>
          </p:nvSpPr>
          <p:spPr bwMode="auto">
            <a:xfrm rot="-21472985">
              <a:off x="1920" y="2686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36"/>
            <p:cNvSpPr>
              <a:spLocks noChangeShapeType="1"/>
            </p:cNvSpPr>
            <p:nvPr/>
          </p:nvSpPr>
          <p:spPr bwMode="auto">
            <a:xfrm rot="-21472985">
              <a:off x="2015" y="2689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37"/>
            <p:cNvSpPr>
              <a:spLocks noChangeShapeType="1"/>
            </p:cNvSpPr>
            <p:nvPr/>
          </p:nvSpPr>
          <p:spPr bwMode="auto">
            <a:xfrm rot="127015" flipH="1">
              <a:off x="1872" y="26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38"/>
            <p:cNvSpPr>
              <a:spLocks noChangeShapeType="1"/>
            </p:cNvSpPr>
            <p:nvPr/>
          </p:nvSpPr>
          <p:spPr bwMode="auto">
            <a:xfrm rot="-21472985" flipH="1" flipV="1">
              <a:off x="1822" y="2778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39"/>
            <p:cNvSpPr>
              <a:spLocks noChangeShapeType="1"/>
            </p:cNvSpPr>
            <p:nvPr/>
          </p:nvSpPr>
          <p:spPr bwMode="auto">
            <a:xfrm rot="127015" flipH="1">
              <a:off x="1487" y="2771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40"/>
            <p:cNvSpPr>
              <a:spLocks noChangeShapeType="1"/>
            </p:cNvSpPr>
            <p:nvPr/>
          </p:nvSpPr>
          <p:spPr bwMode="auto">
            <a:xfrm rot="127015" flipH="1">
              <a:off x="2160" y="2784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2952517" y="4694220"/>
            <a:ext cx="716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</a:t>
            </a:r>
            <a:r>
              <a:rPr lang="en-US" baseline="-25000" dirty="0" err="1"/>
              <a:t>s</a:t>
            </a:r>
            <a:endParaRPr lang="en-US" dirty="0"/>
          </a:p>
        </p:txBody>
      </p:sp>
      <p:grpSp>
        <p:nvGrpSpPr>
          <p:cNvPr id="47" name="Group 131"/>
          <p:cNvGrpSpPr>
            <a:grpSpLocks/>
          </p:cNvGrpSpPr>
          <p:nvPr/>
        </p:nvGrpSpPr>
        <p:grpSpPr bwMode="auto">
          <a:xfrm>
            <a:off x="5820532" y="4437858"/>
            <a:ext cx="1600200" cy="315913"/>
            <a:chOff x="1487" y="2684"/>
            <a:chExt cx="1008" cy="199"/>
          </a:xfrm>
        </p:grpSpPr>
        <p:sp>
          <p:nvSpPr>
            <p:cNvPr id="48" name="Line 132"/>
            <p:cNvSpPr>
              <a:spLocks noChangeShapeType="1"/>
            </p:cNvSpPr>
            <p:nvPr/>
          </p:nvSpPr>
          <p:spPr bwMode="auto">
            <a:xfrm rot="-21472985" flipH="1" flipV="1">
              <a:off x="2113" y="2693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133"/>
            <p:cNvSpPr>
              <a:spLocks noChangeShapeType="1"/>
            </p:cNvSpPr>
            <p:nvPr/>
          </p:nvSpPr>
          <p:spPr bwMode="auto">
            <a:xfrm rot="127015" flipH="1">
              <a:off x="2063" y="2691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34"/>
            <p:cNvSpPr>
              <a:spLocks noChangeShapeType="1"/>
            </p:cNvSpPr>
            <p:nvPr/>
          </p:nvSpPr>
          <p:spPr bwMode="auto">
            <a:xfrm rot="127015" flipH="1">
              <a:off x="1968" y="2688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35"/>
            <p:cNvSpPr>
              <a:spLocks noChangeShapeType="1"/>
            </p:cNvSpPr>
            <p:nvPr/>
          </p:nvSpPr>
          <p:spPr bwMode="auto">
            <a:xfrm rot="-21472985">
              <a:off x="1920" y="2686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36"/>
            <p:cNvSpPr>
              <a:spLocks noChangeShapeType="1"/>
            </p:cNvSpPr>
            <p:nvPr/>
          </p:nvSpPr>
          <p:spPr bwMode="auto">
            <a:xfrm rot="-21472985">
              <a:off x="2015" y="2689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137"/>
            <p:cNvSpPr>
              <a:spLocks noChangeShapeType="1"/>
            </p:cNvSpPr>
            <p:nvPr/>
          </p:nvSpPr>
          <p:spPr bwMode="auto">
            <a:xfrm rot="127015" flipH="1">
              <a:off x="1872" y="26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138"/>
            <p:cNvSpPr>
              <a:spLocks noChangeShapeType="1"/>
            </p:cNvSpPr>
            <p:nvPr/>
          </p:nvSpPr>
          <p:spPr bwMode="auto">
            <a:xfrm rot="-21472985" flipH="1" flipV="1">
              <a:off x="1822" y="2778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139"/>
            <p:cNvSpPr>
              <a:spLocks noChangeShapeType="1"/>
            </p:cNvSpPr>
            <p:nvPr/>
          </p:nvSpPr>
          <p:spPr bwMode="auto">
            <a:xfrm rot="127015" flipH="1">
              <a:off x="1487" y="2771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140"/>
            <p:cNvSpPr>
              <a:spLocks noChangeShapeType="1"/>
            </p:cNvSpPr>
            <p:nvPr/>
          </p:nvSpPr>
          <p:spPr bwMode="auto">
            <a:xfrm rot="127015" flipH="1">
              <a:off x="2160" y="2784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" name="Oval 141"/>
          <p:cNvSpPr>
            <a:spLocks noChangeArrowheads="1"/>
          </p:cNvSpPr>
          <p:nvPr/>
        </p:nvSpPr>
        <p:spPr bwMode="auto">
          <a:xfrm>
            <a:off x="5515732" y="5037742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Text Box 142"/>
          <p:cNvSpPr txBox="1">
            <a:spLocks noChangeArrowheads="1"/>
          </p:cNvSpPr>
          <p:nvPr/>
        </p:nvSpPr>
        <p:spPr bwMode="auto">
          <a:xfrm flipV="1">
            <a:off x="5615745" y="5037742"/>
            <a:ext cx="3571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</a:pPr>
            <a:r>
              <a:rPr lang="en-US" sz="2400" b="1">
                <a:cs typeface="Times New Roman" pitchFamily="18" charset="0"/>
              </a:rPr>
              <a:t>–</a:t>
            </a:r>
          </a:p>
          <a:p>
            <a:pPr>
              <a:lnSpc>
                <a:spcPct val="75000"/>
              </a:lnSpc>
            </a:pPr>
            <a:r>
              <a:rPr lang="en-US" sz="2400" b="1">
                <a:cs typeface="Times New Roman" pitchFamily="18" charset="0"/>
              </a:rPr>
              <a:t>+</a:t>
            </a:r>
          </a:p>
        </p:txBody>
      </p:sp>
      <p:sp>
        <p:nvSpPr>
          <p:cNvPr id="59" name="Line 143"/>
          <p:cNvSpPr>
            <a:spLocks noChangeShapeType="1"/>
          </p:cNvSpPr>
          <p:nvPr/>
        </p:nvSpPr>
        <p:spPr bwMode="auto">
          <a:xfrm flipV="1">
            <a:off x="5820532" y="4590258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144"/>
          <p:cNvSpPr>
            <a:spLocks noChangeShapeType="1"/>
          </p:cNvSpPr>
          <p:nvPr/>
        </p:nvSpPr>
        <p:spPr bwMode="auto">
          <a:xfrm flipV="1">
            <a:off x="5820532" y="563594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Oval 163"/>
          <p:cNvSpPr>
            <a:spLocks noChangeArrowheads="1"/>
          </p:cNvSpPr>
          <p:nvPr/>
        </p:nvSpPr>
        <p:spPr bwMode="auto">
          <a:xfrm>
            <a:off x="7344532" y="451405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164"/>
          <p:cNvSpPr>
            <a:spLocks noChangeArrowheads="1"/>
          </p:cNvSpPr>
          <p:nvPr/>
        </p:nvSpPr>
        <p:spPr bwMode="auto">
          <a:xfrm>
            <a:off x="7344532" y="594074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165"/>
          <p:cNvSpPr>
            <a:spLocks noChangeShapeType="1"/>
          </p:cNvSpPr>
          <p:nvPr/>
        </p:nvSpPr>
        <p:spPr bwMode="auto">
          <a:xfrm>
            <a:off x="5820532" y="6016943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 Box 166"/>
              <p:cNvSpPr txBox="1">
                <a:spLocks noChangeArrowheads="1"/>
              </p:cNvSpPr>
              <p:nvPr/>
            </p:nvSpPr>
            <p:spPr bwMode="auto">
              <a:xfrm>
                <a:off x="3847435" y="4955830"/>
                <a:ext cx="1801006" cy="8618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−</m:t>
                      </m:r>
                      <m:r>
                        <a:rPr lang="en-US" sz="2400" b="1" i="1" smtClean="0">
                          <a:latin typeface="Cambria Math"/>
                        </a:rPr>
                        <m:t>𝟏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/>
                                </a:rPr>
                                <m:t>𝒇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𝟐𝟎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/>
                                </a:rPr>
                                <m:t>𝒔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64" name="Text Box 1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47435" y="4955830"/>
                <a:ext cx="1801006" cy="86183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Line 139"/>
          <p:cNvSpPr>
            <a:spLocks noChangeShapeType="1"/>
          </p:cNvSpPr>
          <p:nvPr/>
        </p:nvSpPr>
        <p:spPr bwMode="auto">
          <a:xfrm rot="5527015" flipH="1">
            <a:off x="7164618" y="4776280"/>
            <a:ext cx="531813" cy="19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140"/>
          <p:cNvSpPr>
            <a:spLocks noChangeShapeType="1"/>
          </p:cNvSpPr>
          <p:nvPr/>
        </p:nvSpPr>
        <p:spPr bwMode="auto">
          <a:xfrm rot="5527015" flipH="1">
            <a:off x="7143980" y="5822633"/>
            <a:ext cx="531813" cy="19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8" name="Group 131"/>
          <p:cNvGrpSpPr>
            <a:grpSpLocks/>
          </p:cNvGrpSpPr>
          <p:nvPr/>
        </p:nvGrpSpPr>
        <p:grpSpPr bwMode="auto">
          <a:xfrm rot="5400000">
            <a:off x="6619406" y="5156202"/>
            <a:ext cx="1600200" cy="315913"/>
            <a:chOff x="1487" y="2684"/>
            <a:chExt cx="1008" cy="199"/>
          </a:xfrm>
        </p:grpSpPr>
        <p:sp>
          <p:nvSpPr>
            <p:cNvPr id="69" name="Line 132"/>
            <p:cNvSpPr>
              <a:spLocks noChangeShapeType="1"/>
            </p:cNvSpPr>
            <p:nvPr/>
          </p:nvSpPr>
          <p:spPr bwMode="auto">
            <a:xfrm rot="-21472985" flipH="1" flipV="1">
              <a:off x="2113" y="2693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133"/>
            <p:cNvSpPr>
              <a:spLocks noChangeShapeType="1"/>
            </p:cNvSpPr>
            <p:nvPr/>
          </p:nvSpPr>
          <p:spPr bwMode="auto">
            <a:xfrm rot="127015" flipH="1">
              <a:off x="2063" y="2691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134"/>
            <p:cNvSpPr>
              <a:spLocks noChangeShapeType="1"/>
            </p:cNvSpPr>
            <p:nvPr/>
          </p:nvSpPr>
          <p:spPr bwMode="auto">
            <a:xfrm rot="127015" flipH="1">
              <a:off x="1968" y="2688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135"/>
            <p:cNvSpPr>
              <a:spLocks noChangeShapeType="1"/>
            </p:cNvSpPr>
            <p:nvPr/>
          </p:nvSpPr>
          <p:spPr bwMode="auto">
            <a:xfrm rot="-21472985">
              <a:off x="1920" y="2686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136"/>
            <p:cNvSpPr>
              <a:spLocks noChangeShapeType="1"/>
            </p:cNvSpPr>
            <p:nvPr/>
          </p:nvSpPr>
          <p:spPr bwMode="auto">
            <a:xfrm rot="-21472985">
              <a:off x="2015" y="2689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137"/>
            <p:cNvSpPr>
              <a:spLocks noChangeShapeType="1"/>
            </p:cNvSpPr>
            <p:nvPr/>
          </p:nvSpPr>
          <p:spPr bwMode="auto">
            <a:xfrm rot="127015" flipH="1">
              <a:off x="1872" y="26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138"/>
            <p:cNvSpPr>
              <a:spLocks noChangeShapeType="1"/>
            </p:cNvSpPr>
            <p:nvPr/>
          </p:nvSpPr>
          <p:spPr bwMode="auto">
            <a:xfrm rot="-21472985" flipH="1" flipV="1">
              <a:off x="1822" y="2778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139"/>
            <p:cNvSpPr>
              <a:spLocks noChangeShapeType="1"/>
            </p:cNvSpPr>
            <p:nvPr/>
          </p:nvSpPr>
          <p:spPr bwMode="auto">
            <a:xfrm rot="127015" flipH="1">
              <a:off x="1487" y="2771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140"/>
            <p:cNvSpPr>
              <a:spLocks noChangeShapeType="1"/>
            </p:cNvSpPr>
            <p:nvPr/>
          </p:nvSpPr>
          <p:spPr bwMode="auto">
            <a:xfrm rot="127015" flipH="1">
              <a:off x="2160" y="2784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7759661" y="5037742"/>
            <a:ext cx="716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r>
              <a:rPr lang="el-GR" dirty="0" smtClean="0"/>
              <a:t>Ω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Rectangle 45"/>
              <p:cNvSpPr/>
              <p:nvPr/>
            </p:nvSpPr>
            <p:spPr>
              <a:xfrm>
                <a:off x="6127635" y="3590303"/>
                <a:ext cx="1076577" cy="8212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𝐴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7635" y="3590303"/>
                <a:ext cx="1076577" cy="82125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Right Brace 79"/>
          <p:cNvSpPr/>
          <p:nvPr/>
        </p:nvSpPr>
        <p:spPr bwMode="auto">
          <a:xfrm rot="5400000">
            <a:off x="7220743" y="5787434"/>
            <a:ext cx="552378" cy="104177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564335" y="6329272"/>
            <a:ext cx="2167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Speakers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1912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Amplifier (Small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08443"/>
            <a:ext cx="8229600" cy="2227282"/>
          </a:xfrm>
        </p:spPr>
        <p:txBody>
          <a:bodyPr/>
          <a:lstStyle/>
          <a:p>
            <a:r>
              <a:rPr lang="en-US" dirty="0" smtClean="0"/>
              <a:t>Very small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s</a:t>
            </a:r>
            <a:endParaRPr lang="en-US" dirty="0" smtClean="0"/>
          </a:p>
          <a:p>
            <a:pPr lvl="1"/>
            <a:r>
              <a:rPr lang="en-US" dirty="0" smtClean="0"/>
              <a:t>iPod must supply 50mW</a:t>
            </a:r>
          </a:p>
          <a:p>
            <a:pPr lvl="1"/>
            <a:r>
              <a:rPr lang="en-US" dirty="0" smtClean="0"/>
              <a:t>Output resistance is large (can’t drive speakers)</a:t>
            </a:r>
            <a:endParaRPr lang="en-US" dirty="0"/>
          </a:p>
        </p:txBody>
      </p:sp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1319172" y="1456632"/>
            <a:ext cx="1600200" cy="315913"/>
            <a:chOff x="1487" y="2684"/>
            <a:chExt cx="1008" cy="199"/>
          </a:xfrm>
        </p:grpSpPr>
        <p:sp>
          <p:nvSpPr>
            <p:cNvPr id="5" name="Line 132"/>
            <p:cNvSpPr>
              <a:spLocks noChangeShapeType="1"/>
            </p:cNvSpPr>
            <p:nvPr/>
          </p:nvSpPr>
          <p:spPr bwMode="auto">
            <a:xfrm rot="-21472985" flipH="1" flipV="1">
              <a:off x="2113" y="2693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133"/>
            <p:cNvSpPr>
              <a:spLocks noChangeShapeType="1"/>
            </p:cNvSpPr>
            <p:nvPr/>
          </p:nvSpPr>
          <p:spPr bwMode="auto">
            <a:xfrm rot="127015" flipH="1">
              <a:off x="2063" y="2691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34"/>
            <p:cNvSpPr>
              <a:spLocks noChangeShapeType="1"/>
            </p:cNvSpPr>
            <p:nvPr/>
          </p:nvSpPr>
          <p:spPr bwMode="auto">
            <a:xfrm rot="127015" flipH="1">
              <a:off x="1968" y="2688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35"/>
            <p:cNvSpPr>
              <a:spLocks noChangeShapeType="1"/>
            </p:cNvSpPr>
            <p:nvPr/>
          </p:nvSpPr>
          <p:spPr bwMode="auto">
            <a:xfrm rot="-21472985">
              <a:off x="1920" y="2686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36"/>
            <p:cNvSpPr>
              <a:spLocks noChangeShapeType="1"/>
            </p:cNvSpPr>
            <p:nvPr/>
          </p:nvSpPr>
          <p:spPr bwMode="auto">
            <a:xfrm rot="-21472985">
              <a:off x="2015" y="2689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37"/>
            <p:cNvSpPr>
              <a:spLocks noChangeShapeType="1"/>
            </p:cNvSpPr>
            <p:nvPr/>
          </p:nvSpPr>
          <p:spPr bwMode="auto">
            <a:xfrm rot="127015" flipH="1">
              <a:off x="1872" y="26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38"/>
            <p:cNvSpPr>
              <a:spLocks noChangeShapeType="1"/>
            </p:cNvSpPr>
            <p:nvPr/>
          </p:nvSpPr>
          <p:spPr bwMode="auto">
            <a:xfrm rot="-21472985" flipH="1" flipV="1">
              <a:off x="1822" y="2778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39"/>
            <p:cNvSpPr>
              <a:spLocks noChangeShapeType="1"/>
            </p:cNvSpPr>
            <p:nvPr/>
          </p:nvSpPr>
          <p:spPr bwMode="auto">
            <a:xfrm rot="127015" flipH="1">
              <a:off x="1487" y="2771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40"/>
            <p:cNvSpPr>
              <a:spLocks noChangeShapeType="1"/>
            </p:cNvSpPr>
            <p:nvPr/>
          </p:nvSpPr>
          <p:spPr bwMode="auto">
            <a:xfrm rot="127015" flipH="1">
              <a:off x="2160" y="2784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Oval 141"/>
          <p:cNvSpPr>
            <a:spLocks noChangeArrowheads="1"/>
          </p:cNvSpPr>
          <p:nvPr/>
        </p:nvSpPr>
        <p:spPr bwMode="auto">
          <a:xfrm>
            <a:off x="1014372" y="2056516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42"/>
          <p:cNvSpPr txBox="1">
            <a:spLocks noChangeArrowheads="1"/>
          </p:cNvSpPr>
          <p:nvPr/>
        </p:nvSpPr>
        <p:spPr bwMode="auto">
          <a:xfrm flipV="1">
            <a:off x="1114385" y="2056516"/>
            <a:ext cx="3571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</a:pPr>
            <a:r>
              <a:rPr lang="en-US" sz="2400" b="1">
                <a:cs typeface="Times New Roman" pitchFamily="18" charset="0"/>
              </a:rPr>
              <a:t>–</a:t>
            </a:r>
          </a:p>
          <a:p>
            <a:pPr>
              <a:lnSpc>
                <a:spcPct val="75000"/>
              </a:lnSpc>
            </a:pPr>
            <a:r>
              <a:rPr lang="en-US" sz="2400" b="1">
                <a:cs typeface="Times New Roman" pitchFamily="18" charset="0"/>
              </a:rPr>
              <a:t>+</a:t>
            </a:r>
          </a:p>
        </p:txBody>
      </p:sp>
      <p:sp>
        <p:nvSpPr>
          <p:cNvPr id="16" name="Line 143"/>
          <p:cNvSpPr>
            <a:spLocks noChangeShapeType="1"/>
          </p:cNvSpPr>
          <p:nvPr/>
        </p:nvSpPr>
        <p:spPr bwMode="auto">
          <a:xfrm flipV="1">
            <a:off x="1319172" y="1609032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4"/>
          <p:cNvSpPr>
            <a:spLocks noChangeShapeType="1"/>
          </p:cNvSpPr>
          <p:nvPr/>
        </p:nvSpPr>
        <p:spPr bwMode="auto">
          <a:xfrm flipV="1">
            <a:off x="1319172" y="2654717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Oval 163"/>
          <p:cNvSpPr>
            <a:spLocks noChangeArrowheads="1"/>
          </p:cNvSpPr>
          <p:nvPr/>
        </p:nvSpPr>
        <p:spPr bwMode="auto">
          <a:xfrm>
            <a:off x="2843172" y="1532832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64"/>
          <p:cNvSpPr>
            <a:spLocks noChangeArrowheads="1"/>
          </p:cNvSpPr>
          <p:nvPr/>
        </p:nvSpPr>
        <p:spPr bwMode="auto">
          <a:xfrm>
            <a:off x="2843172" y="2959517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5"/>
          <p:cNvSpPr>
            <a:spLocks noChangeShapeType="1"/>
          </p:cNvSpPr>
          <p:nvPr/>
        </p:nvSpPr>
        <p:spPr bwMode="auto">
          <a:xfrm>
            <a:off x="1319172" y="3035717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 Box 166"/>
          <p:cNvSpPr txBox="1">
            <a:spLocks noChangeArrowheads="1"/>
          </p:cNvSpPr>
          <p:nvPr/>
        </p:nvSpPr>
        <p:spPr bwMode="auto">
          <a:xfrm>
            <a:off x="498434" y="1726049"/>
            <a:ext cx="5613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/>
              <a:t>1V</a:t>
            </a:r>
            <a:endParaRPr lang="en-US" sz="2400" b="1" baseline="-25000" dirty="0"/>
          </a:p>
        </p:txBody>
      </p:sp>
      <p:sp>
        <p:nvSpPr>
          <p:cNvPr id="22" name="Rectangle 167"/>
          <p:cNvSpPr>
            <a:spLocks noChangeArrowheads="1"/>
          </p:cNvSpPr>
          <p:nvPr/>
        </p:nvSpPr>
        <p:spPr bwMode="auto">
          <a:xfrm>
            <a:off x="1845876" y="1108683"/>
            <a:ext cx="4616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000" b="1" dirty="0" smtClean="0"/>
              <a:t>20</a:t>
            </a:r>
            <a:r>
              <a:rPr lang="el-GR" sz="2000" b="1" dirty="0" smtClean="0"/>
              <a:t>Ω</a:t>
            </a:r>
            <a:endParaRPr lang="en-US" sz="2000" b="1" dirty="0"/>
          </a:p>
        </p:txBody>
      </p:sp>
      <p:sp>
        <p:nvSpPr>
          <p:cNvPr id="23" name="Line 139"/>
          <p:cNvSpPr>
            <a:spLocks noChangeShapeType="1"/>
          </p:cNvSpPr>
          <p:nvPr/>
        </p:nvSpPr>
        <p:spPr bwMode="auto">
          <a:xfrm rot="5527015" flipH="1">
            <a:off x="2663258" y="1795054"/>
            <a:ext cx="531813" cy="19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40"/>
          <p:cNvSpPr>
            <a:spLocks noChangeShapeType="1"/>
          </p:cNvSpPr>
          <p:nvPr/>
        </p:nvSpPr>
        <p:spPr bwMode="auto">
          <a:xfrm rot="5527015" flipH="1">
            <a:off x="2642620" y="2841407"/>
            <a:ext cx="531813" cy="19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ight Brace 24"/>
          <p:cNvSpPr/>
          <p:nvPr/>
        </p:nvSpPr>
        <p:spPr bwMode="auto">
          <a:xfrm rot="5400000">
            <a:off x="1435936" y="2629987"/>
            <a:ext cx="552378" cy="168219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60253" y="3603286"/>
            <a:ext cx="948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iPod</a:t>
            </a:r>
            <a:endParaRPr lang="en-US" dirty="0">
              <a:latin typeface="+mj-lt"/>
            </a:endParaRPr>
          </a:p>
        </p:txBody>
      </p:sp>
      <p:grpSp>
        <p:nvGrpSpPr>
          <p:cNvPr id="27" name="Group 131"/>
          <p:cNvGrpSpPr>
            <a:grpSpLocks/>
          </p:cNvGrpSpPr>
          <p:nvPr/>
        </p:nvGrpSpPr>
        <p:grpSpPr bwMode="auto">
          <a:xfrm rot="5400000">
            <a:off x="2118046" y="2174976"/>
            <a:ext cx="1600200" cy="315913"/>
            <a:chOff x="1487" y="2684"/>
            <a:chExt cx="1008" cy="199"/>
          </a:xfrm>
        </p:grpSpPr>
        <p:sp>
          <p:nvSpPr>
            <p:cNvPr id="28" name="Line 132"/>
            <p:cNvSpPr>
              <a:spLocks noChangeShapeType="1"/>
            </p:cNvSpPr>
            <p:nvPr/>
          </p:nvSpPr>
          <p:spPr bwMode="auto">
            <a:xfrm rot="-21472985" flipH="1" flipV="1">
              <a:off x="2113" y="2693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33"/>
            <p:cNvSpPr>
              <a:spLocks noChangeShapeType="1"/>
            </p:cNvSpPr>
            <p:nvPr/>
          </p:nvSpPr>
          <p:spPr bwMode="auto">
            <a:xfrm rot="127015" flipH="1">
              <a:off x="2063" y="2691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34"/>
            <p:cNvSpPr>
              <a:spLocks noChangeShapeType="1"/>
            </p:cNvSpPr>
            <p:nvPr/>
          </p:nvSpPr>
          <p:spPr bwMode="auto">
            <a:xfrm rot="127015" flipH="1">
              <a:off x="1968" y="2688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35"/>
            <p:cNvSpPr>
              <a:spLocks noChangeShapeType="1"/>
            </p:cNvSpPr>
            <p:nvPr/>
          </p:nvSpPr>
          <p:spPr bwMode="auto">
            <a:xfrm rot="-21472985">
              <a:off x="1920" y="2686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36"/>
            <p:cNvSpPr>
              <a:spLocks noChangeShapeType="1"/>
            </p:cNvSpPr>
            <p:nvPr/>
          </p:nvSpPr>
          <p:spPr bwMode="auto">
            <a:xfrm rot="-21472985">
              <a:off x="2015" y="2689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37"/>
            <p:cNvSpPr>
              <a:spLocks noChangeShapeType="1"/>
            </p:cNvSpPr>
            <p:nvPr/>
          </p:nvSpPr>
          <p:spPr bwMode="auto">
            <a:xfrm rot="127015" flipH="1">
              <a:off x="1872" y="26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138"/>
            <p:cNvSpPr>
              <a:spLocks noChangeShapeType="1"/>
            </p:cNvSpPr>
            <p:nvPr/>
          </p:nvSpPr>
          <p:spPr bwMode="auto">
            <a:xfrm rot="-21472985" flipH="1" flipV="1">
              <a:off x="1822" y="2778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139"/>
            <p:cNvSpPr>
              <a:spLocks noChangeShapeType="1"/>
            </p:cNvSpPr>
            <p:nvPr/>
          </p:nvSpPr>
          <p:spPr bwMode="auto">
            <a:xfrm rot="127015" flipH="1">
              <a:off x="1487" y="2771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40"/>
            <p:cNvSpPr>
              <a:spLocks noChangeShapeType="1"/>
            </p:cNvSpPr>
            <p:nvPr/>
          </p:nvSpPr>
          <p:spPr bwMode="auto">
            <a:xfrm rot="127015" flipH="1">
              <a:off x="2160" y="2784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258301" y="2056516"/>
            <a:ext cx="716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</a:t>
            </a:r>
            <a:r>
              <a:rPr lang="en-US" baseline="-25000" dirty="0" err="1"/>
              <a:t>s</a:t>
            </a:r>
            <a:endParaRPr lang="en-US" dirty="0"/>
          </a:p>
        </p:txBody>
      </p:sp>
      <p:grpSp>
        <p:nvGrpSpPr>
          <p:cNvPr id="38" name="Group 131"/>
          <p:cNvGrpSpPr>
            <a:grpSpLocks/>
          </p:cNvGrpSpPr>
          <p:nvPr/>
        </p:nvGrpSpPr>
        <p:grpSpPr bwMode="auto">
          <a:xfrm>
            <a:off x="5850891" y="1800154"/>
            <a:ext cx="1600200" cy="315913"/>
            <a:chOff x="1487" y="2684"/>
            <a:chExt cx="1008" cy="199"/>
          </a:xfrm>
        </p:grpSpPr>
        <p:sp>
          <p:nvSpPr>
            <p:cNvPr id="39" name="Line 132"/>
            <p:cNvSpPr>
              <a:spLocks noChangeShapeType="1"/>
            </p:cNvSpPr>
            <p:nvPr/>
          </p:nvSpPr>
          <p:spPr bwMode="auto">
            <a:xfrm rot="-21472985" flipH="1" flipV="1">
              <a:off x="2113" y="2693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33"/>
            <p:cNvSpPr>
              <a:spLocks noChangeShapeType="1"/>
            </p:cNvSpPr>
            <p:nvPr/>
          </p:nvSpPr>
          <p:spPr bwMode="auto">
            <a:xfrm rot="127015" flipH="1">
              <a:off x="2063" y="2691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34"/>
            <p:cNvSpPr>
              <a:spLocks noChangeShapeType="1"/>
            </p:cNvSpPr>
            <p:nvPr/>
          </p:nvSpPr>
          <p:spPr bwMode="auto">
            <a:xfrm rot="127015" flipH="1">
              <a:off x="1968" y="2688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35"/>
            <p:cNvSpPr>
              <a:spLocks noChangeShapeType="1"/>
            </p:cNvSpPr>
            <p:nvPr/>
          </p:nvSpPr>
          <p:spPr bwMode="auto">
            <a:xfrm rot="-21472985">
              <a:off x="1920" y="2686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36"/>
            <p:cNvSpPr>
              <a:spLocks noChangeShapeType="1"/>
            </p:cNvSpPr>
            <p:nvPr/>
          </p:nvSpPr>
          <p:spPr bwMode="auto">
            <a:xfrm rot="-21472985">
              <a:off x="2015" y="2689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37"/>
            <p:cNvSpPr>
              <a:spLocks noChangeShapeType="1"/>
            </p:cNvSpPr>
            <p:nvPr/>
          </p:nvSpPr>
          <p:spPr bwMode="auto">
            <a:xfrm rot="127015" flipH="1">
              <a:off x="1872" y="26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38"/>
            <p:cNvSpPr>
              <a:spLocks noChangeShapeType="1"/>
            </p:cNvSpPr>
            <p:nvPr/>
          </p:nvSpPr>
          <p:spPr bwMode="auto">
            <a:xfrm rot="-21472985" flipH="1" flipV="1">
              <a:off x="1822" y="2778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39"/>
            <p:cNvSpPr>
              <a:spLocks noChangeShapeType="1"/>
            </p:cNvSpPr>
            <p:nvPr/>
          </p:nvSpPr>
          <p:spPr bwMode="auto">
            <a:xfrm rot="127015" flipH="1">
              <a:off x="1487" y="2771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40"/>
            <p:cNvSpPr>
              <a:spLocks noChangeShapeType="1"/>
            </p:cNvSpPr>
            <p:nvPr/>
          </p:nvSpPr>
          <p:spPr bwMode="auto">
            <a:xfrm rot="127015" flipH="1">
              <a:off x="2160" y="2784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" name="Oval 141"/>
          <p:cNvSpPr>
            <a:spLocks noChangeArrowheads="1"/>
          </p:cNvSpPr>
          <p:nvPr/>
        </p:nvSpPr>
        <p:spPr bwMode="auto">
          <a:xfrm>
            <a:off x="5546091" y="2400038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 Box 142"/>
          <p:cNvSpPr txBox="1">
            <a:spLocks noChangeArrowheads="1"/>
          </p:cNvSpPr>
          <p:nvPr/>
        </p:nvSpPr>
        <p:spPr bwMode="auto">
          <a:xfrm flipV="1">
            <a:off x="5646104" y="2400038"/>
            <a:ext cx="3571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</a:pPr>
            <a:r>
              <a:rPr lang="en-US" sz="2400" b="1">
                <a:cs typeface="Times New Roman" pitchFamily="18" charset="0"/>
              </a:rPr>
              <a:t>–</a:t>
            </a:r>
          </a:p>
          <a:p>
            <a:pPr>
              <a:lnSpc>
                <a:spcPct val="75000"/>
              </a:lnSpc>
            </a:pPr>
            <a:r>
              <a:rPr lang="en-US" sz="2400" b="1">
                <a:cs typeface="Times New Roman" pitchFamily="18" charset="0"/>
              </a:rPr>
              <a:t>+</a:t>
            </a:r>
          </a:p>
        </p:txBody>
      </p:sp>
      <p:sp>
        <p:nvSpPr>
          <p:cNvPr id="50" name="Line 143"/>
          <p:cNvSpPr>
            <a:spLocks noChangeShapeType="1"/>
          </p:cNvSpPr>
          <p:nvPr/>
        </p:nvSpPr>
        <p:spPr bwMode="auto">
          <a:xfrm flipV="1">
            <a:off x="5850891" y="1952554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44"/>
          <p:cNvSpPr>
            <a:spLocks noChangeShapeType="1"/>
          </p:cNvSpPr>
          <p:nvPr/>
        </p:nvSpPr>
        <p:spPr bwMode="auto">
          <a:xfrm flipV="1">
            <a:off x="5850891" y="2998239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Oval 163"/>
          <p:cNvSpPr>
            <a:spLocks noChangeArrowheads="1"/>
          </p:cNvSpPr>
          <p:nvPr/>
        </p:nvSpPr>
        <p:spPr bwMode="auto">
          <a:xfrm>
            <a:off x="7374891" y="1876354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164"/>
          <p:cNvSpPr>
            <a:spLocks noChangeArrowheads="1"/>
          </p:cNvSpPr>
          <p:nvPr/>
        </p:nvSpPr>
        <p:spPr bwMode="auto">
          <a:xfrm>
            <a:off x="7374891" y="3303039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165"/>
          <p:cNvSpPr>
            <a:spLocks noChangeShapeType="1"/>
          </p:cNvSpPr>
          <p:nvPr/>
        </p:nvSpPr>
        <p:spPr bwMode="auto">
          <a:xfrm>
            <a:off x="5850891" y="3379239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 Box 166"/>
              <p:cNvSpPr txBox="1">
                <a:spLocks noChangeArrowheads="1"/>
              </p:cNvSpPr>
              <p:nvPr/>
            </p:nvSpPr>
            <p:spPr bwMode="auto">
              <a:xfrm>
                <a:off x="3910845" y="2318126"/>
                <a:ext cx="1801006" cy="8618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−</m:t>
                      </m:r>
                      <m:r>
                        <a:rPr lang="en-US" sz="2400" b="1" i="1" smtClean="0">
                          <a:latin typeface="Cambria Math"/>
                        </a:rPr>
                        <m:t>𝟏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/>
                                </a:rPr>
                                <m:t>𝒇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𝟐𝟎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/>
                                </a:rPr>
                                <m:t>𝒔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55" name="Text Box 1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10845" y="2318126"/>
                <a:ext cx="1801006" cy="86183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Line 139"/>
          <p:cNvSpPr>
            <a:spLocks noChangeShapeType="1"/>
          </p:cNvSpPr>
          <p:nvPr/>
        </p:nvSpPr>
        <p:spPr bwMode="auto">
          <a:xfrm rot="5527015" flipH="1">
            <a:off x="7194977" y="2138576"/>
            <a:ext cx="531813" cy="19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140"/>
          <p:cNvSpPr>
            <a:spLocks noChangeShapeType="1"/>
          </p:cNvSpPr>
          <p:nvPr/>
        </p:nvSpPr>
        <p:spPr bwMode="auto">
          <a:xfrm rot="5527015" flipH="1">
            <a:off x="7174339" y="3184929"/>
            <a:ext cx="531813" cy="19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8" name="Group 131"/>
          <p:cNvGrpSpPr>
            <a:grpSpLocks/>
          </p:cNvGrpSpPr>
          <p:nvPr/>
        </p:nvGrpSpPr>
        <p:grpSpPr bwMode="auto">
          <a:xfrm rot="5400000">
            <a:off x="6649765" y="2518498"/>
            <a:ext cx="1600200" cy="315913"/>
            <a:chOff x="1487" y="2684"/>
            <a:chExt cx="1008" cy="199"/>
          </a:xfrm>
        </p:grpSpPr>
        <p:sp>
          <p:nvSpPr>
            <p:cNvPr id="59" name="Line 132"/>
            <p:cNvSpPr>
              <a:spLocks noChangeShapeType="1"/>
            </p:cNvSpPr>
            <p:nvPr/>
          </p:nvSpPr>
          <p:spPr bwMode="auto">
            <a:xfrm rot="-21472985" flipH="1" flipV="1">
              <a:off x="2113" y="2693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133"/>
            <p:cNvSpPr>
              <a:spLocks noChangeShapeType="1"/>
            </p:cNvSpPr>
            <p:nvPr/>
          </p:nvSpPr>
          <p:spPr bwMode="auto">
            <a:xfrm rot="127015" flipH="1">
              <a:off x="2063" y="2691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134"/>
            <p:cNvSpPr>
              <a:spLocks noChangeShapeType="1"/>
            </p:cNvSpPr>
            <p:nvPr/>
          </p:nvSpPr>
          <p:spPr bwMode="auto">
            <a:xfrm rot="127015" flipH="1">
              <a:off x="1968" y="2688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135"/>
            <p:cNvSpPr>
              <a:spLocks noChangeShapeType="1"/>
            </p:cNvSpPr>
            <p:nvPr/>
          </p:nvSpPr>
          <p:spPr bwMode="auto">
            <a:xfrm rot="-21472985">
              <a:off x="1920" y="2686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136"/>
            <p:cNvSpPr>
              <a:spLocks noChangeShapeType="1"/>
            </p:cNvSpPr>
            <p:nvPr/>
          </p:nvSpPr>
          <p:spPr bwMode="auto">
            <a:xfrm rot="-21472985">
              <a:off x="2015" y="2689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137"/>
            <p:cNvSpPr>
              <a:spLocks noChangeShapeType="1"/>
            </p:cNvSpPr>
            <p:nvPr/>
          </p:nvSpPr>
          <p:spPr bwMode="auto">
            <a:xfrm rot="127015" flipH="1">
              <a:off x="1872" y="26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138"/>
            <p:cNvSpPr>
              <a:spLocks noChangeShapeType="1"/>
            </p:cNvSpPr>
            <p:nvPr/>
          </p:nvSpPr>
          <p:spPr bwMode="auto">
            <a:xfrm rot="-21472985" flipH="1" flipV="1">
              <a:off x="1822" y="2778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139"/>
            <p:cNvSpPr>
              <a:spLocks noChangeShapeType="1"/>
            </p:cNvSpPr>
            <p:nvPr/>
          </p:nvSpPr>
          <p:spPr bwMode="auto">
            <a:xfrm rot="127015" flipH="1">
              <a:off x="1487" y="2771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140"/>
            <p:cNvSpPr>
              <a:spLocks noChangeShapeType="1"/>
            </p:cNvSpPr>
            <p:nvPr/>
          </p:nvSpPr>
          <p:spPr bwMode="auto">
            <a:xfrm rot="127015" flipH="1">
              <a:off x="2160" y="2784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7790020" y="2400038"/>
            <a:ext cx="716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r>
              <a:rPr lang="el-GR" dirty="0" smtClean="0"/>
              <a:t>Ω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9" name="Rectangle 68"/>
              <p:cNvSpPr/>
              <p:nvPr/>
            </p:nvSpPr>
            <p:spPr>
              <a:xfrm>
                <a:off x="6157994" y="952599"/>
                <a:ext cx="1076577" cy="8212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𝐴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7994" y="952599"/>
                <a:ext cx="1076577" cy="82125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Right Brace 69"/>
          <p:cNvSpPr/>
          <p:nvPr/>
        </p:nvSpPr>
        <p:spPr bwMode="auto">
          <a:xfrm rot="5400000">
            <a:off x="7251102" y="3149730"/>
            <a:ext cx="552378" cy="104177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594694" y="3691568"/>
            <a:ext cx="2167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Speakers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8711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Amplifier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099" y="5343180"/>
            <a:ext cx="8229600" cy="738130"/>
          </a:xfrm>
        </p:spPr>
        <p:txBody>
          <a:bodyPr/>
          <a:lstStyle/>
          <a:p>
            <a:r>
              <a:rPr lang="en-US" dirty="0" err="1" smtClean="0"/>
              <a:t>R</a:t>
            </a:r>
            <a:r>
              <a:rPr lang="en-US" baseline="-25000" dirty="0" err="1" smtClean="0"/>
              <a:t>s</a:t>
            </a:r>
            <a:r>
              <a:rPr lang="en-US" dirty="0" smtClean="0"/>
              <a:t>=1000,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f</a:t>
            </a:r>
            <a:r>
              <a:rPr lang="en-US" dirty="0" smtClean="0"/>
              <a:t>=3000, A=10</a:t>
            </a:r>
            <a:r>
              <a:rPr lang="en-US" baseline="30000" dirty="0" smtClean="0"/>
              <a:t>6</a:t>
            </a:r>
            <a:r>
              <a:rPr lang="en-US" dirty="0" smtClean="0"/>
              <a:t>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t</a:t>
            </a:r>
            <a:r>
              <a:rPr lang="en-US" dirty="0" smtClean="0"/>
              <a:t>=1000</a:t>
            </a:r>
          </a:p>
        </p:txBody>
      </p:sp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1319172" y="1456632"/>
            <a:ext cx="1600200" cy="315913"/>
            <a:chOff x="1487" y="2684"/>
            <a:chExt cx="1008" cy="199"/>
          </a:xfrm>
        </p:grpSpPr>
        <p:sp>
          <p:nvSpPr>
            <p:cNvPr id="5" name="Line 132"/>
            <p:cNvSpPr>
              <a:spLocks noChangeShapeType="1"/>
            </p:cNvSpPr>
            <p:nvPr/>
          </p:nvSpPr>
          <p:spPr bwMode="auto">
            <a:xfrm rot="-21472985" flipH="1" flipV="1">
              <a:off x="2113" y="2693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133"/>
            <p:cNvSpPr>
              <a:spLocks noChangeShapeType="1"/>
            </p:cNvSpPr>
            <p:nvPr/>
          </p:nvSpPr>
          <p:spPr bwMode="auto">
            <a:xfrm rot="127015" flipH="1">
              <a:off x="2063" y="2691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34"/>
            <p:cNvSpPr>
              <a:spLocks noChangeShapeType="1"/>
            </p:cNvSpPr>
            <p:nvPr/>
          </p:nvSpPr>
          <p:spPr bwMode="auto">
            <a:xfrm rot="127015" flipH="1">
              <a:off x="1968" y="2688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35"/>
            <p:cNvSpPr>
              <a:spLocks noChangeShapeType="1"/>
            </p:cNvSpPr>
            <p:nvPr/>
          </p:nvSpPr>
          <p:spPr bwMode="auto">
            <a:xfrm rot="-21472985">
              <a:off x="1920" y="2686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36"/>
            <p:cNvSpPr>
              <a:spLocks noChangeShapeType="1"/>
            </p:cNvSpPr>
            <p:nvPr/>
          </p:nvSpPr>
          <p:spPr bwMode="auto">
            <a:xfrm rot="-21472985">
              <a:off x="2015" y="2689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37"/>
            <p:cNvSpPr>
              <a:spLocks noChangeShapeType="1"/>
            </p:cNvSpPr>
            <p:nvPr/>
          </p:nvSpPr>
          <p:spPr bwMode="auto">
            <a:xfrm rot="127015" flipH="1">
              <a:off x="1872" y="26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38"/>
            <p:cNvSpPr>
              <a:spLocks noChangeShapeType="1"/>
            </p:cNvSpPr>
            <p:nvPr/>
          </p:nvSpPr>
          <p:spPr bwMode="auto">
            <a:xfrm rot="-21472985" flipH="1" flipV="1">
              <a:off x="1822" y="2778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39"/>
            <p:cNvSpPr>
              <a:spLocks noChangeShapeType="1"/>
            </p:cNvSpPr>
            <p:nvPr/>
          </p:nvSpPr>
          <p:spPr bwMode="auto">
            <a:xfrm rot="127015" flipH="1">
              <a:off x="1487" y="2771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40"/>
            <p:cNvSpPr>
              <a:spLocks noChangeShapeType="1"/>
            </p:cNvSpPr>
            <p:nvPr/>
          </p:nvSpPr>
          <p:spPr bwMode="auto">
            <a:xfrm rot="127015" flipH="1">
              <a:off x="2160" y="2784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Oval 141"/>
          <p:cNvSpPr>
            <a:spLocks noChangeArrowheads="1"/>
          </p:cNvSpPr>
          <p:nvPr/>
        </p:nvSpPr>
        <p:spPr bwMode="auto">
          <a:xfrm>
            <a:off x="1014372" y="2056516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42"/>
          <p:cNvSpPr txBox="1">
            <a:spLocks noChangeArrowheads="1"/>
          </p:cNvSpPr>
          <p:nvPr/>
        </p:nvSpPr>
        <p:spPr bwMode="auto">
          <a:xfrm flipV="1">
            <a:off x="1114385" y="2056516"/>
            <a:ext cx="3571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</a:pPr>
            <a:r>
              <a:rPr lang="en-US" sz="2400" b="1">
                <a:cs typeface="Times New Roman" pitchFamily="18" charset="0"/>
              </a:rPr>
              <a:t>–</a:t>
            </a:r>
          </a:p>
          <a:p>
            <a:pPr>
              <a:lnSpc>
                <a:spcPct val="75000"/>
              </a:lnSpc>
            </a:pPr>
            <a:r>
              <a:rPr lang="en-US" sz="2400" b="1">
                <a:cs typeface="Times New Roman" pitchFamily="18" charset="0"/>
              </a:rPr>
              <a:t>+</a:t>
            </a:r>
          </a:p>
        </p:txBody>
      </p:sp>
      <p:sp>
        <p:nvSpPr>
          <p:cNvPr id="16" name="Line 143"/>
          <p:cNvSpPr>
            <a:spLocks noChangeShapeType="1"/>
          </p:cNvSpPr>
          <p:nvPr/>
        </p:nvSpPr>
        <p:spPr bwMode="auto">
          <a:xfrm flipV="1">
            <a:off x="1319172" y="1609032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4"/>
          <p:cNvSpPr>
            <a:spLocks noChangeShapeType="1"/>
          </p:cNvSpPr>
          <p:nvPr/>
        </p:nvSpPr>
        <p:spPr bwMode="auto">
          <a:xfrm flipV="1">
            <a:off x="1319172" y="2654717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Oval 163"/>
          <p:cNvSpPr>
            <a:spLocks noChangeArrowheads="1"/>
          </p:cNvSpPr>
          <p:nvPr/>
        </p:nvSpPr>
        <p:spPr bwMode="auto">
          <a:xfrm>
            <a:off x="2843172" y="1532832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64"/>
          <p:cNvSpPr>
            <a:spLocks noChangeArrowheads="1"/>
          </p:cNvSpPr>
          <p:nvPr/>
        </p:nvSpPr>
        <p:spPr bwMode="auto">
          <a:xfrm>
            <a:off x="2843172" y="2959517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5"/>
          <p:cNvSpPr>
            <a:spLocks noChangeShapeType="1"/>
          </p:cNvSpPr>
          <p:nvPr/>
        </p:nvSpPr>
        <p:spPr bwMode="auto">
          <a:xfrm>
            <a:off x="1319172" y="3035717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 Box 166"/>
          <p:cNvSpPr txBox="1">
            <a:spLocks noChangeArrowheads="1"/>
          </p:cNvSpPr>
          <p:nvPr/>
        </p:nvSpPr>
        <p:spPr bwMode="auto">
          <a:xfrm>
            <a:off x="498434" y="1726049"/>
            <a:ext cx="5613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/>
              <a:t>1V</a:t>
            </a:r>
            <a:endParaRPr lang="en-US" sz="2400" b="1" baseline="-25000" dirty="0"/>
          </a:p>
        </p:txBody>
      </p:sp>
      <p:sp>
        <p:nvSpPr>
          <p:cNvPr id="22" name="Rectangle 167"/>
          <p:cNvSpPr>
            <a:spLocks noChangeArrowheads="1"/>
          </p:cNvSpPr>
          <p:nvPr/>
        </p:nvSpPr>
        <p:spPr bwMode="auto">
          <a:xfrm>
            <a:off x="1845876" y="1108683"/>
            <a:ext cx="4616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000" b="1" dirty="0" smtClean="0"/>
              <a:t>20</a:t>
            </a:r>
            <a:r>
              <a:rPr lang="el-GR" sz="2000" b="1" dirty="0" smtClean="0"/>
              <a:t>Ω</a:t>
            </a:r>
            <a:endParaRPr lang="en-US" sz="2000" b="1" dirty="0"/>
          </a:p>
        </p:txBody>
      </p:sp>
      <p:sp>
        <p:nvSpPr>
          <p:cNvPr id="23" name="Line 139"/>
          <p:cNvSpPr>
            <a:spLocks noChangeShapeType="1"/>
          </p:cNvSpPr>
          <p:nvPr/>
        </p:nvSpPr>
        <p:spPr bwMode="auto">
          <a:xfrm rot="5527015" flipH="1">
            <a:off x="2663258" y="1795054"/>
            <a:ext cx="531813" cy="19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40"/>
          <p:cNvSpPr>
            <a:spLocks noChangeShapeType="1"/>
          </p:cNvSpPr>
          <p:nvPr/>
        </p:nvSpPr>
        <p:spPr bwMode="auto">
          <a:xfrm rot="5527015" flipH="1">
            <a:off x="2642620" y="2841407"/>
            <a:ext cx="531813" cy="19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ight Brace 24"/>
          <p:cNvSpPr/>
          <p:nvPr/>
        </p:nvSpPr>
        <p:spPr bwMode="auto">
          <a:xfrm rot="5400000">
            <a:off x="1435936" y="2629987"/>
            <a:ext cx="552378" cy="168219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60253" y="3603286"/>
            <a:ext cx="948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iPod</a:t>
            </a:r>
            <a:endParaRPr lang="en-US" dirty="0">
              <a:latin typeface="+mj-lt"/>
            </a:endParaRPr>
          </a:p>
        </p:txBody>
      </p:sp>
      <p:grpSp>
        <p:nvGrpSpPr>
          <p:cNvPr id="27" name="Group 131"/>
          <p:cNvGrpSpPr>
            <a:grpSpLocks/>
          </p:cNvGrpSpPr>
          <p:nvPr/>
        </p:nvGrpSpPr>
        <p:grpSpPr bwMode="auto">
          <a:xfrm rot="5400000">
            <a:off x="2118046" y="2174976"/>
            <a:ext cx="1600200" cy="315913"/>
            <a:chOff x="1487" y="2684"/>
            <a:chExt cx="1008" cy="199"/>
          </a:xfrm>
        </p:grpSpPr>
        <p:sp>
          <p:nvSpPr>
            <p:cNvPr id="28" name="Line 132"/>
            <p:cNvSpPr>
              <a:spLocks noChangeShapeType="1"/>
            </p:cNvSpPr>
            <p:nvPr/>
          </p:nvSpPr>
          <p:spPr bwMode="auto">
            <a:xfrm rot="-21472985" flipH="1" flipV="1">
              <a:off x="2113" y="2693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33"/>
            <p:cNvSpPr>
              <a:spLocks noChangeShapeType="1"/>
            </p:cNvSpPr>
            <p:nvPr/>
          </p:nvSpPr>
          <p:spPr bwMode="auto">
            <a:xfrm rot="127015" flipH="1">
              <a:off x="2063" y="2691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34"/>
            <p:cNvSpPr>
              <a:spLocks noChangeShapeType="1"/>
            </p:cNvSpPr>
            <p:nvPr/>
          </p:nvSpPr>
          <p:spPr bwMode="auto">
            <a:xfrm rot="127015" flipH="1">
              <a:off x="1968" y="2688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35"/>
            <p:cNvSpPr>
              <a:spLocks noChangeShapeType="1"/>
            </p:cNvSpPr>
            <p:nvPr/>
          </p:nvSpPr>
          <p:spPr bwMode="auto">
            <a:xfrm rot="-21472985">
              <a:off x="1920" y="2686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36"/>
            <p:cNvSpPr>
              <a:spLocks noChangeShapeType="1"/>
            </p:cNvSpPr>
            <p:nvPr/>
          </p:nvSpPr>
          <p:spPr bwMode="auto">
            <a:xfrm rot="-21472985">
              <a:off x="2015" y="2689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37"/>
            <p:cNvSpPr>
              <a:spLocks noChangeShapeType="1"/>
            </p:cNvSpPr>
            <p:nvPr/>
          </p:nvSpPr>
          <p:spPr bwMode="auto">
            <a:xfrm rot="127015" flipH="1">
              <a:off x="1872" y="26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138"/>
            <p:cNvSpPr>
              <a:spLocks noChangeShapeType="1"/>
            </p:cNvSpPr>
            <p:nvPr/>
          </p:nvSpPr>
          <p:spPr bwMode="auto">
            <a:xfrm rot="-21472985" flipH="1" flipV="1">
              <a:off x="1822" y="2778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139"/>
            <p:cNvSpPr>
              <a:spLocks noChangeShapeType="1"/>
            </p:cNvSpPr>
            <p:nvPr/>
          </p:nvSpPr>
          <p:spPr bwMode="auto">
            <a:xfrm rot="127015" flipH="1">
              <a:off x="1487" y="2771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40"/>
            <p:cNvSpPr>
              <a:spLocks noChangeShapeType="1"/>
            </p:cNvSpPr>
            <p:nvPr/>
          </p:nvSpPr>
          <p:spPr bwMode="auto">
            <a:xfrm rot="127015" flipH="1">
              <a:off x="2160" y="2784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258301" y="2056516"/>
            <a:ext cx="716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</a:t>
            </a:r>
            <a:r>
              <a:rPr lang="en-US" baseline="-25000" dirty="0" err="1"/>
              <a:t>s</a:t>
            </a:r>
            <a:endParaRPr lang="en-US" dirty="0"/>
          </a:p>
        </p:txBody>
      </p:sp>
      <p:grpSp>
        <p:nvGrpSpPr>
          <p:cNvPr id="38" name="Group 131"/>
          <p:cNvGrpSpPr>
            <a:grpSpLocks/>
          </p:cNvGrpSpPr>
          <p:nvPr/>
        </p:nvGrpSpPr>
        <p:grpSpPr bwMode="auto">
          <a:xfrm>
            <a:off x="5850891" y="1800154"/>
            <a:ext cx="1600200" cy="315913"/>
            <a:chOff x="1487" y="2684"/>
            <a:chExt cx="1008" cy="199"/>
          </a:xfrm>
        </p:grpSpPr>
        <p:sp>
          <p:nvSpPr>
            <p:cNvPr id="39" name="Line 132"/>
            <p:cNvSpPr>
              <a:spLocks noChangeShapeType="1"/>
            </p:cNvSpPr>
            <p:nvPr/>
          </p:nvSpPr>
          <p:spPr bwMode="auto">
            <a:xfrm rot="-21472985" flipH="1" flipV="1">
              <a:off x="2113" y="2693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33"/>
            <p:cNvSpPr>
              <a:spLocks noChangeShapeType="1"/>
            </p:cNvSpPr>
            <p:nvPr/>
          </p:nvSpPr>
          <p:spPr bwMode="auto">
            <a:xfrm rot="127015" flipH="1">
              <a:off x="2063" y="2691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34"/>
            <p:cNvSpPr>
              <a:spLocks noChangeShapeType="1"/>
            </p:cNvSpPr>
            <p:nvPr/>
          </p:nvSpPr>
          <p:spPr bwMode="auto">
            <a:xfrm rot="127015" flipH="1">
              <a:off x="1968" y="2688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35"/>
            <p:cNvSpPr>
              <a:spLocks noChangeShapeType="1"/>
            </p:cNvSpPr>
            <p:nvPr/>
          </p:nvSpPr>
          <p:spPr bwMode="auto">
            <a:xfrm rot="-21472985">
              <a:off x="1920" y="2686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36"/>
            <p:cNvSpPr>
              <a:spLocks noChangeShapeType="1"/>
            </p:cNvSpPr>
            <p:nvPr/>
          </p:nvSpPr>
          <p:spPr bwMode="auto">
            <a:xfrm rot="-21472985">
              <a:off x="2015" y="2689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37"/>
            <p:cNvSpPr>
              <a:spLocks noChangeShapeType="1"/>
            </p:cNvSpPr>
            <p:nvPr/>
          </p:nvSpPr>
          <p:spPr bwMode="auto">
            <a:xfrm rot="127015" flipH="1">
              <a:off x="1872" y="26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38"/>
            <p:cNvSpPr>
              <a:spLocks noChangeShapeType="1"/>
            </p:cNvSpPr>
            <p:nvPr/>
          </p:nvSpPr>
          <p:spPr bwMode="auto">
            <a:xfrm rot="-21472985" flipH="1" flipV="1">
              <a:off x="1822" y="2778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39"/>
            <p:cNvSpPr>
              <a:spLocks noChangeShapeType="1"/>
            </p:cNvSpPr>
            <p:nvPr/>
          </p:nvSpPr>
          <p:spPr bwMode="auto">
            <a:xfrm rot="127015" flipH="1">
              <a:off x="1487" y="2771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40"/>
            <p:cNvSpPr>
              <a:spLocks noChangeShapeType="1"/>
            </p:cNvSpPr>
            <p:nvPr/>
          </p:nvSpPr>
          <p:spPr bwMode="auto">
            <a:xfrm rot="127015" flipH="1">
              <a:off x="2160" y="2784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" name="Oval 141"/>
          <p:cNvSpPr>
            <a:spLocks noChangeArrowheads="1"/>
          </p:cNvSpPr>
          <p:nvPr/>
        </p:nvSpPr>
        <p:spPr bwMode="auto">
          <a:xfrm>
            <a:off x="5546091" y="2400038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 Box 142"/>
          <p:cNvSpPr txBox="1">
            <a:spLocks noChangeArrowheads="1"/>
          </p:cNvSpPr>
          <p:nvPr/>
        </p:nvSpPr>
        <p:spPr bwMode="auto">
          <a:xfrm flipV="1">
            <a:off x="5646104" y="2400038"/>
            <a:ext cx="3571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</a:pPr>
            <a:r>
              <a:rPr lang="en-US" sz="2400" b="1">
                <a:cs typeface="Times New Roman" pitchFamily="18" charset="0"/>
              </a:rPr>
              <a:t>–</a:t>
            </a:r>
          </a:p>
          <a:p>
            <a:pPr>
              <a:lnSpc>
                <a:spcPct val="75000"/>
              </a:lnSpc>
            </a:pPr>
            <a:r>
              <a:rPr lang="en-US" sz="2400" b="1">
                <a:cs typeface="Times New Roman" pitchFamily="18" charset="0"/>
              </a:rPr>
              <a:t>+</a:t>
            </a:r>
          </a:p>
        </p:txBody>
      </p:sp>
      <p:sp>
        <p:nvSpPr>
          <p:cNvPr id="50" name="Line 143"/>
          <p:cNvSpPr>
            <a:spLocks noChangeShapeType="1"/>
          </p:cNvSpPr>
          <p:nvPr/>
        </p:nvSpPr>
        <p:spPr bwMode="auto">
          <a:xfrm flipV="1">
            <a:off x="5850891" y="1952554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44"/>
          <p:cNvSpPr>
            <a:spLocks noChangeShapeType="1"/>
          </p:cNvSpPr>
          <p:nvPr/>
        </p:nvSpPr>
        <p:spPr bwMode="auto">
          <a:xfrm flipV="1">
            <a:off x="5850891" y="2998239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Oval 163"/>
          <p:cNvSpPr>
            <a:spLocks noChangeArrowheads="1"/>
          </p:cNvSpPr>
          <p:nvPr/>
        </p:nvSpPr>
        <p:spPr bwMode="auto">
          <a:xfrm>
            <a:off x="7374891" y="1876354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164"/>
          <p:cNvSpPr>
            <a:spLocks noChangeArrowheads="1"/>
          </p:cNvSpPr>
          <p:nvPr/>
        </p:nvSpPr>
        <p:spPr bwMode="auto">
          <a:xfrm>
            <a:off x="7374891" y="3303039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165"/>
          <p:cNvSpPr>
            <a:spLocks noChangeShapeType="1"/>
          </p:cNvSpPr>
          <p:nvPr/>
        </p:nvSpPr>
        <p:spPr bwMode="auto">
          <a:xfrm>
            <a:off x="5850891" y="3379239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 Box 166"/>
              <p:cNvSpPr txBox="1">
                <a:spLocks noChangeArrowheads="1"/>
              </p:cNvSpPr>
              <p:nvPr/>
            </p:nvSpPr>
            <p:spPr bwMode="auto">
              <a:xfrm>
                <a:off x="3910845" y="2318126"/>
                <a:ext cx="1801006" cy="8618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−</m:t>
                      </m:r>
                      <m:r>
                        <a:rPr lang="en-US" sz="2400" b="1" i="1" smtClean="0">
                          <a:latin typeface="Cambria Math"/>
                        </a:rPr>
                        <m:t>𝟏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/>
                                </a:rPr>
                                <m:t>𝒇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/>
                                </a:rPr>
                                <m:t>𝟐𝟎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/>
                                </a:rPr>
                                <m:t>𝒔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55" name="Text Box 1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10845" y="2318126"/>
                <a:ext cx="1801006" cy="86183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Line 139"/>
          <p:cNvSpPr>
            <a:spLocks noChangeShapeType="1"/>
          </p:cNvSpPr>
          <p:nvPr/>
        </p:nvSpPr>
        <p:spPr bwMode="auto">
          <a:xfrm rot="5527015" flipH="1">
            <a:off x="7194977" y="2138576"/>
            <a:ext cx="531813" cy="19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140"/>
          <p:cNvSpPr>
            <a:spLocks noChangeShapeType="1"/>
          </p:cNvSpPr>
          <p:nvPr/>
        </p:nvSpPr>
        <p:spPr bwMode="auto">
          <a:xfrm rot="5527015" flipH="1">
            <a:off x="7174339" y="3184929"/>
            <a:ext cx="531813" cy="19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8" name="Group 131"/>
          <p:cNvGrpSpPr>
            <a:grpSpLocks/>
          </p:cNvGrpSpPr>
          <p:nvPr/>
        </p:nvGrpSpPr>
        <p:grpSpPr bwMode="auto">
          <a:xfrm rot="5400000">
            <a:off x="6649765" y="2518498"/>
            <a:ext cx="1600200" cy="315913"/>
            <a:chOff x="1487" y="2684"/>
            <a:chExt cx="1008" cy="199"/>
          </a:xfrm>
        </p:grpSpPr>
        <p:sp>
          <p:nvSpPr>
            <p:cNvPr id="59" name="Line 132"/>
            <p:cNvSpPr>
              <a:spLocks noChangeShapeType="1"/>
            </p:cNvSpPr>
            <p:nvPr/>
          </p:nvSpPr>
          <p:spPr bwMode="auto">
            <a:xfrm rot="-21472985" flipH="1" flipV="1">
              <a:off x="2113" y="2693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133"/>
            <p:cNvSpPr>
              <a:spLocks noChangeShapeType="1"/>
            </p:cNvSpPr>
            <p:nvPr/>
          </p:nvSpPr>
          <p:spPr bwMode="auto">
            <a:xfrm rot="127015" flipH="1">
              <a:off x="2063" y="2691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134"/>
            <p:cNvSpPr>
              <a:spLocks noChangeShapeType="1"/>
            </p:cNvSpPr>
            <p:nvPr/>
          </p:nvSpPr>
          <p:spPr bwMode="auto">
            <a:xfrm rot="127015" flipH="1">
              <a:off x="1968" y="2688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135"/>
            <p:cNvSpPr>
              <a:spLocks noChangeShapeType="1"/>
            </p:cNvSpPr>
            <p:nvPr/>
          </p:nvSpPr>
          <p:spPr bwMode="auto">
            <a:xfrm rot="-21472985">
              <a:off x="1920" y="2686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136"/>
            <p:cNvSpPr>
              <a:spLocks noChangeShapeType="1"/>
            </p:cNvSpPr>
            <p:nvPr/>
          </p:nvSpPr>
          <p:spPr bwMode="auto">
            <a:xfrm rot="-21472985">
              <a:off x="2015" y="2689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137"/>
            <p:cNvSpPr>
              <a:spLocks noChangeShapeType="1"/>
            </p:cNvSpPr>
            <p:nvPr/>
          </p:nvSpPr>
          <p:spPr bwMode="auto">
            <a:xfrm rot="127015" flipH="1">
              <a:off x="1872" y="26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138"/>
            <p:cNvSpPr>
              <a:spLocks noChangeShapeType="1"/>
            </p:cNvSpPr>
            <p:nvPr/>
          </p:nvSpPr>
          <p:spPr bwMode="auto">
            <a:xfrm rot="-21472985" flipH="1" flipV="1">
              <a:off x="1822" y="2778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139"/>
            <p:cNvSpPr>
              <a:spLocks noChangeShapeType="1"/>
            </p:cNvSpPr>
            <p:nvPr/>
          </p:nvSpPr>
          <p:spPr bwMode="auto">
            <a:xfrm rot="127015" flipH="1">
              <a:off x="1487" y="2771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140"/>
            <p:cNvSpPr>
              <a:spLocks noChangeShapeType="1"/>
            </p:cNvSpPr>
            <p:nvPr/>
          </p:nvSpPr>
          <p:spPr bwMode="auto">
            <a:xfrm rot="127015" flipH="1">
              <a:off x="2160" y="2784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7790020" y="2400038"/>
            <a:ext cx="716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r>
              <a:rPr lang="el-GR" dirty="0" smtClean="0"/>
              <a:t>Ω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9" name="Rectangle 68"/>
              <p:cNvSpPr/>
              <p:nvPr/>
            </p:nvSpPr>
            <p:spPr>
              <a:xfrm>
                <a:off x="6157994" y="952599"/>
                <a:ext cx="1076577" cy="8212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𝐴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sz="16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7994" y="952599"/>
                <a:ext cx="1076577" cy="82125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Right Brace 69"/>
          <p:cNvSpPr/>
          <p:nvPr/>
        </p:nvSpPr>
        <p:spPr bwMode="auto">
          <a:xfrm rot="5400000">
            <a:off x="7251102" y="3149730"/>
            <a:ext cx="552378" cy="104177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594694" y="3691568"/>
            <a:ext cx="2167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Speakers</a:t>
            </a:r>
            <a:endParaRPr lang="en-US" dirty="0">
              <a:latin typeface="+mj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89492" y="4214788"/>
            <a:ext cx="3324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Must provide 1 </a:t>
            </a:r>
            <a:r>
              <a:rPr lang="en-US" dirty="0" err="1" smtClean="0">
                <a:latin typeface="+mj-lt"/>
              </a:rPr>
              <a:t>mW</a:t>
            </a:r>
            <a:endParaRPr lang="en-US" dirty="0"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438936" y="2539829"/>
            <a:ext cx="1107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2.93V</a:t>
            </a:r>
            <a:endParaRPr lang="en-US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5824372" y="1196893"/>
            <a:ext cx="2104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0.00133</a:t>
            </a:r>
            <a:r>
              <a:rPr lang="el-GR" b="1" dirty="0" smtClean="0">
                <a:latin typeface="+mj-lt"/>
              </a:rPr>
              <a:t>Ω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8571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69" grpId="0"/>
      <p:bldP spid="74" grpId="0"/>
      <p:bldP spid="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HW2 due today at 5PM</a:t>
            </a:r>
          </a:p>
          <a:p>
            <a:r>
              <a:rPr lang="en-US" dirty="0" smtClean="0"/>
              <a:t>HW3 out, due TUESDAY at 2PM</a:t>
            </a:r>
            <a:endParaRPr lang="en-US" dirty="0"/>
          </a:p>
          <a:p>
            <a:r>
              <a:rPr lang="en-US" dirty="0" smtClean="0"/>
              <a:t>There will be an optional pre-midterm HW available </a:t>
            </a:r>
            <a:r>
              <a:rPr lang="en-US" dirty="0" smtClean="0"/>
              <a:t>Tuesday</a:t>
            </a:r>
            <a:endParaRPr lang="en-US" dirty="0" smtClean="0"/>
          </a:p>
          <a:p>
            <a:r>
              <a:rPr lang="en-US" dirty="0" smtClean="0"/>
              <a:t>No lecture Monday</a:t>
            </a:r>
          </a:p>
          <a:p>
            <a:r>
              <a:rPr lang="en-US" dirty="0" smtClean="0"/>
              <a:t>Labs as usual on Tuesday</a:t>
            </a:r>
          </a:p>
          <a:p>
            <a:r>
              <a:rPr lang="en-US" dirty="0" smtClean="0"/>
              <a:t>No lab Wednesday</a:t>
            </a:r>
          </a:p>
          <a:p>
            <a:r>
              <a:rPr lang="en-US" dirty="0"/>
              <a:t>Midterm next </a:t>
            </a:r>
            <a:r>
              <a:rPr lang="en-US" dirty="0" smtClean="0"/>
              <a:t>Friday</a:t>
            </a:r>
            <a:r>
              <a:rPr lang="en-US" dirty="0"/>
              <a:t> </a:t>
            </a:r>
            <a:r>
              <a:rPr lang="en-US" dirty="0" smtClean="0"/>
              <a:t>in class</a:t>
            </a:r>
          </a:p>
          <a:p>
            <a:pPr lvl="1"/>
            <a:r>
              <a:rPr lang="en-US" b="1" dirty="0" smtClean="0"/>
              <a:t>12:10-1:30  [be on time!]</a:t>
            </a:r>
          </a:p>
          <a:p>
            <a:pPr lvl="1"/>
            <a:r>
              <a:rPr lang="en-US" dirty="0" smtClean="0"/>
              <a:t>No electronic devices</a:t>
            </a:r>
          </a:p>
          <a:p>
            <a:pPr lvl="1"/>
            <a:r>
              <a:rPr lang="en-US" dirty="0" smtClean="0"/>
              <a:t>One 8.5”x11” (or A4) sheet of </a:t>
            </a:r>
            <a:r>
              <a:rPr lang="en-US" dirty="0" smtClean="0"/>
              <a:t>paper</a:t>
            </a:r>
          </a:p>
          <a:p>
            <a:pPr lvl="2"/>
            <a:r>
              <a:rPr lang="en-US" dirty="0" smtClean="0"/>
              <a:t>Handwritten anything you want, both sides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547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Op-Amp Saturation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1333041"/>
          </a:xfrm>
        </p:spPr>
        <p:txBody>
          <a:bodyPr/>
          <a:lstStyle/>
          <a:p>
            <a:r>
              <a:rPr lang="en-US" dirty="0" smtClean="0"/>
              <a:t>Remember those power ports we’ve been ignoring?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2007591"/>
            <a:ext cx="33623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187" y="1803693"/>
            <a:ext cx="3265683" cy="2084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 txBox="1">
                <a:spLocks/>
              </p:cNvSpPr>
              <p:nvPr/>
            </p:nvSpPr>
            <p:spPr bwMode="auto">
              <a:xfrm>
                <a:off x="422313" y="3977089"/>
                <a:ext cx="8229600" cy="25448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92500" lnSpcReduction="10000"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r>
                  <a:rPr lang="en-US" dirty="0" smtClean="0"/>
                  <a:t>They specify the maximum and minimum voltage that our op-amp can deliver</a:t>
                </a:r>
              </a:p>
              <a:p>
                <a:pPr lvl="1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0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min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𝑣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𝑚𝑎𝑥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 lvl="2"/>
                <a:r>
                  <a:rPr lang="en-US" dirty="0" smtClean="0"/>
                  <a:t>Op-Amp output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𝑣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𝑣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</m:sup>
                        </m:sSup>
                      </m:e>
                    </m:d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dirty="0" smtClean="0"/>
                  <a:t>,</a:t>
                </a:r>
              </a:p>
              <a:p>
                <a:pPr lvl="2"/>
                <a:r>
                  <a:rPr lang="en-US" dirty="0" smtClean="0"/>
                  <a:t>Op-Amp output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𝑚𝑎𝑥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 lvl="2"/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2313" y="3977089"/>
                <a:ext cx="8229600" cy="2544897"/>
              </a:xfrm>
              <a:prstGeom prst="rect">
                <a:avLst/>
              </a:prstGeom>
              <a:blipFill rotWithShape="1">
                <a:blip r:embed="rId4"/>
                <a:stretch>
                  <a:fillRect l="-1481" t="-5024" b="-406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 bwMode="auto">
              <a:xfrm>
                <a:off x="4803353" y="5726935"/>
                <a:ext cx="5730607" cy="7950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92500" lnSpcReduction="20000"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lvl="1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𝑚𝑖𝑛</m:t>
                        </m:r>
                      </m:sub>
                    </m:sSub>
                  </m:oMath>
                </a14:m>
                <a:r>
                  <a:rPr lang="en-US" dirty="0" smtClean="0"/>
                  <a:t>,</a:t>
                </a:r>
              </a:p>
              <a:p>
                <a:pPr lvl="2"/>
                <a:r>
                  <a:rPr lang="en-US" dirty="0" smtClean="0"/>
                  <a:t>Op-Amp output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𝑚𝑖𝑛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 lvl="2"/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03353" y="5726935"/>
                <a:ext cx="5730607" cy="795051"/>
              </a:xfrm>
              <a:prstGeom prst="rect">
                <a:avLst/>
              </a:prstGeom>
              <a:blipFill rotWithShape="1">
                <a:blip r:embed="rId5"/>
                <a:stretch>
                  <a:fillRect t="-16794" b="-916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332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Op-Amp Saturation 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>
              <a:xfrm>
                <a:off x="446183" y="3205902"/>
                <a:ext cx="8229600" cy="1277957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𝑚𝑎𝑥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=12</m:t>
                    </m:r>
                    <m:r>
                      <a:rPr lang="en-US" b="0" i="1" smtClean="0">
                        <a:latin typeface="Cambria Math"/>
                      </a:rPr>
                      <m:t>𝑉</m:t>
                    </m:r>
                  </m:oMath>
                </a14:m>
                <a:r>
                  <a:rPr lang="en-US" b="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𝑚𝑖𝑛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=−12</m:t>
                    </m:r>
                    <m:r>
                      <a:rPr lang="en-US" b="0" i="1" smtClean="0">
                        <a:latin typeface="Cambria Math"/>
                      </a:rPr>
                      <m:t>𝑉</m:t>
                    </m:r>
                  </m:oMath>
                </a14:m>
                <a:endParaRPr lang="en-US" b="0" dirty="0" smtClean="0"/>
              </a:p>
              <a:p>
                <a:r>
                  <a:rPr lang="en-US" b="0" dirty="0" smtClean="0"/>
                  <a:t>If A=3: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6183" y="3205902"/>
                <a:ext cx="8229600" cy="1277957"/>
              </a:xfrm>
              <a:blipFill rotWithShape="1">
                <a:blip r:embed="rId2"/>
                <a:stretch>
                  <a:fillRect l="-1630" t="-619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6" y="1094629"/>
            <a:ext cx="4057650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187" y="1175731"/>
            <a:ext cx="3265683" cy="2084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748847"/>
              </p:ext>
            </p:extLst>
          </p:nvPr>
        </p:nvGraphicFramePr>
        <p:xfrm>
          <a:off x="2466284" y="3928745"/>
          <a:ext cx="3681128" cy="2676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5304"/>
                <a:gridCol w="1855824"/>
              </a:tblGrid>
              <a:tr h="51717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V</a:t>
                      </a:r>
                      <a:r>
                        <a:rPr lang="en-US" sz="3200" baseline="-25000" dirty="0" smtClean="0"/>
                        <a:t>in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/>
                      <a:r>
                        <a:rPr lang="en-US" sz="3200" b="1" dirty="0" smtClean="0"/>
                        <a:t>V</a:t>
                      </a:r>
                      <a:r>
                        <a:rPr lang="en-US" sz="3200" b="1" baseline="-25000" dirty="0" smtClean="0"/>
                        <a:t>o</a:t>
                      </a:r>
                      <a:endParaRPr lang="en-US" sz="3200" b="1" dirty="0"/>
                    </a:p>
                  </a:txBody>
                  <a:tcPr/>
                </a:tc>
              </a:tr>
              <a:tr h="5243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-5 V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-12V</a:t>
                      </a:r>
                      <a:endParaRPr lang="en-US" sz="2400" dirty="0"/>
                    </a:p>
                  </a:txBody>
                  <a:tcPr/>
                </a:tc>
              </a:tr>
              <a:tr h="5243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-1V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-3V</a:t>
                      </a:r>
                      <a:endParaRPr lang="en-US" sz="2400" dirty="0"/>
                    </a:p>
                  </a:txBody>
                  <a:tcPr/>
                </a:tc>
              </a:tr>
              <a:tr h="5243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2V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6V</a:t>
                      </a:r>
                      <a:endParaRPr lang="en-US" sz="2400" dirty="0"/>
                    </a:p>
                  </a:txBody>
                  <a:tcPr/>
                </a:tc>
              </a:tr>
              <a:tr h="5243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1,512,312V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12V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152" y="4224338"/>
            <a:ext cx="2276803" cy="205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59562" y="4411625"/>
            <a:ext cx="925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12V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7535605" y="5775882"/>
            <a:ext cx="925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-12V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7964976" y="4851866"/>
            <a:ext cx="496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4</a:t>
            </a:r>
            <a:r>
              <a:rPr lang="en-US" sz="2000" dirty="0" smtClean="0"/>
              <a:t>V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518005" y="5379272"/>
            <a:ext cx="804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-4V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716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Feedback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61" y="1153558"/>
            <a:ext cx="2906682" cy="2041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07595" y="1476260"/>
            <a:ext cx="4516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On the board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137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 </a:t>
            </a:r>
            <a:r>
              <a:rPr lang="en-US" dirty="0" err="1" smtClean="0"/>
              <a:t>forOp-Ampsks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class Monday</a:t>
            </a:r>
          </a:p>
          <a:p>
            <a:r>
              <a:rPr lang="en-US" dirty="0" smtClean="0"/>
              <a:t>Enjoy weekend (doing op-amp problems)</a:t>
            </a:r>
          </a:p>
        </p:txBody>
      </p:sp>
    </p:spTree>
    <p:extLst>
      <p:ext uri="{BB962C8B-B14F-4D97-AF65-F5344CB8AC3E}">
        <p14:creationId xmlns:p14="http://schemas.microsoft.com/office/powerpoint/2010/main" val="261731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Op-Amps – How Good Are They Exactly?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been studying ideal op-amps</a:t>
            </a:r>
          </a:p>
          <a:p>
            <a:r>
              <a:rPr lang="en-US" dirty="0" smtClean="0"/>
              <a:t>Of course, real Op-Amps aren’t perfect</a:t>
            </a:r>
          </a:p>
          <a:p>
            <a:pPr lvl="1"/>
            <a:r>
              <a:rPr lang="en-US" dirty="0" smtClean="0"/>
              <a:t>For example, you can’t drive every device in the universe from a real op-amp</a:t>
            </a:r>
          </a:p>
          <a:p>
            <a:r>
              <a:rPr lang="en-US" dirty="0" smtClean="0"/>
              <a:t>How do we precisely state the quality of a voltage source?</a:t>
            </a:r>
          </a:p>
          <a:p>
            <a:pPr lvl="1"/>
            <a:r>
              <a:rPr lang="en-US" dirty="0" smtClean="0"/>
              <a:t>Look at its </a:t>
            </a:r>
            <a:r>
              <a:rPr lang="en-US" dirty="0" err="1" smtClean="0"/>
              <a:t>Thevenin</a:t>
            </a:r>
            <a:r>
              <a:rPr lang="en-US" dirty="0" smtClean="0"/>
              <a:t> equivalent</a:t>
            </a:r>
          </a:p>
          <a:p>
            <a:pPr lvl="1"/>
            <a:r>
              <a:rPr lang="en-US" dirty="0" smtClean="0"/>
              <a:t>Lower </a:t>
            </a:r>
            <a:r>
              <a:rPr lang="en-US" dirty="0" err="1" smtClean="0"/>
              <a:t>Thevenin</a:t>
            </a:r>
            <a:r>
              <a:rPr lang="en-US" dirty="0" smtClean="0"/>
              <a:t> resistance is better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72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Batteries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32709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Real voltage sources, like batteries, have a limit to how much current they can draw</a:t>
            </a:r>
          </a:p>
          <a:p>
            <a:pPr lvl="1"/>
            <a:r>
              <a:rPr lang="en-US" dirty="0" smtClean="0"/>
              <a:t>Called “internal resistance”</a:t>
            </a:r>
          </a:p>
          <a:p>
            <a:pPr lvl="1"/>
            <a:r>
              <a:rPr lang="en-US" dirty="0" smtClean="0"/>
              <a:t>This internal resistance often varies with charge status, load attached, temperature, and more</a:t>
            </a:r>
          </a:p>
          <a:p>
            <a:pPr lvl="1"/>
            <a:r>
              <a:rPr lang="en-US" dirty="0" smtClean="0"/>
              <a:t>Just like </a:t>
            </a:r>
            <a:r>
              <a:rPr lang="en-US" dirty="0" err="1" smtClean="0"/>
              <a:t>Thevenin</a:t>
            </a:r>
            <a:r>
              <a:rPr lang="en-US" dirty="0" smtClean="0"/>
              <a:t> resistance</a:t>
            </a:r>
            <a:endParaRPr lang="en-US" dirty="0"/>
          </a:p>
        </p:txBody>
      </p:sp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5541324" y="4898953"/>
            <a:ext cx="1600200" cy="315913"/>
            <a:chOff x="1487" y="2684"/>
            <a:chExt cx="1008" cy="199"/>
          </a:xfrm>
        </p:grpSpPr>
        <p:sp>
          <p:nvSpPr>
            <p:cNvPr id="5" name="Line 132"/>
            <p:cNvSpPr>
              <a:spLocks noChangeShapeType="1"/>
            </p:cNvSpPr>
            <p:nvPr/>
          </p:nvSpPr>
          <p:spPr bwMode="auto">
            <a:xfrm rot="-21472985" flipH="1" flipV="1">
              <a:off x="2113" y="2693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133"/>
            <p:cNvSpPr>
              <a:spLocks noChangeShapeType="1"/>
            </p:cNvSpPr>
            <p:nvPr/>
          </p:nvSpPr>
          <p:spPr bwMode="auto">
            <a:xfrm rot="127015" flipH="1">
              <a:off x="2063" y="2691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34"/>
            <p:cNvSpPr>
              <a:spLocks noChangeShapeType="1"/>
            </p:cNvSpPr>
            <p:nvPr/>
          </p:nvSpPr>
          <p:spPr bwMode="auto">
            <a:xfrm rot="127015" flipH="1">
              <a:off x="1968" y="2688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35"/>
            <p:cNvSpPr>
              <a:spLocks noChangeShapeType="1"/>
            </p:cNvSpPr>
            <p:nvPr/>
          </p:nvSpPr>
          <p:spPr bwMode="auto">
            <a:xfrm rot="-21472985">
              <a:off x="1920" y="2686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36"/>
            <p:cNvSpPr>
              <a:spLocks noChangeShapeType="1"/>
            </p:cNvSpPr>
            <p:nvPr/>
          </p:nvSpPr>
          <p:spPr bwMode="auto">
            <a:xfrm rot="-21472985">
              <a:off x="2015" y="2689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37"/>
            <p:cNvSpPr>
              <a:spLocks noChangeShapeType="1"/>
            </p:cNvSpPr>
            <p:nvPr/>
          </p:nvSpPr>
          <p:spPr bwMode="auto">
            <a:xfrm rot="127015" flipH="1">
              <a:off x="1872" y="26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38"/>
            <p:cNvSpPr>
              <a:spLocks noChangeShapeType="1"/>
            </p:cNvSpPr>
            <p:nvPr/>
          </p:nvSpPr>
          <p:spPr bwMode="auto">
            <a:xfrm rot="-21472985" flipH="1" flipV="1">
              <a:off x="1822" y="2778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39"/>
            <p:cNvSpPr>
              <a:spLocks noChangeShapeType="1"/>
            </p:cNvSpPr>
            <p:nvPr/>
          </p:nvSpPr>
          <p:spPr bwMode="auto">
            <a:xfrm rot="127015" flipH="1">
              <a:off x="1487" y="2771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40"/>
            <p:cNvSpPr>
              <a:spLocks noChangeShapeType="1"/>
            </p:cNvSpPr>
            <p:nvPr/>
          </p:nvSpPr>
          <p:spPr bwMode="auto">
            <a:xfrm rot="127015" flipH="1">
              <a:off x="2160" y="2784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Oval 141"/>
          <p:cNvSpPr>
            <a:spLocks noChangeArrowheads="1"/>
          </p:cNvSpPr>
          <p:nvPr/>
        </p:nvSpPr>
        <p:spPr bwMode="auto">
          <a:xfrm>
            <a:off x="5236524" y="5498837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42"/>
          <p:cNvSpPr txBox="1">
            <a:spLocks noChangeArrowheads="1"/>
          </p:cNvSpPr>
          <p:nvPr/>
        </p:nvSpPr>
        <p:spPr bwMode="auto">
          <a:xfrm flipV="1">
            <a:off x="5336537" y="5498837"/>
            <a:ext cx="3571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</a:pPr>
            <a:r>
              <a:rPr lang="en-US" sz="2400" b="1">
                <a:cs typeface="Times New Roman" pitchFamily="18" charset="0"/>
              </a:rPr>
              <a:t>–</a:t>
            </a:r>
          </a:p>
          <a:p>
            <a:pPr>
              <a:lnSpc>
                <a:spcPct val="75000"/>
              </a:lnSpc>
            </a:pPr>
            <a:r>
              <a:rPr lang="en-US" sz="2400" b="1">
                <a:cs typeface="Times New Roman" pitchFamily="18" charset="0"/>
              </a:rPr>
              <a:t>+</a:t>
            </a:r>
          </a:p>
        </p:txBody>
      </p:sp>
      <p:sp>
        <p:nvSpPr>
          <p:cNvPr id="16" name="Line 143"/>
          <p:cNvSpPr>
            <a:spLocks noChangeShapeType="1"/>
          </p:cNvSpPr>
          <p:nvPr/>
        </p:nvSpPr>
        <p:spPr bwMode="auto">
          <a:xfrm flipV="1">
            <a:off x="5541324" y="5051353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4"/>
          <p:cNvSpPr>
            <a:spLocks noChangeShapeType="1"/>
          </p:cNvSpPr>
          <p:nvPr/>
        </p:nvSpPr>
        <p:spPr bwMode="auto">
          <a:xfrm flipV="1">
            <a:off x="5541324" y="6097038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Oval 163"/>
          <p:cNvSpPr>
            <a:spLocks noChangeArrowheads="1"/>
          </p:cNvSpPr>
          <p:nvPr/>
        </p:nvSpPr>
        <p:spPr bwMode="auto">
          <a:xfrm>
            <a:off x="7065324" y="497515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64"/>
          <p:cNvSpPr>
            <a:spLocks noChangeArrowheads="1"/>
          </p:cNvSpPr>
          <p:nvPr/>
        </p:nvSpPr>
        <p:spPr bwMode="auto">
          <a:xfrm>
            <a:off x="7065324" y="640183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5"/>
          <p:cNvSpPr>
            <a:spLocks noChangeShapeType="1"/>
          </p:cNvSpPr>
          <p:nvPr/>
        </p:nvSpPr>
        <p:spPr bwMode="auto">
          <a:xfrm>
            <a:off x="5541324" y="647803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 Box 166"/>
          <p:cNvSpPr txBox="1">
            <a:spLocks noChangeArrowheads="1"/>
          </p:cNvSpPr>
          <p:nvPr/>
        </p:nvSpPr>
        <p:spPr bwMode="auto">
          <a:xfrm>
            <a:off x="4720586" y="5168370"/>
            <a:ext cx="7040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/>
              <a:t>V</a:t>
            </a:r>
            <a:r>
              <a:rPr lang="en-US" sz="2400" b="1" baseline="-25000" dirty="0" smtClean="0"/>
              <a:t>TH</a:t>
            </a:r>
            <a:endParaRPr lang="en-US" sz="2400" b="1" baseline="-25000" dirty="0"/>
          </a:p>
        </p:txBody>
      </p:sp>
      <p:sp>
        <p:nvSpPr>
          <p:cNvPr id="22" name="Rectangle 167"/>
          <p:cNvSpPr>
            <a:spLocks noChangeArrowheads="1"/>
          </p:cNvSpPr>
          <p:nvPr/>
        </p:nvSpPr>
        <p:spPr bwMode="auto">
          <a:xfrm>
            <a:off x="6068028" y="4551004"/>
            <a:ext cx="4237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R</a:t>
            </a:r>
            <a:r>
              <a:rPr lang="en-US" sz="2000" b="1" baseline="-25000" dirty="0" smtClean="0">
                <a:solidFill>
                  <a:srgbClr val="000000"/>
                </a:solidFill>
              </a:rPr>
              <a:t>TH</a:t>
            </a:r>
            <a:endParaRPr lang="en-US" sz="2000" b="1" baseline="-25000" dirty="0"/>
          </a:p>
        </p:txBody>
      </p:sp>
      <p:sp>
        <p:nvSpPr>
          <p:cNvPr id="31" name="Line 139"/>
          <p:cNvSpPr>
            <a:spLocks noChangeShapeType="1"/>
          </p:cNvSpPr>
          <p:nvPr/>
        </p:nvSpPr>
        <p:spPr bwMode="auto">
          <a:xfrm rot="5527015" flipH="1">
            <a:off x="6885410" y="5237375"/>
            <a:ext cx="531813" cy="19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140"/>
          <p:cNvSpPr>
            <a:spLocks noChangeShapeType="1"/>
          </p:cNvSpPr>
          <p:nvPr/>
        </p:nvSpPr>
        <p:spPr bwMode="auto">
          <a:xfrm rot="5527015" flipH="1">
            <a:off x="6864772" y="6305762"/>
            <a:ext cx="531813" cy="19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551723" y="5410219"/>
            <a:ext cx="978851" cy="523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out</a:t>
            </a:r>
            <a:endParaRPr lang="en-US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7358605" y="4989458"/>
            <a:ext cx="780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36" name="Rectangle 35"/>
          <p:cNvSpPr/>
          <p:nvPr/>
        </p:nvSpPr>
        <p:spPr>
          <a:xfrm>
            <a:off x="7358605" y="587857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–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6884845" y="5512977"/>
            <a:ext cx="528809" cy="528809"/>
          </a:xfrm>
          <a:prstGeom prst="rect">
            <a:avLst/>
          </a:prstGeom>
          <a:solidFill>
            <a:schemeClr val="tx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52539" y="4156568"/>
            <a:ext cx="415335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e.g., a car battery supplies 12 </a:t>
            </a:r>
            <a:r>
              <a:rPr lang="en-US" dirty="0">
                <a:latin typeface="+mj-lt"/>
              </a:rPr>
              <a:t>V</a:t>
            </a:r>
            <a:r>
              <a:rPr lang="en-US" dirty="0" smtClean="0">
                <a:latin typeface="+mj-lt"/>
              </a:rPr>
              <a:t>olts, and can supply at most 200 amps, what is its internal resistance?</a:t>
            </a:r>
            <a:endParaRPr lang="en-US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66082" y="6287538"/>
            <a:ext cx="2849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12V/200A=0.06</a:t>
            </a:r>
            <a:r>
              <a:rPr lang="el-GR" dirty="0" smtClean="0"/>
              <a:t>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16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the Quality of a Source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4400"/>
                <a:ext cx="8229600" cy="3161841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If you attach a resistive load, then the output voltage is: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𝑜𝑢𝑡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𝐿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𝐿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𝑇𝐻</m:t>
                            </m:r>
                          </m:sub>
                        </m:sSub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𝑇𝐻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If you want </a:t>
                </a:r>
                <a:r>
                  <a:rPr lang="en-US" dirty="0" err="1" smtClean="0"/>
                  <a:t>V</a:t>
                </a:r>
                <a:r>
                  <a:rPr lang="en-US" baseline="-25000" dirty="0" err="1" smtClean="0"/>
                  <a:t>out</a:t>
                </a:r>
                <a:r>
                  <a:rPr lang="en-US" dirty="0" smtClean="0"/>
                  <a:t> to be 99% of V</a:t>
                </a:r>
                <a:r>
                  <a:rPr lang="en-US" baseline="-25000" dirty="0" smtClean="0"/>
                  <a:t>TH</a:t>
                </a:r>
                <a:r>
                  <a:rPr lang="en-US" dirty="0" smtClean="0"/>
                  <a:t>, then: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99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100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𝑇𝐻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𝐿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𝐿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𝑇𝐻</m:t>
                            </m:r>
                          </m:sub>
                        </m:sSub>
                      </m:den>
                    </m:f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𝑇𝐻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=99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𝑇𝐻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4400"/>
                <a:ext cx="8229600" cy="3161841"/>
              </a:xfrm>
              <a:blipFill rotWithShape="1">
                <a:blip r:embed="rId2"/>
                <a:stretch>
                  <a:fillRect l="-1185" t="-2890" b="-13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1288813" y="4733814"/>
            <a:ext cx="1600200" cy="315913"/>
            <a:chOff x="1487" y="2684"/>
            <a:chExt cx="1008" cy="199"/>
          </a:xfrm>
        </p:grpSpPr>
        <p:sp>
          <p:nvSpPr>
            <p:cNvPr id="5" name="Line 132"/>
            <p:cNvSpPr>
              <a:spLocks noChangeShapeType="1"/>
            </p:cNvSpPr>
            <p:nvPr/>
          </p:nvSpPr>
          <p:spPr bwMode="auto">
            <a:xfrm rot="-21472985" flipH="1" flipV="1">
              <a:off x="2113" y="2693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133"/>
            <p:cNvSpPr>
              <a:spLocks noChangeShapeType="1"/>
            </p:cNvSpPr>
            <p:nvPr/>
          </p:nvSpPr>
          <p:spPr bwMode="auto">
            <a:xfrm rot="127015" flipH="1">
              <a:off x="2063" y="2691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34"/>
            <p:cNvSpPr>
              <a:spLocks noChangeShapeType="1"/>
            </p:cNvSpPr>
            <p:nvPr/>
          </p:nvSpPr>
          <p:spPr bwMode="auto">
            <a:xfrm rot="127015" flipH="1">
              <a:off x="1968" y="2688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35"/>
            <p:cNvSpPr>
              <a:spLocks noChangeShapeType="1"/>
            </p:cNvSpPr>
            <p:nvPr/>
          </p:nvSpPr>
          <p:spPr bwMode="auto">
            <a:xfrm rot="-21472985">
              <a:off x="1920" y="2686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36"/>
            <p:cNvSpPr>
              <a:spLocks noChangeShapeType="1"/>
            </p:cNvSpPr>
            <p:nvPr/>
          </p:nvSpPr>
          <p:spPr bwMode="auto">
            <a:xfrm rot="-21472985">
              <a:off x="2015" y="2689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37"/>
            <p:cNvSpPr>
              <a:spLocks noChangeShapeType="1"/>
            </p:cNvSpPr>
            <p:nvPr/>
          </p:nvSpPr>
          <p:spPr bwMode="auto">
            <a:xfrm rot="127015" flipH="1">
              <a:off x="1872" y="26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38"/>
            <p:cNvSpPr>
              <a:spLocks noChangeShapeType="1"/>
            </p:cNvSpPr>
            <p:nvPr/>
          </p:nvSpPr>
          <p:spPr bwMode="auto">
            <a:xfrm rot="-21472985" flipH="1" flipV="1">
              <a:off x="1822" y="2778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39"/>
            <p:cNvSpPr>
              <a:spLocks noChangeShapeType="1"/>
            </p:cNvSpPr>
            <p:nvPr/>
          </p:nvSpPr>
          <p:spPr bwMode="auto">
            <a:xfrm rot="127015" flipH="1">
              <a:off x="1487" y="2771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40"/>
            <p:cNvSpPr>
              <a:spLocks noChangeShapeType="1"/>
            </p:cNvSpPr>
            <p:nvPr/>
          </p:nvSpPr>
          <p:spPr bwMode="auto">
            <a:xfrm rot="127015" flipH="1">
              <a:off x="2160" y="2784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Oval 141"/>
          <p:cNvSpPr>
            <a:spLocks noChangeArrowheads="1"/>
          </p:cNvSpPr>
          <p:nvPr/>
        </p:nvSpPr>
        <p:spPr bwMode="auto">
          <a:xfrm>
            <a:off x="984013" y="5333698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42"/>
          <p:cNvSpPr txBox="1">
            <a:spLocks noChangeArrowheads="1"/>
          </p:cNvSpPr>
          <p:nvPr/>
        </p:nvSpPr>
        <p:spPr bwMode="auto">
          <a:xfrm flipV="1">
            <a:off x="1084026" y="5333698"/>
            <a:ext cx="3571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</a:pPr>
            <a:r>
              <a:rPr lang="en-US" sz="2400" b="1">
                <a:cs typeface="Times New Roman" pitchFamily="18" charset="0"/>
              </a:rPr>
              <a:t>–</a:t>
            </a:r>
          </a:p>
          <a:p>
            <a:pPr>
              <a:lnSpc>
                <a:spcPct val="75000"/>
              </a:lnSpc>
            </a:pPr>
            <a:r>
              <a:rPr lang="en-US" sz="2400" b="1">
                <a:cs typeface="Times New Roman" pitchFamily="18" charset="0"/>
              </a:rPr>
              <a:t>+</a:t>
            </a:r>
          </a:p>
        </p:txBody>
      </p:sp>
      <p:sp>
        <p:nvSpPr>
          <p:cNvPr id="16" name="Line 143"/>
          <p:cNvSpPr>
            <a:spLocks noChangeShapeType="1"/>
          </p:cNvSpPr>
          <p:nvPr/>
        </p:nvSpPr>
        <p:spPr bwMode="auto">
          <a:xfrm flipV="1">
            <a:off x="1288813" y="4886214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4"/>
          <p:cNvSpPr>
            <a:spLocks noChangeShapeType="1"/>
          </p:cNvSpPr>
          <p:nvPr/>
        </p:nvSpPr>
        <p:spPr bwMode="auto">
          <a:xfrm flipV="1">
            <a:off x="1288813" y="5931899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Oval 163"/>
          <p:cNvSpPr>
            <a:spLocks noChangeArrowheads="1"/>
          </p:cNvSpPr>
          <p:nvPr/>
        </p:nvSpPr>
        <p:spPr bwMode="auto">
          <a:xfrm>
            <a:off x="2812813" y="4810014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64"/>
          <p:cNvSpPr>
            <a:spLocks noChangeArrowheads="1"/>
          </p:cNvSpPr>
          <p:nvPr/>
        </p:nvSpPr>
        <p:spPr bwMode="auto">
          <a:xfrm>
            <a:off x="2812813" y="6236699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5"/>
          <p:cNvSpPr>
            <a:spLocks noChangeShapeType="1"/>
          </p:cNvSpPr>
          <p:nvPr/>
        </p:nvSpPr>
        <p:spPr bwMode="auto">
          <a:xfrm>
            <a:off x="1288813" y="6312899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 Box 166"/>
          <p:cNvSpPr txBox="1">
            <a:spLocks noChangeArrowheads="1"/>
          </p:cNvSpPr>
          <p:nvPr/>
        </p:nvSpPr>
        <p:spPr bwMode="auto">
          <a:xfrm>
            <a:off x="468075" y="5003231"/>
            <a:ext cx="7040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/>
              <a:t>V</a:t>
            </a:r>
            <a:r>
              <a:rPr lang="en-US" sz="2400" b="1" baseline="-25000" dirty="0" smtClean="0"/>
              <a:t>TH</a:t>
            </a:r>
            <a:endParaRPr lang="en-US" sz="2400" b="1" baseline="-25000" dirty="0"/>
          </a:p>
        </p:txBody>
      </p:sp>
      <p:sp>
        <p:nvSpPr>
          <p:cNvPr id="22" name="Rectangle 167"/>
          <p:cNvSpPr>
            <a:spLocks noChangeArrowheads="1"/>
          </p:cNvSpPr>
          <p:nvPr/>
        </p:nvSpPr>
        <p:spPr bwMode="auto">
          <a:xfrm>
            <a:off x="1815517" y="4385865"/>
            <a:ext cx="4237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R</a:t>
            </a:r>
            <a:r>
              <a:rPr lang="en-US" sz="2000" b="1" baseline="-25000" dirty="0" smtClean="0">
                <a:solidFill>
                  <a:srgbClr val="000000"/>
                </a:solidFill>
              </a:rPr>
              <a:t>TH</a:t>
            </a:r>
            <a:endParaRPr lang="en-US" sz="2000" b="1" baseline="-25000" dirty="0"/>
          </a:p>
        </p:txBody>
      </p:sp>
      <p:grpSp>
        <p:nvGrpSpPr>
          <p:cNvPr id="25" name="Group 131"/>
          <p:cNvGrpSpPr>
            <a:grpSpLocks/>
          </p:cNvGrpSpPr>
          <p:nvPr/>
        </p:nvGrpSpPr>
        <p:grpSpPr bwMode="auto">
          <a:xfrm rot="5400000">
            <a:off x="2089084" y="5447572"/>
            <a:ext cx="1600200" cy="315913"/>
            <a:chOff x="1487" y="2684"/>
            <a:chExt cx="1008" cy="199"/>
          </a:xfrm>
        </p:grpSpPr>
        <p:sp>
          <p:nvSpPr>
            <p:cNvPr id="26" name="Line 132"/>
            <p:cNvSpPr>
              <a:spLocks noChangeShapeType="1"/>
            </p:cNvSpPr>
            <p:nvPr/>
          </p:nvSpPr>
          <p:spPr bwMode="auto">
            <a:xfrm rot="-21472985" flipH="1" flipV="1">
              <a:off x="2113" y="2693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33"/>
            <p:cNvSpPr>
              <a:spLocks noChangeShapeType="1"/>
            </p:cNvSpPr>
            <p:nvPr/>
          </p:nvSpPr>
          <p:spPr bwMode="auto">
            <a:xfrm rot="127015" flipH="1">
              <a:off x="2070" y="2691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34"/>
            <p:cNvSpPr>
              <a:spLocks noChangeShapeType="1"/>
            </p:cNvSpPr>
            <p:nvPr/>
          </p:nvSpPr>
          <p:spPr bwMode="auto">
            <a:xfrm rot="127015" flipH="1">
              <a:off x="1968" y="2688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35"/>
            <p:cNvSpPr>
              <a:spLocks noChangeShapeType="1"/>
            </p:cNvSpPr>
            <p:nvPr/>
          </p:nvSpPr>
          <p:spPr bwMode="auto">
            <a:xfrm rot="-21472985">
              <a:off x="1920" y="2686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36"/>
            <p:cNvSpPr>
              <a:spLocks noChangeShapeType="1"/>
            </p:cNvSpPr>
            <p:nvPr/>
          </p:nvSpPr>
          <p:spPr bwMode="auto">
            <a:xfrm rot="-21472985">
              <a:off x="2015" y="2689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37"/>
            <p:cNvSpPr>
              <a:spLocks noChangeShapeType="1"/>
            </p:cNvSpPr>
            <p:nvPr/>
          </p:nvSpPr>
          <p:spPr bwMode="auto">
            <a:xfrm rot="127015" flipH="1">
              <a:off x="1872" y="26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38"/>
            <p:cNvSpPr>
              <a:spLocks noChangeShapeType="1"/>
            </p:cNvSpPr>
            <p:nvPr/>
          </p:nvSpPr>
          <p:spPr bwMode="auto">
            <a:xfrm rot="-21472985" flipH="1" flipV="1">
              <a:off x="1822" y="2778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39"/>
            <p:cNvSpPr>
              <a:spLocks noChangeShapeType="1"/>
            </p:cNvSpPr>
            <p:nvPr/>
          </p:nvSpPr>
          <p:spPr bwMode="auto">
            <a:xfrm rot="127015" flipH="1">
              <a:off x="1487" y="2771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140"/>
            <p:cNvSpPr>
              <a:spLocks noChangeShapeType="1"/>
            </p:cNvSpPr>
            <p:nvPr/>
          </p:nvSpPr>
          <p:spPr bwMode="auto">
            <a:xfrm rot="127015" flipH="1">
              <a:off x="2160" y="2784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" name="Rectangle 167"/>
          <p:cNvSpPr>
            <a:spLocks noChangeArrowheads="1"/>
          </p:cNvSpPr>
          <p:nvPr/>
        </p:nvSpPr>
        <p:spPr bwMode="auto">
          <a:xfrm>
            <a:off x="3106094" y="5420731"/>
            <a:ext cx="2997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R</a:t>
            </a:r>
            <a:r>
              <a:rPr lang="en-US" sz="2000" b="1" baseline="-25000" dirty="0" smtClean="0">
                <a:solidFill>
                  <a:srgbClr val="000000"/>
                </a:solidFill>
              </a:rPr>
              <a:t>L</a:t>
            </a:r>
            <a:endParaRPr lang="en-US" sz="2000" b="1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3348468" y="5313619"/>
            <a:ext cx="978851" cy="523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out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3106094" y="4824319"/>
            <a:ext cx="780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+</a:t>
            </a:r>
            <a:endParaRPr lang="en-US" b="1" dirty="0"/>
          </a:p>
        </p:txBody>
      </p:sp>
      <p:sp>
        <p:nvSpPr>
          <p:cNvPr id="40" name="Rectangle 39"/>
          <p:cNvSpPr/>
          <p:nvPr/>
        </p:nvSpPr>
        <p:spPr>
          <a:xfrm>
            <a:off x="3106094" y="571343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–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151046" y="3834938"/>
            <a:ext cx="50186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So basically, for loads which are more than 99 times the </a:t>
            </a:r>
            <a:r>
              <a:rPr lang="en-US" dirty="0" err="1" smtClean="0">
                <a:latin typeface="+mj-lt"/>
              </a:rPr>
              <a:t>Thevenin</a:t>
            </a:r>
            <a:r>
              <a:rPr lang="en-US" dirty="0" smtClean="0">
                <a:latin typeface="+mj-lt"/>
              </a:rPr>
              <a:t> resistance, you get &gt;99% of the </a:t>
            </a:r>
            <a:r>
              <a:rPr lang="en-US" dirty="0" err="1" smtClean="0">
                <a:latin typeface="+mj-lt"/>
              </a:rPr>
              <a:t>Thevenin</a:t>
            </a:r>
            <a:r>
              <a:rPr lang="en-US" dirty="0" smtClean="0">
                <a:latin typeface="+mj-lt"/>
              </a:rPr>
              <a:t> voltage</a:t>
            </a:r>
            <a:endParaRPr lang="en-US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117996" y="5810712"/>
            <a:ext cx="66124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Lower R</a:t>
            </a:r>
            <a:r>
              <a:rPr lang="en-US" baseline="-25000" dirty="0" smtClean="0">
                <a:latin typeface="+mj-lt"/>
              </a:rPr>
              <a:t>TH </a:t>
            </a:r>
            <a:r>
              <a:rPr lang="en-US" dirty="0" smtClean="0">
                <a:latin typeface="+mj-lt"/>
              </a:rPr>
              <a:t>is better, can handle </a:t>
            </a:r>
          </a:p>
          <a:p>
            <a:r>
              <a:rPr lang="en-US" dirty="0" smtClean="0">
                <a:latin typeface="+mj-lt"/>
              </a:rPr>
              <a:t>smaller loads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275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659" y="2627358"/>
            <a:ext cx="3048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Quality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4400"/>
                <a:ext cx="8229600" cy="3415229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Everyone’s favorite resistive power supply again, </a:t>
                </a:r>
                <a:r>
                  <a:rPr lang="en-US" dirty="0" err="1"/>
                  <a:t>v</a:t>
                </a:r>
                <a:r>
                  <a:rPr lang="en-US" baseline="-25000" dirty="0" err="1"/>
                  <a:t>o</a:t>
                </a:r>
                <a:r>
                  <a:rPr lang="en-US" dirty="0"/>
                  <a:t>=v</a:t>
                </a:r>
                <a:r>
                  <a:rPr lang="en-US" baseline="-25000" dirty="0"/>
                  <a:t>i</a:t>
                </a:r>
                <a:r>
                  <a:rPr lang="en-US" dirty="0"/>
                  <a:t>/1000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𝑜𝑢𝑡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𝐿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666.333+1000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𝐿</m:t>
                            </m:r>
                          </m:sub>
                        </m:sSub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𝑖𝑛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4400"/>
                <a:ext cx="8229600" cy="3415229"/>
              </a:xfrm>
              <a:blipFill rotWithShape="1">
                <a:blip r:embed="rId4"/>
                <a:stretch>
                  <a:fillRect l="-1481" t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604459" y="2427290"/>
            <a:ext cx="381000" cy="762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071059" y="294799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6185359" y="3024190"/>
            <a:ext cx="419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6985459" y="3036890"/>
            <a:ext cx="469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083759" y="249079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0"/>
          <p:cNvSpPr>
            <a:spLocks noChangeShapeType="1"/>
          </p:cNvSpPr>
          <p:nvPr/>
        </p:nvSpPr>
        <p:spPr bwMode="auto">
          <a:xfrm>
            <a:off x="6198059" y="2566990"/>
            <a:ext cx="419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10"/>
          <p:cNvSpPr>
            <a:spLocks noChangeShapeType="1"/>
          </p:cNvSpPr>
          <p:nvPr/>
        </p:nvSpPr>
        <p:spPr bwMode="auto">
          <a:xfrm>
            <a:off x="6998159" y="2579690"/>
            <a:ext cx="469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493209" y="2554290"/>
            <a:ext cx="742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in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172784" y="1802945"/>
            <a:ext cx="742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out</a:t>
            </a:r>
            <a:endParaRPr lang="en-US" dirty="0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7379159" y="296069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7391859" y="250349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00815" y="2527700"/>
            <a:ext cx="588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/>
              <a:t>L</a:t>
            </a:r>
            <a:endParaRPr lang="en-US" dirty="0"/>
          </a:p>
        </p:txBody>
      </p:sp>
      <p:pic>
        <p:nvPicPr>
          <p:cNvPr id="23" name="Picture 2" descr="C:\data\work\teaching\ee40\Summer 2010 EE40 Lectures\lec4\plotvsdrop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571" y="3314600"/>
            <a:ext cx="3267075" cy="2450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7" name="Group 131"/>
          <p:cNvGrpSpPr>
            <a:grpSpLocks/>
          </p:cNvGrpSpPr>
          <p:nvPr/>
        </p:nvGrpSpPr>
        <p:grpSpPr bwMode="auto">
          <a:xfrm>
            <a:off x="1795595" y="4733814"/>
            <a:ext cx="1600200" cy="315913"/>
            <a:chOff x="1487" y="2684"/>
            <a:chExt cx="1008" cy="199"/>
          </a:xfrm>
        </p:grpSpPr>
        <p:sp>
          <p:nvSpPr>
            <p:cNvPr id="48" name="Line 132"/>
            <p:cNvSpPr>
              <a:spLocks noChangeShapeType="1"/>
            </p:cNvSpPr>
            <p:nvPr/>
          </p:nvSpPr>
          <p:spPr bwMode="auto">
            <a:xfrm rot="-21472985" flipH="1" flipV="1">
              <a:off x="2113" y="2693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133"/>
            <p:cNvSpPr>
              <a:spLocks noChangeShapeType="1"/>
            </p:cNvSpPr>
            <p:nvPr/>
          </p:nvSpPr>
          <p:spPr bwMode="auto">
            <a:xfrm rot="127015" flipH="1">
              <a:off x="2063" y="2691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34"/>
            <p:cNvSpPr>
              <a:spLocks noChangeShapeType="1"/>
            </p:cNvSpPr>
            <p:nvPr/>
          </p:nvSpPr>
          <p:spPr bwMode="auto">
            <a:xfrm rot="127015" flipH="1">
              <a:off x="1968" y="2688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35"/>
            <p:cNvSpPr>
              <a:spLocks noChangeShapeType="1"/>
            </p:cNvSpPr>
            <p:nvPr/>
          </p:nvSpPr>
          <p:spPr bwMode="auto">
            <a:xfrm rot="-21472985">
              <a:off x="1920" y="2686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36"/>
            <p:cNvSpPr>
              <a:spLocks noChangeShapeType="1"/>
            </p:cNvSpPr>
            <p:nvPr/>
          </p:nvSpPr>
          <p:spPr bwMode="auto">
            <a:xfrm rot="-21472985">
              <a:off x="2015" y="2689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137"/>
            <p:cNvSpPr>
              <a:spLocks noChangeShapeType="1"/>
            </p:cNvSpPr>
            <p:nvPr/>
          </p:nvSpPr>
          <p:spPr bwMode="auto">
            <a:xfrm rot="127015" flipH="1">
              <a:off x="1872" y="26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138"/>
            <p:cNvSpPr>
              <a:spLocks noChangeShapeType="1"/>
            </p:cNvSpPr>
            <p:nvPr/>
          </p:nvSpPr>
          <p:spPr bwMode="auto">
            <a:xfrm rot="-21472985" flipH="1" flipV="1">
              <a:off x="1822" y="2778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139"/>
            <p:cNvSpPr>
              <a:spLocks noChangeShapeType="1"/>
            </p:cNvSpPr>
            <p:nvPr/>
          </p:nvSpPr>
          <p:spPr bwMode="auto">
            <a:xfrm rot="127015" flipH="1">
              <a:off x="1487" y="2771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140"/>
            <p:cNvSpPr>
              <a:spLocks noChangeShapeType="1"/>
            </p:cNvSpPr>
            <p:nvPr/>
          </p:nvSpPr>
          <p:spPr bwMode="auto">
            <a:xfrm rot="127015" flipH="1">
              <a:off x="2160" y="2784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" name="Oval 141"/>
          <p:cNvSpPr>
            <a:spLocks noChangeArrowheads="1"/>
          </p:cNvSpPr>
          <p:nvPr/>
        </p:nvSpPr>
        <p:spPr bwMode="auto">
          <a:xfrm>
            <a:off x="1490795" y="5333698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Text Box 142"/>
          <p:cNvSpPr txBox="1">
            <a:spLocks noChangeArrowheads="1"/>
          </p:cNvSpPr>
          <p:nvPr/>
        </p:nvSpPr>
        <p:spPr bwMode="auto">
          <a:xfrm flipV="1">
            <a:off x="1590808" y="5333698"/>
            <a:ext cx="3571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</a:pPr>
            <a:r>
              <a:rPr lang="en-US" sz="2400" b="1">
                <a:cs typeface="Times New Roman" pitchFamily="18" charset="0"/>
              </a:rPr>
              <a:t>–</a:t>
            </a:r>
          </a:p>
          <a:p>
            <a:pPr>
              <a:lnSpc>
                <a:spcPct val="75000"/>
              </a:lnSpc>
            </a:pPr>
            <a:r>
              <a:rPr lang="en-US" sz="2400" b="1">
                <a:cs typeface="Times New Roman" pitchFamily="18" charset="0"/>
              </a:rPr>
              <a:t>+</a:t>
            </a:r>
          </a:p>
        </p:txBody>
      </p:sp>
      <p:sp>
        <p:nvSpPr>
          <p:cNvPr id="59" name="Line 143"/>
          <p:cNvSpPr>
            <a:spLocks noChangeShapeType="1"/>
          </p:cNvSpPr>
          <p:nvPr/>
        </p:nvSpPr>
        <p:spPr bwMode="auto">
          <a:xfrm flipV="1">
            <a:off x="1795595" y="4886214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144"/>
          <p:cNvSpPr>
            <a:spLocks noChangeShapeType="1"/>
          </p:cNvSpPr>
          <p:nvPr/>
        </p:nvSpPr>
        <p:spPr bwMode="auto">
          <a:xfrm flipV="1">
            <a:off x="1795595" y="5931899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Oval 163"/>
          <p:cNvSpPr>
            <a:spLocks noChangeArrowheads="1"/>
          </p:cNvSpPr>
          <p:nvPr/>
        </p:nvSpPr>
        <p:spPr bwMode="auto">
          <a:xfrm>
            <a:off x="3319595" y="4810014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164"/>
          <p:cNvSpPr>
            <a:spLocks noChangeArrowheads="1"/>
          </p:cNvSpPr>
          <p:nvPr/>
        </p:nvSpPr>
        <p:spPr bwMode="auto">
          <a:xfrm>
            <a:off x="3319595" y="6236699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165"/>
          <p:cNvSpPr>
            <a:spLocks noChangeShapeType="1"/>
          </p:cNvSpPr>
          <p:nvPr/>
        </p:nvSpPr>
        <p:spPr bwMode="auto">
          <a:xfrm>
            <a:off x="1795595" y="6312899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Text Box 166"/>
          <p:cNvSpPr txBox="1">
            <a:spLocks noChangeArrowheads="1"/>
          </p:cNvSpPr>
          <p:nvPr/>
        </p:nvSpPr>
        <p:spPr bwMode="auto">
          <a:xfrm>
            <a:off x="974857" y="5003231"/>
            <a:ext cx="90281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baseline="-25000" dirty="0" smtClean="0"/>
              <a:t>1/1000V</a:t>
            </a:r>
            <a:endParaRPr lang="en-US" sz="2400" b="1" baseline="-25000" dirty="0"/>
          </a:p>
        </p:txBody>
      </p:sp>
      <p:sp>
        <p:nvSpPr>
          <p:cNvPr id="65" name="Rectangle 167"/>
          <p:cNvSpPr>
            <a:spLocks noChangeArrowheads="1"/>
          </p:cNvSpPr>
          <p:nvPr/>
        </p:nvSpPr>
        <p:spPr bwMode="auto">
          <a:xfrm>
            <a:off x="2322299" y="4385865"/>
            <a:ext cx="53219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2/3</a:t>
            </a:r>
            <a:r>
              <a:rPr lang="el-GR" sz="2000" b="1" dirty="0" smtClean="0">
                <a:solidFill>
                  <a:srgbClr val="000000"/>
                </a:solidFill>
              </a:rPr>
              <a:t>Ω</a:t>
            </a:r>
            <a:endParaRPr lang="en-US" sz="2000" b="1" baseline="-25000" dirty="0"/>
          </a:p>
        </p:txBody>
      </p:sp>
      <p:sp>
        <p:nvSpPr>
          <p:cNvPr id="66" name="Text Box 170"/>
          <p:cNvSpPr txBox="1">
            <a:spLocks noChangeArrowheads="1"/>
          </p:cNvSpPr>
          <p:nvPr/>
        </p:nvSpPr>
        <p:spPr bwMode="auto">
          <a:xfrm>
            <a:off x="3217995" y="4429014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a</a:t>
            </a:r>
          </a:p>
        </p:txBody>
      </p:sp>
      <p:sp>
        <p:nvSpPr>
          <p:cNvPr id="67" name="Text Box 171"/>
          <p:cNvSpPr txBox="1">
            <a:spLocks noChangeArrowheads="1"/>
          </p:cNvSpPr>
          <p:nvPr/>
        </p:nvSpPr>
        <p:spPr bwMode="auto">
          <a:xfrm>
            <a:off x="3217995" y="6373224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b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909" y="1909939"/>
            <a:ext cx="27432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30477" y="5716901"/>
            <a:ext cx="5078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R</a:t>
            </a:r>
            <a:r>
              <a:rPr lang="en-US" baseline="-25000" dirty="0" smtClean="0">
                <a:latin typeface="+mj-lt"/>
              </a:rPr>
              <a:t>L</a:t>
            </a:r>
            <a:r>
              <a:rPr lang="en-US" dirty="0" smtClean="0">
                <a:latin typeface="+mj-lt"/>
              </a:rPr>
              <a:t>=99*2/3</a:t>
            </a:r>
            <a:r>
              <a:rPr lang="el-GR" dirty="0" smtClean="0">
                <a:latin typeface="+mj-lt"/>
              </a:rPr>
              <a:t>Ω</a:t>
            </a:r>
            <a:r>
              <a:rPr lang="en-US" dirty="0" smtClean="0">
                <a:latin typeface="+mj-lt"/>
              </a:rPr>
              <a:t>=66</a:t>
            </a:r>
            <a:r>
              <a:rPr lang="el-GR" dirty="0" smtClean="0">
                <a:latin typeface="+mj-lt"/>
              </a:rPr>
              <a:t>Ω</a:t>
            </a:r>
            <a:endParaRPr lang="en-US" dirty="0" smtClean="0">
              <a:latin typeface="+mj-lt"/>
            </a:endParaRPr>
          </a:p>
          <a:p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  66</a:t>
            </a:r>
            <a:r>
              <a:rPr lang="el-GR" dirty="0" smtClean="0">
                <a:latin typeface="+mj-lt"/>
              </a:rPr>
              <a:t>Ω</a:t>
            </a:r>
            <a:r>
              <a:rPr lang="en-US" dirty="0" smtClean="0">
                <a:latin typeface="+mj-lt"/>
              </a:rPr>
              <a:t> load gets 99% of V</a:t>
            </a:r>
            <a:r>
              <a:rPr lang="en-US" baseline="-25000" dirty="0" smtClean="0">
                <a:latin typeface="+mj-lt"/>
              </a:rPr>
              <a:t>TH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592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Thevenin</a:t>
            </a:r>
            <a:r>
              <a:rPr lang="en-US" dirty="0" smtClean="0"/>
              <a:t> Equivalents of Op-Amp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Can find </a:t>
            </a:r>
            <a:r>
              <a:rPr lang="en-US" sz="2600" dirty="0" err="1" smtClean="0"/>
              <a:t>Thevenin</a:t>
            </a:r>
            <a:r>
              <a:rPr lang="en-US" sz="2600" dirty="0" smtClean="0"/>
              <a:t> equivalent of an op-amp circuit at its output terminals:</a:t>
            </a:r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  <a:p>
            <a:endParaRPr lang="en-US" sz="2600" dirty="0" smtClean="0"/>
          </a:p>
          <a:p>
            <a:r>
              <a:rPr lang="en-US" sz="2600" dirty="0" smtClean="0"/>
              <a:t>Just like finding </a:t>
            </a:r>
            <a:r>
              <a:rPr lang="en-US" sz="2600" dirty="0" err="1"/>
              <a:t>T</a:t>
            </a:r>
            <a:r>
              <a:rPr lang="en-US" sz="2600" dirty="0" err="1" smtClean="0"/>
              <a:t>hevenin</a:t>
            </a:r>
            <a:r>
              <a:rPr lang="en-US" sz="2600" dirty="0" smtClean="0"/>
              <a:t> equivalent of a simple resistor based voltage attenuator at its output terminals:</a:t>
            </a:r>
          </a:p>
          <a:p>
            <a:endParaRPr lang="en-US" sz="2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909" y="4884502"/>
            <a:ext cx="3184436" cy="1735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131"/>
          <p:cNvGrpSpPr>
            <a:grpSpLocks/>
          </p:cNvGrpSpPr>
          <p:nvPr/>
        </p:nvGrpSpPr>
        <p:grpSpPr bwMode="auto">
          <a:xfrm>
            <a:off x="6015055" y="5163483"/>
            <a:ext cx="1600200" cy="315913"/>
            <a:chOff x="1487" y="2684"/>
            <a:chExt cx="1008" cy="199"/>
          </a:xfrm>
        </p:grpSpPr>
        <p:sp>
          <p:nvSpPr>
            <p:cNvPr id="6" name="Line 132"/>
            <p:cNvSpPr>
              <a:spLocks noChangeShapeType="1"/>
            </p:cNvSpPr>
            <p:nvPr/>
          </p:nvSpPr>
          <p:spPr bwMode="auto">
            <a:xfrm rot="-21472985" flipH="1" flipV="1">
              <a:off x="2113" y="2693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33"/>
            <p:cNvSpPr>
              <a:spLocks noChangeShapeType="1"/>
            </p:cNvSpPr>
            <p:nvPr/>
          </p:nvSpPr>
          <p:spPr bwMode="auto">
            <a:xfrm rot="127015" flipH="1">
              <a:off x="2063" y="2691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34"/>
            <p:cNvSpPr>
              <a:spLocks noChangeShapeType="1"/>
            </p:cNvSpPr>
            <p:nvPr/>
          </p:nvSpPr>
          <p:spPr bwMode="auto">
            <a:xfrm rot="127015" flipH="1">
              <a:off x="1968" y="2688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35"/>
            <p:cNvSpPr>
              <a:spLocks noChangeShapeType="1"/>
            </p:cNvSpPr>
            <p:nvPr/>
          </p:nvSpPr>
          <p:spPr bwMode="auto">
            <a:xfrm rot="-21472985">
              <a:off x="1920" y="2686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36"/>
            <p:cNvSpPr>
              <a:spLocks noChangeShapeType="1"/>
            </p:cNvSpPr>
            <p:nvPr/>
          </p:nvSpPr>
          <p:spPr bwMode="auto">
            <a:xfrm rot="-21472985">
              <a:off x="2015" y="2689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37"/>
            <p:cNvSpPr>
              <a:spLocks noChangeShapeType="1"/>
            </p:cNvSpPr>
            <p:nvPr/>
          </p:nvSpPr>
          <p:spPr bwMode="auto">
            <a:xfrm rot="127015" flipH="1">
              <a:off x="1872" y="26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38"/>
            <p:cNvSpPr>
              <a:spLocks noChangeShapeType="1"/>
            </p:cNvSpPr>
            <p:nvPr/>
          </p:nvSpPr>
          <p:spPr bwMode="auto">
            <a:xfrm rot="-21472985" flipH="1" flipV="1">
              <a:off x="1822" y="2778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9"/>
            <p:cNvSpPr>
              <a:spLocks noChangeShapeType="1"/>
            </p:cNvSpPr>
            <p:nvPr/>
          </p:nvSpPr>
          <p:spPr bwMode="auto">
            <a:xfrm rot="127015" flipH="1">
              <a:off x="1487" y="2771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40"/>
            <p:cNvSpPr>
              <a:spLocks noChangeShapeType="1"/>
            </p:cNvSpPr>
            <p:nvPr/>
          </p:nvSpPr>
          <p:spPr bwMode="auto">
            <a:xfrm rot="127015" flipH="1">
              <a:off x="2160" y="2784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Oval 141"/>
          <p:cNvSpPr>
            <a:spLocks noChangeArrowheads="1"/>
          </p:cNvSpPr>
          <p:nvPr/>
        </p:nvSpPr>
        <p:spPr bwMode="auto">
          <a:xfrm>
            <a:off x="5710255" y="5763367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42"/>
          <p:cNvSpPr txBox="1">
            <a:spLocks noChangeArrowheads="1"/>
          </p:cNvSpPr>
          <p:nvPr/>
        </p:nvSpPr>
        <p:spPr bwMode="auto">
          <a:xfrm flipV="1">
            <a:off x="5810268" y="5763367"/>
            <a:ext cx="3571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</a:pPr>
            <a:r>
              <a:rPr lang="en-US" sz="2400" b="1">
                <a:cs typeface="Times New Roman" pitchFamily="18" charset="0"/>
              </a:rPr>
              <a:t>–</a:t>
            </a:r>
          </a:p>
          <a:p>
            <a:pPr>
              <a:lnSpc>
                <a:spcPct val="75000"/>
              </a:lnSpc>
            </a:pPr>
            <a:r>
              <a:rPr lang="en-US" sz="2400" b="1">
                <a:cs typeface="Times New Roman" pitchFamily="18" charset="0"/>
              </a:rPr>
              <a:t>+</a:t>
            </a:r>
          </a:p>
        </p:txBody>
      </p:sp>
      <p:sp>
        <p:nvSpPr>
          <p:cNvPr id="17" name="Line 143"/>
          <p:cNvSpPr>
            <a:spLocks noChangeShapeType="1"/>
          </p:cNvSpPr>
          <p:nvPr/>
        </p:nvSpPr>
        <p:spPr bwMode="auto">
          <a:xfrm flipV="1">
            <a:off x="6015055" y="5315883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44"/>
          <p:cNvSpPr>
            <a:spLocks noChangeShapeType="1"/>
          </p:cNvSpPr>
          <p:nvPr/>
        </p:nvSpPr>
        <p:spPr bwMode="auto">
          <a:xfrm flipV="1">
            <a:off x="6015055" y="6361568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Oval 163"/>
          <p:cNvSpPr>
            <a:spLocks noChangeArrowheads="1"/>
          </p:cNvSpPr>
          <p:nvPr/>
        </p:nvSpPr>
        <p:spPr bwMode="auto">
          <a:xfrm>
            <a:off x="7539055" y="523968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64"/>
          <p:cNvSpPr>
            <a:spLocks noChangeArrowheads="1"/>
          </p:cNvSpPr>
          <p:nvPr/>
        </p:nvSpPr>
        <p:spPr bwMode="auto">
          <a:xfrm>
            <a:off x="7539055" y="666636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65"/>
          <p:cNvSpPr>
            <a:spLocks noChangeShapeType="1"/>
          </p:cNvSpPr>
          <p:nvPr/>
        </p:nvSpPr>
        <p:spPr bwMode="auto">
          <a:xfrm>
            <a:off x="6015055" y="6742568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166"/>
          <p:cNvSpPr txBox="1">
            <a:spLocks noChangeArrowheads="1"/>
          </p:cNvSpPr>
          <p:nvPr/>
        </p:nvSpPr>
        <p:spPr bwMode="auto">
          <a:xfrm>
            <a:off x="5194317" y="5432900"/>
            <a:ext cx="90281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baseline="-25000" dirty="0" smtClean="0"/>
              <a:t>1/1000V</a:t>
            </a:r>
            <a:endParaRPr lang="en-US" sz="2400" b="1" baseline="-25000" dirty="0"/>
          </a:p>
        </p:txBody>
      </p:sp>
      <p:sp>
        <p:nvSpPr>
          <p:cNvPr id="23" name="Rectangle 167"/>
          <p:cNvSpPr>
            <a:spLocks noChangeArrowheads="1"/>
          </p:cNvSpPr>
          <p:nvPr/>
        </p:nvSpPr>
        <p:spPr bwMode="auto">
          <a:xfrm>
            <a:off x="6541759" y="4815534"/>
            <a:ext cx="53219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2/3</a:t>
            </a:r>
            <a:r>
              <a:rPr lang="el-GR" sz="2000" b="1" dirty="0" smtClean="0">
                <a:solidFill>
                  <a:srgbClr val="000000"/>
                </a:solidFill>
              </a:rPr>
              <a:t>Ω</a:t>
            </a:r>
            <a:endParaRPr lang="en-US" sz="2000" b="1" baseline="-25000" dirty="0"/>
          </a:p>
        </p:txBody>
      </p:sp>
      <p:sp>
        <p:nvSpPr>
          <p:cNvPr id="24" name="Text Box 170"/>
          <p:cNvSpPr txBox="1">
            <a:spLocks noChangeArrowheads="1"/>
          </p:cNvSpPr>
          <p:nvPr/>
        </p:nvSpPr>
        <p:spPr bwMode="auto">
          <a:xfrm>
            <a:off x="7437455" y="485868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a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4379069" y="5852926"/>
            <a:ext cx="815248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909" y="1782310"/>
            <a:ext cx="3024692" cy="1966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8" name="Straight Arrow Connector 27"/>
          <p:cNvCxnSpPr/>
          <p:nvPr/>
        </p:nvCxnSpPr>
        <p:spPr bwMode="auto">
          <a:xfrm>
            <a:off x="4104345" y="2765772"/>
            <a:ext cx="815248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9" name="Group 131"/>
          <p:cNvGrpSpPr>
            <a:grpSpLocks/>
          </p:cNvGrpSpPr>
          <p:nvPr/>
        </p:nvGrpSpPr>
        <p:grpSpPr bwMode="auto">
          <a:xfrm>
            <a:off x="5810268" y="2114388"/>
            <a:ext cx="1600200" cy="315913"/>
            <a:chOff x="1487" y="2684"/>
            <a:chExt cx="1008" cy="199"/>
          </a:xfrm>
        </p:grpSpPr>
        <p:sp>
          <p:nvSpPr>
            <p:cNvPr id="30" name="Line 132"/>
            <p:cNvSpPr>
              <a:spLocks noChangeShapeType="1"/>
            </p:cNvSpPr>
            <p:nvPr/>
          </p:nvSpPr>
          <p:spPr bwMode="auto">
            <a:xfrm rot="-21472985" flipH="1" flipV="1">
              <a:off x="2113" y="2693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33"/>
            <p:cNvSpPr>
              <a:spLocks noChangeShapeType="1"/>
            </p:cNvSpPr>
            <p:nvPr/>
          </p:nvSpPr>
          <p:spPr bwMode="auto">
            <a:xfrm rot="127015" flipH="1">
              <a:off x="2063" y="2691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34"/>
            <p:cNvSpPr>
              <a:spLocks noChangeShapeType="1"/>
            </p:cNvSpPr>
            <p:nvPr/>
          </p:nvSpPr>
          <p:spPr bwMode="auto">
            <a:xfrm rot="127015" flipH="1">
              <a:off x="1968" y="2688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35"/>
            <p:cNvSpPr>
              <a:spLocks noChangeShapeType="1"/>
            </p:cNvSpPr>
            <p:nvPr/>
          </p:nvSpPr>
          <p:spPr bwMode="auto">
            <a:xfrm rot="-21472985">
              <a:off x="1920" y="2686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136"/>
            <p:cNvSpPr>
              <a:spLocks noChangeShapeType="1"/>
            </p:cNvSpPr>
            <p:nvPr/>
          </p:nvSpPr>
          <p:spPr bwMode="auto">
            <a:xfrm rot="-21472985">
              <a:off x="2015" y="2689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137"/>
            <p:cNvSpPr>
              <a:spLocks noChangeShapeType="1"/>
            </p:cNvSpPr>
            <p:nvPr/>
          </p:nvSpPr>
          <p:spPr bwMode="auto">
            <a:xfrm rot="127015" flipH="1">
              <a:off x="1872" y="26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38"/>
            <p:cNvSpPr>
              <a:spLocks noChangeShapeType="1"/>
            </p:cNvSpPr>
            <p:nvPr/>
          </p:nvSpPr>
          <p:spPr bwMode="auto">
            <a:xfrm rot="-21472985" flipH="1" flipV="1">
              <a:off x="1822" y="2778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39"/>
            <p:cNvSpPr>
              <a:spLocks noChangeShapeType="1"/>
            </p:cNvSpPr>
            <p:nvPr/>
          </p:nvSpPr>
          <p:spPr bwMode="auto">
            <a:xfrm rot="127015" flipH="1">
              <a:off x="1487" y="2771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40"/>
            <p:cNvSpPr>
              <a:spLocks noChangeShapeType="1"/>
            </p:cNvSpPr>
            <p:nvPr/>
          </p:nvSpPr>
          <p:spPr bwMode="auto">
            <a:xfrm rot="127015" flipH="1">
              <a:off x="2160" y="2784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Oval 141"/>
          <p:cNvSpPr>
            <a:spLocks noChangeArrowheads="1"/>
          </p:cNvSpPr>
          <p:nvPr/>
        </p:nvSpPr>
        <p:spPr bwMode="auto">
          <a:xfrm>
            <a:off x="5505468" y="2714272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142"/>
          <p:cNvSpPr txBox="1">
            <a:spLocks noChangeArrowheads="1"/>
          </p:cNvSpPr>
          <p:nvPr/>
        </p:nvSpPr>
        <p:spPr bwMode="auto">
          <a:xfrm flipV="1">
            <a:off x="5605481" y="2714272"/>
            <a:ext cx="3571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</a:pPr>
            <a:r>
              <a:rPr lang="en-US" sz="2400" b="1">
                <a:cs typeface="Times New Roman" pitchFamily="18" charset="0"/>
              </a:rPr>
              <a:t>–</a:t>
            </a:r>
          </a:p>
          <a:p>
            <a:pPr>
              <a:lnSpc>
                <a:spcPct val="75000"/>
              </a:lnSpc>
            </a:pPr>
            <a:r>
              <a:rPr lang="en-US" sz="2400" b="1">
                <a:cs typeface="Times New Roman" pitchFamily="18" charset="0"/>
              </a:rPr>
              <a:t>+</a:t>
            </a:r>
          </a:p>
        </p:txBody>
      </p:sp>
      <p:sp>
        <p:nvSpPr>
          <p:cNvPr id="41" name="Line 143"/>
          <p:cNvSpPr>
            <a:spLocks noChangeShapeType="1"/>
          </p:cNvSpPr>
          <p:nvPr/>
        </p:nvSpPr>
        <p:spPr bwMode="auto">
          <a:xfrm flipV="1">
            <a:off x="5810268" y="2266788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44"/>
          <p:cNvSpPr>
            <a:spLocks noChangeShapeType="1"/>
          </p:cNvSpPr>
          <p:nvPr/>
        </p:nvSpPr>
        <p:spPr bwMode="auto">
          <a:xfrm flipV="1">
            <a:off x="5810268" y="331247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Oval 163"/>
          <p:cNvSpPr>
            <a:spLocks noChangeArrowheads="1"/>
          </p:cNvSpPr>
          <p:nvPr/>
        </p:nvSpPr>
        <p:spPr bwMode="auto">
          <a:xfrm>
            <a:off x="7334268" y="219058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164"/>
          <p:cNvSpPr>
            <a:spLocks noChangeArrowheads="1"/>
          </p:cNvSpPr>
          <p:nvPr/>
        </p:nvSpPr>
        <p:spPr bwMode="auto">
          <a:xfrm>
            <a:off x="7334268" y="361727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165"/>
          <p:cNvSpPr>
            <a:spLocks noChangeShapeType="1"/>
          </p:cNvSpPr>
          <p:nvPr/>
        </p:nvSpPr>
        <p:spPr bwMode="auto">
          <a:xfrm>
            <a:off x="5810268" y="3693473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Text Box 166"/>
          <p:cNvSpPr txBox="1">
            <a:spLocks noChangeArrowheads="1"/>
          </p:cNvSpPr>
          <p:nvPr/>
        </p:nvSpPr>
        <p:spPr bwMode="auto">
          <a:xfrm>
            <a:off x="4989530" y="2383805"/>
            <a:ext cx="7040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/>
              <a:t>V</a:t>
            </a:r>
            <a:r>
              <a:rPr lang="en-US" sz="2400" b="1" baseline="-25000" dirty="0" smtClean="0"/>
              <a:t>TH</a:t>
            </a:r>
            <a:endParaRPr lang="en-US" sz="2400" b="1" baseline="-25000" dirty="0"/>
          </a:p>
        </p:txBody>
      </p:sp>
      <p:sp>
        <p:nvSpPr>
          <p:cNvPr id="47" name="Rectangle 167"/>
          <p:cNvSpPr>
            <a:spLocks noChangeArrowheads="1"/>
          </p:cNvSpPr>
          <p:nvPr/>
        </p:nvSpPr>
        <p:spPr bwMode="auto">
          <a:xfrm>
            <a:off x="6336972" y="1766439"/>
            <a:ext cx="4237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R</a:t>
            </a:r>
            <a:r>
              <a:rPr lang="en-US" sz="2000" b="1" baseline="-25000" dirty="0" smtClean="0">
                <a:solidFill>
                  <a:srgbClr val="000000"/>
                </a:solidFill>
              </a:rPr>
              <a:t>TH</a:t>
            </a:r>
            <a:endParaRPr lang="en-US" sz="2000" b="1" baseline="-25000" dirty="0"/>
          </a:p>
        </p:txBody>
      </p:sp>
      <p:sp>
        <p:nvSpPr>
          <p:cNvPr id="48" name="Text Box 170"/>
          <p:cNvSpPr txBox="1">
            <a:spLocks noChangeArrowheads="1"/>
          </p:cNvSpPr>
          <p:nvPr/>
        </p:nvSpPr>
        <p:spPr bwMode="auto">
          <a:xfrm>
            <a:off x="7232668" y="1809588"/>
            <a:ext cx="39786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err="1" smtClean="0"/>
              <a:t>v</a:t>
            </a:r>
            <a:r>
              <a:rPr lang="en-US" sz="2000" b="1" baseline="-25000" dirty="0" err="1"/>
              <a:t>o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6221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Thevenin</a:t>
            </a:r>
            <a:r>
              <a:rPr lang="en-US" dirty="0" smtClean="0"/>
              <a:t> of Inverting </a:t>
            </a:r>
            <a:r>
              <a:rPr lang="en-US" dirty="0"/>
              <a:t>A</a:t>
            </a:r>
            <a:r>
              <a:rPr lang="en-US" dirty="0" smtClean="0"/>
              <a:t>mplifier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98266"/>
            <a:ext cx="8229600" cy="201609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Assuming that the op-amp here is IDEAL, what’s the best way to find the </a:t>
            </a:r>
            <a:r>
              <a:rPr lang="en-US" dirty="0" err="1" smtClean="0"/>
              <a:t>Thevenin</a:t>
            </a:r>
            <a:r>
              <a:rPr lang="en-US" dirty="0" smtClean="0"/>
              <a:t> equivalent circuit?</a:t>
            </a:r>
          </a:p>
          <a:p>
            <a:pPr lvl="1"/>
            <a:r>
              <a:rPr lang="en-US" dirty="0" smtClean="0"/>
              <a:t>We’ve already derived that it’s a perfect voltage source!</a:t>
            </a:r>
          </a:p>
          <a:p>
            <a:endParaRPr lang="en-US" dirty="0" smtClean="0"/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909" y="1782310"/>
            <a:ext cx="3024692" cy="1966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7" name="Straight Arrow Connector 26"/>
          <p:cNvCxnSpPr/>
          <p:nvPr/>
        </p:nvCxnSpPr>
        <p:spPr bwMode="auto">
          <a:xfrm>
            <a:off x="4104345" y="2765772"/>
            <a:ext cx="815248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8" name="Group 131"/>
          <p:cNvGrpSpPr>
            <a:grpSpLocks/>
          </p:cNvGrpSpPr>
          <p:nvPr/>
        </p:nvGrpSpPr>
        <p:grpSpPr bwMode="auto">
          <a:xfrm>
            <a:off x="5810271" y="2114455"/>
            <a:ext cx="1600202" cy="315918"/>
            <a:chOff x="1487" y="2684"/>
            <a:chExt cx="1008" cy="199"/>
          </a:xfrm>
        </p:grpSpPr>
        <p:sp>
          <p:nvSpPr>
            <p:cNvPr id="29" name="Line 132"/>
            <p:cNvSpPr>
              <a:spLocks noChangeShapeType="1"/>
            </p:cNvSpPr>
            <p:nvPr/>
          </p:nvSpPr>
          <p:spPr bwMode="auto">
            <a:xfrm rot="127015" flipH="1" flipV="1">
              <a:off x="2113" y="2693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33"/>
            <p:cNvSpPr>
              <a:spLocks noChangeShapeType="1"/>
            </p:cNvSpPr>
            <p:nvPr/>
          </p:nvSpPr>
          <p:spPr bwMode="auto">
            <a:xfrm rot="127015" flipH="1">
              <a:off x="2063" y="2691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34"/>
            <p:cNvSpPr>
              <a:spLocks noChangeShapeType="1"/>
            </p:cNvSpPr>
            <p:nvPr/>
          </p:nvSpPr>
          <p:spPr bwMode="auto">
            <a:xfrm rot="127015" flipH="1">
              <a:off x="1968" y="2688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35"/>
            <p:cNvSpPr>
              <a:spLocks noChangeShapeType="1"/>
            </p:cNvSpPr>
            <p:nvPr/>
          </p:nvSpPr>
          <p:spPr bwMode="auto">
            <a:xfrm rot="127015">
              <a:off x="1920" y="2686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36"/>
            <p:cNvSpPr>
              <a:spLocks noChangeShapeType="1"/>
            </p:cNvSpPr>
            <p:nvPr/>
          </p:nvSpPr>
          <p:spPr bwMode="auto">
            <a:xfrm rot="127015">
              <a:off x="2015" y="2689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137"/>
            <p:cNvSpPr>
              <a:spLocks noChangeShapeType="1"/>
            </p:cNvSpPr>
            <p:nvPr/>
          </p:nvSpPr>
          <p:spPr bwMode="auto">
            <a:xfrm rot="127015" flipH="1">
              <a:off x="1872" y="2684"/>
              <a:ext cx="48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138"/>
            <p:cNvSpPr>
              <a:spLocks noChangeShapeType="1"/>
            </p:cNvSpPr>
            <p:nvPr/>
          </p:nvSpPr>
          <p:spPr bwMode="auto">
            <a:xfrm rot="127015" flipH="1" flipV="1">
              <a:off x="1822" y="2778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39"/>
            <p:cNvSpPr>
              <a:spLocks noChangeShapeType="1"/>
            </p:cNvSpPr>
            <p:nvPr/>
          </p:nvSpPr>
          <p:spPr bwMode="auto">
            <a:xfrm rot="127015" flipH="1">
              <a:off x="1487" y="2771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40"/>
            <p:cNvSpPr>
              <a:spLocks noChangeShapeType="1"/>
            </p:cNvSpPr>
            <p:nvPr/>
          </p:nvSpPr>
          <p:spPr bwMode="auto">
            <a:xfrm rot="127015" flipH="1">
              <a:off x="2160" y="2784"/>
              <a:ext cx="335" cy="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" name="Oval 141"/>
          <p:cNvSpPr>
            <a:spLocks noChangeArrowheads="1"/>
          </p:cNvSpPr>
          <p:nvPr/>
        </p:nvSpPr>
        <p:spPr bwMode="auto">
          <a:xfrm>
            <a:off x="5505468" y="2714272"/>
            <a:ext cx="609600" cy="6096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 Box 142"/>
          <p:cNvSpPr txBox="1">
            <a:spLocks noChangeArrowheads="1"/>
          </p:cNvSpPr>
          <p:nvPr/>
        </p:nvSpPr>
        <p:spPr bwMode="auto">
          <a:xfrm flipV="1">
            <a:off x="5605481" y="2714272"/>
            <a:ext cx="3571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</a:pPr>
            <a:r>
              <a:rPr lang="en-US" sz="2400" b="1">
                <a:cs typeface="Times New Roman" pitchFamily="18" charset="0"/>
              </a:rPr>
              <a:t>–</a:t>
            </a:r>
          </a:p>
          <a:p>
            <a:pPr>
              <a:lnSpc>
                <a:spcPct val="75000"/>
              </a:lnSpc>
            </a:pPr>
            <a:r>
              <a:rPr lang="en-US" sz="2400" b="1">
                <a:cs typeface="Times New Roman" pitchFamily="18" charset="0"/>
              </a:rPr>
              <a:t>+</a:t>
            </a:r>
          </a:p>
        </p:txBody>
      </p:sp>
      <p:sp>
        <p:nvSpPr>
          <p:cNvPr id="40" name="Line 143"/>
          <p:cNvSpPr>
            <a:spLocks noChangeShapeType="1"/>
          </p:cNvSpPr>
          <p:nvPr/>
        </p:nvSpPr>
        <p:spPr bwMode="auto">
          <a:xfrm flipV="1">
            <a:off x="5810268" y="2266788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44"/>
          <p:cNvSpPr>
            <a:spLocks noChangeShapeType="1"/>
          </p:cNvSpPr>
          <p:nvPr/>
        </p:nvSpPr>
        <p:spPr bwMode="auto">
          <a:xfrm flipV="1">
            <a:off x="5810268" y="331247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Oval 163"/>
          <p:cNvSpPr>
            <a:spLocks noChangeArrowheads="1"/>
          </p:cNvSpPr>
          <p:nvPr/>
        </p:nvSpPr>
        <p:spPr bwMode="auto">
          <a:xfrm>
            <a:off x="7334268" y="219058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Oval 164"/>
          <p:cNvSpPr>
            <a:spLocks noChangeArrowheads="1"/>
          </p:cNvSpPr>
          <p:nvPr/>
        </p:nvSpPr>
        <p:spPr bwMode="auto">
          <a:xfrm>
            <a:off x="7334268" y="361727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165"/>
          <p:cNvSpPr>
            <a:spLocks noChangeShapeType="1"/>
          </p:cNvSpPr>
          <p:nvPr/>
        </p:nvSpPr>
        <p:spPr bwMode="auto">
          <a:xfrm>
            <a:off x="5810268" y="3693473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 Box 166"/>
          <p:cNvSpPr txBox="1">
            <a:spLocks noChangeArrowheads="1"/>
          </p:cNvSpPr>
          <p:nvPr/>
        </p:nvSpPr>
        <p:spPr bwMode="auto">
          <a:xfrm>
            <a:off x="4989530" y="2383805"/>
            <a:ext cx="7040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/>
              <a:t>V</a:t>
            </a:r>
            <a:r>
              <a:rPr lang="en-US" sz="2400" b="1" baseline="-25000" dirty="0" smtClean="0"/>
              <a:t>TH</a:t>
            </a:r>
            <a:endParaRPr lang="en-US" sz="2400" b="1" baseline="-25000" dirty="0"/>
          </a:p>
        </p:txBody>
      </p:sp>
      <p:sp>
        <p:nvSpPr>
          <p:cNvPr id="46" name="Rectangle 167"/>
          <p:cNvSpPr>
            <a:spLocks noChangeArrowheads="1"/>
          </p:cNvSpPr>
          <p:nvPr/>
        </p:nvSpPr>
        <p:spPr bwMode="auto">
          <a:xfrm>
            <a:off x="6336972" y="1766439"/>
            <a:ext cx="42377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R</a:t>
            </a:r>
            <a:r>
              <a:rPr lang="en-US" sz="2000" b="1" baseline="-25000" dirty="0" smtClean="0">
                <a:solidFill>
                  <a:srgbClr val="000000"/>
                </a:solidFill>
              </a:rPr>
              <a:t>TH</a:t>
            </a:r>
            <a:endParaRPr lang="en-US" sz="2000" b="1" baseline="-25000" dirty="0"/>
          </a:p>
        </p:txBody>
      </p:sp>
      <p:sp>
        <p:nvSpPr>
          <p:cNvPr id="47" name="Text Box 170"/>
          <p:cNvSpPr txBox="1">
            <a:spLocks noChangeArrowheads="1"/>
          </p:cNvSpPr>
          <p:nvPr/>
        </p:nvSpPr>
        <p:spPr bwMode="auto">
          <a:xfrm>
            <a:off x="7232668" y="1809588"/>
            <a:ext cx="39786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err="1" smtClean="0"/>
              <a:t>v</a:t>
            </a:r>
            <a:r>
              <a:rPr lang="en-US" sz="2000" b="1" baseline="-25000" dirty="0" err="1"/>
              <a:t>o</a:t>
            </a:r>
            <a:endParaRPr lang="en-US" sz="2000" b="1" dirty="0"/>
          </a:p>
        </p:txBody>
      </p:sp>
      <p:sp>
        <p:nvSpPr>
          <p:cNvPr id="57" name="Line 139"/>
          <p:cNvSpPr>
            <a:spLocks noChangeShapeType="1"/>
          </p:cNvSpPr>
          <p:nvPr/>
        </p:nvSpPr>
        <p:spPr bwMode="auto">
          <a:xfrm rot="127015" flipH="1">
            <a:off x="5815766" y="2230808"/>
            <a:ext cx="1612702" cy="592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Text Box 166"/>
          <p:cNvSpPr txBox="1">
            <a:spLocks noChangeArrowheads="1"/>
          </p:cNvSpPr>
          <p:nvPr/>
        </p:nvSpPr>
        <p:spPr bwMode="auto">
          <a:xfrm>
            <a:off x="3944601" y="789755"/>
            <a:ext cx="12326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sz="2400" b="1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083797" y="1964046"/>
                <a:ext cx="2236424" cy="971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3797" y="1964046"/>
                <a:ext cx="2236424" cy="9717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417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7" grpId="0" animBg="1"/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if you really want to…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909" y="1209433"/>
            <a:ext cx="3024692" cy="1966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909" y="4076356"/>
            <a:ext cx="3095625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31325" y="1696598"/>
                <a:ext cx="3712685" cy="971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𝑂𝐶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1325" y="1696598"/>
                <a:ext cx="3712685" cy="9717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31325" y="3625041"/>
                <a:ext cx="3712685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𝑆𝐶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𝑜𝑢𝑡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1325" y="3625041"/>
                <a:ext cx="3712685" cy="89896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60984" y="5216371"/>
                <a:ext cx="2566930" cy="896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𝑇𝐻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𝑂𝐶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0984" y="5216371"/>
                <a:ext cx="2566930" cy="89614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894902" y="6337494"/>
            <a:ext cx="7855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Technically you should take limits here but we are lazy…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654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chemeClr val="accent2"/>
          </a:solidFill>
          <a:round/>
          <a:headEnd/>
          <a:tailEnd/>
        </a:ln>
        <a:effectLst/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24325</TotalTime>
  <Words>1282</Words>
  <Application>Microsoft Office PowerPoint</Application>
  <PresentationFormat>On-screen Show (4:3)</PresentationFormat>
  <Paragraphs>231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Custom Design</vt:lpstr>
      <vt:lpstr>EE40 Lecture 6 Josh Hug</vt:lpstr>
      <vt:lpstr>General Info</vt:lpstr>
      <vt:lpstr>Op-Amps – How Good Are They Exactly?</vt:lpstr>
      <vt:lpstr>Example: Batteries</vt:lpstr>
      <vt:lpstr>Measuring the Quality of a Source</vt:lpstr>
      <vt:lpstr>Source Quality Example</vt:lpstr>
      <vt:lpstr>Thevenin Equivalents of Op-Amp circuits</vt:lpstr>
      <vt:lpstr>Thevenin of Inverting Amplifier</vt:lpstr>
      <vt:lpstr>But if you really want to…</vt:lpstr>
      <vt:lpstr>What’s wrong?</vt:lpstr>
      <vt:lpstr>Resistive Op-Amp model</vt:lpstr>
      <vt:lpstr>Output Resistance of Inverting Op-Amp</vt:lpstr>
      <vt:lpstr>Input Resistance</vt:lpstr>
      <vt:lpstr>Input Resistance of Inverting Amplifier</vt:lpstr>
      <vt:lpstr>Why are these quantities useful?</vt:lpstr>
      <vt:lpstr>Why are these quantities useful?</vt:lpstr>
      <vt:lpstr>Why are these quantities useful?</vt:lpstr>
      <vt:lpstr>Bad Amplifier (Small Rs)</vt:lpstr>
      <vt:lpstr>Good Amplifier</vt:lpstr>
      <vt:lpstr>Op-Amp Saturation</vt:lpstr>
      <vt:lpstr>Op-Amp Saturation Example</vt:lpstr>
      <vt:lpstr>Positive Feedback</vt:lpstr>
      <vt:lpstr>That’s all forOp-Ampsks</vt:lpstr>
    </vt:vector>
  </TitlesOfParts>
  <Company>U.C.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40</dc:title>
  <dc:creator>chrisc</dc:creator>
  <cp:lastModifiedBy>Trube</cp:lastModifiedBy>
  <cp:revision>1417</cp:revision>
  <cp:lastPrinted>2000-01-18T23:43:12Z</cp:lastPrinted>
  <dcterms:created xsi:type="dcterms:W3CDTF">1999-07-07T15:21:45Z</dcterms:created>
  <dcterms:modified xsi:type="dcterms:W3CDTF">2010-07-03T00:10:48Z</dcterms:modified>
</cp:coreProperties>
</file>