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handoutMasterIdLst>
    <p:handoutMasterId r:id="rId30"/>
  </p:handoutMasterIdLst>
  <p:sldIdLst>
    <p:sldId id="849" r:id="rId3"/>
    <p:sldId id="1124" r:id="rId4"/>
    <p:sldId id="1093" r:id="rId5"/>
    <p:sldId id="1088" r:id="rId6"/>
    <p:sldId id="1084" r:id="rId7"/>
    <p:sldId id="1097" r:id="rId8"/>
    <p:sldId id="1100" r:id="rId9"/>
    <p:sldId id="1101" r:id="rId10"/>
    <p:sldId id="1102" r:id="rId11"/>
    <p:sldId id="1103" r:id="rId12"/>
    <p:sldId id="1098" r:id="rId13"/>
    <p:sldId id="1133" r:id="rId14"/>
    <p:sldId id="1104" r:id="rId15"/>
    <p:sldId id="1127" r:id="rId16"/>
    <p:sldId id="1105" r:id="rId17"/>
    <p:sldId id="1125" r:id="rId18"/>
    <p:sldId id="1126" r:id="rId19"/>
    <p:sldId id="1107" r:id="rId20"/>
    <p:sldId id="1108" r:id="rId21"/>
    <p:sldId id="1109" r:id="rId22"/>
    <p:sldId id="1134" r:id="rId23"/>
    <p:sldId id="1135" r:id="rId24"/>
    <p:sldId id="1130" r:id="rId25"/>
    <p:sldId id="1131" r:id="rId26"/>
    <p:sldId id="1129" r:id="rId27"/>
    <p:sldId id="1128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1" autoAdjust="0"/>
    <p:restoredTop sz="88047" autoAdjust="0"/>
  </p:normalViewPr>
  <p:slideViewPr>
    <p:cSldViewPr snapToGrid="0">
      <p:cViewPr>
        <p:scale>
          <a:sx n="86" d="100"/>
          <a:sy n="86" d="100"/>
        </p:scale>
        <p:origin x="-1800" y="-366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5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6/30/2010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so whoa, how did that happen?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48026"/>
                <a:ext cx="8229600" cy="704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Let’s consider what happened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48026"/>
                <a:ext cx="8229600" cy="704850"/>
              </a:xfrm>
              <a:blipFill rotWithShape="1">
                <a:blip r:embed="rId3"/>
                <a:stretch>
                  <a:fillRect l="-1630" t="-11304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95" y="1362075"/>
            <a:ext cx="257736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0" y="966789"/>
            <a:ext cx="3515580" cy="23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8795" y="3709828"/>
                <a:ext cx="5049105" cy="1142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95" y="3709828"/>
                <a:ext cx="5049105" cy="11425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6872" y="4852385"/>
                <a:ext cx="4181903" cy="97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72" y="4852385"/>
                <a:ext cx="4181903" cy="972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7899" y="5076902"/>
            <a:ext cx="275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for large A…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6871" y="5947760"/>
                <a:ext cx="4181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71" y="5947760"/>
                <a:ext cx="418190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38774" y="5856224"/>
            <a:ext cx="3476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l-GR" dirty="0" smtClean="0"/>
              <a:t>ε</a:t>
            </a:r>
            <a:r>
              <a:rPr lang="en-US" dirty="0" smtClean="0"/>
              <a:t> represents some tiny number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96349" y="6467475"/>
            <a:ext cx="22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86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Voodoo of Analog Circuit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0" y="966789"/>
            <a:ext cx="3515580" cy="23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4422" y="3912420"/>
                <a:ext cx="4181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22" y="3912420"/>
                <a:ext cx="41819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96" y="1047750"/>
            <a:ext cx="257736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3962" y="2788604"/>
                <a:ext cx="3062287" cy="14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2" y="2788604"/>
                <a:ext cx="3062287" cy="1400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19649" y="2152650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large 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725" y="4538059"/>
                <a:ext cx="8229600" cy="18341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“negative feedback” forces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to be extremely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This very tiny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gives us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o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725" y="4538059"/>
                <a:ext cx="8229600" cy="1834165"/>
              </a:xfrm>
              <a:blipFill rotWithShape="1">
                <a:blip r:embed="rId6"/>
                <a:stretch>
                  <a:fillRect l="-1556" t="-6977" b="-9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73" y="3321896"/>
            <a:ext cx="1711978" cy="11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Voodoo of Analog Circuit Design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0" y="966789"/>
            <a:ext cx="3515580" cy="23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14422" y="3912420"/>
                <a:ext cx="4181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22" y="3912420"/>
                <a:ext cx="41819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96" y="1047750"/>
            <a:ext cx="257736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3962" y="2788604"/>
                <a:ext cx="3062287" cy="14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2" y="2788604"/>
                <a:ext cx="3062287" cy="1400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19649" y="2152650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large 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725" y="4538059"/>
                <a:ext cx="8229600" cy="20720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 longer focus on how op-amp drives the output, but instead on how it drives its own input!</a:t>
                </a:r>
              </a:p>
              <a:p>
                <a:r>
                  <a:rPr lang="en-US" dirty="0" smtClean="0"/>
                  <a:t>The gain “A” disappears, since if it’s really big, the op-amp just forces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725" y="4538059"/>
                <a:ext cx="8229600" cy="2072061"/>
              </a:xfrm>
              <a:blipFill rotWithShape="1">
                <a:blip r:embed="rId6"/>
                <a:stretch>
                  <a:fillRect l="-1556" t="-8235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0337" y="3939881"/>
            <a:ext cx="420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For this circuit:</a:t>
            </a:r>
            <a:endParaRPr lang="en-US" dirty="0"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4" y="3284048"/>
            <a:ext cx="1711978" cy="11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9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Negative Feedback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input forcing property generalizes to all circuits with “negative feedback”</a:t>
                </a:r>
              </a:p>
              <a:p>
                <a:r>
                  <a:rPr lang="en-US" dirty="0" smtClean="0"/>
                  <a:t>Specifically, in any circuit where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o</a:t>
                </a:r>
                <a:r>
                  <a:rPr lang="en-US" dirty="0" smtClean="0"/>
                  <a:t> is connected back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(and not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), we have the property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We’ll approximate this by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actually equal, otherwise the op-amp would not do anything</a:t>
                </a:r>
              </a:p>
              <a:p>
                <a:pPr lvl="1"/>
                <a:r>
                  <a:rPr lang="en-US" dirty="0" smtClean="0"/>
                  <a:t>However with A&gt;1,000,000, this approximation is incredibly accurate</a:t>
                </a:r>
              </a:p>
              <a:p>
                <a:pPr lvl="2"/>
                <a:r>
                  <a:rPr lang="en-US" dirty="0" smtClean="0"/>
                  <a:t>Less error from this approximation than component variation, temperature variation, etc.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318" r="-667" b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4" y="3284047"/>
            <a:ext cx="4198474" cy="28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Op-Amp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247441"/>
              </a:xfrm>
            </p:spPr>
            <p:txBody>
              <a:bodyPr/>
              <a:lstStyle/>
              <a:p>
                <a:r>
                  <a:rPr lang="en-US" dirty="0" smtClean="0"/>
                  <a:t>An op-amp connected in a negative-feedback configuration does the following:</a:t>
                </a:r>
              </a:p>
              <a:p>
                <a:pPr lvl="1"/>
                <a:r>
                  <a:rPr lang="en-US" dirty="0" smtClean="0"/>
                  <a:t>Forces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approximate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247441"/>
              </a:xfrm>
              <a:blipFill rotWithShape="1">
                <a:blip r:embed="rId2"/>
                <a:stretch>
                  <a:fillRect l="-1630" t="-3523" r="-74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99" y="4076700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30702" y="3886201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702" y="3886201"/>
                <a:ext cx="6286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3102" y="5200651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02" y="5200651"/>
                <a:ext cx="6286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5297277" y="4229101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030701" y="4552951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5361" y="3733801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61" y="3733801"/>
                <a:ext cx="342903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83049" y="4466571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49" y="4466571"/>
                <a:ext cx="342903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1656" y="3175530"/>
            <a:ext cx="4408816" cy="3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Our prior approach was to replace the op-amp by dependent source and solve</a:t>
            </a:r>
          </a:p>
          <a:p>
            <a:r>
              <a:rPr lang="en-US" dirty="0" smtClean="0"/>
              <a:t>This opens up a </a:t>
            </a:r>
            <a:r>
              <a:rPr lang="en-US" smtClean="0"/>
              <a:t>new approach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7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Op-Amp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there’s only negative feedback:</a:t>
                </a:r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there’s no feedback or positive feedback, replace the op-amp with equivalent dependent source and solve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2" y="4267199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29025" y="4076700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4076700"/>
                <a:ext cx="6286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1425" y="5391150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5" y="5391150"/>
                <a:ext cx="6286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2895600" y="4419600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29024" y="4743450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3684" y="3924300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4" y="3924300"/>
                <a:ext cx="342903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1372" y="4657070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2" y="4657070"/>
                <a:ext cx="342903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 bwMode="auto">
          <a:xfrm>
            <a:off x="5819775" y="1447800"/>
            <a:ext cx="428625" cy="990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3646" y="1571625"/>
            <a:ext cx="280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“Summing-point constraint”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69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Amplifiers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1259594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6377" y="1069095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7" y="1069095"/>
                <a:ext cx="62865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8777" y="2383545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77" y="2383545"/>
                <a:ext cx="6286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742952" y="1411995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476376" y="1735845"/>
            <a:ext cx="5619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036" y="916695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6" y="916695"/>
                <a:ext cx="342903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8724" y="1649465"/>
                <a:ext cx="342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4" y="1649465"/>
                <a:ext cx="342903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86984" y="1477845"/>
                <a:ext cx="2131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84" y="1477845"/>
                <a:ext cx="21317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en/e/e8/Harold_Stephen_Black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57" y="1304195"/>
            <a:ext cx="1331425" cy="22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6725" y="3815731"/>
            <a:ext cx="8229600" cy="25564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Concept was invented </a:t>
            </a:r>
            <a:r>
              <a:rPr lang="en-US" dirty="0"/>
              <a:t>on a ferry to Manhattan by </a:t>
            </a:r>
            <a:r>
              <a:rPr lang="en-US" b="1" dirty="0"/>
              <a:t>Harold Stephan Black </a:t>
            </a:r>
            <a:r>
              <a:rPr lang="en-US" dirty="0"/>
              <a:t>during his morning commute to Bell Labs in Manhattan in </a:t>
            </a:r>
            <a:r>
              <a:rPr lang="en-US" dirty="0" smtClean="0"/>
              <a:t>1927, originally sketched out on a blank spot of his New York Times</a:t>
            </a:r>
          </a:p>
          <a:p>
            <a:r>
              <a:rPr lang="en-US" dirty="0" smtClean="0"/>
              <a:t>The idea is bizarre, but really epic</a:t>
            </a:r>
          </a:p>
          <a:p>
            <a:pPr lvl="1"/>
            <a:r>
              <a:rPr lang="en-US" dirty="0" smtClean="0"/>
              <a:t>Completely revolutionized electronics</a:t>
            </a:r>
          </a:p>
          <a:p>
            <a:pPr lvl="1"/>
            <a:r>
              <a:rPr lang="en-US" dirty="0" smtClean="0"/>
              <a:t>9 years before patent office believed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64103" y="1986039"/>
                <a:ext cx="33513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103" y="1986039"/>
                <a:ext cx="3351367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6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you’re a little lost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Don’t fret, the idea is weird</a:t>
                </a:r>
              </a:p>
              <a:p>
                <a:r>
                  <a:rPr lang="en-US" dirty="0" smtClean="0"/>
                  <a:t>At first, just keep in mind the important thing:</a:t>
                </a:r>
              </a:p>
              <a:p>
                <a:pPr lvl="1"/>
                <a:r>
                  <a:rPr lang="en-US" dirty="0" smtClean="0"/>
                  <a:t>An op-amp with negative feedback has the properties that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Later, if you want to show that this really works, do an op-amp circuit from scratch by replacing the op-amp with a voltage source, and you’ll get the same 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Example using the Summing-Point Constraint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2" y="1095374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550" y="1076325"/>
                <a:ext cx="2724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076325"/>
                <a:ext cx="272415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5900" y="2305050"/>
                <a:ext cx="2905125" cy="94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2305050"/>
                <a:ext cx="2905125" cy="946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2550" y="3390900"/>
                <a:ext cx="2895600" cy="184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3390900"/>
                <a:ext cx="2895600" cy="18425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95485" y="4524375"/>
                <a:ext cx="2905125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85" y="4524375"/>
                <a:ext cx="2905125" cy="5602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32078" y="5084593"/>
                <a:ext cx="26320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78" y="5084593"/>
                <a:ext cx="263206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2186" y="5607813"/>
                <a:ext cx="2933700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86" y="5607813"/>
                <a:ext cx="2933700" cy="9694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7800" y="1599545"/>
                <a:ext cx="26003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=0,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599545"/>
                <a:ext cx="260032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896349" y="6467475"/>
            <a:ext cx="22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5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Summing-Point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to use the summing-point constraint</a:t>
            </a:r>
          </a:p>
          <a:p>
            <a:r>
              <a:rPr lang="en-US" dirty="0" smtClean="0"/>
              <a:t>However, it is </a:t>
            </a:r>
            <a:r>
              <a:rPr lang="en-US" b="1" dirty="0" smtClean="0"/>
              <a:t>much</a:t>
            </a:r>
            <a:r>
              <a:rPr lang="en-US" dirty="0" smtClean="0"/>
              <a:t> faster, albeit less familiar and thus a little tricky at first</a:t>
            </a:r>
          </a:p>
        </p:txBody>
      </p:sp>
    </p:spTree>
    <p:extLst>
      <p:ext uri="{BB962C8B-B14F-4D97-AF65-F5344CB8AC3E}">
        <p14:creationId xmlns:p14="http://schemas.microsoft.com/office/powerpoint/2010/main" val="12450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#2 today</a:t>
            </a:r>
          </a:p>
          <a:p>
            <a:r>
              <a:rPr lang="en-US" dirty="0" smtClean="0"/>
              <a:t>HW1 grades up on </a:t>
            </a:r>
            <a:r>
              <a:rPr lang="en-US" dirty="0" err="1" smtClean="0"/>
              <a:t>bspace</a:t>
            </a:r>
            <a:endParaRPr lang="en-US" dirty="0" smtClean="0"/>
          </a:p>
          <a:p>
            <a:r>
              <a:rPr lang="en-US" dirty="0" smtClean="0"/>
              <a:t>Make up lab </a:t>
            </a:r>
            <a:r>
              <a:rPr lang="en-US" dirty="0" smtClean="0"/>
              <a:t>next week</a:t>
            </a:r>
          </a:p>
          <a:p>
            <a:pPr lvl="1"/>
            <a:r>
              <a:rPr lang="en-US" dirty="0" smtClean="0"/>
              <a:t>Date TBA</a:t>
            </a:r>
          </a:p>
          <a:p>
            <a:r>
              <a:rPr lang="en-US" dirty="0" smtClean="0"/>
              <a:t>Discussions going back to 2 hours</a:t>
            </a:r>
          </a:p>
          <a:p>
            <a:r>
              <a:rPr lang="en-US" dirty="0" smtClean="0"/>
              <a:t>HW2 </a:t>
            </a:r>
            <a:r>
              <a:rPr lang="en-US" dirty="0" smtClean="0"/>
              <a:t>still due Friday at 5 PM</a:t>
            </a:r>
          </a:p>
          <a:p>
            <a:pPr lvl="1"/>
            <a:r>
              <a:rPr lang="en-US" dirty="0" smtClean="0"/>
              <a:t>It is long, you should be half done</a:t>
            </a:r>
          </a:p>
          <a:p>
            <a:pPr lvl="1"/>
            <a:r>
              <a:rPr lang="en-US" dirty="0" smtClean="0"/>
              <a:t>Get started tonight if you haven’t started yet</a:t>
            </a:r>
          </a:p>
          <a:p>
            <a:pPr lvl="1"/>
            <a:r>
              <a:rPr lang="en-US" dirty="0" smtClean="0"/>
              <a:t>Don’t forget about the discussion board</a:t>
            </a:r>
          </a:p>
          <a:p>
            <a:pPr lvl="1"/>
            <a:r>
              <a:rPr lang="en-US" dirty="0" smtClean="0"/>
              <a:t>Don’t forget there are other human beings who are also working on this homework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04975"/>
          </a:xfrm>
        </p:spPr>
        <p:txBody>
          <a:bodyPr/>
          <a:lstStyle/>
          <a:p>
            <a:r>
              <a:rPr lang="en-US" dirty="0" smtClean="0"/>
              <a:t>There are a bunch of archetypical circuits, the one we’ve studied so far is the “non-inverting amplifier”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81438"/>
            <a:ext cx="32956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785866"/>
            <a:ext cx="3171825" cy="153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4" y="1908742"/>
            <a:ext cx="3438525" cy="20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4512" y="3863067"/>
                <a:ext cx="3062287" cy="112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512" y="3863067"/>
                <a:ext cx="3062287" cy="1120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2012" y="5919788"/>
                <a:ext cx="2009775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2" y="5919788"/>
                <a:ext cx="2009775" cy="7834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2636" y="6109156"/>
                <a:ext cx="20097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36" y="6109156"/>
                <a:ext cx="2009775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48274" y="4469308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Voltage follower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2974" y="353538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Inverting amplifier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3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Problems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through some problems on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we were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did some op-amp problems in class and then called it a day here, next slides will appear on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Op-Amps – How Good Are They Exactly?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Op-Amps aren’t perfect</a:t>
            </a:r>
          </a:p>
          <a:p>
            <a:pPr lvl="1"/>
            <a:r>
              <a:rPr lang="en-US" dirty="0" smtClean="0"/>
              <a:t>You can’t drive every device in the universe from one op-amp</a:t>
            </a:r>
          </a:p>
          <a:p>
            <a:r>
              <a:rPr lang="en-US" dirty="0" smtClean="0"/>
              <a:t>How do we measure how good a voltage source is?</a:t>
            </a:r>
          </a:p>
          <a:p>
            <a:pPr lvl="1"/>
            <a:r>
              <a:rPr lang="en-US" dirty="0" smtClean="0"/>
              <a:t>Looking at its </a:t>
            </a:r>
            <a:r>
              <a:rPr lang="en-US" dirty="0" err="1" smtClean="0"/>
              <a:t>Thevenin</a:t>
            </a:r>
            <a:r>
              <a:rPr lang="en-US" dirty="0" smtClean="0"/>
              <a:t> equivalent</a:t>
            </a:r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Thevenin</a:t>
            </a:r>
            <a:r>
              <a:rPr lang="en-US" dirty="0" smtClean="0"/>
              <a:t> resistance is better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Quality of a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16184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you attach a resistive load, then the output voltage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𝑇𝐻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want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out</a:t>
                </a:r>
                <a:r>
                  <a:rPr lang="en-US" dirty="0" smtClean="0"/>
                  <a:t> to be 99% of V</a:t>
                </a:r>
                <a:r>
                  <a:rPr lang="en-US" baseline="-25000" dirty="0" smtClean="0"/>
                  <a:t>TH</a:t>
                </a:r>
                <a:r>
                  <a:rPr lang="en-US" dirty="0" smtClean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100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𝑇𝐻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𝑇𝐻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=99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𝑇𝐻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161841"/>
              </a:xfrm>
              <a:blipFill rotWithShape="1">
                <a:blip r:embed="rId2"/>
                <a:stretch>
                  <a:fillRect l="-1185" t="-2890" b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1288813" y="4733814"/>
            <a:ext cx="1600200" cy="315913"/>
            <a:chOff x="1487" y="2684"/>
            <a:chExt cx="1008" cy="199"/>
          </a:xfrm>
        </p:grpSpPr>
        <p:sp>
          <p:nvSpPr>
            <p:cNvPr id="5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33"/>
            <p:cNvSpPr>
              <a:spLocks noChangeShapeType="1"/>
            </p:cNvSpPr>
            <p:nvPr/>
          </p:nvSpPr>
          <p:spPr bwMode="auto">
            <a:xfrm rot="127015" flipH="1">
              <a:off x="2063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Oval 141"/>
          <p:cNvSpPr>
            <a:spLocks noChangeArrowheads="1"/>
          </p:cNvSpPr>
          <p:nvPr/>
        </p:nvSpPr>
        <p:spPr bwMode="auto">
          <a:xfrm>
            <a:off x="984013" y="5333698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2"/>
          <p:cNvSpPr txBox="1">
            <a:spLocks noChangeArrowheads="1"/>
          </p:cNvSpPr>
          <p:nvPr/>
        </p:nvSpPr>
        <p:spPr bwMode="auto">
          <a:xfrm flipV="1">
            <a:off x="1084026" y="5333698"/>
            <a:ext cx="35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–</a:t>
            </a:r>
          </a:p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+</a:t>
            </a:r>
          </a:p>
        </p:txBody>
      </p:sp>
      <p:sp>
        <p:nvSpPr>
          <p:cNvPr id="16" name="Line 143"/>
          <p:cNvSpPr>
            <a:spLocks noChangeShapeType="1"/>
          </p:cNvSpPr>
          <p:nvPr/>
        </p:nvSpPr>
        <p:spPr bwMode="auto">
          <a:xfrm flipV="1">
            <a:off x="1288813" y="4886214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4"/>
          <p:cNvSpPr>
            <a:spLocks noChangeShapeType="1"/>
          </p:cNvSpPr>
          <p:nvPr/>
        </p:nvSpPr>
        <p:spPr bwMode="auto">
          <a:xfrm flipV="1">
            <a:off x="1288813" y="5931899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63"/>
          <p:cNvSpPr>
            <a:spLocks noChangeArrowheads="1"/>
          </p:cNvSpPr>
          <p:nvPr/>
        </p:nvSpPr>
        <p:spPr bwMode="auto">
          <a:xfrm>
            <a:off x="2812813" y="481001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4"/>
          <p:cNvSpPr>
            <a:spLocks noChangeArrowheads="1"/>
          </p:cNvSpPr>
          <p:nvPr/>
        </p:nvSpPr>
        <p:spPr bwMode="auto">
          <a:xfrm>
            <a:off x="2812813" y="62366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5"/>
          <p:cNvSpPr>
            <a:spLocks noChangeShapeType="1"/>
          </p:cNvSpPr>
          <p:nvPr/>
        </p:nvSpPr>
        <p:spPr bwMode="auto">
          <a:xfrm>
            <a:off x="1288813" y="631289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66"/>
          <p:cNvSpPr txBox="1">
            <a:spLocks noChangeArrowheads="1"/>
          </p:cNvSpPr>
          <p:nvPr/>
        </p:nvSpPr>
        <p:spPr bwMode="auto">
          <a:xfrm>
            <a:off x="468075" y="5003231"/>
            <a:ext cx="704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TH</a:t>
            </a:r>
            <a:endParaRPr lang="en-US" sz="2400" b="1" baseline="-25000" dirty="0"/>
          </a:p>
        </p:txBody>
      </p:sp>
      <p:sp>
        <p:nvSpPr>
          <p:cNvPr id="22" name="Rectangle 167"/>
          <p:cNvSpPr>
            <a:spLocks noChangeArrowheads="1"/>
          </p:cNvSpPr>
          <p:nvPr/>
        </p:nvSpPr>
        <p:spPr bwMode="auto">
          <a:xfrm>
            <a:off x="1815517" y="4385865"/>
            <a:ext cx="423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TH</a:t>
            </a:r>
            <a:endParaRPr lang="en-US" sz="2000" b="1" baseline="-25000" dirty="0"/>
          </a:p>
        </p:txBody>
      </p:sp>
      <p:grpSp>
        <p:nvGrpSpPr>
          <p:cNvPr id="25" name="Group 131"/>
          <p:cNvGrpSpPr>
            <a:grpSpLocks/>
          </p:cNvGrpSpPr>
          <p:nvPr/>
        </p:nvGrpSpPr>
        <p:grpSpPr bwMode="auto">
          <a:xfrm rot="5400000">
            <a:off x="2089084" y="5447572"/>
            <a:ext cx="1600200" cy="315913"/>
            <a:chOff x="1487" y="2684"/>
            <a:chExt cx="1008" cy="199"/>
          </a:xfrm>
        </p:grpSpPr>
        <p:sp>
          <p:nvSpPr>
            <p:cNvPr id="26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3"/>
            <p:cNvSpPr>
              <a:spLocks noChangeShapeType="1"/>
            </p:cNvSpPr>
            <p:nvPr/>
          </p:nvSpPr>
          <p:spPr bwMode="auto">
            <a:xfrm rot="127015" flipH="1">
              <a:off x="2070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167"/>
          <p:cNvSpPr>
            <a:spLocks noChangeArrowheads="1"/>
          </p:cNvSpPr>
          <p:nvPr/>
        </p:nvSpPr>
        <p:spPr bwMode="auto">
          <a:xfrm>
            <a:off x="3106094" y="5420731"/>
            <a:ext cx="299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L</a:t>
            </a:r>
            <a:endParaRPr lang="en-US" sz="20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348468" y="5313619"/>
            <a:ext cx="978851" cy="52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106094" y="4824319"/>
            <a:ext cx="78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3106094" y="57134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51046" y="3834938"/>
            <a:ext cx="5018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 basically, for loads which are more than 99 times the </a:t>
            </a:r>
            <a:r>
              <a:rPr lang="en-US" dirty="0" err="1" smtClean="0">
                <a:latin typeface="+mj-lt"/>
              </a:rPr>
              <a:t>Thevenin</a:t>
            </a:r>
            <a:r>
              <a:rPr lang="en-US" dirty="0" smtClean="0">
                <a:latin typeface="+mj-lt"/>
              </a:rPr>
              <a:t> resistance, you get &gt;99% of the </a:t>
            </a:r>
            <a:r>
              <a:rPr lang="en-US" dirty="0" err="1" smtClean="0">
                <a:latin typeface="+mj-lt"/>
              </a:rPr>
              <a:t>Thevenin</a:t>
            </a:r>
            <a:r>
              <a:rPr lang="en-US" dirty="0" smtClean="0">
                <a:latin typeface="+mj-lt"/>
              </a:rPr>
              <a:t> voltage</a:t>
            </a:r>
            <a:endParaRPr lang="en-US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7996" y="5810712"/>
            <a:ext cx="6612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Lower R</a:t>
            </a:r>
            <a:r>
              <a:rPr lang="en-US" baseline="-25000" dirty="0" smtClean="0">
                <a:latin typeface="+mj-lt"/>
              </a:rPr>
              <a:t>TH </a:t>
            </a:r>
            <a:r>
              <a:rPr lang="en-US" dirty="0" smtClean="0">
                <a:latin typeface="+mj-lt"/>
              </a:rPr>
              <a:t>is better, can handle </a:t>
            </a:r>
          </a:p>
          <a:p>
            <a:r>
              <a:rPr lang="en-US" dirty="0" smtClean="0">
                <a:latin typeface="+mj-lt"/>
              </a:rPr>
              <a:t>smaller loads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7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59" y="2627358"/>
            <a:ext cx="304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Quality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4152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you build a circuit such that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o</a:t>
                </a:r>
                <a:r>
                  <a:rPr lang="en-US" dirty="0" smtClean="0"/>
                  <a:t>=v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/1000, to be used as a power supply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666.333+1000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415229"/>
              </a:xfrm>
              <a:blipFill rotWithShape="1">
                <a:blip r:embed="rId4"/>
                <a:stretch>
                  <a:fillRect l="-1481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4459" y="2427290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71059" y="294799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185359" y="302419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985459" y="3036890"/>
            <a:ext cx="46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83759" y="249079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198059" y="256699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6998159" y="2579690"/>
            <a:ext cx="46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93209" y="2554290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72784" y="1802945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endParaRPr lang="en-US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79159" y="296069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91859" y="250349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0815" y="2527700"/>
            <a:ext cx="58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L</a:t>
            </a:r>
            <a:endParaRPr lang="en-US" dirty="0"/>
          </a:p>
        </p:txBody>
      </p:sp>
      <p:pic>
        <p:nvPicPr>
          <p:cNvPr id="23" name="Picture 2" descr="C:\data\work\teaching\ee40\Summer 2010 EE40 Lectures\lec4\plotvsd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71" y="3314600"/>
            <a:ext cx="3267075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131"/>
          <p:cNvGrpSpPr>
            <a:grpSpLocks/>
          </p:cNvGrpSpPr>
          <p:nvPr/>
        </p:nvGrpSpPr>
        <p:grpSpPr bwMode="auto">
          <a:xfrm>
            <a:off x="1795595" y="4733814"/>
            <a:ext cx="1600200" cy="315913"/>
            <a:chOff x="1487" y="2684"/>
            <a:chExt cx="1008" cy="199"/>
          </a:xfrm>
        </p:grpSpPr>
        <p:sp>
          <p:nvSpPr>
            <p:cNvPr id="48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3"/>
            <p:cNvSpPr>
              <a:spLocks noChangeShapeType="1"/>
            </p:cNvSpPr>
            <p:nvPr/>
          </p:nvSpPr>
          <p:spPr bwMode="auto">
            <a:xfrm rot="127015" flipH="1">
              <a:off x="2063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Oval 141"/>
          <p:cNvSpPr>
            <a:spLocks noChangeArrowheads="1"/>
          </p:cNvSpPr>
          <p:nvPr/>
        </p:nvSpPr>
        <p:spPr bwMode="auto">
          <a:xfrm>
            <a:off x="1490795" y="5333698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142"/>
          <p:cNvSpPr txBox="1">
            <a:spLocks noChangeArrowheads="1"/>
          </p:cNvSpPr>
          <p:nvPr/>
        </p:nvSpPr>
        <p:spPr bwMode="auto">
          <a:xfrm flipV="1">
            <a:off x="1590808" y="5333698"/>
            <a:ext cx="35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–</a:t>
            </a:r>
          </a:p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+</a:t>
            </a:r>
          </a:p>
        </p:txBody>
      </p:sp>
      <p:sp>
        <p:nvSpPr>
          <p:cNvPr id="59" name="Line 143"/>
          <p:cNvSpPr>
            <a:spLocks noChangeShapeType="1"/>
          </p:cNvSpPr>
          <p:nvPr/>
        </p:nvSpPr>
        <p:spPr bwMode="auto">
          <a:xfrm flipV="1">
            <a:off x="1795595" y="4886214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44"/>
          <p:cNvSpPr>
            <a:spLocks noChangeShapeType="1"/>
          </p:cNvSpPr>
          <p:nvPr/>
        </p:nvSpPr>
        <p:spPr bwMode="auto">
          <a:xfrm flipV="1">
            <a:off x="1795595" y="5931899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163"/>
          <p:cNvSpPr>
            <a:spLocks noChangeArrowheads="1"/>
          </p:cNvSpPr>
          <p:nvPr/>
        </p:nvSpPr>
        <p:spPr bwMode="auto">
          <a:xfrm>
            <a:off x="3319595" y="481001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64"/>
          <p:cNvSpPr>
            <a:spLocks noChangeArrowheads="1"/>
          </p:cNvSpPr>
          <p:nvPr/>
        </p:nvSpPr>
        <p:spPr bwMode="auto">
          <a:xfrm>
            <a:off x="3319595" y="62366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65"/>
          <p:cNvSpPr>
            <a:spLocks noChangeShapeType="1"/>
          </p:cNvSpPr>
          <p:nvPr/>
        </p:nvSpPr>
        <p:spPr bwMode="auto">
          <a:xfrm>
            <a:off x="1795595" y="631289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166"/>
          <p:cNvSpPr txBox="1">
            <a:spLocks noChangeArrowheads="1"/>
          </p:cNvSpPr>
          <p:nvPr/>
        </p:nvSpPr>
        <p:spPr bwMode="auto">
          <a:xfrm>
            <a:off x="974857" y="5003231"/>
            <a:ext cx="9028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baseline="-25000" dirty="0" smtClean="0"/>
              <a:t>1/1000V</a:t>
            </a:r>
            <a:endParaRPr lang="en-US" sz="2400" b="1" baseline="-25000" dirty="0"/>
          </a:p>
        </p:txBody>
      </p:sp>
      <p:sp>
        <p:nvSpPr>
          <p:cNvPr id="65" name="Rectangle 167"/>
          <p:cNvSpPr>
            <a:spLocks noChangeArrowheads="1"/>
          </p:cNvSpPr>
          <p:nvPr/>
        </p:nvSpPr>
        <p:spPr bwMode="auto">
          <a:xfrm>
            <a:off x="2322299" y="4385865"/>
            <a:ext cx="5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2/3</a:t>
            </a:r>
            <a:r>
              <a:rPr lang="el-GR" sz="2000" b="1" dirty="0" smtClean="0">
                <a:solidFill>
                  <a:srgbClr val="000000"/>
                </a:solidFill>
              </a:rPr>
              <a:t>Ω</a:t>
            </a:r>
            <a:endParaRPr lang="en-US" sz="2000" b="1" baseline="-25000" dirty="0"/>
          </a:p>
        </p:txBody>
      </p:sp>
      <p:sp>
        <p:nvSpPr>
          <p:cNvPr id="66" name="Text Box 170"/>
          <p:cNvSpPr txBox="1">
            <a:spLocks noChangeArrowheads="1"/>
          </p:cNvSpPr>
          <p:nvPr/>
        </p:nvSpPr>
        <p:spPr bwMode="auto">
          <a:xfrm>
            <a:off x="3217995" y="442901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67" name="Text Box 171"/>
          <p:cNvSpPr txBox="1">
            <a:spLocks noChangeArrowheads="1"/>
          </p:cNvSpPr>
          <p:nvPr/>
        </p:nvSpPr>
        <p:spPr bwMode="auto">
          <a:xfrm>
            <a:off x="3217995" y="637322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9" y="1909939"/>
            <a:ext cx="2743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0477" y="5716901"/>
            <a:ext cx="5078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</a:t>
            </a:r>
            <a:r>
              <a:rPr lang="en-US" baseline="-25000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=99*2/3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=66</a:t>
            </a:r>
            <a:r>
              <a:rPr lang="el-GR" dirty="0" smtClean="0">
                <a:latin typeface="+mj-lt"/>
              </a:rPr>
              <a:t>Ω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66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 load gets 99% of V</a:t>
            </a:r>
            <a:r>
              <a:rPr lang="en-US" baseline="-25000" dirty="0" smtClean="0">
                <a:latin typeface="+mj-lt"/>
              </a:rPr>
              <a:t>TH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Thevenin</a:t>
            </a:r>
            <a:r>
              <a:rPr lang="en-US" dirty="0" smtClean="0"/>
              <a:t> Equivalents of Op-Amp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look at </a:t>
            </a:r>
            <a:r>
              <a:rPr lang="en-US" dirty="0" err="1" smtClean="0"/>
              <a:t>Thevenin</a:t>
            </a:r>
            <a:r>
              <a:rPr lang="en-US" dirty="0" smtClean="0"/>
              <a:t> equivalent of an op-amp circuit at its output terminals: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like converting a simple resistor based voltage attenuator: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9" y="4785349"/>
            <a:ext cx="3184436" cy="17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6015055" y="4866024"/>
            <a:ext cx="1600200" cy="315913"/>
            <a:chOff x="1487" y="2684"/>
            <a:chExt cx="1008" cy="199"/>
          </a:xfrm>
        </p:grpSpPr>
        <p:sp>
          <p:nvSpPr>
            <p:cNvPr id="6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33"/>
            <p:cNvSpPr>
              <a:spLocks noChangeShapeType="1"/>
            </p:cNvSpPr>
            <p:nvPr/>
          </p:nvSpPr>
          <p:spPr bwMode="auto">
            <a:xfrm rot="127015" flipH="1">
              <a:off x="2063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Oval 141"/>
          <p:cNvSpPr>
            <a:spLocks noChangeArrowheads="1"/>
          </p:cNvSpPr>
          <p:nvPr/>
        </p:nvSpPr>
        <p:spPr bwMode="auto">
          <a:xfrm>
            <a:off x="5710255" y="5465908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2"/>
          <p:cNvSpPr txBox="1">
            <a:spLocks noChangeArrowheads="1"/>
          </p:cNvSpPr>
          <p:nvPr/>
        </p:nvSpPr>
        <p:spPr bwMode="auto">
          <a:xfrm flipV="1">
            <a:off x="5810268" y="5465908"/>
            <a:ext cx="35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–</a:t>
            </a:r>
          </a:p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+</a:t>
            </a:r>
          </a:p>
        </p:txBody>
      </p:sp>
      <p:sp>
        <p:nvSpPr>
          <p:cNvPr id="17" name="Line 143"/>
          <p:cNvSpPr>
            <a:spLocks noChangeShapeType="1"/>
          </p:cNvSpPr>
          <p:nvPr/>
        </p:nvSpPr>
        <p:spPr bwMode="auto">
          <a:xfrm flipV="1">
            <a:off x="6015055" y="5018424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4"/>
          <p:cNvSpPr>
            <a:spLocks noChangeShapeType="1"/>
          </p:cNvSpPr>
          <p:nvPr/>
        </p:nvSpPr>
        <p:spPr bwMode="auto">
          <a:xfrm flipV="1">
            <a:off x="6015055" y="6064109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63"/>
          <p:cNvSpPr>
            <a:spLocks noChangeArrowheads="1"/>
          </p:cNvSpPr>
          <p:nvPr/>
        </p:nvSpPr>
        <p:spPr bwMode="auto">
          <a:xfrm>
            <a:off x="7539055" y="49422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4"/>
          <p:cNvSpPr>
            <a:spLocks noChangeArrowheads="1"/>
          </p:cNvSpPr>
          <p:nvPr/>
        </p:nvSpPr>
        <p:spPr bwMode="auto">
          <a:xfrm>
            <a:off x="7539055" y="636890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5"/>
          <p:cNvSpPr>
            <a:spLocks noChangeShapeType="1"/>
          </p:cNvSpPr>
          <p:nvPr/>
        </p:nvSpPr>
        <p:spPr bwMode="auto">
          <a:xfrm>
            <a:off x="6015055" y="644510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6"/>
          <p:cNvSpPr txBox="1">
            <a:spLocks noChangeArrowheads="1"/>
          </p:cNvSpPr>
          <p:nvPr/>
        </p:nvSpPr>
        <p:spPr bwMode="auto">
          <a:xfrm>
            <a:off x="5194317" y="5135441"/>
            <a:ext cx="9028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baseline="-25000" dirty="0" smtClean="0"/>
              <a:t>1/1000V</a:t>
            </a:r>
            <a:endParaRPr lang="en-US" sz="2400" b="1" baseline="-25000" dirty="0"/>
          </a:p>
        </p:txBody>
      </p:sp>
      <p:sp>
        <p:nvSpPr>
          <p:cNvPr id="23" name="Rectangle 167"/>
          <p:cNvSpPr>
            <a:spLocks noChangeArrowheads="1"/>
          </p:cNvSpPr>
          <p:nvPr/>
        </p:nvSpPr>
        <p:spPr bwMode="auto">
          <a:xfrm>
            <a:off x="6541759" y="4518075"/>
            <a:ext cx="53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2/3</a:t>
            </a:r>
            <a:r>
              <a:rPr lang="el-GR" sz="2000" b="1" dirty="0" smtClean="0">
                <a:solidFill>
                  <a:srgbClr val="000000"/>
                </a:solidFill>
              </a:rPr>
              <a:t>Ω</a:t>
            </a:r>
            <a:endParaRPr lang="en-US" sz="2000" b="1" baseline="-25000" dirty="0"/>
          </a:p>
        </p:txBody>
      </p:sp>
      <p:sp>
        <p:nvSpPr>
          <p:cNvPr id="24" name="Text Box 170"/>
          <p:cNvSpPr txBox="1">
            <a:spLocks noChangeArrowheads="1"/>
          </p:cNvSpPr>
          <p:nvPr/>
        </p:nvSpPr>
        <p:spPr bwMode="auto">
          <a:xfrm>
            <a:off x="7437455" y="456122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379069" y="5753773"/>
            <a:ext cx="8152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9" y="1914514"/>
            <a:ext cx="3024692" cy="19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4104345" y="2897976"/>
            <a:ext cx="8152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131"/>
          <p:cNvGrpSpPr>
            <a:grpSpLocks/>
          </p:cNvGrpSpPr>
          <p:nvPr/>
        </p:nvGrpSpPr>
        <p:grpSpPr bwMode="auto">
          <a:xfrm>
            <a:off x="5810268" y="2246592"/>
            <a:ext cx="1600200" cy="315913"/>
            <a:chOff x="1487" y="2684"/>
            <a:chExt cx="1008" cy="199"/>
          </a:xfrm>
        </p:grpSpPr>
        <p:sp>
          <p:nvSpPr>
            <p:cNvPr id="30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3"/>
            <p:cNvSpPr>
              <a:spLocks noChangeShapeType="1"/>
            </p:cNvSpPr>
            <p:nvPr/>
          </p:nvSpPr>
          <p:spPr bwMode="auto">
            <a:xfrm rot="127015" flipH="1">
              <a:off x="2063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5505468" y="2846476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42"/>
          <p:cNvSpPr txBox="1">
            <a:spLocks noChangeArrowheads="1"/>
          </p:cNvSpPr>
          <p:nvPr/>
        </p:nvSpPr>
        <p:spPr bwMode="auto">
          <a:xfrm flipV="1">
            <a:off x="5605481" y="2846476"/>
            <a:ext cx="35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–</a:t>
            </a:r>
          </a:p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+</a:t>
            </a:r>
          </a:p>
        </p:txBody>
      </p:sp>
      <p:sp>
        <p:nvSpPr>
          <p:cNvPr id="41" name="Line 143"/>
          <p:cNvSpPr>
            <a:spLocks noChangeShapeType="1"/>
          </p:cNvSpPr>
          <p:nvPr/>
        </p:nvSpPr>
        <p:spPr bwMode="auto">
          <a:xfrm flipV="1">
            <a:off x="5810268" y="23989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4"/>
          <p:cNvSpPr>
            <a:spLocks noChangeShapeType="1"/>
          </p:cNvSpPr>
          <p:nvPr/>
        </p:nvSpPr>
        <p:spPr bwMode="auto">
          <a:xfrm flipV="1">
            <a:off x="5810268" y="3444677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163"/>
          <p:cNvSpPr>
            <a:spLocks noChangeArrowheads="1"/>
          </p:cNvSpPr>
          <p:nvPr/>
        </p:nvSpPr>
        <p:spPr bwMode="auto">
          <a:xfrm>
            <a:off x="7334268" y="232279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4"/>
          <p:cNvSpPr>
            <a:spLocks noChangeArrowheads="1"/>
          </p:cNvSpPr>
          <p:nvPr/>
        </p:nvSpPr>
        <p:spPr bwMode="auto">
          <a:xfrm>
            <a:off x="7334268" y="374947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5"/>
          <p:cNvSpPr>
            <a:spLocks noChangeShapeType="1"/>
          </p:cNvSpPr>
          <p:nvPr/>
        </p:nvSpPr>
        <p:spPr bwMode="auto">
          <a:xfrm>
            <a:off x="5810268" y="3825677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66"/>
          <p:cNvSpPr txBox="1">
            <a:spLocks noChangeArrowheads="1"/>
          </p:cNvSpPr>
          <p:nvPr/>
        </p:nvSpPr>
        <p:spPr bwMode="auto">
          <a:xfrm>
            <a:off x="4989530" y="2516009"/>
            <a:ext cx="704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TH</a:t>
            </a:r>
            <a:endParaRPr lang="en-US" sz="2400" b="1" baseline="-25000" dirty="0"/>
          </a:p>
        </p:txBody>
      </p:sp>
      <p:sp>
        <p:nvSpPr>
          <p:cNvPr id="47" name="Rectangle 167"/>
          <p:cNvSpPr>
            <a:spLocks noChangeArrowheads="1"/>
          </p:cNvSpPr>
          <p:nvPr/>
        </p:nvSpPr>
        <p:spPr bwMode="auto">
          <a:xfrm>
            <a:off x="6336972" y="1898643"/>
            <a:ext cx="423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TH</a:t>
            </a:r>
            <a:endParaRPr lang="en-US" sz="2000" b="1" baseline="-25000" dirty="0"/>
          </a:p>
        </p:txBody>
      </p:sp>
      <p:sp>
        <p:nvSpPr>
          <p:cNvPr id="48" name="Text Box 170"/>
          <p:cNvSpPr txBox="1">
            <a:spLocks noChangeArrowheads="1"/>
          </p:cNvSpPr>
          <p:nvPr/>
        </p:nvSpPr>
        <p:spPr bwMode="auto">
          <a:xfrm>
            <a:off x="7232668" y="1941792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v</a:t>
            </a:r>
            <a:r>
              <a:rPr lang="en-US" sz="2000" b="1" baseline="-25000" dirty="0" err="1"/>
              <a:t>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22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59" y="2340916"/>
            <a:ext cx="304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Dependent Sources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397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you build a circuit such that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o</a:t>
                </a:r>
                <a:r>
                  <a:rPr lang="en-US" dirty="0" smtClean="0"/>
                  <a:t>=v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/1000, to be used as a power supply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E.g. 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=332.667</a:t>
                </a:r>
                <a:r>
                  <a:rPr lang="el-GR" dirty="0" smtClean="0"/>
                  <a:t>Ω</a:t>
                </a:r>
                <a:r>
                  <a:rPr lang="en-US" dirty="0" smtClean="0"/>
                  <a:t>, 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=R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=R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=1</a:t>
                </a:r>
                <a:r>
                  <a:rPr lang="el-GR" dirty="0" smtClean="0"/>
                  <a:t>Ω</a:t>
                </a:r>
                <a:endParaRPr lang="en-US" dirty="0" smtClean="0"/>
              </a:p>
              <a:p>
                <a:r>
                  <a:rPr lang="en-US" dirty="0" smtClean="0"/>
                  <a:t>Consider what happens when you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attach a load to the power supply,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for example, a resistor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666.333+1000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39788"/>
              </a:xfrm>
              <a:blipFill rotWithShape="1">
                <a:blip r:embed="rId3"/>
                <a:stretch>
                  <a:fillRect l="-1037" t="-212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17700"/>
            <a:ext cx="40767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4459" y="2140848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71059" y="266154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185359" y="2737748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985459" y="2750448"/>
            <a:ext cx="46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83759" y="220434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198059" y="2280548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6998159" y="2293248"/>
            <a:ext cx="46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93209" y="2267848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72784" y="151650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endParaRPr lang="en-US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79159" y="267424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91859" y="221704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0815" y="2241258"/>
            <a:ext cx="58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L</a:t>
            </a:r>
            <a:endParaRPr lang="en-US" dirty="0"/>
          </a:p>
        </p:txBody>
      </p:sp>
      <p:pic>
        <p:nvPicPr>
          <p:cNvPr id="23" name="Picture 2" descr="C:\data\work\teaching\ee40\Summer 2010 EE40 Lectures\lec4\plotvsd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21" y="3723793"/>
            <a:ext cx="3267075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Dependent Sources are handy</a:t>
            </a:r>
          </a:p>
          <a:p>
            <a:pPr lvl="1"/>
            <a:r>
              <a:rPr lang="en-US" dirty="0" smtClean="0"/>
              <a:t>Allows for decoupling </a:t>
            </a:r>
          </a:p>
          <a:p>
            <a:r>
              <a:rPr lang="en-US" dirty="0" smtClean="0"/>
              <a:t>Only one problem:</a:t>
            </a:r>
          </a:p>
          <a:p>
            <a:pPr lvl="1"/>
            <a:r>
              <a:rPr lang="en-US" dirty="0" smtClean="0"/>
              <a:t>They don’t exist</a:t>
            </a:r>
          </a:p>
          <a:p>
            <a:r>
              <a:rPr lang="en-US" dirty="0" smtClean="0"/>
              <a:t>The “Operational Amplifier” approximates an ideal voltage dependent voltage source</a:t>
            </a:r>
          </a:p>
          <a:p>
            <a:pPr lvl="1"/>
            <a:r>
              <a:rPr lang="en-US" dirty="0" smtClean="0"/>
              <a:t>Very </a:t>
            </a:r>
            <a:r>
              <a:rPr lang="en-US" dirty="0" err="1" smtClean="0"/>
              <a:t>very</a:t>
            </a:r>
            <a:r>
              <a:rPr lang="en-US" dirty="0" smtClean="0"/>
              <a:t> cool circuits</a:t>
            </a:r>
          </a:p>
          <a:p>
            <a:pPr lvl="1"/>
            <a:r>
              <a:rPr lang="en-US" dirty="0" smtClean="0"/>
              <a:t>Analog IC design is hard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648200"/>
            <a:ext cx="3362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829175"/>
            <a:ext cx="23431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7"/>
            <a:ext cx="4781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Obvious Op-Amp Circuit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4781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66850"/>
            <a:ext cx="3362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647825"/>
            <a:ext cx="23431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305300"/>
            <a:ext cx="3000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89785" y="6090181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85" y="6090181"/>
                <a:ext cx="16764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66901" y="6112985"/>
            <a:ext cx="294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A=1/1000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2525" y="1680876"/>
            <a:ext cx="749147" cy="324194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302525" y="2648524"/>
            <a:ext cx="749147" cy="324194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43837" y="934220"/>
            <a:ext cx="675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latin typeface="+mj-lt"/>
              </a:rPr>
              <a:t>We’ll ignore power supply ports for now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4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1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4105275"/>
          </a:xfrm>
        </p:spPr>
        <p:txBody>
          <a:bodyPr>
            <a:normAutofit/>
          </a:bodyPr>
          <a:lstStyle/>
          <a:p>
            <a:r>
              <a:rPr lang="en-US" dirty="0" smtClean="0"/>
              <a:t>The “open loop gain” A is:</a:t>
            </a:r>
          </a:p>
          <a:p>
            <a:pPr lvl="1"/>
            <a:r>
              <a:rPr lang="en-US" dirty="0" smtClean="0"/>
              <a:t>Hard to reliably control during manufacturing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ypically very large (A &gt; 1,000,000)</a:t>
            </a:r>
          </a:p>
          <a:p>
            <a:pPr lvl="1"/>
            <a:r>
              <a:rPr lang="en-US" dirty="0"/>
              <a:t>Fixed for a single device</a:t>
            </a:r>
          </a:p>
          <a:p>
            <a:r>
              <a:rPr lang="en-US" dirty="0" smtClean="0"/>
              <a:t>Negative feedback helps us overcome these issues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933950"/>
            <a:ext cx="3000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7950" y="528703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5287030"/>
                <a:ext cx="16764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8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Simple Op-Amp Circuit with Negative Feedback</a:t>
            </a:r>
            <a:endParaRPr lang="en-US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2" y="876299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" y="3576638"/>
            <a:ext cx="39433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362450"/>
            <a:ext cx="16478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4500" y="3686175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board: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6349" y="6467475"/>
            <a:ext cx="22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2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Op-Amp Circuit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6" y="1143000"/>
            <a:ext cx="257736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1024" y="10096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Assuming A is very big… 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62525" y="1724025"/>
                <a:ext cx="2762250" cy="131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1724025"/>
                <a:ext cx="2762250" cy="13174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6350" y="3273128"/>
                <a:ext cx="2762250" cy="1246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3273128"/>
                <a:ext cx="2762250" cy="12466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72075" y="4858029"/>
                <a:ext cx="2762250" cy="14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75" y="4858029"/>
                <a:ext cx="2762250" cy="1400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7" y="3273128"/>
            <a:ext cx="3705225" cy="25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9975"/>
            <a:ext cx="8229600" cy="2825750"/>
          </a:xfrm>
        </p:spPr>
        <p:txBody>
          <a:bodyPr/>
          <a:lstStyle/>
          <a:p>
            <a:r>
              <a:rPr lang="en-US" dirty="0" smtClean="0"/>
              <a:t>Output voltage is independent of load!</a:t>
            </a:r>
          </a:p>
          <a:p>
            <a:r>
              <a:rPr lang="en-US" dirty="0" smtClean="0"/>
              <a:t>One op-amp fits all, just tweak your resistors!</a:t>
            </a:r>
          </a:p>
          <a:p>
            <a:r>
              <a:rPr lang="en-US" dirty="0" smtClean="0"/>
              <a:t>Output is independent of A!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76975" y="5077104"/>
                <a:ext cx="2762250" cy="14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75" y="5077104"/>
                <a:ext cx="2762250" cy="1400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48101"/>
            <a:ext cx="37147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48452"/>
            <a:ext cx="40195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22467</TotalTime>
  <Words>1656</Words>
  <Application>Microsoft Office PowerPoint</Application>
  <PresentationFormat>On-screen Show (4:3)</PresentationFormat>
  <Paragraphs>218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Custom Design</vt:lpstr>
      <vt:lpstr>EE40 Lecture 5 Josh Hug</vt:lpstr>
      <vt:lpstr>General Info</vt:lpstr>
      <vt:lpstr>The Need for Dependent Sources</vt:lpstr>
      <vt:lpstr>Operational Amplifiers</vt:lpstr>
      <vt:lpstr>Most Obvious Op-Amp Circuit</vt:lpstr>
      <vt:lpstr>One Problem</vt:lpstr>
      <vt:lpstr>Simple Op-Amp Circuit with Negative Feedback</vt:lpstr>
      <vt:lpstr>Negative Feedback Op-Amp Circuit</vt:lpstr>
      <vt:lpstr>Op-Amp Circuit</vt:lpstr>
      <vt:lpstr>Wait, so whoa, how did that happen?</vt:lpstr>
      <vt:lpstr>The Voodoo of Analog Circuit Design</vt:lpstr>
      <vt:lpstr>The Voodoo of Analog Circuit Design</vt:lpstr>
      <vt:lpstr>Consequence of Negative Feedback</vt:lpstr>
      <vt:lpstr>Approach to Op-Amp Circuits</vt:lpstr>
      <vt:lpstr>Approach to Op-Amp Circuits</vt:lpstr>
      <vt:lpstr>Negative Feedback Amplifiers</vt:lpstr>
      <vt:lpstr>If you’re a little lost</vt:lpstr>
      <vt:lpstr>Example using the Summing-Point Constraint</vt:lpstr>
      <vt:lpstr>Summing-Point Constraint</vt:lpstr>
      <vt:lpstr>Op-Amp Circuits</vt:lpstr>
      <vt:lpstr>Board Problems Time</vt:lpstr>
      <vt:lpstr>And then we were done…</vt:lpstr>
      <vt:lpstr>Op-Amps – How Good Are They Exactly?</vt:lpstr>
      <vt:lpstr>Measuring the Quality of a Source</vt:lpstr>
      <vt:lpstr>Source Quality Example</vt:lpstr>
      <vt:lpstr>Thevenin Equivalents of Op-Amp circuits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1397</cp:revision>
  <cp:lastPrinted>2000-01-18T23:43:12Z</cp:lastPrinted>
  <dcterms:created xsi:type="dcterms:W3CDTF">1999-07-07T15:21:45Z</dcterms:created>
  <dcterms:modified xsi:type="dcterms:W3CDTF">2010-07-01T05:59:57Z</dcterms:modified>
</cp:coreProperties>
</file>