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8"/>
  </p:notesMasterIdLst>
  <p:handoutMasterIdLst>
    <p:handoutMasterId r:id="rId39"/>
  </p:handoutMasterIdLst>
  <p:sldIdLst>
    <p:sldId id="849" r:id="rId3"/>
    <p:sldId id="1106" r:id="rId4"/>
    <p:sldId id="1085" r:id="rId5"/>
    <p:sldId id="1120" r:id="rId6"/>
    <p:sldId id="1121" r:id="rId7"/>
    <p:sldId id="1123" r:id="rId8"/>
    <p:sldId id="1124" r:id="rId9"/>
    <p:sldId id="1125" r:id="rId10"/>
    <p:sldId id="1083" r:id="rId11"/>
    <p:sldId id="1119" r:id="rId12"/>
    <p:sldId id="1093" r:id="rId13"/>
    <p:sldId id="1094" r:id="rId14"/>
    <p:sldId id="1095" r:id="rId15"/>
    <p:sldId id="1090" r:id="rId16"/>
    <p:sldId id="1088" r:id="rId17"/>
    <p:sldId id="1084" r:id="rId18"/>
    <p:sldId id="1097" r:id="rId19"/>
    <p:sldId id="1099" r:id="rId20"/>
    <p:sldId id="1100" r:id="rId21"/>
    <p:sldId id="1101" r:id="rId22"/>
    <p:sldId id="1102" r:id="rId23"/>
    <p:sldId id="1103" r:id="rId24"/>
    <p:sldId id="1098" r:id="rId25"/>
    <p:sldId id="1104" r:id="rId26"/>
    <p:sldId id="1105" r:id="rId27"/>
    <p:sldId id="1107" r:id="rId28"/>
    <p:sldId id="1108" r:id="rId29"/>
    <p:sldId id="1109" r:id="rId30"/>
    <p:sldId id="1113" r:id="rId31"/>
    <p:sldId id="1114" r:id="rId32"/>
    <p:sldId id="1115" r:id="rId33"/>
    <p:sldId id="1086" r:id="rId34"/>
    <p:sldId id="1116" r:id="rId35"/>
    <p:sldId id="1122" r:id="rId36"/>
    <p:sldId id="1112" r:id="rId3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CC00CC"/>
    <a:srgbClr val="F2E600"/>
    <a:srgbClr val="3333CC"/>
    <a:srgbClr val="FFFF66"/>
    <a:srgbClr val="CC0099"/>
    <a:srgbClr val="00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11" autoAdjust="0"/>
    <p:restoredTop sz="89112" autoAdjust="0"/>
  </p:normalViewPr>
  <p:slideViewPr>
    <p:cSldViewPr snapToGrid="0">
      <p:cViewPr varScale="1">
        <p:scale>
          <a:sx n="100" d="100"/>
          <a:sy n="100" d="100"/>
        </p:scale>
        <p:origin x="-846" y="-90"/>
      </p:cViewPr>
      <p:guideLst>
        <p:guide orient="horz" pos="2160"/>
        <p:guide pos="2899"/>
      </p:guideLst>
    </p:cSldViewPr>
  </p:slideViewPr>
  <p:outlineViewPr>
    <p:cViewPr>
      <p:scale>
        <a:sx n="33" d="100"/>
        <a:sy n="33" d="100"/>
      </p:scale>
      <p:origin x="0" y="139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88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t" anchorCtr="0" compatLnSpc="1">
            <a:prstTxWarp prst="textNoShape">
              <a:avLst/>
            </a:prstTxWarp>
          </a:bodyPr>
          <a:lstStyle>
            <a:lvl1pPr defTabSz="9445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b" anchorCtr="0" compatLnSpc="1">
            <a:prstTxWarp prst="textNoShape">
              <a:avLst/>
            </a:prstTxWarp>
          </a:bodyPr>
          <a:lstStyle>
            <a:lvl1pPr defTabSz="9445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 smtClean="0"/>
            </a:lvl1pPr>
          </a:lstStyle>
          <a:p>
            <a:pPr>
              <a:defRPr/>
            </a:pPr>
            <a:fld id="{868D43E4-A231-4F3F-8141-303E1FB56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8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t" anchorCtr="0" compatLnSpc="1">
            <a:prstTxWarp prst="textNoShape">
              <a:avLst/>
            </a:prstTxWarp>
          </a:bodyPr>
          <a:lstStyle>
            <a:lvl1pPr defTabSz="9445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435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b" anchorCtr="0" compatLnSpc="1">
            <a:prstTxWarp prst="textNoShape">
              <a:avLst/>
            </a:prstTxWarp>
          </a:bodyPr>
          <a:lstStyle>
            <a:lvl1pPr defTabSz="944563">
              <a:defRPr sz="1200" smtClean="0"/>
            </a:lvl1pPr>
          </a:lstStyle>
          <a:p>
            <a:pPr>
              <a:defRPr/>
            </a:pPr>
            <a:r>
              <a:rPr lang="en-US"/>
              <a:t>EE40, Fall 2004     Prof. White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 smtClean="0"/>
            </a:lvl1pPr>
          </a:lstStyle>
          <a:p>
            <a:pPr>
              <a:defRPr/>
            </a:pPr>
            <a:fld id="{4FED3358-886A-4E7C-A4B5-987982997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7927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EE40, Fall 2004     Prof. White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ED3358-886A-4E7C-A4B5-98798299742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52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EE40, Fall 2004     Prof. White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ED3358-886A-4E7C-A4B5-98798299742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7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EE40, Fall 2004     Prof. White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ED3358-886A-4E7C-A4B5-98798299742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86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07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07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14400"/>
            <a:ext cx="4038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E2A7E-2AF1-47C8-B5EE-F1A789FF5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0D3B0-E26C-4B47-8153-D0B246266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B9CF1-0370-46AF-8759-0505420F3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1C6C6-F049-4476-B973-298BAD19A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1E0EC-129A-4ABB-A8B4-4145BD54B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66218-9A72-4682-853F-F0E931F98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155ED-B6B2-4630-8687-3CFA8607E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BD5BA-6314-4B4D-87AD-6BA85673F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6B4F5-514A-4418-97DD-AB7513AC7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698FA-DDAF-46BA-81C4-AB70AB60F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9373A-921B-4B2F-AEC6-CD4DF11BA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52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52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533400" y="838200"/>
            <a:ext cx="81280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8680450" y="6551613"/>
            <a:ext cx="46355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0E5EC2D3-8BD5-4E31-9677-C207DA4DE46B}" type="slidenum">
              <a:rPr lang="en-US" sz="140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400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028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552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>
            <a:off x="430213" y="6605588"/>
            <a:ext cx="13335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EE40 Summer 2010</a:t>
            </a:r>
          </a:p>
        </p:txBody>
      </p:sp>
      <p:sp>
        <p:nvSpPr>
          <p:cNvPr id="1044" name="Text Box 20"/>
          <p:cNvSpPr txBox="1">
            <a:spLocks noChangeArrowheads="1"/>
          </p:cNvSpPr>
          <p:nvPr userDrawn="1"/>
        </p:nvSpPr>
        <p:spPr bwMode="auto">
          <a:xfrm>
            <a:off x="8112125" y="6592888"/>
            <a:ext cx="4191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Hug</a:t>
            </a:r>
          </a:p>
        </p:txBody>
      </p:sp>
      <p:sp>
        <p:nvSpPr>
          <p:cNvPr id="1046" name="Rectangle 2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19850"/>
            <a:ext cx="49958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198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B8241EA-9945-466D-8B39-DA0F5B381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2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14.png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3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png"/><Relationship Id="rId4" Type="http://schemas.openxmlformats.org/officeDocument/2006/relationships/image" Target="../media/image49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94568" y="1214974"/>
            <a:ext cx="2734731" cy="2279650"/>
          </a:xfrm>
        </p:spPr>
        <p:txBody>
          <a:bodyPr/>
          <a:lstStyle/>
          <a:p>
            <a:r>
              <a:rPr lang="en-US" dirty="0" smtClean="0"/>
              <a:t>EE40</a:t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Josh Hug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10467" y="3878801"/>
            <a:ext cx="2252132" cy="1752600"/>
          </a:xfrm>
        </p:spPr>
        <p:txBody>
          <a:bodyPr/>
          <a:lstStyle/>
          <a:p>
            <a:r>
              <a:rPr lang="en-US" dirty="0" smtClean="0"/>
              <a:t>6/28/2010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iClicker</a:t>
            </a:r>
            <a:r>
              <a:rPr lang="en-US" dirty="0" smtClean="0"/>
              <a:t> HW1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Did you guys work on the homework solo or with others?</a:t>
            </a:r>
          </a:p>
          <a:p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I did the homework completely solo</a:t>
            </a:r>
          </a:p>
          <a:p>
            <a:pPr marL="514350" indent="-514350">
              <a:buAutoNum type="alphaUcPeriod"/>
            </a:pPr>
            <a:r>
              <a:rPr lang="en-US" dirty="0" smtClean="0"/>
              <a:t>I had some, but not much, interaction with others</a:t>
            </a:r>
          </a:p>
          <a:p>
            <a:pPr marL="514350" indent="-514350">
              <a:buAutoNum type="alphaUcPeriod"/>
            </a:pPr>
            <a:r>
              <a:rPr lang="en-US" dirty="0" smtClean="0"/>
              <a:t>Mostly alone, but then worked in Cory 240 with the impromptu last minute study group</a:t>
            </a:r>
          </a:p>
          <a:p>
            <a:pPr marL="514350" indent="-514350">
              <a:buAutoNum type="alphaUcPeriod"/>
            </a:pPr>
            <a:r>
              <a:rPr lang="en-US" dirty="0" smtClean="0"/>
              <a:t>Did homework solo, but then went over homework with a group that I’ll probably work with again</a:t>
            </a:r>
          </a:p>
          <a:p>
            <a:pPr marL="514350" indent="-514350">
              <a:buAutoNum type="alphaUcPeriod"/>
            </a:pPr>
            <a:r>
              <a:rPr lang="en-US" dirty="0" smtClean="0"/>
              <a:t>Worked with a group that I’ll probably work with again (this is ok!)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14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3095668"/>
            <a:ext cx="3048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Dependent Sources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Suppose you build a circuit such that </a:t>
                </a:r>
                <a:r>
                  <a:rPr lang="en-US" dirty="0" err="1" smtClean="0"/>
                  <a:t>v</a:t>
                </a:r>
                <a:r>
                  <a:rPr lang="en-US" baseline="-25000" dirty="0" err="1" smtClean="0"/>
                  <a:t>o</a:t>
                </a:r>
                <a:r>
                  <a:rPr lang="en-US" dirty="0" smtClean="0"/>
                  <a:t>=v</a:t>
                </a:r>
                <a:r>
                  <a:rPr lang="en-US" baseline="-25000" dirty="0" smtClean="0"/>
                  <a:t>i</a:t>
                </a:r>
                <a:r>
                  <a:rPr lang="en-US" dirty="0" smtClean="0"/>
                  <a:t>/1000, to be used as a power supply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lvl="1"/>
                <a:r>
                  <a:rPr lang="en-US" dirty="0" smtClean="0"/>
                  <a:t>E.g. R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=332.667</a:t>
                </a:r>
                <a:r>
                  <a:rPr lang="el-GR" dirty="0" smtClean="0"/>
                  <a:t>Ω</a:t>
                </a:r>
                <a:r>
                  <a:rPr lang="en-US" dirty="0" smtClean="0"/>
                  <a:t>, R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=R</a:t>
                </a:r>
                <a:r>
                  <a:rPr lang="en-US" baseline="-25000" dirty="0" smtClean="0"/>
                  <a:t>3</a:t>
                </a:r>
                <a:r>
                  <a:rPr lang="en-US" dirty="0" smtClean="0"/>
                  <a:t>=R</a:t>
                </a:r>
                <a:r>
                  <a:rPr lang="en-US" baseline="-25000" dirty="0" smtClean="0"/>
                  <a:t>4</a:t>
                </a:r>
                <a:r>
                  <a:rPr lang="en-US" dirty="0" smtClean="0"/>
                  <a:t>=1</a:t>
                </a:r>
                <a:r>
                  <a:rPr lang="el-GR" dirty="0" smtClean="0"/>
                  <a:t>Ω</a:t>
                </a:r>
                <a:endParaRPr lang="en-US" dirty="0" smtClean="0"/>
              </a:p>
              <a:p>
                <a:r>
                  <a:rPr lang="en-US" dirty="0" smtClean="0"/>
                  <a:t>Consider what happens when you attach a load to the power supply, say a resistor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𝑜𝑢𝑡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𝐿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666.333+1000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𝐿</m:t>
                            </m:r>
                          </m:sub>
                        </m:sSub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𝑖𝑛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037" t="-2208" r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1917700"/>
            <a:ext cx="40767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616700" y="2895600"/>
            <a:ext cx="381000" cy="762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083300" y="34163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6197600" y="3492500"/>
            <a:ext cx="419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>
            <a:off x="6997700" y="3505200"/>
            <a:ext cx="469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096000" y="29591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0"/>
          <p:cNvSpPr>
            <a:spLocks noChangeShapeType="1"/>
          </p:cNvSpPr>
          <p:nvPr/>
        </p:nvSpPr>
        <p:spPr bwMode="auto">
          <a:xfrm>
            <a:off x="6210300" y="3035300"/>
            <a:ext cx="419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10"/>
          <p:cNvSpPr>
            <a:spLocks noChangeShapeType="1"/>
          </p:cNvSpPr>
          <p:nvPr/>
        </p:nvSpPr>
        <p:spPr bwMode="auto">
          <a:xfrm>
            <a:off x="7010400" y="3048000"/>
            <a:ext cx="469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05450" y="3022600"/>
            <a:ext cx="742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in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185025" y="2271255"/>
            <a:ext cx="742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out</a:t>
            </a:r>
            <a:endParaRPr lang="en-US" dirty="0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7391400" y="34290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7404100" y="29718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13056" y="2996010"/>
            <a:ext cx="588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81599" y="4981575"/>
            <a:ext cx="42576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Doesn’t work for:</a:t>
            </a:r>
          </a:p>
          <a:p>
            <a:pPr marL="514350" indent="-514350">
              <a:buAutoNum type="alphaUcPeriod"/>
            </a:pPr>
            <a:r>
              <a:rPr lang="en-US" dirty="0" smtClean="0">
                <a:latin typeface="+mj-lt"/>
              </a:rPr>
              <a:t>Very high R</a:t>
            </a:r>
            <a:r>
              <a:rPr lang="en-US" baseline="-25000" dirty="0" smtClean="0">
                <a:latin typeface="+mj-lt"/>
              </a:rPr>
              <a:t>L</a:t>
            </a:r>
          </a:p>
          <a:p>
            <a:pPr marL="514350" indent="-514350">
              <a:buAutoNum type="alphaUcPeriod"/>
            </a:pPr>
            <a:r>
              <a:rPr lang="en-US" dirty="0" smtClean="0">
                <a:latin typeface="+mj-lt"/>
              </a:rPr>
              <a:t>Very low R</a:t>
            </a:r>
            <a:r>
              <a:rPr lang="en-US" baseline="-25000" dirty="0" smtClean="0">
                <a:latin typeface="+mj-lt"/>
              </a:rPr>
              <a:t>L</a:t>
            </a:r>
          </a:p>
          <a:p>
            <a:pPr marL="514350" indent="-514350">
              <a:buAutoNum type="alphaUcPeriod"/>
            </a:pPr>
            <a:r>
              <a:rPr lang="en-US" dirty="0" smtClean="0">
                <a:latin typeface="+mj-lt"/>
              </a:rPr>
              <a:t>Very high or low R</a:t>
            </a:r>
            <a:r>
              <a:rPr lang="en-US" baseline="-25000" dirty="0" smtClean="0">
                <a:latin typeface="+mj-lt"/>
              </a:rPr>
              <a:t>L</a:t>
            </a:r>
            <a:endParaRPr lang="en-US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286375" y="5927616"/>
            <a:ext cx="2384425" cy="396984"/>
          </a:xfrm>
          <a:prstGeom prst="rect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4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803305"/>
          </a:xfrm>
        </p:spPr>
        <p:txBody>
          <a:bodyPr/>
          <a:lstStyle/>
          <a:p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=332.667</a:t>
            </a:r>
            <a:r>
              <a:rPr lang="el-GR" dirty="0"/>
              <a:t> Ω</a:t>
            </a:r>
            <a:r>
              <a:rPr lang="en-US" dirty="0"/>
              <a:t>, R</a:t>
            </a:r>
            <a:r>
              <a:rPr lang="en-US" baseline="-25000" dirty="0"/>
              <a:t>2</a:t>
            </a:r>
            <a:r>
              <a:rPr lang="en-US" dirty="0"/>
              <a:t>=R</a:t>
            </a:r>
            <a:r>
              <a:rPr lang="en-US" baseline="-25000" dirty="0"/>
              <a:t>3</a:t>
            </a:r>
            <a:r>
              <a:rPr lang="en-US" dirty="0"/>
              <a:t>=R</a:t>
            </a:r>
            <a:r>
              <a:rPr lang="en-US" baseline="-25000" dirty="0"/>
              <a:t>4</a:t>
            </a:r>
            <a:r>
              <a:rPr lang="en-US" dirty="0"/>
              <a:t>=1</a:t>
            </a:r>
            <a:r>
              <a:rPr lang="el-GR" dirty="0" smtClean="0"/>
              <a:t>Ω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4818" name="Picture 2" descr="C:\data\work\teaching\ee40\Summer 2010 EE40 Lectures\lec4\plotvsdro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257" y="3127761"/>
            <a:ext cx="4640743" cy="348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1533140"/>
            <a:ext cx="40767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356" y="2220427"/>
            <a:ext cx="3048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655156" y="2020359"/>
            <a:ext cx="381000" cy="762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121756" y="2541059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>
            <a:off x="6236056" y="2617259"/>
            <a:ext cx="419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7036156" y="2629959"/>
            <a:ext cx="469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6134456" y="2083859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6248756" y="2160059"/>
            <a:ext cx="419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10"/>
          <p:cNvSpPr>
            <a:spLocks noChangeShapeType="1"/>
          </p:cNvSpPr>
          <p:nvPr/>
        </p:nvSpPr>
        <p:spPr bwMode="auto">
          <a:xfrm>
            <a:off x="7048856" y="2172759"/>
            <a:ext cx="469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543906" y="2147359"/>
            <a:ext cx="742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in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223481" y="1396014"/>
            <a:ext cx="742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out</a:t>
            </a:r>
            <a:endParaRPr lang="en-US" dirty="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7429856" y="2553759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7442556" y="2096559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551512" y="2120769"/>
            <a:ext cx="588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L</a:t>
            </a:r>
            <a:endParaRPr lang="en-US" dirty="0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68300" y="3742940"/>
            <a:ext cx="4229337" cy="2804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For R</a:t>
            </a:r>
            <a:r>
              <a:rPr lang="en-US" baseline="-25000" dirty="0"/>
              <a:t>L</a:t>
            </a:r>
            <a:r>
              <a:rPr lang="en-US" dirty="0"/>
              <a:t> &lt; 10</a:t>
            </a:r>
            <a:r>
              <a:rPr lang="el-GR" dirty="0"/>
              <a:t>Ω</a:t>
            </a:r>
            <a:r>
              <a:rPr lang="en-US" dirty="0"/>
              <a:t> or so, we have distortion</a:t>
            </a:r>
          </a:p>
          <a:p>
            <a:r>
              <a:rPr lang="en-US" dirty="0" smtClean="0"/>
              <a:t>Can mitigate this distortion with different resistor values, but there’s a better way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27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Better Attenuator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any ideal basic circuit element that we’ve discussed, what’s the best possible circuit we can design so that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out</a:t>
            </a:r>
            <a:r>
              <a:rPr lang="en-US" dirty="0" smtClean="0"/>
              <a:t>=v</a:t>
            </a:r>
            <a:r>
              <a:rPr lang="en-US" baseline="-25000" dirty="0" smtClean="0"/>
              <a:t>in</a:t>
            </a:r>
            <a:r>
              <a:rPr lang="en-US" dirty="0" smtClean="0"/>
              <a:t>/1000?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77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Dependent sources are great for decoupling circuits!</a:t>
            </a:r>
          </a:p>
          <a:p>
            <a:r>
              <a:rPr lang="en-US" dirty="0" smtClean="0"/>
              <a:t>Only one problem:</a:t>
            </a:r>
          </a:p>
          <a:p>
            <a:pPr lvl="1"/>
            <a:r>
              <a:rPr lang="en-US" dirty="0" smtClean="0"/>
              <a:t>They don’t exist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158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Amplifiers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7147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Dependent Sources are handy</a:t>
            </a:r>
          </a:p>
          <a:p>
            <a:pPr lvl="1"/>
            <a:r>
              <a:rPr lang="en-US" dirty="0" smtClean="0"/>
              <a:t>Allows for decoupling </a:t>
            </a:r>
          </a:p>
          <a:p>
            <a:r>
              <a:rPr lang="en-US" dirty="0" smtClean="0"/>
              <a:t>Only one problem:</a:t>
            </a:r>
          </a:p>
          <a:p>
            <a:pPr lvl="1"/>
            <a:r>
              <a:rPr lang="en-US" dirty="0" smtClean="0"/>
              <a:t>They don’t exist</a:t>
            </a:r>
          </a:p>
          <a:p>
            <a:r>
              <a:rPr lang="en-US" dirty="0" smtClean="0"/>
              <a:t>The “Operational Amplifier” approximates an ideal voltage dependent voltage source</a:t>
            </a:r>
          </a:p>
          <a:p>
            <a:pPr lvl="1"/>
            <a:r>
              <a:rPr lang="en-US" dirty="0" smtClean="0"/>
              <a:t>Very </a:t>
            </a:r>
            <a:r>
              <a:rPr lang="en-US" dirty="0" err="1" smtClean="0"/>
              <a:t>very</a:t>
            </a:r>
            <a:r>
              <a:rPr lang="en-US" dirty="0" smtClean="0"/>
              <a:t> cool circuits</a:t>
            </a:r>
          </a:p>
          <a:p>
            <a:pPr lvl="1"/>
            <a:r>
              <a:rPr lang="en-US" dirty="0" smtClean="0"/>
              <a:t>Analog IC design is hard</a:t>
            </a: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4648200"/>
            <a:ext cx="33623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575" y="4829175"/>
            <a:ext cx="234315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881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38587"/>
            <a:ext cx="478155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Obvious Op-Amp Circuit</a:t>
            </a:r>
            <a:endParaRPr lang="en-US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38588"/>
            <a:ext cx="478155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1466850"/>
            <a:ext cx="33623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775" y="1647825"/>
            <a:ext cx="234315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775" y="4305300"/>
            <a:ext cx="30003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648325" y="6229350"/>
                <a:ext cx="1676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8325" y="6229350"/>
                <a:ext cx="167640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047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399"/>
            <a:ext cx="8229600" cy="41052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“open loop gain” A is:</a:t>
            </a:r>
          </a:p>
          <a:p>
            <a:pPr lvl="1"/>
            <a:r>
              <a:rPr lang="en-US" dirty="0" smtClean="0"/>
              <a:t>Hard to reliably control during manufacturing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ypically very large (A &gt; 1,000,000)</a:t>
            </a:r>
          </a:p>
          <a:p>
            <a:pPr lvl="1"/>
            <a:r>
              <a:rPr lang="en-US" dirty="0"/>
              <a:t>Fixed for a single device</a:t>
            </a:r>
          </a:p>
          <a:p>
            <a:r>
              <a:rPr lang="en-US" dirty="0" smtClean="0"/>
              <a:t>For example, if you needed V</a:t>
            </a:r>
            <a:r>
              <a:rPr lang="en-US" baseline="-25000" dirty="0" smtClean="0"/>
              <a:t>o</a:t>
            </a:r>
            <a:r>
              <a:rPr lang="en-US" dirty="0" smtClean="0"/>
              <a:t>=V</a:t>
            </a:r>
            <a:r>
              <a:rPr lang="en-US" baseline="-25000" dirty="0" smtClean="0"/>
              <a:t>in</a:t>
            </a:r>
            <a:r>
              <a:rPr lang="en-US" dirty="0" smtClean="0"/>
              <a:t>/1000 within 2%, you’d need a high quality op-amp with A=1/1000</a:t>
            </a:r>
          </a:p>
          <a:p>
            <a:r>
              <a:rPr lang="en-US" dirty="0" smtClean="0"/>
              <a:t>Could spend a lot of time and money addressing these, but there is a better way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4933950"/>
            <a:ext cx="30003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647950" y="5287030"/>
                <a:ext cx="1676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7950" y="5287030"/>
                <a:ext cx="16764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880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Recall before that I mentioned that dependent sources can provide feedback to their controlling input, e.g.: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Remember also that these can be a little tricky to analyze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489" y="2679932"/>
            <a:ext cx="3748088" cy="23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056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Simple Op-Amp Circuit with Negative Feedback</a:t>
            </a:r>
            <a:endParaRPr lang="en-US" sz="2800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272" y="876299"/>
            <a:ext cx="3705225" cy="255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6" y="3576638"/>
            <a:ext cx="394335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913" y="4362450"/>
            <a:ext cx="164782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24500" y="3686175"/>
            <a:ext cx="2476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the board: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896349" y="6467475"/>
            <a:ext cx="2286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b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729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those of you watching the webcast…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started today with a bunch of blackboard problems</a:t>
            </a:r>
          </a:p>
          <a:p>
            <a:r>
              <a:rPr lang="en-US" dirty="0" smtClean="0"/>
              <a:t>Hopefully they are legible online, let me know if they’re not</a:t>
            </a:r>
          </a:p>
          <a:p>
            <a:r>
              <a:rPr lang="en-US" dirty="0" smtClean="0"/>
              <a:t>Scanned copies of my notes will be available online within a day or so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02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Feedback Op-Amp Circuit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796" y="1143000"/>
            <a:ext cx="2577367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391024" y="1009650"/>
            <a:ext cx="4467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Assuming A is very big… </a:t>
            </a:r>
            <a:endParaRPr lang="en-US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962525" y="1724025"/>
                <a:ext cx="2762250" cy="13174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2525" y="1724025"/>
                <a:ext cx="2762250" cy="13174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086350" y="3273128"/>
                <a:ext cx="2762250" cy="1246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350" y="3273128"/>
                <a:ext cx="2762250" cy="124662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172075" y="4858029"/>
                <a:ext cx="2762250" cy="1400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2075" y="4858029"/>
                <a:ext cx="2762250" cy="14003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47" y="3273128"/>
            <a:ext cx="3705225" cy="255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458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Op-Amp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09975"/>
            <a:ext cx="8229600" cy="2825750"/>
          </a:xfrm>
        </p:spPr>
        <p:txBody>
          <a:bodyPr/>
          <a:lstStyle/>
          <a:p>
            <a:r>
              <a:rPr lang="en-US" dirty="0" smtClean="0"/>
              <a:t>Output voltage is independent of load!</a:t>
            </a:r>
          </a:p>
          <a:p>
            <a:r>
              <a:rPr lang="en-US" dirty="0" smtClean="0"/>
              <a:t>One op-amp fits all, just tweak your resistors!</a:t>
            </a:r>
          </a:p>
          <a:p>
            <a:r>
              <a:rPr lang="en-US" dirty="0" smtClean="0"/>
              <a:t>Output is independent of A!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276975" y="5077104"/>
                <a:ext cx="2762250" cy="1400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6975" y="5077104"/>
                <a:ext cx="2762250" cy="14003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048101"/>
            <a:ext cx="3714750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1048452"/>
            <a:ext cx="401955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118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Wait, so whoa, how did that happen?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248026"/>
                <a:ext cx="8229600" cy="70485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Let’s consider what happened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dirty="0" smtClean="0"/>
                  <a:t>: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248026"/>
                <a:ext cx="8229600" cy="704850"/>
              </a:xfrm>
              <a:blipFill rotWithShape="1">
                <a:blip r:embed="rId3"/>
                <a:stretch>
                  <a:fillRect l="-1630" t="-11304" b="-113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795" y="1362075"/>
            <a:ext cx="2577367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20" y="966789"/>
            <a:ext cx="3515580" cy="2335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008795" y="3709828"/>
                <a:ext cx="5049105" cy="11425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1+</m:t>
                          </m:r>
                          <m:r>
                            <a:rPr lang="en-US" sz="2400" i="1">
                              <a:latin typeface="Cambria Math"/>
                            </a:rPr>
                            <m:t>𝐴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en-US" sz="2400" i="1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2400" i="1" dirty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 dirty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 dirty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 dirty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 dirty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795" y="3709828"/>
                <a:ext cx="5049105" cy="114255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256872" y="4852385"/>
                <a:ext cx="4181903" cy="9722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</m:sup>
                      </m:sSup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872" y="4852385"/>
                <a:ext cx="4181903" cy="9722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057899" y="5076902"/>
            <a:ext cx="2752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nd for large A…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256871" y="5947760"/>
                <a:ext cx="4181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(1+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𝜀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871" y="5947760"/>
                <a:ext cx="4181903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438774" y="5856224"/>
            <a:ext cx="34766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</a:t>
            </a:r>
            <a:r>
              <a:rPr lang="el-GR" dirty="0" smtClean="0"/>
              <a:t>ε</a:t>
            </a:r>
            <a:r>
              <a:rPr lang="en-US" dirty="0" smtClean="0"/>
              <a:t> represents some tiny number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896349" y="6467475"/>
            <a:ext cx="2286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b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0862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Voodoo of Analog Circuit Design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20" y="966789"/>
            <a:ext cx="3515580" cy="2335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514422" y="3912420"/>
                <a:ext cx="4181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(1+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𝜀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422" y="3912420"/>
                <a:ext cx="4181903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496" y="1047750"/>
            <a:ext cx="2577367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033962" y="2788604"/>
                <a:ext cx="3062287" cy="1400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3962" y="2788604"/>
                <a:ext cx="3062287" cy="14003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819649" y="2152650"/>
            <a:ext cx="2638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large A: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6725" y="4538059"/>
                <a:ext cx="8229600" cy="1834165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The “negative feedback” forces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dirty="0" smtClean="0"/>
                  <a:t> to be extremely close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This very tiny difference between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 smtClean="0"/>
                  <a:t> gives us </a:t>
                </a:r>
                <a:r>
                  <a:rPr lang="en-US" dirty="0" err="1" smtClean="0"/>
                  <a:t>v</a:t>
                </a:r>
                <a:r>
                  <a:rPr lang="en-US" baseline="-25000" dirty="0" err="1" smtClean="0"/>
                  <a:t>o</a:t>
                </a:r>
                <a:endParaRPr lang="en-US" dirty="0"/>
              </a:p>
            </p:txBody>
          </p:sp>
        </mc:Choice>
        <mc:Fallback>
          <p:sp>
            <p:nvSpPr>
              <p:cNvPr id="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6725" y="4538059"/>
                <a:ext cx="8229600" cy="1834165"/>
              </a:xfrm>
              <a:blipFill rotWithShape="1">
                <a:blip r:embed="rId6"/>
                <a:stretch>
                  <a:fillRect l="-1556" t="-6977" b="-99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152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 of Negative Feedback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any circuit where </a:t>
                </a:r>
                <a:r>
                  <a:rPr lang="en-US" dirty="0" err="1" smtClean="0"/>
                  <a:t>v</a:t>
                </a:r>
                <a:r>
                  <a:rPr lang="en-US" baseline="-25000" dirty="0" err="1" smtClean="0"/>
                  <a:t>o</a:t>
                </a:r>
                <a:r>
                  <a:rPr lang="en-US" dirty="0" smtClean="0"/>
                  <a:t> is connected back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</m:sup>
                    </m:sSup>
                    <m:r>
                      <a:rPr lang="en-US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(and not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 smtClean="0"/>
                  <a:t>), we have the property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(1+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𝜀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We’ll approximate this by assuming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Of course it’s not actually equal, otherwise the op-amp would not do anything</a:t>
                </a:r>
              </a:p>
              <a:p>
                <a:pPr lvl="1"/>
                <a:r>
                  <a:rPr lang="en-US" dirty="0" smtClean="0"/>
                  <a:t>However with A&gt;1,000,000, this approximation is incredibly </a:t>
                </a:r>
                <a:r>
                  <a:rPr lang="en-US" dirty="0" err="1" smtClean="0"/>
                  <a:t>acscurate</a:t>
                </a:r>
                <a:endParaRPr lang="en-US" dirty="0" smtClean="0"/>
              </a:p>
              <a:p>
                <a:pPr lvl="2"/>
                <a:r>
                  <a:rPr lang="en-US" dirty="0" smtClean="0"/>
                  <a:t>Less error from this approximation than component variation, temperature variation, etc.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435" r="-3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925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to Op-Amp Circuits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there’s only negative feedback:</a:t>
                </a:r>
              </a:p>
              <a:p>
                <a:pPr lvl="1"/>
                <a:r>
                  <a:rPr lang="en-US" dirty="0" smtClean="0"/>
                  <a:t>Assume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Assume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If there’s no feedback or positive feedback, replace the op-amp with equivalent dependent source and solve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22" y="4267199"/>
            <a:ext cx="3705225" cy="255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629025" y="4076700"/>
                <a:ext cx="6286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9025" y="4076700"/>
                <a:ext cx="62865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781425" y="5391150"/>
                <a:ext cx="6286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1425" y="5391150"/>
                <a:ext cx="62865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 bwMode="auto">
          <a:xfrm>
            <a:off x="2895600" y="4419600"/>
            <a:ext cx="561975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3629024" y="4743450"/>
            <a:ext cx="561975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833684" y="3924300"/>
                <a:ext cx="342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3684" y="3924300"/>
                <a:ext cx="342903" cy="523220"/>
              </a:xfrm>
              <a:prstGeom prst="rect">
                <a:avLst/>
              </a:prstGeom>
              <a:blipFill rotWithShape="1">
                <a:blip r:embed="rId6"/>
                <a:stretch>
                  <a:fillRect r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381372" y="4657070"/>
                <a:ext cx="342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372" y="4657070"/>
                <a:ext cx="342903" cy="523220"/>
              </a:xfrm>
              <a:prstGeom prst="rect">
                <a:avLst/>
              </a:prstGeom>
              <a:blipFill rotWithShape="1">
                <a:blip r:embed="rId7"/>
                <a:stretch>
                  <a:fillRect r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ight Brace 11"/>
          <p:cNvSpPr/>
          <p:nvPr/>
        </p:nvSpPr>
        <p:spPr bwMode="auto">
          <a:xfrm>
            <a:off x="5819775" y="1447800"/>
            <a:ext cx="428625" cy="990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43646" y="1571625"/>
            <a:ext cx="28003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“Summing-point constraint”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9692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/>
              <a:t>Example using the Summing-Point Constraint</a:t>
            </a:r>
            <a:endParaRPr lang="en-US" sz="2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2" y="1095374"/>
            <a:ext cx="3705225" cy="255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162550" y="1076325"/>
                <a:ext cx="27241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2550" y="1076325"/>
                <a:ext cx="272415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295900" y="2305050"/>
                <a:ext cx="2905125" cy="9463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sub>
                          </m:sSub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5900" y="2305050"/>
                <a:ext cx="2905125" cy="94634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162550" y="3390900"/>
                <a:ext cx="2895600" cy="18425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  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sub>
                          </m:sSub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sub>
                          </m:sSub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2550" y="3390900"/>
                <a:ext cx="2895600" cy="184255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995485" y="4524375"/>
                <a:ext cx="2905125" cy="560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5485" y="4524375"/>
                <a:ext cx="2905125" cy="56021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2632078" y="5084593"/>
                <a:ext cx="263206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/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078" y="5084593"/>
                <a:ext cx="2632066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262186" y="5607813"/>
                <a:ext cx="2933700" cy="969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186" y="5607813"/>
                <a:ext cx="2933700" cy="96943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257800" y="1599545"/>
                <a:ext cx="26003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=0,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599545"/>
                <a:ext cx="2600325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8896349" y="6467475"/>
            <a:ext cx="2286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b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4568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Summing-Point Constraint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don’t have to use the summing-point constraint</a:t>
            </a:r>
          </a:p>
          <a:p>
            <a:r>
              <a:rPr lang="en-US" dirty="0" smtClean="0"/>
              <a:t>However, it is </a:t>
            </a:r>
            <a:r>
              <a:rPr lang="en-US" b="1" dirty="0" smtClean="0"/>
              <a:t>much</a:t>
            </a:r>
            <a:r>
              <a:rPr lang="en-US" dirty="0" smtClean="0"/>
              <a:t> faster, albeit trickier</a:t>
            </a:r>
          </a:p>
          <a:p>
            <a:r>
              <a:rPr lang="en-US" dirty="0" smtClean="0"/>
              <a:t>This is where building your intuition helps, so you can see where to go next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02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Op-Amp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1704975"/>
          </a:xfrm>
        </p:spPr>
        <p:txBody>
          <a:bodyPr/>
          <a:lstStyle/>
          <a:p>
            <a:r>
              <a:rPr lang="en-US" dirty="0" smtClean="0"/>
              <a:t>There are a bunch of archetypical circuits, the one we’ve studied today is the “non-inverting amplifier”</a:t>
            </a:r>
            <a:endParaRPr lang="en-US" dirty="0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3881438"/>
            <a:ext cx="329565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050" y="4785866"/>
            <a:ext cx="3171825" cy="1538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274" y="1908742"/>
            <a:ext cx="3438525" cy="2054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624512" y="3863067"/>
                <a:ext cx="3062287" cy="11201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f>
                        <m:f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2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200" b="0" dirty="0" smtClean="0"/>
              </a:p>
              <a:p>
                <a:endParaRPr lang="en-US" sz="22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4512" y="3863067"/>
                <a:ext cx="3062287" cy="112011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862012" y="5919788"/>
                <a:ext cx="2009775" cy="7834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lang="en-US" sz="22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012" y="5919788"/>
                <a:ext cx="2009775" cy="7834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862636" y="6109156"/>
                <a:ext cx="200977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2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2636" y="6109156"/>
                <a:ext cx="2009775" cy="430887"/>
              </a:xfrm>
              <a:prstGeom prst="rect">
                <a:avLst/>
              </a:prstGeom>
              <a:blipFill rotWithShape="1">
                <a:blip r:embed="rId7"/>
                <a:stretch>
                  <a:fillRect b="-2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248274" y="4469308"/>
            <a:ext cx="2819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Voltage follower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942974" y="3535380"/>
            <a:ext cx="2819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Inverting amplifier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135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7" grpId="0"/>
      <p:bldP spid="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more op-amp circuits</a:t>
            </a:r>
          </a:p>
          <a:p>
            <a:r>
              <a:rPr lang="en-US" dirty="0" smtClean="0"/>
              <a:t>Useful for abstractions for analyzing and designing op-amp circuits</a:t>
            </a:r>
          </a:p>
          <a:p>
            <a:r>
              <a:rPr lang="en-US" dirty="0" smtClean="0"/>
              <a:t>Before we go, a couple of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3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iClicker</a:t>
            </a:r>
            <a:r>
              <a:rPr lang="en-US" dirty="0" smtClean="0"/>
              <a:t>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702300"/>
          </a:xfrm>
        </p:spPr>
        <p:txBody>
          <a:bodyPr>
            <a:normAutofit/>
          </a:bodyPr>
          <a:lstStyle/>
          <a:p>
            <a:r>
              <a:rPr lang="en-US" dirty="0" smtClean="0"/>
              <a:t>Everyone should go register their </a:t>
            </a:r>
            <a:r>
              <a:rPr lang="en-US" dirty="0" err="1" smtClean="0"/>
              <a:t>iClicker</a:t>
            </a:r>
            <a:r>
              <a:rPr lang="en-US" dirty="0" smtClean="0"/>
              <a:t> at iClicker.com</a:t>
            </a:r>
          </a:p>
          <a:p>
            <a:r>
              <a:rPr lang="en-US" dirty="0" smtClean="0"/>
              <a:t>Directions will be posted on the website, but it’s pretty easy</a:t>
            </a:r>
          </a:p>
          <a:p>
            <a:r>
              <a:rPr lang="en-US" dirty="0" smtClean="0"/>
              <a:t>Your student ID is just the first letter of your first name, and then your entire last name, example:</a:t>
            </a:r>
          </a:p>
          <a:p>
            <a:pPr lvl="1"/>
            <a:r>
              <a:rPr lang="en-US" dirty="0" smtClean="0"/>
              <a:t>John Quincy </a:t>
            </a:r>
            <a:r>
              <a:rPr lang="en-US" dirty="0" err="1" smtClean="0"/>
              <a:t>Onahal-Menchura</a:t>
            </a:r>
            <a:r>
              <a:rPr lang="en-US" dirty="0" smtClean="0"/>
              <a:t> would have ID “JONAHAL-MENCHURA”</a:t>
            </a:r>
          </a:p>
          <a:p>
            <a:pPr lvl="1"/>
            <a:r>
              <a:rPr lang="en-US" dirty="0" smtClean="0"/>
              <a:t>Just to be safe, enter your ID in all capital letters</a:t>
            </a:r>
          </a:p>
        </p:txBody>
      </p:sp>
    </p:spTree>
    <p:extLst>
      <p:ext uri="{BB962C8B-B14F-4D97-AF65-F5344CB8AC3E}">
        <p14:creationId xmlns:p14="http://schemas.microsoft.com/office/powerpoint/2010/main" val="245688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Pacing</a:t>
            </a:r>
            <a:endParaRPr lang="en-US" dirty="0"/>
          </a:p>
          <a:p>
            <a:pPr marL="971550" lvl="1" indent="-514350">
              <a:buAutoNum type="alphaUcPeriod"/>
            </a:pPr>
            <a:r>
              <a:rPr lang="en-US" dirty="0" smtClean="0"/>
              <a:t>Way too slow</a:t>
            </a:r>
          </a:p>
          <a:p>
            <a:pPr marL="971550" lvl="1" indent="-514350">
              <a:buAutoNum type="alphaUcPeriod"/>
            </a:pPr>
            <a:r>
              <a:rPr lang="en-US" dirty="0" smtClean="0"/>
              <a:t>Too slow</a:t>
            </a:r>
          </a:p>
          <a:p>
            <a:pPr marL="971550" lvl="1" indent="-514350">
              <a:buAutoNum type="alphaUcPeriod"/>
            </a:pPr>
            <a:r>
              <a:rPr lang="en-US" dirty="0" smtClean="0"/>
              <a:t>Just right</a:t>
            </a:r>
          </a:p>
          <a:p>
            <a:pPr marL="971550" lvl="1" indent="-514350">
              <a:buAutoNum type="alphaUcPeriod"/>
            </a:pPr>
            <a:r>
              <a:rPr lang="en-US" dirty="0" smtClean="0"/>
              <a:t>Too fast</a:t>
            </a:r>
          </a:p>
          <a:p>
            <a:pPr marL="971550" lvl="1" indent="-514350">
              <a:buAutoNum type="alphaUcPeriod"/>
            </a:pPr>
            <a:r>
              <a:rPr lang="en-US" dirty="0" smtClean="0"/>
              <a:t>Way too fast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079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PowerPoint vs. chalkboard</a:t>
            </a:r>
          </a:p>
          <a:p>
            <a:pPr marL="971550" lvl="1" indent="-514350">
              <a:buAutoNum type="alphaUcPeriod"/>
            </a:pPr>
            <a:r>
              <a:rPr lang="en-US" dirty="0" smtClean="0"/>
              <a:t>Almost always prefer PowerPoint </a:t>
            </a:r>
          </a:p>
          <a:p>
            <a:pPr marL="971550" lvl="1" indent="-514350">
              <a:buAutoNum type="alphaUcPeriod"/>
            </a:pPr>
            <a:r>
              <a:rPr lang="en-US" dirty="0" smtClean="0"/>
              <a:t>PowerPoint is slightly preferable</a:t>
            </a:r>
          </a:p>
          <a:p>
            <a:pPr marL="971550" lvl="1" indent="-514350">
              <a:buAutoNum type="alphaUcPeriod"/>
            </a:pPr>
            <a:r>
              <a:rPr lang="en-US" dirty="0" smtClean="0"/>
              <a:t>Whatever is fine</a:t>
            </a:r>
          </a:p>
          <a:p>
            <a:pPr marL="971550" lvl="1" indent="-514350">
              <a:buAutoNum type="alphaUcPeriod"/>
            </a:pPr>
            <a:r>
              <a:rPr lang="en-US" dirty="0" smtClean="0"/>
              <a:t>Chalkboard is a bit better</a:t>
            </a:r>
          </a:p>
          <a:p>
            <a:pPr marL="971550" lvl="1" indent="-514350">
              <a:buAutoNum type="alphaUcPeriod"/>
            </a:pPr>
            <a:r>
              <a:rPr lang="en-US" dirty="0" smtClean="0"/>
              <a:t>I’d prefer little to no PowerPoint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879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3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/>
              <a:t>Voltage Sources and the Node Voltage Method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 didn’t point this out explicitly, but whenever you have a voltage source that connects two nodes, and neither of those nodes are ground, e.g.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Then </a:t>
            </a:r>
            <a:r>
              <a:rPr lang="en-US" dirty="0"/>
              <a:t>you have to write KCL for the surface enclosing the two nodes </a:t>
            </a:r>
            <a:r>
              <a:rPr lang="en-US" dirty="0" smtClean="0"/>
              <a:t>(the book calls these surfaces “</a:t>
            </a:r>
            <a:r>
              <a:rPr lang="en-US" dirty="0" err="1" smtClean="0"/>
              <a:t>supernodes</a:t>
            </a:r>
            <a:r>
              <a:rPr lang="en-US" dirty="0" smtClean="0"/>
              <a:t>”)</a:t>
            </a:r>
            <a:endParaRPr lang="en-US" dirty="0"/>
          </a:p>
          <a:p>
            <a:r>
              <a:rPr lang="en-US" dirty="0"/>
              <a:t>If a node has N voltage sources, the surface will include N nodes</a:t>
            </a:r>
          </a:p>
          <a:p>
            <a:endParaRPr lang="en-US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713" y="2314575"/>
            <a:ext cx="3076575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http://www.clker.com/cliparts/4/4/d/4/12236156551925934261rsamurti_RSA_IEC_Ground_Symbol.svg.h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5714440" y="2314575"/>
            <a:ext cx="362510" cy="4730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619375" y="3077378"/>
            <a:ext cx="714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43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1" y="1583565"/>
            <a:ext cx="3076575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Supernode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4325" y="1407680"/>
            <a:ext cx="514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</a:t>
            </a:r>
            <a:endParaRPr lang="en-US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1485900" y="3336165"/>
            <a:ext cx="819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b</a:t>
            </a:r>
            <a:endParaRPr lang="en-US" baseline="-25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200525" y="1407680"/>
                <a:ext cx="27622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525" y="1407680"/>
                <a:ext cx="276225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 bwMode="auto">
          <a:xfrm>
            <a:off x="990600" y="1583565"/>
            <a:ext cx="409575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6" name="Picture 15" descr="http://www.clker.com/cliparts/4/4/d/4/12236156551925934261rsamurti_RSA_IEC_Ground_Symbol.svg.h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1642783" y="1583565"/>
            <a:ext cx="362510" cy="473012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-42862" y="2312555"/>
            <a:ext cx="714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3V</a:t>
            </a:r>
            <a:endParaRPr lang="en-US" sz="2400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>
            <a:off x="2305051" y="1583565"/>
            <a:ext cx="419099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2038352" y="2353070"/>
            <a:ext cx="1" cy="42115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4467225" y="3357868"/>
                <a:ext cx="3276600" cy="830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225" y="3357868"/>
                <a:ext cx="3276600" cy="83093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3657600" y="2312555"/>
            <a:ext cx="52006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Treat a and b together as one node, giving KCL: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71513" y="4527202"/>
            <a:ext cx="68770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If you try to write KCL for node a or b alone, you’ll get stuck when you try to write the current from a to b. 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331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to Non-Native Speakers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try my hardest to make sure the language on homework problems and on tests is clear</a:t>
            </a:r>
          </a:p>
          <a:p>
            <a:r>
              <a:rPr lang="en-US" dirty="0" smtClean="0"/>
              <a:t>Please don’t hesitate to ask me if something seems confusing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05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HW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Reminder: You get 1 late homework with no penalty, and 1 dropped homework</a:t>
            </a:r>
          </a:p>
          <a:p>
            <a:r>
              <a:rPr lang="en-US" dirty="0" smtClean="0"/>
              <a:t>If you want to turn in a HW late, you must email the readers (CC the email to me as well)</a:t>
            </a:r>
          </a:p>
          <a:p>
            <a:pPr lvl="1"/>
            <a:r>
              <a:rPr lang="en-US" dirty="0" smtClean="0"/>
              <a:t>Make sure “Late Homework” is in the title</a:t>
            </a:r>
          </a:p>
          <a:p>
            <a:r>
              <a:rPr lang="en-US" dirty="0" smtClean="0"/>
              <a:t>This will help us with book keeping of who has turned in a late homework</a:t>
            </a:r>
          </a:p>
          <a:p>
            <a:r>
              <a:rPr lang="en-US" dirty="0" smtClean="0"/>
              <a:t>Late </a:t>
            </a:r>
            <a:r>
              <a:rPr lang="en-US" dirty="0" err="1" smtClean="0"/>
              <a:t>homeworks</a:t>
            </a:r>
            <a:r>
              <a:rPr lang="en-US" dirty="0" smtClean="0"/>
              <a:t> are due by the next homework deadline</a:t>
            </a:r>
          </a:p>
          <a:p>
            <a:r>
              <a:rPr lang="en-US" dirty="0" smtClean="0"/>
              <a:t>If you don’t email us, no late credit!</a:t>
            </a:r>
          </a:p>
        </p:txBody>
      </p:sp>
    </p:spTree>
    <p:extLst>
      <p:ext uri="{BB962C8B-B14F-4D97-AF65-F5344CB8AC3E}">
        <p14:creationId xmlns:p14="http://schemas.microsoft.com/office/powerpoint/2010/main" val="2939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still have 11 days until the first midterm (July 9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r>
              <a:rPr lang="en-US" dirty="0" smtClean="0"/>
              <a:t>Will cover everything up to and including what we do this Friday (July 2</a:t>
            </a:r>
            <a:r>
              <a:rPr lang="en-US" baseline="30000" dirty="0" smtClean="0"/>
              <a:t>nd</a:t>
            </a:r>
            <a:r>
              <a:rPr lang="en-US" dirty="0" smtClean="0"/>
              <a:t>)</a:t>
            </a:r>
          </a:p>
          <a:p>
            <a:r>
              <a:rPr lang="en-US" dirty="0" smtClean="0"/>
              <a:t>You will be allowed one 8.5” x 11” sheet of paper with anything you want to write on it</a:t>
            </a:r>
          </a:p>
          <a:p>
            <a:pPr lvl="1"/>
            <a:r>
              <a:rPr lang="en-US" dirty="0" smtClean="0"/>
              <a:t>Must be handwritten</a:t>
            </a:r>
          </a:p>
          <a:p>
            <a:pPr lvl="1"/>
            <a:r>
              <a:rPr lang="en-US" dirty="0" smtClean="0"/>
              <a:t>You can keep it after the exam</a:t>
            </a:r>
          </a:p>
          <a:p>
            <a:r>
              <a:rPr lang="en-US" dirty="0" smtClean="0"/>
              <a:t>Each midterm you will be allowed to augment your equation collection by 1 additional sheet of paper</a:t>
            </a:r>
          </a:p>
        </p:txBody>
      </p:sp>
    </p:spTree>
    <p:extLst>
      <p:ext uri="{BB962C8B-B14F-4D97-AF65-F5344CB8AC3E}">
        <p14:creationId xmlns:p14="http://schemas.microsoft.com/office/powerpoint/2010/main" val="334495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Lunch and Webcasts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you signed up for lunch, just come up at the end of class and we’ll head out together after the post-lecture question battery</a:t>
            </a:r>
          </a:p>
          <a:p>
            <a:r>
              <a:rPr lang="en-US" dirty="0" smtClean="0"/>
              <a:t>A couple of lunch spots left if you didn’t sign up</a:t>
            </a:r>
          </a:p>
          <a:p>
            <a:endParaRPr lang="en-US" dirty="0"/>
          </a:p>
          <a:p>
            <a:r>
              <a:rPr lang="en-US" dirty="0" smtClean="0"/>
              <a:t>Webcasts now available for lectures 1-3, should be linked in the same directory as the actual lectures</a:t>
            </a:r>
          </a:p>
          <a:p>
            <a:r>
              <a:rPr lang="en-US" dirty="0" smtClean="0"/>
              <a:t>Lecture 2 debugging (“in parallel” vs. “in parallel”) coming after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81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Dates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#1 on Tuesday</a:t>
            </a:r>
          </a:p>
          <a:p>
            <a:pPr lvl="1"/>
            <a:r>
              <a:rPr lang="en-US" dirty="0" smtClean="0"/>
              <a:t>Do pre-lab before lab (available on line)</a:t>
            </a:r>
          </a:p>
          <a:p>
            <a:pPr lvl="1"/>
            <a:r>
              <a:rPr lang="en-US" dirty="0" smtClean="0"/>
              <a:t>Submit </a:t>
            </a:r>
            <a:r>
              <a:rPr lang="en-US" dirty="0" err="1" smtClean="0"/>
              <a:t>prelab</a:t>
            </a:r>
            <a:r>
              <a:rPr lang="en-US" smtClean="0"/>
              <a:t> in lab</a:t>
            </a:r>
            <a:endParaRPr lang="en-US" dirty="0" smtClean="0"/>
          </a:p>
          <a:p>
            <a:r>
              <a:rPr lang="en-US" dirty="0" smtClean="0"/>
              <a:t>Lab #2 on Wednesday</a:t>
            </a:r>
          </a:p>
          <a:p>
            <a:r>
              <a:rPr lang="en-US" dirty="0" smtClean="0"/>
              <a:t>Make up lab to be scheduled if there is a need, most likely on Thursday</a:t>
            </a:r>
          </a:p>
          <a:p>
            <a:r>
              <a:rPr lang="en-US" dirty="0" smtClean="0"/>
              <a:t>HW2 posted, due Friday at 5 PM</a:t>
            </a:r>
          </a:p>
          <a:p>
            <a:pPr lvl="1"/>
            <a:r>
              <a:rPr lang="en-US" dirty="0" smtClean="0"/>
              <a:t>It is long, get started early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47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Secret Office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request, holding an extra office hour today</a:t>
            </a:r>
          </a:p>
          <a:p>
            <a:pPr lvl="1"/>
            <a:r>
              <a:rPr lang="en-US" dirty="0" smtClean="0"/>
              <a:t>477 </a:t>
            </a:r>
            <a:r>
              <a:rPr lang="en-US" dirty="0"/>
              <a:t>Cory, 3:15PM-4:15 </a:t>
            </a:r>
            <a:r>
              <a:rPr lang="en-US" dirty="0" smtClean="0"/>
              <a:t>PM</a:t>
            </a:r>
          </a:p>
          <a:p>
            <a:r>
              <a:rPr lang="en-US" dirty="0" smtClean="0"/>
              <a:t>If you’re behind and you can come, please do</a:t>
            </a:r>
          </a:p>
        </p:txBody>
      </p:sp>
    </p:spTree>
    <p:extLst>
      <p:ext uri="{BB962C8B-B14F-4D97-AF65-F5344CB8AC3E}">
        <p14:creationId xmlns:p14="http://schemas.microsoft.com/office/powerpoint/2010/main" val="182355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iClicker</a:t>
            </a:r>
            <a:r>
              <a:rPr lang="en-US" dirty="0" smtClean="0"/>
              <a:t> HW1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those that turned in HW1, approximately how much time did you spend on homework 1?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0-3 hours</a:t>
            </a:r>
          </a:p>
          <a:p>
            <a:pPr marL="514350" indent="-514350">
              <a:buAutoNum type="alphaUcPeriod"/>
            </a:pPr>
            <a:r>
              <a:rPr lang="en-US" dirty="0" smtClean="0"/>
              <a:t>3-6 hours</a:t>
            </a:r>
          </a:p>
          <a:p>
            <a:pPr marL="514350" indent="-514350">
              <a:buAutoNum type="alphaUcPeriod"/>
            </a:pPr>
            <a:r>
              <a:rPr lang="en-US" dirty="0" smtClean="0"/>
              <a:t>6-9 hours</a:t>
            </a:r>
          </a:p>
          <a:p>
            <a:pPr marL="514350" indent="-514350">
              <a:buAutoNum type="alphaUcPeriod"/>
            </a:pPr>
            <a:r>
              <a:rPr lang="en-US" dirty="0" smtClean="0"/>
              <a:t>9-12 hours</a:t>
            </a:r>
          </a:p>
          <a:p>
            <a:pPr marL="514350" indent="-514350">
              <a:buAutoNum type="alphaUcPeriod"/>
            </a:pPr>
            <a:r>
              <a:rPr lang="en-US" dirty="0" smtClean="0"/>
              <a:t>More than 12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84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chemeClr val="accent2"/>
          </a:solidFill>
          <a:round/>
          <a:headEnd/>
          <a:tailEnd/>
        </a:ln>
        <a:effectLst/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20885</TotalTime>
  <Words>1858</Words>
  <Application>Microsoft Office PowerPoint</Application>
  <PresentationFormat>On-screen Show (4:3)</PresentationFormat>
  <Paragraphs>232</Paragraphs>
  <Slides>35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Default Design</vt:lpstr>
      <vt:lpstr>Custom Design</vt:lpstr>
      <vt:lpstr>EE40 Lecture 4 Josh Hug</vt:lpstr>
      <vt:lpstr>For those of you watching the webcast…</vt:lpstr>
      <vt:lpstr>iClicker Logistics</vt:lpstr>
      <vt:lpstr>Late HW Logistics</vt:lpstr>
      <vt:lpstr>Midterm</vt:lpstr>
      <vt:lpstr>Lunch and Webcasts</vt:lpstr>
      <vt:lpstr>Important Dates this Week</vt:lpstr>
      <vt:lpstr>Secret Office Hours</vt:lpstr>
      <vt:lpstr>iClicker HW1</vt:lpstr>
      <vt:lpstr>iClicker HW1</vt:lpstr>
      <vt:lpstr>The Need for Dependent Sources</vt:lpstr>
      <vt:lpstr>:</vt:lpstr>
      <vt:lpstr>Building a Better Attenuator</vt:lpstr>
      <vt:lpstr>Dependent Sources</vt:lpstr>
      <vt:lpstr>Operational Amplifiers</vt:lpstr>
      <vt:lpstr>Most Obvious Op-Amp Circuit</vt:lpstr>
      <vt:lpstr>One Problem</vt:lpstr>
      <vt:lpstr>Feedback</vt:lpstr>
      <vt:lpstr>Simple Op-Amp Circuit with Negative Feedback</vt:lpstr>
      <vt:lpstr>Negative Feedback Op-Amp Circuit</vt:lpstr>
      <vt:lpstr>Op-Amp Circuit</vt:lpstr>
      <vt:lpstr>Wait, so whoa, how did that happen?</vt:lpstr>
      <vt:lpstr>The Voodoo of Analog Circuit Design</vt:lpstr>
      <vt:lpstr>Consequence of Negative Feedback</vt:lpstr>
      <vt:lpstr>Approach to Op-Amp Circuits</vt:lpstr>
      <vt:lpstr>Example using the Summing-Point Constraint</vt:lpstr>
      <vt:lpstr>Summing-Point Constraint</vt:lpstr>
      <vt:lpstr>Op-Amp Circuits</vt:lpstr>
      <vt:lpstr>For Next Time</vt:lpstr>
      <vt:lpstr>Pacing</vt:lpstr>
      <vt:lpstr>Blackboard</vt:lpstr>
      <vt:lpstr>Extra Slides</vt:lpstr>
      <vt:lpstr>Voltage Sources and the Node Voltage Method</vt:lpstr>
      <vt:lpstr>Supernode Example</vt:lpstr>
      <vt:lpstr>Note to Non-Native Speakers</vt:lpstr>
    </vt:vector>
  </TitlesOfParts>
  <Company>U.C.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40</dc:title>
  <dc:creator>chrisc</dc:creator>
  <cp:lastModifiedBy>Trube</cp:lastModifiedBy>
  <cp:revision>1369</cp:revision>
  <cp:lastPrinted>2000-01-18T23:43:12Z</cp:lastPrinted>
  <dcterms:created xsi:type="dcterms:W3CDTF">1999-07-07T15:21:45Z</dcterms:created>
  <dcterms:modified xsi:type="dcterms:W3CDTF">2010-06-28T19:02:43Z</dcterms:modified>
</cp:coreProperties>
</file>