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media1.gif" ContentType="video/unknown"/>
  <Override PartName="/ppt/media/media2.gif" ContentType="video/unknown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2"/>
  </p:notesMasterIdLst>
  <p:handoutMasterIdLst>
    <p:handoutMasterId r:id="rId83"/>
  </p:handoutMasterIdLst>
  <p:sldIdLst>
    <p:sldId id="849" r:id="rId3"/>
    <p:sldId id="1186" r:id="rId4"/>
    <p:sldId id="1229" r:id="rId5"/>
    <p:sldId id="1317" r:id="rId6"/>
    <p:sldId id="1321" r:id="rId7"/>
    <p:sldId id="1323" r:id="rId8"/>
    <p:sldId id="1324" r:id="rId9"/>
    <p:sldId id="1322" r:id="rId10"/>
    <p:sldId id="1320" r:id="rId11"/>
    <p:sldId id="1325" r:id="rId12"/>
    <p:sldId id="1326" r:id="rId13"/>
    <p:sldId id="1272" r:id="rId14"/>
    <p:sldId id="1263" r:id="rId15"/>
    <p:sldId id="1270" r:id="rId16"/>
    <p:sldId id="1265" r:id="rId17"/>
    <p:sldId id="1266" r:id="rId18"/>
    <p:sldId id="1307" r:id="rId19"/>
    <p:sldId id="1308" r:id="rId20"/>
    <p:sldId id="1306" r:id="rId21"/>
    <p:sldId id="1258" r:id="rId22"/>
    <p:sldId id="1268" r:id="rId23"/>
    <p:sldId id="1267" r:id="rId24"/>
    <p:sldId id="1269" r:id="rId25"/>
    <p:sldId id="1309" r:id="rId26"/>
    <p:sldId id="1273" r:id="rId27"/>
    <p:sldId id="1275" r:id="rId28"/>
    <p:sldId id="1276" r:id="rId29"/>
    <p:sldId id="1277" r:id="rId30"/>
    <p:sldId id="1278" r:id="rId31"/>
    <p:sldId id="1279" r:id="rId32"/>
    <p:sldId id="1285" r:id="rId33"/>
    <p:sldId id="1304" r:id="rId34"/>
    <p:sldId id="1281" r:id="rId35"/>
    <p:sldId id="1327" r:id="rId36"/>
    <p:sldId id="1282" r:id="rId37"/>
    <p:sldId id="1283" r:id="rId38"/>
    <p:sldId id="1284" r:id="rId39"/>
    <p:sldId id="1286" r:id="rId40"/>
    <p:sldId id="1328" r:id="rId41"/>
    <p:sldId id="1287" r:id="rId42"/>
    <p:sldId id="1288" r:id="rId43"/>
    <p:sldId id="1316" r:id="rId44"/>
    <p:sldId id="1290" r:id="rId45"/>
    <p:sldId id="1292" r:id="rId46"/>
    <p:sldId id="1314" r:id="rId47"/>
    <p:sldId id="1311" r:id="rId48"/>
    <p:sldId id="1334" r:id="rId49"/>
    <p:sldId id="1312" r:id="rId50"/>
    <p:sldId id="1333" r:id="rId51"/>
    <p:sldId id="1338" r:id="rId52"/>
    <p:sldId id="1339" r:id="rId53"/>
    <p:sldId id="1340" r:id="rId54"/>
    <p:sldId id="1341" r:id="rId55"/>
    <p:sldId id="1337" r:id="rId56"/>
    <p:sldId id="1342" r:id="rId57"/>
    <p:sldId id="1344" r:id="rId58"/>
    <p:sldId id="1343" r:id="rId59"/>
    <p:sldId id="1297" r:id="rId60"/>
    <p:sldId id="1298" r:id="rId61"/>
    <p:sldId id="1345" r:id="rId62"/>
    <p:sldId id="1299" r:id="rId63"/>
    <p:sldId id="1346" r:id="rId64"/>
    <p:sldId id="1300" r:id="rId65"/>
    <p:sldId id="1347" r:id="rId66"/>
    <p:sldId id="1355" r:id="rId67"/>
    <p:sldId id="1315" r:id="rId68"/>
    <p:sldId id="1348" r:id="rId69"/>
    <p:sldId id="1302" r:id="rId70"/>
    <p:sldId id="1350" r:id="rId71"/>
    <p:sldId id="1351" r:id="rId72"/>
    <p:sldId id="1349" r:id="rId73"/>
    <p:sldId id="1354" r:id="rId74"/>
    <p:sldId id="1356" r:id="rId75"/>
    <p:sldId id="1359" r:id="rId76"/>
    <p:sldId id="1352" r:id="rId77"/>
    <p:sldId id="1360" r:id="rId78"/>
    <p:sldId id="1353" r:id="rId79"/>
    <p:sldId id="1313" r:id="rId80"/>
    <p:sldId id="1330" r:id="rId8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0B5E01-6DF0-4C74-9646-EB001C5FE6C3}">
          <p14:sldIdLst>
            <p14:sldId id="849"/>
            <p14:sldId id="1186"/>
            <p14:sldId id="1229"/>
            <p14:sldId id="1317"/>
            <p14:sldId id="1321"/>
            <p14:sldId id="1323"/>
            <p14:sldId id="1324"/>
            <p14:sldId id="1322"/>
            <p14:sldId id="1320"/>
            <p14:sldId id="1325"/>
            <p14:sldId id="1326"/>
            <p14:sldId id="1272"/>
            <p14:sldId id="1263"/>
            <p14:sldId id="1270"/>
            <p14:sldId id="1265"/>
            <p14:sldId id="1266"/>
            <p14:sldId id="1307"/>
            <p14:sldId id="1308"/>
            <p14:sldId id="1306"/>
            <p14:sldId id="1258"/>
            <p14:sldId id="1268"/>
            <p14:sldId id="1267"/>
            <p14:sldId id="1269"/>
            <p14:sldId id="1309"/>
            <p14:sldId id="1273"/>
            <p14:sldId id="1275"/>
            <p14:sldId id="1276"/>
            <p14:sldId id="1277"/>
            <p14:sldId id="1278"/>
            <p14:sldId id="1279"/>
            <p14:sldId id="1285"/>
            <p14:sldId id="1304"/>
            <p14:sldId id="1281"/>
            <p14:sldId id="1327"/>
            <p14:sldId id="1282"/>
            <p14:sldId id="1283"/>
            <p14:sldId id="1284"/>
            <p14:sldId id="1286"/>
            <p14:sldId id="1328"/>
            <p14:sldId id="1287"/>
            <p14:sldId id="1288"/>
            <p14:sldId id="1316"/>
            <p14:sldId id="1290"/>
            <p14:sldId id="1292"/>
            <p14:sldId id="1314"/>
            <p14:sldId id="1311"/>
            <p14:sldId id="1334"/>
            <p14:sldId id="1312"/>
            <p14:sldId id="1333"/>
            <p14:sldId id="1338"/>
            <p14:sldId id="1339"/>
            <p14:sldId id="1340"/>
            <p14:sldId id="1341"/>
            <p14:sldId id="1337"/>
            <p14:sldId id="1342"/>
            <p14:sldId id="1344"/>
            <p14:sldId id="1343"/>
            <p14:sldId id="1297"/>
            <p14:sldId id="1298"/>
            <p14:sldId id="1345"/>
            <p14:sldId id="1299"/>
            <p14:sldId id="1346"/>
            <p14:sldId id="1300"/>
            <p14:sldId id="1347"/>
            <p14:sldId id="1355"/>
            <p14:sldId id="1315"/>
            <p14:sldId id="1348"/>
            <p14:sldId id="1302"/>
            <p14:sldId id="1350"/>
            <p14:sldId id="1351"/>
            <p14:sldId id="1349"/>
            <p14:sldId id="1354"/>
            <p14:sldId id="1356"/>
            <p14:sldId id="1359"/>
            <p14:sldId id="1352"/>
            <p14:sldId id="1360"/>
            <p14:sldId id="1353"/>
          </p14:sldIdLst>
        </p14:section>
        <p14:section name="Untitled Section" id="{18D63036-3D06-497F-8A9E-F68AB631F1FB}">
          <p14:sldIdLst>
            <p14:sldId id="1313"/>
            <p14:sldId id="1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5050"/>
    <a:srgbClr val="3333CC"/>
    <a:srgbClr val="33CC33"/>
    <a:srgbClr val="66FF33"/>
    <a:srgbClr val="009900"/>
    <a:srgbClr val="008000"/>
    <a:srgbClr val="FF0000"/>
    <a:srgbClr val="F2E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1124" autoAdjust="0"/>
  </p:normalViewPr>
  <p:slideViewPr>
    <p:cSldViewPr snapToGrid="0">
      <p:cViewPr>
        <p:scale>
          <a:sx n="86" d="100"/>
          <a:sy n="86" d="100"/>
        </p:scale>
        <p:origin x="-1794" y="-444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578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1.xml"/><Relationship Id="rId2" Type="http://schemas.openxmlformats.org/officeDocument/2006/relationships/slide" Target="slides/slide69.xml"/><Relationship Id="rId1" Type="http://schemas.openxmlformats.org/officeDocument/2006/relationships/slide" Target="slides/slide68.xml"/><Relationship Id="rId4" Type="http://schemas.openxmlformats.org/officeDocument/2006/relationships/slide" Target="slides/slide7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684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038600" cy="268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.poquoson.org/6sci/atoms/neonA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gif"/><Relationship Id="rId7" Type="http://schemas.openxmlformats.org/officeDocument/2006/relationships/image" Target="../media/image14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2.gif"/><Relationship Id="rId9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5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7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18 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dirty="0" smtClean="0"/>
              <a:t>8/06/2010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hivedrone83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2184"/>
            <a:ext cx="8229600" cy="3703542"/>
          </a:xfrm>
        </p:spPr>
        <p:txBody>
          <a:bodyPr/>
          <a:lstStyle/>
          <a:p>
            <a:r>
              <a:rPr lang="en-US" dirty="0" smtClean="0"/>
              <a:t>This one was pretty funny.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4" y="1081662"/>
            <a:ext cx="7306556" cy="135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semiconductor physics</a:t>
            </a:r>
          </a:p>
          <a:p>
            <a:r>
              <a:rPr lang="en-US" dirty="0" smtClean="0"/>
              <a:t>Diodes and PN-Junctions</a:t>
            </a:r>
          </a:p>
        </p:txBody>
      </p:sp>
    </p:spTree>
    <p:extLst>
      <p:ext uri="{BB962C8B-B14F-4D97-AF65-F5344CB8AC3E}">
        <p14:creationId xmlns:p14="http://schemas.microsoft.com/office/powerpoint/2010/main" val="4783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Devices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1038" y="1143000"/>
            <a:ext cx="3197225" cy="1690688"/>
            <a:chOff x="429" y="846"/>
            <a:chExt cx="2014" cy="1065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72" y="1340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33" y="1151"/>
              <a:ext cx="385" cy="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</a:rPr>
                <a:t>N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12" y="1152"/>
              <a:ext cx="385" cy="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</a:rPr>
                <a:t>P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29" y="846"/>
              <a:ext cx="20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charset="0"/>
                </a:rPr>
                <a:t>Physical </a:t>
              </a:r>
              <a:r>
                <a:rPr lang="en-US" sz="2000" dirty="0">
                  <a:latin typeface="Arial" charset="0"/>
                </a:rPr>
                <a:t>Device</a:t>
              </a:r>
              <a:endParaRPr lang="en-US" sz="2400" dirty="0"/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 rot="5400000">
              <a:off x="1369" y="1256"/>
              <a:ext cx="104" cy="809"/>
            </a:xfrm>
            <a:prstGeom prst="rightBrace">
              <a:avLst>
                <a:gd name="adj1" fmla="val 6482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244" y="1664"/>
              <a:ext cx="412" cy="247"/>
              <a:chOff x="1244" y="1664"/>
              <a:chExt cx="412" cy="247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577" y="1664"/>
                <a:ext cx="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en-US" sz="2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1244" y="1664"/>
                <a:ext cx="11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endParaRPr lang="en-US" sz="2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472524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4035" r="-3509" b="-1960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1952" y="1373"/>
              <a:ext cx="320" cy="250"/>
              <a:chOff x="1893" y="1582"/>
              <a:chExt cx="320" cy="250"/>
            </a:xfrm>
          </p:grpSpPr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 flipH="1">
                <a:off x="1893" y="1616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1966" y="1582"/>
                <a:ext cx="2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charset="0"/>
                  </a:rPr>
                  <a:t>I</a:t>
                </a:r>
                <a:endParaRPr lang="en-US" sz="2400" dirty="0"/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72000" y="1206500"/>
            <a:ext cx="3197225" cy="1492250"/>
            <a:chOff x="2880" y="886"/>
            <a:chExt cx="2014" cy="940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334" y="1012"/>
              <a:ext cx="2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I</a:t>
              </a:r>
              <a:endParaRPr lang="en-US" sz="24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105" y="1333"/>
              <a:ext cx="15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665" y="118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-5400000">
              <a:off x="3664" y="1187"/>
              <a:ext cx="299" cy="2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1"/>
            <p:cNvSpPr>
              <a:spLocks/>
            </p:cNvSpPr>
            <p:nvPr/>
          </p:nvSpPr>
          <p:spPr bwMode="auto">
            <a:xfrm rot="5400000">
              <a:off x="3807" y="1361"/>
              <a:ext cx="96" cy="460"/>
            </a:xfrm>
            <a:prstGeom prst="rightBrace">
              <a:avLst>
                <a:gd name="adj1" fmla="val 399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4254" y="1229"/>
              <a:ext cx="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880" y="886"/>
              <a:ext cx="20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Symbol</a:t>
              </a:r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3665" y="1579"/>
              <a:ext cx="419" cy="247"/>
              <a:chOff x="1244" y="1664"/>
              <a:chExt cx="419" cy="247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1584" y="1664"/>
                <a:ext cx="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en-US" sz="2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244" y="1664"/>
                <a:ext cx="11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endParaRPr lang="en-US" sz="2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472539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5789" r="-1754" b="-1960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0" y="2833688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3130282"/>
            <a:ext cx="2784140" cy="237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5530467"/>
            <a:ext cx="8229600" cy="10313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What are “P” and “N”? </a:t>
            </a:r>
          </a:p>
          <a:p>
            <a:pPr lvl="1"/>
            <a:r>
              <a:rPr lang="en-US" sz="2000" dirty="0" smtClean="0"/>
              <a:t>Magic?</a:t>
            </a:r>
          </a:p>
          <a:p>
            <a:pPr lvl="1"/>
            <a:r>
              <a:rPr lang="en-US" sz="2000" dirty="0" smtClean="0"/>
              <a:t>Alchemy?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40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727959"/>
          </a:xfrm>
        </p:spPr>
        <p:txBody>
          <a:bodyPr/>
          <a:lstStyle/>
          <a:p>
            <a:r>
              <a:rPr lang="en-US" sz="3000" dirty="0" smtClean="0"/>
              <a:t>Electrons are organized into DISCRETE orbitals, basically a nested set of shells</a:t>
            </a:r>
          </a:p>
          <a:p>
            <a:r>
              <a:rPr lang="en-US" sz="3000" dirty="0" smtClean="0"/>
              <a:t>If you </a:t>
            </a:r>
            <a:r>
              <a:rPr lang="en-US" sz="3000" dirty="0" err="1" smtClean="0"/>
              <a:t>remem</a:t>
            </a:r>
            <a:r>
              <a:rPr lang="en-US" sz="3000" b="1" dirty="0" err="1" smtClean="0"/>
              <a:t>e</a:t>
            </a:r>
            <a:r>
              <a:rPr lang="en-US" sz="3000" dirty="0" err="1" smtClean="0"/>
              <a:t>ber</a:t>
            </a:r>
            <a:r>
              <a:rPr lang="en-US" sz="3000" dirty="0" smtClean="0"/>
              <a:t> high school chemistry:</a:t>
            </a:r>
          </a:p>
          <a:p>
            <a:pPr lvl="1"/>
            <a:r>
              <a:rPr lang="en-US" sz="2400" dirty="0" smtClean="0"/>
              <a:t>Neon’s electronic </a:t>
            </a:r>
            <a:r>
              <a:rPr lang="en-US" sz="2400" dirty="0" err="1" smtClean="0"/>
              <a:t>subshells</a:t>
            </a:r>
            <a:r>
              <a:rPr lang="en-US" sz="2400" dirty="0" smtClean="0"/>
              <a:t>: 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3880" y="4998720"/>
            <a:ext cx="827532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existence of these shells plays a key role in conductivity. It is hard to give an electron to someone with no room to hold it.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0658" name="Picture 2" descr="http://www.iq.poquoson.org/6sci/atoms/neo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040" y="2922905"/>
            <a:ext cx="1812925" cy="1812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16480" y="6507480"/>
            <a:ext cx="490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http://www.iq.poquoson.org/6sci/atoms/neonA.gif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07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Differently put: When you apply an electric field, the electrons want to speed up</a:t>
            </a:r>
          </a:p>
          <a:p>
            <a:r>
              <a:rPr lang="en-US" dirty="0" smtClean="0"/>
              <a:t>They’re close to nuclei, so they have to follow the rules: Only discrete energy levels (even when transiting across the material)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Can’t go up to the next level, because the electric field can’t get them that high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www.iq.poquoson.org/6sci/atoms/neo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465" y="3381528"/>
            <a:ext cx="1812925" cy="181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90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Materials: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731520"/>
            <a:ext cx="8229600" cy="5521325"/>
          </a:xfrm>
        </p:spPr>
        <p:txBody>
          <a:bodyPr/>
          <a:lstStyle/>
          <a:p>
            <a:r>
              <a:rPr lang="en-US" dirty="0" smtClean="0"/>
              <a:t>Solids in which all electrons are tightly bound to atoms are </a:t>
            </a:r>
            <a:r>
              <a:rPr lang="en-US" b="1" dirty="0" smtClean="0"/>
              <a:t>insulators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 </a:t>
            </a:r>
            <a:r>
              <a:rPr lang="en-US" b="1" dirty="0" smtClean="0"/>
              <a:t>Neon</a:t>
            </a:r>
            <a:r>
              <a:rPr lang="en-US" dirty="0" smtClean="0"/>
              <a:t>: applying an electric field will tend to do little, because it is hard for an electron to move in to your neighbors valence shell.</a:t>
            </a:r>
          </a:p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84" y="3103245"/>
            <a:ext cx="4829175" cy="36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9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/>
          <p:cNvSpPr>
            <a:spLocks noChangeArrowheads="1"/>
          </p:cNvSpPr>
          <p:nvPr/>
        </p:nvSpPr>
        <p:spPr bwMode="auto">
          <a:xfrm>
            <a:off x="0" y="149225"/>
            <a:ext cx="89344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rgbClr val="FF5050"/>
                </a:solidFill>
              </a:rPr>
              <a:t>Electrons</a:t>
            </a:r>
            <a:r>
              <a:rPr lang="en-US" sz="2600" dirty="0" smtClean="0"/>
              <a:t> in Conductors and Insulators</a:t>
            </a:r>
            <a:endParaRPr lang="en-US" sz="2600" dirty="0"/>
          </a:p>
        </p:txBody>
      </p:sp>
      <p:sp>
        <p:nvSpPr>
          <p:cNvPr id="15319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Solids with “free electrons” – that is electrons not directly involved in the inter-atomic bonding- are the familiar </a:t>
            </a:r>
            <a:r>
              <a:rPr lang="en-US" sz="2800" b="1" dirty="0"/>
              <a:t>metals</a:t>
            </a:r>
            <a:r>
              <a:rPr lang="en-US" sz="2800" dirty="0"/>
              <a:t> (Cu, Al, Fe, Au, </a:t>
            </a:r>
            <a:r>
              <a:rPr lang="en-US" sz="2800" dirty="0" err="1"/>
              <a:t>etc</a:t>
            </a:r>
            <a:r>
              <a:rPr lang="en-US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Often 1 free electron per atom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Solids with no free electrons are the familiar </a:t>
            </a:r>
            <a:r>
              <a:rPr lang="en-US" sz="2800" b="1" dirty="0"/>
              <a:t>insulators</a:t>
            </a:r>
            <a:r>
              <a:rPr lang="en-US" sz="2800" dirty="0"/>
              <a:t> (glass, quartz crystals, ceramics, etc.) 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75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of a Metal vs.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resistance of a metal vary with temperature?</a:t>
            </a:r>
          </a:p>
          <a:p>
            <a:pPr lvl="1"/>
            <a:r>
              <a:rPr lang="en-US" dirty="0" smtClean="0"/>
              <a:t>A. Resistance </a:t>
            </a:r>
            <a:r>
              <a:rPr lang="en-US" b="1" dirty="0" smtClean="0"/>
              <a:t>increases</a:t>
            </a:r>
            <a:r>
              <a:rPr lang="en-US" dirty="0" smtClean="0"/>
              <a:t> as temperature goes up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B. Resistance </a:t>
            </a:r>
            <a:r>
              <a:rPr lang="en-US" b="1" dirty="0" smtClean="0"/>
              <a:t>decreases</a:t>
            </a:r>
            <a:r>
              <a:rPr lang="en-US" dirty="0" smtClean="0"/>
              <a:t> as temperature goes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hot metal everything is moving around a lot more</a:t>
            </a:r>
          </a:p>
          <a:p>
            <a:r>
              <a:rPr lang="en-US" dirty="0" smtClean="0"/>
              <a:t>Electrons trying to get from point a to point b are constantly running into this big disorderly surface fluctuating around them</a:t>
            </a:r>
          </a:p>
          <a:p>
            <a:r>
              <a:rPr lang="en-US" dirty="0" smtClean="0"/>
              <a:t>A very cold metal, by contrast, sits relatively still, so electrons can zoom along the lattice unhindered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/>
          <p:cNvSpPr>
            <a:spLocks noChangeArrowheads="1"/>
          </p:cNvSpPr>
          <p:nvPr/>
        </p:nvSpPr>
        <p:spPr bwMode="auto">
          <a:xfrm>
            <a:off x="0" y="149225"/>
            <a:ext cx="89344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5050"/>
                </a:solidFill>
              </a:rPr>
              <a:t>Electrons</a:t>
            </a:r>
            <a:r>
              <a:rPr lang="en-US" sz="2800" dirty="0"/>
              <a:t> in </a:t>
            </a:r>
            <a:r>
              <a:rPr lang="en-US" sz="2800" dirty="0" smtClean="0"/>
              <a:t>Semiconductors</a:t>
            </a:r>
            <a:endParaRPr lang="en-US" sz="2800" dirty="0"/>
          </a:p>
        </p:txBody>
      </p:sp>
      <p:sp>
        <p:nvSpPr>
          <p:cNvPr id="15319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Silicon </a:t>
            </a:r>
            <a:r>
              <a:rPr lang="en-US" dirty="0"/>
              <a:t>is an insulator, but at higher temperatures some of the bonding electrons can get free and make it a little conducting – hence the term “</a:t>
            </a:r>
            <a:r>
              <a:rPr lang="en-US" b="1" dirty="0"/>
              <a:t>semiconductor</a:t>
            </a:r>
            <a:r>
              <a:rPr lang="en-US" dirty="0"/>
              <a:t>”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Pure silicon is a poor conductor (and a poor insulator).  It has 4 valence electrons, all of which are needed to bond with nearest neighbors.  No free electrons.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HW8 due today @5PM – short but tough</a:t>
            </a:r>
          </a:p>
          <a:p>
            <a:r>
              <a:rPr lang="en-US" dirty="0" smtClean="0"/>
              <a:t>Mini-midterm 3 next Wednesday</a:t>
            </a:r>
          </a:p>
          <a:p>
            <a:pPr lvl="1"/>
            <a:r>
              <a:rPr lang="en-US" dirty="0" smtClean="0"/>
              <a:t>80/160 points will be a take-home set of design problems which will utilize techniques we’ve covered in class</a:t>
            </a:r>
          </a:p>
          <a:p>
            <a:pPr lvl="2"/>
            <a:r>
              <a:rPr lang="en-US" dirty="0" smtClean="0"/>
              <a:t>Posted online</a:t>
            </a:r>
          </a:p>
          <a:p>
            <a:pPr lvl="1"/>
            <a:r>
              <a:rPr lang="en-US" dirty="0" smtClean="0"/>
              <a:t>Other 80/160 will be an in class midterm covering HW7 and HW8</a:t>
            </a:r>
          </a:p>
          <a:p>
            <a:r>
              <a:rPr lang="en-US" dirty="0" smtClean="0"/>
              <a:t>Final will include Friday and Monday lecture, Midterm won’t</a:t>
            </a:r>
          </a:p>
          <a:p>
            <a:pPr lvl="1"/>
            <a:r>
              <a:rPr lang="en-US" dirty="0" smtClean="0"/>
              <a:t>Design problems will provide practice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3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The Periodic Table</a:t>
            </a:r>
          </a:p>
        </p:txBody>
      </p:sp>
      <p:pic>
        <p:nvPicPr>
          <p:cNvPr id="15329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32932" name="Text Box 4"/>
          <p:cNvSpPr txBox="1">
            <a:spLocks noChangeArrowheads="1"/>
          </p:cNvSpPr>
          <p:nvPr/>
        </p:nvSpPr>
        <p:spPr bwMode="auto">
          <a:xfrm>
            <a:off x="5884863" y="541338"/>
            <a:ext cx="14890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 sz="2400"/>
              <a:t>III   IV   V</a:t>
            </a:r>
          </a:p>
        </p:txBody>
      </p:sp>
    </p:spTree>
    <p:extLst>
      <p:ext uri="{BB962C8B-B14F-4D97-AF65-F5344CB8AC3E}">
        <p14:creationId xmlns:p14="http://schemas.microsoft.com/office/powerpoint/2010/main" val="13544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447675"/>
            <a:ext cx="7483475" cy="266700"/>
          </a:xfrm>
          <a:noFill/>
          <a:ln/>
        </p:spPr>
        <p:txBody>
          <a:bodyPr/>
          <a:lstStyle/>
          <a:p>
            <a:r>
              <a:rPr lang="en-US" sz="2800"/>
              <a:t>Electronic Bonds in Silicon</a:t>
            </a:r>
          </a:p>
        </p:txBody>
      </p:sp>
      <p:sp>
        <p:nvSpPr>
          <p:cNvPr id="1534979" name="Text Box 3"/>
          <p:cNvSpPr txBox="1">
            <a:spLocks noChangeArrowheads="1"/>
          </p:cNvSpPr>
          <p:nvPr/>
        </p:nvSpPr>
        <p:spPr bwMode="auto">
          <a:xfrm>
            <a:off x="568325" y="1274763"/>
            <a:ext cx="8181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2-D picture of perfect crystal of pure silicon; double line is a Si-Si bond with each line representing an electron</a:t>
            </a:r>
            <a:endParaRPr lang="en-US" sz="2400" b="1">
              <a:latin typeface="Arial" charset="0"/>
            </a:endParaRPr>
          </a:p>
        </p:txBody>
      </p:sp>
      <p:graphicFrame>
        <p:nvGraphicFramePr>
          <p:cNvPr id="1534980" name="Object 4"/>
          <p:cNvGraphicFramePr>
            <a:graphicFrameLocks noChangeAspect="1"/>
          </p:cNvGraphicFramePr>
          <p:nvPr/>
        </p:nvGraphicFramePr>
        <p:xfrm>
          <a:off x="1158875" y="1895475"/>
          <a:ext cx="6616700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Picture" r:id="rId3" imgW="7658280" imgH="3943440" progId="Word.Picture.8">
                  <p:embed/>
                </p:oleObj>
              </mc:Choice>
              <mc:Fallback>
                <p:oleObj name="Picture" r:id="rId3" imgW="7658280" imgH="3943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895475"/>
                        <a:ext cx="6616700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4981" name="Text Box 5"/>
          <p:cNvSpPr txBox="1">
            <a:spLocks noChangeArrowheads="1"/>
          </p:cNvSpPr>
          <p:nvPr/>
        </p:nvSpPr>
        <p:spPr bwMode="auto">
          <a:xfrm>
            <a:off x="1077913" y="5924435"/>
            <a:ext cx="6951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Actual structure is 3-dimensional tetrahedral- just like carbon bonding in organic and inorganic materials.</a:t>
            </a:r>
            <a:r>
              <a:rPr lang="en-US" sz="2400"/>
              <a:t>  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1075311" y="5373592"/>
            <a:ext cx="6221412" cy="366712"/>
            <a:chOff x="719" y="3722"/>
            <a:chExt cx="3919" cy="231"/>
          </a:xfrm>
        </p:grpSpPr>
        <p:sp>
          <p:nvSpPr>
            <p:cNvPr id="1534983" name="Text Box 7"/>
            <p:cNvSpPr txBox="1">
              <a:spLocks noChangeArrowheads="1"/>
            </p:cNvSpPr>
            <p:nvPr/>
          </p:nvSpPr>
          <p:spPr bwMode="auto">
            <a:xfrm>
              <a:off x="719" y="3722"/>
              <a:ext cx="39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Essentially no free electrons, and no conduction - insulator</a:t>
              </a:r>
              <a:endParaRPr lang="en-US" sz="2400" dirty="0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3865" y="3842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6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9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Structure of Silicon</a:t>
            </a:r>
            <a:endParaRPr lang="en-US" dirty="0"/>
          </a:p>
        </p:txBody>
      </p:sp>
      <p:pic>
        <p:nvPicPr>
          <p:cNvPr id="6" name="Diamond_Cubic-F_lattice_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942" y="848757"/>
            <a:ext cx="2400300" cy="2362200"/>
          </a:xfrm>
          <a:prstGeom prst="rect">
            <a:avLst/>
          </a:prstGeom>
        </p:spPr>
      </p:pic>
      <p:pic>
        <p:nvPicPr>
          <p:cNvPr id="7" name="Diamond_structure_animation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0578" y="924957"/>
            <a:ext cx="3048000" cy="2286000"/>
          </a:xfrm>
          <a:prstGeom prst="rect">
            <a:avLst/>
          </a:prstGeom>
        </p:spPr>
      </p:pic>
      <p:pic>
        <p:nvPicPr>
          <p:cNvPr id="9" name="Picture 2" descr="Sil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7" t="55003" r="9557" b="15697"/>
          <a:stretch>
            <a:fillRect/>
          </a:stretch>
        </p:blipFill>
        <p:spPr bwMode="auto">
          <a:xfrm>
            <a:off x="716097" y="3102493"/>
            <a:ext cx="5302155" cy="345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8252" y="4568932"/>
                <a:ext cx="2971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≈5×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52" y="4568932"/>
                <a:ext cx="297151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820578" y="3891587"/>
            <a:ext cx="342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dense?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1986" y="6312371"/>
            <a:ext cx="246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Animated Movies from </a:t>
            </a:r>
            <a:r>
              <a:rPr lang="en-US" sz="1200" dirty="0" err="1" smtClean="0"/>
              <a:t>wikipedia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4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Bandgap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47063" cy="2743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Electrons are mobile in the </a:t>
            </a:r>
            <a:r>
              <a:rPr lang="en-US" sz="2400" dirty="0" smtClean="0"/>
              <a:t>“</a:t>
            </a:r>
            <a:r>
              <a:rPr lang="en-US" sz="2400" b="1" dirty="0" smtClean="0"/>
              <a:t>conduction band</a:t>
            </a:r>
            <a:r>
              <a:rPr lang="en-US" sz="2400" dirty="0" smtClean="0"/>
              <a:t>”, but in the </a:t>
            </a:r>
            <a:r>
              <a:rPr lang="en-US" sz="2400" b="1" dirty="0" smtClean="0"/>
              <a:t>“valence band”</a:t>
            </a:r>
            <a:r>
              <a:rPr lang="en-US" sz="2400" dirty="0" smtClean="0"/>
              <a:t>, they are locked in (because valence band is full)</a:t>
            </a:r>
            <a:endParaRPr lang="en-US" sz="2400" b="1" dirty="0" smtClean="0"/>
          </a:p>
          <a:p>
            <a:r>
              <a:rPr lang="en-US" sz="2400" dirty="0" smtClean="0"/>
              <a:t>The excited electrons move from the valence band into the conduction band</a:t>
            </a:r>
          </a:p>
          <a:p>
            <a:pPr lvl="1"/>
            <a:r>
              <a:rPr lang="en-US" sz="2600" dirty="0" smtClean="0"/>
              <a:t>When there is an extremely strong electric field</a:t>
            </a:r>
          </a:p>
          <a:p>
            <a:pPr lvl="1"/>
            <a:r>
              <a:rPr lang="en-US" sz="2600" dirty="0" smtClean="0"/>
              <a:t>Or when </a:t>
            </a:r>
            <a:r>
              <a:rPr lang="en-US" sz="2600" dirty="0"/>
              <a:t>the crystal is illuminated with photons whose energy is larger than the </a:t>
            </a:r>
            <a:r>
              <a:rPr lang="en-US" sz="2600" dirty="0" err="1"/>
              <a:t>bandgap</a:t>
            </a:r>
            <a:r>
              <a:rPr lang="en-US" sz="2600" dirty="0"/>
              <a:t> energy</a:t>
            </a:r>
          </a:p>
          <a:p>
            <a:pPr lvl="1"/>
            <a:r>
              <a:rPr lang="en-US" sz="2600" dirty="0" smtClean="0"/>
              <a:t>Or </a:t>
            </a:r>
            <a:r>
              <a:rPr lang="en-US" sz="2600" dirty="0"/>
              <a:t>when the crystal is sufficiently </a:t>
            </a:r>
            <a:r>
              <a:rPr lang="en-US" sz="2600" dirty="0" smtClean="0"/>
              <a:t>heated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5360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9" y="3893889"/>
            <a:ext cx="6278869" cy="33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DECREASES with temperature</a:t>
            </a:r>
          </a:p>
          <a:p>
            <a:pPr lvl="1"/>
            <a:r>
              <a:rPr lang="en-US" dirty="0" smtClean="0"/>
              <a:t>Yes, everything is jostling around more!</a:t>
            </a:r>
          </a:p>
          <a:p>
            <a:pPr lvl="2"/>
            <a:r>
              <a:rPr lang="en-US" dirty="0" smtClean="0"/>
              <a:t>More electrons can be shaken free to move around</a:t>
            </a:r>
          </a:p>
          <a:p>
            <a:pPr lvl="2"/>
            <a:r>
              <a:rPr lang="en-US" dirty="0" smtClean="0"/>
              <a:t>While traveling, these electrons endure scattering as they repeatedly run into the jostling landscape. Heat exacerbates this</a:t>
            </a:r>
          </a:p>
          <a:p>
            <a:pPr lvl="1"/>
            <a:r>
              <a:rPr lang="en-US" dirty="0" smtClean="0"/>
              <a:t>You can’t win if you don’t play</a:t>
            </a:r>
          </a:p>
          <a:p>
            <a:pPr lvl="2"/>
            <a:r>
              <a:rPr lang="en-US" dirty="0" smtClean="0"/>
              <a:t>More players</a:t>
            </a:r>
          </a:p>
          <a:p>
            <a:pPr lvl="2"/>
            <a:r>
              <a:rPr lang="en-US" dirty="0" smtClean="0"/>
              <a:t>Worse odds</a:t>
            </a:r>
          </a:p>
          <a:p>
            <a:pPr lvl="2"/>
            <a:r>
              <a:rPr lang="en-US" dirty="0" smtClean="0"/>
              <a:t>Still get more absolute number of successes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Bandgap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47063" cy="2743200"/>
          </a:xfrm>
        </p:spPr>
        <p:txBody>
          <a:bodyPr/>
          <a:lstStyle/>
          <a:p>
            <a:r>
              <a:rPr lang="en-US" sz="2600" dirty="0" smtClean="0"/>
              <a:t>If an electron is excited into the conduction band, it can move</a:t>
            </a:r>
          </a:p>
          <a:p>
            <a:r>
              <a:rPr lang="en-US" sz="2600" dirty="0" smtClean="0"/>
              <a:t>Interestingly, the “hole” left behind at the bottom can also move. </a:t>
            </a:r>
          </a:p>
          <a:p>
            <a:pPr lvl="1"/>
            <a:r>
              <a:rPr lang="en-US" sz="2400" dirty="0" smtClean="0"/>
              <a:t>No actual hole particle, but the ensemble of electrons can move as a whole [no pun intended]</a:t>
            </a:r>
            <a:endParaRPr lang="en-US" sz="2400" dirty="0"/>
          </a:p>
        </p:txBody>
      </p:sp>
      <p:pic>
        <p:nvPicPr>
          <p:cNvPr id="15360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348038"/>
            <a:ext cx="711358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726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dirty="0">
                <a:latin typeface="Arial" charset="0"/>
              </a:rPr>
              <a:t>If the lower floor is full and top one is empty, no traffic is possible.     Analog of an </a:t>
            </a:r>
            <a:r>
              <a:rPr lang="en-US" sz="2000" dirty="0" smtClean="0">
                <a:latin typeface="Arial" charset="0"/>
              </a:rPr>
              <a:t>insulator or a non-excited semiconductor.  </a:t>
            </a:r>
            <a:r>
              <a:rPr lang="en-US" sz="2000" dirty="0">
                <a:latin typeface="Arial" charset="0"/>
              </a:rPr>
              <a:t>All electrons are locked up.</a:t>
            </a:r>
          </a:p>
        </p:txBody>
      </p:sp>
      <p:sp>
        <p:nvSpPr>
          <p:cNvPr id="1538051" name="Text Box 3"/>
          <p:cNvSpPr txBox="1">
            <a:spLocks noChangeArrowheads="1"/>
          </p:cNvSpPr>
          <p:nvPr/>
        </p:nvSpPr>
        <p:spPr bwMode="auto">
          <a:xfrm>
            <a:off x="723900" y="254000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Shockley’s Parking Garage Analogy for Conduction in Si</a:t>
            </a:r>
          </a:p>
        </p:txBody>
      </p:sp>
      <p:sp>
        <p:nvSpPr>
          <p:cNvPr id="1538052" name="Text Box 4"/>
          <p:cNvSpPr txBox="1">
            <a:spLocks noChangeArrowheads="1"/>
          </p:cNvSpPr>
          <p:nvPr/>
        </p:nvSpPr>
        <p:spPr bwMode="auto">
          <a:xfrm>
            <a:off x="736600" y="14097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Two-story parking garage on a hill:</a:t>
            </a:r>
          </a:p>
        </p:txBody>
      </p:sp>
      <p:grpSp>
        <p:nvGrpSpPr>
          <p:cNvPr id="1538053" name="Group 5"/>
          <p:cNvGrpSpPr>
            <a:grpSpLocks/>
          </p:cNvGrpSpPr>
          <p:nvPr/>
        </p:nvGrpSpPr>
        <p:grpSpPr bwMode="auto">
          <a:xfrm rot="131070">
            <a:off x="1143000" y="1993900"/>
            <a:ext cx="6464300" cy="1917700"/>
            <a:chOff x="720" y="1192"/>
            <a:chExt cx="4072" cy="1208"/>
          </a:xfrm>
        </p:grpSpPr>
        <p:grpSp>
          <p:nvGrpSpPr>
            <p:cNvPr id="1538054" name="Group 6"/>
            <p:cNvGrpSpPr>
              <a:grpSpLocks/>
            </p:cNvGrpSpPr>
            <p:nvPr/>
          </p:nvGrpSpPr>
          <p:grpSpPr bwMode="auto">
            <a:xfrm>
              <a:off x="1592" y="2056"/>
              <a:ext cx="760" cy="344"/>
              <a:chOff x="1560" y="2792"/>
              <a:chExt cx="1184" cy="496"/>
            </a:xfrm>
          </p:grpSpPr>
          <p:sp>
            <p:nvSpPr>
              <p:cNvPr id="1538055" name="Arc 7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56" name="Arc 8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57" name="Line 9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58" name="Arc 10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59" name="Line 11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60" name="Oval 12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61" name="Oval 13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062" name="Group 14"/>
            <p:cNvGrpSpPr>
              <a:grpSpLocks/>
            </p:cNvGrpSpPr>
            <p:nvPr/>
          </p:nvGrpSpPr>
          <p:grpSpPr bwMode="auto">
            <a:xfrm>
              <a:off x="2392" y="2056"/>
              <a:ext cx="760" cy="344"/>
              <a:chOff x="1560" y="2792"/>
              <a:chExt cx="1184" cy="496"/>
            </a:xfrm>
          </p:grpSpPr>
          <p:sp>
            <p:nvSpPr>
              <p:cNvPr id="1538063" name="Arc 15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64" name="Arc 16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65" name="Line 17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66" name="Arc 18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67" name="Line 19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68" name="Oval 20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69" name="Oval 21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070" name="Group 22"/>
            <p:cNvGrpSpPr>
              <a:grpSpLocks/>
            </p:cNvGrpSpPr>
            <p:nvPr/>
          </p:nvGrpSpPr>
          <p:grpSpPr bwMode="auto">
            <a:xfrm>
              <a:off x="3192" y="2048"/>
              <a:ext cx="760" cy="344"/>
              <a:chOff x="1560" y="2792"/>
              <a:chExt cx="1184" cy="496"/>
            </a:xfrm>
          </p:grpSpPr>
          <p:sp>
            <p:nvSpPr>
              <p:cNvPr id="1538071" name="Arc 23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72" name="Arc 24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73" name="Line 25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74" name="Arc 26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75" name="Line 27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76" name="Oval 28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77" name="Oval 29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078" name="Group 30"/>
            <p:cNvGrpSpPr>
              <a:grpSpLocks/>
            </p:cNvGrpSpPr>
            <p:nvPr/>
          </p:nvGrpSpPr>
          <p:grpSpPr bwMode="auto">
            <a:xfrm>
              <a:off x="808" y="2056"/>
              <a:ext cx="760" cy="344"/>
              <a:chOff x="1560" y="2792"/>
              <a:chExt cx="1184" cy="496"/>
            </a:xfrm>
          </p:grpSpPr>
          <p:sp>
            <p:nvSpPr>
              <p:cNvPr id="1538079" name="Arc 31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80" name="Arc 32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81" name="Line 33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82" name="Arc 34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83" name="Line 35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84" name="Oval 36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85" name="Oval 37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086" name="Group 38"/>
            <p:cNvGrpSpPr>
              <a:grpSpLocks/>
            </p:cNvGrpSpPr>
            <p:nvPr/>
          </p:nvGrpSpPr>
          <p:grpSpPr bwMode="auto">
            <a:xfrm>
              <a:off x="3984" y="2048"/>
              <a:ext cx="760" cy="344"/>
              <a:chOff x="1560" y="2792"/>
              <a:chExt cx="1184" cy="496"/>
            </a:xfrm>
          </p:grpSpPr>
          <p:sp>
            <p:nvSpPr>
              <p:cNvPr id="1538087" name="Arc 39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88" name="Arc 40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89" name="Line 41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90" name="Arc 42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91" name="Line 43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92" name="Oval 44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93" name="Oval 45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094" name="Rectangle 46"/>
            <p:cNvSpPr>
              <a:spLocks noChangeArrowheads="1"/>
            </p:cNvSpPr>
            <p:nvPr/>
          </p:nvSpPr>
          <p:spPr bwMode="auto">
            <a:xfrm>
              <a:off x="728" y="1192"/>
              <a:ext cx="4056" cy="1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95" name="Line 47"/>
            <p:cNvSpPr>
              <a:spLocks noChangeShapeType="1"/>
            </p:cNvSpPr>
            <p:nvPr/>
          </p:nvSpPr>
          <p:spPr bwMode="auto">
            <a:xfrm>
              <a:off x="720" y="1752"/>
              <a:ext cx="4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5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726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>
                <a:latin typeface="Arial" charset="0"/>
              </a:rPr>
              <a:t>If one car is moved upstairs, it can move AND THE HOLE ON THE LOWER FLOOR CAN MOVE.  Conduction is possible.  Analog to warmed-up semiconductor.  Some electrons get free (and leave “holes” behind).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723900" y="328613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Shockley’s Parking Garage Analogy for Conduction in Si</a:t>
            </a:r>
          </a:p>
        </p:txBody>
      </p:sp>
      <p:sp>
        <p:nvSpPr>
          <p:cNvPr id="1539076" name="Text Box 4"/>
          <p:cNvSpPr txBox="1">
            <a:spLocks noChangeArrowheads="1"/>
          </p:cNvSpPr>
          <p:nvPr/>
        </p:nvSpPr>
        <p:spPr bwMode="auto">
          <a:xfrm>
            <a:off x="736600" y="14097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Two-story parking garage on a hill:</a:t>
            </a:r>
          </a:p>
        </p:txBody>
      </p:sp>
      <p:grpSp>
        <p:nvGrpSpPr>
          <p:cNvPr id="1539077" name="Group 5"/>
          <p:cNvGrpSpPr>
            <a:grpSpLocks/>
          </p:cNvGrpSpPr>
          <p:nvPr/>
        </p:nvGrpSpPr>
        <p:grpSpPr bwMode="auto">
          <a:xfrm>
            <a:off x="1144588" y="1993900"/>
            <a:ext cx="6464300" cy="2000250"/>
            <a:chOff x="721" y="1256"/>
            <a:chExt cx="4072" cy="1260"/>
          </a:xfrm>
        </p:grpSpPr>
        <p:grpSp>
          <p:nvGrpSpPr>
            <p:cNvPr id="1539078" name="Group 6"/>
            <p:cNvGrpSpPr>
              <a:grpSpLocks/>
            </p:cNvGrpSpPr>
            <p:nvPr/>
          </p:nvGrpSpPr>
          <p:grpSpPr bwMode="auto">
            <a:xfrm rot="131070">
              <a:off x="1576" y="2089"/>
              <a:ext cx="760" cy="344"/>
              <a:chOff x="1560" y="2792"/>
              <a:chExt cx="1184" cy="496"/>
            </a:xfrm>
          </p:grpSpPr>
          <p:sp>
            <p:nvSpPr>
              <p:cNvPr id="1539079" name="Arc 7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80" name="Arc 8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81" name="Line 9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82" name="Arc 10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83" name="Line 11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84" name="Oval 12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85" name="Oval 13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086" name="Group 14"/>
            <p:cNvGrpSpPr>
              <a:grpSpLocks/>
            </p:cNvGrpSpPr>
            <p:nvPr/>
          </p:nvGrpSpPr>
          <p:grpSpPr bwMode="auto">
            <a:xfrm rot="131070">
              <a:off x="2439" y="1464"/>
              <a:ext cx="760" cy="344"/>
              <a:chOff x="1560" y="2792"/>
              <a:chExt cx="1184" cy="496"/>
            </a:xfrm>
          </p:grpSpPr>
          <p:sp>
            <p:nvSpPr>
              <p:cNvPr id="1539087" name="Arc 15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88" name="Arc 16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89" name="Line 17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90" name="Arc 18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91" name="Line 19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92" name="Oval 20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93" name="Oval 21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094" name="Group 22"/>
            <p:cNvGrpSpPr>
              <a:grpSpLocks/>
            </p:cNvGrpSpPr>
            <p:nvPr/>
          </p:nvGrpSpPr>
          <p:grpSpPr bwMode="auto">
            <a:xfrm rot="131070">
              <a:off x="3175" y="2142"/>
              <a:ext cx="760" cy="344"/>
              <a:chOff x="1560" y="2792"/>
              <a:chExt cx="1184" cy="496"/>
            </a:xfrm>
          </p:grpSpPr>
          <p:sp>
            <p:nvSpPr>
              <p:cNvPr id="1539095" name="Arc 23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96" name="Arc 24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97" name="Line 25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98" name="Arc 26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99" name="Line 27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00" name="Oval 28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01" name="Oval 29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102" name="Group 30"/>
            <p:cNvGrpSpPr>
              <a:grpSpLocks/>
            </p:cNvGrpSpPr>
            <p:nvPr/>
          </p:nvGrpSpPr>
          <p:grpSpPr bwMode="auto">
            <a:xfrm rot="131070">
              <a:off x="792" y="2059"/>
              <a:ext cx="760" cy="344"/>
              <a:chOff x="1560" y="2792"/>
              <a:chExt cx="1184" cy="496"/>
            </a:xfrm>
          </p:grpSpPr>
          <p:sp>
            <p:nvSpPr>
              <p:cNvPr id="1539103" name="Arc 31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04" name="Arc 32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05" name="Line 33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06" name="Arc 34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07" name="Line 35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08" name="Oval 36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09" name="Oval 37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110" name="Group 38"/>
            <p:cNvGrpSpPr>
              <a:grpSpLocks/>
            </p:cNvGrpSpPr>
            <p:nvPr/>
          </p:nvGrpSpPr>
          <p:grpSpPr bwMode="auto">
            <a:xfrm rot="131070">
              <a:off x="3966" y="2172"/>
              <a:ext cx="760" cy="344"/>
              <a:chOff x="1560" y="2792"/>
              <a:chExt cx="1184" cy="496"/>
            </a:xfrm>
          </p:grpSpPr>
          <p:sp>
            <p:nvSpPr>
              <p:cNvPr id="1539111" name="Arc 39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12" name="Arc 40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13" name="Line 41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14" name="Arc 42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15" name="Line 43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16" name="Oval 44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17" name="Oval 45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118" name="Rectangle 46"/>
            <p:cNvSpPr>
              <a:spLocks noChangeArrowheads="1"/>
            </p:cNvSpPr>
            <p:nvPr/>
          </p:nvSpPr>
          <p:spPr bwMode="auto">
            <a:xfrm rot="131070">
              <a:off x="728" y="1256"/>
              <a:ext cx="4056" cy="1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19" name="Line 47"/>
            <p:cNvSpPr>
              <a:spLocks noChangeShapeType="1"/>
            </p:cNvSpPr>
            <p:nvPr/>
          </p:nvSpPr>
          <p:spPr bwMode="auto">
            <a:xfrm rot="131070">
              <a:off x="721" y="1816"/>
              <a:ext cx="4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120" name="AutoShape 48"/>
          <p:cNvSpPr>
            <a:spLocks noChangeArrowheads="1"/>
          </p:cNvSpPr>
          <p:nvPr/>
        </p:nvSpPr>
        <p:spPr bwMode="auto">
          <a:xfrm rot="107878">
            <a:off x="5143500" y="23876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9121" name="Group 49"/>
          <p:cNvGrpSpPr>
            <a:grpSpLocks/>
          </p:cNvGrpSpPr>
          <p:nvPr/>
        </p:nvGrpSpPr>
        <p:grpSpPr bwMode="auto">
          <a:xfrm>
            <a:off x="2324100" y="2908300"/>
            <a:ext cx="2493963" cy="579438"/>
            <a:chOff x="1464" y="1832"/>
            <a:chExt cx="1571" cy="365"/>
          </a:xfrm>
        </p:grpSpPr>
        <p:sp>
          <p:nvSpPr>
            <p:cNvPr id="1539122" name="AutoShape 50"/>
            <p:cNvSpPr>
              <a:spLocks noChangeArrowheads="1"/>
            </p:cNvSpPr>
            <p:nvPr/>
          </p:nvSpPr>
          <p:spPr bwMode="auto">
            <a:xfrm rot="128809" flipH="1">
              <a:off x="1464" y="1832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23" name="AutoShape 51"/>
            <p:cNvSpPr>
              <a:spLocks/>
            </p:cNvSpPr>
            <p:nvPr/>
          </p:nvSpPr>
          <p:spPr bwMode="auto">
            <a:xfrm rot="-5092875">
              <a:off x="2676" y="1838"/>
              <a:ext cx="166" cy="552"/>
            </a:xfrm>
            <a:prstGeom prst="rightBrace">
              <a:avLst>
                <a:gd name="adj1" fmla="val 27711"/>
                <a:gd name="adj2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4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726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dirty="0">
                <a:latin typeface="Arial" charset="0"/>
              </a:rPr>
              <a:t>If an extra car is “donated” to the upper floor, it can move. Conduction is possible.  </a:t>
            </a:r>
            <a:r>
              <a:rPr lang="en-US" sz="2000" i="1" dirty="0">
                <a:latin typeface="Arial" charset="0"/>
              </a:rPr>
              <a:t>Analog to </a:t>
            </a:r>
            <a:r>
              <a:rPr lang="en-US" sz="2000" b="1" i="1" dirty="0">
                <a:latin typeface="Arial" charset="0"/>
              </a:rPr>
              <a:t>N-type semiconductor.</a:t>
            </a:r>
            <a:r>
              <a:rPr lang="en-US" sz="2000" b="1" dirty="0">
                <a:latin typeface="Arial" charset="0"/>
              </a:rPr>
              <a:t>  </a:t>
            </a:r>
            <a:r>
              <a:rPr lang="en-US" sz="2000" dirty="0">
                <a:latin typeface="Arial" charset="0"/>
              </a:rPr>
              <a:t>(An electron donor is added to the crystal, creating free electrons).</a:t>
            </a:r>
          </a:p>
        </p:txBody>
      </p:sp>
      <p:sp>
        <p:nvSpPr>
          <p:cNvPr id="1540099" name="Text Box 3"/>
          <p:cNvSpPr txBox="1">
            <a:spLocks noChangeArrowheads="1"/>
          </p:cNvSpPr>
          <p:nvPr/>
        </p:nvSpPr>
        <p:spPr bwMode="auto">
          <a:xfrm>
            <a:off x="733425" y="319088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Shockley’s Parking Garage Analogy for Conduction in Si</a:t>
            </a:r>
          </a:p>
        </p:txBody>
      </p:sp>
      <p:sp>
        <p:nvSpPr>
          <p:cNvPr id="1540100" name="Text Box 4"/>
          <p:cNvSpPr txBox="1">
            <a:spLocks noChangeArrowheads="1"/>
          </p:cNvSpPr>
          <p:nvPr/>
        </p:nvSpPr>
        <p:spPr bwMode="auto">
          <a:xfrm>
            <a:off x="736600" y="14097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Two-story parking garage on a hill:</a:t>
            </a:r>
          </a:p>
        </p:txBody>
      </p:sp>
      <p:grpSp>
        <p:nvGrpSpPr>
          <p:cNvPr id="1540101" name="Group 5"/>
          <p:cNvGrpSpPr>
            <a:grpSpLocks/>
          </p:cNvGrpSpPr>
          <p:nvPr/>
        </p:nvGrpSpPr>
        <p:grpSpPr bwMode="auto">
          <a:xfrm>
            <a:off x="1144588" y="1993900"/>
            <a:ext cx="6464300" cy="2000250"/>
            <a:chOff x="721" y="1256"/>
            <a:chExt cx="4072" cy="1260"/>
          </a:xfrm>
        </p:grpSpPr>
        <p:grpSp>
          <p:nvGrpSpPr>
            <p:cNvPr id="1540102" name="Group 6"/>
            <p:cNvGrpSpPr>
              <a:grpSpLocks/>
            </p:cNvGrpSpPr>
            <p:nvPr/>
          </p:nvGrpSpPr>
          <p:grpSpPr bwMode="auto">
            <a:xfrm rot="131070">
              <a:off x="1576" y="2089"/>
              <a:ext cx="760" cy="344"/>
              <a:chOff x="1560" y="2792"/>
              <a:chExt cx="1184" cy="496"/>
            </a:xfrm>
          </p:grpSpPr>
          <p:sp>
            <p:nvSpPr>
              <p:cNvPr id="1540103" name="Arc 7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04" name="Arc 8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05" name="Line 9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06" name="Arc 10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07" name="Line 11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08" name="Oval 12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09" name="Oval 13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110" name="Group 14"/>
            <p:cNvGrpSpPr>
              <a:grpSpLocks/>
            </p:cNvGrpSpPr>
            <p:nvPr/>
          </p:nvGrpSpPr>
          <p:grpSpPr bwMode="auto">
            <a:xfrm rot="131070">
              <a:off x="2439" y="1464"/>
              <a:ext cx="760" cy="344"/>
              <a:chOff x="1560" y="2792"/>
              <a:chExt cx="1184" cy="496"/>
            </a:xfrm>
          </p:grpSpPr>
          <p:sp>
            <p:nvSpPr>
              <p:cNvPr id="1540111" name="Arc 15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12" name="Arc 16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13" name="Line 17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14" name="Arc 18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15" name="Line 19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16" name="Oval 20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17" name="Oval 21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118" name="Group 22"/>
            <p:cNvGrpSpPr>
              <a:grpSpLocks/>
            </p:cNvGrpSpPr>
            <p:nvPr/>
          </p:nvGrpSpPr>
          <p:grpSpPr bwMode="auto">
            <a:xfrm rot="131070">
              <a:off x="3175" y="2142"/>
              <a:ext cx="760" cy="344"/>
              <a:chOff x="1560" y="2792"/>
              <a:chExt cx="1184" cy="496"/>
            </a:xfrm>
          </p:grpSpPr>
          <p:sp>
            <p:nvSpPr>
              <p:cNvPr id="1540119" name="Arc 23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20" name="Arc 24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21" name="Line 25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22" name="Arc 26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23" name="Line 27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24" name="Oval 28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25" name="Oval 29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126" name="Group 30"/>
            <p:cNvGrpSpPr>
              <a:grpSpLocks/>
            </p:cNvGrpSpPr>
            <p:nvPr/>
          </p:nvGrpSpPr>
          <p:grpSpPr bwMode="auto">
            <a:xfrm rot="131070">
              <a:off x="792" y="2059"/>
              <a:ext cx="760" cy="344"/>
              <a:chOff x="1560" y="2792"/>
              <a:chExt cx="1184" cy="496"/>
            </a:xfrm>
          </p:grpSpPr>
          <p:sp>
            <p:nvSpPr>
              <p:cNvPr id="1540127" name="Arc 31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28" name="Arc 32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29" name="Line 33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30" name="Arc 34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31" name="Line 35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32" name="Oval 36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33" name="Oval 37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134" name="Group 38"/>
            <p:cNvGrpSpPr>
              <a:grpSpLocks/>
            </p:cNvGrpSpPr>
            <p:nvPr/>
          </p:nvGrpSpPr>
          <p:grpSpPr bwMode="auto">
            <a:xfrm rot="131070">
              <a:off x="3966" y="2172"/>
              <a:ext cx="760" cy="344"/>
              <a:chOff x="1560" y="2792"/>
              <a:chExt cx="1184" cy="496"/>
            </a:xfrm>
          </p:grpSpPr>
          <p:sp>
            <p:nvSpPr>
              <p:cNvPr id="1540135" name="Arc 39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36" name="Arc 40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37" name="Line 41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38" name="Arc 42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39" name="Line 43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40" name="Oval 44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41" name="Oval 45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0142" name="Rectangle 46"/>
            <p:cNvSpPr>
              <a:spLocks noChangeArrowheads="1"/>
            </p:cNvSpPr>
            <p:nvPr/>
          </p:nvSpPr>
          <p:spPr bwMode="auto">
            <a:xfrm rot="131070">
              <a:off x="728" y="1256"/>
              <a:ext cx="4056" cy="1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3" name="Line 47"/>
            <p:cNvSpPr>
              <a:spLocks noChangeShapeType="1"/>
            </p:cNvSpPr>
            <p:nvPr/>
          </p:nvSpPr>
          <p:spPr bwMode="auto">
            <a:xfrm rot="131070">
              <a:off x="721" y="1816"/>
              <a:ext cx="4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0144" name="Group 48"/>
            <p:cNvGrpSpPr>
              <a:grpSpLocks/>
            </p:cNvGrpSpPr>
            <p:nvPr/>
          </p:nvGrpSpPr>
          <p:grpSpPr bwMode="auto">
            <a:xfrm rot="131070">
              <a:off x="2376" y="2105"/>
              <a:ext cx="760" cy="344"/>
              <a:chOff x="1560" y="2792"/>
              <a:chExt cx="1184" cy="496"/>
            </a:xfrm>
          </p:grpSpPr>
          <p:sp>
            <p:nvSpPr>
              <p:cNvPr id="1540145" name="Arc 49"/>
              <p:cNvSpPr>
                <a:spLocks/>
              </p:cNvSpPr>
              <p:nvPr/>
            </p:nvSpPr>
            <p:spPr bwMode="auto">
              <a:xfrm>
                <a:off x="2376" y="2976"/>
                <a:ext cx="360" cy="1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706"/>
                  <a:gd name="T2" fmla="*/ 21572 w 21600"/>
                  <a:gd name="T3" fmla="*/ 22706 h 22706"/>
                  <a:gd name="T4" fmla="*/ 0 w 21600"/>
                  <a:gd name="T5" fmla="*/ 21600 h 2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7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</a:path>
                  <a:path w="21600" h="227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68"/>
                      <a:pt x="21590" y="22337"/>
                      <a:pt x="21571" y="2270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46" name="Arc 50"/>
              <p:cNvSpPr>
                <a:spLocks/>
              </p:cNvSpPr>
              <p:nvPr/>
            </p:nvSpPr>
            <p:spPr bwMode="auto">
              <a:xfrm>
                <a:off x="1808" y="2792"/>
                <a:ext cx="584" cy="2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47" name="Line 51"/>
              <p:cNvSpPr>
                <a:spLocks noChangeShapeType="1"/>
              </p:cNvSpPr>
              <p:nvPr/>
            </p:nvSpPr>
            <p:spPr bwMode="auto">
              <a:xfrm flipH="1">
                <a:off x="1624" y="2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48" name="Arc 52"/>
              <p:cNvSpPr>
                <a:spLocks/>
              </p:cNvSpPr>
              <p:nvPr/>
            </p:nvSpPr>
            <p:spPr bwMode="auto">
              <a:xfrm flipH="1">
                <a:off x="1560" y="2792"/>
                <a:ext cx="8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49" name="Line 53"/>
              <p:cNvSpPr>
                <a:spLocks noChangeShapeType="1"/>
              </p:cNvSpPr>
              <p:nvPr/>
            </p:nvSpPr>
            <p:spPr bwMode="auto">
              <a:xfrm>
                <a:off x="1568" y="3176"/>
                <a:ext cx="1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50" name="Oval 54"/>
              <p:cNvSpPr>
                <a:spLocks noChangeArrowheads="1"/>
              </p:cNvSpPr>
              <p:nvPr/>
            </p:nvSpPr>
            <p:spPr bwMode="auto">
              <a:xfrm>
                <a:off x="170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51" name="Oval 55"/>
              <p:cNvSpPr>
                <a:spLocks noChangeArrowheads="1"/>
              </p:cNvSpPr>
              <p:nvPr/>
            </p:nvSpPr>
            <p:spPr bwMode="auto">
              <a:xfrm>
                <a:off x="2384" y="3088"/>
                <a:ext cx="208" cy="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0152" name="AutoShape 56"/>
          <p:cNvSpPr>
            <a:spLocks noChangeArrowheads="1"/>
          </p:cNvSpPr>
          <p:nvPr/>
        </p:nvSpPr>
        <p:spPr bwMode="auto">
          <a:xfrm rot="107878">
            <a:off x="5143500" y="23876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1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7264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dirty="0">
                <a:latin typeface="Arial" charset="0"/>
              </a:rPr>
              <a:t>If a car is removed from the lower floor, it leaves a HOLE which can move. Conduction is possible.  </a:t>
            </a:r>
            <a:r>
              <a:rPr lang="en-US" sz="2000" i="1" dirty="0">
                <a:latin typeface="Arial" charset="0"/>
              </a:rPr>
              <a:t>Analog to </a:t>
            </a:r>
            <a:r>
              <a:rPr lang="en-US" sz="2000" b="1" i="1" dirty="0">
                <a:latin typeface="Arial" charset="0"/>
              </a:rPr>
              <a:t>P-type semiconductor</a:t>
            </a:r>
            <a:r>
              <a:rPr lang="en-US" sz="2000" i="1" dirty="0">
                <a:latin typeface="Arial" charset="0"/>
              </a:rPr>
              <a:t>.</a:t>
            </a:r>
            <a:r>
              <a:rPr lang="en-US" sz="2000" dirty="0">
                <a:latin typeface="Arial" charset="0"/>
              </a:rPr>
              <a:t>  (Acceptors are added to the crystal, “consuming” bonding </a:t>
            </a:r>
            <a:r>
              <a:rPr lang="en-US" sz="2000" dirty="0" err="1">
                <a:latin typeface="Arial" charset="0"/>
              </a:rPr>
              <a:t>electrons,creating</a:t>
            </a:r>
            <a:r>
              <a:rPr lang="en-US" sz="2000" dirty="0">
                <a:latin typeface="Arial" charset="0"/>
              </a:rPr>
              <a:t> free holes).</a:t>
            </a:r>
          </a:p>
        </p:txBody>
      </p:sp>
      <p:sp>
        <p:nvSpPr>
          <p:cNvPr id="1541123" name="Text Box 3"/>
          <p:cNvSpPr txBox="1">
            <a:spLocks noChangeArrowheads="1"/>
          </p:cNvSpPr>
          <p:nvPr/>
        </p:nvSpPr>
        <p:spPr bwMode="auto">
          <a:xfrm>
            <a:off x="723900" y="711200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Shockley’s Parking Garage Analogy for Conduction in Si</a:t>
            </a:r>
          </a:p>
        </p:txBody>
      </p:sp>
      <p:sp>
        <p:nvSpPr>
          <p:cNvPr id="1541124" name="Text Box 4"/>
          <p:cNvSpPr txBox="1">
            <a:spLocks noChangeArrowheads="1"/>
          </p:cNvSpPr>
          <p:nvPr/>
        </p:nvSpPr>
        <p:spPr bwMode="auto">
          <a:xfrm>
            <a:off x="736600" y="14097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Two-story parking garage on a hill:</a:t>
            </a:r>
          </a:p>
        </p:txBody>
      </p:sp>
      <p:grpSp>
        <p:nvGrpSpPr>
          <p:cNvPr id="1541125" name="Group 5"/>
          <p:cNvGrpSpPr>
            <a:grpSpLocks/>
          </p:cNvGrpSpPr>
          <p:nvPr/>
        </p:nvGrpSpPr>
        <p:grpSpPr bwMode="auto">
          <a:xfrm rot="131070">
            <a:off x="2501900" y="3316288"/>
            <a:ext cx="1206500" cy="546100"/>
            <a:chOff x="1560" y="2792"/>
            <a:chExt cx="1184" cy="496"/>
          </a:xfrm>
        </p:grpSpPr>
        <p:sp>
          <p:nvSpPr>
            <p:cNvPr id="1541126" name="Arc 6"/>
            <p:cNvSpPr>
              <a:spLocks/>
            </p:cNvSpPr>
            <p:nvPr/>
          </p:nvSpPr>
          <p:spPr bwMode="auto">
            <a:xfrm>
              <a:off x="2376" y="2976"/>
              <a:ext cx="360" cy="1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706"/>
                <a:gd name="T2" fmla="*/ 21572 w 21600"/>
                <a:gd name="T3" fmla="*/ 22706 h 22706"/>
                <a:gd name="T4" fmla="*/ 0 w 21600"/>
                <a:gd name="T5" fmla="*/ 21600 h 2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</a:path>
                <a:path w="21600" h="22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7" name="Arc 7"/>
            <p:cNvSpPr>
              <a:spLocks/>
            </p:cNvSpPr>
            <p:nvPr/>
          </p:nvSpPr>
          <p:spPr bwMode="auto">
            <a:xfrm>
              <a:off x="1808" y="2792"/>
              <a:ext cx="584" cy="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8" name="Line 8"/>
            <p:cNvSpPr>
              <a:spLocks noChangeShapeType="1"/>
            </p:cNvSpPr>
            <p:nvPr/>
          </p:nvSpPr>
          <p:spPr bwMode="auto">
            <a:xfrm flipH="1">
              <a:off x="1624" y="2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29" name="Arc 9"/>
            <p:cNvSpPr>
              <a:spLocks/>
            </p:cNvSpPr>
            <p:nvPr/>
          </p:nvSpPr>
          <p:spPr bwMode="auto">
            <a:xfrm flipH="1">
              <a:off x="1560" y="2792"/>
              <a:ext cx="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0" name="Line 10"/>
            <p:cNvSpPr>
              <a:spLocks noChangeShapeType="1"/>
            </p:cNvSpPr>
            <p:nvPr/>
          </p:nvSpPr>
          <p:spPr bwMode="auto">
            <a:xfrm>
              <a:off x="1568" y="3176"/>
              <a:ext cx="1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31" name="Oval 11"/>
            <p:cNvSpPr>
              <a:spLocks noChangeArrowheads="1"/>
            </p:cNvSpPr>
            <p:nvPr/>
          </p:nvSpPr>
          <p:spPr bwMode="auto">
            <a:xfrm>
              <a:off x="170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2" name="Oval 12"/>
            <p:cNvSpPr>
              <a:spLocks noChangeArrowheads="1"/>
            </p:cNvSpPr>
            <p:nvPr/>
          </p:nvSpPr>
          <p:spPr bwMode="auto">
            <a:xfrm>
              <a:off x="238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1133" name="Group 13"/>
          <p:cNvGrpSpPr>
            <a:grpSpLocks/>
          </p:cNvGrpSpPr>
          <p:nvPr/>
        </p:nvGrpSpPr>
        <p:grpSpPr bwMode="auto">
          <a:xfrm rot="131070">
            <a:off x="5040313" y="3400425"/>
            <a:ext cx="1206500" cy="546100"/>
            <a:chOff x="1560" y="2792"/>
            <a:chExt cx="1184" cy="496"/>
          </a:xfrm>
        </p:grpSpPr>
        <p:sp>
          <p:nvSpPr>
            <p:cNvPr id="1541134" name="Arc 14"/>
            <p:cNvSpPr>
              <a:spLocks/>
            </p:cNvSpPr>
            <p:nvPr/>
          </p:nvSpPr>
          <p:spPr bwMode="auto">
            <a:xfrm>
              <a:off x="2376" y="2976"/>
              <a:ext cx="360" cy="1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706"/>
                <a:gd name="T2" fmla="*/ 21572 w 21600"/>
                <a:gd name="T3" fmla="*/ 22706 h 22706"/>
                <a:gd name="T4" fmla="*/ 0 w 21600"/>
                <a:gd name="T5" fmla="*/ 21600 h 2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</a:path>
                <a:path w="21600" h="22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5" name="Arc 15"/>
            <p:cNvSpPr>
              <a:spLocks/>
            </p:cNvSpPr>
            <p:nvPr/>
          </p:nvSpPr>
          <p:spPr bwMode="auto">
            <a:xfrm>
              <a:off x="1808" y="2792"/>
              <a:ext cx="584" cy="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6" name="Line 16"/>
            <p:cNvSpPr>
              <a:spLocks noChangeShapeType="1"/>
            </p:cNvSpPr>
            <p:nvPr/>
          </p:nvSpPr>
          <p:spPr bwMode="auto">
            <a:xfrm flipH="1">
              <a:off x="1624" y="2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37" name="Arc 17"/>
            <p:cNvSpPr>
              <a:spLocks/>
            </p:cNvSpPr>
            <p:nvPr/>
          </p:nvSpPr>
          <p:spPr bwMode="auto">
            <a:xfrm flipH="1">
              <a:off x="1560" y="2792"/>
              <a:ext cx="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8" name="Line 18"/>
            <p:cNvSpPr>
              <a:spLocks noChangeShapeType="1"/>
            </p:cNvSpPr>
            <p:nvPr/>
          </p:nvSpPr>
          <p:spPr bwMode="auto">
            <a:xfrm>
              <a:off x="1568" y="3176"/>
              <a:ext cx="1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39" name="Oval 19"/>
            <p:cNvSpPr>
              <a:spLocks noChangeArrowheads="1"/>
            </p:cNvSpPr>
            <p:nvPr/>
          </p:nvSpPr>
          <p:spPr bwMode="auto">
            <a:xfrm>
              <a:off x="170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0" name="Oval 20"/>
            <p:cNvSpPr>
              <a:spLocks noChangeArrowheads="1"/>
            </p:cNvSpPr>
            <p:nvPr/>
          </p:nvSpPr>
          <p:spPr bwMode="auto">
            <a:xfrm>
              <a:off x="238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1141" name="Group 21"/>
          <p:cNvGrpSpPr>
            <a:grpSpLocks/>
          </p:cNvGrpSpPr>
          <p:nvPr/>
        </p:nvGrpSpPr>
        <p:grpSpPr bwMode="auto">
          <a:xfrm rot="131070">
            <a:off x="1257300" y="3268663"/>
            <a:ext cx="1206500" cy="546100"/>
            <a:chOff x="1560" y="2792"/>
            <a:chExt cx="1184" cy="496"/>
          </a:xfrm>
        </p:grpSpPr>
        <p:sp>
          <p:nvSpPr>
            <p:cNvPr id="1541142" name="Arc 22"/>
            <p:cNvSpPr>
              <a:spLocks/>
            </p:cNvSpPr>
            <p:nvPr/>
          </p:nvSpPr>
          <p:spPr bwMode="auto">
            <a:xfrm>
              <a:off x="2376" y="2976"/>
              <a:ext cx="360" cy="1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706"/>
                <a:gd name="T2" fmla="*/ 21572 w 21600"/>
                <a:gd name="T3" fmla="*/ 22706 h 22706"/>
                <a:gd name="T4" fmla="*/ 0 w 21600"/>
                <a:gd name="T5" fmla="*/ 21600 h 2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</a:path>
                <a:path w="21600" h="22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3" name="Arc 23"/>
            <p:cNvSpPr>
              <a:spLocks/>
            </p:cNvSpPr>
            <p:nvPr/>
          </p:nvSpPr>
          <p:spPr bwMode="auto">
            <a:xfrm>
              <a:off x="1808" y="2792"/>
              <a:ext cx="584" cy="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4" name="Line 24"/>
            <p:cNvSpPr>
              <a:spLocks noChangeShapeType="1"/>
            </p:cNvSpPr>
            <p:nvPr/>
          </p:nvSpPr>
          <p:spPr bwMode="auto">
            <a:xfrm flipH="1">
              <a:off x="1624" y="2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45" name="Arc 25"/>
            <p:cNvSpPr>
              <a:spLocks/>
            </p:cNvSpPr>
            <p:nvPr/>
          </p:nvSpPr>
          <p:spPr bwMode="auto">
            <a:xfrm flipH="1">
              <a:off x="1560" y="2792"/>
              <a:ext cx="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6" name="Line 26"/>
            <p:cNvSpPr>
              <a:spLocks noChangeShapeType="1"/>
            </p:cNvSpPr>
            <p:nvPr/>
          </p:nvSpPr>
          <p:spPr bwMode="auto">
            <a:xfrm>
              <a:off x="1568" y="3176"/>
              <a:ext cx="1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47" name="Oval 27"/>
            <p:cNvSpPr>
              <a:spLocks noChangeArrowheads="1"/>
            </p:cNvSpPr>
            <p:nvPr/>
          </p:nvSpPr>
          <p:spPr bwMode="auto">
            <a:xfrm>
              <a:off x="170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8" name="Oval 28"/>
            <p:cNvSpPr>
              <a:spLocks noChangeArrowheads="1"/>
            </p:cNvSpPr>
            <p:nvPr/>
          </p:nvSpPr>
          <p:spPr bwMode="auto">
            <a:xfrm>
              <a:off x="238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1149" name="Group 29"/>
          <p:cNvGrpSpPr>
            <a:grpSpLocks/>
          </p:cNvGrpSpPr>
          <p:nvPr/>
        </p:nvGrpSpPr>
        <p:grpSpPr bwMode="auto">
          <a:xfrm rot="131070">
            <a:off x="6296025" y="3448050"/>
            <a:ext cx="1206500" cy="546100"/>
            <a:chOff x="1560" y="2792"/>
            <a:chExt cx="1184" cy="496"/>
          </a:xfrm>
        </p:grpSpPr>
        <p:sp>
          <p:nvSpPr>
            <p:cNvPr id="1541150" name="Arc 30"/>
            <p:cNvSpPr>
              <a:spLocks/>
            </p:cNvSpPr>
            <p:nvPr/>
          </p:nvSpPr>
          <p:spPr bwMode="auto">
            <a:xfrm>
              <a:off x="2376" y="2976"/>
              <a:ext cx="360" cy="1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706"/>
                <a:gd name="T2" fmla="*/ 21572 w 21600"/>
                <a:gd name="T3" fmla="*/ 22706 h 22706"/>
                <a:gd name="T4" fmla="*/ 0 w 21600"/>
                <a:gd name="T5" fmla="*/ 21600 h 2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</a:path>
                <a:path w="21600" h="22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68"/>
                    <a:pt x="21590" y="22337"/>
                    <a:pt x="21571" y="22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1" name="Arc 31"/>
            <p:cNvSpPr>
              <a:spLocks/>
            </p:cNvSpPr>
            <p:nvPr/>
          </p:nvSpPr>
          <p:spPr bwMode="auto">
            <a:xfrm>
              <a:off x="1808" y="2792"/>
              <a:ext cx="584" cy="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2" name="Line 32"/>
            <p:cNvSpPr>
              <a:spLocks noChangeShapeType="1"/>
            </p:cNvSpPr>
            <p:nvPr/>
          </p:nvSpPr>
          <p:spPr bwMode="auto">
            <a:xfrm flipH="1">
              <a:off x="1624" y="2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53" name="Arc 33"/>
            <p:cNvSpPr>
              <a:spLocks/>
            </p:cNvSpPr>
            <p:nvPr/>
          </p:nvSpPr>
          <p:spPr bwMode="auto">
            <a:xfrm flipH="1">
              <a:off x="1560" y="2792"/>
              <a:ext cx="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4" name="Line 34"/>
            <p:cNvSpPr>
              <a:spLocks noChangeShapeType="1"/>
            </p:cNvSpPr>
            <p:nvPr/>
          </p:nvSpPr>
          <p:spPr bwMode="auto">
            <a:xfrm>
              <a:off x="1568" y="3176"/>
              <a:ext cx="1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55" name="Oval 35"/>
            <p:cNvSpPr>
              <a:spLocks noChangeArrowheads="1"/>
            </p:cNvSpPr>
            <p:nvPr/>
          </p:nvSpPr>
          <p:spPr bwMode="auto">
            <a:xfrm>
              <a:off x="170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6" name="Oval 36"/>
            <p:cNvSpPr>
              <a:spLocks noChangeArrowheads="1"/>
            </p:cNvSpPr>
            <p:nvPr/>
          </p:nvSpPr>
          <p:spPr bwMode="auto">
            <a:xfrm>
              <a:off x="2384" y="3088"/>
              <a:ext cx="208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1157" name="Rectangle 37"/>
          <p:cNvSpPr>
            <a:spLocks noChangeArrowheads="1"/>
          </p:cNvSpPr>
          <p:nvPr/>
        </p:nvSpPr>
        <p:spPr bwMode="auto">
          <a:xfrm rot="131070">
            <a:off x="1155700" y="1993900"/>
            <a:ext cx="6438900" cy="191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58" name="Line 38"/>
          <p:cNvSpPr>
            <a:spLocks noChangeShapeType="1"/>
          </p:cNvSpPr>
          <p:nvPr/>
        </p:nvSpPr>
        <p:spPr bwMode="auto">
          <a:xfrm rot="131070">
            <a:off x="1144588" y="2882900"/>
            <a:ext cx="646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1159" name="Group 39"/>
          <p:cNvGrpSpPr>
            <a:grpSpLocks/>
          </p:cNvGrpSpPr>
          <p:nvPr/>
        </p:nvGrpSpPr>
        <p:grpSpPr bwMode="auto">
          <a:xfrm>
            <a:off x="2324100" y="2908300"/>
            <a:ext cx="2493963" cy="579438"/>
            <a:chOff x="1464" y="1832"/>
            <a:chExt cx="1571" cy="365"/>
          </a:xfrm>
        </p:grpSpPr>
        <p:sp>
          <p:nvSpPr>
            <p:cNvPr id="1541160" name="AutoShape 40"/>
            <p:cNvSpPr>
              <a:spLocks noChangeArrowheads="1"/>
            </p:cNvSpPr>
            <p:nvPr/>
          </p:nvSpPr>
          <p:spPr bwMode="auto">
            <a:xfrm rot="128809" flipH="1">
              <a:off x="1464" y="1832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1" name="AutoShape 41"/>
            <p:cNvSpPr>
              <a:spLocks/>
            </p:cNvSpPr>
            <p:nvPr/>
          </p:nvSpPr>
          <p:spPr bwMode="auto">
            <a:xfrm rot="-5092875">
              <a:off x="2676" y="1838"/>
              <a:ext cx="166" cy="552"/>
            </a:xfrm>
            <a:prstGeom prst="rightBrace">
              <a:avLst>
                <a:gd name="adj1" fmla="val 27711"/>
                <a:gd name="adj2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6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2 demos next Wednesday (after midterm), need two things to be “done”:</a:t>
            </a:r>
          </a:p>
          <a:p>
            <a:pPr lvl="1"/>
            <a:r>
              <a:rPr lang="en-US" b="1" dirty="0" smtClean="0"/>
              <a:t>Check-off</a:t>
            </a:r>
            <a:r>
              <a:rPr lang="en-US" dirty="0" smtClean="0"/>
              <a:t>: Verifying that your circuit works - can optionally be done before Wednesday if you’re worried about circuit breaking before presentation</a:t>
            </a:r>
          </a:p>
          <a:p>
            <a:pPr lvl="1"/>
            <a:r>
              <a:rPr lang="en-US" b="1" dirty="0" smtClean="0"/>
              <a:t>Presentation</a:t>
            </a:r>
            <a:r>
              <a:rPr lang="en-US" dirty="0" smtClean="0"/>
              <a:t>: Asking you questions about why your circuit works</a:t>
            </a:r>
          </a:p>
          <a:p>
            <a:pPr lvl="1"/>
            <a:r>
              <a:rPr lang="en-US" b="1" dirty="0" smtClean="0"/>
              <a:t>No lab report</a:t>
            </a:r>
          </a:p>
          <a:p>
            <a:r>
              <a:rPr lang="en-US" dirty="0" smtClean="0"/>
              <a:t>Presentation will be Wednesday in lab</a:t>
            </a:r>
          </a:p>
          <a:p>
            <a:pPr lvl="1"/>
            <a:r>
              <a:rPr lang="en-US" dirty="0" smtClean="0"/>
              <a:t>1:15 PM until we’re done (~3:00 PM?)</a:t>
            </a:r>
          </a:p>
          <a:p>
            <a:pPr lvl="1"/>
            <a:r>
              <a:rPr lang="en-US" dirty="0" smtClean="0"/>
              <a:t>Cooper, </a:t>
            </a:r>
            <a:r>
              <a:rPr lang="en-US" dirty="0" err="1" smtClean="0"/>
              <a:t>Onur</a:t>
            </a:r>
            <a:r>
              <a:rPr lang="en-US" dirty="0" smtClean="0"/>
              <a:t>, and I will walk around asking questions</a:t>
            </a:r>
          </a:p>
          <a:p>
            <a:pPr lvl="1"/>
            <a:r>
              <a:rPr lang="en-US" dirty="0" smtClean="0"/>
              <a:t>Bring your circuit even if function is checked-off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Fermi-Dirac Distribution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34363" cy="5521325"/>
          </a:xfrm>
        </p:spPr>
        <p:txBody>
          <a:bodyPr/>
          <a:lstStyle/>
          <a:p>
            <a:r>
              <a:rPr lang="en-US" sz="2400"/>
              <a:t>Fermi-Dirac function provides the probability that an energy level is occupied by a fermion which is under thermal equilibrium. Electrons as well as holes are Fermions and hence obey Fermi-Dirac statistics. </a:t>
            </a:r>
          </a:p>
        </p:txBody>
      </p:sp>
      <p:grpSp>
        <p:nvGrpSpPr>
          <p:cNvPr id="1542148" name="Group 4"/>
          <p:cNvGrpSpPr>
            <a:grpSpLocks/>
          </p:cNvGrpSpPr>
          <p:nvPr/>
        </p:nvGrpSpPr>
        <p:grpSpPr bwMode="auto">
          <a:xfrm>
            <a:off x="790575" y="2500313"/>
            <a:ext cx="8353425" cy="4357687"/>
            <a:chOff x="1694" y="8367"/>
            <a:chExt cx="9015" cy="5065"/>
          </a:xfrm>
        </p:grpSpPr>
        <p:pic>
          <p:nvPicPr>
            <p:cNvPr id="1542149" name="Picture 5" descr="ffu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8367"/>
              <a:ext cx="7676" cy="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150" name="Text Box 6"/>
            <p:cNvSpPr txBox="1">
              <a:spLocks noChangeArrowheads="1"/>
            </p:cNvSpPr>
            <p:nvPr/>
          </p:nvSpPr>
          <p:spPr bwMode="auto">
            <a:xfrm>
              <a:off x="1694" y="12712"/>
              <a:ext cx="901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200">
                  <a:ea typeface="宋体" pitchFamily="2" charset="-122"/>
                </a:rPr>
                <a:t>Fig. 5.  Fermi function plots at absolute zero, mid-range, and high temperature.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426"/>
            <a:ext cx="6191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Fermi-Dirac Distribution of Electrons and Holes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590" y="4139254"/>
                <a:ext cx="4980534" cy="2707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# </a:t>
                </a:r>
                <a:r>
                  <a:rPr lang="en-US" sz="2400" dirty="0">
                    <a:latin typeface="HELvetica" pitchFamily="34" charset="0"/>
                    <a:cs typeface="HELvetica" pitchFamily="34" charset="0"/>
                  </a:rPr>
                  <a:t>states in conduction </a:t>
                </a:r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band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# states in valence band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Energy gap between bands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   =</m:t>
                    </m:r>
                  </m:oMath>
                </a14:m>
                <a:r>
                  <a:rPr lang="en-US" sz="2400" dirty="0" err="1" smtClean="0">
                    <a:latin typeface="HELvetica" pitchFamily="34" charset="0"/>
                    <a:cs typeface="HELvetica" pitchFamily="34" charset="0"/>
                  </a:rPr>
                  <a:t>Boltzman</a:t>
                </a:r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 constant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HELvetica" pitchFamily="34" charset="0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  <a:cs typeface="HELvetica" pitchFamily="34" charset="0"/>
                      </a:rPr>
                      <m:t>   =</m:t>
                    </m:r>
                  </m:oMath>
                </a14:m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Temperature</a:t>
                </a:r>
              </a:p>
              <a:p>
                <a:endParaRPr lang="en-US" sz="2400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sz="2400" dirty="0"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" y="4139254"/>
                <a:ext cx="4980534" cy="2707729"/>
              </a:xfrm>
              <a:prstGeom prst="rect">
                <a:avLst/>
              </a:prstGeom>
              <a:blipFill rotWithShape="1">
                <a:blip r:embed="rId4"/>
                <a:stretch>
                  <a:fillRect l="-245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8045" y="6202496"/>
                <a:ext cx="271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45" y="6202496"/>
                <a:ext cx="27101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4063" y="6202496"/>
            <a:ext cx="508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Room temperature: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22441" y="876426"/>
                <a:ext cx="498053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HELvetica" pitchFamily="34" charset="0"/>
                      </a:rPr>
                      <m:t>𝑛</m:t>
                    </m:r>
                  </m:oMath>
                </a14:m>
                <a:r>
                  <a:rPr lang="en-US" sz="2400" b="0" dirty="0" smtClean="0">
                    <a:cs typeface="HELvetic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HELvetica" pitchFamily="34" charset="0"/>
                      </a:rPr>
                      <m:t>= </m:t>
                    </m:r>
                  </m:oMath>
                </a14:m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# electrons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HELvetica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cs typeface="HELvetica" pitchFamily="34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 # holes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HELvetica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HELvetica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HELvetica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 = intrinsic</a:t>
                </a:r>
              </a:p>
              <a:p>
                <a:r>
                  <a:rPr lang="en-US" sz="2400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      carrier</a:t>
                </a:r>
              </a:p>
              <a:p>
                <a:r>
                  <a:rPr lang="en-US" sz="2400" dirty="0"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2400" dirty="0" smtClean="0">
                    <a:latin typeface="HELvetica" pitchFamily="34" charset="0"/>
                    <a:cs typeface="HELvetica" pitchFamily="34" charset="0"/>
                  </a:rPr>
                  <a:t>      concentration</a:t>
                </a:r>
                <a:endParaRPr lang="en-US" sz="2400" dirty="0"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441" y="876426"/>
                <a:ext cx="4980534" cy="1938992"/>
              </a:xfrm>
              <a:prstGeom prst="rect">
                <a:avLst/>
              </a:prstGeom>
              <a:blipFill rotWithShape="1">
                <a:blip r:embed="rId6"/>
                <a:stretch>
                  <a:fillRect l="-367" t="-25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4357" y="3949547"/>
                <a:ext cx="2478795" cy="97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357" y="3949547"/>
                <a:ext cx="2478795" cy="9773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51608" y="5146988"/>
                <a:ext cx="2952066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608" y="5146988"/>
                <a:ext cx="2952066" cy="9691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6114357" y="4060577"/>
            <a:ext cx="2478795" cy="886857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971139" y="5146988"/>
            <a:ext cx="2765232" cy="958159"/>
          </a:xfrm>
          <a:prstGeom prst="rect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85584" y="4139254"/>
            <a:ext cx="4748275" cy="1965893"/>
          </a:xfrm>
          <a:prstGeom prst="rect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533913" y="959065"/>
            <a:ext cx="2610087" cy="1856353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billion electrons seems like a lot to 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iClicker Question: If silicon has approximately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free electrons, is that a lot compared to the number of free electrons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of iron?</a:t>
                </a:r>
              </a:p>
              <a:p>
                <a:pPr lvl="1"/>
                <a:r>
                  <a:rPr lang="en-US" dirty="0" smtClean="0"/>
                  <a:t>A. No,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of iron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 times as many electrons</a:t>
                </a:r>
              </a:p>
              <a:p>
                <a:pPr lvl="1"/>
                <a:r>
                  <a:rPr lang="en-US" dirty="0" smtClean="0"/>
                  <a:t>B. No,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of iron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times as many electrons</a:t>
                </a:r>
              </a:p>
              <a:p>
                <a:pPr lvl="1"/>
                <a:r>
                  <a:rPr lang="en-US" dirty="0" smtClean="0"/>
                  <a:t>C. They have about the same number</a:t>
                </a:r>
              </a:p>
              <a:p>
                <a:pPr lvl="1"/>
                <a:r>
                  <a:rPr lang="en-US" dirty="0" smtClean="0"/>
                  <a:t>D. Silicon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as many electrons per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2222" b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6756" y="6153002"/>
                <a:ext cx="592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 smtClean="0">
                    <a:latin typeface="+mj-lt"/>
                  </a:rPr>
                  <a:t>Density of Silicon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≈5×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56" y="6153002"/>
                <a:ext cx="592707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6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2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92088"/>
            <a:ext cx="5178425" cy="696912"/>
          </a:xfrm>
          <a:noFill/>
          <a:ln/>
        </p:spPr>
        <p:txBody>
          <a:bodyPr/>
          <a:lstStyle/>
          <a:p>
            <a:r>
              <a:rPr lang="en-US" sz="2800"/>
              <a:t>How to get conduction in Si?</a:t>
            </a:r>
          </a:p>
        </p:txBody>
      </p:sp>
      <p:grpSp>
        <p:nvGrpSpPr>
          <p:cNvPr id="1544195" name="Group 3"/>
          <p:cNvGrpSpPr>
            <a:grpSpLocks/>
          </p:cNvGrpSpPr>
          <p:nvPr/>
        </p:nvGrpSpPr>
        <p:grpSpPr bwMode="auto">
          <a:xfrm>
            <a:off x="650875" y="2859088"/>
            <a:ext cx="7885113" cy="2054225"/>
            <a:chOff x="410" y="1702"/>
            <a:chExt cx="4967" cy="1294"/>
          </a:xfrm>
        </p:grpSpPr>
        <p:sp>
          <p:nvSpPr>
            <p:cNvPr id="1544196" name="Text Box 4"/>
            <p:cNvSpPr txBox="1">
              <a:spLocks noChangeArrowheads="1"/>
            </p:cNvSpPr>
            <p:nvPr/>
          </p:nvSpPr>
          <p:spPr bwMode="auto">
            <a:xfrm>
              <a:off x="446" y="1702"/>
              <a:ext cx="493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For the first approach, controlled impurities, “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dopants</a:t>
              </a:r>
              <a:r>
                <a:rPr lang="en-US" sz="1800" b="1">
                  <a:latin typeface="Arial" charset="0"/>
                </a:rPr>
                <a:t>”,</a:t>
              </a:r>
              <a:r>
                <a:rPr lang="en-US" sz="2000" b="1">
                  <a:latin typeface="Arial" charset="0"/>
                </a:rPr>
                <a:t> </a:t>
              </a:r>
              <a:r>
                <a:rPr lang="en-US" sz="1800" b="1">
                  <a:latin typeface="Arial" charset="0"/>
                </a:rPr>
                <a:t>are added to Si:</a:t>
              </a:r>
              <a:endParaRPr 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544197" name="Text Box 5"/>
            <p:cNvSpPr txBox="1">
              <a:spLocks noChangeArrowheads="1"/>
            </p:cNvSpPr>
            <p:nvPr/>
          </p:nvSpPr>
          <p:spPr bwMode="auto">
            <a:xfrm>
              <a:off x="410" y="2746"/>
              <a:ext cx="1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2">
                <a:spcAft>
                  <a:spcPts val="1200"/>
                </a:spcAft>
              </a:pPr>
              <a:r>
                <a:rPr lang="en-US" sz="2000" b="1">
                  <a:latin typeface="Arial" charset="0"/>
                </a:rPr>
                <a:t>or</a:t>
              </a:r>
            </a:p>
          </p:txBody>
        </p:sp>
      </p:grpSp>
      <p:sp>
        <p:nvSpPr>
          <p:cNvPr id="1544198" name="Text Box 6"/>
          <p:cNvSpPr txBox="1">
            <a:spLocks noChangeArrowheads="1"/>
          </p:cNvSpPr>
          <p:nvPr/>
        </p:nvSpPr>
        <p:spPr bwMode="auto">
          <a:xfrm>
            <a:off x="193675" y="911225"/>
            <a:ext cx="9090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We must either:</a:t>
            </a: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1) Chemically modify the Si to produce free carriers (permanent) or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2) </a:t>
            </a:r>
            <a:r>
              <a:rPr lang="en-US" sz="2400" dirty="0" smtClean="0">
                <a:latin typeface="Arial" charset="0"/>
              </a:rPr>
              <a:t>Transiently “induce</a:t>
            </a:r>
            <a:r>
              <a:rPr lang="en-US" sz="2400" dirty="0">
                <a:latin typeface="Arial" charset="0"/>
              </a:rPr>
              <a:t>” them by </a:t>
            </a:r>
            <a:r>
              <a:rPr lang="en-US" sz="2400" dirty="0" smtClean="0">
                <a:latin typeface="Arial" charset="0"/>
              </a:rPr>
              <a:t>electric fields, photons, or temperature (temporary)</a:t>
            </a:r>
            <a:endParaRPr lang="en-US" sz="3200" dirty="0"/>
          </a:p>
        </p:txBody>
      </p:sp>
      <p:grpSp>
        <p:nvGrpSpPr>
          <p:cNvPr id="1544199" name="Group 7"/>
          <p:cNvGrpSpPr>
            <a:grpSpLocks/>
          </p:cNvGrpSpPr>
          <p:nvPr/>
        </p:nvGrpSpPr>
        <p:grpSpPr bwMode="auto">
          <a:xfrm>
            <a:off x="736600" y="3473450"/>
            <a:ext cx="7747000" cy="1054100"/>
            <a:chOff x="464" y="2056"/>
            <a:chExt cx="4880" cy="664"/>
          </a:xfrm>
        </p:grpSpPr>
        <p:sp>
          <p:nvSpPr>
            <p:cNvPr id="1544200" name="Text Box 8"/>
            <p:cNvSpPr txBox="1">
              <a:spLocks noChangeArrowheads="1"/>
            </p:cNvSpPr>
            <p:nvPr/>
          </p:nvSpPr>
          <p:spPr bwMode="auto">
            <a:xfrm>
              <a:off x="731" y="2445"/>
              <a:ext cx="4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(</a:t>
              </a:r>
              <a:r>
                <a:rPr lang="en-US" sz="1800">
                  <a:latin typeface="Arial" charset="0"/>
                </a:rPr>
                <a:t>Extra electrons produce “free electrons” for conduction.)</a:t>
              </a:r>
              <a:endParaRPr lang="en-US" sz="2400"/>
            </a:p>
          </p:txBody>
        </p:sp>
        <p:sp>
          <p:nvSpPr>
            <p:cNvPr id="1544201" name="Text Box 9"/>
            <p:cNvSpPr txBox="1">
              <a:spLocks noChangeArrowheads="1"/>
            </p:cNvSpPr>
            <p:nvPr/>
          </p:nvSpPr>
          <p:spPr bwMode="auto">
            <a:xfrm>
              <a:off x="464" y="2056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>
                <a:spcAft>
                  <a:spcPts val="1200"/>
                </a:spcAft>
              </a:pPr>
              <a:r>
                <a:rPr lang="en-US" sz="1800" b="1">
                  <a:latin typeface="Arial" charset="0"/>
                </a:rPr>
                <a:t>Add group V elements (5 bonding electrons vs four for Si), such as 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phosphorus or arsenic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1544202" name="Rectangle 10"/>
            <p:cNvSpPr>
              <a:spLocks noChangeArrowheads="1"/>
            </p:cNvSpPr>
            <p:nvPr/>
          </p:nvSpPr>
          <p:spPr bwMode="auto">
            <a:xfrm>
              <a:off x="760" y="2080"/>
              <a:ext cx="4232" cy="64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4203" name="Group 11"/>
          <p:cNvGrpSpPr>
            <a:grpSpLocks/>
          </p:cNvGrpSpPr>
          <p:nvPr/>
        </p:nvGrpSpPr>
        <p:grpSpPr bwMode="auto">
          <a:xfrm>
            <a:off x="1163638" y="5021263"/>
            <a:ext cx="7726362" cy="1016000"/>
            <a:chOff x="733" y="3064"/>
            <a:chExt cx="4867" cy="640"/>
          </a:xfrm>
        </p:grpSpPr>
        <p:sp>
          <p:nvSpPr>
            <p:cNvPr id="1544204" name="Text Box 12"/>
            <p:cNvSpPr txBox="1">
              <a:spLocks noChangeArrowheads="1"/>
            </p:cNvSpPr>
            <p:nvPr/>
          </p:nvSpPr>
          <p:spPr bwMode="auto">
            <a:xfrm>
              <a:off x="733" y="3417"/>
              <a:ext cx="4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Deficiency of electrons results in “free holes”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544205" name="Text Box 13"/>
            <p:cNvSpPr txBox="1">
              <a:spLocks noChangeArrowheads="1"/>
            </p:cNvSpPr>
            <p:nvPr/>
          </p:nvSpPr>
          <p:spPr bwMode="auto">
            <a:xfrm>
              <a:off x="744" y="3138"/>
              <a:ext cx="48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Add group III elements (3 bonding electrons), such as 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boron</a:t>
              </a:r>
            </a:p>
          </p:txBody>
        </p:sp>
        <p:sp>
          <p:nvSpPr>
            <p:cNvPr id="1544206" name="Rectangle 14"/>
            <p:cNvSpPr>
              <a:spLocks noChangeArrowheads="1"/>
            </p:cNvSpPr>
            <p:nvPr/>
          </p:nvSpPr>
          <p:spPr bwMode="auto">
            <a:xfrm>
              <a:off x="752" y="3064"/>
              <a:ext cx="4232" cy="64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76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54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5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19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The Periodic Table</a:t>
            </a:r>
          </a:p>
        </p:txBody>
      </p:sp>
      <p:pic>
        <p:nvPicPr>
          <p:cNvPr id="15329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32932" name="Text Box 4"/>
          <p:cNvSpPr txBox="1">
            <a:spLocks noChangeArrowheads="1"/>
          </p:cNvSpPr>
          <p:nvPr/>
        </p:nvSpPr>
        <p:spPr bwMode="auto">
          <a:xfrm>
            <a:off x="5884863" y="541338"/>
            <a:ext cx="14890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 sz="2400"/>
              <a:t>III   IV   V</a:t>
            </a:r>
          </a:p>
        </p:txBody>
      </p:sp>
    </p:spTree>
    <p:extLst>
      <p:ext uri="{BB962C8B-B14F-4D97-AF65-F5344CB8AC3E}">
        <p14:creationId xmlns:p14="http://schemas.microsoft.com/office/powerpoint/2010/main" val="32355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382588"/>
            <a:ext cx="6467475" cy="149225"/>
          </a:xfrm>
          <a:noFill/>
          <a:ln/>
        </p:spPr>
        <p:txBody>
          <a:bodyPr/>
          <a:lstStyle/>
          <a:p>
            <a:r>
              <a:rPr lang="en-US" sz="2800"/>
              <a:t>Doping Silicon with </a:t>
            </a:r>
            <a:r>
              <a:rPr lang="en-US" sz="2800">
                <a:solidFill>
                  <a:srgbClr val="006600"/>
                </a:solidFill>
              </a:rPr>
              <a:t>Donors (n-type)</a:t>
            </a:r>
          </a:p>
        </p:txBody>
      </p:sp>
      <p:sp>
        <p:nvSpPr>
          <p:cNvPr id="1545219" name="Text Box 3"/>
          <p:cNvSpPr txBox="1">
            <a:spLocks noChangeArrowheads="1"/>
          </p:cNvSpPr>
          <p:nvPr/>
        </p:nvSpPr>
        <p:spPr bwMode="auto">
          <a:xfrm>
            <a:off x="728663" y="1169988"/>
            <a:ext cx="7864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Donors donate mobile electrons (and thus “n-type” silicon)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Example: add arsenic (As) to the silicon crystal:</a:t>
            </a:r>
            <a:endParaRPr lang="en-US" sz="2400" b="1" i="1">
              <a:latin typeface="Arial" charset="0"/>
            </a:endParaRPr>
          </a:p>
        </p:txBody>
      </p:sp>
      <p:graphicFrame>
        <p:nvGraphicFramePr>
          <p:cNvPr id="1545220" name="Object 4"/>
          <p:cNvGraphicFramePr>
            <a:graphicFrameLocks noChangeAspect="1"/>
          </p:cNvGraphicFramePr>
          <p:nvPr/>
        </p:nvGraphicFramePr>
        <p:xfrm>
          <a:off x="1185863" y="2036763"/>
          <a:ext cx="6208712" cy="34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Picture" r:id="rId3" imgW="7658280" imgH="3943440" progId="Word.Picture.8">
                  <p:embed/>
                </p:oleObj>
              </mc:Choice>
              <mc:Fallback>
                <p:oleObj name="Picture" r:id="rId3" imgW="7658280" imgH="3943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471" t="3462" r="1555"/>
                      <a:stretch>
                        <a:fillRect/>
                      </a:stretch>
                    </p:blipFill>
                    <p:spPr bwMode="auto">
                      <a:xfrm>
                        <a:off x="1185863" y="2036763"/>
                        <a:ext cx="6208712" cy="346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5221" name="Text Box 5"/>
          <p:cNvSpPr txBox="1">
            <a:spLocks noChangeArrowheads="1"/>
          </p:cNvSpPr>
          <p:nvPr/>
        </p:nvSpPr>
        <p:spPr bwMode="auto">
          <a:xfrm>
            <a:off x="1063625" y="5678488"/>
            <a:ext cx="6532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The extra electron with As, “breaks free” and becomes a free electron for conduction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34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4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19" grpId="0" build="p" autoUpdateAnimBg="0"/>
      <p:bldP spid="154522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775" y="323850"/>
            <a:ext cx="6064250" cy="260350"/>
          </a:xfrm>
          <a:noFill/>
          <a:ln/>
        </p:spPr>
        <p:txBody>
          <a:bodyPr/>
          <a:lstStyle/>
          <a:p>
            <a:r>
              <a:rPr lang="en-US" sz="2800"/>
              <a:t> Doping with </a:t>
            </a:r>
            <a:r>
              <a:rPr lang="en-US" sz="2800">
                <a:solidFill>
                  <a:srgbClr val="CC0000"/>
                </a:solidFill>
              </a:rPr>
              <a:t>Acceptors (p-type)</a:t>
            </a:r>
            <a:endParaRPr lang="en-US" sz="2800" b="0">
              <a:solidFill>
                <a:srgbClr val="CC0000"/>
              </a:solidFill>
            </a:endParaRPr>
          </a:p>
        </p:txBody>
      </p:sp>
      <p:graphicFrame>
        <p:nvGraphicFramePr>
          <p:cNvPr id="1546243" name="Object 3"/>
          <p:cNvGraphicFramePr>
            <a:graphicFrameLocks noChangeAspect="1"/>
          </p:cNvGraphicFramePr>
          <p:nvPr/>
        </p:nvGraphicFramePr>
        <p:xfrm>
          <a:off x="1085850" y="1631950"/>
          <a:ext cx="6988175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Picture" r:id="rId3" imgW="7658280" imgH="3943440" progId="Word.Picture.8">
                  <p:embed/>
                </p:oleObj>
              </mc:Choice>
              <mc:Fallback>
                <p:oleObj name="Picture" r:id="rId3" imgW="7658280" imgH="3943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55" r="2611" b="8736"/>
                      <a:stretch>
                        <a:fillRect/>
                      </a:stretch>
                    </p:blipFill>
                    <p:spPr bwMode="auto">
                      <a:xfrm>
                        <a:off x="1085850" y="1631950"/>
                        <a:ext cx="6988175" cy="359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44" name="Text Box 4"/>
          <p:cNvSpPr txBox="1">
            <a:spLocks noChangeArrowheads="1"/>
          </p:cNvSpPr>
          <p:nvPr/>
        </p:nvSpPr>
        <p:spPr bwMode="auto">
          <a:xfrm>
            <a:off x="917575" y="1150938"/>
            <a:ext cx="725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Group III element (boron, typically) is added to the crystal</a:t>
            </a:r>
            <a:endParaRPr lang="en-US" sz="2400" b="1">
              <a:latin typeface="Arial" charset="0"/>
            </a:endParaRPr>
          </a:p>
        </p:txBody>
      </p:sp>
      <p:sp>
        <p:nvSpPr>
          <p:cNvPr id="1546245" name="Text Box 5"/>
          <p:cNvSpPr txBox="1">
            <a:spLocks noChangeArrowheads="1"/>
          </p:cNvSpPr>
          <p:nvPr/>
        </p:nvSpPr>
        <p:spPr bwMode="auto">
          <a:xfrm>
            <a:off x="804863" y="5505450"/>
            <a:ext cx="751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The “hole” which is a missing bonding electron, breaks free from the B acceptor and becomes a roaming positive charge, free to carry current in the semiconductor.   It is positively charged.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091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4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4" grpId="0" autoUpdateAnimBg="0"/>
      <p:bldP spid="154624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Doping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4640263" cy="5521325"/>
          </a:xfrm>
        </p:spPr>
        <p:txBody>
          <a:bodyPr/>
          <a:lstStyle/>
          <a:p>
            <a:r>
              <a:rPr lang="en-US" sz="2800" dirty="0"/>
              <a:t>Typical doping densities: 10</a:t>
            </a:r>
            <a:r>
              <a:rPr lang="en-US" sz="2800" baseline="30000" dirty="0"/>
              <a:t>16</a:t>
            </a:r>
            <a:r>
              <a:rPr lang="en-US" sz="2800" dirty="0"/>
              <a:t>~10</a:t>
            </a:r>
            <a:r>
              <a:rPr lang="en-US" sz="2800" baseline="30000" dirty="0"/>
              <a:t>19</a:t>
            </a:r>
            <a:r>
              <a:rPr lang="en-US" sz="2800" dirty="0"/>
              <a:t> cm</a:t>
            </a:r>
            <a:r>
              <a:rPr lang="en-US" sz="2800" baseline="30000" dirty="0"/>
              <a:t>-3</a:t>
            </a:r>
          </a:p>
          <a:p>
            <a:r>
              <a:rPr lang="en-US" sz="2800" dirty="0"/>
              <a:t>Atomic density for Si: 5 x 10</a:t>
            </a:r>
            <a:r>
              <a:rPr lang="en-US" sz="2800" baseline="30000" dirty="0"/>
              <a:t>22</a:t>
            </a:r>
            <a:r>
              <a:rPr lang="en-US" sz="2800" dirty="0"/>
              <a:t> atoms/cm</a:t>
            </a:r>
            <a:r>
              <a:rPr lang="en-US" sz="2800" baseline="30000" dirty="0"/>
              <a:t>3 </a:t>
            </a:r>
            <a:endParaRPr lang="en-US" sz="2800" dirty="0"/>
          </a:p>
          <a:p>
            <a:r>
              <a:rPr lang="en-US" sz="2800" dirty="0" smtClean="0"/>
              <a:t>Dopant concentration of 10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 </a:t>
            </a:r>
            <a:r>
              <a:rPr lang="en-US" sz="2800" dirty="0"/>
              <a:t>cm</a:t>
            </a:r>
            <a:r>
              <a:rPr lang="en-US" sz="2800" baseline="30000" dirty="0"/>
              <a:t>-3</a:t>
            </a:r>
            <a:r>
              <a:rPr lang="en-US" sz="2800" dirty="0"/>
              <a:t> is 1 in 50,000</a:t>
            </a:r>
          </a:p>
          <a:p>
            <a:r>
              <a:rPr lang="en-US" sz="2800" dirty="0" smtClean="0"/>
              <a:t>Doping is like</a:t>
            </a:r>
          </a:p>
          <a:p>
            <a:pPr marL="742950" lvl="2" indent="-342900"/>
            <a:r>
              <a:rPr lang="en-US" sz="2000" dirty="0" smtClean="0"/>
              <a:t>Two </a:t>
            </a:r>
            <a:r>
              <a:rPr lang="en-US" sz="2000" dirty="0"/>
              <a:t>people in all of Berkeley wearing a green </a:t>
            </a:r>
            <a:r>
              <a:rPr lang="en-US" sz="2000" dirty="0" smtClean="0"/>
              <a:t>hat</a:t>
            </a:r>
          </a:p>
          <a:p>
            <a:pPr marL="742950" lvl="2" indent="-342900"/>
            <a:endParaRPr lang="en-US" sz="2000" dirty="0"/>
          </a:p>
          <a:p>
            <a:endParaRPr lang="en-US" sz="2800" dirty="0"/>
          </a:p>
          <a:p>
            <a:endParaRPr lang="en-US" sz="2800" baseline="30000" dirty="0"/>
          </a:p>
          <a:p>
            <a:endParaRPr lang="en-US" sz="2800" dirty="0"/>
          </a:p>
        </p:txBody>
      </p:sp>
      <p:pic>
        <p:nvPicPr>
          <p:cNvPr id="1547268" name="Picture 4" descr="mapimage?MAPData=rxeLofhyzy0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367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7269" name="Oval 5"/>
          <p:cNvSpPr>
            <a:spLocks noChangeArrowheads="1"/>
          </p:cNvSpPr>
          <p:nvPr/>
        </p:nvSpPr>
        <p:spPr bwMode="auto">
          <a:xfrm>
            <a:off x="6535738" y="2659063"/>
            <a:ext cx="119062" cy="889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270" name="Oval 6"/>
          <p:cNvSpPr>
            <a:spLocks noChangeArrowheads="1"/>
          </p:cNvSpPr>
          <p:nvPr/>
        </p:nvSpPr>
        <p:spPr bwMode="auto">
          <a:xfrm>
            <a:off x="6688138" y="4487863"/>
            <a:ext cx="119062" cy="889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Electron and Hole Densities in Doped Si</a:t>
            </a:r>
          </a:p>
        </p:txBody>
      </p:sp>
      <p:sp>
        <p:nvSpPr>
          <p:cNvPr id="1549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1038" y="914400"/>
            <a:ext cx="7548562" cy="5521325"/>
          </a:xfrm>
        </p:spPr>
        <p:txBody>
          <a:bodyPr/>
          <a:lstStyle/>
          <a:p>
            <a:r>
              <a:rPr lang="en-US" sz="2400" dirty="0" err="1"/>
              <a:t>Instrinsic</a:t>
            </a:r>
            <a:r>
              <a:rPr lang="en-US" sz="2400" dirty="0"/>
              <a:t> (</a:t>
            </a:r>
            <a:r>
              <a:rPr lang="en-US" sz="2400" dirty="0" err="1"/>
              <a:t>undoped</a:t>
            </a:r>
            <a:r>
              <a:rPr lang="en-US" sz="2400" dirty="0"/>
              <a:t>) Si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N-doped Si</a:t>
            </a:r>
          </a:p>
          <a:p>
            <a:pPr lvl="1"/>
            <a:r>
              <a:rPr lang="en-US" sz="2000" dirty="0"/>
              <a:t>Assume each dopant </a:t>
            </a:r>
            <a:r>
              <a:rPr lang="en-US" sz="2000" dirty="0" smtClean="0"/>
              <a:t>atom contributes one </a:t>
            </a:r>
            <a:r>
              <a:rPr lang="en-US" sz="2000" dirty="0"/>
              <a:t>electron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p-doped Si</a:t>
            </a:r>
          </a:p>
          <a:p>
            <a:pPr lvl="1"/>
            <a:r>
              <a:rPr lang="en-US" sz="2000" dirty="0"/>
              <a:t>Assume each dopant </a:t>
            </a:r>
            <a:r>
              <a:rPr lang="en-US" sz="2000" dirty="0" smtClean="0"/>
              <a:t>atom contributes one </a:t>
            </a:r>
            <a:r>
              <a:rPr lang="en-US" sz="2000" dirty="0"/>
              <a:t>hole</a:t>
            </a:r>
          </a:p>
          <a:p>
            <a:pPr lvl="1"/>
            <a:endParaRPr lang="en-US" sz="2000" dirty="0"/>
          </a:p>
        </p:txBody>
      </p:sp>
      <p:graphicFrame>
        <p:nvGraphicFramePr>
          <p:cNvPr id="154931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979738" y="1431925"/>
          <a:ext cx="14922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" imgW="634680" imgH="482400" progId="Equation.DSMT4">
                  <p:embed/>
                </p:oleObj>
              </mc:Choice>
              <mc:Fallback>
                <p:oleObj name="Equation" r:id="rId3" imgW="634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431925"/>
                        <a:ext cx="1492250" cy="1133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85571" y="3960820"/>
                <a:ext cx="2677099" cy="54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71" y="3960820"/>
                <a:ext cx="2677099" cy="5464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7297" y="3487432"/>
                <a:ext cx="2677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297" y="3487432"/>
                <a:ext cx="267709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3845" y="5938604"/>
                <a:ext cx="2677099" cy="54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45" y="5938604"/>
                <a:ext cx="2677099" cy="5464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85571" y="5465216"/>
                <a:ext cx="2677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71" y="5465216"/>
                <a:ext cx="267709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0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5341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14400"/>
                <a:ext cx="86868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600" dirty="0" smtClean="0"/>
                  <a:t>Undoped silicon has an intrinsic carrier concentration of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electrons/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holes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/</m:t>
                    </m:r>
                    <m:r>
                      <a:rPr lang="en-US" sz="2600" b="0" i="1" dirty="0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600" dirty="0" smtClean="0"/>
                  <a:t>If we add phosphorus (group V atom with an extra electron) we get n-type silicon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600" dirty="0" smtClean="0"/>
                  <a:t>If we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b="0" i="0" smtClean="0">
                            <a:latin typeface="Cambria Math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sz="2600" dirty="0" smtClean="0"/>
                  <a:t> atoms of phosphorus per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 smtClean="0"/>
                  <a:t>, our new electron concentration is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sz="2600" dirty="0" smtClean="0"/>
                  <a:t> electrons per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 smtClean="0"/>
                  <a:t> remains constant (trust me)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600" dirty="0" smtClean="0"/>
                  <a:t>New hole concentration: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20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/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/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/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600" dirty="0" smtClean="0"/>
                  <a:t>Will new material be more or less conductive?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/>
              </a:p>
              <a:p>
                <a:pPr lvl="1">
                  <a:lnSpc>
                    <a:spcPct val="90000"/>
                  </a:lnSpc>
                  <a:spcBef>
                    <a:spcPct val="35000"/>
                  </a:spcBef>
                </a:pPr>
                <a:endParaRPr lang="en-US" sz="2600" dirty="0"/>
              </a:p>
              <a:p>
                <a:pPr lvl="1">
                  <a:lnSpc>
                    <a:spcPct val="90000"/>
                  </a:lnSpc>
                  <a:spcBef>
                    <a:spcPct val="35000"/>
                  </a:spcBef>
                </a:pPr>
                <a:endParaRPr lang="en-US" sz="2600" dirty="0"/>
              </a:p>
              <a:p>
                <a:pPr>
                  <a:lnSpc>
                    <a:spcPct val="9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1553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14400"/>
                <a:ext cx="8686800" cy="5562600"/>
              </a:xfrm>
              <a:blipFill rotWithShape="1">
                <a:blip r:embed="rId2"/>
                <a:stretch>
                  <a:fillRect l="-1053" t="-1752" r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3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 Example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42329" y="4504386"/>
                <a:ext cx="2677099" cy="54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29" y="4504386"/>
                <a:ext cx="2677099" cy="5464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65072" y="3487432"/>
                <a:ext cx="2677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72" y="3487432"/>
                <a:ext cx="26770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93883" y="4010652"/>
                <a:ext cx="37035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883" y="4010652"/>
                <a:ext cx="370350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Booster lab actually due next week</a:t>
            </a:r>
          </a:p>
          <a:p>
            <a:pPr lvl="1"/>
            <a:r>
              <a:rPr lang="en-US" dirty="0" smtClean="0"/>
              <a:t>For Booster lab, ignore circuit simulation, though it may be instructive to try the </a:t>
            </a:r>
            <a:r>
              <a:rPr lang="en-US" dirty="0" err="1" smtClean="0"/>
              <a:t>Falstad</a:t>
            </a:r>
            <a:r>
              <a:rPr lang="en-US" dirty="0" smtClean="0"/>
              <a:t> simulator</a:t>
            </a:r>
          </a:p>
          <a:p>
            <a:r>
              <a:rPr lang="en-US" dirty="0" smtClean="0"/>
              <a:t>Project 2 demos next Wednesday (after midterm)</a:t>
            </a:r>
          </a:p>
        </p:txBody>
      </p:sp>
    </p:spTree>
    <p:extLst>
      <p:ext uri="{BB962C8B-B14F-4D97-AF65-F5344CB8AC3E}">
        <p14:creationId xmlns:p14="http://schemas.microsoft.com/office/powerpoint/2010/main" val="3031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ChangeArrowheads="1"/>
          </p:cNvSpPr>
          <p:nvPr/>
        </p:nvSpPr>
        <p:spPr bwMode="auto">
          <a:xfrm>
            <a:off x="0" y="177800"/>
            <a:ext cx="8934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Summary of n- and p-type silicon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50339" name="Text Box 3"/>
          <p:cNvSpPr txBox="1">
            <a:spLocks noChangeArrowheads="1"/>
          </p:cNvSpPr>
          <p:nvPr/>
        </p:nvSpPr>
        <p:spPr bwMode="auto">
          <a:xfrm>
            <a:off x="473075" y="1379538"/>
            <a:ext cx="796607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800"/>
              </a:spcBef>
              <a:spcAft>
                <a:spcPts val="1800"/>
              </a:spcAft>
            </a:pPr>
            <a:r>
              <a:rPr lang="en-US" sz="2000" b="1">
                <a:latin typeface="Arial" charset="0"/>
              </a:rPr>
              <a:t>Pure silicon is an insulator.  At high temperatures it conducts weakly.  </a:t>
            </a:r>
          </a:p>
          <a:p>
            <a:pPr>
              <a:spcBef>
                <a:spcPts val="800"/>
              </a:spcBef>
              <a:spcAft>
                <a:spcPts val="1800"/>
              </a:spcAft>
            </a:pPr>
            <a:r>
              <a:rPr lang="en-US" sz="2000" b="1">
                <a:latin typeface="Arial" charset="0"/>
              </a:rPr>
              <a:t>If we add an impurity with extra electrons (e.g. arsenic, phosphorus)  these extra electrons are set free and we have a pretty good conductor (n-type silicon).</a:t>
            </a:r>
          </a:p>
          <a:p>
            <a:pPr>
              <a:spcBef>
                <a:spcPts val="800"/>
              </a:spcBef>
              <a:spcAft>
                <a:spcPts val="1800"/>
              </a:spcAft>
            </a:pPr>
            <a:r>
              <a:rPr lang="en-US" sz="2000" b="1">
                <a:latin typeface="Arial" charset="0"/>
              </a:rPr>
              <a:t>If we add an impurity with a deficit of electrons (e.g. boron) then bonding electrons are missing (holes), and the resulting holes can move around … again a pretty good conductor (p-type silicon) </a:t>
            </a:r>
          </a:p>
          <a:p>
            <a:pPr>
              <a:spcBef>
                <a:spcPts val="800"/>
              </a:spcBef>
              <a:spcAft>
                <a:spcPts val="1800"/>
              </a:spcAft>
            </a:pPr>
            <a:r>
              <a:rPr lang="en-US" sz="2000" b="1">
                <a:latin typeface="Arial" charset="0"/>
              </a:rPr>
              <a:t>Now what is really interesting is when we join n-type and p-type silicon, that is make a pn junction.  It has interesting electrical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7443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8" y="369888"/>
            <a:ext cx="6251575" cy="344487"/>
          </a:xfrm>
          <a:noFill/>
          <a:ln/>
        </p:spPr>
        <p:txBody>
          <a:bodyPr/>
          <a:lstStyle/>
          <a:p>
            <a:r>
              <a:rPr lang="en-US" sz="2800"/>
              <a:t>Junctions of n- and p-type Regions</a:t>
            </a:r>
            <a:endParaRPr lang="en-US" sz="2800" b="0"/>
          </a:p>
        </p:txBody>
      </p:sp>
      <p:grpSp>
        <p:nvGrpSpPr>
          <p:cNvPr id="1551363" name="Group 3"/>
          <p:cNvGrpSpPr>
            <a:grpSpLocks/>
          </p:cNvGrpSpPr>
          <p:nvPr/>
        </p:nvGrpSpPr>
        <p:grpSpPr bwMode="auto">
          <a:xfrm>
            <a:off x="544513" y="1174750"/>
            <a:ext cx="8094662" cy="889000"/>
            <a:chOff x="343" y="740"/>
            <a:chExt cx="5099" cy="560"/>
          </a:xfrm>
        </p:grpSpPr>
        <p:sp>
          <p:nvSpPr>
            <p:cNvPr id="1551364" name="Text Box 4"/>
            <p:cNvSpPr txBox="1">
              <a:spLocks noChangeArrowheads="1"/>
            </p:cNvSpPr>
            <p:nvPr/>
          </p:nvSpPr>
          <p:spPr bwMode="auto">
            <a:xfrm>
              <a:off x="356" y="1050"/>
              <a:ext cx="5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A silicon chip may have 10</a:t>
              </a:r>
              <a:r>
                <a:rPr lang="en-US" sz="2400" baseline="30000">
                  <a:latin typeface="Arial" charset="0"/>
                </a:rPr>
                <a:t>8 </a:t>
              </a:r>
              <a:r>
                <a:rPr lang="en-US" sz="2000">
                  <a:latin typeface="Arial" charset="0"/>
                </a:rPr>
                <a:t>to</a:t>
              </a:r>
              <a:r>
                <a:rPr lang="en-US" sz="2400" baseline="30000">
                  <a:latin typeface="Arial" charset="0"/>
                </a:rPr>
                <a:t> </a:t>
              </a:r>
              <a:r>
                <a:rPr lang="en-US" sz="2000">
                  <a:latin typeface="Arial" charset="0"/>
                </a:rPr>
                <a:t>10</a:t>
              </a:r>
              <a:r>
                <a:rPr lang="en-US" sz="2400" baseline="30000">
                  <a:latin typeface="Arial" charset="0"/>
                </a:rPr>
                <a:t>9</a:t>
              </a:r>
              <a:r>
                <a:rPr lang="en-US" sz="2000">
                  <a:latin typeface="Arial" charset="0"/>
                </a:rPr>
                <a:t> p-n junctions today.</a:t>
              </a:r>
            </a:p>
          </p:txBody>
        </p:sp>
        <p:sp>
          <p:nvSpPr>
            <p:cNvPr id="1551365" name="Text Box 5"/>
            <p:cNvSpPr txBox="1">
              <a:spLocks noChangeArrowheads="1"/>
            </p:cNvSpPr>
            <p:nvPr/>
          </p:nvSpPr>
          <p:spPr bwMode="auto">
            <a:xfrm>
              <a:off x="343" y="740"/>
              <a:ext cx="49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p-n junctions form the essential basis of all semiconductor devices.</a:t>
              </a:r>
              <a:endParaRPr lang="en-US" sz="2400"/>
            </a:p>
          </p:txBody>
        </p:sp>
      </p:grpSp>
      <p:sp>
        <p:nvSpPr>
          <p:cNvPr id="1551366" name="Text Box 6"/>
          <p:cNvSpPr txBox="1">
            <a:spLocks noChangeArrowheads="1"/>
          </p:cNvSpPr>
          <p:nvPr/>
        </p:nvSpPr>
        <p:spPr bwMode="auto">
          <a:xfrm>
            <a:off x="585788" y="2174875"/>
            <a:ext cx="8289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How do they </a:t>
            </a:r>
            <a:r>
              <a:rPr lang="en-US" sz="2000" dirty="0" smtClean="0">
                <a:latin typeface="Arial" charset="0"/>
              </a:rPr>
              <a:t>behave?   </a:t>
            </a:r>
            <a:r>
              <a:rPr lang="en-US" sz="2000" dirty="0">
                <a:latin typeface="Arial" charset="0"/>
              </a:rPr>
              <a:t>What happens to the electrons and holes?</a:t>
            </a:r>
          </a:p>
          <a:p>
            <a:r>
              <a:rPr lang="en-US" sz="2000" dirty="0">
                <a:latin typeface="Arial" charset="0"/>
              </a:rPr>
              <a:t>What is the electrical circuit model for such junctions?</a:t>
            </a:r>
            <a:endParaRPr lang="en-US" sz="2000" b="1" dirty="0">
              <a:latin typeface="Arial" charset="0"/>
            </a:endParaRPr>
          </a:p>
        </p:txBody>
      </p:sp>
      <p:grpSp>
        <p:nvGrpSpPr>
          <p:cNvPr id="1551367" name="Group 7"/>
          <p:cNvGrpSpPr>
            <a:grpSpLocks/>
          </p:cNvGrpSpPr>
          <p:nvPr/>
        </p:nvGrpSpPr>
        <p:grpSpPr bwMode="auto">
          <a:xfrm>
            <a:off x="622300" y="2986088"/>
            <a:ext cx="8064500" cy="2892425"/>
            <a:chOff x="392" y="2017"/>
            <a:chExt cx="5080" cy="1822"/>
          </a:xfrm>
        </p:grpSpPr>
        <p:sp>
          <p:nvSpPr>
            <p:cNvPr id="1551368" name="Text Box 8"/>
            <p:cNvSpPr txBox="1">
              <a:spLocks noChangeArrowheads="1"/>
            </p:cNvSpPr>
            <p:nvPr/>
          </p:nvSpPr>
          <p:spPr bwMode="auto">
            <a:xfrm>
              <a:off x="392" y="2017"/>
              <a:ext cx="5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latin typeface="Arial" charset="0"/>
                </a:rPr>
                <a:t>n</a:t>
              </a:r>
              <a:r>
                <a:rPr lang="en-US" sz="2000" b="1">
                  <a:latin typeface="Arial" charset="0"/>
                </a:rPr>
                <a:t> and </a:t>
              </a:r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>
                  <a:latin typeface="Arial" charset="0"/>
                </a:rPr>
                <a:t> regions are brought into contact</a:t>
              </a:r>
              <a:r>
                <a:rPr lang="en-US" sz="2400" b="1">
                  <a:latin typeface="Arial" charset="0"/>
                </a:rPr>
                <a:t> :</a:t>
              </a:r>
            </a:p>
          </p:txBody>
        </p:sp>
        <p:graphicFrame>
          <p:nvGraphicFramePr>
            <p:cNvPr id="1551369" name="Object 9"/>
            <p:cNvGraphicFramePr>
              <a:graphicFrameLocks noChangeAspect="1"/>
            </p:cNvGraphicFramePr>
            <p:nvPr/>
          </p:nvGraphicFramePr>
          <p:xfrm>
            <a:off x="1197" y="2435"/>
            <a:ext cx="3250" cy="1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Picture" r:id="rId3" imgW="4572000" imgH="2228760" progId="Word.Picture.8">
                    <p:embed/>
                  </p:oleObj>
                </mc:Choice>
                <mc:Fallback>
                  <p:oleObj name="Picture" r:id="rId3" imgW="4572000" imgH="222876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1395"/>
                        <a:stretch>
                          <a:fillRect/>
                        </a:stretch>
                      </p:blipFill>
                      <p:spPr bwMode="auto">
                        <a:xfrm>
                          <a:off x="1197" y="2435"/>
                          <a:ext cx="3250" cy="1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75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5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8" y="369888"/>
            <a:ext cx="6251575" cy="344487"/>
          </a:xfrm>
          <a:noFill/>
          <a:ln/>
        </p:spPr>
        <p:txBody>
          <a:bodyPr/>
          <a:lstStyle/>
          <a:p>
            <a:r>
              <a:rPr lang="en-US" sz="2800"/>
              <a:t>Junctions of n- and p-type Regions</a:t>
            </a:r>
            <a:endParaRPr lang="en-US" sz="2800" b="0"/>
          </a:p>
        </p:txBody>
      </p:sp>
      <p:grpSp>
        <p:nvGrpSpPr>
          <p:cNvPr id="1551367" name="Group 7"/>
          <p:cNvGrpSpPr>
            <a:grpSpLocks/>
          </p:cNvGrpSpPr>
          <p:nvPr/>
        </p:nvGrpSpPr>
        <p:grpSpPr bwMode="auto">
          <a:xfrm>
            <a:off x="796925" y="1208088"/>
            <a:ext cx="8064500" cy="2892425"/>
            <a:chOff x="502" y="897"/>
            <a:chExt cx="5080" cy="1822"/>
          </a:xfrm>
        </p:grpSpPr>
        <p:sp>
          <p:nvSpPr>
            <p:cNvPr id="1551368" name="Text Box 8"/>
            <p:cNvSpPr txBox="1">
              <a:spLocks noChangeArrowheads="1"/>
            </p:cNvSpPr>
            <p:nvPr/>
          </p:nvSpPr>
          <p:spPr bwMode="auto">
            <a:xfrm>
              <a:off x="502" y="897"/>
              <a:ext cx="5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latin typeface="Arial" charset="0"/>
                </a:rPr>
                <a:t>n</a:t>
              </a:r>
              <a:r>
                <a:rPr lang="en-US" sz="2000" b="1">
                  <a:latin typeface="Arial" charset="0"/>
                </a:rPr>
                <a:t> and </a:t>
              </a:r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>
                  <a:latin typeface="Arial" charset="0"/>
                </a:rPr>
                <a:t> regions are brought into contact</a:t>
              </a:r>
              <a:r>
                <a:rPr lang="en-US" sz="2400" b="1">
                  <a:latin typeface="Arial" charset="0"/>
                </a:rPr>
                <a:t> :</a:t>
              </a:r>
            </a:p>
          </p:txBody>
        </p:sp>
        <p:graphicFrame>
          <p:nvGraphicFramePr>
            <p:cNvPr id="155136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998778"/>
                </p:ext>
              </p:extLst>
            </p:nvPr>
          </p:nvGraphicFramePr>
          <p:xfrm>
            <a:off x="1307" y="1315"/>
            <a:ext cx="3250" cy="1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6" name="Picture" r:id="rId3" imgW="4572000" imgH="2228760" progId="Word.Picture.8">
                    <p:embed/>
                  </p:oleObj>
                </mc:Choice>
                <mc:Fallback>
                  <p:oleObj name="Picture" r:id="rId3" imgW="4572000" imgH="222876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1395"/>
                        <a:stretch>
                          <a:fillRect/>
                        </a:stretch>
                      </p:blipFill>
                      <p:spPr bwMode="auto">
                        <a:xfrm>
                          <a:off x="1307" y="1315"/>
                          <a:ext cx="3250" cy="1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3910988"/>
            <a:ext cx="8404225" cy="25247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Electron are running around randomly on the n side, and holes on the p side </a:t>
            </a:r>
            <a:r>
              <a:rPr lang="en-US" sz="2800" b="1" dirty="0" smtClean="0"/>
              <a:t>[diffusion]</a:t>
            </a:r>
          </a:p>
          <a:p>
            <a:r>
              <a:rPr lang="en-US" sz="2800" dirty="0" smtClean="0"/>
              <a:t>Before the regions are touching, they are in a homogeneous box just rearranging themselves meaninglessly</a:t>
            </a:r>
          </a:p>
          <a:p>
            <a:r>
              <a:rPr lang="en-US" sz="2800" dirty="0" smtClean="0"/>
              <a:t>Once regions touch, electrons and holes mix</a:t>
            </a:r>
          </a:p>
          <a:p>
            <a:endParaRPr lang="en-US" sz="2800" baseline="30000" dirty="0" smtClean="0"/>
          </a:p>
          <a:p>
            <a:endParaRPr lang="en-US" sz="2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514381" y="3404213"/>
            <a:ext cx="8961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659312" y="2662412"/>
            <a:ext cx="9842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73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When the junction is first formed, mobile carriers </a:t>
            </a:r>
            <a:r>
              <a:rPr lang="en-US" sz="2400" b="1" i="1" dirty="0"/>
              <a:t>diffuse</a:t>
            </a:r>
            <a:r>
              <a:rPr lang="en-US" sz="2400" dirty="0"/>
              <a:t> across the junction (due to the concentration gradients)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400" dirty="0"/>
              <a:t>Holes diffuse from the </a:t>
            </a:r>
            <a:r>
              <a:rPr lang="en-US" sz="2400" dirty="0">
                <a:solidFill>
                  <a:srgbClr val="0000CC"/>
                </a:solidFill>
              </a:rPr>
              <a:t>p side</a:t>
            </a:r>
            <a:r>
              <a:rPr lang="en-US" sz="2400" dirty="0"/>
              <a:t> to the n side,              leaving behind </a:t>
            </a:r>
            <a:r>
              <a:rPr lang="en-US" sz="2400" dirty="0">
                <a:solidFill>
                  <a:srgbClr val="0000FF"/>
                </a:solidFill>
              </a:rPr>
              <a:t>negatively charged immobile acceptor ions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400" dirty="0"/>
              <a:t>Electrons diffuse from the </a:t>
            </a:r>
            <a:r>
              <a:rPr lang="en-US" sz="2400" dirty="0">
                <a:solidFill>
                  <a:srgbClr val="009900"/>
                </a:solidFill>
              </a:rPr>
              <a:t>n side</a:t>
            </a:r>
            <a:r>
              <a:rPr lang="en-US" sz="2400" dirty="0"/>
              <a:t> to the p side,        leaving behind </a:t>
            </a:r>
            <a:r>
              <a:rPr lang="en-US" sz="2400" dirty="0">
                <a:solidFill>
                  <a:srgbClr val="009900"/>
                </a:solidFill>
              </a:rPr>
              <a:t>positively charged immobile donor ions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200" b="1" dirty="0">
                <a:solidFill>
                  <a:srgbClr val="FF0000"/>
                </a:solidFill>
                <a:sym typeface="Wingdings" pitchFamily="2" charset="2"/>
              </a:rPr>
              <a:t>A</a:t>
            </a:r>
            <a:r>
              <a:rPr lang="en-US" sz="2200" b="1" dirty="0">
                <a:solidFill>
                  <a:srgbClr val="FF0000"/>
                </a:solidFill>
              </a:rPr>
              <a:t> region depleted of mobile carriers is formed at the junction.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200" dirty="0"/>
              <a:t>The space charge due to immobile ions in the depletion region establishes an electric field that opposes carrier diffusion.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Depletion Region </a:t>
            </a:r>
            <a:r>
              <a:rPr lang="en-US" i="1" dirty="0" smtClean="0"/>
              <a:t>Approximation – Aha!</a:t>
            </a:r>
            <a:endParaRPr lang="en-US" i="1" dirty="0"/>
          </a:p>
        </p:txBody>
      </p:sp>
      <p:sp>
        <p:nvSpPr>
          <p:cNvPr id="1553412" name="Oval 4"/>
          <p:cNvSpPr>
            <a:spLocks noChangeArrowheads="1"/>
          </p:cNvSpPr>
          <p:nvPr/>
        </p:nvSpPr>
        <p:spPr bwMode="auto">
          <a:xfrm>
            <a:off x="4735513" y="4108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413" name="Text Box 5"/>
          <p:cNvSpPr txBox="1">
            <a:spLocks noChangeArrowheads="1"/>
          </p:cNvSpPr>
          <p:nvPr/>
        </p:nvSpPr>
        <p:spPr bwMode="auto">
          <a:xfrm>
            <a:off x="4665663" y="4006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3414" name="Oval 6"/>
          <p:cNvSpPr>
            <a:spLocks noChangeArrowheads="1"/>
          </p:cNvSpPr>
          <p:nvPr/>
        </p:nvSpPr>
        <p:spPr bwMode="auto">
          <a:xfrm>
            <a:off x="4735513" y="42926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415" name="Text Box 7"/>
          <p:cNvSpPr txBox="1">
            <a:spLocks noChangeArrowheads="1"/>
          </p:cNvSpPr>
          <p:nvPr/>
        </p:nvSpPr>
        <p:spPr bwMode="auto">
          <a:xfrm>
            <a:off x="4665663" y="41910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3416" name="Oval 8"/>
          <p:cNvSpPr>
            <a:spLocks noChangeArrowheads="1"/>
          </p:cNvSpPr>
          <p:nvPr/>
        </p:nvSpPr>
        <p:spPr bwMode="auto">
          <a:xfrm>
            <a:off x="4735513" y="4489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417" name="Text Box 9"/>
          <p:cNvSpPr txBox="1">
            <a:spLocks noChangeArrowheads="1"/>
          </p:cNvSpPr>
          <p:nvPr/>
        </p:nvSpPr>
        <p:spPr bwMode="auto">
          <a:xfrm>
            <a:off x="4665663" y="4387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3418" name="Oval 10"/>
          <p:cNvSpPr>
            <a:spLocks noChangeArrowheads="1"/>
          </p:cNvSpPr>
          <p:nvPr/>
        </p:nvSpPr>
        <p:spPr bwMode="auto">
          <a:xfrm>
            <a:off x="4735513" y="46736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419" name="Text Box 11"/>
          <p:cNvSpPr txBox="1">
            <a:spLocks noChangeArrowheads="1"/>
          </p:cNvSpPr>
          <p:nvPr/>
        </p:nvSpPr>
        <p:spPr bwMode="auto">
          <a:xfrm>
            <a:off x="4665663" y="45720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3420" name="Oval 12"/>
          <p:cNvSpPr>
            <a:spLocks noChangeArrowheads="1"/>
          </p:cNvSpPr>
          <p:nvPr/>
        </p:nvSpPr>
        <p:spPr bwMode="auto">
          <a:xfrm>
            <a:off x="4735513" y="4870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421" name="Text Box 13"/>
          <p:cNvSpPr txBox="1">
            <a:spLocks noChangeArrowheads="1"/>
          </p:cNvSpPr>
          <p:nvPr/>
        </p:nvSpPr>
        <p:spPr bwMode="auto">
          <a:xfrm>
            <a:off x="4665663" y="4768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53422" name="Group 14"/>
          <p:cNvGrpSpPr>
            <a:grpSpLocks/>
          </p:cNvGrpSpPr>
          <p:nvPr/>
        </p:nvGrpSpPr>
        <p:grpSpPr bwMode="auto">
          <a:xfrm>
            <a:off x="4379913" y="4171950"/>
            <a:ext cx="285750" cy="336550"/>
            <a:chOff x="4567" y="3060"/>
            <a:chExt cx="180" cy="212"/>
          </a:xfrm>
        </p:grpSpPr>
        <p:sp>
          <p:nvSpPr>
            <p:cNvPr id="1553423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24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3425" name="Group 17"/>
          <p:cNvGrpSpPr>
            <a:grpSpLocks/>
          </p:cNvGrpSpPr>
          <p:nvPr/>
        </p:nvGrpSpPr>
        <p:grpSpPr bwMode="auto">
          <a:xfrm>
            <a:off x="4379913" y="3987800"/>
            <a:ext cx="285750" cy="336550"/>
            <a:chOff x="4567" y="3060"/>
            <a:chExt cx="180" cy="212"/>
          </a:xfrm>
        </p:grpSpPr>
        <p:sp>
          <p:nvSpPr>
            <p:cNvPr id="1553426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27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3428" name="Group 20"/>
          <p:cNvGrpSpPr>
            <a:grpSpLocks/>
          </p:cNvGrpSpPr>
          <p:nvPr/>
        </p:nvGrpSpPr>
        <p:grpSpPr bwMode="auto">
          <a:xfrm>
            <a:off x="4379913" y="4368800"/>
            <a:ext cx="285750" cy="336550"/>
            <a:chOff x="4567" y="3060"/>
            <a:chExt cx="180" cy="212"/>
          </a:xfrm>
        </p:grpSpPr>
        <p:sp>
          <p:nvSpPr>
            <p:cNvPr id="1553429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30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3431" name="Group 23"/>
          <p:cNvGrpSpPr>
            <a:grpSpLocks/>
          </p:cNvGrpSpPr>
          <p:nvPr/>
        </p:nvGrpSpPr>
        <p:grpSpPr bwMode="auto">
          <a:xfrm>
            <a:off x="4379913" y="4552950"/>
            <a:ext cx="285750" cy="336550"/>
            <a:chOff x="4567" y="3060"/>
            <a:chExt cx="180" cy="212"/>
          </a:xfrm>
        </p:grpSpPr>
        <p:sp>
          <p:nvSpPr>
            <p:cNvPr id="1553432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33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3434" name="Group 26"/>
          <p:cNvGrpSpPr>
            <a:grpSpLocks/>
          </p:cNvGrpSpPr>
          <p:nvPr/>
        </p:nvGrpSpPr>
        <p:grpSpPr bwMode="auto">
          <a:xfrm>
            <a:off x="4379913" y="4749800"/>
            <a:ext cx="285750" cy="336550"/>
            <a:chOff x="4567" y="3060"/>
            <a:chExt cx="180" cy="212"/>
          </a:xfrm>
        </p:grpSpPr>
        <p:sp>
          <p:nvSpPr>
            <p:cNvPr id="1553435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36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553437" name="Rectangle 29"/>
          <p:cNvSpPr>
            <a:spLocks noChangeArrowheads="1"/>
          </p:cNvSpPr>
          <p:nvPr/>
        </p:nvSpPr>
        <p:spPr bwMode="auto">
          <a:xfrm>
            <a:off x="3217863" y="4038600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438" name="Line 30"/>
          <p:cNvSpPr>
            <a:spLocks noChangeShapeType="1"/>
          </p:cNvSpPr>
          <p:nvPr/>
        </p:nvSpPr>
        <p:spPr bwMode="auto">
          <a:xfrm>
            <a:off x="4665663" y="4038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39" name="Line 31"/>
          <p:cNvSpPr>
            <a:spLocks noChangeShapeType="1"/>
          </p:cNvSpPr>
          <p:nvPr/>
        </p:nvSpPr>
        <p:spPr bwMode="auto">
          <a:xfrm>
            <a:off x="4970463" y="40386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40" name="Line 32"/>
          <p:cNvSpPr>
            <a:spLocks noChangeShapeType="1"/>
          </p:cNvSpPr>
          <p:nvPr/>
        </p:nvSpPr>
        <p:spPr bwMode="auto">
          <a:xfrm>
            <a:off x="4379913" y="40386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41" name="Text Box 33"/>
          <p:cNvSpPr txBox="1">
            <a:spLocks noChangeArrowheads="1"/>
          </p:cNvSpPr>
          <p:nvPr/>
        </p:nvSpPr>
        <p:spPr bwMode="auto">
          <a:xfrm>
            <a:off x="3657600" y="43275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                      </a:t>
            </a:r>
            <a:r>
              <a:rPr lang="en-US" sz="2000" b="1" dirty="0">
                <a:latin typeface="Arial" charset="0"/>
              </a:rPr>
              <a:t>n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1553442" name="Text Box 34"/>
          <p:cNvSpPr txBox="1">
            <a:spLocks noChangeArrowheads="1"/>
          </p:cNvSpPr>
          <p:nvPr/>
        </p:nvSpPr>
        <p:spPr bwMode="auto">
          <a:xfrm>
            <a:off x="2743200" y="3489325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1553443" name="Line 35"/>
          <p:cNvSpPr>
            <a:spLocks noChangeShapeType="1"/>
          </p:cNvSpPr>
          <p:nvPr/>
        </p:nvSpPr>
        <p:spPr bwMode="auto">
          <a:xfrm>
            <a:off x="4360863" y="3810000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44" name="Text Box 36"/>
          <p:cNvSpPr txBox="1">
            <a:spLocks noChangeArrowheads="1"/>
          </p:cNvSpPr>
          <p:nvPr/>
        </p:nvSpPr>
        <p:spPr bwMode="auto">
          <a:xfrm>
            <a:off x="4894263" y="3505200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1553445" name="Line 37"/>
          <p:cNvSpPr>
            <a:spLocks noChangeShapeType="1"/>
          </p:cNvSpPr>
          <p:nvPr/>
        </p:nvSpPr>
        <p:spPr bwMode="auto">
          <a:xfrm flipH="1">
            <a:off x="4818063" y="3810000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Text Box 2"/>
          <p:cNvSpPr txBox="1">
            <a:spLocks noChangeArrowheads="1"/>
          </p:cNvSpPr>
          <p:nvPr/>
        </p:nvSpPr>
        <p:spPr bwMode="auto">
          <a:xfrm>
            <a:off x="762000" y="3276600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p region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 Density Distribution</a:t>
            </a:r>
          </a:p>
        </p:txBody>
      </p:sp>
      <p:sp>
        <p:nvSpPr>
          <p:cNvPr id="1555460" name="Oval 4"/>
          <p:cNvSpPr>
            <a:spLocks noChangeArrowheads="1"/>
          </p:cNvSpPr>
          <p:nvPr/>
        </p:nvSpPr>
        <p:spPr bwMode="auto">
          <a:xfrm>
            <a:off x="4735513" y="2066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1" name="Text Box 5"/>
          <p:cNvSpPr txBox="1">
            <a:spLocks noChangeArrowheads="1"/>
          </p:cNvSpPr>
          <p:nvPr/>
        </p:nvSpPr>
        <p:spPr bwMode="auto">
          <a:xfrm>
            <a:off x="4665663" y="1965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5462" name="Oval 6"/>
          <p:cNvSpPr>
            <a:spLocks noChangeArrowheads="1"/>
          </p:cNvSpPr>
          <p:nvPr/>
        </p:nvSpPr>
        <p:spPr bwMode="auto">
          <a:xfrm>
            <a:off x="4735513" y="225107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3" name="Text Box 7"/>
          <p:cNvSpPr txBox="1">
            <a:spLocks noChangeArrowheads="1"/>
          </p:cNvSpPr>
          <p:nvPr/>
        </p:nvSpPr>
        <p:spPr bwMode="auto">
          <a:xfrm>
            <a:off x="4665663" y="214947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5464" name="Oval 8"/>
          <p:cNvSpPr>
            <a:spLocks noChangeArrowheads="1"/>
          </p:cNvSpPr>
          <p:nvPr/>
        </p:nvSpPr>
        <p:spPr bwMode="auto">
          <a:xfrm>
            <a:off x="4735513" y="2447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5" name="Text Box 9"/>
          <p:cNvSpPr txBox="1">
            <a:spLocks noChangeArrowheads="1"/>
          </p:cNvSpPr>
          <p:nvPr/>
        </p:nvSpPr>
        <p:spPr bwMode="auto">
          <a:xfrm>
            <a:off x="4665663" y="2346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5466" name="Oval 10"/>
          <p:cNvSpPr>
            <a:spLocks noChangeArrowheads="1"/>
          </p:cNvSpPr>
          <p:nvPr/>
        </p:nvSpPr>
        <p:spPr bwMode="auto">
          <a:xfrm>
            <a:off x="4735513" y="263207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7" name="Text Box 11"/>
          <p:cNvSpPr txBox="1">
            <a:spLocks noChangeArrowheads="1"/>
          </p:cNvSpPr>
          <p:nvPr/>
        </p:nvSpPr>
        <p:spPr bwMode="auto">
          <a:xfrm>
            <a:off x="4665663" y="253047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55468" name="Oval 12"/>
          <p:cNvSpPr>
            <a:spLocks noChangeArrowheads="1"/>
          </p:cNvSpPr>
          <p:nvPr/>
        </p:nvSpPr>
        <p:spPr bwMode="auto">
          <a:xfrm>
            <a:off x="4735513" y="2828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9" name="Text Box 13"/>
          <p:cNvSpPr txBox="1">
            <a:spLocks noChangeArrowheads="1"/>
          </p:cNvSpPr>
          <p:nvPr/>
        </p:nvSpPr>
        <p:spPr bwMode="auto">
          <a:xfrm>
            <a:off x="4665663" y="2727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55470" name="Group 14"/>
          <p:cNvGrpSpPr>
            <a:grpSpLocks/>
          </p:cNvGrpSpPr>
          <p:nvPr/>
        </p:nvGrpSpPr>
        <p:grpSpPr bwMode="auto">
          <a:xfrm>
            <a:off x="4379913" y="2130425"/>
            <a:ext cx="285750" cy="336550"/>
            <a:chOff x="4567" y="3060"/>
            <a:chExt cx="180" cy="212"/>
          </a:xfrm>
        </p:grpSpPr>
        <p:sp>
          <p:nvSpPr>
            <p:cNvPr id="1555471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472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5473" name="Group 17"/>
          <p:cNvGrpSpPr>
            <a:grpSpLocks/>
          </p:cNvGrpSpPr>
          <p:nvPr/>
        </p:nvGrpSpPr>
        <p:grpSpPr bwMode="auto">
          <a:xfrm>
            <a:off x="4379913" y="1946275"/>
            <a:ext cx="285750" cy="336550"/>
            <a:chOff x="4567" y="3060"/>
            <a:chExt cx="180" cy="212"/>
          </a:xfrm>
        </p:grpSpPr>
        <p:sp>
          <p:nvSpPr>
            <p:cNvPr id="1555474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475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5476" name="Group 20"/>
          <p:cNvGrpSpPr>
            <a:grpSpLocks/>
          </p:cNvGrpSpPr>
          <p:nvPr/>
        </p:nvGrpSpPr>
        <p:grpSpPr bwMode="auto">
          <a:xfrm>
            <a:off x="4379913" y="2327275"/>
            <a:ext cx="285750" cy="336550"/>
            <a:chOff x="4567" y="3060"/>
            <a:chExt cx="180" cy="212"/>
          </a:xfrm>
        </p:grpSpPr>
        <p:sp>
          <p:nvSpPr>
            <p:cNvPr id="1555477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478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5479" name="Group 23"/>
          <p:cNvGrpSpPr>
            <a:grpSpLocks/>
          </p:cNvGrpSpPr>
          <p:nvPr/>
        </p:nvGrpSpPr>
        <p:grpSpPr bwMode="auto">
          <a:xfrm>
            <a:off x="4379913" y="2511425"/>
            <a:ext cx="285750" cy="336550"/>
            <a:chOff x="4567" y="3060"/>
            <a:chExt cx="180" cy="212"/>
          </a:xfrm>
        </p:grpSpPr>
        <p:sp>
          <p:nvSpPr>
            <p:cNvPr id="1555480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481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55482" name="Group 26"/>
          <p:cNvGrpSpPr>
            <a:grpSpLocks/>
          </p:cNvGrpSpPr>
          <p:nvPr/>
        </p:nvGrpSpPr>
        <p:grpSpPr bwMode="auto">
          <a:xfrm>
            <a:off x="4379913" y="2708275"/>
            <a:ext cx="285750" cy="336550"/>
            <a:chOff x="4567" y="3060"/>
            <a:chExt cx="180" cy="212"/>
          </a:xfrm>
        </p:grpSpPr>
        <p:sp>
          <p:nvSpPr>
            <p:cNvPr id="1555483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484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555485" name="Rectangle 29"/>
          <p:cNvSpPr>
            <a:spLocks noChangeArrowheads="1"/>
          </p:cNvSpPr>
          <p:nvPr/>
        </p:nvSpPr>
        <p:spPr bwMode="auto">
          <a:xfrm>
            <a:off x="3217863" y="1997075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86" name="Line 30"/>
          <p:cNvSpPr>
            <a:spLocks noChangeShapeType="1"/>
          </p:cNvSpPr>
          <p:nvPr/>
        </p:nvSpPr>
        <p:spPr bwMode="auto">
          <a:xfrm>
            <a:off x="4665663" y="19970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87" name="Line 31"/>
          <p:cNvSpPr>
            <a:spLocks noChangeShapeType="1"/>
          </p:cNvSpPr>
          <p:nvPr/>
        </p:nvSpPr>
        <p:spPr bwMode="auto">
          <a:xfrm>
            <a:off x="4970463" y="1997075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88" name="Line 32"/>
          <p:cNvSpPr>
            <a:spLocks noChangeShapeType="1"/>
          </p:cNvSpPr>
          <p:nvPr/>
        </p:nvSpPr>
        <p:spPr bwMode="auto">
          <a:xfrm>
            <a:off x="4379913" y="1997075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89" name="Text Box 33"/>
          <p:cNvSpPr txBox="1">
            <a:spLocks noChangeArrowheads="1"/>
          </p:cNvSpPr>
          <p:nvPr/>
        </p:nvSpPr>
        <p:spPr bwMode="auto">
          <a:xfrm>
            <a:off x="3657600" y="2286000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                      </a:t>
            </a:r>
            <a:r>
              <a:rPr lang="en-US" sz="2000" b="1" dirty="0">
                <a:latin typeface="Arial" charset="0"/>
              </a:rPr>
              <a:t>n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1555490" name="Text Box 34"/>
          <p:cNvSpPr txBox="1">
            <a:spLocks noChangeArrowheads="1"/>
          </p:cNvSpPr>
          <p:nvPr/>
        </p:nvSpPr>
        <p:spPr bwMode="auto">
          <a:xfrm>
            <a:off x="2743200" y="1447800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1555491" name="Line 35"/>
          <p:cNvSpPr>
            <a:spLocks noChangeShapeType="1"/>
          </p:cNvSpPr>
          <p:nvPr/>
        </p:nvSpPr>
        <p:spPr bwMode="auto">
          <a:xfrm>
            <a:off x="4360863" y="1768475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92" name="Text Box 36"/>
          <p:cNvSpPr txBox="1">
            <a:spLocks noChangeArrowheads="1"/>
          </p:cNvSpPr>
          <p:nvPr/>
        </p:nvSpPr>
        <p:spPr bwMode="auto">
          <a:xfrm>
            <a:off x="4894263" y="1463675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1555493" name="Line 37"/>
          <p:cNvSpPr>
            <a:spLocks noChangeShapeType="1"/>
          </p:cNvSpPr>
          <p:nvPr/>
        </p:nvSpPr>
        <p:spPr bwMode="auto">
          <a:xfrm flipH="1">
            <a:off x="4818063" y="1768475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94" name="AutoShape 38"/>
          <p:cNvSpPr>
            <a:spLocks/>
          </p:cNvSpPr>
          <p:nvPr/>
        </p:nvSpPr>
        <p:spPr bwMode="auto">
          <a:xfrm rot="5400000">
            <a:off x="4610100" y="30099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5495" name="Text Box 39"/>
          <p:cNvSpPr txBox="1">
            <a:spLocks noChangeArrowheads="1"/>
          </p:cNvSpPr>
          <p:nvPr/>
        </p:nvSpPr>
        <p:spPr bwMode="auto">
          <a:xfrm>
            <a:off x="3657600" y="3276600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depletion region</a:t>
            </a:r>
          </a:p>
        </p:txBody>
      </p:sp>
      <p:sp>
        <p:nvSpPr>
          <p:cNvPr id="1555496" name="Line 40"/>
          <p:cNvSpPr>
            <a:spLocks noChangeShapeType="1"/>
          </p:cNvSpPr>
          <p:nvPr/>
        </p:nvSpPr>
        <p:spPr bwMode="auto">
          <a:xfrm flipV="1">
            <a:off x="3276600" y="2895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97" name="Line 41"/>
          <p:cNvSpPr>
            <a:spLocks noChangeShapeType="1"/>
          </p:cNvSpPr>
          <p:nvPr/>
        </p:nvSpPr>
        <p:spPr bwMode="auto">
          <a:xfrm flipH="1" flipV="1">
            <a:off x="5791200" y="2895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98" name="Text Box 42"/>
          <p:cNvSpPr txBox="1">
            <a:spLocks noChangeArrowheads="1"/>
          </p:cNvSpPr>
          <p:nvPr/>
        </p:nvSpPr>
        <p:spPr bwMode="auto">
          <a:xfrm>
            <a:off x="5768975" y="3276600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n region</a:t>
            </a:r>
          </a:p>
        </p:txBody>
      </p:sp>
      <p:sp>
        <p:nvSpPr>
          <p:cNvPr id="1555499" name="Line 43"/>
          <p:cNvSpPr>
            <a:spLocks noChangeShapeType="1"/>
          </p:cNvSpPr>
          <p:nvPr/>
        </p:nvSpPr>
        <p:spPr bwMode="auto">
          <a:xfrm>
            <a:off x="4648200" y="4267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0" name="Line 44"/>
          <p:cNvSpPr>
            <a:spLocks noChangeShapeType="1"/>
          </p:cNvSpPr>
          <p:nvPr/>
        </p:nvSpPr>
        <p:spPr bwMode="auto">
          <a:xfrm rot="5400000">
            <a:off x="4724400" y="3733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1" name="Text Box 45"/>
          <p:cNvSpPr txBox="1">
            <a:spLocks noChangeArrowheads="1"/>
          </p:cNvSpPr>
          <p:nvPr/>
        </p:nvSpPr>
        <p:spPr bwMode="auto">
          <a:xfrm>
            <a:off x="3657600" y="3886200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charge density (C/cm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555502" name="Text Box 46"/>
          <p:cNvSpPr txBox="1">
            <a:spLocks noChangeArrowheads="1"/>
          </p:cNvSpPr>
          <p:nvPr/>
        </p:nvSpPr>
        <p:spPr bwMode="auto">
          <a:xfrm>
            <a:off x="6400800" y="518160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distance</a:t>
            </a:r>
          </a:p>
        </p:txBody>
      </p:sp>
      <p:sp>
        <p:nvSpPr>
          <p:cNvPr id="1555503" name="Line 47"/>
          <p:cNvSpPr>
            <a:spLocks noChangeShapeType="1"/>
          </p:cNvSpPr>
          <p:nvPr/>
        </p:nvSpPr>
        <p:spPr bwMode="auto">
          <a:xfrm>
            <a:off x="5283505" y="5212814"/>
            <a:ext cx="0" cy="19738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4" name="Line 48"/>
          <p:cNvSpPr>
            <a:spLocks noChangeShapeType="1"/>
          </p:cNvSpPr>
          <p:nvPr/>
        </p:nvSpPr>
        <p:spPr bwMode="auto">
          <a:xfrm>
            <a:off x="4343400" y="5410200"/>
            <a:ext cx="0" cy="685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5" name="Line 49"/>
          <p:cNvSpPr>
            <a:spLocks noChangeShapeType="1"/>
          </p:cNvSpPr>
          <p:nvPr/>
        </p:nvSpPr>
        <p:spPr bwMode="auto">
          <a:xfrm rot="5400000">
            <a:off x="4965852" y="4895162"/>
            <a:ext cx="0" cy="63530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6" name="Line 50"/>
          <p:cNvSpPr>
            <a:spLocks noChangeShapeType="1"/>
          </p:cNvSpPr>
          <p:nvPr/>
        </p:nvSpPr>
        <p:spPr bwMode="auto">
          <a:xfrm rot="5400000">
            <a:off x="4495800" y="5943600"/>
            <a:ext cx="0" cy="304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7" name="Line 51"/>
          <p:cNvSpPr>
            <a:spLocks noChangeShapeType="1"/>
          </p:cNvSpPr>
          <p:nvPr/>
        </p:nvSpPr>
        <p:spPr bwMode="auto">
          <a:xfrm>
            <a:off x="4648200" y="5410200"/>
            <a:ext cx="0" cy="685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8" name="Line 52"/>
          <p:cNvSpPr>
            <a:spLocks noChangeShapeType="1"/>
          </p:cNvSpPr>
          <p:nvPr/>
        </p:nvSpPr>
        <p:spPr bwMode="auto">
          <a:xfrm rot="5400000">
            <a:off x="3810000" y="4876800"/>
            <a:ext cx="0" cy="1066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09" name="Line 53"/>
          <p:cNvSpPr>
            <a:spLocks noChangeShapeType="1"/>
          </p:cNvSpPr>
          <p:nvPr/>
        </p:nvSpPr>
        <p:spPr bwMode="auto">
          <a:xfrm rot="5400000">
            <a:off x="5697556" y="5011756"/>
            <a:ext cx="0" cy="7968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10" name="Line 54"/>
          <p:cNvSpPr>
            <a:spLocks noChangeShapeType="1"/>
          </p:cNvSpPr>
          <p:nvPr/>
        </p:nvSpPr>
        <p:spPr bwMode="auto">
          <a:xfrm flipH="1">
            <a:off x="4648199" y="5212814"/>
            <a:ext cx="17463" cy="19738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511" name="Text Box 55"/>
          <p:cNvSpPr txBox="1">
            <a:spLocks noChangeArrowheads="1"/>
          </p:cNvSpPr>
          <p:nvPr/>
        </p:nvSpPr>
        <p:spPr bwMode="auto">
          <a:xfrm>
            <a:off x="1828800" y="944563"/>
            <a:ext cx="55530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Arial" charset="0"/>
              </a:rPr>
              <a:t>Charge is stored in the depletion region.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603625" y="4913523"/>
            <a:ext cx="637869" cy="3979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3712512" y="4982054"/>
            <a:ext cx="800751" cy="230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542361" y="4913523"/>
            <a:ext cx="20612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6605" y="4372077"/>
            <a:ext cx="265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Area must match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Two Governing Laws</a:t>
            </a:r>
          </a:p>
        </p:txBody>
      </p:sp>
      <p:graphicFrame>
        <p:nvGraphicFramePr>
          <p:cNvPr id="155648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20844599"/>
              </p:ext>
            </p:extLst>
          </p:nvPr>
        </p:nvGraphicFramePr>
        <p:xfrm>
          <a:off x="4111224" y="2323928"/>
          <a:ext cx="37814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3" imgW="1701720" imgH="393480" progId="Equation.DSMT4">
                  <p:embed/>
                </p:oleObj>
              </mc:Choice>
              <mc:Fallback>
                <p:oleObj name="Equation" r:id="rId3" imgW="1701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224" y="2323928"/>
                        <a:ext cx="3781425" cy="874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485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1393150"/>
              </p:ext>
            </p:extLst>
          </p:nvPr>
        </p:nvGraphicFramePr>
        <p:xfrm>
          <a:off x="2058586" y="2331865"/>
          <a:ext cx="11795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586" y="2331865"/>
                        <a:ext cx="1179513" cy="869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487" name="Rectangle 7"/>
          <p:cNvSpPr>
            <a:spLocks noChangeArrowheads="1"/>
          </p:cNvSpPr>
          <p:nvPr/>
        </p:nvSpPr>
        <p:spPr bwMode="auto">
          <a:xfrm>
            <a:off x="336550" y="947738"/>
            <a:ext cx="8807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Gauss’s Law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cs typeface="Arial" charset="0"/>
              </a:rPr>
              <a:t> describes the relationship of charge (density) and electric 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field: </a:t>
            </a:r>
            <a:r>
              <a:rPr lang="en-US" sz="24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Electric field is integral of charge density</a:t>
            </a:r>
            <a:endParaRPr lang="en-US" sz="24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56488" name="Rectangle 8"/>
          <p:cNvSpPr>
            <a:spLocks noChangeArrowheads="1"/>
          </p:cNvSpPr>
          <p:nvPr/>
        </p:nvSpPr>
        <p:spPr bwMode="auto">
          <a:xfrm>
            <a:off x="293688" y="3813175"/>
            <a:ext cx="8850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Poisson’s Equation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cs typeface="Arial" charset="0"/>
              </a:rPr>
              <a:t> describes the relationship between electric field distribution and electric 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potential: </a:t>
            </a:r>
            <a:r>
              <a:rPr lang="en-US" sz="24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Potential is integral of negative electric field.</a:t>
            </a:r>
            <a:endParaRPr lang="en-US" sz="24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55648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09850" y="5662613"/>
          <a:ext cx="36512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7" imgW="1612800" imgH="355320" progId="Equation.DSMT4">
                  <p:embed/>
                </p:oleObj>
              </mc:Choice>
              <mc:Fallback>
                <p:oleObj name="Equation" r:id="rId7" imgW="1612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5662613"/>
                        <a:ext cx="3651250" cy="804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8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Electric Field from Electric Charge</a:t>
            </a:r>
            <a:endParaRPr lang="en-US" sz="2800" dirty="0"/>
          </a:p>
        </p:txBody>
      </p:sp>
      <p:pic>
        <p:nvPicPr>
          <p:cNvPr id="1557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r="14874"/>
          <a:stretch>
            <a:fillRect/>
          </a:stretch>
        </p:blipFill>
        <p:spPr bwMode="auto">
          <a:xfrm>
            <a:off x="2859221" y="904565"/>
            <a:ext cx="42576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7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14172"/>
          <a:stretch>
            <a:fillRect/>
          </a:stretch>
        </p:blipFill>
        <p:spPr bwMode="auto">
          <a:xfrm>
            <a:off x="2270259" y="3792538"/>
            <a:ext cx="4846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7512" name="Line 8"/>
          <p:cNvSpPr>
            <a:spLocks noChangeShapeType="1"/>
          </p:cNvSpPr>
          <p:nvPr/>
        </p:nvSpPr>
        <p:spPr bwMode="auto">
          <a:xfrm>
            <a:off x="5305559" y="2647640"/>
            <a:ext cx="0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7513" name="Text Box 9"/>
          <p:cNvSpPr txBox="1">
            <a:spLocks noChangeArrowheads="1"/>
          </p:cNvSpPr>
          <p:nvPr/>
        </p:nvSpPr>
        <p:spPr bwMode="auto">
          <a:xfrm>
            <a:off x="5305559" y="2827028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Gauss’s Law</a:t>
            </a:r>
          </a:p>
        </p:txBody>
      </p:sp>
      <p:sp>
        <p:nvSpPr>
          <p:cNvPr id="1557514" name="Text Box 10"/>
          <p:cNvSpPr txBox="1">
            <a:spLocks noChangeArrowheads="1"/>
          </p:cNvSpPr>
          <p:nvPr/>
        </p:nvSpPr>
        <p:spPr bwMode="auto">
          <a:xfrm>
            <a:off x="3360871" y="129509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557515" name="Text Box 11"/>
          <p:cNvSpPr txBox="1">
            <a:spLocks noChangeArrowheads="1"/>
          </p:cNvSpPr>
          <p:nvPr/>
        </p:nvSpPr>
        <p:spPr bwMode="auto">
          <a:xfrm>
            <a:off x="6023109" y="135859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557516" name="Text Box 12"/>
          <p:cNvSpPr txBox="1">
            <a:spLocks noChangeArrowheads="1"/>
          </p:cNvSpPr>
          <p:nvPr/>
        </p:nvSpPr>
        <p:spPr bwMode="auto">
          <a:xfrm>
            <a:off x="2992571" y="40370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557517" name="Text Box 13"/>
          <p:cNvSpPr txBox="1">
            <a:spLocks noChangeArrowheads="1"/>
          </p:cNvSpPr>
          <p:nvPr/>
        </p:nvSpPr>
        <p:spPr bwMode="auto">
          <a:xfrm>
            <a:off x="5654809" y="41005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039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electric field?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51" y="778890"/>
            <a:ext cx="8229600" cy="5521325"/>
          </a:xfrm>
        </p:spPr>
        <p:txBody>
          <a:bodyPr/>
          <a:lstStyle/>
          <a:p>
            <a:r>
              <a:rPr lang="en-US" dirty="0" smtClean="0"/>
              <a:t>Tells us how a free charge will behave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14172"/>
          <a:stretch>
            <a:fillRect/>
          </a:stretch>
        </p:blipFill>
        <p:spPr bwMode="auto">
          <a:xfrm>
            <a:off x="2343150" y="4100513"/>
            <a:ext cx="4846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65462" y="43449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p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727700" y="44084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3276600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p region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735513" y="2066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65663" y="1965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735513" y="225107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65663" y="214947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735513" y="2447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65663" y="2346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735513" y="263207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65663" y="253047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735513" y="2828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665663" y="2727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379913" y="2130425"/>
            <a:ext cx="285750" cy="336550"/>
            <a:chOff x="4567" y="3060"/>
            <a:chExt cx="180" cy="212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4379913" y="1946275"/>
            <a:ext cx="285750" cy="336550"/>
            <a:chOff x="4567" y="3060"/>
            <a:chExt cx="180" cy="212"/>
          </a:xfrm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4379913" y="2327275"/>
            <a:ext cx="285750" cy="336550"/>
            <a:chOff x="4567" y="3060"/>
            <a:chExt cx="180" cy="212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4379913" y="2511425"/>
            <a:ext cx="285750" cy="336550"/>
            <a:chOff x="4567" y="3060"/>
            <a:chExt cx="180" cy="212"/>
          </a:xfrm>
        </p:grpSpPr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4379913" y="2708275"/>
            <a:ext cx="285750" cy="336550"/>
            <a:chOff x="4567" y="3060"/>
            <a:chExt cx="180" cy="212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217863" y="1997075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665663" y="19970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4970463" y="1997075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379913" y="1997075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3657600" y="2286000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                      </a:t>
            </a:r>
            <a:r>
              <a:rPr lang="en-US" sz="2000" b="1" dirty="0">
                <a:latin typeface="Arial" charset="0"/>
              </a:rPr>
              <a:t>n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743200" y="1447800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360863" y="1768475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894263" y="1463675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4818063" y="1768475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38"/>
          <p:cNvSpPr>
            <a:spLocks/>
          </p:cNvSpPr>
          <p:nvPr/>
        </p:nvSpPr>
        <p:spPr bwMode="auto">
          <a:xfrm rot="5400000">
            <a:off x="4610100" y="30099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3657600" y="3276600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depletion region</a:t>
            </a: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V="1">
            <a:off x="3276600" y="2895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H="1" flipV="1">
            <a:off x="5791200" y="2895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5768975" y="3276600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n region</a:t>
            </a:r>
          </a:p>
        </p:txBody>
      </p:sp>
    </p:spTree>
    <p:extLst>
      <p:ext uri="{BB962C8B-B14F-4D97-AF65-F5344CB8AC3E}">
        <p14:creationId xmlns:p14="http://schemas.microsoft.com/office/powerpoint/2010/main" val="8086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Electric Potential from Electric Field</a:t>
            </a:r>
            <a:endParaRPr lang="en-US" sz="2800" dirty="0"/>
          </a:p>
        </p:txBody>
      </p:sp>
      <p:sp>
        <p:nvSpPr>
          <p:cNvPr id="1558531" name="Text Box 3"/>
          <p:cNvSpPr txBox="1">
            <a:spLocks noChangeArrowheads="1"/>
          </p:cNvSpPr>
          <p:nvPr/>
        </p:nvSpPr>
        <p:spPr bwMode="auto">
          <a:xfrm>
            <a:off x="3803650" y="990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558532" name="Text Box 4"/>
          <p:cNvSpPr txBox="1">
            <a:spLocks noChangeArrowheads="1"/>
          </p:cNvSpPr>
          <p:nvPr/>
        </p:nvSpPr>
        <p:spPr bwMode="auto">
          <a:xfrm>
            <a:off x="6107113" y="11144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558533" name="Text Box 5"/>
          <p:cNvSpPr txBox="1">
            <a:spLocks noChangeArrowheads="1"/>
          </p:cNvSpPr>
          <p:nvPr/>
        </p:nvSpPr>
        <p:spPr bwMode="auto">
          <a:xfrm>
            <a:off x="1412875" y="4840288"/>
            <a:ext cx="1179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P=10</a:t>
            </a:r>
            <a:r>
              <a:rPr lang="en-US" baseline="30000" dirty="0">
                <a:solidFill>
                  <a:srgbClr val="CC00CC"/>
                </a:solidFill>
              </a:rPr>
              <a:t>18</a:t>
            </a:r>
          </a:p>
          <a:p>
            <a:r>
              <a:rPr lang="en-US" dirty="0">
                <a:solidFill>
                  <a:srgbClr val="CC00CC"/>
                </a:solidFill>
              </a:rPr>
              <a:t>n=10</a:t>
            </a:r>
            <a:r>
              <a:rPr lang="en-US" baseline="30000" dirty="0">
                <a:solidFill>
                  <a:srgbClr val="CC00CC"/>
                </a:solidFill>
              </a:rPr>
              <a:t>4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558534" name="Text Box 6"/>
          <p:cNvSpPr txBox="1">
            <a:spLocks noChangeArrowheads="1"/>
          </p:cNvSpPr>
          <p:nvPr/>
        </p:nvSpPr>
        <p:spPr bwMode="auto">
          <a:xfrm>
            <a:off x="7319963" y="4687888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n=10</a:t>
            </a:r>
            <a:r>
              <a:rPr lang="en-US" baseline="30000" dirty="0"/>
              <a:t>17</a:t>
            </a:r>
          </a:p>
          <a:p>
            <a:r>
              <a:rPr lang="en-US" dirty="0"/>
              <a:t>p=10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1558535" name="Rectangle 7"/>
          <p:cNvSpPr>
            <a:spLocks noChangeArrowheads="1"/>
          </p:cNvSpPr>
          <p:nvPr/>
        </p:nvSpPr>
        <p:spPr bwMode="auto">
          <a:xfrm>
            <a:off x="1620838" y="9080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558536" name="Freeform 8"/>
          <p:cNvSpPr>
            <a:spLocks noEditPoints="1"/>
          </p:cNvSpPr>
          <p:nvPr/>
        </p:nvSpPr>
        <p:spPr bwMode="auto">
          <a:xfrm>
            <a:off x="4784725" y="1008063"/>
            <a:ext cx="98425" cy="2336800"/>
          </a:xfrm>
          <a:custGeom>
            <a:avLst/>
            <a:gdLst>
              <a:gd name="T0" fmla="*/ 466 w 806"/>
              <a:gd name="T1" fmla="*/ 667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4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7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7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4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7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8537" name="Freeform 9"/>
          <p:cNvSpPr>
            <a:spLocks noEditPoints="1"/>
          </p:cNvSpPr>
          <p:nvPr/>
        </p:nvSpPr>
        <p:spPr bwMode="auto">
          <a:xfrm>
            <a:off x="1911350" y="1981200"/>
            <a:ext cx="5697538" cy="98425"/>
          </a:xfrm>
          <a:custGeom>
            <a:avLst/>
            <a:gdLst>
              <a:gd name="T0" fmla="*/ 334 w 23400"/>
              <a:gd name="T1" fmla="*/ 166 h 403"/>
              <a:gd name="T2" fmla="*/ 23067 w 23400"/>
              <a:gd name="T3" fmla="*/ 169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6 h 403"/>
              <a:gd name="T14" fmla="*/ 400 w 23400"/>
              <a:gd name="T15" fmla="*/ 400 h 403"/>
              <a:gd name="T16" fmla="*/ 0 w 23400"/>
              <a:gd name="T17" fmla="*/ 199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6"/>
                </a:moveTo>
                <a:lnTo>
                  <a:pt x="23067" y="169"/>
                </a:lnTo>
                <a:cubicBezTo>
                  <a:pt x="23086" y="169"/>
                  <a:pt x="23101" y="184"/>
                  <a:pt x="23101" y="203"/>
                </a:cubicBezTo>
                <a:cubicBezTo>
                  <a:pt x="23101" y="221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6"/>
                  <a:pt x="334" y="166"/>
                </a:cubicBezTo>
                <a:close/>
                <a:moveTo>
                  <a:pt x="400" y="400"/>
                </a:moveTo>
                <a:lnTo>
                  <a:pt x="0" y="199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8538" name="Rectangle 10"/>
          <p:cNvSpPr>
            <a:spLocks noChangeArrowheads="1"/>
          </p:cNvSpPr>
          <p:nvPr/>
        </p:nvSpPr>
        <p:spPr bwMode="auto">
          <a:xfrm>
            <a:off x="7812088" y="180340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558539" name="Line 11"/>
          <p:cNvSpPr>
            <a:spLocks noChangeShapeType="1"/>
          </p:cNvSpPr>
          <p:nvPr/>
        </p:nvSpPr>
        <p:spPr bwMode="auto">
          <a:xfrm>
            <a:off x="4248150" y="1960563"/>
            <a:ext cx="1588" cy="1460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40" name="Line 12"/>
          <p:cNvSpPr>
            <a:spLocks noChangeShapeType="1"/>
          </p:cNvSpPr>
          <p:nvPr/>
        </p:nvSpPr>
        <p:spPr bwMode="auto">
          <a:xfrm>
            <a:off x="6000750" y="1958975"/>
            <a:ext cx="1588" cy="1460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41" name="Rectangle 13"/>
          <p:cNvSpPr>
            <a:spLocks noChangeArrowheads="1"/>
          </p:cNvSpPr>
          <p:nvPr/>
        </p:nvSpPr>
        <p:spPr bwMode="auto">
          <a:xfrm>
            <a:off x="5110163" y="973138"/>
            <a:ext cx="703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25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5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400">
              <a:latin typeface="Arial" charset="0"/>
              <a:cs typeface="Arial" charset="0"/>
            </a:endParaRPr>
          </a:p>
        </p:txBody>
      </p:sp>
      <p:sp>
        <p:nvSpPr>
          <p:cNvPr id="1558542" name="Line 14"/>
          <p:cNvSpPr>
            <a:spLocks noChangeShapeType="1"/>
          </p:cNvSpPr>
          <p:nvPr/>
        </p:nvSpPr>
        <p:spPr bwMode="auto">
          <a:xfrm>
            <a:off x="4762500" y="1566863"/>
            <a:ext cx="146050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43" name="Line 15"/>
          <p:cNvSpPr>
            <a:spLocks noChangeShapeType="1"/>
          </p:cNvSpPr>
          <p:nvPr/>
        </p:nvSpPr>
        <p:spPr bwMode="auto">
          <a:xfrm flipV="1">
            <a:off x="4759325" y="2967038"/>
            <a:ext cx="146050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58544" name="Group 16"/>
          <p:cNvGrpSpPr>
            <a:grpSpLocks/>
          </p:cNvGrpSpPr>
          <p:nvPr/>
        </p:nvGrpSpPr>
        <p:grpSpPr bwMode="auto">
          <a:xfrm>
            <a:off x="4967288" y="2663825"/>
            <a:ext cx="3040062" cy="741363"/>
            <a:chOff x="3129" y="1678"/>
            <a:chExt cx="1452" cy="383"/>
          </a:xfrm>
        </p:grpSpPr>
        <p:sp>
          <p:nvSpPr>
            <p:cNvPr id="1558545" name="Line 17"/>
            <p:cNvSpPr>
              <a:spLocks noChangeShapeType="1"/>
            </p:cNvSpPr>
            <p:nvPr/>
          </p:nvSpPr>
          <p:spPr bwMode="auto">
            <a:xfrm>
              <a:off x="3524" y="1860"/>
              <a:ext cx="46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546" name="Line 18"/>
            <p:cNvSpPr>
              <a:spLocks noChangeShapeType="1"/>
            </p:cNvSpPr>
            <p:nvPr/>
          </p:nvSpPr>
          <p:spPr bwMode="auto">
            <a:xfrm>
              <a:off x="4120" y="1860"/>
              <a:ext cx="46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547" name="Rectangle 19"/>
            <p:cNvSpPr>
              <a:spLocks noChangeArrowheads="1"/>
            </p:cNvSpPr>
            <p:nvPr/>
          </p:nvSpPr>
          <p:spPr bwMode="auto">
            <a:xfrm>
              <a:off x="4361" y="1951"/>
              <a:ext cx="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s</a:t>
              </a:r>
              <a:endParaRPr lang="en-US" sz="4000"/>
            </a:p>
          </p:txBody>
        </p:sp>
        <p:sp>
          <p:nvSpPr>
            <p:cNvPr id="1558548" name="Rectangle 20"/>
            <p:cNvSpPr>
              <a:spLocks noChangeArrowheads="1"/>
            </p:cNvSpPr>
            <p:nvPr/>
          </p:nvSpPr>
          <p:spPr bwMode="auto">
            <a:xfrm>
              <a:off x="4490" y="1780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no</a:t>
              </a:r>
              <a:endParaRPr lang="en-US" sz="4000"/>
            </a:p>
          </p:txBody>
        </p:sp>
        <p:sp>
          <p:nvSpPr>
            <p:cNvPr id="1558549" name="Rectangle 21"/>
            <p:cNvSpPr>
              <a:spLocks noChangeArrowheads="1"/>
            </p:cNvSpPr>
            <p:nvPr/>
          </p:nvSpPr>
          <p:spPr bwMode="auto">
            <a:xfrm>
              <a:off x="4369" y="1780"/>
              <a:ext cx="4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d</a:t>
              </a:r>
              <a:endParaRPr lang="en-US" sz="4000"/>
            </a:p>
          </p:txBody>
        </p:sp>
        <p:sp>
          <p:nvSpPr>
            <p:cNvPr id="1558550" name="Rectangle 22"/>
            <p:cNvSpPr>
              <a:spLocks noChangeArrowheads="1"/>
            </p:cNvSpPr>
            <p:nvPr/>
          </p:nvSpPr>
          <p:spPr bwMode="auto">
            <a:xfrm>
              <a:off x="3766" y="1951"/>
              <a:ext cx="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s</a:t>
              </a:r>
              <a:endParaRPr lang="en-US" sz="4000"/>
            </a:p>
          </p:txBody>
        </p:sp>
        <p:sp>
          <p:nvSpPr>
            <p:cNvPr id="1558551" name="Rectangle 23"/>
            <p:cNvSpPr>
              <a:spLocks noChangeArrowheads="1"/>
            </p:cNvSpPr>
            <p:nvPr/>
          </p:nvSpPr>
          <p:spPr bwMode="auto">
            <a:xfrm>
              <a:off x="3897" y="1766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po</a:t>
              </a:r>
              <a:endParaRPr lang="en-US" sz="4000"/>
            </a:p>
          </p:txBody>
        </p:sp>
        <p:sp>
          <p:nvSpPr>
            <p:cNvPr id="1558552" name="Rectangle 24"/>
            <p:cNvSpPr>
              <a:spLocks noChangeArrowheads="1"/>
            </p:cNvSpPr>
            <p:nvPr/>
          </p:nvSpPr>
          <p:spPr bwMode="auto">
            <a:xfrm>
              <a:off x="3773" y="1766"/>
              <a:ext cx="4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a</a:t>
              </a:r>
              <a:endParaRPr lang="en-US" sz="4000"/>
            </a:p>
          </p:txBody>
        </p:sp>
        <p:sp>
          <p:nvSpPr>
            <p:cNvPr id="1558553" name="Rectangle 25"/>
            <p:cNvSpPr>
              <a:spLocks noChangeArrowheads="1"/>
            </p:cNvSpPr>
            <p:nvPr/>
          </p:nvSpPr>
          <p:spPr bwMode="auto">
            <a:xfrm>
              <a:off x="4435" y="1706"/>
              <a:ext cx="5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x</a:t>
              </a:r>
              <a:endParaRPr lang="en-US" sz="4000"/>
            </a:p>
          </p:txBody>
        </p:sp>
        <p:sp>
          <p:nvSpPr>
            <p:cNvPr id="1558554" name="Rectangle 26"/>
            <p:cNvSpPr>
              <a:spLocks noChangeArrowheads="1"/>
            </p:cNvSpPr>
            <p:nvPr/>
          </p:nvSpPr>
          <p:spPr bwMode="auto">
            <a:xfrm>
              <a:off x="4219" y="1706"/>
              <a:ext cx="14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qN</a:t>
              </a:r>
              <a:endParaRPr lang="en-US" sz="4000"/>
            </a:p>
          </p:txBody>
        </p:sp>
        <p:sp>
          <p:nvSpPr>
            <p:cNvPr id="1558555" name="Rectangle 27"/>
            <p:cNvSpPr>
              <a:spLocks noChangeArrowheads="1"/>
            </p:cNvSpPr>
            <p:nvPr/>
          </p:nvSpPr>
          <p:spPr bwMode="auto">
            <a:xfrm>
              <a:off x="3833" y="1692"/>
              <a:ext cx="5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x</a:t>
              </a:r>
              <a:endParaRPr lang="en-US" sz="4000"/>
            </a:p>
          </p:txBody>
        </p:sp>
        <p:sp>
          <p:nvSpPr>
            <p:cNvPr id="1558556" name="Rectangle 28"/>
            <p:cNvSpPr>
              <a:spLocks noChangeArrowheads="1"/>
            </p:cNvSpPr>
            <p:nvPr/>
          </p:nvSpPr>
          <p:spPr bwMode="auto">
            <a:xfrm>
              <a:off x="3623" y="1692"/>
              <a:ext cx="14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qN</a:t>
              </a:r>
              <a:endParaRPr lang="en-US" sz="4000"/>
            </a:p>
          </p:txBody>
        </p:sp>
        <p:sp>
          <p:nvSpPr>
            <p:cNvPr id="1558557" name="Rectangle 29"/>
            <p:cNvSpPr>
              <a:spLocks noChangeArrowheads="1"/>
            </p:cNvSpPr>
            <p:nvPr/>
          </p:nvSpPr>
          <p:spPr bwMode="auto">
            <a:xfrm>
              <a:off x="3129" y="1782"/>
              <a:ext cx="7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E</a:t>
              </a:r>
              <a:endParaRPr lang="en-US" sz="4000"/>
            </a:p>
          </p:txBody>
        </p:sp>
        <p:sp>
          <p:nvSpPr>
            <p:cNvPr id="1558558" name="Rectangle 30"/>
            <p:cNvSpPr>
              <a:spLocks noChangeArrowheads="1"/>
            </p:cNvSpPr>
            <p:nvPr/>
          </p:nvSpPr>
          <p:spPr bwMode="auto">
            <a:xfrm>
              <a:off x="4294" y="1862"/>
              <a:ext cx="5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4000"/>
            </a:p>
          </p:txBody>
        </p:sp>
        <p:sp>
          <p:nvSpPr>
            <p:cNvPr id="1558559" name="Rectangle 31"/>
            <p:cNvSpPr>
              <a:spLocks noChangeArrowheads="1"/>
            </p:cNvSpPr>
            <p:nvPr/>
          </p:nvSpPr>
          <p:spPr bwMode="auto">
            <a:xfrm>
              <a:off x="3700" y="1862"/>
              <a:ext cx="5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4000"/>
            </a:p>
          </p:txBody>
        </p:sp>
        <p:sp>
          <p:nvSpPr>
            <p:cNvPr id="1558560" name="Rectangle 32"/>
            <p:cNvSpPr>
              <a:spLocks noChangeArrowheads="1"/>
            </p:cNvSpPr>
            <p:nvPr/>
          </p:nvSpPr>
          <p:spPr bwMode="auto">
            <a:xfrm>
              <a:off x="4128" y="1692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/>
            </a:p>
          </p:txBody>
        </p:sp>
        <p:sp>
          <p:nvSpPr>
            <p:cNvPr id="1558561" name="Rectangle 33"/>
            <p:cNvSpPr>
              <a:spLocks noChangeArrowheads="1"/>
            </p:cNvSpPr>
            <p:nvPr/>
          </p:nvSpPr>
          <p:spPr bwMode="auto">
            <a:xfrm>
              <a:off x="4022" y="176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/>
            </a:p>
          </p:txBody>
        </p:sp>
        <p:sp>
          <p:nvSpPr>
            <p:cNvPr id="1558562" name="Rectangle 34"/>
            <p:cNvSpPr>
              <a:spLocks noChangeArrowheads="1"/>
            </p:cNvSpPr>
            <p:nvPr/>
          </p:nvSpPr>
          <p:spPr bwMode="auto">
            <a:xfrm>
              <a:off x="3532" y="167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/>
            </a:p>
          </p:txBody>
        </p:sp>
        <p:sp>
          <p:nvSpPr>
            <p:cNvPr id="1558563" name="Rectangle 35"/>
            <p:cNvSpPr>
              <a:spLocks noChangeArrowheads="1"/>
            </p:cNvSpPr>
            <p:nvPr/>
          </p:nvSpPr>
          <p:spPr bwMode="auto">
            <a:xfrm>
              <a:off x="3426" y="176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/>
            </a:p>
          </p:txBody>
        </p:sp>
        <p:sp>
          <p:nvSpPr>
            <p:cNvPr id="1558564" name="Rectangle 36"/>
            <p:cNvSpPr>
              <a:spLocks noChangeArrowheads="1"/>
            </p:cNvSpPr>
            <p:nvPr/>
          </p:nvSpPr>
          <p:spPr bwMode="auto">
            <a:xfrm>
              <a:off x="3356" y="1782"/>
              <a:ext cx="4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)</a:t>
              </a:r>
              <a:endParaRPr lang="en-US" sz="4000"/>
            </a:p>
          </p:txBody>
        </p:sp>
        <p:sp>
          <p:nvSpPr>
            <p:cNvPr id="1558565" name="Rectangle 37"/>
            <p:cNvSpPr>
              <a:spLocks noChangeArrowheads="1"/>
            </p:cNvSpPr>
            <p:nvPr/>
          </p:nvSpPr>
          <p:spPr bwMode="auto">
            <a:xfrm>
              <a:off x="3295" y="1782"/>
              <a:ext cx="6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</a:t>
              </a:r>
              <a:endParaRPr lang="en-US" sz="4000"/>
            </a:p>
          </p:txBody>
        </p:sp>
        <p:sp>
          <p:nvSpPr>
            <p:cNvPr id="1558566" name="Rectangle 38"/>
            <p:cNvSpPr>
              <a:spLocks noChangeArrowheads="1"/>
            </p:cNvSpPr>
            <p:nvPr/>
          </p:nvSpPr>
          <p:spPr bwMode="auto">
            <a:xfrm>
              <a:off x="3254" y="1782"/>
              <a:ext cx="4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(</a:t>
              </a:r>
              <a:endParaRPr lang="en-US" sz="4000"/>
            </a:p>
          </p:txBody>
        </p:sp>
        <p:sp>
          <p:nvSpPr>
            <p:cNvPr id="1558567" name="Rectangle 39"/>
            <p:cNvSpPr>
              <a:spLocks noChangeArrowheads="1"/>
            </p:cNvSpPr>
            <p:nvPr/>
          </p:nvSpPr>
          <p:spPr bwMode="auto">
            <a:xfrm>
              <a:off x="3204" y="1857"/>
              <a:ext cx="4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 sz="4000"/>
            </a:p>
          </p:txBody>
        </p:sp>
      </p:grpSp>
      <p:sp>
        <p:nvSpPr>
          <p:cNvPr id="1558568" name="Rectangle 40"/>
          <p:cNvSpPr>
            <a:spLocks noChangeArrowheads="1"/>
          </p:cNvSpPr>
          <p:nvPr/>
        </p:nvSpPr>
        <p:spPr bwMode="auto">
          <a:xfrm>
            <a:off x="5749925" y="1501775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58569" name="Line 41"/>
          <p:cNvSpPr>
            <a:spLocks noChangeShapeType="1"/>
          </p:cNvSpPr>
          <p:nvPr/>
        </p:nvSpPr>
        <p:spPr bwMode="auto">
          <a:xfrm>
            <a:off x="4259263" y="2030413"/>
            <a:ext cx="584200" cy="9350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70" name="Line 42"/>
          <p:cNvSpPr>
            <a:spLocks noChangeShapeType="1"/>
          </p:cNvSpPr>
          <p:nvPr/>
        </p:nvSpPr>
        <p:spPr bwMode="auto">
          <a:xfrm flipV="1">
            <a:off x="4813300" y="2030413"/>
            <a:ext cx="1168400" cy="9350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71" name="Rectangle 43"/>
          <p:cNvSpPr>
            <a:spLocks noChangeArrowheads="1"/>
          </p:cNvSpPr>
          <p:nvPr/>
        </p:nvSpPr>
        <p:spPr bwMode="auto">
          <a:xfrm>
            <a:off x="3857625" y="1450975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58572" name="Line 44"/>
          <p:cNvSpPr>
            <a:spLocks noChangeShapeType="1"/>
          </p:cNvSpPr>
          <p:nvPr/>
        </p:nvSpPr>
        <p:spPr bwMode="auto">
          <a:xfrm>
            <a:off x="2820988" y="4492625"/>
            <a:ext cx="403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73" name="Line 45"/>
          <p:cNvSpPr>
            <a:spLocks noChangeShapeType="1"/>
          </p:cNvSpPr>
          <p:nvPr/>
        </p:nvSpPr>
        <p:spPr bwMode="auto">
          <a:xfrm>
            <a:off x="3829050" y="4498975"/>
            <a:ext cx="392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74" name="Rectangle 46"/>
          <p:cNvSpPr>
            <a:spLocks noChangeArrowheads="1"/>
          </p:cNvSpPr>
          <p:nvPr/>
        </p:nvSpPr>
        <p:spPr bwMode="auto">
          <a:xfrm>
            <a:off x="4525963" y="43005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58575" name="Rectangle 47"/>
          <p:cNvSpPr>
            <a:spLocks noChangeArrowheads="1"/>
          </p:cNvSpPr>
          <p:nvPr/>
        </p:nvSpPr>
        <p:spPr bwMode="auto">
          <a:xfrm>
            <a:off x="3511550" y="43005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58576" name="Rectangle 48"/>
          <p:cNvSpPr>
            <a:spLocks noChangeArrowheads="1"/>
          </p:cNvSpPr>
          <p:nvPr/>
        </p:nvSpPr>
        <p:spPr bwMode="auto">
          <a:xfrm>
            <a:off x="3875088" y="4521200"/>
            <a:ext cx="133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58577" name="Rectangle 49"/>
          <p:cNvSpPr>
            <a:spLocks noChangeArrowheads="1"/>
          </p:cNvSpPr>
          <p:nvPr/>
        </p:nvSpPr>
        <p:spPr bwMode="auto">
          <a:xfrm>
            <a:off x="2873375" y="4521200"/>
            <a:ext cx="133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58578" name="Rectangle 50"/>
          <p:cNvSpPr>
            <a:spLocks noChangeArrowheads="1"/>
          </p:cNvSpPr>
          <p:nvPr/>
        </p:nvSpPr>
        <p:spPr bwMode="auto">
          <a:xfrm>
            <a:off x="4381500" y="4486275"/>
            <a:ext cx="1778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po</a:t>
            </a:r>
            <a:endParaRPr lang="en-US" sz="3600"/>
          </a:p>
        </p:txBody>
      </p:sp>
      <p:sp>
        <p:nvSpPr>
          <p:cNvPr id="1558579" name="Rectangle 51"/>
          <p:cNvSpPr>
            <a:spLocks noChangeArrowheads="1"/>
          </p:cNvSpPr>
          <p:nvPr/>
        </p:nvSpPr>
        <p:spPr bwMode="auto">
          <a:xfrm>
            <a:off x="4102100" y="4672013"/>
            <a:ext cx="71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s</a:t>
            </a:r>
            <a:endParaRPr lang="en-US" sz="3600"/>
          </a:p>
        </p:txBody>
      </p:sp>
      <p:sp>
        <p:nvSpPr>
          <p:cNvPr id="1558580" name="Rectangle 52"/>
          <p:cNvSpPr>
            <a:spLocks noChangeArrowheads="1"/>
          </p:cNvSpPr>
          <p:nvPr/>
        </p:nvSpPr>
        <p:spPr bwMode="auto">
          <a:xfrm>
            <a:off x="4119563" y="4267200"/>
            <a:ext cx="88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a</a:t>
            </a:r>
            <a:endParaRPr lang="en-US" sz="3600"/>
          </a:p>
        </p:txBody>
      </p:sp>
      <p:sp>
        <p:nvSpPr>
          <p:cNvPr id="1558581" name="Rectangle 53"/>
          <p:cNvSpPr>
            <a:spLocks noChangeArrowheads="1"/>
          </p:cNvSpPr>
          <p:nvPr/>
        </p:nvSpPr>
        <p:spPr bwMode="auto">
          <a:xfrm>
            <a:off x="3367088" y="4486275"/>
            <a:ext cx="1778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no</a:t>
            </a:r>
            <a:endParaRPr lang="en-US" sz="3600"/>
          </a:p>
        </p:txBody>
      </p:sp>
      <p:sp>
        <p:nvSpPr>
          <p:cNvPr id="1558582" name="Rectangle 54"/>
          <p:cNvSpPr>
            <a:spLocks noChangeArrowheads="1"/>
          </p:cNvSpPr>
          <p:nvPr/>
        </p:nvSpPr>
        <p:spPr bwMode="auto">
          <a:xfrm>
            <a:off x="3098800" y="4672013"/>
            <a:ext cx="69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s</a:t>
            </a:r>
            <a:endParaRPr lang="en-US" sz="3600"/>
          </a:p>
        </p:txBody>
      </p:sp>
      <p:sp>
        <p:nvSpPr>
          <p:cNvPr id="1558583" name="Rectangle 55"/>
          <p:cNvSpPr>
            <a:spLocks noChangeArrowheads="1"/>
          </p:cNvSpPr>
          <p:nvPr/>
        </p:nvSpPr>
        <p:spPr bwMode="auto">
          <a:xfrm>
            <a:off x="3113088" y="4284663"/>
            <a:ext cx="88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d</a:t>
            </a:r>
            <a:endParaRPr lang="en-US" sz="3600"/>
          </a:p>
        </p:txBody>
      </p:sp>
      <p:sp>
        <p:nvSpPr>
          <p:cNvPr id="1558584" name="Rectangle 56"/>
          <p:cNvSpPr>
            <a:spLocks noChangeArrowheads="1"/>
          </p:cNvSpPr>
          <p:nvPr/>
        </p:nvSpPr>
        <p:spPr bwMode="auto">
          <a:xfrm>
            <a:off x="4267200" y="4335463"/>
            <a:ext cx="11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x</a:t>
            </a:r>
            <a:endParaRPr lang="en-US" sz="3600"/>
          </a:p>
        </p:txBody>
      </p:sp>
      <p:sp>
        <p:nvSpPr>
          <p:cNvPr id="1558585" name="Rectangle 57"/>
          <p:cNvSpPr>
            <a:spLocks noChangeArrowheads="1"/>
          </p:cNvSpPr>
          <p:nvPr/>
        </p:nvSpPr>
        <p:spPr bwMode="auto">
          <a:xfrm>
            <a:off x="3843338" y="4046538"/>
            <a:ext cx="31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qN</a:t>
            </a:r>
            <a:endParaRPr lang="en-US" sz="3600"/>
          </a:p>
        </p:txBody>
      </p:sp>
      <p:sp>
        <p:nvSpPr>
          <p:cNvPr id="1558586" name="Rectangle 58"/>
          <p:cNvSpPr>
            <a:spLocks noChangeArrowheads="1"/>
          </p:cNvSpPr>
          <p:nvPr/>
        </p:nvSpPr>
        <p:spPr bwMode="auto">
          <a:xfrm>
            <a:off x="3268663" y="4335463"/>
            <a:ext cx="119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x</a:t>
            </a:r>
            <a:endParaRPr lang="en-US" sz="3600"/>
          </a:p>
        </p:txBody>
      </p:sp>
      <p:sp>
        <p:nvSpPr>
          <p:cNvPr id="1558587" name="Rectangle 59"/>
          <p:cNvSpPr>
            <a:spLocks noChangeArrowheads="1"/>
          </p:cNvSpPr>
          <p:nvPr/>
        </p:nvSpPr>
        <p:spPr bwMode="auto">
          <a:xfrm>
            <a:off x="2836863" y="4064000"/>
            <a:ext cx="31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qN</a:t>
            </a:r>
            <a:endParaRPr lang="en-US" sz="3600"/>
          </a:p>
        </p:txBody>
      </p:sp>
      <p:sp>
        <p:nvSpPr>
          <p:cNvPr id="1558588" name="Rectangle 60"/>
          <p:cNvSpPr>
            <a:spLocks noChangeArrowheads="1"/>
          </p:cNvSpPr>
          <p:nvPr/>
        </p:nvSpPr>
        <p:spPr bwMode="auto">
          <a:xfrm>
            <a:off x="3981450" y="4495800"/>
            <a:ext cx="117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3600"/>
          </a:p>
        </p:txBody>
      </p:sp>
      <p:sp>
        <p:nvSpPr>
          <p:cNvPr id="1558589" name="Rectangle 61"/>
          <p:cNvSpPr>
            <a:spLocks noChangeArrowheads="1"/>
          </p:cNvSpPr>
          <p:nvPr/>
        </p:nvSpPr>
        <p:spPr bwMode="auto">
          <a:xfrm>
            <a:off x="2979738" y="4495800"/>
            <a:ext cx="117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3600"/>
          </a:p>
        </p:txBody>
      </p:sp>
      <p:sp>
        <p:nvSpPr>
          <p:cNvPr id="1558590" name="Rectangle 62"/>
          <p:cNvSpPr>
            <a:spLocks noChangeArrowheads="1"/>
          </p:cNvSpPr>
          <p:nvPr/>
        </p:nvSpPr>
        <p:spPr bwMode="auto">
          <a:xfrm>
            <a:off x="3643313" y="4310063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3600"/>
          </a:p>
        </p:txBody>
      </p:sp>
      <p:sp>
        <p:nvSpPr>
          <p:cNvPr id="1558591" name="Freeform 63"/>
          <p:cNvSpPr>
            <a:spLocks noEditPoints="1"/>
          </p:cNvSpPr>
          <p:nvPr/>
        </p:nvSpPr>
        <p:spPr bwMode="auto">
          <a:xfrm>
            <a:off x="4727575" y="3949700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8592" name="Freeform 64"/>
          <p:cNvSpPr>
            <a:spLocks noEditPoints="1"/>
          </p:cNvSpPr>
          <p:nvPr/>
        </p:nvSpPr>
        <p:spPr bwMode="auto">
          <a:xfrm>
            <a:off x="1665288" y="5922963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8593" name="Line 65"/>
          <p:cNvSpPr>
            <a:spLocks noChangeShapeType="1"/>
          </p:cNvSpPr>
          <p:nvPr/>
        </p:nvSpPr>
        <p:spPr bwMode="auto">
          <a:xfrm flipV="1">
            <a:off x="4154488" y="5975350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94" name="Line 66"/>
          <p:cNvSpPr>
            <a:spLocks noChangeShapeType="1"/>
          </p:cNvSpPr>
          <p:nvPr/>
        </p:nvSpPr>
        <p:spPr bwMode="auto">
          <a:xfrm>
            <a:off x="6024563" y="5899150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95" name="Rectangle 67"/>
          <p:cNvSpPr>
            <a:spLocks noChangeArrowheads="1"/>
          </p:cNvSpPr>
          <p:nvPr/>
        </p:nvSpPr>
        <p:spPr bwMode="auto">
          <a:xfrm>
            <a:off x="4878388" y="3903663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/>
          </a:p>
        </p:txBody>
      </p:sp>
      <p:sp>
        <p:nvSpPr>
          <p:cNvPr id="1558596" name="Line 68"/>
          <p:cNvSpPr>
            <a:spLocks noChangeShapeType="1"/>
          </p:cNvSpPr>
          <p:nvPr/>
        </p:nvSpPr>
        <p:spPr bwMode="auto">
          <a:xfrm>
            <a:off x="4703763" y="4576763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97" name="Freeform 69"/>
          <p:cNvSpPr>
            <a:spLocks/>
          </p:cNvSpPr>
          <p:nvPr/>
        </p:nvSpPr>
        <p:spPr bwMode="auto">
          <a:xfrm>
            <a:off x="4156075" y="4573588"/>
            <a:ext cx="1868488" cy="1401762"/>
          </a:xfrm>
          <a:custGeom>
            <a:avLst/>
            <a:gdLst>
              <a:gd name="T0" fmla="*/ 0 w 1177"/>
              <a:gd name="T1" fmla="*/ 883 h 883"/>
              <a:gd name="T2" fmla="*/ 262 w 1177"/>
              <a:gd name="T3" fmla="*/ 725 h 883"/>
              <a:gd name="T4" fmla="*/ 458 w 1177"/>
              <a:gd name="T5" fmla="*/ 487 h 883"/>
              <a:gd name="T6" fmla="*/ 654 w 1177"/>
              <a:gd name="T7" fmla="*/ 250 h 883"/>
              <a:gd name="T8" fmla="*/ 850 w 1177"/>
              <a:gd name="T9" fmla="*/ 92 h 883"/>
              <a:gd name="T10" fmla="*/ 1112 w 1177"/>
              <a:gd name="T11" fmla="*/ 13 h 883"/>
              <a:gd name="T12" fmla="*/ 1177 w 1177"/>
              <a:gd name="T13" fmla="*/ 1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7" h="883">
                <a:moveTo>
                  <a:pt x="0" y="883"/>
                </a:moveTo>
                <a:cubicBezTo>
                  <a:pt x="93" y="837"/>
                  <a:pt x="186" y="791"/>
                  <a:pt x="262" y="725"/>
                </a:cubicBezTo>
                <a:cubicBezTo>
                  <a:pt x="338" y="659"/>
                  <a:pt x="393" y="566"/>
                  <a:pt x="458" y="487"/>
                </a:cubicBezTo>
                <a:cubicBezTo>
                  <a:pt x="523" y="408"/>
                  <a:pt x="589" y="316"/>
                  <a:pt x="654" y="250"/>
                </a:cubicBezTo>
                <a:cubicBezTo>
                  <a:pt x="720" y="184"/>
                  <a:pt x="774" y="131"/>
                  <a:pt x="850" y="92"/>
                </a:cubicBezTo>
                <a:cubicBezTo>
                  <a:pt x="927" y="52"/>
                  <a:pt x="1058" y="26"/>
                  <a:pt x="1112" y="13"/>
                </a:cubicBezTo>
                <a:cubicBezTo>
                  <a:pt x="1167" y="0"/>
                  <a:pt x="1172" y="6"/>
                  <a:pt x="1177" y="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98" name="Line 70"/>
          <p:cNvSpPr>
            <a:spLocks noChangeShapeType="1"/>
          </p:cNvSpPr>
          <p:nvPr/>
        </p:nvSpPr>
        <p:spPr bwMode="auto">
          <a:xfrm>
            <a:off x="5997575" y="4586288"/>
            <a:ext cx="17129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599" name="Line 71"/>
          <p:cNvSpPr>
            <a:spLocks noChangeShapeType="1"/>
          </p:cNvSpPr>
          <p:nvPr/>
        </p:nvSpPr>
        <p:spPr bwMode="auto">
          <a:xfrm>
            <a:off x="2132013" y="5975350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8600" name="Freeform 72"/>
          <p:cNvSpPr>
            <a:spLocks noEditPoints="1"/>
          </p:cNvSpPr>
          <p:nvPr/>
        </p:nvSpPr>
        <p:spPr bwMode="auto">
          <a:xfrm>
            <a:off x="6018213" y="4565650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8601" name="Freeform 73"/>
          <p:cNvSpPr>
            <a:spLocks noEditPoints="1"/>
          </p:cNvSpPr>
          <p:nvPr/>
        </p:nvSpPr>
        <p:spPr bwMode="auto">
          <a:xfrm>
            <a:off x="4772025" y="4565650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8602" name="Rectangle 74"/>
          <p:cNvSpPr>
            <a:spLocks noChangeArrowheads="1"/>
          </p:cNvSpPr>
          <p:nvPr/>
        </p:nvSpPr>
        <p:spPr bwMode="auto">
          <a:xfrm>
            <a:off x="7891463" y="59896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558603" name="Rectangle 75"/>
          <p:cNvSpPr>
            <a:spLocks noChangeArrowheads="1"/>
          </p:cNvSpPr>
          <p:nvPr/>
        </p:nvSpPr>
        <p:spPr bwMode="auto">
          <a:xfrm>
            <a:off x="5829300" y="5967413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58604" name="Rectangle 76"/>
          <p:cNvSpPr>
            <a:spLocks noChangeArrowheads="1"/>
          </p:cNvSpPr>
          <p:nvPr/>
        </p:nvSpPr>
        <p:spPr bwMode="auto">
          <a:xfrm>
            <a:off x="3937000" y="5916613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58605" name="Text Box 77"/>
          <p:cNvSpPr txBox="1">
            <a:spLocks noChangeArrowheads="1"/>
          </p:cNvSpPr>
          <p:nvPr/>
        </p:nvSpPr>
        <p:spPr bwMode="auto">
          <a:xfrm>
            <a:off x="1163638" y="2955925"/>
            <a:ext cx="300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Poisson’s Equation</a:t>
            </a:r>
          </a:p>
        </p:txBody>
      </p:sp>
      <p:sp>
        <p:nvSpPr>
          <p:cNvPr id="1558606" name="AutoShape 78"/>
          <p:cNvSpPr>
            <a:spLocks noChangeArrowheads="1"/>
          </p:cNvSpPr>
          <p:nvPr/>
        </p:nvSpPr>
        <p:spPr bwMode="auto">
          <a:xfrm>
            <a:off x="1093788" y="2295525"/>
            <a:ext cx="806450" cy="2043113"/>
          </a:xfrm>
          <a:prstGeom prst="curvedRightArrow">
            <a:avLst>
              <a:gd name="adj1" fmla="val 50669"/>
              <a:gd name="adj2" fmla="val 1013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533" grpId="0"/>
      <p:bldP spid="15585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potential?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view of free charge movement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12875" y="4840288"/>
            <a:ext cx="1165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p=10</a:t>
            </a:r>
            <a:r>
              <a:rPr lang="en-US" baseline="30000" dirty="0" smtClean="0">
                <a:solidFill>
                  <a:schemeClr val="accent2"/>
                </a:solidFill>
              </a:rPr>
              <a:t>18</a:t>
            </a:r>
            <a:endParaRPr lang="en-US" baseline="30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n=10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19963" y="4687888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n=10</a:t>
            </a:r>
            <a:r>
              <a:rPr lang="en-US" baseline="30000" dirty="0"/>
              <a:t>17</a:t>
            </a:r>
          </a:p>
          <a:p>
            <a:r>
              <a:rPr lang="en-US" dirty="0"/>
              <a:t>p=10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6" name="Freeform 63"/>
          <p:cNvSpPr>
            <a:spLocks noEditPoints="1"/>
          </p:cNvSpPr>
          <p:nvPr/>
        </p:nvSpPr>
        <p:spPr bwMode="auto">
          <a:xfrm>
            <a:off x="4727575" y="3949700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1665288" y="5922963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V="1">
            <a:off x="4154488" y="5975350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6"/>
          <p:cNvSpPr>
            <a:spLocks noChangeShapeType="1"/>
          </p:cNvSpPr>
          <p:nvPr/>
        </p:nvSpPr>
        <p:spPr bwMode="auto">
          <a:xfrm>
            <a:off x="6024563" y="5899150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4878388" y="3903663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4703763" y="4576763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69"/>
          <p:cNvSpPr>
            <a:spLocks/>
          </p:cNvSpPr>
          <p:nvPr/>
        </p:nvSpPr>
        <p:spPr bwMode="auto">
          <a:xfrm>
            <a:off x="4156075" y="4573588"/>
            <a:ext cx="1868488" cy="1401762"/>
          </a:xfrm>
          <a:custGeom>
            <a:avLst/>
            <a:gdLst>
              <a:gd name="T0" fmla="*/ 0 w 1177"/>
              <a:gd name="T1" fmla="*/ 883 h 883"/>
              <a:gd name="T2" fmla="*/ 262 w 1177"/>
              <a:gd name="T3" fmla="*/ 725 h 883"/>
              <a:gd name="T4" fmla="*/ 458 w 1177"/>
              <a:gd name="T5" fmla="*/ 487 h 883"/>
              <a:gd name="T6" fmla="*/ 654 w 1177"/>
              <a:gd name="T7" fmla="*/ 250 h 883"/>
              <a:gd name="T8" fmla="*/ 850 w 1177"/>
              <a:gd name="T9" fmla="*/ 92 h 883"/>
              <a:gd name="T10" fmla="*/ 1112 w 1177"/>
              <a:gd name="T11" fmla="*/ 13 h 883"/>
              <a:gd name="T12" fmla="*/ 1177 w 1177"/>
              <a:gd name="T13" fmla="*/ 1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7" h="883">
                <a:moveTo>
                  <a:pt x="0" y="883"/>
                </a:moveTo>
                <a:cubicBezTo>
                  <a:pt x="93" y="837"/>
                  <a:pt x="186" y="791"/>
                  <a:pt x="262" y="725"/>
                </a:cubicBezTo>
                <a:cubicBezTo>
                  <a:pt x="338" y="659"/>
                  <a:pt x="393" y="566"/>
                  <a:pt x="458" y="487"/>
                </a:cubicBezTo>
                <a:cubicBezTo>
                  <a:pt x="523" y="408"/>
                  <a:pt x="589" y="316"/>
                  <a:pt x="654" y="250"/>
                </a:cubicBezTo>
                <a:cubicBezTo>
                  <a:pt x="720" y="184"/>
                  <a:pt x="774" y="131"/>
                  <a:pt x="850" y="92"/>
                </a:cubicBezTo>
                <a:cubicBezTo>
                  <a:pt x="927" y="52"/>
                  <a:pt x="1058" y="26"/>
                  <a:pt x="1112" y="13"/>
                </a:cubicBezTo>
                <a:cubicBezTo>
                  <a:pt x="1167" y="0"/>
                  <a:pt x="1172" y="6"/>
                  <a:pt x="1177" y="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>
            <a:off x="5997575" y="4586288"/>
            <a:ext cx="17129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1"/>
          <p:cNvSpPr>
            <a:spLocks noChangeShapeType="1"/>
          </p:cNvSpPr>
          <p:nvPr/>
        </p:nvSpPr>
        <p:spPr bwMode="auto">
          <a:xfrm>
            <a:off x="2132013" y="5975350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2"/>
          <p:cNvSpPr>
            <a:spLocks noEditPoints="1"/>
          </p:cNvSpPr>
          <p:nvPr/>
        </p:nvSpPr>
        <p:spPr bwMode="auto">
          <a:xfrm>
            <a:off x="6018213" y="4565650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3"/>
          <p:cNvSpPr>
            <a:spLocks noEditPoints="1"/>
          </p:cNvSpPr>
          <p:nvPr/>
        </p:nvSpPr>
        <p:spPr bwMode="auto">
          <a:xfrm>
            <a:off x="4772025" y="4565650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7891463" y="59896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5829300" y="5967413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3937000" y="5916613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2000" y="3276600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p region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4735513" y="2066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665663" y="1965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4735513" y="225107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665663" y="214947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4735513" y="2447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665663" y="2346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4735513" y="263207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665663" y="253047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4735513" y="2828925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665663" y="27273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4379913" y="2130425"/>
            <a:ext cx="285750" cy="336550"/>
            <a:chOff x="4567" y="3060"/>
            <a:chExt cx="180" cy="212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4379913" y="1946275"/>
            <a:ext cx="285750" cy="336550"/>
            <a:chOff x="4567" y="3060"/>
            <a:chExt cx="180" cy="212"/>
          </a:xfrm>
        </p:grpSpPr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4379913" y="2327275"/>
            <a:ext cx="285750" cy="336550"/>
            <a:chOff x="4567" y="3060"/>
            <a:chExt cx="180" cy="212"/>
          </a:xfrm>
        </p:grpSpPr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4379913" y="2511425"/>
            <a:ext cx="285750" cy="336550"/>
            <a:chOff x="4567" y="3060"/>
            <a:chExt cx="180" cy="212"/>
          </a:xfrm>
        </p:grpSpPr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43" name="Group 26"/>
          <p:cNvGrpSpPr>
            <a:grpSpLocks/>
          </p:cNvGrpSpPr>
          <p:nvPr/>
        </p:nvGrpSpPr>
        <p:grpSpPr bwMode="auto">
          <a:xfrm>
            <a:off x="4379913" y="2708275"/>
            <a:ext cx="285750" cy="336550"/>
            <a:chOff x="4567" y="3060"/>
            <a:chExt cx="180" cy="212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3217863" y="1997075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>
            <a:off x="4665663" y="19970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4970463" y="1997075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>
            <a:off x="4379913" y="1997075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3657600" y="2286000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743200" y="1447800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52" name="Line 35"/>
          <p:cNvSpPr>
            <a:spLocks noChangeShapeType="1"/>
          </p:cNvSpPr>
          <p:nvPr/>
        </p:nvSpPr>
        <p:spPr bwMode="auto">
          <a:xfrm>
            <a:off x="4360863" y="1768475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4894263" y="1463675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 flipH="1">
            <a:off x="4818063" y="1768475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AutoShape 38"/>
          <p:cNvSpPr>
            <a:spLocks/>
          </p:cNvSpPr>
          <p:nvPr/>
        </p:nvSpPr>
        <p:spPr bwMode="auto">
          <a:xfrm rot="5400000">
            <a:off x="4610100" y="30099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3657600" y="3276600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depletion region</a:t>
            </a:r>
          </a:p>
        </p:txBody>
      </p:sp>
      <p:sp>
        <p:nvSpPr>
          <p:cNvPr id="57" name="Line 40"/>
          <p:cNvSpPr>
            <a:spLocks noChangeShapeType="1"/>
          </p:cNvSpPr>
          <p:nvPr/>
        </p:nvSpPr>
        <p:spPr bwMode="auto">
          <a:xfrm flipV="1">
            <a:off x="3276600" y="2895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 flipH="1" flipV="1">
            <a:off x="5791200" y="28956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>
            <a:off x="5768975" y="3276600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n region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89621" y="6257984"/>
            <a:ext cx="780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Holes roll downhill               Electrons roll uphill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EE40 this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We’ve covered a terrifyingly large number of things for only 7 weeks</a:t>
            </a:r>
          </a:p>
          <a:p>
            <a:r>
              <a:rPr lang="en-US" sz="3400" dirty="0" smtClean="0"/>
              <a:t>By this time last semester, they had just finished RC and RL circuits and hadn’t started </a:t>
            </a:r>
            <a:r>
              <a:rPr lang="en-US" sz="3400" dirty="0" err="1" smtClean="0"/>
              <a:t>phasors</a:t>
            </a:r>
            <a:r>
              <a:rPr lang="en-US" sz="3400" dirty="0" smtClean="0"/>
              <a:t> yet, we’ve done all that and:</a:t>
            </a:r>
          </a:p>
          <a:p>
            <a:pPr lvl="1"/>
            <a:r>
              <a:rPr lang="en-US" sz="2200" dirty="0" err="1" smtClean="0"/>
              <a:t>Phasors</a:t>
            </a:r>
            <a:endParaRPr lang="en-US" sz="2200" dirty="0" smtClean="0"/>
          </a:p>
          <a:p>
            <a:pPr lvl="1"/>
            <a:r>
              <a:rPr lang="en-US" sz="2200" dirty="0"/>
              <a:t>Transfer Functions and </a:t>
            </a:r>
            <a:r>
              <a:rPr lang="en-US" sz="2200" dirty="0" smtClean="0"/>
              <a:t>Filtering</a:t>
            </a:r>
          </a:p>
          <a:p>
            <a:pPr lvl="1"/>
            <a:r>
              <a:rPr lang="en-US" sz="2200" dirty="0" smtClean="0"/>
              <a:t>Real and Reactive Power</a:t>
            </a:r>
          </a:p>
          <a:p>
            <a:pPr lvl="1"/>
            <a:r>
              <a:rPr lang="en-US" sz="2200" dirty="0" smtClean="0"/>
              <a:t>Bode Plots</a:t>
            </a:r>
          </a:p>
          <a:p>
            <a:pPr lvl="1"/>
            <a:r>
              <a:rPr lang="en-US" sz="2200" dirty="0" smtClean="0"/>
              <a:t>Qualitatively: Integrated Circuits Manufacturing</a:t>
            </a:r>
          </a:p>
          <a:p>
            <a:pPr lvl="1"/>
            <a:r>
              <a:rPr lang="en-US" sz="2200" dirty="0" smtClean="0"/>
              <a:t>Defining Digital Systems</a:t>
            </a:r>
          </a:p>
          <a:p>
            <a:pPr lvl="1"/>
            <a:r>
              <a:rPr lang="en-US" sz="2200" dirty="0" smtClean="0"/>
              <a:t>MOSFET structure and 3 models of the MOSFET</a:t>
            </a:r>
          </a:p>
          <a:p>
            <a:pPr lvl="1"/>
            <a:r>
              <a:rPr lang="en-US" sz="2200" dirty="0" smtClean="0"/>
              <a:t>Discussed analysis and design of transistor circuits</a:t>
            </a:r>
          </a:p>
          <a:p>
            <a:pPr lvl="2"/>
            <a:r>
              <a:rPr lang="en-US" sz="2200" dirty="0" smtClean="0"/>
              <a:t>Function</a:t>
            </a:r>
          </a:p>
          <a:p>
            <a:pPr lvl="2"/>
            <a:r>
              <a:rPr lang="en-US" sz="2200" dirty="0" smtClean="0"/>
              <a:t>Delay</a:t>
            </a:r>
          </a:p>
          <a:p>
            <a:pPr lvl="2"/>
            <a:r>
              <a:rPr lang="en-US" sz="2200" dirty="0" smtClean="0"/>
              <a:t>Power Dissipation</a:t>
            </a:r>
          </a:p>
          <a:p>
            <a:pPr lvl="1"/>
            <a:r>
              <a:rPr lang="en-US" sz="2200" dirty="0" smtClean="0"/>
              <a:t>Diode circuit analysis</a:t>
            </a:r>
            <a:endParaRPr lang="en-US" dirty="0" smtClean="0"/>
          </a:p>
          <a:p>
            <a:r>
              <a:rPr lang="en-US" sz="3400" dirty="0" smtClean="0"/>
              <a:t>You’ll pardon me if we have a little fun…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825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vs.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2099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Free holes on the </a:t>
            </a:r>
            <a:r>
              <a:rPr lang="en-US" dirty="0" smtClean="0">
                <a:solidFill>
                  <a:srgbClr val="CC00CC"/>
                </a:solidFill>
              </a:rPr>
              <a:t>p-side</a:t>
            </a:r>
            <a:r>
              <a:rPr lang="en-US" dirty="0" smtClean="0"/>
              <a:t> will randomly wander </a:t>
            </a:r>
            <a:r>
              <a:rPr lang="en-US" b="1" dirty="0" smtClean="0"/>
              <a:t>(diffuse throughout)</a:t>
            </a:r>
            <a:r>
              <a:rPr lang="en-US" dirty="0" smtClean="0"/>
              <a:t> the flat part of the plane</a:t>
            </a:r>
          </a:p>
          <a:p>
            <a:r>
              <a:rPr lang="en-US" dirty="0" smtClean="0"/>
              <a:t>On the p-side, holes are the </a:t>
            </a:r>
            <a:r>
              <a:rPr lang="en-US" b="1" dirty="0" smtClean="0"/>
              <a:t>majority carrier</a:t>
            </a:r>
            <a:endParaRPr lang="en-US" b="1" dirty="0"/>
          </a:p>
          <a:p>
            <a:r>
              <a:rPr lang="en-US" dirty="0" smtClean="0"/>
              <a:t>A very small number of them will get lucky and will roll up the hill</a:t>
            </a:r>
            <a:endParaRPr lang="en-US" dirty="0"/>
          </a:p>
          <a:p>
            <a:r>
              <a:rPr lang="en-US" dirty="0" smtClean="0"/>
              <a:t>This is the </a:t>
            </a:r>
            <a:r>
              <a:rPr lang="en-US" b="1" dirty="0" smtClean="0"/>
              <a:t>“hole diffusion current”</a:t>
            </a:r>
            <a:endParaRPr lang="en-US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9187" y="5060960"/>
            <a:ext cx="1165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p=10</a:t>
            </a:r>
            <a:r>
              <a:rPr lang="en-US" baseline="30000" dirty="0" smtClean="0">
                <a:solidFill>
                  <a:schemeClr val="accent2"/>
                </a:solidFill>
              </a:rPr>
              <a:t>18</a:t>
            </a:r>
            <a:endParaRPr lang="en-US" baseline="30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n=10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26275" y="4908560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n=10</a:t>
            </a:r>
            <a:r>
              <a:rPr lang="en-US" baseline="30000" dirty="0"/>
              <a:t>17</a:t>
            </a:r>
          </a:p>
          <a:p>
            <a:r>
              <a:rPr lang="en-US" dirty="0"/>
              <a:t>p=10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6" name="Freeform 63"/>
          <p:cNvSpPr>
            <a:spLocks noEditPoints="1"/>
          </p:cNvSpPr>
          <p:nvPr/>
        </p:nvSpPr>
        <p:spPr bwMode="auto">
          <a:xfrm>
            <a:off x="4433887" y="4170372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1371600" y="6143635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V="1">
            <a:off x="3860800" y="6196022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6"/>
          <p:cNvSpPr>
            <a:spLocks noChangeShapeType="1"/>
          </p:cNvSpPr>
          <p:nvPr/>
        </p:nvSpPr>
        <p:spPr bwMode="auto">
          <a:xfrm>
            <a:off x="5730875" y="6119822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4584700" y="4124335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4410075" y="4797435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69"/>
          <p:cNvSpPr>
            <a:spLocks/>
          </p:cNvSpPr>
          <p:nvPr/>
        </p:nvSpPr>
        <p:spPr bwMode="auto">
          <a:xfrm>
            <a:off x="3862387" y="4794260"/>
            <a:ext cx="1868488" cy="1401762"/>
          </a:xfrm>
          <a:custGeom>
            <a:avLst/>
            <a:gdLst>
              <a:gd name="T0" fmla="*/ 0 w 1177"/>
              <a:gd name="T1" fmla="*/ 883 h 883"/>
              <a:gd name="T2" fmla="*/ 262 w 1177"/>
              <a:gd name="T3" fmla="*/ 725 h 883"/>
              <a:gd name="T4" fmla="*/ 458 w 1177"/>
              <a:gd name="T5" fmla="*/ 487 h 883"/>
              <a:gd name="T6" fmla="*/ 654 w 1177"/>
              <a:gd name="T7" fmla="*/ 250 h 883"/>
              <a:gd name="T8" fmla="*/ 850 w 1177"/>
              <a:gd name="T9" fmla="*/ 92 h 883"/>
              <a:gd name="T10" fmla="*/ 1112 w 1177"/>
              <a:gd name="T11" fmla="*/ 13 h 883"/>
              <a:gd name="T12" fmla="*/ 1177 w 1177"/>
              <a:gd name="T13" fmla="*/ 1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7" h="883">
                <a:moveTo>
                  <a:pt x="0" y="883"/>
                </a:moveTo>
                <a:cubicBezTo>
                  <a:pt x="93" y="837"/>
                  <a:pt x="186" y="791"/>
                  <a:pt x="262" y="725"/>
                </a:cubicBezTo>
                <a:cubicBezTo>
                  <a:pt x="338" y="659"/>
                  <a:pt x="393" y="566"/>
                  <a:pt x="458" y="487"/>
                </a:cubicBezTo>
                <a:cubicBezTo>
                  <a:pt x="523" y="408"/>
                  <a:pt x="589" y="316"/>
                  <a:pt x="654" y="250"/>
                </a:cubicBezTo>
                <a:cubicBezTo>
                  <a:pt x="720" y="184"/>
                  <a:pt x="774" y="131"/>
                  <a:pt x="850" y="92"/>
                </a:cubicBezTo>
                <a:cubicBezTo>
                  <a:pt x="927" y="52"/>
                  <a:pt x="1058" y="26"/>
                  <a:pt x="1112" y="13"/>
                </a:cubicBezTo>
                <a:cubicBezTo>
                  <a:pt x="1167" y="0"/>
                  <a:pt x="1172" y="6"/>
                  <a:pt x="1177" y="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>
            <a:off x="5703887" y="4806960"/>
            <a:ext cx="17129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1"/>
          <p:cNvSpPr>
            <a:spLocks noChangeShapeType="1"/>
          </p:cNvSpPr>
          <p:nvPr/>
        </p:nvSpPr>
        <p:spPr bwMode="auto">
          <a:xfrm>
            <a:off x="1838325" y="6196022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2"/>
          <p:cNvSpPr>
            <a:spLocks noEditPoints="1"/>
          </p:cNvSpPr>
          <p:nvPr/>
        </p:nvSpPr>
        <p:spPr bwMode="auto">
          <a:xfrm>
            <a:off x="5724525" y="4786322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3"/>
          <p:cNvSpPr>
            <a:spLocks noEditPoints="1"/>
          </p:cNvSpPr>
          <p:nvPr/>
        </p:nvSpPr>
        <p:spPr bwMode="auto">
          <a:xfrm>
            <a:off x="4478337" y="4786322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7597775" y="621031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5535612" y="6188085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3643312" y="6137285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vs.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61" y="953000"/>
            <a:ext cx="8934678" cy="36362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Free holes on the             will randomly wander (diffuse throughout) the flat part of the plane</a:t>
            </a:r>
          </a:p>
          <a:p>
            <a:r>
              <a:rPr lang="en-US" dirty="0"/>
              <a:t>On the </a:t>
            </a:r>
            <a:r>
              <a:rPr lang="en-US" dirty="0" smtClean="0"/>
              <a:t>n-side</a:t>
            </a:r>
            <a:r>
              <a:rPr lang="en-US" dirty="0"/>
              <a:t>, holes are the </a:t>
            </a:r>
            <a:r>
              <a:rPr lang="en-US" b="1" dirty="0" smtClean="0"/>
              <a:t>minority carrier</a:t>
            </a:r>
            <a:endParaRPr lang="en-US" dirty="0" smtClean="0"/>
          </a:p>
          <a:p>
            <a:pPr lvl="1"/>
            <a:r>
              <a:rPr lang="en-US" dirty="0" smtClean="0"/>
              <a:t>If they happen to hit the sloping part of the hill, they will </a:t>
            </a:r>
            <a:r>
              <a:rPr lang="en-US" b="1" dirty="0" smtClean="0"/>
              <a:t>DRIFT</a:t>
            </a:r>
            <a:r>
              <a:rPr lang="en-US" dirty="0" smtClean="0"/>
              <a:t> down the hill because of the electric field</a:t>
            </a:r>
          </a:p>
          <a:p>
            <a:r>
              <a:rPr lang="en-US" dirty="0" smtClean="0"/>
              <a:t>This is the “</a:t>
            </a:r>
            <a:r>
              <a:rPr lang="en-US" b="1" dirty="0" smtClean="0"/>
              <a:t>hole drift current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53085" y="5226215"/>
            <a:ext cx="1165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p=10</a:t>
            </a:r>
            <a:r>
              <a:rPr lang="en-US" baseline="30000" dirty="0" smtClean="0">
                <a:solidFill>
                  <a:schemeClr val="accent2"/>
                </a:solidFill>
              </a:rPr>
              <a:t>18</a:t>
            </a:r>
            <a:endParaRPr lang="en-US" baseline="30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n=10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60173" y="5073815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n=10</a:t>
            </a:r>
            <a:r>
              <a:rPr lang="en-US" baseline="30000" dirty="0"/>
              <a:t>17</a:t>
            </a:r>
          </a:p>
          <a:p>
            <a:r>
              <a:rPr lang="en-US" dirty="0"/>
              <a:t>p=10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6" name="Freeform 63"/>
          <p:cNvSpPr>
            <a:spLocks noEditPoints="1"/>
          </p:cNvSpPr>
          <p:nvPr/>
        </p:nvSpPr>
        <p:spPr bwMode="auto">
          <a:xfrm>
            <a:off x="4367785" y="4335627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1305498" y="6308890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V="1">
            <a:off x="3794698" y="6361277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6"/>
          <p:cNvSpPr>
            <a:spLocks noChangeShapeType="1"/>
          </p:cNvSpPr>
          <p:nvPr/>
        </p:nvSpPr>
        <p:spPr bwMode="auto">
          <a:xfrm>
            <a:off x="5664773" y="6285077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4584700" y="4335627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 dirty="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4343973" y="4962690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69"/>
          <p:cNvSpPr>
            <a:spLocks/>
          </p:cNvSpPr>
          <p:nvPr/>
        </p:nvSpPr>
        <p:spPr bwMode="auto">
          <a:xfrm>
            <a:off x="3796285" y="4959515"/>
            <a:ext cx="1868488" cy="1401762"/>
          </a:xfrm>
          <a:custGeom>
            <a:avLst/>
            <a:gdLst>
              <a:gd name="T0" fmla="*/ 0 w 1177"/>
              <a:gd name="T1" fmla="*/ 883 h 883"/>
              <a:gd name="T2" fmla="*/ 262 w 1177"/>
              <a:gd name="T3" fmla="*/ 725 h 883"/>
              <a:gd name="T4" fmla="*/ 458 w 1177"/>
              <a:gd name="T5" fmla="*/ 487 h 883"/>
              <a:gd name="T6" fmla="*/ 654 w 1177"/>
              <a:gd name="T7" fmla="*/ 250 h 883"/>
              <a:gd name="T8" fmla="*/ 850 w 1177"/>
              <a:gd name="T9" fmla="*/ 92 h 883"/>
              <a:gd name="T10" fmla="*/ 1112 w 1177"/>
              <a:gd name="T11" fmla="*/ 13 h 883"/>
              <a:gd name="T12" fmla="*/ 1177 w 1177"/>
              <a:gd name="T13" fmla="*/ 1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7" h="883">
                <a:moveTo>
                  <a:pt x="0" y="883"/>
                </a:moveTo>
                <a:cubicBezTo>
                  <a:pt x="93" y="837"/>
                  <a:pt x="186" y="791"/>
                  <a:pt x="262" y="725"/>
                </a:cubicBezTo>
                <a:cubicBezTo>
                  <a:pt x="338" y="659"/>
                  <a:pt x="393" y="566"/>
                  <a:pt x="458" y="487"/>
                </a:cubicBezTo>
                <a:cubicBezTo>
                  <a:pt x="523" y="408"/>
                  <a:pt x="589" y="316"/>
                  <a:pt x="654" y="250"/>
                </a:cubicBezTo>
                <a:cubicBezTo>
                  <a:pt x="720" y="184"/>
                  <a:pt x="774" y="131"/>
                  <a:pt x="850" y="92"/>
                </a:cubicBezTo>
                <a:cubicBezTo>
                  <a:pt x="927" y="52"/>
                  <a:pt x="1058" y="26"/>
                  <a:pt x="1112" y="13"/>
                </a:cubicBezTo>
                <a:cubicBezTo>
                  <a:pt x="1167" y="0"/>
                  <a:pt x="1172" y="6"/>
                  <a:pt x="1177" y="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>
            <a:off x="5637785" y="4972215"/>
            <a:ext cx="17129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1"/>
          <p:cNvSpPr>
            <a:spLocks noChangeShapeType="1"/>
          </p:cNvSpPr>
          <p:nvPr/>
        </p:nvSpPr>
        <p:spPr bwMode="auto">
          <a:xfrm>
            <a:off x="1772223" y="6361277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2"/>
          <p:cNvSpPr>
            <a:spLocks noEditPoints="1"/>
          </p:cNvSpPr>
          <p:nvPr/>
        </p:nvSpPr>
        <p:spPr bwMode="auto">
          <a:xfrm>
            <a:off x="5658423" y="4951577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3"/>
          <p:cNvSpPr>
            <a:spLocks noEditPoints="1"/>
          </p:cNvSpPr>
          <p:nvPr/>
        </p:nvSpPr>
        <p:spPr bwMode="auto">
          <a:xfrm>
            <a:off x="4412235" y="4951577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7531673" y="6375565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5469510" y="6353340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3577210" y="6302540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8662" y="963976"/>
            <a:ext cx="11657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n-side</a:t>
            </a:r>
          </a:p>
        </p:txBody>
      </p:sp>
    </p:spTree>
    <p:extLst>
      <p:ext uri="{BB962C8B-B14F-4D97-AF65-F5344CB8AC3E}">
        <p14:creationId xmlns:p14="http://schemas.microsoft.com/office/powerpoint/2010/main" val="42672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vs.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3196"/>
            <a:ext cx="8229600" cy="30425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Holes on the right are “</a:t>
            </a:r>
            <a:r>
              <a:rPr lang="en-US" b="1" dirty="0" smtClean="0"/>
              <a:t>drifters</a:t>
            </a:r>
            <a:r>
              <a:rPr lang="en-US" dirty="0" smtClean="0"/>
              <a:t>”, aimless wanderers coasting along who find themselves being moved by forces of the universe beyond their control</a:t>
            </a:r>
          </a:p>
          <a:p>
            <a:r>
              <a:rPr lang="en-US" dirty="0" smtClean="0"/>
              <a:t>Holes on the </a:t>
            </a:r>
            <a:r>
              <a:rPr lang="en-US" dirty="0" smtClean="0">
                <a:solidFill>
                  <a:srgbClr val="CC00CC"/>
                </a:solidFill>
              </a:rPr>
              <a:t>left</a:t>
            </a:r>
            <a:r>
              <a:rPr lang="en-US" dirty="0" smtClean="0"/>
              <a:t> are “</a:t>
            </a:r>
            <a:r>
              <a:rPr lang="en-US" b="1" dirty="0" smtClean="0"/>
              <a:t>diffusers</a:t>
            </a:r>
            <a:r>
              <a:rPr lang="en-US" dirty="0" smtClean="0"/>
              <a:t>”, a rare breed so aimless that they defy physical obstacles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2879725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p region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35513" y="1670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65663" y="1568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35513" y="1854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65663" y="1752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35513" y="2051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65663" y="1949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35513" y="2235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65663" y="2133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735513" y="2432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65663" y="2330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79913" y="1733550"/>
            <a:ext cx="285750" cy="336550"/>
            <a:chOff x="4567" y="3060"/>
            <a:chExt cx="180" cy="212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79913" y="1549400"/>
            <a:ext cx="285750" cy="336550"/>
            <a:chOff x="4567" y="3060"/>
            <a:chExt cx="180" cy="212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379913" y="1930400"/>
            <a:ext cx="285750" cy="336550"/>
            <a:chOff x="4567" y="3060"/>
            <a:chExt cx="180" cy="212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379913" y="2114550"/>
            <a:ext cx="285750" cy="336550"/>
            <a:chOff x="4567" y="3060"/>
            <a:chExt cx="180" cy="212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379913" y="2311400"/>
            <a:ext cx="285750" cy="336550"/>
            <a:chOff x="4567" y="3060"/>
            <a:chExt cx="180" cy="212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17863" y="1600200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65663" y="1600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970463" y="16002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379913" y="16002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657600" y="18891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                      </a:t>
            </a:r>
            <a:r>
              <a:rPr lang="en-US" sz="2000" b="1" dirty="0">
                <a:latin typeface="Arial" charset="0"/>
              </a:rPr>
              <a:t>n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743200" y="1050925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360863" y="1371600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894263" y="1066800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4818063" y="1371600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38"/>
          <p:cNvSpPr>
            <a:spLocks/>
          </p:cNvSpPr>
          <p:nvPr/>
        </p:nvSpPr>
        <p:spPr bwMode="auto">
          <a:xfrm rot="5400000">
            <a:off x="4610100" y="2613025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657600" y="2879725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depletion region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3276600" y="2498725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 flipV="1">
            <a:off x="5791200" y="2498725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5768975" y="2879725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n region</a:t>
            </a:r>
          </a:p>
        </p:txBody>
      </p:sp>
    </p:spTree>
    <p:extLst>
      <p:ext uri="{BB962C8B-B14F-4D97-AF65-F5344CB8AC3E}">
        <p14:creationId xmlns:p14="http://schemas.microsoft.com/office/powerpoint/2010/main" val="41609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823"/>
            <a:ext cx="8229600" cy="8611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Billions of hobos at the base of Mount Everest and a few at the top, all randomly wandering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2791589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p region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35513" y="1581914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65663" y="1480314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35513" y="1766064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65663" y="1664464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35513" y="1962914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65663" y="1861314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35513" y="2147064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65663" y="2045464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735513" y="2343914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65663" y="2242314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79913" y="1645414"/>
            <a:ext cx="285750" cy="336550"/>
            <a:chOff x="4567" y="3060"/>
            <a:chExt cx="180" cy="212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79913" y="1461264"/>
            <a:ext cx="285750" cy="336550"/>
            <a:chOff x="4567" y="3060"/>
            <a:chExt cx="180" cy="212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379913" y="1842264"/>
            <a:ext cx="285750" cy="336550"/>
            <a:chOff x="4567" y="3060"/>
            <a:chExt cx="180" cy="212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379913" y="2026414"/>
            <a:ext cx="285750" cy="336550"/>
            <a:chOff x="4567" y="3060"/>
            <a:chExt cx="180" cy="212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379913" y="2223264"/>
            <a:ext cx="285750" cy="336550"/>
            <a:chOff x="4567" y="3060"/>
            <a:chExt cx="180" cy="212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17863" y="1512064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65663" y="1512064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970463" y="1512064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379913" y="1512064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657600" y="1800989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                      </a:t>
            </a:r>
            <a:r>
              <a:rPr lang="en-US" sz="2000" b="1" dirty="0">
                <a:latin typeface="Arial" charset="0"/>
              </a:rPr>
              <a:t>n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743200" y="962789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360863" y="1283464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894263" y="978664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4818063" y="1283464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38"/>
          <p:cNvSpPr>
            <a:spLocks/>
          </p:cNvSpPr>
          <p:nvPr/>
        </p:nvSpPr>
        <p:spPr bwMode="auto">
          <a:xfrm rot="5400000">
            <a:off x="4610100" y="2524889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657600" y="2791589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depletion region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3276600" y="2410589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 flipV="1">
            <a:off x="5791200" y="2410589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5768975" y="2791589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n region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012825" y="4182425"/>
            <a:ext cx="1165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p=10</a:t>
            </a:r>
            <a:r>
              <a:rPr lang="en-US" baseline="30000" dirty="0" smtClean="0">
                <a:solidFill>
                  <a:schemeClr val="accent2"/>
                </a:solidFill>
              </a:rPr>
              <a:t>18</a:t>
            </a:r>
            <a:endParaRPr lang="en-US" baseline="30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n=10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919913" y="4030025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n=10</a:t>
            </a:r>
            <a:r>
              <a:rPr lang="en-US" baseline="30000" dirty="0"/>
              <a:t>17</a:t>
            </a:r>
          </a:p>
          <a:p>
            <a:r>
              <a:rPr lang="en-US" dirty="0"/>
              <a:t>p=10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46" name="Freeform 63"/>
          <p:cNvSpPr>
            <a:spLocks noEditPoints="1"/>
          </p:cNvSpPr>
          <p:nvPr/>
        </p:nvSpPr>
        <p:spPr bwMode="auto">
          <a:xfrm>
            <a:off x="4327525" y="3291837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64"/>
          <p:cNvSpPr>
            <a:spLocks noEditPoints="1"/>
          </p:cNvSpPr>
          <p:nvPr/>
        </p:nvSpPr>
        <p:spPr bwMode="auto">
          <a:xfrm>
            <a:off x="1265238" y="5265100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65"/>
          <p:cNvSpPr>
            <a:spLocks noChangeShapeType="1"/>
          </p:cNvSpPr>
          <p:nvPr/>
        </p:nvSpPr>
        <p:spPr bwMode="auto">
          <a:xfrm flipV="1">
            <a:off x="3754438" y="5317487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6"/>
          <p:cNvSpPr>
            <a:spLocks noChangeShapeType="1"/>
          </p:cNvSpPr>
          <p:nvPr/>
        </p:nvSpPr>
        <p:spPr bwMode="auto">
          <a:xfrm>
            <a:off x="5624513" y="5241287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67"/>
          <p:cNvSpPr>
            <a:spLocks noChangeArrowheads="1"/>
          </p:cNvSpPr>
          <p:nvPr/>
        </p:nvSpPr>
        <p:spPr bwMode="auto">
          <a:xfrm>
            <a:off x="4544440" y="3291837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 dirty="0"/>
          </a:p>
        </p:txBody>
      </p:sp>
      <p:sp>
        <p:nvSpPr>
          <p:cNvPr id="51" name="Line 68"/>
          <p:cNvSpPr>
            <a:spLocks noChangeShapeType="1"/>
          </p:cNvSpPr>
          <p:nvPr/>
        </p:nvSpPr>
        <p:spPr bwMode="auto">
          <a:xfrm>
            <a:off x="4303713" y="3918900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69"/>
          <p:cNvSpPr>
            <a:spLocks/>
          </p:cNvSpPr>
          <p:nvPr/>
        </p:nvSpPr>
        <p:spPr bwMode="auto">
          <a:xfrm>
            <a:off x="3756025" y="3915725"/>
            <a:ext cx="1868488" cy="1401762"/>
          </a:xfrm>
          <a:custGeom>
            <a:avLst/>
            <a:gdLst>
              <a:gd name="T0" fmla="*/ 0 w 1177"/>
              <a:gd name="T1" fmla="*/ 883 h 883"/>
              <a:gd name="T2" fmla="*/ 262 w 1177"/>
              <a:gd name="T3" fmla="*/ 725 h 883"/>
              <a:gd name="T4" fmla="*/ 458 w 1177"/>
              <a:gd name="T5" fmla="*/ 487 h 883"/>
              <a:gd name="T6" fmla="*/ 654 w 1177"/>
              <a:gd name="T7" fmla="*/ 250 h 883"/>
              <a:gd name="T8" fmla="*/ 850 w 1177"/>
              <a:gd name="T9" fmla="*/ 92 h 883"/>
              <a:gd name="T10" fmla="*/ 1112 w 1177"/>
              <a:gd name="T11" fmla="*/ 13 h 883"/>
              <a:gd name="T12" fmla="*/ 1177 w 1177"/>
              <a:gd name="T13" fmla="*/ 1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7" h="883">
                <a:moveTo>
                  <a:pt x="0" y="883"/>
                </a:moveTo>
                <a:cubicBezTo>
                  <a:pt x="93" y="837"/>
                  <a:pt x="186" y="791"/>
                  <a:pt x="262" y="725"/>
                </a:cubicBezTo>
                <a:cubicBezTo>
                  <a:pt x="338" y="659"/>
                  <a:pt x="393" y="566"/>
                  <a:pt x="458" y="487"/>
                </a:cubicBezTo>
                <a:cubicBezTo>
                  <a:pt x="523" y="408"/>
                  <a:pt x="589" y="316"/>
                  <a:pt x="654" y="250"/>
                </a:cubicBezTo>
                <a:cubicBezTo>
                  <a:pt x="720" y="184"/>
                  <a:pt x="774" y="131"/>
                  <a:pt x="850" y="92"/>
                </a:cubicBezTo>
                <a:cubicBezTo>
                  <a:pt x="927" y="52"/>
                  <a:pt x="1058" y="26"/>
                  <a:pt x="1112" y="13"/>
                </a:cubicBezTo>
                <a:cubicBezTo>
                  <a:pt x="1167" y="0"/>
                  <a:pt x="1172" y="6"/>
                  <a:pt x="1177" y="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0"/>
          <p:cNvSpPr>
            <a:spLocks noChangeShapeType="1"/>
          </p:cNvSpPr>
          <p:nvPr/>
        </p:nvSpPr>
        <p:spPr bwMode="auto">
          <a:xfrm>
            <a:off x="5597525" y="3928425"/>
            <a:ext cx="17129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1"/>
          <p:cNvSpPr>
            <a:spLocks noChangeShapeType="1"/>
          </p:cNvSpPr>
          <p:nvPr/>
        </p:nvSpPr>
        <p:spPr bwMode="auto">
          <a:xfrm>
            <a:off x="1731963" y="5317487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72"/>
          <p:cNvSpPr>
            <a:spLocks noEditPoints="1"/>
          </p:cNvSpPr>
          <p:nvPr/>
        </p:nvSpPr>
        <p:spPr bwMode="auto">
          <a:xfrm>
            <a:off x="5618163" y="3907787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73"/>
          <p:cNvSpPr>
            <a:spLocks noEditPoints="1"/>
          </p:cNvSpPr>
          <p:nvPr/>
        </p:nvSpPr>
        <p:spPr bwMode="auto">
          <a:xfrm>
            <a:off x="4371975" y="3907787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7491413" y="5331775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58" name="Rectangle 75"/>
          <p:cNvSpPr>
            <a:spLocks noChangeArrowheads="1"/>
          </p:cNvSpPr>
          <p:nvPr/>
        </p:nvSpPr>
        <p:spPr bwMode="auto">
          <a:xfrm>
            <a:off x="5429250" y="5309550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59" name="Rectangle 76"/>
          <p:cNvSpPr>
            <a:spLocks noChangeArrowheads="1"/>
          </p:cNvSpPr>
          <p:nvPr/>
        </p:nvSpPr>
        <p:spPr bwMode="auto">
          <a:xfrm>
            <a:off x="3536950" y="5258750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Hole Drift and Hole Diffusion Current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77588" y="2870677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p region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51101" y="16610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1251" y="15594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51101" y="184515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1251" y="174355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51101" y="20420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81251" y="19404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51101" y="222615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1251" y="212455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751101" y="24230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1251" y="23214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95501" y="1724502"/>
            <a:ext cx="285750" cy="336550"/>
            <a:chOff x="4567" y="3060"/>
            <a:chExt cx="180" cy="212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95501" y="1540352"/>
            <a:ext cx="285750" cy="336550"/>
            <a:chOff x="4567" y="3060"/>
            <a:chExt cx="180" cy="212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395501" y="1921352"/>
            <a:ext cx="285750" cy="336550"/>
            <a:chOff x="4567" y="3060"/>
            <a:chExt cx="180" cy="212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395501" y="2105502"/>
            <a:ext cx="285750" cy="336550"/>
            <a:chOff x="4567" y="3060"/>
            <a:chExt cx="180" cy="212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395501" y="2302352"/>
            <a:ext cx="285750" cy="336550"/>
            <a:chOff x="4567" y="3060"/>
            <a:chExt cx="180" cy="212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33451" y="1591152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1251" y="1591152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986051" y="1591152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395501" y="1591152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673188" y="1880077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                      </a:t>
            </a:r>
            <a:r>
              <a:rPr lang="en-US" sz="2000" b="1" dirty="0">
                <a:latin typeface="Arial" charset="0"/>
              </a:rPr>
              <a:t>n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758788" y="1041877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376451" y="1362552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909851" y="1057752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4833651" y="1362552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38"/>
          <p:cNvSpPr>
            <a:spLocks/>
          </p:cNvSpPr>
          <p:nvPr/>
        </p:nvSpPr>
        <p:spPr bwMode="auto">
          <a:xfrm rot="5400000">
            <a:off x="4625688" y="2603977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673188" y="2870677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depletion region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3292188" y="2489677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 flipV="1">
            <a:off x="5806788" y="2489677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5784563" y="2870677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n region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5454833" y="3877937"/>
            <a:ext cx="9481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23576" y="3536416"/>
            <a:ext cx="8229600" cy="1399141"/>
          </a:xfrm>
        </p:spPr>
        <p:txBody>
          <a:bodyPr>
            <a:normAutofit/>
          </a:bodyPr>
          <a:lstStyle/>
          <a:p>
            <a:r>
              <a:rPr lang="en-US" dirty="0" smtClean="0"/>
              <a:t>Hole drift current:</a:t>
            </a:r>
          </a:p>
          <a:p>
            <a:r>
              <a:rPr lang="en-US" dirty="0" smtClean="0"/>
              <a:t>Hole diffusion current: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5468395" y="4414093"/>
            <a:ext cx="96729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457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 electrons roll uphill</a:t>
            </a:r>
            <a:r>
              <a:rPr lang="en-US" dirty="0" smtClean="0"/>
              <a:t>, what direction is the net movement of electron drift? What direction is the net movement of electron diffusion?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6348" y="5160186"/>
            <a:ext cx="1165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p=10</a:t>
            </a:r>
            <a:r>
              <a:rPr lang="en-US" baseline="30000" dirty="0" smtClean="0">
                <a:solidFill>
                  <a:schemeClr val="accent2"/>
                </a:solidFill>
              </a:rPr>
              <a:t>18</a:t>
            </a:r>
            <a:endParaRPr lang="en-US" baseline="30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n=10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23436" y="5007786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n=10</a:t>
            </a:r>
            <a:r>
              <a:rPr lang="en-US" baseline="30000" dirty="0"/>
              <a:t>17</a:t>
            </a:r>
          </a:p>
          <a:p>
            <a:r>
              <a:rPr lang="en-US" dirty="0"/>
              <a:t>p=10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6" name="Freeform 63"/>
          <p:cNvSpPr>
            <a:spLocks noEditPoints="1"/>
          </p:cNvSpPr>
          <p:nvPr/>
        </p:nvSpPr>
        <p:spPr bwMode="auto">
          <a:xfrm>
            <a:off x="4631048" y="4269598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1568761" y="6242861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V="1">
            <a:off x="4057961" y="6295248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6"/>
          <p:cNvSpPr>
            <a:spLocks noChangeShapeType="1"/>
          </p:cNvSpPr>
          <p:nvPr/>
        </p:nvSpPr>
        <p:spPr bwMode="auto">
          <a:xfrm>
            <a:off x="5928036" y="6219048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4847963" y="4269598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 dirty="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4607236" y="4896661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69"/>
          <p:cNvSpPr>
            <a:spLocks/>
          </p:cNvSpPr>
          <p:nvPr/>
        </p:nvSpPr>
        <p:spPr bwMode="auto">
          <a:xfrm>
            <a:off x="4059548" y="4893486"/>
            <a:ext cx="1868488" cy="1401762"/>
          </a:xfrm>
          <a:custGeom>
            <a:avLst/>
            <a:gdLst>
              <a:gd name="T0" fmla="*/ 0 w 1177"/>
              <a:gd name="T1" fmla="*/ 883 h 883"/>
              <a:gd name="T2" fmla="*/ 262 w 1177"/>
              <a:gd name="T3" fmla="*/ 725 h 883"/>
              <a:gd name="T4" fmla="*/ 458 w 1177"/>
              <a:gd name="T5" fmla="*/ 487 h 883"/>
              <a:gd name="T6" fmla="*/ 654 w 1177"/>
              <a:gd name="T7" fmla="*/ 250 h 883"/>
              <a:gd name="T8" fmla="*/ 850 w 1177"/>
              <a:gd name="T9" fmla="*/ 92 h 883"/>
              <a:gd name="T10" fmla="*/ 1112 w 1177"/>
              <a:gd name="T11" fmla="*/ 13 h 883"/>
              <a:gd name="T12" fmla="*/ 1177 w 1177"/>
              <a:gd name="T13" fmla="*/ 1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7" h="883">
                <a:moveTo>
                  <a:pt x="0" y="883"/>
                </a:moveTo>
                <a:cubicBezTo>
                  <a:pt x="93" y="837"/>
                  <a:pt x="186" y="791"/>
                  <a:pt x="262" y="725"/>
                </a:cubicBezTo>
                <a:cubicBezTo>
                  <a:pt x="338" y="659"/>
                  <a:pt x="393" y="566"/>
                  <a:pt x="458" y="487"/>
                </a:cubicBezTo>
                <a:cubicBezTo>
                  <a:pt x="523" y="408"/>
                  <a:pt x="589" y="316"/>
                  <a:pt x="654" y="250"/>
                </a:cubicBezTo>
                <a:cubicBezTo>
                  <a:pt x="720" y="184"/>
                  <a:pt x="774" y="131"/>
                  <a:pt x="850" y="92"/>
                </a:cubicBezTo>
                <a:cubicBezTo>
                  <a:pt x="927" y="52"/>
                  <a:pt x="1058" y="26"/>
                  <a:pt x="1112" y="13"/>
                </a:cubicBezTo>
                <a:cubicBezTo>
                  <a:pt x="1167" y="0"/>
                  <a:pt x="1172" y="6"/>
                  <a:pt x="1177" y="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>
            <a:off x="5901048" y="4906186"/>
            <a:ext cx="17129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1"/>
          <p:cNvSpPr>
            <a:spLocks noChangeShapeType="1"/>
          </p:cNvSpPr>
          <p:nvPr/>
        </p:nvSpPr>
        <p:spPr bwMode="auto">
          <a:xfrm>
            <a:off x="2035486" y="6295248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2"/>
          <p:cNvSpPr>
            <a:spLocks noEditPoints="1"/>
          </p:cNvSpPr>
          <p:nvPr/>
        </p:nvSpPr>
        <p:spPr bwMode="auto">
          <a:xfrm>
            <a:off x="5921686" y="4885548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3"/>
          <p:cNvSpPr>
            <a:spLocks noEditPoints="1"/>
          </p:cNvSpPr>
          <p:nvPr/>
        </p:nvSpPr>
        <p:spPr bwMode="auto">
          <a:xfrm>
            <a:off x="4675498" y="4885548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7794936" y="6309536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5732773" y="6287311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3840473" y="6236511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030" y="3229622"/>
            <a:ext cx="4427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Left   Left</a:t>
            </a:r>
          </a:p>
          <a:p>
            <a:pPr marL="514350" indent="-514350">
              <a:buAutoNum type="alphaUcPeriod"/>
            </a:pPr>
            <a:r>
              <a:rPr lang="en-US" dirty="0" smtClean="0"/>
              <a:t>Left</a:t>
            </a:r>
            <a:r>
              <a:rPr lang="en-US" dirty="0"/>
              <a:t> </a:t>
            </a:r>
            <a:r>
              <a:rPr lang="en-US" dirty="0" smtClean="0"/>
              <a:t>  Right</a:t>
            </a:r>
          </a:p>
          <a:p>
            <a:pPr marL="514350" indent="-514350">
              <a:buAutoNum type="alphaUcPeriod"/>
            </a:pPr>
            <a:r>
              <a:rPr lang="en-US" dirty="0" smtClean="0"/>
              <a:t>Right Left</a:t>
            </a:r>
          </a:p>
          <a:p>
            <a:pPr marL="514350" indent="-514350">
              <a:buAutoNum type="alphaUcPeriod"/>
            </a:pPr>
            <a:r>
              <a:rPr lang="en-US" dirty="0" smtClean="0"/>
              <a:t>Right </a:t>
            </a:r>
            <a:r>
              <a:rPr lang="en-US" dirty="0" err="1" smtClean="0"/>
              <a:t>Right</a:t>
            </a:r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0361" y="2858632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Drift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1627857" y="285863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Diffusion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32202" y="2952520"/>
            <a:ext cx="3098979" cy="2108513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32202" y="3326767"/>
            <a:ext cx="30989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40197" y="2950357"/>
            <a:ext cx="0" cy="21106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41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electrons drift right and diffuse left, which directions are electron drift CURRENT and electron diffusion CURRENT?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6348" y="5160186"/>
            <a:ext cx="1165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p=10</a:t>
            </a:r>
            <a:r>
              <a:rPr lang="en-US" baseline="30000" dirty="0" smtClean="0">
                <a:solidFill>
                  <a:schemeClr val="accent2"/>
                </a:solidFill>
              </a:rPr>
              <a:t>18</a:t>
            </a:r>
            <a:endParaRPr lang="en-US" baseline="30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n=10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23436" y="5007786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n=10</a:t>
            </a:r>
            <a:r>
              <a:rPr lang="en-US" baseline="30000" dirty="0"/>
              <a:t>17</a:t>
            </a:r>
          </a:p>
          <a:p>
            <a:r>
              <a:rPr lang="en-US" dirty="0"/>
              <a:t>p=10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6" name="Freeform 63"/>
          <p:cNvSpPr>
            <a:spLocks noEditPoints="1"/>
          </p:cNvSpPr>
          <p:nvPr/>
        </p:nvSpPr>
        <p:spPr bwMode="auto">
          <a:xfrm>
            <a:off x="4631048" y="4269598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1568761" y="6242861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V="1">
            <a:off x="4057961" y="6295248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6"/>
          <p:cNvSpPr>
            <a:spLocks noChangeShapeType="1"/>
          </p:cNvSpPr>
          <p:nvPr/>
        </p:nvSpPr>
        <p:spPr bwMode="auto">
          <a:xfrm>
            <a:off x="5928036" y="6219048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4847963" y="4269598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 dirty="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5355063" y="4551696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69"/>
          <p:cNvSpPr>
            <a:spLocks/>
          </p:cNvSpPr>
          <p:nvPr/>
        </p:nvSpPr>
        <p:spPr bwMode="auto">
          <a:xfrm>
            <a:off x="4059548" y="4893486"/>
            <a:ext cx="1868488" cy="1401762"/>
          </a:xfrm>
          <a:custGeom>
            <a:avLst/>
            <a:gdLst>
              <a:gd name="T0" fmla="*/ 0 w 1177"/>
              <a:gd name="T1" fmla="*/ 883 h 883"/>
              <a:gd name="T2" fmla="*/ 262 w 1177"/>
              <a:gd name="T3" fmla="*/ 725 h 883"/>
              <a:gd name="T4" fmla="*/ 458 w 1177"/>
              <a:gd name="T5" fmla="*/ 487 h 883"/>
              <a:gd name="T6" fmla="*/ 654 w 1177"/>
              <a:gd name="T7" fmla="*/ 250 h 883"/>
              <a:gd name="T8" fmla="*/ 850 w 1177"/>
              <a:gd name="T9" fmla="*/ 92 h 883"/>
              <a:gd name="T10" fmla="*/ 1112 w 1177"/>
              <a:gd name="T11" fmla="*/ 13 h 883"/>
              <a:gd name="T12" fmla="*/ 1177 w 1177"/>
              <a:gd name="T13" fmla="*/ 1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7" h="883">
                <a:moveTo>
                  <a:pt x="0" y="883"/>
                </a:moveTo>
                <a:cubicBezTo>
                  <a:pt x="93" y="837"/>
                  <a:pt x="186" y="791"/>
                  <a:pt x="262" y="725"/>
                </a:cubicBezTo>
                <a:cubicBezTo>
                  <a:pt x="338" y="659"/>
                  <a:pt x="393" y="566"/>
                  <a:pt x="458" y="487"/>
                </a:cubicBezTo>
                <a:cubicBezTo>
                  <a:pt x="523" y="408"/>
                  <a:pt x="589" y="316"/>
                  <a:pt x="654" y="250"/>
                </a:cubicBezTo>
                <a:cubicBezTo>
                  <a:pt x="720" y="184"/>
                  <a:pt x="774" y="131"/>
                  <a:pt x="850" y="92"/>
                </a:cubicBezTo>
                <a:cubicBezTo>
                  <a:pt x="927" y="52"/>
                  <a:pt x="1058" y="26"/>
                  <a:pt x="1112" y="13"/>
                </a:cubicBezTo>
                <a:cubicBezTo>
                  <a:pt x="1167" y="0"/>
                  <a:pt x="1172" y="6"/>
                  <a:pt x="1177" y="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>
            <a:off x="5901048" y="4906186"/>
            <a:ext cx="17129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1"/>
          <p:cNvSpPr>
            <a:spLocks noChangeShapeType="1"/>
          </p:cNvSpPr>
          <p:nvPr/>
        </p:nvSpPr>
        <p:spPr bwMode="auto">
          <a:xfrm>
            <a:off x="2035486" y="6295248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2"/>
          <p:cNvSpPr>
            <a:spLocks noEditPoints="1"/>
          </p:cNvSpPr>
          <p:nvPr/>
        </p:nvSpPr>
        <p:spPr bwMode="auto">
          <a:xfrm>
            <a:off x="5921686" y="4885548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3"/>
          <p:cNvSpPr>
            <a:spLocks noEditPoints="1"/>
          </p:cNvSpPr>
          <p:nvPr/>
        </p:nvSpPr>
        <p:spPr bwMode="auto">
          <a:xfrm>
            <a:off x="4675498" y="4885548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7794936" y="6309536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5732773" y="6287311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3840473" y="6236511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3857" y="2884657"/>
            <a:ext cx="4427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Left   Left</a:t>
            </a:r>
          </a:p>
          <a:p>
            <a:pPr marL="514350" indent="-514350">
              <a:buAutoNum type="alphaUcPeriod"/>
            </a:pPr>
            <a:r>
              <a:rPr lang="en-US" dirty="0" smtClean="0"/>
              <a:t>Left</a:t>
            </a:r>
            <a:r>
              <a:rPr lang="en-US" dirty="0"/>
              <a:t> </a:t>
            </a:r>
            <a:r>
              <a:rPr lang="en-US" dirty="0" smtClean="0"/>
              <a:t>  Right</a:t>
            </a:r>
          </a:p>
          <a:p>
            <a:pPr marL="514350" indent="-514350">
              <a:buAutoNum type="alphaUcPeriod"/>
            </a:pPr>
            <a:r>
              <a:rPr lang="en-US" dirty="0" smtClean="0"/>
              <a:t>Right Left</a:t>
            </a:r>
          </a:p>
          <a:p>
            <a:pPr marL="514350" indent="-514350">
              <a:buAutoNum type="alphaUcPeriod"/>
            </a:pPr>
            <a:r>
              <a:rPr lang="en-US" dirty="0" smtClean="0"/>
              <a:t>Right </a:t>
            </a:r>
            <a:r>
              <a:rPr lang="en-US" dirty="0" err="1" smtClean="0"/>
              <a:t>Right</a:t>
            </a:r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78188" y="2513667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Drift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375684" y="2513667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Diffusion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80029" y="2607555"/>
            <a:ext cx="3098979" cy="2108513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80029" y="2981802"/>
            <a:ext cx="30989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388024" y="2605392"/>
            <a:ext cx="0" cy="21106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51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Hole Drift and Hole Diffusion Current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77588" y="2870677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p region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51101" y="16610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1251" y="15594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51101" y="184515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1251" y="174355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51101" y="20420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81251" y="19404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51101" y="222615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1251" y="212455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751101" y="24230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1251" y="23214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95501" y="1724502"/>
            <a:ext cx="285750" cy="336550"/>
            <a:chOff x="4567" y="3060"/>
            <a:chExt cx="180" cy="212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95501" y="1540352"/>
            <a:ext cx="285750" cy="336550"/>
            <a:chOff x="4567" y="3060"/>
            <a:chExt cx="180" cy="212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395501" y="1921352"/>
            <a:ext cx="285750" cy="336550"/>
            <a:chOff x="4567" y="3060"/>
            <a:chExt cx="180" cy="212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395501" y="2105502"/>
            <a:ext cx="285750" cy="336550"/>
            <a:chOff x="4567" y="3060"/>
            <a:chExt cx="180" cy="212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395501" y="2302352"/>
            <a:ext cx="285750" cy="336550"/>
            <a:chOff x="4567" y="3060"/>
            <a:chExt cx="180" cy="212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33451" y="1591152"/>
            <a:ext cx="29718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1251" y="1591152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986051" y="1591152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395501" y="1591152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673188" y="1880077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                      </a:t>
            </a:r>
            <a:r>
              <a:rPr lang="en-US" sz="2000" b="1" dirty="0">
                <a:latin typeface="Arial" charset="0"/>
              </a:rPr>
              <a:t>n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758788" y="1041877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acceptor ions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376451" y="1362552"/>
            <a:ext cx="152400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909851" y="1057752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Arial" charset="0"/>
              </a:rPr>
              <a:t>donor ions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4833651" y="1362552"/>
            <a:ext cx="1524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38"/>
          <p:cNvSpPr>
            <a:spLocks/>
          </p:cNvSpPr>
          <p:nvPr/>
        </p:nvSpPr>
        <p:spPr bwMode="auto">
          <a:xfrm rot="5400000">
            <a:off x="4625688" y="2603977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673188" y="2870677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depletion region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3292188" y="2489677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 flipV="1">
            <a:off x="5806788" y="2489677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5784563" y="2870677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quasi-neutral n region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6035388" y="3877937"/>
            <a:ext cx="9481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23576" y="3536416"/>
            <a:ext cx="8229600" cy="2599979"/>
          </a:xfrm>
        </p:spPr>
        <p:txBody>
          <a:bodyPr>
            <a:normAutofit/>
          </a:bodyPr>
          <a:lstStyle/>
          <a:p>
            <a:r>
              <a:rPr lang="en-US" dirty="0" smtClean="0"/>
              <a:t>Hole drift current:</a:t>
            </a:r>
          </a:p>
          <a:p>
            <a:r>
              <a:rPr lang="en-US" dirty="0" smtClean="0"/>
              <a:t>Hole diffusion current:</a:t>
            </a:r>
          </a:p>
          <a:p>
            <a:r>
              <a:rPr lang="en-US" dirty="0" smtClean="0"/>
              <a:t>Electron drift current:</a:t>
            </a:r>
          </a:p>
          <a:p>
            <a:r>
              <a:rPr lang="en-US" dirty="0" smtClean="0"/>
              <a:t>Electron diffusion current: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048950" y="4414093"/>
            <a:ext cx="96729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6049163" y="5580045"/>
            <a:ext cx="9670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6049163" y="5038382"/>
            <a:ext cx="92060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07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Applied Voltage</a:t>
            </a:r>
          </a:p>
        </p:txBody>
      </p:sp>
      <p:sp>
        <p:nvSpPr>
          <p:cNvPr id="1561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153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quasi-neutral p and n regions have low resistivity, whereas the depletion region has high resistivity.  Thus, </a:t>
            </a:r>
            <a:r>
              <a:rPr lang="en-US" sz="2400" b="1" dirty="0">
                <a:solidFill>
                  <a:srgbClr val="FF0000"/>
                </a:solidFill>
              </a:rPr>
              <a:t>when an external voltage </a:t>
            </a:r>
            <a:r>
              <a:rPr lang="en-US" sz="2400" b="1" i="1" dirty="0">
                <a:solidFill>
                  <a:srgbClr val="FF0000"/>
                </a:solidFill>
              </a:rPr>
              <a:t>V</a:t>
            </a:r>
            <a:r>
              <a:rPr lang="en-US" sz="2400" b="1" i="1" baseline="-25000" dirty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 is applied across the diode, almost all of this voltage is dropped across the depletion region.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(Think of a voltage divider circuit.)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b="1" i="1" dirty="0"/>
              <a:t>V</a:t>
            </a:r>
            <a:r>
              <a:rPr lang="en-US" sz="2400" b="1" i="1" baseline="-25000" dirty="0"/>
              <a:t>D</a:t>
            </a:r>
            <a:r>
              <a:rPr lang="en-US" sz="2400" dirty="0"/>
              <a:t> &gt; 0 (</a:t>
            </a:r>
            <a:r>
              <a:rPr lang="en-US" sz="2400" b="1" i="1" dirty="0"/>
              <a:t>forward bias</a:t>
            </a:r>
            <a:r>
              <a:rPr lang="en-US" sz="2400" dirty="0"/>
              <a:t>), the potential barrier to carrier diffusion is reduced by the applied voltage.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b="1" i="1" dirty="0"/>
              <a:t>V</a:t>
            </a:r>
            <a:r>
              <a:rPr lang="en-US" sz="2400" b="1" i="1" baseline="-25000" dirty="0"/>
              <a:t>D</a:t>
            </a:r>
            <a:r>
              <a:rPr lang="en-US" sz="2400" dirty="0"/>
              <a:t> &lt; 0 (</a:t>
            </a:r>
            <a:r>
              <a:rPr lang="en-US" sz="2400" b="1" i="1" dirty="0"/>
              <a:t>reverse bias</a:t>
            </a:r>
            <a:r>
              <a:rPr lang="en-US" sz="2400" dirty="0"/>
              <a:t>), the potential barrier to carrier diffusion is increased by the applied voltage.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200775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 rot="5400000">
            <a:off x="6477000" y="1524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217863" y="1219200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657600" y="15081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124200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rot="5400000">
            <a:off x="3009900" y="16383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2743200" y="16764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4735513" y="1289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4665663" y="1187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4735513" y="1473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4665663" y="1371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4735513" y="1670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665663" y="1568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4735513" y="1854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665663" y="1752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4735513" y="2051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4665663" y="1949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61" name="Group 21"/>
          <p:cNvGrpSpPr>
            <a:grpSpLocks/>
          </p:cNvGrpSpPr>
          <p:nvPr/>
        </p:nvGrpSpPr>
        <p:grpSpPr bwMode="auto">
          <a:xfrm>
            <a:off x="4379913" y="1352550"/>
            <a:ext cx="285750" cy="336550"/>
            <a:chOff x="4567" y="3060"/>
            <a:chExt cx="180" cy="212"/>
          </a:xfrm>
        </p:grpSpPr>
        <p:sp>
          <p:nvSpPr>
            <p:cNvPr id="62" name="Oval 22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64" name="Group 24"/>
          <p:cNvGrpSpPr>
            <a:grpSpLocks/>
          </p:cNvGrpSpPr>
          <p:nvPr/>
        </p:nvGrpSpPr>
        <p:grpSpPr bwMode="auto">
          <a:xfrm>
            <a:off x="4379913" y="1168400"/>
            <a:ext cx="285750" cy="336550"/>
            <a:chOff x="4567" y="3060"/>
            <a:chExt cx="180" cy="212"/>
          </a:xfrm>
        </p:grpSpPr>
        <p:sp>
          <p:nvSpPr>
            <p:cNvPr id="65" name="Oval 2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67" name="Group 27"/>
          <p:cNvGrpSpPr>
            <a:grpSpLocks/>
          </p:cNvGrpSpPr>
          <p:nvPr/>
        </p:nvGrpSpPr>
        <p:grpSpPr bwMode="auto">
          <a:xfrm>
            <a:off x="4379913" y="1549400"/>
            <a:ext cx="285750" cy="336550"/>
            <a:chOff x="4567" y="3060"/>
            <a:chExt cx="180" cy="212"/>
          </a:xfrm>
        </p:grpSpPr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70" name="Group 30"/>
          <p:cNvGrpSpPr>
            <a:grpSpLocks/>
          </p:cNvGrpSpPr>
          <p:nvPr/>
        </p:nvGrpSpPr>
        <p:grpSpPr bwMode="auto">
          <a:xfrm>
            <a:off x="4379913" y="1733550"/>
            <a:ext cx="285750" cy="336550"/>
            <a:chOff x="4567" y="3060"/>
            <a:chExt cx="180" cy="212"/>
          </a:xfrm>
        </p:grpSpPr>
        <p:sp>
          <p:nvSpPr>
            <p:cNvPr id="71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73" name="Group 33"/>
          <p:cNvGrpSpPr>
            <a:grpSpLocks/>
          </p:cNvGrpSpPr>
          <p:nvPr/>
        </p:nvGrpSpPr>
        <p:grpSpPr bwMode="auto">
          <a:xfrm>
            <a:off x="4379913" y="1930400"/>
            <a:ext cx="285750" cy="336550"/>
            <a:chOff x="4567" y="3060"/>
            <a:chExt cx="180" cy="212"/>
          </a:xfrm>
        </p:grpSpPr>
        <p:sp>
          <p:nvSpPr>
            <p:cNvPr id="74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76" name="Line 36"/>
          <p:cNvSpPr>
            <a:spLocks noChangeShapeType="1"/>
          </p:cNvSpPr>
          <p:nvPr/>
        </p:nvSpPr>
        <p:spPr bwMode="auto">
          <a:xfrm>
            <a:off x="4665663" y="1219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37"/>
          <p:cNvSpPr>
            <a:spLocks noChangeShapeType="1"/>
          </p:cNvSpPr>
          <p:nvPr/>
        </p:nvSpPr>
        <p:spPr bwMode="auto">
          <a:xfrm>
            <a:off x="4970463" y="12192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38"/>
          <p:cNvSpPr>
            <a:spLocks noChangeShapeType="1"/>
          </p:cNvSpPr>
          <p:nvPr/>
        </p:nvSpPr>
        <p:spPr bwMode="auto">
          <a:xfrm>
            <a:off x="4379913" y="12192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2003060" y="203170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endParaRPr lang="en-US" sz="2400" b="1" i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>
            <a:off x="6705600" y="1752599"/>
            <a:ext cx="0" cy="1015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Oval 37"/>
          <p:cNvSpPr>
            <a:spLocks noChangeArrowheads="1"/>
          </p:cNvSpPr>
          <p:nvPr/>
        </p:nvSpPr>
        <p:spPr bwMode="auto">
          <a:xfrm>
            <a:off x="2607152" y="2260308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 rot="5400000">
            <a:off x="4762499" y="824919"/>
            <a:ext cx="2" cy="3886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43"/>
          <p:cNvSpPr>
            <a:spLocks noChangeShapeType="1"/>
          </p:cNvSpPr>
          <p:nvPr/>
        </p:nvSpPr>
        <p:spPr bwMode="auto">
          <a:xfrm>
            <a:off x="2819399" y="1822451"/>
            <a:ext cx="0" cy="437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>
            <a:off x="2819398" y="2703220"/>
            <a:ext cx="1" cy="648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Depletion Approx. – with V</a:t>
            </a:r>
            <a:r>
              <a:rPr lang="en-US" sz="2800" baseline="-25000"/>
              <a:t>D</a:t>
            </a:r>
            <a:r>
              <a:rPr lang="en-US" sz="2800"/>
              <a:t>&lt;0 reverse bias</a:t>
            </a:r>
          </a:p>
        </p:txBody>
      </p:sp>
      <p:sp>
        <p:nvSpPr>
          <p:cNvPr id="1562627" name="Text Box 3"/>
          <p:cNvSpPr txBox="1">
            <a:spLocks noChangeArrowheads="1"/>
          </p:cNvSpPr>
          <p:nvPr/>
        </p:nvSpPr>
        <p:spPr bwMode="auto">
          <a:xfrm>
            <a:off x="3803650" y="990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562628" name="Text Box 4"/>
          <p:cNvSpPr txBox="1">
            <a:spLocks noChangeArrowheads="1"/>
          </p:cNvSpPr>
          <p:nvPr/>
        </p:nvSpPr>
        <p:spPr bwMode="auto">
          <a:xfrm>
            <a:off x="6107113" y="11144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62629" name="Text Box 5"/>
          <p:cNvSpPr txBox="1">
            <a:spLocks noChangeArrowheads="1"/>
          </p:cNvSpPr>
          <p:nvPr/>
        </p:nvSpPr>
        <p:spPr bwMode="auto">
          <a:xfrm>
            <a:off x="1412875" y="4840288"/>
            <a:ext cx="1179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P=10</a:t>
            </a:r>
            <a:r>
              <a:rPr lang="en-US" baseline="30000">
                <a:solidFill>
                  <a:schemeClr val="accent2"/>
                </a:solidFill>
              </a:rPr>
              <a:t>18</a:t>
            </a:r>
          </a:p>
        </p:txBody>
      </p:sp>
      <p:sp>
        <p:nvSpPr>
          <p:cNvPr id="1562630" name="Text Box 6"/>
          <p:cNvSpPr txBox="1">
            <a:spLocks noChangeArrowheads="1"/>
          </p:cNvSpPr>
          <p:nvPr/>
        </p:nvSpPr>
        <p:spPr bwMode="auto">
          <a:xfrm>
            <a:off x="7793038" y="4537075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n=10</a:t>
            </a:r>
            <a:r>
              <a:rPr lang="en-US" baseline="30000">
                <a:solidFill>
                  <a:srgbClr val="FF0000"/>
                </a:solidFill>
              </a:rPr>
              <a:t>17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1620838" y="9080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562632" name="Freeform 8"/>
          <p:cNvSpPr>
            <a:spLocks noEditPoints="1"/>
          </p:cNvSpPr>
          <p:nvPr/>
        </p:nvSpPr>
        <p:spPr bwMode="auto">
          <a:xfrm>
            <a:off x="4784725" y="1008063"/>
            <a:ext cx="98425" cy="2336800"/>
          </a:xfrm>
          <a:custGeom>
            <a:avLst/>
            <a:gdLst>
              <a:gd name="T0" fmla="*/ 466 w 806"/>
              <a:gd name="T1" fmla="*/ 667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4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7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7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4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7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2633" name="Freeform 9"/>
          <p:cNvSpPr>
            <a:spLocks noEditPoints="1"/>
          </p:cNvSpPr>
          <p:nvPr/>
        </p:nvSpPr>
        <p:spPr bwMode="auto">
          <a:xfrm>
            <a:off x="1911350" y="1981200"/>
            <a:ext cx="5697538" cy="98425"/>
          </a:xfrm>
          <a:custGeom>
            <a:avLst/>
            <a:gdLst>
              <a:gd name="T0" fmla="*/ 334 w 23400"/>
              <a:gd name="T1" fmla="*/ 166 h 403"/>
              <a:gd name="T2" fmla="*/ 23067 w 23400"/>
              <a:gd name="T3" fmla="*/ 169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6 h 403"/>
              <a:gd name="T14" fmla="*/ 400 w 23400"/>
              <a:gd name="T15" fmla="*/ 400 h 403"/>
              <a:gd name="T16" fmla="*/ 0 w 23400"/>
              <a:gd name="T17" fmla="*/ 199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6"/>
                </a:moveTo>
                <a:lnTo>
                  <a:pt x="23067" y="169"/>
                </a:lnTo>
                <a:cubicBezTo>
                  <a:pt x="23086" y="169"/>
                  <a:pt x="23101" y="184"/>
                  <a:pt x="23101" y="203"/>
                </a:cubicBezTo>
                <a:cubicBezTo>
                  <a:pt x="23101" y="221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6"/>
                  <a:pt x="334" y="166"/>
                </a:cubicBezTo>
                <a:close/>
                <a:moveTo>
                  <a:pt x="400" y="400"/>
                </a:moveTo>
                <a:lnTo>
                  <a:pt x="0" y="199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2634" name="Rectangle 10"/>
          <p:cNvSpPr>
            <a:spLocks noChangeArrowheads="1"/>
          </p:cNvSpPr>
          <p:nvPr/>
        </p:nvSpPr>
        <p:spPr bwMode="auto">
          <a:xfrm>
            <a:off x="7812088" y="180340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562635" name="Line 11"/>
          <p:cNvSpPr>
            <a:spLocks noChangeShapeType="1"/>
          </p:cNvSpPr>
          <p:nvPr/>
        </p:nvSpPr>
        <p:spPr bwMode="auto">
          <a:xfrm>
            <a:off x="4248150" y="1960563"/>
            <a:ext cx="1588" cy="1460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36" name="Line 12"/>
          <p:cNvSpPr>
            <a:spLocks noChangeShapeType="1"/>
          </p:cNvSpPr>
          <p:nvPr/>
        </p:nvSpPr>
        <p:spPr bwMode="auto">
          <a:xfrm>
            <a:off x="6000750" y="1958975"/>
            <a:ext cx="1588" cy="1460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37" name="Rectangle 13"/>
          <p:cNvSpPr>
            <a:spLocks noChangeArrowheads="1"/>
          </p:cNvSpPr>
          <p:nvPr/>
        </p:nvSpPr>
        <p:spPr bwMode="auto">
          <a:xfrm>
            <a:off x="5110163" y="973138"/>
            <a:ext cx="703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25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5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400">
              <a:latin typeface="Arial" charset="0"/>
              <a:cs typeface="Arial" charset="0"/>
            </a:endParaRPr>
          </a:p>
        </p:txBody>
      </p:sp>
      <p:sp>
        <p:nvSpPr>
          <p:cNvPr id="1562638" name="Line 14"/>
          <p:cNvSpPr>
            <a:spLocks noChangeShapeType="1"/>
          </p:cNvSpPr>
          <p:nvPr/>
        </p:nvSpPr>
        <p:spPr bwMode="auto">
          <a:xfrm>
            <a:off x="4762500" y="1566863"/>
            <a:ext cx="146050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39" name="Line 15"/>
          <p:cNvSpPr>
            <a:spLocks noChangeShapeType="1"/>
          </p:cNvSpPr>
          <p:nvPr/>
        </p:nvSpPr>
        <p:spPr bwMode="auto">
          <a:xfrm flipV="1">
            <a:off x="4759325" y="2967038"/>
            <a:ext cx="146050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2640" name="Group 16"/>
          <p:cNvGrpSpPr>
            <a:grpSpLocks/>
          </p:cNvGrpSpPr>
          <p:nvPr/>
        </p:nvGrpSpPr>
        <p:grpSpPr bwMode="auto">
          <a:xfrm>
            <a:off x="4967288" y="2663825"/>
            <a:ext cx="3040062" cy="741363"/>
            <a:chOff x="3129" y="1678"/>
            <a:chExt cx="1452" cy="383"/>
          </a:xfrm>
        </p:grpSpPr>
        <p:sp>
          <p:nvSpPr>
            <p:cNvPr id="1562641" name="Line 17"/>
            <p:cNvSpPr>
              <a:spLocks noChangeShapeType="1"/>
            </p:cNvSpPr>
            <p:nvPr/>
          </p:nvSpPr>
          <p:spPr bwMode="auto">
            <a:xfrm>
              <a:off x="3524" y="1860"/>
              <a:ext cx="46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642" name="Line 18"/>
            <p:cNvSpPr>
              <a:spLocks noChangeShapeType="1"/>
            </p:cNvSpPr>
            <p:nvPr/>
          </p:nvSpPr>
          <p:spPr bwMode="auto">
            <a:xfrm>
              <a:off x="4120" y="1860"/>
              <a:ext cx="46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643" name="Rectangle 19"/>
            <p:cNvSpPr>
              <a:spLocks noChangeArrowheads="1"/>
            </p:cNvSpPr>
            <p:nvPr/>
          </p:nvSpPr>
          <p:spPr bwMode="auto">
            <a:xfrm>
              <a:off x="4361" y="1951"/>
              <a:ext cx="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s</a:t>
              </a:r>
              <a:endParaRPr lang="en-US" sz="4000"/>
            </a:p>
          </p:txBody>
        </p:sp>
        <p:sp>
          <p:nvSpPr>
            <p:cNvPr id="1562644" name="Rectangle 20"/>
            <p:cNvSpPr>
              <a:spLocks noChangeArrowheads="1"/>
            </p:cNvSpPr>
            <p:nvPr/>
          </p:nvSpPr>
          <p:spPr bwMode="auto">
            <a:xfrm>
              <a:off x="4490" y="1780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no</a:t>
              </a:r>
              <a:endParaRPr lang="en-US" sz="4000"/>
            </a:p>
          </p:txBody>
        </p:sp>
        <p:sp>
          <p:nvSpPr>
            <p:cNvPr id="1562645" name="Rectangle 21"/>
            <p:cNvSpPr>
              <a:spLocks noChangeArrowheads="1"/>
            </p:cNvSpPr>
            <p:nvPr/>
          </p:nvSpPr>
          <p:spPr bwMode="auto">
            <a:xfrm>
              <a:off x="4369" y="1780"/>
              <a:ext cx="4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d</a:t>
              </a:r>
              <a:endParaRPr lang="en-US" sz="4000"/>
            </a:p>
          </p:txBody>
        </p:sp>
        <p:sp>
          <p:nvSpPr>
            <p:cNvPr id="1562646" name="Rectangle 22"/>
            <p:cNvSpPr>
              <a:spLocks noChangeArrowheads="1"/>
            </p:cNvSpPr>
            <p:nvPr/>
          </p:nvSpPr>
          <p:spPr bwMode="auto">
            <a:xfrm>
              <a:off x="3766" y="1951"/>
              <a:ext cx="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s</a:t>
              </a:r>
              <a:endParaRPr lang="en-US" sz="4000"/>
            </a:p>
          </p:txBody>
        </p:sp>
        <p:sp>
          <p:nvSpPr>
            <p:cNvPr id="1562647" name="Rectangle 23"/>
            <p:cNvSpPr>
              <a:spLocks noChangeArrowheads="1"/>
            </p:cNvSpPr>
            <p:nvPr/>
          </p:nvSpPr>
          <p:spPr bwMode="auto">
            <a:xfrm>
              <a:off x="3897" y="1766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po</a:t>
              </a:r>
              <a:endParaRPr lang="en-US" sz="4000"/>
            </a:p>
          </p:txBody>
        </p:sp>
        <p:sp>
          <p:nvSpPr>
            <p:cNvPr id="1562648" name="Rectangle 24"/>
            <p:cNvSpPr>
              <a:spLocks noChangeArrowheads="1"/>
            </p:cNvSpPr>
            <p:nvPr/>
          </p:nvSpPr>
          <p:spPr bwMode="auto">
            <a:xfrm>
              <a:off x="3773" y="1766"/>
              <a:ext cx="4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a</a:t>
              </a:r>
              <a:endParaRPr lang="en-US" sz="4000"/>
            </a:p>
          </p:txBody>
        </p:sp>
        <p:sp>
          <p:nvSpPr>
            <p:cNvPr id="1562649" name="Rectangle 25"/>
            <p:cNvSpPr>
              <a:spLocks noChangeArrowheads="1"/>
            </p:cNvSpPr>
            <p:nvPr/>
          </p:nvSpPr>
          <p:spPr bwMode="auto">
            <a:xfrm>
              <a:off x="4435" y="1706"/>
              <a:ext cx="5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x</a:t>
              </a:r>
              <a:endParaRPr lang="en-US" sz="4000"/>
            </a:p>
          </p:txBody>
        </p:sp>
        <p:sp>
          <p:nvSpPr>
            <p:cNvPr id="1562650" name="Rectangle 26"/>
            <p:cNvSpPr>
              <a:spLocks noChangeArrowheads="1"/>
            </p:cNvSpPr>
            <p:nvPr/>
          </p:nvSpPr>
          <p:spPr bwMode="auto">
            <a:xfrm>
              <a:off x="4219" y="1706"/>
              <a:ext cx="14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qN</a:t>
              </a:r>
              <a:endParaRPr lang="en-US" sz="4000"/>
            </a:p>
          </p:txBody>
        </p:sp>
        <p:sp>
          <p:nvSpPr>
            <p:cNvPr id="1562651" name="Rectangle 27"/>
            <p:cNvSpPr>
              <a:spLocks noChangeArrowheads="1"/>
            </p:cNvSpPr>
            <p:nvPr/>
          </p:nvSpPr>
          <p:spPr bwMode="auto">
            <a:xfrm>
              <a:off x="3833" y="1692"/>
              <a:ext cx="5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x</a:t>
              </a:r>
              <a:endParaRPr lang="en-US" sz="4000"/>
            </a:p>
          </p:txBody>
        </p:sp>
        <p:sp>
          <p:nvSpPr>
            <p:cNvPr id="1562652" name="Rectangle 28"/>
            <p:cNvSpPr>
              <a:spLocks noChangeArrowheads="1"/>
            </p:cNvSpPr>
            <p:nvPr/>
          </p:nvSpPr>
          <p:spPr bwMode="auto">
            <a:xfrm>
              <a:off x="3623" y="1692"/>
              <a:ext cx="14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qN</a:t>
              </a:r>
              <a:endParaRPr lang="en-US" sz="4000"/>
            </a:p>
          </p:txBody>
        </p:sp>
        <p:sp>
          <p:nvSpPr>
            <p:cNvPr id="1562653" name="Rectangle 29"/>
            <p:cNvSpPr>
              <a:spLocks noChangeArrowheads="1"/>
            </p:cNvSpPr>
            <p:nvPr/>
          </p:nvSpPr>
          <p:spPr bwMode="auto">
            <a:xfrm>
              <a:off x="3129" y="1782"/>
              <a:ext cx="7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E</a:t>
              </a:r>
              <a:endParaRPr lang="en-US" sz="4000"/>
            </a:p>
          </p:txBody>
        </p:sp>
        <p:sp>
          <p:nvSpPr>
            <p:cNvPr id="1562654" name="Rectangle 30"/>
            <p:cNvSpPr>
              <a:spLocks noChangeArrowheads="1"/>
            </p:cNvSpPr>
            <p:nvPr/>
          </p:nvSpPr>
          <p:spPr bwMode="auto">
            <a:xfrm>
              <a:off x="4294" y="1862"/>
              <a:ext cx="5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4000"/>
            </a:p>
          </p:txBody>
        </p:sp>
        <p:sp>
          <p:nvSpPr>
            <p:cNvPr id="1562655" name="Rectangle 31"/>
            <p:cNvSpPr>
              <a:spLocks noChangeArrowheads="1"/>
            </p:cNvSpPr>
            <p:nvPr/>
          </p:nvSpPr>
          <p:spPr bwMode="auto">
            <a:xfrm>
              <a:off x="3700" y="1862"/>
              <a:ext cx="5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4000"/>
            </a:p>
          </p:txBody>
        </p:sp>
        <p:sp>
          <p:nvSpPr>
            <p:cNvPr id="1562656" name="Rectangle 32"/>
            <p:cNvSpPr>
              <a:spLocks noChangeArrowheads="1"/>
            </p:cNvSpPr>
            <p:nvPr/>
          </p:nvSpPr>
          <p:spPr bwMode="auto">
            <a:xfrm>
              <a:off x="4128" y="1692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/>
            </a:p>
          </p:txBody>
        </p:sp>
        <p:sp>
          <p:nvSpPr>
            <p:cNvPr id="1562657" name="Rectangle 33"/>
            <p:cNvSpPr>
              <a:spLocks noChangeArrowheads="1"/>
            </p:cNvSpPr>
            <p:nvPr/>
          </p:nvSpPr>
          <p:spPr bwMode="auto">
            <a:xfrm>
              <a:off x="4022" y="176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/>
            </a:p>
          </p:txBody>
        </p:sp>
        <p:sp>
          <p:nvSpPr>
            <p:cNvPr id="1562658" name="Rectangle 34"/>
            <p:cNvSpPr>
              <a:spLocks noChangeArrowheads="1"/>
            </p:cNvSpPr>
            <p:nvPr/>
          </p:nvSpPr>
          <p:spPr bwMode="auto">
            <a:xfrm>
              <a:off x="3532" y="167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/>
            </a:p>
          </p:txBody>
        </p:sp>
        <p:sp>
          <p:nvSpPr>
            <p:cNvPr id="1562659" name="Rectangle 35"/>
            <p:cNvSpPr>
              <a:spLocks noChangeArrowheads="1"/>
            </p:cNvSpPr>
            <p:nvPr/>
          </p:nvSpPr>
          <p:spPr bwMode="auto">
            <a:xfrm>
              <a:off x="3426" y="176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/>
            </a:p>
          </p:txBody>
        </p:sp>
        <p:sp>
          <p:nvSpPr>
            <p:cNvPr id="1562660" name="Rectangle 36"/>
            <p:cNvSpPr>
              <a:spLocks noChangeArrowheads="1"/>
            </p:cNvSpPr>
            <p:nvPr/>
          </p:nvSpPr>
          <p:spPr bwMode="auto">
            <a:xfrm>
              <a:off x="3356" y="1782"/>
              <a:ext cx="4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)</a:t>
              </a:r>
              <a:endParaRPr lang="en-US" sz="4000"/>
            </a:p>
          </p:txBody>
        </p:sp>
        <p:sp>
          <p:nvSpPr>
            <p:cNvPr id="1562661" name="Rectangle 37"/>
            <p:cNvSpPr>
              <a:spLocks noChangeArrowheads="1"/>
            </p:cNvSpPr>
            <p:nvPr/>
          </p:nvSpPr>
          <p:spPr bwMode="auto">
            <a:xfrm>
              <a:off x="3295" y="1782"/>
              <a:ext cx="6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</a:t>
              </a:r>
              <a:endParaRPr lang="en-US" sz="4000"/>
            </a:p>
          </p:txBody>
        </p:sp>
        <p:sp>
          <p:nvSpPr>
            <p:cNvPr id="1562662" name="Rectangle 38"/>
            <p:cNvSpPr>
              <a:spLocks noChangeArrowheads="1"/>
            </p:cNvSpPr>
            <p:nvPr/>
          </p:nvSpPr>
          <p:spPr bwMode="auto">
            <a:xfrm>
              <a:off x="3254" y="1782"/>
              <a:ext cx="4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(</a:t>
              </a:r>
              <a:endParaRPr lang="en-US" sz="4000"/>
            </a:p>
          </p:txBody>
        </p:sp>
        <p:sp>
          <p:nvSpPr>
            <p:cNvPr id="1562663" name="Rectangle 39"/>
            <p:cNvSpPr>
              <a:spLocks noChangeArrowheads="1"/>
            </p:cNvSpPr>
            <p:nvPr/>
          </p:nvSpPr>
          <p:spPr bwMode="auto">
            <a:xfrm>
              <a:off x="3204" y="1857"/>
              <a:ext cx="4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 sz="4000"/>
            </a:p>
          </p:txBody>
        </p:sp>
      </p:grpSp>
      <p:sp>
        <p:nvSpPr>
          <p:cNvPr id="1562664" name="Rectangle 40"/>
          <p:cNvSpPr>
            <a:spLocks noChangeArrowheads="1"/>
          </p:cNvSpPr>
          <p:nvPr/>
        </p:nvSpPr>
        <p:spPr bwMode="auto">
          <a:xfrm>
            <a:off x="5749925" y="1501775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2665" name="Line 41"/>
          <p:cNvSpPr>
            <a:spLocks noChangeShapeType="1"/>
          </p:cNvSpPr>
          <p:nvPr/>
        </p:nvSpPr>
        <p:spPr bwMode="auto">
          <a:xfrm>
            <a:off x="4259263" y="2030413"/>
            <a:ext cx="584200" cy="9350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66" name="Line 42"/>
          <p:cNvSpPr>
            <a:spLocks noChangeShapeType="1"/>
          </p:cNvSpPr>
          <p:nvPr/>
        </p:nvSpPr>
        <p:spPr bwMode="auto">
          <a:xfrm flipV="1">
            <a:off x="4813300" y="2030413"/>
            <a:ext cx="1168400" cy="9350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67" name="Rectangle 43"/>
          <p:cNvSpPr>
            <a:spLocks noChangeArrowheads="1"/>
          </p:cNvSpPr>
          <p:nvPr/>
        </p:nvSpPr>
        <p:spPr bwMode="auto">
          <a:xfrm>
            <a:off x="3857625" y="1450975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2668" name="Line 44"/>
          <p:cNvSpPr>
            <a:spLocks noChangeShapeType="1"/>
          </p:cNvSpPr>
          <p:nvPr/>
        </p:nvSpPr>
        <p:spPr bwMode="auto">
          <a:xfrm>
            <a:off x="2820988" y="4492625"/>
            <a:ext cx="403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69" name="Line 45"/>
          <p:cNvSpPr>
            <a:spLocks noChangeShapeType="1"/>
          </p:cNvSpPr>
          <p:nvPr/>
        </p:nvSpPr>
        <p:spPr bwMode="auto">
          <a:xfrm>
            <a:off x="3829050" y="4498975"/>
            <a:ext cx="392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70" name="Rectangle 46"/>
          <p:cNvSpPr>
            <a:spLocks noChangeArrowheads="1"/>
          </p:cNvSpPr>
          <p:nvPr/>
        </p:nvSpPr>
        <p:spPr bwMode="auto">
          <a:xfrm>
            <a:off x="4525963" y="43005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2671" name="Rectangle 47"/>
          <p:cNvSpPr>
            <a:spLocks noChangeArrowheads="1"/>
          </p:cNvSpPr>
          <p:nvPr/>
        </p:nvSpPr>
        <p:spPr bwMode="auto">
          <a:xfrm>
            <a:off x="3511550" y="43005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2672" name="Rectangle 48"/>
          <p:cNvSpPr>
            <a:spLocks noChangeArrowheads="1"/>
          </p:cNvSpPr>
          <p:nvPr/>
        </p:nvSpPr>
        <p:spPr bwMode="auto">
          <a:xfrm>
            <a:off x="3875088" y="4521200"/>
            <a:ext cx="133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2673" name="Rectangle 49"/>
          <p:cNvSpPr>
            <a:spLocks noChangeArrowheads="1"/>
          </p:cNvSpPr>
          <p:nvPr/>
        </p:nvSpPr>
        <p:spPr bwMode="auto">
          <a:xfrm>
            <a:off x="2873375" y="4521200"/>
            <a:ext cx="133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2674" name="Rectangle 50"/>
          <p:cNvSpPr>
            <a:spLocks noChangeArrowheads="1"/>
          </p:cNvSpPr>
          <p:nvPr/>
        </p:nvSpPr>
        <p:spPr bwMode="auto">
          <a:xfrm>
            <a:off x="4381500" y="4486275"/>
            <a:ext cx="1778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po</a:t>
            </a:r>
            <a:endParaRPr lang="en-US" sz="3600"/>
          </a:p>
        </p:txBody>
      </p:sp>
      <p:sp>
        <p:nvSpPr>
          <p:cNvPr id="1562675" name="Rectangle 51"/>
          <p:cNvSpPr>
            <a:spLocks noChangeArrowheads="1"/>
          </p:cNvSpPr>
          <p:nvPr/>
        </p:nvSpPr>
        <p:spPr bwMode="auto">
          <a:xfrm>
            <a:off x="4102100" y="4672013"/>
            <a:ext cx="71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s</a:t>
            </a:r>
            <a:endParaRPr lang="en-US" sz="3600"/>
          </a:p>
        </p:txBody>
      </p:sp>
      <p:sp>
        <p:nvSpPr>
          <p:cNvPr id="1562676" name="Rectangle 52"/>
          <p:cNvSpPr>
            <a:spLocks noChangeArrowheads="1"/>
          </p:cNvSpPr>
          <p:nvPr/>
        </p:nvSpPr>
        <p:spPr bwMode="auto">
          <a:xfrm>
            <a:off x="4119563" y="4267200"/>
            <a:ext cx="88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a</a:t>
            </a:r>
            <a:endParaRPr lang="en-US" sz="3600"/>
          </a:p>
        </p:txBody>
      </p:sp>
      <p:sp>
        <p:nvSpPr>
          <p:cNvPr id="1562677" name="Rectangle 53"/>
          <p:cNvSpPr>
            <a:spLocks noChangeArrowheads="1"/>
          </p:cNvSpPr>
          <p:nvPr/>
        </p:nvSpPr>
        <p:spPr bwMode="auto">
          <a:xfrm>
            <a:off x="3367088" y="4486275"/>
            <a:ext cx="1778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no</a:t>
            </a:r>
            <a:endParaRPr lang="en-US" sz="3600"/>
          </a:p>
        </p:txBody>
      </p:sp>
      <p:sp>
        <p:nvSpPr>
          <p:cNvPr id="1562678" name="Rectangle 54"/>
          <p:cNvSpPr>
            <a:spLocks noChangeArrowheads="1"/>
          </p:cNvSpPr>
          <p:nvPr/>
        </p:nvSpPr>
        <p:spPr bwMode="auto">
          <a:xfrm>
            <a:off x="3098800" y="4672013"/>
            <a:ext cx="69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s</a:t>
            </a:r>
            <a:endParaRPr lang="en-US" sz="3600"/>
          </a:p>
        </p:txBody>
      </p:sp>
      <p:sp>
        <p:nvSpPr>
          <p:cNvPr id="1562679" name="Rectangle 55"/>
          <p:cNvSpPr>
            <a:spLocks noChangeArrowheads="1"/>
          </p:cNvSpPr>
          <p:nvPr/>
        </p:nvSpPr>
        <p:spPr bwMode="auto">
          <a:xfrm>
            <a:off x="3113088" y="4284663"/>
            <a:ext cx="88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d</a:t>
            </a:r>
            <a:endParaRPr lang="en-US" sz="3600"/>
          </a:p>
        </p:txBody>
      </p:sp>
      <p:sp>
        <p:nvSpPr>
          <p:cNvPr id="1562680" name="Rectangle 56"/>
          <p:cNvSpPr>
            <a:spLocks noChangeArrowheads="1"/>
          </p:cNvSpPr>
          <p:nvPr/>
        </p:nvSpPr>
        <p:spPr bwMode="auto">
          <a:xfrm>
            <a:off x="4267200" y="4335463"/>
            <a:ext cx="11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x</a:t>
            </a:r>
            <a:endParaRPr lang="en-US" sz="3600"/>
          </a:p>
        </p:txBody>
      </p:sp>
      <p:sp>
        <p:nvSpPr>
          <p:cNvPr id="1562681" name="Rectangle 57"/>
          <p:cNvSpPr>
            <a:spLocks noChangeArrowheads="1"/>
          </p:cNvSpPr>
          <p:nvPr/>
        </p:nvSpPr>
        <p:spPr bwMode="auto">
          <a:xfrm>
            <a:off x="3843338" y="4046538"/>
            <a:ext cx="31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qN</a:t>
            </a:r>
            <a:endParaRPr lang="en-US" sz="3600"/>
          </a:p>
        </p:txBody>
      </p:sp>
      <p:sp>
        <p:nvSpPr>
          <p:cNvPr id="1562682" name="Rectangle 58"/>
          <p:cNvSpPr>
            <a:spLocks noChangeArrowheads="1"/>
          </p:cNvSpPr>
          <p:nvPr/>
        </p:nvSpPr>
        <p:spPr bwMode="auto">
          <a:xfrm>
            <a:off x="3268663" y="4335463"/>
            <a:ext cx="119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x</a:t>
            </a:r>
            <a:endParaRPr lang="en-US" sz="3600"/>
          </a:p>
        </p:txBody>
      </p:sp>
      <p:sp>
        <p:nvSpPr>
          <p:cNvPr id="1562683" name="Rectangle 59"/>
          <p:cNvSpPr>
            <a:spLocks noChangeArrowheads="1"/>
          </p:cNvSpPr>
          <p:nvPr/>
        </p:nvSpPr>
        <p:spPr bwMode="auto">
          <a:xfrm>
            <a:off x="2836863" y="4064000"/>
            <a:ext cx="31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qN</a:t>
            </a:r>
            <a:endParaRPr lang="en-US" sz="3600"/>
          </a:p>
        </p:txBody>
      </p:sp>
      <p:sp>
        <p:nvSpPr>
          <p:cNvPr id="1562684" name="Rectangle 60"/>
          <p:cNvSpPr>
            <a:spLocks noChangeArrowheads="1"/>
          </p:cNvSpPr>
          <p:nvPr/>
        </p:nvSpPr>
        <p:spPr bwMode="auto">
          <a:xfrm>
            <a:off x="3981450" y="4495800"/>
            <a:ext cx="117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3600"/>
          </a:p>
        </p:txBody>
      </p:sp>
      <p:sp>
        <p:nvSpPr>
          <p:cNvPr id="1562685" name="Rectangle 61"/>
          <p:cNvSpPr>
            <a:spLocks noChangeArrowheads="1"/>
          </p:cNvSpPr>
          <p:nvPr/>
        </p:nvSpPr>
        <p:spPr bwMode="auto">
          <a:xfrm>
            <a:off x="2979738" y="4495800"/>
            <a:ext cx="117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3600"/>
          </a:p>
        </p:txBody>
      </p:sp>
      <p:sp>
        <p:nvSpPr>
          <p:cNvPr id="1562686" name="Rectangle 62"/>
          <p:cNvSpPr>
            <a:spLocks noChangeArrowheads="1"/>
          </p:cNvSpPr>
          <p:nvPr/>
        </p:nvSpPr>
        <p:spPr bwMode="auto">
          <a:xfrm>
            <a:off x="3643313" y="4310063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3600"/>
          </a:p>
        </p:txBody>
      </p:sp>
      <p:sp>
        <p:nvSpPr>
          <p:cNvPr id="1562687" name="Freeform 63"/>
          <p:cNvSpPr>
            <a:spLocks noEditPoints="1"/>
          </p:cNvSpPr>
          <p:nvPr/>
        </p:nvSpPr>
        <p:spPr bwMode="auto">
          <a:xfrm>
            <a:off x="4727575" y="3949700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2688" name="Freeform 64"/>
          <p:cNvSpPr>
            <a:spLocks noEditPoints="1"/>
          </p:cNvSpPr>
          <p:nvPr/>
        </p:nvSpPr>
        <p:spPr bwMode="auto">
          <a:xfrm>
            <a:off x="1665288" y="5922963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2689" name="Line 65"/>
          <p:cNvSpPr>
            <a:spLocks noChangeShapeType="1"/>
          </p:cNvSpPr>
          <p:nvPr/>
        </p:nvSpPr>
        <p:spPr bwMode="auto">
          <a:xfrm flipV="1">
            <a:off x="4154488" y="5975350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90" name="Line 66"/>
          <p:cNvSpPr>
            <a:spLocks noChangeShapeType="1"/>
          </p:cNvSpPr>
          <p:nvPr/>
        </p:nvSpPr>
        <p:spPr bwMode="auto">
          <a:xfrm>
            <a:off x="6024563" y="5899150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91" name="Rectangle 67"/>
          <p:cNvSpPr>
            <a:spLocks noChangeArrowheads="1"/>
          </p:cNvSpPr>
          <p:nvPr/>
        </p:nvSpPr>
        <p:spPr bwMode="auto">
          <a:xfrm>
            <a:off x="4878388" y="3903663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/>
          </a:p>
        </p:txBody>
      </p:sp>
      <p:sp>
        <p:nvSpPr>
          <p:cNvPr id="1562692" name="Line 68"/>
          <p:cNvSpPr>
            <a:spLocks noChangeShapeType="1"/>
          </p:cNvSpPr>
          <p:nvPr/>
        </p:nvSpPr>
        <p:spPr bwMode="auto">
          <a:xfrm>
            <a:off x="4703763" y="4576763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2693" name="Group 69"/>
          <p:cNvGrpSpPr>
            <a:grpSpLocks/>
          </p:cNvGrpSpPr>
          <p:nvPr/>
        </p:nvGrpSpPr>
        <p:grpSpPr bwMode="auto">
          <a:xfrm>
            <a:off x="4156075" y="4573588"/>
            <a:ext cx="3554413" cy="1401762"/>
            <a:chOff x="2618" y="2881"/>
            <a:chExt cx="2239" cy="883"/>
          </a:xfrm>
        </p:grpSpPr>
        <p:sp>
          <p:nvSpPr>
            <p:cNvPr id="1562694" name="Freeform 70"/>
            <p:cNvSpPr>
              <a:spLocks/>
            </p:cNvSpPr>
            <p:nvPr/>
          </p:nvSpPr>
          <p:spPr bwMode="auto">
            <a:xfrm>
              <a:off x="2618" y="2881"/>
              <a:ext cx="1177" cy="883"/>
            </a:xfrm>
            <a:custGeom>
              <a:avLst/>
              <a:gdLst>
                <a:gd name="T0" fmla="*/ 0 w 1177"/>
                <a:gd name="T1" fmla="*/ 883 h 883"/>
                <a:gd name="T2" fmla="*/ 262 w 1177"/>
                <a:gd name="T3" fmla="*/ 725 h 883"/>
                <a:gd name="T4" fmla="*/ 458 w 1177"/>
                <a:gd name="T5" fmla="*/ 487 h 883"/>
                <a:gd name="T6" fmla="*/ 654 w 1177"/>
                <a:gd name="T7" fmla="*/ 250 h 883"/>
                <a:gd name="T8" fmla="*/ 850 w 1177"/>
                <a:gd name="T9" fmla="*/ 92 h 883"/>
                <a:gd name="T10" fmla="*/ 1112 w 1177"/>
                <a:gd name="T11" fmla="*/ 13 h 883"/>
                <a:gd name="T12" fmla="*/ 1177 w 1177"/>
                <a:gd name="T13" fmla="*/ 1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883">
                  <a:moveTo>
                    <a:pt x="0" y="883"/>
                  </a:moveTo>
                  <a:cubicBezTo>
                    <a:pt x="93" y="837"/>
                    <a:pt x="186" y="791"/>
                    <a:pt x="262" y="725"/>
                  </a:cubicBezTo>
                  <a:cubicBezTo>
                    <a:pt x="338" y="659"/>
                    <a:pt x="393" y="566"/>
                    <a:pt x="458" y="487"/>
                  </a:cubicBezTo>
                  <a:cubicBezTo>
                    <a:pt x="523" y="408"/>
                    <a:pt x="589" y="316"/>
                    <a:pt x="654" y="250"/>
                  </a:cubicBezTo>
                  <a:cubicBezTo>
                    <a:pt x="720" y="184"/>
                    <a:pt x="774" y="131"/>
                    <a:pt x="850" y="92"/>
                  </a:cubicBezTo>
                  <a:cubicBezTo>
                    <a:pt x="927" y="52"/>
                    <a:pt x="1058" y="26"/>
                    <a:pt x="1112" y="13"/>
                  </a:cubicBezTo>
                  <a:cubicBezTo>
                    <a:pt x="1167" y="0"/>
                    <a:pt x="1172" y="6"/>
                    <a:pt x="1177" y="13"/>
                  </a:cubicBezTo>
                </a:path>
              </a:pathLst>
            </a:custGeom>
            <a:noFill/>
            <a:ln w="17463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695" name="Line 71"/>
            <p:cNvSpPr>
              <a:spLocks noChangeShapeType="1"/>
            </p:cNvSpPr>
            <p:nvPr/>
          </p:nvSpPr>
          <p:spPr bwMode="auto">
            <a:xfrm>
              <a:off x="3778" y="2889"/>
              <a:ext cx="10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2696" name="Line 72"/>
          <p:cNvSpPr>
            <a:spLocks noChangeShapeType="1"/>
          </p:cNvSpPr>
          <p:nvPr/>
        </p:nvSpPr>
        <p:spPr bwMode="auto">
          <a:xfrm>
            <a:off x="2132013" y="5975350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97" name="Freeform 73"/>
          <p:cNvSpPr>
            <a:spLocks noEditPoints="1"/>
          </p:cNvSpPr>
          <p:nvPr/>
        </p:nvSpPr>
        <p:spPr bwMode="auto">
          <a:xfrm>
            <a:off x="6018213" y="4565650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2698" name="Freeform 74"/>
          <p:cNvSpPr>
            <a:spLocks noEditPoints="1"/>
          </p:cNvSpPr>
          <p:nvPr/>
        </p:nvSpPr>
        <p:spPr bwMode="auto">
          <a:xfrm>
            <a:off x="4772025" y="4565650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2699" name="Rectangle 75"/>
          <p:cNvSpPr>
            <a:spLocks noChangeArrowheads="1"/>
          </p:cNvSpPr>
          <p:nvPr/>
        </p:nvSpPr>
        <p:spPr bwMode="auto">
          <a:xfrm>
            <a:off x="7891463" y="59896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562700" name="Rectangle 76"/>
          <p:cNvSpPr>
            <a:spLocks noChangeArrowheads="1"/>
          </p:cNvSpPr>
          <p:nvPr/>
        </p:nvSpPr>
        <p:spPr bwMode="auto">
          <a:xfrm>
            <a:off x="5829300" y="5967413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2701" name="Rectangle 77"/>
          <p:cNvSpPr>
            <a:spLocks noChangeArrowheads="1"/>
          </p:cNvSpPr>
          <p:nvPr/>
        </p:nvSpPr>
        <p:spPr bwMode="auto">
          <a:xfrm>
            <a:off x="3884613" y="5916613"/>
            <a:ext cx="5762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2702" name="Rectangle 78"/>
          <p:cNvSpPr>
            <a:spLocks noChangeArrowheads="1"/>
          </p:cNvSpPr>
          <p:nvPr/>
        </p:nvSpPr>
        <p:spPr bwMode="auto">
          <a:xfrm>
            <a:off x="6823075" y="5083175"/>
            <a:ext cx="37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rgbClr val="000000"/>
                </a:solidFill>
                <a:latin typeface="Arial" charset="0"/>
                <a:cs typeface="Arial" charset="0"/>
              </a:rPr>
              <a:t>bi</a:t>
            </a:r>
            <a:endParaRPr lang="en-US" sz="4400"/>
          </a:p>
        </p:txBody>
      </p:sp>
      <p:sp>
        <p:nvSpPr>
          <p:cNvPr id="1562703" name="Line 79"/>
          <p:cNvSpPr>
            <a:spLocks noChangeShapeType="1"/>
          </p:cNvSpPr>
          <p:nvPr/>
        </p:nvSpPr>
        <p:spPr bwMode="auto">
          <a:xfrm flipV="1">
            <a:off x="6715125" y="4567238"/>
            <a:ext cx="0" cy="138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704" name="Text Box 80"/>
          <p:cNvSpPr txBox="1">
            <a:spLocks noChangeArrowheads="1"/>
          </p:cNvSpPr>
          <p:nvPr/>
        </p:nvSpPr>
        <p:spPr bwMode="auto">
          <a:xfrm>
            <a:off x="7938" y="4251325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Built-in potential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>
                <a:solidFill>
                  <a:srgbClr val="000000"/>
                </a:solidFill>
              </a:rPr>
              <a:t>bi</a:t>
            </a:r>
            <a:r>
              <a:rPr lang="en-US" sz="2400">
                <a:solidFill>
                  <a:srgbClr val="000000"/>
                </a:solidFill>
              </a:rPr>
              <a:t>=</a:t>
            </a:r>
            <a:endParaRPr lang="en-US" sz="2400" baseline="-25000">
              <a:solidFill>
                <a:srgbClr val="000000"/>
              </a:solidFill>
            </a:endParaRPr>
          </a:p>
        </p:txBody>
      </p:sp>
      <p:grpSp>
        <p:nvGrpSpPr>
          <p:cNvPr id="1562705" name="Group 81"/>
          <p:cNvGrpSpPr>
            <a:grpSpLocks/>
          </p:cNvGrpSpPr>
          <p:nvPr/>
        </p:nvGrpSpPr>
        <p:grpSpPr bwMode="auto">
          <a:xfrm>
            <a:off x="3378200" y="4103688"/>
            <a:ext cx="4589463" cy="2282825"/>
            <a:chOff x="2128" y="2585"/>
            <a:chExt cx="2891" cy="1438"/>
          </a:xfrm>
        </p:grpSpPr>
        <p:sp>
          <p:nvSpPr>
            <p:cNvPr id="1562706" name="Freeform 82"/>
            <p:cNvSpPr>
              <a:spLocks/>
            </p:cNvSpPr>
            <p:nvPr/>
          </p:nvSpPr>
          <p:spPr bwMode="auto">
            <a:xfrm>
              <a:off x="2455" y="2585"/>
              <a:ext cx="1515" cy="1143"/>
            </a:xfrm>
            <a:custGeom>
              <a:avLst/>
              <a:gdLst>
                <a:gd name="T0" fmla="*/ 0 w 1177"/>
                <a:gd name="T1" fmla="*/ 883 h 883"/>
                <a:gd name="T2" fmla="*/ 262 w 1177"/>
                <a:gd name="T3" fmla="*/ 725 h 883"/>
                <a:gd name="T4" fmla="*/ 458 w 1177"/>
                <a:gd name="T5" fmla="*/ 487 h 883"/>
                <a:gd name="T6" fmla="*/ 654 w 1177"/>
                <a:gd name="T7" fmla="*/ 250 h 883"/>
                <a:gd name="T8" fmla="*/ 850 w 1177"/>
                <a:gd name="T9" fmla="*/ 92 h 883"/>
                <a:gd name="T10" fmla="*/ 1112 w 1177"/>
                <a:gd name="T11" fmla="*/ 13 h 883"/>
                <a:gd name="T12" fmla="*/ 1177 w 1177"/>
                <a:gd name="T13" fmla="*/ 1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883">
                  <a:moveTo>
                    <a:pt x="0" y="883"/>
                  </a:moveTo>
                  <a:cubicBezTo>
                    <a:pt x="93" y="837"/>
                    <a:pt x="186" y="791"/>
                    <a:pt x="262" y="725"/>
                  </a:cubicBezTo>
                  <a:cubicBezTo>
                    <a:pt x="338" y="659"/>
                    <a:pt x="393" y="566"/>
                    <a:pt x="458" y="487"/>
                  </a:cubicBezTo>
                  <a:cubicBezTo>
                    <a:pt x="523" y="408"/>
                    <a:pt x="589" y="316"/>
                    <a:pt x="654" y="250"/>
                  </a:cubicBezTo>
                  <a:cubicBezTo>
                    <a:pt x="720" y="184"/>
                    <a:pt x="774" y="131"/>
                    <a:pt x="850" y="92"/>
                  </a:cubicBezTo>
                  <a:cubicBezTo>
                    <a:pt x="927" y="52"/>
                    <a:pt x="1058" y="26"/>
                    <a:pt x="1112" y="13"/>
                  </a:cubicBezTo>
                  <a:cubicBezTo>
                    <a:pt x="1167" y="0"/>
                    <a:pt x="1172" y="6"/>
                    <a:pt x="1177" y="1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707" name="Line 83"/>
            <p:cNvSpPr>
              <a:spLocks noChangeShapeType="1"/>
            </p:cNvSpPr>
            <p:nvPr/>
          </p:nvSpPr>
          <p:spPr bwMode="auto">
            <a:xfrm>
              <a:off x="3940" y="2589"/>
              <a:ext cx="107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708" name="Rectangle 84"/>
            <p:cNvSpPr>
              <a:spLocks noChangeArrowheads="1"/>
            </p:cNvSpPr>
            <p:nvPr/>
          </p:nvSpPr>
          <p:spPr bwMode="auto">
            <a:xfrm>
              <a:off x="2128" y="3727"/>
              <a:ext cx="27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-x</a:t>
              </a:r>
              <a:r>
                <a:rPr lang="en-US" sz="29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p</a:t>
              </a:r>
              <a:endParaRPr lang="en-US" sz="4800" i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2709" name="Rectangle 85"/>
            <p:cNvSpPr>
              <a:spLocks noChangeArrowheads="1"/>
            </p:cNvSpPr>
            <p:nvPr/>
          </p:nvSpPr>
          <p:spPr bwMode="auto">
            <a:xfrm>
              <a:off x="3933" y="3745"/>
              <a:ext cx="20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x</a:t>
              </a:r>
              <a:r>
                <a:rPr lang="en-US" sz="29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n</a:t>
              </a:r>
              <a:endParaRPr lang="en-US" sz="4800" i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62710" name="Group 86"/>
          <p:cNvGrpSpPr>
            <a:grpSpLocks/>
          </p:cNvGrpSpPr>
          <p:nvPr/>
        </p:nvGrpSpPr>
        <p:grpSpPr bwMode="auto">
          <a:xfrm>
            <a:off x="3368675" y="1585913"/>
            <a:ext cx="3184525" cy="1743075"/>
            <a:chOff x="2122" y="999"/>
            <a:chExt cx="2006" cy="1098"/>
          </a:xfrm>
        </p:grpSpPr>
        <p:sp>
          <p:nvSpPr>
            <p:cNvPr id="1562711" name="Line 87"/>
            <p:cNvSpPr>
              <a:spLocks noChangeAspect="1" noChangeShapeType="1"/>
            </p:cNvSpPr>
            <p:nvPr/>
          </p:nvSpPr>
          <p:spPr bwMode="auto">
            <a:xfrm>
              <a:off x="2515" y="1251"/>
              <a:ext cx="536" cy="84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712" name="Rectangle 88"/>
            <p:cNvSpPr>
              <a:spLocks noChangeArrowheads="1"/>
            </p:cNvSpPr>
            <p:nvPr/>
          </p:nvSpPr>
          <p:spPr bwMode="auto">
            <a:xfrm>
              <a:off x="2122" y="999"/>
              <a:ext cx="27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-x</a:t>
              </a:r>
              <a:r>
                <a:rPr lang="en-US" sz="29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p</a:t>
              </a:r>
              <a:endParaRPr lang="en-US" sz="4800" i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2713" name="Rectangle 89"/>
            <p:cNvSpPr>
              <a:spLocks noChangeArrowheads="1"/>
            </p:cNvSpPr>
            <p:nvPr/>
          </p:nvSpPr>
          <p:spPr bwMode="auto">
            <a:xfrm>
              <a:off x="3927" y="1017"/>
              <a:ext cx="20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x</a:t>
              </a:r>
              <a:r>
                <a:rPr lang="en-US" sz="29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n</a:t>
              </a:r>
              <a:endParaRPr lang="en-US" sz="4800" i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2714" name="Line 90"/>
            <p:cNvSpPr>
              <a:spLocks noChangeShapeType="1"/>
            </p:cNvSpPr>
            <p:nvPr/>
          </p:nvSpPr>
          <p:spPr bwMode="auto">
            <a:xfrm flipV="1">
              <a:off x="3049" y="1263"/>
              <a:ext cx="939" cy="79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2715" name="Group 91"/>
          <p:cNvGrpSpPr>
            <a:grpSpLocks/>
          </p:cNvGrpSpPr>
          <p:nvPr/>
        </p:nvGrpSpPr>
        <p:grpSpPr bwMode="auto">
          <a:xfrm>
            <a:off x="6275388" y="4075113"/>
            <a:ext cx="1811337" cy="1895475"/>
            <a:chOff x="3953" y="2567"/>
            <a:chExt cx="1141" cy="1194"/>
          </a:xfrm>
        </p:grpSpPr>
        <p:sp>
          <p:nvSpPr>
            <p:cNvPr id="1562716" name="Line 92"/>
            <p:cNvSpPr>
              <a:spLocks noChangeShapeType="1"/>
            </p:cNvSpPr>
            <p:nvPr/>
          </p:nvSpPr>
          <p:spPr bwMode="auto">
            <a:xfrm>
              <a:off x="3953" y="2598"/>
              <a:ext cx="0" cy="11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717" name="Rectangle 93"/>
            <p:cNvSpPr>
              <a:spLocks noChangeArrowheads="1"/>
            </p:cNvSpPr>
            <p:nvPr/>
          </p:nvSpPr>
          <p:spPr bwMode="auto">
            <a:xfrm>
              <a:off x="4371" y="2567"/>
              <a:ext cx="7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b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bi</a:t>
              </a:r>
              <a:r>
                <a:rPr 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-qV</a:t>
              </a:r>
              <a:r>
                <a:rPr lang="en-US" b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D</a:t>
              </a:r>
              <a:endParaRPr lang="en-US" sz="4400" b="1">
                <a:solidFill>
                  <a:srgbClr val="FF0000"/>
                </a:solidFill>
              </a:endParaRPr>
            </a:p>
          </p:txBody>
        </p:sp>
      </p:grpSp>
      <p:sp>
        <p:nvSpPr>
          <p:cNvPr id="1562718" name="Text Box 94"/>
          <p:cNvSpPr txBox="1">
            <a:spLocks noChangeArrowheads="1"/>
          </p:cNvSpPr>
          <p:nvPr/>
        </p:nvSpPr>
        <p:spPr bwMode="auto">
          <a:xfrm>
            <a:off x="1735138" y="3135313"/>
            <a:ext cx="6100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Higher barrier and few holes in n-type lead to little current!</a:t>
            </a:r>
          </a:p>
        </p:txBody>
      </p:sp>
      <p:sp>
        <p:nvSpPr>
          <p:cNvPr id="1562719" name="Text Box 95"/>
          <p:cNvSpPr txBox="1">
            <a:spLocks noChangeArrowheads="1"/>
          </p:cNvSpPr>
          <p:nvPr/>
        </p:nvSpPr>
        <p:spPr bwMode="auto">
          <a:xfrm>
            <a:off x="7837488" y="3521075"/>
            <a:ext cx="1038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p=10</a:t>
            </a:r>
            <a:r>
              <a:rPr lang="en-US" baseline="30000">
                <a:solidFill>
                  <a:srgbClr val="FF0000"/>
                </a:solidFill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62720" name="Text Box 96"/>
          <p:cNvSpPr txBox="1">
            <a:spLocks noChangeArrowheads="1"/>
          </p:cNvSpPr>
          <p:nvPr/>
        </p:nvSpPr>
        <p:spPr bwMode="auto">
          <a:xfrm>
            <a:off x="1416050" y="5497513"/>
            <a:ext cx="1038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n=10</a:t>
            </a:r>
            <a:r>
              <a:rPr lang="en-US" baseline="30000">
                <a:solidFill>
                  <a:schemeClr val="accent2"/>
                </a:solidFill>
              </a:rPr>
              <a:t>4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7272E-6 L -0.51736 0.225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6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11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-0.00601 C 0.08316 -0.00416 0.10139 -0.00185 0.1198 -0.0007 C 0.14167 0.00069 0.16337 0.00046 0.18525 0.00208 C 0.19289 0.00277 0.20018 0.00763 0.20764 0.01017 C 0.21042 0.01109 0.2158 0.01294 0.2158 0.01294 C 0.254 0.01109 0.26563 0.01109 0.29532 0.00485 C 0.29671 0.00115 0.29792 -0.00255 0.29948 -0.00601 C 0.3007 -0.00879 0.30469 -0.01156 0.30348 -0.01433 C 0.30105 -0.01988 0.29532 -0.0215 0.29132 -0.0252 C 0.28889 -0.02728 0.28768 -0.03121 0.28525 -0.03329 C 0.28073 -0.03745 0.27587 -0.04115 0.27084 -0.04415 C 0.2599 -0.05063 0.24566 -0.05271 0.23421 -0.05502 C 0.1908 -0.05363 0.15573 -0.05687 0.1158 -0.04693 C 0.11164 -0.04323 0.10816 -0.03814 0.10348 -0.03606 C 0.10139 -0.03514 0.09931 -0.03468 0.0974 -0.03329 C 0.07778 -0.0185 0.09323 -0.02451 0.075 -0.01965 C 0.07361 -0.01688 0.07188 -0.01457 0.07084 -0.01156 C 0.0698 -0.00902 0.07049 -0.00509 0.06875 -0.00347 C 0.06754 -0.00231 0.06615 -0.00509 0.06476 -0.00601 Z " pathEditMode="relative" ptsTypes="fffffffffffffffffff">
                                      <p:cBhvr>
                                        <p:cTn id="22" dur="2000" fill="hold"/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29" grpId="0"/>
      <p:bldP spid="1562718" grpId="0"/>
      <p:bldP spid="15627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Rewatching</a:t>
            </a:r>
            <a:r>
              <a:rPr lang="en-US" dirty="0" smtClean="0"/>
              <a:t>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you remember in lecture this week, I realized I like saying “kind of” and “sort of” a lot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rewatched</a:t>
            </a:r>
            <a:r>
              <a:rPr lang="en-US" dirty="0" smtClean="0"/>
              <a:t> some of my lectures, and it is worse than I had feared</a:t>
            </a:r>
          </a:p>
          <a:p>
            <a:pPr lvl="1"/>
            <a:r>
              <a:rPr lang="en-US" dirty="0" smtClean="0"/>
              <a:t>Annihilates any residual professorial gravitas remaining to a short grad student with long hair </a:t>
            </a:r>
          </a:p>
          <a:p>
            <a:r>
              <a:rPr lang="en-US" dirty="0" smtClean="0"/>
              <a:t>As expected, </a:t>
            </a:r>
            <a:r>
              <a:rPr lang="en-US" dirty="0" err="1" smtClean="0"/>
              <a:t>youtube</a:t>
            </a:r>
            <a:r>
              <a:rPr lang="en-US" dirty="0"/>
              <a:t> </a:t>
            </a:r>
            <a:r>
              <a:rPr lang="en-US" dirty="0" smtClean="0"/>
              <a:t>comments are less than friendly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Let’s set the record straight, </a:t>
            </a:r>
            <a:r>
              <a:rPr lang="en-US" dirty="0" err="1" smtClean="0"/>
              <a:t>iClicker</a:t>
            </a:r>
            <a:r>
              <a:rPr lang="en-US" dirty="0" smtClean="0"/>
              <a:t> style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Hobonalogy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8280"/>
            <a:ext cx="8229600" cy="29874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b="1" i="1" dirty="0"/>
              <a:t>V</a:t>
            </a:r>
            <a:r>
              <a:rPr lang="en-US" b="1" i="1" baseline="-25000" dirty="0"/>
              <a:t>D</a:t>
            </a:r>
            <a:r>
              <a:rPr lang="en-US" dirty="0"/>
              <a:t> &lt; 0 (</a:t>
            </a:r>
            <a:r>
              <a:rPr lang="en-US" b="1" i="1" dirty="0"/>
              <a:t>reverse bias</a:t>
            </a:r>
            <a:r>
              <a:rPr lang="en-US" dirty="0" smtClean="0"/>
              <a:t>), Mount Everest becomes steeper</a:t>
            </a:r>
          </a:p>
          <a:p>
            <a:r>
              <a:rPr lang="en-US" dirty="0" smtClean="0"/>
              <a:t>Hordes of hobos at the bottom have a smaller chance of making it</a:t>
            </a:r>
          </a:p>
          <a:p>
            <a:r>
              <a:rPr lang="en-US" dirty="0" smtClean="0"/>
              <a:t>The few hobos at the top plummet like stones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00775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5400000">
            <a:off x="6477000" y="1524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17863" y="1219200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7600" y="15081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24200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5400000">
            <a:off x="3009900" y="16383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743200" y="16764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735513" y="1289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65663" y="1187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735513" y="1473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65663" y="1371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735513" y="1670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665663" y="1568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735513" y="1854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665663" y="1752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735513" y="2051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665663" y="1949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4379913" y="1352550"/>
            <a:ext cx="285750" cy="336550"/>
            <a:chOff x="4567" y="3060"/>
            <a:chExt cx="180" cy="212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379913" y="1168400"/>
            <a:ext cx="285750" cy="336550"/>
            <a:chOff x="4567" y="3060"/>
            <a:chExt cx="180" cy="212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379913" y="1549400"/>
            <a:ext cx="285750" cy="336550"/>
            <a:chOff x="4567" y="3060"/>
            <a:chExt cx="180" cy="212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379913" y="1733550"/>
            <a:ext cx="285750" cy="336550"/>
            <a:chOff x="4567" y="3060"/>
            <a:chExt cx="180" cy="212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4379913" y="1930400"/>
            <a:ext cx="285750" cy="336550"/>
            <a:chOff x="4567" y="3060"/>
            <a:chExt cx="180" cy="212"/>
          </a:xfrm>
        </p:grpSpPr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665663" y="1219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970463" y="12192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379913" y="12192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003060" y="203170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endParaRPr lang="en-US" sz="2400" b="1" i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6705600" y="1752599"/>
            <a:ext cx="0" cy="1015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37"/>
          <p:cNvSpPr>
            <a:spLocks noChangeArrowheads="1"/>
          </p:cNvSpPr>
          <p:nvPr/>
        </p:nvSpPr>
        <p:spPr bwMode="auto">
          <a:xfrm>
            <a:off x="2607152" y="2260308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 rot="5400000">
            <a:off x="4762499" y="824919"/>
            <a:ext cx="2" cy="3886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2819399" y="1822451"/>
            <a:ext cx="0" cy="437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2819398" y="2703220"/>
            <a:ext cx="1" cy="648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Depletion Approx. – with V</a:t>
            </a:r>
            <a:r>
              <a:rPr lang="en-US" sz="2800" baseline="-25000"/>
              <a:t>D</a:t>
            </a:r>
            <a:r>
              <a:rPr lang="en-US" sz="2800"/>
              <a:t>&gt;0 forward bias</a:t>
            </a:r>
          </a:p>
        </p:txBody>
      </p:sp>
      <p:sp>
        <p:nvSpPr>
          <p:cNvPr id="1563651" name="Text Box 3"/>
          <p:cNvSpPr txBox="1">
            <a:spLocks noChangeArrowheads="1"/>
          </p:cNvSpPr>
          <p:nvPr/>
        </p:nvSpPr>
        <p:spPr bwMode="auto">
          <a:xfrm>
            <a:off x="1163638" y="2955925"/>
            <a:ext cx="300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Poisson’s Equation</a:t>
            </a:r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3803650" y="990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6107113" y="11144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63654" name="Text Box 6"/>
          <p:cNvSpPr txBox="1">
            <a:spLocks noChangeArrowheads="1"/>
          </p:cNvSpPr>
          <p:nvPr/>
        </p:nvSpPr>
        <p:spPr bwMode="auto">
          <a:xfrm>
            <a:off x="1412875" y="5297488"/>
            <a:ext cx="1038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n=10</a:t>
            </a:r>
            <a:r>
              <a:rPr lang="en-US" baseline="30000">
                <a:solidFill>
                  <a:schemeClr val="accent2"/>
                </a:solidFill>
              </a:rPr>
              <a:t>4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63655" name="Text Box 7"/>
          <p:cNvSpPr txBox="1">
            <a:spLocks noChangeArrowheads="1"/>
          </p:cNvSpPr>
          <p:nvPr/>
        </p:nvSpPr>
        <p:spPr bwMode="auto">
          <a:xfrm>
            <a:off x="7793038" y="4670425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n=10</a:t>
            </a:r>
            <a:r>
              <a:rPr lang="en-US" baseline="30000">
                <a:solidFill>
                  <a:srgbClr val="FF0000"/>
                </a:solidFill>
              </a:rPr>
              <a:t>17</a:t>
            </a:r>
          </a:p>
          <a:p>
            <a:r>
              <a:rPr lang="en-US">
                <a:solidFill>
                  <a:srgbClr val="FF0000"/>
                </a:solidFill>
              </a:rPr>
              <a:t>p=10</a:t>
            </a:r>
            <a:r>
              <a:rPr lang="en-US" baseline="30000">
                <a:solidFill>
                  <a:srgbClr val="FF0000"/>
                </a:solidFill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63656" name="Rectangle 8"/>
          <p:cNvSpPr>
            <a:spLocks noChangeArrowheads="1"/>
          </p:cNvSpPr>
          <p:nvPr/>
        </p:nvSpPr>
        <p:spPr bwMode="auto">
          <a:xfrm>
            <a:off x="1620838" y="9080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563657" name="Freeform 9"/>
          <p:cNvSpPr>
            <a:spLocks noEditPoints="1"/>
          </p:cNvSpPr>
          <p:nvPr/>
        </p:nvSpPr>
        <p:spPr bwMode="auto">
          <a:xfrm>
            <a:off x="4784725" y="1008063"/>
            <a:ext cx="98425" cy="2336800"/>
          </a:xfrm>
          <a:custGeom>
            <a:avLst/>
            <a:gdLst>
              <a:gd name="T0" fmla="*/ 466 w 806"/>
              <a:gd name="T1" fmla="*/ 667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4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7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7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4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7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3658" name="Freeform 10"/>
          <p:cNvSpPr>
            <a:spLocks noEditPoints="1"/>
          </p:cNvSpPr>
          <p:nvPr/>
        </p:nvSpPr>
        <p:spPr bwMode="auto">
          <a:xfrm>
            <a:off x="1911350" y="1981200"/>
            <a:ext cx="5697538" cy="98425"/>
          </a:xfrm>
          <a:custGeom>
            <a:avLst/>
            <a:gdLst>
              <a:gd name="T0" fmla="*/ 334 w 23400"/>
              <a:gd name="T1" fmla="*/ 166 h 403"/>
              <a:gd name="T2" fmla="*/ 23067 w 23400"/>
              <a:gd name="T3" fmla="*/ 169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6 h 403"/>
              <a:gd name="T14" fmla="*/ 400 w 23400"/>
              <a:gd name="T15" fmla="*/ 400 h 403"/>
              <a:gd name="T16" fmla="*/ 0 w 23400"/>
              <a:gd name="T17" fmla="*/ 199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6"/>
                </a:moveTo>
                <a:lnTo>
                  <a:pt x="23067" y="169"/>
                </a:lnTo>
                <a:cubicBezTo>
                  <a:pt x="23086" y="169"/>
                  <a:pt x="23101" y="184"/>
                  <a:pt x="23101" y="203"/>
                </a:cubicBezTo>
                <a:cubicBezTo>
                  <a:pt x="23101" y="221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6"/>
                  <a:pt x="334" y="166"/>
                </a:cubicBezTo>
                <a:close/>
                <a:moveTo>
                  <a:pt x="400" y="400"/>
                </a:moveTo>
                <a:lnTo>
                  <a:pt x="0" y="199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3659" name="Rectangle 11"/>
          <p:cNvSpPr>
            <a:spLocks noChangeArrowheads="1"/>
          </p:cNvSpPr>
          <p:nvPr/>
        </p:nvSpPr>
        <p:spPr bwMode="auto">
          <a:xfrm>
            <a:off x="7812088" y="180340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563660" name="Line 12"/>
          <p:cNvSpPr>
            <a:spLocks noChangeShapeType="1"/>
          </p:cNvSpPr>
          <p:nvPr/>
        </p:nvSpPr>
        <p:spPr bwMode="auto">
          <a:xfrm>
            <a:off x="4248150" y="1960563"/>
            <a:ext cx="1588" cy="1460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61" name="Line 13"/>
          <p:cNvSpPr>
            <a:spLocks noChangeShapeType="1"/>
          </p:cNvSpPr>
          <p:nvPr/>
        </p:nvSpPr>
        <p:spPr bwMode="auto">
          <a:xfrm>
            <a:off x="6000750" y="1958975"/>
            <a:ext cx="1588" cy="1460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62" name="Rectangle 14"/>
          <p:cNvSpPr>
            <a:spLocks noChangeArrowheads="1"/>
          </p:cNvSpPr>
          <p:nvPr/>
        </p:nvSpPr>
        <p:spPr bwMode="auto">
          <a:xfrm>
            <a:off x="5110163" y="973138"/>
            <a:ext cx="703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25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5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400">
              <a:latin typeface="Arial" charset="0"/>
              <a:cs typeface="Arial" charset="0"/>
            </a:endParaRPr>
          </a:p>
        </p:txBody>
      </p:sp>
      <p:sp>
        <p:nvSpPr>
          <p:cNvPr id="1563663" name="Line 15"/>
          <p:cNvSpPr>
            <a:spLocks noChangeShapeType="1"/>
          </p:cNvSpPr>
          <p:nvPr/>
        </p:nvSpPr>
        <p:spPr bwMode="auto">
          <a:xfrm>
            <a:off x="4762500" y="1566863"/>
            <a:ext cx="146050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64" name="Line 16"/>
          <p:cNvSpPr>
            <a:spLocks noChangeShapeType="1"/>
          </p:cNvSpPr>
          <p:nvPr/>
        </p:nvSpPr>
        <p:spPr bwMode="auto">
          <a:xfrm flipV="1">
            <a:off x="4759325" y="2967038"/>
            <a:ext cx="146050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3665" name="Group 17"/>
          <p:cNvGrpSpPr>
            <a:grpSpLocks/>
          </p:cNvGrpSpPr>
          <p:nvPr/>
        </p:nvGrpSpPr>
        <p:grpSpPr bwMode="auto">
          <a:xfrm>
            <a:off x="4967288" y="2663825"/>
            <a:ext cx="3040062" cy="741363"/>
            <a:chOff x="3129" y="1678"/>
            <a:chExt cx="1452" cy="383"/>
          </a:xfrm>
        </p:grpSpPr>
        <p:sp>
          <p:nvSpPr>
            <p:cNvPr id="1563666" name="Line 18"/>
            <p:cNvSpPr>
              <a:spLocks noChangeShapeType="1"/>
            </p:cNvSpPr>
            <p:nvPr/>
          </p:nvSpPr>
          <p:spPr bwMode="auto">
            <a:xfrm>
              <a:off x="3524" y="1860"/>
              <a:ext cx="46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667" name="Line 19"/>
            <p:cNvSpPr>
              <a:spLocks noChangeShapeType="1"/>
            </p:cNvSpPr>
            <p:nvPr/>
          </p:nvSpPr>
          <p:spPr bwMode="auto">
            <a:xfrm>
              <a:off x="4120" y="1860"/>
              <a:ext cx="46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668" name="Rectangle 20"/>
            <p:cNvSpPr>
              <a:spLocks noChangeArrowheads="1"/>
            </p:cNvSpPr>
            <p:nvPr/>
          </p:nvSpPr>
          <p:spPr bwMode="auto">
            <a:xfrm>
              <a:off x="4361" y="1951"/>
              <a:ext cx="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s</a:t>
              </a:r>
              <a:endParaRPr lang="en-US" sz="4000"/>
            </a:p>
          </p:txBody>
        </p:sp>
        <p:sp>
          <p:nvSpPr>
            <p:cNvPr id="1563669" name="Rectangle 21"/>
            <p:cNvSpPr>
              <a:spLocks noChangeArrowheads="1"/>
            </p:cNvSpPr>
            <p:nvPr/>
          </p:nvSpPr>
          <p:spPr bwMode="auto">
            <a:xfrm>
              <a:off x="4490" y="1780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no</a:t>
              </a:r>
              <a:endParaRPr lang="en-US" sz="4000"/>
            </a:p>
          </p:txBody>
        </p:sp>
        <p:sp>
          <p:nvSpPr>
            <p:cNvPr id="1563670" name="Rectangle 22"/>
            <p:cNvSpPr>
              <a:spLocks noChangeArrowheads="1"/>
            </p:cNvSpPr>
            <p:nvPr/>
          </p:nvSpPr>
          <p:spPr bwMode="auto">
            <a:xfrm>
              <a:off x="4369" y="1780"/>
              <a:ext cx="4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d</a:t>
              </a:r>
              <a:endParaRPr lang="en-US" sz="4000"/>
            </a:p>
          </p:txBody>
        </p:sp>
        <p:sp>
          <p:nvSpPr>
            <p:cNvPr id="1563671" name="Rectangle 23"/>
            <p:cNvSpPr>
              <a:spLocks noChangeArrowheads="1"/>
            </p:cNvSpPr>
            <p:nvPr/>
          </p:nvSpPr>
          <p:spPr bwMode="auto">
            <a:xfrm>
              <a:off x="3766" y="1951"/>
              <a:ext cx="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s</a:t>
              </a:r>
              <a:endParaRPr lang="en-US" sz="4000"/>
            </a:p>
          </p:txBody>
        </p:sp>
        <p:sp>
          <p:nvSpPr>
            <p:cNvPr id="1563672" name="Rectangle 24"/>
            <p:cNvSpPr>
              <a:spLocks noChangeArrowheads="1"/>
            </p:cNvSpPr>
            <p:nvPr/>
          </p:nvSpPr>
          <p:spPr bwMode="auto">
            <a:xfrm>
              <a:off x="3897" y="1766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po</a:t>
              </a:r>
              <a:endParaRPr lang="en-US" sz="4000"/>
            </a:p>
          </p:txBody>
        </p:sp>
        <p:sp>
          <p:nvSpPr>
            <p:cNvPr id="1563673" name="Rectangle 25"/>
            <p:cNvSpPr>
              <a:spLocks noChangeArrowheads="1"/>
            </p:cNvSpPr>
            <p:nvPr/>
          </p:nvSpPr>
          <p:spPr bwMode="auto">
            <a:xfrm>
              <a:off x="3773" y="1766"/>
              <a:ext cx="4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a</a:t>
              </a:r>
              <a:endParaRPr lang="en-US" sz="4000"/>
            </a:p>
          </p:txBody>
        </p:sp>
        <p:sp>
          <p:nvSpPr>
            <p:cNvPr id="1563674" name="Rectangle 26"/>
            <p:cNvSpPr>
              <a:spLocks noChangeArrowheads="1"/>
            </p:cNvSpPr>
            <p:nvPr/>
          </p:nvSpPr>
          <p:spPr bwMode="auto">
            <a:xfrm>
              <a:off x="4435" y="1706"/>
              <a:ext cx="5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x</a:t>
              </a:r>
              <a:endParaRPr lang="en-US" sz="4000"/>
            </a:p>
          </p:txBody>
        </p:sp>
        <p:sp>
          <p:nvSpPr>
            <p:cNvPr id="1563675" name="Rectangle 27"/>
            <p:cNvSpPr>
              <a:spLocks noChangeArrowheads="1"/>
            </p:cNvSpPr>
            <p:nvPr/>
          </p:nvSpPr>
          <p:spPr bwMode="auto">
            <a:xfrm>
              <a:off x="4219" y="1706"/>
              <a:ext cx="14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qN</a:t>
              </a:r>
              <a:endParaRPr lang="en-US" sz="4000"/>
            </a:p>
          </p:txBody>
        </p:sp>
        <p:sp>
          <p:nvSpPr>
            <p:cNvPr id="1563676" name="Rectangle 28"/>
            <p:cNvSpPr>
              <a:spLocks noChangeArrowheads="1"/>
            </p:cNvSpPr>
            <p:nvPr/>
          </p:nvSpPr>
          <p:spPr bwMode="auto">
            <a:xfrm>
              <a:off x="3833" y="1692"/>
              <a:ext cx="5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x</a:t>
              </a:r>
              <a:endParaRPr lang="en-US" sz="4000"/>
            </a:p>
          </p:txBody>
        </p:sp>
        <p:sp>
          <p:nvSpPr>
            <p:cNvPr id="1563677" name="Rectangle 29"/>
            <p:cNvSpPr>
              <a:spLocks noChangeArrowheads="1"/>
            </p:cNvSpPr>
            <p:nvPr/>
          </p:nvSpPr>
          <p:spPr bwMode="auto">
            <a:xfrm>
              <a:off x="3623" y="1692"/>
              <a:ext cx="14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qN</a:t>
              </a:r>
              <a:endParaRPr lang="en-US" sz="4000"/>
            </a:p>
          </p:txBody>
        </p:sp>
        <p:sp>
          <p:nvSpPr>
            <p:cNvPr id="1563678" name="Rectangle 30"/>
            <p:cNvSpPr>
              <a:spLocks noChangeArrowheads="1"/>
            </p:cNvSpPr>
            <p:nvPr/>
          </p:nvSpPr>
          <p:spPr bwMode="auto">
            <a:xfrm>
              <a:off x="3129" y="1782"/>
              <a:ext cx="7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</a:rPr>
                <a:t>E</a:t>
              </a:r>
              <a:endParaRPr lang="en-US" sz="4000"/>
            </a:p>
          </p:txBody>
        </p:sp>
        <p:sp>
          <p:nvSpPr>
            <p:cNvPr id="1563679" name="Rectangle 31"/>
            <p:cNvSpPr>
              <a:spLocks noChangeArrowheads="1"/>
            </p:cNvSpPr>
            <p:nvPr/>
          </p:nvSpPr>
          <p:spPr bwMode="auto">
            <a:xfrm>
              <a:off x="4294" y="1862"/>
              <a:ext cx="5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4000"/>
            </a:p>
          </p:txBody>
        </p:sp>
        <p:sp>
          <p:nvSpPr>
            <p:cNvPr id="1563680" name="Rectangle 32"/>
            <p:cNvSpPr>
              <a:spLocks noChangeArrowheads="1"/>
            </p:cNvSpPr>
            <p:nvPr/>
          </p:nvSpPr>
          <p:spPr bwMode="auto">
            <a:xfrm>
              <a:off x="3700" y="1862"/>
              <a:ext cx="5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4000"/>
            </a:p>
          </p:txBody>
        </p:sp>
        <p:sp>
          <p:nvSpPr>
            <p:cNvPr id="1563681" name="Rectangle 33"/>
            <p:cNvSpPr>
              <a:spLocks noChangeArrowheads="1"/>
            </p:cNvSpPr>
            <p:nvPr/>
          </p:nvSpPr>
          <p:spPr bwMode="auto">
            <a:xfrm>
              <a:off x="4128" y="1692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/>
            </a:p>
          </p:txBody>
        </p:sp>
        <p:sp>
          <p:nvSpPr>
            <p:cNvPr id="1563682" name="Rectangle 34"/>
            <p:cNvSpPr>
              <a:spLocks noChangeArrowheads="1"/>
            </p:cNvSpPr>
            <p:nvPr/>
          </p:nvSpPr>
          <p:spPr bwMode="auto">
            <a:xfrm>
              <a:off x="4022" y="176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/>
            </a:p>
          </p:txBody>
        </p:sp>
        <p:sp>
          <p:nvSpPr>
            <p:cNvPr id="1563683" name="Rectangle 35"/>
            <p:cNvSpPr>
              <a:spLocks noChangeArrowheads="1"/>
            </p:cNvSpPr>
            <p:nvPr/>
          </p:nvSpPr>
          <p:spPr bwMode="auto">
            <a:xfrm>
              <a:off x="3532" y="167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/>
            </a:p>
          </p:txBody>
        </p:sp>
        <p:sp>
          <p:nvSpPr>
            <p:cNvPr id="1563684" name="Rectangle 36"/>
            <p:cNvSpPr>
              <a:spLocks noChangeArrowheads="1"/>
            </p:cNvSpPr>
            <p:nvPr/>
          </p:nvSpPr>
          <p:spPr bwMode="auto">
            <a:xfrm>
              <a:off x="3426" y="1768"/>
              <a:ext cx="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/>
            </a:p>
          </p:txBody>
        </p:sp>
        <p:sp>
          <p:nvSpPr>
            <p:cNvPr id="1563685" name="Rectangle 37"/>
            <p:cNvSpPr>
              <a:spLocks noChangeArrowheads="1"/>
            </p:cNvSpPr>
            <p:nvPr/>
          </p:nvSpPr>
          <p:spPr bwMode="auto">
            <a:xfrm>
              <a:off x="3356" y="1782"/>
              <a:ext cx="4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)</a:t>
              </a:r>
              <a:endParaRPr lang="en-US" sz="4000"/>
            </a:p>
          </p:txBody>
        </p:sp>
        <p:sp>
          <p:nvSpPr>
            <p:cNvPr id="1563686" name="Rectangle 38"/>
            <p:cNvSpPr>
              <a:spLocks noChangeArrowheads="1"/>
            </p:cNvSpPr>
            <p:nvPr/>
          </p:nvSpPr>
          <p:spPr bwMode="auto">
            <a:xfrm>
              <a:off x="3295" y="1782"/>
              <a:ext cx="6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</a:t>
              </a:r>
              <a:endParaRPr lang="en-US" sz="4000"/>
            </a:p>
          </p:txBody>
        </p:sp>
        <p:sp>
          <p:nvSpPr>
            <p:cNvPr id="1563687" name="Rectangle 39"/>
            <p:cNvSpPr>
              <a:spLocks noChangeArrowheads="1"/>
            </p:cNvSpPr>
            <p:nvPr/>
          </p:nvSpPr>
          <p:spPr bwMode="auto">
            <a:xfrm>
              <a:off x="3254" y="1782"/>
              <a:ext cx="4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(</a:t>
              </a:r>
              <a:endParaRPr lang="en-US" sz="4000"/>
            </a:p>
          </p:txBody>
        </p:sp>
        <p:sp>
          <p:nvSpPr>
            <p:cNvPr id="1563688" name="Rectangle 40"/>
            <p:cNvSpPr>
              <a:spLocks noChangeArrowheads="1"/>
            </p:cNvSpPr>
            <p:nvPr/>
          </p:nvSpPr>
          <p:spPr bwMode="auto">
            <a:xfrm>
              <a:off x="3204" y="1857"/>
              <a:ext cx="4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 sz="4000"/>
            </a:p>
          </p:txBody>
        </p:sp>
      </p:grpSp>
      <p:sp>
        <p:nvSpPr>
          <p:cNvPr id="1563689" name="Rectangle 41"/>
          <p:cNvSpPr>
            <a:spLocks noChangeArrowheads="1"/>
          </p:cNvSpPr>
          <p:nvPr/>
        </p:nvSpPr>
        <p:spPr bwMode="auto">
          <a:xfrm>
            <a:off x="5749925" y="1501775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3690" name="Line 42"/>
          <p:cNvSpPr>
            <a:spLocks noChangeShapeType="1"/>
          </p:cNvSpPr>
          <p:nvPr/>
        </p:nvSpPr>
        <p:spPr bwMode="auto">
          <a:xfrm>
            <a:off x="4259263" y="2030413"/>
            <a:ext cx="584200" cy="9350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91" name="Line 43"/>
          <p:cNvSpPr>
            <a:spLocks noChangeShapeType="1"/>
          </p:cNvSpPr>
          <p:nvPr/>
        </p:nvSpPr>
        <p:spPr bwMode="auto">
          <a:xfrm flipV="1">
            <a:off x="4813300" y="2030413"/>
            <a:ext cx="1168400" cy="9350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92" name="Rectangle 44"/>
          <p:cNvSpPr>
            <a:spLocks noChangeArrowheads="1"/>
          </p:cNvSpPr>
          <p:nvPr/>
        </p:nvSpPr>
        <p:spPr bwMode="auto">
          <a:xfrm>
            <a:off x="3857625" y="1450975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3693" name="Line 45"/>
          <p:cNvSpPr>
            <a:spLocks noChangeShapeType="1"/>
          </p:cNvSpPr>
          <p:nvPr/>
        </p:nvSpPr>
        <p:spPr bwMode="auto">
          <a:xfrm>
            <a:off x="2820988" y="4492625"/>
            <a:ext cx="403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94" name="Line 46"/>
          <p:cNvSpPr>
            <a:spLocks noChangeShapeType="1"/>
          </p:cNvSpPr>
          <p:nvPr/>
        </p:nvSpPr>
        <p:spPr bwMode="auto">
          <a:xfrm>
            <a:off x="3829050" y="4498975"/>
            <a:ext cx="392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695" name="Rectangle 47"/>
          <p:cNvSpPr>
            <a:spLocks noChangeArrowheads="1"/>
          </p:cNvSpPr>
          <p:nvPr/>
        </p:nvSpPr>
        <p:spPr bwMode="auto">
          <a:xfrm>
            <a:off x="4525963" y="43005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3696" name="Rectangle 48"/>
          <p:cNvSpPr>
            <a:spLocks noChangeArrowheads="1"/>
          </p:cNvSpPr>
          <p:nvPr/>
        </p:nvSpPr>
        <p:spPr bwMode="auto">
          <a:xfrm>
            <a:off x="3511550" y="43005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3697" name="Rectangle 49"/>
          <p:cNvSpPr>
            <a:spLocks noChangeArrowheads="1"/>
          </p:cNvSpPr>
          <p:nvPr/>
        </p:nvSpPr>
        <p:spPr bwMode="auto">
          <a:xfrm>
            <a:off x="3875088" y="4521200"/>
            <a:ext cx="133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3698" name="Rectangle 50"/>
          <p:cNvSpPr>
            <a:spLocks noChangeArrowheads="1"/>
          </p:cNvSpPr>
          <p:nvPr/>
        </p:nvSpPr>
        <p:spPr bwMode="auto">
          <a:xfrm>
            <a:off x="2873375" y="4521200"/>
            <a:ext cx="133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 sz="3600"/>
          </a:p>
        </p:txBody>
      </p:sp>
      <p:sp>
        <p:nvSpPr>
          <p:cNvPr id="1563699" name="Rectangle 51"/>
          <p:cNvSpPr>
            <a:spLocks noChangeArrowheads="1"/>
          </p:cNvSpPr>
          <p:nvPr/>
        </p:nvSpPr>
        <p:spPr bwMode="auto">
          <a:xfrm>
            <a:off x="4381500" y="4486275"/>
            <a:ext cx="1778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po</a:t>
            </a:r>
            <a:endParaRPr lang="en-US" sz="3600"/>
          </a:p>
        </p:txBody>
      </p:sp>
      <p:sp>
        <p:nvSpPr>
          <p:cNvPr id="1563700" name="Rectangle 52"/>
          <p:cNvSpPr>
            <a:spLocks noChangeArrowheads="1"/>
          </p:cNvSpPr>
          <p:nvPr/>
        </p:nvSpPr>
        <p:spPr bwMode="auto">
          <a:xfrm>
            <a:off x="4102100" y="4672013"/>
            <a:ext cx="71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s</a:t>
            </a:r>
            <a:endParaRPr lang="en-US" sz="3600"/>
          </a:p>
        </p:txBody>
      </p:sp>
      <p:sp>
        <p:nvSpPr>
          <p:cNvPr id="1563701" name="Rectangle 53"/>
          <p:cNvSpPr>
            <a:spLocks noChangeArrowheads="1"/>
          </p:cNvSpPr>
          <p:nvPr/>
        </p:nvSpPr>
        <p:spPr bwMode="auto">
          <a:xfrm>
            <a:off x="4119563" y="4267200"/>
            <a:ext cx="88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a</a:t>
            </a:r>
            <a:endParaRPr lang="en-US" sz="3600"/>
          </a:p>
        </p:txBody>
      </p:sp>
      <p:sp>
        <p:nvSpPr>
          <p:cNvPr id="1563702" name="Rectangle 54"/>
          <p:cNvSpPr>
            <a:spLocks noChangeArrowheads="1"/>
          </p:cNvSpPr>
          <p:nvPr/>
        </p:nvSpPr>
        <p:spPr bwMode="auto">
          <a:xfrm>
            <a:off x="3367088" y="4486275"/>
            <a:ext cx="1778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no</a:t>
            </a:r>
            <a:endParaRPr lang="en-US" sz="3600"/>
          </a:p>
        </p:txBody>
      </p:sp>
      <p:sp>
        <p:nvSpPr>
          <p:cNvPr id="1563703" name="Rectangle 55"/>
          <p:cNvSpPr>
            <a:spLocks noChangeArrowheads="1"/>
          </p:cNvSpPr>
          <p:nvPr/>
        </p:nvSpPr>
        <p:spPr bwMode="auto">
          <a:xfrm>
            <a:off x="3098800" y="4672013"/>
            <a:ext cx="69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s</a:t>
            </a:r>
            <a:endParaRPr lang="en-US" sz="3600"/>
          </a:p>
        </p:txBody>
      </p:sp>
      <p:sp>
        <p:nvSpPr>
          <p:cNvPr id="1563704" name="Rectangle 56"/>
          <p:cNvSpPr>
            <a:spLocks noChangeArrowheads="1"/>
          </p:cNvSpPr>
          <p:nvPr/>
        </p:nvSpPr>
        <p:spPr bwMode="auto">
          <a:xfrm>
            <a:off x="3113088" y="4284663"/>
            <a:ext cx="88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d</a:t>
            </a:r>
            <a:endParaRPr lang="en-US" sz="3600"/>
          </a:p>
        </p:txBody>
      </p:sp>
      <p:sp>
        <p:nvSpPr>
          <p:cNvPr id="1563705" name="Rectangle 57"/>
          <p:cNvSpPr>
            <a:spLocks noChangeArrowheads="1"/>
          </p:cNvSpPr>
          <p:nvPr/>
        </p:nvSpPr>
        <p:spPr bwMode="auto">
          <a:xfrm>
            <a:off x="4267200" y="4335463"/>
            <a:ext cx="11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x</a:t>
            </a:r>
            <a:endParaRPr lang="en-US" sz="3600"/>
          </a:p>
        </p:txBody>
      </p:sp>
      <p:sp>
        <p:nvSpPr>
          <p:cNvPr id="1563706" name="Rectangle 58"/>
          <p:cNvSpPr>
            <a:spLocks noChangeArrowheads="1"/>
          </p:cNvSpPr>
          <p:nvPr/>
        </p:nvSpPr>
        <p:spPr bwMode="auto">
          <a:xfrm>
            <a:off x="3843338" y="4046538"/>
            <a:ext cx="31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qN</a:t>
            </a:r>
            <a:endParaRPr lang="en-US" sz="3600"/>
          </a:p>
        </p:txBody>
      </p:sp>
      <p:sp>
        <p:nvSpPr>
          <p:cNvPr id="1563707" name="Rectangle 59"/>
          <p:cNvSpPr>
            <a:spLocks noChangeArrowheads="1"/>
          </p:cNvSpPr>
          <p:nvPr/>
        </p:nvSpPr>
        <p:spPr bwMode="auto">
          <a:xfrm>
            <a:off x="3268663" y="4335463"/>
            <a:ext cx="1190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x</a:t>
            </a:r>
            <a:endParaRPr lang="en-US" sz="3600"/>
          </a:p>
        </p:txBody>
      </p:sp>
      <p:sp>
        <p:nvSpPr>
          <p:cNvPr id="1563708" name="Rectangle 60"/>
          <p:cNvSpPr>
            <a:spLocks noChangeArrowheads="1"/>
          </p:cNvSpPr>
          <p:nvPr/>
        </p:nvSpPr>
        <p:spPr bwMode="auto">
          <a:xfrm>
            <a:off x="2836863" y="4064000"/>
            <a:ext cx="31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qN</a:t>
            </a:r>
            <a:endParaRPr lang="en-US" sz="3600"/>
          </a:p>
        </p:txBody>
      </p:sp>
      <p:sp>
        <p:nvSpPr>
          <p:cNvPr id="1563709" name="Rectangle 61"/>
          <p:cNvSpPr>
            <a:spLocks noChangeArrowheads="1"/>
          </p:cNvSpPr>
          <p:nvPr/>
        </p:nvSpPr>
        <p:spPr bwMode="auto">
          <a:xfrm>
            <a:off x="3981450" y="4495800"/>
            <a:ext cx="117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3600"/>
          </a:p>
        </p:txBody>
      </p:sp>
      <p:sp>
        <p:nvSpPr>
          <p:cNvPr id="1563710" name="Rectangle 62"/>
          <p:cNvSpPr>
            <a:spLocks noChangeArrowheads="1"/>
          </p:cNvSpPr>
          <p:nvPr/>
        </p:nvSpPr>
        <p:spPr bwMode="auto">
          <a:xfrm>
            <a:off x="2979738" y="4495800"/>
            <a:ext cx="117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3600"/>
          </a:p>
        </p:txBody>
      </p:sp>
      <p:sp>
        <p:nvSpPr>
          <p:cNvPr id="1563711" name="Rectangle 63"/>
          <p:cNvSpPr>
            <a:spLocks noChangeArrowheads="1"/>
          </p:cNvSpPr>
          <p:nvPr/>
        </p:nvSpPr>
        <p:spPr bwMode="auto">
          <a:xfrm>
            <a:off x="3643313" y="4310063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3600"/>
          </a:p>
        </p:txBody>
      </p:sp>
      <p:sp>
        <p:nvSpPr>
          <p:cNvPr id="1563712" name="Freeform 64"/>
          <p:cNvSpPr>
            <a:spLocks noEditPoints="1"/>
          </p:cNvSpPr>
          <p:nvPr/>
        </p:nvSpPr>
        <p:spPr bwMode="auto">
          <a:xfrm>
            <a:off x="4727575" y="3949700"/>
            <a:ext cx="104775" cy="2492375"/>
          </a:xfrm>
          <a:custGeom>
            <a:avLst/>
            <a:gdLst>
              <a:gd name="T0" fmla="*/ 466 w 806"/>
              <a:gd name="T1" fmla="*/ 666 h 19200"/>
              <a:gd name="T2" fmla="*/ 473 w 806"/>
              <a:gd name="T3" fmla="*/ 18533 h 19200"/>
              <a:gd name="T4" fmla="*/ 406 w 806"/>
              <a:gd name="T5" fmla="*/ 18600 h 19200"/>
              <a:gd name="T6" fmla="*/ 339 w 806"/>
              <a:gd name="T7" fmla="*/ 18533 h 19200"/>
              <a:gd name="T8" fmla="*/ 333 w 806"/>
              <a:gd name="T9" fmla="*/ 667 h 19200"/>
              <a:gd name="T10" fmla="*/ 400 w 806"/>
              <a:gd name="T11" fmla="*/ 600 h 19200"/>
              <a:gd name="T12" fmla="*/ 466 w 806"/>
              <a:gd name="T13" fmla="*/ 666 h 19200"/>
              <a:gd name="T14" fmla="*/ 0 w 806"/>
              <a:gd name="T15" fmla="*/ 800 h 19200"/>
              <a:gd name="T16" fmla="*/ 399 w 806"/>
              <a:gd name="T17" fmla="*/ 0 h 19200"/>
              <a:gd name="T18" fmla="*/ 800 w 806"/>
              <a:gd name="T19" fmla="*/ 800 h 19200"/>
              <a:gd name="T20" fmla="*/ 0 w 806"/>
              <a:gd name="T21" fmla="*/ 800 h 19200"/>
              <a:gd name="T22" fmla="*/ 806 w 806"/>
              <a:gd name="T23" fmla="*/ 18400 h 19200"/>
              <a:gd name="T24" fmla="*/ 406 w 806"/>
              <a:gd name="T25" fmla="*/ 19200 h 19200"/>
              <a:gd name="T26" fmla="*/ 6 w 806"/>
              <a:gd name="T27" fmla="*/ 18400 h 19200"/>
              <a:gd name="T28" fmla="*/ 806 w 806"/>
              <a:gd name="T29" fmla="*/ 18400 h 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6" h="19200">
                <a:moveTo>
                  <a:pt x="466" y="666"/>
                </a:moveTo>
                <a:lnTo>
                  <a:pt x="473" y="18533"/>
                </a:lnTo>
                <a:cubicBezTo>
                  <a:pt x="473" y="18570"/>
                  <a:pt x="443" y="18600"/>
                  <a:pt x="406" y="18600"/>
                </a:cubicBezTo>
                <a:cubicBezTo>
                  <a:pt x="369" y="18600"/>
                  <a:pt x="339" y="18570"/>
                  <a:pt x="339" y="18533"/>
                </a:cubicBezTo>
                <a:lnTo>
                  <a:pt x="333" y="667"/>
                </a:lnTo>
                <a:cubicBezTo>
                  <a:pt x="333" y="630"/>
                  <a:pt x="363" y="600"/>
                  <a:pt x="400" y="600"/>
                </a:cubicBezTo>
                <a:cubicBezTo>
                  <a:pt x="436" y="600"/>
                  <a:pt x="466" y="630"/>
                  <a:pt x="466" y="666"/>
                </a:cubicBezTo>
                <a:close/>
                <a:moveTo>
                  <a:pt x="0" y="800"/>
                </a:moveTo>
                <a:lnTo>
                  <a:pt x="399" y="0"/>
                </a:lnTo>
                <a:lnTo>
                  <a:pt x="800" y="800"/>
                </a:lnTo>
                <a:lnTo>
                  <a:pt x="0" y="800"/>
                </a:lnTo>
                <a:close/>
                <a:moveTo>
                  <a:pt x="806" y="18400"/>
                </a:moveTo>
                <a:lnTo>
                  <a:pt x="406" y="19200"/>
                </a:lnTo>
                <a:lnTo>
                  <a:pt x="6" y="18400"/>
                </a:lnTo>
                <a:lnTo>
                  <a:pt x="806" y="18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3713" name="Freeform 65"/>
          <p:cNvSpPr>
            <a:spLocks noEditPoints="1"/>
          </p:cNvSpPr>
          <p:nvPr/>
        </p:nvSpPr>
        <p:spPr bwMode="auto">
          <a:xfrm>
            <a:off x="1665288" y="5922963"/>
            <a:ext cx="6072187" cy="104775"/>
          </a:xfrm>
          <a:custGeom>
            <a:avLst/>
            <a:gdLst>
              <a:gd name="T0" fmla="*/ 334 w 23400"/>
              <a:gd name="T1" fmla="*/ 167 h 403"/>
              <a:gd name="T2" fmla="*/ 23067 w 23400"/>
              <a:gd name="T3" fmla="*/ 170 h 403"/>
              <a:gd name="T4" fmla="*/ 23101 w 23400"/>
              <a:gd name="T5" fmla="*/ 203 h 403"/>
              <a:gd name="T6" fmla="*/ 23067 w 23400"/>
              <a:gd name="T7" fmla="*/ 236 h 403"/>
              <a:gd name="T8" fmla="*/ 334 w 23400"/>
              <a:gd name="T9" fmla="*/ 233 h 403"/>
              <a:gd name="T10" fmla="*/ 300 w 23400"/>
              <a:gd name="T11" fmla="*/ 200 h 403"/>
              <a:gd name="T12" fmla="*/ 334 w 23400"/>
              <a:gd name="T13" fmla="*/ 167 h 403"/>
              <a:gd name="T14" fmla="*/ 400 w 23400"/>
              <a:gd name="T15" fmla="*/ 400 h 403"/>
              <a:gd name="T16" fmla="*/ 0 w 23400"/>
              <a:gd name="T17" fmla="*/ 200 h 403"/>
              <a:gd name="T18" fmla="*/ 400 w 23400"/>
              <a:gd name="T19" fmla="*/ 0 h 403"/>
              <a:gd name="T20" fmla="*/ 400 w 23400"/>
              <a:gd name="T21" fmla="*/ 400 h 403"/>
              <a:gd name="T22" fmla="*/ 23000 w 23400"/>
              <a:gd name="T23" fmla="*/ 3 h 403"/>
              <a:gd name="T24" fmla="*/ 23400 w 23400"/>
              <a:gd name="T25" fmla="*/ 203 h 403"/>
              <a:gd name="T26" fmla="*/ 23000 w 23400"/>
              <a:gd name="T27" fmla="*/ 403 h 403"/>
              <a:gd name="T28" fmla="*/ 23000 w 23400"/>
              <a:gd name="T29" fmla="*/ 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00" h="403">
                <a:moveTo>
                  <a:pt x="334" y="167"/>
                </a:moveTo>
                <a:lnTo>
                  <a:pt x="23067" y="170"/>
                </a:lnTo>
                <a:cubicBezTo>
                  <a:pt x="23086" y="170"/>
                  <a:pt x="23101" y="185"/>
                  <a:pt x="23101" y="203"/>
                </a:cubicBezTo>
                <a:cubicBezTo>
                  <a:pt x="23101" y="222"/>
                  <a:pt x="23086" y="236"/>
                  <a:pt x="23067" y="236"/>
                </a:cubicBez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7"/>
                  <a:pt x="334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23000" y="3"/>
                </a:moveTo>
                <a:lnTo>
                  <a:pt x="23400" y="203"/>
                </a:lnTo>
                <a:lnTo>
                  <a:pt x="23000" y="403"/>
                </a:lnTo>
                <a:lnTo>
                  <a:pt x="23000" y="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3714" name="Line 66"/>
          <p:cNvSpPr>
            <a:spLocks noChangeShapeType="1"/>
          </p:cNvSpPr>
          <p:nvPr/>
        </p:nvSpPr>
        <p:spPr bwMode="auto">
          <a:xfrm flipV="1">
            <a:off x="4154488" y="5975350"/>
            <a:ext cx="158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715" name="Line 67"/>
          <p:cNvSpPr>
            <a:spLocks noChangeShapeType="1"/>
          </p:cNvSpPr>
          <p:nvPr/>
        </p:nvSpPr>
        <p:spPr bwMode="auto">
          <a:xfrm>
            <a:off x="6024563" y="5899150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716" name="Rectangle 68"/>
          <p:cNvSpPr>
            <a:spLocks noChangeArrowheads="1"/>
          </p:cNvSpPr>
          <p:nvPr/>
        </p:nvSpPr>
        <p:spPr bwMode="auto">
          <a:xfrm>
            <a:off x="4878388" y="3903663"/>
            <a:ext cx="627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(x)</a:t>
            </a:r>
            <a:endParaRPr lang="en-US" sz="4000"/>
          </a:p>
        </p:txBody>
      </p:sp>
      <p:sp>
        <p:nvSpPr>
          <p:cNvPr id="1563717" name="Line 69"/>
          <p:cNvSpPr>
            <a:spLocks noChangeShapeType="1"/>
          </p:cNvSpPr>
          <p:nvPr/>
        </p:nvSpPr>
        <p:spPr bwMode="auto">
          <a:xfrm>
            <a:off x="4703763" y="4576763"/>
            <a:ext cx="155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3718" name="Group 70"/>
          <p:cNvGrpSpPr>
            <a:grpSpLocks/>
          </p:cNvGrpSpPr>
          <p:nvPr/>
        </p:nvGrpSpPr>
        <p:grpSpPr bwMode="auto">
          <a:xfrm>
            <a:off x="4156075" y="4573588"/>
            <a:ext cx="3554413" cy="1401762"/>
            <a:chOff x="2618" y="2881"/>
            <a:chExt cx="2239" cy="883"/>
          </a:xfrm>
        </p:grpSpPr>
        <p:sp>
          <p:nvSpPr>
            <p:cNvPr id="1563719" name="Freeform 71"/>
            <p:cNvSpPr>
              <a:spLocks/>
            </p:cNvSpPr>
            <p:nvPr/>
          </p:nvSpPr>
          <p:spPr bwMode="auto">
            <a:xfrm>
              <a:off x="2618" y="2881"/>
              <a:ext cx="1177" cy="883"/>
            </a:xfrm>
            <a:custGeom>
              <a:avLst/>
              <a:gdLst>
                <a:gd name="T0" fmla="*/ 0 w 1177"/>
                <a:gd name="T1" fmla="*/ 883 h 883"/>
                <a:gd name="T2" fmla="*/ 262 w 1177"/>
                <a:gd name="T3" fmla="*/ 725 h 883"/>
                <a:gd name="T4" fmla="*/ 458 w 1177"/>
                <a:gd name="T5" fmla="*/ 487 h 883"/>
                <a:gd name="T6" fmla="*/ 654 w 1177"/>
                <a:gd name="T7" fmla="*/ 250 h 883"/>
                <a:gd name="T8" fmla="*/ 850 w 1177"/>
                <a:gd name="T9" fmla="*/ 92 h 883"/>
                <a:gd name="T10" fmla="*/ 1112 w 1177"/>
                <a:gd name="T11" fmla="*/ 13 h 883"/>
                <a:gd name="T12" fmla="*/ 1177 w 1177"/>
                <a:gd name="T13" fmla="*/ 1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883">
                  <a:moveTo>
                    <a:pt x="0" y="883"/>
                  </a:moveTo>
                  <a:cubicBezTo>
                    <a:pt x="93" y="837"/>
                    <a:pt x="186" y="791"/>
                    <a:pt x="262" y="725"/>
                  </a:cubicBezTo>
                  <a:cubicBezTo>
                    <a:pt x="338" y="659"/>
                    <a:pt x="393" y="566"/>
                    <a:pt x="458" y="487"/>
                  </a:cubicBezTo>
                  <a:cubicBezTo>
                    <a:pt x="523" y="408"/>
                    <a:pt x="589" y="316"/>
                    <a:pt x="654" y="250"/>
                  </a:cubicBezTo>
                  <a:cubicBezTo>
                    <a:pt x="720" y="184"/>
                    <a:pt x="774" y="131"/>
                    <a:pt x="850" y="92"/>
                  </a:cubicBezTo>
                  <a:cubicBezTo>
                    <a:pt x="927" y="52"/>
                    <a:pt x="1058" y="26"/>
                    <a:pt x="1112" y="13"/>
                  </a:cubicBezTo>
                  <a:cubicBezTo>
                    <a:pt x="1167" y="0"/>
                    <a:pt x="1172" y="6"/>
                    <a:pt x="1177" y="13"/>
                  </a:cubicBezTo>
                </a:path>
              </a:pathLst>
            </a:custGeom>
            <a:noFill/>
            <a:ln w="17463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720" name="Line 72"/>
            <p:cNvSpPr>
              <a:spLocks noChangeShapeType="1"/>
            </p:cNvSpPr>
            <p:nvPr/>
          </p:nvSpPr>
          <p:spPr bwMode="auto">
            <a:xfrm>
              <a:off x="3778" y="2889"/>
              <a:ext cx="10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3721" name="Line 73"/>
          <p:cNvSpPr>
            <a:spLocks noChangeShapeType="1"/>
          </p:cNvSpPr>
          <p:nvPr/>
        </p:nvSpPr>
        <p:spPr bwMode="auto">
          <a:xfrm>
            <a:off x="2132013" y="5975350"/>
            <a:ext cx="202406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722" name="Freeform 74"/>
          <p:cNvSpPr>
            <a:spLocks noEditPoints="1"/>
          </p:cNvSpPr>
          <p:nvPr/>
        </p:nvSpPr>
        <p:spPr bwMode="auto">
          <a:xfrm>
            <a:off x="6018213" y="4565650"/>
            <a:ext cx="12700" cy="1416050"/>
          </a:xfrm>
          <a:custGeom>
            <a:avLst/>
            <a:gdLst>
              <a:gd name="T0" fmla="*/ 50 w 50"/>
              <a:gd name="T1" fmla="*/ 175 h 5450"/>
              <a:gd name="T2" fmla="*/ 0 w 50"/>
              <a:gd name="T3" fmla="*/ 175 h 5450"/>
              <a:gd name="T4" fmla="*/ 25 w 50"/>
              <a:gd name="T5" fmla="*/ 0 h 5450"/>
              <a:gd name="T6" fmla="*/ 50 w 50"/>
              <a:gd name="T7" fmla="*/ 375 h 5450"/>
              <a:gd name="T8" fmla="*/ 25 w 50"/>
              <a:gd name="T9" fmla="*/ 550 h 5450"/>
              <a:gd name="T10" fmla="*/ 0 w 50"/>
              <a:gd name="T11" fmla="*/ 375 h 5450"/>
              <a:gd name="T12" fmla="*/ 50 w 50"/>
              <a:gd name="T13" fmla="*/ 375 h 5450"/>
              <a:gd name="T14" fmla="*/ 50 w 50"/>
              <a:gd name="T15" fmla="*/ 875 h 5450"/>
              <a:gd name="T16" fmla="*/ 0 w 50"/>
              <a:gd name="T17" fmla="*/ 875 h 5450"/>
              <a:gd name="T18" fmla="*/ 25 w 50"/>
              <a:gd name="T19" fmla="*/ 700 h 5450"/>
              <a:gd name="T20" fmla="*/ 50 w 50"/>
              <a:gd name="T21" fmla="*/ 1075 h 5450"/>
              <a:gd name="T22" fmla="*/ 25 w 50"/>
              <a:gd name="T23" fmla="*/ 1250 h 5450"/>
              <a:gd name="T24" fmla="*/ 0 w 50"/>
              <a:gd name="T25" fmla="*/ 1075 h 5450"/>
              <a:gd name="T26" fmla="*/ 50 w 50"/>
              <a:gd name="T27" fmla="*/ 1075 h 5450"/>
              <a:gd name="T28" fmla="*/ 50 w 50"/>
              <a:gd name="T29" fmla="*/ 1575 h 5450"/>
              <a:gd name="T30" fmla="*/ 0 w 50"/>
              <a:gd name="T31" fmla="*/ 1575 h 5450"/>
              <a:gd name="T32" fmla="*/ 25 w 50"/>
              <a:gd name="T33" fmla="*/ 1400 h 5450"/>
              <a:gd name="T34" fmla="*/ 50 w 50"/>
              <a:gd name="T35" fmla="*/ 1775 h 5450"/>
              <a:gd name="T36" fmla="*/ 25 w 50"/>
              <a:gd name="T37" fmla="*/ 1950 h 5450"/>
              <a:gd name="T38" fmla="*/ 0 w 50"/>
              <a:gd name="T39" fmla="*/ 1775 h 5450"/>
              <a:gd name="T40" fmla="*/ 50 w 50"/>
              <a:gd name="T41" fmla="*/ 1775 h 5450"/>
              <a:gd name="T42" fmla="*/ 50 w 50"/>
              <a:gd name="T43" fmla="*/ 2275 h 5450"/>
              <a:gd name="T44" fmla="*/ 0 w 50"/>
              <a:gd name="T45" fmla="*/ 2275 h 5450"/>
              <a:gd name="T46" fmla="*/ 25 w 50"/>
              <a:gd name="T47" fmla="*/ 2100 h 5450"/>
              <a:gd name="T48" fmla="*/ 50 w 50"/>
              <a:gd name="T49" fmla="*/ 2475 h 5450"/>
              <a:gd name="T50" fmla="*/ 25 w 50"/>
              <a:gd name="T51" fmla="*/ 2650 h 5450"/>
              <a:gd name="T52" fmla="*/ 0 w 50"/>
              <a:gd name="T53" fmla="*/ 2475 h 5450"/>
              <a:gd name="T54" fmla="*/ 50 w 50"/>
              <a:gd name="T55" fmla="*/ 2475 h 5450"/>
              <a:gd name="T56" fmla="*/ 50 w 50"/>
              <a:gd name="T57" fmla="*/ 2975 h 5450"/>
              <a:gd name="T58" fmla="*/ 0 w 50"/>
              <a:gd name="T59" fmla="*/ 2975 h 5450"/>
              <a:gd name="T60" fmla="*/ 25 w 50"/>
              <a:gd name="T61" fmla="*/ 2800 h 5450"/>
              <a:gd name="T62" fmla="*/ 50 w 50"/>
              <a:gd name="T63" fmla="*/ 3175 h 5450"/>
              <a:gd name="T64" fmla="*/ 25 w 50"/>
              <a:gd name="T65" fmla="*/ 3350 h 5450"/>
              <a:gd name="T66" fmla="*/ 0 w 50"/>
              <a:gd name="T67" fmla="*/ 3175 h 5450"/>
              <a:gd name="T68" fmla="*/ 50 w 50"/>
              <a:gd name="T69" fmla="*/ 3175 h 5450"/>
              <a:gd name="T70" fmla="*/ 50 w 50"/>
              <a:gd name="T71" fmla="*/ 3675 h 5450"/>
              <a:gd name="T72" fmla="*/ 0 w 50"/>
              <a:gd name="T73" fmla="*/ 3675 h 5450"/>
              <a:gd name="T74" fmla="*/ 25 w 50"/>
              <a:gd name="T75" fmla="*/ 3500 h 5450"/>
              <a:gd name="T76" fmla="*/ 50 w 50"/>
              <a:gd name="T77" fmla="*/ 3875 h 5450"/>
              <a:gd name="T78" fmla="*/ 25 w 50"/>
              <a:gd name="T79" fmla="*/ 4050 h 5450"/>
              <a:gd name="T80" fmla="*/ 0 w 50"/>
              <a:gd name="T81" fmla="*/ 3875 h 5450"/>
              <a:gd name="T82" fmla="*/ 50 w 50"/>
              <a:gd name="T83" fmla="*/ 3875 h 5450"/>
              <a:gd name="T84" fmla="*/ 50 w 50"/>
              <a:gd name="T85" fmla="*/ 4375 h 5450"/>
              <a:gd name="T86" fmla="*/ 0 w 50"/>
              <a:gd name="T87" fmla="*/ 4375 h 5450"/>
              <a:gd name="T88" fmla="*/ 25 w 50"/>
              <a:gd name="T89" fmla="*/ 4200 h 5450"/>
              <a:gd name="T90" fmla="*/ 50 w 50"/>
              <a:gd name="T91" fmla="*/ 4575 h 5450"/>
              <a:gd name="T92" fmla="*/ 25 w 50"/>
              <a:gd name="T93" fmla="*/ 4750 h 5450"/>
              <a:gd name="T94" fmla="*/ 0 w 50"/>
              <a:gd name="T95" fmla="*/ 4575 h 5450"/>
              <a:gd name="T96" fmla="*/ 50 w 50"/>
              <a:gd name="T97" fmla="*/ 4575 h 5450"/>
              <a:gd name="T98" fmla="*/ 50 w 50"/>
              <a:gd name="T99" fmla="*/ 5075 h 5450"/>
              <a:gd name="T100" fmla="*/ 0 w 50"/>
              <a:gd name="T101" fmla="*/ 5075 h 5450"/>
              <a:gd name="T102" fmla="*/ 25 w 50"/>
              <a:gd name="T103" fmla="*/ 4900 h 5450"/>
              <a:gd name="T104" fmla="*/ 50 w 50"/>
              <a:gd name="T105" fmla="*/ 5275 h 5450"/>
              <a:gd name="T106" fmla="*/ 25 w 50"/>
              <a:gd name="T107" fmla="*/ 5450 h 5450"/>
              <a:gd name="T108" fmla="*/ 0 w 50"/>
              <a:gd name="T109" fmla="*/ 5275 h 5450"/>
              <a:gd name="T110" fmla="*/ 50 w 50"/>
              <a:gd name="T111" fmla="*/ 5275 h 5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54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3723" name="Freeform 75"/>
          <p:cNvSpPr>
            <a:spLocks noEditPoints="1"/>
          </p:cNvSpPr>
          <p:nvPr/>
        </p:nvSpPr>
        <p:spPr bwMode="auto">
          <a:xfrm>
            <a:off x="4772025" y="4565650"/>
            <a:ext cx="1233488" cy="14288"/>
          </a:xfrm>
          <a:custGeom>
            <a:avLst/>
            <a:gdLst>
              <a:gd name="T0" fmla="*/ 175 w 4750"/>
              <a:gd name="T1" fmla="*/ 0 h 50"/>
              <a:gd name="T2" fmla="*/ 175 w 4750"/>
              <a:gd name="T3" fmla="*/ 50 h 50"/>
              <a:gd name="T4" fmla="*/ 0 w 4750"/>
              <a:gd name="T5" fmla="*/ 25 h 50"/>
              <a:gd name="T6" fmla="*/ 375 w 4750"/>
              <a:gd name="T7" fmla="*/ 0 h 50"/>
              <a:gd name="T8" fmla="*/ 550 w 4750"/>
              <a:gd name="T9" fmla="*/ 25 h 50"/>
              <a:gd name="T10" fmla="*/ 375 w 4750"/>
              <a:gd name="T11" fmla="*/ 50 h 50"/>
              <a:gd name="T12" fmla="*/ 375 w 4750"/>
              <a:gd name="T13" fmla="*/ 0 h 50"/>
              <a:gd name="T14" fmla="*/ 875 w 4750"/>
              <a:gd name="T15" fmla="*/ 0 h 50"/>
              <a:gd name="T16" fmla="*/ 875 w 4750"/>
              <a:gd name="T17" fmla="*/ 50 h 50"/>
              <a:gd name="T18" fmla="*/ 700 w 4750"/>
              <a:gd name="T19" fmla="*/ 25 h 50"/>
              <a:gd name="T20" fmla="*/ 1075 w 4750"/>
              <a:gd name="T21" fmla="*/ 0 h 50"/>
              <a:gd name="T22" fmla="*/ 1250 w 4750"/>
              <a:gd name="T23" fmla="*/ 25 h 50"/>
              <a:gd name="T24" fmla="*/ 1075 w 4750"/>
              <a:gd name="T25" fmla="*/ 50 h 50"/>
              <a:gd name="T26" fmla="*/ 1075 w 4750"/>
              <a:gd name="T27" fmla="*/ 0 h 50"/>
              <a:gd name="T28" fmla="*/ 1575 w 4750"/>
              <a:gd name="T29" fmla="*/ 0 h 50"/>
              <a:gd name="T30" fmla="*/ 1575 w 4750"/>
              <a:gd name="T31" fmla="*/ 50 h 50"/>
              <a:gd name="T32" fmla="*/ 1400 w 4750"/>
              <a:gd name="T33" fmla="*/ 25 h 50"/>
              <a:gd name="T34" fmla="*/ 1775 w 4750"/>
              <a:gd name="T35" fmla="*/ 0 h 50"/>
              <a:gd name="T36" fmla="*/ 1950 w 4750"/>
              <a:gd name="T37" fmla="*/ 25 h 50"/>
              <a:gd name="T38" fmla="*/ 1775 w 4750"/>
              <a:gd name="T39" fmla="*/ 50 h 50"/>
              <a:gd name="T40" fmla="*/ 1775 w 4750"/>
              <a:gd name="T41" fmla="*/ 0 h 50"/>
              <a:gd name="T42" fmla="*/ 2275 w 4750"/>
              <a:gd name="T43" fmla="*/ 0 h 50"/>
              <a:gd name="T44" fmla="*/ 2275 w 4750"/>
              <a:gd name="T45" fmla="*/ 50 h 50"/>
              <a:gd name="T46" fmla="*/ 2100 w 4750"/>
              <a:gd name="T47" fmla="*/ 25 h 50"/>
              <a:gd name="T48" fmla="*/ 2475 w 4750"/>
              <a:gd name="T49" fmla="*/ 0 h 50"/>
              <a:gd name="T50" fmla="*/ 2650 w 4750"/>
              <a:gd name="T51" fmla="*/ 25 h 50"/>
              <a:gd name="T52" fmla="*/ 2475 w 4750"/>
              <a:gd name="T53" fmla="*/ 50 h 50"/>
              <a:gd name="T54" fmla="*/ 2475 w 4750"/>
              <a:gd name="T55" fmla="*/ 0 h 50"/>
              <a:gd name="T56" fmla="*/ 2975 w 4750"/>
              <a:gd name="T57" fmla="*/ 0 h 50"/>
              <a:gd name="T58" fmla="*/ 2975 w 4750"/>
              <a:gd name="T59" fmla="*/ 50 h 50"/>
              <a:gd name="T60" fmla="*/ 2800 w 4750"/>
              <a:gd name="T61" fmla="*/ 25 h 50"/>
              <a:gd name="T62" fmla="*/ 3175 w 4750"/>
              <a:gd name="T63" fmla="*/ 0 h 50"/>
              <a:gd name="T64" fmla="*/ 3350 w 4750"/>
              <a:gd name="T65" fmla="*/ 25 h 50"/>
              <a:gd name="T66" fmla="*/ 3175 w 4750"/>
              <a:gd name="T67" fmla="*/ 50 h 50"/>
              <a:gd name="T68" fmla="*/ 3175 w 4750"/>
              <a:gd name="T69" fmla="*/ 0 h 50"/>
              <a:gd name="T70" fmla="*/ 3675 w 4750"/>
              <a:gd name="T71" fmla="*/ 0 h 50"/>
              <a:gd name="T72" fmla="*/ 3675 w 4750"/>
              <a:gd name="T73" fmla="*/ 50 h 50"/>
              <a:gd name="T74" fmla="*/ 3500 w 4750"/>
              <a:gd name="T75" fmla="*/ 25 h 50"/>
              <a:gd name="T76" fmla="*/ 3875 w 4750"/>
              <a:gd name="T77" fmla="*/ 0 h 50"/>
              <a:gd name="T78" fmla="*/ 4050 w 4750"/>
              <a:gd name="T79" fmla="*/ 25 h 50"/>
              <a:gd name="T80" fmla="*/ 3875 w 4750"/>
              <a:gd name="T81" fmla="*/ 50 h 50"/>
              <a:gd name="T82" fmla="*/ 3875 w 4750"/>
              <a:gd name="T83" fmla="*/ 0 h 50"/>
              <a:gd name="T84" fmla="*/ 4375 w 4750"/>
              <a:gd name="T85" fmla="*/ 0 h 50"/>
              <a:gd name="T86" fmla="*/ 4375 w 4750"/>
              <a:gd name="T87" fmla="*/ 50 h 50"/>
              <a:gd name="T88" fmla="*/ 4200 w 4750"/>
              <a:gd name="T89" fmla="*/ 25 h 50"/>
              <a:gd name="T90" fmla="*/ 4575 w 4750"/>
              <a:gd name="T91" fmla="*/ 0 h 50"/>
              <a:gd name="T92" fmla="*/ 4750 w 4750"/>
              <a:gd name="T93" fmla="*/ 25 h 50"/>
              <a:gd name="T94" fmla="*/ 4575 w 4750"/>
              <a:gd name="T95" fmla="*/ 50 h 50"/>
              <a:gd name="T96" fmla="*/ 4575 w 4750"/>
              <a:gd name="T9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5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2" y="50"/>
                  <a:pt x="0" y="39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2" y="50"/>
                  <a:pt x="350" y="39"/>
                  <a:pt x="350" y="25"/>
                </a:cubicBezTo>
                <a:cubicBezTo>
                  <a:pt x="350" y="11"/>
                  <a:pt x="362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2" y="50"/>
                  <a:pt x="700" y="39"/>
                  <a:pt x="700" y="25"/>
                </a:cubicBezTo>
                <a:cubicBezTo>
                  <a:pt x="700" y="11"/>
                  <a:pt x="712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2" y="50"/>
                  <a:pt x="1050" y="39"/>
                  <a:pt x="1050" y="25"/>
                </a:cubicBezTo>
                <a:cubicBezTo>
                  <a:pt x="1050" y="11"/>
                  <a:pt x="1062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2" y="50"/>
                  <a:pt x="1400" y="39"/>
                  <a:pt x="1400" y="25"/>
                </a:cubicBezTo>
                <a:cubicBezTo>
                  <a:pt x="1400" y="11"/>
                  <a:pt x="1412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2" y="50"/>
                  <a:pt x="1750" y="39"/>
                  <a:pt x="1750" y="25"/>
                </a:cubicBezTo>
                <a:cubicBezTo>
                  <a:pt x="1750" y="11"/>
                  <a:pt x="1762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2" y="50"/>
                  <a:pt x="2100" y="39"/>
                  <a:pt x="2100" y="25"/>
                </a:cubicBezTo>
                <a:cubicBezTo>
                  <a:pt x="2100" y="11"/>
                  <a:pt x="2112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2" y="50"/>
                  <a:pt x="2450" y="39"/>
                  <a:pt x="2450" y="25"/>
                </a:cubicBezTo>
                <a:cubicBezTo>
                  <a:pt x="2450" y="11"/>
                  <a:pt x="2462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2" y="50"/>
                  <a:pt x="2800" y="39"/>
                  <a:pt x="2800" y="25"/>
                </a:cubicBezTo>
                <a:cubicBezTo>
                  <a:pt x="2800" y="11"/>
                  <a:pt x="2812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2" y="50"/>
                  <a:pt x="3150" y="39"/>
                  <a:pt x="3150" y="25"/>
                </a:cubicBezTo>
                <a:cubicBezTo>
                  <a:pt x="3150" y="11"/>
                  <a:pt x="3162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2" y="50"/>
                  <a:pt x="3500" y="39"/>
                  <a:pt x="3500" y="25"/>
                </a:cubicBezTo>
                <a:cubicBezTo>
                  <a:pt x="3500" y="11"/>
                  <a:pt x="3512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2" y="50"/>
                  <a:pt x="3850" y="39"/>
                  <a:pt x="3850" y="25"/>
                </a:cubicBezTo>
                <a:cubicBezTo>
                  <a:pt x="3850" y="11"/>
                  <a:pt x="3862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2" y="50"/>
                  <a:pt x="4200" y="39"/>
                  <a:pt x="4200" y="25"/>
                </a:cubicBezTo>
                <a:cubicBezTo>
                  <a:pt x="4200" y="11"/>
                  <a:pt x="4212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2" y="50"/>
                  <a:pt x="4550" y="39"/>
                  <a:pt x="4550" y="25"/>
                </a:cubicBezTo>
                <a:cubicBezTo>
                  <a:pt x="4550" y="11"/>
                  <a:pt x="4562" y="0"/>
                  <a:pt x="4575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3724" name="Rectangle 76"/>
          <p:cNvSpPr>
            <a:spLocks noChangeArrowheads="1"/>
          </p:cNvSpPr>
          <p:nvPr/>
        </p:nvSpPr>
        <p:spPr bwMode="auto">
          <a:xfrm>
            <a:off x="7891463" y="59896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563725" name="Rectangle 77"/>
          <p:cNvSpPr>
            <a:spLocks noChangeArrowheads="1"/>
          </p:cNvSpPr>
          <p:nvPr/>
        </p:nvSpPr>
        <p:spPr bwMode="auto">
          <a:xfrm>
            <a:off x="5829300" y="5967413"/>
            <a:ext cx="454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3726" name="Rectangle 78"/>
          <p:cNvSpPr>
            <a:spLocks noChangeArrowheads="1"/>
          </p:cNvSpPr>
          <p:nvPr/>
        </p:nvSpPr>
        <p:spPr bwMode="auto">
          <a:xfrm>
            <a:off x="3884613" y="5916613"/>
            <a:ext cx="5762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Arial" charset="0"/>
                <a:cs typeface="Arial" charset="0"/>
              </a:rPr>
              <a:t>-x</a:t>
            </a:r>
            <a:r>
              <a:rPr lang="en-US" sz="2900" baseline="-25000">
                <a:solidFill>
                  <a:srgbClr val="000000"/>
                </a:solidFill>
                <a:latin typeface="Arial" charset="0"/>
                <a:cs typeface="Arial" charset="0"/>
              </a:rPr>
              <a:t>po</a:t>
            </a:r>
            <a:endParaRPr lang="en-US" sz="4800" baseline="-25000">
              <a:latin typeface="Arial" charset="0"/>
              <a:cs typeface="Arial" charset="0"/>
            </a:endParaRPr>
          </a:p>
        </p:txBody>
      </p:sp>
      <p:sp>
        <p:nvSpPr>
          <p:cNvPr id="1563727" name="Rectangle 79"/>
          <p:cNvSpPr>
            <a:spLocks noChangeArrowheads="1"/>
          </p:cNvSpPr>
          <p:nvPr/>
        </p:nvSpPr>
        <p:spPr bwMode="auto">
          <a:xfrm>
            <a:off x="6823075" y="5083175"/>
            <a:ext cx="37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rgbClr val="000000"/>
                </a:solidFill>
                <a:latin typeface="Arial" charset="0"/>
                <a:cs typeface="Arial" charset="0"/>
              </a:rPr>
              <a:t>bi</a:t>
            </a:r>
            <a:endParaRPr lang="en-US" sz="4400"/>
          </a:p>
        </p:txBody>
      </p:sp>
      <p:sp>
        <p:nvSpPr>
          <p:cNvPr id="1563728" name="Line 80"/>
          <p:cNvSpPr>
            <a:spLocks noChangeShapeType="1"/>
          </p:cNvSpPr>
          <p:nvPr/>
        </p:nvSpPr>
        <p:spPr bwMode="auto">
          <a:xfrm flipV="1">
            <a:off x="6715125" y="4567238"/>
            <a:ext cx="0" cy="138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729" name="AutoShape 81"/>
          <p:cNvSpPr>
            <a:spLocks noChangeArrowheads="1"/>
          </p:cNvSpPr>
          <p:nvPr/>
        </p:nvSpPr>
        <p:spPr bwMode="auto">
          <a:xfrm>
            <a:off x="1093788" y="2295525"/>
            <a:ext cx="806450" cy="2043113"/>
          </a:xfrm>
          <a:prstGeom prst="curvedRightArrow">
            <a:avLst>
              <a:gd name="adj1" fmla="val 50669"/>
              <a:gd name="adj2" fmla="val 1013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3730" name="Text Box 82"/>
          <p:cNvSpPr txBox="1">
            <a:spLocks noChangeArrowheads="1"/>
          </p:cNvSpPr>
          <p:nvPr/>
        </p:nvSpPr>
        <p:spPr bwMode="auto">
          <a:xfrm>
            <a:off x="7938" y="4251325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Built-in potential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 baseline="-25000">
                <a:solidFill>
                  <a:srgbClr val="000000"/>
                </a:solidFill>
              </a:rPr>
              <a:t>bi</a:t>
            </a:r>
            <a:r>
              <a:rPr lang="en-US" sz="2400">
                <a:solidFill>
                  <a:srgbClr val="000000"/>
                </a:solidFill>
              </a:rPr>
              <a:t>=</a:t>
            </a:r>
            <a:endParaRPr lang="en-US" sz="2400" baseline="-25000">
              <a:solidFill>
                <a:srgbClr val="000000"/>
              </a:solidFill>
            </a:endParaRPr>
          </a:p>
        </p:txBody>
      </p:sp>
      <p:grpSp>
        <p:nvGrpSpPr>
          <p:cNvPr id="1563731" name="Group 83"/>
          <p:cNvGrpSpPr>
            <a:grpSpLocks noChangeAspect="1"/>
          </p:cNvGrpSpPr>
          <p:nvPr/>
        </p:nvGrpSpPr>
        <p:grpSpPr bwMode="auto">
          <a:xfrm>
            <a:off x="4202113" y="5072063"/>
            <a:ext cx="2293937" cy="1408112"/>
            <a:chOff x="2128" y="2585"/>
            <a:chExt cx="2891" cy="1774"/>
          </a:xfrm>
        </p:grpSpPr>
        <p:sp>
          <p:nvSpPr>
            <p:cNvPr id="1563732" name="Freeform 84"/>
            <p:cNvSpPr>
              <a:spLocks noChangeAspect="1"/>
            </p:cNvSpPr>
            <p:nvPr/>
          </p:nvSpPr>
          <p:spPr bwMode="auto">
            <a:xfrm>
              <a:off x="2455" y="2585"/>
              <a:ext cx="1515" cy="1143"/>
            </a:xfrm>
            <a:custGeom>
              <a:avLst/>
              <a:gdLst>
                <a:gd name="T0" fmla="*/ 0 w 1177"/>
                <a:gd name="T1" fmla="*/ 883 h 883"/>
                <a:gd name="T2" fmla="*/ 262 w 1177"/>
                <a:gd name="T3" fmla="*/ 725 h 883"/>
                <a:gd name="T4" fmla="*/ 458 w 1177"/>
                <a:gd name="T5" fmla="*/ 487 h 883"/>
                <a:gd name="T6" fmla="*/ 654 w 1177"/>
                <a:gd name="T7" fmla="*/ 250 h 883"/>
                <a:gd name="T8" fmla="*/ 850 w 1177"/>
                <a:gd name="T9" fmla="*/ 92 h 883"/>
                <a:gd name="T10" fmla="*/ 1112 w 1177"/>
                <a:gd name="T11" fmla="*/ 13 h 883"/>
                <a:gd name="T12" fmla="*/ 1177 w 1177"/>
                <a:gd name="T13" fmla="*/ 1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883">
                  <a:moveTo>
                    <a:pt x="0" y="883"/>
                  </a:moveTo>
                  <a:cubicBezTo>
                    <a:pt x="93" y="837"/>
                    <a:pt x="186" y="791"/>
                    <a:pt x="262" y="725"/>
                  </a:cubicBezTo>
                  <a:cubicBezTo>
                    <a:pt x="338" y="659"/>
                    <a:pt x="393" y="566"/>
                    <a:pt x="458" y="487"/>
                  </a:cubicBezTo>
                  <a:cubicBezTo>
                    <a:pt x="523" y="408"/>
                    <a:pt x="589" y="316"/>
                    <a:pt x="654" y="250"/>
                  </a:cubicBezTo>
                  <a:cubicBezTo>
                    <a:pt x="720" y="184"/>
                    <a:pt x="774" y="131"/>
                    <a:pt x="850" y="92"/>
                  </a:cubicBezTo>
                  <a:cubicBezTo>
                    <a:pt x="927" y="52"/>
                    <a:pt x="1058" y="26"/>
                    <a:pt x="1112" y="13"/>
                  </a:cubicBezTo>
                  <a:cubicBezTo>
                    <a:pt x="1167" y="0"/>
                    <a:pt x="1172" y="6"/>
                    <a:pt x="1177" y="13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733" name="Line 85"/>
            <p:cNvSpPr>
              <a:spLocks noChangeAspect="1" noChangeShapeType="1"/>
            </p:cNvSpPr>
            <p:nvPr/>
          </p:nvSpPr>
          <p:spPr bwMode="auto">
            <a:xfrm>
              <a:off x="3940" y="2589"/>
              <a:ext cx="1079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128" y="3727"/>
              <a:ext cx="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4800" i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933" y="3745"/>
              <a:ext cx="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4800" i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63736" name="Rectangle 88"/>
          <p:cNvSpPr>
            <a:spLocks noChangeArrowheads="1"/>
          </p:cNvSpPr>
          <p:nvPr/>
        </p:nvSpPr>
        <p:spPr bwMode="auto">
          <a:xfrm>
            <a:off x="4224338" y="1585913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chemeClr val="accent2"/>
                </a:solidFill>
                <a:latin typeface="Arial" charset="0"/>
                <a:cs typeface="Arial" charset="0"/>
              </a:rPr>
              <a:t>-x</a:t>
            </a:r>
            <a:r>
              <a:rPr lang="en-US" sz="2900" i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p</a:t>
            </a:r>
            <a:endParaRPr lang="en-US" sz="4800" i="1" baseline="-250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3737" name="Rectangle 89"/>
          <p:cNvSpPr>
            <a:spLocks noChangeArrowheads="1"/>
          </p:cNvSpPr>
          <p:nvPr/>
        </p:nvSpPr>
        <p:spPr bwMode="auto">
          <a:xfrm>
            <a:off x="5483225" y="1597025"/>
            <a:ext cx="319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chemeClr val="accent2"/>
                </a:solidFill>
                <a:latin typeface="Arial" charset="0"/>
                <a:cs typeface="Arial" charset="0"/>
              </a:rPr>
              <a:t>x</a:t>
            </a:r>
            <a:r>
              <a:rPr lang="en-US" sz="2900" i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n</a:t>
            </a:r>
            <a:endParaRPr lang="en-US" sz="4800" i="1" baseline="-250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63738" name="Group 90"/>
          <p:cNvGrpSpPr>
            <a:grpSpLocks noChangeAspect="1"/>
          </p:cNvGrpSpPr>
          <p:nvPr/>
        </p:nvGrpSpPr>
        <p:grpSpPr bwMode="auto">
          <a:xfrm>
            <a:off x="4446588" y="2003425"/>
            <a:ext cx="1143000" cy="655638"/>
            <a:chOff x="2515" y="1251"/>
            <a:chExt cx="1473" cy="846"/>
          </a:xfrm>
        </p:grpSpPr>
        <p:sp>
          <p:nvSpPr>
            <p:cNvPr id="1563739" name="Line 91"/>
            <p:cNvSpPr>
              <a:spLocks noChangeAspect="1" noChangeShapeType="1"/>
            </p:cNvSpPr>
            <p:nvPr/>
          </p:nvSpPr>
          <p:spPr bwMode="auto">
            <a:xfrm>
              <a:off x="2515" y="1251"/>
              <a:ext cx="536" cy="846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740" name="Line 92"/>
            <p:cNvSpPr>
              <a:spLocks noChangeAspect="1" noChangeShapeType="1"/>
            </p:cNvSpPr>
            <p:nvPr/>
          </p:nvSpPr>
          <p:spPr bwMode="auto">
            <a:xfrm flipV="1">
              <a:off x="3049" y="1263"/>
              <a:ext cx="939" cy="792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3741" name="Line 93"/>
          <p:cNvSpPr>
            <a:spLocks noChangeShapeType="1"/>
          </p:cNvSpPr>
          <p:nvPr/>
        </p:nvSpPr>
        <p:spPr bwMode="auto">
          <a:xfrm>
            <a:off x="5862638" y="5056188"/>
            <a:ext cx="0" cy="92392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3742" name="Rectangle 94"/>
          <p:cNvSpPr>
            <a:spLocks noChangeArrowheads="1"/>
          </p:cNvSpPr>
          <p:nvPr/>
        </p:nvSpPr>
        <p:spPr bwMode="auto">
          <a:xfrm>
            <a:off x="5953125" y="5276850"/>
            <a:ext cx="1147763" cy="4270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bi</a:t>
            </a:r>
            <a:r>
              <a:rPr lang="en-US" b="1">
                <a:solidFill>
                  <a:schemeClr val="accent2"/>
                </a:solidFill>
                <a:latin typeface="Arial" charset="0"/>
                <a:cs typeface="Arial" charset="0"/>
              </a:rPr>
              <a:t>-qV</a:t>
            </a:r>
            <a:r>
              <a:rPr lang="en-US" b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D</a:t>
            </a:r>
            <a:endParaRPr lang="en-US" sz="4400" b="1">
              <a:solidFill>
                <a:schemeClr val="accent2"/>
              </a:solidFill>
            </a:endParaRPr>
          </a:p>
        </p:txBody>
      </p:sp>
      <p:sp>
        <p:nvSpPr>
          <p:cNvPr id="1563743" name="Text Box 95"/>
          <p:cNvSpPr txBox="1">
            <a:spLocks noChangeArrowheads="1"/>
          </p:cNvSpPr>
          <p:nvPr/>
        </p:nvSpPr>
        <p:spPr bwMode="auto">
          <a:xfrm>
            <a:off x="2055813" y="3289300"/>
            <a:ext cx="7088187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Lower barrier and large hole (electron) density at the right places lead to large current!</a:t>
            </a:r>
          </a:p>
        </p:txBody>
      </p:sp>
      <p:sp>
        <p:nvSpPr>
          <p:cNvPr id="1563744" name="Rectangle 96"/>
          <p:cNvSpPr>
            <a:spLocks noChangeArrowheads="1"/>
          </p:cNvSpPr>
          <p:nvPr/>
        </p:nvSpPr>
        <p:spPr bwMode="auto">
          <a:xfrm>
            <a:off x="4251325" y="5862638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chemeClr val="accent2"/>
                </a:solidFill>
                <a:latin typeface="Arial" charset="0"/>
                <a:cs typeface="Arial" charset="0"/>
              </a:rPr>
              <a:t>-x</a:t>
            </a:r>
            <a:r>
              <a:rPr lang="en-US" sz="2900" i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p</a:t>
            </a:r>
            <a:endParaRPr lang="en-US" sz="4800" i="1" baseline="-250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3745" name="Rectangle 97"/>
          <p:cNvSpPr>
            <a:spLocks noChangeArrowheads="1"/>
          </p:cNvSpPr>
          <p:nvPr/>
        </p:nvSpPr>
        <p:spPr bwMode="auto">
          <a:xfrm>
            <a:off x="5510213" y="5873750"/>
            <a:ext cx="3190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chemeClr val="accent2"/>
                </a:solidFill>
                <a:latin typeface="Arial" charset="0"/>
                <a:cs typeface="Arial" charset="0"/>
              </a:rPr>
              <a:t>x</a:t>
            </a:r>
            <a:r>
              <a:rPr lang="en-US" sz="2900" i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n</a:t>
            </a:r>
            <a:endParaRPr lang="en-US" sz="4800" i="1" baseline="-250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3746" name="Text Box 98"/>
          <p:cNvSpPr txBox="1">
            <a:spLocks noChangeArrowheads="1"/>
          </p:cNvSpPr>
          <p:nvPr/>
        </p:nvSpPr>
        <p:spPr bwMode="auto">
          <a:xfrm>
            <a:off x="1377950" y="4622800"/>
            <a:ext cx="1179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P=10</a:t>
            </a:r>
            <a:r>
              <a:rPr lang="en-US" baseline="30000">
                <a:solidFill>
                  <a:schemeClr val="accent2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601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826 L 0.49914 -0.0034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56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-1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736" grpId="0"/>
      <p:bldP spid="1563737" grpId="0"/>
      <p:bldP spid="1563741" grpId="0" animBg="1"/>
      <p:bldP spid="1563742" grpId="0" animBg="1"/>
      <p:bldP spid="1563743" grpId="0" animBg="1"/>
      <p:bldP spid="156374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Hobonalogy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8280"/>
            <a:ext cx="8229600" cy="2987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</a:t>
            </a:r>
            <a:r>
              <a:rPr lang="en-US" b="1" i="1" dirty="0"/>
              <a:t>V</a:t>
            </a:r>
            <a:r>
              <a:rPr lang="en-US" b="1" i="1" baseline="-25000" dirty="0"/>
              <a:t>D</a:t>
            </a:r>
            <a:r>
              <a:rPr lang="en-US" dirty="0"/>
              <a:t> &lt; 0 (</a:t>
            </a:r>
            <a:r>
              <a:rPr lang="en-US" b="1" i="1" dirty="0"/>
              <a:t>reverse bias</a:t>
            </a:r>
            <a:r>
              <a:rPr lang="en-US" dirty="0" smtClean="0"/>
              <a:t>), Mount Everest becomes a mere hillock</a:t>
            </a:r>
          </a:p>
          <a:p>
            <a:r>
              <a:rPr lang="en-US" dirty="0" smtClean="0"/>
              <a:t>Hordes of hobos at the bottom have a much better chance of accidentally ascending</a:t>
            </a:r>
          </a:p>
          <a:p>
            <a:r>
              <a:rPr lang="en-US" dirty="0" smtClean="0"/>
              <a:t>The few hobos at the top don’t fall quite so rapidly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00775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5400000">
            <a:off x="6477000" y="1524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17863" y="1219200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7600" y="15081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24200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5400000">
            <a:off x="3009900" y="16383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743200" y="16764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735513" y="1289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65663" y="1187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735513" y="1473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65663" y="1371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735513" y="1670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665663" y="1568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735513" y="1854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665663" y="1752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735513" y="2051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665663" y="1949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4379913" y="1352550"/>
            <a:ext cx="285750" cy="336550"/>
            <a:chOff x="4567" y="3060"/>
            <a:chExt cx="180" cy="212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379913" y="1168400"/>
            <a:ext cx="285750" cy="336550"/>
            <a:chOff x="4567" y="3060"/>
            <a:chExt cx="180" cy="212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379913" y="1549400"/>
            <a:ext cx="285750" cy="336550"/>
            <a:chOff x="4567" y="3060"/>
            <a:chExt cx="180" cy="212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379913" y="1733550"/>
            <a:ext cx="285750" cy="336550"/>
            <a:chOff x="4567" y="3060"/>
            <a:chExt cx="180" cy="212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4379913" y="1930400"/>
            <a:ext cx="285750" cy="336550"/>
            <a:chOff x="4567" y="3060"/>
            <a:chExt cx="180" cy="212"/>
          </a:xfrm>
        </p:grpSpPr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665663" y="1219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970463" y="12192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379913" y="12192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003060" y="203170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endParaRPr lang="en-US" sz="2400" b="1" i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6705600" y="1752599"/>
            <a:ext cx="0" cy="1015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37"/>
          <p:cNvSpPr>
            <a:spLocks noChangeArrowheads="1"/>
          </p:cNvSpPr>
          <p:nvPr/>
        </p:nvSpPr>
        <p:spPr bwMode="auto">
          <a:xfrm>
            <a:off x="2607152" y="2260308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 rot="5400000">
            <a:off x="4762499" y="824919"/>
            <a:ext cx="2" cy="3886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2819399" y="1822451"/>
            <a:ext cx="0" cy="437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2819398" y="2703220"/>
            <a:ext cx="1" cy="648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Bias</a:t>
            </a:r>
          </a:p>
        </p:txBody>
      </p:sp>
      <p:sp>
        <p:nvSpPr>
          <p:cNvPr id="156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42313" cy="5521325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As </a:t>
            </a:r>
            <a:r>
              <a:rPr lang="en-US" sz="2800" b="1" i="1">
                <a:solidFill>
                  <a:srgbClr val="FF0000"/>
                </a:solidFill>
              </a:rPr>
              <a:t>V</a:t>
            </a:r>
            <a:r>
              <a:rPr lang="en-US" sz="2800" b="1" i="1" baseline="-25000">
                <a:solidFill>
                  <a:srgbClr val="FF0000"/>
                </a:solidFill>
              </a:rPr>
              <a:t>D</a:t>
            </a:r>
            <a:r>
              <a:rPr lang="en-US" sz="2800">
                <a:solidFill>
                  <a:srgbClr val="FF0000"/>
                </a:solidFill>
              </a:rPr>
              <a:t> increases</a:t>
            </a:r>
            <a:r>
              <a:rPr lang="en-US" sz="2800"/>
              <a:t>, the potential barrier to carrier diffusion across the junction decreases*, and </a:t>
            </a:r>
            <a:r>
              <a:rPr lang="en-US" sz="2800">
                <a:solidFill>
                  <a:srgbClr val="FF0000"/>
                </a:solidFill>
              </a:rPr>
              <a:t>current increases exponentially</a:t>
            </a:r>
            <a:r>
              <a:rPr lang="en-US" sz="2800"/>
              <a:t>.</a:t>
            </a:r>
          </a:p>
        </p:txBody>
      </p:sp>
      <p:sp>
        <p:nvSpPr>
          <p:cNvPr id="1564676" name="Line 4"/>
          <p:cNvSpPr>
            <a:spLocks noChangeShapeType="1"/>
          </p:cNvSpPr>
          <p:nvPr/>
        </p:nvSpPr>
        <p:spPr bwMode="auto">
          <a:xfrm>
            <a:off x="5867400" y="4343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677" name="Line 5"/>
          <p:cNvSpPr>
            <a:spLocks noChangeShapeType="1"/>
          </p:cNvSpPr>
          <p:nvPr/>
        </p:nvSpPr>
        <p:spPr bwMode="auto">
          <a:xfrm rot="5400000">
            <a:off x="5943600" y="3810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678" name="Text Box 6"/>
          <p:cNvSpPr txBox="1">
            <a:spLocks noChangeArrowheads="1"/>
          </p:cNvSpPr>
          <p:nvPr/>
        </p:nvSpPr>
        <p:spPr bwMode="auto">
          <a:xfrm>
            <a:off x="5006975" y="3870325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I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(Amperes)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64679" name="Arc 7"/>
          <p:cNvSpPr>
            <a:spLocks/>
          </p:cNvSpPr>
          <p:nvPr/>
        </p:nvSpPr>
        <p:spPr bwMode="auto">
          <a:xfrm flipV="1">
            <a:off x="5867400" y="3962400"/>
            <a:ext cx="762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80" name="Text Box 8"/>
          <p:cNvSpPr txBox="1">
            <a:spLocks noChangeArrowheads="1"/>
          </p:cNvSpPr>
          <p:nvPr/>
        </p:nvSpPr>
        <p:spPr bwMode="auto">
          <a:xfrm>
            <a:off x="7620000" y="5257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(Volts)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64682" name="Rectangle 10"/>
          <p:cNvSpPr>
            <a:spLocks noChangeArrowheads="1"/>
          </p:cNvSpPr>
          <p:nvPr/>
        </p:nvSpPr>
        <p:spPr bwMode="auto">
          <a:xfrm>
            <a:off x="4371975" y="25146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83" name="Line 11"/>
          <p:cNvSpPr>
            <a:spLocks noChangeShapeType="1"/>
          </p:cNvSpPr>
          <p:nvPr/>
        </p:nvSpPr>
        <p:spPr bwMode="auto">
          <a:xfrm rot="5400000">
            <a:off x="4648200" y="2819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684" name="Rectangle 12"/>
          <p:cNvSpPr>
            <a:spLocks noChangeArrowheads="1"/>
          </p:cNvSpPr>
          <p:nvPr/>
        </p:nvSpPr>
        <p:spPr bwMode="auto">
          <a:xfrm>
            <a:off x="1389063" y="2514600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85" name="Text Box 13"/>
          <p:cNvSpPr txBox="1">
            <a:spLocks noChangeArrowheads="1"/>
          </p:cNvSpPr>
          <p:nvPr/>
        </p:nvSpPr>
        <p:spPr bwMode="auto">
          <a:xfrm>
            <a:off x="1828800" y="28035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1564686" name="Rectangle 14"/>
          <p:cNvSpPr>
            <a:spLocks noChangeArrowheads="1"/>
          </p:cNvSpPr>
          <p:nvPr/>
        </p:nvSpPr>
        <p:spPr bwMode="auto">
          <a:xfrm>
            <a:off x="1295400" y="25146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87" name="Line 15"/>
          <p:cNvSpPr>
            <a:spLocks noChangeShapeType="1"/>
          </p:cNvSpPr>
          <p:nvPr/>
        </p:nvSpPr>
        <p:spPr bwMode="auto">
          <a:xfrm rot="5400000">
            <a:off x="1181100" y="29337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688" name="Oval 16"/>
          <p:cNvSpPr>
            <a:spLocks noChangeArrowheads="1"/>
          </p:cNvSpPr>
          <p:nvPr/>
        </p:nvSpPr>
        <p:spPr bwMode="auto">
          <a:xfrm>
            <a:off x="914400" y="29718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89" name="Oval 17"/>
          <p:cNvSpPr>
            <a:spLocks noChangeArrowheads="1"/>
          </p:cNvSpPr>
          <p:nvPr/>
        </p:nvSpPr>
        <p:spPr bwMode="auto">
          <a:xfrm>
            <a:off x="2906713" y="2584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90" name="Text Box 18"/>
          <p:cNvSpPr txBox="1">
            <a:spLocks noChangeArrowheads="1"/>
          </p:cNvSpPr>
          <p:nvPr/>
        </p:nvSpPr>
        <p:spPr bwMode="auto">
          <a:xfrm>
            <a:off x="2836863" y="2482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4691" name="Oval 19"/>
          <p:cNvSpPr>
            <a:spLocks noChangeArrowheads="1"/>
          </p:cNvSpPr>
          <p:nvPr/>
        </p:nvSpPr>
        <p:spPr bwMode="auto">
          <a:xfrm>
            <a:off x="2906713" y="27686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92" name="Text Box 20"/>
          <p:cNvSpPr txBox="1">
            <a:spLocks noChangeArrowheads="1"/>
          </p:cNvSpPr>
          <p:nvPr/>
        </p:nvSpPr>
        <p:spPr bwMode="auto">
          <a:xfrm>
            <a:off x="2836863" y="26670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4693" name="Oval 21"/>
          <p:cNvSpPr>
            <a:spLocks noChangeArrowheads="1"/>
          </p:cNvSpPr>
          <p:nvPr/>
        </p:nvSpPr>
        <p:spPr bwMode="auto">
          <a:xfrm>
            <a:off x="2906713" y="2965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94" name="Text Box 22"/>
          <p:cNvSpPr txBox="1">
            <a:spLocks noChangeArrowheads="1"/>
          </p:cNvSpPr>
          <p:nvPr/>
        </p:nvSpPr>
        <p:spPr bwMode="auto">
          <a:xfrm>
            <a:off x="2836863" y="2863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4695" name="Oval 23"/>
          <p:cNvSpPr>
            <a:spLocks noChangeArrowheads="1"/>
          </p:cNvSpPr>
          <p:nvPr/>
        </p:nvSpPr>
        <p:spPr bwMode="auto">
          <a:xfrm>
            <a:off x="2906713" y="31496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96" name="Text Box 24"/>
          <p:cNvSpPr txBox="1">
            <a:spLocks noChangeArrowheads="1"/>
          </p:cNvSpPr>
          <p:nvPr/>
        </p:nvSpPr>
        <p:spPr bwMode="auto">
          <a:xfrm>
            <a:off x="2836863" y="30480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4697" name="Oval 25"/>
          <p:cNvSpPr>
            <a:spLocks noChangeArrowheads="1"/>
          </p:cNvSpPr>
          <p:nvPr/>
        </p:nvSpPr>
        <p:spPr bwMode="auto">
          <a:xfrm>
            <a:off x="2906713" y="3346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98" name="Text Box 26"/>
          <p:cNvSpPr txBox="1">
            <a:spLocks noChangeArrowheads="1"/>
          </p:cNvSpPr>
          <p:nvPr/>
        </p:nvSpPr>
        <p:spPr bwMode="auto">
          <a:xfrm>
            <a:off x="2836863" y="3244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64699" name="Group 27"/>
          <p:cNvGrpSpPr>
            <a:grpSpLocks/>
          </p:cNvGrpSpPr>
          <p:nvPr/>
        </p:nvGrpSpPr>
        <p:grpSpPr bwMode="auto">
          <a:xfrm>
            <a:off x="2551113" y="2647950"/>
            <a:ext cx="285750" cy="336550"/>
            <a:chOff x="4567" y="3060"/>
            <a:chExt cx="180" cy="212"/>
          </a:xfrm>
        </p:grpSpPr>
        <p:sp>
          <p:nvSpPr>
            <p:cNvPr id="1564700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701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4702" name="Group 30"/>
          <p:cNvGrpSpPr>
            <a:grpSpLocks/>
          </p:cNvGrpSpPr>
          <p:nvPr/>
        </p:nvGrpSpPr>
        <p:grpSpPr bwMode="auto">
          <a:xfrm>
            <a:off x="2551113" y="2463800"/>
            <a:ext cx="285750" cy="336550"/>
            <a:chOff x="4567" y="3060"/>
            <a:chExt cx="180" cy="212"/>
          </a:xfrm>
        </p:grpSpPr>
        <p:sp>
          <p:nvSpPr>
            <p:cNvPr id="1564703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704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4705" name="Group 33"/>
          <p:cNvGrpSpPr>
            <a:grpSpLocks/>
          </p:cNvGrpSpPr>
          <p:nvPr/>
        </p:nvGrpSpPr>
        <p:grpSpPr bwMode="auto">
          <a:xfrm>
            <a:off x="2551113" y="2844800"/>
            <a:ext cx="285750" cy="336550"/>
            <a:chOff x="4567" y="3060"/>
            <a:chExt cx="180" cy="212"/>
          </a:xfrm>
        </p:grpSpPr>
        <p:sp>
          <p:nvSpPr>
            <p:cNvPr id="1564706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707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4708" name="Group 36"/>
          <p:cNvGrpSpPr>
            <a:grpSpLocks/>
          </p:cNvGrpSpPr>
          <p:nvPr/>
        </p:nvGrpSpPr>
        <p:grpSpPr bwMode="auto">
          <a:xfrm>
            <a:off x="2551113" y="3028950"/>
            <a:ext cx="285750" cy="336550"/>
            <a:chOff x="4567" y="3060"/>
            <a:chExt cx="180" cy="212"/>
          </a:xfrm>
        </p:grpSpPr>
        <p:sp>
          <p:nvSpPr>
            <p:cNvPr id="1564709" name="Oval 3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710" name="Text Box 3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4711" name="Group 39"/>
          <p:cNvGrpSpPr>
            <a:grpSpLocks/>
          </p:cNvGrpSpPr>
          <p:nvPr/>
        </p:nvGrpSpPr>
        <p:grpSpPr bwMode="auto">
          <a:xfrm>
            <a:off x="2551113" y="3225800"/>
            <a:ext cx="285750" cy="336550"/>
            <a:chOff x="4567" y="3060"/>
            <a:chExt cx="180" cy="212"/>
          </a:xfrm>
        </p:grpSpPr>
        <p:sp>
          <p:nvSpPr>
            <p:cNvPr id="1564712" name="Oval 40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713" name="Text Box 41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564714" name="Line 42"/>
          <p:cNvSpPr>
            <a:spLocks noChangeShapeType="1"/>
          </p:cNvSpPr>
          <p:nvPr/>
        </p:nvSpPr>
        <p:spPr bwMode="auto">
          <a:xfrm>
            <a:off x="2836863" y="2514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715" name="Line 43"/>
          <p:cNvSpPr>
            <a:spLocks noChangeShapeType="1"/>
          </p:cNvSpPr>
          <p:nvPr/>
        </p:nvSpPr>
        <p:spPr bwMode="auto">
          <a:xfrm>
            <a:off x="3141663" y="25146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716" name="Line 44"/>
          <p:cNvSpPr>
            <a:spLocks noChangeShapeType="1"/>
          </p:cNvSpPr>
          <p:nvPr/>
        </p:nvSpPr>
        <p:spPr bwMode="auto">
          <a:xfrm>
            <a:off x="2551113" y="25146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717" name="Text Box 45"/>
          <p:cNvSpPr txBox="1">
            <a:spLocks noChangeArrowheads="1"/>
          </p:cNvSpPr>
          <p:nvPr/>
        </p:nvSpPr>
        <p:spPr bwMode="auto">
          <a:xfrm>
            <a:off x="152400" y="2514600"/>
            <a:ext cx="98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 </a:t>
            </a:r>
            <a:r>
              <a:rPr lang="en-US" sz="2400" b="1">
                <a:solidFill>
                  <a:srgbClr val="FF0000"/>
                </a:solidFill>
              </a:rPr>
              <a:t>&gt; 0</a:t>
            </a: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64718" name="Line 46"/>
          <p:cNvSpPr>
            <a:spLocks noChangeShapeType="1"/>
          </p:cNvSpPr>
          <p:nvPr/>
        </p:nvSpPr>
        <p:spPr bwMode="auto">
          <a:xfrm>
            <a:off x="4648200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719" name="Line 47"/>
          <p:cNvSpPr>
            <a:spLocks noChangeShapeType="1"/>
          </p:cNvSpPr>
          <p:nvPr/>
        </p:nvSpPr>
        <p:spPr bwMode="auto">
          <a:xfrm>
            <a:off x="47244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720" name="Line 48"/>
          <p:cNvSpPr>
            <a:spLocks noChangeShapeType="1"/>
          </p:cNvSpPr>
          <p:nvPr/>
        </p:nvSpPr>
        <p:spPr bwMode="auto">
          <a:xfrm>
            <a:off x="4800600" y="3505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721" name="Line 49"/>
          <p:cNvSpPr>
            <a:spLocks noChangeShapeType="1"/>
          </p:cNvSpPr>
          <p:nvPr/>
        </p:nvSpPr>
        <p:spPr bwMode="auto">
          <a:xfrm>
            <a:off x="4876800" y="3048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4722" name="Text Box 50"/>
          <p:cNvSpPr txBox="1">
            <a:spLocks noChangeArrowheads="1"/>
          </p:cNvSpPr>
          <p:nvPr/>
        </p:nvSpPr>
        <p:spPr bwMode="auto">
          <a:xfrm>
            <a:off x="5227638" y="2286000"/>
            <a:ext cx="38338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The carriers that diffuse across the 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junction become minority carriers in 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the quasi-neutral regions; they then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recombine with majority carriers,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“dying out” with distance.</a:t>
            </a:r>
          </a:p>
        </p:txBody>
      </p:sp>
      <p:graphicFrame>
        <p:nvGraphicFramePr>
          <p:cNvPr id="1564723" name="Object 51"/>
          <p:cNvGraphicFramePr>
            <a:graphicFrameLocks noGrp="1" noChangeAspect="1"/>
          </p:cNvGraphicFramePr>
          <p:nvPr>
            <p:ph sz="half" idx="2"/>
          </p:nvPr>
        </p:nvGraphicFramePr>
        <p:xfrm>
          <a:off x="1781175" y="4624388"/>
          <a:ext cx="30178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3" imgW="1155600" imgH="241200" progId="Equation.DSMT4">
                  <p:embed/>
                </p:oleObj>
              </mc:Choice>
              <mc:Fallback>
                <p:oleObj name="Equation" r:id="rId3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4624388"/>
                        <a:ext cx="30178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4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Bias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533525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As |</a:t>
            </a:r>
            <a:r>
              <a:rPr lang="en-US" sz="2800" b="1" i="1">
                <a:solidFill>
                  <a:srgbClr val="FF0000"/>
                </a:solidFill>
              </a:rPr>
              <a:t>V</a:t>
            </a:r>
            <a:r>
              <a:rPr lang="en-US" sz="2800" b="1" i="1" baseline="-25000">
                <a:solidFill>
                  <a:srgbClr val="FF0000"/>
                </a:solidFill>
              </a:rPr>
              <a:t>D</a:t>
            </a:r>
            <a:r>
              <a:rPr lang="en-US" sz="2800">
                <a:solidFill>
                  <a:srgbClr val="FF0000"/>
                </a:solidFill>
              </a:rPr>
              <a:t>| increases</a:t>
            </a:r>
            <a:r>
              <a:rPr lang="en-US" sz="2800"/>
              <a:t>, the potential barrier to carrier diffusion across the junction increases*; thus, no carriers diffuse across the junction.</a:t>
            </a:r>
          </a:p>
        </p:txBody>
      </p:sp>
      <p:sp>
        <p:nvSpPr>
          <p:cNvPr id="1565700" name="Line 4"/>
          <p:cNvSpPr>
            <a:spLocks noChangeShapeType="1"/>
          </p:cNvSpPr>
          <p:nvPr/>
        </p:nvSpPr>
        <p:spPr bwMode="auto">
          <a:xfrm>
            <a:off x="5867400" y="4343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01" name="Line 5"/>
          <p:cNvSpPr>
            <a:spLocks noChangeShapeType="1"/>
          </p:cNvSpPr>
          <p:nvPr/>
        </p:nvSpPr>
        <p:spPr bwMode="auto">
          <a:xfrm rot="5400000">
            <a:off x="5943600" y="3810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02" name="Text Box 6"/>
          <p:cNvSpPr txBox="1">
            <a:spLocks noChangeArrowheads="1"/>
          </p:cNvSpPr>
          <p:nvPr/>
        </p:nvSpPr>
        <p:spPr bwMode="auto">
          <a:xfrm>
            <a:off x="5006975" y="3870325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I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(Amperes)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65703" name="Text Box 7"/>
          <p:cNvSpPr txBox="1">
            <a:spLocks noChangeArrowheads="1"/>
          </p:cNvSpPr>
          <p:nvPr/>
        </p:nvSpPr>
        <p:spPr bwMode="auto">
          <a:xfrm>
            <a:off x="7620000" y="5257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(Volts)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65705" name="Rectangle 9"/>
          <p:cNvSpPr>
            <a:spLocks noChangeArrowheads="1"/>
          </p:cNvSpPr>
          <p:nvPr/>
        </p:nvSpPr>
        <p:spPr bwMode="auto">
          <a:xfrm>
            <a:off x="4295775" y="25146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06" name="Line 10"/>
          <p:cNvSpPr>
            <a:spLocks noChangeShapeType="1"/>
          </p:cNvSpPr>
          <p:nvPr/>
        </p:nvSpPr>
        <p:spPr bwMode="auto">
          <a:xfrm rot="5400000">
            <a:off x="4572000" y="2819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07" name="Rectangle 11"/>
          <p:cNvSpPr>
            <a:spLocks noChangeArrowheads="1"/>
          </p:cNvSpPr>
          <p:nvPr/>
        </p:nvSpPr>
        <p:spPr bwMode="auto">
          <a:xfrm>
            <a:off x="1312863" y="2514600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08" name="Text Box 12"/>
          <p:cNvSpPr txBox="1">
            <a:spLocks noChangeArrowheads="1"/>
          </p:cNvSpPr>
          <p:nvPr/>
        </p:nvSpPr>
        <p:spPr bwMode="auto">
          <a:xfrm>
            <a:off x="1752600" y="28035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1565709" name="Rectangle 13"/>
          <p:cNvSpPr>
            <a:spLocks noChangeArrowheads="1"/>
          </p:cNvSpPr>
          <p:nvPr/>
        </p:nvSpPr>
        <p:spPr bwMode="auto">
          <a:xfrm>
            <a:off x="1219200" y="25146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10" name="Line 14"/>
          <p:cNvSpPr>
            <a:spLocks noChangeShapeType="1"/>
          </p:cNvSpPr>
          <p:nvPr/>
        </p:nvSpPr>
        <p:spPr bwMode="auto">
          <a:xfrm rot="5400000">
            <a:off x="1104900" y="29337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11" name="Oval 15"/>
          <p:cNvSpPr>
            <a:spLocks noChangeArrowheads="1"/>
          </p:cNvSpPr>
          <p:nvPr/>
        </p:nvSpPr>
        <p:spPr bwMode="auto">
          <a:xfrm>
            <a:off x="838200" y="29718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12" name="Oval 16"/>
          <p:cNvSpPr>
            <a:spLocks noChangeArrowheads="1"/>
          </p:cNvSpPr>
          <p:nvPr/>
        </p:nvSpPr>
        <p:spPr bwMode="auto">
          <a:xfrm>
            <a:off x="2830513" y="2584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13" name="Text Box 17"/>
          <p:cNvSpPr txBox="1">
            <a:spLocks noChangeArrowheads="1"/>
          </p:cNvSpPr>
          <p:nvPr/>
        </p:nvSpPr>
        <p:spPr bwMode="auto">
          <a:xfrm>
            <a:off x="2760663" y="2482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5714" name="Oval 18"/>
          <p:cNvSpPr>
            <a:spLocks noChangeArrowheads="1"/>
          </p:cNvSpPr>
          <p:nvPr/>
        </p:nvSpPr>
        <p:spPr bwMode="auto">
          <a:xfrm>
            <a:off x="2830513" y="27686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15" name="Text Box 19"/>
          <p:cNvSpPr txBox="1">
            <a:spLocks noChangeArrowheads="1"/>
          </p:cNvSpPr>
          <p:nvPr/>
        </p:nvSpPr>
        <p:spPr bwMode="auto">
          <a:xfrm>
            <a:off x="2760663" y="26670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5716" name="Oval 20"/>
          <p:cNvSpPr>
            <a:spLocks noChangeArrowheads="1"/>
          </p:cNvSpPr>
          <p:nvPr/>
        </p:nvSpPr>
        <p:spPr bwMode="auto">
          <a:xfrm>
            <a:off x="2830513" y="2965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17" name="Text Box 21"/>
          <p:cNvSpPr txBox="1">
            <a:spLocks noChangeArrowheads="1"/>
          </p:cNvSpPr>
          <p:nvPr/>
        </p:nvSpPr>
        <p:spPr bwMode="auto">
          <a:xfrm>
            <a:off x="2760663" y="2863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5718" name="Oval 22"/>
          <p:cNvSpPr>
            <a:spLocks noChangeArrowheads="1"/>
          </p:cNvSpPr>
          <p:nvPr/>
        </p:nvSpPr>
        <p:spPr bwMode="auto">
          <a:xfrm>
            <a:off x="2830513" y="31496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19" name="Text Box 23"/>
          <p:cNvSpPr txBox="1">
            <a:spLocks noChangeArrowheads="1"/>
          </p:cNvSpPr>
          <p:nvPr/>
        </p:nvSpPr>
        <p:spPr bwMode="auto">
          <a:xfrm>
            <a:off x="2760663" y="30480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565720" name="Oval 24"/>
          <p:cNvSpPr>
            <a:spLocks noChangeArrowheads="1"/>
          </p:cNvSpPr>
          <p:nvPr/>
        </p:nvSpPr>
        <p:spPr bwMode="auto">
          <a:xfrm>
            <a:off x="2830513" y="33464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21" name="Text Box 25"/>
          <p:cNvSpPr txBox="1">
            <a:spLocks noChangeArrowheads="1"/>
          </p:cNvSpPr>
          <p:nvPr/>
        </p:nvSpPr>
        <p:spPr bwMode="auto">
          <a:xfrm>
            <a:off x="2760663" y="32448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565722" name="Group 26"/>
          <p:cNvGrpSpPr>
            <a:grpSpLocks/>
          </p:cNvGrpSpPr>
          <p:nvPr/>
        </p:nvGrpSpPr>
        <p:grpSpPr bwMode="auto">
          <a:xfrm>
            <a:off x="2474913" y="2647950"/>
            <a:ext cx="285750" cy="336550"/>
            <a:chOff x="4567" y="3060"/>
            <a:chExt cx="180" cy="212"/>
          </a:xfrm>
        </p:grpSpPr>
        <p:sp>
          <p:nvSpPr>
            <p:cNvPr id="1565723" name="Oval 27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5725" name="Group 29"/>
          <p:cNvGrpSpPr>
            <a:grpSpLocks/>
          </p:cNvGrpSpPr>
          <p:nvPr/>
        </p:nvGrpSpPr>
        <p:grpSpPr bwMode="auto">
          <a:xfrm>
            <a:off x="2474913" y="2463800"/>
            <a:ext cx="285750" cy="336550"/>
            <a:chOff x="4567" y="3060"/>
            <a:chExt cx="180" cy="212"/>
          </a:xfrm>
        </p:grpSpPr>
        <p:sp>
          <p:nvSpPr>
            <p:cNvPr id="1565726" name="Oval 30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5727" name="Text Box 31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5728" name="Group 32"/>
          <p:cNvGrpSpPr>
            <a:grpSpLocks/>
          </p:cNvGrpSpPr>
          <p:nvPr/>
        </p:nvGrpSpPr>
        <p:grpSpPr bwMode="auto">
          <a:xfrm>
            <a:off x="2474913" y="2844800"/>
            <a:ext cx="285750" cy="336550"/>
            <a:chOff x="4567" y="3060"/>
            <a:chExt cx="180" cy="212"/>
          </a:xfrm>
        </p:grpSpPr>
        <p:sp>
          <p:nvSpPr>
            <p:cNvPr id="1565729" name="Oval 33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5730" name="Text Box 34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5731" name="Group 35"/>
          <p:cNvGrpSpPr>
            <a:grpSpLocks/>
          </p:cNvGrpSpPr>
          <p:nvPr/>
        </p:nvGrpSpPr>
        <p:grpSpPr bwMode="auto">
          <a:xfrm>
            <a:off x="2474913" y="3028950"/>
            <a:ext cx="285750" cy="336550"/>
            <a:chOff x="4567" y="3060"/>
            <a:chExt cx="180" cy="212"/>
          </a:xfrm>
        </p:grpSpPr>
        <p:sp>
          <p:nvSpPr>
            <p:cNvPr id="1565732" name="Oval 36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5733" name="Text Box 37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65734" name="Group 38"/>
          <p:cNvGrpSpPr>
            <a:grpSpLocks/>
          </p:cNvGrpSpPr>
          <p:nvPr/>
        </p:nvGrpSpPr>
        <p:grpSpPr bwMode="auto">
          <a:xfrm>
            <a:off x="2474913" y="3225800"/>
            <a:ext cx="285750" cy="336550"/>
            <a:chOff x="4567" y="3060"/>
            <a:chExt cx="180" cy="212"/>
          </a:xfrm>
        </p:grpSpPr>
        <p:sp>
          <p:nvSpPr>
            <p:cNvPr id="1565735" name="Oval 39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5736" name="Text Box 40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565737" name="Line 41"/>
          <p:cNvSpPr>
            <a:spLocks noChangeShapeType="1"/>
          </p:cNvSpPr>
          <p:nvPr/>
        </p:nvSpPr>
        <p:spPr bwMode="auto">
          <a:xfrm>
            <a:off x="2760663" y="2514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38" name="Line 42"/>
          <p:cNvSpPr>
            <a:spLocks noChangeShapeType="1"/>
          </p:cNvSpPr>
          <p:nvPr/>
        </p:nvSpPr>
        <p:spPr bwMode="auto">
          <a:xfrm>
            <a:off x="3065463" y="25146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39" name="Line 43"/>
          <p:cNvSpPr>
            <a:spLocks noChangeShapeType="1"/>
          </p:cNvSpPr>
          <p:nvPr/>
        </p:nvSpPr>
        <p:spPr bwMode="auto">
          <a:xfrm>
            <a:off x="2474913" y="25146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40" name="Text Box 44"/>
          <p:cNvSpPr txBox="1">
            <a:spLocks noChangeArrowheads="1"/>
          </p:cNvSpPr>
          <p:nvPr/>
        </p:nvSpPr>
        <p:spPr bwMode="auto">
          <a:xfrm>
            <a:off x="76200" y="2514600"/>
            <a:ext cx="98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 </a:t>
            </a:r>
            <a:r>
              <a:rPr lang="en-US" sz="2400" b="1">
                <a:solidFill>
                  <a:srgbClr val="FF0000"/>
                </a:solidFill>
              </a:rPr>
              <a:t>&lt; 0</a:t>
            </a: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65741" name="Line 45"/>
          <p:cNvSpPr>
            <a:spLocks noChangeShapeType="1"/>
          </p:cNvSpPr>
          <p:nvPr/>
        </p:nvSpPr>
        <p:spPr bwMode="auto">
          <a:xfrm>
            <a:off x="4572000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42" name="Line 46"/>
          <p:cNvSpPr>
            <a:spLocks noChangeShapeType="1"/>
          </p:cNvSpPr>
          <p:nvPr/>
        </p:nvSpPr>
        <p:spPr bwMode="auto">
          <a:xfrm>
            <a:off x="46482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43" name="Line 47"/>
          <p:cNvSpPr>
            <a:spLocks noChangeShapeType="1"/>
          </p:cNvSpPr>
          <p:nvPr/>
        </p:nvSpPr>
        <p:spPr bwMode="auto">
          <a:xfrm>
            <a:off x="4724400" y="3505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44" name="Line 48"/>
          <p:cNvSpPr>
            <a:spLocks noChangeShapeType="1"/>
          </p:cNvSpPr>
          <p:nvPr/>
        </p:nvSpPr>
        <p:spPr bwMode="auto">
          <a:xfrm>
            <a:off x="4800600" y="3048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45" name="Line 49"/>
          <p:cNvSpPr>
            <a:spLocks noChangeShapeType="1"/>
          </p:cNvSpPr>
          <p:nvPr/>
        </p:nvSpPr>
        <p:spPr bwMode="auto">
          <a:xfrm flipH="1">
            <a:off x="4495800" y="55054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46" name="Text Box 50"/>
          <p:cNvSpPr txBox="1">
            <a:spLocks noChangeArrowheads="1"/>
          </p:cNvSpPr>
          <p:nvPr/>
        </p:nvSpPr>
        <p:spPr bwMode="auto">
          <a:xfrm>
            <a:off x="5075238" y="2270125"/>
            <a:ext cx="41449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A very small amount of reverse 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current (</a:t>
            </a:r>
            <a:r>
              <a:rPr lang="en-US" sz="2000" b="1" i="1">
                <a:solidFill>
                  <a:srgbClr val="FF0000"/>
                </a:solidFill>
                <a:latin typeface="Arial Narrow" pitchFamily="34" charset="0"/>
              </a:rPr>
              <a:t>I</a:t>
            </a:r>
            <a:r>
              <a:rPr lang="en-US" sz="2000" b="1" i="1" baseline="-2500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 &lt; 0)  does flow, due to </a:t>
            </a:r>
          </a:p>
          <a:p>
            <a:r>
              <a:rPr lang="en-US" sz="2000" b="1" u="sng">
                <a:solidFill>
                  <a:srgbClr val="FF0000"/>
                </a:solidFill>
                <a:latin typeface="Arial Narrow" pitchFamily="34" charset="0"/>
              </a:rPr>
              <a:t>minority carriers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 diffusing from the 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quasi-neutral regions into the depletion 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region and </a:t>
            </a:r>
            <a:r>
              <a:rPr lang="en-US" sz="2000" b="1" u="sng">
                <a:solidFill>
                  <a:srgbClr val="FF0000"/>
                </a:solidFill>
                <a:latin typeface="Arial Narrow" pitchFamily="34" charset="0"/>
              </a:rPr>
              <a:t>drifting across the junction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4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</a:t>
            </a:r>
            <a:r>
              <a:rPr lang="en-US" i="1"/>
              <a:t>pn</a:t>
            </a:r>
            <a:r>
              <a:rPr lang="en-US"/>
              <a:t>-Junction Diode </a:t>
            </a:r>
            <a:r>
              <a:rPr lang="en-US" i="1"/>
              <a:t>I-V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sz="2400" dirty="0"/>
              <a:t>Under forward bias, the potential barrier is reduced, so that carriers flow (by diffusion) across the junction</a:t>
            </a:r>
          </a:p>
          <a:p>
            <a:pPr lvl="1"/>
            <a:r>
              <a:rPr lang="en-US" sz="2000" dirty="0"/>
              <a:t>Current increases exponentially with increasing forward bias</a:t>
            </a:r>
          </a:p>
          <a:p>
            <a:pPr lvl="1"/>
            <a:r>
              <a:rPr lang="en-US" sz="2000" dirty="0"/>
              <a:t>The carriers become minority carriers once they cross the junction; as they diffuse in the quasi-neutral regions, they recombine with majority carriers (supplied by the metal contacts)</a:t>
            </a:r>
          </a:p>
          <a:p>
            <a:pPr lvl="2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“injection” of minority carriers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/>
              <a:t>Under reverse bias, the potential barrier is increased, so that negligible carriers flow across the junction</a:t>
            </a:r>
          </a:p>
          <a:p>
            <a:pPr lvl="1"/>
            <a:r>
              <a:rPr lang="en-US" sz="2000" dirty="0"/>
              <a:t>If a minority carrier enters the depletion region (by thermal generation or diffusion from the quasi-neutral regions), it will be swept across the junction by the built-in electric field</a:t>
            </a:r>
          </a:p>
          <a:p>
            <a:pPr lvl="2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“collection” of minority carriers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 reverse current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54436" name="Line 4"/>
          <p:cNvSpPr>
            <a:spLocks noChangeShapeType="1"/>
          </p:cNvSpPr>
          <p:nvPr/>
        </p:nvSpPr>
        <p:spPr bwMode="auto">
          <a:xfrm>
            <a:off x="7543800" y="5349875"/>
            <a:ext cx="0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4437" name="Line 5"/>
          <p:cNvSpPr>
            <a:spLocks noChangeShapeType="1"/>
          </p:cNvSpPr>
          <p:nvPr/>
        </p:nvSpPr>
        <p:spPr bwMode="auto">
          <a:xfrm rot="5400000">
            <a:off x="7391400" y="54260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4438" name="Text Box 6"/>
          <p:cNvSpPr txBox="1">
            <a:spLocks noChangeArrowheads="1"/>
          </p:cNvSpPr>
          <p:nvPr/>
        </p:nvSpPr>
        <p:spPr bwMode="auto">
          <a:xfrm>
            <a:off x="7086600" y="502920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I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(A)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4439" name="Arc 7"/>
          <p:cNvSpPr>
            <a:spLocks/>
          </p:cNvSpPr>
          <p:nvPr/>
        </p:nvSpPr>
        <p:spPr bwMode="auto">
          <a:xfrm flipV="1">
            <a:off x="7543800" y="5076825"/>
            <a:ext cx="457200" cy="1187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4440" name="Text Box 8"/>
          <p:cNvSpPr txBox="1">
            <a:spLocks noChangeArrowheads="1"/>
          </p:cNvSpPr>
          <p:nvPr/>
        </p:nvSpPr>
        <p:spPr bwMode="auto">
          <a:xfrm>
            <a:off x="8153400" y="60198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(V)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4441" name="Line 9"/>
          <p:cNvSpPr>
            <a:spLocks noChangeShapeType="1"/>
          </p:cNvSpPr>
          <p:nvPr/>
        </p:nvSpPr>
        <p:spPr bwMode="auto">
          <a:xfrm flipH="1">
            <a:off x="6705600" y="6264275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ChangeArrowheads="1"/>
          </p:cNvSpPr>
          <p:nvPr/>
        </p:nvSpPr>
        <p:spPr bwMode="auto">
          <a:xfrm>
            <a:off x="1143000" y="1600200"/>
            <a:ext cx="76200" cy="6096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2387" name="Rectangle 3"/>
          <p:cNvSpPr>
            <a:spLocks noChangeArrowheads="1"/>
          </p:cNvSpPr>
          <p:nvPr/>
        </p:nvSpPr>
        <p:spPr bwMode="auto">
          <a:xfrm>
            <a:off x="3276600" y="1600200"/>
            <a:ext cx="76200" cy="6096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2388" name="Rectangle 4"/>
          <p:cNvSpPr>
            <a:spLocks noChangeArrowheads="1"/>
          </p:cNvSpPr>
          <p:nvPr/>
        </p:nvSpPr>
        <p:spPr bwMode="auto">
          <a:xfrm>
            <a:off x="5257800" y="3733800"/>
            <a:ext cx="2590800" cy="838200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2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</a:t>
            </a:r>
            <a:r>
              <a:rPr lang="en-US" i="1" dirty="0" err="1" smtClean="0"/>
              <a:t>pn</a:t>
            </a:r>
            <a:r>
              <a:rPr lang="en-US" dirty="0" smtClean="0"/>
              <a:t> </a:t>
            </a:r>
            <a:r>
              <a:rPr lang="en-US" dirty="0"/>
              <a:t>Junction Diode</a:t>
            </a:r>
          </a:p>
        </p:txBody>
      </p:sp>
      <p:sp>
        <p:nvSpPr>
          <p:cNvPr id="1552390" name="Text Box 6"/>
          <p:cNvSpPr txBox="1">
            <a:spLocks noChangeArrowheads="1"/>
          </p:cNvSpPr>
          <p:nvPr/>
        </p:nvSpPr>
        <p:spPr bwMode="auto">
          <a:xfrm>
            <a:off x="754063" y="990600"/>
            <a:ext cx="297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Schematic diagram</a:t>
            </a:r>
          </a:p>
        </p:txBody>
      </p:sp>
      <p:sp>
        <p:nvSpPr>
          <p:cNvPr id="1552391" name="Rectangle 7"/>
          <p:cNvSpPr>
            <a:spLocks noChangeArrowheads="1"/>
          </p:cNvSpPr>
          <p:nvPr/>
        </p:nvSpPr>
        <p:spPr bwMode="auto">
          <a:xfrm>
            <a:off x="1168400" y="1600200"/>
            <a:ext cx="2133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392" name="Line 8"/>
          <p:cNvSpPr>
            <a:spLocks noChangeShapeType="1"/>
          </p:cNvSpPr>
          <p:nvPr/>
        </p:nvSpPr>
        <p:spPr bwMode="auto">
          <a:xfrm>
            <a:off x="2235200" y="1600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393" name="Text Box 9"/>
          <p:cNvSpPr txBox="1">
            <a:spLocks noChangeArrowheads="1"/>
          </p:cNvSpPr>
          <p:nvPr/>
        </p:nvSpPr>
        <p:spPr bwMode="auto">
          <a:xfrm>
            <a:off x="1244600" y="1676400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p-type     n-type</a:t>
            </a:r>
            <a:endParaRPr lang="en-US" sz="2000" i="1">
              <a:latin typeface="Arial" charset="0"/>
            </a:endParaRPr>
          </a:p>
        </p:txBody>
      </p:sp>
      <p:sp>
        <p:nvSpPr>
          <p:cNvPr id="1552394" name="AutoShape 10"/>
          <p:cNvSpPr>
            <a:spLocks noChangeArrowheads="1"/>
          </p:cNvSpPr>
          <p:nvPr/>
        </p:nvSpPr>
        <p:spPr bwMode="auto">
          <a:xfrm rot="5400000">
            <a:off x="6534150" y="1768475"/>
            <a:ext cx="685800" cy="6477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395" name="Line 11"/>
          <p:cNvSpPr>
            <a:spLocks noChangeShapeType="1"/>
          </p:cNvSpPr>
          <p:nvPr/>
        </p:nvSpPr>
        <p:spPr bwMode="auto">
          <a:xfrm>
            <a:off x="7239000" y="171132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396" name="Line 12"/>
          <p:cNvSpPr>
            <a:spLocks noChangeShapeType="1"/>
          </p:cNvSpPr>
          <p:nvPr/>
        </p:nvSpPr>
        <p:spPr bwMode="auto">
          <a:xfrm>
            <a:off x="5867400" y="20923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397" name="Line 13"/>
          <p:cNvSpPr>
            <a:spLocks noChangeShapeType="1"/>
          </p:cNvSpPr>
          <p:nvPr/>
        </p:nvSpPr>
        <p:spPr bwMode="auto">
          <a:xfrm>
            <a:off x="7239000" y="20923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398" name="Line 14"/>
          <p:cNvSpPr>
            <a:spLocks noChangeShapeType="1"/>
          </p:cNvSpPr>
          <p:nvPr/>
        </p:nvSpPr>
        <p:spPr bwMode="auto">
          <a:xfrm>
            <a:off x="5943600" y="19812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399" name="Text Box 15"/>
          <p:cNvSpPr txBox="1">
            <a:spLocks noChangeArrowheads="1"/>
          </p:cNvSpPr>
          <p:nvPr/>
        </p:nvSpPr>
        <p:spPr bwMode="auto">
          <a:xfrm>
            <a:off x="5943600" y="14478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52400" name="Text Box 16"/>
          <p:cNvSpPr txBox="1">
            <a:spLocks noChangeArrowheads="1"/>
          </p:cNvSpPr>
          <p:nvPr/>
        </p:nvSpPr>
        <p:spPr bwMode="auto">
          <a:xfrm>
            <a:off x="6172200" y="2438400"/>
            <a:ext cx="154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+    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r>
              <a:rPr lang="en-US" sz="2400" b="1" i="1">
                <a:solidFill>
                  <a:srgbClr val="FF0000"/>
                </a:solidFill>
              </a:rPr>
              <a:t>     </a:t>
            </a:r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1552401" name="Text Box 17"/>
          <p:cNvSpPr txBox="1">
            <a:spLocks noChangeArrowheads="1"/>
          </p:cNvSpPr>
          <p:nvPr/>
        </p:nvSpPr>
        <p:spPr bwMode="auto">
          <a:xfrm>
            <a:off x="5791200" y="990600"/>
            <a:ext cx="230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Circuit symbol</a:t>
            </a:r>
          </a:p>
        </p:txBody>
      </p:sp>
      <p:sp>
        <p:nvSpPr>
          <p:cNvPr id="1552402" name="Text Box 18"/>
          <p:cNvSpPr txBox="1">
            <a:spLocks noChangeArrowheads="1"/>
          </p:cNvSpPr>
          <p:nvPr/>
        </p:nvSpPr>
        <p:spPr bwMode="auto">
          <a:xfrm>
            <a:off x="728663" y="3429000"/>
            <a:ext cx="2928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Physical structure</a:t>
            </a:r>
            <a:r>
              <a:rPr lang="en-US" sz="2400" b="1">
                <a:latin typeface="Arial" charset="0"/>
              </a:rPr>
              <a:t>:</a:t>
            </a:r>
          </a:p>
          <a:p>
            <a:pPr algn="ctr"/>
            <a:r>
              <a:rPr lang="en-US" sz="2400">
                <a:latin typeface="Arial" charset="0"/>
              </a:rPr>
              <a:t>(an example)</a:t>
            </a:r>
            <a:endParaRPr lang="en-US" sz="2000">
              <a:latin typeface="Arial" charset="0"/>
            </a:endParaRPr>
          </a:p>
        </p:txBody>
      </p:sp>
      <p:sp>
        <p:nvSpPr>
          <p:cNvPr id="1552403" name="Rectangle 19"/>
          <p:cNvSpPr>
            <a:spLocks noChangeArrowheads="1"/>
          </p:cNvSpPr>
          <p:nvPr/>
        </p:nvSpPr>
        <p:spPr bwMode="auto">
          <a:xfrm>
            <a:off x="4419600" y="4572000"/>
            <a:ext cx="4343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04" name="Arc 20"/>
          <p:cNvSpPr>
            <a:spLocks/>
          </p:cNvSpPr>
          <p:nvPr/>
        </p:nvSpPr>
        <p:spPr bwMode="auto">
          <a:xfrm flipH="1" flipV="1">
            <a:off x="5791200" y="4572000"/>
            <a:ext cx="3810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05" name="Line 21"/>
          <p:cNvSpPr>
            <a:spLocks noChangeShapeType="1"/>
          </p:cNvSpPr>
          <p:nvPr/>
        </p:nvSpPr>
        <p:spPr bwMode="auto">
          <a:xfrm>
            <a:off x="61722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06" name="Arc 22"/>
          <p:cNvSpPr>
            <a:spLocks/>
          </p:cNvSpPr>
          <p:nvPr/>
        </p:nvSpPr>
        <p:spPr bwMode="auto">
          <a:xfrm flipV="1">
            <a:off x="7010400" y="4572000"/>
            <a:ext cx="3810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07" name="Rectangle 23" descr="Light upward diagonal"/>
          <p:cNvSpPr>
            <a:spLocks noChangeArrowheads="1"/>
          </p:cNvSpPr>
          <p:nvPr/>
        </p:nvSpPr>
        <p:spPr bwMode="auto">
          <a:xfrm>
            <a:off x="7086600" y="4114800"/>
            <a:ext cx="1676400" cy="457200"/>
          </a:xfrm>
          <a:prstGeom prst="rect">
            <a:avLst/>
          </a:prstGeom>
          <a:pattFill prst="ltUpDiag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08" name="Rectangle 24" descr="Light upward diagonal"/>
          <p:cNvSpPr>
            <a:spLocks noChangeArrowheads="1"/>
          </p:cNvSpPr>
          <p:nvPr/>
        </p:nvSpPr>
        <p:spPr bwMode="auto">
          <a:xfrm>
            <a:off x="4419600" y="4114800"/>
            <a:ext cx="1676400" cy="457200"/>
          </a:xfrm>
          <a:prstGeom prst="rect">
            <a:avLst/>
          </a:prstGeom>
          <a:pattFill prst="ltUpDiag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09" name="Text Box 25"/>
          <p:cNvSpPr txBox="1">
            <a:spLocks noChangeArrowheads="1"/>
          </p:cNvSpPr>
          <p:nvPr/>
        </p:nvSpPr>
        <p:spPr bwMode="auto">
          <a:xfrm>
            <a:off x="6019800" y="45720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p-type Si</a:t>
            </a:r>
            <a:endParaRPr lang="en-US" sz="1800" b="1" i="1">
              <a:latin typeface="Arial" charset="0"/>
            </a:endParaRPr>
          </a:p>
        </p:txBody>
      </p:sp>
      <p:sp>
        <p:nvSpPr>
          <p:cNvPr id="1552410" name="Text Box 26"/>
          <p:cNvSpPr txBox="1">
            <a:spLocks noChangeArrowheads="1"/>
          </p:cNvSpPr>
          <p:nvPr/>
        </p:nvSpPr>
        <p:spPr bwMode="auto">
          <a:xfrm>
            <a:off x="6019800" y="52578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n-type Si</a:t>
            </a:r>
            <a:endParaRPr lang="en-US" sz="1800" b="1" i="1">
              <a:latin typeface="Arial" charset="0"/>
            </a:endParaRPr>
          </a:p>
        </p:txBody>
      </p:sp>
      <p:sp>
        <p:nvSpPr>
          <p:cNvPr id="1552411" name="Text Box 27"/>
          <p:cNvSpPr txBox="1">
            <a:spLocks noChangeArrowheads="1"/>
          </p:cNvSpPr>
          <p:nvPr/>
        </p:nvSpPr>
        <p:spPr bwMode="auto">
          <a:xfrm>
            <a:off x="7620000" y="4129088"/>
            <a:ext cx="661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SiO</a:t>
            </a:r>
            <a:r>
              <a:rPr lang="en-US" sz="1800" b="1" baseline="-25000">
                <a:latin typeface="Arial" charset="0"/>
              </a:rPr>
              <a:t>2</a:t>
            </a:r>
            <a:endParaRPr lang="en-US" sz="1800" b="1" i="1" baseline="-25000">
              <a:latin typeface="Arial" charset="0"/>
            </a:endParaRPr>
          </a:p>
        </p:txBody>
      </p:sp>
      <p:sp>
        <p:nvSpPr>
          <p:cNvPr id="1552412" name="Text Box 28"/>
          <p:cNvSpPr txBox="1">
            <a:spLocks noChangeArrowheads="1"/>
          </p:cNvSpPr>
          <p:nvPr/>
        </p:nvSpPr>
        <p:spPr bwMode="auto">
          <a:xfrm>
            <a:off x="4876800" y="4129088"/>
            <a:ext cx="661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SiO</a:t>
            </a:r>
            <a:r>
              <a:rPr lang="en-US" sz="1800" b="1" baseline="-25000">
                <a:latin typeface="Arial" charset="0"/>
              </a:rPr>
              <a:t>2</a:t>
            </a:r>
            <a:endParaRPr lang="en-US" sz="1800" b="1" i="1" baseline="-25000">
              <a:latin typeface="Arial" charset="0"/>
            </a:endParaRPr>
          </a:p>
        </p:txBody>
      </p:sp>
      <p:sp>
        <p:nvSpPr>
          <p:cNvPr id="1552413" name="Text Box 29"/>
          <p:cNvSpPr txBox="1">
            <a:spLocks noChangeArrowheads="1"/>
          </p:cNvSpPr>
          <p:nvPr/>
        </p:nvSpPr>
        <p:spPr bwMode="auto">
          <a:xfrm>
            <a:off x="6172200" y="38100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metal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52414" name="Rectangle 30"/>
          <p:cNvSpPr>
            <a:spLocks noChangeArrowheads="1"/>
          </p:cNvSpPr>
          <p:nvPr/>
        </p:nvSpPr>
        <p:spPr bwMode="auto">
          <a:xfrm>
            <a:off x="4419600" y="5791200"/>
            <a:ext cx="4343400" cy="457200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15" name="Text Box 31"/>
          <p:cNvSpPr txBox="1">
            <a:spLocks noChangeArrowheads="1"/>
          </p:cNvSpPr>
          <p:nvPr/>
        </p:nvSpPr>
        <p:spPr bwMode="auto">
          <a:xfrm>
            <a:off x="6229350" y="58674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metal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52416" name="Line 32"/>
          <p:cNvSpPr>
            <a:spLocks noChangeShapeType="1"/>
          </p:cNvSpPr>
          <p:nvPr/>
        </p:nvSpPr>
        <p:spPr bwMode="auto">
          <a:xfrm>
            <a:off x="6553200" y="624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17" name="Line 33"/>
          <p:cNvSpPr>
            <a:spLocks noChangeShapeType="1"/>
          </p:cNvSpPr>
          <p:nvPr/>
        </p:nvSpPr>
        <p:spPr bwMode="auto">
          <a:xfrm>
            <a:off x="6553200" y="3581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18" name="Line 34"/>
          <p:cNvSpPr>
            <a:spLocks noChangeShapeType="1"/>
          </p:cNvSpPr>
          <p:nvPr/>
        </p:nvSpPr>
        <p:spPr bwMode="auto">
          <a:xfrm flipH="1">
            <a:off x="4038600" y="35814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19" name="Line 35"/>
          <p:cNvSpPr>
            <a:spLocks noChangeShapeType="1"/>
          </p:cNvSpPr>
          <p:nvPr/>
        </p:nvSpPr>
        <p:spPr bwMode="auto">
          <a:xfrm flipH="1">
            <a:off x="4114800" y="6400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20" name="Line 36"/>
          <p:cNvSpPr>
            <a:spLocks noChangeShapeType="1"/>
          </p:cNvSpPr>
          <p:nvPr/>
        </p:nvSpPr>
        <p:spPr bwMode="auto">
          <a:xfrm>
            <a:off x="4648200" y="37338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21" name="Text Box 37"/>
          <p:cNvSpPr txBox="1">
            <a:spLocks noChangeArrowheads="1"/>
          </p:cNvSpPr>
          <p:nvPr/>
        </p:nvSpPr>
        <p:spPr bwMode="auto">
          <a:xfrm>
            <a:off x="4343400" y="3505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52422" name="Text Box 38"/>
          <p:cNvSpPr txBox="1">
            <a:spLocks noChangeArrowheads="1"/>
          </p:cNvSpPr>
          <p:nvPr/>
        </p:nvSpPr>
        <p:spPr bwMode="auto">
          <a:xfrm>
            <a:off x="3879850" y="3657600"/>
            <a:ext cx="609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+</a:t>
            </a:r>
          </a:p>
          <a:p>
            <a:endParaRPr lang="en-US" sz="2400" b="1" i="1">
              <a:solidFill>
                <a:srgbClr val="FF0000"/>
              </a:solidFill>
            </a:endParaRPr>
          </a:p>
          <a:p>
            <a:endParaRPr lang="en-US" sz="2400" b="1" i="1">
              <a:solidFill>
                <a:srgbClr val="FF0000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r>
              <a:rPr lang="en-US" sz="2400" b="1" i="1">
                <a:solidFill>
                  <a:srgbClr val="FF0000"/>
                </a:solidFill>
              </a:rPr>
              <a:t> </a:t>
            </a:r>
          </a:p>
          <a:p>
            <a:endParaRPr lang="en-US" sz="2400" b="1" i="1">
              <a:solidFill>
                <a:srgbClr val="FF0000"/>
              </a:solidFill>
            </a:endParaRPr>
          </a:p>
          <a:p>
            <a:endParaRPr lang="en-US" sz="2400" b="1" i="1">
              <a:solidFill>
                <a:srgbClr val="FF0000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1552423" name="Text Box 39"/>
          <p:cNvSpPr txBox="1">
            <a:spLocks noChangeArrowheads="1"/>
          </p:cNvSpPr>
          <p:nvPr/>
        </p:nvSpPr>
        <p:spPr bwMode="auto">
          <a:xfrm>
            <a:off x="2844800" y="2362200"/>
            <a:ext cx="170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00"/>
                </a:solidFill>
                <a:latin typeface="Arial Narrow" pitchFamily="34" charset="0"/>
              </a:rPr>
              <a:t>net donor</a:t>
            </a:r>
          </a:p>
          <a:p>
            <a:r>
              <a:rPr lang="en-US" sz="1800" b="1">
                <a:solidFill>
                  <a:srgbClr val="009900"/>
                </a:solidFill>
                <a:latin typeface="Arial Narrow" pitchFamily="34" charset="0"/>
              </a:rPr>
              <a:t>concentration </a:t>
            </a:r>
            <a:r>
              <a:rPr lang="en-US" sz="1800" b="1" i="1">
                <a:solidFill>
                  <a:srgbClr val="009900"/>
                </a:solidFill>
                <a:latin typeface="Arial Narrow" pitchFamily="34" charset="0"/>
              </a:rPr>
              <a:t>N</a:t>
            </a:r>
            <a:r>
              <a:rPr lang="en-US" sz="1800" b="1" i="1" baseline="-25000">
                <a:solidFill>
                  <a:srgbClr val="009900"/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1552424" name="Text Box 40"/>
          <p:cNvSpPr txBox="1">
            <a:spLocks noChangeArrowheads="1"/>
          </p:cNvSpPr>
          <p:nvPr/>
        </p:nvSpPr>
        <p:spPr bwMode="auto">
          <a:xfrm>
            <a:off x="457200" y="2362200"/>
            <a:ext cx="170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CC"/>
                </a:solidFill>
                <a:latin typeface="Arial Narrow" pitchFamily="34" charset="0"/>
              </a:rPr>
              <a:t>net acceptor</a:t>
            </a:r>
          </a:p>
          <a:p>
            <a:r>
              <a:rPr lang="en-US" sz="1800" b="1">
                <a:solidFill>
                  <a:srgbClr val="0000CC"/>
                </a:solidFill>
                <a:latin typeface="Arial Narrow" pitchFamily="34" charset="0"/>
              </a:rPr>
              <a:t>concentration </a:t>
            </a:r>
            <a:r>
              <a:rPr lang="en-US" sz="1800" b="1" i="1">
                <a:solidFill>
                  <a:srgbClr val="0000CC"/>
                </a:solidFill>
                <a:latin typeface="Arial Narrow" pitchFamily="34" charset="0"/>
              </a:rPr>
              <a:t>N</a:t>
            </a:r>
            <a:r>
              <a:rPr lang="en-US" sz="1800" b="1" i="1" baseline="-25000">
                <a:solidFill>
                  <a:srgbClr val="0000CC"/>
                </a:solidFill>
                <a:latin typeface="Arial Narrow" pitchFamily="34" charset="0"/>
              </a:rPr>
              <a:t>A</a:t>
            </a:r>
          </a:p>
        </p:txBody>
      </p:sp>
      <p:sp>
        <p:nvSpPr>
          <p:cNvPr id="1552425" name="Line 41"/>
          <p:cNvSpPr>
            <a:spLocks noChangeShapeType="1"/>
          </p:cNvSpPr>
          <p:nvPr/>
        </p:nvSpPr>
        <p:spPr bwMode="auto">
          <a:xfrm flipV="1">
            <a:off x="1320800" y="2057400"/>
            <a:ext cx="228600" cy="3810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26" name="Line 42"/>
          <p:cNvSpPr>
            <a:spLocks noChangeShapeType="1"/>
          </p:cNvSpPr>
          <p:nvPr/>
        </p:nvSpPr>
        <p:spPr bwMode="auto">
          <a:xfrm flipH="1" flipV="1">
            <a:off x="2844800" y="2057400"/>
            <a:ext cx="228600" cy="3810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27" name="Line 43"/>
          <p:cNvSpPr>
            <a:spLocks noChangeShapeType="1"/>
          </p:cNvSpPr>
          <p:nvPr/>
        </p:nvSpPr>
        <p:spPr bwMode="auto">
          <a:xfrm rot="5400000">
            <a:off x="35052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28" name="Line 44"/>
          <p:cNvSpPr>
            <a:spLocks noChangeShapeType="1"/>
          </p:cNvSpPr>
          <p:nvPr/>
        </p:nvSpPr>
        <p:spPr bwMode="auto">
          <a:xfrm rot="5400000">
            <a:off x="1028700" y="17907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29" name="Oval 45"/>
          <p:cNvSpPr>
            <a:spLocks noChangeArrowheads="1"/>
          </p:cNvSpPr>
          <p:nvPr/>
        </p:nvSpPr>
        <p:spPr bwMode="auto">
          <a:xfrm>
            <a:off x="3581400" y="18288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30" name="Oval 46"/>
          <p:cNvSpPr>
            <a:spLocks noChangeArrowheads="1"/>
          </p:cNvSpPr>
          <p:nvPr/>
        </p:nvSpPr>
        <p:spPr bwMode="auto">
          <a:xfrm>
            <a:off x="762000" y="18288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2431" name="Text Box 47"/>
          <p:cNvSpPr txBox="1">
            <a:spLocks noChangeArrowheads="1"/>
          </p:cNvSpPr>
          <p:nvPr/>
        </p:nvSpPr>
        <p:spPr bwMode="auto">
          <a:xfrm>
            <a:off x="379413" y="5029200"/>
            <a:ext cx="2897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For simplicity, assume that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the doping profile changes </a:t>
            </a:r>
          </a:p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abruptly at the junction.</a:t>
            </a:r>
          </a:p>
        </p:txBody>
      </p:sp>
      <p:sp>
        <p:nvSpPr>
          <p:cNvPr id="1552432" name="Line 48"/>
          <p:cNvSpPr>
            <a:spLocks noChangeShapeType="1"/>
          </p:cNvSpPr>
          <p:nvPr/>
        </p:nvSpPr>
        <p:spPr bwMode="auto">
          <a:xfrm flipH="1" flipV="1">
            <a:off x="2286000" y="2286000"/>
            <a:ext cx="2286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433" name="Text Box 49"/>
          <p:cNvSpPr txBox="1">
            <a:spLocks noChangeArrowheads="1"/>
          </p:cNvSpPr>
          <p:nvPr/>
        </p:nvSpPr>
        <p:spPr bwMode="auto">
          <a:xfrm>
            <a:off x="2362200" y="2971800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 Narrow" pitchFamily="34" charset="0"/>
              </a:rPr>
              <a:t>cross-sectional area </a:t>
            </a:r>
            <a:r>
              <a:rPr lang="en-US" sz="1800" b="1" i="1">
                <a:latin typeface="Arial Narrow" pitchFamily="34" charset="0"/>
              </a:rPr>
              <a:t>A</a:t>
            </a:r>
            <a:r>
              <a:rPr lang="en-US" sz="1800" b="1" i="1" baseline="-25000">
                <a:latin typeface="Arial Narrow" pitchFamily="34" charset="0"/>
              </a:rPr>
              <a:t>D</a:t>
            </a:r>
          </a:p>
        </p:txBody>
      </p:sp>
      <p:sp>
        <p:nvSpPr>
          <p:cNvPr id="1552434" name="Line 50"/>
          <p:cNvSpPr>
            <a:spLocks noChangeShapeType="1"/>
          </p:cNvSpPr>
          <p:nvPr/>
        </p:nvSpPr>
        <p:spPr bwMode="auto">
          <a:xfrm>
            <a:off x="228600" y="3352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way to get current flowing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there’s more than one way to move hobos around mountains</a:t>
            </a:r>
          </a:p>
          <a:p>
            <a:r>
              <a:rPr lang="en-US" dirty="0" smtClean="0"/>
              <a:t>Electric field is the obvious way</a:t>
            </a:r>
          </a:p>
          <a:p>
            <a:r>
              <a:rPr lang="en-US" dirty="0" smtClean="0"/>
              <a:t>Can also create electron/hole pairs, for example, with light</a:t>
            </a:r>
          </a:p>
        </p:txBody>
      </p:sp>
    </p:spTree>
    <p:extLst>
      <p:ext uri="{BB962C8B-B14F-4D97-AF65-F5344CB8AC3E}">
        <p14:creationId xmlns:p14="http://schemas.microsoft.com/office/powerpoint/2010/main" val="29757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Light incident on a </a:t>
            </a:r>
            <a:r>
              <a:rPr lang="en-US" sz="2400" dirty="0" err="1"/>
              <a:t>pn</a:t>
            </a:r>
            <a:r>
              <a:rPr lang="en-US" sz="2400" dirty="0"/>
              <a:t> junction generates electron-hole pairs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Carriers are generated in the </a:t>
            </a:r>
            <a:r>
              <a:rPr lang="en-US" sz="2400" dirty="0" smtClean="0"/>
              <a:t>depletion </a:t>
            </a:r>
            <a:r>
              <a:rPr lang="en-US" sz="2400" dirty="0"/>
              <a:t>region as well as n-doped and p-doped quasi-neutral regions.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Electron hole-pairs generated on the n and p sides will happen at about the same frequency, and therefore will cancel out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Electron-hole pairs formed at the junction will: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/>
              <a:t>A. Result in no net current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/>
              <a:t>B. Result in a net current to the left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/>
              <a:t>C. Result in a net current to the right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1566724" name="Rectangle 4"/>
          <p:cNvSpPr>
            <a:spLocks noChangeArrowheads="1"/>
          </p:cNvSpPr>
          <p:nvPr/>
        </p:nvSpPr>
        <p:spPr bwMode="auto">
          <a:xfrm>
            <a:off x="2336800" y="2055813"/>
            <a:ext cx="23813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25" name="Rectangle 5"/>
          <p:cNvSpPr>
            <a:spLocks noChangeArrowheads="1"/>
          </p:cNvSpPr>
          <p:nvPr/>
        </p:nvSpPr>
        <p:spPr bwMode="auto">
          <a:xfrm>
            <a:off x="2336800" y="2687638"/>
            <a:ext cx="23813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26" name="Rectangle 6"/>
          <p:cNvSpPr>
            <a:spLocks noChangeArrowheads="1"/>
          </p:cNvSpPr>
          <p:nvPr/>
        </p:nvSpPr>
        <p:spPr bwMode="auto">
          <a:xfrm>
            <a:off x="1524000" y="35925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30" name="Rectangle 10"/>
          <p:cNvSpPr>
            <a:spLocks noChangeArrowheads="1"/>
          </p:cNvSpPr>
          <p:nvPr/>
        </p:nvSpPr>
        <p:spPr bwMode="auto">
          <a:xfrm>
            <a:off x="1524000" y="4451350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38" name="Rectangle 18"/>
          <p:cNvSpPr>
            <a:spLocks noChangeArrowheads="1"/>
          </p:cNvSpPr>
          <p:nvPr/>
        </p:nvSpPr>
        <p:spPr bwMode="auto">
          <a:xfrm>
            <a:off x="1952625" y="4586288"/>
            <a:ext cx="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1" name="Rectangle 21"/>
          <p:cNvSpPr>
            <a:spLocks noChangeArrowheads="1"/>
          </p:cNvSpPr>
          <p:nvPr/>
        </p:nvSpPr>
        <p:spPr bwMode="auto">
          <a:xfrm>
            <a:off x="1885950" y="3479800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2" name="Rectangle 22"/>
          <p:cNvSpPr>
            <a:spLocks noChangeArrowheads="1"/>
          </p:cNvSpPr>
          <p:nvPr/>
        </p:nvSpPr>
        <p:spPr bwMode="auto">
          <a:xfrm>
            <a:off x="4619625" y="2259013"/>
            <a:ext cx="2222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3" name="Rectangle 23"/>
          <p:cNvSpPr>
            <a:spLocks noChangeArrowheads="1"/>
          </p:cNvSpPr>
          <p:nvPr/>
        </p:nvSpPr>
        <p:spPr bwMode="auto">
          <a:xfrm>
            <a:off x="1411288" y="2259013"/>
            <a:ext cx="2222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4" name="Rectangle 24"/>
          <p:cNvSpPr>
            <a:spLocks noChangeArrowheads="1"/>
          </p:cNvSpPr>
          <p:nvPr/>
        </p:nvSpPr>
        <p:spPr bwMode="auto">
          <a:xfrm>
            <a:off x="4641850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5" name="Rectangle 25"/>
          <p:cNvSpPr>
            <a:spLocks noChangeArrowheads="1"/>
          </p:cNvSpPr>
          <p:nvPr/>
        </p:nvSpPr>
        <p:spPr bwMode="auto">
          <a:xfrm>
            <a:off x="1411288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6" name="Rectangle 26"/>
          <p:cNvSpPr>
            <a:spLocks noChangeArrowheads="1"/>
          </p:cNvSpPr>
          <p:nvPr/>
        </p:nvSpPr>
        <p:spPr bwMode="auto">
          <a:xfrm>
            <a:off x="1592263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7" name="Rectangle 27"/>
          <p:cNvSpPr>
            <a:spLocks noChangeArrowheads="1"/>
          </p:cNvSpPr>
          <p:nvPr/>
        </p:nvSpPr>
        <p:spPr bwMode="auto">
          <a:xfrm>
            <a:off x="4371975" y="2281238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8" name="Rectangle 28"/>
          <p:cNvSpPr>
            <a:spLocks noChangeArrowheads="1"/>
          </p:cNvSpPr>
          <p:nvPr/>
        </p:nvSpPr>
        <p:spPr bwMode="auto">
          <a:xfrm>
            <a:off x="4416425" y="2281238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9" name="Rectangle 29"/>
          <p:cNvSpPr>
            <a:spLocks noChangeArrowheads="1"/>
          </p:cNvSpPr>
          <p:nvPr/>
        </p:nvSpPr>
        <p:spPr bwMode="auto">
          <a:xfrm>
            <a:off x="800100" y="24622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50" name="Rectangle 30"/>
          <p:cNvSpPr>
            <a:spLocks noChangeArrowheads="1"/>
          </p:cNvSpPr>
          <p:nvPr/>
        </p:nvSpPr>
        <p:spPr bwMode="auto">
          <a:xfrm>
            <a:off x="936625" y="24622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51" name="Rectangle 31"/>
          <p:cNvSpPr>
            <a:spLocks noChangeArrowheads="1"/>
          </p:cNvSpPr>
          <p:nvPr/>
        </p:nvSpPr>
        <p:spPr bwMode="auto">
          <a:xfrm>
            <a:off x="5884863" y="4699000"/>
            <a:ext cx="23812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55" name="Rectangle 35"/>
          <p:cNvSpPr>
            <a:spLocks noChangeArrowheads="1"/>
          </p:cNvSpPr>
          <p:nvPr/>
        </p:nvSpPr>
        <p:spPr bwMode="auto">
          <a:xfrm>
            <a:off x="6992938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5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Optoelectronic Diodes</a:t>
            </a:r>
            <a:endParaRPr lang="en-US" b="0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6312693" y="2874652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5400000">
            <a:off x="6588918" y="3179452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329781" y="2874652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769518" y="3163577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3236118" y="2874652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 rot="5400000">
            <a:off x="3121818" y="329375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10"/>
          <p:cNvSpPr>
            <a:spLocks noChangeArrowheads="1"/>
          </p:cNvSpPr>
          <p:nvPr/>
        </p:nvSpPr>
        <p:spPr bwMode="auto">
          <a:xfrm>
            <a:off x="2855118" y="3331852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"/>
          <p:cNvSpPr>
            <a:spLocks noChangeArrowheads="1"/>
          </p:cNvSpPr>
          <p:nvPr/>
        </p:nvSpPr>
        <p:spPr bwMode="auto">
          <a:xfrm>
            <a:off x="4847431" y="29445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4777581" y="28429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88" name="Oval 13"/>
          <p:cNvSpPr>
            <a:spLocks noChangeArrowheads="1"/>
          </p:cNvSpPr>
          <p:nvPr/>
        </p:nvSpPr>
        <p:spPr bwMode="auto">
          <a:xfrm>
            <a:off x="4847431" y="312865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4777581" y="302705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0" name="Oval 15"/>
          <p:cNvSpPr>
            <a:spLocks noChangeArrowheads="1"/>
          </p:cNvSpPr>
          <p:nvPr/>
        </p:nvSpPr>
        <p:spPr bwMode="auto">
          <a:xfrm>
            <a:off x="4847431" y="33255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4777581" y="32239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2" name="Oval 17"/>
          <p:cNvSpPr>
            <a:spLocks noChangeArrowheads="1"/>
          </p:cNvSpPr>
          <p:nvPr/>
        </p:nvSpPr>
        <p:spPr bwMode="auto">
          <a:xfrm>
            <a:off x="4847431" y="350965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4777581" y="340805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>
            <a:off x="4847431" y="3706502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4777581" y="360490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96" name="Group 21"/>
          <p:cNvGrpSpPr>
            <a:grpSpLocks/>
          </p:cNvGrpSpPr>
          <p:nvPr/>
        </p:nvGrpSpPr>
        <p:grpSpPr bwMode="auto">
          <a:xfrm>
            <a:off x="4491831" y="3008002"/>
            <a:ext cx="285750" cy="336550"/>
            <a:chOff x="4567" y="3060"/>
            <a:chExt cx="180" cy="212"/>
          </a:xfrm>
        </p:grpSpPr>
        <p:sp>
          <p:nvSpPr>
            <p:cNvPr id="97" name="Oval 22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23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99" name="Group 24"/>
          <p:cNvGrpSpPr>
            <a:grpSpLocks/>
          </p:cNvGrpSpPr>
          <p:nvPr/>
        </p:nvGrpSpPr>
        <p:grpSpPr bwMode="auto">
          <a:xfrm>
            <a:off x="4491831" y="2823852"/>
            <a:ext cx="285750" cy="336550"/>
            <a:chOff x="4567" y="3060"/>
            <a:chExt cx="180" cy="212"/>
          </a:xfrm>
        </p:grpSpPr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2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02" name="Group 27"/>
          <p:cNvGrpSpPr>
            <a:grpSpLocks/>
          </p:cNvGrpSpPr>
          <p:nvPr/>
        </p:nvGrpSpPr>
        <p:grpSpPr bwMode="auto">
          <a:xfrm>
            <a:off x="4491831" y="3204852"/>
            <a:ext cx="285750" cy="336550"/>
            <a:chOff x="4567" y="3060"/>
            <a:chExt cx="180" cy="212"/>
          </a:xfrm>
        </p:grpSpPr>
        <p:sp>
          <p:nvSpPr>
            <p:cNvPr id="103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05" name="Group 30"/>
          <p:cNvGrpSpPr>
            <a:grpSpLocks/>
          </p:cNvGrpSpPr>
          <p:nvPr/>
        </p:nvGrpSpPr>
        <p:grpSpPr bwMode="auto">
          <a:xfrm>
            <a:off x="4491831" y="3389002"/>
            <a:ext cx="285750" cy="336550"/>
            <a:chOff x="4567" y="3060"/>
            <a:chExt cx="180" cy="212"/>
          </a:xfrm>
        </p:grpSpPr>
        <p:sp>
          <p:nvSpPr>
            <p:cNvPr id="106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08" name="Group 33"/>
          <p:cNvGrpSpPr>
            <a:grpSpLocks/>
          </p:cNvGrpSpPr>
          <p:nvPr/>
        </p:nvGrpSpPr>
        <p:grpSpPr bwMode="auto">
          <a:xfrm>
            <a:off x="4491831" y="3585852"/>
            <a:ext cx="285750" cy="336550"/>
            <a:chOff x="4567" y="3060"/>
            <a:chExt cx="180" cy="212"/>
          </a:xfrm>
        </p:grpSpPr>
        <p:sp>
          <p:nvSpPr>
            <p:cNvPr id="109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11" name="Line 36"/>
          <p:cNvSpPr>
            <a:spLocks noChangeShapeType="1"/>
          </p:cNvSpPr>
          <p:nvPr/>
        </p:nvSpPr>
        <p:spPr bwMode="auto">
          <a:xfrm>
            <a:off x="4777581" y="2874652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37"/>
          <p:cNvSpPr>
            <a:spLocks noChangeShapeType="1"/>
          </p:cNvSpPr>
          <p:nvPr/>
        </p:nvSpPr>
        <p:spPr bwMode="auto">
          <a:xfrm>
            <a:off x="5082381" y="2874652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38"/>
          <p:cNvSpPr>
            <a:spLocks noChangeShapeType="1"/>
          </p:cNvSpPr>
          <p:nvPr/>
        </p:nvSpPr>
        <p:spPr bwMode="auto">
          <a:xfrm>
            <a:off x="4491831" y="2874652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/>
        </p:nvSpPr>
        <p:spPr bwMode="auto">
          <a:xfrm>
            <a:off x="6817518" y="3408051"/>
            <a:ext cx="0" cy="1015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3"/>
          <p:cNvSpPr>
            <a:spLocks noChangeShapeType="1"/>
          </p:cNvSpPr>
          <p:nvPr/>
        </p:nvSpPr>
        <p:spPr bwMode="auto">
          <a:xfrm rot="5400000">
            <a:off x="4874417" y="2480371"/>
            <a:ext cx="2" cy="3886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/>
        </p:nvSpPr>
        <p:spPr bwMode="auto">
          <a:xfrm>
            <a:off x="2931317" y="3477903"/>
            <a:ext cx="0" cy="437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/>
        </p:nvSpPr>
        <p:spPr bwMode="auto">
          <a:xfrm>
            <a:off x="2931317" y="3782702"/>
            <a:ext cx="0" cy="6407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Electron-hole pairs formed at the junction will: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/>
              <a:t>Result </a:t>
            </a:r>
            <a:r>
              <a:rPr lang="en-US" sz="2000" b="1" dirty="0"/>
              <a:t>in a net current to the </a:t>
            </a:r>
            <a:r>
              <a:rPr lang="en-US" sz="2000" b="1" dirty="0" smtClean="0"/>
              <a:t>p-side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Solar cells are nothing but big photodiodes!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Directly converts light into electricity</a:t>
            </a:r>
            <a:endParaRPr lang="en-US" sz="2200" dirty="0"/>
          </a:p>
        </p:txBody>
      </p:sp>
      <p:sp>
        <p:nvSpPr>
          <p:cNvPr id="1566724" name="Rectangle 4"/>
          <p:cNvSpPr>
            <a:spLocks noChangeArrowheads="1"/>
          </p:cNvSpPr>
          <p:nvPr/>
        </p:nvSpPr>
        <p:spPr bwMode="auto">
          <a:xfrm>
            <a:off x="2336800" y="2055813"/>
            <a:ext cx="23813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25" name="Rectangle 5"/>
          <p:cNvSpPr>
            <a:spLocks noChangeArrowheads="1"/>
          </p:cNvSpPr>
          <p:nvPr/>
        </p:nvSpPr>
        <p:spPr bwMode="auto">
          <a:xfrm>
            <a:off x="2336800" y="2687638"/>
            <a:ext cx="23813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2" name="Rectangle 22"/>
          <p:cNvSpPr>
            <a:spLocks noChangeArrowheads="1"/>
          </p:cNvSpPr>
          <p:nvPr/>
        </p:nvSpPr>
        <p:spPr bwMode="auto">
          <a:xfrm>
            <a:off x="4619625" y="2259013"/>
            <a:ext cx="2222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3" name="Rectangle 23"/>
          <p:cNvSpPr>
            <a:spLocks noChangeArrowheads="1"/>
          </p:cNvSpPr>
          <p:nvPr/>
        </p:nvSpPr>
        <p:spPr bwMode="auto">
          <a:xfrm>
            <a:off x="1411288" y="2259013"/>
            <a:ext cx="2222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4" name="Rectangle 24"/>
          <p:cNvSpPr>
            <a:spLocks noChangeArrowheads="1"/>
          </p:cNvSpPr>
          <p:nvPr/>
        </p:nvSpPr>
        <p:spPr bwMode="auto">
          <a:xfrm>
            <a:off x="4641850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5" name="Rectangle 25"/>
          <p:cNvSpPr>
            <a:spLocks noChangeArrowheads="1"/>
          </p:cNvSpPr>
          <p:nvPr/>
        </p:nvSpPr>
        <p:spPr bwMode="auto">
          <a:xfrm>
            <a:off x="1411288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6" name="Rectangle 26"/>
          <p:cNvSpPr>
            <a:spLocks noChangeArrowheads="1"/>
          </p:cNvSpPr>
          <p:nvPr/>
        </p:nvSpPr>
        <p:spPr bwMode="auto">
          <a:xfrm>
            <a:off x="1592263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7" name="Rectangle 27"/>
          <p:cNvSpPr>
            <a:spLocks noChangeArrowheads="1"/>
          </p:cNvSpPr>
          <p:nvPr/>
        </p:nvSpPr>
        <p:spPr bwMode="auto">
          <a:xfrm>
            <a:off x="4371975" y="2281238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8" name="Rectangle 28"/>
          <p:cNvSpPr>
            <a:spLocks noChangeArrowheads="1"/>
          </p:cNvSpPr>
          <p:nvPr/>
        </p:nvSpPr>
        <p:spPr bwMode="auto">
          <a:xfrm>
            <a:off x="4416425" y="2281238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9" name="Rectangle 29"/>
          <p:cNvSpPr>
            <a:spLocks noChangeArrowheads="1"/>
          </p:cNvSpPr>
          <p:nvPr/>
        </p:nvSpPr>
        <p:spPr bwMode="auto">
          <a:xfrm>
            <a:off x="800100" y="24622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50" name="Rectangle 30"/>
          <p:cNvSpPr>
            <a:spLocks noChangeArrowheads="1"/>
          </p:cNvSpPr>
          <p:nvPr/>
        </p:nvSpPr>
        <p:spPr bwMode="auto">
          <a:xfrm>
            <a:off x="936625" y="24622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55" name="Rectangle 35"/>
          <p:cNvSpPr>
            <a:spLocks noChangeArrowheads="1"/>
          </p:cNvSpPr>
          <p:nvPr/>
        </p:nvSpPr>
        <p:spPr bwMode="auto">
          <a:xfrm>
            <a:off x="6992938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5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Optoelectronic Diodes</a:t>
            </a:r>
            <a:endParaRPr lang="en-US" b="0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6146005" y="2239588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 rot="5400000">
            <a:off x="6422230" y="25443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163093" y="2239588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602830" y="2528513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3069430" y="2239588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 rot="5400000">
            <a:off x="2955130" y="2658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10"/>
          <p:cNvSpPr>
            <a:spLocks noChangeArrowheads="1"/>
          </p:cNvSpPr>
          <p:nvPr/>
        </p:nvSpPr>
        <p:spPr bwMode="auto">
          <a:xfrm>
            <a:off x="2688430" y="2696788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"/>
          <p:cNvSpPr>
            <a:spLocks noChangeArrowheads="1"/>
          </p:cNvSpPr>
          <p:nvPr/>
        </p:nvSpPr>
        <p:spPr bwMode="auto">
          <a:xfrm>
            <a:off x="4680743" y="230943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4610893" y="220783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88" name="Oval 13"/>
          <p:cNvSpPr>
            <a:spLocks noChangeArrowheads="1"/>
          </p:cNvSpPr>
          <p:nvPr/>
        </p:nvSpPr>
        <p:spPr bwMode="auto">
          <a:xfrm>
            <a:off x="4680743" y="249358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4610893" y="239198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0" name="Oval 15"/>
          <p:cNvSpPr>
            <a:spLocks noChangeArrowheads="1"/>
          </p:cNvSpPr>
          <p:nvPr/>
        </p:nvSpPr>
        <p:spPr bwMode="auto">
          <a:xfrm>
            <a:off x="4680743" y="269043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4610893" y="258883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2" name="Oval 17"/>
          <p:cNvSpPr>
            <a:spLocks noChangeArrowheads="1"/>
          </p:cNvSpPr>
          <p:nvPr/>
        </p:nvSpPr>
        <p:spPr bwMode="auto">
          <a:xfrm>
            <a:off x="4680743" y="287458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4610893" y="277298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>
            <a:off x="4680743" y="307143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4610893" y="296983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96" name="Group 21"/>
          <p:cNvGrpSpPr>
            <a:grpSpLocks/>
          </p:cNvGrpSpPr>
          <p:nvPr/>
        </p:nvGrpSpPr>
        <p:grpSpPr bwMode="auto">
          <a:xfrm>
            <a:off x="4325143" y="2372938"/>
            <a:ext cx="285750" cy="336550"/>
            <a:chOff x="4567" y="3060"/>
            <a:chExt cx="180" cy="212"/>
          </a:xfrm>
        </p:grpSpPr>
        <p:sp>
          <p:nvSpPr>
            <p:cNvPr id="97" name="Oval 22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23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99" name="Group 24"/>
          <p:cNvGrpSpPr>
            <a:grpSpLocks/>
          </p:cNvGrpSpPr>
          <p:nvPr/>
        </p:nvGrpSpPr>
        <p:grpSpPr bwMode="auto">
          <a:xfrm>
            <a:off x="4325143" y="2188788"/>
            <a:ext cx="285750" cy="336550"/>
            <a:chOff x="4567" y="3060"/>
            <a:chExt cx="180" cy="212"/>
          </a:xfrm>
        </p:grpSpPr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2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02" name="Group 27"/>
          <p:cNvGrpSpPr>
            <a:grpSpLocks/>
          </p:cNvGrpSpPr>
          <p:nvPr/>
        </p:nvGrpSpPr>
        <p:grpSpPr bwMode="auto">
          <a:xfrm>
            <a:off x="4325143" y="2569788"/>
            <a:ext cx="285750" cy="336550"/>
            <a:chOff x="4567" y="3060"/>
            <a:chExt cx="180" cy="212"/>
          </a:xfrm>
        </p:grpSpPr>
        <p:sp>
          <p:nvSpPr>
            <p:cNvPr id="103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05" name="Group 30"/>
          <p:cNvGrpSpPr>
            <a:grpSpLocks/>
          </p:cNvGrpSpPr>
          <p:nvPr/>
        </p:nvGrpSpPr>
        <p:grpSpPr bwMode="auto">
          <a:xfrm>
            <a:off x="4325143" y="2753938"/>
            <a:ext cx="285750" cy="336550"/>
            <a:chOff x="4567" y="3060"/>
            <a:chExt cx="180" cy="212"/>
          </a:xfrm>
        </p:grpSpPr>
        <p:sp>
          <p:nvSpPr>
            <p:cNvPr id="106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08" name="Group 33"/>
          <p:cNvGrpSpPr>
            <a:grpSpLocks/>
          </p:cNvGrpSpPr>
          <p:nvPr/>
        </p:nvGrpSpPr>
        <p:grpSpPr bwMode="auto">
          <a:xfrm>
            <a:off x="4325143" y="2950788"/>
            <a:ext cx="285750" cy="336550"/>
            <a:chOff x="4567" y="3060"/>
            <a:chExt cx="180" cy="212"/>
          </a:xfrm>
        </p:grpSpPr>
        <p:sp>
          <p:nvSpPr>
            <p:cNvPr id="109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11" name="Line 36"/>
          <p:cNvSpPr>
            <a:spLocks noChangeShapeType="1"/>
          </p:cNvSpPr>
          <p:nvPr/>
        </p:nvSpPr>
        <p:spPr bwMode="auto">
          <a:xfrm>
            <a:off x="4610893" y="2239588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37"/>
          <p:cNvSpPr>
            <a:spLocks noChangeShapeType="1"/>
          </p:cNvSpPr>
          <p:nvPr/>
        </p:nvSpPr>
        <p:spPr bwMode="auto">
          <a:xfrm>
            <a:off x="4915693" y="2239588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38"/>
          <p:cNvSpPr>
            <a:spLocks noChangeShapeType="1"/>
          </p:cNvSpPr>
          <p:nvPr/>
        </p:nvSpPr>
        <p:spPr bwMode="auto">
          <a:xfrm>
            <a:off x="4325143" y="2239588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/>
        </p:nvSpPr>
        <p:spPr bwMode="auto">
          <a:xfrm>
            <a:off x="6650830" y="2772987"/>
            <a:ext cx="0" cy="1015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3"/>
          <p:cNvSpPr>
            <a:spLocks noChangeShapeType="1"/>
          </p:cNvSpPr>
          <p:nvPr/>
        </p:nvSpPr>
        <p:spPr bwMode="auto">
          <a:xfrm rot="5400000">
            <a:off x="4707729" y="1845307"/>
            <a:ext cx="2" cy="3886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/>
        </p:nvSpPr>
        <p:spPr bwMode="auto">
          <a:xfrm>
            <a:off x="2764629" y="2842839"/>
            <a:ext cx="0" cy="437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/>
        </p:nvSpPr>
        <p:spPr bwMode="auto">
          <a:xfrm>
            <a:off x="2764629" y="3147638"/>
            <a:ext cx="0" cy="6407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16425" y="3988106"/>
            <a:ext cx="79455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999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BYMYSYD – we’ll start easy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0492"/>
                <a:ext cx="8229600" cy="4155233"/>
              </a:xfrm>
            </p:spPr>
            <p:txBody>
              <a:bodyPr/>
              <a:lstStyle/>
              <a:p>
                <a:r>
                  <a:rPr lang="en-US" dirty="0" smtClean="0"/>
                  <a:t>How terrible is my handwriting?</a:t>
                </a:r>
              </a:p>
              <a:p>
                <a:pPr lvl="1"/>
                <a:r>
                  <a:rPr lang="en-US" dirty="0" smtClean="0"/>
                  <a:t>A. Often illegible</a:t>
                </a:r>
              </a:p>
              <a:p>
                <a:pPr lvl="1"/>
                <a:r>
                  <a:rPr lang="en-US" dirty="0" smtClean="0"/>
                  <a:t>B. Readable, but painful to behold</a:t>
                </a:r>
              </a:p>
              <a:p>
                <a:pPr lvl="1"/>
                <a:r>
                  <a:rPr lang="en-US" dirty="0" smtClean="0"/>
                  <a:t>C. It’s fine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. It’s great, also I am a </a:t>
                </a:r>
                <a:r>
                  <a:rPr lang="en-US" dirty="0" smtClean="0"/>
                  <a:t>liar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0492"/>
                <a:ext cx="8229600" cy="4155233"/>
              </a:xfrm>
              <a:blipFill rotWithShape="1">
                <a:blip r:embed="rId2"/>
                <a:stretch>
                  <a:fillRect l="-1630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19" y="1082235"/>
            <a:ext cx="6256221" cy="11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Photodiode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leave our photocell open circuited, what happens?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Voltage is generated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6800" y="2055813"/>
            <a:ext cx="23813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6800" y="2687638"/>
            <a:ext cx="23813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619625" y="2259013"/>
            <a:ext cx="2222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411288" y="2259013"/>
            <a:ext cx="2222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4641850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411288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92263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4371975" y="2281238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4416425" y="2281238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800100" y="24622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936625" y="24622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6992938" y="2259013"/>
            <a:ext cx="0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46005" y="2239588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rot="5400000">
            <a:off x="6422230" y="25443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163093" y="2239588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02830" y="2528513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069430" y="2239588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5400000">
            <a:off x="2955130" y="2658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2688430" y="2696788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4680743" y="230943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610893" y="220783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680743" y="249358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610893" y="239198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4680743" y="269043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610893" y="258883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680743" y="287458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610893" y="277298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4680743" y="3071438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610893" y="2969838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4325143" y="2372938"/>
            <a:ext cx="285750" cy="336550"/>
            <a:chOff x="4567" y="3060"/>
            <a:chExt cx="180" cy="212"/>
          </a:xfrm>
        </p:grpSpPr>
        <p:sp>
          <p:nvSpPr>
            <p:cNvPr id="34" name="Oval 22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6" name="Group 24"/>
          <p:cNvGrpSpPr>
            <a:grpSpLocks/>
          </p:cNvGrpSpPr>
          <p:nvPr/>
        </p:nvGrpSpPr>
        <p:grpSpPr bwMode="auto">
          <a:xfrm>
            <a:off x="4325143" y="2188788"/>
            <a:ext cx="285750" cy="336550"/>
            <a:chOff x="4567" y="3060"/>
            <a:chExt cx="180" cy="212"/>
          </a:xfrm>
        </p:grpSpPr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4325143" y="2569788"/>
            <a:ext cx="285750" cy="336550"/>
            <a:chOff x="4567" y="3060"/>
            <a:chExt cx="180" cy="212"/>
          </a:xfrm>
        </p:grpSpPr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4325143" y="2753938"/>
            <a:ext cx="285750" cy="336550"/>
            <a:chOff x="4567" y="3060"/>
            <a:chExt cx="180" cy="212"/>
          </a:xfrm>
        </p:grpSpPr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45" name="Group 33"/>
          <p:cNvGrpSpPr>
            <a:grpSpLocks/>
          </p:cNvGrpSpPr>
          <p:nvPr/>
        </p:nvGrpSpPr>
        <p:grpSpPr bwMode="auto">
          <a:xfrm>
            <a:off x="4325143" y="2950788"/>
            <a:ext cx="285750" cy="336550"/>
            <a:chOff x="4567" y="3060"/>
            <a:chExt cx="180" cy="212"/>
          </a:xfrm>
        </p:grpSpPr>
        <p:sp>
          <p:nvSpPr>
            <p:cNvPr id="46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48" name="Line 36"/>
          <p:cNvSpPr>
            <a:spLocks noChangeShapeType="1"/>
          </p:cNvSpPr>
          <p:nvPr/>
        </p:nvSpPr>
        <p:spPr bwMode="auto">
          <a:xfrm>
            <a:off x="4610893" y="2239588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4915693" y="2239588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8"/>
          <p:cNvSpPr>
            <a:spLocks noChangeShapeType="1"/>
          </p:cNvSpPr>
          <p:nvPr/>
        </p:nvSpPr>
        <p:spPr bwMode="auto">
          <a:xfrm>
            <a:off x="4325143" y="2239588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6650830" y="2772987"/>
            <a:ext cx="0" cy="1015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"/>
          <p:cNvSpPr>
            <a:spLocks noChangeShapeType="1"/>
          </p:cNvSpPr>
          <p:nvPr/>
        </p:nvSpPr>
        <p:spPr bwMode="auto">
          <a:xfrm rot="5400000">
            <a:off x="4707729" y="1845307"/>
            <a:ext cx="2" cy="3886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39579"/>
              </p:ext>
            </p:extLst>
          </p:nvPr>
        </p:nvGraphicFramePr>
        <p:xfrm>
          <a:off x="2568591" y="3142562"/>
          <a:ext cx="4343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3" imgW="1612800" imgH="253800" progId="Equation.3">
                  <p:embed/>
                </p:oleObj>
              </mc:Choice>
              <mc:Fallback>
                <p:oleObj name="Equation" r:id="rId3" imgW="1612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91" y="3142562"/>
                        <a:ext cx="43434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5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I-V Characteristic of Optoelectronic </a:t>
            </a:r>
            <a:r>
              <a:rPr lang="en-US" sz="2600" dirty="0"/>
              <a:t>Diodes</a:t>
            </a:r>
            <a:endParaRPr lang="en-US" sz="2600" b="0" dirty="0"/>
          </a:p>
        </p:txBody>
      </p:sp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21325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6200775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3"/>
          <p:cNvSpPr>
            <a:spLocks noChangeShapeType="1"/>
          </p:cNvSpPr>
          <p:nvPr/>
        </p:nvSpPr>
        <p:spPr bwMode="auto">
          <a:xfrm rot="5400000">
            <a:off x="6477000" y="1524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Rectangle 6"/>
          <p:cNvSpPr>
            <a:spLocks noChangeArrowheads="1"/>
          </p:cNvSpPr>
          <p:nvPr/>
        </p:nvSpPr>
        <p:spPr bwMode="auto">
          <a:xfrm>
            <a:off x="3217863" y="1219200"/>
            <a:ext cx="2971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3657600" y="1508125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                     </a:t>
            </a:r>
            <a:r>
              <a:rPr lang="en-US" sz="2000" b="1">
                <a:latin typeface="Arial" charset="0"/>
              </a:rPr>
              <a:t>n</a:t>
            </a:r>
            <a:endParaRPr lang="en-US" sz="2000" b="1" i="1">
              <a:latin typeface="Arial" charset="0"/>
            </a:endParaRPr>
          </a:p>
        </p:txBody>
      </p:sp>
      <p:sp>
        <p:nvSpPr>
          <p:cNvPr id="128" name="Rectangle 8"/>
          <p:cNvSpPr>
            <a:spLocks noChangeArrowheads="1"/>
          </p:cNvSpPr>
          <p:nvPr/>
        </p:nvSpPr>
        <p:spPr bwMode="auto">
          <a:xfrm>
            <a:off x="3124200" y="1219200"/>
            <a:ext cx="76200" cy="1066800"/>
          </a:xfrm>
          <a:prstGeom prst="rect">
            <a:avLst/>
          </a:prstGeom>
          <a:solidFill>
            <a:srgbClr val="99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9"/>
          <p:cNvSpPr>
            <a:spLocks noChangeShapeType="1"/>
          </p:cNvSpPr>
          <p:nvPr/>
        </p:nvSpPr>
        <p:spPr bwMode="auto">
          <a:xfrm rot="5400000">
            <a:off x="3009900" y="16383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Oval 10"/>
          <p:cNvSpPr>
            <a:spLocks noChangeArrowheads="1"/>
          </p:cNvSpPr>
          <p:nvPr/>
        </p:nvSpPr>
        <p:spPr bwMode="auto">
          <a:xfrm>
            <a:off x="2743200" y="1676400"/>
            <a:ext cx="152400" cy="1524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11"/>
          <p:cNvSpPr>
            <a:spLocks noChangeArrowheads="1"/>
          </p:cNvSpPr>
          <p:nvPr/>
        </p:nvSpPr>
        <p:spPr bwMode="auto">
          <a:xfrm>
            <a:off x="4735513" y="1289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Text Box 12"/>
          <p:cNvSpPr txBox="1">
            <a:spLocks noChangeArrowheads="1"/>
          </p:cNvSpPr>
          <p:nvPr/>
        </p:nvSpPr>
        <p:spPr bwMode="auto">
          <a:xfrm>
            <a:off x="4665663" y="1187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3" name="Oval 13"/>
          <p:cNvSpPr>
            <a:spLocks noChangeArrowheads="1"/>
          </p:cNvSpPr>
          <p:nvPr/>
        </p:nvSpPr>
        <p:spPr bwMode="auto">
          <a:xfrm>
            <a:off x="4735513" y="1473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Text Box 14"/>
          <p:cNvSpPr txBox="1">
            <a:spLocks noChangeArrowheads="1"/>
          </p:cNvSpPr>
          <p:nvPr/>
        </p:nvSpPr>
        <p:spPr bwMode="auto">
          <a:xfrm>
            <a:off x="4665663" y="1371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5" name="Oval 15"/>
          <p:cNvSpPr>
            <a:spLocks noChangeArrowheads="1"/>
          </p:cNvSpPr>
          <p:nvPr/>
        </p:nvSpPr>
        <p:spPr bwMode="auto">
          <a:xfrm>
            <a:off x="4735513" y="1670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16"/>
          <p:cNvSpPr txBox="1">
            <a:spLocks noChangeArrowheads="1"/>
          </p:cNvSpPr>
          <p:nvPr/>
        </p:nvSpPr>
        <p:spPr bwMode="auto">
          <a:xfrm>
            <a:off x="4665663" y="1568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7" name="Oval 17"/>
          <p:cNvSpPr>
            <a:spLocks noChangeArrowheads="1"/>
          </p:cNvSpPr>
          <p:nvPr/>
        </p:nvSpPr>
        <p:spPr bwMode="auto">
          <a:xfrm>
            <a:off x="4735513" y="185420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8"/>
          <p:cNvSpPr txBox="1">
            <a:spLocks noChangeArrowheads="1"/>
          </p:cNvSpPr>
          <p:nvPr/>
        </p:nvSpPr>
        <p:spPr bwMode="auto">
          <a:xfrm>
            <a:off x="4665663" y="175260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39" name="Oval 19"/>
          <p:cNvSpPr>
            <a:spLocks noChangeArrowheads="1"/>
          </p:cNvSpPr>
          <p:nvPr/>
        </p:nvSpPr>
        <p:spPr bwMode="auto">
          <a:xfrm>
            <a:off x="4735513" y="2051050"/>
            <a:ext cx="152400" cy="1524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20"/>
          <p:cNvSpPr txBox="1">
            <a:spLocks noChangeArrowheads="1"/>
          </p:cNvSpPr>
          <p:nvPr/>
        </p:nvSpPr>
        <p:spPr bwMode="auto">
          <a:xfrm>
            <a:off x="4665663" y="1949450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+</a:t>
            </a:r>
          </a:p>
        </p:txBody>
      </p:sp>
      <p:grpSp>
        <p:nvGrpSpPr>
          <p:cNvPr id="141" name="Group 21"/>
          <p:cNvGrpSpPr>
            <a:grpSpLocks/>
          </p:cNvGrpSpPr>
          <p:nvPr/>
        </p:nvGrpSpPr>
        <p:grpSpPr bwMode="auto">
          <a:xfrm>
            <a:off x="4379913" y="1352550"/>
            <a:ext cx="285750" cy="336550"/>
            <a:chOff x="4567" y="3060"/>
            <a:chExt cx="180" cy="212"/>
          </a:xfrm>
        </p:grpSpPr>
        <p:sp>
          <p:nvSpPr>
            <p:cNvPr id="142" name="Oval 22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Text Box 23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44" name="Group 24"/>
          <p:cNvGrpSpPr>
            <a:grpSpLocks/>
          </p:cNvGrpSpPr>
          <p:nvPr/>
        </p:nvGrpSpPr>
        <p:grpSpPr bwMode="auto">
          <a:xfrm>
            <a:off x="4379913" y="1168400"/>
            <a:ext cx="285750" cy="336550"/>
            <a:chOff x="4567" y="3060"/>
            <a:chExt cx="180" cy="212"/>
          </a:xfrm>
        </p:grpSpPr>
        <p:sp>
          <p:nvSpPr>
            <p:cNvPr id="145" name="Oval 25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Text Box 26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47" name="Group 27"/>
          <p:cNvGrpSpPr>
            <a:grpSpLocks/>
          </p:cNvGrpSpPr>
          <p:nvPr/>
        </p:nvGrpSpPr>
        <p:grpSpPr bwMode="auto">
          <a:xfrm>
            <a:off x="4379913" y="1549400"/>
            <a:ext cx="285750" cy="336550"/>
            <a:chOff x="4567" y="3060"/>
            <a:chExt cx="180" cy="212"/>
          </a:xfrm>
        </p:grpSpPr>
        <p:sp>
          <p:nvSpPr>
            <p:cNvPr id="148" name="Oval 28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Text Box 29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0" name="Group 30"/>
          <p:cNvGrpSpPr>
            <a:grpSpLocks/>
          </p:cNvGrpSpPr>
          <p:nvPr/>
        </p:nvGrpSpPr>
        <p:grpSpPr bwMode="auto">
          <a:xfrm>
            <a:off x="4379913" y="1733550"/>
            <a:ext cx="285750" cy="336550"/>
            <a:chOff x="4567" y="3060"/>
            <a:chExt cx="180" cy="212"/>
          </a:xfrm>
        </p:grpSpPr>
        <p:sp>
          <p:nvSpPr>
            <p:cNvPr id="151" name="Oval 31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Text Box 32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grpSp>
        <p:nvGrpSpPr>
          <p:cNvPr id="153" name="Group 33"/>
          <p:cNvGrpSpPr>
            <a:grpSpLocks/>
          </p:cNvGrpSpPr>
          <p:nvPr/>
        </p:nvGrpSpPr>
        <p:grpSpPr bwMode="auto">
          <a:xfrm>
            <a:off x="4379913" y="1930400"/>
            <a:ext cx="285750" cy="336550"/>
            <a:chOff x="4567" y="3060"/>
            <a:chExt cx="180" cy="212"/>
          </a:xfrm>
        </p:grpSpPr>
        <p:sp>
          <p:nvSpPr>
            <p:cNvPr id="154" name="Oval 34"/>
            <p:cNvSpPr>
              <a:spLocks noChangeArrowheads="1"/>
            </p:cNvSpPr>
            <p:nvPr/>
          </p:nvSpPr>
          <p:spPr bwMode="auto">
            <a:xfrm>
              <a:off x="4607" y="3136"/>
              <a:ext cx="96" cy="96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Text Box 35"/>
            <p:cNvSpPr txBox="1">
              <a:spLocks noChangeArrowheads="1"/>
            </p:cNvSpPr>
            <p:nvPr/>
          </p:nvSpPr>
          <p:spPr bwMode="auto">
            <a:xfrm>
              <a:off x="4567" y="30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56" name="Line 36"/>
          <p:cNvSpPr>
            <a:spLocks noChangeShapeType="1"/>
          </p:cNvSpPr>
          <p:nvPr/>
        </p:nvSpPr>
        <p:spPr bwMode="auto">
          <a:xfrm>
            <a:off x="4665663" y="1219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>
            <a:off x="4970463" y="1219200"/>
            <a:ext cx="0" cy="10668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38"/>
          <p:cNvSpPr>
            <a:spLocks noChangeShapeType="1"/>
          </p:cNvSpPr>
          <p:nvPr/>
        </p:nvSpPr>
        <p:spPr bwMode="auto">
          <a:xfrm>
            <a:off x="4379913" y="1219200"/>
            <a:ext cx="0" cy="1066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Text Box 39"/>
          <p:cNvSpPr txBox="1">
            <a:spLocks noChangeArrowheads="1"/>
          </p:cNvSpPr>
          <p:nvPr/>
        </p:nvSpPr>
        <p:spPr bwMode="auto">
          <a:xfrm>
            <a:off x="2003060" y="203170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endParaRPr lang="en-US" sz="2400" b="1" i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0" name="Line 43"/>
          <p:cNvSpPr>
            <a:spLocks noChangeShapeType="1"/>
          </p:cNvSpPr>
          <p:nvPr/>
        </p:nvSpPr>
        <p:spPr bwMode="auto">
          <a:xfrm>
            <a:off x="6705600" y="1752599"/>
            <a:ext cx="0" cy="10154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Oval 37"/>
          <p:cNvSpPr>
            <a:spLocks noChangeArrowheads="1"/>
          </p:cNvSpPr>
          <p:nvPr/>
        </p:nvSpPr>
        <p:spPr bwMode="auto">
          <a:xfrm>
            <a:off x="2607152" y="2260308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sp>
        <p:nvSpPr>
          <p:cNvPr id="162" name="Line 3"/>
          <p:cNvSpPr>
            <a:spLocks noChangeShapeType="1"/>
          </p:cNvSpPr>
          <p:nvPr/>
        </p:nvSpPr>
        <p:spPr bwMode="auto">
          <a:xfrm rot="5400000">
            <a:off x="4762499" y="824919"/>
            <a:ext cx="2" cy="3886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43"/>
          <p:cNvSpPr>
            <a:spLocks noChangeShapeType="1"/>
          </p:cNvSpPr>
          <p:nvPr/>
        </p:nvSpPr>
        <p:spPr bwMode="auto">
          <a:xfrm>
            <a:off x="2819399" y="1822451"/>
            <a:ext cx="0" cy="437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43"/>
          <p:cNvSpPr>
            <a:spLocks noChangeShapeType="1"/>
          </p:cNvSpPr>
          <p:nvPr/>
        </p:nvSpPr>
        <p:spPr bwMode="auto">
          <a:xfrm>
            <a:off x="2819398" y="2703220"/>
            <a:ext cx="1" cy="648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31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6" name="Line 5"/>
          <p:cNvSpPr>
            <a:spLocks noChangeShapeType="1"/>
          </p:cNvSpPr>
          <p:nvPr/>
        </p:nvSpPr>
        <p:spPr bwMode="auto">
          <a:xfrm>
            <a:off x="4572000" y="4251325"/>
            <a:ext cx="0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/>
        </p:nvSpPr>
        <p:spPr bwMode="auto">
          <a:xfrm rot="5400000">
            <a:off x="4610100" y="43815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Text Box 7"/>
          <p:cNvSpPr txBox="1">
            <a:spLocks noChangeArrowheads="1"/>
          </p:cNvSpPr>
          <p:nvPr/>
        </p:nvSpPr>
        <p:spPr bwMode="auto">
          <a:xfrm>
            <a:off x="4244975" y="377825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I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(A)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9" name="Arc 8"/>
          <p:cNvSpPr>
            <a:spLocks/>
          </p:cNvSpPr>
          <p:nvPr/>
        </p:nvSpPr>
        <p:spPr bwMode="auto">
          <a:xfrm flipV="1">
            <a:off x="4724400" y="3886200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Text Box 9"/>
          <p:cNvSpPr txBox="1">
            <a:spLocks noChangeArrowheads="1"/>
          </p:cNvSpPr>
          <p:nvPr/>
        </p:nvSpPr>
        <p:spPr bwMode="auto">
          <a:xfrm>
            <a:off x="5638800" y="5241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(V)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1" name="Line 10"/>
          <p:cNvSpPr>
            <a:spLocks noChangeShapeType="1"/>
          </p:cNvSpPr>
          <p:nvPr/>
        </p:nvSpPr>
        <p:spPr bwMode="auto">
          <a:xfrm flipH="1" flipV="1">
            <a:off x="3733800" y="5410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Arc 11"/>
          <p:cNvSpPr>
            <a:spLocks/>
          </p:cNvSpPr>
          <p:nvPr/>
        </p:nvSpPr>
        <p:spPr bwMode="auto">
          <a:xfrm flipV="1">
            <a:off x="4724400" y="4343400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Line 12"/>
          <p:cNvSpPr>
            <a:spLocks noChangeShapeType="1"/>
          </p:cNvSpPr>
          <p:nvPr/>
        </p:nvSpPr>
        <p:spPr bwMode="auto">
          <a:xfrm flipH="1">
            <a:off x="3733800" y="5867400"/>
            <a:ext cx="99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13"/>
          <p:cNvSpPr>
            <a:spLocks noChangeShapeType="1"/>
          </p:cNvSpPr>
          <p:nvPr/>
        </p:nvSpPr>
        <p:spPr bwMode="auto">
          <a:xfrm>
            <a:off x="3810000" y="5105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Text Box 14"/>
          <p:cNvSpPr txBox="1">
            <a:spLocks noChangeArrowheads="1"/>
          </p:cNvSpPr>
          <p:nvPr/>
        </p:nvSpPr>
        <p:spPr bwMode="auto">
          <a:xfrm>
            <a:off x="1766888" y="6080125"/>
            <a:ext cx="211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Arial" charset="0"/>
              </a:rPr>
              <a:t>with incident light</a:t>
            </a:r>
          </a:p>
        </p:txBody>
      </p:sp>
      <p:sp>
        <p:nvSpPr>
          <p:cNvPr id="176" name="Line 15"/>
          <p:cNvSpPr>
            <a:spLocks noChangeShapeType="1"/>
          </p:cNvSpPr>
          <p:nvPr/>
        </p:nvSpPr>
        <p:spPr bwMode="auto">
          <a:xfrm flipV="1">
            <a:off x="3810000" y="5943600"/>
            <a:ext cx="228600" cy="2286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Text Box 16"/>
          <p:cNvSpPr txBox="1">
            <a:spLocks noChangeArrowheads="1"/>
          </p:cNvSpPr>
          <p:nvPr/>
        </p:nvSpPr>
        <p:spPr bwMode="auto">
          <a:xfrm>
            <a:off x="2593975" y="47244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in the dark</a:t>
            </a:r>
          </a:p>
        </p:txBody>
      </p:sp>
      <p:sp>
        <p:nvSpPr>
          <p:cNvPr id="178" name="Oval 17"/>
          <p:cNvSpPr>
            <a:spLocks noChangeArrowheads="1"/>
          </p:cNvSpPr>
          <p:nvPr/>
        </p:nvSpPr>
        <p:spPr bwMode="auto">
          <a:xfrm>
            <a:off x="36576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Text Box 18"/>
          <p:cNvSpPr txBox="1">
            <a:spLocks noChangeArrowheads="1"/>
          </p:cNvSpPr>
          <p:nvPr/>
        </p:nvSpPr>
        <p:spPr bwMode="auto">
          <a:xfrm>
            <a:off x="822325" y="5297488"/>
            <a:ext cx="239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operating point</a:t>
            </a:r>
          </a:p>
        </p:txBody>
      </p:sp>
      <p:sp>
        <p:nvSpPr>
          <p:cNvPr id="180" name="Line 19"/>
          <p:cNvSpPr>
            <a:spLocks noChangeShapeType="1"/>
          </p:cNvSpPr>
          <p:nvPr/>
        </p:nvSpPr>
        <p:spPr bwMode="auto">
          <a:xfrm>
            <a:off x="3200400" y="5638800"/>
            <a:ext cx="381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Photodiodes as Voltage Source and Current Source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leave attach a very small resistor, does the solar cell act like a voltage source or a current source?</a:t>
            </a:r>
          </a:p>
          <a:p>
            <a:pPr lvl="1"/>
            <a:r>
              <a:rPr lang="en-US" dirty="0" smtClean="0"/>
              <a:t>A. Voltage source</a:t>
            </a:r>
          </a:p>
          <a:p>
            <a:pPr lvl="1"/>
            <a:r>
              <a:rPr lang="en-US" dirty="0" smtClean="0"/>
              <a:t>B. Current source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0" y="4251325"/>
            <a:ext cx="0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rot="5400000">
            <a:off x="4610100" y="43815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44975" y="377825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I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(A)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 flipV="1">
            <a:off x="4724400" y="3886200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38800" y="5241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(V)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733800" y="5410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rc 11"/>
          <p:cNvSpPr>
            <a:spLocks/>
          </p:cNvSpPr>
          <p:nvPr/>
        </p:nvSpPr>
        <p:spPr bwMode="auto">
          <a:xfrm flipV="1">
            <a:off x="4724400" y="4343400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3733800" y="5867400"/>
            <a:ext cx="99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810000" y="5105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66888" y="6080125"/>
            <a:ext cx="211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Arial" charset="0"/>
              </a:rPr>
              <a:t>with incident light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3810000" y="5943600"/>
            <a:ext cx="228600" cy="2286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93975" y="47244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in the dark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6576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822325" y="5297488"/>
            <a:ext cx="239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operating point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200400" y="5638800"/>
            <a:ext cx="381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Photodiodes as Voltage Source and Current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leave attach a very large resistor, the solar cell acts like a voltage source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0" y="4251325"/>
            <a:ext cx="0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rot="5400000">
            <a:off x="4610100" y="43815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44975" y="377825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I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(A)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 flipV="1">
            <a:off x="4724400" y="3886200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38800" y="5241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(V)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733800" y="5410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rc 11"/>
          <p:cNvSpPr>
            <a:spLocks/>
          </p:cNvSpPr>
          <p:nvPr/>
        </p:nvSpPr>
        <p:spPr bwMode="auto">
          <a:xfrm flipV="1">
            <a:off x="4724400" y="4343400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3733800" y="5867400"/>
            <a:ext cx="99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810000" y="5105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66888" y="6080125"/>
            <a:ext cx="211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Arial" charset="0"/>
              </a:rPr>
              <a:t>with incident light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3810000" y="5943600"/>
            <a:ext cx="228600" cy="2286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93975" y="47244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in the dark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6576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822325" y="5297488"/>
            <a:ext cx="239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operating point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200400" y="5638800"/>
            <a:ext cx="381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</a:p>
          <a:p>
            <a:pPr lvl="1"/>
            <a:r>
              <a:rPr lang="en-US" dirty="0" smtClean="0"/>
              <a:t>Brief tiny look at MOSFET semiconductor physics (for ~5 minutes)</a:t>
            </a:r>
          </a:p>
          <a:p>
            <a:pPr lvl="1"/>
            <a:r>
              <a:rPr lang="en-US" dirty="0" smtClean="0"/>
              <a:t>Course overview</a:t>
            </a:r>
          </a:p>
          <a:p>
            <a:pPr lvl="1"/>
            <a:r>
              <a:rPr lang="en-US" dirty="0" smtClean="0"/>
              <a:t>Open Q&amp;A: Send me questions beforehand for better answers</a:t>
            </a:r>
          </a:p>
          <a:p>
            <a:pPr lvl="1"/>
            <a:r>
              <a:rPr lang="en-US" dirty="0" smtClean="0"/>
              <a:t>If somehow we aren’t done at this point, I’ll do a quick diode problem</a:t>
            </a:r>
          </a:p>
        </p:txBody>
      </p:sp>
    </p:spTree>
    <p:extLst>
      <p:ext uri="{BB962C8B-B14F-4D97-AF65-F5344CB8AC3E}">
        <p14:creationId xmlns:p14="http://schemas.microsoft.com/office/powerpoint/2010/main" val="24582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WORK MUST BE DONE COMPLETELY SOLO!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Maximum allowed time will be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hours</a:t>
            </a:r>
          </a:p>
          <a:p>
            <a:pPr lvl="1"/>
            <a:r>
              <a:rPr lang="en-US" dirty="0" smtClean="0"/>
              <a:t>Will be written so that it can be completed in approximately 2 hours</a:t>
            </a:r>
            <a:endParaRPr lang="en-US" dirty="0"/>
          </a:p>
          <a:p>
            <a:r>
              <a:rPr lang="en-US" dirty="0" smtClean="0"/>
              <a:t>Allowed resources:</a:t>
            </a:r>
          </a:p>
          <a:p>
            <a:pPr lvl="1"/>
            <a:r>
              <a:rPr lang="en-US" dirty="0" smtClean="0"/>
              <a:t>May use </a:t>
            </a:r>
            <a:r>
              <a:rPr lang="en-US" dirty="0"/>
              <a:t>any textbook </a:t>
            </a:r>
            <a:r>
              <a:rPr lang="en-US" dirty="0" smtClean="0"/>
              <a:t>(incl. </a:t>
            </a:r>
            <a:r>
              <a:rPr lang="en-US" dirty="0"/>
              <a:t>G</a:t>
            </a:r>
            <a:r>
              <a:rPr lang="en-US" dirty="0" smtClean="0"/>
              <a:t>oogle Books)</a:t>
            </a:r>
          </a:p>
          <a:p>
            <a:pPr lvl="1"/>
            <a:r>
              <a:rPr lang="en-US" dirty="0" smtClean="0"/>
              <a:t>Anything posted on the EE40 website</a:t>
            </a:r>
          </a:p>
          <a:p>
            <a:pPr lvl="1"/>
            <a:r>
              <a:rPr lang="en-US" dirty="0" smtClean="0"/>
              <a:t>Only allowed websites are </a:t>
            </a:r>
            <a:r>
              <a:rPr lang="en-US" dirty="0"/>
              <a:t>G</a:t>
            </a:r>
            <a:r>
              <a:rPr lang="en-US" dirty="0" smtClean="0"/>
              <a:t>oogle Books, </a:t>
            </a:r>
            <a:r>
              <a:rPr lang="en-US" dirty="0" err="1" smtClean="0"/>
              <a:t>wikipedia</a:t>
            </a:r>
            <a:r>
              <a:rPr lang="en-US" dirty="0" smtClean="0"/>
              <a:t>, and EE40 websites</a:t>
            </a:r>
          </a:p>
          <a:p>
            <a:pPr lvl="1"/>
            <a:r>
              <a:rPr lang="en-US" dirty="0" smtClean="0"/>
              <a:t>Not allowed to use other websites like </a:t>
            </a:r>
            <a:r>
              <a:rPr lang="en-US" dirty="0" err="1" smtClean="0"/>
              <a:t>facebook</a:t>
            </a:r>
            <a:r>
              <a:rPr lang="en-US" dirty="0" smtClean="0"/>
              <a:t> answers, yahoo answers, etc. even if you are reading other people’s responses</a:t>
            </a:r>
          </a:p>
          <a:p>
            <a:pPr lvl="1"/>
            <a:r>
              <a:rPr lang="en-US" dirty="0" smtClean="0"/>
              <a:t>When in doubt, email me or text me</a:t>
            </a:r>
            <a:endParaRPr lang="en-US" dirty="0"/>
          </a:p>
          <a:p>
            <a:pPr lvl="1"/>
            <a:r>
              <a:rPr lang="en-US" dirty="0"/>
              <a:t>We will be very serious about cheating on </a:t>
            </a:r>
            <a:r>
              <a:rPr lang="en-US" dirty="0" smtClean="0"/>
              <a:t>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Photodiode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990600"/>
            <a:ext cx="4419600" cy="5211763"/>
          </a:xfrm>
        </p:spPr>
        <p:txBody>
          <a:bodyPr/>
          <a:lstStyle/>
          <a:p>
            <a:pPr marL="112713" indent="-112713">
              <a:spcBef>
                <a:spcPct val="35000"/>
              </a:spcBef>
            </a:pPr>
            <a:r>
              <a:rPr lang="en-US" sz="2400" dirty="0"/>
              <a:t> An intrinsic region is placed between the p-type and n-type regions</a:t>
            </a:r>
          </a:p>
          <a:p>
            <a:pPr marL="338138" lvl="1" indent="-111125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 dirty="0" smtClean="0"/>
              <a:t>Goal is so </a:t>
            </a:r>
            <a:r>
              <a:rPr lang="en-US" sz="2000" dirty="0"/>
              <a:t>that </a:t>
            </a:r>
            <a:r>
              <a:rPr lang="en-US" sz="2000" dirty="0">
                <a:sym typeface="Wingdings" pitchFamily="2" charset="2"/>
              </a:rPr>
              <a:t>most of the electron-hole pairs</a:t>
            </a:r>
            <a:r>
              <a:rPr lang="en-US" sz="2000" dirty="0"/>
              <a:t> are generated in the depletion </a:t>
            </a:r>
            <a:r>
              <a:rPr lang="en-US" sz="2000" dirty="0" smtClean="0"/>
              <a:t>region</a:t>
            </a:r>
            <a:endParaRPr lang="en-US" sz="2000" dirty="0"/>
          </a:p>
        </p:txBody>
      </p:sp>
      <p:pic>
        <p:nvPicPr>
          <p:cNvPr id="1567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108450" cy="28479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808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Depletion Approximation 3 </a:t>
            </a:r>
          </a:p>
        </p:txBody>
      </p:sp>
      <p:graphicFrame>
        <p:nvGraphicFramePr>
          <p:cNvPr id="156057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2475" y="914400"/>
          <a:ext cx="69024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3" imgW="3619440" imgH="888840" progId="Equation.DSMT4">
                  <p:embed/>
                </p:oleObj>
              </mc:Choice>
              <mc:Fallback>
                <p:oleObj name="Equation" r:id="rId3" imgW="36194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914400"/>
                        <a:ext cx="69024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0580" name="Object 4"/>
          <p:cNvGraphicFramePr>
            <a:graphicFrameLocks noChangeAspect="1"/>
          </p:cNvGraphicFramePr>
          <p:nvPr/>
        </p:nvGraphicFramePr>
        <p:xfrm>
          <a:off x="809625" y="2700338"/>
          <a:ext cx="64801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5" imgW="2971800" imgH="431640" progId="Equation.DSMT4">
                  <p:embed/>
                </p:oleObj>
              </mc:Choice>
              <mc:Fallback>
                <p:oleObj name="Equation" r:id="rId5" imgW="2971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700338"/>
                        <a:ext cx="64801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0581" name="Object 5"/>
          <p:cNvGraphicFramePr>
            <a:graphicFrameLocks noChangeAspect="1"/>
          </p:cNvGraphicFramePr>
          <p:nvPr/>
        </p:nvGraphicFramePr>
        <p:xfrm>
          <a:off x="315913" y="3506788"/>
          <a:ext cx="8828087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7" imgW="4178160" imgH="888840" progId="Equation.DSMT4">
                  <p:embed/>
                </p:oleObj>
              </mc:Choice>
              <mc:Fallback>
                <p:oleObj name="Equation" r:id="rId7" imgW="41781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506788"/>
                        <a:ext cx="8828087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058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77888" y="5360988"/>
          <a:ext cx="73580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9" imgW="3403440" imgH="431640" progId="Equation.DSMT4">
                  <p:embed/>
                </p:oleObj>
              </mc:Choice>
              <mc:Fallback>
                <p:oleObj name="Equation" r:id="rId9" imgW="340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5360988"/>
                        <a:ext cx="73580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9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Depletion Approximation 1</a:t>
            </a:r>
          </a:p>
        </p:txBody>
      </p:sp>
      <p:graphicFrame>
        <p:nvGraphicFramePr>
          <p:cNvPr id="155750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31800" y="2763838"/>
          <a:ext cx="38846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3" imgW="2565360" imgH="431640" progId="Equation.DSMT4">
                  <p:embed/>
                </p:oleObj>
              </mc:Choice>
              <mc:Fallback>
                <p:oleObj name="Equation" r:id="rId3" imgW="2565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763838"/>
                        <a:ext cx="38846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08" name="Object 4"/>
          <p:cNvGraphicFramePr>
            <a:graphicFrameLocks noChangeAspect="1"/>
          </p:cNvGraphicFramePr>
          <p:nvPr/>
        </p:nvGraphicFramePr>
        <p:xfrm>
          <a:off x="382588" y="946150"/>
          <a:ext cx="62722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5" imgW="4267597" imgH="482997" progId="Equation.DSMT4">
                  <p:embed/>
                </p:oleObj>
              </mc:Choice>
              <mc:Fallback>
                <p:oleObj name="Equation" r:id="rId5" imgW="4267597" imgH="4829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946150"/>
                        <a:ext cx="62722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750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r="14874"/>
          <a:stretch>
            <a:fillRect/>
          </a:stretch>
        </p:blipFill>
        <p:spPr bwMode="auto">
          <a:xfrm>
            <a:off x="4886325" y="1412875"/>
            <a:ext cx="42576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75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14172"/>
          <a:stretch>
            <a:fillRect/>
          </a:stretch>
        </p:blipFill>
        <p:spPr bwMode="auto">
          <a:xfrm>
            <a:off x="4297363" y="3970338"/>
            <a:ext cx="4846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751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63538" y="3511550"/>
          <a:ext cx="515778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9" imgW="3327120" imgH="1117440" progId="Equation.DSMT4">
                  <p:embed/>
                </p:oleObj>
              </mc:Choice>
              <mc:Fallback>
                <p:oleObj name="Equation" r:id="rId9" imgW="332712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511550"/>
                        <a:ext cx="5157787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7512" name="Line 8"/>
          <p:cNvSpPr>
            <a:spLocks noChangeShapeType="1"/>
          </p:cNvSpPr>
          <p:nvPr/>
        </p:nvSpPr>
        <p:spPr bwMode="auto">
          <a:xfrm>
            <a:off x="7332663" y="3155950"/>
            <a:ext cx="0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7513" name="Text Box 9"/>
          <p:cNvSpPr txBox="1">
            <a:spLocks noChangeArrowheads="1"/>
          </p:cNvSpPr>
          <p:nvPr/>
        </p:nvSpPr>
        <p:spPr bwMode="auto">
          <a:xfrm>
            <a:off x="7332663" y="3335338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Gauss’s Law</a:t>
            </a:r>
          </a:p>
        </p:txBody>
      </p:sp>
      <p:sp>
        <p:nvSpPr>
          <p:cNvPr id="1557514" name="Text Box 10"/>
          <p:cNvSpPr txBox="1">
            <a:spLocks noChangeArrowheads="1"/>
          </p:cNvSpPr>
          <p:nvPr/>
        </p:nvSpPr>
        <p:spPr bwMode="auto">
          <a:xfrm>
            <a:off x="5387975" y="1803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557515" name="Text Box 11"/>
          <p:cNvSpPr txBox="1">
            <a:spLocks noChangeArrowheads="1"/>
          </p:cNvSpPr>
          <p:nvPr/>
        </p:nvSpPr>
        <p:spPr bwMode="auto">
          <a:xfrm>
            <a:off x="8050213" y="1866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57516" name="Text Box 12"/>
          <p:cNvSpPr txBox="1">
            <a:spLocks noChangeArrowheads="1"/>
          </p:cNvSpPr>
          <p:nvPr/>
        </p:nvSpPr>
        <p:spPr bwMode="auto">
          <a:xfrm>
            <a:off x="5019675" y="42148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557517" name="Text Box 13"/>
          <p:cNvSpPr txBox="1">
            <a:spLocks noChangeArrowheads="1"/>
          </p:cNvSpPr>
          <p:nvPr/>
        </p:nvSpPr>
        <p:spPr bwMode="auto">
          <a:xfrm>
            <a:off x="7681913" y="42783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10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YTISubZero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4728"/>
            <a:ext cx="8229600" cy="4000997"/>
          </a:xfrm>
        </p:spPr>
        <p:txBody>
          <a:bodyPr/>
          <a:lstStyle/>
          <a:p>
            <a:r>
              <a:rPr lang="en-US" dirty="0" smtClean="0"/>
              <a:t>Do I seem to be high in class?</a:t>
            </a:r>
          </a:p>
          <a:p>
            <a:pPr lvl="1"/>
            <a:r>
              <a:rPr lang="en-US" dirty="0" smtClean="0"/>
              <a:t>A. Never</a:t>
            </a:r>
          </a:p>
          <a:p>
            <a:pPr lvl="1"/>
            <a:r>
              <a:rPr lang="en-US" dirty="0" smtClean="0"/>
              <a:t>B. Sometimes</a:t>
            </a:r>
          </a:p>
          <a:p>
            <a:pPr lvl="1"/>
            <a:r>
              <a:rPr lang="en-US" dirty="0" smtClean="0"/>
              <a:t>C. I am basically watching </a:t>
            </a:r>
            <a:r>
              <a:rPr lang="en-US" dirty="0" err="1" smtClean="0"/>
              <a:t>Cheech</a:t>
            </a:r>
            <a:r>
              <a:rPr lang="en-US" dirty="0" smtClean="0"/>
              <a:t> and Chong give a lecture on electrical engineering </a:t>
            </a:r>
            <a:r>
              <a:rPr lang="en-US" dirty="0"/>
              <a:t>[if you are too young, substitute “Harold and Kumar”]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6" y="1103064"/>
            <a:ext cx="8863414" cy="99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Yokombo</a:t>
            </a:r>
            <a:r>
              <a:rPr lang="en-US" sz="2800" dirty="0" smtClean="0"/>
              <a:t> – Lecture on RC and RL circuits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272"/>
            <a:ext cx="5348689" cy="4298453"/>
          </a:xfrm>
        </p:spPr>
        <p:txBody>
          <a:bodyPr/>
          <a:lstStyle/>
          <a:p>
            <a:r>
              <a:rPr lang="en-US" dirty="0" smtClean="0"/>
              <a:t>How freakish am I?</a:t>
            </a:r>
          </a:p>
          <a:p>
            <a:pPr lvl="1"/>
            <a:r>
              <a:rPr lang="en-US" dirty="0" smtClean="0"/>
              <a:t>A. Seem pretty normal</a:t>
            </a:r>
          </a:p>
          <a:p>
            <a:pPr lvl="1"/>
            <a:r>
              <a:rPr lang="en-US" dirty="0" smtClean="0"/>
              <a:t>B. Normal, except the weird walk</a:t>
            </a:r>
          </a:p>
          <a:p>
            <a:pPr lvl="1"/>
            <a:r>
              <a:rPr lang="en-US" dirty="0" smtClean="0"/>
              <a:t>C. Eccentric, in a safely </a:t>
            </a:r>
            <a:r>
              <a:rPr lang="en-US" dirty="0" err="1" smtClean="0"/>
              <a:t>professorish</a:t>
            </a:r>
            <a:r>
              <a:rPr lang="en-US" dirty="0" smtClean="0"/>
              <a:t> way</a:t>
            </a:r>
          </a:p>
          <a:p>
            <a:pPr lvl="1"/>
            <a:r>
              <a:rPr lang="en-US" dirty="0" smtClean="0"/>
              <a:t>D. I have on occasion been afraid to come to class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34" y="1072079"/>
            <a:ext cx="3998204" cy="115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55" y="2225407"/>
            <a:ext cx="2825942" cy="328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9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46100</TotalTime>
  <Words>4547</Words>
  <Application>Microsoft Office PowerPoint</Application>
  <PresentationFormat>On-screen Show (4:3)</PresentationFormat>
  <Paragraphs>970</Paragraphs>
  <Slides>79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Default Design</vt:lpstr>
      <vt:lpstr>Custom Design</vt:lpstr>
      <vt:lpstr>Picture</vt:lpstr>
      <vt:lpstr>Equation</vt:lpstr>
      <vt:lpstr>EE40 Lecture 18 Josh Hug</vt:lpstr>
      <vt:lpstr>Logistics</vt:lpstr>
      <vt:lpstr>Project 2</vt:lpstr>
      <vt:lpstr>Project 2</vt:lpstr>
      <vt:lpstr>EE40 this Summer</vt:lpstr>
      <vt:lpstr>Rewatching Lectures</vt:lpstr>
      <vt:lpstr>BYMYSYD – we’ll start easy</vt:lpstr>
      <vt:lpstr>YTISubZero</vt:lpstr>
      <vt:lpstr>Yokombo – Lecture on RC and RL circuits</vt:lpstr>
      <vt:lpstr>hivedrone83</vt:lpstr>
      <vt:lpstr>Today</vt:lpstr>
      <vt:lpstr>Semiconductor Devices</vt:lpstr>
      <vt:lpstr>Atomic Structure</vt:lpstr>
      <vt:lpstr>Valence Shells</vt:lpstr>
      <vt:lpstr>Classification of Materials: Insulators</vt:lpstr>
      <vt:lpstr>Electrons in Conductors and Insulators</vt:lpstr>
      <vt:lpstr>Resistance of a Metal vs. Temperature</vt:lpstr>
      <vt:lpstr>Why?</vt:lpstr>
      <vt:lpstr>Electrons in Semiconductors</vt:lpstr>
      <vt:lpstr>The Periodic Table</vt:lpstr>
      <vt:lpstr>Electronic Bonds in Silicon</vt:lpstr>
      <vt:lpstr>Crystal Structure of Silicon</vt:lpstr>
      <vt:lpstr>Bandgap</vt:lpstr>
      <vt:lpstr>Semiconductors</vt:lpstr>
      <vt:lpstr>Bandgap</vt:lpstr>
      <vt:lpstr>PowerPoint Presentation</vt:lpstr>
      <vt:lpstr>PowerPoint Presentation</vt:lpstr>
      <vt:lpstr>PowerPoint Presentation</vt:lpstr>
      <vt:lpstr>PowerPoint Presentation</vt:lpstr>
      <vt:lpstr>Fermi-Dirac Distribution</vt:lpstr>
      <vt:lpstr>Fermi-Dirac Distribution of Electrons and Holes</vt:lpstr>
      <vt:lpstr>10 billion electrons seems like a lot to me</vt:lpstr>
      <vt:lpstr>How to get conduction in Si?</vt:lpstr>
      <vt:lpstr>The Periodic Table</vt:lpstr>
      <vt:lpstr>Doping Silicon with Donors (n-type)</vt:lpstr>
      <vt:lpstr> Doping with Acceptors (p-type)</vt:lpstr>
      <vt:lpstr>Doping</vt:lpstr>
      <vt:lpstr>Electron and Hole Densities in Doped Si</vt:lpstr>
      <vt:lpstr>Doping Example</vt:lpstr>
      <vt:lpstr>PowerPoint Presentation</vt:lpstr>
      <vt:lpstr>Junctions of n- and p-type Regions</vt:lpstr>
      <vt:lpstr>Junctions of n- and p-type Regions</vt:lpstr>
      <vt:lpstr>Depletion Region Approximation – Aha!</vt:lpstr>
      <vt:lpstr>Charge Density Distribution</vt:lpstr>
      <vt:lpstr>Two Governing Laws</vt:lpstr>
      <vt:lpstr>Electric Field from Electric Charge</vt:lpstr>
      <vt:lpstr>Why do we care about electric field?</vt:lpstr>
      <vt:lpstr>Electric Potential from Electric Field</vt:lpstr>
      <vt:lpstr>Why do we care about potential?</vt:lpstr>
      <vt:lpstr>Diffusion vs. Drift</vt:lpstr>
      <vt:lpstr>Diffusion vs. Drift</vt:lpstr>
      <vt:lpstr>Diffusion vs. Drift</vt:lpstr>
      <vt:lpstr>One last analogy</vt:lpstr>
      <vt:lpstr>Hole Drift and Hole Diffusion Current</vt:lpstr>
      <vt:lpstr>iClicker Time</vt:lpstr>
      <vt:lpstr>iClicker Time</vt:lpstr>
      <vt:lpstr>Hole Drift and Hole Diffusion Current</vt:lpstr>
      <vt:lpstr>Effect of Applied Voltage</vt:lpstr>
      <vt:lpstr>Depletion Approx. – with VD&lt;0 reverse bias</vt:lpstr>
      <vt:lpstr>Hobonalogy</vt:lpstr>
      <vt:lpstr>Depletion Approx. – with VD&gt;0 forward bias</vt:lpstr>
      <vt:lpstr>Hobonalogy</vt:lpstr>
      <vt:lpstr>Forward Bias</vt:lpstr>
      <vt:lpstr>Reverse Bias</vt:lpstr>
      <vt:lpstr>Summary: pn-Junction Diode I-V</vt:lpstr>
      <vt:lpstr>Making a pn Junction Diode</vt:lpstr>
      <vt:lpstr>More than one way to get current flowing </vt:lpstr>
      <vt:lpstr>Optoelectronic Diodes</vt:lpstr>
      <vt:lpstr>Optoelectronic Diodes</vt:lpstr>
      <vt:lpstr>Open Photodiode</vt:lpstr>
      <vt:lpstr>I-V Characteristic of Optoelectronic Diodes</vt:lpstr>
      <vt:lpstr>Photodiodes as Voltage Source and Current Source</vt:lpstr>
      <vt:lpstr>Photodiodes as Voltage Source and Current Source</vt:lpstr>
      <vt:lpstr>That’s all for today</vt:lpstr>
      <vt:lpstr>Extra Slides</vt:lpstr>
      <vt:lpstr>Design Problems</vt:lpstr>
      <vt:lpstr>Example: Photodiode</vt:lpstr>
      <vt:lpstr>Depletion Approximation 3 </vt:lpstr>
      <vt:lpstr>Depletion Approximation 1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1743</cp:revision>
  <cp:lastPrinted>2000-01-18T23:43:12Z</cp:lastPrinted>
  <dcterms:created xsi:type="dcterms:W3CDTF">1999-07-07T15:21:45Z</dcterms:created>
  <dcterms:modified xsi:type="dcterms:W3CDTF">2010-08-08T20:18:44Z</dcterms:modified>
</cp:coreProperties>
</file>