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8"/>
  </p:notesMasterIdLst>
  <p:handoutMasterIdLst>
    <p:handoutMasterId r:id="rId69"/>
  </p:handoutMasterIdLst>
  <p:sldIdLst>
    <p:sldId id="849" r:id="rId3"/>
    <p:sldId id="895" r:id="rId4"/>
    <p:sldId id="1097" r:id="rId5"/>
    <p:sldId id="1046" r:id="rId6"/>
    <p:sldId id="1047" r:id="rId7"/>
    <p:sldId id="1048" r:id="rId8"/>
    <p:sldId id="1049" r:id="rId9"/>
    <p:sldId id="1050" r:id="rId10"/>
    <p:sldId id="1051" r:id="rId11"/>
    <p:sldId id="1052" r:id="rId12"/>
    <p:sldId id="1053" r:id="rId13"/>
    <p:sldId id="1054" r:id="rId14"/>
    <p:sldId id="1110" r:id="rId15"/>
    <p:sldId id="1055" r:id="rId16"/>
    <p:sldId id="1056" r:id="rId17"/>
    <p:sldId id="1057" r:id="rId18"/>
    <p:sldId id="1058" r:id="rId19"/>
    <p:sldId id="1111" r:id="rId20"/>
    <p:sldId id="1060" r:id="rId21"/>
    <p:sldId id="1061" r:id="rId22"/>
    <p:sldId id="1062" r:id="rId23"/>
    <p:sldId id="1063" r:id="rId24"/>
    <p:sldId id="1112" r:id="rId25"/>
    <p:sldId id="1064" r:id="rId26"/>
    <p:sldId id="1066" r:id="rId27"/>
    <p:sldId id="1068" r:id="rId28"/>
    <p:sldId id="1069" r:id="rId29"/>
    <p:sldId id="1071" r:id="rId30"/>
    <p:sldId id="1074" r:id="rId31"/>
    <p:sldId id="1073" r:id="rId32"/>
    <p:sldId id="1075" r:id="rId33"/>
    <p:sldId id="1078" r:id="rId34"/>
    <p:sldId id="1077" r:id="rId35"/>
    <p:sldId id="1076" r:id="rId36"/>
    <p:sldId id="1079" r:id="rId37"/>
    <p:sldId id="1070" r:id="rId38"/>
    <p:sldId id="1072" r:id="rId39"/>
    <p:sldId id="1080" r:id="rId40"/>
    <p:sldId id="1081" r:id="rId41"/>
    <p:sldId id="1084" r:id="rId42"/>
    <p:sldId id="1082" r:id="rId43"/>
    <p:sldId id="1083" r:id="rId44"/>
    <p:sldId id="1087" r:id="rId45"/>
    <p:sldId id="1113" r:id="rId46"/>
    <p:sldId id="1086" r:id="rId47"/>
    <p:sldId id="1088" r:id="rId48"/>
    <p:sldId id="1090" r:id="rId49"/>
    <p:sldId id="1091" r:id="rId50"/>
    <p:sldId id="1089" r:id="rId51"/>
    <p:sldId id="1093" r:id="rId52"/>
    <p:sldId id="1094" r:id="rId53"/>
    <p:sldId id="1098" r:id="rId54"/>
    <p:sldId id="1102" r:id="rId55"/>
    <p:sldId id="1100" r:id="rId56"/>
    <p:sldId id="1107" r:id="rId57"/>
    <p:sldId id="1099" r:id="rId58"/>
    <p:sldId id="1119" r:id="rId59"/>
    <p:sldId id="1106" r:id="rId60"/>
    <p:sldId id="1109" r:id="rId61"/>
    <p:sldId id="1108" r:id="rId62"/>
    <p:sldId id="1114" r:id="rId63"/>
    <p:sldId id="1115" r:id="rId64"/>
    <p:sldId id="1116" r:id="rId65"/>
    <p:sldId id="1117" r:id="rId66"/>
    <p:sldId id="1118" r:id="rId6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0B5E01-6DF0-4C74-9646-EB001C5FE6C3}">
          <p14:sldIdLst>
            <p14:sldId id="849"/>
            <p14:sldId id="895"/>
            <p14:sldId id="1097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110"/>
            <p14:sldId id="1055"/>
            <p14:sldId id="1056"/>
            <p14:sldId id="1057"/>
            <p14:sldId id="1058"/>
            <p14:sldId id="1111"/>
            <p14:sldId id="1060"/>
            <p14:sldId id="1061"/>
            <p14:sldId id="1062"/>
            <p14:sldId id="1063"/>
            <p14:sldId id="1112"/>
            <p14:sldId id="1064"/>
            <p14:sldId id="1066"/>
            <p14:sldId id="1068"/>
            <p14:sldId id="1069"/>
            <p14:sldId id="1071"/>
            <p14:sldId id="1074"/>
            <p14:sldId id="1073"/>
            <p14:sldId id="1075"/>
            <p14:sldId id="1078"/>
            <p14:sldId id="1077"/>
            <p14:sldId id="1076"/>
            <p14:sldId id="1079"/>
            <p14:sldId id="1070"/>
            <p14:sldId id="1072"/>
            <p14:sldId id="1080"/>
            <p14:sldId id="1081"/>
            <p14:sldId id="1084"/>
            <p14:sldId id="1082"/>
            <p14:sldId id="1083"/>
            <p14:sldId id="1087"/>
            <p14:sldId id="1113"/>
            <p14:sldId id="1086"/>
            <p14:sldId id="1088"/>
            <p14:sldId id="1090"/>
            <p14:sldId id="1091"/>
            <p14:sldId id="1089"/>
            <p14:sldId id="1093"/>
            <p14:sldId id="1094"/>
            <p14:sldId id="1098"/>
            <p14:sldId id="1102"/>
            <p14:sldId id="1100"/>
            <p14:sldId id="1107"/>
            <p14:sldId id="1099"/>
            <p14:sldId id="1119"/>
            <p14:sldId id="1106"/>
            <p14:sldId id="1109"/>
            <p14:sldId id="1108"/>
            <p14:sldId id="1114"/>
            <p14:sldId id="1115"/>
            <p14:sldId id="1116"/>
          </p14:sldIdLst>
        </p14:section>
        <p14:section name="Untitled Section" id="{18D63036-3D06-497F-8A9E-F68AB631F1FB}">
          <p14:sldIdLst>
            <p14:sldId id="1117"/>
            <p14:sldId id="11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3333CC"/>
    <a:srgbClr val="FF0000"/>
    <a:srgbClr val="CC00CC"/>
    <a:srgbClr val="F2E600"/>
    <a:srgbClr val="FFFF66"/>
    <a:srgbClr val="CC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1124" autoAdjust="0"/>
  </p:normalViewPr>
  <p:slideViewPr>
    <p:cSldViewPr snapToGrid="0">
      <p:cViewPr>
        <p:scale>
          <a:sx n="86" d="100"/>
          <a:sy n="86" d="100"/>
        </p:scale>
        <p:origin x="-1794" y="-444"/>
      </p:cViewPr>
      <p:guideLst>
        <p:guide orient="horz" pos="2160"/>
        <p:guide pos="2899"/>
      </p:guideLst>
    </p:cSldViewPr>
  </p:slideViewPr>
  <p:outlineViewPr>
    <p:cViewPr>
      <p:scale>
        <a:sx n="33" d="100"/>
        <a:sy n="33" d="100"/>
      </p:scale>
      <p:origin x="0" y="15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88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868D43E4-A231-4F3F-8141-303E1FB56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435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defTabSz="944563">
              <a:defRPr sz="1200" smtClean="0"/>
            </a:lvl1pPr>
          </a:lstStyle>
          <a:p>
            <a:pPr>
              <a:defRPr/>
            </a:pPr>
            <a:r>
              <a:rPr lang="en-US"/>
              <a:t>EE40, Fall 2004     Prof. White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04" tIns="47152" rIns="94304" bIns="4715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 smtClean="0"/>
            </a:lvl1pPr>
          </a:lstStyle>
          <a:p>
            <a:pPr>
              <a:defRPr/>
            </a:pPr>
            <a:fld id="{4FED3358-886A-4E7C-A4B5-987982997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02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3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3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EE40, Fall 2004     Prof. White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ED3358-886A-4E7C-A4B5-98798299742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2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0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0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14400"/>
            <a:ext cx="8229600" cy="2528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95688"/>
            <a:ext cx="8229600" cy="2530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3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E2A7E-2AF1-47C8-B5EE-F1A789FF5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0D3B0-E26C-4B47-8153-D0B246266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B9CF1-0370-46AF-8759-0505420F3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C6C6-F049-4476-B973-298BAD19A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E0EC-129A-4ABB-A8B4-4145BD54B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6218-9A72-4682-853F-F0E931F98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155ED-B6B2-4630-8687-3CFA8607E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BD5BA-6314-4B4D-87AD-6BA85673F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B4F5-514A-4418-97DD-AB7513AC7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98FA-DDAF-46BA-81C4-AB70AB60F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373A-921B-4B2F-AEC6-CD4DF11BA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521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533400" y="838200"/>
            <a:ext cx="8128000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8680450" y="655161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0E5EC2D3-8BD5-4E31-9677-C207DA4DE46B}" type="slidenum">
              <a:rPr lang="en-US" sz="140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229600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430213" y="6605588"/>
            <a:ext cx="1333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EE40 Summer 2010</a:t>
            </a:r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8112125" y="6592888"/>
            <a:ext cx="4191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Hug</a:t>
            </a: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19850"/>
            <a:ext cx="4995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EE40,Fall 2006     Prof. Chang-Hasnain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198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8241EA-9945-466D-8B39-DA0F5B381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49.png"/><Relationship Id="rId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51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4568" y="1214974"/>
            <a:ext cx="2734731" cy="2279650"/>
          </a:xfrm>
        </p:spPr>
        <p:txBody>
          <a:bodyPr/>
          <a:lstStyle/>
          <a:p>
            <a:r>
              <a:rPr lang="en-US" dirty="0" smtClean="0"/>
              <a:t>EE40</a:t>
            </a:r>
            <a:br>
              <a:rPr lang="en-US" dirty="0" smtClean="0"/>
            </a:br>
            <a:r>
              <a:rPr lang="en-US" dirty="0" smtClean="0"/>
              <a:t>Lecture 14 Josh Hug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0467" y="3878801"/>
            <a:ext cx="2252132" cy="1752600"/>
          </a:xfrm>
        </p:spPr>
        <p:txBody>
          <a:bodyPr/>
          <a:lstStyle/>
          <a:p>
            <a:r>
              <a:rPr lang="en-US" dirty="0" smtClean="0"/>
              <a:t>7/26/2010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 there some easier way of measuring power?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741" y="2150735"/>
                <a:ext cx="8229600" cy="4481429"/>
              </a:xfrm>
            </p:spPr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err="1" smtClean="0"/>
                  <a:t>Phasors</a:t>
                </a:r>
                <a:r>
                  <a:rPr lang="en-US" dirty="0" smtClean="0"/>
                  <a:t> are: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=10∠0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=0.5∠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Does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b="0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0" dirty="0" smtClean="0">
                        <a:latin typeface="Cambria Math"/>
                      </a:rPr>
                      <m:t>=5</m:t>
                    </m:r>
                    <m:r>
                      <a:rPr lang="en-US" i="1">
                        <a:latin typeface="Cambria Math"/>
                      </a:rPr>
                      <m:t>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741" y="2150735"/>
                <a:ext cx="8229600" cy="4481429"/>
              </a:xfrm>
              <a:blipFill rotWithShape="1"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2784" y="3592856"/>
                <a:ext cx="4896853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⁡(50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⁡(50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784" y="3592856"/>
                <a:ext cx="4896853" cy="6638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4" descr="C:\data\work\teaching\ee40\Summer 2010 EE40 Lectures\lec13\vpvp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6" y="859180"/>
            <a:ext cx="7599363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60134" y="4722629"/>
                <a:ext cx="45720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UcPeriod"/>
                </a:pPr>
                <a:r>
                  <a:rPr lang="en-US" dirty="0" smtClean="0"/>
                  <a:t>Yes,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dirty="0" smtClean="0"/>
                  <a:t> matches p(t)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No, wrong magnitude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No, wrong phase</a:t>
                </a:r>
              </a:p>
              <a:p>
                <a:pPr marL="514350" indent="-514350">
                  <a:buAutoNum type="alphaUcPeriod"/>
                </a:pPr>
                <a:r>
                  <a:rPr lang="en-US" dirty="0" smtClean="0"/>
                  <a:t>No, wrong frequency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134" y="4722629"/>
                <a:ext cx="4572000" cy="1815882"/>
              </a:xfrm>
              <a:prstGeom prst="rect">
                <a:avLst/>
              </a:prstGeom>
              <a:blipFill rotWithShape="1">
                <a:blip r:embed="rId5"/>
                <a:stretch>
                  <a:fillRect l="-2267" t="-2685" b="-9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gets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7089"/>
            <a:ext cx="8229600" cy="2458636"/>
          </a:xfrm>
        </p:spPr>
        <p:txBody>
          <a:bodyPr/>
          <a:lstStyle/>
          <a:p>
            <a:r>
              <a:rPr lang="en-US" dirty="0" smtClean="0"/>
              <a:t>For the resistor, there is no </a:t>
            </a:r>
            <a:r>
              <a:rPr lang="en-US" dirty="0" err="1" smtClean="0"/>
              <a:t>phasor</a:t>
            </a:r>
            <a:r>
              <a:rPr lang="en-US" dirty="0" smtClean="0"/>
              <a:t> which represents the power (never goes negative)</a:t>
            </a:r>
            <a:endParaRPr lang="en-US" dirty="0"/>
          </a:p>
        </p:txBody>
      </p:sp>
      <p:pic>
        <p:nvPicPr>
          <p:cNvPr id="4" name="Picture 3" descr="C:\data\work\teaching\ee40\Summer 2010 EE40 Lectures\lec13\vpv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89" y="879953"/>
            <a:ext cx="7599363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7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859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Tracking the time function of power with some sort of </a:t>
            </a:r>
            <a:r>
              <a:rPr lang="en-US" dirty="0" err="1" smtClean="0"/>
              <a:t>phasor</a:t>
            </a:r>
            <a:r>
              <a:rPr lang="en-US" dirty="0" smtClean="0"/>
              <a:t>-like quantity is annoying</a:t>
            </a:r>
          </a:p>
          <a:p>
            <a:pPr lvl="1"/>
            <a:r>
              <a:rPr lang="en-US" dirty="0" smtClean="0"/>
              <a:t>Frequency changes</a:t>
            </a:r>
          </a:p>
          <a:p>
            <a:pPr lvl="1"/>
            <a:r>
              <a:rPr lang="en-US" dirty="0" smtClean="0"/>
              <a:t>Sometimes have an offset (e.g. with resistor)</a:t>
            </a:r>
          </a:p>
          <a:p>
            <a:r>
              <a:rPr lang="en-US" dirty="0" smtClean="0"/>
              <a:t>Often, the thing we care about is the average power, useful for e.g.</a:t>
            </a:r>
          </a:p>
          <a:p>
            <a:pPr lvl="1"/>
            <a:r>
              <a:rPr lang="en-US" dirty="0" smtClean="0"/>
              <a:t>Battery drain</a:t>
            </a:r>
          </a:p>
          <a:p>
            <a:pPr lvl="1"/>
            <a:r>
              <a:rPr lang="en-US" dirty="0" smtClean="0"/>
              <a:t>Heat dissipation</a:t>
            </a:r>
          </a:p>
          <a:p>
            <a:r>
              <a:rPr lang="en-US" dirty="0" smtClean="0"/>
              <a:t>Useful to define a measure of “average” other than the </a:t>
            </a:r>
            <a:r>
              <a:rPr lang="en-US" dirty="0" err="1" smtClean="0"/>
              <a:t>handwavy</a:t>
            </a:r>
            <a:r>
              <a:rPr lang="en-US" dirty="0" smtClean="0"/>
              <a:t> thing we did before</a:t>
            </a:r>
          </a:p>
          <a:p>
            <a:r>
              <a:rPr lang="en-US" dirty="0" smtClean="0"/>
              <a:t>Average power given periodic power is: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9990" y="5431073"/>
                <a:ext cx="3150824" cy="109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990" y="5431073"/>
                <a:ext cx="3150824" cy="10965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266062" y="5701147"/>
            <a:ext cx="332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is time for 1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9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terms of </a:t>
            </a:r>
            <a:r>
              <a:rPr lang="en-US" dirty="0" err="1" smtClean="0"/>
              <a:t>phasors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seen that we cannot use </a:t>
            </a:r>
            <a:r>
              <a:rPr lang="en-US" dirty="0" err="1" smtClean="0"/>
              <a:t>phasors</a:t>
            </a:r>
            <a:r>
              <a:rPr lang="en-US" dirty="0" smtClean="0"/>
              <a:t> to find an expression for p(t)</a:t>
            </a:r>
          </a:p>
          <a:p>
            <a:r>
              <a:rPr lang="en-US" dirty="0" smtClean="0"/>
              <a:t>Average </a:t>
            </a:r>
            <a:r>
              <a:rPr lang="en-US" dirty="0"/>
              <a:t>power given periodic power is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We’ll use this definition of average power to derive an expression for average power in terms of </a:t>
            </a:r>
            <a:r>
              <a:rPr lang="en-US" dirty="0" err="1" smtClean="0"/>
              <a:t>phasors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4737" y="2621771"/>
                <a:ext cx="3150824" cy="1096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7" y="2621771"/>
                <a:ext cx="3150824" cy="10965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100809" y="2891845"/>
            <a:ext cx="332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is time for 1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𝑎𝑏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=5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Average of each cosine is </a:t>
                </a:r>
              </a:p>
              <a:p>
                <a:pPr lvl="2"/>
                <a:r>
                  <a:rPr lang="en-US" dirty="0" smtClean="0"/>
                  <a:t>Average of their product is</a:t>
                </a:r>
              </a:p>
              <a:p>
                <a:r>
                  <a:rPr lang="en-US" dirty="0" smtClean="0"/>
                  <a:t>Our goal will be to get the average power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</m:oMath>
                </a14:m>
                <a:r>
                  <a:rPr lang="en-US" dirty="0" smtClean="0"/>
                  <a:t> from </a:t>
                </a:r>
                <a:r>
                  <a:rPr lang="en-US" dirty="0" err="1" smtClean="0"/>
                  <a:t>phasors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We’ll utilize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𝑅𝑒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* denotes complex conjugate</a:t>
                </a:r>
              </a:p>
              <a:p>
                <a:pPr lvl="1"/>
                <a:r>
                  <a:rPr lang="en-US" dirty="0" smtClean="0"/>
                  <a:t>See extra slides for proof of this identity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99962" y="2489813"/>
            <a:ext cx="105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zero</a:t>
            </a:r>
            <a:endParaRPr lang="en-US" sz="24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5545" y="283967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780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from </a:t>
            </a:r>
            <a:r>
              <a:rPr lang="en-US" dirty="0" err="1" smtClean="0"/>
              <a:t>Phasors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69" y="914400"/>
                <a:ext cx="8945695" cy="5521325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𝑅𝑒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𝑅𝑒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𝜔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</m:acc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𝑅𝑒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𝜙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𝑅𝑒</m:t>
                    </m:r>
                    <m:r>
                      <a:rPr lang="en-US" b="0" i="1" smtClean="0">
                        <a:latin typeface="Cambria Math"/>
                      </a:rPr>
                      <m:t>[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69" y="914400"/>
                <a:ext cx="8945695" cy="552132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894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from </a:t>
            </a:r>
            <a:r>
              <a:rPr lang="en-US" dirty="0" err="1" smtClean="0"/>
              <a:t>Phasors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Thus, given a voltage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</m:oMath>
                </a14:m>
                <a:r>
                  <a:rPr lang="en-US" dirty="0" smtClean="0"/>
                  <a:t> and a current </a:t>
                </a:r>
                <a:r>
                  <a:rPr lang="en-US" dirty="0" err="1" smtClean="0"/>
                  <a:t>phasor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dirty="0" smtClean="0"/>
                  <a:t>, the average power absorbed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9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Capacitor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err="1" smtClean="0"/>
                  <a:t>Phasors</a:t>
                </a:r>
                <a:r>
                  <a:rPr lang="en-US" dirty="0" smtClean="0"/>
                  <a:t> are: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=10∠0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=0.5∠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10∠0×0.5∠−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5∠−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7"/>
          <p:cNvSpPr>
            <a:spLocks noChangeArrowheads="1"/>
          </p:cNvSpPr>
          <p:nvPr/>
        </p:nvSpPr>
        <p:spPr bwMode="auto">
          <a:xfrm>
            <a:off x="1932940" y="1421606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2166563" y="2471216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2166563" y="1866918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2163921" y="912835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2166563" y="924651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5827" y="1866918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7" y="1866918"/>
                <a:ext cx="19006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9348" y="1412900"/>
                <a:ext cx="969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𝑚𝐹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48" y="1412900"/>
                <a:ext cx="9694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 rot="5400000">
            <a:off x="3038145" y="1456163"/>
            <a:ext cx="971461" cy="457200"/>
            <a:chOff x="4952999" y="5392449"/>
            <a:chExt cx="971461" cy="457200"/>
          </a:xfrm>
        </p:grpSpPr>
        <p:grpSp>
          <p:nvGrpSpPr>
            <p:cNvPr id="12" name="Group 11"/>
            <p:cNvGrpSpPr/>
            <p:nvPr/>
          </p:nvGrpSpPr>
          <p:grpSpPr>
            <a:xfrm rot="16200000">
              <a:off x="5204598" y="5568586"/>
              <a:ext cx="457200" cy="104926"/>
              <a:chOff x="5773460" y="5019237"/>
              <a:chExt cx="457200" cy="104926"/>
            </a:xfrm>
          </p:grpSpPr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>
                <a:off x="5773460" y="5019237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5773460" y="5124163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4952999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5496725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42"/>
          <p:cNvSpPr>
            <a:spLocks noChangeShapeType="1"/>
          </p:cNvSpPr>
          <p:nvPr/>
        </p:nvSpPr>
        <p:spPr bwMode="auto">
          <a:xfrm>
            <a:off x="3523875" y="1864518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3875" y="926798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5017" y="1330530"/>
                <a:ext cx="4224298" cy="82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−0.5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50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17" y="1330530"/>
                <a:ext cx="4224298" cy="8244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0144" y="2112757"/>
                <a:ext cx="4896853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⁡(50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⁡(50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44" y="2112757"/>
                <a:ext cx="4896853" cy="6638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1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69" y="914400"/>
                <a:ext cx="9033831" cy="5521325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=10∠0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=2∠0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69" y="914400"/>
                <a:ext cx="9033831" cy="552132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7"/>
          <p:cNvSpPr>
            <a:spLocks noChangeArrowheads="1"/>
          </p:cNvSpPr>
          <p:nvPr/>
        </p:nvSpPr>
        <p:spPr bwMode="auto">
          <a:xfrm>
            <a:off x="3886421" y="1862108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4120044" y="2911718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4120044" y="2307420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4117402" y="1353337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5400000">
            <a:off x="4842597" y="2136870"/>
            <a:ext cx="1265238" cy="269875"/>
            <a:chOff x="2112" y="2064"/>
            <a:chExt cx="816" cy="288"/>
          </a:xfrm>
        </p:grpSpPr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2352" y="2064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400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2496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2448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2592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2544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2640" y="220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2688" y="22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112" y="22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14171" y="2271807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71" y="2271807"/>
                <a:ext cx="19006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5477356" y="1367609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86844" y="2083564"/>
                <a:ext cx="1394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844" y="2083564"/>
                <a:ext cx="139447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4117402" y="1367609"/>
            <a:ext cx="2309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4348384" y="1364566"/>
            <a:ext cx="113161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260724" y="3342451"/>
            <a:ext cx="488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avg</a:t>
            </a:r>
            <a:r>
              <a:rPr lang="en-US" dirty="0" smtClean="0"/>
              <a:t> power across resistor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295464" y="981445"/>
                <a:ext cx="2848536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464" y="981445"/>
                <a:ext cx="2848536" cy="898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542685" y="4241494"/>
            <a:ext cx="3314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0 Watts</a:t>
            </a:r>
          </a:p>
          <a:p>
            <a:pPr marL="514350" indent="-514350">
              <a:buAutoNum type="alphaUcPeriod"/>
            </a:pPr>
            <a:r>
              <a:rPr lang="en-US" dirty="0" smtClean="0"/>
              <a:t>10 Watts</a:t>
            </a:r>
          </a:p>
          <a:p>
            <a:pPr marL="514350" indent="-514350">
              <a:buAutoNum type="alphaUcPeriod"/>
            </a:pPr>
            <a:r>
              <a:rPr lang="en-US" dirty="0" smtClean="0"/>
              <a:t>20 Watts</a:t>
            </a:r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Resistor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169" y="914400"/>
                <a:ext cx="9033831" cy="5521325"/>
              </a:xfrm>
            </p:spPr>
            <p:txBody>
              <a:bodyPr>
                <a:normAutofit/>
              </a:bodyPr>
              <a:lstStyle/>
              <a:p>
                <a:endParaRPr lang="en-US" sz="3000" dirty="0" smtClean="0"/>
              </a:p>
              <a:p>
                <a:endParaRPr lang="en-US" sz="3000" dirty="0"/>
              </a:p>
              <a:p>
                <a:endParaRPr lang="en-US" sz="3000" dirty="0" smtClean="0"/>
              </a:p>
              <a:p>
                <a:endParaRPr lang="en-US" sz="30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000" b="0" i="1" smtClean="0">
                            <a:latin typeface="Cambria Math"/>
                          </a:rPr>
                          <m:t>𝑒𝑞</m:t>
                        </m:r>
                      </m:sub>
                    </m:sSub>
                    <m:r>
                      <a:rPr lang="en-US" sz="3000" b="0" i="1" smtClean="0">
                        <a:latin typeface="Cambria Math"/>
                      </a:rPr>
                      <m:t>=5−20</m:t>
                    </m:r>
                    <m:r>
                      <a:rPr lang="en-US" sz="3000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sz="30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n-US" sz="3000" b="0" i="1" smtClean="0">
                        <a:latin typeface="Cambria Math"/>
                      </a:rPr>
                      <m:t>=10∠0</m:t>
                    </m:r>
                  </m:oMath>
                </a14:m>
                <a:endParaRPr lang="en-US" sz="30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000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n-US" sz="3000" b="0" i="1" dirty="0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30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000" b="0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3000" b="0" i="1" dirty="0" smtClean="0">
                            <a:latin typeface="Cambria Math"/>
                          </a:rPr>
                          <m:t>𝑒𝑞</m:t>
                        </m:r>
                      </m:sub>
                    </m:sSub>
                  </m:oMath>
                </a14:m>
                <a:endParaRPr lang="en-US" sz="3000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acc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  <m:sSup>
                          <m:sSup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30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169" y="914400"/>
                <a:ext cx="9033831" cy="552132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7"/>
          <p:cNvSpPr>
            <a:spLocks noChangeArrowheads="1"/>
          </p:cNvSpPr>
          <p:nvPr/>
        </p:nvSpPr>
        <p:spPr bwMode="auto">
          <a:xfrm>
            <a:off x="3886421" y="1862108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4120044" y="2911718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4120044" y="2307420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4117402" y="1353337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5400000">
            <a:off x="4842597" y="2136870"/>
            <a:ext cx="1265238" cy="269875"/>
            <a:chOff x="2112" y="2064"/>
            <a:chExt cx="816" cy="288"/>
          </a:xfrm>
        </p:grpSpPr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2352" y="2064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400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2496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2448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2592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2544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2640" y="220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2688" y="22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112" y="22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14171" y="2271807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71" y="2271807"/>
                <a:ext cx="19006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5477356" y="1367609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86844" y="2083564"/>
                <a:ext cx="1394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844" y="2083564"/>
                <a:ext cx="139447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87212" y="825741"/>
                <a:ext cx="969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𝑚𝐹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212" y="825741"/>
                <a:ext cx="96948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4312970" y="1136285"/>
            <a:ext cx="971461" cy="457200"/>
            <a:chOff x="4952999" y="5392449"/>
            <a:chExt cx="971461" cy="457200"/>
          </a:xfrm>
        </p:grpSpPr>
        <p:grpSp>
          <p:nvGrpSpPr>
            <p:cNvPr id="24" name="Group 23"/>
            <p:cNvGrpSpPr/>
            <p:nvPr/>
          </p:nvGrpSpPr>
          <p:grpSpPr>
            <a:xfrm rot="16200000">
              <a:off x="5204598" y="5568586"/>
              <a:ext cx="457200" cy="104926"/>
              <a:chOff x="5773460" y="5019237"/>
              <a:chExt cx="457200" cy="104926"/>
            </a:xfrm>
          </p:grpSpPr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5773460" y="5019237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35"/>
              <p:cNvSpPr>
                <a:spLocks noChangeShapeType="1"/>
              </p:cNvSpPr>
              <p:nvPr/>
            </p:nvSpPr>
            <p:spPr bwMode="auto">
              <a:xfrm>
                <a:off x="5773460" y="5124163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4952999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42"/>
            <p:cNvSpPr>
              <a:spLocks noChangeShapeType="1"/>
            </p:cNvSpPr>
            <p:nvPr/>
          </p:nvSpPr>
          <p:spPr bwMode="auto">
            <a:xfrm>
              <a:off x="5496725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4117402" y="1367609"/>
            <a:ext cx="2309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>
            <a:off x="5249016" y="1364566"/>
            <a:ext cx="23098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260724" y="3342451"/>
            <a:ext cx="488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avg</a:t>
            </a:r>
            <a:r>
              <a:rPr lang="en-US" dirty="0" smtClean="0"/>
              <a:t> power from source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86421" y="5642485"/>
                <a:ext cx="4572000" cy="84144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latin typeface="Cambria Math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</a:rPr>
                            <m:t>1.17−4.7</m:t>
                          </m:r>
                          <m:r>
                            <a:rPr lang="en-US" sz="2600" i="1"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421" y="5642485"/>
                <a:ext cx="4572000" cy="8414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624699" y="5801599"/>
                <a:ext cx="16674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=0.58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699" y="5801599"/>
                <a:ext cx="1667443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130362" y="4759668"/>
                <a:ext cx="4572000" cy="10198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latin typeface="Cambria Math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</m:acc>
                              <m:sSup>
                                <m:sSupPr>
                                  <m:ctrlPr>
                                    <a:rPr lang="en-US" sz="26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600" i="1" dirty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600" i="1" dirty="0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600" i="1" dirty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𝑒𝑞</m:t>
                                  </m:r>
                                </m:sub>
                                <m:sup>
                                  <m:r>
                                    <a:rPr lang="en-US" sz="26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362" y="4759668"/>
                <a:ext cx="4572000" cy="10198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297105" y="4820343"/>
                <a:ext cx="2621872" cy="982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i="1">
                          <a:latin typeface="Cambria Math"/>
                        </a:rPr>
                        <m:t>𝑅𝑒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/>
                                </a:rPr>
                                <m:t>5+20</m:t>
                              </m:r>
                              <m:r>
                                <a:rPr lang="en-US" sz="2600" i="1">
                                  <a:latin typeface="Cambria Math"/>
                                </a:rPr>
                                <m:t>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105" y="4820343"/>
                <a:ext cx="2621872" cy="9827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792507" y="5311695"/>
                <a:ext cx="4572000" cy="11649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en-US" dirty="0"/>
                  <a:t>	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100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20.6155∠1.3258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07" y="5311695"/>
                <a:ext cx="4572000" cy="116493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5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Logisticals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7728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Midterm Wednesday</a:t>
            </a:r>
          </a:p>
          <a:p>
            <a:pPr lvl="1"/>
            <a:r>
              <a:rPr lang="en-US" dirty="0" smtClean="0"/>
              <a:t>Study guide online</a:t>
            </a:r>
          </a:p>
          <a:p>
            <a:pPr lvl="1"/>
            <a:r>
              <a:rPr lang="en-US" dirty="0" smtClean="0"/>
              <a:t>Study room on Monday</a:t>
            </a:r>
          </a:p>
          <a:p>
            <a:pPr lvl="2"/>
            <a:r>
              <a:rPr lang="en-US" dirty="0" smtClean="0"/>
              <a:t>Cory 531, 2:00</a:t>
            </a:r>
          </a:p>
          <a:p>
            <a:pPr lvl="3"/>
            <a:r>
              <a:rPr lang="en-US" dirty="0" smtClean="0"/>
              <a:t>Cooper, Tony, and I will be there 3:00-5:10</a:t>
            </a:r>
          </a:p>
          <a:p>
            <a:pPr lvl="1"/>
            <a:r>
              <a:rPr lang="en-US" dirty="0" smtClean="0"/>
              <a:t>Study room on Tuesday</a:t>
            </a:r>
          </a:p>
          <a:p>
            <a:pPr lvl="2"/>
            <a:r>
              <a:rPr lang="en-US" dirty="0" smtClean="0"/>
              <a:t>Cory 521, 2:30 and on</a:t>
            </a:r>
          </a:p>
          <a:p>
            <a:r>
              <a:rPr lang="en-US" dirty="0" smtClean="0"/>
              <a:t>Completed </a:t>
            </a:r>
            <a:r>
              <a:rPr lang="en-US" dirty="0" err="1" smtClean="0"/>
              <a:t>homeworks</a:t>
            </a:r>
            <a:r>
              <a:rPr lang="en-US" dirty="0" smtClean="0"/>
              <a:t> that have not been picked up have been moved into the lab cabinet</a:t>
            </a:r>
          </a:p>
          <a:p>
            <a:r>
              <a:rPr lang="en-US" dirty="0" smtClean="0"/>
              <a:t>If you have custom Project 2 parts, I’ve emailed you with details about how to pick them up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55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3132" y="1035584"/>
                <a:ext cx="8229600" cy="5233013"/>
              </a:xfrm>
            </p:spPr>
            <p:txBody>
              <a:bodyPr/>
              <a:lstStyle/>
              <a:p>
                <a:r>
                  <a:rPr lang="en-US" dirty="0" smtClean="0"/>
                  <a:t>So if power dissipated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𝑅𝑒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then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𝐼𝑚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</m:acc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Imaginary part is called “reactive power”</a:t>
                </a:r>
              </a:p>
              <a:p>
                <a:r>
                  <a:rPr lang="en-US" dirty="0" smtClean="0"/>
                  <a:t>Physical intuition is that it’s power that you put into an element with memory, but which the element eventually gives back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132" y="1035584"/>
                <a:ext cx="8229600" cy="5233013"/>
              </a:xfrm>
              <a:blipFill rotWithShape="1">
                <a:blip r:embed="rId2"/>
                <a:stretch>
                  <a:fillRect l="-1704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Capacitor </a:t>
            </a:r>
            <a:r>
              <a:rPr lang="en-US" sz="2800" dirty="0" smtClean="0"/>
              <a:t>Reactive Power Example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err="1" smtClean="0"/>
                  <a:t>Phasors</a:t>
                </a:r>
                <a:r>
                  <a:rPr lang="en-US" dirty="0" smtClean="0"/>
                  <a:t> are: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=10∠0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=0.5∠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𝐼𝑚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10∠0×0.5∠−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7"/>
          <p:cNvSpPr>
            <a:spLocks noChangeArrowheads="1"/>
          </p:cNvSpPr>
          <p:nvPr/>
        </p:nvSpPr>
        <p:spPr bwMode="auto">
          <a:xfrm>
            <a:off x="1932940" y="1421606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2166563" y="2471216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2166563" y="1866918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2163921" y="912835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2166563" y="924651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5827" y="1866918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27" y="1866918"/>
                <a:ext cx="19006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9348" y="1412900"/>
                <a:ext cx="969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𝑚𝐹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48" y="1412900"/>
                <a:ext cx="9694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 rot="5400000">
            <a:off x="3038145" y="1456163"/>
            <a:ext cx="971461" cy="457200"/>
            <a:chOff x="4952999" y="5392449"/>
            <a:chExt cx="971461" cy="457200"/>
          </a:xfrm>
        </p:grpSpPr>
        <p:grpSp>
          <p:nvGrpSpPr>
            <p:cNvPr id="12" name="Group 11"/>
            <p:cNvGrpSpPr/>
            <p:nvPr/>
          </p:nvGrpSpPr>
          <p:grpSpPr>
            <a:xfrm rot="16200000">
              <a:off x="5204598" y="5568586"/>
              <a:ext cx="457200" cy="104926"/>
              <a:chOff x="5773460" y="5019237"/>
              <a:chExt cx="457200" cy="104926"/>
            </a:xfrm>
          </p:grpSpPr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>
                <a:off x="5773460" y="5019237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5773460" y="5124163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4952999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5496725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42"/>
          <p:cNvSpPr>
            <a:spLocks noChangeShapeType="1"/>
          </p:cNvSpPr>
          <p:nvPr/>
        </p:nvSpPr>
        <p:spPr bwMode="auto">
          <a:xfrm>
            <a:off x="3523875" y="1864518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3875" y="926798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5017" y="1330530"/>
                <a:ext cx="4224298" cy="82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−0.5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50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017" y="1330530"/>
                <a:ext cx="4224298" cy="8244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0144" y="2112757"/>
                <a:ext cx="4896853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⁡(50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⁡(50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144" y="2112757"/>
                <a:ext cx="4896853" cy="6638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648028" y="5518739"/>
                <a:ext cx="4022640" cy="7340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𝐼𝑚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5∠−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028" y="5518739"/>
                <a:ext cx="4022640" cy="7340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35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ata\work\teaching\ee40\Summer 2010 EE40 Lectures\lec13\vpv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" y="3382944"/>
            <a:ext cx="7599363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5" name="Oval 37"/>
          <p:cNvSpPr>
            <a:spLocks noChangeArrowheads="1"/>
          </p:cNvSpPr>
          <p:nvPr/>
        </p:nvSpPr>
        <p:spPr bwMode="auto">
          <a:xfrm>
            <a:off x="2097560" y="2016863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2331183" y="3066473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2331183" y="2462175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2328541" y="1508092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2331183" y="1519908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5310" y="2426562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0" y="2426562"/>
                <a:ext cx="19006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23968" y="2008157"/>
                <a:ext cx="969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𝑚𝐹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968" y="2008157"/>
                <a:ext cx="9694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 rot="5400000">
            <a:off x="3202765" y="2051420"/>
            <a:ext cx="971461" cy="457200"/>
            <a:chOff x="4952999" y="5392449"/>
            <a:chExt cx="971461" cy="457200"/>
          </a:xfrm>
        </p:grpSpPr>
        <p:grpSp>
          <p:nvGrpSpPr>
            <p:cNvPr id="13" name="Group 12"/>
            <p:cNvGrpSpPr/>
            <p:nvPr/>
          </p:nvGrpSpPr>
          <p:grpSpPr>
            <a:xfrm rot="16200000">
              <a:off x="5204598" y="5568586"/>
              <a:ext cx="457200" cy="104926"/>
              <a:chOff x="5773460" y="5019237"/>
              <a:chExt cx="457200" cy="104926"/>
            </a:xfrm>
          </p:grpSpPr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5773460" y="5019237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>
                <a:off x="5773460" y="5124163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4952999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5496725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688495" y="2459775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>
            <a:off x="3688495" y="1522055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30644" y="1607382"/>
            <a:ext cx="384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Power: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30643" y="2002567"/>
            <a:ext cx="384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Power: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30641" y="2445331"/>
            <a:ext cx="384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Power: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71906" y="1550000"/>
                <a:ext cx="15570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5/2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06" y="1550000"/>
                <a:ext cx="155703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7079782" y="2473058"/>
            <a:ext cx="155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35168" y="1951847"/>
                <a:ext cx="15570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5/2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168" y="1951847"/>
                <a:ext cx="155703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030644" y="2859724"/>
            <a:ext cx="449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Reactive Power: </a:t>
            </a:r>
            <a:r>
              <a:rPr lang="en-US" dirty="0"/>
              <a:t>-</a:t>
            </a:r>
            <a:r>
              <a:rPr lang="en-US" dirty="0" smtClean="0"/>
              <a:t>5/2W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337" y="5883006"/>
            <a:ext cx="865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Like a frictionless car with perfect regenerative brakes, starting and stopping again and again and again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Reactive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“Providing” reactive power and “consuming” reactive power are physically the same thing</a:t>
                </a:r>
              </a:p>
              <a:p>
                <a:r>
                  <a:rPr lang="en-US" dirty="0" smtClean="0"/>
                  <a:t>Usually we say capacitors “provide” reactive power, which comes from our definition, whereas inductors “consume” reactive power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reactive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𝐼𝑚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</m:acc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𝐼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  <a:endParaRPr lang="en-US" dirty="0" smtClean="0"/>
              </a:p>
              <a:p>
                <a:r>
                  <a:rPr lang="en-US" dirty="0" smtClean="0"/>
                  <a:t>As you’ll see on HW7, capacitors and inductors can be chosen to get rid of reactive power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318" r="-1407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7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that rounds out Unit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We’ve covered all that needs to be covered on capacitors and inductors, so it’s time to (continue) moving on to the next big 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9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Unit 3 – Integrated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Friday, we started talking about integrated circuits</a:t>
            </a:r>
          </a:p>
          <a:p>
            <a:r>
              <a:rPr lang="en-US" dirty="0" smtClean="0"/>
              <a:t>Analog integrated circuits</a:t>
            </a:r>
          </a:p>
          <a:p>
            <a:pPr lvl="1"/>
            <a:r>
              <a:rPr lang="en-US" dirty="0" smtClean="0"/>
              <a:t>Behave mostly like our discrete circuits in lab, can reuse old analysis</a:t>
            </a:r>
          </a:p>
          <a:p>
            <a:r>
              <a:rPr lang="en-US" dirty="0" smtClean="0"/>
              <a:t>Digital integrated circuits</a:t>
            </a:r>
          </a:p>
          <a:p>
            <a:pPr lvl="1"/>
            <a:r>
              <a:rPr lang="en-US" dirty="0" smtClean="0"/>
              <a:t>We haven’t discussed discrete digital circuits, so in order to understand digital ICs, we will first have to do a bunch of new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Digital Representations of Logical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signals offer an easy way to perform logical functions, using Boolean </a:t>
            </a:r>
            <a:r>
              <a:rPr lang="en-US" dirty="0" smtClean="0"/>
              <a:t>algebra</a:t>
            </a:r>
            <a:endParaRPr lang="en-US" dirty="0"/>
          </a:p>
          <a:p>
            <a:r>
              <a:rPr lang="en-US" dirty="0"/>
              <a:t>Example: </a:t>
            </a:r>
            <a:r>
              <a:rPr lang="en-US" dirty="0" smtClean="0"/>
              <a:t>Hot </a:t>
            </a:r>
            <a:r>
              <a:rPr lang="en-US" dirty="0"/>
              <a:t>tub controller with the following algorithm</a:t>
            </a:r>
          </a:p>
          <a:p>
            <a:pPr lvl="1"/>
            <a:r>
              <a:rPr lang="en-US" dirty="0"/>
              <a:t>Turn on heating element </a:t>
            </a:r>
            <a:r>
              <a:rPr lang="en-US" dirty="0" smtClean="0"/>
              <a:t>if</a:t>
            </a:r>
            <a:endParaRPr lang="en-US" dirty="0"/>
          </a:p>
          <a:p>
            <a:pPr lvl="2"/>
            <a:r>
              <a:rPr lang="en-US" dirty="0" smtClean="0"/>
              <a:t>A: Temperature </a:t>
            </a:r>
            <a:r>
              <a:rPr lang="en-US" dirty="0"/>
              <a:t>is less than desired (T &lt; </a:t>
            </a:r>
            <a:r>
              <a:rPr lang="en-US" dirty="0" err="1"/>
              <a:t>Tset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b="1" dirty="0" smtClean="0"/>
              <a:t>and </a:t>
            </a:r>
            <a:r>
              <a:rPr lang="en-US" dirty="0" smtClean="0"/>
              <a:t>B: The </a:t>
            </a:r>
            <a:r>
              <a:rPr lang="en-US" dirty="0"/>
              <a:t>motor is on</a:t>
            </a:r>
          </a:p>
          <a:p>
            <a:pPr lvl="2"/>
            <a:r>
              <a:rPr lang="en-US" b="1" dirty="0" smtClean="0"/>
              <a:t>and </a:t>
            </a:r>
            <a:r>
              <a:rPr lang="en-US" dirty="0" smtClean="0"/>
              <a:t>C: The hot </a:t>
            </a:r>
            <a:r>
              <a:rPr lang="en-US" dirty="0"/>
              <a:t>tub key is turned to “on</a:t>
            </a:r>
            <a:r>
              <a:rPr lang="en-US" dirty="0" smtClean="0"/>
              <a:t>”</a:t>
            </a:r>
          </a:p>
          <a:p>
            <a:pPr lvl="3"/>
            <a:r>
              <a:rPr lang="en-US" b="1" dirty="0" smtClean="0"/>
              <a:t>OR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: Test heater button is pressed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1493044" y="5268999"/>
            <a:ext cx="808038" cy="850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912144" y="4821324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912144" y="4807037"/>
            <a:ext cx="966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580357" y="5515062"/>
            <a:ext cx="835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110V</a:t>
            </a:r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241257" y="4922924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1912144" y="6119899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1912144" y="6654887"/>
            <a:ext cx="5037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6485732" y="5197562"/>
            <a:ext cx="1414462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6739732" y="5476962"/>
            <a:ext cx="99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Heater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876257" y="4937212"/>
            <a:ext cx="0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6933407" y="6323099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2705894" y="4576849"/>
            <a:ext cx="3694113" cy="1379538"/>
            <a:chOff x="1473" y="2355"/>
            <a:chExt cx="2327" cy="869"/>
          </a:xfrm>
        </p:grpSpPr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V="1">
              <a:off x="1582" y="2391"/>
              <a:ext cx="4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018" y="2518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1791" y="2355"/>
              <a:ext cx="5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573" y="2427"/>
              <a:ext cx="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V="1">
              <a:off x="2563" y="2427"/>
              <a:ext cx="382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2945" y="2555"/>
              <a:ext cx="4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V="1">
              <a:off x="3390" y="2455"/>
              <a:ext cx="31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2796" y="2378"/>
              <a:ext cx="5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3564" y="2402"/>
              <a:ext cx="5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2581" y="2446"/>
              <a:ext cx="4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382" y="2485"/>
              <a:ext cx="4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1473" y="2509"/>
              <a:ext cx="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>
              <a:off x="1482" y="3018"/>
              <a:ext cx="7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 flipV="1">
              <a:off x="2209" y="2909"/>
              <a:ext cx="391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2600" y="3046"/>
              <a:ext cx="1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 flipV="1">
              <a:off x="3754" y="2564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2336" y="2936"/>
              <a:ext cx="3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</a:t>
              </a:r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2509" y="2846"/>
              <a:ext cx="35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Tub Controller Example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21325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Hot </a:t>
            </a:r>
            <a:r>
              <a:rPr lang="en-US" dirty="0"/>
              <a:t>tub controller with the following algorithm</a:t>
            </a:r>
          </a:p>
          <a:p>
            <a:pPr lvl="1"/>
            <a:r>
              <a:rPr lang="en-US" dirty="0"/>
              <a:t>Turn on heating element </a:t>
            </a:r>
            <a:r>
              <a:rPr lang="en-US" dirty="0" smtClean="0"/>
              <a:t>if</a:t>
            </a:r>
            <a:endParaRPr lang="en-US" dirty="0"/>
          </a:p>
          <a:p>
            <a:pPr lvl="2"/>
            <a:r>
              <a:rPr lang="en-US" dirty="0" smtClean="0"/>
              <a:t>A: Temperature </a:t>
            </a:r>
            <a:r>
              <a:rPr lang="en-US" dirty="0"/>
              <a:t>is less than desired (T &lt; </a:t>
            </a:r>
            <a:r>
              <a:rPr lang="en-US" dirty="0" err="1"/>
              <a:t>Tset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b="1" dirty="0" smtClean="0"/>
              <a:t>and </a:t>
            </a:r>
            <a:r>
              <a:rPr lang="en-US" dirty="0" smtClean="0"/>
              <a:t>B: The </a:t>
            </a:r>
            <a:r>
              <a:rPr lang="en-US" dirty="0"/>
              <a:t>motor is on</a:t>
            </a:r>
          </a:p>
          <a:p>
            <a:pPr lvl="2"/>
            <a:r>
              <a:rPr lang="en-US" b="1" dirty="0" smtClean="0"/>
              <a:t>and </a:t>
            </a:r>
            <a:r>
              <a:rPr lang="en-US" dirty="0" smtClean="0"/>
              <a:t>C: The hot </a:t>
            </a:r>
            <a:r>
              <a:rPr lang="en-US" dirty="0"/>
              <a:t>tub key is turned to “on</a:t>
            </a:r>
            <a:r>
              <a:rPr lang="en-US" dirty="0" smtClean="0"/>
              <a:t>”</a:t>
            </a:r>
          </a:p>
          <a:p>
            <a:pPr lvl="3"/>
            <a:r>
              <a:rPr lang="en-US" b="1" dirty="0" smtClean="0"/>
              <a:t>OR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: Test heater button is pressed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1493044" y="5268999"/>
            <a:ext cx="808038" cy="850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912144" y="4821324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912144" y="4807037"/>
            <a:ext cx="966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580357" y="5515062"/>
            <a:ext cx="835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110V</a:t>
            </a:r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241257" y="4922924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1912144" y="6119899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1912144" y="6654887"/>
            <a:ext cx="5037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6485732" y="5197562"/>
            <a:ext cx="1414462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6739732" y="5476962"/>
            <a:ext cx="99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Heater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876257" y="4937212"/>
            <a:ext cx="0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6933407" y="6323099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2705894" y="4576849"/>
            <a:ext cx="3694113" cy="1379538"/>
            <a:chOff x="1473" y="2355"/>
            <a:chExt cx="2327" cy="869"/>
          </a:xfrm>
        </p:grpSpPr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V="1">
              <a:off x="1582" y="2391"/>
              <a:ext cx="4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018" y="2518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1791" y="2355"/>
              <a:ext cx="5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573" y="2427"/>
              <a:ext cx="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V="1">
              <a:off x="2563" y="2427"/>
              <a:ext cx="382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2945" y="2555"/>
              <a:ext cx="4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V="1">
              <a:off x="3390" y="2455"/>
              <a:ext cx="31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2796" y="2378"/>
              <a:ext cx="5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3564" y="2402"/>
              <a:ext cx="5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2581" y="2446"/>
              <a:ext cx="4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382" y="2485"/>
              <a:ext cx="4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1473" y="2509"/>
              <a:ext cx="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>
              <a:off x="1482" y="3018"/>
              <a:ext cx="7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 flipV="1">
              <a:off x="2209" y="2909"/>
              <a:ext cx="391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2600" y="3046"/>
              <a:ext cx="1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 flipV="1">
              <a:off x="3754" y="2564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2336" y="2936"/>
              <a:ext cx="3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</a:t>
              </a:r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2509" y="2846"/>
              <a:ext cx="35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Tub Controller Example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21325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Hot </a:t>
            </a:r>
            <a:r>
              <a:rPr lang="en-US" dirty="0"/>
              <a:t>tub controller with the following algorithm</a:t>
            </a:r>
          </a:p>
          <a:p>
            <a:pPr lvl="1"/>
            <a:r>
              <a:rPr lang="en-US" dirty="0" smtClean="0"/>
              <a:t>A: Temperature </a:t>
            </a:r>
            <a:r>
              <a:rPr lang="en-US" dirty="0"/>
              <a:t>is less than desired (T &lt; </a:t>
            </a:r>
            <a:r>
              <a:rPr lang="en-US" dirty="0" err="1"/>
              <a:t>Tset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B: The </a:t>
            </a:r>
            <a:r>
              <a:rPr lang="en-US" dirty="0"/>
              <a:t>motor is on</a:t>
            </a:r>
          </a:p>
          <a:p>
            <a:pPr lvl="1"/>
            <a:r>
              <a:rPr lang="en-US" dirty="0" smtClean="0"/>
              <a:t>C: The hot </a:t>
            </a:r>
            <a:r>
              <a:rPr lang="en-US" dirty="0"/>
              <a:t>tub key is turned to “on</a:t>
            </a:r>
            <a:r>
              <a:rPr lang="en-US" dirty="0" smtClean="0"/>
              <a:t>”</a:t>
            </a:r>
            <a:endParaRPr lang="en-US" b="1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: Test heater button is pressed</a:t>
            </a:r>
          </a:p>
          <a:p>
            <a:r>
              <a:rPr lang="en-US" dirty="0" smtClean="0"/>
              <a:t>Or more briefly: ON=(</a:t>
            </a:r>
            <a:r>
              <a:rPr lang="en-US" b="1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) or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26420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Algebra and Truth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next formalize some useful mathematical expressions for dealing with logical functions</a:t>
            </a:r>
          </a:p>
          <a:p>
            <a:r>
              <a:rPr lang="en-US" dirty="0" smtClean="0"/>
              <a:t>These will be useful in understanding the function of digital circuits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9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 will be open on Tuesday if you want to work on Project 2 or the Booster Lab or something else</a:t>
            </a:r>
          </a:p>
          <a:p>
            <a:pPr lvl="1"/>
            <a:r>
              <a:rPr lang="en-US" dirty="0" smtClean="0"/>
              <a:t>Not required to start Project 2 tomorrow</a:t>
            </a:r>
          </a:p>
          <a:p>
            <a:r>
              <a:rPr lang="en-US" dirty="0" smtClean="0"/>
              <a:t>No lab on Wednesday (won’t be open)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Logic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ON</a:t>
            </a:r>
            <a:r>
              <a:rPr lang="en-US" dirty="0"/>
              <a:t>=(</a:t>
            </a:r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US" dirty="0"/>
              <a:t>) or </a:t>
            </a:r>
            <a:r>
              <a:rPr lang="en-US" b="1" dirty="0">
                <a:solidFill>
                  <a:srgbClr val="00B050"/>
                </a:solidFill>
              </a:rPr>
              <a:t>T</a:t>
            </a:r>
          </a:p>
          <a:p>
            <a:r>
              <a:rPr lang="en-US" dirty="0" smtClean="0"/>
              <a:t>Boolean logic functions are like algebraic equations</a:t>
            </a:r>
          </a:p>
          <a:p>
            <a:pPr lvl="1"/>
            <a:r>
              <a:rPr lang="en-US" dirty="0" smtClean="0"/>
              <a:t>Domain of variables is 0 and 1</a:t>
            </a:r>
          </a:p>
          <a:p>
            <a:pPr lvl="1"/>
            <a:r>
              <a:rPr lang="en-US" dirty="0" smtClean="0"/>
              <a:t>Operations are “AND”, “OR”, and “NOT”</a:t>
            </a:r>
          </a:p>
          <a:p>
            <a:r>
              <a:rPr lang="en-US" dirty="0" smtClean="0"/>
              <a:t>In contrast to our usual algebra on real numbers</a:t>
            </a:r>
          </a:p>
          <a:p>
            <a:pPr lvl="1"/>
            <a:r>
              <a:rPr lang="en-US" dirty="0" smtClean="0"/>
              <a:t>Domain of variables is the real numbers</a:t>
            </a:r>
          </a:p>
          <a:p>
            <a:pPr lvl="1"/>
            <a:r>
              <a:rPr lang="en-US" dirty="0" smtClean="0"/>
              <a:t>Operations are addition, multiplication, exponentiation,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normal algebra, we can have</a:t>
            </a:r>
          </a:p>
          <a:p>
            <a:pPr lvl="1"/>
            <a:r>
              <a:rPr lang="en-US" dirty="0" smtClean="0"/>
              <a:t>3+5=8</a:t>
            </a:r>
          </a:p>
          <a:p>
            <a:pPr lvl="1"/>
            <a:r>
              <a:rPr lang="en-US" dirty="0" smtClean="0"/>
              <a:t>A+B=C</a:t>
            </a:r>
          </a:p>
          <a:p>
            <a:r>
              <a:rPr lang="en-US" dirty="0" smtClean="0"/>
              <a:t>In Boolean algebra, we’ll have</a:t>
            </a:r>
          </a:p>
          <a:p>
            <a:pPr lvl="1"/>
            <a:r>
              <a:rPr lang="en-US" dirty="0" smtClean="0"/>
              <a:t>1 and 0=0</a:t>
            </a:r>
          </a:p>
          <a:p>
            <a:pPr lvl="1"/>
            <a:r>
              <a:rPr lang="en-US" dirty="0" smtClean="0"/>
              <a:t>A and B=C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seen </a:t>
            </a:r>
            <a:r>
              <a:rPr lang="en-US" dirty="0" err="1" smtClean="0"/>
              <a:t>boolean</a:t>
            </a:r>
            <a:r>
              <a:rPr lang="en-US" dirty="0" smtClean="0"/>
              <a:t> algebra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Yes</a:t>
            </a:r>
          </a:p>
          <a:p>
            <a:r>
              <a:rPr lang="en-US" dirty="0" smtClean="0"/>
              <a:t>B.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66267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“not” is a unary operator (takes 1 argument)</a:t>
                </a:r>
              </a:p>
              <a:p>
                <a:r>
                  <a:rPr lang="en-US" dirty="0" smtClean="0"/>
                  <a:t>Returns 1 if its argument is 0, and 0 if its argument is 1, e.g.</a:t>
                </a:r>
              </a:p>
              <a:p>
                <a:pPr lvl="1"/>
                <a:r>
                  <a:rPr lang="en-US" dirty="0" smtClean="0"/>
                  <a:t>not 0=1</a:t>
                </a:r>
              </a:p>
              <a:p>
                <a:r>
                  <a:rPr lang="en-US" dirty="0" smtClean="0"/>
                  <a:t>There exist many shorthand ways of writing the not operation e.g.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/>
                            </a:rPr>
                            <m:t>0</m:t>
                          </m:r>
                        </m:e>
                      </m:acc>
                      <m:r>
                        <a:rPr lang="en-US" sz="3600" i="1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600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36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¬0=1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 will use bar notation for consistency with the book.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662670"/>
              </a:xfrm>
              <a:blipFill rotWithShape="1">
                <a:blip r:embed="rId2"/>
                <a:stretch>
                  <a:fillRect l="-1481" t="-1399" r="-2148" b="-1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9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“and” is a binary operator [takes 2 arguments] which returns 1 if both if its arguments are 1, and 0 otherwise</a:t>
                </a:r>
              </a:p>
              <a:p>
                <a:r>
                  <a:rPr lang="en-US" dirty="0" smtClean="0"/>
                  <a:t>Many ways to write “A and B” in shorthand: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𝐴𝐵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∧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As a table,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en-US" dirty="0" smtClean="0"/>
                  <a:t>, then: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94027"/>
              </p:ext>
            </p:extLst>
          </p:nvPr>
        </p:nvGraphicFramePr>
        <p:xfrm>
          <a:off x="6268597" y="3944039"/>
          <a:ext cx="236862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542"/>
                <a:gridCol w="789542"/>
                <a:gridCol w="789542"/>
              </a:tblGrid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B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Z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0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0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0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2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“or” is a binary operator [takes 2 arguments] which returns 0 if either of its arguments are 1, and 0 otherwise</a:t>
                </a:r>
              </a:p>
              <a:p>
                <a:r>
                  <a:rPr lang="en-US" dirty="0" smtClean="0"/>
                  <a:t>Common ways to write “A and B” in shorthand: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∨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As a table,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, then: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42222"/>
              </p:ext>
            </p:extLst>
          </p:nvPr>
        </p:nvGraphicFramePr>
        <p:xfrm>
          <a:off x="6268597" y="3944039"/>
          <a:ext cx="236862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542"/>
                <a:gridCol w="789542"/>
                <a:gridCol w="789542"/>
              </a:tblGrid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B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Z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0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7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Algebra and Truth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as in normal algebra, </a:t>
            </a:r>
            <a:r>
              <a:rPr lang="en-US" dirty="0" err="1" smtClean="0"/>
              <a:t>boolean</a:t>
            </a:r>
            <a:r>
              <a:rPr lang="en-US" dirty="0" smtClean="0"/>
              <a:t> algebra operations can be applied recursively, giving rise to complex                     </a:t>
            </a:r>
            <a:r>
              <a:rPr lang="en-US" dirty="0" err="1" smtClean="0"/>
              <a:t>boolean</a:t>
            </a:r>
            <a:r>
              <a:rPr lang="en-US" dirty="0" smtClean="0"/>
              <a:t> functions</a:t>
            </a:r>
          </a:p>
          <a:p>
            <a:r>
              <a:rPr lang="en-US" dirty="0" smtClean="0"/>
              <a:t>Z=AB+C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428144"/>
              </p:ext>
            </p:extLst>
          </p:nvPr>
        </p:nvGraphicFramePr>
        <p:xfrm>
          <a:off x="6687238" y="2171424"/>
          <a:ext cx="18949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25"/>
                <a:gridCol w="473725"/>
                <a:gridCol w="473725"/>
                <a:gridCol w="473725"/>
              </a:tblGrid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A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B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smtClean="0"/>
                        <a:t>Z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0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0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0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4345" y="3602515"/>
            <a:ext cx="5350525" cy="219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Any </a:t>
            </a:r>
            <a:r>
              <a:rPr lang="en-US" dirty="0" err="1" smtClean="0"/>
              <a:t>boolean</a:t>
            </a:r>
            <a:r>
              <a:rPr lang="en-US" dirty="0" smtClean="0"/>
              <a:t> function can be represented by one of these tables, called a </a:t>
            </a:r>
            <a:r>
              <a:rPr lang="en-US" b="1" dirty="0" smtClean="0"/>
              <a:t>truth table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5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developed by George Boole as a way to write logical propositions as equations</a:t>
            </a:r>
          </a:p>
          <a:p>
            <a:r>
              <a:rPr lang="en-US" dirty="0" smtClean="0"/>
              <a:t>Now, a very handy tool for specification and simplification of logical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Simplification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</m:oMath>
                </a14:m>
                <a:r>
                  <a:rPr lang="en-US" dirty="0" smtClean="0"/>
                  <a:t>: Shine the bat signal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Crime in progress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US" dirty="0" smtClean="0"/>
                  <a:t>Want to meet Batman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: Test bat signal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Simpler expression: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𝑍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59568"/>
              </p:ext>
            </p:extLst>
          </p:nvPr>
        </p:nvGraphicFramePr>
        <p:xfrm>
          <a:off x="6687238" y="2171424"/>
          <a:ext cx="18949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25"/>
                <a:gridCol w="473725"/>
                <a:gridCol w="473725"/>
                <a:gridCol w="473725"/>
              </a:tblGrid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C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B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T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Z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0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  <a:tr h="405788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/>
                        <a:t>1</a:t>
                      </a:r>
                      <a:endParaRPr lang="en-US" sz="2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30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CS61C and optionally CS150, you will learn a more thorough systematic way to simplify logic expression</a:t>
            </a:r>
          </a:p>
          <a:p>
            <a:r>
              <a:rPr lang="en-US" dirty="0" smtClean="0"/>
              <a:t>All digital arithmetic can be expressed in terms of logical functions</a:t>
            </a:r>
          </a:p>
          <a:p>
            <a:r>
              <a:rPr lang="en-US" dirty="0" smtClean="0"/>
              <a:t>Logic simplification is crucial to making such functions efficient</a:t>
            </a:r>
          </a:p>
          <a:p>
            <a:r>
              <a:rPr lang="en-US" dirty="0" smtClean="0"/>
              <a:t>You will also learn how to make logical adders, multipliers, and all the other good stuff inside of CPUs</a:t>
            </a:r>
          </a:p>
        </p:txBody>
      </p:sp>
    </p:spTree>
    <p:extLst>
      <p:ext uri="{BB962C8B-B14F-4D97-AF65-F5344CB8AC3E}">
        <p14:creationId xmlns:p14="http://schemas.microsoft.com/office/powerpoint/2010/main" val="2417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 AC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157173"/>
          </a:xfrm>
        </p:spPr>
        <p:txBody>
          <a:bodyPr/>
          <a:lstStyle/>
          <a:p>
            <a:r>
              <a:rPr lang="en-US" dirty="0" smtClean="0"/>
              <a:t>One last thing to discuss for Unit 2 is power in AC circuits</a:t>
            </a:r>
          </a:p>
          <a:p>
            <a:r>
              <a:rPr lang="en-US" dirty="0" smtClean="0"/>
              <a:t>Let’s start by considering the power dissipated in a resistor: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3" name="Oval 37"/>
          <p:cNvSpPr>
            <a:spLocks noChangeArrowheads="1"/>
          </p:cNvSpPr>
          <p:nvPr/>
        </p:nvSpPr>
        <p:spPr bwMode="auto">
          <a:xfrm>
            <a:off x="4254480" y="3773513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>
            <a:off x="4488103" y="4823123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4488103" y="4218825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>
            <a:off x="4485461" y="3264742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>
            <a:off x="4488103" y="3276558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14"/>
          <p:cNvGrpSpPr>
            <a:grpSpLocks/>
          </p:cNvGrpSpPr>
          <p:nvPr/>
        </p:nvGrpSpPr>
        <p:grpSpPr bwMode="auto">
          <a:xfrm rot="5400000">
            <a:off x="5210656" y="4048275"/>
            <a:ext cx="1265238" cy="269875"/>
            <a:chOff x="2112" y="2064"/>
            <a:chExt cx="816" cy="288"/>
          </a:xfrm>
        </p:grpSpPr>
        <p:sp>
          <p:nvSpPr>
            <p:cNvPr id="29" name="Line 15"/>
            <p:cNvSpPr>
              <a:spLocks noChangeShapeType="1"/>
            </p:cNvSpPr>
            <p:nvPr/>
          </p:nvSpPr>
          <p:spPr bwMode="auto">
            <a:xfrm flipV="1">
              <a:off x="2352" y="2064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2400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2496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V="1">
              <a:off x="2448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>
              <a:off x="2592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 flipV="1">
              <a:off x="2544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flipV="1">
              <a:off x="2640" y="220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2688" y="22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2112" y="22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82230" y="4183212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230" y="4183212"/>
                <a:ext cx="190064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42"/>
          <p:cNvSpPr>
            <a:spLocks noChangeShapeType="1"/>
          </p:cNvSpPr>
          <p:nvPr/>
        </p:nvSpPr>
        <p:spPr bwMode="auto">
          <a:xfrm>
            <a:off x="5845415" y="3279014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554903" y="3994969"/>
                <a:ext cx="1394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03" y="3994969"/>
                <a:ext cx="1394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50202" y="5062291"/>
                <a:ext cx="13213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02" y="5062291"/>
                <a:ext cx="132138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282230" y="5095301"/>
                <a:ext cx="15016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230" y="5095301"/>
                <a:ext cx="150163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578929" y="4906018"/>
                <a:ext cx="467031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cos</m:t>
                      </m:r>
                      <m:r>
                        <a:rPr lang="en-US" b="0" i="1" smtClean="0">
                          <a:latin typeface="Cambria Math"/>
                        </a:rPr>
                        <m:t>⁡(50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929" y="4906018"/>
                <a:ext cx="4670317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87969" y="5717751"/>
                <a:ext cx="26266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969" y="5717751"/>
                <a:ext cx="262661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4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Arithmetic-as-Logic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Assuming we have </a:t>
                </a:r>
                <a:r>
                  <a:rPr lang="en-US" dirty="0" err="1" smtClean="0"/>
                  <a:t>boolean</a:t>
                </a:r>
                <a:r>
                  <a:rPr lang="en-US" dirty="0" smtClean="0"/>
                  <a:t> input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 err="1" smtClean="0"/>
                  <a:t>boolean</a:t>
                </a:r>
                <a:r>
                  <a:rPr lang="en-US" dirty="0" smtClean="0"/>
                  <a:t> output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Let’s say that each variable represent one digit of a binary number, we have 16 possibilities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 r="-3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gates are the schematic equivalent of our </a:t>
            </a:r>
            <a:r>
              <a:rPr lang="en-US" dirty="0" err="1" smtClean="0"/>
              <a:t>boolean</a:t>
            </a:r>
            <a:r>
              <a:rPr lang="en-US" dirty="0" smtClean="0"/>
              <a:t> logic functions</a:t>
            </a:r>
          </a:p>
          <a:p>
            <a:r>
              <a:rPr lang="en-US" dirty="0" smtClean="0"/>
              <a:t>Example, the AND gate: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we’re thinking about real circuits, this is a device where the output voltage is high if and only if both of the input voltages are high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Line 103"/>
          <p:cNvSpPr>
            <a:spLocks noChangeShapeType="1"/>
          </p:cNvSpPr>
          <p:nvPr/>
        </p:nvSpPr>
        <p:spPr bwMode="auto">
          <a:xfrm>
            <a:off x="3965575" y="3270748"/>
            <a:ext cx="608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4"/>
          <p:cNvSpPr>
            <a:spLocks noChangeShapeType="1"/>
          </p:cNvSpPr>
          <p:nvPr/>
        </p:nvSpPr>
        <p:spPr bwMode="auto">
          <a:xfrm>
            <a:off x="2600325" y="3056436"/>
            <a:ext cx="536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105"/>
          <p:cNvSpPr txBox="1">
            <a:spLocks noChangeArrowheads="1"/>
          </p:cNvSpPr>
          <p:nvPr/>
        </p:nvSpPr>
        <p:spPr bwMode="auto">
          <a:xfrm>
            <a:off x="4573588" y="2965948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F</a:t>
            </a:r>
          </a:p>
        </p:txBody>
      </p:sp>
      <p:sp>
        <p:nvSpPr>
          <p:cNvPr id="7" name="Text Box 106"/>
          <p:cNvSpPr txBox="1">
            <a:spLocks noChangeArrowheads="1"/>
          </p:cNvSpPr>
          <p:nvPr/>
        </p:nvSpPr>
        <p:spPr bwMode="auto">
          <a:xfrm>
            <a:off x="2159000" y="2815136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8" name="Line 107"/>
          <p:cNvSpPr>
            <a:spLocks noChangeShapeType="1"/>
          </p:cNvSpPr>
          <p:nvPr/>
        </p:nvSpPr>
        <p:spPr bwMode="auto">
          <a:xfrm>
            <a:off x="3136900" y="3650161"/>
            <a:ext cx="303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"/>
          <p:cNvSpPr>
            <a:spLocks noChangeShapeType="1"/>
          </p:cNvSpPr>
          <p:nvPr/>
        </p:nvSpPr>
        <p:spPr bwMode="auto">
          <a:xfrm>
            <a:off x="3136900" y="2891336"/>
            <a:ext cx="227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09"/>
          <p:cNvSpPr>
            <a:spLocks noChangeShapeType="1"/>
          </p:cNvSpPr>
          <p:nvPr/>
        </p:nvSpPr>
        <p:spPr bwMode="auto">
          <a:xfrm flipV="1">
            <a:off x="2600325" y="3486648"/>
            <a:ext cx="5365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10"/>
          <p:cNvSpPr txBox="1">
            <a:spLocks noChangeArrowheads="1"/>
          </p:cNvSpPr>
          <p:nvPr/>
        </p:nvSpPr>
        <p:spPr bwMode="auto">
          <a:xfrm>
            <a:off x="2159000" y="3283448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B</a:t>
            </a:r>
          </a:p>
        </p:txBody>
      </p:sp>
      <p:sp>
        <p:nvSpPr>
          <p:cNvPr id="12" name="Line 111"/>
          <p:cNvSpPr>
            <a:spLocks noChangeShapeType="1"/>
          </p:cNvSpPr>
          <p:nvPr/>
        </p:nvSpPr>
        <p:spPr bwMode="auto">
          <a:xfrm>
            <a:off x="3136900" y="2891336"/>
            <a:ext cx="0" cy="758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3363913" y="2891336"/>
            <a:ext cx="608012" cy="758825"/>
            <a:chOff x="2641" y="3068"/>
            <a:chExt cx="478" cy="670"/>
          </a:xfrm>
        </p:grpSpPr>
        <p:sp>
          <p:nvSpPr>
            <p:cNvPr id="14" name="Arc 113"/>
            <p:cNvSpPr>
              <a:spLocks/>
            </p:cNvSpPr>
            <p:nvPr/>
          </p:nvSpPr>
          <p:spPr bwMode="auto">
            <a:xfrm>
              <a:off x="2641" y="3068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rc 114"/>
            <p:cNvSpPr>
              <a:spLocks/>
            </p:cNvSpPr>
            <p:nvPr/>
          </p:nvSpPr>
          <p:spPr bwMode="auto">
            <a:xfrm flipV="1">
              <a:off x="2641" y="3403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87460"/>
              </p:ext>
            </p:extLst>
          </p:nvPr>
        </p:nvGraphicFramePr>
        <p:xfrm>
          <a:off x="7562314" y="2656386"/>
          <a:ext cx="1212850" cy="1372236"/>
        </p:xfrm>
        <a:graphic>
          <a:graphicData uri="http://schemas.openxmlformats.org/drawingml/2006/table">
            <a:tbl>
              <a:tblPr/>
              <a:tblGrid>
                <a:gridCol w="352425"/>
                <a:gridCol w="406400"/>
                <a:gridCol w="4540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 Box 102"/>
          <p:cNvSpPr txBox="1">
            <a:spLocks noChangeArrowheads="1"/>
          </p:cNvSpPr>
          <p:nvPr/>
        </p:nvSpPr>
        <p:spPr bwMode="auto">
          <a:xfrm>
            <a:off x="5392202" y="2967536"/>
            <a:ext cx="1444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F = A</a:t>
            </a:r>
            <a:r>
              <a:rPr lang="en-US" b="1">
                <a:latin typeface="Arial" charset="0"/>
                <a:cs typeface="Arial" charset="0"/>
              </a:rPr>
              <a:t>•</a:t>
            </a:r>
            <a:r>
              <a:rPr lang="en-US" b="1">
                <a:latin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448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Logic Functions, Symbols, &amp; Notation</a:t>
            </a:r>
          </a:p>
        </p:txBody>
      </p:sp>
      <p:sp>
        <p:nvSpPr>
          <p:cNvPr id="1637379" name="AutoShape 3"/>
          <p:cNvSpPr>
            <a:spLocks noChangeArrowheads="1"/>
          </p:cNvSpPr>
          <p:nvPr/>
        </p:nvSpPr>
        <p:spPr bwMode="auto">
          <a:xfrm rot="5400000">
            <a:off x="3092450" y="2100263"/>
            <a:ext cx="758825" cy="68262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7380" name="Oval 4"/>
          <p:cNvSpPr>
            <a:spLocks noChangeArrowheads="1"/>
          </p:cNvSpPr>
          <p:nvPr/>
        </p:nvSpPr>
        <p:spPr bwMode="auto">
          <a:xfrm>
            <a:off x="3813175" y="2365375"/>
            <a:ext cx="150813" cy="152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7381" name="Text Box 5"/>
          <p:cNvSpPr txBox="1">
            <a:spLocks noChangeArrowheads="1"/>
          </p:cNvSpPr>
          <p:nvPr/>
        </p:nvSpPr>
        <p:spPr bwMode="auto">
          <a:xfrm>
            <a:off x="246063" y="2227263"/>
            <a:ext cx="1290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“NOT”</a:t>
            </a:r>
          </a:p>
        </p:txBody>
      </p:sp>
      <p:sp>
        <p:nvSpPr>
          <p:cNvPr id="1637382" name="Text Box 6"/>
          <p:cNvSpPr txBox="1">
            <a:spLocks noChangeArrowheads="1"/>
          </p:cNvSpPr>
          <p:nvPr/>
        </p:nvSpPr>
        <p:spPr bwMode="auto">
          <a:xfrm>
            <a:off x="5708650" y="2214563"/>
            <a:ext cx="1063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F = A</a:t>
            </a:r>
          </a:p>
        </p:txBody>
      </p:sp>
      <p:sp>
        <p:nvSpPr>
          <p:cNvPr id="1637383" name="Text Box 7"/>
          <p:cNvSpPr txBox="1">
            <a:spLocks noChangeArrowheads="1"/>
          </p:cNvSpPr>
          <p:nvPr/>
        </p:nvSpPr>
        <p:spPr bwMode="auto">
          <a:xfrm>
            <a:off x="322263" y="849313"/>
            <a:ext cx="87058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								</a:t>
            </a:r>
            <a:r>
              <a:rPr lang="en-US" b="1" u="sng">
                <a:latin typeface="Arial" charset="0"/>
              </a:rPr>
              <a:t>TRUTH</a:t>
            </a:r>
          </a:p>
          <a:p>
            <a:r>
              <a:rPr lang="en-US" b="1" u="sng">
                <a:latin typeface="Arial" charset="0"/>
              </a:rPr>
              <a:t>NAME</a:t>
            </a:r>
            <a:r>
              <a:rPr lang="en-US" b="1">
                <a:latin typeface="Arial" charset="0"/>
              </a:rPr>
              <a:t>	      </a:t>
            </a:r>
            <a:r>
              <a:rPr lang="en-US" b="1" u="sng">
                <a:latin typeface="Arial" charset="0"/>
              </a:rPr>
              <a:t>SYMBOL</a:t>
            </a:r>
            <a:r>
              <a:rPr lang="en-US" b="1">
                <a:latin typeface="Arial" charset="0"/>
              </a:rPr>
              <a:t>	   </a:t>
            </a:r>
            <a:r>
              <a:rPr lang="en-US" b="1" u="sng">
                <a:latin typeface="Arial" charset="0"/>
              </a:rPr>
              <a:t>NOTATION</a:t>
            </a:r>
            <a:r>
              <a:rPr lang="en-US" b="1">
                <a:latin typeface="Arial" charset="0"/>
              </a:rPr>
              <a:t>	</a:t>
            </a:r>
            <a:r>
              <a:rPr lang="en-US" b="1" u="sng">
                <a:latin typeface="Arial" charset="0"/>
              </a:rPr>
              <a:t>TABLE</a:t>
            </a:r>
          </a:p>
        </p:txBody>
      </p:sp>
      <p:sp>
        <p:nvSpPr>
          <p:cNvPr id="1637384" name="Line 8"/>
          <p:cNvSpPr>
            <a:spLocks noChangeShapeType="1"/>
          </p:cNvSpPr>
          <p:nvPr/>
        </p:nvSpPr>
        <p:spPr bwMode="auto">
          <a:xfrm>
            <a:off x="3963988" y="244157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385" name="Line 9"/>
          <p:cNvSpPr>
            <a:spLocks noChangeShapeType="1"/>
          </p:cNvSpPr>
          <p:nvPr/>
        </p:nvSpPr>
        <p:spPr bwMode="auto">
          <a:xfrm>
            <a:off x="2522538" y="244157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386" name="Text Box 10"/>
          <p:cNvSpPr txBox="1">
            <a:spLocks noChangeArrowheads="1"/>
          </p:cNvSpPr>
          <p:nvPr/>
        </p:nvSpPr>
        <p:spPr bwMode="auto">
          <a:xfrm>
            <a:off x="4572000" y="2212975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F</a:t>
            </a:r>
          </a:p>
        </p:txBody>
      </p:sp>
      <p:sp>
        <p:nvSpPr>
          <p:cNvPr id="1637387" name="Text Box 11"/>
          <p:cNvSpPr txBox="1">
            <a:spLocks noChangeArrowheads="1"/>
          </p:cNvSpPr>
          <p:nvPr/>
        </p:nvSpPr>
        <p:spPr bwMode="auto">
          <a:xfrm>
            <a:off x="2143125" y="22129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graphicFrame>
        <p:nvGraphicFramePr>
          <p:cNvPr id="1637388" name="Group 12"/>
          <p:cNvGraphicFramePr>
            <a:graphicFrameLocks noGrp="1"/>
          </p:cNvGraphicFramePr>
          <p:nvPr/>
        </p:nvGraphicFramePr>
        <p:xfrm>
          <a:off x="7683500" y="5091113"/>
          <a:ext cx="1212850" cy="1372236"/>
        </p:xfrm>
        <a:graphic>
          <a:graphicData uri="http://schemas.openxmlformats.org/drawingml/2006/table">
            <a:tbl>
              <a:tblPr/>
              <a:tblGrid>
                <a:gridCol w="352425"/>
                <a:gridCol w="406400"/>
                <a:gridCol w="4540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7417" name="Text Box 41"/>
          <p:cNvSpPr txBox="1">
            <a:spLocks noChangeArrowheads="1"/>
          </p:cNvSpPr>
          <p:nvPr/>
        </p:nvSpPr>
        <p:spPr bwMode="auto">
          <a:xfrm>
            <a:off x="354013" y="3744913"/>
            <a:ext cx="1073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“OR”</a:t>
            </a:r>
          </a:p>
        </p:txBody>
      </p:sp>
      <p:sp>
        <p:nvSpPr>
          <p:cNvPr id="1637418" name="Text Box 42"/>
          <p:cNvSpPr txBox="1">
            <a:spLocks noChangeArrowheads="1"/>
          </p:cNvSpPr>
          <p:nvPr/>
        </p:nvSpPr>
        <p:spPr bwMode="auto">
          <a:xfrm>
            <a:off x="5476875" y="3732213"/>
            <a:ext cx="15287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F = A+B</a:t>
            </a:r>
          </a:p>
        </p:txBody>
      </p:sp>
      <p:sp>
        <p:nvSpPr>
          <p:cNvPr id="1637419" name="Line 43"/>
          <p:cNvSpPr>
            <a:spLocks noChangeShapeType="1"/>
          </p:cNvSpPr>
          <p:nvPr/>
        </p:nvSpPr>
        <p:spPr bwMode="auto">
          <a:xfrm>
            <a:off x="3963988" y="396081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20" name="Line 44"/>
          <p:cNvSpPr>
            <a:spLocks noChangeShapeType="1"/>
          </p:cNvSpPr>
          <p:nvPr/>
        </p:nvSpPr>
        <p:spPr bwMode="auto">
          <a:xfrm>
            <a:off x="2598738" y="3732213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21" name="Text Box 45"/>
          <p:cNvSpPr txBox="1">
            <a:spLocks noChangeArrowheads="1"/>
          </p:cNvSpPr>
          <p:nvPr/>
        </p:nvSpPr>
        <p:spPr bwMode="auto">
          <a:xfrm>
            <a:off x="4572000" y="3730625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F</a:t>
            </a:r>
          </a:p>
        </p:txBody>
      </p:sp>
      <p:sp>
        <p:nvSpPr>
          <p:cNvPr id="1637422" name="Text Box 46"/>
          <p:cNvSpPr txBox="1">
            <a:spLocks noChangeArrowheads="1"/>
          </p:cNvSpPr>
          <p:nvPr/>
        </p:nvSpPr>
        <p:spPr bwMode="auto">
          <a:xfrm>
            <a:off x="2157413" y="350361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grpSp>
        <p:nvGrpSpPr>
          <p:cNvPr id="1637423" name="Group 47"/>
          <p:cNvGrpSpPr>
            <a:grpSpLocks/>
          </p:cNvGrpSpPr>
          <p:nvPr/>
        </p:nvGrpSpPr>
        <p:grpSpPr bwMode="auto">
          <a:xfrm>
            <a:off x="2978150" y="3581400"/>
            <a:ext cx="987425" cy="758825"/>
            <a:chOff x="3099" y="2921"/>
            <a:chExt cx="657" cy="495"/>
          </a:xfrm>
        </p:grpSpPr>
        <p:sp>
          <p:nvSpPr>
            <p:cNvPr id="1637424" name="Arc 48"/>
            <p:cNvSpPr>
              <a:spLocks/>
            </p:cNvSpPr>
            <p:nvPr/>
          </p:nvSpPr>
          <p:spPr bwMode="auto">
            <a:xfrm>
              <a:off x="3099" y="2921"/>
              <a:ext cx="191" cy="251"/>
            </a:xfrm>
            <a:custGeom>
              <a:avLst/>
              <a:gdLst>
                <a:gd name="G0" fmla="+- 0 0 0"/>
                <a:gd name="G1" fmla="+- 19524 0 0"/>
                <a:gd name="G2" fmla="+- 21600 0 0"/>
                <a:gd name="T0" fmla="*/ 9240 w 21600"/>
                <a:gd name="T1" fmla="*/ 0 h 21688"/>
                <a:gd name="T2" fmla="*/ 21491 w 21600"/>
                <a:gd name="T3" fmla="*/ 21688 h 21688"/>
                <a:gd name="T4" fmla="*/ 0 w 21600"/>
                <a:gd name="T5" fmla="*/ 19524 h 2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88" fill="none" extrusionOk="0">
                  <a:moveTo>
                    <a:pt x="9239" y="0"/>
                  </a:moveTo>
                  <a:cubicBezTo>
                    <a:pt x="16787" y="3571"/>
                    <a:pt x="21600" y="11174"/>
                    <a:pt x="21600" y="19524"/>
                  </a:cubicBezTo>
                  <a:cubicBezTo>
                    <a:pt x="21600" y="20246"/>
                    <a:pt x="21563" y="20968"/>
                    <a:pt x="21491" y="21688"/>
                  </a:cubicBezTo>
                </a:path>
                <a:path w="21600" h="21688" stroke="0" extrusionOk="0">
                  <a:moveTo>
                    <a:pt x="9239" y="0"/>
                  </a:moveTo>
                  <a:cubicBezTo>
                    <a:pt x="16787" y="3571"/>
                    <a:pt x="21600" y="11174"/>
                    <a:pt x="21600" y="19524"/>
                  </a:cubicBezTo>
                  <a:cubicBezTo>
                    <a:pt x="21600" y="20246"/>
                    <a:pt x="21563" y="20968"/>
                    <a:pt x="21491" y="21688"/>
                  </a:cubicBezTo>
                  <a:lnTo>
                    <a:pt x="0" y="1952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7425" name="Arc 49"/>
            <p:cNvSpPr>
              <a:spLocks/>
            </p:cNvSpPr>
            <p:nvPr/>
          </p:nvSpPr>
          <p:spPr bwMode="auto">
            <a:xfrm flipV="1">
              <a:off x="3099" y="3163"/>
              <a:ext cx="191" cy="251"/>
            </a:xfrm>
            <a:custGeom>
              <a:avLst/>
              <a:gdLst>
                <a:gd name="G0" fmla="+- 0 0 0"/>
                <a:gd name="G1" fmla="+- 19524 0 0"/>
                <a:gd name="G2" fmla="+- 21600 0 0"/>
                <a:gd name="T0" fmla="*/ 9240 w 21600"/>
                <a:gd name="T1" fmla="*/ 0 h 21688"/>
                <a:gd name="T2" fmla="*/ 21491 w 21600"/>
                <a:gd name="T3" fmla="*/ 21688 h 21688"/>
                <a:gd name="T4" fmla="*/ 0 w 21600"/>
                <a:gd name="T5" fmla="*/ 19524 h 2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88" fill="none" extrusionOk="0">
                  <a:moveTo>
                    <a:pt x="9239" y="0"/>
                  </a:moveTo>
                  <a:cubicBezTo>
                    <a:pt x="16787" y="3571"/>
                    <a:pt x="21600" y="11174"/>
                    <a:pt x="21600" y="19524"/>
                  </a:cubicBezTo>
                  <a:cubicBezTo>
                    <a:pt x="21600" y="20246"/>
                    <a:pt x="21563" y="20968"/>
                    <a:pt x="21491" y="21688"/>
                  </a:cubicBezTo>
                </a:path>
                <a:path w="21600" h="21688" stroke="0" extrusionOk="0">
                  <a:moveTo>
                    <a:pt x="9239" y="0"/>
                  </a:moveTo>
                  <a:cubicBezTo>
                    <a:pt x="16787" y="3571"/>
                    <a:pt x="21600" y="11174"/>
                    <a:pt x="21600" y="19524"/>
                  </a:cubicBezTo>
                  <a:cubicBezTo>
                    <a:pt x="21600" y="20246"/>
                    <a:pt x="21563" y="20968"/>
                    <a:pt x="21491" y="21688"/>
                  </a:cubicBezTo>
                  <a:lnTo>
                    <a:pt x="0" y="1952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7426" name="Arc 50"/>
            <p:cNvSpPr>
              <a:spLocks/>
            </p:cNvSpPr>
            <p:nvPr/>
          </p:nvSpPr>
          <p:spPr bwMode="auto">
            <a:xfrm>
              <a:off x="3322" y="2925"/>
              <a:ext cx="434" cy="443"/>
            </a:xfrm>
            <a:custGeom>
              <a:avLst/>
              <a:gdLst>
                <a:gd name="G0" fmla="+- 186 0 0"/>
                <a:gd name="G1" fmla="+- 21600 0 0"/>
                <a:gd name="G2" fmla="+- 21600 0 0"/>
                <a:gd name="T0" fmla="*/ 0 w 19516"/>
                <a:gd name="T1" fmla="*/ 1 h 21600"/>
                <a:gd name="T2" fmla="*/ 19516 w 19516"/>
                <a:gd name="T3" fmla="*/ 11960 h 21600"/>
                <a:gd name="T4" fmla="*/ 186 w 195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16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6" y="0"/>
                  </a:cubicBezTo>
                  <a:cubicBezTo>
                    <a:pt x="8375" y="0"/>
                    <a:pt x="15860" y="4631"/>
                    <a:pt x="19515" y="11960"/>
                  </a:cubicBezTo>
                </a:path>
                <a:path w="19516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6" y="0"/>
                  </a:cubicBezTo>
                  <a:cubicBezTo>
                    <a:pt x="8375" y="0"/>
                    <a:pt x="15860" y="4631"/>
                    <a:pt x="19515" y="11960"/>
                  </a:cubicBezTo>
                  <a:lnTo>
                    <a:pt x="186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7427" name="Line 51"/>
            <p:cNvSpPr>
              <a:spLocks noChangeShapeType="1"/>
            </p:cNvSpPr>
            <p:nvPr/>
          </p:nvSpPr>
          <p:spPr bwMode="auto">
            <a:xfrm>
              <a:off x="3178" y="341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28" name="Line 52"/>
            <p:cNvSpPr>
              <a:spLocks noChangeShapeType="1"/>
            </p:cNvSpPr>
            <p:nvPr/>
          </p:nvSpPr>
          <p:spPr bwMode="auto">
            <a:xfrm>
              <a:off x="3178" y="292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7429" name="Arc 53"/>
            <p:cNvSpPr>
              <a:spLocks/>
            </p:cNvSpPr>
            <p:nvPr/>
          </p:nvSpPr>
          <p:spPr bwMode="auto">
            <a:xfrm flipV="1">
              <a:off x="3322" y="2973"/>
              <a:ext cx="434" cy="443"/>
            </a:xfrm>
            <a:custGeom>
              <a:avLst/>
              <a:gdLst>
                <a:gd name="G0" fmla="+- 186 0 0"/>
                <a:gd name="G1" fmla="+- 21600 0 0"/>
                <a:gd name="G2" fmla="+- 21600 0 0"/>
                <a:gd name="T0" fmla="*/ 0 w 19516"/>
                <a:gd name="T1" fmla="*/ 1 h 21600"/>
                <a:gd name="T2" fmla="*/ 19516 w 19516"/>
                <a:gd name="T3" fmla="*/ 11960 h 21600"/>
                <a:gd name="T4" fmla="*/ 186 w 195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16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6" y="0"/>
                  </a:cubicBezTo>
                  <a:cubicBezTo>
                    <a:pt x="8375" y="0"/>
                    <a:pt x="15860" y="4631"/>
                    <a:pt x="19515" y="11960"/>
                  </a:cubicBezTo>
                </a:path>
                <a:path w="19516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6" y="0"/>
                  </a:cubicBezTo>
                  <a:cubicBezTo>
                    <a:pt x="8375" y="0"/>
                    <a:pt x="15860" y="4631"/>
                    <a:pt x="19515" y="11960"/>
                  </a:cubicBezTo>
                  <a:lnTo>
                    <a:pt x="186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7430" name="Line 54"/>
          <p:cNvSpPr>
            <a:spLocks noChangeShapeType="1"/>
          </p:cNvSpPr>
          <p:nvPr/>
        </p:nvSpPr>
        <p:spPr bwMode="auto">
          <a:xfrm>
            <a:off x="2598738" y="4200525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31" name="Text Box 55"/>
          <p:cNvSpPr txBox="1">
            <a:spLocks noChangeArrowheads="1"/>
          </p:cNvSpPr>
          <p:nvPr/>
        </p:nvSpPr>
        <p:spPr bwMode="auto">
          <a:xfrm>
            <a:off x="2157413" y="397192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B</a:t>
            </a:r>
          </a:p>
        </p:txBody>
      </p:sp>
      <p:graphicFrame>
        <p:nvGraphicFramePr>
          <p:cNvPr id="1637432" name="Group 56"/>
          <p:cNvGraphicFramePr>
            <a:graphicFrameLocks noGrp="1"/>
          </p:cNvGraphicFramePr>
          <p:nvPr/>
        </p:nvGraphicFramePr>
        <p:xfrm>
          <a:off x="7970838" y="1987550"/>
          <a:ext cx="774700" cy="835026"/>
        </p:xfrm>
        <a:graphic>
          <a:graphicData uri="http://schemas.openxmlformats.org/drawingml/2006/table">
            <a:tbl>
              <a:tblPr/>
              <a:tblGrid>
                <a:gridCol w="387350"/>
                <a:gridCol w="38735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37448" name="Group 72"/>
          <p:cNvGraphicFramePr>
            <a:graphicFrameLocks noGrp="1"/>
          </p:cNvGraphicFramePr>
          <p:nvPr/>
        </p:nvGraphicFramePr>
        <p:xfrm>
          <a:off x="7683500" y="3270250"/>
          <a:ext cx="1212850" cy="1372236"/>
        </p:xfrm>
        <a:graphic>
          <a:graphicData uri="http://schemas.openxmlformats.org/drawingml/2006/table">
            <a:tbl>
              <a:tblPr/>
              <a:tblGrid>
                <a:gridCol w="352425"/>
                <a:gridCol w="406400"/>
                <a:gridCol w="4540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7477" name="Text Box 101"/>
          <p:cNvSpPr txBox="1">
            <a:spLocks noChangeArrowheads="1"/>
          </p:cNvSpPr>
          <p:nvPr/>
        </p:nvSpPr>
        <p:spPr bwMode="auto">
          <a:xfrm>
            <a:off x="230188" y="5414963"/>
            <a:ext cx="1311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“AND”</a:t>
            </a:r>
          </a:p>
        </p:txBody>
      </p:sp>
      <p:sp>
        <p:nvSpPr>
          <p:cNvPr id="1637478" name="Text Box 102"/>
          <p:cNvSpPr txBox="1">
            <a:spLocks noChangeArrowheads="1"/>
          </p:cNvSpPr>
          <p:nvPr/>
        </p:nvSpPr>
        <p:spPr bwMode="auto">
          <a:xfrm>
            <a:off x="5513388" y="5402263"/>
            <a:ext cx="1444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F = A</a:t>
            </a:r>
            <a:r>
              <a:rPr lang="en-US" b="1">
                <a:latin typeface="Arial" charset="0"/>
                <a:cs typeface="Arial" charset="0"/>
              </a:rPr>
              <a:t>•</a:t>
            </a:r>
            <a:r>
              <a:rPr lang="en-US" b="1">
                <a:latin typeface="Arial" charset="0"/>
              </a:rPr>
              <a:t>B</a:t>
            </a:r>
          </a:p>
        </p:txBody>
      </p:sp>
      <p:sp>
        <p:nvSpPr>
          <p:cNvPr id="1637479" name="Line 103"/>
          <p:cNvSpPr>
            <a:spLocks noChangeShapeType="1"/>
          </p:cNvSpPr>
          <p:nvPr/>
        </p:nvSpPr>
        <p:spPr bwMode="auto">
          <a:xfrm>
            <a:off x="3959225" y="5705475"/>
            <a:ext cx="608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80" name="Line 104"/>
          <p:cNvSpPr>
            <a:spLocks noChangeShapeType="1"/>
          </p:cNvSpPr>
          <p:nvPr/>
        </p:nvSpPr>
        <p:spPr bwMode="auto">
          <a:xfrm>
            <a:off x="2593975" y="5491163"/>
            <a:ext cx="536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81" name="Text Box 105"/>
          <p:cNvSpPr txBox="1">
            <a:spLocks noChangeArrowheads="1"/>
          </p:cNvSpPr>
          <p:nvPr/>
        </p:nvSpPr>
        <p:spPr bwMode="auto">
          <a:xfrm>
            <a:off x="4567238" y="5400675"/>
            <a:ext cx="4016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F</a:t>
            </a:r>
          </a:p>
        </p:txBody>
      </p:sp>
      <p:sp>
        <p:nvSpPr>
          <p:cNvPr id="1637482" name="Text Box 106"/>
          <p:cNvSpPr txBox="1">
            <a:spLocks noChangeArrowheads="1"/>
          </p:cNvSpPr>
          <p:nvPr/>
        </p:nvSpPr>
        <p:spPr bwMode="auto">
          <a:xfrm>
            <a:off x="2152650" y="524986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</a:t>
            </a:r>
          </a:p>
        </p:txBody>
      </p:sp>
      <p:sp>
        <p:nvSpPr>
          <p:cNvPr id="1637483" name="Line 107"/>
          <p:cNvSpPr>
            <a:spLocks noChangeShapeType="1"/>
          </p:cNvSpPr>
          <p:nvPr/>
        </p:nvSpPr>
        <p:spPr bwMode="auto">
          <a:xfrm>
            <a:off x="3130550" y="6084888"/>
            <a:ext cx="303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84" name="Line 108"/>
          <p:cNvSpPr>
            <a:spLocks noChangeShapeType="1"/>
          </p:cNvSpPr>
          <p:nvPr/>
        </p:nvSpPr>
        <p:spPr bwMode="auto">
          <a:xfrm>
            <a:off x="3130550" y="5326063"/>
            <a:ext cx="227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85" name="Line 109"/>
          <p:cNvSpPr>
            <a:spLocks noChangeShapeType="1"/>
          </p:cNvSpPr>
          <p:nvPr/>
        </p:nvSpPr>
        <p:spPr bwMode="auto">
          <a:xfrm flipV="1">
            <a:off x="2593975" y="5921375"/>
            <a:ext cx="5365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86" name="Text Box 110"/>
          <p:cNvSpPr txBox="1">
            <a:spLocks noChangeArrowheads="1"/>
          </p:cNvSpPr>
          <p:nvPr/>
        </p:nvSpPr>
        <p:spPr bwMode="auto">
          <a:xfrm>
            <a:off x="2152650" y="57181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B</a:t>
            </a:r>
          </a:p>
        </p:txBody>
      </p:sp>
      <p:sp>
        <p:nvSpPr>
          <p:cNvPr id="1637487" name="Line 111"/>
          <p:cNvSpPr>
            <a:spLocks noChangeShapeType="1"/>
          </p:cNvSpPr>
          <p:nvPr/>
        </p:nvSpPr>
        <p:spPr bwMode="auto">
          <a:xfrm>
            <a:off x="3130550" y="5326063"/>
            <a:ext cx="0" cy="758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7488" name="Group 112"/>
          <p:cNvGrpSpPr>
            <a:grpSpLocks/>
          </p:cNvGrpSpPr>
          <p:nvPr/>
        </p:nvGrpSpPr>
        <p:grpSpPr bwMode="auto">
          <a:xfrm>
            <a:off x="3357563" y="5326063"/>
            <a:ext cx="608012" cy="758825"/>
            <a:chOff x="2641" y="3068"/>
            <a:chExt cx="478" cy="670"/>
          </a:xfrm>
        </p:grpSpPr>
        <p:sp>
          <p:nvSpPr>
            <p:cNvPr id="1637489" name="Arc 113"/>
            <p:cNvSpPr>
              <a:spLocks/>
            </p:cNvSpPr>
            <p:nvPr/>
          </p:nvSpPr>
          <p:spPr bwMode="auto">
            <a:xfrm>
              <a:off x="2641" y="3068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7490" name="Arc 114"/>
            <p:cNvSpPr>
              <a:spLocks/>
            </p:cNvSpPr>
            <p:nvPr/>
          </p:nvSpPr>
          <p:spPr bwMode="auto">
            <a:xfrm flipV="1">
              <a:off x="2641" y="3403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7491" name="Line 115"/>
          <p:cNvSpPr>
            <a:spLocks noChangeShapeType="1"/>
          </p:cNvSpPr>
          <p:nvPr/>
        </p:nvSpPr>
        <p:spPr bwMode="auto">
          <a:xfrm>
            <a:off x="6392863" y="22907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92" name="Line 116"/>
          <p:cNvSpPr>
            <a:spLocks noChangeShapeType="1"/>
          </p:cNvSpPr>
          <p:nvPr/>
        </p:nvSpPr>
        <p:spPr bwMode="auto">
          <a:xfrm>
            <a:off x="169863" y="3049588"/>
            <a:ext cx="8821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7493" name="Line 117"/>
          <p:cNvSpPr>
            <a:spLocks noChangeShapeType="1"/>
          </p:cNvSpPr>
          <p:nvPr/>
        </p:nvSpPr>
        <p:spPr bwMode="auto">
          <a:xfrm>
            <a:off x="169863" y="4870450"/>
            <a:ext cx="8821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Input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 err="1" smtClean="0"/>
              <a:t>and</a:t>
            </a:r>
            <a:r>
              <a:rPr lang="en-US" dirty="0" smtClean="0"/>
              <a:t> OR gates can also have many inputs, e.g.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Can also define new gates which are composites of basic </a:t>
            </a:r>
            <a:r>
              <a:rPr lang="en-US" dirty="0" err="1" smtClean="0"/>
              <a:t>boolean</a:t>
            </a:r>
            <a:r>
              <a:rPr lang="en-US" dirty="0" smtClean="0"/>
              <a:t> operations, for example NAND: </a:t>
            </a:r>
          </a:p>
        </p:txBody>
      </p:sp>
      <p:sp>
        <p:nvSpPr>
          <p:cNvPr id="19" name="Text Box 42"/>
          <p:cNvSpPr txBox="1">
            <a:spLocks noChangeArrowheads="1"/>
          </p:cNvSpPr>
          <p:nvPr/>
        </p:nvSpPr>
        <p:spPr bwMode="auto">
          <a:xfrm>
            <a:off x="6402785" y="2388155"/>
            <a:ext cx="15787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F = </a:t>
            </a:r>
            <a:r>
              <a:rPr lang="en-US" b="1" dirty="0" smtClean="0">
                <a:latin typeface="Arial" charset="0"/>
              </a:rPr>
              <a:t>ABC</a:t>
            </a:r>
            <a:endParaRPr lang="en-US" b="1" dirty="0">
              <a:latin typeface="Arial" charset="0"/>
            </a:endParaRPr>
          </a:p>
        </p:txBody>
      </p:sp>
      <p:sp>
        <p:nvSpPr>
          <p:cNvPr id="33" name="Line 104"/>
          <p:cNvSpPr>
            <a:spLocks noChangeShapeType="1"/>
          </p:cNvSpPr>
          <p:nvPr/>
        </p:nvSpPr>
        <p:spPr bwMode="auto">
          <a:xfrm>
            <a:off x="3575702" y="2647711"/>
            <a:ext cx="536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06"/>
          <p:cNvSpPr txBox="1">
            <a:spLocks noChangeArrowheads="1"/>
          </p:cNvSpPr>
          <p:nvPr/>
        </p:nvSpPr>
        <p:spPr bwMode="auto">
          <a:xfrm>
            <a:off x="3134376" y="2220122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A</a:t>
            </a:r>
          </a:p>
        </p:txBody>
      </p:sp>
      <p:sp>
        <p:nvSpPr>
          <p:cNvPr id="35" name="Line 107"/>
          <p:cNvSpPr>
            <a:spLocks noChangeShapeType="1"/>
          </p:cNvSpPr>
          <p:nvPr/>
        </p:nvSpPr>
        <p:spPr bwMode="auto">
          <a:xfrm>
            <a:off x="4112277" y="3241436"/>
            <a:ext cx="303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8"/>
          <p:cNvSpPr>
            <a:spLocks noChangeShapeType="1"/>
          </p:cNvSpPr>
          <p:nvPr/>
        </p:nvSpPr>
        <p:spPr bwMode="auto">
          <a:xfrm>
            <a:off x="4112277" y="2482611"/>
            <a:ext cx="227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09"/>
          <p:cNvSpPr>
            <a:spLocks noChangeShapeType="1"/>
          </p:cNvSpPr>
          <p:nvPr/>
        </p:nvSpPr>
        <p:spPr bwMode="auto">
          <a:xfrm flipV="1">
            <a:off x="3575702" y="3077923"/>
            <a:ext cx="5365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10"/>
          <p:cNvSpPr txBox="1">
            <a:spLocks noChangeArrowheads="1"/>
          </p:cNvSpPr>
          <p:nvPr/>
        </p:nvSpPr>
        <p:spPr bwMode="auto">
          <a:xfrm>
            <a:off x="3134376" y="255623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B</a:t>
            </a:r>
          </a:p>
        </p:txBody>
      </p:sp>
      <p:sp>
        <p:nvSpPr>
          <p:cNvPr id="39" name="Line 111"/>
          <p:cNvSpPr>
            <a:spLocks noChangeShapeType="1"/>
          </p:cNvSpPr>
          <p:nvPr/>
        </p:nvSpPr>
        <p:spPr bwMode="auto">
          <a:xfrm>
            <a:off x="4112277" y="2482611"/>
            <a:ext cx="0" cy="758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112"/>
          <p:cNvGrpSpPr>
            <a:grpSpLocks/>
          </p:cNvGrpSpPr>
          <p:nvPr/>
        </p:nvGrpSpPr>
        <p:grpSpPr bwMode="auto">
          <a:xfrm>
            <a:off x="4339290" y="2482611"/>
            <a:ext cx="608012" cy="758825"/>
            <a:chOff x="2641" y="3068"/>
            <a:chExt cx="478" cy="670"/>
          </a:xfrm>
        </p:grpSpPr>
        <p:sp>
          <p:nvSpPr>
            <p:cNvPr id="41" name="Arc 113"/>
            <p:cNvSpPr>
              <a:spLocks/>
            </p:cNvSpPr>
            <p:nvPr/>
          </p:nvSpPr>
          <p:spPr bwMode="auto">
            <a:xfrm>
              <a:off x="2641" y="3068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rc 114"/>
            <p:cNvSpPr>
              <a:spLocks/>
            </p:cNvSpPr>
            <p:nvPr/>
          </p:nvSpPr>
          <p:spPr bwMode="auto">
            <a:xfrm flipV="1">
              <a:off x="2641" y="3403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Line 109"/>
          <p:cNvSpPr>
            <a:spLocks noChangeShapeType="1"/>
          </p:cNvSpPr>
          <p:nvPr/>
        </p:nvSpPr>
        <p:spPr bwMode="auto">
          <a:xfrm>
            <a:off x="3575702" y="2862023"/>
            <a:ext cx="536574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10"/>
          <p:cNvSpPr txBox="1">
            <a:spLocks noChangeArrowheads="1"/>
          </p:cNvSpPr>
          <p:nvPr/>
        </p:nvSpPr>
        <p:spPr bwMode="auto">
          <a:xfrm>
            <a:off x="3132863" y="2905794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C</a:t>
            </a:r>
            <a:endParaRPr lang="en-US" b="1" dirty="0">
              <a:latin typeface="Arial" charset="0"/>
            </a:endParaRPr>
          </a:p>
        </p:txBody>
      </p:sp>
      <p:sp>
        <p:nvSpPr>
          <p:cNvPr id="46" name="Line 109"/>
          <p:cNvSpPr>
            <a:spLocks noChangeShapeType="1"/>
          </p:cNvSpPr>
          <p:nvPr/>
        </p:nvSpPr>
        <p:spPr bwMode="auto">
          <a:xfrm>
            <a:off x="4947302" y="2872016"/>
            <a:ext cx="536574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81737" y="222100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charset="0"/>
              </a:rPr>
              <a:t>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2"/>
              <p:cNvSpPr txBox="1">
                <a:spLocks noChangeArrowheads="1"/>
              </p:cNvSpPr>
              <p:nvPr/>
            </p:nvSpPr>
            <p:spPr bwMode="auto">
              <a:xfrm>
                <a:off x="5862280" y="5504092"/>
                <a:ext cx="1669175" cy="524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𝐴𝐵𝐶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2280" y="5504092"/>
                <a:ext cx="1669175" cy="5241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ine 104"/>
          <p:cNvSpPr>
            <a:spLocks noChangeShapeType="1"/>
          </p:cNvSpPr>
          <p:nvPr/>
        </p:nvSpPr>
        <p:spPr bwMode="auto">
          <a:xfrm>
            <a:off x="3080401" y="5763648"/>
            <a:ext cx="536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106"/>
          <p:cNvSpPr txBox="1">
            <a:spLocks noChangeArrowheads="1"/>
          </p:cNvSpPr>
          <p:nvPr/>
        </p:nvSpPr>
        <p:spPr bwMode="auto">
          <a:xfrm>
            <a:off x="2639075" y="5336059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1" name="Line 107"/>
          <p:cNvSpPr>
            <a:spLocks noChangeShapeType="1"/>
          </p:cNvSpPr>
          <p:nvPr/>
        </p:nvSpPr>
        <p:spPr bwMode="auto">
          <a:xfrm>
            <a:off x="3616976" y="6357373"/>
            <a:ext cx="303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8"/>
          <p:cNvSpPr>
            <a:spLocks noChangeShapeType="1"/>
          </p:cNvSpPr>
          <p:nvPr/>
        </p:nvSpPr>
        <p:spPr bwMode="auto">
          <a:xfrm>
            <a:off x="3616976" y="5598548"/>
            <a:ext cx="227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09"/>
          <p:cNvSpPr>
            <a:spLocks noChangeShapeType="1"/>
          </p:cNvSpPr>
          <p:nvPr/>
        </p:nvSpPr>
        <p:spPr bwMode="auto">
          <a:xfrm flipV="1">
            <a:off x="3080401" y="6193860"/>
            <a:ext cx="5365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 Box 110"/>
          <p:cNvSpPr txBox="1">
            <a:spLocks noChangeArrowheads="1"/>
          </p:cNvSpPr>
          <p:nvPr/>
        </p:nvSpPr>
        <p:spPr bwMode="auto">
          <a:xfrm>
            <a:off x="2647980" y="5672167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55" name="Line 111"/>
          <p:cNvSpPr>
            <a:spLocks noChangeShapeType="1"/>
          </p:cNvSpPr>
          <p:nvPr/>
        </p:nvSpPr>
        <p:spPr bwMode="auto">
          <a:xfrm>
            <a:off x="3616976" y="5598548"/>
            <a:ext cx="0" cy="758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" name="Group 112"/>
          <p:cNvGrpSpPr>
            <a:grpSpLocks/>
          </p:cNvGrpSpPr>
          <p:nvPr/>
        </p:nvGrpSpPr>
        <p:grpSpPr bwMode="auto">
          <a:xfrm>
            <a:off x="3843989" y="5598548"/>
            <a:ext cx="608012" cy="758825"/>
            <a:chOff x="2641" y="3068"/>
            <a:chExt cx="478" cy="670"/>
          </a:xfrm>
        </p:grpSpPr>
        <p:sp>
          <p:nvSpPr>
            <p:cNvPr id="57" name="Arc 113"/>
            <p:cNvSpPr>
              <a:spLocks/>
            </p:cNvSpPr>
            <p:nvPr/>
          </p:nvSpPr>
          <p:spPr bwMode="auto">
            <a:xfrm>
              <a:off x="2641" y="3068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rc 114"/>
            <p:cNvSpPr>
              <a:spLocks/>
            </p:cNvSpPr>
            <p:nvPr/>
          </p:nvSpPr>
          <p:spPr bwMode="auto">
            <a:xfrm flipV="1">
              <a:off x="2641" y="3403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Line 109"/>
          <p:cNvSpPr>
            <a:spLocks noChangeShapeType="1"/>
          </p:cNvSpPr>
          <p:nvPr/>
        </p:nvSpPr>
        <p:spPr bwMode="auto">
          <a:xfrm>
            <a:off x="3080401" y="5977960"/>
            <a:ext cx="536574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110"/>
          <p:cNvSpPr txBox="1">
            <a:spLocks noChangeArrowheads="1"/>
          </p:cNvSpPr>
          <p:nvPr/>
        </p:nvSpPr>
        <p:spPr bwMode="auto">
          <a:xfrm>
            <a:off x="2647981" y="6021731"/>
            <a:ext cx="423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1" name="Line 109"/>
          <p:cNvSpPr>
            <a:spLocks noChangeShapeType="1"/>
          </p:cNvSpPr>
          <p:nvPr/>
        </p:nvSpPr>
        <p:spPr bwMode="auto">
          <a:xfrm>
            <a:off x="4639290" y="5987953"/>
            <a:ext cx="536574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786436" y="533693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4452001" y="5910270"/>
            <a:ext cx="191295" cy="19129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think of logic gates as a technology independent way of representing logical circuits</a:t>
            </a:r>
          </a:p>
          <a:p>
            <a:r>
              <a:rPr lang="en-US" dirty="0" smtClean="0"/>
              <a:t>The exact voltages that we’ll get will depend on what types of components we use to implement our gates</a:t>
            </a:r>
          </a:p>
          <a:p>
            <a:r>
              <a:rPr lang="en-US" dirty="0" smtClean="0"/>
              <a:t>Useful when designing logical systems</a:t>
            </a:r>
          </a:p>
          <a:p>
            <a:pPr lvl="1"/>
            <a:r>
              <a:rPr lang="en-US" dirty="0" smtClean="0"/>
              <a:t>Better to think in terms of logical operations instead of circuit elements and all the accompanying messy math</a:t>
            </a:r>
          </a:p>
        </p:txBody>
      </p:sp>
    </p:spTree>
    <p:extLst>
      <p:ext uri="{BB962C8B-B14F-4D97-AF65-F5344CB8AC3E}">
        <p14:creationId xmlns:p14="http://schemas.microsoft.com/office/powerpoint/2010/main" val="27057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1493044" y="5268999"/>
            <a:ext cx="808038" cy="850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912144" y="4821324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912144" y="4807037"/>
            <a:ext cx="966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580357" y="5515062"/>
            <a:ext cx="835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110V</a:t>
            </a:r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241257" y="4922924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1912144" y="6119899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1912144" y="6654887"/>
            <a:ext cx="503713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6485732" y="5197562"/>
            <a:ext cx="1414462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6739732" y="5476962"/>
            <a:ext cx="99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Heater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876257" y="4937212"/>
            <a:ext cx="0" cy="258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6933407" y="6323099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2705894" y="4576849"/>
            <a:ext cx="3694113" cy="1379538"/>
            <a:chOff x="1473" y="2355"/>
            <a:chExt cx="2327" cy="869"/>
          </a:xfrm>
        </p:grpSpPr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V="1">
              <a:off x="1582" y="2391"/>
              <a:ext cx="43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2018" y="2518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1791" y="2355"/>
              <a:ext cx="5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573" y="2427"/>
              <a:ext cx="4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V="1">
              <a:off x="2563" y="2427"/>
              <a:ext cx="382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2945" y="2555"/>
              <a:ext cx="4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 flipV="1">
              <a:off x="3390" y="2455"/>
              <a:ext cx="31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2796" y="2378"/>
              <a:ext cx="5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3564" y="2402"/>
              <a:ext cx="54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9" name="Text Box 19"/>
            <p:cNvSpPr txBox="1">
              <a:spLocks noChangeArrowheads="1"/>
            </p:cNvSpPr>
            <p:nvPr/>
          </p:nvSpPr>
          <p:spPr bwMode="auto">
            <a:xfrm>
              <a:off x="2581" y="2446"/>
              <a:ext cx="4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30740" name="Text Box 20"/>
            <p:cNvSpPr txBox="1">
              <a:spLocks noChangeArrowheads="1"/>
            </p:cNvSpPr>
            <p:nvPr/>
          </p:nvSpPr>
          <p:spPr bwMode="auto">
            <a:xfrm>
              <a:off x="3382" y="2485"/>
              <a:ext cx="4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1473" y="2509"/>
              <a:ext cx="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>
              <a:off x="1482" y="3018"/>
              <a:ext cx="7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 flipV="1">
              <a:off x="2209" y="2909"/>
              <a:ext cx="391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2600" y="3046"/>
              <a:ext cx="11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 flipV="1">
              <a:off x="3754" y="2564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Text Box 37"/>
            <p:cNvSpPr txBox="1">
              <a:spLocks noChangeArrowheads="1"/>
            </p:cNvSpPr>
            <p:nvPr/>
          </p:nvSpPr>
          <p:spPr bwMode="auto">
            <a:xfrm>
              <a:off x="2336" y="2936"/>
              <a:ext cx="3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</a:t>
              </a:r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2509" y="2846"/>
              <a:ext cx="35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Tub Controller Example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21325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Hot </a:t>
            </a:r>
            <a:r>
              <a:rPr lang="en-US" dirty="0"/>
              <a:t>tub controller with the following algorithm</a:t>
            </a:r>
          </a:p>
          <a:p>
            <a:pPr lvl="1"/>
            <a:r>
              <a:rPr lang="en-US" dirty="0" smtClean="0"/>
              <a:t>A: Temperature </a:t>
            </a:r>
            <a:r>
              <a:rPr lang="en-US" dirty="0"/>
              <a:t>is less than desired (T &lt; </a:t>
            </a:r>
            <a:r>
              <a:rPr lang="en-US" dirty="0" err="1"/>
              <a:t>Tset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B: The </a:t>
            </a:r>
            <a:r>
              <a:rPr lang="en-US" dirty="0"/>
              <a:t>motor is on</a:t>
            </a:r>
          </a:p>
          <a:p>
            <a:pPr lvl="1"/>
            <a:r>
              <a:rPr lang="en-US" dirty="0" smtClean="0"/>
              <a:t>C: The hot </a:t>
            </a:r>
            <a:r>
              <a:rPr lang="en-US" dirty="0"/>
              <a:t>tub key is turned to “on</a:t>
            </a:r>
            <a:r>
              <a:rPr lang="en-US" dirty="0" smtClean="0"/>
              <a:t>”</a:t>
            </a:r>
            <a:endParaRPr lang="en-US" b="1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: Test heater button is pressed</a:t>
            </a:r>
          </a:p>
          <a:p>
            <a:r>
              <a:rPr lang="en-US" dirty="0" smtClean="0"/>
              <a:t>Or more briefly: ON=(</a:t>
            </a:r>
            <a:r>
              <a:rPr lang="en-US" b="1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) or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917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1493044" y="5268999"/>
            <a:ext cx="808038" cy="8509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1912144" y="4821324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912143" y="4807037"/>
            <a:ext cx="45327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1580357" y="5515062"/>
            <a:ext cx="835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110V</a:t>
            </a:r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946345" y="4799290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1912144" y="6119899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1912143" y="6654887"/>
            <a:ext cx="5748385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7212854" y="5197562"/>
            <a:ext cx="1414462" cy="113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466854" y="5476962"/>
            <a:ext cx="99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Heater</a:t>
            </a:r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7603379" y="4821324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7660529" y="6323099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Tub Controller Example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14609" y="974811"/>
            <a:ext cx="8229600" cy="5521325"/>
          </a:xfrm>
        </p:spPr>
        <p:txBody>
          <a:bodyPr/>
          <a:lstStyle/>
          <a:p>
            <a:r>
              <a:rPr lang="en-US" dirty="0"/>
              <a:t>Example: Hot tub controller with the following algorithm</a:t>
            </a:r>
          </a:p>
          <a:p>
            <a:pPr lvl="1"/>
            <a:r>
              <a:rPr lang="en-US" dirty="0"/>
              <a:t>A: Temperature is less than desired (T &lt; </a:t>
            </a:r>
            <a:r>
              <a:rPr lang="en-US" dirty="0" err="1"/>
              <a:t>Tset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B: The motor is on</a:t>
            </a:r>
          </a:p>
          <a:p>
            <a:pPr lvl="1"/>
            <a:r>
              <a:rPr lang="en-US" dirty="0"/>
              <a:t>C: The hot tub key is turned to “on”</a:t>
            </a:r>
          </a:p>
          <a:p>
            <a:pPr lvl="1"/>
            <a:r>
              <a:rPr lang="en-US" dirty="0"/>
              <a:t>T: Test heater button is pressed</a:t>
            </a:r>
          </a:p>
          <a:p>
            <a:r>
              <a:rPr lang="en-US" dirty="0"/>
              <a:t>Or more briefly: ON=(A and B and C) or T</a:t>
            </a:r>
          </a:p>
        </p:txBody>
      </p:sp>
      <p:sp>
        <p:nvSpPr>
          <p:cNvPr id="35" name="Line 103"/>
          <p:cNvSpPr>
            <a:spLocks noChangeShapeType="1"/>
          </p:cNvSpPr>
          <p:nvPr/>
        </p:nvSpPr>
        <p:spPr bwMode="auto">
          <a:xfrm>
            <a:off x="4225403" y="5738274"/>
            <a:ext cx="608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04"/>
          <p:cNvSpPr>
            <a:spLocks noChangeShapeType="1"/>
          </p:cNvSpPr>
          <p:nvPr/>
        </p:nvSpPr>
        <p:spPr bwMode="auto">
          <a:xfrm>
            <a:off x="2860153" y="5523962"/>
            <a:ext cx="536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06"/>
          <p:cNvSpPr txBox="1">
            <a:spLocks noChangeArrowheads="1"/>
          </p:cNvSpPr>
          <p:nvPr/>
        </p:nvSpPr>
        <p:spPr bwMode="auto">
          <a:xfrm>
            <a:off x="2418827" y="509637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A</a:t>
            </a:r>
          </a:p>
        </p:txBody>
      </p:sp>
      <p:sp>
        <p:nvSpPr>
          <p:cNvPr id="39" name="Line 107"/>
          <p:cNvSpPr>
            <a:spLocks noChangeShapeType="1"/>
          </p:cNvSpPr>
          <p:nvPr/>
        </p:nvSpPr>
        <p:spPr bwMode="auto">
          <a:xfrm>
            <a:off x="3396728" y="6117687"/>
            <a:ext cx="303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08"/>
          <p:cNvSpPr>
            <a:spLocks noChangeShapeType="1"/>
          </p:cNvSpPr>
          <p:nvPr/>
        </p:nvSpPr>
        <p:spPr bwMode="auto">
          <a:xfrm>
            <a:off x="3396728" y="5358862"/>
            <a:ext cx="2270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09"/>
          <p:cNvSpPr>
            <a:spLocks noChangeShapeType="1"/>
          </p:cNvSpPr>
          <p:nvPr/>
        </p:nvSpPr>
        <p:spPr bwMode="auto">
          <a:xfrm flipV="1">
            <a:off x="2860153" y="5954174"/>
            <a:ext cx="536575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110"/>
          <p:cNvSpPr txBox="1">
            <a:spLocks noChangeArrowheads="1"/>
          </p:cNvSpPr>
          <p:nvPr/>
        </p:nvSpPr>
        <p:spPr bwMode="auto">
          <a:xfrm>
            <a:off x="2418827" y="5432481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B</a:t>
            </a:r>
          </a:p>
        </p:txBody>
      </p:sp>
      <p:sp>
        <p:nvSpPr>
          <p:cNvPr id="43" name="Line 111"/>
          <p:cNvSpPr>
            <a:spLocks noChangeShapeType="1"/>
          </p:cNvSpPr>
          <p:nvPr/>
        </p:nvSpPr>
        <p:spPr bwMode="auto">
          <a:xfrm>
            <a:off x="3396728" y="5358862"/>
            <a:ext cx="0" cy="758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" name="Group 112"/>
          <p:cNvGrpSpPr>
            <a:grpSpLocks/>
          </p:cNvGrpSpPr>
          <p:nvPr/>
        </p:nvGrpSpPr>
        <p:grpSpPr bwMode="auto">
          <a:xfrm>
            <a:off x="3623741" y="5358862"/>
            <a:ext cx="608012" cy="758825"/>
            <a:chOff x="2641" y="3068"/>
            <a:chExt cx="478" cy="670"/>
          </a:xfrm>
        </p:grpSpPr>
        <p:sp>
          <p:nvSpPr>
            <p:cNvPr id="45" name="Arc 113"/>
            <p:cNvSpPr>
              <a:spLocks/>
            </p:cNvSpPr>
            <p:nvPr/>
          </p:nvSpPr>
          <p:spPr bwMode="auto">
            <a:xfrm>
              <a:off x="2641" y="3068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114"/>
            <p:cNvSpPr>
              <a:spLocks/>
            </p:cNvSpPr>
            <p:nvPr/>
          </p:nvSpPr>
          <p:spPr bwMode="auto">
            <a:xfrm flipV="1">
              <a:off x="2641" y="3403"/>
              <a:ext cx="478" cy="33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Line 109"/>
          <p:cNvSpPr>
            <a:spLocks noChangeShapeType="1"/>
          </p:cNvSpPr>
          <p:nvPr/>
        </p:nvSpPr>
        <p:spPr bwMode="auto">
          <a:xfrm>
            <a:off x="2860153" y="5738274"/>
            <a:ext cx="536574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417314" y="5782045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C</a:t>
            </a:r>
            <a:endParaRPr lang="en-US" b="1" dirty="0">
              <a:latin typeface="Arial" charset="0"/>
            </a:endParaRPr>
          </a:p>
        </p:txBody>
      </p:sp>
      <p:sp>
        <p:nvSpPr>
          <p:cNvPr id="49" name="Line 43"/>
          <p:cNvSpPr>
            <a:spLocks noChangeShapeType="1"/>
          </p:cNvSpPr>
          <p:nvPr/>
        </p:nvSpPr>
        <p:spPr bwMode="auto">
          <a:xfrm>
            <a:off x="5745282" y="5504109"/>
            <a:ext cx="9770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4378445" y="5273930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3955643" y="5079546"/>
            <a:ext cx="404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T</a:t>
            </a:r>
            <a:endParaRPr lang="en-US" b="1" dirty="0">
              <a:latin typeface="Arial" charset="0"/>
            </a:endParaRPr>
          </a:p>
        </p:txBody>
      </p:sp>
      <p:grpSp>
        <p:nvGrpSpPr>
          <p:cNvPr id="53" name="Group 47"/>
          <p:cNvGrpSpPr>
            <a:grpSpLocks/>
          </p:cNvGrpSpPr>
          <p:nvPr/>
        </p:nvGrpSpPr>
        <p:grpSpPr bwMode="auto">
          <a:xfrm>
            <a:off x="4757857" y="5123117"/>
            <a:ext cx="987425" cy="758825"/>
            <a:chOff x="3099" y="2921"/>
            <a:chExt cx="657" cy="495"/>
          </a:xfrm>
        </p:grpSpPr>
        <p:sp>
          <p:nvSpPr>
            <p:cNvPr id="54" name="Arc 48"/>
            <p:cNvSpPr>
              <a:spLocks/>
            </p:cNvSpPr>
            <p:nvPr/>
          </p:nvSpPr>
          <p:spPr bwMode="auto">
            <a:xfrm>
              <a:off x="3099" y="2921"/>
              <a:ext cx="191" cy="251"/>
            </a:xfrm>
            <a:custGeom>
              <a:avLst/>
              <a:gdLst>
                <a:gd name="G0" fmla="+- 0 0 0"/>
                <a:gd name="G1" fmla="+- 19524 0 0"/>
                <a:gd name="G2" fmla="+- 21600 0 0"/>
                <a:gd name="T0" fmla="*/ 9240 w 21600"/>
                <a:gd name="T1" fmla="*/ 0 h 21688"/>
                <a:gd name="T2" fmla="*/ 21491 w 21600"/>
                <a:gd name="T3" fmla="*/ 21688 h 21688"/>
                <a:gd name="T4" fmla="*/ 0 w 21600"/>
                <a:gd name="T5" fmla="*/ 19524 h 2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88" fill="none" extrusionOk="0">
                  <a:moveTo>
                    <a:pt x="9239" y="0"/>
                  </a:moveTo>
                  <a:cubicBezTo>
                    <a:pt x="16787" y="3571"/>
                    <a:pt x="21600" y="11174"/>
                    <a:pt x="21600" y="19524"/>
                  </a:cubicBezTo>
                  <a:cubicBezTo>
                    <a:pt x="21600" y="20246"/>
                    <a:pt x="21563" y="20968"/>
                    <a:pt x="21491" y="21688"/>
                  </a:cubicBezTo>
                </a:path>
                <a:path w="21600" h="21688" stroke="0" extrusionOk="0">
                  <a:moveTo>
                    <a:pt x="9239" y="0"/>
                  </a:moveTo>
                  <a:cubicBezTo>
                    <a:pt x="16787" y="3571"/>
                    <a:pt x="21600" y="11174"/>
                    <a:pt x="21600" y="19524"/>
                  </a:cubicBezTo>
                  <a:cubicBezTo>
                    <a:pt x="21600" y="20246"/>
                    <a:pt x="21563" y="20968"/>
                    <a:pt x="21491" y="21688"/>
                  </a:cubicBezTo>
                  <a:lnTo>
                    <a:pt x="0" y="1952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rc 49"/>
            <p:cNvSpPr>
              <a:spLocks/>
            </p:cNvSpPr>
            <p:nvPr/>
          </p:nvSpPr>
          <p:spPr bwMode="auto">
            <a:xfrm flipV="1">
              <a:off x="3099" y="3163"/>
              <a:ext cx="191" cy="251"/>
            </a:xfrm>
            <a:custGeom>
              <a:avLst/>
              <a:gdLst>
                <a:gd name="G0" fmla="+- 0 0 0"/>
                <a:gd name="G1" fmla="+- 19524 0 0"/>
                <a:gd name="G2" fmla="+- 21600 0 0"/>
                <a:gd name="T0" fmla="*/ 9240 w 21600"/>
                <a:gd name="T1" fmla="*/ 0 h 21688"/>
                <a:gd name="T2" fmla="*/ 21491 w 21600"/>
                <a:gd name="T3" fmla="*/ 21688 h 21688"/>
                <a:gd name="T4" fmla="*/ 0 w 21600"/>
                <a:gd name="T5" fmla="*/ 19524 h 2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88" fill="none" extrusionOk="0">
                  <a:moveTo>
                    <a:pt x="9239" y="0"/>
                  </a:moveTo>
                  <a:cubicBezTo>
                    <a:pt x="16787" y="3571"/>
                    <a:pt x="21600" y="11174"/>
                    <a:pt x="21600" y="19524"/>
                  </a:cubicBezTo>
                  <a:cubicBezTo>
                    <a:pt x="21600" y="20246"/>
                    <a:pt x="21563" y="20968"/>
                    <a:pt x="21491" y="21688"/>
                  </a:cubicBezTo>
                </a:path>
                <a:path w="21600" h="21688" stroke="0" extrusionOk="0">
                  <a:moveTo>
                    <a:pt x="9239" y="0"/>
                  </a:moveTo>
                  <a:cubicBezTo>
                    <a:pt x="16787" y="3571"/>
                    <a:pt x="21600" y="11174"/>
                    <a:pt x="21600" y="19524"/>
                  </a:cubicBezTo>
                  <a:cubicBezTo>
                    <a:pt x="21600" y="20246"/>
                    <a:pt x="21563" y="20968"/>
                    <a:pt x="21491" y="21688"/>
                  </a:cubicBezTo>
                  <a:lnTo>
                    <a:pt x="0" y="1952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rc 50"/>
            <p:cNvSpPr>
              <a:spLocks/>
            </p:cNvSpPr>
            <p:nvPr/>
          </p:nvSpPr>
          <p:spPr bwMode="auto">
            <a:xfrm>
              <a:off x="3322" y="2925"/>
              <a:ext cx="434" cy="443"/>
            </a:xfrm>
            <a:custGeom>
              <a:avLst/>
              <a:gdLst>
                <a:gd name="G0" fmla="+- 186 0 0"/>
                <a:gd name="G1" fmla="+- 21600 0 0"/>
                <a:gd name="G2" fmla="+- 21600 0 0"/>
                <a:gd name="T0" fmla="*/ 0 w 19516"/>
                <a:gd name="T1" fmla="*/ 1 h 21600"/>
                <a:gd name="T2" fmla="*/ 19516 w 19516"/>
                <a:gd name="T3" fmla="*/ 11960 h 21600"/>
                <a:gd name="T4" fmla="*/ 186 w 195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16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6" y="0"/>
                  </a:cubicBezTo>
                  <a:cubicBezTo>
                    <a:pt x="8375" y="0"/>
                    <a:pt x="15860" y="4631"/>
                    <a:pt x="19515" y="11960"/>
                  </a:cubicBezTo>
                </a:path>
                <a:path w="19516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6" y="0"/>
                  </a:cubicBezTo>
                  <a:cubicBezTo>
                    <a:pt x="8375" y="0"/>
                    <a:pt x="15860" y="4631"/>
                    <a:pt x="19515" y="11960"/>
                  </a:cubicBezTo>
                  <a:lnTo>
                    <a:pt x="186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1"/>
            <p:cNvSpPr>
              <a:spLocks noChangeShapeType="1"/>
            </p:cNvSpPr>
            <p:nvPr/>
          </p:nvSpPr>
          <p:spPr bwMode="auto">
            <a:xfrm>
              <a:off x="3178" y="341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2"/>
            <p:cNvSpPr>
              <a:spLocks noChangeShapeType="1"/>
            </p:cNvSpPr>
            <p:nvPr/>
          </p:nvSpPr>
          <p:spPr bwMode="auto">
            <a:xfrm>
              <a:off x="3178" y="292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Arc 53"/>
            <p:cNvSpPr>
              <a:spLocks/>
            </p:cNvSpPr>
            <p:nvPr/>
          </p:nvSpPr>
          <p:spPr bwMode="auto">
            <a:xfrm flipV="1">
              <a:off x="3322" y="2973"/>
              <a:ext cx="434" cy="443"/>
            </a:xfrm>
            <a:custGeom>
              <a:avLst/>
              <a:gdLst>
                <a:gd name="G0" fmla="+- 186 0 0"/>
                <a:gd name="G1" fmla="+- 21600 0 0"/>
                <a:gd name="G2" fmla="+- 21600 0 0"/>
                <a:gd name="T0" fmla="*/ 0 w 19516"/>
                <a:gd name="T1" fmla="*/ 1 h 21600"/>
                <a:gd name="T2" fmla="*/ 19516 w 19516"/>
                <a:gd name="T3" fmla="*/ 11960 h 21600"/>
                <a:gd name="T4" fmla="*/ 186 w 1951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16" h="21600" fill="none" extrusionOk="0">
                  <a:moveTo>
                    <a:pt x="-1" y="0"/>
                  </a:moveTo>
                  <a:cubicBezTo>
                    <a:pt x="61" y="0"/>
                    <a:pt x="123" y="-1"/>
                    <a:pt x="186" y="0"/>
                  </a:cubicBezTo>
                  <a:cubicBezTo>
                    <a:pt x="8375" y="0"/>
                    <a:pt x="15860" y="4631"/>
                    <a:pt x="19515" y="11960"/>
                  </a:cubicBezTo>
                </a:path>
                <a:path w="19516" h="21600" stroke="0" extrusionOk="0">
                  <a:moveTo>
                    <a:pt x="-1" y="0"/>
                  </a:moveTo>
                  <a:cubicBezTo>
                    <a:pt x="61" y="0"/>
                    <a:pt x="123" y="-1"/>
                    <a:pt x="186" y="0"/>
                  </a:cubicBezTo>
                  <a:cubicBezTo>
                    <a:pt x="8375" y="0"/>
                    <a:pt x="15860" y="4631"/>
                    <a:pt x="19515" y="11960"/>
                  </a:cubicBezTo>
                  <a:lnTo>
                    <a:pt x="186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Line 54"/>
          <p:cNvSpPr>
            <a:spLocks noChangeShapeType="1"/>
          </p:cNvSpPr>
          <p:nvPr/>
        </p:nvSpPr>
        <p:spPr bwMode="auto">
          <a:xfrm>
            <a:off x="4378445" y="5742242"/>
            <a:ext cx="608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46"/>
          <p:cNvSpPr txBox="1">
            <a:spLocks noChangeArrowheads="1"/>
          </p:cNvSpPr>
          <p:nvPr/>
        </p:nvSpPr>
        <p:spPr bwMode="auto">
          <a:xfrm>
            <a:off x="5991656" y="5483432"/>
            <a:ext cx="723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ON</a:t>
            </a:r>
            <a:endParaRPr lang="en-US" b="1" dirty="0">
              <a:latin typeface="Arial" charset="0"/>
            </a:endParaRPr>
          </a:p>
        </p:txBody>
      </p:sp>
      <p:sp>
        <p:nvSpPr>
          <p:cNvPr id="63" name="Line 43"/>
          <p:cNvSpPr>
            <a:spLocks noChangeShapeType="1"/>
          </p:cNvSpPr>
          <p:nvPr/>
        </p:nvSpPr>
        <p:spPr bwMode="auto">
          <a:xfrm flipH="1">
            <a:off x="6714930" y="5096374"/>
            <a:ext cx="4034" cy="418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444867" y="4627084"/>
            <a:ext cx="501478" cy="452462"/>
          </a:xfrm>
          <a:prstGeom prst="rect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How does this all relate to circuits?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14400"/>
                <a:ext cx="8400362" cy="5521325"/>
              </a:xfrm>
            </p:spPr>
            <p:txBody>
              <a:bodyPr/>
              <a:lstStyle/>
              <a:p>
                <a:r>
                  <a:rPr lang="en-US" dirty="0" smtClean="0"/>
                  <a:t>A digital circuit is simply any circuit where every voltage in the circuit is one of two values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dirty="0" smtClean="0"/>
                  <a:t> (typically ground) will represent </a:t>
                </a:r>
                <a:r>
                  <a:rPr lang="en-US" dirty="0" err="1" smtClean="0"/>
                  <a:t>boolean</a:t>
                </a:r>
                <a:r>
                  <a:rPr lang="en-US" dirty="0" smtClean="0"/>
                  <a:t> 0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en-US" dirty="0" smtClean="0"/>
                  <a:t> (in modern CPUs, approximately 1V, though you can set this on your computer) will represent </a:t>
                </a:r>
                <a:r>
                  <a:rPr lang="en-US" dirty="0" err="1" smtClean="0"/>
                  <a:t>boolean</a:t>
                </a:r>
                <a:r>
                  <a:rPr lang="en-US" dirty="0" smtClean="0"/>
                  <a:t> 1</a:t>
                </a:r>
              </a:p>
              <a:p>
                <a:r>
                  <a:rPr lang="en-US" dirty="0" smtClean="0"/>
                  <a:t>In truth, of course, values will vary continuously, but entire design is conceptualized as simply 1s and 0s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14400"/>
                <a:ext cx="8400362" cy="5521325"/>
              </a:xfrm>
              <a:blipFill rotWithShape="1">
                <a:blip r:embed="rId2"/>
                <a:stretch>
                  <a:fillRect l="-1597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7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“Static Discipline”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532564" cy="55213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can think of the whole circuit as obeying a contract to always provide output 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𝑙𝑜𝑤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h𝑖𝑔h</m:t>
                        </m:r>
                      </m:sub>
                    </m:sSub>
                  </m:oMath>
                </a14:m>
                <a:r>
                  <a:rPr lang="en-US" dirty="0" smtClean="0"/>
                  <a:t> at all outputs as long as the inputs follow these same rules</a:t>
                </a:r>
              </a:p>
              <a:p>
                <a:r>
                  <a:rPr lang="en-US" dirty="0" smtClean="0"/>
                  <a:t>Up to the circuit designer to ensure this specification is met</a:t>
                </a:r>
              </a:p>
              <a:p>
                <a:r>
                  <a:rPr lang="en-US" dirty="0" smtClean="0"/>
                  <a:t>In truth, voltages may be a little lower or higher than these contractual values</a:t>
                </a:r>
              </a:p>
              <a:p>
                <a:r>
                  <a:rPr lang="en-US" dirty="0" smtClean="0"/>
                  <a:t>However, as long as the output values are close enough, the deviations are unimportant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532564" cy="5521325"/>
              </a:xfrm>
              <a:blipFill rotWithShape="1">
                <a:blip r:embed="rId2"/>
                <a:stretch>
                  <a:fillRect l="-1571" t="-2318" r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3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930" y="2066925"/>
            <a:ext cx="62769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Many Possible Ways to Realize Logic Gates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many ways to build logic gates, for example, we can build gates with op-amps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Far from optimal</a:t>
            </a:r>
          </a:p>
          <a:p>
            <a:pPr lvl="1"/>
            <a:r>
              <a:rPr lang="en-US" dirty="0" smtClean="0"/>
              <a:t>5 resistors</a:t>
            </a:r>
          </a:p>
          <a:p>
            <a:pPr lvl="1"/>
            <a:r>
              <a:rPr lang="en-US" dirty="0" smtClean="0"/>
              <a:t>Dozens of transistors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299113" y="4575637"/>
            <a:ext cx="3690651" cy="228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Is this a(n):</a:t>
            </a:r>
          </a:p>
          <a:p>
            <a:pPr marL="971550" lvl="1" indent="-514350">
              <a:buAutoNum type="alphaUcPeriod"/>
            </a:pPr>
            <a:r>
              <a:rPr lang="en-US" sz="2400" dirty="0" smtClean="0"/>
              <a:t>AND gate</a:t>
            </a:r>
          </a:p>
          <a:p>
            <a:pPr marL="971550" lvl="1" indent="-514350">
              <a:buAutoNum type="alphaUcPeriod"/>
            </a:pPr>
            <a:r>
              <a:rPr lang="en-US" sz="2400" dirty="0" smtClean="0"/>
              <a:t>OR gate</a:t>
            </a:r>
          </a:p>
          <a:p>
            <a:pPr marL="971550" lvl="1" indent="-514350">
              <a:buAutoNum type="alphaUcPeriod"/>
            </a:pPr>
            <a:r>
              <a:rPr lang="en-US" sz="2400" dirty="0" smtClean="0"/>
              <a:t>NOT gate</a:t>
            </a:r>
          </a:p>
          <a:p>
            <a:pPr marL="971550" lvl="1" indent="-514350">
              <a:buAutoNum type="alphaUcPeriod"/>
            </a:pPr>
            <a:r>
              <a:rPr lang="en-US" sz="2400" dirty="0" smtClean="0"/>
              <a:t>Something else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59306" y="2847779"/>
            <a:ext cx="92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75253" y="3521400"/>
            <a:ext cx="92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38641" y="3109389"/>
            <a:ext cx="925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25398" y="2080574"/>
                <a:ext cx="528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398" y="2080574"/>
                <a:ext cx="52881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45736" y="2611103"/>
                <a:ext cx="528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6" y="2611103"/>
                <a:ext cx="52881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34708" y="1866870"/>
                <a:ext cx="528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08" y="1866870"/>
                <a:ext cx="5288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0491" y="2480684"/>
                <a:ext cx="528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491" y="2480684"/>
                <a:ext cx="52881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78476" y="2006215"/>
                <a:ext cx="5288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1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76" y="2006215"/>
                <a:ext cx="52881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 bwMode="auto">
          <a:xfrm flipV="1">
            <a:off x="5376231" y="2600086"/>
            <a:ext cx="0" cy="200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5365214" y="3098372"/>
            <a:ext cx="0" cy="200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332163" y="3046042"/>
            <a:ext cx="85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5V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2163" y="2300108"/>
            <a:ext cx="85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-5V</a:t>
            </a:r>
            <a:endParaRPr lang="en-US" sz="2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7422614" y="2708160"/>
            <a:ext cx="0" cy="200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7411597" y="3206446"/>
            <a:ext cx="0" cy="2000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378546" y="2408182"/>
            <a:ext cx="85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-5V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11597" y="3170944"/>
            <a:ext cx="857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5V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2203" y="3450709"/>
                <a:ext cx="19830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3" y="3450709"/>
                <a:ext cx="1983036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13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graphically</a:t>
            </a:r>
            <a:endParaRPr lang="en-US" dirty="0"/>
          </a:p>
        </p:txBody>
      </p:sp>
      <p:sp>
        <p:nvSpPr>
          <p:cNvPr id="4" name="Oval 37"/>
          <p:cNvSpPr>
            <a:spLocks noChangeArrowheads="1"/>
          </p:cNvSpPr>
          <p:nvPr/>
        </p:nvSpPr>
        <p:spPr bwMode="auto">
          <a:xfrm>
            <a:off x="4117402" y="1514661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4351025" y="2564271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4351025" y="1959973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4348383" y="1005890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4351025" y="1017706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 rot="5400000">
            <a:off x="5073578" y="1789423"/>
            <a:ext cx="1265238" cy="269875"/>
            <a:chOff x="2112" y="2064"/>
            <a:chExt cx="816" cy="288"/>
          </a:xfrm>
        </p:grpSpPr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V="1">
              <a:off x="2352" y="2064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400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2496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V="1">
              <a:off x="2448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2592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2544" y="2064"/>
              <a:ext cx="48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2640" y="2208"/>
              <a:ext cx="4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2688" y="22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2112" y="220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45152" y="1924360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52" y="1924360"/>
                <a:ext cx="190064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42"/>
          <p:cNvSpPr>
            <a:spLocks noChangeShapeType="1"/>
          </p:cNvSpPr>
          <p:nvPr/>
        </p:nvSpPr>
        <p:spPr bwMode="auto">
          <a:xfrm>
            <a:off x="5708337" y="1020162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17825" y="1736117"/>
                <a:ext cx="13944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25" y="1736117"/>
                <a:ext cx="1394473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13124" y="2803439"/>
                <a:ext cx="13213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24" y="2803439"/>
                <a:ext cx="132138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145152" y="2836449"/>
                <a:ext cx="15016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152" y="2836449"/>
                <a:ext cx="150163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441851" y="2647166"/>
                <a:ext cx="4670317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=10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en-US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cos</m:t>
                      </m:r>
                      <m:r>
                        <a:rPr lang="en-US" b="0" i="1" smtClean="0">
                          <a:latin typeface="Cambria Math"/>
                        </a:rPr>
                        <m:t>⁡(50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851" y="2647166"/>
                <a:ext cx="4670317" cy="90178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450891" y="3458899"/>
                <a:ext cx="26266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=20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50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91" y="3458899"/>
                <a:ext cx="2626616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3" descr="C:\data\work\teaching\ee40\Summer 2010 EE40 Lectures\lec13\vpvp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60" y="3982119"/>
            <a:ext cx="7599363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1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493044" y="4576849"/>
            <a:ext cx="6407150" cy="2092325"/>
            <a:chOff x="1493044" y="4576849"/>
            <a:chExt cx="6407150" cy="2092325"/>
          </a:xfrm>
        </p:grpSpPr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1493044" y="5268999"/>
              <a:ext cx="808038" cy="850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 flipV="1">
              <a:off x="1912144" y="4821324"/>
              <a:ext cx="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912144" y="4807037"/>
              <a:ext cx="966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1580357" y="5515062"/>
              <a:ext cx="8350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110V</a:t>
              </a:r>
              <a:endParaRPr 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6241257" y="4922924"/>
              <a:ext cx="663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1912144" y="6119899"/>
              <a:ext cx="0" cy="520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1912144" y="6654887"/>
              <a:ext cx="5037138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6485732" y="5197562"/>
              <a:ext cx="1414462" cy="1139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Text Box 25"/>
            <p:cNvSpPr txBox="1">
              <a:spLocks noChangeArrowheads="1"/>
            </p:cNvSpPr>
            <p:nvPr/>
          </p:nvSpPr>
          <p:spPr bwMode="auto">
            <a:xfrm>
              <a:off x="6739732" y="5476962"/>
              <a:ext cx="995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Heater</a:t>
              </a:r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6876257" y="4937212"/>
              <a:ext cx="0" cy="2587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 flipV="1">
              <a:off x="6933407" y="6323099"/>
              <a:ext cx="0" cy="346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1" name="Group 41"/>
            <p:cNvGrpSpPr>
              <a:grpSpLocks/>
            </p:cNvGrpSpPr>
            <p:nvPr/>
          </p:nvGrpSpPr>
          <p:grpSpPr bwMode="auto">
            <a:xfrm>
              <a:off x="2705894" y="4576849"/>
              <a:ext cx="3694113" cy="1379538"/>
              <a:chOff x="1473" y="2355"/>
              <a:chExt cx="2327" cy="869"/>
            </a:xfrm>
          </p:grpSpPr>
          <p:sp>
            <p:nvSpPr>
              <p:cNvPr id="30728" name="Line 8"/>
              <p:cNvSpPr>
                <a:spLocks noChangeShapeType="1"/>
              </p:cNvSpPr>
              <p:nvPr/>
            </p:nvSpPr>
            <p:spPr bwMode="auto">
              <a:xfrm flipV="1">
                <a:off x="1582" y="2391"/>
                <a:ext cx="436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29" name="Line 9"/>
              <p:cNvSpPr>
                <a:spLocks noChangeShapeType="1"/>
              </p:cNvSpPr>
              <p:nvPr/>
            </p:nvSpPr>
            <p:spPr bwMode="auto">
              <a:xfrm>
                <a:off x="2018" y="2518"/>
                <a:ext cx="5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0" name="Line 10"/>
              <p:cNvSpPr>
                <a:spLocks noChangeShapeType="1"/>
              </p:cNvSpPr>
              <p:nvPr/>
            </p:nvSpPr>
            <p:spPr bwMode="auto">
              <a:xfrm>
                <a:off x="1791" y="2355"/>
                <a:ext cx="54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1" name="Text Box 11"/>
              <p:cNvSpPr txBox="1">
                <a:spLocks noChangeArrowheads="1"/>
              </p:cNvSpPr>
              <p:nvPr/>
            </p:nvSpPr>
            <p:spPr bwMode="auto">
              <a:xfrm>
                <a:off x="1573" y="2427"/>
                <a:ext cx="4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30733" name="Line 13"/>
              <p:cNvSpPr>
                <a:spLocks noChangeShapeType="1"/>
              </p:cNvSpPr>
              <p:nvPr/>
            </p:nvSpPr>
            <p:spPr bwMode="auto">
              <a:xfrm flipV="1">
                <a:off x="2563" y="2427"/>
                <a:ext cx="382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4" name="Line 14"/>
              <p:cNvSpPr>
                <a:spLocks noChangeShapeType="1"/>
              </p:cNvSpPr>
              <p:nvPr/>
            </p:nvSpPr>
            <p:spPr bwMode="auto">
              <a:xfrm>
                <a:off x="2945" y="2555"/>
                <a:ext cx="4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5" name="Line 15"/>
              <p:cNvSpPr>
                <a:spLocks noChangeShapeType="1"/>
              </p:cNvSpPr>
              <p:nvPr/>
            </p:nvSpPr>
            <p:spPr bwMode="auto">
              <a:xfrm flipV="1">
                <a:off x="3390" y="2455"/>
                <a:ext cx="310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7" name="Line 17"/>
              <p:cNvSpPr>
                <a:spLocks noChangeShapeType="1"/>
              </p:cNvSpPr>
              <p:nvPr/>
            </p:nvSpPr>
            <p:spPr bwMode="auto">
              <a:xfrm>
                <a:off x="2796" y="2378"/>
                <a:ext cx="54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8" name="Line 18"/>
              <p:cNvSpPr>
                <a:spLocks noChangeShapeType="1"/>
              </p:cNvSpPr>
              <p:nvPr/>
            </p:nvSpPr>
            <p:spPr bwMode="auto">
              <a:xfrm>
                <a:off x="3564" y="2402"/>
                <a:ext cx="54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Text Box 19"/>
              <p:cNvSpPr txBox="1">
                <a:spLocks noChangeArrowheads="1"/>
              </p:cNvSpPr>
              <p:nvPr/>
            </p:nvSpPr>
            <p:spPr bwMode="auto">
              <a:xfrm>
                <a:off x="2581" y="2446"/>
                <a:ext cx="4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30740" name="Text Box 20"/>
              <p:cNvSpPr txBox="1">
                <a:spLocks noChangeArrowheads="1"/>
              </p:cNvSpPr>
              <p:nvPr/>
            </p:nvSpPr>
            <p:spPr bwMode="auto">
              <a:xfrm>
                <a:off x="3382" y="2485"/>
                <a:ext cx="4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30752" name="Line 32"/>
              <p:cNvSpPr>
                <a:spLocks noChangeShapeType="1"/>
              </p:cNvSpPr>
              <p:nvPr/>
            </p:nvSpPr>
            <p:spPr bwMode="auto">
              <a:xfrm>
                <a:off x="1473" y="2509"/>
                <a:ext cx="0" cy="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3" name="Line 33"/>
              <p:cNvSpPr>
                <a:spLocks noChangeShapeType="1"/>
              </p:cNvSpPr>
              <p:nvPr/>
            </p:nvSpPr>
            <p:spPr bwMode="auto">
              <a:xfrm>
                <a:off x="1482" y="3018"/>
                <a:ext cx="7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4" name="Line 34"/>
              <p:cNvSpPr>
                <a:spLocks noChangeShapeType="1"/>
              </p:cNvSpPr>
              <p:nvPr/>
            </p:nvSpPr>
            <p:spPr bwMode="auto">
              <a:xfrm flipV="1">
                <a:off x="2209" y="2909"/>
                <a:ext cx="391" cy="1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>
                <a:off x="2600" y="3046"/>
                <a:ext cx="11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 flipV="1">
                <a:off x="3754" y="2564"/>
                <a:ext cx="0" cy="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7" name="Text Box 37"/>
              <p:cNvSpPr txBox="1">
                <a:spLocks noChangeArrowheads="1"/>
              </p:cNvSpPr>
              <p:nvPr/>
            </p:nvSpPr>
            <p:spPr bwMode="auto">
              <a:xfrm>
                <a:off x="2336" y="2936"/>
                <a:ext cx="3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T</a:t>
                </a:r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>
                <a:off x="2509" y="2846"/>
                <a:ext cx="35" cy="1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6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 as Gates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21325"/>
          </a:xfrm>
        </p:spPr>
        <p:txBody>
          <a:bodyPr/>
          <a:lstStyle/>
          <a:p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Hot </a:t>
            </a:r>
            <a:r>
              <a:rPr lang="en-US" dirty="0"/>
              <a:t>tub </a:t>
            </a:r>
            <a:r>
              <a:rPr lang="en-US" dirty="0" smtClean="0"/>
              <a:t>controller</a:t>
            </a:r>
            <a:endParaRPr lang="en-US" dirty="0"/>
          </a:p>
          <a:p>
            <a:r>
              <a:rPr lang="en-US" dirty="0" smtClean="0"/>
              <a:t>ON=(</a:t>
            </a:r>
            <a:r>
              <a:rPr lang="en-US" b="1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B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C</a:t>
            </a:r>
            <a:r>
              <a:rPr lang="en-US" dirty="0" smtClean="0"/>
              <a:t>) or </a:t>
            </a:r>
            <a:r>
              <a:rPr lang="en-US" b="1" dirty="0" smtClean="0">
                <a:solidFill>
                  <a:srgbClr val="00B050"/>
                </a:solidFill>
              </a:rPr>
              <a:t>T</a:t>
            </a:r>
          </a:p>
          <a:p>
            <a:r>
              <a:rPr lang="en-US" dirty="0" smtClean="0"/>
              <a:t>Switches are the most natural implementation for logic gates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3408" y="4638480"/>
            <a:ext cx="7134272" cy="2042090"/>
            <a:chOff x="1493044" y="4627084"/>
            <a:chExt cx="7134272" cy="2042090"/>
          </a:xfrm>
        </p:grpSpPr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1493044" y="5268999"/>
              <a:ext cx="808038" cy="850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V="1">
              <a:off x="1912144" y="4821324"/>
              <a:ext cx="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7"/>
            <p:cNvSpPr>
              <a:spLocks noChangeShapeType="1"/>
            </p:cNvSpPr>
            <p:nvPr/>
          </p:nvSpPr>
          <p:spPr bwMode="auto">
            <a:xfrm>
              <a:off x="1912143" y="4807037"/>
              <a:ext cx="4532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12"/>
            <p:cNvSpPr txBox="1">
              <a:spLocks noChangeArrowheads="1"/>
            </p:cNvSpPr>
            <p:nvPr/>
          </p:nvSpPr>
          <p:spPr bwMode="auto">
            <a:xfrm>
              <a:off x="1580357" y="5515062"/>
              <a:ext cx="8350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110V</a:t>
              </a:r>
              <a:endParaRPr lang="en-US"/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>
              <a:off x="6946345" y="4799290"/>
              <a:ext cx="663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1"/>
            <p:cNvSpPr>
              <a:spLocks noChangeShapeType="1"/>
            </p:cNvSpPr>
            <p:nvPr/>
          </p:nvSpPr>
          <p:spPr bwMode="auto">
            <a:xfrm>
              <a:off x="1912144" y="6119899"/>
              <a:ext cx="0" cy="520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>
              <a:off x="1912143" y="6654887"/>
              <a:ext cx="5748385" cy="14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24"/>
            <p:cNvSpPr>
              <a:spLocks noChangeArrowheads="1"/>
            </p:cNvSpPr>
            <p:nvPr/>
          </p:nvSpPr>
          <p:spPr bwMode="auto">
            <a:xfrm>
              <a:off x="7212854" y="5197562"/>
              <a:ext cx="1414462" cy="1139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25"/>
            <p:cNvSpPr txBox="1">
              <a:spLocks noChangeArrowheads="1"/>
            </p:cNvSpPr>
            <p:nvPr/>
          </p:nvSpPr>
          <p:spPr bwMode="auto">
            <a:xfrm>
              <a:off x="7466854" y="5476962"/>
              <a:ext cx="995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Heater</a:t>
              </a:r>
            </a:p>
          </p:txBody>
        </p:sp>
        <p:sp>
          <p:nvSpPr>
            <p:cNvPr id="82" name="Line 26"/>
            <p:cNvSpPr>
              <a:spLocks noChangeShapeType="1"/>
            </p:cNvSpPr>
            <p:nvPr/>
          </p:nvSpPr>
          <p:spPr bwMode="auto">
            <a:xfrm>
              <a:off x="7603379" y="4821324"/>
              <a:ext cx="0" cy="374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7"/>
            <p:cNvSpPr>
              <a:spLocks noChangeShapeType="1"/>
            </p:cNvSpPr>
            <p:nvPr/>
          </p:nvSpPr>
          <p:spPr bwMode="auto">
            <a:xfrm flipV="1">
              <a:off x="7660529" y="6323099"/>
              <a:ext cx="0" cy="346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03"/>
            <p:cNvSpPr>
              <a:spLocks noChangeShapeType="1"/>
            </p:cNvSpPr>
            <p:nvPr/>
          </p:nvSpPr>
          <p:spPr bwMode="auto">
            <a:xfrm>
              <a:off x="4225403" y="5738274"/>
              <a:ext cx="608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04"/>
            <p:cNvSpPr>
              <a:spLocks noChangeShapeType="1"/>
            </p:cNvSpPr>
            <p:nvPr/>
          </p:nvSpPr>
          <p:spPr bwMode="auto">
            <a:xfrm>
              <a:off x="2860153" y="5523962"/>
              <a:ext cx="5365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Text Box 106"/>
            <p:cNvSpPr txBox="1">
              <a:spLocks noChangeArrowheads="1"/>
            </p:cNvSpPr>
            <p:nvPr/>
          </p:nvSpPr>
          <p:spPr bwMode="auto">
            <a:xfrm>
              <a:off x="2418827" y="5096373"/>
              <a:ext cx="44132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Arial" charset="0"/>
                </a:rPr>
                <a:t>A</a:t>
              </a:r>
            </a:p>
          </p:txBody>
        </p:sp>
        <p:sp>
          <p:nvSpPr>
            <p:cNvPr id="87" name="Line 107"/>
            <p:cNvSpPr>
              <a:spLocks noChangeShapeType="1"/>
            </p:cNvSpPr>
            <p:nvPr/>
          </p:nvSpPr>
          <p:spPr bwMode="auto">
            <a:xfrm>
              <a:off x="3396728" y="6117687"/>
              <a:ext cx="3032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08"/>
            <p:cNvSpPr>
              <a:spLocks noChangeShapeType="1"/>
            </p:cNvSpPr>
            <p:nvPr/>
          </p:nvSpPr>
          <p:spPr bwMode="auto">
            <a:xfrm>
              <a:off x="3396728" y="5358862"/>
              <a:ext cx="2270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09"/>
            <p:cNvSpPr>
              <a:spLocks noChangeShapeType="1"/>
            </p:cNvSpPr>
            <p:nvPr/>
          </p:nvSpPr>
          <p:spPr bwMode="auto">
            <a:xfrm flipV="1">
              <a:off x="2860153" y="5954174"/>
              <a:ext cx="536575" cy="12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110"/>
            <p:cNvSpPr txBox="1">
              <a:spLocks noChangeArrowheads="1"/>
            </p:cNvSpPr>
            <p:nvPr/>
          </p:nvSpPr>
          <p:spPr bwMode="auto">
            <a:xfrm>
              <a:off x="2418827" y="5432481"/>
              <a:ext cx="441325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Arial" charset="0"/>
                </a:rPr>
                <a:t>B</a:t>
              </a:r>
            </a:p>
          </p:txBody>
        </p:sp>
        <p:sp>
          <p:nvSpPr>
            <p:cNvPr id="91" name="Line 111"/>
            <p:cNvSpPr>
              <a:spLocks noChangeShapeType="1"/>
            </p:cNvSpPr>
            <p:nvPr/>
          </p:nvSpPr>
          <p:spPr bwMode="auto">
            <a:xfrm>
              <a:off x="3396728" y="5358862"/>
              <a:ext cx="0" cy="758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" name="Group 112"/>
            <p:cNvGrpSpPr>
              <a:grpSpLocks/>
            </p:cNvGrpSpPr>
            <p:nvPr/>
          </p:nvGrpSpPr>
          <p:grpSpPr bwMode="auto">
            <a:xfrm>
              <a:off x="3623741" y="5358862"/>
              <a:ext cx="608012" cy="758825"/>
              <a:chOff x="2641" y="3068"/>
              <a:chExt cx="478" cy="670"/>
            </a:xfrm>
          </p:grpSpPr>
          <p:sp>
            <p:nvSpPr>
              <p:cNvPr id="93" name="Arc 113"/>
              <p:cNvSpPr>
                <a:spLocks/>
              </p:cNvSpPr>
              <p:nvPr/>
            </p:nvSpPr>
            <p:spPr bwMode="auto">
              <a:xfrm>
                <a:off x="2641" y="3068"/>
                <a:ext cx="478" cy="33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rc 114"/>
              <p:cNvSpPr>
                <a:spLocks/>
              </p:cNvSpPr>
              <p:nvPr/>
            </p:nvSpPr>
            <p:spPr bwMode="auto">
              <a:xfrm flipV="1">
                <a:off x="2641" y="3403"/>
                <a:ext cx="478" cy="33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Line 109"/>
            <p:cNvSpPr>
              <a:spLocks noChangeShapeType="1"/>
            </p:cNvSpPr>
            <p:nvPr/>
          </p:nvSpPr>
          <p:spPr bwMode="auto">
            <a:xfrm>
              <a:off x="2860153" y="5738274"/>
              <a:ext cx="536574" cy="6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Text Box 110"/>
            <p:cNvSpPr txBox="1">
              <a:spLocks noChangeArrowheads="1"/>
            </p:cNvSpPr>
            <p:nvPr/>
          </p:nvSpPr>
          <p:spPr bwMode="auto">
            <a:xfrm>
              <a:off x="2417314" y="5782045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Arial" charset="0"/>
                </a:rPr>
                <a:t>C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97" name="Line 43"/>
            <p:cNvSpPr>
              <a:spLocks noChangeShapeType="1"/>
            </p:cNvSpPr>
            <p:nvPr/>
          </p:nvSpPr>
          <p:spPr bwMode="auto">
            <a:xfrm>
              <a:off x="5745282" y="5504109"/>
              <a:ext cx="977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44"/>
            <p:cNvSpPr>
              <a:spLocks noChangeShapeType="1"/>
            </p:cNvSpPr>
            <p:nvPr/>
          </p:nvSpPr>
          <p:spPr bwMode="auto">
            <a:xfrm>
              <a:off x="4378445" y="5273930"/>
              <a:ext cx="6080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 Box 46"/>
            <p:cNvSpPr txBox="1">
              <a:spLocks noChangeArrowheads="1"/>
            </p:cNvSpPr>
            <p:nvPr/>
          </p:nvSpPr>
          <p:spPr bwMode="auto">
            <a:xfrm>
              <a:off x="3955643" y="5079546"/>
              <a:ext cx="40427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Arial" charset="0"/>
                </a:rPr>
                <a:t>T</a:t>
              </a:r>
              <a:endParaRPr lang="en-US" b="1" dirty="0">
                <a:latin typeface="Arial" charset="0"/>
              </a:endParaRPr>
            </a:p>
          </p:txBody>
        </p:sp>
        <p:grpSp>
          <p:nvGrpSpPr>
            <p:cNvPr id="100" name="Group 47"/>
            <p:cNvGrpSpPr>
              <a:grpSpLocks/>
            </p:cNvGrpSpPr>
            <p:nvPr/>
          </p:nvGrpSpPr>
          <p:grpSpPr bwMode="auto">
            <a:xfrm>
              <a:off x="4757857" y="5123117"/>
              <a:ext cx="987425" cy="758825"/>
              <a:chOff x="3099" y="2921"/>
              <a:chExt cx="657" cy="495"/>
            </a:xfrm>
          </p:grpSpPr>
          <p:sp>
            <p:nvSpPr>
              <p:cNvPr id="101" name="Arc 48"/>
              <p:cNvSpPr>
                <a:spLocks/>
              </p:cNvSpPr>
              <p:nvPr/>
            </p:nvSpPr>
            <p:spPr bwMode="auto">
              <a:xfrm>
                <a:off x="3099" y="2921"/>
                <a:ext cx="191" cy="251"/>
              </a:xfrm>
              <a:custGeom>
                <a:avLst/>
                <a:gdLst>
                  <a:gd name="G0" fmla="+- 0 0 0"/>
                  <a:gd name="G1" fmla="+- 19524 0 0"/>
                  <a:gd name="G2" fmla="+- 21600 0 0"/>
                  <a:gd name="T0" fmla="*/ 9240 w 21600"/>
                  <a:gd name="T1" fmla="*/ 0 h 21688"/>
                  <a:gd name="T2" fmla="*/ 21491 w 21600"/>
                  <a:gd name="T3" fmla="*/ 21688 h 21688"/>
                  <a:gd name="T4" fmla="*/ 0 w 21600"/>
                  <a:gd name="T5" fmla="*/ 19524 h 21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88" fill="none" extrusionOk="0">
                    <a:moveTo>
                      <a:pt x="9239" y="0"/>
                    </a:moveTo>
                    <a:cubicBezTo>
                      <a:pt x="16787" y="3571"/>
                      <a:pt x="21600" y="11174"/>
                      <a:pt x="21600" y="19524"/>
                    </a:cubicBezTo>
                    <a:cubicBezTo>
                      <a:pt x="21600" y="20246"/>
                      <a:pt x="21563" y="20968"/>
                      <a:pt x="21491" y="21688"/>
                    </a:cubicBezTo>
                  </a:path>
                  <a:path w="21600" h="21688" stroke="0" extrusionOk="0">
                    <a:moveTo>
                      <a:pt x="9239" y="0"/>
                    </a:moveTo>
                    <a:cubicBezTo>
                      <a:pt x="16787" y="3571"/>
                      <a:pt x="21600" y="11174"/>
                      <a:pt x="21600" y="19524"/>
                    </a:cubicBezTo>
                    <a:cubicBezTo>
                      <a:pt x="21600" y="20246"/>
                      <a:pt x="21563" y="20968"/>
                      <a:pt x="21491" y="21688"/>
                    </a:cubicBezTo>
                    <a:lnTo>
                      <a:pt x="0" y="19524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Arc 49"/>
              <p:cNvSpPr>
                <a:spLocks/>
              </p:cNvSpPr>
              <p:nvPr/>
            </p:nvSpPr>
            <p:spPr bwMode="auto">
              <a:xfrm flipV="1">
                <a:off x="3099" y="3163"/>
                <a:ext cx="191" cy="251"/>
              </a:xfrm>
              <a:custGeom>
                <a:avLst/>
                <a:gdLst>
                  <a:gd name="G0" fmla="+- 0 0 0"/>
                  <a:gd name="G1" fmla="+- 19524 0 0"/>
                  <a:gd name="G2" fmla="+- 21600 0 0"/>
                  <a:gd name="T0" fmla="*/ 9240 w 21600"/>
                  <a:gd name="T1" fmla="*/ 0 h 21688"/>
                  <a:gd name="T2" fmla="*/ 21491 w 21600"/>
                  <a:gd name="T3" fmla="*/ 21688 h 21688"/>
                  <a:gd name="T4" fmla="*/ 0 w 21600"/>
                  <a:gd name="T5" fmla="*/ 19524 h 21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88" fill="none" extrusionOk="0">
                    <a:moveTo>
                      <a:pt x="9239" y="0"/>
                    </a:moveTo>
                    <a:cubicBezTo>
                      <a:pt x="16787" y="3571"/>
                      <a:pt x="21600" y="11174"/>
                      <a:pt x="21600" y="19524"/>
                    </a:cubicBezTo>
                    <a:cubicBezTo>
                      <a:pt x="21600" y="20246"/>
                      <a:pt x="21563" y="20968"/>
                      <a:pt x="21491" y="21688"/>
                    </a:cubicBezTo>
                  </a:path>
                  <a:path w="21600" h="21688" stroke="0" extrusionOk="0">
                    <a:moveTo>
                      <a:pt x="9239" y="0"/>
                    </a:moveTo>
                    <a:cubicBezTo>
                      <a:pt x="16787" y="3571"/>
                      <a:pt x="21600" y="11174"/>
                      <a:pt x="21600" y="19524"/>
                    </a:cubicBezTo>
                    <a:cubicBezTo>
                      <a:pt x="21600" y="20246"/>
                      <a:pt x="21563" y="20968"/>
                      <a:pt x="21491" y="21688"/>
                    </a:cubicBezTo>
                    <a:lnTo>
                      <a:pt x="0" y="19524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Arc 50"/>
              <p:cNvSpPr>
                <a:spLocks/>
              </p:cNvSpPr>
              <p:nvPr/>
            </p:nvSpPr>
            <p:spPr bwMode="auto">
              <a:xfrm>
                <a:off x="3322" y="2925"/>
                <a:ext cx="434" cy="443"/>
              </a:xfrm>
              <a:custGeom>
                <a:avLst/>
                <a:gdLst>
                  <a:gd name="G0" fmla="+- 186 0 0"/>
                  <a:gd name="G1" fmla="+- 21600 0 0"/>
                  <a:gd name="G2" fmla="+- 21600 0 0"/>
                  <a:gd name="T0" fmla="*/ 0 w 19516"/>
                  <a:gd name="T1" fmla="*/ 1 h 21600"/>
                  <a:gd name="T2" fmla="*/ 19516 w 19516"/>
                  <a:gd name="T3" fmla="*/ 11960 h 21600"/>
                  <a:gd name="T4" fmla="*/ 186 w 1951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16" h="21600" fill="none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6" y="0"/>
                    </a:cubicBezTo>
                    <a:cubicBezTo>
                      <a:pt x="8375" y="0"/>
                      <a:pt x="15860" y="4631"/>
                      <a:pt x="19515" y="11960"/>
                    </a:cubicBezTo>
                  </a:path>
                  <a:path w="19516" h="21600" stroke="0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6" y="0"/>
                    </a:cubicBezTo>
                    <a:cubicBezTo>
                      <a:pt x="8375" y="0"/>
                      <a:pt x="15860" y="4631"/>
                      <a:pt x="19515" y="11960"/>
                    </a:cubicBezTo>
                    <a:lnTo>
                      <a:pt x="186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51"/>
              <p:cNvSpPr>
                <a:spLocks noChangeShapeType="1"/>
              </p:cNvSpPr>
              <p:nvPr/>
            </p:nvSpPr>
            <p:spPr bwMode="auto">
              <a:xfrm>
                <a:off x="3178" y="3415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52"/>
              <p:cNvSpPr>
                <a:spLocks noChangeShapeType="1"/>
              </p:cNvSpPr>
              <p:nvPr/>
            </p:nvSpPr>
            <p:spPr bwMode="auto">
              <a:xfrm>
                <a:off x="3178" y="2925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Arc 53"/>
              <p:cNvSpPr>
                <a:spLocks/>
              </p:cNvSpPr>
              <p:nvPr/>
            </p:nvSpPr>
            <p:spPr bwMode="auto">
              <a:xfrm flipV="1">
                <a:off x="3322" y="2973"/>
                <a:ext cx="434" cy="443"/>
              </a:xfrm>
              <a:custGeom>
                <a:avLst/>
                <a:gdLst>
                  <a:gd name="G0" fmla="+- 186 0 0"/>
                  <a:gd name="G1" fmla="+- 21600 0 0"/>
                  <a:gd name="G2" fmla="+- 21600 0 0"/>
                  <a:gd name="T0" fmla="*/ 0 w 19516"/>
                  <a:gd name="T1" fmla="*/ 1 h 21600"/>
                  <a:gd name="T2" fmla="*/ 19516 w 19516"/>
                  <a:gd name="T3" fmla="*/ 11960 h 21600"/>
                  <a:gd name="T4" fmla="*/ 186 w 1951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16" h="21600" fill="none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6" y="0"/>
                    </a:cubicBezTo>
                    <a:cubicBezTo>
                      <a:pt x="8375" y="0"/>
                      <a:pt x="15860" y="4631"/>
                      <a:pt x="19515" y="11960"/>
                    </a:cubicBezTo>
                  </a:path>
                  <a:path w="19516" h="21600" stroke="0" extrusionOk="0">
                    <a:moveTo>
                      <a:pt x="-1" y="0"/>
                    </a:moveTo>
                    <a:cubicBezTo>
                      <a:pt x="61" y="0"/>
                      <a:pt x="123" y="-1"/>
                      <a:pt x="186" y="0"/>
                    </a:cubicBezTo>
                    <a:cubicBezTo>
                      <a:pt x="8375" y="0"/>
                      <a:pt x="15860" y="4631"/>
                      <a:pt x="19515" y="11960"/>
                    </a:cubicBezTo>
                    <a:lnTo>
                      <a:pt x="186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Line 54"/>
            <p:cNvSpPr>
              <a:spLocks noChangeShapeType="1"/>
            </p:cNvSpPr>
            <p:nvPr/>
          </p:nvSpPr>
          <p:spPr bwMode="auto">
            <a:xfrm>
              <a:off x="4378445" y="5742242"/>
              <a:ext cx="6080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Text Box 46"/>
            <p:cNvSpPr txBox="1">
              <a:spLocks noChangeArrowheads="1"/>
            </p:cNvSpPr>
            <p:nvPr/>
          </p:nvSpPr>
          <p:spPr bwMode="auto">
            <a:xfrm>
              <a:off x="5991656" y="5483432"/>
              <a:ext cx="72327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Arial" charset="0"/>
                </a:rPr>
                <a:t>ON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109" name="Line 43"/>
            <p:cNvSpPr>
              <a:spLocks noChangeShapeType="1"/>
            </p:cNvSpPr>
            <p:nvPr/>
          </p:nvSpPr>
          <p:spPr bwMode="auto">
            <a:xfrm flipH="1">
              <a:off x="6714930" y="5096374"/>
              <a:ext cx="4034" cy="418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444867" y="4627084"/>
              <a:ext cx="501478" cy="452462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9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Relays, Tubes, and Transistors as Switches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Electromechnical</a:t>
            </a:r>
            <a:r>
              <a:rPr lang="en-US" dirty="0" smtClean="0"/>
              <a:t> relays are ways to make a controllable switch:</a:t>
            </a:r>
          </a:p>
          <a:p>
            <a:pPr lvl="1"/>
            <a:r>
              <a:rPr lang="en-US" dirty="0" err="1" smtClean="0"/>
              <a:t>Zuse’s</a:t>
            </a:r>
            <a:r>
              <a:rPr lang="en-US" dirty="0" smtClean="0"/>
              <a:t> Z3 computer (1941) was entirely </a:t>
            </a:r>
            <a:r>
              <a:rPr lang="en-US" dirty="0" err="1" smtClean="0"/>
              <a:t>electromechnical</a:t>
            </a:r>
            <a:endParaRPr lang="en-US" dirty="0" smtClean="0"/>
          </a:p>
          <a:p>
            <a:r>
              <a:rPr lang="en-US" dirty="0" smtClean="0"/>
              <a:t>Later vacuum tubes adopted:</a:t>
            </a:r>
          </a:p>
          <a:p>
            <a:pPr lvl="1"/>
            <a:r>
              <a:rPr lang="en-US" dirty="0" smtClean="0"/>
              <a:t>Colossus (1943) – 1500 tubes</a:t>
            </a:r>
          </a:p>
          <a:p>
            <a:pPr lvl="1"/>
            <a:r>
              <a:rPr lang="en-US" dirty="0" smtClean="0"/>
              <a:t>ENIAC (1946) – 17,468 tubes</a:t>
            </a:r>
          </a:p>
          <a:p>
            <a:r>
              <a:rPr lang="en-US" dirty="0" smtClean="0"/>
              <a:t>Then transistors:</a:t>
            </a:r>
          </a:p>
          <a:p>
            <a:pPr lvl="1"/>
            <a:r>
              <a:rPr lang="en-US" dirty="0" smtClean="0"/>
              <a:t>IBM 608 was first commercially available (1957), 3000 transistors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79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Electromechanical Relay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Inductor generates a magnetic field that physically pulls a switch down</a:t>
            </a:r>
          </a:p>
          <a:p>
            <a:r>
              <a:rPr lang="en-US" dirty="0" smtClean="0"/>
              <a:t>When current stops flowing through inductor, a spring resets the switch to the off position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1" y="3487276"/>
            <a:ext cx="2656500" cy="326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48" y="3698643"/>
            <a:ext cx="2614211" cy="305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110" y="3728182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4642" y="3795162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9722" y="3795162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1507" y="3854942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920" y="5242057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913" y="5347742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494544" y="3311282"/>
            <a:ext cx="2649455" cy="30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Three Terminals: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+ : Plus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: Minus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C : Control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Electromechnical</a:t>
            </a:r>
            <a:r>
              <a:rPr lang="en-US" dirty="0" smtClean="0"/>
              <a:t> Relay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Switchiness</a:t>
            </a:r>
            <a:r>
              <a:rPr lang="en-US" dirty="0" smtClean="0"/>
              <a:t>” due to physically manipulation of a metal connector using a magnetic field</a:t>
            </a:r>
          </a:p>
          <a:p>
            <a:r>
              <a:rPr lang="en-US" dirty="0" smtClean="0"/>
              <a:t>Very large</a:t>
            </a:r>
          </a:p>
          <a:p>
            <a:r>
              <a:rPr lang="en-US" dirty="0" smtClean="0"/>
              <a:t>Moving parts</a:t>
            </a:r>
          </a:p>
          <a:p>
            <a:r>
              <a:rPr lang="en-US" dirty="0" smtClean="0"/>
              <a:t>No longer widely used in computational systems as logic gates</a:t>
            </a:r>
          </a:p>
          <a:p>
            <a:pPr lvl="1"/>
            <a:r>
              <a:rPr lang="en-US" dirty="0" smtClean="0"/>
              <a:t>Occasional use in failsafe systems</a:t>
            </a:r>
          </a:p>
        </p:txBody>
      </p:sp>
    </p:spTree>
    <p:extLst>
      <p:ext uri="{BB962C8B-B14F-4D97-AF65-F5344CB8AC3E}">
        <p14:creationId xmlns:p14="http://schemas.microsoft.com/office/powerpoint/2010/main" val="8187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665643" cy="55213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Inside the glass, there is a hard vacuum</a:t>
            </a:r>
          </a:p>
          <a:p>
            <a:pPr lvl="1"/>
            <a:r>
              <a:rPr lang="en-US" dirty="0" smtClean="0"/>
              <a:t>Current cannot flow</a:t>
            </a:r>
          </a:p>
          <a:p>
            <a:r>
              <a:rPr lang="en-US" dirty="0" smtClean="0"/>
              <a:t>If you apply a current to the minus terminal (filament), it gets hot</a:t>
            </a:r>
          </a:p>
          <a:p>
            <a:r>
              <a:rPr lang="en-US" dirty="0" smtClean="0"/>
              <a:t>This creates a gas of electrons that can travel to the positively charged plate from the hot filament</a:t>
            </a:r>
          </a:p>
          <a:p>
            <a:r>
              <a:rPr lang="en-US" dirty="0" smtClean="0"/>
              <a:t>When control port is used, grid becomes charged</a:t>
            </a:r>
          </a:p>
          <a:p>
            <a:pPr lvl="1"/>
            <a:r>
              <a:rPr lang="en-US" dirty="0" smtClean="0"/>
              <a:t>Acts to increase or decrease ability of current to flow from – to +</a:t>
            </a:r>
            <a:endParaRPr lang="en-US" dirty="0"/>
          </a:p>
        </p:txBody>
      </p:sp>
      <p:pic>
        <p:nvPicPr>
          <p:cNvPr id="15362" name="Picture 2" descr="File:Triode tube schematic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74" y="1002535"/>
            <a:ext cx="3560373" cy="46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434" y="6125379"/>
            <a:ext cx="3734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(Wikipedia)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39778" y="4995213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3344" y="5464206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4152" y="5056768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6433850" y="1696597"/>
            <a:ext cx="0" cy="198303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936255" y="1696597"/>
            <a:ext cx="0" cy="198303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872689" y="1948148"/>
            <a:ext cx="0" cy="198303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6125378" y="3657599"/>
            <a:ext cx="424149" cy="1652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6158429" y="3473983"/>
            <a:ext cx="424149" cy="1652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6158429" y="3283593"/>
            <a:ext cx="424149" cy="1652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6191480" y="3099977"/>
            <a:ext cx="424149" cy="1652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 flipV="1">
            <a:off x="6181380" y="2857039"/>
            <a:ext cx="424149" cy="1652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 flipV="1">
            <a:off x="6214431" y="2673423"/>
            <a:ext cx="424149" cy="1652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6214431" y="2400406"/>
            <a:ext cx="424149" cy="1652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6191480" y="2134163"/>
            <a:ext cx="424149" cy="1652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 flipV="1">
            <a:off x="6181379" y="1913259"/>
            <a:ext cx="424149" cy="16525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03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Tube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Tube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Switchiness</a:t>
            </a:r>
            <a:r>
              <a:rPr lang="en-US" dirty="0" smtClean="0"/>
              <a:t>” is due to a charged cage which can block the flow of free electrons from a central electron emitter and a receiving plate</a:t>
            </a:r>
          </a:p>
          <a:p>
            <a:r>
              <a:rPr lang="en-US" dirty="0" smtClean="0"/>
              <a:t>No moving parts</a:t>
            </a:r>
          </a:p>
          <a:p>
            <a:r>
              <a:rPr lang="en-US" dirty="0" smtClean="0"/>
              <a:t>Inherently power inefficient due to requirement for hot filament to release electrons</a:t>
            </a:r>
          </a:p>
          <a:p>
            <a:r>
              <a:rPr lang="en-US" dirty="0" smtClean="0"/>
              <a:t>No longer used in computational systems</a:t>
            </a:r>
          </a:p>
          <a:p>
            <a:r>
              <a:rPr lang="en-US" dirty="0" smtClean="0"/>
              <a:t>Still used in:</a:t>
            </a:r>
          </a:p>
          <a:p>
            <a:pPr lvl="1"/>
            <a:r>
              <a:rPr lang="en-US" dirty="0" smtClean="0"/>
              <a:t>CRTs</a:t>
            </a:r>
          </a:p>
          <a:p>
            <a:pPr lvl="1"/>
            <a:r>
              <a:rPr lang="en-US" dirty="0" smtClean="0"/>
              <a:t>Very high power applications</a:t>
            </a:r>
          </a:p>
          <a:p>
            <a:pPr lvl="1"/>
            <a:r>
              <a:rPr lang="en-US" dirty="0" smtClean="0"/>
              <a:t>Audio amplification (due to nicer saturation behavior relative to transistors)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218109"/>
            <a:ext cx="5591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76412" y="1568966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6048" y="1591720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8307" y="1307356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ontent Placeholder 2"/>
              <p:cNvSpPr txBox="1">
                <a:spLocks/>
              </p:cNvSpPr>
              <p:nvPr/>
            </p:nvSpPr>
            <p:spPr bwMode="auto">
              <a:xfrm>
                <a:off x="609600" y="3970834"/>
                <a:ext cx="8229600" cy="2617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dirty="0" smtClean="0"/>
                  <a:t>P is </a:t>
                </a:r>
                <a:r>
                  <a:rPr lang="en-US" dirty="0" smtClean="0"/>
                  <a:t>(effectively) a </a:t>
                </a:r>
                <a:r>
                  <a:rPr lang="en-US" dirty="0" smtClean="0"/>
                  <a:t>high resistance block of material, so current can barely flow from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+ </a:t>
                </a:r>
                <a:r>
                  <a:rPr lang="en-US" dirty="0" smtClean="0"/>
                  <a:t>to </a:t>
                </a:r>
                <a:r>
                  <a:rPr lang="en-US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–</a:t>
                </a:r>
              </a:p>
              <a:p>
                <a:r>
                  <a:rPr lang="en-US" dirty="0" smtClean="0"/>
                  <a:t>The n region is a reservoir of extra electrons (we will discuss the role of the n region later)</a:t>
                </a:r>
              </a:p>
              <a:p>
                <a:r>
                  <a:rPr lang="en-US" dirty="0" smtClean="0"/>
                  <a:t>When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C </a:t>
                </a:r>
                <a:r>
                  <a:rPr lang="en-US" dirty="0" smtClean="0"/>
                  <a:t>is “on”,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99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 relatively positive, then electrons from inside the P region collect at bottom of insulator, forming a “channel”</a:t>
                </a:r>
              </a:p>
              <a:p>
                <a:endParaRPr lang="en-US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970834"/>
                <a:ext cx="8229600" cy="2617291"/>
              </a:xfrm>
              <a:prstGeom prst="rect">
                <a:avLst/>
              </a:prstGeom>
              <a:blipFill rotWithShape="1">
                <a:blip r:embed="rId3"/>
                <a:stretch>
                  <a:fillRect l="-1185" t="-5116" r="-2370" b="-37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07605" y="2594471"/>
            <a:ext cx="409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- - -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941504" y="3018622"/>
            <a:ext cx="297455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1902" y="1435651"/>
            <a:ext cx="139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(Drain)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6048" y="1307356"/>
            <a:ext cx="16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(</a:t>
            </a:r>
            <a:r>
              <a:rPr lang="en-US" dirty="0" smtClean="0">
                <a:solidFill>
                  <a:srgbClr val="3333CC"/>
                </a:solidFill>
              </a:rPr>
              <a:t>Source)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4448" y="807026"/>
            <a:ext cx="11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(Gate)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5400000">
            <a:off x="1655023" y="1783545"/>
            <a:ext cx="310180" cy="785900"/>
            <a:chOff x="1317948" y="2339912"/>
            <a:chExt cx="209320" cy="663566"/>
          </a:xfrm>
        </p:grpSpPr>
        <p:cxnSp>
          <p:nvCxnSpPr>
            <p:cNvPr id="18" name="Straight Connector 17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 rot="17147006">
            <a:off x="7371109" y="1738813"/>
            <a:ext cx="310180" cy="785900"/>
            <a:chOff x="1317948" y="2339912"/>
            <a:chExt cx="209320" cy="663566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Oval 37"/>
          <p:cNvSpPr>
            <a:spLocks noChangeArrowheads="1"/>
          </p:cNvSpPr>
          <p:nvPr/>
        </p:nvSpPr>
        <p:spPr bwMode="auto">
          <a:xfrm rot="5400000">
            <a:off x="2865048" y="1085900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783723" y="1308212"/>
            <a:ext cx="0" cy="373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 rot="5400000">
            <a:off x="2333310" y="915262"/>
            <a:ext cx="310180" cy="785900"/>
            <a:chOff x="1317948" y="2339912"/>
            <a:chExt cx="209320" cy="663566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7" name="Straight Connector 36"/>
          <p:cNvCxnSpPr/>
          <p:nvPr/>
        </p:nvCxnSpPr>
        <p:spPr bwMode="auto">
          <a:xfrm>
            <a:off x="3317487" y="1298204"/>
            <a:ext cx="46624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78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218109"/>
            <a:ext cx="5591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76412" y="1568966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6048" y="1591720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8307" y="1307356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09600" y="3970834"/>
            <a:ext cx="8229600" cy="26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When the channel is present, then effective resistance of P region dramatically decreases</a:t>
            </a:r>
          </a:p>
          <a:p>
            <a:r>
              <a:rPr lang="en-US" dirty="0" smtClean="0"/>
              <a:t>Thus:</a:t>
            </a:r>
          </a:p>
          <a:p>
            <a:pPr lvl="1"/>
            <a:r>
              <a:rPr lang="en-US" dirty="0" smtClean="0"/>
              <a:t>When </a:t>
            </a:r>
            <a:r>
              <a:rPr lang="en-US" b="1" dirty="0">
                <a:solidFill>
                  <a:srgbClr val="00B050"/>
                </a:solidFill>
              </a:rPr>
              <a:t>C </a:t>
            </a:r>
            <a:r>
              <a:rPr lang="en-US" dirty="0"/>
              <a:t>is “</a:t>
            </a:r>
            <a:r>
              <a:rPr lang="en-US" dirty="0" smtClean="0"/>
              <a:t>off”, switch is open</a:t>
            </a:r>
          </a:p>
          <a:p>
            <a:pPr lvl="1"/>
            <a:r>
              <a:rPr lang="en-US" dirty="0" smtClean="0"/>
              <a:t>When </a:t>
            </a:r>
            <a:r>
              <a:rPr lang="en-US" b="1" dirty="0">
                <a:solidFill>
                  <a:srgbClr val="00B050"/>
                </a:solidFill>
              </a:rPr>
              <a:t>C </a:t>
            </a:r>
            <a:r>
              <a:rPr lang="en-US" dirty="0"/>
              <a:t>is “on”, </a:t>
            </a:r>
            <a:r>
              <a:rPr lang="en-US" dirty="0" smtClean="0"/>
              <a:t>switch is closed</a:t>
            </a: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7605" y="2594471"/>
            <a:ext cx="409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- - - - - - - - - - - -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941504" y="3018622"/>
            <a:ext cx="297455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21902" y="1435651"/>
            <a:ext cx="139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(Drain)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6048" y="1307356"/>
            <a:ext cx="16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(</a:t>
            </a:r>
            <a:r>
              <a:rPr lang="en-US" dirty="0" smtClean="0">
                <a:solidFill>
                  <a:srgbClr val="3333CC"/>
                </a:solidFill>
              </a:rPr>
              <a:t>Source)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4448" y="807026"/>
            <a:ext cx="11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(Gate)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 rot="5400000">
            <a:off x="2865048" y="1085900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3783723" y="1308212"/>
            <a:ext cx="0" cy="373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1" name="Group 20"/>
          <p:cNvGrpSpPr/>
          <p:nvPr/>
        </p:nvGrpSpPr>
        <p:grpSpPr>
          <a:xfrm rot="5400000">
            <a:off x="2333310" y="915262"/>
            <a:ext cx="310180" cy="785900"/>
            <a:chOff x="1317948" y="2339912"/>
            <a:chExt cx="209320" cy="663566"/>
          </a:xfrm>
        </p:grpSpPr>
        <p:cxnSp>
          <p:nvCxnSpPr>
            <p:cNvPr id="22" name="Straight Connector 21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Connector 24"/>
          <p:cNvCxnSpPr/>
          <p:nvPr/>
        </p:nvCxnSpPr>
        <p:spPr bwMode="auto">
          <a:xfrm>
            <a:off x="3317487" y="1298204"/>
            <a:ext cx="46624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736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2" y="1218109"/>
            <a:ext cx="5591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76412" y="1568966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6048" y="1591720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9807" y="1288780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609600" y="3970834"/>
            <a:ext cx="8229600" cy="261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If we apply a positive voltage to the plus side</a:t>
            </a:r>
          </a:p>
          <a:p>
            <a:pPr lvl="1"/>
            <a:r>
              <a:rPr lang="en-US" dirty="0" smtClean="0"/>
              <a:t>Current begins to flow from </a:t>
            </a:r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n-US" dirty="0"/>
              <a:t>to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Channel on the </a:t>
            </a:r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n-US" dirty="0" smtClean="0"/>
              <a:t>side is weakened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we applied a different positive voltage to both sides?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7605" y="2594471"/>
            <a:ext cx="409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       - - - - - -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139807" y="2856081"/>
            <a:ext cx="2776251" cy="16254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21902" y="1435651"/>
            <a:ext cx="139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(Drain)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6048" y="1307356"/>
            <a:ext cx="16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(</a:t>
            </a:r>
            <a:r>
              <a:rPr lang="en-US" dirty="0" smtClean="0">
                <a:solidFill>
                  <a:srgbClr val="3333CC"/>
                </a:solidFill>
              </a:rPr>
              <a:t>Source)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4448" y="807026"/>
            <a:ext cx="11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(Gate)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5" name="Oval 37"/>
          <p:cNvSpPr>
            <a:spLocks noChangeArrowheads="1"/>
          </p:cNvSpPr>
          <p:nvPr/>
        </p:nvSpPr>
        <p:spPr bwMode="auto">
          <a:xfrm>
            <a:off x="955200" y="2373015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cxnSp>
        <p:nvCxnSpPr>
          <p:cNvPr id="6" name="Straight Connector 5"/>
          <p:cNvCxnSpPr>
            <a:stCxn id="32" idx="2"/>
          </p:cNvCxnSpPr>
          <p:nvPr/>
        </p:nvCxnSpPr>
        <p:spPr bwMode="auto">
          <a:xfrm flipH="1">
            <a:off x="1186181" y="2153741"/>
            <a:ext cx="10143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178868" y="2815927"/>
            <a:ext cx="1" cy="5552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1195425" y="2153741"/>
            <a:ext cx="1" cy="1971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1079653" y="3382178"/>
            <a:ext cx="209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1122010" y="3479493"/>
            <a:ext cx="1175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7105879" y="2039237"/>
            <a:ext cx="1" cy="5552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7006664" y="2605488"/>
            <a:ext cx="2093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7049021" y="2702803"/>
            <a:ext cx="1175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Oval 37"/>
          <p:cNvSpPr>
            <a:spLocks noChangeArrowheads="1"/>
          </p:cNvSpPr>
          <p:nvPr/>
        </p:nvSpPr>
        <p:spPr bwMode="auto">
          <a:xfrm rot="5400000">
            <a:off x="2865048" y="1085900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 dirty="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 dirty="0"/>
          </a:p>
          <a:p>
            <a:pPr algn="ctr">
              <a:lnSpc>
                <a:spcPct val="20000"/>
              </a:lnSpc>
            </a:pPr>
            <a:r>
              <a:rPr lang="en-US" sz="2400" dirty="0"/>
              <a:t>-</a:t>
            </a:r>
          </a:p>
        </p:txBody>
      </p:sp>
      <p:grpSp>
        <p:nvGrpSpPr>
          <p:cNvPr id="40" name="Group 39"/>
          <p:cNvGrpSpPr/>
          <p:nvPr/>
        </p:nvGrpSpPr>
        <p:grpSpPr>
          <a:xfrm rot="5400000">
            <a:off x="2333310" y="915262"/>
            <a:ext cx="310180" cy="785900"/>
            <a:chOff x="1317948" y="2339912"/>
            <a:chExt cx="209320" cy="663566"/>
          </a:xfrm>
        </p:grpSpPr>
        <p:cxnSp>
          <p:nvCxnSpPr>
            <p:cNvPr id="41" name="Straight Connector 40"/>
            <p:cNvCxnSpPr/>
            <p:nvPr/>
          </p:nvCxnSpPr>
          <p:spPr bwMode="auto">
            <a:xfrm flipV="1">
              <a:off x="1417163" y="2339912"/>
              <a:ext cx="1" cy="5552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1317948" y="2906163"/>
              <a:ext cx="209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H="1">
              <a:off x="1360305" y="3003478"/>
              <a:ext cx="11754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4" name="Straight Connector 43"/>
          <p:cNvCxnSpPr/>
          <p:nvPr/>
        </p:nvCxnSpPr>
        <p:spPr bwMode="auto">
          <a:xfrm>
            <a:off x="3317487" y="1298204"/>
            <a:ext cx="46624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3783723" y="1308212"/>
            <a:ext cx="0" cy="3736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639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Power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1241656"/>
            <a:ext cx="4667146" cy="1558381"/>
            <a:chOff x="2145152" y="1005890"/>
            <a:chExt cx="4667146" cy="1558381"/>
          </a:xfrm>
        </p:grpSpPr>
        <p:sp>
          <p:nvSpPr>
            <p:cNvPr id="4" name="Oval 37"/>
            <p:cNvSpPr>
              <a:spLocks noChangeArrowheads="1"/>
            </p:cNvSpPr>
            <p:nvPr/>
          </p:nvSpPr>
          <p:spPr bwMode="auto">
            <a:xfrm>
              <a:off x="4117402" y="1514661"/>
              <a:ext cx="461963" cy="4429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r>
                <a:rPr lang="en-US" sz="2400"/>
                <a:t>+</a:t>
              </a:r>
            </a:p>
            <a:p>
              <a:pPr algn="ctr">
                <a:lnSpc>
                  <a:spcPct val="20000"/>
                </a:lnSpc>
                <a:spcBef>
                  <a:spcPct val="20000"/>
                </a:spcBef>
              </a:pPr>
              <a:endParaRPr lang="en-US" sz="2400"/>
            </a:p>
            <a:p>
              <a:pPr algn="ctr">
                <a:lnSpc>
                  <a:spcPct val="20000"/>
                </a:lnSpc>
              </a:pPr>
              <a:r>
                <a:rPr lang="en-US" sz="2400"/>
                <a:t>-</a:t>
              </a:r>
            </a:p>
          </p:txBody>
        </p:sp>
        <p:sp>
          <p:nvSpPr>
            <p:cNvPr id="5" name="Line 42"/>
            <p:cNvSpPr>
              <a:spLocks noChangeShapeType="1"/>
            </p:cNvSpPr>
            <p:nvPr/>
          </p:nvSpPr>
          <p:spPr bwMode="auto">
            <a:xfrm>
              <a:off x="4351025" y="2564271"/>
              <a:ext cx="1357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2"/>
            <p:cNvSpPr>
              <a:spLocks noChangeShapeType="1"/>
            </p:cNvSpPr>
            <p:nvPr/>
          </p:nvSpPr>
          <p:spPr bwMode="auto">
            <a:xfrm>
              <a:off x="4351025" y="1959973"/>
              <a:ext cx="0" cy="5970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2"/>
            <p:cNvSpPr>
              <a:spLocks noChangeShapeType="1"/>
            </p:cNvSpPr>
            <p:nvPr/>
          </p:nvSpPr>
          <p:spPr bwMode="auto">
            <a:xfrm>
              <a:off x="4348383" y="1005890"/>
              <a:ext cx="2642" cy="512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/>
          </p:nvSpPr>
          <p:spPr bwMode="auto">
            <a:xfrm>
              <a:off x="4351025" y="1017706"/>
              <a:ext cx="13573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5400000">
              <a:off x="5073578" y="1789423"/>
              <a:ext cx="1265238" cy="269875"/>
              <a:chOff x="2112" y="2064"/>
              <a:chExt cx="816" cy="288"/>
            </a:xfrm>
          </p:grpSpPr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 flipV="1">
                <a:off x="2352" y="2064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7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 flipV="1">
                <a:off x="2448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9"/>
              <p:cNvSpPr>
                <a:spLocks noChangeShapeType="1"/>
              </p:cNvSpPr>
              <p:nvPr/>
            </p:nvSpPr>
            <p:spPr bwMode="auto">
              <a:xfrm>
                <a:off x="2592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544" y="2064"/>
                <a:ext cx="48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640" y="2208"/>
                <a:ext cx="48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688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2112" y="2208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45152" y="1924360"/>
                  <a:ext cx="19006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  <m:r>
                          <a:rPr lang="en-US" b="0" i="1" smtClean="0">
                            <a:latin typeface="Cambria Math"/>
                          </a:rPr>
                          <m:t>(50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5152" y="1924360"/>
                  <a:ext cx="190064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42"/>
            <p:cNvSpPr>
              <a:spLocks noChangeShapeType="1"/>
            </p:cNvSpPr>
            <p:nvPr/>
          </p:nvSpPr>
          <p:spPr bwMode="auto">
            <a:xfrm>
              <a:off x="5708337" y="1020162"/>
              <a:ext cx="2642" cy="5122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417825" y="1736117"/>
                  <a:ext cx="13944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825" y="1736117"/>
                  <a:ext cx="139447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Box 23"/>
          <p:cNvSpPr txBox="1"/>
          <p:nvPr/>
        </p:nvSpPr>
        <p:spPr>
          <a:xfrm>
            <a:off x="4792337" y="1241656"/>
            <a:ext cx="384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Power: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792336" y="1636841"/>
            <a:ext cx="384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Power: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92334" y="2079605"/>
            <a:ext cx="384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Power: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41475" y="1190352"/>
            <a:ext cx="155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20W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41475" y="1625848"/>
            <a:ext cx="155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0W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41475" y="2107332"/>
            <a:ext cx="155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10W</a:t>
            </a:r>
            <a:endParaRPr lang="en-US" dirty="0"/>
          </a:p>
        </p:txBody>
      </p:sp>
      <p:pic>
        <p:nvPicPr>
          <p:cNvPr id="16387" name="Picture 3" descr="C:\data\work\teaching\ee40\Summer 2010 EE40 Lectures\lec13\vpv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21" y="3468917"/>
            <a:ext cx="7599363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Effect Transistor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Switchiness</a:t>
            </a:r>
            <a:r>
              <a:rPr lang="en-US" dirty="0" smtClean="0"/>
              <a:t>” is due to a controlling voltage which induces a channel of free electrons</a:t>
            </a:r>
          </a:p>
          <a:p>
            <a:r>
              <a:rPr lang="en-US" dirty="0" smtClean="0"/>
              <a:t>Extremely easy to make in unbelievable numbers</a:t>
            </a:r>
          </a:p>
          <a:p>
            <a:r>
              <a:rPr lang="en-US" dirty="0" smtClean="0"/>
              <a:t>Ubiquitous in all computational technology everywhere</a:t>
            </a:r>
          </a:p>
        </p:txBody>
      </p:sp>
    </p:spTree>
    <p:extLst>
      <p:ext uri="{BB962C8B-B14F-4D97-AF65-F5344CB8AC3E}">
        <p14:creationId xmlns:p14="http://schemas.microsoft.com/office/powerpoint/2010/main" val="38391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423272" cy="5521325"/>
          </a:xfrm>
        </p:spPr>
        <p:txBody>
          <a:bodyPr/>
          <a:lstStyle/>
          <a:p>
            <a:r>
              <a:rPr lang="en-US" dirty="0" smtClean="0"/>
              <a:t>Schematically, we represent the MOSFET as a three terminal device</a:t>
            </a:r>
          </a:p>
          <a:p>
            <a:r>
              <a:rPr lang="en-US" dirty="0" smtClean="0"/>
              <a:t>Can represent all the voltages and currents between terminals as shown to the right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254489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3655764"/>
            <a:ext cx="3400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5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Model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110867"/>
            <a:ext cx="34004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698694" cy="5521325"/>
              </a:xfrm>
            </p:spPr>
            <p:txBody>
              <a:bodyPr/>
              <a:lstStyle/>
              <a:p>
                <a:r>
                  <a:rPr lang="en-US" dirty="0" smtClean="0"/>
                  <a:t>What do you expect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to be?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698694" cy="5521325"/>
              </a:xfrm>
              <a:blipFill rotWithShape="1">
                <a:blip r:embed="rId3"/>
                <a:stretch>
                  <a:fillRect l="-2853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1" y="4090106"/>
            <a:ext cx="5591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76411" y="4440963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6047" y="4463717"/>
            <a:ext cx="84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50000"/>
                  </a:schemeClr>
                </a:solidFill>
              </a:rPr>
              <a:t>–</a:t>
            </a:r>
            <a:endParaRPr lang="en-US" sz="3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9418" y="3828496"/>
            <a:ext cx="88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901" y="4307648"/>
            <a:ext cx="139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(Drain)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6047" y="4179353"/>
            <a:ext cx="16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CC"/>
                </a:solidFill>
              </a:rPr>
              <a:t>(</a:t>
            </a:r>
            <a:r>
              <a:rPr lang="en-US" dirty="0" smtClean="0">
                <a:solidFill>
                  <a:srgbClr val="3333CC"/>
                </a:solidFill>
              </a:rPr>
              <a:t>Source)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4447" y="3679023"/>
            <a:ext cx="1115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(Gate)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Model of the MOSFET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5227504" cy="25118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simplest model basically says that the MOSFET is:</a:t>
                </a:r>
              </a:p>
              <a:p>
                <a:pPr lvl="1"/>
                <a:r>
                  <a:rPr lang="en-US" dirty="0" smtClean="0"/>
                  <a:t>Open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Closed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5227504" cy="2511846"/>
              </a:xfrm>
              <a:blipFill rotWithShape="1">
                <a:blip r:embed="rId2"/>
                <a:stretch>
                  <a:fillRect l="-2564" t="-5097" b="-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08" y="3524480"/>
            <a:ext cx="26003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524480"/>
            <a:ext cx="25622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81" y="1155337"/>
            <a:ext cx="31718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NAND gate using MOSFETs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4202935" cy="5651653"/>
              </a:xfrm>
            </p:spPr>
            <p:txBody>
              <a:bodyPr/>
              <a:lstStyle/>
              <a:p>
                <a:r>
                  <a:rPr lang="en-US" dirty="0" smtClean="0"/>
                  <a:t>Consider the circuit to the right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On the board, we’ll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Demonstration also on page 294 of the book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4202935" cy="5651653"/>
              </a:xfrm>
              <a:blipFill rotWithShape="1">
                <a:blip r:embed="rId2"/>
                <a:stretch>
                  <a:fillRect l="-3193" t="-1402" r="-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84" y="1685524"/>
            <a:ext cx="3228975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time, we’ll discuss:</a:t>
            </a:r>
          </a:p>
          <a:p>
            <a:pPr lvl="1"/>
            <a:r>
              <a:rPr lang="en-US" dirty="0" smtClean="0"/>
              <a:t>Building arbitrarily complex logic functions</a:t>
            </a:r>
          </a:p>
          <a:p>
            <a:pPr lvl="1"/>
            <a:r>
              <a:rPr lang="en-US" dirty="0" smtClean="0"/>
              <a:t>Sequential logic</a:t>
            </a:r>
            <a:endParaRPr lang="en-US" dirty="0"/>
          </a:p>
          <a:p>
            <a:pPr lvl="1"/>
            <a:r>
              <a:rPr lang="en-US" dirty="0" smtClean="0"/>
              <a:t>The resistive model of a MOSFET</a:t>
            </a:r>
          </a:p>
          <a:p>
            <a:r>
              <a:rPr lang="en-US" dirty="0" smtClean="0"/>
              <a:t>Until then, study</a:t>
            </a:r>
          </a:p>
        </p:txBody>
      </p:sp>
    </p:spTree>
    <p:extLst>
      <p:ext uri="{BB962C8B-B14F-4D97-AF65-F5344CB8AC3E}">
        <p14:creationId xmlns:p14="http://schemas.microsoft.com/office/powerpoint/2010/main" val="24955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38111"/>
                <a:ext cx="8229600" cy="309761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×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−500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50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=−0.5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=−5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⁡(50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38111"/>
                <a:ext cx="8229600" cy="309761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7"/>
          <p:cNvSpPr>
            <a:spLocks noChangeArrowheads="1"/>
          </p:cNvSpPr>
          <p:nvPr/>
        </p:nvSpPr>
        <p:spPr bwMode="auto">
          <a:xfrm>
            <a:off x="3719195" y="1957751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3952818" y="3007361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3952818" y="2403063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3950176" y="1448980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3952818" y="1460796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46945" y="2367450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945" y="2367450"/>
                <a:ext cx="19006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45603" y="1949045"/>
                <a:ext cx="969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𝑚𝐹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603" y="1949045"/>
                <a:ext cx="9694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 rot="5400000">
            <a:off x="4824400" y="1992308"/>
            <a:ext cx="971461" cy="457200"/>
            <a:chOff x="4952999" y="5392449"/>
            <a:chExt cx="971461" cy="457200"/>
          </a:xfrm>
        </p:grpSpPr>
        <p:grpSp>
          <p:nvGrpSpPr>
            <p:cNvPr id="23" name="Group 22"/>
            <p:cNvGrpSpPr/>
            <p:nvPr/>
          </p:nvGrpSpPr>
          <p:grpSpPr>
            <a:xfrm rot="16200000">
              <a:off x="5204598" y="5568586"/>
              <a:ext cx="457200" cy="104926"/>
              <a:chOff x="5773460" y="5019237"/>
              <a:chExt cx="457200" cy="104926"/>
            </a:xfrm>
          </p:grpSpPr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5773460" y="5019237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>
                <a:off x="5773460" y="5124163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42"/>
            <p:cNvSpPr>
              <a:spLocks noChangeShapeType="1"/>
            </p:cNvSpPr>
            <p:nvPr/>
          </p:nvSpPr>
          <p:spPr bwMode="auto">
            <a:xfrm>
              <a:off x="4952999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42"/>
            <p:cNvSpPr>
              <a:spLocks noChangeShapeType="1"/>
            </p:cNvSpPr>
            <p:nvPr/>
          </p:nvSpPr>
          <p:spPr bwMode="auto">
            <a:xfrm>
              <a:off x="5496725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42"/>
          <p:cNvSpPr>
            <a:spLocks noChangeShapeType="1"/>
          </p:cNvSpPr>
          <p:nvPr/>
        </p:nvSpPr>
        <p:spPr bwMode="auto">
          <a:xfrm>
            <a:off x="5310130" y="2400663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>
            <a:off x="5310130" y="1462943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75373" y="1462943"/>
            <a:ext cx="1983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p(t)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ata\work\teaching\ee40\Summer 2010 EE40 Lectures\lec13\vpv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6" y="3811701"/>
            <a:ext cx="7599363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Graphically</a:t>
            </a:r>
            <a:endParaRPr lang="en-US" dirty="0"/>
          </a:p>
        </p:txBody>
      </p:sp>
      <p:sp>
        <p:nvSpPr>
          <p:cNvPr id="5" name="Oval 37"/>
          <p:cNvSpPr>
            <a:spLocks noChangeArrowheads="1"/>
          </p:cNvSpPr>
          <p:nvPr/>
        </p:nvSpPr>
        <p:spPr bwMode="auto">
          <a:xfrm>
            <a:off x="2097560" y="2016863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2331183" y="3066473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2331183" y="2462175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2328541" y="1508092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2"/>
          <p:cNvSpPr>
            <a:spLocks noChangeShapeType="1"/>
          </p:cNvSpPr>
          <p:nvPr/>
        </p:nvSpPr>
        <p:spPr bwMode="auto">
          <a:xfrm>
            <a:off x="2331183" y="1519908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5310" y="2426562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0" y="2426562"/>
                <a:ext cx="19006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23968" y="2008157"/>
                <a:ext cx="969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𝑚𝐹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968" y="2008157"/>
                <a:ext cx="9694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 rot="5400000">
            <a:off x="3202765" y="2051420"/>
            <a:ext cx="971461" cy="457200"/>
            <a:chOff x="4952999" y="5392449"/>
            <a:chExt cx="971461" cy="457200"/>
          </a:xfrm>
        </p:grpSpPr>
        <p:grpSp>
          <p:nvGrpSpPr>
            <p:cNvPr id="13" name="Group 12"/>
            <p:cNvGrpSpPr/>
            <p:nvPr/>
          </p:nvGrpSpPr>
          <p:grpSpPr>
            <a:xfrm rot="16200000">
              <a:off x="5204598" y="5568586"/>
              <a:ext cx="457200" cy="104926"/>
              <a:chOff x="5773460" y="5019237"/>
              <a:chExt cx="457200" cy="104926"/>
            </a:xfrm>
          </p:grpSpPr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5773460" y="5019237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>
                <a:off x="5773460" y="5124163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4952999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5496725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688495" y="2459775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>
            <a:off x="3688495" y="1522055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05557" y="3299457"/>
                <a:ext cx="46283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=−5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50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cos</m:t>
                      </m:r>
                      <m:r>
                        <a:rPr lang="en-US" i="1">
                          <a:latin typeface="Cambria Math"/>
                        </a:rPr>
                        <m:t>⁡(50</m:t>
                      </m:r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57" y="3299457"/>
                <a:ext cx="462838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183432" y="1670157"/>
            <a:ext cx="384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Power: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183431" y="2065342"/>
            <a:ext cx="384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 Power: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183429" y="2508106"/>
            <a:ext cx="384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Power: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24694" y="1612775"/>
                <a:ext cx="15570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5/2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694" y="1612775"/>
                <a:ext cx="155703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232570" y="2535833"/>
            <a:ext cx="155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87956" y="2058690"/>
                <a:ext cx="15570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5/2</m:t>
                      </m:r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956" y="2058690"/>
                <a:ext cx="155703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5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Is there some easier way of calculating power?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Like maybe with… </a:t>
                </a:r>
                <a:r>
                  <a:rPr lang="en-US" dirty="0" err="1" smtClean="0"/>
                  <a:t>phasors</a:t>
                </a:r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err="1" smtClean="0"/>
                  <a:t>Phasors</a:t>
                </a:r>
                <a:r>
                  <a:rPr lang="en-US" dirty="0" smtClean="0"/>
                  <a:t> are: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=10∠0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=0.5∠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How about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b="0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7"/>
          <p:cNvSpPr>
            <a:spLocks noChangeArrowheads="1"/>
          </p:cNvSpPr>
          <p:nvPr/>
        </p:nvSpPr>
        <p:spPr bwMode="auto">
          <a:xfrm>
            <a:off x="1935582" y="2049914"/>
            <a:ext cx="461963" cy="4429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r>
              <a:rPr lang="en-US" sz="2400"/>
              <a:t>+</a:t>
            </a:r>
          </a:p>
          <a:p>
            <a:pPr algn="ctr">
              <a:lnSpc>
                <a:spcPct val="20000"/>
              </a:lnSpc>
              <a:spcBef>
                <a:spcPct val="20000"/>
              </a:spcBef>
            </a:pPr>
            <a:endParaRPr lang="en-US" sz="2400"/>
          </a:p>
          <a:p>
            <a:pPr algn="ctr">
              <a:lnSpc>
                <a:spcPct val="20000"/>
              </a:lnSpc>
            </a:pPr>
            <a:r>
              <a:rPr lang="en-US" sz="2400"/>
              <a:t>-</a:t>
            </a:r>
          </a:p>
        </p:txBody>
      </p:sp>
      <p:sp>
        <p:nvSpPr>
          <p:cNvPr id="5" name="Line 42"/>
          <p:cNvSpPr>
            <a:spLocks noChangeShapeType="1"/>
          </p:cNvSpPr>
          <p:nvPr/>
        </p:nvSpPr>
        <p:spPr bwMode="auto">
          <a:xfrm>
            <a:off x="2169205" y="3099524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2169205" y="2495226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42"/>
          <p:cNvSpPr>
            <a:spLocks noChangeShapeType="1"/>
          </p:cNvSpPr>
          <p:nvPr/>
        </p:nvSpPr>
        <p:spPr bwMode="auto">
          <a:xfrm>
            <a:off x="2166563" y="1541143"/>
            <a:ext cx="2642" cy="5122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42"/>
          <p:cNvSpPr>
            <a:spLocks noChangeShapeType="1"/>
          </p:cNvSpPr>
          <p:nvPr/>
        </p:nvSpPr>
        <p:spPr bwMode="auto">
          <a:xfrm>
            <a:off x="2169205" y="1552959"/>
            <a:ext cx="1357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469" y="2495226"/>
                <a:ext cx="1900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𝑐𝑜𝑠</m:t>
                      </m:r>
                      <m:r>
                        <a:rPr lang="en-US" b="0" i="1" smtClean="0">
                          <a:latin typeface="Cambria Math"/>
                        </a:rPr>
                        <m:t>(50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69" y="2495226"/>
                <a:ext cx="190064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61990" y="2041208"/>
                <a:ext cx="969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𝑚𝐹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990" y="2041208"/>
                <a:ext cx="96948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 rot="5400000">
            <a:off x="3040787" y="2084471"/>
            <a:ext cx="971461" cy="457200"/>
            <a:chOff x="4952999" y="5392449"/>
            <a:chExt cx="971461" cy="457200"/>
          </a:xfrm>
        </p:grpSpPr>
        <p:grpSp>
          <p:nvGrpSpPr>
            <p:cNvPr id="12" name="Group 11"/>
            <p:cNvGrpSpPr/>
            <p:nvPr/>
          </p:nvGrpSpPr>
          <p:grpSpPr>
            <a:xfrm rot="16200000">
              <a:off x="5204598" y="5568586"/>
              <a:ext cx="457200" cy="104926"/>
              <a:chOff x="5773460" y="5019237"/>
              <a:chExt cx="457200" cy="104926"/>
            </a:xfrm>
          </p:grpSpPr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>
                <a:off x="5773460" y="5019237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35"/>
              <p:cNvSpPr>
                <a:spLocks noChangeShapeType="1"/>
              </p:cNvSpPr>
              <p:nvPr/>
            </p:nvSpPr>
            <p:spPr bwMode="auto">
              <a:xfrm>
                <a:off x="5773460" y="5124163"/>
                <a:ext cx="457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Line 42"/>
            <p:cNvSpPr>
              <a:spLocks noChangeShapeType="1"/>
            </p:cNvSpPr>
            <p:nvPr/>
          </p:nvSpPr>
          <p:spPr bwMode="auto">
            <a:xfrm>
              <a:off x="4952999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2"/>
            <p:cNvSpPr>
              <a:spLocks noChangeShapeType="1"/>
            </p:cNvSpPr>
            <p:nvPr/>
          </p:nvSpPr>
          <p:spPr bwMode="auto">
            <a:xfrm>
              <a:off x="5496725" y="5621049"/>
              <a:ext cx="4277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42"/>
          <p:cNvSpPr>
            <a:spLocks noChangeShapeType="1"/>
          </p:cNvSpPr>
          <p:nvPr/>
        </p:nvSpPr>
        <p:spPr bwMode="auto">
          <a:xfrm>
            <a:off x="3526517" y="2492826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517" y="1555106"/>
            <a:ext cx="0" cy="5970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717659" y="1958838"/>
                <a:ext cx="3956596" cy="824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0.5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50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659" y="1958838"/>
                <a:ext cx="3956596" cy="8244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2786" y="2741065"/>
                <a:ext cx="4896853" cy="663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=5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⁡(50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cos</m:t>
                    </m:r>
                    <m:r>
                      <a:rPr lang="en-US" i="1">
                        <a:latin typeface="Cambria Math"/>
                      </a:rPr>
                      <m:t>⁡(50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786" y="2741065"/>
                <a:ext cx="4896853" cy="6638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>
          <a:solidFill>
            <a:schemeClr val="accent2"/>
          </a:solidFill>
          <a:round/>
          <a:headEnd/>
          <a:tailEnd/>
        </a:ln>
        <a:effectLst/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33782</TotalTime>
  <Words>3877</Words>
  <Application>Microsoft Office PowerPoint</Application>
  <PresentationFormat>On-screen Show (4:3)</PresentationFormat>
  <Paragraphs>794</Paragraphs>
  <Slides>65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Default Design</vt:lpstr>
      <vt:lpstr>Custom Design</vt:lpstr>
      <vt:lpstr>EE40 Lecture 14 Josh Hug</vt:lpstr>
      <vt:lpstr>Logisticals</vt:lpstr>
      <vt:lpstr>Lab</vt:lpstr>
      <vt:lpstr>Power in AC Circuits</vt:lpstr>
      <vt:lpstr>Or graphically</vt:lpstr>
      <vt:lpstr>Average Power</vt:lpstr>
      <vt:lpstr>Capacitor example</vt:lpstr>
      <vt:lpstr>Graphically</vt:lpstr>
      <vt:lpstr>Is there some easier way of calculating power?</vt:lpstr>
      <vt:lpstr>Is there some easier way of measuring power?</vt:lpstr>
      <vt:lpstr>It gets worse</vt:lpstr>
      <vt:lpstr>Average Power</vt:lpstr>
      <vt:lpstr>Power in terms of phasors</vt:lpstr>
      <vt:lpstr>Average Power</vt:lpstr>
      <vt:lpstr>Power from Phasors</vt:lpstr>
      <vt:lpstr>Power from Phasors</vt:lpstr>
      <vt:lpstr>Capacitor Example</vt:lpstr>
      <vt:lpstr>Resistor Example</vt:lpstr>
      <vt:lpstr>Resistor Example</vt:lpstr>
      <vt:lpstr>Reactive Power</vt:lpstr>
      <vt:lpstr>Capacitor Reactive Power Example</vt:lpstr>
      <vt:lpstr>Graphically</vt:lpstr>
      <vt:lpstr>Note on Reactive Power</vt:lpstr>
      <vt:lpstr>And that rounds out Unit 2</vt:lpstr>
      <vt:lpstr>Back to Unit 3 – Integrated Circuits</vt:lpstr>
      <vt:lpstr>Digital Representations of Logical Functions</vt:lpstr>
      <vt:lpstr>Hot Tub Controller Example</vt:lpstr>
      <vt:lpstr>Hot Tub Controller Example</vt:lpstr>
      <vt:lpstr>Boolean Algebra and Truth Tables</vt:lpstr>
      <vt:lpstr>Boolean Logic Functions</vt:lpstr>
      <vt:lpstr>Examples</vt:lpstr>
      <vt:lpstr>Have you seen boolean algebra before?</vt:lpstr>
      <vt:lpstr>Formal Definitions</vt:lpstr>
      <vt:lpstr>Formal Definitions</vt:lpstr>
      <vt:lpstr>Formal Definitions</vt:lpstr>
      <vt:lpstr>Boolean Algebra and Truth Tables</vt:lpstr>
      <vt:lpstr>Boolean Algebra</vt:lpstr>
      <vt:lpstr>Simplification Example</vt:lpstr>
      <vt:lpstr>Logic Simplification</vt:lpstr>
      <vt:lpstr>Quick Arithmetic-as-Logic Example</vt:lpstr>
      <vt:lpstr>Logic Gates</vt:lpstr>
      <vt:lpstr>Logic Functions, Symbols, &amp; Notation</vt:lpstr>
      <vt:lpstr>Multi Input Gates</vt:lpstr>
      <vt:lpstr>Logic Gates</vt:lpstr>
      <vt:lpstr>Hot Tub Controller Example</vt:lpstr>
      <vt:lpstr>Hot Tub Controller Example</vt:lpstr>
      <vt:lpstr>How does this all relate to circuits?</vt:lpstr>
      <vt:lpstr>The “Static Discipline”</vt:lpstr>
      <vt:lpstr>Many Possible Ways to Realize Logic Gates</vt:lpstr>
      <vt:lpstr>Switches as Gates</vt:lpstr>
      <vt:lpstr>Relays, Tubes, and Transistors as Switches</vt:lpstr>
      <vt:lpstr>Electromechanical Relay</vt:lpstr>
      <vt:lpstr>Electromechnical Relay Summary</vt:lpstr>
      <vt:lpstr>Vacuum Tube</vt:lpstr>
      <vt:lpstr>Vacuum Tube Demo</vt:lpstr>
      <vt:lpstr>Vacuum Tube Summary</vt:lpstr>
      <vt:lpstr>Field Effect Transistor</vt:lpstr>
      <vt:lpstr>Field Effect Transistor</vt:lpstr>
      <vt:lpstr>Field Effect Transistor</vt:lpstr>
      <vt:lpstr>Field Effect Transistor Summary</vt:lpstr>
      <vt:lpstr>MOSFET Model</vt:lpstr>
      <vt:lpstr>MOSFET Model</vt:lpstr>
      <vt:lpstr>S Model of the MOSFET</vt:lpstr>
      <vt:lpstr>Building a NAND gate using MOSFETs</vt:lpstr>
      <vt:lpstr>That’s it for today</vt:lpstr>
    </vt:vector>
  </TitlesOfParts>
  <Company>U.C.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40</dc:title>
  <dc:creator>chrisc</dc:creator>
  <cp:lastModifiedBy>Trube</cp:lastModifiedBy>
  <cp:revision>1583</cp:revision>
  <cp:lastPrinted>2000-01-18T23:43:12Z</cp:lastPrinted>
  <dcterms:created xsi:type="dcterms:W3CDTF">1999-07-07T15:21:45Z</dcterms:created>
  <dcterms:modified xsi:type="dcterms:W3CDTF">2010-07-29T18:32:57Z</dcterms:modified>
</cp:coreProperties>
</file>