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0"/>
  </p:notesMasterIdLst>
  <p:handoutMasterIdLst>
    <p:handoutMasterId r:id="rId41"/>
  </p:handoutMasterIdLst>
  <p:sldIdLst>
    <p:sldId id="849" r:id="rId3"/>
    <p:sldId id="864" r:id="rId4"/>
    <p:sldId id="888" r:id="rId5"/>
    <p:sldId id="885" r:id="rId6"/>
    <p:sldId id="873" r:id="rId7"/>
    <p:sldId id="874" r:id="rId8"/>
    <p:sldId id="851" r:id="rId9"/>
    <p:sldId id="852" r:id="rId10"/>
    <p:sldId id="853" r:id="rId11"/>
    <p:sldId id="854" r:id="rId12"/>
    <p:sldId id="855" r:id="rId13"/>
    <p:sldId id="856" r:id="rId14"/>
    <p:sldId id="857" r:id="rId15"/>
    <p:sldId id="858" r:id="rId16"/>
    <p:sldId id="886" r:id="rId17"/>
    <p:sldId id="861" r:id="rId18"/>
    <p:sldId id="862" r:id="rId19"/>
    <p:sldId id="863" r:id="rId20"/>
    <p:sldId id="865" r:id="rId21"/>
    <p:sldId id="868" r:id="rId22"/>
    <p:sldId id="869" r:id="rId23"/>
    <p:sldId id="870" r:id="rId24"/>
    <p:sldId id="872" r:id="rId25"/>
    <p:sldId id="875" r:id="rId26"/>
    <p:sldId id="871" r:id="rId27"/>
    <p:sldId id="876" r:id="rId28"/>
    <p:sldId id="877" r:id="rId29"/>
    <p:sldId id="878" r:id="rId30"/>
    <p:sldId id="879" r:id="rId31"/>
    <p:sldId id="880" r:id="rId32"/>
    <p:sldId id="881" r:id="rId33"/>
    <p:sldId id="882" r:id="rId34"/>
    <p:sldId id="866" r:id="rId35"/>
    <p:sldId id="883" r:id="rId36"/>
    <p:sldId id="887" r:id="rId37"/>
    <p:sldId id="884" r:id="rId38"/>
    <p:sldId id="889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C00CC"/>
    <a:srgbClr val="F2E600"/>
    <a:srgbClr val="3333CC"/>
    <a:srgbClr val="FFFF66"/>
    <a:srgbClr val="CC0099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1" autoAdjust="0"/>
    <p:restoredTop sz="88458" autoAdjust="0"/>
  </p:normalViewPr>
  <p:slideViewPr>
    <p:cSldViewPr snapToGrid="0">
      <p:cViewPr>
        <p:scale>
          <a:sx n="86" d="100"/>
          <a:sy n="86" d="100"/>
        </p:scale>
        <p:origin x="-1800" y="-372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393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4568" y="12149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10</a:t>
            </a:r>
            <a:br>
              <a:rPr lang="en-US" dirty="0" smtClean="0"/>
            </a:br>
            <a:r>
              <a:rPr lang="en-US" dirty="0" smtClean="0"/>
              <a:t>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0467" y="3878801"/>
            <a:ext cx="2252132" cy="1752600"/>
          </a:xfrm>
        </p:spPr>
        <p:txBody>
          <a:bodyPr/>
          <a:lstStyle/>
          <a:p>
            <a:r>
              <a:rPr lang="en-US" smtClean="0"/>
              <a:t>7</a:t>
            </a:r>
            <a:r>
              <a:rPr lang="en-US" smtClean="0"/>
              <a:t>/17/2010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404336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Arial" pitchFamily="34" charset="0"/>
              </a:rPr>
              <a:t>Transition from “0” to “1”</a:t>
            </a:r>
          </a:p>
          <a:p>
            <a:pPr algn="ctr">
              <a:spcBef>
                <a:spcPct val="20000"/>
              </a:spcBef>
            </a:pPr>
            <a:r>
              <a:rPr lang="en-US" sz="2400">
                <a:latin typeface="Arial" pitchFamily="34" charset="0"/>
              </a:rPr>
              <a:t>(capacitor charging)</a:t>
            </a:r>
            <a:endParaRPr lang="en-US" sz="2400"/>
          </a:p>
        </p:txBody>
      </p:sp>
      <p:grpSp>
        <p:nvGrpSpPr>
          <p:cNvPr id="466949" name="Group 5"/>
          <p:cNvGrpSpPr>
            <a:grpSpLocks/>
          </p:cNvGrpSpPr>
          <p:nvPr/>
        </p:nvGrpSpPr>
        <p:grpSpPr bwMode="auto">
          <a:xfrm>
            <a:off x="1271588" y="3906838"/>
            <a:ext cx="1920875" cy="1465262"/>
            <a:chOff x="660" y="2723"/>
            <a:chExt cx="1211" cy="923"/>
          </a:xfrm>
        </p:grpSpPr>
        <p:sp>
          <p:nvSpPr>
            <p:cNvPr id="466950" name="Line 6"/>
            <p:cNvSpPr>
              <a:spLocks noChangeShapeType="1"/>
            </p:cNvSpPr>
            <p:nvPr/>
          </p:nvSpPr>
          <p:spPr bwMode="auto">
            <a:xfrm flipV="1">
              <a:off x="660" y="3626"/>
              <a:ext cx="7" cy="2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51" name="Line 7"/>
            <p:cNvSpPr>
              <a:spLocks noChangeShapeType="1"/>
            </p:cNvSpPr>
            <p:nvPr/>
          </p:nvSpPr>
          <p:spPr bwMode="auto">
            <a:xfrm flipV="1">
              <a:off x="667" y="3610"/>
              <a:ext cx="5" cy="1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52" name="Freeform 8"/>
            <p:cNvSpPr>
              <a:spLocks/>
            </p:cNvSpPr>
            <p:nvPr/>
          </p:nvSpPr>
          <p:spPr bwMode="auto">
            <a:xfrm>
              <a:off x="672" y="3590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2 w 7"/>
                <a:gd name="T3" fmla="*/ 1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2" y="1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53" name="Line 9"/>
            <p:cNvSpPr>
              <a:spLocks noChangeShapeType="1"/>
            </p:cNvSpPr>
            <p:nvPr/>
          </p:nvSpPr>
          <p:spPr bwMode="auto">
            <a:xfrm flipV="1">
              <a:off x="679" y="3573"/>
              <a:ext cx="5" cy="1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54" name="Freeform 10"/>
            <p:cNvSpPr>
              <a:spLocks/>
            </p:cNvSpPr>
            <p:nvPr/>
          </p:nvSpPr>
          <p:spPr bwMode="auto">
            <a:xfrm>
              <a:off x="684" y="3557"/>
              <a:ext cx="7" cy="16"/>
            </a:xfrm>
            <a:custGeom>
              <a:avLst/>
              <a:gdLst>
                <a:gd name="T0" fmla="*/ 0 w 7"/>
                <a:gd name="T1" fmla="*/ 16 h 16"/>
                <a:gd name="T2" fmla="*/ 2 w 7"/>
                <a:gd name="T3" fmla="*/ 7 h 16"/>
                <a:gd name="T4" fmla="*/ 7 w 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55" name="Line 11"/>
            <p:cNvSpPr>
              <a:spLocks noChangeShapeType="1"/>
            </p:cNvSpPr>
            <p:nvPr/>
          </p:nvSpPr>
          <p:spPr bwMode="auto">
            <a:xfrm flipV="1">
              <a:off x="691" y="3540"/>
              <a:ext cx="5" cy="1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56" name="Freeform 12"/>
            <p:cNvSpPr>
              <a:spLocks/>
            </p:cNvSpPr>
            <p:nvPr/>
          </p:nvSpPr>
          <p:spPr bwMode="auto">
            <a:xfrm>
              <a:off x="696" y="3523"/>
              <a:ext cx="7" cy="17"/>
            </a:xfrm>
            <a:custGeom>
              <a:avLst/>
              <a:gdLst>
                <a:gd name="T0" fmla="*/ 0 w 7"/>
                <a:gd name="T1" fmla="*/ 17 h 17"/>
                <a:gd name="T2" fmla="*/ 2 w 7"/>
                <a:gd name="T3" fmla="*/ 7 h 17"/>
                <a:gd name="T4" fmla="*/ 7 w 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7">
                  <a:moveTo>
                    <a:pt x="0" y="17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57" name="Line 13"/>
            <p:cNvSpPr>
              <a:spLocks noChangeShapeType="1"/>
            </p:cNvSpPr>
            <p:nvPr/>
          </p:nvSpPr>
          <p:spPr bwMode="auto">
            <a:xfrm flipV="1">
              <a:off x="703" y="3506"/>
              <a:ext cx="5" cy="1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58" name="Freeform 14"/>
            <p:cNvSpPr>
              <a:spLocks/>
            </p:cNvSpPr>
            <p:nvPr/>
          </p:nvSpPr>
          <p:spPr bwMode="auto">
            <a:xfrm>
              <a:off x="708" y="3492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59" name="Freeform 15"/>
            <p:cNvSpPr>
              <a:spLocks/>
            </p:cNvSpPr>
            <p:nvPr/>
          </p:nvSpPr>
          <p:spPr bwMode="auto">
            <a:xfrm>
              <a:off x="715" y="3475"/>
              <a:ext cx="5" cy="17"/>
            </a:xfrm>
            <a:custGeom>
              <a:avLst/>
              <a:gdLst>
                <a:gd name="T0" fmla="*/ 0 w 5"/>
                <a:gd name="T1" fmla="*/ 17 h 17"/>
                <a:gd name="T2" fmla="*/ 2 w 5"/>
                <a:gd name="T3" fmla="*/ 7 h 17"/>
                <a:gd name="T4" fmla="*/ 5 w 5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2" y="7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0" name="Freeform 16"/>
            <p:cNvSpPr>
              <a:spLocks/>
            </p:cNvSpPr>
            <p:nvPr/>
          </p:nvSpPr>
          <p:spPr bwMode="auto">
            <a:xfrm>
              <a:off x="720" y="3461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1" name="Line 17"/>
            <p:cNvSpPr>
              <a:spLocks noChangeShapeType="1"/>
            </p:cNvSpPr>
            <p:nvPr/>
          </p:nvSpPr>
          <p:spPr bwMode="auto">
            <a:xfrm flipV="1">
              <a:off x="727" y="3446"/>
              <a:ext cx="5" cy="1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2" name="Freeform 18"/>
            <p:cNvSpPr>
              <a:spLocks/>
            </p:cNvSpPr>
            <p:nvPr/>
          </p:nvSpPr>
          <p:spPr bwMode="auto">
            <a:xfrm>
              <a:off x="732" y="3432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3" name="Line 19"/>
            <p:cNvSpPr>
              <a:spLocks noChangeShapeType="1"/>
            </p:cNvSpPr>
            <p:nvPr/>
          </p:nvSpPr>
          <p:spPr bwMode="auto">
            <a:xfrm flipV="1">
              <a:off x="739" y="3417"/>
              <a:ext cx="5" cy="1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4" name="Freeform 20"/>
            <p:cNvSpPr>
              <a:spLocks/>
            </p:cNvSpPr>
            <p:nvPr/>
          </p:nvSpPr>
          <p:spPr bwMode="auto">
            <a:xfrm>
              <a:off x="744" y="3403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5" name="Line 21"/>
            <p:cNvSpPr>
              <a:spLocks noChangeShapeType="1"/>
            </p:cNvSpPr>
            <p:nvPr/>
          </p:nvSpPr>
          <p:spPr bwMode="auto">
            <a:xfrm flipV="1">
              <a:off x="751" y="3389"/>
              <a:ext cx="5" cy="1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6" name="Freeform 22"/>
            <p:cNvSpPr>
              <a:spLocks/>
            </p:cNvSpPr>
            <p:nvPr/>
          </p:nvSpPr>
          <p:spPr bwMode="auto">
            <a:xfrm>
              <a:off x="756" y="3374"/>
              <a:ext cx="7" cy="15"/>
            </a:xfrm>
            <a:custGeom>
              <a:avLst/>
              <a:gdLst>
                <a:gd name="T0" fmla="*/ 0 w 7"/>
                <a:gd name="T1" fmla="*/ 15 h 15"/>
                <a:gd name="T2" fmla="*/ 2 w 7"/>
                <a:gd name="T3" fmla="*/ 7 h 15"/>
                <a:gd name="T4" fmla="*/ 7 w 7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7" name="Line 23"/>
            <p:cNvSpPr>
              <a:spLocks noChangeShapeType="1"/>
            </p:cNvSpPr>
            <p:nvPr/>
          </p:nvSpPr>
          <p:spPr bwMode="auto">
            <a:xfrm flipV="1">
              <a:off x="763" y="3362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8" name="Freeform 24"/>
            <p:cNvSpPr>
              <a:spLocks/>
            </p:cNvSpPr>
            <p:nvPr/>
          </p:nvSpPr>
          <p:spPr bwMode="auto">
            <a:xfrm>
              <a:off x="768" y="3348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69" name="Line 25"/>
            <p:cNvSpPr>
              <a:spLocks noChangeShapeType="1"/>
            </p:cNvSpPr>
            <p:nvPr/>
          </p:nvSpPr>
          <p:spPr bwMode="auto">
            <a:xfrm flipV="1">
              <a:off x="775" y="3336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0" name="Line 26"/>
            <p:cNvSpPr>
              <a:spLocks noChangeShapeType="1"/>
            </p:cNvSpPr>
            <p:nvPr/>
          </p:nvSpPr>
          <p:spPr bwMode="auto">
            <a:xfrm flipV="1">
              <a:off x="780" y="3324"/>
              <a:ext cx="7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1" name="Line 27"/>
            <p:cNvSpPr>
              <a:spLocks noChangeShapeType="1"/>
            </p:cNvSpPr>
            <p:nvPr/>
          </p:nvSpPr>
          <p:spPr bwMode="auto">
            <a:xfrm flipV="1">
              <a:off x="787" y="3312"/>
              <a:ext cx="7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2" name="Line 28"/>
            <p:cNvSpPr>
              <a:spLocks noChangeShapeType="1"/>
            </p:cNvSpPr>
            <p:nvPr/>
          </p:nvSpPr>
          <p:spPr bwMode="auto">
            <a:xfrm flipV="1">
              <a:off x="794" y="3300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3" name="Freeform 29"/>
            <p:cNvSpPr>
              <a:spLocks/>
            </p:cNvSpPr>
            <p:nvPr/>
          </p:nvSpPr>
          <p:spPr bwMode="auto">
            <a:xfrm>
              <a:off x="799" y="3288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2 w 7"/>
                <a:gd name="T3" fmla="*/ 4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lnTo>
                    <a:pt x="2" y="4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4" name="Line 30"/>
            <p:cNvSpPr>
              <a:spLocks noChangeShapeType="1"/>
            </p:cNvSpPr>
            <p:nvPr/>
          </p:nvSpPr>
          <p:spPr bwMode="auto">
            <a:xfrm flipV="1">
              <a:off x="806" y="3276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5" name="Freeform 31"/>
            <p:cNvSpPr>
              <a:spLocks/>
            </p:cNvSpPr>
            <p:nvPr/>
          </p:nvSpPr>
          <p:spPr bwMode="auto">
            <a:xfrm>
              <a:off x="811" y="3266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6" name="Line 32"/>
            <p:cNvSpPr>
              <a:spLocks noChangeShapeType="1"/>
            </p:cNvSpPr>
            <p:nvPr/>
          </p:nvSpPr>
          <p:spPr bwMode="auto">
            <a:xfrm flipV="1">
              <a:off x="818" y="3254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7" name="Freeform 33"/>
            <p:cNvSpPr>
              <a:spLocks/>
            </p:cNvSpPr>
            <p:nvPr/>
          </p:nvSpPr>
          <p:spPr bwMode="auto">
            <a:xfrm>
              <a:off x="823" y="3242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2 w 7"/>
                <a:gd name="T3" fmla="*/ 5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8" name="Line 34"/>
            <p:cNvSpPr>
              <a:spLocks noChangeShapeType="1"/>
            </p:cNvSpPr>
            <p:nvPr/>
          </p:nvSpPr>
          <p:spPr bwMode="auto">
            <a:xfrm flipV="1">
              <a:off x="830" y="3232"/>
              <a:ext cx="5" cy="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79" name="Freeform 35"/>
            <p:cNvSpPr>
              <a:spLocks/>
            </p:cNvSpPr>
            <p:nvPr/>
          </p:nvSpPr>
          <p:spPr bwMode="auto">
            <a:xfrm>
              <a:off x="835" y="3223"/>
              <a:ext cx="7" cy="9"/>
            </a:xfrm>
            <a:custGeom>
              <a:avLst/>
              <a:gdLst>
                <a:gd name="T0" fmla="*/ 0 w 7"/>
                <a:gd name="T1" fmla="*/ 9 h 9"/>
                <a:gd name="T2" fmla="*/ 2 w 7"/>
                <a:gd name="T3" fmla="*/ 5 h 9"/>
                <a:gd name="T4" fmla="*/ 7 w 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0" name="Line 36"/>
            <p:cNvSpPr>
              <a:spLocks noChangeShapeType="1"/>
            </p:cNvSpPr>
            <p:nvPr/>
          </p:nvSpPr>
          <p:spPr bwMode="auto">
            <a:xfrm flipV="1">
              <a:off x="842" y="3211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1" name="Freeform 37"/>
            <p:cNvSpPr>
              <a:spLocks/>
            </p:cNvSpPr>
            <p:nvPr/>
          </p:nvSpPr>
          <p:spPr bwMode="auto">
            <a:xfrm>
              <a:off x="847" y="3201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2" name="Line 38"/>
            <p:cNvSpPr>
              <a:spLocks noChangeShapeType="1"/>
            </p:cNvSpPr>
            <p:nvPr/>
          </p:nvSpPr>
          <p:spPr bwMode="auto">
            <a:xfrm flipV="1">
              <a:off x="854" y="3192"/>
              <a:ext cx="5" cy="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3" name="Freeform 39"/>
            <p:cNvSpPr>
              <a:spLocks/>
            </p:cNvSpPr>
            <p:nvPr/>
          </p:nvSpPr>
          <p:spPr bwMode="auto">
            <a:xfrm>
              <a:off x="859" y="3182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4" name="Line 40"/>
            <p:cNvSpPr>
              <a:spLocks noChangeShapeType="1"/>
            </p:cNvSpPr>
            <p:nvPr/>
          </p:nvSpPr>
          <p:spPr bwMode="auto">
            <a:xfrm flipV="1">
              <a:off x="866" y="3172"/>
              <a:ext cx="5" cy="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5" name="Freeform 41"/>
            <p:cNvSpPr>
              <a:spLocks/>
            </p:cNvSpPr>
            <p:nvPr/>
          </p:nvSpPr>
          <p:spPr bwMode="auto">
            <a:xfrm>
              <a:off x="871" y="3163"/>
              <a:ext cx="7" cy="9"/>
            </a:xfrm>
            <a:custGeom>
              <a:avLst/>
              <a:gdLst>
                <a:gd name="T0" fmla="*/ 0 w 7"/>
                <a:gd name="T1" fmla="*/ 9 h 9"/>
                <a:gd name="T2" fmla="*/ 2 w 7"/>
                <a:gd name="T3" fmla="*/ 5 h 9"/>
                <a:gd name="T4" fmla="*/ 7 w 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6" name="Line 42"/>
            <p:cNvSpPr>
              <a:spLocks noChangeShapeType="1"/>
            </p:cNvSpPr>
            <p:nvPr/>
          </p:nvSpPr>
          <p:spPr bwMode="auto">
            <a:xfrm flipV="1">
              <a:off x="878" y="3156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7" name="Freeform 43"/>
            <p:cNvSpPr>
              <a:spLocks/>
            </p:cNvSpPr>
            <p:nvPr/>
          </p:nvSpPr>
          <p:spPr bwMode="auto">
            <a:xfrm>
              <a:off x="883" y="3146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8" name="Line 44"/>
            <p:cNvSpPr>
              <a:spLocks noChangeShapeType="1"/>
            </p:cNvSpPr>
            <p:nvPr/>
          </p:nvSpPr>
          <p:spPr bwMode="auto">
            <a:xfrm flipV="1">
              <a:off x="890" y="3136"/>
              <a:ext cx="5" cy="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89" name="Freeform 45"/>
            <p:cNvSpPr>
              <a:spLocks/>
            </p:cNvSpPr>
            <p:nvPr/>
          </p:nvSpPr>
          <p:spPr bwMode="auto">
            <a:xfrm>
              <a:off x="895" y="312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3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0" name="Freeform 46"/>
            <p:cNvSpPr>
              <a:spLocks/>
            </p:cNvSpPr>
            <p:nvPr/>
          </p:nvSpPr>
          <p:spPr bwMode="auto">
            <a:xfrm>
              <a:off x="902" y="3120"/>
              <a:ext cx="5" cy="9"/>
            </a:xfrm>
            <a:custGeom>
              <a:avLst/>
              <a:gdLst>
                <a:gd name="T0" fmla="*/ 0 w 5"/>
                <a:gd name="T1" fmla="*/ 9 h 9"/>
                <a:gd name="T2" fmla="*/ 2 w 5"/>
                <a:gd name="T3" fmla="*/ 4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1" name="Line 47"/>
            <p:cNvSpPr>
              <a:spLocks noChangeShapeType="1"/>
            </p:cNvSpPr>
            <p:nvPr/>
          </p:nvSpPr>
          <p:spPr bwMode="auto">
            <a:xfrm flipV="1">
              <a:off x="907" y="3112"/>
              <a:ext cx="7" cy="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2" name="Line 48"/>
            <p:cNvSpPr>
              <a:spLocks noChangeShapeType="1"/>
            </p:cNvSpPr>
            <p:nvPr/>
          </p:nvSpPr>
          <p:spPr bwMode="auto">
            <a:xfrm flipV="1">
              <a:off x="914" y="3105"/>
              <a:ext cx="7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3" name="Freeform 49"/>
            <p:cNvSpPr>
              <a:spLocks/>
            </p:cNvSpPr>
            <p:nvPr/>
          </p:nvSpPr>
          <p:spPr bwMode="auto">
            <a:xfrm>
              <a:off x="921" y="3096"/>
              <a:ext cx="5" cy="9"/>
            </a:xfrm>
            <a:custGeom>
              <a:avLst/>
              <a:gdLst>
                <a:gd name="T0" fmla="*/ 0 w 5"/>
                <a:gd name="T1" fmla="*/ 9 h 9"/>
                <a:gd name="T2" fmla="*/ 2 w 5"/>
                <a:gd name="T3" fmla="*/ 4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4" name="Freeform 50"/>
            <p:cNvSpPr>
              <a:spLocks/>
            </p:cNvSpPr>
            <p:nvPr/>
          </p:nvSpPr>
          <p:spPr bwMode="auto">
            <a:xfrm>
              <a:off x="926" y="308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3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5" name="Line 51"/>
            <p:cNvSpPr>
              <a:spLocks noChangeShapeType="1"/>
            </p:cNvSpPr>
            <p:nvPr/>
          </p:nvSpPr>
          <p:spPr bwMode="auto">
            <a:xfrm flipV="1">
              <a:off x="933" y="3081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6" name="Freeform 52"/>
            <p:cNvSpPr>
              <a:spLocks/>
            </p:cNvSpPr>
            <p:nvPr/>
          </p:nvSpPr>
          <p:spPr bwMode="auto">
            <a:xfrm>
              <a:off x="938" y="307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7" name="Line 53"/>
            <p:cNvSpPr>
              <a:spLocks noChangeShapeType="1"/>
            </p:cNvSpPr>
            <p:nvPr/>
          </p:nvSpPr>
          <p:spPr bwMode="auto">
            <a:xfrm flipV="1">
              <a:off x="945" y="3067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8" name="Freeform 54"/>
            <p:cNvSpPr>
              <a:spLocks/>
            </p:cNvSpPr>
            <p:nvPr/>
          </p:nvSpPr>
          <p:spPr bwMode="auto">
            <a:xfrm>
              <a:off x="950" y="305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3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99" name="Line 55"/>
            <p:cNvSpPr>
              <a:spLocks noChangeShapeType="1"/>
            </p:cNvSpPr>
            <p:nvPr/>
          </p:nvSpPr>
          <p:spPr bwMode="auto">
            <a:xfrm flipV="1">
              <a:off x="957" y="3052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0" name="Freeform 56"/>
            <p:cNvSpPr>
              <a:spLocks/>
            </p:cNvSpPr>
            <p:nvPr/>
          </p:nvSpPr>
          <p:spPr bwMode="auto">
            <a:xfrm>
              <a:off x="962" y="304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1" name="Line 57"/>
            <p:cNvSpPr>
              <a:spLocks noChangeShapeType="1"/>
            </p:cNvSpPr>
            <p:nvPr/>
          </p:nvSpPr>
          <p:spPr bwMode="auto">
            <a:xfrm flipV="1">
              <a:off x="969" y="3038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2" name="Freeform 58"/>
            <p:cNvSpPr>
              <a:spLocks/>
            </p:cNvSpPr>
            <p:nvPr/>
          </p:nvSpPr>
          <p:spPr bwMode="auto">
            <a:xfrm>
              <a:off x="974" y="3033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3" name="Line 59"/>
            <p:cNvSpPr>
              <a:spLocks noChangeShapeType="1"/>
            </p:cNvSpPr>
            <p:nvPr/>
          </p:nvSpPr>
          <p:spPr bwMode="auto">
            <a:xfrm flipV="1">
              <a:off x="981" y="3026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4" name="Freeform 60"/>
            <p:cNvSpPr>
              <a:spLocks/>
            </p:cNvSpPr>
            <p:nvPr/>
          </p:nvSpPr>
          <p:spPr bwMode="auto">
            <a:xfrm>
              <a:off x="986" y="301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5" name="Line 61"/>
            <p:cNvSpPr>
              <a:spLocks noChangeShapeType="1"/>
            </p:cNvSpPr>
            <p:nvPr/>
          </p:nvSpPr>
          <p:spPr bwMode="auto">
            <a:xfrm flipV="1">
              <a:off x="993" y="3014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6" name="Freeform 62"/>
            <p:cNvSpPr>
              <a:spLocks/>
            </p:cNvSpPr>
            <p:nvPr/>
          </p:nvSpPr>
          <p:spPr bwMode="auto">
            <a:xfrm>
              <a:off x="998" y="300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7" name="Line 63"/>
            <p:cNvSpPr>
              <a:spLocks noChangeShapeType="1"/>
            </p:cNvSpPr>
            <p:nvPr/>
          </p:nvSpPr>
          <p:spPr bwMode="auto">
            <a:xfrm flipV="1">
              <a:off x="1005" y="3002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8" name="Freeform 64"/>
            <p:cNvSpPr>
              <a:spLocks/>
            </p:cNvSpPr>
            <p:nvPr/>
          </p:nvSpPr>
          <p:spPr bwMode="auto">
            <a:xfrm>
              <a:off x="1010" y="299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09" name="Line 65"/>
            <p:cNvSpPr>
              <a:spLocks noChangeShapeType="1"/>
            </p:cNvSpPr>
            <p:nvPr/>
          </p:nvSpPr>
          <p:spPr bwMode="auto">
            <a:xfrm flipV="1">
              <a:off x="1017" y="2990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0" name="Freeform 66"/>
            <p:cNvSpPr>
              <a:spLocks/>
            </p:cNvSpPr>
            <p:nvPr/>
          </p:nvSpPr>
          <p:spPr bwMode="auto">
            <a:xfrm>
              <a:off x="1022" y="2985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1" name="Freeform 67"/>
            <p:cNvSpPr>
              <a:spLocks/>
            </p:cNvSpPr>
            <p:nvPr/>
          </p:nvSpPr>
          <p:spPr bwMode="auto">
            <a:xfrm>
              <a:off x="1029" y="2978"/>
              <a:ext cx="5" cy="7"/>
            </a:xfrm>
            <a:custGeom>
              <a:avLst/>
              <a:gdLst>
                <a:gd name="T0" fmla="*/ 0 w 5"/>
                <a:gd name="T1" fmla="*/ 7 h 7"/>
                <a:gd name="T2" fmla="*/ 2 w 5"/>
                <a:gd name="T3" fmla="*/ 2 h 7"/>
                <a:gd name="T4" fmla="*/ 5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2" name="Freeform 68"/>
            <p:cNvSpPr>
              <a:spLocks/>
            </p:cNvSpPr>
            <p:nvPr/>
          </p:nvSpPr>
          <p:spPr bwMode="auto">
            <a:xfrm>
              <a:off x="1034" y="2973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3" name="Line 69"/>
            <p:cNvSpPr>
              <a:spLocks noChangeShapeType="1"/>
            </p:cNvSpPr>
            <p:nvPr/>
          </p:nvSpPr>
          <p:spPr bwMode="auto">
            <a:xfrm flipV="1">
              <a:off x="1041" y="2968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4" name="Line 70"/>
            <p:cNvSpPr>
              <a:spLocks noChangeShapeType="1"/>
            </p:cNvSpPr>
            <p:nvPr/>
          </p:nvSpPr>
          <p:spPr bwMode="auto">
            <a:xfrm flipV="1">
              <a:off x="1046" y="2963"/>
              <a:ext cx="7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5" name="Line 71"/>
            <p:cNvSpPr>
              <a:spLocks noChangeShapeType="1"/>
            </p:cNvSpPr>
            <p:nvPr/>
          </p:nvSpPr>
          <p:spPr bwMode="auto">
            <a:xfrm flipV="1">
              <a:off x="1053" y="2959"/>
              <a:ext cx="7" cy="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6" name="Line 72"/>
            <p:cNvSpPr>
              <a:spLocks noChangeShapeType="1"/>
            </p:cNvSpPr>
            <p:nvPr/>
          </p:nvSpPr>
          <p:spPr bwMode="auto">
            <a:xfrm flipV="1">
              <a:off x="1060" y="2954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7" name="Freeform 73"/>
            <p:cNvSpPr>
              <a:spLocks/>
            </p:cNvSpPr>
            <p:nvPr/>
          </p:nvSpPr>
          <p:spPr bwMode="auto">
            <a:xfrm>
              <a:off x="1065" y="294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8" name="Line 74"/>
            <p:cNvSpPr>
              <a:spLocks noChangeShapeType="1"/>
            </p:cNvSpPr>
            <p:nvPr/>
          </p:nvSpPr>
          <p:spPr bwMode="auto">
            <a:xfrm flipV="1">
              <a:off x="1072" y="2942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19" name="Freeform 75"/>
            <p:cNvSpPr>
              <a:spLocks/>
            </p:cNvSpPr>
            <p:nvPr/>
          </p:nvSpPr>
          <p:spPr bwMode="auto">
            <a:xfrm>
              <a:off x="1077" y="2939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0" name="Line 76"/>
            <p:cNvSpPr>
              <a:spLocks noChangeShapeType="1"/>
            </p:cNvSpPr>
            <p:nvPr/>
          </p:nvSpPr>
          <p:spPr bwMode="auto">
            <a:xfrm flipV="1">
              <a:off x="1084" y="2935"/>
              <a:ext cx="5" cy="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1" name="Freeform 77"/>
            <p:cNvSpPr>
              <a:spLocks/>
            </p:cNvSpPr>
            <p:nvPr/>
          </p:nvSpPr>
          <p:spPr bwMode="auto">
            <a:xfrm>
              <a:off x="1089" y="2930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2" name="Line 78"/>
            <p:cNvSpPr>
              <a:spLocks noChangeShapeType="1"/>
            </p:cNvSpPr>
            <p:nvPr/>
          </p:nvSpPr>
          <p:spPr bwMode="auto">
            <a:xfrm flipV="1">
              <a:off x="1096" y="2925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3" name="Freeform 79"/>
            <p:cNvSpPr>
              <a:spLocks/>
            </p:cNvSpPr>
            <p:nvPr/>
          </p:nvSpPr>
          <p:spPr bwMode="auto">
            <a:xfrm>
              <a:off x="1101" y="2920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4" name="Line 80"/>
            <p:cNvSpPr>
              <a:spLocks noChangeShapeType="1"/>
            </p:cNvSpPr>
            <p:nvPr/>
          </p:nvSpPr>
          <p:spPr bwMode="auto">
            <a:xfrm flipV="1">
              <a:off x="1108" y="2915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5" name="Freeform 81"/>
            <p:cNvSpPr>
              <a:spLocks/>
            </p:cNvSpPr>
            <p:nvPr/>
          </p:nvSpPr>
          <p:spPr bwMode="auto">
            <a:xfrm>
              <a:off x="1113" y="2913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6" name="Line 82"/>
            <p:cNvSpPr>
              <a:spLocks noChangeShapeType="1"/>
            </p:cNvSpPr>
            <p:nvPr/>
          </p:nvSpPr>
          <p:spPr bwMode="auto">
            <a:xfrm flipV="1">
              <a:off x="1120" y="2908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7" name="Freeform 83"/>
            <p:cNvSpPr>
              <a:spLocks/>
            </p:cNvSpPr>
            <p:nvPr/>
          </p:nvSpPr>
          <p:spPr bwMode="auto">
            <a:xfrm>
              <a:off x="1125" y="2903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8" name="Line 84"/>
            <p:cNvSpPr>
              <a:spLocks noChangeShapeType="1"/>
            </p:cNvSpPr>
            <p:nvPr/>
          </p:nvSpPr>
          <p:spPr bwMode="auto">
            <a:xfrm flipV="1">
              <a:off x="1132" y="2901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29" name="Freeform 85"/>
            <p:cNvSpPr>
              <a:spLocks/>
            </p:cNvSpPr>
            <p:nvPr/>
          </p:nvSpPr>
          <p:spPr bwMode="auto">
            <a:xfrm>
              <a:off x="1137" y="2896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0" name="Line 86"/>
            <p:cNvSpPr>
              <a:spLocks noChangeShapeType="1"/>
            </p:cNvSpPr>
            <p:nvPr/>
          </p:nvSpPr>
          <p:spPr bwMode="auto">
            <a:xfrm flipV="1">
              <a:off x="1144" y="2894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1" name="Freeform 87"/>
            <p:cNvSpPr>
              <a:spLocks/>
            </p:cNvSpPr>
            <p:nvPr/>
          </p:nvSpPr>
          <p:spPr bwMode="auto">
            <a:xfrm>
              <a:off x="1149" y="2889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2" name="Line 88"/>
            <p:cNvSpPr>
              <a:spLocks noChangeShapeType="1"/>
            </p:cNvSpPr>
            <p:nvPr/>
          </p:nvSpPr>
          <p:spPr bwMode="auto">
            <a:xfrm flipV="1">
              <a:off x="1156" y="2884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3" name="Freeform 89"/>
            <p:cNvSpPr>
              <a:spLocks/>
            </p:cNvSpPr>
            <p:nvPr/>
          </p:nvSpPr>
          <p:spPr bwMode="auto">
            <a:xfrm>
              <a:off x="1161" y="2882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4" name="Line 90"/>
            <p:cNvSpPr>
              <a:spLocks noChangeShapeType="1"/>
            </p:cNvSpPr>
            <p:nvPr/>
          </p:nvSpPr>
          <p:spPr bwMode="auto">
            <a:xfrm flipV="1">
              <a:off x="1168" y="2879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5" name="Line 91"/>
            <p:cNvSpPr>
              <a:spLocks noChangeShapeType="1"/>
            </p:cNvSpPr>
            <p:nvPr/>
          </p:nvSpPr>
          <p:spPr bwMode="auto">
            <a:xfrm flipV="1">
              <a:off x="1173" y="2875"/>
              <a:ext cx="7" cy="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6" name="Line 92"/>
            <p:cNvSpPr>
              <a:spLocks noChangeShapeType="1"/>
            </p:cNvSpPr>
            <p:nvPr/>
          </p:nvSpPr>
          <p:spPr bwMode="auto">
            <a:xfrm flipV="1">
              <a:off x="1180" y="2872"/>
              <a:ext cx="7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7" name="Line 93"/>
            <p:cNvSpPr>
              <a:spLocks noChangeShapeType="1"/>
            </p:cNvSpPr>
            <p:nvPr/>
          </p:nvSpPr>
          <p:spPr bwMode="auto">
            <a:xfrm flipV="1">
              <a:off x="1187" y="2867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8" name="Freeform 94"/>
            <p:cNvSpPr>
              <a:spLocks/>
            </p:cNvSpPr>
            <p:nvPr/>
          </p:nvSpPr>
          <p:spPr bwMode="auto">
            <a:xfrm>
              <a:off x="1192" y="2865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39" name="Line 95"/>
            <p:cNvSpPr>
              <a:spLocks noChangeShapeType="1"/>
            </p:cNvSpPr>
            <p:nvPr/>
          </p:nvSpPr>
          <p:spPr bwMode="auto">
            <a:xfrm flipV="1">
              <a:off x="1199" y="2863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0" name="Freeform 96"/>
            <p:cNvSpPr>
              <a:spLocks/>
            </p:cNvSpPr>
            <p:nvPr/>
          </p:nvSpPr>
          <p:spPr bwMode="auto">
            <a:xfrm>
              <a:off x="1204" y="2858"/>
              <a:ext cx="7" cy="5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1" name="Line 97"/>
            <p:cNvSpPr>
              <a:spLocks noChangeShapeType="1"/>
            </p:cNvSpPr>
            <p:nvPr/>
          </p:nvSpPr>
          <p:spPr bwMode="auto">
            <a:xfrm flipV="1">
              <a:off x="1211" y="2855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2" name="Freeform 98"/>
            <p:cNvSpPr>
              <a:spLocks/>
            </p:cNvSpPr>
            <p:nvPr/>
          </p:nvSpPr>
          <p:spPr bwMode="auto">
            <a:xfrm>
              <a:off x="1216" y="2853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3" name="Line 99"/>
            <p:cNvSpPr>
              <a:spLocks noChangeShapeType="1"/>
            </p:cNvSpPr>
            <p:nvPr/>
          </p:nvSpPr>
          <p:spPr bwMode="auto">
            <a:xfrm flipV="1">
              <a:off x="1223" y="2851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4" name="Freeform 100"/>
            <p:cNvSpPr>
              <a:spLocks/>
            </p:cNvSpPr>
            <p:nvPr/>
          </p:nvSpPr>
          <p:spPr bwMode="auto">
            <a:xfrm>
              <a:off x="1228" y="2848"/>
              <a:ext cx="7" cy="3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3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5" name="Line 101"/>
            <p:cNvSpPr>
              <a:spLocks noChangeShapeType="1"/>
            </p:cNvSpPr>
            <p:nvPr/>
          </p:nvSpPr>
          <p:spPr bwMode="auto">
            <a:xfrm flipV="1">
              <a:off x="1235" y="2843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6" name="Freeform 102"/>
            <p:cNvSpPr>
              <a:spLocks/>
            </p:cNvSpPr>
            <p:nvPr/>
          </p:nvSpPr>
          <p:spPr bwMode="auto">
            <a:xfrm>
              <a:off x="1240" y="2841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7" name="Line 103"/>
            <p:cNvSpPr>
              <a:spLocks noChangeShapeType="1"/>
            </p:cNvSpPr>
            <p:nvPr/>
          </p:nvSpPr>
          <p:spPr bwMode="auto">
            <a:xfrm flipV="1">
              <a:off x="1247" y="2838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8" name="Freeform 104"/>
            <p:cNvSpPr>
              <a:spLocks/>
            </p:cNvSpPr>
            <p:nvPr/>
          </p:nvSpPr>
          <p:spPr bwMode="auto">
            <a:xfrm>
              <a:off x="1252" y="2836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49" name="Line 105"/>
            <p:cNvSpPr>
              <a:spLocks noChangeShapeType="1"/>
            </p:cNvSpPr>
            <p:nvPr/>
          </p:nvSpPr>
          <p:spPr bwMode="auto">
            <a:xfrm flipV="1">
              <a:off x="1259" y="2834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0" name="Freeform 106"/>
            <p:cNvSpPr>
              <a:spLocks/>
            </p:cNvSpPr>
            <p:nvPr/>
          </p:nvSpPr>
          <p:spPr bwMode="auto">
            <a:xfrm>
              <a:off x="1264" y="28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1" name="Line 107"/>
            <p:cNvSpPr>
              <a:spLocks noChangeShapeType="1"/>
            </p:cNvSpPr>
            <p:nvPr/>
          </p:nvSpPr>
          <p:spPr bwMode="auto">
            <a:xfrm flipV="1">
              <a:off x="1271" y="2829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2" name="Freeform 108"/>
            <p:cNvSpPr>
              <a:spLocks/>
            </p:cNvSpPr>
            <p:nvPr/>
          </p:nvSpPr>
          <p:spPr bwMode="auto">
            <a:xfrm>
              <a:off x="1276" y="2826"/>
              <a:ext cx="7" cy="3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3" name="Line 109"/>
            <p:cNvSpPr>
              <a:spLocks noChangeShapeType="1"/>
            </p:cNvSpPr>
            <p:nvPr/>
          </p:nvSpPr>
          <p:spPr bwMode="auto">
            <a:xfrm flipV="1">
              <a:off x="1283" y="2824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4" name="Freeform 110"/>
            <p:cNvSpPr>
              <a:spLocks/>
            </p:cNvSpPr>
            <p:nvPr/>
          </p:nvSpPr>
          <p:spPr bwMode="auto">
            <a:xfrm>
              <a:off x="1288" y="2822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5" name="Line 111"/>
            <p:cNvSpPr>
              <a:spLocks noChangeShapeType="1"/>
            </p:cNvSpPr>
            <p:nvPr/>
          </p:nvSpPr>
          <p:spPr bwMode="auto">
            <a:xfrm flipV="1">
              <a:off x="1295" y="2819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6" name="Line 112"/>
            <p:cNvSpPr>
              <a:spLocks noChangeShapeType="1"/>
            </p:cNvSpPr>
            <p:nvPr/>
          </p:nvSpPr>
          <p:spPr bwMode="auto">
            <a:xfrm flipV="1">
              <a:off x="1300" y="2817"/>
              <a:ext cx="7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7" name="Line 113"/>
            <p:cNvSpPr>
              <a:spLocks noChangeShapeType="1"/>
            </p:cNvSpPr>
            <p:nvPr/>
          </p:nvSpPr>
          <p:spPr bwMode="auto">
            <a:xfrm flipV="1">
              <a:off x="1307" y="2814"/>
              <a:ext cx="8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8" name="Line 114"/>
            <p:cNvSpPr>
              <a:spLocks noChangeShapeType="1"/>
            </p:cNvSpPr>
            <p:nvPr/>
          </p:nvSpPr>
          <p:spPr bwMode="auto">
            <a:xfrm flipV="1">
              <a:off x="1315" y="2812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59" name="Freeform 115"/>
            <p:cNvSpPr>
              <a:spLocks/>
            </p:cNvSpPr>
            <p:nvPr/>
          </p:nvSpPr>
          <p:spPr bwMode="auto">
            <a:xfrm>
              <a:off x="1319" y="2810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0" name="Line 116"/>
            <p:cNvSpPr>
              <a:spLocks noChangeShapeType="1"/>
            </p:cNvSpPr>
            <p:nvPr/>
          </p:nvSpPr>
          <p:spPr bwMode="auto">
            <a:xfrm>
              <a:off x="1327" y="2810"/>
              <a:ext cx="4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1" name="Freeform 117"/>
            <p:cNvSpPr>
              <a:spLocks/>
            </p:cNvSpPr>
            <p:nvPr/>
          </p:nvSpPr>
          <p:spPr bwMode="auto">
            <a:xfrm>
              <a:off x="1331" y="2807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3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3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2" name="Line 118"/>
            <p:cNvSpPr>
              <a:spLocks noChangeShapeType="1"/>
            </p:cNvSpPr>
            <p:nvPr/>
          </p:nvSpPr>
          <p:spPr bwMode="auto">
            <a:xfrm flipV="1">
              <a:off x="1339" y="2805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3" name="Freeform 119"/>
            <p:cNvSpPr>
              <a:spLocks/>
            </p:cNvSpPr>
            <p:nvPr/>
          </p:nvSpPr>
          <p:spPr bwMode="auto">
            <a:xfrm>
              <a:off x="1343" y="2802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4" name="Line 120"/>
            <p:cNvSpPr>
              <a:spLocks noChangeShapeType="1"/>
            </p:cNvSpPr>
            <p:nvPr/>
          </p:nvSpPr>
          <p:spPr bwMode="auto">
            <a:xfrm flipV="1">
              <a:off x="1351" y="2800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5" name="Freeform 121"/>
            <p:cNvSpPr>
              <a:spLocks/>
            </p:cNvSpPr>
            <p:nvPr/>
          </p:nvSpPr>
          <p:spPr bwMode="auto">
            <a:xfrm>
              <a:off x="1355" y="2800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6" name="Line 122"/>
            <p:cNvSpPr>
              <a:spLocks noChangeShapeType="1"/>
            </p:cNvSpPr>
            <p:nvPr/>
          </p:nvSpPr>
          <p:spPr bwMode="auto">
            <a:xfrm flipV="1">
              <a:off x="1363" y="2798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7" name="Freeform 123"/>
            <p:cNvSpPr>
              <a:spLocks/>
            </p:cNvSpPr>
            <p:nvPr/>
          </p:nvSpPr>
          <p:spPr bwMode="auto">
            <a:xfrm>
              <a:off x="1367" y="2795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8" name="Line 124"/>
            <p:cNvSpPr>
              <a:spLocks noChangeShapeType="1"/>
            </p:cNvSpPr>
            <p:nvPr/>
          </p:nvSpPr>
          <p:spPr bwMode="auto">
            <a:xfrm flipV="1">
              <a:off x="1375" y="2793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69" name="Freeform 125"/>
            <p:cNvSpPr>
              <a:spLocks/>
            </p:cNvSpPr>
            <p:nvPr/>
          </p:nvSpPr>
          <p:spPr bwMode="auto">
            <a:xfrm>
              <a:off x="1379" y="2793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0" name="Line 126"/>
            <p:cNvSpPr>
              <a:spLocks noChangeShapeType="1"/>
            </p:cNvSpPr>
            <p:nvPr/>
          </p:nvSpPr>
          <p:spPr bwMode="auto">
            <a:xfrm flipV="1">
              <a:off x="1387" y="2790"/>
              <a:ext cx="4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1" name="Freeform 127"/>
            <p:cNvSpPr>
              <a:spLocks/>
            </p:cNvSpPr>
            <p:nvPr/>
          </p:nvSpPr>
          <p:spPr bwMode="auto">
            <a:xfrm>
              <a:off x="1391" y="2788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2" name="Line 128"/>
            <p:cNvSpPr>
              <a:spLocks noChangeShapeType="1"/>
            </p:cNvSpPr>
            <p:nvPr/>
          </p:nvSpPr>
          <p:spPr bwMode="auto">
            <a:xfrm>
              <a:off x="1399" y="2788"/>
              <a:ext cx="4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3" name="Freeform 129"/>
            <p:cNvSpPr>
              <a:spLocks/>
            </p:cNvSpPr>
            <p:nvPr/>
          </p:nvSpPr>
          <p:spPr bwMode="auto">
            <a:xfrm>
              <a:off x="1403" y="2786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2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2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4" name="Line 130"/>
            <p:cNvSpPr>
              <a:spLocks noChangeShapeType="1"/>
            </p:cNvSpPr>
            <p:nvPr/>
          </p:nvSpPr>
          <p:spPr bwMode="auto">
            <a:xfrm flipV="1">
              <a:off x="1411" y="2783"/>
              <a:ext cx="4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5" name="Freeform 131"/>
            <p:cNvSpPr>
              <a:spLocks/>
            </p:cNvSpPr>
            <p:nvPr/>
          </p:nvSpPr>
          <p:spPr bwMode="auto">
            <a:xfrm>
              <a:off x="1415" y="2783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6" name="Line 132"/>
            <p:cNvSpPr>
              <a:spLocks noChangeShapeType="1"/>
            </p:cNvSpPr>
            <p:nvPr/>
          </p:nvSpPr>
          <p:spPr bwMode="auto">
            <a:xfrm flipV="1">
              <a:off x="1423" y="2781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7" name="Line 133"/>
            <p:cNvSpPr>
              <a:spLocks noChangeShapeType="1"/>
            </p:cNvSpPr>
            <p:nvPr/>
          </p:nvSpPr>
          <p:spPr bwMode="auto">
            <a:xfrm flipV="1">
              <a:off x="1427" y="2778"/>
              <a:ext cx="8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8" name="Line 134"/>
            <p:cNvSpPr>
              <a:spLocks noChangeShapeType="1"/>
            </p:cNvSpPr>
            <p:nvPr/>
          </p:nvSpPr>
          <p:spPr bwMode="auto">
            <a:xfrm>
              <a:off x="1435" y="2778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79" name="Freeform 135"/>
            <p:cNvSpPr>
              <a:spLocks/>
            </p:cNvSpPr>
            <p:nvPr/>
          </p:nvSpPr>
          <p:spPr bwMode="auto">
            <a:xfrm>
              <a:off x="1442" y="2776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0" name="Freeform 136"/>
            <p:cNvSpPr>
              <a:spLocks/>
            </p:cNvSpPr>
            <p:nvPr/>
          </p:nvSpPr>
          <p:spPr bwMode="auto">
            <a:xfrm>
              <a:off x="1447" y="2776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1" name="Freeform 137"/>
            <p:cNvSpPr>
              <a:spLocks/>
            </p:cNvSpPr>
            <p:nvPr/>
          </p:nvSpPr>
          <p:spPr bwMode="auto">
            <a:xfrm>
              <a:off x="1454" y="2774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2" name="Freeform 138"/>
            <p:cNvSpPr>
              <a:spLocks/>
            </p:cNvSpPr>
            <p:nvPr/>
          </p:nvSpPr>
          <p:spPr bwMode="auto">
            <a:xfrm>
              <a:off x="1459" y="2774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3" name="Line 139"/>
            <p:cNvSpPr>
              <a:spLocks noChangeShapeType="1"/>
            </p:cNvSpPr>
            <p:nvPr/>
          </p:nvSpPr>
          <p:spPr bwMode="auto">
            <a:xfrm flipV="1">
              <a:off x="1466" y="2771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4" name="Freeform 140"/>
            <p:cNvSpPr>
              <a:spLocks/>
            </p:cNvSpPr>
            <p:nvPr/>
          </p:nvSpPr>
          <p:spPr bwMode="auto">
            <a:xfrm>
              <a:off x="1471" y="2769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5" name="Line 141"/>
            <p:cNvSpPr>
              <a:spLocks noChangeShapeType="1"/>
            </p:cNvSpPr>
            <p:nvPr/>
          </p:nvSpPr>
          <p:spPr bwMode="auto">
            <a:xfrm>
              <a:off x="1478" y="2769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6" name="Freeform 142"/>
            <p:cNvSpPr>
              <a:spLocks/>
            </p:cNvSpPr>
            <p:nvPr/>
          </p:nvSpPr>
          <p:spPr bwMode="auto">
            <a:xfrm>
              <a:off x="1483" y="2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7" name="Line 143"/>
            <p:cNvSpPr>
              <a:spLocks noChangeShapeType="1"/>
            </p:cNvSpPr>
            <p:nvPr/>
          </p:nvSpPr>
          <p:spPr bwMode="auto">
            <a:xfrm>
              <a:off x="1490" y="2766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8" name="Freeform 144"/>
            <p:cNvSpPr>
              <a:spLocks/>
            </p:cNvSpPr>
            <p:nvPr/>
          </p:nvSpPr>
          <p:spPr bwMode="auto">
            <a:xfrm>
              <a:off x="1495" y="2764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89" name="Line 145"/>
            <p:cNvSpPr>
              <a:spLocks noChangeShapeType="1"/>
            </p:cNvSpPr>
            <p:nvPr/>
          </p:nvSpPr>
          <p:spPr bwMode="auto">
            <a:xfrm>
              <a:off x="1502" y="2764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0" name="Freeform 146"/>
            <p:cNvSpPr>
              <a:spLocks/>
            </p:cNvSpPr>
            <p:nvPr/>
          </p:nvSpPr>
          <p:spPr bwMode="auto">
            <a:xfrm>
              <a:off x="1507" y="2762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1" name="Line 147"/>
            <p:cNvSpPr>
              <a:spLocks noChangeShapeType="1"/>
            </p:cNvSpPr>
            <p:nvPr/>
          </p:nvSpPr>
          <p:spPr bwMode="auto">
            <a:xfrm>
              <a:off x="1514" y="2762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2" name="Freeform 148"/>
            <p:cNvSpPr>
              <a:spLocks/>
            </p:cNvSpPr>
            <p:nvPr/>
          </p:nvSpPr>
          <p:spPr bwMode="auto">
            <a:xfrm>
              <a:off x="1519" y="2762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3" name="Freeform 149"/>
            <p:cNvSpPr>
              <a:spLocks/>
            </p:cNvSpPr>
            <p:nvPr/>
          </p:nvSpPr>
          <p:spPr bwMode="auto">
            <a:xfrm>
              <a:off x="1526" y="2759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4" name="Freeform 150"/>
            <p:cNvSpPr>
              <a:spLocks/>
            </p:cNvSpPr>
            <p:nvPr/>
          </p:nvSpPr>
          <p:spPr bwMode="auto">
            <a:xfrm>
              <a:off x="1531" y="2759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5" name="Freeform 151"/>
            <p:cNvSpPr>
              <a:spLocks/>
            </p:cNvSpPr>
            <p:nvPr/>
          </p:nvSpPr>
          <p:spPr bwMode="auto">
            <a:xfrm>
              <a:off x="1538" y="2757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6" name="Freeform 152"/>
            <p:cNvSpPr>
              <a:spLocks/>
            </p:cNvSpPr>
            <p:nvPr/>
          </p:nvSpPr>
          <p:spPr bwMode="auto">
            <a:xfrm>
              <a:off x="1543" y="275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7" name="Freeform 153"/>
            <p:cNvSpPr>
              <a:spLocks/>
            </p:cNvSpPr>
            <p:nvPr/>
          </p:nvSpPr>
          <p:spPr bwMode="auto">
            <a:xfrm>
              <a:off x="1550" y="2754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8" name="Line 154"/>
            <p:cNvSpPr>
              <a:spLocks noChangeShapeType="1"/>
            </p:cNvSpPr>
            <p:nvPr/>
          </p:nvSpPr>
          <p:spPr bwMode="auto">
            <a:xfrm>
              <a:off x="1555" y="2754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99" name="Line 155"/>
            <p:cNvSpPr>
              <a:spLocks noChangeShapeType="1"/>
            </p:cNvSpPr>
            <p:nvPr/>
          </p:nvSpPr>
          <p:spPr bwMode="auto">
            <a:xfrm>
              <a:off x="1562" y="2754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0" name="Freeform 156"/>
            <p:cNvSpPr>
              <a:spLocks/>
            </p:cNvSpPr>
            <p:nvPr/>
          </p:nvSpPr>
          <p:spPr bwMode="auto">
            <a:xfrm>
              <a:off x="1569" y="2752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1" name="Freeform 157"/>
            <p:cNvSpPr>
              <a:spLocks/>
            </p:cNvSpPr>
            <p:nvPr/>
          </p:nvSpPr>
          <p:spPr bwMode="auto">
            <a:xfrm>
              <a:off x="1574" y="2752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2" name="Freeform 158"/>
            <p:cNvSpPr>
              <a:spLocks/>
            </p:cNvSpPr>
            <p:nvPr/>
          </p:nvSpPr>
          <p:spPr bwMode="auto">
            <a:xfrm>
              <a:off x="1581" y="2750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3" name="Freeform 159"/>
            <p:cNvSpPr>
              <a:spLocks/>
            </p:cNvSpPr>
            <p:nvPr/>
          </p:nvSpPr>
          <p:spPr bwMode="auto">
            <a:xfrm>
              <a:off x="1586" y="275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4" name="Line 160"/>
            <p:cNvSpPr>
              <a:spLocks noChangeShapeType="1"/>
            </p:cNvSpPr>
            <p:nvPr/>
          </p:nvSpPr>
          <p:spPr bwMode="auto">
            <a:xfrm>
              <a:off x="1593" y="2750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5" name="Freeform 161"/>
            <p:cNvSpPr>
              <a:spLocks/>
            </p:cNvSpPr>
            <p:nvPr/>
          </p:nvSpPr>
          <p:spPr bwMode="auto">
            <a:xfrm>
              <a:off x="1598" y="2747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6" name="Line 162"/>
            <p:cNvSpPr>
              <a:spLocks noChangeShapeType="1"/>
            </p:cNvSpPr>
            <p:nvPr/>
          </p:nvSpPr>
          <p:spPr bwMode="auto">
            <a:xfrm>
              <a:off x="1605" y="2747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7" name="Freeform 163"/>
            <p:cNvSpPr>
              <a:spLocks/>
            </p:cNvSpPr>
            <p:nvPr/>
          </p:nvSpPr>
          <p:spPr bwMode="auto">
            <a:xfrm>
              <a:off x="1610" y="274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8" name="Freeform 164"/>
            <p:cNvSpPr>
              <a:spLocks/>
            </p:cNvSpPr>
            <p:nvPr/>
          </p:nvSpPr>
          <p:spPr bwMode="auto">
            <a:xfrm>
              <a:off x="1617" y="2745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09" name="Freeform 165"/>
            <p:cNvSpPr>
              <a:spLocks/>
            </p:cNvSpPr>
            <p:nvPr/>
          </p:nvSpPr>
          <p:spPr bwMode="auto">
            <a:xfrm>
              <a:off x="1622" y="274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0" name="Line 166"/>
            <p:cNvSpPr>
              <a:spLocks noChangeShapeType="1"/>
            </p:cNvSpPr>
            <p:nvPr/>
          </p:nvSpPr>
          <p:spPr bwMode="auto">
            <a:xfrm>
              <a:off x="1629" y="2745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1" name="Freeform 167"/>
            <p:cNvSpPr>
              <a:spLocks/>
            </p:cNvSpPr>
            <p:nvPr/>
          </p:nvSpPr>
          <p:spPr bwMode="auto">
            <a:xfrm>
              <a:off x="1634" y="2742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2" name="Line 168"/>
            <p:cNvSpPr>
              <a:spLocks noChangeShapeType="1"/>
            </p:cNvSpPr>
            <p:nvPr/>
          </p:nvSpPr>
          <p:spPr bwMode="auto">
            <a:xfrm>
              <a:off x="1641" y="2742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3" name="Freeform 169"/>
            <p:cNvSpPr>
              <a:spLocks/>
            </p:cNvSpPr>
            <p:nvPr/>
          </p:nvSpPr>
          <p:spPr bwMode="auto">
            <a:xfrm>
              <a:off x="1646" y="2742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4" name="Line 170"/>
            <p:cNvSpPr>
              <a:spLocks noChangeShapeType="1"/>
            </p:cNvSpPr>
            <p:nvPr/>
          </p:nvSpPr>
          <p:spPr bwMode="auto">
            <a:xfrm>
              <a:off x="1653" y="2742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5" name="Freeform 171"/>
            <p:cNvSpPr>
              <a:spLocks/>
            </p:cNvSpPr>
            <p:nvPr/>
          </p:nvSpPr>
          <p:spPr bwMode="auto">
            <a:xfrm>
              <a:off x="1658" y="2740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6" name="Line 172"/>
            <p:cNvSpPr>
              <a:spLocks noChangeShapeType="1"/>
            </p:cNvSpPr>
            <p:nvPr/>
          </p:nvSpPr>
          <p:spPr bwMode="auto">
            <a:xfrm>
              <a:off x="1665" y="2740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7" name="Freeform 173"/>
            <p:cNvSpPr>
              <a:spLocks/>
            </p:cNvSpPr>
            <p:nvPr/>
          </p:nvSpPr>
          <p:spPr bwMode="auto">
            <a:xfrm>
              <a:off x="1670" y="274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8" name="Freeform 174"/>
            <p:cNvSpPr>
              <a:spLocks/>
            </p:cNvSpPr>
            <p:nvPr/>
          </p:nvSpPr>
          <p:spPr bwMode="auto">
            <a:xfrm>
              <a:off x="1677" y="2738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19" name="Freeform 175"/>
            <p:cNvSpPr>
              <a:spLocks/>
            </p:cNvSpPr>
            <p:nvPr/>
          </p:nvSpPr>
          <p:spPr bwMode="auto">
            <a:xfrm>
              <a:off x="1682" y="2738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0" name="Line 176"/>
            <p:cNvSpPr>
              <a:spLocks noChangeShapeType="1"/>
            </p:cNvSpPr>
            <p:nvPr/>
          </p:nvSpPr>
          <p:spPr bwMode="auto">
            <a:xfrm>
              <a:off x="1689" y="2738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1" name="Line 177"/>
            <p:cNvSpPr>
              <a:spLocks noChangeShapeType="1"/>
            </p:cNvSpPr>
            <p:nvPr/>
          </p:nvSpPr>
          <p:spPr bwMode="auto">
            <a:xfrm>
              <a:off x="1694" y="2738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2" name="Freeform 178"/>
            <p:cNvSpPr>
              <a:spLocks/>
            </p:cNvSpPr>
            <p:nvPr/>
          </p:nvSpPr>
          <p:spPr bwMode="auto">
            <a:xfrm>
              <a:off x="1701" y="2735"/>
              <a:ext cx="7" cy="3"/>
            </a:xfrm>
            <a:custGeom>
              <a:avLst/>
              <a:gdLst>
                <a:gd name="T0" fmla="*/ 0 w 7"/>
                <a:gd name="T1" fmla="*/ 3 h 3"/>
                <a:gd name="T2" fmla="*/ 5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3" name="Line 179"/>
            <p:cNvSpPr>
              <a:spLocks noChangeShapeType="1"/>
            </p:cNvSpPr>
            <p:nvPr/>
          </p:nvSpPr>
          <p:spPr bwMode="auto">
            <a:xfrm>
              <a:off x="1708" y="2735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4" name="Freeform 180"/>
            <p:cNvSpPr>
              <a:spLocks/>
            </p:cNvSpPr>
            <p:nvPr/>
          </p:nvSpPr>
          <p:spPr bwMode="auto">
            <a:xfrm>
              <a:off x="1713" y="273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5" name="Line 181"/>
            <p:cNvSpPr>
              <a:spLocks noChangeShapeType="1"/>
            </p:cNvSpPr>
            <p:nvPr/>
          </p:nvSpPr>
          <p:spPr bwMode="auto">
            <a:xfrm>
              <a:off x="1720" y="2735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6" name="Freeform 182"/>
            <p:cNvSpPr>
              <a:spLocks/>
            </p:cNvSpPr>
            <p:nvPr/>
          </p:nvSpPr>
          <p:spPr bwMode="auto">
            <a:xfrm>
              <a:off x="1725" y="273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7" name="Freeform 183"/>
            <p:cNvSpPr>
              <a:spLocks/>
            </p:cNvSpPr>
            <p:nvPr/>
          </p:nvSpPr>
          <p:spPr bwMode="auto">
            <a:xfrm>
              <a:off x="1732" y="2733"/>
              <a:ext cx="5" cy="2"/>
            </a:xfrm>
            <a:custGeom>
              <a:avLst/>
              <a:gdLst>
                <a:gd name="T0" fmla="*/ 0 w 5"/>
                <a:gd name="T1" fmla="*/ 2 h 2"/>
                <a:gd name="T2" fmla="*/ 3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8" name="Freeform 184"/>
            <p:cNvSpPr>
              <a:spLocks/>
            </p:cNvSpPr>
            <p:nvPr/>
          </p:nvSpPr>
          <p:spPr bwMode="auto">
            <a:xfrm>
              <a:off x="1737" y="2733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29" name="Line 185"/>
            <p:cNvSpPr>
              <a:spLocks noChangeShapeType="1"/>
            </p:cNvSpPr>
            <p:nvPr/>
          </p:nvSpPr>
          <p:spPr bwMode="auto">
            <a:xfrm>
              <a:off x="1744" y="2733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0" name="Freeform 186"/>
            <p:cNvSpPr>
              <a:spLocks/>
            </p:cNvSpPr>
            <p:nvPr/>
          </p:nvSpPr>
          <p:spPr bwMode="auto">
            <a:xfrm>
              <a:off x="1749" y="2733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1" name="Freeform 187"/>
            <p:cNvSpPr>
              <a:spLocks/>
            </p:cNvSpPr>
            <p:nvPr/>
          </p:nvSpPr>
          <p:spPr bwMode="auto">
            <a:xfrm>
              <a:off x="1756" y="2730"/>
              <a:ext cx="5" cy="3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2" name="Freeform 188"/>
            <p:cNvSpPr>
              <a:spLocks/>
            </p:cNvSpPr>
            <p:nvPr/>
          </p:nvSpPr>
          <p:spPr bwMode="auto">
            <a:xfrm>
              <a:off x="1761" y="273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3" name="Line 189"/>
            <p:cNvSpPr>
              <a:spLocks noChangeShapeType="1"/>
            </p:cNvSpPr>
            <p:nvPr/>
          </p:nvSpPr>
          <p:spPr bwMode="auto">
            <a:xfrm>
              <a:off x="1768" y="2730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4" name="Freeform 190"/>
            <p:cNvSpPr>
              <a:spLocks/>
            </p:cNvSpPr>
            <p:nvPr/>
          </p:nvSpPr>
          <p:spPr bwMode="auto">
            <a:xfrm>
              <a:off x="1773" y="273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5" name="Line 191"/>
            <p:cNvSpPr>
              <a:spLocks noChangeShapeType="1"/>
            </p:cNvSpPr>
            <p:nvPr/>
          </p:nvSpPr>
          <p:spPr bwMode="auto">
            <a:xfrm>
              <a:off x="1780" y="2730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6" name="Freeform 192"/>
            <p:cNvSpPr>
              <a:spLocks/>
            </p:cNvSpPr>
            <p:nvPr/>
          </p:nvSpPr>
          <p:spPr bwMode="auto">
            <a:xfrm>
              <a:off x="1785" y="2728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7" name="Line 193"/>
            <p:cNvSpPr>
              <a:spLocks noChangeShapeType="1"/>
            </p:cNvSpPr>
            <p:nvPr/>
          </p:nvSpPr>
          <p:spPr bwMode="auto">
            <a:xfrm>
              <a:off x="1792" y="2728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8" name="Freeform 194"/>
            <p:cNvSpPr>
              <a:spLocks/>
            </p:cNvSpPr>
            <p:nvPr/>
          </p:nvSpPr>
          <p:spPr bwMode="auto">
            <a:xfrm>
              <a:off x="1797" y="2728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39" name="Line 195"/>
            <p:cNvSpPr>
              <a:spLocks noChangeShapeType="1"/>
            </p:cNvSpPr>
            <p:nvPr/>
          </p:nvSpPr>
          <p:spPr bwMode="auto">
            <a:xfrm>
              <a:off x="1804" y="2728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0" name="Freeform 196"/>
            <p:cNvSpPr>
              <a:spLocks/>
            </p:cNvSpPr>
            <p:nvPr/>
          </p:nvSpPr>
          <p:spPr bwMode="auto">
            <a:xfrm>
              <a:off x="1809" y="2728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1" name="Line 197"/>
            <p:cNvSpPr>
              <a:spLocks noChangeShapeType="1"/>
            </p:cNvSpPr>
            <p:nvPr/>
          </p:nvSpPr>
          <p:spPr bwMode="auto">
            <a:xfrm>
              <a:off x="1816" y="2728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2" name="Freeform 198"/>
            <p:cNvSpPr>
              <a:spLocks/>
            </p:cNvSpPr>
            <p:nvPr/>
          </p:nvSpPr>
          <p:spPr bwMode="auto">
            <a:xfrm>
              <a:off x="1821" y="2726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3" name="Line 199"/>
            <p:cNvSpPr>
              <a:spLocks noChangeShapeType="1"/>
            </p:cNvSpPr>
            <p:nvPr/>
          </p:nvSpPr>
          <p:spPr bwMode="auto">
            <a:xfrm>
              <a:off x="1828" y="2726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4" name="Line 200"/>
            <p:cNvSpPr>
              <a:spLocks noChangeShapeType="1"/>
            </p:cNvSpPr>
            <p:nvPr/>
          </p:nvSpPr>
          <p:spPr bwMode="auto">
            <a:xfrm>
              <a:off x="1835" y="2726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5" name="Freeform 201"/>
            <p:cNvSpPr>
              <a:spLocks/>
            </p:cNvSpPr>
            <p:nvPr/>
          </p:nvSpPr>
          <p:spPr bwMode="auto">
            <a:xfrm>
              <a:off x="1840" y="2726"/>
              <a:ext cx="7" cy="1"/>
            </a:xfrm>
            <a:custGeom>
              <a:avLst/>
              <a:gdLst>
                <a:gd name="T0" fmla="*/ 0 w 7"/>
                <a:gd name="T1" fmla="*/ 3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6" name="Line 202"/>
            <p:cNvSpPr>
              <a:spLocks noChangeShapeType="1"/>
            </p:cNvSpPr>
            <p:nvPr/>
          </p:nvSpPr>
          <p:spPr bwMode="auto">
            <a:xfrm>
              <a:off x="1847" y="2726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7" name="Freeform 203"/>
            <p:cNvSpPr>
              <a:spLocks/>
            </p:cNvSpPr>
            <p:nvPr/>
          </p:nvSpPr>
          <p:spPr bwMode="auto">
            <a:xfrm>
              <a:off x="1852" y="2726"/>
              <a:ext cx="7" cy="1"/>
            </a:xfrm>
            <a:custGeom>
              <a:avLst/>
              <a:gdLst>
                <a:gd name="T0" fmla="*/ 0 w 7"/>
                <a:gd name="T1" fmla="*/ 3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8" name="Freeform 204"/>
            <p:cNvSpPr>
              <a:spLocks/>
            </p:cNvSpPr>
            <p:nvPr/>
          </p:nvSpPr>
          <p:spPr bwMode="auto">
            <a:xfrm>
              <a:off x="1859" y="2723"/>
              <a:ext cx="5" cy="3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49" name="Freeform 205"/>
            <p:cNvSpPr>
              <a:spLocks/>
            </p:cNvSpPr>
            <p:nvPr/>
          </p:nvSpPr>
          <p:spPr bwMode="auto">
            <a:xfrm>
              <a:off x="1864" y="2723"/>
              <a:ext cx="7" cy="1"/>
            </a:xfrm>
            <a:custGeom>
              <a:avLst/>
              <a:gdLst>
                <a:gd name="T0" fmla="*/ 0 w 7"/>
                <a:gd name="T1" fmla="*/ 3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7150" name="Line 206"/>
          <p:cNvSpPr>
            <a:spLocks noChangeShapeType="1"/>
          </p:cNvSpPr>
          <p:nvPr/>
        </p:nvSpPr>
        <p:spPr bwMode="auto">
          <a:xfrm>
            <a:off x="3192463" y="3906838"/>
            <a:ext cx="7937" cy="158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51" name="Freeform 207"/>
          <p:cNvSpPr>
            <a:spLocks/>
          </p:cNvSpPr>
          <p:nvPr/>
        </p:nvSpPr>
        <p:spPr bwMode="auto">
          <a:xfrm>
            <a:off x="3200400" y="3906838"/>
            <a:ext cx="11113" cy="1587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52" name="Line 208"/>
          <p:cNvSpPr>
            <a:spLocks noChangeShapeType="1"/>
          </p:cNvSpPr>
          <p:nvPr/>
        </p:nvSpPr>
        <p:spPr bwMode="auto">
          <a:xfrm>
            <a:off x="3211513" y="3906838"/>
            <a:ext cx="7937" cy="158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53" name="Freeform 209"/>
          <p:cNvSpPr>
            <a:spLocks/>
          </p:cNvSpPr>
          <p:nvPr/>
        </p:nvSpPr>
        <p:spPr bwMode="auto">
          <a:xfrm>
            <a:off x="3219450" y="3906838"/>
            <a:ext cx="11113" cy="1587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54" name="Line 210"/>
          <p:cNvSpPr>
            <a:spLocks noChangeShapeType="1"/>
          </p:cNvSpPr>
          <p:nvPr/>
        </p:nvSpPr>
        <p:spPr bwMode="auto">
          <a:xfrm>
            <a:off x="3230563" y="3906838"/>
            <a:ext cx="7937" cy="158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55" name="Freeform 211"/>
          <p:cNvSpPr>
            <a:spLocks/>
          </p:cNvSpPr>
          <p:nvPr/>
        </p:nvSpPr>
        <p:spPr bwMode="auto">
          <a:xfrm>
            <a:off x="3238500" y="3906838"/>
            <a:ext cx="11113" cy="1587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56" name="Freeform 212"/>
          <p:cNvSpPr>
            <a:spLocks/>
          </p:cNvSpPr>
          <p:nvPr/>
        </p:nvSpPr>
        <p:spPr bwMode="auto">
          <a:xfrm>
            <a:off x="3249613" y="3903663"/>
            <a:ext cx="7937" cy="3175"/>
          </a:xfrm>
          <a:custGeom>
            <a:avLst/>
            <a:gdLst>
              <a:gd name="T0" fmla="*/ 0 w 5"/>
              <a:gd name="T1" fmla="*/ 2 h 2"/>
              <a:gd name="T2" fmla="*/ 3 w 5"/>
              <a:gd name="T3" fmla="*/ 0 h 2"/>
              <a:gd name="T4" fmla="*/ 5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2"/>
                </a:move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57" name="Freeform 213"/>
          <p:cNvSpPr>
            <a:spLocks/>
          </p:cNvSpPr>
          <p:nvPr/>
        </p:nvSpPr>
        <p:spPr bwMode="auto">
          <a:xfrm>
            <a:off x="3257550" y="3903663"/>
            <a:ext cx="11113" cy="1587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58" name="Line 214"/>
          <p:cNvSpPr>
            <a:spLocks noChangeShapeType="1"/>
          </p:cNvSpPr>
          <p:nvPr/>
        </p:nvSpPr>
        <p:spPr bwMode="auto">
          <a:xfrm>
            <a:off x="3268663" y="3903663"/>
            <a:ext cx="7937" cy="158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59" name="Freeform 215"/>
          <p:cNvSpPr>
            <a:spLocks/>
          </p:cNvSpPr>
          <p:nvPr/>
        </p:nvSpPr>
        <p:spPr bwMode="auto">
          <a:xfrm>
            <a:off x="3276600" y="3903663"/>
            <a:ext cx="11113" cy="1587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0" name="Line 216"/>
          <p:cNvSpPr>
            <a:spLocks noChangeShapeType="1"/>
          </p:cNvSpPr>
          <p:nvPr/>
        </p:nvSpPr>
        <p:spPr bwMode="auto">
          <a:xfrm>
            <a:off x="3287713" y="3903663"/>
            <a:ext cx="7937" cy="158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1" name="Freeform 217"/>
          <p:cNvSpPr>
            <a:spLocks/>
          </p:cNvSpPr>
          <p:nvPr/>
        </p:nvSpPr>
        <p:spPr bwMode="auto">
          <a:xfrm>
            <a:off x="3295650" y="3903663"/>
            <a:ext cx="11113" cy="1587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2" name="Line 218"/>
          <p:cNvSpPr>
            <a:spLocks noChangeShapeType="1"/>
          </p:cNvSpPr>
          <p:nvPr/>
        </p:nvSpPr>
        <p:spPr bwMode="auto">
          <a:xfrm>
            <a:off x="3306763" y="3903663"/>
            <a:ext cx="7937" cy="158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3" name="Line 219"/>
          <p:cNvSpPr>
            <a:spLocks noChangeShapeType="1"/>
          </p:cNvSpPr>
          <p:nvPr/>
        </p:nvSpPr>
        <p:spPr bwMode="auto">
          <a:xfrm>
            <a:off x="3352800" y="3886200"/>
            <a:ext cx="11113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4" name="Freeform 220"/>
          <p:cNvSpPr>
            <a:spLocks/>
          </p:cNvSpPr>
          <p:nvPr/>
        </p:nvSpPr>
        <p:spPr bwMode="auto">
          <a:xfrm>
            <a:off x="3325813" y="3898900"/>
            <a:ext cx="12700" cy="4763"/>
          </a:xfrm>
          <a:custGeom>
            <a:avLst/>
            <a:gdLst>
              <a:gd name="T0" fmla="*/ 0 w 8"/>
              <a:gd name="T1" fmla="*/ 3 h 3"/>
              <a:gd name="T2" fmla="*/ 5 w 8"/>
              <a:gd name="T3" fmla="*/ 0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0" y="3"/>
                </a:moveTo>
                <a:lnTo>
                  <a:pt x="5" y="0"/>
                </a:lnTo>
                <a:lnTo>
                  <a:pt x="8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5" name="Line 221"/>
          <p:cNvSpPr>
            <a:spLocks noChangeShapeType="1"/>
          </p:cNvSpPr>
          <p:nvPr/>
        </p:nvSpPr>
        <p:spPr bwMode="auto">
          <a:xfrm>
            <a:off x="3338513" y="3898900"/>
            <a:ext cx="635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6" name="Freeform 222"/>
          <p:cNvSpPr>
            <a:spLocks/>
          </p:cNvSpPr>
          <p:nvPr/>
        </p:nvSpPr>
        <p:spPr bwMode="auto">
          <a:xfrm>
            <a:off x="3344863" y="3898900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7" name="Line 223"/>
          <p:cNvSpPr>
            <a:spLocks noChangeShapeType="1"/>
          </p:cNvSpPr>
          <p:nvPr/>
        </p:nvSpPr>
        <p:spPr bwMode="auto">
          <a:xfrm>
            <a:off x="3357563" y="3898900"/>
            <a:ext cx="635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8" name="Freeform 224"/>
          <p:cNvSpPr>
            <a:spLocks/>
          </p:cNvSpPr>
          <p:nvPr/>
        </p:nvSpPr>
        <p:spPr bwMode="auto">
          <a:xfrm>
            <a:off x="3363913" y="3898900"/>
            <a:ext cx="11112" cy="1588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69" name="Line 225"/>
          <p:cNvSpPr>
            <a:spLocks noChangeShapeType="1"/>
          </p:cNvSpPr>
          <p:nvPr/>
        </p:nvSpPr>
        <p:spPr bwMode="auto">
          <a:xfrm>
            <a:off x="3375025" y="3898900"/>
            <a:ext cx="7938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0" name="Freeform 226"/>
          <p:cNvSpPr>
            <a:spLocks/>
          </p:cNvSpPr>
          <p:nvPr/>
        </p:nvSpPr>
        <p:spPr bwMode="auto">
          <a:xfrm>
            <a:off x="3382963" y="3898900"/>
            <a:ext cx="11112" cy="1588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1" name="Line 227"/>
          <p:cNvSpPr>
            <a:spLocks noChangeShapeType="1"/>
          </p:cNvSpPr>
          <p:nvPr/>
        </p:nvSpPr>
        <p:spPr bwMode="auto">
          <a:xfrm>
            <a:off x="3394075" y="3898900"/>
            <a:ext cx="7938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2" name="Freeform 228"/>
          <p:cNvSpPr>
            <a:spLocks/>
          </p:cNvSpPr>
          <p:nvPr/>
        </p:nvSpPr>
        <p:spPr bwMode="auto">
          <a:xfrm>
            <a:off x="3402013" y="3898900"/>
            <a:ext cx="11112" cy="1588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3" name="Line 229"/>
          <p:cNvSpPr>
            <a:spLocks noChangeShapeType="1"/>
          </p:cNvSpPr>
          <p:nvPr/>
        </p:nvSpPr>
        <p:spPr bwMode="auto">
          <a:xfrm>
            <a:off x="3413125" y="3898900"/>
            <a:ext cx="7938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4" name="Freeform 230"/>
          <p:cNvSpPr>
            <a:spLocks/>
          </p:cNvSpPr>
          <p:nvPr/>
        </p:nvSpPr>
        <p:spPr bwMode="auto">
          <a:xfrm>
            <a:off x="3421063" y="3898900"/>
            <a:ext cx="11112" cy="1588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5" name="Freeform 231"/>
          <p:cNvSpPr>
            <a:spLocks/>
          </p:cNvSpPr>
          <p:nvPr/>
        </p:nvSpPr>
        <p:spPr bwMode="auto">
          <a:xfrm>
            <a:off x="3432175" y="3895725"/>
            <a:ext cx="7938" cy="3175"/>
          </a:xfrm>
          <a:custGeom>
            <a:avLst/>
            <a:gdLst>
              <a:gd name="T0" fmla="*/ 0 w 5"/>
              <a:gd name="T1" fmla="*/ 2 h 2"/>
              <a:gd name="T2" fmla="*/ 3 w 5"/>
              <a:gd name="T3" fmla="*/ 0 h 2"/>
              <a:gd name="T4" fmla="*/ 5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2"/>
                </a:move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6" name="Freeform 232"/>
          <p:cNvSpPr>
            <a:spLocks/>
          </p:cNvSpPr>
          <p:nvPr/>
        </p:nvSpPr>
        <p:spPr bwMode="auto">
          <a:xfrm>
            <a:off x="3440113" y="3895725"/>
            <a:ext cx="11112" cy="1588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7" name="Line 233"/>
          <p:cNvSpPr>
            <a:spLocks noChangeShapeType="1"/>
          </p:cNvSpPr>
          <p:nvPr/>
        </p:nvSpPr>
        <p:spPr bwMode="auto">
          <a:xfrm>
            <a:off x="3451225" y="3895725"/>
            <a:ext cx="7938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8" name="Freeform 234"/>
          <p:cNvSpPr>
            <a:spLocks/>
          </p:cNvSpPr>
          <p:nvPr/>
        </p:nvSpPr>
        <p:spPr bwMode="auto">
          <a:xfrm>
            <a:off x="3459163" y="3895725"/>
            <a:ext cx="11112" cy="1588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79" name="Line 235"/>
          <p:cNvSpPr>
            <a:spLocks noChangeShapeType="1"/>
          </p:cNvSpPr>
          <p:nvPr/>
        </p:nvSpPr>
        <p:spPr bwMode="auto">
          <a:xfrm>
            <a:off x="3470275" y="3895725"/>
            <a:ext cx="7938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0" name="Freeform 236"/>
          <p:cNvSpPr>
            <a:spLocks/>
          </p:cNvSpPr>
          <p:nvPr/>
        </p:nvSpPr>
        <p:spPr bwMode="auto">
          <a:xfrm>
            <a:off x="3478213" y="3895725"/>
            <a:ext cx="11112" cy="1588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1" name="Line 237"/>
          <p:cNvSpPr>
            <a:spLocks noChangeShapeType="1"/>
          </p:cNvSpPr>
          <p:nvPr/>
        </p:nvSpPr>
        <p:spPr bwMode="auto">
          <a:xfrm>
            <a:off x="3489325" y="3895725"/>
            <a:ext cx="7938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2" name="Freeform 238"/>
          <p:cNvSpPr>
            <a:spLocks/>
          </p:cNvSpPr>
          <p:nvPr/>
        </p:nvSpPr>
        <p:spPr bwMode="auto">
          <a:xfrm>
            <a:off x="3497263" y="3895725"/>
            <a:ext cx="11112" cy="1588"/>
          </a:xfrm>
          <a:custGeom>
            <a:avLst/>
            <a:gdLst>
              <a:gd name="T0" fmla="*/ 0 w 7"/>
              <a:gd name="T1" fmla="*/ 3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3" y="0"/>
                </a:lnTo>
                <a:lnTo>
                  <a:pt x="7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3" name="Line 239"/>
          <p:cNvSpPr>
            <a:spLocks noChangeShapeType="1"/>
          </p:cNvSpPr>
          <p:nvPr/>
        </p:nvSpPr>
        <p:spPr bwMode="auto">
          <a:xfrm>
            <a:off x="3508375" y="3895725"/>
            <a:ext cx="7938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4" name="Line 240"/>
          <p:cNvSpPr>
            <a:spLocks noChangeShapeType="1"/>
          </p:cNvSpPr>
          <p:nvPr/>
        </p:nvSpPr>
        <p:spPr bwMode="auto">
          <a:xfrm>
            <a:off x="3516313" y="3895725"/>
            <a:ext cx="11112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5" name="Line 241"/>
          <p:cNvSpPr>
            <a:spLocks noChangeShapeType="1"/>
          </p:cNvSpPr>
          <p:nvPr/>
        </p:nvSpPr>
        <p:spPr bwMode="auto">
          <a:xfrm>
            <a:off x="3527425" y="3895725"/>
            <a:ext cx="1270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6" name="Line 242"/>
          <p:cNvSpPr>
            <a:spLocks noChangeShapeType="1"/>
          </p:cNvSpPr>
          <p:nvPr/>
        </p:nvSpPr>
        <p:spPr bwMode="auto">
          <a:xfrm>
            <a:off x="3540125" y="3895725"/>
            <a:ext cx="635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7" name="Freeform 243"/>
          <p:cNvSpPr>
            <a:spLocks/>
          </p:cNvSpPr>
          <p:nvPr/>
        </p:nvSpPr>
        <p:spPr bwMode="auto">
          <a:xfrm>
            <a:off x="3546475" y="3895725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8" name="Freeform 244"/>
          <p:cNvSpPr>
            <a:spLocks/>
          </p:cNvSpPr>
          <p:nvPr/>
        </p:nvSpPr>
        <p:spPr bwMode="auto">
          <a:xfrm>
            <a:off x="3559175" y="3892550"/>
            <a:ext cx="6350" cy="3175"/>
          </a:xfrm>
          <a:custGeom>
            <a:avLst/>
            <a:gdLst>
              <a:gd name="T0" fmla="*/ 0 w 4"/>
              <a:gd name="T1" fmla="*/ 2 h 2"/>
              <a:gd name="T2" fmla="*/ 2 w 4"/>
              <a:gd name="T3" fmla="*/ 0 h 2"/>
              <a:gd name="T4" fmla="*/ 4 w 4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0" y="2"/>
                </a:moveTo>
                <a:lnTo>
                  <a:pt x="2" y="0"/>
                </a:lnTo>
                <a:lnTo>
                  <a:pt x="4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89" name="Freeform 245"/>
          <p:cNvSpPr>
            <a:spLocks/>
          </p:cNvSpPr>
          <p:nvPr/>
        </p:nvSpPr>
        <p:spPr bwMode="auto">
          <a:xfrm>
            <a:off x="3565525" y="3892550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0" name="Line 246"/>
          <p:cNvSpPr>
            <a:spLocks noChangeShapeType="1"/>
          </p:cNvSpPr>
          <p:nvPr/>
        </p:nvSpPr>
        <p:spPr bwMode="auto">
          <a:xfrm>
            <a:off x="3578225" y="3892550"/>
            <a:ext cx="635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1" name="Freeform 247"/>
          <p:cNvSpPr>
            <a:spLocks/>
          </p:cNvSpPr>
          <p:nvPr/>
        </p:nvSpPr>
        <p:spPr bwMode="auto">
          <a:xfrm>
            <a:off x="3584575" y="3892550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2" name="Line 248"/>
          <p:cNvSpPr>
            <a:spLocks noChangeShapeType="1"/>
          </p:cNvSpPr>
          <p:nvPr/>
        </p:nvSpPr>
        <p:spPr bwMode="auto">
          <a:xfrm>
            <a:off x="3597275" y="3892550"/>
            <a:ext cx="635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3" name="Freeform 249"/>
          <p:cNvSpPr>
            <a:spLocks/>
          </p:cNvSpPr>
          <p:nvPr/>
        </p:nvSpPr>
        <p:spPr bwMode="auto">
          <a:xfrm>
            <a:off x="3603625" y="3892550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4" name="Line 250"/>
          <p:cNvSpPr>
            <a:spLocks noChangeShapeType="1"/>
          </p:cNvSpPr>
          <p:nvPr/>
        </p:nvSpPr>
        <p:spPr bwMode="auto">
          <a:xfrm>
            <a:off x="3616325" y="3892550"/>
            <a:ext cx="635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5" name="Freeform 251"/>
          <p:cNvSpPr>
            <a:spLocks/>
          </p:cNvSpPr>
          <p:nvPr/>
        </p:nvSpPr>
        <p:spPr bwMode="auto">
          <a:xfrm>
            <a:off x="3622675" y="3892550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6" name="Line 252"/>
          <p:cNvSpPr>
            <a:spLocks noChangeShapeType="1"/>
          </p:cNvSpPr>
          <p:nvPr/>
        </p:nvSpPr>
        <p:spPr bwMode="auto">
          <a:xfrm>
            <a:off x="3635375" y="3892550"/>
            <a:ext cx="635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7" name="Freeform 253"/>
          <p:cNvSpPr>
            <a:spLocks/>
          </p:cNvSpPr>
          <p:nvPr/>
        </p:nvSpPr>
        <p:spPr bwMode="auto">
          <a:xfrm>
            <a:off x="3641725" y="3892550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38100" cmpd="sng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8" name="Line 254"/>
          <p:cNvSpPr>
            <a:spLocks noChangeShapeType="1"/>
          </p:cNvSpPr>
          <p:nvPr/>
        </p:nvSpPr>
        <p:spPr bwMode="auto">
          <a:xfrm>
            <a:off x="3654425" y="3892550"/>
            <a:ext cx="635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199" name="Line 255"/>
          <p:cNvSpPr>
            <a:spLocks noChangeShapeType="1"/>
          </p:cNvSpPr>
          <p:nvPr/>
        </p:nvSpPr>
        <p:spPr bwMode="auto">
          <a:xfrm>
            <a:off x="3660775" y="3892550"/>
            <a:ext cx="12700" cy="1588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200" name="Rectangle 256"/>
          <p:cNvSpPr>
            <a:spLocks noChangeArrowheads="1"/>
          </p:cNvSpPr>
          <p:nvPr/>
        </p:nvSpPr>
        <p:spPr bwMode="auto">
          <a:xfrm>
            <a:off x="3886200" y="51816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time</a:t>
            </a:r>
            <a:endParaRPr lang="en-US" sz="2000"/>
          </a:p>
        </p:txBody>
      </p:sp>
      <p:sp>
        <p:nvSpPr>
          <p:cNvPr id="467201" name="Rectangle 257"/>
          <p:cNvSpPr>
            <a:spLocks noChangeArrowheads="1"/>
          </p:cNvSpPr>
          <p:nvPr/>
        </p:nvSpPr>
        <p:spPr bwMode="auto">
          <a:xfrm rot="21600000">
            <a:off x="1066800" y="327660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sz="2000" b="1" baseline="-25000">
                <a:solidFill>
                  <a:srgbClr val="000000"/>
                </a:solidFill>
                <a:latin typeface="Arial" pitchFamily="34" charset="0"/>
              </a:rPr>
              <a:t>out</a:t>
            </a:r>
            <a:endParaRPr lang="en-US" sz="2000"/>
          </a:p>
        </p:txBody>
      </p:sp>
      <p:sp>
        <p:nvSpPr>
          <p:cNvPr id="467202" name="Line 258"/>
          <p:cNvSpPr>
            <a:spLocks noChangeShapeType="1"/>
          </p:cNvSpPr>
          <p:nvPr/>
        </p:nvSpPr>
        <p:spPr bwMode="auto">
          <a:xfrm>
            <a:off x="1271588" y="5364163"/>
            <a:ext cx="25463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203" name="Line 259"/>
          <p:cNvSpPr>
            <a:spLocks noChangeShapeType="1"/>
          </p:cNvSpPr>
          <p:nvPr/>
        </p:nvSpPr>
        <p:spPr bwMode="auto">
          <a:xfrm flipV="1">
            <a:off x="1271588" y="3619500"/>
            <a:ext cx="1587" cy="1744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204" name="Rectangle 260"/>
          <p:cNvSpPr>
            <a:spLocks noChangeArrowheads="1"/>
          </p:cNvSpPr>
          <p:nvPr/>
        </p:nvSpPr>
        <p:spPr bwMode="auto">
          <a:xfrm>
            <a:off x="1133475" y="5440363"/>
            <a:ext cx="3921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205" name="Rectangle 261"/>
          <p:cNvSpPr>
            <a:spLocks noChangeArrowheads="1"/>
          </p:cNvSpPr>
          <p:nvPr/>
        </p:nvSpPr>
        <p:spPr bwMode="auto">
          <a:xfrm>
            <a:off x="1300163" y="5467350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endParaRPr lang="en-US" sz="2000">
              <a:solidFill>
                <a:srgbClr val="000000"/>
              </a:solidFill>
            </a:endParaRPr>
          </a:p>
          <a:p>
            <a:pPr algn="ctr"/>
            <a:endParaRPr lang="en-US" sz="2000"/>
          </a:p>
        </p:txBody>
      </p:sp>
      <p:sp>
        <p:nvSpPr>
          <p:cNvPr id="467206" name="Rectangle 262"/>
          <p:cNvSpPr>
            <a:spLocks noChangeArrowheads="1"/>
          </p:cNvSpPr>
          <p:nvPr/>
        </p:nvSpPr>
        <p:spPr bwMode="auto">
          <a:xfrm>
            <a:off x="1149350" y="5334000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0</a:t>
            </a:r>
            <a:endParaRPr lang="en-US" sz="2000"/>
          </a:p>
        </p:txBody>
      </p:sp>
      <p:sp>
        <p:nvSpPr>
          <p:cNvPr id="467207" name="Line 263"/>
          <p:cNvSpPr>
            <a:spLocks noChangeShapeType="1"/>
          </p:cNvSpPr>
          <p:nvPr/>
        </p:nvSpPr>
        <p:spPr bwMode="auto">
          <a:xfrm flipH="1" flipV="1">
            <a:off x="1295400" y="3886200"/>
            <a:ext cx="2438400" cy="0"/>
          </a:xfrm>
          <a:prstGeom prst="line">
            <a:avLst/>
          </a:prstGeom>
          <a:noFill/>
          <a:ln w="31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208" name="Rectangle 264"/>
          <p:cNvSpPr>
            <a:spLocks noChangeArrowheads="1"/>
          </p:cNvSpPr>
          <p:nvPr/>
        </p:nvSpPr>
        <p:spPr bwMode="auto">
          <a:xfrm>
            <a:off x="779463" y="3697288"/>
            <a:ext cx="533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209" name="Rectangle 265"/>
          <p:cNvSpPr>
            <a:spLocks noChangeArrowheads="1"/>
          </p:cNvSpPr>
          <p:nvPr/>
        </p:nvSpPr>
        <p:spPr bwMode="auto">
          <a:xfrm>
            <a:off x="774700" y="3711575"/>
            <a:ext cx="48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sz="2000" baseline="-25000">
                <a:solidFill>
                  <a:srgbClr val="000000"/>
                </a:solidFill>
                <a:latin typeface="Arial" pitchFamily="34" charset="0"/>
              </a:rPr>
              <a:t>high</a:t>
            </a:r>
            <a:endParaRPr lang="en-US" sz="2000"/>
          </a:p>
        </p:txBody>
      </p:sp>
      <p:sp>
        <p:nvSpPr>
          <p:cNvPr id="467247" name="Rectangle 303"/>
          <p:cNvSpPr>
            <a:spLocks noChangeArrowheads="1"/>
          </p:cNvSpPr>
          <p:nvPr/>
        </p:nvSpPr>
        <p:spPr bwMode="auto">
          <a:xfrm>
            <a:off x="1739900" y="5329238"/>
            <a:ext cx="4762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248" name="Rectangle 304"/>
          <p:cNvSpPr>
            <a:spLocks noChangeArrowheads="1"/>
          </p:cNvSpPr>
          <p:nvPr/>
        </p:nvSpPr>
        <p:spPr bwMode="auto">
          <a:xfrm>
            <a:off x="1608138" y="5410200"/>
            <a:ext cx="33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i="1">
                <a:solidFill>
                  <a:srgbClr val="FF0000"/>
                </a:solidFill>
              </a:rPr>
              <a:t>RC</a:t>
            </a:r>
          </a:p>
        </p:txBody>
      </p:sp>
      <p:sp>
        <p:nvSpPr>
          <p:cNvPr id="467249" name="Line 305"/>
          <p:cNvSpPr>
            <a:spLocks noChangeShapeType="1"/>
          </p:cNvSpPr>
          <p:nvPr/>
        </p:nvSpPr>
        <p:spPr bwMode="auto">
          <a:xfrm flipV="1">
            <a:off x="1785938" y="4397375"/>
            <a:ext cx="0" cy="939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250" name="Rectangle 306"/>
          <p:cNvSpPr>
            <a:spLocks noChangeArrowheads="1"/>
          </p:cNvSpPr>
          <p:nvPr/>
        </p:nvSpPr>
        <p:spPr bwMode="auto">
          <a:xfrm>
            <a:off x="817563" y="4154488"/>
            <a:ext cx="533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251" name="Rectangle 307"/>
          <p:cNvSpPr>
            <a:spLocks noChangeArrowheads="1"/>
          </p:cNvSpPr>
          <p:nvPr/>
        </p:nvSpPr>
        <p:spPr bwMode="auto">
          <a:xfrm>
            <a:off x="228600" y="4219575"/>
            <a:ext cx="976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0.63V</a:t>
            </a:r>
            <a:r>
              <a:rPr lang="en-US" sz="2000" baseline="-25000">
                <a:solidFill>
                  <a:srgbClr val="000000"/>
                </a:solidFill>
                <a:latin typeface="Arial" pitchFamily="34" charset="0"/>
              </a:rPr>
              <a:t>high</a:t>
            </a:r>
            <a:endParaRPr lang="en-US" sz="2000" baseline="-25000"/>
          </a:p>
        </p:txBody>
      </p:sp>
      <p:sp>
        <p:nvSpPr>
          <p:cNvPr id="467252" name="Line 308"/>
          <p:cNvSpPr>
            <a:spLocks noChangeShapeType="1"/>
          </p:cNvSpPr>
          <p:nvPr/>
        </p:nvSpPr>
        <p:spPr bwMode="auto">
          <a:xfrm flipH="1">
            <a:off x="1277938" y="4384675"/>
            <a:ext cx="4699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7255" name="Group 311"/>
          <p:cNvGrpSpPr>
            <a:grpSpLocks/>
          </p:cNvGrpSpPr>
          <p:nvPr/>
        </p:nvGrpSpPr>
        <p:grpSpPr bwMode="auto">
          <a:xfrm flipV="1">
            <a:off x="5889625" y="3881438"/>
            <a:ext cx="1920875" cy="1465262"/>
            <a:chOff x="660" y="2723"/>
            <a:chExt cx="1211" cy="923"/>
          </a:xfrm>
        </p:grpSpPr>
        <p:sp>
          <p:nvSpPr>
            <p:cNvPr id="467256" name="Line 312"/>
            <p:cNvSpPr>
              <a:spLocks noChangeShapeType="1"/>
            </p:cNvSpPr>
            <p:nvPr/>
          </p:nvSpPr>
          <p:spPr bwMode="auto">
            <a:xfrm flipV="1">
              <a:off x="660" y="3626"/>
              <a:ext cx="7" cy="2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57" name="Line 313"/>
            <p:cNvSpPr>
              <a:spLocks noChangeShapeType="1"/>
            </p:cNvSpPr>
            <p:nvPr/>
          </p:nvSpPr>
          <p:spPr bwMode="auto">
            <a:xfrm flipV="1">
              <a:off x="667" y="3610"/>
              <a:ext cx="5" cy="1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58" name="Freeform 314"/>
            <p:cNvSpPr>
              <a:spLocks/>
            </p:cNvSpPr>
            <p:nvPr/>
          </p:nvSpPr>
          <p:spPr bwMode="auto">
            <a:xfrm>
              <a:off x="672" y="3590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2 w 7"/>
                <a:gd name="T3" fmla="*/ 1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2" y="1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59" name="Line 315"/>
            <p:cNvSpPr>
              <a:spLocks noChangeShapeType="1"/>
            </p:cNvSpPr>
            <p:nvPr/>
          </p:nvSpPr>
          <p:spPr bwMode="auto">
            <a:xfrm flipV="1">
              <a:off x="679" y="3573"/>
              <a:ext cx="5" cy="1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0" name="Freeform 316"/>
            <p:cNvSpPr>
              <a:spLocks/>
            </p:cNvSpPr>
            <p:nvPr/>
          </p:nvSpPr>
          <p:spPr bwMode="auto">
            <a:xfrm>
              <a:off x="684" y="3557"/>
              <a:ext cx="7" cy="16"/>
            </a:xfrm>
            <a:custGeom>
              <a:avLst/>
              <a:gdLst>
                <a:gd name="T0" fmla="*/ 0 w 7"/>
                <a:gd name="T1" fmla="*/ 16 h 16"/>
                <a:gd name="T2" fmla="*/ 2 w 7"/>
                <a:gd name="T3" fmla="*/ 7 h 16"/>
                <a:gd name="T4" fmla="*/ 7 w 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1" name="Line 317"/>
            <p:cNvSpPr>
              <a:spLocks noChangeShapeType="1"/>
            </p:cNvSpPr>
            <p:nvPr/>
          </p:nvSpPr>
          <p:spPr bwMode="auto">
            <a:xfrm flipV="1">
              <a:off x="691" y="3540"/>
              <a:ext cx="5" cy="1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2" name="Freeform 318"/>
            <p:cNvSpPr>
              <a:spLocks/>
            </p:cNvSpPr>
            <p:nvPr/>
          </p:nvSpPr>
          <p:spPr bwMode="auto">
            <a:xfrm>
              <a:off x="696" y="3523"/>
              <a:ext cx="7" cy="17"/>
            </a:xfrm>
            <a:custGeom>
              <a:avLst/>
              <a:gdLst>
                <a:gd name="T0" fmla="*/ 0 w 7"/>
                <a:gd name="T1" fmla="*/ 17 h 17"/>
                <a:gd name="T2" fmla="*/ 2 w 7"/>
                <a:gd name="T3" fmla="*/ 7 h 17"/>
                <a:gd name="T4" fmla="*/ 7 w 7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7">
                  <a:moveTo>
                    <a:pt x="0" y="17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3" name="Line 319"/>
            <p:cNvSpPr>
              <a:spLocks noChangeShapeType="1"/>
            </p:cNvSpPr>
            <p:nvPr/>
          </p:nvSpPr>
          <p:spPr bwMode="auto">
            <a:xfrm flipV="1">
              <a:off x="703" y="3506"/>
              <a:ext cx="5" cy="1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4" name="Freeform 320"/>
            <p:cNvSpPr>
              <a:spLocks/>
            </p:cNvSpPr>
            <p:nvPr/>
          </p:nvSpPr>
          <p:spPr bwMode="auto">
            <a:xfrm>
              <a:off x="708" y="3492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5" name="Freeform 321"/>
            <p:cNvSpPr>
              <a:spLocks/>
            </p:cNvSpPr>
            <p:nvPr/>
          </p:nvSpPr>
          <p:spPr bwMode="auto">
            <a:xfrm>
              <a:off x="715" y="3475"/>
              <a:ext cx="5" cy="17"/>
            </a:xfrm>
            <a:custGeom>
              <a:avLst/>
              <a:gdLst>
                <a:gd name="T0" fmla="*/ 0 w 5"/>
                <a:gd name="T1" fmla="*/ 17 h 17"/>
                <a:gd name="T2" fmla="*/ 2 w 5"/>
                <a:gd name="T3" fmla="*/ 7 h 17"/>
                <a:gd name="T4" fmla="*/ 5 w 5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7">
                  <a:moveTo>
                    <a:pt x="0" y="17"/>
                  </a:moveTo>
                  <a:lnTo>
                    <a:pt x="2" y="7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6" name="Freeform 322"/>
            <p:cNvSpPr>
              <a:spLocks/>
            </p:cNvSpPr>
            <p:nvPr/>
          </p:nvSpPr>
          <p:spPr bwMode="auto">
            <a:xfrm>
              <a:off x="720" y="3461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7" name="Line 323"/>
            <p:cNvSpPr>
              <a:spLocks noChangeShapeType="1"/>
            </p:cNvSpPr>
            <p:nvPr/>
          </p:nvSpPr>
          <p:spPr bwMode="auto">
            <a:xfrm flipV="1">
              <a:off x="727" y="3446"/>
              <a:ext cx="5" cy="1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8" name="Freeform 324"/>
            <p:cNvSpPr>
              <a:spLocks/>
            </p:cNvSpPr>
            <p:nvPr/>
          </p:nvSpPr>
          <p:spPr bwMode="auto">
            <a:xfrm>
              <a:off x="732" y="3432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69" name="Line 325"/>
            <p:cNvSpPr>
              <a:spLocks noChangeShapeType="1"/>
            </p:cNvSpPr>
            <p:nvPr/>
          </p:nvSpPr>
          <p:spPr bwMode="auto">
            <a:xfrm flipV="1">
              <a:off x="739" y="3417"/>
              <a:ext cx="5" cy="1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0" name="Freeform 326"/>
            <p:cNvSpPr>
              <a:spLocks/>
            </p:cNvSpPr>
            <p:nvPr/>
          </p:nvSpPr>
          <p:spPr bwMode="auto">
            <a:xfrm>
              <a:off x="744" y="3403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1" name="Line 327"/>
            <p:cNvSpPr>
              <a:spLocks noChangeShapeType="1"/>
            </p:cNvSpPr>
            <p:nvPr/>
          </p:nvSpPr>
          <p:spPr bwMode="auto">
            <a:xfrm flipV="1">
              <a:off x="751" y="3389"/>
              <a:ext cx="5" cy="1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2" name="Freeform 328"/>
            <p:cNvSpPr>
              <a:spLocks/>
            </p:cNvSpPr>
            <p:nvPr/>
          </p:nvSpPr>
          <p:spPr bwMode="auto">
            <a:xfrm>
              <a:off x="756" y="3374"/>
              <a:ext cx="7" cy="15"/>
            </a:xfrm>
            <a:custGeom>
              <a:avLst/>
              <a:gdLst>
                <a:gd name="T0" fmla="*/ 0 w 7"/>
                <a:gd name="T1" fmla="*/ 15 h 15"/>
                <a:gd name="T2" fmla="*/ 2 w 7"/>
                <a:gd name="T3" fmla="*/ 7 h 15"/>
                <a:gd name="T4" fmla="*/ 7 w 7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3" name="Line 329"/>
            <p:cNvSpPr>
              <a:spLocks noChangeShapeType="1"/>
            </p:cNvSpPr>
            <p:nvPr/>
          </p:nvSpPr>
          <p:spPr bwMode="auto">
            <a:xfrm flipV="1">
              <a:off x="763" y="3362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4" name="Freeform 330"/>
            <p:cNvSpPr>
              <a:spLocks/>
            </p:cNvSpPr>
            <p:nvPr/>
          </p:nvSpPr>
          <p:spPr bwMode="auto">
            <a:xfrm>
              <a:off x="768" y="3348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2 w 7"/>
                <a:gd name="T3" fmla="*/ 7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5" name="Line 331"/>
            <p:cNvSpPr>
              <a:spLocks noChangeShapeType="1"/>
            </p:cNvSpPr>
            <p:nvPr/>
          </p:nvSpPr>
          <p:spPr bwMode="auto">
            <a:xfrm flipV="1">
              <a:off x="775" y="3336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6" name="Line 332"/>
            <p:cNvSpPr>
              <a:spLocks noChangeShapeType="1"/>
            </p:cNvSpPr>
            <p:nvPr/>
          </p:nvSpPr>
          <p:spPr bwMode="auto">
            <a:xfrm flipV="1">
              <a:off x="780" y="3324"/>
              <a:ext cx="7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7" name="Line 333"/>
            <p:cNvSpPr>
              <a:spLocks noChangeShapeType="1"/>
            </p:cNvSpPr>
            <p:nvPr/>
          </p:nvSpPr>
          <p:spPr bwMode="auto">
            <a:xfrm flipV="1">
              <a:off x="787" y="3312"/>
              <a:ext cx="7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8" name="Line 334"/>
            <p:cNvSpPr>
              <a:spLocks noChangeShapeType="1"/>
            </p:cNvSpPr>
            <p:nvPr/>
          </p:nvSpPr>
          <p:spPr bwMode="auto">
            <a:xfrm flipV="1">
              <a:off x="794" y="3300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79" name="Freeform 335"/>
            <p:cNvSpPr>
              <a:spLocks/>
            </p:cNvSpPr>
            <p:nvPr/>
          </p:nvSpPr>
          <p:spPr bwMode="auto">
            <a:xfrm>
              <a:off x="799" y="3288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2 w 7"/>
                <a:gd name="T3" fmla="*/ 4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lnTo>
                    <a:pt x="2" y="4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0" name="Line 336"/>
            <p:cNvSpPr>
              <a:spLocks noChangeShapeType="1"/>
            </p:cNvSpPr>
            <p:nvPr/>
          </p:nvSpPr>
          <p:spPr bwMode="auto">
            <a:xfrm flipV="1">
              <a:off x="806" y="3276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1" name="Freeform 337"/>
            <p:cNvSpPr>
              <a:spLocks/>
            </p:cNvSpPr>
            <p:nvPr/>
          </p:nvSpPr>
          <p:spPr bwMode="auto">
            <a:xfrm>
              <a:off x="811" y="3266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2" name="Line 338"/>
            <p:cNvSpPr>
              <a:spLocks noChangeShapeType="1"/>
            </p:cNvSpPr>
            <p:nvPr/>
          </p:nvSpPr>
          <p:spPr bwMode="auto">
            <a:xfrm flipV="1">
              <a:off x="818" y="3254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3" name="Freeform 339"/>
            <p:cNvSpPr>
              <a:spLocks/>
            </p:cNvSpPr>
            <p:nvPr/>
          </p:nvSpPr>
          <p:spPr bwMode="auto">
            <a:xfrm>
              <a:off x="823" y="3242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2 w 7"/>
                <a:gd name="T3" fmla="*/ 5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4" name="Line 340"/>
            <p:cNvSpPr>
              <a:spLocks noChangeShapeType="1"/>
            </p:cNvSpPr>
            <p:nvPr/>
          </p:nvSpPr>
          <p:spPr bwMode="auto">
            <a:xfrm flipV="1">
              <a:off x="830" y="3232"/>
              <a:ext cx="5" cy="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5" name="Freeform 341"/>
            <p:cNvSpPr>
              <a:spLocks/>
            </p:cNvSpPr>
            <p:nvPr/>
          </p:nvSpPr>
          <p:spPr bwMode="auto">
            <a:xfrm>
              <a:off x="835" y="3223"/>
              <a:ext cx="7" cy="9"/>
            </a:xfrm>
            <a:custGeom>
              <a:avLst/>
              <a:gdLst>
                <a:gd name="T0" fmla="*/ 0 w 7"/>
                <a:gd name="T1" fmla="*/ 9 h 9"/>
                <a:gd name="T2" fmla="*/ 2 w 7"/>
                <a:gd name="T3" fmla="*/ 5 h 9"/>
                <a:gd name="T4" fmla="*/ 7 w 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6" name="Line 342"/>
            <p:cNvSpPr>
              <a:spLocks noChangeShapeType="1"/>
            </p:cNvSpPr>
            <p:nvPr/>
          </p:nvSpPr>
          <p:spPr bwMode="auto">
            <a:xfrm flipV="1">
              <a:off x="842" y="3211"/>
              <a:ext cx="5" cy="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7" name="Freeform 343"/>
            <p:cNvSpPr>
              <a:spLocks/>
            </p:cNvSpPr>
            <p:nvPr/>
          </p:nvSpPr>
          <p:spPr bwMode="auto">
            <a:xfrm>
              <a:off x="847" y="3201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8" name="Line 344"/>
            <p:cNvSpPr>
              <a:spLocks noChangeShapeType="1"/>
            </p:cNvSpPr>
            <p:nvPr/>
          </p:nvSpPr>
          <p:spPr bwMode="auto">
            <a:xfrm flipV="1">
              <a:off x="854" y="3192"/>
              <a:ext cx="5" cy="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89" name="Freeform 345"/>
            <p:cNvSpPr>
              <a:spLocks/>
            </p:cNvSpPr>
            <p:nvPr/>
          </p:nvSpPr>
          <p:spPr bwMode="auto">
            <a:xfrm>
              <a:off x="859" y="3182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0" name="Line 346"/>
            <p:cNvSpPr>
              <a:spLocks noChangeShapeType="1"/>
            </p:cNvSpPr>
            <p:nvPr/>
          </p:nvSpPr>
          <p:spPr bwMode="auto">
            <a:xfrm flipV="1">
              <a:off x="866" y="3172"/>
              <a:ext cx="5" cy="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1" name="Freeform 347"/>
            <p:cNvSpPr>
              <a:spLocks/>
            </p:cNvSpPr>
            <p:nvPr/>
          </p:nvSpPr>
          <p:spPr bwMode="auto">
            <a:xfrm>
              <a:off x="871" y="3163"/>
              <a:ext cx="7" cy="9"/>
            </a:xfrm>
            <a:custGeom>
              <a:avLst/>
              <a:gdLst>
                <a:gd name="T0" fmla="*/ 0 w 7"/>
                <a:gd name="T1" fmla="*/ 9 h 9"/>
                <a:gd name="T2" fmla="*/ 2 w 7"/>
                <a:gd name="T3" fmla="*/ 5 h 9"/>
                <a:gd name="T4" fmla="*/ 7 w 7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2" name="Line 348"/>
            <p:cNvSpPr>
              <a:spLocks noChangeShapeType="1"/>
            </p:cNvSpPr>
            <p:nvPr/>
          </p:nvSpPr>
          <p:spPr bwMode="auto">
            <a:xfrm flipV="1">
              <a:off x="878" y="3156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3" name="Freeform 349"/>
            <p:cNvSpPr>
              <a:spLocks/>
            </p:cNvSpPr>
            <p:nvPr/>
          </p:nvSpPr>
          <p:spPr bwMode="auto">
            <a:xfrm>
              <a:off x="883" y="3146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4" name="Line 350"/>
            <p:cNvSpPr>
              <a:spLocks noChangeShapeType="1"/>
            </p:cNvSpPr>
            <p:nvPr/>
          </p:nvSpPr>
          <p:spPr bwMode="auto">
            <a:xfrm flipV="1">
              <a:off x="890" y="3136"/>
              <a:ext cx="5" cy="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5" name="Freeform 351"/>
            <p:cNvSpPr>
              <a:spLocks/>
            </p:cNvSpPr>
            <p:nvPr/>
          </p:nvSpPr>
          <p:spPr bwMode="auto">
            <a:xfrm>
              <a:off x="895" y="312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3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6" name="Freeform 352"/>
            <p:cNvSpPr>
              <a:spLocks/>
            </p:cNvSpPr>
            <p:nvPr/>
          </p:nvSpPr>
          <p:spPr bwMode="auto">
            <a:xfrm>
              <a:off x="902" y="3120"/>
              <a:ext cx="5" cy="9"/>
            </a:xfrm>
            <a:custGeom>
              <a:avLst/>
              <a:gdLst>
                <a:gd name="T0" fmla="*/ 0 w 5"/>
                <a:gd name="T1" fmla="*/ 9 h 9"/>
                <a:gd name="T2" fmla="*/ 2 w 5"/>
                <a:gd name="T3" fmla="*/ 4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7" name="Line 353"/>
            <p:cNvSpPr>
              <a:spLocks noChangeShapeType="1"/>
            </p:cNvSpPr>
            <p:nvPr/>
          </p:nvSpPr>
          <p:spPr bwMode="auto">
            <a:xfrm flipV="1">
              <a:off x="907" y="3112"/>
              <a:ext cx="7" cy="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8" name="Line 354"/>
            <p:cNvSpPr>
              <a:spLocks noChangeShapeType="1"/>
            </p:cNvSpPr>
            <p:nvPr/>
          </p:nvSpPr>
          <p:spPr bwMode="auto">
            <a:xfrm flipV="1">
              <a:off x="914" y="3105"/>
              <a:ext cx="7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99" name="Freeform 355"/>
            <p:cNvSpPr>
              <a:spLocks/>
            </p:cNvSpPr>
            <p:nvPr/>
          </p:nvSpPr>
          <p:spPr bwMode="auto">
            <a:xfrm>
              <a:off x="921" y="3096"/>
              <a:ext cx="5" cy="9"/>
            </a:xfrm>
            <a:custGeom>
              <a:avLst/>
              <a:gdLst>
                <a:gd name="T0" fmla="*/ 0 w 5"/>
                <a:gd name="T1" fmla="*/ 9 h 9"/>
                <a:gd name="T2" fmla="*/ 2 w 5"/>
                <a:gd name="T3" fmla="*/ 4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0" name="Freeform 356"/>
            <p:cNvSpPr>
              <a:spLocks/>
            </p:cNvSpPr>
            <p:nvPr/>
          </p:nvSpPr>
          <p:spPr bwMode="auto">
            <a:xfrm>
              <a:off x="926" y="308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3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1" name="Line 357"/>
            <p:cNvSpPr>
              <a:spLocks noChangeShapeType="1"/>
            </p:cNvSpPr>
            <p:nvPr/>
          </p:nvSpPr>
          <p:spPr bwMode="auto">
            <a:xfrm flipV="1">
              <a:off x="933" y="3081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2" name="Freeform 358"/>
            <p:cNvSpPr>
              <a:spLocks/>
            </p:cNvSpPr>
            <p:nvPr/>
          </p:nvSpPr>
          <p:spPr bwMode="auto">
            <a:xfrm>
              <a:off x="938" y="3074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3" name="Line 359"/>
            <p:cNvSpPr>
              <a:spLocks noChangeShapeType="1"/>
            </p:cNvSpPr>
            <p:nvPr/>
          </p:nvSpPr>
          <p:spPr bwMode="auto">
            <a:xfrm flipV="1">
              <a:off x="945" y="3067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4" name="Freeform 360"/>
            <p:cNvSpPr>
              <a:spLocks/>
            </p:cNvSpPr>
            <p:nvPr/>
          </p:nvSpPr>
          <p:spPr bwMode="auto">
            <a:xfrm>
              <a:off x="950" y="3059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3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5" name="Line 361"/>
            <p:cNvSpPr>
              <a:spLocks noChangeShapeType="1"/>
            </p:cNvSpPr>
            <p:nvPr/>
          </p:nvSpPr>
          <p:spPr bwMode="auto">
            <a:xfrm flipV="1">
              <a:off x="957" y="3052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6" name="Freeform 362"/>
            <p:cNvSpPr>
              <a:spLocks/>
            </p:cNvSpPr>
            <p:nvPr/>
          </p:nvSpPr>
          <p:spPr bwMode="auto">
            <a:xfrm>
              <a:off x="962" y="304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7" name="Line 363"/>
            <p:cNvSpPr>
              <a:spLocks noChangeShapeType="1"/>
            </p:cNvSpPr>
            <p:nvPr/>
          </p:nvSpPr>
          <p:spPr bwMode="auto">
            <a:xfrm flipV="1">
              <a:off x="969" y="3038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8" name="Freeform 364"/>
            <p:cNvSpPr>
              <a:spLocks/>
            </p:cNvSpPr>
            <p:nvPr/>
          </p:nvSpPr>
          <p:spPr bwMode="auto">
            <a:xfrm>
              <a:off x="974" y="3033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09" name="Line 365"/>
            <p:cNvSpPr>
              <a:spLocks noChangeShapeType="1"/>
            </p:cNvSpPr>
            <p:nvPr/>
          </p:nvSpPr>
          <p:spPr bwMode="auto">
            <a:xfrm flipV="1">
              <a:off x="981" y="3026"/>
              <a:ext cx="5" cy="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0" name="Freeform 366"/>
            <p:cNvSpPr>
              <a:spLocks/>
            </p:cNvSpPr>
            <p:nvPr/>
          </p:nvSpPr>
          <p:spPr bwMode="auto">
            <a:xfrm>
              <a:off x="986" y="3019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1" name="Line 367"/>
            <p:cNvSpPr>
              <a:spLocks noChangeShapeType="1"/>
            </p:cNvSpPr>
            <p:nvPr/>
          </p:nvSpPr>
          <p:spPr bwMode="auto">
            <a:xfrm flipV="1">
              <a:off x="993" y="3014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2" name="Freeform 368"/>
            <p:cNvSpPr>
              <a:spLocks/>
            </p:cNvSpPr>
            <p:nvPr/>
          </p:nvSpPr>
          <p:spPr bwMode="auto">
            <a:xfrm>
              <a:off x="998" y="300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3" name="Line 369"/>
            <p:cNvSpPr>
              <a:spLocks noChangeShapeType="1"/>
            </p:cNvSpPr>
            <p:nvPr/>
          </p:nvSpPr>
          <p:spPr bwMode="auto">
            <a:xfrm flipV="1">
              <a:off x="1005" y="3002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4" name="Freeform 370"/>
            <p:cNvSpPr>
              <a:spLocks/>
            </p:cNvSpPr>
            <p:nvPr/>
          </p:nvSpPr>
          <p:spPr bwMode="auto">
            <a:xfrm>
              <a:off x="1010" y="2995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5" name="Line 371"/>
            <p:cNvSpPr>
              <a:spLocks noChangeShapeType="1"/>
            </p:cNvSpPr>
            <p:nvPr/>
          </p:nvSpPr>
          <p:spPr bwMode="auto">
            <a:xfrm flipV="1">
              <a:off x="1017" y="2990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6" name="Freeform 372"/>
            <p:cNvSpPr>
              <a:spLocks/>
            </p:cNvSpPr>
            <p:nvPr/>
          </p:nvSpPr>
          <p:spPr bwMode="auto">
            <a:xfrm>
              <a:off x="1022" y="2985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7" name="Freeform 373"/>
            <p:cNvSpPr>
              <a:spLocks/>
            </p:cNvSpPr>
            <p:nvPr/>
          </p:nvSpPr>
          <p:spPr bwMode="auto">
            <a:xfrm>
              <a:off x="1029" y="2978"/>
              <a:ext cx="5" cy="7"/>
            </a:xfrm>
            <a:custGeom>
              <a:avLst/>
              <a:gdLst>
                <a:gd name="T0" fmla="*/ 0 w 5"/>
                <a:gd name="T1" fmla="*/ 7 h 7"/>
                <a:gd name="T2" fmla="*/ 2 w 5"/>
                <a:gd name="T3" fmla="*/ 2 h 7"/>
                <a:gd name="T4" fmla="*/ 5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7"/>
                  </a:move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8" name="Freeform 374"/>
            <p:cNvSpPr>
              <a:spLocks/>
            </p:cNvSpPr>
            <p:nvPr/>
          </p:nvSpPr>
          <p:spPr bwMode="auto">
            <a:xfrm>
              <a:off x="1034" y="2973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19" name="Line 375"/>
            <p:cNvSpPr>
              <a:spLocks noChangeShapeType="1"/>
            </p:cNvSpPr>
            <p:nvPr/>
          </p:nvSpPr>
          <p:spPr bwMode="auto">
            <a:xfrm flipV="1">
              <a:off x="1041" y="2968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0" name="Line 376"/>
            <p:cNvSpPr>
              <a:spLocks noChangeShapeType="1"/>
            </p:cNvSpPr>
            <p:nvPr/>
          </p:nvSpPr>
          <p:spPr bwMode="auto">
            <a:xfrm flipV="1">
              <a:off x="1046" y="2963"/>
              <a:ext cx="7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1" name="Line 377"/>
            <p:cNvSpPr>
              <a:spLocks noChangeShapeType="1"/>
            </p:cNvSpPr>
            <p:nvPr/>
          </p:nvSpPr>
          <p:spPr bwMode="auto">
            <a:xfrm flipV="1">
              <a:off x="1053" y="2959"/>
              <a:ext cx="7" cy="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2" name="Line 378"/>
            <p:cNvSpPr>
              <a:spLocks noChangeShapeType="1"/>
            </p:cNvSpPr>
            <p:nvPr/>
          </p:nvSpPr>
          <p:spPr bwMode="auto">
            <a:xfrm flipV="1">
              <a:off x="1060" y="2954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3" name="Freeform 379"/>
            <p:cNvSpPr>
              <a:spLocks/>
            </p:cNvSpPr>
            <p:nvPr/>
          </p:nvSpPr>
          <p:spPr bwMode="auto">
            <a:xfrm>
              <a:off x="1065" y="2947"/>
              <a:ext cx="7" cy="7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2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4" name="Line 380"/>
            <p:cNvSpPr>
              <a:spLocks noChangeShapeType="1"/>
            </p:cNvSpPr>
            <p:nvPr/>
          </p:nvSpPr>
          <p:spPr bwMode="auto">
            <a:xfrm flipV="1">
              <a:off x="1072" y="2942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5" name="Freeform 381"/>
            <p:cNvSpPr>
              <a:spLocks/>
            </p:cNvSpPr>
            <p:nvPr/>
          </p:nvSpPr>
          <p:spPr bwMode="auto">
            <a:xfrm>
              <a:off x="1077" y="2939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6" name="Line 382"/>
            <p:cNvSpPr>
              <a:spLocks noChangeShapeType="1"/>
            </p:cNvSpPr>
            <p:nvPr/>
          </p:nvSpPr>
          <p:spPr bwMode="auto">
            <a:xfrm flipV="1">
              <a:off x="1084" y="2935"/>
              <a:ext cx="5" cy="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7" name="Freeform 383"/>
            <p:cNvSpPr>
              <a:spLocks/>
            </p:cNvSpPr>
            <p:nvPr/>
          </p:nvSpPr>
          <p:spPr bwMode="auto">
            <a:xfrm>
              <a:off x="1089" y="2930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8" name="Line 384"/>
            <p:cNvSpPr>
              <a:spLocks noChangeShapeType="1"/>
            </p:cNvSpPr>
            <p:nvPr/>
          </p:nvSpPr>
          <p:spPr bwMode="auto">
            <a:xfrm flipV="1">
              <a:off x="1096" y="2925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29" name="Freeform 385"/>
            <p:cNvSpPr>
              <a:spLocks/>
            </p:cNvSpPr>
            <p:nvPr/>
          </p:nvSpPr>
          <p:spPr bwMode="auto">
            <a:xfrm>
              <a:off x="1101" y="2920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0" name="Line 386"/>
            <p:cNvSpPr>
              <a:spLocks noChangeShapeType="1"/>
            </p:cNvSpPr>
            <p:nvPr/>
          </p:nvSpPr>
          <p:spPr bwMode="auto">
            <a:xfrm flipV="1">
              <a:off x="1108" y="2915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1" name="Freeform 387"/>
            <p:cNvSpPr>
              <a:spLocks/>
            </p:cNvSpPr>
            <p:nvPr/>
          </p:nvSpPr>
          <p:spPr bwMode="auto">
            <a:xfrm>
              <a:off x="1113" y="2913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2" name="Line 388"/>
            <p:cNvSpPr>
              <a:spLocks noChangeShapeType="1"/>
            </p:cNvSpPr>
            <p:nvPr/>
          </p:nvSpPr>
          <p:spPr bwMode="auto">
            <a:xfrm flipV="1">
              <a:off x="1120" y="2908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3" name="Freeform 389"/>
            <p:cNvSpPr>
              <a:spLocks/>
            </p:cNvSpPr>
            <p:nvPr/>
          </p:nvSpPr>
          <p:spPr bwMode="auto">
            <a:xfrm>
              <a:off x="1125" y="2903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4" name="Line 390"/>
            <p:cNvSpPr>
              <a:spLocks noChangeShapeType="1"/>
            </p:cNvSpPr>
            <p:nvPr/>
          </p:nvSpPr>
          <p:spPr bwMode="auto">
            <a:xfrm flipV="1">
              <a:off x="1132" y="2901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5" name="Freeform 391"/>
            <p:cNvSpPr>
              <a:spLocks/>
            </p:cNvSpPr>
            <p:nvPr/>
          </p:nvSpPr>
          <p:spPr bwMode="auto">
            <a:xfrm>
              <a:off x="1137" y="2896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6" name="Line 392"/>
            <p:cNvSpPr>
              <a:spLocks noChangeShapeType="1"/>
            </p:cNvSpPr>
            <p:nvPr/>
          </p:nvSpPr>
          <p:spPr bwMode="auto">
            <a:xfrm flipV="1">
              <a:off x="1144" y="2894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7" name="Freeform 393"/>
            <p:cNvSpPr>
              <a:spLocks/>
            </p:cNvSpPr>
            <p:nvPr/>
          </p:nvSpPr>
          <p:spPr bwMode="auto">
            <a:xfrm>
              <a:off x="1149" y="2889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8" name="Line 394"/>
            <p:cNvSpPr>
              <a:spLocks noChangeShapeType="1"/>
            </p:cNvSpPr>
            <p:nvPr/>
          </p:nvSpPr>
          <p:spPr bwMode="auto">
            <a:xfrm flipV="1">
              <a:off x="1156" y="2884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39" name="Freeform 395"/>
            <p:cNvSpPr>
              <a:spLocks/>
            </p:cNvSpPr>
            <p:nvPr/>
          </p:nvSpPr>
          <p:spPr bwMode="auto">
            <a:xfrm>
              <a:off x="1161" y="2882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0" name="Line 396"/>
            <p:cNvSpPr>
              <a:spLocks noChangeShapeType="1"/>
            </p:cNvSpPr>
            <p:nvPr/>
          </p:nvSpPr>
          <p:spPr bwMode="auto">
            <a:xfrm flipV="1">
              <a:off x="1168" y="2879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1" name="Line 397"/>
            <p:cNvSpPr>
              <a:spLocks noChangeShapeType="1"/>
            </p:cNvSpPr>
            <p:nvPr/>
          </p:nvSpPr>
          <p:spPr bwMode="auto">
            <a:xfrm flipV="1">
              <a:off x="1173" y="2875"/>
              <a:ext cx="7" cy="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2" name="Line 398"/>
            <p:cNvSpPr>
              <a:spLocks noChangeShapeType="1"/>
            </p:cNvSpPr>
            <p:nvPr/>
          </p:nvSpPr>
          <p:spPr bwMode="auto">
            <a:xfrm flipV="1">
              <a:off x="1180" y="2872"/>
              <a:ext cx="7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3" name="Line 399"/>
            <p:cNvSpPr>
              <a:spLocks noChangeShapeType="1"/>
            </p:cNvSpPr>
            <p:nvPr/>
          </p:nvSpPr>
          <p:spPr bwMode="auto">
            <a:xfrm flipV="1">
              <a:off x="1187" y="2867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4" name="Freeform 400"/>
            <p:cNvSpPr>
              <a:spLocks/>
            </p:cNvSpPr>
            <p:nvPr/>
          </p:nvSpPr>
          <p:spPr bwMode="auto">
            <a:xfrm>
              <a:off x="1192" y="2865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5" name="Line 401"/>
            <p:cNvSpPr>
              <a:spLocks noChangeShapeType="1"/>
            </p:cNvSpPr>
            <p:nvPr/>
          </p:nvSpPr>
          <p:spPr bwMode="auto">
            <a:xfrm flipV="1">
              <a:off x="1199" y="2863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6" name="Freeform 402"/>
            <p:cNvSpPr>
              <a:spLocks/>
            </p:cNvSpPr>
            <p:nvPr/>
          </p:nvSpPr>
          <p:spPr bwMode="auto">
            <a:xfrm>
              <a:off x="1204" y="2858"/>
              <a:ext cx="7" cy="5"/>
            </a:xfrm>
            <a:custGeom>
              <a:avLst/>
              <a:gdLst>
                <a:gd name="T0" fmla="*/ 0 w 7"/>
                <a:gd name="T1" fmla="*/ 5 h 5"/>
                <a:gd name="T2" fmla="*/ 3 w 7"/>
                <a:gd name="T3" fmla="*/ 2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3" y="2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7" name="Line 403"/>
            <p:cNvSpPr>
              <a:spLocks noChangeShapeType="1"/>
            </p:cNvSpPr>
            <p:nvPr/>
          </p:nvSpPr>
          <p:spPr bwMode="auto">
            <a:xfrm flipV="1">
              <a:off x="1211" y="2855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8" name="Freeform 404"/>
            <p:cNvSpPr>
              <a:spLocks/>
            </p:cNvSpPr>
            <p:nvPr/>
          </p:nvSpPr>
          <p:spPr bwMode="auto">
            <a:xfrm>
              <a:off x="1216" y="2853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49" name="Line 405"/>
            <p:cNvSpPr>
              <a:spLocks noChangeShapeType="1"/>
            </p:cNvSpPr>
            <p:nvPr/>
          </p:nvSpPr>
          <p:spPr bwMode="auto">
            <a:xfrm flipV="1">
              <a:off x="1223" y="2851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0" name="Freeform 406"/>
            <p:cNvSpPr>
              <a:spLocks/>
            </p:cNvSpPr>
            <p:nvPr/>
          </p:nvSpPr>
          <p:spPr bwMode="auto">
            <a:xfrm>
              <a:off x="1228" y="2848"/>
              <a:ext cx="7" cy="3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3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3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1" name="Line 407"/>
            <p:cNvSpPr>
              <a:spLocks noChangeShapeType="1"/>
            </p:cNvSpPr>
            <p:nvPr/>
          </p:nvSpPr>
          <p:spPr bwMode="auto">
            <a:xfrm flipV="1">
              <a:off x="1235" y="2843"/>
              <a:ext cx="5" cy="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2" name="Freeform 408"/>
            <p:cNvSpPr>
              <a:spLocks/>
            </p:cNvSpPr>
            <p:nvPr/>
          </p:nvSpPr>
          <p:spPr bwMode="auto">
            <a:xfrm>
              <a:off x="1240" y="2841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3" name="Line 409"/>
            <p:cNvSpPr>
              <a:spLocks noChangeShapeType="1"/>
            </p:cNvSpPr>
            <p:nvPr/>
          </p:nvSpPr>
          <p:spPr bwMode="auto">
            <a:xfrm flipV="1">
              <a:off x="1247" y="2838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4" name="Freeform 410"/>
            <p:cNvSpPr>
              <a:spLocks/>
            </p:cNvSpPr>
            <p:nvPr/>
          </p:nvSpPr>
          <p:spPr bwMode="auto">
            <a:xfrm>
              <a:off x="1252" y="2836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5" name="Line 411"/>
            <p:cNvSpPr>
              <a:spLocks noChangeShapeType="1"/>
            </p:cNvSpPr>
            <p:nvPr/>
          </p:nvSpPr>
          <p:spPr bwMode="auto">
            <a:xfrm flipV="1">
              <a:off x="1259" y="2834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6" name="Freeform 412"/>
            <p:cNvSpPr>
              <a:spLocks/>
            </p:cNvSpPr>
            <p:nvPr/>
          </p:nvSpPr>
          <p:spPr bwMode="auto">
            <a:xfrm>
              <a:off x="1264" y="28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7" name="Line 413"/>
            <p:cNvSpPr>
              <a:spLocks noChangeShapeType="1"/>
            </p:cNvSpPr>
            <p:nvPr/>
          </p:nvSpPr>
          <p:spPr bwMode="auto">
            <a:xfrm flipV="1">
              <a:off x="1271" y="2829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8" name="Freeform 414"/>
            <p:cNvSpPr>
              <a:spLocks/>
            </p:cNvSpPr>
            <p:nvPr/>
          </p:nvSpPr>
          <p:spPr bwMode="auto">
            <a:xfrm>
              <a:off x="1276" y="2826"/>
              <a:ext cx="7" cy="3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59" name="Line 415"/>
            <p:cNvSpPr>
              <a:spLocks noChangeShapeType="1"/>
            </p:cNvSpPr>
            <p:nvPr/>
          </p:nvSpPr>
          <p:spPr bwMode="auto">
            <a:xfrm flipV="1">
              <a:off x="1283" y="2824"/>
              <a:ext cx="5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0" name="Freeform 416"/>
            <p:cNvSpPr>
              <a:spLocks/>
            </p:cNvSpPr>
            <p:nvPr/>
          </p:nvSpPr>
          <p:spPr bwMode="auto">
            <a:xfrm>
              <a:off x="1288" y="2822"/>
              <a:ext cx="7" cy="2"/>
            </a:xfrm>
            <a:custGeom>
              <a:avLst/>
              <a:gdLst>
                <a:gd name="T0" fmla="*/ 0 w 7"/>
                <a:gd name="T1" fmla="*/ 2 h 2"/>
                <a:gd name="T2" fmla="*/ 3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1" name="Line 417"/>
            <p:cNvSpPr>
              <a:spLocks noChangeShapeType="1"/>
            </p:cNvSpPr>
            <p:nvPr/>
          </p:nvSpPr>
          <p:spPr bwMode="auto">
            <a:xfrm flipV="1">
              <a:off x="1295" y="2819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2" name="Line 418"/>
            <p:cNvSpPr>
              <a:spLocks noChangeShapeType="1"/>
            </p:cNvSpPr>
            <p:nvPr/>
          </p:nvSpPr>
          <p:spPr bwMode="auto">
            <a:xfrm flipV="1">
              <a:off x="1300" y="2817"/>
              <a:ext cx="7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3" name="Line 419"/>
            <p:cNvSpPr>
              <a:spLocks noChangeShapeType="1"/>
            </p:cNvSpPr>
            <p:nvPr/>
          </p:nvSpPr>
          <p:spPr bwMode="auto">
            <a:xfrm flipV="1">
              <a:off x="1307" y="2814"/>
              <a:ext cx="8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4" name="Line 420"/>
            <p:cNvSpPr>
              <a:spLocks noChangeShapeType="1"/>
            </p:cNvSpPr>
            <p:nvPr/>
          </p:nvSpPr>
          <p:spPr bwMode="auto">
            <a:xfrm flipV="1">
              <a:off x="1315" y="2812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5" name="Freeform 421"/>
            <p:cNvSpPr>
              <a:spLocks/>
            </p:cNvSpPr>
            <p:nvPr/>
          </p:nvSpPr>
          <p:spPr bwMode="auto">
            <a:xfrm>
              <a:off x="1319" y="2810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6" name="Line 422"/>
            <p:cNvSpPr>
              <a:spLocks noChangeShapeType="1"/>
            </p:cNvSpPr>
            <p:nvPr/>
          </p:nvSpPr>
          <p:spPr bwMode="auto">
            <a:xfrm>
              <a:off x="1327" y="2810"/>
              <a:ext cx="4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7" name="Freeform 423"/>
            <p:cNvSpPr>
              <a:spLocks/>
            </p:cNvSpPr>
            <p:nvPr/>
          </p:nvSpPr>
          <p:spPr bwMode="auto">
            <a:xfrm>
              <a:off x="1331" y="2807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3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3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8" name="Line 424"/>
            <p:cNvSpPr>
              <a:spLocks noChangeShapeType="1"/>
            </p:cNvSpPr>
            <p:nvPr/>
          </p:nvSpPr>
          <p:spPr bwMode="auto">
            <a:xfrm flipV="1">
              <a:off x="1339" y="2805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69" name="Freeform 425"/>
            <p:cNvSpPr>
              <a:spLocks/>
            </p:cNvSpPr>
            <p:nvPr/>
          </p:nvSpPr>
          <p:spPr bwMode="auto">
            <a:xfrm>
              <a:off x="1343" y="2802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0" name="Line 426"/>
            <p:cNvSpPr>
              <a:spLocks noChangeShapeType="1"/>
            </p:cNvSpPr>
            <p:nvPr/>
          </p:nvSpPr>
          <p:spPr bwMode="auto">
            <a:xfrm flipV="1">
              <a:off x="1351" y="2800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1" name="Freeform 427"/>
            <p:cNvSpPr>
              <a:spLocks/>
            </p:cNvSpPr>
            <p:nvPr/>
          </p:nvSpPr>
          <p:spPr bwMode="auto">
            <a:xfrm>
              <a:off x="1355" y="2800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2" name="Line 428"/>
            <p:cNvSpPr>
              <a:spLocks noChangeShapeType="1"/>
            </p:cNvSpPr>
            <p:nvPr/>
          </p:nvSpPr>
          <p:spPr bwMode="auto">
            <a:xfrm flipV="1">
              <a:off x="1363" y="2798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3" name="Freeform 429"/>
            <p:cNvSpPr>
              <a:spLocks/>
            </p:cNvSpPr>
            <p:nvPr/>
          </p:nvSpPr>
          <p:spPr bwMode="auto">
            <a:xfrm>
              <a:off x="1367" y="2795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4" name="Line 430"/>
            <p:cNvSpPr>
              <a:spLocks noChangeShapeType="1"/>
            </p:cNvSpPr>
            <p:nvPr/>
          </p:nvSpPr>
          <p:spPr bwMode="auto">
            <a:xfrm flipV="1">
              <a:off x="1375" y="2793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5" name="Freeform 431"/>
            <p:cNvSpPr>
              <a:spLocks/>
            </p:cNvSpPr>
            <p:nvPr/>
          </p:nvSpPr>
          <p:spPr bwMode="auto">
            <a:xfrm>
              <a:off x="1379" y="2793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6" name="Line 432"/>
            <p:cNvSpPr>
              <a:spLocks noChangeShapeType="1"/>
            </p:cNvSpPr>
            <p:nvPr/>
          </p:nvSpPr>
          <p:spPr bwMode="auto">
            <a:xfrm flipV="1">
              <a:off x="1387" y="2790"/>
              <a:ext cx="4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7" name="Freeform 433"/>
            <p:cNvSpPr>
              <a:spLocks/>
            </p:cNvSpPr>
            <p:nvPr/>
          </p:nvSpPr>
          <p:spPr bwMode="auto">
            <a:xfrm>
              <a:off x="1391" y="2788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8" name="Line 434"/>
            <p:cNvSpPr>
              <a:spLocks noChangeShapeType="1"/>
            </p:cNvSpPr>
            <p:nvPr/>
          </p:nvSpPr>
          <p:spPr bwMode="auto">
            <a:xfrm>
              <a:off x="1399" y="2788"/>
              <a:ext cx="4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79" name="Freeform 435"/>
            <p:cNvSpPr>
              <a:spLocks/>
            </p:cNvSpPr>
            <p:nvPr/>
          </p:nvSpPr>
          <p:spPr bwMode="auto">
            <a:xfrm>
              <a:off x="1403" y="2786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2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2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0" name="Line 436"/>
            <p:cNvSpPr>
              <a:spLocks noChangeShapeType="1"/>
            </p:cNvSpPr>
            <p:nvPr/>
          </p:nvSpPr>
          <p:spPr bwMode="auto">
            <a:xfrm flipV="1">
              <a:off x="1411" y="2783"/>
              <a:ext cx="4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1" name="Freeform 437"/>
            <p:cNvSpPr>
              <a:spLocks/>
            </p:cNvSpPr>
            <p:nvPr/>
          </p:nvSpPr>
          <p:spPr bwMode="auto">
            <a:xfrm>
              <a:off x="1415" y="2783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2" name="Line 438"/>
            <p:cNvSpPr>
              <a:spLocks noChangeShapeType="1"/>
            </p:cNvSpPr>
            <p:nvPr/>
          </p:nvSpPr>
          <p:spPr bwMode="auto">
            <a:xfrm flipV="1">
              <a:off x="1423" y="2781"/>
              <a:ext cx="4" cy="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3" name="Line 439"/>
            <p:cNvSpPr>
              <a:spLocks noChangeShapeType="1"/>
            </p:cNvSpPr>
            <p:nvPr/>
          </p:nvSpPr>
          <p:spPr bwMode="auto">
            <a:xfrm flipV="1">
              <a:off x="1427" y="2778"/>
              <a:ext cx="8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4" name="Line 440"/>
            <p:cNvSpPr>
              <a:spLocks noChangeShapeType="1"/>
            </p:cNvSpPr>
            <p:nvPr/>
          </p:nvSpPr>
          <p:spPr bwMode="auto">
            <a:xfrm>
              <a:off x="1435" y="2778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5" name="Freeform 441"/>
            <p:cNvSpPr>
              <a:spLocks/>
            </p:cNvSpPr>
            <p:nvPr/>
          </p:nvSpPr>
          <p:spPr bwMode="auto">
            <a:xfrm>
              <a:off x="1442" y="2776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6" name="Freeform 442"/>
            <p:cNvSpPr>
              <a:spLocks/>
            </p:cNvSpPr>
            <p:nvPr/>
          </p:nvSpPr>
          <p:spPr bwMode="auto">
            <a:xfrm>
              <a:off x="1447" y="2776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7" name="Freeform 443"/>
            <p:cNvSpPr>
              <a:spLocks/>
            </p:cNvSpPr>
            <p:nvPr/>
          </p:nvSpPr>
          <p:spPr bwMode="auto">
            <a:xfrm>
              <a:off x="1454" y="2774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8" name="Freeform 444"/>
            <p:cNvSpPr>
              <a:spLocks/>
            </p:cNvSpPr>
            <p:nvPr/>
          </p:nvSpPr>
          <p:spPr bwMode="auto">
            <a:xfrm>
              <a:off x="1459" y="2774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89" name="Line 445"/>
            <p:cNvSpPr>
              <a:spLocks noChangeShapeType="1"/>
            </p:cNvSpPr>
            <p:nvPr/>
          </p:nvSpPr>
          <p:spPr bwMode="auto">
            <a:xfrm flipV="1">
              <a:off x="1466" y="2771"/>
              <a:ext cx="5" cy="3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0" name="Freeform 446"/>
            <p:cNvSpPr>
              <a:spLocks/>
            </p:cNvSpPr>
            <p:nvPr/>
          </p:nvSpPr>
          <p:spPr bwMode="auto">
            <a:xfrm>
              <a:off x="1471" y="2769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1" name="Line 447"/>
            <p:cNvSpPr>
              <a:spLocks noChangeShapeType="1"/>
            </p:cNvSpPr>
            <p:nvPr/>
          </p:nvSpPr>
          <p:spPr bwMode="auto">
            <a:xfrm>
              <a:off x="1478" y="2769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2" name="Freeform 448"/>
            <p:cNvSpPr>
              <a:spLocks/>
            </p:cNvSpPr>
            <p:nvPr/>
          </p:nvSpPr>
          <p:spPr bwMode="auto">
            <a:xfrm>
              <a:off x="1483" y="2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3" name="Line 449"/>
            <p:cNvSpPr>
              <a:spLocks noChangeShapeType="1"/>
            </p:cNvSpPr>
            <p:nvPr/>
          </p:nvSpPr>
          <p:spPr bwMode="auto">
            <a:xfrm>
              <a:off x="1490" y="2766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4" name="Freeform 450"/>
            <p:cNvSpPr>
              <a:spLocks/>
            </p:cNvSpPr>
            <p:nvPr/>
          </p:nvSpPr>
          <p:spPr bwMode="auto">
            <a:xfrm>
              <a:off x="1495" y="2764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5" name="Line 451"/>
            <p:cNvSpPr>
              <a:spLocks noChangeShapeType="1"/>
            </p:cNvSpPr>
            <p:nvPr/>
          </p:nvSpPr>
          <p:spPr bwMode="auto">
            <a:xfrm>
              <a:off x="1502" y="2764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6" name="Freeform 452"/>
            <p:cNvSpPr>
              <a:spLocks/>
            </p:cNvSpPr>
            <p:nvPr/>
          </p:nvSpPr>
          <p:spPr bwMode="auto">
            <a:xfrm>
              <a:off x="1507" y="2762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7" name="Line 453"/>
            <p:cNvSpPr>
              <a:spLocks noChangeShapeType="1"/>
            </p:cNvSpPr>
            <p:nvPr/>
          </p:nvSpPr>
          <p:spPr bwMode="auto">
            <a:xfrm>
              <a:off x="1514" y="2762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8" name="Freeform 454"/>
            <p:cNvSpPr>
              <a:spLocks/>
            </p:cNvSpPr>
            <p:nvPr/>
          </p:nvSpPr>
          <p:spPr bwMode="auto">
            <a:xfrm>
              <a:off x="1519" y="2762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99" name="Freeform 455"/>
            <p:cNvSpPr>
              <a:spLocks/>
            </p:cNvSpPr>
            <p:nvPr/>
          </p:nvSpPr>
          <p:spPr bwMode="auto">
            <a:xfrm>
              <a:off x="1526" y="2759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0" name="Freeform 456"/>
            <p:cNvSpPr>
              <a:spLocks/>
            </p:cNvSpPr>
            <p:nvPr/>
          </p:nvSpPr>
          <p:spPr bwMode="auto">
            <a:xfrm>
              <a:off x="1531" y="2759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1" name="Freeform 457"/>
            <p:cNvSpPr>
              <a:spLocks/>
            </p:cNvSpPr>
            <p:nvPr/>
          </p:nvSpPr>
          <p:spPr bwMode="auto">
            <a:xfrm>
              <a:off x="1538" y="2757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2" name="Freeform 458"/>
            <p:cNvSpPr>
              <a:spLocks/>
            </p:cNvSpPr>
            <p:nvPr/>
          </p:nvSpPr>
          <p:spPr bwMode="auto">
            <a:xfrm>
              <a:off x="1543" y="275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3" name="Freeform 459"/>
            <p:cNvSpPr>
              <a:spLocks/>
            </p:cNvSpPr>
            <p:nvPr/>
          </p:nvSpPr>
          <p:spPr bwMode="auto">
            <a:xfrm>
              <a:off x="1550" y="2754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4" name="Line 460"/>
            <p:cNvSpPr>
              <a:spLocks noChangeShapeType="1"/>
            </p:cNvSpPr>
            <p:nvPr/>
          </p:nvSpPr>
          <p:spPr bwMode="auto">
            <a:xfrm>
              <a:off x="1555" y="2754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5" name="Line 461"/>
            <p:cNvSpPr>
              <a:spLocks noChangeShapeType="1"/>
            </p:cNvSpPr>
            <p:nvPr/>
          </p:nvSpPr>
          <p:spPr bwMode="auto">
            <a:xfrm>
              <a:off x="1562" y="2754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6" name="Freeform 462"/>
            <p:cNvSpPr>
              <a:spLocks/>
            </p:cNvSpPr>
            <p:nvPr/>
          </p:nvSpPr>
          <p:spPr bwMode="auto">
            <a:xfrm>
              <a:off x="1569" y="2752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7" name="Freeform 463"/>
            <p:cNvSpPr>
              <a:spLocks/>
            </p:cNvSpPr>
            <p:nvPr/>
          </p:nvSpPr>
          <p:spPr bwMode="auto">
            <a:xfrm>
              <a:off x="1574" y="2752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8" name="Freeform 464"/>
            <p:cNvSpPr>
              <a:spLocks/>
            </p:cNvSpPr>
            <p:nvPr/>
          </p:nvSpPr>
          <p:spPr bwMode="auto">
            <a:xfrm>
              <a:off x="1581" y="2750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09" name="Freeform 465"/>
            <p:cNvSpPr>
              <a:spLocks/>
            </p:cNvSpPr>
            <p:nvPr/>
          </p:nvSpPr>
          <p:spPr bwMode="auto">
            <a:xfrm>
              <a:off x="1586" y="275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0" name="Line 466"/>
            <p:cNvSpPr>
              <a:spLocks noChangeShapeType="1"/>
            </p:cNvSpPr>
            <p:nvPr/>
          </p:nvSpPr>
          <p:spPr bwMode="auto">
            <a:xfrm>
              <a:off x="1593" y="2750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1" name="Freeform 467"/>
            <p:cNvSpPr>
              <a:spLocks/>
            </p:cNvSpPr>
            <p:nvPr/>
          </p:nvSpPr>
          <p:spPr bwMode="auto">
            <a:xfrm>
              <a:off x="1598" y="2747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2" name="Line 468"/>
            <p:cNvSpPr>
              <a:spLocks noChangeShapeType="1"/>
            </p:cNvSpPr>
            <p:nvPr/>
          </p:nvSpPr>
          <p:spPr bwMode="auto">
            <a:xfrm>
              <a:off x="1605" y="2747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3" name="Freeform 469"/>
            <p:cNvSpPr>
              <a:spLocks/>
            </p:cNvSpPr>
            <p:nvPr/>
          </p:nvSpPr>
          <p:spPr bwMode="auto">
            <a:xfrm>
              <a:off x="1610" y="274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4" name="Freeform 470"/>
            <p:cNvSpPr>
              <a:spLocks/>
            </p:cNvSpPr>
            <p:nvPr/>
          </p:nvSpPr>
          <p:spPr bwMode="auto">
            <a:xfrm>
              <a:off x="1617" y="2745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5" name="Freeform 471"/>
            <p:cNvSpPr>
              <a:spLocks/>
            </p:cNvSpPr>
            <p:nvPr/>
          </p:nvSpPr>
          <p:spPr bwMode="auto">
            <a:xfrm>
              <a:off x="1622" y="274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6" name="Line 472"/>
            <p:cNvSpPr>
              <a:spLocks noChangeShapeType="1"/>
            </p:cNvSpPr>
            <p:nvPr/>
          </p:nvSpPr>
          <p:spPr bwMode="auto">
            <a:xfrm>
              <a:off x="1629" y="2745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7" name="Freeform 473"/>
            <p:cNvSpPr>
              <a:spLocks/>
            </p:cNvSpPr>
            <p:nvPr/>
          </p:nvSpPr>
          <p:spPr bwMode="auto">
            <a:xfrm>
              <a:off x="1634" y="2742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8" name="Line 474"/>
            <p:cNvSpPr>
              <a:spLocks noChangeShapeType="1"/>
            </p:cNvSpPr>
            <p:nvPr/>
          </p:nvSpPr>
          <p:spPr bwMode="auto">
            <a:xfrm>
              <a:off x="1641" y="2742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19" name="Freeform 475"/>
            <p:cNvSpPr>
              <a:spLocks/>
            </p:cNvSpPr>
            <p:nvPr/>
          </p:nvSpPr>
          <p:spPr bwMode="auto">
            <a:xfrm>
              <a:off x="1646" y="2742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0" name="Line 476"/>
            <p:cNvSpPr>
              <a:spLocks noChangeShapeType="1"/>
            </p:cNvSpPr>
            <p:nvPr/>
          </p:nvSpPr>
          <p:spPr bwMode="auto">
            <a:xfrm>
              <a:off x="1653" y="2742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1" name="Freeform 477"/>
            <p:cNvSpPr>
              <a:spLocks/>
            </p:cNvSpPr>
            <p:nvPr/>
          </p:nvSpPr>
          <p:spPr bwMode="auto">
            <a:xfrm>
              <a:off x="1658" y="2740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2" name="Line 478"/>
            <p:cNvSpPr>
              <a:spLocks noChangeShapeType="1"/>
            </p:cNvSpPr>
            <p:nvPr/>
          </p:nvSpPr>
          <p:spPr bwMode="auto">
            <a:xfrm>
              <a:off x="1665" y="2740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3" name="Freeform 479"/>
            <p:cNvSpPr>
              <a:spLocks/>
            </p:cNvSpPr>
            <p:nvPr/>
          </p:nvSpPr>
          <p:spPr bwMode="auto">
            <a:xfrm>
              <a:off x="1670" y="274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4" name="Freeform 480"/>
            <p:cNvSpPr>
              <a:spLocks/>
            </p:cNvSpPr>
            <p:nvPr/>
          </p:nvSpPr>
          <p:spPr bwMode="auto">
            <a:xfrm>
              <a:off x="1677" y="2738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5" name="Freeform 481"/>
            <p:cNvSpPr>
              <a:spLocks/>
            </p:cNvSpPr>
            <p:nvPr/>
          </p:nvSpPr>
          <p:spPr bwMode="auto">
            <a:xfrm>
              <a:off x="1682" y="2738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6" name="Line 482"/>
            <p:cNvSpPr>
              <a:spLocks noChangeShapeType="1"/>
            </p:cNvSpPr>
            <p:nvPr/>
          </p:nvSpPr>
          <p:spPr bwMode="auto">
            <a:xfrm>
              <a:off x="1689" y="2738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7" name="Line 483"/>
            <p:cNvSpPr>
              <a:spLocks noChangeShapeType="1"/>
            </p:cNvSpPr>
            <p:nvPr/>
          </p:nvSpPr>
          <p:spPr bwMode="auto">
            <a:xfrm>
              <a:off x="1694" y="2738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8" name="Freeform 484"/>
            <p:cNvSpPr>
              <a:spLocks/>
            </p:cNvSpPr>
            <p:nvPr/>
          </p:nvSpPr>
          <p:spPr bwMode="auto">
            <a:xfrm>
              <a:off x="1701" y="2735"/>
              <a:ext cx="7" cy="3"/>
            </a:xfrm>
            <a:custGeom>
              <a:avLst/>
              <a:gdLst>
                <a:gd name="T0" fmla="*/ 0 w 7"/>
                <a:gd name="T1" fmla="*/ 3 h 3"/>
                <a:gd name="T2" fmla="*/ 5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29" name="Line 485"/>
            <p:cNvSpPr>
              <a:spLocks noChangeShapeType="1"/>
            </p:cNvSpPr>
            <p:nvPr/>
          </p:nvSpPr>
          <p:spPr bwMode="auto">
            <a:xfrm>
              <a:off x="1708" y="2735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0" name="Freeform 486"/>
            <p:cNvSpPr>
              <a:spLocks/>
            </p:cNvSpPr>
            <p:nvPr/>
          </p:nvSpPr>
          <p:spPr bwMode="auto">
            <a:xfrm>
              <a:off x="1713" y="273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1" name="Line 487"/>
            <p:cNvSpPr>
              <a:spLocks noChangeShapeType="1"/>
            </p:cNvSpPr>
            <p:nvPr/>
          </p:nvSpPr>
          <p:spPr bwMode="auto">
            <a:xfrm>
              <a:off x="1720" y="2735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2" name="Freeform 488"/>
            <p:cNvSpPr>
              <a:spLocks/>
            </p:cNvSpPr>
            <p:nvPr/>
          </p:nvSpPr>
          <p:spPr bwMode="auto">
            <a:xfrm>
              <a:off x="1725" y="273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3" name="Freeform 489"/>
            <p:cNvSpPr>
              <a:spLocks/>
            </p:cNvSpPr>
            <p:nvPr/>
          </p:nvSpPr>
          <p:spPr bwMode="auto">
            <a:xfrm>
              <a:off x="1732" y="2733"/>
              <a:ext cx="5" cy="2"/>
            </a:xfrm>
            <a:custGeom>
              <a:avLst/>
              <a:gdLst>
                <a:gd name="T0" fmla="*/ 0 w 5"/>
                <a:gd name="T1" fmla="*/ 2 h 2"/>
                <a:gd name="T2" fmla="*/ 3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4" name="Freeform 490"/>
            <p:cNvSpPr>
              <a:spLocks/>
            </p:cNvSpPr>
            <p:nvPr/>
          </p:nvSpPr>
          <p:spPr bwMode="auto">
            <a:xfrm>
              <a:off x="1737" y="2733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5" name="Line 491"/>
            <p:cNvSpPr>
              <a:spLocks noChangeShapeType="1"/>
            </p:cNvSpPr>
            <p:nvPr/>
          </p:nvSpPr>
          <p:spPr bwMode="auto">
            <a:xfrm>
              <a:off x="1744" y="2733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6" name="Freeform 492"/>
            <p:cNvSpPr>
              <a:spLocks/>
            </p:cNvSpPr>
            <p:nvPr/>
          </p:nvSpPr>
          <p:spPr bwMode="auto">
            <a:xfrm>
              <a:off x="1749" y="2733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7" name="Freeform 493"/>
            <p:cNvSpPr>
              <a:spLocks/>
            </p:cNvSpPr>
            <p:nvPr/>
          </p:nvSpPr>
          <p:spPr bwMode="auto">
            <a:xfrm>
              <a:off x="1756" y="2730"/>
              <a:ext cx="5" cy="3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8" name="Freeform 494"/>
            <p:cNvSpPr>
              <a:spLocks/>
            </p:cNvSpPr>
            <p:nvPr/>
          </p:nvSpPr>
          <p:spPr bwMode="auto">
            <a:xfrm>
              <a:off x="1761" y="273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39" name="Line 495"/>
            <p:cNvSpPr>
              <a:spLocks noChangeShapeType="1"/>
            </p:cNvSpPr>
            <p:nvPr/>
          </p:nvSpPr>
          <p:spPr bwMode="auto">
            <a:xfrm>
              <a:off x="1768" y="2730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0" name="Freeform 496"/>
            <p:cNvSpPr>
              <a:spLocks/>
            </p:cNvSpPr>
            <p:nvPr/>
          </p:nvSpPr>
          <p:spPr bwMode="auto">
            <a:xfrm>
              <a:off x="1773" y="273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1" name="Line 497"/>
            <p:cNvSpPr>
              <a:spLocks noChangeShapeType="1"/>
            </p:cNvSpPr>
            <p:nvPr/>
          </p:nvSpPr>
          <p:spPr bwMode="auto">
            <a:xfrm>
              <a:off x="1780" y="2730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2" name="Freeform 498"/>
            <p:cNvSpPr>
              <a:spLocks/>
            </p:cNvSpPr>
            <p:nvPr/>
          </p:nvSpPr>
          <p:spPr bwMode="auto">
            <a:xfrm>
              <a:off x="1785" y="2728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3" name="Line 499"/>
            <p:cNvSpPr>
              <a:spLocks noChangeShapeType="1"/>
            </p:cNvSpPr>
            <p:nvPr/>
          </p:nvSpPr>
          <p:spPr bwMode="auto">
            <a:xfrm>
              <a:off x="1792" y="2728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4" name="Freeform 500"/>
            <p:cNvSpPr>
              <a:spLocks/>
            </p:cNvSpPr>
            <p:nvPr/>
          </p:nvSpPr>
          <p:spPr bwMode="auto">
            <a:xfrm>
              <a:off x="1797" y="2728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5" name="Line 501"/>
            <p:cNvSpPr>
              <a:spLocks noChangeShapeType="1"/>
            </p:cNvSpPr>
            <p:nvPr/>
          </p:nvSpPr>
          <p:spPr bwMode="auto">
            <a:xfrm>
              <a:off x="1804" y="2728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6" name="Freeform 502"/>
            <p:cNvSpPr>
              <a:spLocks/>
            </p:cNvSpPr>
            <p:nvPr/>
          </p:nvSpPr>
          <p:spPr bwMode="auto">
            <a:xfrm>
              <a:off x="1809" y="2728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7" name="Line 503"/>
            <p:cNvSpPr>
              <a:spLocks noChangeShapeType="1"/>
            </p:cNvSpPr>
            <p:nvPr/>
          </p:nvSpPr>
          <p:spPr bwMode="auto">
            <a:xfrm>
              <a:off x="1816" y="2728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8" name="Freeform 504"/>
            <p:cNvSpPr>
              <a:spLocks/>
            </p:cNvSpPr>
            <p:nvPr/>
          </p:nvSpPr>
          <p:spPr bwMode="auto">
            <a:xfrm>
              <a:off x="1821" y="2726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49" name="Line 505"/>
            <p:cNvSpPr>
              <a:spLocks noChangeShapeType="1"/>
            </p:cNvSpPr>
            <p:nvPr/>
          </p:nvSpPr>
          <p:spPr bwMode="auto">
            <a:xfrm>
              <a:off x="1828" y="2726"/>
              <a:ext cx="7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50" name="Line 506"/>
            <p:cNvSpPr>
              <a:spLocks noChangeShapeType="1"/>
            </p:cNvSpPr>
            <p:nvPr/>
          </p:nvSpPr>
          <p:spPr bwMode="auto">
            <a:xfrm>
              <a:off x="1835" y="2726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51" name="Freeform 507"/>
            <p:cNvSpPr>
              <a:spLocks/>
            </p:cNvSpPr>
            <p:nvPr/>
          </p:nvSpPr>
          <p:spPr bwMode="auto">
            <a:xfrm>
              <a:off x="1840" y="2726"/>
              <a:ext cx="7" cy="1"/>
            </a:xfrm>
            <a:custGeom>
              <a:avLst/>
              <a:gdLst>
                <a:gd name="T0" fmla="*/ 0 w 7"/>
                <a:gd name="T1" fmla="*/ 3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52" name="Line 508"/>
            <p:cNvSpPr>
              <a:spLocks noChangeShapeType="1"/>
            </p:cNvSpPr>
            <p:nvPr/>
          </p:nvSpPr>
          <p:spPr bwMode="auto">
            <a:xfrm>
              <a:off x="1847" y="2726"/>
              <a:ext cx="5" cy="1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53" name="Freeform 509"/>
            <p:cNvSpPr>
              <a:spLocks/>
            </p:cNvSpPr>
            <p:nvPr/>
          </p:nvSpPr>
          <p:spPr bwMode="auto">
            <a:xfrm>
              <a:off x="1852" y="2726"/>
              <a:ext cx="7" cy="1"/>
            </a:xfrm>
            <a:custGeom>
              <a:avLst/>
              <a:gdLst>
                <a:gd name="T0" fmla="*/ 0 w 7"/>
                <a:gd name="T1" fmla="*/ 3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54" name="Freeform 510"/>
            <p:cNvSpPr>
              <a:spLocks/>
            </p:cNvSpPr>
            <p:nvPr/>
          </p:nvSpPr>
          <p:spPr bwMode="auto">
            <a:xfrm>
              <a:off x="1859" y="2723"/>
              <a:ext cx="5" cy="3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55" name="Freeform 511"/>
            <p:cNvSpPr>
              <a:spLocks/>
            </p:cNvSpPr>
            <p:nvPr/>
          </p:nvSpPr>
          <p:spPr bwMode="auto">
            <a:xfrm>
              <a:off x="1864" y="2723"/>
              <a:ext cx="7" cy="1"/>
            </a:xfrm>
            <a:custGeom>
              <a:avLst/>
              <a:gdLst>
                <a:gd name="T0" fmla="*/ 0 w 7"/>
                <a:gd name="T1" fmla="*/ 3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</a:path>
              </a:pathLst>
            </a:custGeom>
            <a:noFill/>
            <a:ln w="38100" cmpd="sng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7457" name="Rectangle 513"/>
          <p:cNvSpPr>
            <a:spLocks noChangeArrowheads="1"/>
          </p:cNvSpPr>
          <p:nvPr/>
        </p:nvSpPr>
        <p:spPr bwMode="auto">
          <a:xfrm rot="21600000">
            <a:off x="5672138" y="3276600"/>
            <a:ext cx="42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sz="2000" b="1" baseline="-25000">
                <a:solidFill>
                  <a:srgbClr val="000000"/>
                </a:solidFill>
                <a:latin typeface="Arial" pitchFamily="34" charset="0"/>
              </a:rPr>
              <a:t>out</a:t>
            </a:r>
            <a:endParaRPr lang="en-US" sz="2000"/>
          </a:p>
        </p:txBody>
      </p:sp>
      <p:sp>
        <p:nvSpPr>
          <p:cNvPr id="467458" name="Line 514"/>
          <p:cNvSpPr>
            <a:spLocks noChangeShapeType="1"/>
          </p:cNvSpPr>
          <p:nvPr/>
        </p:nvSpPr>
        <p:spPr bwMode="auto">
          <a:xfrm flipV="1">
            <a:off x="5876925" y="3619500"/>
            <a:ext cx="1588" cy="17446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459" name="Line 515"/>
          <p:cNvSpPr>
            <a:spLocks noChangeShapeType="1"/>
          </p:cNvSpPr>
          <p:nvPr/>
        </p:nvSpPr>
        <p:spPr bwMode="auto">
          <a:xfrm flipH="1">
            <a:off x="5876925" y="3873500"/>
            <a:ext cx="2413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460" name="Rectangle 516"/>
          <p:cNvSpPr>
            <a:spLocks noChangeArrowheads="1"/>
          </p:cNvSpPr>
          <p:nvPr/>
        </p:nvSpPr>
        <p:spPr bwMode="auto">
          <a:xfrm>
            <a:off x="5384800" y="3697288"/>
            <a:ext cx="533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461" name="Rectangle 517"/>
          <p:cNvSpPr>
            <a:spLocks noChangeArrowheads="1"/>
          </p:cNvSpPr>
          <p:nvPr/>
        </p:nvSpPr>
        <p:spPr bwMode="auto">
          <a:xfrm>
            <a:off x="5380038" y="3711575"/>
            <a:ext cx="48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V</a:t>
            </a:r>
            <a:r>
              <a:rPr lang="en-US" sz="2000" baseline="-25000">
                <a:solidFill>
                  <a:srgbClr val="000000"/>
                </a:solidFill>
                <a:latin typeface="Arial" pitchFamily="34" charset="0"/>
              </a:rPr>
              <a:t>high</a:t>
            </a:r>
            <a:endParaRPr lang="en-US" sz="2000"/>
          </a:p>
        </p:txBody>
      </p:sp>
      <p:sp>
        <p:nvSpPr>
          <p:cNvPr id="467463" name="Rectangle 519"/>
          <p:cNvSpPr>
            <a:spLocks noChangeArrowheads="1"/>
          </p:cNvSpPr>
          <p:nvPr/>
        </p:nvSpPr>
        <p:spPr bwMode="auto">
          <a:xfrm>
            <a:off x="8458200" y="51816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time</a:t>
            </a:r>
            <a:endParaRPr lang="en-US" sz="2000"/>
          </a:p>
        </p:txBody>
      </p:sp>
      <p:sp>
        <p:nvSpPr>
          <p:cNvPr id="467464" name="Line 520"/>
          <p:cNvSpPr>
            <a:spLocks noChangeShapeType="1"/>
          </p:cNvSpPr>
          <p:nvPr/>
        </p:nvSpPr>
        <p:spPr bwMode="auto">
          <a:xfrm>
            <a:off x="5876925" y="5364163"/>
            <a:ext cx="25463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465" name="Rectangle 521"/>
          <p:cNvSpPr>
            <a:spLocks noChangeArrowheads="1"/>
          </p:cNvSpPr>
          <p:nvPr/>
        </p:nvSpPr>
        <p:spPr bwMode="auto">
          <a:xfrm>
            <a:off x="5738813" y="5440363"/>
            <a:ext cx="3921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468" name="Rectangle 524"/>
          <p:cNvSpPr>
            <a:spLocks noChangeArrowheads="1"/>
          </p:cNvSpPr>
          <p:nvPr/>
        </p:nvSpPr>
        <p:spPr bwMode="auto">
          <a:xfrm>
            <a:off x="6205538" y="5410200"/>
            <a:ext cx="33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i="1">
                <a:solidFill>
                  <a:srgbClr val="FF0000"/>
                </a:solidFill>
              </a:rPr>
              <a:t>RC</a:t>
            </a:r>
          </a:p>
        </p:txBody>
      </p:sp>
      <p:sp>
        <p:nvSpPr>
          <p:cNvPr id="467469" name="Rectangle 525"/>
          <p:cNvSpPr>
            <a:spLocks noChangeArrowheads="1"/>
          </p:cNvSpPr>
          <p:nvPr/>
        </p:nvSpPr>
        <p:spPr bwMode="auto">
          <a:xfrm>
            <a:off x="5422900" y="4154488"/>
            <a:ext cx="533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470" name="Rectangle 526"/>
          <p:cNvSpPr>
            <a:spLocks noChangeArrowheads="1"/>
          </p:cNvSpPr>
          <p:nvPr/>
        </p:nvSpPr>
        <p:spPr bwMode="auto">
          <a:xfrm>
            <a:off x="4876800" y="4724400"/>
            <a:ext cx="976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0.37V</a:t>
            </a:r>
            <a:r>
              <a:rPr lang="en-US" sz="2000" baseline="-25000">
                <a:solidFill>
                  <a:srgbClr val="000000"/>
                </a:solidFill>
                <a:latin typeface="Arial" pitchFamily="34" charset="0"/>
              </a:rPr>
              <a:t>high</a:t>
            </a:r>
            <a:endParaRPr lang="en-US" sz="2000"/>
          </a:p>
        </p:txBody>
      </p:sp>
      <p:sp>
        <p:nvSpPr>
          <p:cNvPr id="467471" name="Line 527"/>
          <p:cNvSpPr>
            <a:spLocks noChangeShapeType="1"/>
          </p:cNvSpPr>
          <p:nvPr/>
        </p:nvSpPr>
        <p:spPr bwMode="auto">
          <a:xfrm flipH="1" flipV="1">
            <a:off x="5867400" y="4876800"/>
            <a:ext cx="523875" cy="317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472" name="Line 528"/>
          <p:cNvSpPr>
            <a:spLocks noChangeShapeType="1"/>
          </p:cNvSpPr>
          <p:nvPr/>
        </p:nvSpPr>
        <p:spPr bwMode="auto">
          <a:xfrm>
            <a:off x="6391275" y="4879975"/>
            <a:ext cx="0" cy="482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475" name="Text Box 531"/>
          <p:cNvSpPr txBox="1">
            <a:spLocks noChangeArrowheads="1"/>
          </p:cNvSpPr>
          <p:nvPr/>
        </p:nvSpPr>
        <p:spPr bwMode="auto">
          <a:xfrm>
            <a:off x="4648200" y="1066800"/>
            <a:ext cx="40386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Arial" pitchFamily="34" charset="0"/>
              </a:rPr>
              <a:t>Transition from “1” to “0”</a:t>
            </a:r>
          </a:p>
          <a:p>
            <a:pPr algn="ctr">
              <a:spcBef>
                <a:spcPct val="20000"/>
              </a:spcBef>
            </a:pPr>
            <a:r>
              <a:rPr lang="en-US" sz="2400">
                <a:latin typeface="Arial" pitchFamily="34" charset="0"/>
              </a:rPr>
              <a:t>(capacitor discharging)</a:t>
            </a:r>
            <a:endParaRPr lang="en-US" sz="2400"/>
          </a:p>
        </p:txBody>
      </p:sp>
      <p:sp>
        <p:nvSpPr>
          <p:cNvPr id="467476" name="Text Box 532"/>
          <p:cNvSpPr txBox="1">
            <a:spLocks noChangeArrowheads="1"/>
          </p:cNvSpPr>
          <p:nvPr/>
        </p:nvSpPr>
        <p:spPr bwMode="auto">
          <a:xfrm>
            <a:off x="2933700" y="6110288"/>
            <a:ext cx="3441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pitchFamily="34" charset="0"/>
              </a:rPr>
              <a:t>(V</a:t>
            </a:r>
            <a:r>
              <a:rPr lang="en-US" sz="1800" baseline="-25000">
                <a:latin typeface="Arial" pitchFamily="34" charset="0"/>
              </a:rPr>
              <a:t>high</a:t>
            </a:r>
            <a:r>
              <a:rPr lang="en-US" sz="1800">
                <a:latin typeface="Arial" pitchFamily="34" charset="0"/>
              </a:rPr>
              <a:t> is the logic 1 voltage level)</a:t>
            </a:r>
          </a:p>
        </p:txBody>
      </p:sp>
      <p:sp>
        <p:nvSpPr>
          <p:cNvPr id="467477" name="Rectangle 5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Level Transitions</a:t>
            </a:r>
          </a:p>
        </p:txBody>
      </p:sp>
      <p:graphicFrame>
        <p:nvGraphicFramePr>
          <p:cNvPr id="467479" name="Object 535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2162175"/>
          <a:ext cx="3581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3" imgW="1422360" imgH="253800" progId="Equation.3">
                  <p:embed/>
                </p:oleObj>
              </mc:Choice>
              <mc:Fallback>
                <p:oleObj name="Equation" r:id="rId3" imgW="1422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62175"/>
                        <a:ext cx="3581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478" name="Line 534"/>
          <p:cNvSpPr>
            <a:spLocks noChangeShapeType="1"/>
          </p:cNvSpPr>
          <p:nvPr/>
        </p:nvSpPr>
        <p:spPr bwMode="auto">
          <a:xfrm>
            <a:off x="4648200" y="914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67480" name="Object 536"/>
          <p:cNvGraphicFramePr>
            <a:graphicFrameLocks noGrp="1" noChangeAspect="1"/>
          </p:cNvGraphicFramePr>
          <p:nvPr>
            <p:ph sz="half" idx="1"/>
          </p:nvPr>
        </p:nvGraphicFramePr>
        <p:xfrm>
          <a:off x="5410200" y="2157413"/>
          <a:ext cx="2895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5" imgW="1143000" imgH="253800" progId="Equation.3">
                  <p:embed/>
                </p:oleObj>
              </mc:Choice>
              <mc:Fallback>
                <p:oleObj name="Equation" r:id="rId5" imgW="1143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57413"/>
                        <a:ext cx="28956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483" name="Rectangle 539"/>
          <p:cNvSpPr>
            <a:spLocks noChangeArrowheads="1"/>
          </p:cNvSpPr>
          <p:nvPr/>
        </p:nvSpPr>
        <p:spPr bwMode="auto">
          <a:xfrm>
            <a:off x="5791200" y="5334000"/>
            <a:ext cx="12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0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851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45497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What if we step up the input,</a:t>
            </a:r>
          </a:p>
          <a:p>
            <a:pPr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wait for the output to respond,</a:t>
            </a:r>
          </a:p>
          <a:p>
            <a:pPr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then bring the input back down? </a:t>
            </a:r>
          </a:p>
        </p:txBody>
      </p:sp>
      <p:grpSp>
        <p:nvGrpSpPr>
          <p:cNvPr id="446468" name="Group 4"/>
          <p:cNvGrpSpPr>
            <a:grpSpLocks/>
          </p:cNvGrpSpPr>
          <p:nvPr/>
        </p:nvGrpSpPr>
        <p:grpSpPr bwMode="auto">
          <a:xfrm>
            <a:off x="5153025" y="862013"/>
            <a:ext cx="3248025" cy="2112962"/>
            <a:chOff x="368" y="895"/>
            <a:chExt cx="1991" cy="1408"/>
          </a:xfrm>
        </p:grpSpPr>
        <p:grpSp>
          <p:nvGrpSpPr>
            <p:cNvPr id="446469" name="Group 5"/>
            <p:cNvGrpSpPr>
              <a:grpSpLocks/>
            </p:cNvGrpSpPr>
            <p:nvPr/>
          </p:nvGrpSpPr>
          <p:grpSpPr bwMode="auto">
            <a:xfrm>
              <a:off x="664" y="1075"/>
              <a:ext cx="1288" cy="977"/>
              <a:chOff x="664" y="1075"/>
              <a:chExt cx="1288" cy="977"/>
            </a:xfrm>
          </p:grpSpPr>
          <p:sp>
            <p:nvSpPr>
              <p:cNvPr id="446470" name="Line 6"/>
              <p:cNvSpPr>
                <a:spLocks noChangeShapeType="1"/>
              </p:cNvSpPr>
              <p:nvPr/>
            </p:nvSpPr>
            <p:spPr bwMode="auto">
              <a:xfrm flipV="1">
                <a:off x="664" y="2032"/>
                <a:ext cx="8" cy="2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71" name="Line 7"/>
              <p:cNvSpPr>
                <a:spLocks noChangeShapeType="1"/>
              </p:cNvSpPr>
              <p:nvPr/>
            </p:nvSpPr>
            <p:spPr bwMode="auto">
              <a:xfrm flipV="1">
                <a:off x="672" y="2014"/>
                <a:ext cx="5" cy="1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72" name="Freeform 8"/>
              <p:cNvSpPr>
                <a:spLocks/>
              </p:cNvSpPr>
              <p:nvPr/>
            </p:nvSpPr>
            <p:spPr bwMode="auto">
              <a:xfrm>
                <a:off x="677" y="1994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2 w 7"/>
                  <a:gd name="T3" fmla="*/ 10 h 20"/>
                  <a:gd name="T4" fmla="*/ 7 w 7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2" y="1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73" name="Line 9"/>
              <p:cNvSpPr>
                <a:spLocks noChangeShapeType="1"/>
              </p:cNvSpPr>
              <p:nvPr/>
            </p:nvSpPr>
            <p:spPr bwMode="auto">
              <a:xfrm flipV="1">
                <a:off x="684" y="1976"/>
                <a:ext cx="6" cy="1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74" name="Freeform 10"/>
              <p:cNvSpPr>
                <a:spLocks/>
              </p:cNvSpPr>
              <p:nvPr/>
            </p:nvSpPr>
            <p:spPr bwMode="auto">
              <a:xfrm>
                <a:off x="690" y="1956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2 w 7"/>
                  <a:gd name="T3" fmla="*/ 10 h 20"/>
                  <a:gd name="T4" fmla="*/ 7 w 7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2" y="1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75" name="Line 11"/>
              <p:cNvSpPr>
                <a:spLocks noChangeShapeType="1"/>
              </p:cNvSpPr>
              <p:nvPr/>
            </p:nvSpPr>
            <p:spPr bwMode="auto">
              <a:xfrm flipV="1">
                <a:off x="697" y="1938"/>
                <a:ext cx="5" cy="1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76" name="Freeform 12"/>
              <p:cNvSpPr>
                <a:spLocks/>
              </p:cNvSpPr>
              <p:nvPr/>
            </p:nvSpPr>
            <p:spPr bwMode="auto">
              <a:xfrm>
                <a:off x="702" y="192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3 w 8"/>
                  <a:gd name="T3" fmla="*/ 8 h 15"/>
                  <a:gd name="T4" fmla="*/ 8 w 8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3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77" name="Line 13"/>
              <p:cNvSpPr>
                <a:spLocks noChangeShapeType="1"/>
              </p:cNvSpPr>
              <p:nvPr/>
            </p:nvSpPr>
            <p:spPr bwMode="auto">
              <a:xfrm flipV="1">
                <a:off x="710" y="1906"/>
                <a:ext cx="5" cy="1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78" name="Line 14"/>
              <p:cNvSpPr>
                <a:spLocks noChangeShapeType="1"/>
              </p:cNvSpPr>
              <p:nvPr/>
            </p:nvSpPr>
            <p:spPr bwMode="auto">
              <a:xfrm flipV="1">
                <a:off x="715" y="1888"/>
                <a:ext cx="7" cy="1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79" name="Line 15"/>
              <p:cNvSpPr>
                <a:spLocks noChangeShapeType="1"/>
              </p:cNvSpPr>
              <p:nvPr/>
            </p:nvSpPr>
            <p:spPr bwMode="auto">
              <a:xfrm flipV="1">
                <a:off x="722" y="1873"/>
                <a:ext cx="8" cy="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0" name="Freeform 16"/>
              <p:cNvSpPr>
                <a:spLocks/>
              </p:cNvSpPr>
              <p:nvPr/>
            </p:nvSpPr>
            <p:spPr bwMode="auto">
              <a:xfrm>
                <a:off x="730" y="1855"/>
                <a:ext cx="5" cy="18"/>
              </a:xfrm>
              <a:custGeom>
                <a:avLst/>
                <a:gdLst>
                  <a:gd name="T0" fmla="*/ 0 w 5"/>
                  <a:gd name="T1" fmla="*/ 18 h 18"/>
                  <a:gd name="T2" fmla="*/ 2 w 5"/>
                  <a:gd name="T3" fmla="*/ 8 h 18"/>
                  <a:gd name="T4" fmla="*/ 5 w 5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lnTo>
                      <a:pt x="2" y="8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1" name="Freeform 17"/>
              <p:cNvSpPr>
                <a:spLocks/>
              </p:cNvSpPr>
              <p:nvPr/>
            </p:nvSpPr>
            <p:spPr bwMode="auto">
              <a:xfrm>
                <a:off x="735" y="1840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3 w 8"/>
                  <a:gd name="T3" fmla="*/ 8 h 15"/>
                  <a:gd name="T4" fmla="*/ 8 w 8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3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2" name="Line 18"/>
              <p:cNvSpPr>
                <a:spLocks noChangeShapeType="1"/>
              </p:cNvSpPr>
              <p:nvPr/>
            </p:nvSpPr>
            <p:spPr bwMode="auto">
              <a:xfrm flipV="1">
                <a:off x="743" y="1825"/>
                <a:ext cx="5" cy="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3" name="Freeform 19"/>
              <p:cNvSpPr>
                <a:spLocks/>
              </p:cNvSpPr>
              <p:nvPr/>
            </p:nvSpPr>
            <p:spPr bwMode="auto">
              <a:xfrm>
                <a:off x="748" y="1810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2 w 7"/>
                  <a:gd name="T3" fmla="*/ 7 h 15"/>
                  <a:gd name="T4" fmla="*/ 7 w 7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2" y="7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4" name="Line 20"/>
              <p:cNvSpPr>
                <a:spLocks noChangeShapeType="1"/>
              </p:cNvSpPr>
              <p:nvPr/>
            </p:nvSpPr>
            <p:spPr bwMode="auto">
              <a:xfrm flipV="1">
                <a:off x="755" y="1795"/>
                <a:ext cx="5" cy="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5" name="Freeform 21"/>
              <p:cNvSpPr>
                <a:spLocks/>
              </p:cNvSpPr>
              <p:nvPr/>
            </p:nvSpPr>
            <p:spPr bwMode="auto">
              <a:xfrm>
                <a:off x="760" y="1779"/>
                <a:ext cx="8" cy="16"/>
              </a:xfrm>
              <a:custGeom>
                <a:avLst/>
                <a:gdLst>
                  <a:gd name="T0" fmla="*/ 0 w 8"/>
                  <a:gd name="T1" fmla="*/ 16 h 16"/>
                  <a:gd name="T2" fmla="*/ 3 w 8"/>
                  <a:gd name="T3" fmla="*/ 8 h 16"/>
                  <a:gd name="T4" fmla="*/ 8 w 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3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6" name="Line 22"/>
              <p:cNvSpPr>
                <a:spLocks noChangeShapeType="1"/>
              </p:cNvSpPr>
              <p:nvPr/>
            </p:nvSpPr>
            <p:spPr bwMode="auto">
              <a:xfrm flipV="1">
                <a:off x="768" y="1764"/>
                <a:ext cx="5" cy="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7" name="Freeform 23"/>
              <p:cNvSpPr>
                <a:spLocks/>
              </p:cNvSpPr>
              <p:nvPr/>
            </p:nvSpPr>
            <p:spPr bwMode="auto">
              <a:xfrm>
                <a:off x="773" y="1752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2 w 7"/>
                  <a:gd name="T3" fmla="*/ 5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8" name="Freeform 24"/>
              <p:cNvSpPr>
                <a:spLocks/>
              </p:cNvSpPr>
              <p:nvPr/>
            </p:nvSpPr>
            <p:spPr bwMode="auto">
              <a:xfrm>
                <a:off x="780" y="1736"/>
                <a:ext cx="5" cy="16"/>
              </a:xfrm>
              <a:custGeom>
                <a:avLst/>
                <a:gdLst>
                  <a:gd name="T0" fmla="*/ 0 w 5"/>
                  <a:gd name="T1" fmla="*/ 16 h 16"/>
                  <a:gd name="T2" fmla="*/ 3 w 5"/>
                  <a:gd name="T3" fmla="*/ 8 h 16"/>
                  <a:gd name="T4" fmla="*/ 5 w 5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6">
                    <a:moveTo>
                      <a:pt x="0" y="16"/>
                    </a:moveTo>
                    <a:lnTo>
                      <a:pt x="3" y="8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89" name="Line 25"/>
              <p:cNvSpPr>
                <a:spLocks noChangeShapeType="1"/>
              </p:cNvSpPr>
              <p:nvPr/>
            </p:nvSpPr>
            <p:spPr bwMode="auto">
              <a:xfrm flipV="1">
                <a:off x="785" y="1724"/>
                <a:ext cx="8" cy="1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0" name="Line 26"/>
              <p:cNvSpPr>
                <a:spLocks noChangeShapeType="1"/>
              </p:cNvSpPr>
              <p:nvPr/>
            </p:nvSpPr>
            <p:spPr bwMode="auto">
              <a:xfrm flipV="1">
                <a:off x="793" y="1711"/>
                <a:ext cx="8" cy="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1" name="Line 27"/>
              <p:cNvSpPr>
                <a:spLocks noChangeShapeType="1"/>
              </p:cNvSpPr>
              <p:nvPr/>
            </p:nvSpPr>
            <p:spPr bwMode="auto">
              <a:xfrm flipV="1">
                <a:off x="801" y="1699"/>
                <a:ext cx="5" cy="1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2" name="Freeform 28"/>
              <p:cNvSpPr>
                <a:spLocks/>
              </p:cNvSpPr>
              <p:nvPr/>
            </p:nvSpPr>
            <p:spPr bwMode="auto">
              <a:xfrm>
                <a:off x="806" y="1686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2 w 7"/>
                  <a:gd name="T3" fmla="*/ 5 h 13"/>
                  <a:gd name="T4" fmla="*/ 7 w 7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3" name="Line 29"/>
              <p:cNvSpPr>
                <a:spLocks noChangeShapeType="1"/>
              </p:cNvSpPr>
              <p:nvPr/>
            </p:nvSpPr>
            <p:spPr bwMode="auto">
              <a:xfrm flipV="1">
                <a:off x="813" y="1673"/>
                <a:ext cx="5" cy="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4" name="Freeform 30"/>
              <p:cNvSpPr>
                <a:spLocks/>
              </p:cNvSpPr>
              <p:nvPr/>
            </p:nvSpPr>
            <p:spPr bwMode="auto">
              <a:xfrm>
                <a:off x="818" y="1661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3 w 8"/>
                  <a:gd name="T3" fmla="*/ 5 h 12"/>
                  <a:gd name="T4" fmla="*/ 8 w 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3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5" name="Line 31"/>
              <p:cNvSpPr>
                <a:spLocks noChangeShapeType="1"/>
              </p:cNvSpPr>
              <p:nvPr/>
            </p:nvSpPr>
            <p:spPr bwMode="auto">
              <a:xfrm flipV="1">
                <a:off x="826" y="1648"/>
                <a:ext cx="5" cy="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6" name="Freeform 32"/>
              <p:cNvSpPr>
                <a:spLocks/>
              </p:cNvSpPr>
              <p:nvPr/>
            </p:nvSpPr>
            <p:spPr bwMode="auto">
              <a:xfrm>
                <a:off x="831" y="1638"/>
                <a:ext cx="8" cy="10"/>
              </a:xfrm>
              <a:custGeom>
                <a:avLst/>
                <a:gdLst>
                  <a:gd name="T0" fmla="*/ 0 w 8"/>
                  <a:gd name="T1" fmla="*/ 10 h 10"/>
                  <a:gd name="T2" fmla="*/ 2 w 8"/>
                  <a:gd name="T3" fmla="*/ 5 h 10"/>
                  <a:gd name="T4" fmla="*/ 8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2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7" name="Line 33"/>
              <p:cNvSpPr>
                <a:spLocks noChangeShapeType="1"/>
              </p:cNvSpPr>
              <p:nvPr/>
            </p:nvSpPr>
            <p:spPr bwMode="auto">
              <a:xfrm flipV="1">
                <a:off x="839" y="1625"/>
                <a:ext cx="5" cy="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8" name="Line 34"/>
              <p:cNvSpPr>
                <a:spLocks noChangeShapeType="1"/>
              </p:cNvSpPr>
              <p:nvPr/>
            </p:nvSpPr>
            <p:spPr bwMode="auto">
              <a:xfrm flipV="1">
                <a:off x="844" y="1615"/>
                <a:ext cx="7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99" name="Line 35"/>
              <p:cNvSpPr>
                <a:spLocks noChangeShapeType="1"/>
              </p:cNvSpPr>
              <p:nvPr/>
            </p:nvSpPr>
            <p:spPr bwMode="auto">
              <a:xfrm flipV="1">
                <a:off x="851" y="1603"/>
                <a:ext cx="8" cy="1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0" name="Line 36"/>
              <p:cNvSpPr>
                <a:spLocks noChangeShapeType="1"/>
              </p:cNvSpPr>
              <p:nvPr/>
            </p:nvSpPr>
            <p:spPr bwMode="auto">
              <a:xfrm flipV="1">
                <a:off x="859" y="1592"/>
                <a:ext cx="5" cy="1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1" name="Freeform 37"/>
              <p:cNvSpPr>
                <a:spLocks/>
              </p:cNvSpPr>
              <p:nvPr/>
            </p:nvSpPr>
            <p:spPr bwMode="auto">
              <a:xfrm>
                <a:off x="864" y="1582"/>
                <a:ext cx="7" cy="10"/>
              </a:xfrm>
              <a:custGeom>
                <a:avLst/>
                <a:gdLst>
                  <a:gd name="T0" fmla="*/ 0 w 7"/>
                  <a:gd name="T1" fmla="*/ 10 h 10"/>
                  <a:gd name="T2" fmla="*/ 2 w 7"/>
                  <a:gd name="T3" fmla="*/ 5 h 10"/>
                  <a:gd name="T4" fmla="*/ 7 w 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2" name="Line 38"/>
              <p:cNvSpPr>
                <a:spLocks noChangeShapeType="1"/>
              </p:cNvSpPr>
              <p:nvPr/>
            </p:nvSpPr>
            <p:spPr bwMode="auto">
              <a:xfrm flipV="1">
                <a:off x="871" y="1572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3" name="Freeform 39"/>
              <p:cNvSpPr>
                <a:spLocks/>
              </p:cNvSpPr>
              <p:nvPr/>
            </p:nvSpPr>
            <p:spPr bwMode="auto">
              <a:xfrm>
                <a:off x="876" y="1562"/>
                <a:ext cx="8" cy="10"/>
              </a:xfrm>
              <a:custGeom>
                <a:avLst/>
                <a:gdLst>
                  <a:gd name="T0" fmla="*/ 0 w 8"/>
                  <a:gd name="T1" fmla="*/ 10 h 10"/>
                  <a:gd name="T2" fmla="*/ 3 w 8"/>
                  <a:gd name="T3" fmla="*/ 5 h 10"/>
                  <a:gd name="T4" fmla="*/ 8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3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4" name="Line 40"/>
              <p:cNvSpPr>
                <a:spLocks noChangeShapeType="1"/>
              </p:cNvSpPr>
              <p:nvPr/>
            </p:nvSpPr>
            <p:spPr bwMode="auto">
              <a:xfrm flipV="1">
                <a:off x="884" y="1552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5" name="Freeform 41"/>
              <p:cNvSpPr>
                <a:spLocks/>
              </p:cNvSpPr>
              <p:nvPr/>
            </p:nvSpPr>
            <p:spPr bwMode="auto">
              <a:xfrm>
                <a:off x="889" y="1542"/>
                <a:ext cx="8" cy="10"/>
              </a:xfrm>
              <a:custGeom>
                <a:avLst/>
                <a:gdLst>
                  <a:gd name="T0" fmla="*/ 0 w 8"/>
                  <a:gd name="T1" fmla="*/ 10 h 10"/>
                  <a:gd name="T2" fmla="*/ 3 w 8"/>
                  <a:gd name="T3" fmla="*/ 5 h 10"/>
                  <a:gd name="T4" fmla="*/ 8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3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6" name="Line 42"/>
              <p:cNvSpPr>
                <a:spLocks noChangeShapeType="1"/>
              </p:cNvSpPr>
              <p:nvPr/>
            </p:nvSpPr>
            <p:spPr bwMode="auto">
              <a:xfrm flipV="1">
                <a:off x="897" y="1532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7" name="Freeform 43"/>
              <p:cNvSpPr>
                <a:spLocks/>
              </p:cNvSpPr>
              <p:nvPr/>
            </p:nvSpPr>
            <p:spPr bwMode="auto">
              <a:xfrm>
                <a:off x="902" y="1522"/>
                <a:ext cx="7" cy="10"/>
              </a:xfrm>
              <a:custGeom>
                <a:avLst/>
                <a:gdLst>
                  <a:gd name="T0" fmla="*/ 0 w 7"/>
                  <a:gd name="T1" fmla="*/ 10 h 10"/>
                  <a:gd name="T2" fmla="*/ 2 w 7"/>
                  <a:gd name="T3" fmla="*/ 5 h 10"/>
                  <a:gd name="T4" fmla="*/ 7 w 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8" name="Line 44"/>
              <p:cNvSpPr>
                <a:spLocks noChangeShapeType="1"/>
              </p:cNvSpPr>
              <p:nvPr/>
            </p:nvSpPr>
            <p:spPr bwMode="auto">
              <a:xfrm flipV="1">
                <a:off x="909" y="1514"/>
                <a:ext cx="5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09" name="Line 45"/>
              <p:cNvSpPr>
                <a:spLocks noChangeShapeType="1"/>
              </p:cNvSpPr>
              <p:nvPr/>
            </p:nvSpPr>
            <p:spPr bwMode="auto">
              <a:xfrm flipV="1">
                <a:off x="914" y="1504"/>
                <a:ext cx="8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0" name="Line 46"/>
              <p:cNvSpPr>
                <a:spLocks noChangeShapeType="1"/>
              </p:cNvSpPr>
              <p:nvPr/>
            </p:nvSpPr>
            <p:spPr bwMode="auto">
              <a:xfrm flipV="1">
                <a:off x="922" y="1494"/>
                <a:ext cx="7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1" name="Line 47"/>
              <p:cNvSpPr>
                <a:spLocks noChangeShapeType="1"/>
              </p:cNvSpPr>
              <p:nvPr/>
            </p:nvSpPr>
            <p:spPr bwMode="auto">
              <a:xfrm flipV="1">
                <a:off x="929" y="1486"/>
                <a:ext cx="5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2" name="Freeform 48"/>
              <p:cNvSpPr>
                <a:spLocks/>
              </p:cNvSpPr>
              <p:nvPr/>
            </p:nvSpPr>
            <p:spPr bwMode="auto">
              <a:xfrm>
                <a:off x="934" y="1479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3 w 8"/>
                  <a:gd name="T3" fmla="*/ 5 h 7"/>
                  <a:gd name="T4" fmla="*/ 8 w 8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3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3" name="Freeform 49"/>
              <p:cNvSpPr>
                <a:spLocks/>
              </p:cNvSpPr>
              <p:nvPr/>
            </p:nvSpPr>
            <p:spPr bwMode="auto">
              <a:xfrm>
                <a:off x="942" y="1469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3 w 5"/>
                  <a:gd name="T3" fmla="*/ 5 h 10"/>
                  <a:gd name="T4" fmla="*/ 5 w 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3" y="5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4" name="Freeform 50"/>
              <p:cNvSpPr>
                <a:spLocks/>
              </p:cNvSpPr>
              <p:nvPr/>
            </p:nvSpPr>
            <p:spPr bwMode="auto">
              <a:xfrm>
                <a:off x="947" y="1461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3 w 8"/>
                  <a:gd name="T3" fmla="*/ 3 h 8"/>
                  <a:gd name="T4" fmla="*/ 8 w 8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5" name="Line 51"/>
              <p:cNvSpPr>
                <a:spLocks noChangeShapeType="1"/>
              </p:cNvSpPr>
              <p:nvPr/>
            </p:nvSpPr>
            <p:spPr bwMode="auto">
              <a:xfrm flipV="1">
                <a:off x="955" y="1454"/>
                <a:ext cx="5" cy="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6" name="Freeform 52"/>
              <p:cNvSpPr>
                <a:spLocks/>
              </p:cNvSpPr>
              <p:nvPr/>
            </p:nvSpPr>
            <p:spPr bwMode="auto">
              <a:xfrm>
                <a:off x="960" y="1446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2 w 7"/>
                  <a:gd name="T3" fmla="*/ 2 h 8"/>
                  <a:gd name="T4" fmla="*/ 7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2" y="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7" name="Line 53"/>
              <p:cNvSpPr>
                <a:spLocks noChangeShapeType="1"/>
              </p:cNvSpPr>
              <p:nvPr/>
            </p:nvSpPr>
            <p:spPr bwMode="auto">
              <a:xfrm flipV="1">
                <a:off x="967" y="1438"/>
                <a:ext cx="5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8" name="Line 54"/>
              <p:cNvSpPr>
                <a:spLocks noChangeShapeType="1"/>
              </p:cNvSpPr>
              <p:nvPr/>
            </p:nvSpPr>
            <p:spPr bwMode="auto">
              <a:xfrm flipV="1">
                <a:off x="972" y="1431"/>
                <a:ext cx="8" cy="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19" name="Line 55"/>
              <p:cNvSpPr>
                <a:spLocks noChangeShapeType="1"/>
              </p:cNvSpPr>
              <p:nvPr/>
            </p:nvSpPr>
            <p:spPr bwMode="auto">
              <a:xfrm flipV="1">
                <a:off x="980" y="1423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0" name="Line 56"/>
              <p:cNvSpPr>
                <a:spLocks noChangeShapeType="1"/>
              </p:cNvSpPr>
              <p:nvPr/>
            </p:nvSpPr>
            <p:spPr bwMode="auto">
              <a:xfrm flipV="1">
                <a:off x="988" y="1416"/>
                <a:ext cx="5" cy="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1" name="Freeform 57"/>
              <p:cNvSpPr>
                <a:spLocks/>
              </p:cNvSpPr>
              <p:nvPr/>
            </p:nvSpPr>
            <p:spPr bwMode="auto">
              <a:xfrm>
                <a:off x="993" y="1408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2 w 7"/>
                  <a:gd name="T3" fmla="*/ 3 h 8"/>
                  <a:gd name="T4" fmla="*/ 7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2" name="Line 58"/>
              <p:cNvSpPr>
                <a:spLocks noChangeShapeType="1"/>
              </p:cNvSpPr>
              <p:nvPr/>
            </p:nvSpPr>
            <p:spPr bwMode="auto">
              <a:xfrm flipV="1">
                <a:off x="1000" y="1400"/>
                <a:ext cx="5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3" name="Freeform 59"/>
              <p:cNvSpPr>
                <a:spLocks/>
              </p:cNvSpPr>
              <p:nvPr/>
            </p:nvSpPr>
            <p:spPr bwMode="auto">
              <a:xfrm>
                <a:off x="1005" y="1395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3 w 8"/>
                  <a:gd name="T3" fmla="*/ 3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4" name="Line 60"/>
              <p:cNvSpPr>
                <a:spLocks noChangeShapeType="1"/>
              </p:cNvSpPr>
              <p:nvPr/>
            </p:nvSpPr>
            <p:spPr bwMode="auto">
              <a:xfrm flipV="1">
                <a:off x="1013" y="1388"/>
                <a:ext cx="5" cy="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5" name="Freeform 61"/>
              <p:cNvSpPr>
                <a:spLocks/>
              </p:cNvSpPr>
              <p:nvPr/>
            </p:nvSpPr>
            <p:spPr bwMode="auto">
              <a:xfrm>
                <a:off x="1018" y="1380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2 w 7"/>
                  <a:gd name="T3" fmla="*/ 3 h 8"/>
                  <a:gd name="T4" fmla="*/ 7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6" name="Line 62"/>
              <p:cNvSpPr>
                <a:spLocks noChangeShapeType="1"/>
              </p:cNvSpPr>
              <p:nvPr/>
            </p:nvSpPr>
            <p:spPr bwMode="auto">
              <a:xfrm flipV="1">
                <a:off x="1025" y="1375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7" name="Freeform 63"/>
              <p:cNvSpPr>
                <a:spLocks/>
              </p:cNvSpPr>
              <p:nvPr/>
            </p:nvSpPr>
            <p:spPr bwMode="auto">
              <a:xfrm>
                <a:off x="1030" y="136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3 w 8"/>
                  <a:gd name="T3" fmla="*/ 2 h 7"/>
                  <a:gd name="T4" fmla="*/ 8 w 8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8" name="Line 64"/>
              <p:cNvSpPr>
                <a:spLocks noChangeShapeType="1"/>
              </p:cNvSpPr>
              <p:nvPr/>
            </p:nvSpPr>
            <p:spPr bwMode="auto">
              <a:xfrm flipV="1">
                <a:off x="1038" y="1363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29" name="Line 65"/>
              <p:cNvSpPr>
                <a:spLocks noChangeShapeType="1"/>
              </p:cNvSpPr>
              <p:nvPr/>
            </p:nvSpPr>
            <p:spPr bwMode="auto">
              <a:xfrm flipV="1">
                <a:off x="1043" y="1358"/>
                <a:ext cx="8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0" name="Freeform 66"/>
              <p:cNvSpPr>
                <a:spLocks/>
              </p:cNvSpPr>
              <p:nvPr/>
            </p:nvSpPr>
            <p:spPr bwMode="auto">
              <a:xfrm>
                <a:off x="1051" y="1350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5 w 7"/>
                  <a:gd name="T3" fmla="*/ 3 h 8"/>
                  <a:gd name="T4" fmla="*/ 7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5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1" name="Line 67"/>
              <p:cNvSpPr>
                <a:spLocks noChangeShapeType="1"/>
              </p:cNvSpPr>
              <p:nvPr/>
            </p:nvSpPr>
            <p:spPr bwMode="auto">
              <a:xfrm flipV="1">
                <a:off x="1058" y="1345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2" name="Freeform 68"/>
              <p:cNvSpPr>
                <a:spLocks/>
              </p:cNvSpPr>
              <p:nvPr/>
            </p:nvSpPr>
            <p:spPr bwMode="auto">
              <a:xfrm>
                <a:off x="1063" y="1340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3 w 8"/>
                  <a:gd name="T3" fmla="*/ 2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3" name="Freeform 69"/>
              <p:cNvSpPr>
                <a:spLocks/>
              </p:cNvSpPr>
              <p:nvPr/>
            </p:nvSpPr>
            <p:spPr bwMode="auto">
              <a:xfrm>
                <a:off x="1071" y="1332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2 w 5"/>
                  <a:gd name="T3" fmla="*/ 3 h 8"/>
                  <a:gd name="T4" fmla="*/ 5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4" name="Freeform 70"/>
              <p:cNvSpPr>
                <a:spLocks/>
              </p:cNvSpPr>
              <p:nvPr/>
            </p:nvSpPr>
            <p:spPr bwMode="auto">
              <a:xfrm>
                <a:off x="1076" y="1327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3 h 5"/>
                  <a:gd name="T4" fmla="*/ 7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5" name="Line 71"/>
              <p:cNvSpPr>
                <a:spLocks noChangeShapeType="1"/>
              </p:cNvSpPr>
              <p:nvPr/>
            </p:nvSpPr>
            <p:spPr bwMode="auto">
              <a:xfrm flipV="1">
                <a:off x="1083" y="1322"/>
                <a:ext cx="6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6" name="Freeform 72"/>
              <p:cNvSpPr>
                <a:spLocks/>
              </p:cNvSpPr>
              <p:nvPr/>
            </p:nvSpPr>
            <p:spPr bwMode="auto">
              <a:xfrm>
                <a:off x="1089" y="1317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3 h 5"/>
                  <a:gd name="T4" fmla="*/ 7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7" name="Line 73"/>
              <p:cNvSpPr>
                <a:spLocks noChangeShapeType="1"/>
              </p:cNvSpPr>
              <p:nvPr/>
            </p:nvSpPr>
            <p:spPr bwMode="auto">
              <a:xfrm flipV="1">
                <a:off x="1096" y="1312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8" name="Line 74"/>
              <p:cNvSpPr>
                <a:spLocks noChangeShapeType="1"/>
              </p:cNvSpPr>
              <p:nvPr/>
            </p:nvSpPr>
            <p:spPr bwMode="auto">
              <a:xfrm flipV="1">
                <a:off x="1101" y="1307"/>
                <a:ext cx="8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39" name="Line 75"/>
              <p:cNvSpPr>
                <a:spLocks noChangeShapeType="1"/>
              </p:cNvSpPr>
              <p:nvPr/>
            </p:nvSpPr>
            <p:spPr bwMode="auto">
              <a:xfrm flipV="1">
                <a:off x="1109" y="1302"/>
                <a:ext cx="7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0" name="Line 76"/>
              <p:cNvSpPr>
                <a:spLocks noChangeShapeType="1"/>
              </p:cNvSpPr>
              <p:nvPr/>
            </p:nvSpPr>
            <p:spPr bwMode="auto">
              <a:xfrm flipV="1">
                <a:off x="1116" y="1297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1" name="Freeform 77"/>
              <p:cNvSpPr>
                <a:spLocks/>
              </p:cNvSpPr>
              <p:nvPr/>
            </p:nvSpPr>
            <p:spPr bwMode="auto">
              <a:xfrm>
                <a:off x="1121" y="1292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3 w 8"/>
                  <a:gd name="T3" fmla="*/ 2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2" name="Line 78"/>
              <p:cNvSpPr>
                <a:spLocks noChangeShapeType="1"/>
              </p:cNvSpPr>
              <p:nvPr/>
            </p:nvSpPr>
            <p:spPr bwMode="auto">
              <a:xfrm flipV="1">
                <a:off x="1129" y="1287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3" name="Freeform 79"/>
              <p:cNvSpPr>
                <a:spLocks/>
              </p:cNvSpPr>
              <p:nvPr/>
            </p:nvSpPr>
            <p:spPr bwMode="auto">
              <a:xfrm>
                <a:off x="1134" y="1284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2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4" name="Line 80"/>
              <p:cNvSpPr>
                <a:spLocks noChangeShapeType="1"/>
              </p:cNvSpPr>
              <p:nvPr/>
            </p:nvSpPr>
            <p:spPr bwMode="auto">
              <a:xfrm flipV="1">
                <a:off x="1142" y="1279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5" name="Freeform 81"/>
              <p:cNvSpPr>
                <a:spLocks/>
              </p:cNvSpPr>
              <p:nvPr/>
            </p:nvSpPr>
            <p:spPr bwMode="auto">
              <a:xfrm>
                <a:off x="1147" y="127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3 h 5"/>
                  <a:gd name="T4" fmla="*/ 7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6" name="Line 82"/>
              <p:cNvSpPr>
                <a:spLocks noChangeShapeType="1"/>
              </p:cNvSpPr>
              <p:nvPr/>
            </p:nvSpPr>
            <p:spPr bwMode="auto">
              <a:xfrm flipV="1">
                <a:off x="1154" y="1269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7" name="Freeform 83"/>
              <p:cNvSpPr>
                <a:spLocks/>
              </p:cNvSpPr>
              <p:nvPr/>
            </p:nvSpPr>
            <p:spPr bwMode="auto">
              <a:xfrm>
                <a:off x="1159" y="1267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8" name="Line 84"/>
              <p:cNvSpPr>
                <a:spLocks noChangeShapeType="1"/>
              </p:cNvSpPr>
              <p:nvPr/>
            </p:nvSpPr>
            <p:spPr bwMode="auto">
              <a:xfrm flipV="1">
                <a:off x="1167" y="1262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49" name="Line 85"/>
              <p:cNvSpPr>
                <a:spLocks noChangeShapeType="1"/>
              </p:cNvSpPr>
              <p:nvPr/>
            </p:nvSpPr>
            <p:spPr bwMode="auto">
              <a:xfrm flipV="1">
                <a:off x="1172" y="1257"/>
                <a:ext cx="7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0" name="Line 86"/>
              <p:cNvSpPr>
                <a:spLocks noChangeShapeType="1"/>
              </p:cNvSpPr>
              <p:nvPr/>
            </p:nvSpPr>
            <p:spPr bwMode="auto">
              <a:xfrm flipV="1">
                <a:off x="1179" y="1254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1" name="Line 87"/>
              <p:cNvSpPr>
                <a:spLocks noChangeShapeType="1"/>
              </p:cNvSpPr>
              <p:nvPr/>
            </p:nvSpPr>
            <p:spPr bwMode="auto">
              <a:xfrm flipV="1">
                <a:off x="1187" y="1249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2" name="Freeform 88"/>
              <p:cNvSpPr>
                <a:spLocks/>
              </p:cNvSpPr>
              <p:nvPr/>
            </p:nvSpPr>
            <p:spPr bwMode="auto">
              <a:xfrm>
                <a:off x="1192" y="1246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3" name="Line 89"/>
              <p:cNvSpPr>
                <a:spLocks noChangeShapeType="1"/>
              </p:cNvSpPr>
              <p:nvPr/>
            </p:nvSpPr>
            <p:spPr bwMode="auto">
              <a:xfrm flipV="1">
                <a:off x="1200" y="1241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4" name="Freeform 90"/>
              <p:cNvSpPr>
                <a:spLocks/>
              </p:cNvSpPr>
              <p:nvPr/>
            </p:nvSpPr>
            <p:spPr bwMode="auto">
              <a:xfrm>
                <a:off x="1205" y="1239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2 w 7"/>
                  <a:gd name="T3" fmla="*/ 0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5" name="Line 91"/>
              <p:cNvSpPr>
                <a:spLocks noChangeShapeType="1"/>
              </p:cNvSpPr>
              <p:nvPr/>
            </p:nvSpPr>
            <p:spPr bwMode="auto">
              <a:xfrm flipV="1">
                <a:off x="1212" y="1234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6" name="Freeform 92"/>
              <p:cNvSpPr>
                <a:spLocks/>
              </p:cNvSpPr>
              <p:nvPr/>
            </p:nvSpPr>
            <p:spPr bwMode="auto">
              <a:xfrm>
                <a:off x="1217" y="1231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7" name="Line 93"/>
              <p:cNvSpPr>
                <a:spLocks noChangeShapeType="1"/>
              </p:cNvSpPr>
              <p:nvPr/>
            </p:nvSpPr>
            <p:spPr bwMode="auto">
              <a:xfrm flipV="1">
                <a:off x="1225" y="1229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8" name="Line 94"/>
              <p:cNvSpPr>
                <a:spLocks noChangeShapeType="1"/>
              </p:cNvSpPr>
              <p:nvPr/>
            </p:nvSpPr>
            <p:spPr bwMode="auto">
              <a:xfrm flipV="1">
                <a:off x="1230" y="1224"/>
                <a:ext cx="8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59" name="Line 95"/>
              <p:cNvSpPr>
                <a:spLocks noChangeShapeType="1"/>
              </p:cNvSpPr>
              <p:nvPr/>
            </p:nvSpPr>
            <p:spPr bwMode="auto">
              <a:xfrm flipV="1">
                <a:off x="1238" y="1221"/>
                <a:ext cx="7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0" name="Line 96"/>
              <p:cNvSpPr>
                <a:spLocks noChangeShapeType="1"/>
              </p:cNvSpPr>
              <p:nvPr/>
            </p:nvSpPr>
            <p:spPr bwMode="auto">
              <a:xfrm flipV="1">
                <a:off x="1245" y="1219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1" name="Freeform 97"/>
              <p:cNvSpPr>
                <a:spLocks/>
              </p:cNvSpPr>
              <p:nvPr/>
            </p:nvSpPr>
            <p:spPr bwMode="auto">
              <a:xfrm>
                <a:off x="1250" y="1214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3 w 8"/>
                  <a:gd name="T3" fmla="*/ 2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2" name="Line 98"/>
              <p:cNvSpPr>
                <a:spLocks noChangeShapeType="1"/>
              </p:cNvSpPr>
              <p:nvPr/>
            </p:nvSpPr>
            <p:spPr bwMode="auto">
              <a:xfrm flipV="1">
                <a:off x="1258" y="1211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3" name="Freeform 99"/>
              <p:cNvSpPr>
                <a:spLocks/>
              </p:cNvSpPr>
              <p:nvPr/>
            </p:nvSpPr>
            <p:spPr bwMode="auto">
              <a:xfrm>
                <a:off x="1263" y="1209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2 w 7"/>
                  <a:gd name="T3" fmla="*/ 0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4" name="Line 100"/>
              <p:cNvSpPr>
                <a:spLocks noChangeShapeType="1"/>
              </p:cNvSpPr>
              <p:nvPr/>
            </p:nvSpPr>
            <p:spPr bwMode="auto">
              <a:xfrm flipV="1">
                <a:off x="1270" y="1206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5" name="Freeform 101"/>
              <p:cNvSpPr>
                <a:spLocks/>
              </p:cNvSpPr>
              <p:nvPr/>
            </p:nvSpPr>
            <p:spPr bwMode="auto">
              <a:xfrm>
                <a:off x="1275" y="1203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3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6" name="Line 102"/>
              <p:cNvSpPr>
                <a:spLocks noChangeShapeType="1"/>
              </p:cNvSpPr>
              <p:nvPr/>
            </p:nvSpPr>
            <p:spPr bwMode="auto">
              <a:xfrm flipV="1">
                <a:off x="1283" y="1198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7" name="Freeform 103"/>
              <p:cNvSpPr>
                <a:spLocks/>
              </p:cNvSpPr>
              <p:nvPr/>
            </p:nvSpPr>
            <p:spPr bwMode="auto">
              <a:xfrm>
                <a:off x="1288" y="1196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8" name="Line 104"/>
              <p:cNvSpPr>
                <a:spLocks noChangeShapeType="1"/>
              </p:cNvSpPr>
              <p:nvPr/>
            </p:nvSpPr>
            <p:spPr bwMode="auto">
              <a:xfrm flipV="1">
                <a:off x="1296" y="1193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69" name="Line 105"/>
              <p:cNvSpPr>
                <a:spLocks noChangeShapeType="1"/>
              </p:cNvSpPr>
              <p:nvPr/>
            </p:nvSpPr>
            <p:spPr bwMode="auto">
              <a:xfrm flipV="1">
                <a:off x="1301" y="1191"/>
                <a:ext cx="7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0" name="Line 106"/>
              <p:cNvSpPr>
                <a:spLocks noChangeShapeType="1"/>
              </p:cNvSpPr>
              <p:nvPr/>
            </p:nvSpPr>
            <p:spPr bwMode="auto">
              <a:xfrm flipV="1">
                <a:off x="1308" y="1188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1" name="Line 107"/>
              <p:cNvSpPr>
                <a:spLocks noChangeShapeType="1"/>
              </p:cNvSpPr>
              <p:nvPr/>
            </p:nvSpPr>
            <p:spPr bwMode="auto">
              <a:xfrm flipV="1">
                <a:off x="1316" y="1186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2" name="Freeform 108"/>
              <p:cNvSpPr>
                <a:spLocks/>
              </p:cNvSpPr>
              <p:nvPr/>
            </p:nvSpPr>
            <p:spPr bwMode="auto">
              <a:xfrm>
                <a:off x="1321" y="1183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3" name="Line 109"/>
              <p:cNvSpPr>
                <a:spLocks noChangeShapeType="1"/>
              </p:cNvSpPr>
              <p:nvPr/>
            </p:nvSpPr>
            <p:spPr bwMode="auto">
              <a:xfrm flipV="1">
                <a:off x="1328" y="1181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4" name="Freeform 110"/>
              <p:cNvSpPr>
                <a:spLocks/>
              </p:cNvSpPr>
              <p:nvPr/>
            </p:nvSpPr>
            <p:spPr bwMode="auto">
              <a:xfrm>
                <a:off x="1333" y="1178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5" name="Line 111"/>
              <p:cNvSpPr>
                <a:spLocks noChangeShapeType="1"/>
              </p:cNvSpPr>
              <p:nvPr/>
            </p:nvSpPr>
            <p:spPr bwMode="auto">
              <a:xfrm flipV="1">
                <a:off x="1341" y="1176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6" name="Freeform 112"/>
              <p:cNvSpPr>
                <a:spLocks/>
              </p:cNvSpPr>
              <p:nvPr/>
            </p:nvSpPr>
            <p:spPr bwMode="auto">
              <a:xfrm>
                <a:off x="1346" y="1173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7" name="Line 113"/>
              <p:cNvSpPr>
                <a:spLocks noChangeShapeType="1"/>
              </p:cNvSpPr>
              <p:nvPr/>
            </p:nvSpPr>
            <p:spPr bwMode="auto">
              <a:xfrm flipV="1">
                <a:off x="1354" y="1171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8" name="Line 114"/>
              <p:cNvSpPr>
                <a:spLocks noChangeShapeType="1"/>
              </p:cNvSpPr>
              <p:nvPr/>
            </p:nvSpPr>
            <p:spPr bwMode="auto">
              <a:xfrm flipV="1">
                <a:off x="1359" y="1168"/>
                <a:ext cx="7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79" name="Line 115"/>
              <p:cNvSpPr>
                <a:spLocks noChangeShapeType="1"/>
              </p:cNvSpPr>
              <p:nvPr/>
            </p:nvSpPr>
            <p:spPr bwMode="auto">
              <a:xfrm>
                <a:off x="1366" y="116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0" name="Line 116"/>
              <p:cNvSpPr>
                <a:spLocks noChangeShapeType="1"/>
              </p:cNvSpPr>
              <p:nvPr/>
            </p:nvSpPr>
            <p:spPr bwMode="auto">
              <a:xfrm flipV="1">
                <a:off x="1374" y="1166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1" name="Freeform 117"/>
              <p:cNvSpPr>
                <a:spLocks/>
              </p:cNvSpPr>
              <p:nvPr/>
            </p:nvSpPr>
            <p:spPr bwMode="auto">
              <a:xfrm>
                <a:off x="1379" y="1163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2" name="Line 118"/>
              <p:cNvSpPr>
                <a:spLocks noChangeShapeType="1"/>
              </p:cNvSpPr>
              <p:nvPr/>
            </p:nvSpPr>
            <p:spPr bwMode="auto">
              <a:xfrm flipV="1">
                <a:off x="1386" y="1161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3" name="Freeform 119"/>
              <p:cNvSpPr>
                <a:spLocks/>
              </p:cNvSpPr>
              <p:nvPr/>
            </p:nvSpPr>
            <p:spPr bwMode="auto">
              <a:xfrm>
                <a:off x="1392" y="1158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4" name="Line 120"/>
              <p:cNvSpPr>
                <a:spLocks noChangeShapeType="1"/>
              </p:cNvSpPr>
              <p:nvPr/>
            </p:nvSpPr>
            <p:spPr bwMode="auto">
              <a:xfrm flipV="1">
                <a:off x="1399" y="1155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5" name="Freeform 121"/>
              <p:cNvSpPr>
                <a:spLocks/>
              </p:cNvSpPr>
              <p:nvPr/>
            </p:nvSpPr>
            <p:spPr bwMode="auto">
              <a:xfrm>
                <a:off x="1404" y="115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6" name="Line 122"/>
              <p:cNvSpPr>
                <a:spLocks noChangeShapeType="1"/>
              </p:cNvSpPr>
              <p:nvPr/>
            </p:nvSpPr>
            <p:spPr bwMode="auto">
              <a:xfrm flipV="1">
                <a:off x="1412" y="1153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7" name="Freeform 123"/>
              <p:cNvSpPr>
                <a:spLocks/>
              </p:cNvSpPr>
              <p:nvPr/>
            </p:nvSpPr>
            <p:spPr bwMode="auto">
              <a:xfrm>
                <a:off x="1417" y="1150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8" name="Line 124"/>
              <p:cNvSpPr>
                <a:spLocks noChangeShapeType="1"/>
              </p:cNvSpPr>
              <p:nvPr/>
            </p:nvSpPr>
            <p:spPr bwMode="auto">
              <a:xfrm flipV="1">
                <a:off x="1424" y="1148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89" name="Line 125"/>
              <p:cNvSpPr>
                <a:spLocks noChangeShapeType="1"/>
              </p:cNvSpPr>
              <p:nvPr/>
            </p:nvSpPr>
            <p:spPr bwMode="auto">
              <a:xfrm>
                <a:off x="1429" y="114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0" name="Line 126"/>
              <p:cNvSpPr>
                <a:spLocks noChangeShapeType="1"/>
              </p:cNvSpPr>
              <p:nvPr/>
            </p:nvSpPr>
            <p:spPr bwMode="auto">
              <a:xfrm flipV="1">
                <a:off x="1437" y="1145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1" name="Line 127"/>
              <p:cNvSpPr>
                <a:spLocks noChangeShapeType="1"/>
              </p:cNvSpPr>
              <p:nvPr/>
            </p:nvSpPr>
            <p:spPr bwMode="auto">
              <a:xfrm flipV="1">
                <a:off x="1445" y="1143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2" name="Freeform 128"/>
              <p:cNvSpPr>
                <a:spLocks/>
              </p:cNvSpPr>
              <p:nvPr/>
            </p:nvSpPr>
            <p:spPr bwMode="auto">
              <a:xfrm>
                <a:off x="1450" y="1143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3" name="Line 129"/>
              <p:cNvSpPr>
                <a:spLocks noChangeShapeType="1"/>
              </p:cNvSpPr>
              <p:nvPr/>
            </p:nvSpPr>
            <p:spPr bwMode="auto">
              <a:xfrm flipV="1">
                <a:off x="1457" y="1140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4" name="Freeform 130"/>
              <p:cNvSpPr>
                <a:spLocks/>
              </p:cNvSpPr>
              <p:nvPr/>
            </p:nvSpPr>
            <p:spPr bwMode="auto">
              <a:xfrm>
                <a:off x="1462" y="1138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5" name="Line 131"/>
              <p:cNvSpPr>
                <a:spLocks noChangeShapeType="1"/>
              </p:cNvSpPr>
              <p:nvPr/>
            </p:nvSpPr>
            <p:spPr bwMode="auto">
              <a:xfrm>
                <a:off x="1470" y="1138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6" name="Freeform 132"/>
              <p:cNvSpPr>
                <a:spLocks/>
              </p:cNvSpPr>
              <p:nvPr/>
            </p:nvSpPr>
            <p:spPr bwMode="auto">
              <a:xfrm>
                <a:off x="1475" y="113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3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7" name="Line 133"/>
              <p:cNvSpPr>
                <a:spLocks noChangeShapeType="1"/>
              </p:cNvSpPr>
              <p:nvPr/>
            </p:nvSpPr>
            <p:spPr bwMode="auto">
              <a:xfrm flipV="1">
                <a:off x="1482" y="1133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8" name="Line 134"/>
              <p:cNvSpPr>
                <a:spLocks noChangeShapeType="1"/>
              </p:cNvSpPr>
              <p:nvPr/>
            </p:nvSpPr>
            <p:spPr bwMode="auto">
              <a:xfrm>
                <a:off x="1488" y="1133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99" name="Freeform 135"/>
              <p:cNvSpPr>
                <a:spLocks/>
              </p:cNvSpPr>
              <p:nvPr/>
            </p:nvSpPr>
            <p:spPr bwMode="auto">
              <a:xfrm>
                <a:off x="1495" y="1130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5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0" name="Line 136"/>
              <p:cNvSpPr>
                <a:spLocks noChangeShapeType="1"/>
              </p:cNvSpPr>
              <p:nvPr/>
            </p:nvSpPr>
            <p:spPr bwMode="auto">
              <a:xfrm>
                <a:off x="1503" y="1130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1" name="Freeform 137"/>
              <p:cNvSpPr>
                <a:spLocks/>
              </p:cNvSpPr>
              <p:nvPr/>
            </p:nvSpPr>
            <p:spPr bwMode="auto">
              <a:xfrm>
                <a:off x="1508" y="1128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2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2" y="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2" name="Line 138"/>
              <p:cNvSpPr>
                <a:spLocks noChangeShapeType="1"/>
              </p:cNvSpPr>
              <p:nvPr/>
            </p:nvSpPr>
            <p:spPr bwMode="auto">
              <a:xfrm flipV="1">
                <a:off x="1515" y="1125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3" name="Freeform 139"/>
              <p:cNvSpPr>
                <a:spLocks/>
              </p:cNvSpPr>
              <p:nvPr/>
            </p:nvSpPr>
            <p:spPr bwMode="auto">
              <a:xfrm>
                <a:off x="1520" y="112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4" name="Freeform 140"/>
              <p:cNvSpPr>
                <a:spLocks/>
              </p:cNvSpPr>
              <p:nvPr/>
            </p:nvSpPr>
            <p:spPr bwMode="auto">
              <a:xfrm>
                <a:off x="1528" y="1123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5" name="Freeform 141"/>
              <p:cNvSpPr>
                <a:spLocks/>
              </p:cNvSpPr>
              <p:nvPr/>
            </p:nvSpPr>
            <p:spPr bwMode="auto">
              <a:xfrm>
                <a:off x="1533" y="1123"/>
                <a:ext cx="8" cy="1"/>
              </a:xfrm>
              <a:custGeom>
                <a:avLst/>
                <a:gdLst>
                  <a:gd name="T0" fmla="*/ 0 w 8"/>
                  <a:gd name="T1" fmla="*/ 2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6" name="Freeform 142"/>
              <p:cNvSpPr>
                <a:spLocks/>
              </p:cNvSpPr>
              <p:nvPr/>
            </p:nvSpPr>
            <p:spPr bwMode="auto">
              <a:xfrm>
                <a:off x="1541" y="1120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7" name="Freeform 143"/>
              <p:cNvSpPr>
                <a:spLocks/>
              </p:cNvSpPr>
              <p:nvPr/>
            </p:nvSpPr>
            <p:spPr bwMode="auto">
              <a:xfrm>
                <a:off x="1546" y="1120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8" name="Freeform 144"/>
              <p:cNvSpPr>
                <a:spLocks/>
              </p:cNvSpPr>
              <p:nvPr/>
            </p:nvSpPr>
            <p:spPr bwMode="auto">
              <a:xfrm>
                <a:off x="1553" y="1118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09" name="Line 145"/>
              <p:cNvSpPr>
                <a:spLocks noChangeShapeType="1"/>
              </p:cNvSpPr>
              <p:nvPr/>
            </p:nvSpPr>
            <p:spPr bwMode="auto">
              <a:xfrm>
                <a:off x="1558" y="111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0" name="Freeform 146"/>
              <p:cNvSpPr>
                <a:spLocks/>
              </p:cNvSpPr>
              <p:nvPr/>
            </p:nvSpPr>
            <p:spPr bwMode="auto">
              <a:xfrm>
                <a:off x="1566" y="111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5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1" name="Line 147"/>
              <p:cNvSpPr>
                <a:spLocks noChangeShapeType="1"/>
              </p:cNvSpPr>
              <p:nvPr/>
            </p:nvSpPr>
            <p:spPr bwMode="auto">
              <a:xfrm>
                <a:off x="1573" y="111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2" name="Freeform 148"/>
              <p:cNvSpPr>
                <a:spLocks/>
              </p:cNvSpPr>
              <p:nvPr/>
            </p:nvSpPr>
            <p:spPr bwMode="auto">
              <a:xfrm>
                <a:off x="1578" y="1113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3" name="Line 149"/>
              <p:cNvSpPr>
                <a:spLocks noChangeShapeType="1"/>
              </p:cNvSpPr>
              <p:nvPr/>
            </p:nvSpPr>
            <p:spPr bwMode="auto">
              <a:xfrm>
                <a:off x="1586" y="1113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4" name="Freeform 150"/>
              <p:cNvSpPr>
                <a:spLocks/>
              </p:cNvSpPr>
              <p:nvPr/>
            </p:nvSpPr>
            <p:spPr bwMode="auto">
              <a:xfrm>
                <a:off x="1591" y="1113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5" name="Freeform 151"/>
              <p:cNvSpPr>
                <a:spLocks/>
              </p:cNvSpPr>
              <p:nvPr/>
            </p:nvSpPr>
            <p:spPr bwMode="auto">
              <a:xfrm>
                <a:off x="1599" y="1110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6" name="Freeform 152"/>
              <p:cNvSpPr>
                <a:spLocks/>
              </p:cNvSpPr>
              <p:nvPr/>
            </p:nvSpPr>
            <p:spPr bwMode="auto">
              <a:xfrm>
                <a:off x="1604" y="1110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7" name="Freeform 153"/>
              <p:cNvSpPr>
                <a:spLocks/>
              </p:cNvSpPr>
              <p:nvPr/>
            </p:nvSpPr>
            <p:spPr bwMode="auto">
              <a:xfrm>
                <a:off x="1611" y="1108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8" name="Line 154"/>
              <p:cNvSpPr>
                <a:spLocks noChangeShapeType="1"/>
              </p:cNvSpPr>
              <p:nvPr/>
            </p:nvSpPr>
            <p:spPr bwMode="auto">
              <a:xfrm>
                <a:off x="1616" y="110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19" name="Freeform 155"/>
              <p:cNvSpPr>
                <a:spLocks/>
              </p:cNvSpPr>
              <p:nvPr/>
            </p:nvSpPr>
            <p:spPr bwMode="auto">
              <a:xfrm>
                <a:off x="1624" y="110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5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0" name="Line 156"/>
              <p:cNvSpPr>
                <a:spLocks noChangeShapeType="1"/>
              </p:cNvSpPr>
              <p:nvPr/>
            </p:nvSpPr>
            <p:spPr bwMode="auto">
              <a:xfrm>
                <a:off x="1631" y="110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1" name="Freeform 157"/>
              <p:cNvSpPr>
                <a:spLocks/>
              </p:cNvSpPr>
              <p:nvPr/>
            </p:nvSpPr>
            <p:spPr bwMode="auto">
              <a:xfrm>
                <a:off x="1636" y="110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2" name="Freeform 158"/>
              <p:cNvSpPr>
                <a:spLocks/>
              </p:cNvSpPr>
              <p:nvPr/>
            </p:nvSpPr>
            <p:spPr bwMode="auto">
              <a:xfrm>
                <a:off x="1644" y="1102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3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3" name="Freeform 159"/>
              <p:cNvSpPr>
                <a:spLocks/>
              </p:cNvSpPr>
              <p:nvPr/>
            </p:nvSpPr>
            <p:spPr bwMode="auto">
              <a:xfrm>
                <a:off x="1649" y="1102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4" name="Line 160"/>
              <p:cNvSpPr>
                <a:spLocks noChangeShapeType="1"/>
              </p:cNvSpPr>
              <p:nvPr/>
            </p:nvSpPr>
            <p:spPr bwMode="auto">
              <a:xfrm>
                <a:off x="1657" y="110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5" name="Freeform 161"/>
              <p:cNvSpPr>
                <a:spLocks/>
              </p:cNvSpPr>
              <p:nvPr/>
            </p:nvSpPr>
            <p:spPr bwMode="auto">
              <a:xfrm>
                <a:off x="1662" y="1100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2 w 7"/>
                  <a:gd name="T3" fmla="*/ 0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6" name="Line 162"/>
              <p:cNvSpPr>
                <a:spLocks noChangeShapeType="1"/>
              </p:cNvSpPr>
              <p:nvPr/>
            </p:nvSpPr>
            <p:spPr bwMode="auto">
              <a:xfrm>
                <a:off x="1669" y="1100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7" name="Freeform 163"/>
              <p:cNvSpPr>
                <a:spLocks/>
              </p:cNvSpPr>
              <p:nvPr/>
            </p:nvSpPr>
            <p:spPr bwMode="auto">
              <a:xfrm>
                <a:off x="1674" y="1100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8" name="Freeform 164"/>
              <p:cNvSpPr>
                <a:spLocks/>
              </p:cNvSpPr>
              <p:nvPr/>
            </p:nvSpPr>
            <p:spPr bwMode="auto">
              <a:xfrm>
                <a:off x="1682" y="1097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29" name="Line 165"/>
              <p:cNvSpPr>
                <a:spLocks noChangeShapeType="1"/>
              </p:cNvSpPr>
              <p:nvPr/>
            </p:nvSpPr>
            <p:spPr bwMode="auto">
              <a:xfrm>
                <a:off x="1687" y="1097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0" name="Line 166"/>
              <p:cNvSpPr>
                <a:spLocks noChangeShapeType="1"/>
              </p:cNvSpPr>
              <p:nvPr/>
            </p:nvSpPr>
            <p:spPr bwMode="auto">
              <a:xfrm>
                <a:off x="1695" y="1097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1" name="Freeform 167"/>
              <p:cNvSpPr>
                <a:spLocks/>
              </p:cNvSpPr>
              <p:nvPr/>
            </p:nvSpPr>
            <p:spPr bwMode="auto">
              <a:xfrm>
                <a:off x="1702" y="1095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2" name="Freeform 168"/>
              <p:cNvSpPr>
                <a:spLocks/>
              </p:cNvSpPr>
              <p:nvPr/>
            </p:nvSpPr>
            <p:spPr bwMode="auto">
              <a:xfrm>
                <a:off x="1707" y="109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3" name="Line 169"/>
              <p:cNvSpPr>
                <a:spLocks noChangeShapeType="1"/>
              </p:cNvSpPr>
              <p:nvPr/>
            </p:nvSpPr>
            <p:spPr bwMode="auto">
              <a:xfrm>
                <a:off x="1715" y="109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4" name="Freeform 170"/>
              <p:cNvSpPr>
                <a:spLocks/>
              </p:cNvSpPr>
              <p:nvPr/>
            </p:nvSpPr>
            <p:spPr bwMode="auto">
              <a:xfrm>
                <a:off x="1720" y="1092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5" name="Line 171"/>
              <p:cNvSpPr>
                <a:spLocks noChangeShapeType="1"/>
              </p:cNvSpPr>
              <p:nvPr/>
            </p:nvSpPr>
            <p:spPr bwMode="auto">
              <a:xfrm>
                <a:off x="1727" y="109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6" name="Freeform 172"/>
              <p:cNvSpPr>
                <a:spLocks/>
              </p:cNvSpPr>
              <p:nvPr/>
            </p:nvSpPr>
            <p:spPr bwMode="auto">
              <a:xfrm>
                <a:off x="1732" y="1092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7" name="Line 173"/>
              <p:cNvSpPr>
                <a:spLocks noChangeShapeType="1"/>
              </p:cNvSpPr>
              <p:nvPr/>
            </p:nvSpPr>
            <p:spPr bwMode="auto">
              <a:xfrm>
                <a:off x="1740" y="109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8" name="Freeform 174"/>
              <p:cNvSpPr>
                <a:spLocks/>
              </p:cNvSpPr>
              <p:nvPr/>
            </p:nvSpPr>
            <p:spPr bwMode="auto">
              <a:xfrm>
                <a:off x="1745" y="1090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39" name="Line 175"/>
              <p:cNvSpPr>
                <a:spLocks noChangeShapeType="1"/>
              </p:cNvSpPr>
              <p:nvPr/>
            </p:nvSpPr>
            <p:spPr bwMode="auto">
              <a:xfrm>
                <a:off x="1753" y="1090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0" name="Line 176"/>
              <p:cNvSpPr>
                <a:spLocks noChangeShapeType="1"/>
              </p:cNvSpPr>
              <p:nvPr/>
            </p:nvSpPr>
            <p:spPr bwMode="auto">
              <a:xfrm>
                <a:off x="1760" y="1090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1" name="Freeform 177"/>
              <p:cNvSpPr>
                <a:spLocks/>
              </p:cNvSpPr>
              <p:nvPr/>
            </p:nvSpPr>
            <p:spPr bwMode="auto">
              <a:xfrm>
                <a:off x="1765" y="1087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2" name="Line 178"/>
              <p:cNvSpPr>
                <a:spLocks noChangeShapeType="1"/>
              </p:cNvSpPr>
              <p:nvPr/>
            </p:nvSpPr>
            <p:spPr bwMode="auto">
              <a:xfrm>
                <a:off x="1773" y="1087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3" name="Freeform 179"/>
              <p:cNvSpPr>
                <a:spLocks/>
              </p:cNvSpPr>
              <p:nvPr/>
            </p:nvSpPr>
            <p:spPr bwMode="auto">
              <a:xfrm>
                <a:off x="1778" y="1087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4" name="Line 180"/>
              <p:cNvSpPr>
                <a:spLocks noChangeShapeType="1"/>
              </p:cNvSpPr>
              <p:nvPr/>
            </p:nvSpPr>
            <p:spPr bwMode="auto">
              <a:xfrm>
                <a:off x="1785" y="1087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5" name="Freeform 181"/>
              <p:cNvSpPr>
                <a:spLocks/>
              </p:cNvSpPr>
              <p:nvPr/>
            </p:nvSpPr>
            <p:spPr bwMode="auto">
              <a:xfrm>
                <a:off x="1791" y="1087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6" name="Freeform 182"/>
              <p:cNvSpPr>
                <a:spLocks/>
              </p:cNvSpPr>
              <p:nvPr/>
            </p:nvSpPr>
            <p:spPr bwMode="auto">
              <a:xfrm>
                <a:off x="1798" y="1085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7" name="Freeform 183"/>
              <p:cNvSpPr>
                <a:spLocks/>
              </p:cNvSpPr>
              <p:nvPr/>
            </p:nvSpPr>
            <p:spPr bwMode="auto">
              <a:xfrm>
                <a:off x="1803" y="108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8" name="Line 184"/>
              <p:cNvSpPr>
                <a:spLocks noChangeShapeType="1"/>
              </p:cNvSpPr>
              <p:nvPr/>
            </p:nvSpPr>
            <p:spPr bwMode="auto">
              <a:xfrm>
                <a:off x="1811" y="108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49" name="Line 185"/>
              <p:cNvSpPr>
                <a:spLocks noChangeShapeType="1"/>
              </p:cNvSpPr>
              <p:nvPr/>
            </p:nvSpPr>
            <p:spPr bwMode="auto">
              <a:xfrm>
                <a:off x="1816" y="1085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0" name="Freeform 186"/>
              <p:cNvSpPr>
                <a:spLocks/>
              </p:cNvSpPr>
              <p:nvPr/>
            </p:nvSpPr>
            <p:spPr bwMode="auto">
              <a:xfrm>
                <a:off x="1823" y="1082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5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1" name="Line 187"/>
              <p:cNvSpPr>
                <a:spLocks noChangeShapeType="1"/>
              </p:cNvSpPr>
              <p:nvPr/>
            </p:nvSpPr>
            <p:spPr bwMode="auto">
              <a:xfrm>
                <a:off x="1831" y="108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2" name="Freeform 188"/>
              <p:cNvSpPr>
                <a:spLocks/>
              </p:cNvSpPr>
              <p:nvPr/>
            </p:nvSpPr>
            <p:spPr bwMode="auto">
              <a:xfrm>
                <a:off x="1836" y="1082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3" name="Line 189"/>
              <p:cNvSpPr>
                <a:spLocks noChangeShapeType="1"/>
              </p:cNvSpPr>
              <p:nvPr/>
            </p:nvSpPr>
            <p:spPr bwMode="auto">
              <a:xfrm>
                <a:off x="1844" y="108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4" name="Freeform 190"/>
              <p:cNvSpPr>
                <a:spLocks/>
              </p:cNvSpPr>
              <p:nvPr/>
            </p:nvSpPr>
            <p:spPr bwMode="auto">
              <a:xfrm>
                <a:off x="1849" y="1082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5" name="Freeform 191"/>
              <p:cNvSpPr>
                <a:spLocks/>
              </p:cNvSpPr>
              <p:nvPr/>
            </p:nvSpPr>
            <p:spPr bwMode="auto">
              <a:xfrm>
                <a:off x="1856" y="1080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6" name="Freeform 192"/>
              <p:cNvSpPr>
                <a:spLocks/>
              </p:cNvSpPr>
              <p:nvPr/>
            </p:nvSpPr>
            <p:spPr bwMode="auto">
              <a:xfrm>
                <a:off x="1861" y="1080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7" name="Line 193"/>
              <p:cNvSpPr>
                <a:spLocks noChangeShapeType="1"/>
              </p:cNvSpPr>
              <p:nvPr/>
            </p:nvSpPr>
            <p:spPr bwMode="auto">
              <a:xfrm>
                <a:off x="1869" y="1080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8" name="Line 194"/>
              <p:cNvSpPr>
                <a:spLocks noChangeShapeType="1"/>
              </p:cNvSpPr>
              <p:nvPr/>
            </p:nvSpPr>
            <p:spPr bwMode="auto">
              <a:xfrm>
                <a:off x="1874" y="1080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59" name="Line 195"/>
              <p:cNvSpPr>
                <a:spLocks noChangeShapeType="1"/>
              </p:cNvSpPr>
              <p:nvPr/>
            </p:nvSpPr>
            <p:spPr bwMode="auto">
              <a:xfrm>
                <a:off x="1881" y="108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0" name="Freeform 196"/>
              <p:cNvSpPr>
                <a:spLocks/>
              </p:cNvSpPr>
              <p:nvPr/>
            </p:nvSpPr>
            <p:spPr bwMode="auto">
              <a:xfrm>
                <a:off x="1889" y="1077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3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1" name="Freeform 197"/>
              <p:cNvSpPr>
                <a:spLocks/>
              </p:cNvSpPr>
              <p:nvPr/>
            </p:nvSpPr>
            <p:spPr bwMode="auto">
              <a:xfrm>
                <a:off x="1894" y="1077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2" name="Line 198"/>
              <p:cNvSpPr>
                <a:spLocks noChangeShapeType="1"/>
              </p:cNvSpPr>
              <p:nvPr/>
            </p:nvSpPr>
            <p:spPr bwMode="auto">
              <a:xfrm>
                <a:off x="1902" y="1077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3" name="Freeform 199"/>
              <p:cNvSpPr>
                <a:spLocks/>
              </p:cNvSpPr>
              <p:nvPr/>
            </p:nvSpPr>
            <p:spPr bwMode="auto">
              <a:xfrm>
                <a:off x="1907" y="1077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4" name="Line 200"/>
              <p:cNvSpPr>
                <a:spLocks noChangeShapeType="1"/>
              </p:cNvSpPr>
              <p:nvPr/>
            </p:nvSpPr>
            <p:spPr bwMode="auto">
              <a:xfrm>
                <a:off x="1914" y="1077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5" name="Freeform 201"/>
              <p:cNvSpPr>
                <a:spLocks/>
              </p:cNvSpPr>
              <p:nvPr/>
            </p:nvSpPr>
            <p:spPr bwMode="auto">
              <a:xfrm>
                <a:off x="1919" y="1077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6" name="Freeform 202"/>
              <p:cNvSpPr>
                <a:spLocks/>
              </p:cNvSpPr>
              <p:nvPr/>
            </p:nvSpPr>
            <p:spPr bwMode="auto">
              <a:xfrm>
                <a:off x="1927" y="1075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7" name="Freeform 203"/>
              <p:cNvSpPr>
                <a:spLocks/>
              </p:cNvSpPr>
              <p:nvPr/>
            </p:nvSpPr>
            <p:spPr bwMode="auto">
              <a:xfrm>
                <a:off x="1932" y="1075"/>
                <a:ext cx="8" cy="1"/>
              </a:xfrm>
              <a:custGeom>
                <a:avLst/>
                <a:gdLst>
                  <a:gd name="T0" fmla="*/ 0 w 8"/>
                  <a:gd name="T1" fmla="*/ 2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8" name="Line 204"/>
              <p:cNvSpPr>
                <a:spLocks noChangeShapeType="1"/>
              </p:cNvSpPr>
              <p:nvPr/>
            </p:nvSpPr>
            <p:spPr bwMode="auto">
              <a:xfrm>
                <a:off x="1940" y="107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69" name="Line 205"/>
              <p:cNvSpPr>
                <a:spLocks noChangeShapeType="1"/>
              </p:cNvSpPr>
              <p:nvPr/>
            </p:nvSpPr>
            <p:spPr bwMode="auto">
              <a:xfrm>
                <a:off x="1945" y="1075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670" name="Line 206"/>
            <p:cNvSpPr>
              <a:spLocks noChangeShapeType="1"/>
            </p:cNvSpPr>
            <p:nvPr/>
          </p:nvSpPr>
          <p:spPr bwMode="auto">
            <a:xfrm>
              <a:off x="1952" y="1075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71" name="Line 207"/>
            <p:cNvSpPr>
              <a:spLocks noChangeShapeType="1"/>
            </p:cNvSpPr>
            <p:nvPr/>
          </p:nvSpPr>
          <p:spPr bwMode="auto">
            <a:xfrm>
              <a:off x="1960" y="107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72" name="Freeform 208"/>
            <p:cNvSpPr>
              <a:spLocks/>
            </p:cNvSpPr>
            <p:nvPr/>
          </p:nvSpPr>
          <p:spPr bwMode="auto">
            <a:xfrm>
              <a:off x="1965" y="107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73" name="Freeform 209"/>
            <p:cNvSpPr>
              <a:spLocks/>
            </p:cNvSpPr>
            <p:nvPr/>
          </p:nvSpPr>
          <p:spPr bwMode="auto">
            <a:xfrm>
              <a:off x="1972" y="1072"/>
              <a:ext cx="5" cy="3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74" name="Freeform 210"/>
            <p:cNvSpPr>
              <a:spLocks/>
            </p:cNvSpPr>
            <p:nvPr/>
          </p:nvSpPr>
          <p:spPr bwMode="auto">
            <a:xfrm>
              <a:off x="1977" y="1072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75" name="Line 211"/>
            <p:cNvSpPr>
              <a:spLocks noChangeShapeType="1"/>
            </p:cNvSpPr>
            <p:nvPr/>
          </p:nvSpPr>
          <p:spPr bwMode="auto">
            <a:xfrm>
              <a:off x="1985" y="107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76" name="Freeform 212"/>
            <p:cNvSpPr>
              <a:spLocks/>
            </p:cNvSpPr>
            <p:nvPr/>
          </p:nvSpPr>
          <p:spPr bwMode="auto">
            <a:xfrm>
              <a:off x="1990" y="1072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77" name="Line 213"/>
            <p:cNvSpPr>
              <a:spLocks noChangeShapeType="1"/>
            </p:cNvSpPr>
            <p:nvPr/>
          </p:nvSpPr>
          <p:spPr bwMode="auto">
            <a:xfrm>
              <a:off x="1998" y="107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78" name="Line 214"/>
            <p:cNvSpPr>
              <a:spLocks noChangeShapeType="1"/>
            </p:cNvSpPr>
            <p:nvPr/>
          </p:nvSpPr>
          <p:spPr bwMode="auto">
            <a:xfrm>
              <a:off x="2003" y="1072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79" name="Line 215"/>
            <p:cNvSpPr>
              <a:spLocks noChangeShapeType="1"/>
            </p:cNvSpPr>
            <p:nvPr/>
          </p:nvSpPr>
          <p:spPr bwMode="auto">
            <a:xfrm>
              <a:off x="2010" y="1072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0" name="Line 216"/>
            <p:cNvSpPr>
              <a:spLocks noChangeShapeType="1"/>
            </p:cNvSpPr>
            <p:nvPr/>
          </p:nvSpPr>
          <p:spPr bwMode="auto">
            <a:xfrm>
              <a:off x="2018" y="107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1" name="Freeform 217"/>
            <p:cNvSpPr>
              <a:spLocks/>
            </p:cNvSpPr>
            <p:nvPr/>
          </p:nvSpPr>
          <p:spPr bwMode="auto">
            <a:xfrm>
              <a:off x="2023" y="1072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2" name="Freeform 218"/>
            <p:cNvSpPr>
              <a:spLocks/>
            </p:cNvSpPr>
            <p:nvPr/>
          </p:nvSpPr>
          <p:spPr bwMode="auto">
            <a:xfrm>
              <a:off x="2030" y="1070"/>
              <a:ext cx="5" cy="2"/>
            </a:xfrm>
            <a:custGeom>
              <a:avLst/>
              <a:gdLst>
                <a:gd name="T0" fmla="*/ 0 w 5"/>
                <a:gd name="T1" fmla="*/ 2 h 2"/>
                <a:gd name="T2" fmla="*/ 3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3" name="Freeform 219"/>
            <p:cNvSpPr>
              <a:spLocks/>
            </p:cNvSpPr>
            <p:nvPr/>
          </p:nvSpPr>
          <p:spPr bwMode="auto">
            <a:xfrm>
              <a:off x="2035" y="1070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4" name="Line 220"/>
            <p:cNvSpPr>
              <a:spLocks noChangeShapeType="1"/>
            </p:cNvSpPr>
            <p:nvPr/>
          </p:nvSpPr>
          <p:spPr bwMode="auto">
            <a:xfrm>
              <a:off x="2043" y="107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5" name="Freeform 221"/>
            <p:cNvSpPr>
              <a:spLocks/>
            </p:cNvSpPr>
            <p:nvPr/>
          </p:nvSpPr>
          <p:spPr bwMode="auto">
            <a:xfrm>
              <a:off x="2048" y="1070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6" name="Line 222"/>
            <p:cNvSpPr>
              <a:spLocks noChangeShapeType="1"/>
            </p:cNvSpPr>
            <p:nvPr/>
          </p:nvSpPr>
          <p:spPr bwMode="auto">
            <a:xfrm>
              <a:off x="2056" y="107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7" name="Freeform 223"/>
            <p:cNvSpPr>
              <a:spLocks/>
            </p:cNvSpPr>
            <p:nvPr/>
          </p:nvSpPr>
          <p:spPr bwMode="auto">
            <a:xfrm>
              <a:off x="2061" y="107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8" name="Line 224"/>
            <p:cNvSpPr>
              <a:spLocks noChangeShapeType="1"/>
            </p:cNvSpPr>
            <p:nvPr/>
          </p:nvSpPr>
          <p:spPr bwMode="auto">
            <a:xfrm>
              <a:off x="2068" y="107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89" name="Line 225"/>
            <p:cNvSpPr>
              <a:spLocks noChangeShapeType="1"/>
            </p:cNvSpPr>
            <p:nvPr/>
          </p:nvSpPr>
          <p:spPr bwMode="auto">
            <a:xfrm>
              <a:off x="2073" y="1070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0" name="Line 226"/>
            <p:cNvSpPr>
              <a:spLocks noChangeShapeType="1"/>
            </p:cNvSpPr>
            <p:nvPr/>
          </p:nvSpPr>
          <p:spPr bwMode="auto">
            <a:xfrm>
              <a:off x="2081" y="1070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1" name="Freeform 227"/>
            <p:cNvSpPr>
              <a:spLocks/>
            </p:cNvSpPr>
            <p:nvPr/>
          </p:nvSpPr>
          <p:spPr bwMode="auto">
            <a:xfrm>
              <a:off x="2089" y="1067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2" name="Freeform 228"/>
            <p:cNvSpPr>
              <a:spLocks/>
            </p:cNvSpPr>
            <p:nvPr/>
          </p:nvSpPr>
          <p:spPr bwMode="auto">
            <a:xfrm>
              <a:off x="2094" y="106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3" name="Line 229"/>
            <p:cNvSpPr>
              <a:spLocks noChangeShapeType="1"/>
            </p:cNvSpPr>
            <p:nvPr/>
          </p:nvSpPr>
          <p:spPr bwMode="auto">
            <a:xfrm>
              <a:off x="2101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4" name="Freeform 230"/>
            <p:cNvSpPr>
              <a:spLocks/>
            </p:cNvSpPr>
            <p:nvPr/>
          </p:nvSpPr>
          <p:spPr bwMode="auto">
            <a:xfrm>
              <a:off x="2106" y="1067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5" name="Line 231"/>
            <p:cNvSpPr>
              <a:spLocks noChangeShapeType="1"/>
            </p:cNvSpPr>
            <p:nvPr/>
          </p:nvSpPr>
          <p:spPr bwMode="auto">
            <a:xfrm>
              <a:off x="2114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6" name="Freeform 232"/>
            <p:cNvSpPr>
              <a:spLocks/>
            </p:cNvSpPr>
            <p:nvPr/>
          </p:nvSpPr>
          <p:spPr bwMode="auto">
            <a:xfrm>
              <a:off x="2119" y="106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7" name="Line 233"/>
            <p:cNvSpPr>
              <a:spLocks noChangeShapeType="1"/>
            </p:cNvSpPr>
            <p:nvPr/>
          </p:nvSpPr>
          <p:spPr bwMode="auto">
            <a:xfrm>
              <a:off x="2126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8" name="Line 234"/>
            <p:cNvSpPr>
              <a:spLocks noChangeShapeType="1"/>
            </p:cNvSpPr>
            <p:nvPr/>
          </p:nvSpPr>
          <p:spPr bwMode="auto">
            <a:xfrm>
              <a:off x="2131" y="1067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99" name="Line 235"/>
            <p:cNvSpPr>
              <a:spLocks noChangeShapeType="1"/>
            </p:cNvSpPr>
            <p:nvPr/>
          </p:nvSpPr>
          <p:spPr bwMode="auto">
            <a:xfrm>
              <a:off x="2139" y="1067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0" name="Line 236"/>
            <p:cNvSpPr>
              <a:spLocks noChangeShapeType="1"/>
            </p:cNvSpPr>
            <p:nvPr/>
          </p:nvSpPr>
          <p:spPr bwMode="auto">
            <a:xfrm>
              <a:off x="2147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1" name="Freeform 237"/>
            <p:cNvSpPr>
              <a:spLocks/>
            </p:cNvSpPr>
            <p:nvPr/>
          </p:nvSpPr>
          <p:spPr bwMode="auto">
            <a:xfrm>
              <a:off x="2152" y="106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2" name="Line 238"/>
            <p:cNvSpPr>
              <a:spLocks noChangeShapeType="1"/>
            </p:cNvSpPr>
            <p:nvPr/>
          </p:nvSpPr>
          <p:spPr bwMode="auto">
            <a:xfrm>
              <a:off x="2159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3" name="Freeform 239"/>
            <p:cNvSpPr>
              <a:spLocks/>
            </p:cNvSpPr>
            <p:nvPr/>
          </p:nvSpPr>
          <p:spPr bwMode="auto">
            <a:xfrm>
              <a:off x="2164" y="1065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4" name="Line 240"/>
            <p:cNvSpPr>
              <a:spLocks noChangeShapeType="1"/>
            </p:cNvSpPr>
            <p:nvPr/>
          </p:nvSpPr>
          <p:spPr bwMode="auto">
            <a:xfrm>
              <a:off x="2172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5" name="Freeform 241"/>
            <p:cNvSpPr>
              <a:spLocks/>
            </p:cNvSpPr>
            <p:nvPr/>
          </p:nvSpPr>
          <p:spPr bwMode="auto">
            <a:xfrm>
              <a:off x="2177" y="106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6" name="Line 242"/>
            <p:cNvSpPr>
              <a:spLocks noChangeShapeType="1"/>
            </p:cNvSpPr>
            <p:nvPr/>
          </p:nvSpPr>
          <p:spPr bwMode="auto">
            <a:xfrm>
              <a:off x="2184" y="1065"/>
              <a:ext cx="6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7" name="Freeform 243"/>
            <p:cNvSpPr>
              <a:spLocks/>
            </p:cNvSpPr>
            <p:nvPr/>
          </p:nvSpPr>
          <p:spPr bwMode="auto">
            <a:xfrm>
              <a:off x="2190" y="106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8" name="Line 244"/>
            <p:cNvSpPr>
              <a:spLocks noChangeShapeType="1"/>
            </p:cNvSpPr>
            <p:nvPr/>
          </p:nvSpPr>
          <p:spPr bwMode="auto">
            <a:xfrm>
              <a:off x="2197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09" name="Line 245"/>
            <p:cNvSpPr>
              <a:spLocks noChangeShapeType="1"/>
            </p:cNvSpPr>
            <p:nvPr/>
          </p:nvSpPr>
          <p:spPr bwMode="auto">
            <a:xfrm>
              <a:off x="2202" y="1065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0" name="Line 246"/>
            <p:cNvSpPr>
              <a:spLocks noChangeShapeType="1"/>
            </p:cNvSpPr>
            <p:nvPr/>
          </p:nvSpPr>
          <p:spPr bwMode="auto">
            <a:xfrm>
              <a:off x="2210" y="1065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1" name="Line 247"/>
            <p:cNvSpPr>
              <a:spLocks noChangeShapeType="1"/>
            </p:cNvSpPr>
            <p:nvPr/>
          </p:nvSpPr>
          <p:spPr bwMode="auto">
            <a:xfrm>
              <a:off x="2217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2" name="Freeform 248"/>
            <p:cNvSpPr>
              <a:spLocks/>
            </p:cNvSpPr>
            <p:nvPr/>
          </p:nvSpPr>
          <p:spPr bwMode="auto">
            <a:xfrm>
              <a:off x="2222" y="1065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3" name="Line 249"/>
            <p:cNvSpPr>
              <a:spLocks noChangeShapeType="1"/>
            </p:cNvSpPr>
            <p:nvPr/>
          </p:nvSpPr>
          <p:spPr bwMode="auto">
            <a:xfrm>
              <a:off x="2230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4" name="Freeform 250"/>
            <p:cNvSpPr>
              <a:spLocks/>
            </p:cNvSpPr>
            <p:nvPr/>
          </p:nvSpPr>
          <p:spPr bwMode="auto">
            <a:xfrm>
              <a:off x="2235" y="1065"/>
              <a:ext cx="8" cy="1"/>
            </a:xfrm>
            <a:custGeom>
              <a:avLst/>
              <a:gdLst>
                <a:gd name="T0" fmla="*/ 0 w 8"/>
                <a:gd name="T1" fmla="*/ 2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5" name="Line 251"/>
            <p:cNvSpPr>
              <a:spLocks noChangeShapeType="1"/>
            </p:cNvSpPr>
            <p:nvPr/>
          </p:nvSpPr>
          <p:spPr bwMode="auto">
            <a:xfrm>
              <a:off x="2243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6" name="Freeform 252"/>
            <p:cNvSpPr>
              <a:spLocks/>
            </p:cNvSpPr>
            <p:nvPr/>
          </p:nvSpPr>
          <p:spPr bwMode="auto">
            <a:xfrm>
              <a:off x="2248" y="106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7" name="Line 253"/>
            <p:cNvSpPr>
              <a:spLocks noChangeShapeType="1"/>
            </p:cNvSpPr>
            <p:nvPr/>
          </p:nvSpPr>
          <p:spPr bwMode="auto">
            <a:xfrm>
              <a:off x="2255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8" name="Line 254"/>
            <p:cNvSpPr>
              <a:spLocks noChangeShapeType="1"/>
            </p:cNvSpPr>
            <p:nvPr/>
          </p:nvSpPr>
          <p:spPr bwMode="auto">
            <a:xfrm>
              <a:off x="2260" y="1065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19" name="Line 255"/>
            <p:cNvSpPr>
              <a:spLocks noChangeShapeType="1"/>
            </p:cNvSpPr>
            <p:nvPr/>
          </p:nvSpPr>
          <p:spPr bwMode="auto">
            <a:xfrm flipV="1">
              <a:off x="2268" y="1062"/>
              <a:ext cx="7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20" name="Rectangle 256"/>
            <p:cNvSpPr>
              <a:spLocks noChangeArrowheads="1"/>
            </p:cNvSpPr>
            <p:nvPr/>
          </p:nvSpPr>
          <p:spPr bwMode="auto">
            <a:xfrm>
              <a:off x="1515" y="2100"/>
              <a:ext cx="31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446721" name="Rectangle 257"/>
            <p:cNvSpPr>
              <a:spLocks noChangeArrowheads="1"/>
            </p:cNvSpPr>
            <p:nvPr/>
          </p:nvSpPr>
          <p:spPr bwMode="auto">
            <a:xfrm rot="16200000">
              <a:off x="395" y="1298"/>
              <a:ext cx="2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  <a:latin typeface="Arial" pitchFamily="34" charset="0"/>
                </a:rPr>
                <a:t>V</a:t>
              </a:r>
              <a:r>
                <a:rPr lang="en-US" sz="2000" b="1">
                  <a:solidFill>
                    <a:schemeClr val="accent2"/>
                  </a:solidFill>
                  <a:latin typeface="Arial" pitchFamily="34" charset="0"/>
                </a:rPr>
                <a:t>in</a:t>
              </a:r>
              <a:endParaRPr lang="en-US" sz="2400">
                <a:solidFill>
                  <a:schemeClr val="accent2"/>
                </a:solidFill>
              </a:endParaRPr>
            </a:p>
          </p:txBody>
        </p:sp>
        <p:grpSp>
          <p:nvGrpSpPr>
            <p:cNvPr id="446722" name="Group 258"/>
            <p:cNvGrpSpPr>
              <a:grpSpLocks/>
            </p:cNvGrpSpPr>
            <p:nvPr/>
          </p:nvGrpSpPr>
          <p:grpSpPr bwMode="auto">
            <a:xfrm>
              <a:off x="1859" y="2216"/>
              <a:ext cx="381" cy="58"/>
              <a:chOff x="1859" y="2216"/>
              <a:chExt cx="381" cy="58"/>
            </a:xfrm>
          </p:grpSpPr>
          <p:sp>
            <p:nvSpPr>
              <p:cNvPr id="446723" name="Line 259"/>
              <p:cNvSpPr>
                <a:spLocks noChangeShapeType="1"/>
              </p:cNvSpPr>
              <p:nvPr/>
            </p:nvSpPr>
            <p:spPr bwMode="auto">
              <a:xfrm>
                <a:off x="1859" y="2244"/>
                <a:ext cx="328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24" name="Freeform 260"/>
              <p:cNvSpPr>
                <a:spLocks/>
              </p:cNvSpPr>
              <p:nvPr/>
            </p:nvSpPr>
            <p:spPr bwMode="auto">
              <a:xfrm>
                <a:off x="2182" y="2216"/>
                <a:ext cx="58" cy="58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31 h 58"/>
                  <a:gd name="T4" fmla="*/ 0 w 58"/>
                  <a:gd name="T5" fmla="*/ 0 h 58"/>
                  <a:gd name="T6" fmla="*/ 0 w 5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lnTo>
                      <a:pt x="58" y="31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6725" name="Group 261"/>
            <p:cNvGrpSpPr>
              <a:grpSpLocks/>
            </p:cNvGrpSpPr>
            <p:nvPr/>
          </p:nvGrpSpPr>
          <p:grpSpPr bwMode="auto">
            <a:xfrm>
              <a:off x="510" y="1176"/>
              <a:ext cx="58" cy="108"/>
              <a:chOff x="510" y="1176"/>
              <a:chExt cx="58" cy="108"/>
            </a:xfrm>
          </p:grpSpPr>
          <p:sp>
            <p:nvSpPr>
              <p:cNvPr id="446726" name="Line 262"/>
              <p:cNvSpPr>
                <a:spLocks noChangeShapeType="1"/>
              </p:cNvSpPr>
              <p:nvPr/>
            </p:nvSpPr>
            <p:spPr bwMode="auto">
              <a:xfrm flipV="1">
                <a:off x="538" y="1224"/>
                <a:ext cx="1" cy="6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27" name="Freeform 263"/>
              <p:cNvSpPr>
                <a:spLocks/>
              </p:cNvSpPr>
              <p:nvPr/>
            </p:nvSpPr>
            <p:spPr bwMode="auto">
              <a:xfrm>
                <a:off x="510" y="1176"/>
                <a:ext cx="58" cy="55"/>
              </a:xfrm>
              <a:custGeom>
                <a:avLst/>
                <a:gdLst>
                  <a:gd name="T0" fmla="*/ 58 w 58"/>
                  <a:gd name="T1" fmla="*/ 55 h 55"/>
                  <a:gd name="T2" fmla="*/ 28 w 58"/>
                  <a:gd name="T3" fmla="*/ 0 h 55"/>
                  <a:gd name="T4" fmla="*/ 0 w 58"/>
                  <a:gd name="T5" fmla="*/ 55 h 55"/>
                  <a:gd name="T6" fmla="*/ 58 w 58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5">
                    <a:moveTo>
                      <a:pt x="58" y="55"/>
                    </a:moveTo>
                    <a:lnTo>
                      <a:pt x="28" y="0"/>
                    </a:lnTo>
                    <a:lnTo>
                      <a:pt x="0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728" name="Line 264"/>
            <p:cNvSpPr>
              <a:spLocks noChangeShapeType="1"/>
            </p:cNvSpPr>
            <p:nvPr/>
          </p:nvSpPr>
          <p:spPr bwMode="auto">
            <a:xfrm flipV="1">
              <a:off x="669" y="2039"/>
              <a:ext cx="1690" cy="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29" name="Line 265"/>
            <p:cNvSpPr>
              <a:spLocks noChangeShapeType="1"/>
            </p:cNvSpPr>
            <p:nvPr/>
          </p:nvSpPr>
          <p:spPr bwMode="auto">
            <a:xfrm flipV="1">
              <a:off x="669" y="953"/>
              <a:ext cx="1" cy="109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30" name="Rectangle 266"/>
            <p:cNvSpPr>
              <a:spLocks noChangeArrowheads="1"/>
            </p:cNvSpPr>
            <p:nvPr/>
          </p:nvSpPr>
          <p:spPr bwMode="auto">
            <a:xfrm>
              <a:off x="581" y="2090"/>
              <a:ext cx="19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31" name="Rectangle 267"/>
            <p:cNvSpPr>
              <a:spLocks noChangeArrowheads="1"/>
            </p:cNvSpPr>
            <p:nvPr/>
          </p:nvSpPr>
          <p:spPr bwMode="auto">
            <a:xfrm>
              <a:off x="502" y="1940"/>
              <a:ext cx="4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/>
            </a:p>
          </p:txBody>
        </p:sp>
        <p:sp>
          <p:nvSpPr>
            <p:cNvPr id="446732" name="Rectangle 268"/>
            <p:cNvSpPr>
              <a:spLocks noChangeArrowheads="1"/>
            </p:cNvSpPr>
            <p:nvPr/>
          </p:nvSpPr>
          <p:spPr bwMode="auto">
            <a:xfrm>
              <a:off x="654" y="2116"/>
              <a:ext cx="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/>
            </a:p>
          </p:txBody>
        </p:sp>
        <p:sp>
          <p:nvSpPr>
            <p:cNvPr id="446733" name="Rectangle 269"/>
            <p:cNvSpPr>
              <a:spLocks noChangeArrowheads="1"/>
            </p:cNvSpPr>
            <p:nvPr/>
          </p:nvSpPr>
          <p:spPr bwMode="auto">
            <a:xfrm>
              <a:off x="452" y="895"/>
              <a:ext cx="30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34" name="Rectangle 270"/>
            <p:cNvSpPr>
              <a:spLocks noChangeArrowheads="1"/>
            </p:cNvSpPr>
            <p:nvPr/>
          </p:nvSpPr>
          <p:spPr bwMode="auto">
            <a:xfrm>
              <a:off x="368" y="937"/>
              <a:ext cx="19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46735" name="Line 271"/>
            <p:cNvSpPr>
              <a:spLocks noChangeShapeType="1"/>
            </p:cNvSpPr>
            <p:nvPr/>
          </p:nvSpPr>
          <p:spPr bwMode="auto">
            <a:xfrm flipH="1">
              <a:off x="667" y="1060"/>
              <a:ext cx="164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36" name="Line 272"/>
            <p:cNvSpPr>
              <a:spLocks noChangeShapeType="1"/>
            </p:cNvSpPr>
            <p:nvPr/>
          </p:nvSpPr>
          <p:spPr bwMode="auto">
            <a:xfrm flipV="1">
              <a:off x="660" y="1064"/>
              <a:ext cx="1" cy="98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37" name="Line 273"/>
            <p:cNvSpPr>
              <a:spLocks noChangeShapeType="1"/>
            </p:cNvSpPr>
            <p:nvPr/>
          </p:nvSpPr>
          <p:spPr bwMode="auto">
            <a:xfrm flipH="1">
              <a:off x="568" y="1056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738" name="Line 274"/>
            <p:cNvSpPr>
              <a:spLocks noChangeShapeType="1"/>
            </p:cNvSpPr>
            <p:nvPr/>
          </p:nvSpPr>
          <p:spPr bwMode="auto">
            <a:xfrm flipH="1">
              <a:off x="420" y="2038"/>
              <a:ext cx="24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6739" name="Group 275"/>
          <p:cNvGrpSpPr>
            <a:grpSpLocks/>
          </p:cNvGrpSpPr>
          <p:nvPr/>
        </p:nvGrpSpPr>
        <p:grpSpPr bwMode="auto">
          <a:xfrm>
            <a:off x="5133975" y="2844800"/>
            <a:ext cx="3228975" cy="1976438"/>
            <a:chOff x="357" y="895"/>
            <a:chExt cx="2009" cy="1424"/>
          </a:xfrm>
        </p:grpSpPr>
        <p:grpSp>
          <p:nvGrpSpPr>
            <p:cNvPr id="446740" name="Group 276"/>
            <p:cNvGrpSpPr>
              <a:grpSpLocks/>
            </p:cNvGrpSpPr>
            <p:nvPr/>
          </p:nvGrpSpPr>
          <p:grpSpPr bwMode="auto">
            <a:xfrm>
              <a:off x="664" y="1075"/>
              <a:ext cx="1288" cy="977"/>
              <a:chOff x="664" y="1075"/>
              <a:chExt cx="1288" cy="977"/>
            </a:xfrm>
          </p:grpSpPr>
          <p:sp>
            <p:nvSpPr>
              <p:cNvPr id="446741" name="Line 277"/>
              <p:cNvSpPr>
                <a:spLocks noChangeShapeType="1"/>
              </p:cNvSpPr>
              <p:nvPr/>
            </p:nvSpPr>
            <p:spPr bwMode="auto">
              <a:xfrm flipV="1">
                <a:off x="664" y="2032"/>
                <a:ext cx="8" cy="2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42" name="Line 278"/>
              <p:cNvSpPr>
                <a:spLocks noChangeShapeType="1"/>
              </p:cNvSpPr>
              <p:nvPr/>
            </p:nvSpPr>
            <p:spPr bwMode="auto">
              <a:xfrm flipV="1">
                <a:off x="672" y="2014"/>
                <a:ext cx="5" cy="1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43" name="Freeform 279"/>
              <p:cNvSpPr>
                <a:spLocks/>
              </p:cNvSpPr>
              <p:nvPr/>
            </p:nvSpPr>
            <p:spPr bwMode="auto">
              <a:xfrm>
                <a:off x="677" y="1994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2 w 7"/>
                  <a:gd name="T3" fmla="*/ 10 h 20"/>
                  <a:gd name="T4" fmla="*/ 7 w 7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2" y="1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44" name="Line 280"/>
              <p:cNvSpPr>
                <a:spLocks noChangeShapeType="1"/>
              </p:cNvSpPr>
              <p:nvPr/>
            </p:nvSpPr>
            <p:spPr bwMode="auto">
              <a:xfrm flipV="1">
                <a:off x="684" y="1976"/>
                <a:ext cx="6" cy="1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45" name="Freeform 281"/>
              <p:cNvSpPr>
                <a:spLocks/>
              </p:cNvSpPr>
              <p:nvPr/>
            </p:nvSpPr>
            <p:spPr bwMode="auto">
              <a:xfrm>
                <a:off x="690" y="1956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2 w 7"/>
                  <a:gd name="T3" fmla="*/ 10 h 20"/>
                  <a:gd name="T4" fmla="*/ 7 w 7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2" y="1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46" name="Line 282"/>
              <p:cNvSpPr>
                <a:spLocks noChangeShapeType="1"/>
              </p:cNvSpPr>
              <p:nvPr/>
            </p:nvSpPr>
            <p:spPr bwMode="auto">
              <a:xfrm flipV="1">
                <a:off x="697" y="1938"/>
                <a:ext cx="5" cy="1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47" name="Freeform 283"/>
              <p:cNvSpPr>
                <a:spLocks/>
              </p:cNvSpPr>
              <p:nvPr/>
            </p:nvSpPr>
            <p:spPr bwMode="auto">
              <a:xfrm>
                <a:off x="702" y="1923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3 w 8"/>
                  <a:gd name="T3" fmla="*/ 8 h 15"/>
                  <a:gd name="T4" fmla="*/ 8 w 8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3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48" name="Line 284"/>
              <p:cNvSpPr>
                <a:spLocks noChangeShapeType="1"/>
              </p:cNvSpPr>
              <p:nvPr/>
            </p:nvSpPr>
            <p:spPr bwMode="auto">
              <a:xfrm flipV="1">
                <a:off x="710" y="1906"/>
                <a:ext cx="5" cy="1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49" name="Line 285"/>
              <p:cNvSpPr>
                <a:spLocks noChangeShapeType="1"/>
              </p:cNvSpPr>
              <p:nvPr/>
            </p:nvSpPr>
            <p:spPr bwMode="auto">
              <a:xfrm flipV="1">
                <a:off x="715" y="1888"/>
                <a:ext cx="7" cy="1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0" name="Line 286"/>
              <p:cNvSpPr>
                <a:spLocks noChangeShapeType="1"/>
              </p:cNvSpPr>
              <p:nvPr/>
            </p:nvSpPr>
            <p:spPr bwMode="auto">
              <a:xfrm flipV="1">
                <a:off x="722" y="1873"/>
                <a:ext cx="8" cy="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1" name="Freeform 287"/>
              <p:cNvSpPr>
                <a:spLocks/>
              </p:cNvSpPr>
              <p:nvPr/>
            </p:nvSpPr>
            <p:spPr bwMode="auto">
              <a:xfrm>
                <a:off x="730" y="1855"/>
                <a:ext cx="5" cy="18"/>
              </a:xfrm>
              <a:custGeom>
                <a:avLst/>
                <a:gdLst>
                  <a:gd name="T0" fmla="*/ 0 w 5"/>
                  <a:gd name="T1" fmla="*/ 18 h 18"/>
                  <a:gd name="T2" fmla="*/ 2 w 5"/>
                  <a:gd name="T3" fmla="*/ 8 h 18"/>
                  <a:gd name="T4" fmla="*/ 5 w 5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8">
                    <a:moveTo>
                      <a:pt x="0" y="18"/>
                    </a:moveTo>
                    <a:lnTo>
                      <a:pt x="2" y="8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2" name="Freeform 288"/>
              <p:cNvSpPr>
                <a:spLocks/>
              </p:cNvSpPr>
              <p:nvPr/>
            </p:nvSpPr>
            <p:spPr bwMode="auto">
              <a:xfrm>
                <a:off x="735" y="1840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3 w 8"/>
                  <a:gd name="T3" fmla="*/ 8 h 15"/>
                  <a:gd name="T4" fmla="*/ 8 w 8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5">
                    <a:moveTo>
                      <a:pt x="0" y="15"/>
                    </a:moveTo>
                    <a:lnTo>
                      <a:pt x="3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3" name="Line 289"/>
              <p:cNvSpPr>
                <a:spLocks noChangeShapeType="1"/>
              </p:cNvSpPr>
              <p:nvPr/>
            </p:nvSpPr>
            <p:spPr bwMode="auto">
              <a:xfrm flipV="1">
                <a:off x="743" y="1825"/>
                <a:ext cx="5" cy="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4" name="Freeform 290"/>
              <p:cNvSpPr>
                <a:spLocks/>
              </p:cNvSpPr>
              <p:nvPr/>
            </p:nvSpPr>
            <p:spPr bwMode="auto">
              <a:xfrm>
                <a:off x="748" y="1810"/>
                <a:ext cx="7" cy="15"/>
              </a:xfrm>
              <a:custGeom>
                <a:avLst/>
                <a:gdLst>
                  <a:gd name="T0" fmla="*/ 0 w 7"/>
                  <a:gd name="T1" fmla="*/ 15 h 15"/>
                  <a:gd name="T2" fmla="*/ 2 w 7"/>
                  <a:gd name="T3" fmla="*/ 7 h 15"/>
                  <a:gd name="T4" fmla="*/ 7 w 7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5">
                    <a:moveTo>
                      <a:pt x="0" y="15"/>
                    </a:moveTo>
                    <a:lnTo>
                      <a:pt x="2" y="7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5" name="Line 291"/>
              <p:cNvSpPr>
                <a:spLocks noChangeShapeType="1"/>
              </p:cNvSpPr>
              <p:nvPr/>
            </p:nvSpPr>
            <p:spPr bwMode="auto">
              <a:xfrm flipV="1">
                <a:off x="755" y="1795"/>
                <a:ext cx="5" cy="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6" name="Freeform 292"/>
              <p:cNvSpPr>
                <a:spLocks/>
              </p:cNvSpPr>
              <p:nvPr/>
            </p:nvSpPr>
            <p:spPr bwMode="auto">
              <a:xfrm>
                <a:off x="760" y="1779"/>
                <a:ext cx="8" cy="16"/>
              </a:xfrm>
              <a:custGeom>
                <a:avLst/>
                <a:gdLst>
                  <a:gd name="T0" fmla="*/ 0 w 8"/>
                  <a:gd name="T1" fmla="*/ 16 h 16"/>
                  <a:gd name="T2" fmla="*/ 3 w 8"/>
                  <a:gd name="T3" fmla="*/ 8 h 16"/>
                  <a:gd name="T4" fmla="*/ 8 w 8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6">
                    <a:moveTo>
                      <a:pt x="0" y="16"/>
                    </a:moveTo>
                    <a:lnTo>
                      <a:pt x="3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7" name="Line 293"/>
              <p:cNvSpPr>
                <a:spLocks noChangeShapeType="1"/>
              </p:cNvSpPr>
              <p:nvPr/>
            </p:nvSpPr>
            <p:spPr bwMode="auto">
              <a:xfrm flipV="1">
                <a:off x="768" y="1764"/>
                <a:ext cx="5" cy="1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8" name="Freeform 294"/>
              <p:cNvSpPr>
                <a:spLocks/>
              </p:cNvSpPr>
              <p:nvPr/>
            </p:nvSpPr>
            <p:spPr bwMode="auto">
              <a:xfrm>
                <a:off x="773" y="1752"/>
                <a:ext cx="7" cy="12"/>
              </a:xfrm>
              <a:custGeom>
                <a:avLst/>
                <a:gdLst>
                  <a:gd name="T0" fmla="*/ 0 w 7"/>
                  <a:gd name="T1" fmla="*/ 12 h 12"/>
                  <a:gd name="T2" fmla="*/ 2 w 7"/>
                  <a:gd name="T3" fmla="*/ 5 h 12"/>
                  <a:gd name="T4" fmla="*/ 7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12"/>
                    </a:move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59" name="Freeform 295"/>
              <p:cNvSpPr>
                <a:spLocks/>
              </p:cNvSpPr>
              <p:nvPr/>
            </p:nvSpPr>
            <p:spPr bwMode="auto">
              <a:xfrm>
                <a:off x="780" y="1736"/>
                <a:ext cx="5" cy="16"/>
              </a:xfrm>
              <a:custGeom>
                <a:avLst/>
                <a:gdLst>
                  <a:gd name="T0" fmla="*/ 0 w 5"/>
                  <a:gd name="T1" fmla="*/ 16 h 16"/>
                  <a:gd name="T2" fmla="*/ 3 w 5"/>
                  <a:gd name="T3" fmla="*/ 8 h 16"/>
                  <a:gd name="T4" fmla="*/ 5 w 5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6">
                    <a:moveTo>
                      <a:pt x="0" y="16"/>
                    </a:moveTo>
                    <a:lnTo>
                      <a:pt x="3" y="8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0" name="Line 296"/>
              <p:cNvSpPr>
                <a:spLocks noChangeShapeType="1"/>
              </p:cNvSpPr>
              <p:nvPr/>
            </p:nvSpPr>
            <p:spPr bwMode="auto">
              <a:xfrm flipV="1">
                <a:off x="785" y="1724"/>
                <a:ext cx="8" cy="1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1" name="Line 297"/>
              <p:cNvSpPr>
                <a:spLocks noChangeShapeType="1"/>
              </p:cNvSpPr>
              <p:nvPr/>
            </p:nvSpPr>
            <p:spPr bwMode="auto">
              <a:xfrm flipV="1">
                <a:off x="793" y="1711"/>
                <a:ext cx="8" cy="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2" name="Line 298"/>
              <p:cNvSpPr>
                <a:spLocks noChangeShapeType="1"/>
              </p:cNvSpPr>
              <p:nvPr/>
            </p:nvSpPr>
            <p:spPr bwMode="auto">
              <a:xfrm flipV="1">
                <a:off x="801" y="1699"/>
                <a:ext cx="5" cy="1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3" name="Freeform 299"/>
              <p:cNvSpPr>
                <a:spLocks/>
              </p:cNvSpPr>
              <p:nvPr/>
            </p:nvSpPr>
            <p:spPr bwMode="auto">
              <a:xfrm>
                <a:off x="806" y="1686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2 w 7"/>
                  <a:gd name="T3" fmla="*/ 5 h 13"/>
                  <a:gd name="T4" fmla="*/ 7 w 7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0" y="13"/>
                    </a:move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4" name="Line 300"/>
              <p:cNvSpPr>
                <a:spLocks noChangeShapeType="1"/>
              </p:cNvSpPr>
              <p:nvPr/>
            </p:nvSpPr>
            <p:spPr bwMode="auto">
              <a:xfrm flipV="1">
                <a:off x="813" y="1673"/>
                <a:ext cx="5" cy="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5" name="Freeform 301"/>
              <p:cNvSpPr>
                <a:spLocks/>
              </p:cNvSpPr>
              <p:nvPr/>
            </p:nvSpPr>
            <p:spPr bwMode="auto">
              <a:xfrm>
                <a:off x="818" y="1661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3 w 8"/>
                  <a:gd name="T3" fmla="*/ 5 h 12"/>
                  <a:gd name="T4" fmla="*/ 8 w 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3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6" name="Line 302"/>
              <p:cNvSpPr>
                <a:spLocks noChangeShapeType="1"/>
              </p:cNvSpPr>
              <p:nvPr/>
            </p:nvSpPr>
            <p:spPr bwMode="auto">
              <a:xfrm flipV="1">
                <a:off x="826" y="1648"/>
                <a:ext cx="5" cy="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7" name="Freeform 303"/>
              <p:cNvSpPr>
                <a:spLocks/>
              </p:cNvSpPr>
              <p:nvPr/>
            </p:nvSpPr>
            <p:spPr bwMode="auto">
              <a:xfrm>
                <a:off x="831" y="1638"/>
                <a:ext cx="8" cy="10"/>
              </a:xfrm>
              <a:custGeom>
                <a:avLst/>
                <a:gdLst>
                  <a:gd name="T0" fmla="*/ 0 w 8"/>
                  <a:gd name="T1" fmla="*/ 10 h 10"/>
                  <a:gd name="T2" fmla="*/ 2 w 8"/>
                  <a:gd name="T3" fmla="*/ 5 h 10"/>
                  <a:gd name="T4" fmla="*/ 8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2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8" name="Line 304"/>
              <p:cNvSpPr>
                <a:spLocks noChangeShapeType="1"/>
              </p:cNvSpPr>
              <p:nvPr/>
            </p:nvSpPr>
            <p:spPr bwMode="auto">
              <a:xfrm flipV="1">
                <a:off x="839" y="1625"/>
                <a:ext cx="5" cy="1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69" name="Line 305"/>
              <p:cNvSpPr>
                <a:spLocks noChangeShapeType="1"/>
              </p:cNvSpPr>
              <p:nvPr/>
            </p:nvSpPr>
            <p:spPr bwMode="auto">
              <a:xfrm flipV="1">
                <a:off x="844" y="1615"/>
                <a:ext cx="7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0" name="Line 306"/>
              <p:cNvSpPr>
                <a:spLocks noChangeShapeType="1"/>
              </p:cNvSpPr>
              <p:nvPr/>
            </p:nvSpPr>
            <p:spPr bwMode="auto">
              <a:xfrm flipV="1">
                <a:off x="851" y="1603"/>
                <a:ext cx="8" cy="1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1" name="Line 307"/>
              <p:cNvSpPr>
                <a:spLocks noChangeShapeType="1"/>
              </p:cNvSpPr>
              <p:nvPr/>
            </p:nvSpPr>
            <p:spPr bwMode="auto">
              <a:xfrm flipV="1">
                <a:off x="859" y="1592"/>
                <a:ext cx="5" cy="1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2" name="Freeform 308"/>
              <p:cNvSpPr>
                <a:spLocks/>
              </p:cNvSpPr>
              <p:nvPr/>
            </p:nvSpPr>
            <p:spPr bwMode="auto">
              <a:xfrm>
                <a:off x="864" y="1582"/>
                <a:ext cx="7" cy="10"/>
              </a:xfrm>
              <a:custGeom>
                <a:avLst/>
                <a:gdLst>
                  <a:gd name="T0" fmla="*/ 0 w 7"/>
                  <a:gd name="T1" fmla="*/ 10 h 10"/>
                  <a:gd name="T2" fmla="*/ 2 w 7"/>
                  <a:gd name="T3" fmla="*/ 5 h 10"/>
                  <a:gd name="T4" fmla="*/ 7 w 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3" name="Line 309"/>
              <p:cNvSpPr>
                <a:spLocks noChangeShapeType="1"/>
              </p:cNvSpPr>
              <p:nvPr/>
            </p:nvSpPr>
            <p:spPr bwMode="auto">
              <a:xfrm flipV="1">
                <a:off x="871" y="1572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4" name="Freeform 310"/>
              <p:cNvSpPr>
                <a:spLocks/>
              </p:cNvSpPr>
              <p:nvPr/>
            </p:nvSpPr>
            <p:spPr bwMode="auto">
              <a:xfrm>
                <a:off x="876" y="1562"/>
                <a:ext cx="8" cy="10"/>
              </a:xfrm>
              <a:custGeom>
                <a:avLst/>
                <a:gdLst>
                  <a:gd name="T0" fmla="*/ 0 w 8"/>
                  <a:gd name="T1" fmla="*/ 10 h 10"/>
                  <a:gd name="T2" fmla="*/ 3 w 8"/>
                  <a:gd name="T3" fmla="*/ 5 h 10"/>
                  <a:gd name="T4" fmla="*/ 8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3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5" name="Line 311"/>
              <p:cNvSpPr>
                <a:spLocks noChangeShapeType="1"/>
              </p:cNvSpPr>
              <p:nvPr/>
            </p:nvSpPr>
            <p:spPr bwMode="auto">
              <a:xfrm flipV="1">
                <a:off x="884" y="1552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6" name="Freeform 312"/>
              <p:cNvSpPr>
                <a:spLocks/>
              </p:cNvSpPr>
              <p:nvPr/>
            </p:nvSpPr>
            <p:spPr bwMode="auto">
              <a:xfrm>
                <a:off x="889" y="1542"/>
                <a:ext cx="8" cy="10"/>
              </a:xfrm>
              <a:custGeom>
                <a:avLst/>
                <a:gdLst>
                  <a:gd name="T0" fmla="*/ 0 w 8"/>
                  <a:gd name="T1" fmla="*/ 10 h 10"/>
                  <a:gd name="T2" fmla="*/ 3 w 8"/>
                  <a:gd name="T3" fmla="*/ 5 h 10"/>
                  <a:gd name="T4" fmla="*/ 8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3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7" name="Line 313"/>
              <p:cNvSpPr>
                <a:spLocks noChangeShapeType="1"/>
              </p:cNvSpPr>
              <p:nvPr/>
            </p:nvSpPr>
            <p:spPr bwMode="auto">
              <a:xfrm flipV="1">
                <a:off x="897" y="1532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8" name="Freeform 314"/>
              <p:cNvSpPr>
                <a:spLocks/>
              </p:cNvSpPr>
              <p:nvPr/>
            </p:nvSpPr>
            <p:spPr bwMode="auto">
              <a:xfrm>
                <a:off x="902" y="1522"/>
                <a:ext cx="7" cy="10"/>
              </a:xfrm>
              <a:custGeom>
                <a:avLst/>
                <a:gdLst>
                  <a:gd name="T0" fmla="*/ 0 w 7"/>
                  <a:gd name="T1" fmla="*/ 10 h 10"/>
                  <a:gd name="T2" fmla="*/ 2 w 7"/>
                  <a:gd name="T3" fmla="*/ 5 h 10"/>
                  <a:gd name="T4" fmla="*/ 7 w 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79" name="Line 315"/>
              <p:cNvSpPr>
                <a:spLocks noChangeShapeType="1"/>
              </p:cNvSpPr>
              <p:nvPr/>
            </p:nvSpPr>
            <p:spPr bwMode="auto">
              <a:xfrm flipV="1">
                <a:off x="909" y="1514"/>
                <a:ext cx="5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0" name="Line 316"/>
              <p:cNvSpPr>
                <a:spLocks noChangeShapeType="1"/>
              </p:cNvSpPr>
              <p:nvPr/>
            </p:nvSpPr>
            <p:spPr bwMode="auto">
              <a:xfrm flipV="1">
                <a:off x="914" y="1504"/>
                <a:ext cx="8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1" name="Line 317"/>
              <p:cNvSpPr>
                <a:spLocks noChangeShapeType="1"/>
              </p:cNvSpPr>
              <p:nvPr/>
            </p:nvSpPr>
            <p:spPr bwMode="auto">
              <a:xfrm flipV="1">
                <a:off x="922" y="1494"/>
                <a:ext cx="7" cy="1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2" name="Line 318"/>
              <p:cNvSpPr>
                <a:spLocks noChangeShapeType="1"/>
              </p:cNvSpPr>
              <p:nvPr/>
            </p:nvSpPr>
            <p:spPr bwMode="auto">
              <a:xfrm flipV="1">
                <a:off x="929" y="1486"/>
                <a:ext cx="5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3" name="Freeform 319"/>
              <p:cNvSpPr>
                <a:spLocks/>
              </p:cNvSpPr>
              <p:nvPr/>
            </p:nvSpPr>
            <p:spPr bwMode="auto">
              <a:xfrm>
                <a:off x="934" y="1479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3 w 8"/>
                  <a:gd name="T3" fmla="*/ 5 h 7"/>
                  <a:gd name="T4" fmla="*/ 8 w 8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3" y="5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4" name="Freeform 320"/>
              <p:cNvSpPr>
                <a:spLocks/>
              </p:cNvSpPr>
              <p:nvPr/>
            </p:nvSpPr>
            <p:spPr bwMode="auto">
              <a:xfrm>
                <a:off x="942" y="1469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3 w 5"/>
                  <a:gd name="T3" fmla="*/ 5 h 10"/>
                  <a:gd name="T4" fmla="*/ 5 w 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3" y="5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5" name="Freeform 321"/>
              <p:cNvSpPr>
                <a:spLocks/>
              </p:cNvSpPr>
              <p:nvPr/>
            </p:nvSpPr>
            <p:spPr bwMode="auto">
              <a:xfrm>
                <a:off x="947" y="1461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3 w 8"/>
                  <a:gd name="T3" fmla="*/ 3 h 8"/>
                  <a:gd name="T4" fmla="*/ 8 w 8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6" name="Line 322"/>
              <p:cNvSpPr>
                <a:spLocks noChangeShapeType="1"/>
              </p:cNvSpPr>
              <p:nvPr/>
            </p:nvSpPr>
            <p:spPr bwMode="auto">
              <a:xfrm flipV="1">
                <a:off x="955" y="1454"/>
                <a:ext cx="5" cy="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7" name="Freeform 323"/>
              <p:cNvSpPr>
                <a:spLocks/>
              </p:cNvSpPr>
              <p:nvPr/>
            </p:nvSpPr>
            <p:spPr bwMode="auto">
              <a:xfrm>
                <a:off x="960" y="1446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2 w 7"/>
                  <a:gd name="T3" fmla="*/ 2 h 8"/>
                  <a:gd name="T4" fmla="*/ 7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2" y="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8" name="Line 324"/>
              <p:cNvSpPr>
                <a:spLocks noChangeShapeType="1"/>
              </p:cNvSpPr>
              <p:nvPr/>
            </p:nvSpPr>
            <p:spPr bwMode="auto">
              <a:xfrm flipV="1">
                <a:off x="967" y="1438"/>
                <a:ext cx="5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89" name="Line 325"/>
              <p:cNvSpPr>
                <a:spLocks noChangeShapeType="1"/>
              </p:cNvSpPr>
              <p:nvPr/>
            </p:nvSpPr>
            <p:spPr bwMode="auto">
              <a:xfrm flipV="1">
                <a:off x="972" y="1431"/>
                <a:ext cx="8" cy="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0" name="Line 326"/>
              <p:cNvSpPr>
                <a:spLocks noChangeShapeType="1"/>
              </p:cNvSpPr>
              <p:nvPr/>
            </p:nvSpPr>
            <p:spPr bwMode="auto">
              <a:xfrm flipV="1">
                <a:off x="980" y="1423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1" name="Line 327"/>
              <p:cNvSpPr>
                <a:spLocks noChangeShapeType="1"/>
              </p:cNvSpPr>
              <p:nvPr/>
            </p:nvSpPr>
            <p:spPr bwMode="auto">
              <a:xfrm flipV="1">
                <a:off x="988" y="1416"/>
                <a:ext cx="5" cy="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2" name="Freeform 328"/>
              <p:cNvSpPr>
                <a:spLocks/>
              </p:cNvSpPr>
              <p:nvPr/>
            </p:nvSpPr>
            <p:spPr bwMode="auto">
              <a:xfrm>
                <a:off x="993" y="1408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2 w 7"/>
                  <a:gd name="T3" fmla="*/ 3 h 8"/>
                  <a:gd name="T4" fmla="*/ 7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3" name="Line 329"/>
              <p:cNvSpPr>
                <a:spLocks noChangeShapeType="1"/>
              </p:cNvSpPr>
              <p:nvPr/>
            </p:nvSpPr>
            <p:spPr bwMode="auto">
              <a:xfrm flipV="1">
                <a:off x="1000" y="1400"/>
                <a:ext cx="5" cy="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4" name="Freeform 330"/>
              <p:cNvSpPr>
                <a:spLocks/>
              </p:cNvSpPr>
              <p:nvPr/>
            </p:nvSpPr>
            <p:spPr bwMode="auto">
              <a:xfrm>
                <a:off x="1005" y="1395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3 w 8"/>
                  <a:gd name="T3" fmla="*/ 3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5" name="Line 331"/>
              <p:cNvSpPr>
                <a:spLocks noChangeShapeType="1"/>
              </p:cNvSpPr>
              <p:nvPr/>
            </p:nvSpPr>
            <p:spPr bwMode="auto">
              <a:xfrm flipV="1">
                <a:off x="1013" y="1388"/>
                <a:ext cx="5" cy="7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6" name="Freeform 332"/>
              <p:cNvSpPr>
                <a:spLocks/>
              </p:cNvSpPr>
              <p:nvPr/>
            </p:nvSpPr>
            <p:spPr bwMode="auto">
              <a:xfrm>
                <a:off x="1018" y="1380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2 w 7"/>
                  <a:gd name="T3" fmla="*/ 3 h 8"/>
                  <a:gd name="T4" fmla="*/ 7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7" name="Line 333"/>
              <p:cNvSpPr>
                <a:spLocks noChangeShapeType="1"/>
              </p:cNvSpPr>
              <p:nvPr/>
            </p:nvSpPr>
            <p:spPr bwMode="auto">
              <a:xfrm flipV="1">
                <a:off x="1025" y="1375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8" name="Freeform 334"/>
              <p:cNvSpPr>
                <a:spLocks/>
              </p:cNvSpPr>
              <p:nvPr/>
            </p:nvSpPr>
            <p:spPr bwMode="auto">
              <a:xfrm>
                <a:off x="1030" y="136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3 w 8"/>
                  <a:gd name="T3" fmla="*/ 2 h 7"/>
                  <a:gd name="T4" fmla="*/ 8 w 8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99" name="Line 335"/>
              <p:cNvSpPr>
                <a:spLocks noChangeShapeType="1"/>
              </p:cNvSpPr>
              <p:nvPr/>
            </p:nvSpPr>
            <p:spPr bwMode="auto">
              <a:xfrm flipV="1">
                <a:off x="1038" y="1363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0" name="Line 336"/>
              <p:cNvSpPr>
                <a:spLocks noChangeShapeType="1"/>
              </p:cNvSpPr>
              <p:nvPr/>
            </p:nvSpPr>
            <p:spPr bwMode="auto">
              <a:xfrm flipV="1">
                <a:off x="1043" y="1358"/>
                <a:ext cx="8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1" name="Freeform 337"/>
              <p:cNvSpPr>
                <a:spLocks/>
              </p:cNvSpPr>
              <p:nvPr/>
            </p:nvSpPr>
            <p:spPr bwMode="auto">
              <a:xfrm>
                <a:off x="1051" y="1350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5 w 7"/>
                  <a:gd name="T3" fmla="*/ 3 h 8"/>
                  <a:gd name="T4" fmla="*/ 7 w 7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5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2" name="Line 338"/>
              <p:cNvSpPr>
                <a:spLocks noChangeShapeType="1"/>
              </p:cNvSpPr>
              <p:nvPr/>
            </p:nvSpPr>
            <p:spPr bwMode="auto">
              <a:xfrm flipV="1">
                <a:off x="1058" y="1345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3" name="Freeform 339"/>
              <p:cNvSpPr>
                <a:spLocks/>
              </p:cNvSpPr>
              <p:nvPr/>
            </p:nvSpPr>
            <p:spPr bwMode="auto">
              <a:xfrm>
                <a:off x="1063" y="1340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3 w 8"/>
                  <a:gd name="T3" fmla="*/ 2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4" name="Freeform 340"/>
              <p:cNvSpPr>
                <a:spLocks/>
              </p:cNvSpPr>
              <p:nvPr/>
            </p:nvSpPr>
            <p:spPr bwMode="auto">
              <a:xfrm>
                <a:off x="1071" y="1332"/>
                <a:ext cx="5" cy="8"/>
              </a:xfrm>
              <a:custGeom>
                <a:avLst/>
                <a:gdLst>
                  <a:gd name="T0" fmla="*/ 0 w 5"/>
                  <a:gd name="T1" fmla="*/ 8 h 8"/>
                  <a:gd name="T2" fmla="*/ 2 w 5"/>
                  <a:gd name="T3" fmla="*/ 3 h 8"/>
                  <a:gd name="T4" fmla="*/ 5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5" name="Freeform 341"/>
              <p:cNvSpPr>
                <a:spLocks/>
              </p:cNvSpPr>
              <p:nvPr/>
            </p:nvSpPr>
            <p:spPr bwMode="auto">
              <a:xfrm>
                <a:off x="1076" y="1327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3 h 5"/>
                  <a:gd name="T4" fmla="*/ 7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6" name="Line 342"/>
              <p:cNvSpPr>
                <a:spLocks noChangeShapeType="1"/>
              </p:cNvSpPr>
              <p:nvPr/>
            </p:nvSpPr>
            <p:spPr bwMode="auto">
              <a:xfrm flipV="1">
                <a:off x="1083" y="1322"/>
                <a:ext cx="6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7" name="Freeform 343"/>
              <p:cNvSpPr>
                <a:spLocks/>
              </p:cNvSpPr>
              <p:nvPr/>
            </p:nvSpPr>
            <p:spPr bwMode="auto">
              <a:xfrm>
                <a:off x="1089" y="1317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3 h 5"/>
                  <a:gd name="T4" fmla="*/ 7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8" name="Line 344"/>
              <p:cNvSpPr>
                <a:spLocks noChangeShapeType="1"/>
              </p:cNvSpPr>
              <p:nvPr/>
            </p:nvSpPr>
            <p:spPr bwMode="auto">
              <a:xfrm flipV="1">
                <a:off x="1096" y="1312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09" name="Line 345"/>
              <p:cNvSpPr>
                <a:spLocks noChangeShapeType="1"/>
              </p:cNvSpPr>
              <p:nvPr/>
            </p:nvSpPr>
            <p:spPr bwMode="auto">
              <a:xfrm flipV="1">
                <a:off x="1101" y="1307"/>
                <a:ext cx="8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0" name="Line 346"/>
              <p:cNvSpPr>
                <a:spLocks noChangeShapeType="1"/>
              </p:cNvSpPr>
              <p:nvPr/>
            </p:nvSpPr>
            <p:spPr bwMode="auto">
              <a:xfrm flipV="1">
                <a:off x="1109" y="1302"/>
                <a:ext cx="7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1" name="Line 347"/>
              <p:cNvSpPr>
                <a:spLocks noChangeShapeType="1"/>
              </p:cNvSpPr>
              <p:nvPr/>
            </p:nvSpPr>
            <p:spPr bwMode="auto">
              <a:xfrm flipV="1">
                <a:off x="1116" y="1297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2" name="Freeform 348"/>
              <p:cNvSpPr>
                <a:spLocks/>
              </p:cNvSpPr>
              <p:nvPr/>
            </p:nvSpPr>
            <p:spPr bwMode="auto">
              <a:xfrm>
                <a:off x="1121" y="1292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3 w 8"/>
                  <a:gd name="T3" fmla="*/ 2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3" name="Line 349"/>
              <p:cNvSpPr>
                <a:spLocks noChangeShapeType="1"/>
              </p:cNvSpPr>
              <p:nvPr/>
            </p:nvSpPr>
            <p:spPr bwMode="auto">
              <a:xfrm flipV="1">
                <a:off x="1129" y="1287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4" name="Freeform 350"/>
              <p:cNvSpPr>
                <a:spLocks/>
              </p:cNvSpPr>
              <p:nvPr/>
            </p:nvSpPr>
            <p:spPr bwMode="auto">
              <a:xfrm>
                <a:off x="1134" y="1284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2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5" name="Line 351"/>
              <p:cNvSpPr>
                <a:spLocks noChangeShapeType="1"/>
              </p:cNvSpPr>
              <p:nvPr/>
            </p:nvSpPr>
            <p:spPr bwMode="auto">
              <a:xfrm flipV="1">
                <a:off x="1142" y="1279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6" name="Freeform 352"/>
              <p:cNvSpPr>
                <a:spLocks/>
              </p:cNvSpPr>
              <p:nvPr/>
            </p:nvSpPr>
            <p:spPr bwMode="auto">
              <a:xfrm>
                <a:off x="1147" y="127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2 w 7"/>
                  <a:gd name="T3" fmla="*/ 3 h 5"/>
                  <a:gd name="T4" fmla="*/ 7 w 7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7" name="Line 353"/>
              <p:cNvSpPr>
                <a:spLocks noChangeShapeType="1"/>
              </p:cNvSpPr>
              <p:nvPr/>
            </p:nvSpPr>
            <p:spPr bwMode="auto">
              <a:xfrm flipV="1">
                <a:off x="1154" y="1269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8" name="Freeform 354"/>
              <p:cNvSpPr>
                <a:spLocks/>
              </p:cNvSpPr>
              <p:nvPr/>
            </p:nvSpPr>
            <p:spPr bwMode="auto">
              <a:xfrm>
                <a:off x="1159" y="1267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19" name="Line 355"/>
              <p:cNvSpPr>
                <a:spLocks noChangeShapeType="1"/>
              </p:cNvSpPr>
              <p:nvPr/>
            </p:nvSpPr>
            <p:spPr bwMode="auto">
              <a:xfrm flipV="1">
                <a:off x="1167" y="1262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0" name="Line 356"/>
              <p:cNvSpPr>
                <a:spLocks noChangeShapeType="1"/>
              </p:cNvSpPr>
              <p:nvPr/>
            </p:nvSpPr>
            <p:spPr bwMode="auto">
              <a:xfrm flipV="1">
                <a:off x="1172" y="1257"/>
                <a:ext cx="7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1" name="Line 357"/>
              <p:cNvSpPr>
                <a:spLocks noChangeShapeType="1"/>
              </p:cNvSpPr>
              <p:nvPr/>
            </p:nvSpPr>
            <p:spPr bwMode="auto">
              <a:xfrm flipV="1">
                <a:off x="1179" y="1254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2" name="Line 358"/>
              <p:cNvSpPr>
                <a:spLocks noChangeShapeType="1"/>
              </p:cNvSpPr>
              <p:nvPr/>
            </p:nvSpPr>
            <p:spPr bwMode="auto">
              <a:xfrm flipV="1">
                <a:off x="1187" y="1249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3" name="Freeform 359"/>
              <p:cNvSpPr>
                <a:spLocks/>
              </p:cNvSpPr>
              <p:nvPr/>
            </p:nvSpPr>
            <p:spPr bwMode="auto">
              <a:xfrm>
                <a:off x="1192" y="1246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4" name="Line 360"/>
              <p:cNvSpPr>
                <a:spLocks noChangeShapeType="1"/>
              </p:cNvSpPr>
              <p:nvPr/>
            </p:nvSpPr>
            <p:spPr bwMode="auto">
              <a:xfrm flipV="1">
                <a:off x="1200" y="1241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5" name="Freeform 361"/>
              <p:cNvSpPr>
                <a:spLocks/>
              </p:cNvSpPr>
              <p:nvPr/>
            </p:nvSpPr>
            <p:spPr bwMode="auto">
              <a:xfrm>
                <a:off x="1205" y="1239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2 w 7"/>
                  <a:gd name="T3" fmla="*/ 0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6" name="Line 362"/>
              <p:cNvSpPr>
                <a:spLocks noChangeShapeType="1"/>
              </p:cNvSpPr>
              <p:nvPr/>
            </p:nvSpPr>
            <p:spPr bwMode="auto">
              <a:xfrm flipV="1">
                <a:off x="1212" y="1234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7" name="Freeform 363"/>
              <p:cNvSpPr>
                <a:spLocks/>
              </p:cNvSpPr>
              <p:nvPr/>
            </p:nvSpPr>
            <p:spPr bwMode="auto">
              <a:xfrm>
                <a:off x="1217" y="1231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8" name="Line 364"/>
              <p:cNvSpPr>
                <a:spLocks noChangeShapeType="1"/>
              </p:cNvSpPr>
              <p:nvPr/>
            </p:nvSpPr>
            <p:spPr bwMode="auto">
              <a:xfrm flipV="1">
                <a:off x="1225" y="1229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29" name="Line 365"/>
              <p:cNvSpPr>
                <a:spLocks noChangeShapeType="1"/>
              </p:cNvSpPr>
              <p:nvPr/>
            </p:nvSpPr>
            <p:spPr bwMode="auto">
              <a:xfrm flipV="1">
                <a:off x="1230" y="1224"/>
                <a:ext cx="8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0" name="Line 366"/>
              <p:cNvSpPr>
                <a:spLocks noChangeShapeType="1"/>
              </p:cNvSpPr>
              <p:nvPr/>
            </p:nvSpPr>
            <p:spPr bwMode="auto">
              <a:xfrm flipV="1">
                <a:off x="1238" y="1221"/>
                <a:ext cx="7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1" name="Line 367"/>
              <p:cNvSpPr>
                <a:spLocks noChangeShapeType="1"/>
              </p:cNvSpPr>
              <p:nvPr/>
            </p:nvSpPr>
            <p:spPr bwMode="auto">
              <a:xfrm flipV="1">
                <a:off x="1245" y="1219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2" name="Freeform 368"/>
              <p:cNvSpPr>
                <a:spLocks/>
              </p:cNvSpPr>
              <p:nvPr/>
            </p:nvSpPr>
            <p:spPr bwMode="auto">
              <a:xfrm>
                <a:off x="1250" y="1214"/>
                <a:ext cx="8" cy="5"/>
              </a:xfrm>
              <a:custGeom>
                <a:avLst/>
                <a:gdLst>
                  <a:gd name="T0" fmla="*/ 0 w 8"/>
                  <a:gd name="T1" fmla="*/ 5 h 5"/>
                  <a:gd name="T2" fmla="*/ 3 w 8"/>
                  <a:gd name="T3" fmla="*/ 2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3" name="Line 369"/>
              <p:cNvSpPr>
                <a:spLocks noChangeShapeType="1"/>
              </p:cNvSpPr>
              <p:nvPr/>
            </p:nvSpPr>
            <p:spPr bwMode="auto">
              <a:xfrm flipV="1">
                <a:off x="1258" y="1211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4" name="Freeform 370"/>
              <p:cNvSpPr>
                <a:spLocks/>
              </p:cNvSpPr>
              <p:nvPr/>
            </p:nvSpPr>
            <p:spPr bwMode="auto">
              <a:xfrm>
                <a:off x="1263" y="1209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2 w 7"/>
                  <a:gd name="T3" fmla="*/ 0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5" name="Line 371"/>
              <p:cNvSpPr>
                <a:spLocks noChangeShapeType="1"/>
              </p:cNvSpPr>
              <p:nvPr/>
            </p:nvSpPr>
            <p:spPr bwMode="auto">
              <a:xfrm flipV="1">
                <a:off x="1270" y="1206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6" name="Freeform 372"/>
              <p:cNvSpPr>
                <a:spLocks/>
              </p:cNvSpPr>
              <p:nvPr/>
            </p:nvSpPr>
            <p:spPr bwMode="auto">
              <a:xfrm>
                <a:off x="1275" y="1203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3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7" name="Line 373"/>
              <p:cNvSpPr>
                <a:spLocks noChangeShapeType="1"/>
              </p:cNvSpPr>
              <p:nvPr/>
            </p:nvSpPr>
            <p:spPr bwMode="auto">
              <a:xfrm flipV="1">
                <a:off x="1283" y="1198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8" name="Freeform 374"/>
              <p:cNvSpPr>
                <a:spLocks/>
              </p:cNvSpPr>
              <p:nvPr/>
            </p:nvSpPr>
            <p:spPr bwMode="auto">
              <a:xfrm>
                <a:off x="1288" y="1196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39" name="Line 375"/>
              <p:cNvSpPr>
                <a:spLocks noChangeShapeType="1"/>
              </p:cNvSpPr>
              <p:nvPr/>
            </p:nvSpPr>
            <p:spPr bwMode="auto">
              <a:xfrm flipV="1">
                <a:off x="1296" y="1193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0" name="Line 376"/>
              <p:cNvSpPr>
                <a:spLocks noChangeShapeType="1"/>
              </p:cNvSpPr>
              <p:nvPr/>
            </p:nvSpPr>
            <p:spPr bwMode="auto">
              <a:xfrm flipV="1">
                <a:off x="1301" y="1191"/>
                <a:ext cx="7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1" name="Line 377"/>
              <p:cNvSpPr>
                <a:spLocks noChangeShapeType="1"/>
              </p:cNvSpPr>
              <p:nvPr/>
            </p:nvSpPr>
            <p:spPr bwMode="auto">
              <a:xfrm flipV="1">
                <a:off x="1308" y="1188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2" name="Line 378"/>
              <p:cNvSpPr>
                <a:spLocks noChangeShapeType="1"/>
              </p:cNvSpPr>
              <p:nvPr/>
            </p:nvSpPr>
            <p:spPr bwMode="auto">
              <a:xfrm flipV="1">
                <a:off x="1316" y="1186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3" name="Freeform 379"/>
              <p:cNvSpPr>
                <a:spLocks/>
              </p:cNvSpPr>
              <p:nvPr/>
            </p:nvSpPr>
            <p:spPr bwMode="auto">
              <a:xfrm>
                <a:off x="1321" y="1183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4" name="Line 380"/>
              <p:cNvSpPr>
                <a:spLocks noChangeShapeType="1"/>
              </p:cNvSpPr>
              <p:nvPr/>
            </p:nvSpPr>
            <p:spPr bwMode="auto">
              <a:xfrm flipV="1">
                <a:off x="1328" y="1181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5" name="Freeform 381"/>
              <p:cNvSpPr>
                <a:spLocks/>
              </p:cNvSpPr>
              <p:nvPr/>
            </p:nvSpPr>
            <p:spPr bwMode="auto">
              <a:xfrm>
                <a:off x="1333" y="1178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6" name="Line 382"/>
              <p:cNvSpPr>
                <a:spLocks noChangeShapeType="1"/>
              </p:cNvSpPr>
              <p:nvPr/>
            </p:nvSpPr>
            <p:spPr bwMode="auto">
              <a:xfrm flipV="1">
                <a:off x="1341" y="1176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7" name="Freeform 383"/>
              <p:cNvSpPr>
                <a:spLocks/>
              </p:cNvSpPr>
              <p:nvPr/>
            </p:nvSpPr>
            <p:spPr bwMode="auto">
              <a:xfrm>
                <a:off x="1346" y="1173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8" name="Line 384"/>
              <p:cNvSpPr>
                <a:spLocks noChangeShapeType="1"/>
              </p:cNvSpPr>
              <p:nvPr/>
            </p:nvSpPr>
            <p:spPr bwMode="auto">
              <a:xfrm flipV="1">
                <a:off x="1354" y="1171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49" name="Line 385"/>
              <p:cNvSpPr>
                <a:spLocks noChangeShapeType="1"/>
              </p:cNvSpPr>
              <p:nvPr/>
            </p:nvSpPr>
            <p:spPr bwMode="auto">
              <a:xfrm flipV="1">
                <a:off x="1359" y="1168"/>
                <a:ext cx="7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0" name="Line 386"/>
              <p:cNvSpPr>
                <a:spLocks noChangeShapeType="1"/>
              </p:cNvSpPr>
              <p:nvPr/>
            </p:nvSpPr>
            <p:spPr bwMode="auto">
              <a:xfrm>
                <a:off x="1366" y="116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1" name="Line 387"/>
              <p:cNvSpPr>
                <a:spLocks noChangeShapeType="1"/>
              </p:cNvSpPr>
              <p:nvPr/>
            </p:nvSpPr>
            <p:spPr bwMode="auto">
              <a:xfrm flipV="1">
                <a:off x="1374" y="1166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2" name="Freeform 388"/>
              <p:cNvSpPr>
                <a:spLocks/>
              </p:cNvSpPr>
              <p:nvPr/>
            </p:nvSpPr>
            <p:spPr bwMode="auto">
              <a:xfrm>
                <a:off x="1379" y="1163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3" name="Line 389"/>
              <p:cNvSpPr>
                <a:spLocks noChangeShapeType="1"/>
              </p:cNvSpPr>
              <p:nvPr/>
            </p:nvSpPr>
            <p:spPr bwMode="auto">
              <a:xfrm flipV="1">
                <a:off x="1386" y="1161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4" name="Freeform 390"/>
              <p:cNvSpPr>
                <a:spLocks/>
              </p:cNvSpPr>
              <p:nvPr/>
            </p:nvSpPr>
            <p:spPr bwMode="auto">
              <a:xfrm>
                <a:off x="1392" y="1158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5" name="Line 391"/>
              <p:cNvSpPr>
                <a:spLocks noChangeShapeType="1"/>
              </p:cNvSpPr>
              <p:nvPr/>
            </p:nvSpPr>
            <p:spPr bwMode="auto">
              <a:xfrm flipV="1">
                <a:off x="1399" y="1155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6" name="Freeform 392"/>
              <p:cNvSpPr>
                <a:spLocks/>
              </p:cNvSpPr>
              <p:nvPr/>
            </p:nvSpPr>
            <p:spPr bwMode="auto">
              <a:xfrm>
                <a:off x="1404" y="115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7" name="Line 393"/>
              <p:cNvSpPr>
                <a:spLocks noChangeShapeType="1"/>
              </p:cNvSpPr>
              <p:nvPr/>
            </p:nvSpPr>
            <p:spPr bwMode="auto">
              <a:xfrm flipV="1">
                <a:off x="1412" y="1153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8" name="Freeform 394"/>
              <p:cNvSpPr>
                <a:spLocks/>
              </p:cNvSpPr>
              <p:nvPr/>
            </p:nvSpPr>
            <p:spPr bwMode="auto">
              <a:xfrm>
                <a:off x="1417" y="1150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59" name="Line 395"/>
              <p:cNvSpPr>
                <a:spLocks noChangeShapeType="1"/>
              </p:cNvSpPr>
              <p:nvPr/>
            </p:nvSpPr>
            <p:spPr bwMode="auto">
              <a:xfrm flipV="1">
                <a:off x="1424" y="1148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0" name="Line 396"/>
              <p:cNvSpPr>
                <a:spLocks noChangeShapeType="1"/>
              </p:cNvSpPr>
              <p:nvPr/>
            </p:nvSpPr>
            <p:spPr bwMode="auto">
              <a:xfrm>
                <a:off x="1429" y="114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1" name="Line 397"/>
              <p:cNvSpPr>
                <a:spLocks noChangeShapeType="1"/>
              </p:cNvSpPr>
              <p:nvPr/>
            </p:nvSpPr>
            <p:spPr bwMode="auto">
              <a:xfrm flipV="1">
                <a:off x="1437" y="1145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2" name="Line 398"/>
              <p:cNvSpPr>
                <a:spLocks noChangeShapeType="1"/>
              </p:cNvSpPr>
              <p:nvPr/>
            </p:nvSpPr>
            <p:spPr bwMode="auto">
              <a:xfrm flipV="1">
                <a:off x="1445" y="1143"/>
                <a:ext cx="5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3" name="Freeform 399"/>
              <p:cNvSpPr>
                <a:spLocks/>
              </p:cNvSpPr>
              <p:nvPr/>
            </p:nvSpPr>
            <p:spPr bwMode="auto">
              <a:xfrm>
                <a:off x="1450" y="1143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4" name="Line 400"/>
              <p:cNvSpPr>
                <a:spLocks noChangeShapeType="1"/>
              </p:cNvSpPr>
              <p:nvPr/>
            </p:nvSpPr>
            <p:spPr bwMode="auto">
              <a:xfrm flipV="1">
                <a:off x="1457" y="1140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5" name="Freeform 401"/>
              <p:cNvSpPr>
                <a:spLocks/>
              </p:cNvSpPr>
              <p:nvPr/>
            </p:nvSpPr>
            <p:spPr bwMode="auto">
              <a:xfrm>
                <a:off x="1462" y="1138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6" name="Line 402"/>
              <p:cNvSpPr>
                <a:spLocks noChangeShapeType="1"/>
              </p:cNvSpPr>
              <p:nvPr/>
            </p:nvSpPr>
            <p:spPr bwMode="auto">
              <a:xfrm>
                <a:off x="1470" y="1138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7" name="Freeform 403"/>
              <p:cNvSpPr>
                <a:spLocks/>
              </p:cNvSpPr>
              <p:nvPr/>
            </p:nvSpPr>
            <p:spPr bwMode="auto">
              <a:xfrm>
                <a:off x="1475" y="113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3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3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8" name="Line 404"/>
              <p:cNvSpPr>
                <a:spLocks noChangeShapeType="1"/>
              </p:cNvSpPr>
              <p:nvPr/>
            </p:nvSpPr>
            <p:spPr bwMode="auto">
              <a:xfrm flipV="1">
                <a:off x="1482" y="1133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69" name="Line 405"/>
              <p:cNvSpPr>
                <a:spLocks noChangeShapeType="1"/>
              </p:cNvSpPr>
              <p:nvPr/>
            </p:nvSpPr>
            <p:spPr bwMode="auto">
              <a:xfrm>
                <a:off x="1488" y="1133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0" name="Freeform 406"/>
              <p:cNvSpPr>
                <a:spLocks/>
              </p:cNvSpPr>
              <p:nvPr/>
            </p:nvSpPr>
            <p:spPr bwMode="auto">
              <a:xfrm>
                <a:off x="1495" y="1130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5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1" name="Line 407"/>
              <p:cNvSpPr>
                <a:spLocks noChangeShapeType="1"/>
              </p:cNvSpPr>
              <p:nvPr/>
            </p:nvSpPr>
            <p:spPr bwMode="auto">
              <a:xfrm>
                <a:off x="1503" y="1130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2" name="Freeform 408"/>
              <p:cNvSpPr>
                <a:spLocks/>
              </p:cNvSpPr>
              <p:nvPr/>
            </p:nvSpPr>
            <p:spPr bwMode="auto">
              <a:xfrm>
                <a:off x="1508" y="1128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2 w 7"/>
                  <a:gd name="T3" fmla="*/ 2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2" y="2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3" name="Line 409"/>
              <p:cNvSpPr>
                <a:spLocks noChangeShapeType="1"/>
              </p:cNvSpPr>
              <p:nvPr/>
            </p:nvSpPr>
            <p:spPr bwMode="auto">
              <a:xfrm flipV="1">
                <a:off x="1515" y="1125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4" name="Freeform 410"/>
              <p:cNvSpPr>
                <a:spLocks/>
              </p:cNvSpPr>
              <p:nvPr/>
            </p:nvSpPr>
            <p:spPr bwMode="auto">
              <a:xfrm>
                <a:off x="1520" y="112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5" name="Freeform 411"/>
              <p:cNvSpPr>
                <a:spLocks/>
              </p:cNvSpPr>
              <p:nvPr/>
            </p:nvSpPr>
            <p:spPr bwMode="auto">
              <a:xfrm>
                <a:off x="1528" y="1123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6" name="Freeform 412"/>
              <p:cNvSpPr>
                <a:spLocks/>
              </p:cNvSpPr>
              <p:nvPr/>
            </p:nvSpPr>
            <p:spPr bwMode="auto">
              <a:xfrm>
                <a:off x="1533" y="1123"/>
                <a:ext cx="8" cy="1"/>
              </a:xfrm>
              <a:custGeom>
                <a:avLst/>
                <a:gdLst>
                  <a:gd name="T0" fmla="*/ 0 w 8"/>
                  <a:gd name="T1" fmla="*/ 2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7" name="Freeform 413"/>
              <p:cNvSpPr>
                <a:spLocks/>
              </p:cNvSpPr>
              <p:nvPr/>
            </p:nvSpPr>
            <p:spPr bwMode="auto">
              <a:xfrm>
                <a:off x="1541" y="1120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8" name="Freeform 414"/>
              <p:cNvSpPr>
                <a:spLocks/>
              </p:cNvSpPr>
              <p:nvPr/>
            </p:nvSpPr>
            <p:spPr bwMode="auto">
              <a:xfrm>
                <a:off x="1546" y="1120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79" name="Freeform 415"/>
              <p:cNvSpPr>
                <a:spLocks/>
              </p:cNvSpPr>
              <p:nvPr/>
            </p:nvSpPr>
            <p:spPr bwMode="auto">
              <a:xfrm>
                <a:off x="1553" y="1118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0" name="Line 416"/>
              <p:cNvSpPr>
                <a:spLocks noChangeShapeType="1"/>
              </p:cNvSpPr>
              <p:nvPr/>
            </p:nvSpPr>
            <p:spPr bwMode="auto">
              <a:xfrm>
                <a:off x="1558" y="111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1" name="Freeform 417"/>
              <p:cNvSpPr>
                <a:spLocks/>
              </p:cNvSpPr>
              <p:nvPr/>
            </p:nvSpPr>
            <p:spPr bwMode="auto">
              <a:xfrm>
                <a:off x="1566" y="111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5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2" name="Line 418"/>
              <p:cNvSpPr>
                <a:spLocks noChangeShapeType="1"/>
              </p:cNvSpPr>
              <p:nvPr/>
            </p:nvSpPr>
            <p:spPr bwMode="auto">
              <a:xfrm>
                <a:off x="1573" y="111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3" name="Freeform 419"/>
              <p:cNvSpPr>
                <a:spLocks/>
              </p:cNvSpPr>
              <p:nvPr/>
            </p:nvSpPr>
            <p:spPr bwMode="auto">
              <a:xfrm>
                <a:off x="1578" y="1113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4" name="Line 420"/>
              <p:cNvSpPr>
                <a:spLocks noChangeShapeType="1"/>
              </p:cNvSpPr>
              <p:nvPr/>
            </p:nvSpPr>
            <p:spPr bwMode="auto">
              <a:xfrm>
                <a:off x="1586" y="1113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5" name="Freeform 421"/>
              <p:cNvSpPr>
                <a:spLocks/>
              </p:cNvSpPr>
              <p:nvPr/>
            </p:nvSpPr>
            <p:spPr bwMode="auto">
              <a:xfrm>
                <a:off x="1591" y="1113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6" name="Freeform 422"/>
              <p:cNvSpPr>
                <a:spLocks/>
              </p:cNvSpPr>
              <p:nvPr/>
            </p:nvSpPr>
            <p:spPr bwMode="auto">
              <a:xfrm>
                <a:off x="1599" y="1110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7" name="Freeform 423"/>
              <p:cNvSpPr>
                <a:spLocks/>
              </p:cNvSpPr>
              <p:nvPr/>
            </p:nvSpPr>
            <p:spPr bwMode="auto">
              <a:xfrm>
                <a:off x="1604" y="1110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8" name="Freeform 424"/>
              <p:cNvSpPr>
                <a:spLocks/>
              </p:cNvSpPr>
              <p:nvPr/>
            </p:nvSpPr>
            <p:spPr bwMode="auto">
              <a:xfrm>
                <a:off x="1611" y="1108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89" name="Line 425"/>
              <p:cNvSpPr>
                <a:spLocks noChangeShapeType="1"/>
              </p:cNvSpPr>
              <p:nvPr/>
            </p:nvSpPr>
            <p:spPr bwMode="auto">
              <a:xfrm>
                <a:off x="1616" y="1108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0" name="Freeform 426"/>
              <p:cNvSpPr>
                <a:spLocks/>
              </p:cNvSpPr>
              <p:nvPr/>
            </p:nvSpPr>
            <p:spPr bwMode="auto">
              <a:xfrm>
                <a:off x="1624" y="110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5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1" name="Line 427"/>
              <p:cNvSpPr>
                <a:spLocks noChangeShapeType="1"/>
              </p:cNvSpPr>
              <p:nvPr/>
            </p:nvSpPr>
            <p:spPr bwMode="auto">
              <a:xfrm>
                <a:off x="1631" y="110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2" name="Freeform 428"/>
              <p:cNvSpPr>
                <a:spLocks/>
              </p:cNvSpPr>
              <p:nvPr/>
            </p:nvSpPr>
            <p:spPr bwMode="auto">
              <a:xfrm>
                <a:off x="1636" y="110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3" name="Freeform 429"/>
              <p:cNvSpPr>
                <a:spLocks/>
              </p:cNvSpPr>
              <p:nvPr/>
            </p:nvSpPr>
            <p:spPr bwMode="auto">
              <a:xfrm>
                <a:off x="1644" y="1102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3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4" name="Freeform 430"/>
              <p:cNvSpPr>
                <a:spLocks/>
              </p:cNvSpPr>
              <p:nvPr/>
            </p:nvSpPr>
            <p:spPr bwMode="auto">
              <a:xfrm>
                <a:off x="1649" y="1102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5" name="Line 431"/>
              <p:cNvSpPr>
                <a:spLocks noChangeShapeType="1"/>
              </p:cNvSpPr>
              <p:nvPr/>
            </p:nvSpPr>
            <p:spPr bwMode="auto">
              <a:xfrm>
                <a:off x="1657" y="110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6" name="Freeform 432"/>
              <p:cNvSpPr>
                <a:spLocks/>
              </p:cNvSpPr>
              <p:nvPr/>
            </p:nvSpPr>
            <p:spPr bwMode="auto">
              <a:xfrm>
                <a:off x="1662" y="1100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2 w 7"/>
                  <a:gd name="T3" fmla="*/ 0 h 2"/>
                  <a:gd name="T4" fmla="*/ 7 w 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7" name="Line 433"/>
              <p:cNvSpPr>
                <a:spLocks noChangeShapeType="1"/>
              </p:cNvSpPr>
              <p:nvPr/>
            </p:nvSpPr>
            <p:spPr bwMode="auto">
              <a:xfrm>
                <a:off x="1669" y="1100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8" name="Freeform 434"/>
              <p:cNvSpPr>
                <a:spLocks/>
              </p:cNvSpPr>
              <p:nvPr/>
            </p:nvSpPr>
            <p:spPr bwMode="auto">
              <a:xfrm>
                <a:off x="1674" y="1100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99" name="Freeform 435"/>
              <p:cNvSpPr>
                <a:spLocks/>
              </p:cNvSpPr>
              <p:nvPr/>
            </p:nvSpPr>
            <p:spPr bwMode="auto">
              <a:xfrm>
                <a:off x="1682" y="1097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2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0" name="Line 436"/>
              <p:cNvSpPr>
                <a:spLocks noChangeShapeType="1"/>
              </p:cNvSpPr>
              <p:nvPr/>
            </p:nvSpPr>
            <p:spPr bwMode="auto">
              <a:xfrm>
                <a:off x="1687" y="1097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1" name="Line 437"/>
              <p:cNvSpPr>
                <a:spLocks noChangeShapeType="1"/>
              </p:cNvSpPr>
              <p:nvPr/>
            </p:nvSpPr>
            <p:spPr bwMode="auto">
              <a:xfrm>
                <a:off x="1695" y="1097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2" name="Freeform 438"/>
              <p:cNvSpPr>
                <a:spLocks/>
              </p:cNvSpPr>
              <p:nvPr/>
            </p:nvSpPr>
            <p:spPr bwMode="auto">
              <a:xfrm>
                <a:off x="1702" y="1095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3" name="Freeform 439"/>
              <p:cNvSpPr>
                <a:spLocks/>
              </p:cNvSpPr>
              <p:nvPr/>
            </p:nvSpPr>
            <p:spPr bwMode="auto">
              <a:xfrm>
                <a:off x="1707" y="109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4" name="Line 440"/>
              <p:cNvSpPr>
                <a:spLocks noChangeShapeType="1"/>
              </p:cNvSpPr>
              <p:nvPr/>
            </p:nvSpPr>
            <p:spPr bwMode="auto">
              <a:xfrm>
                <a:off x="1715" y="109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5" name="Freeform 441"/>
              <p:cNvSpPr>
                <a:spLocks/>
              </p:cNvSpPr>
              <p:nvPr/>
            </p:nvSpPr>
            <p:spPr bwMode="auto">
              <a:xfrm>
                <a:off x="1720" y="1092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2 w 7"/>
                  <a:gd name="T3" fmla="*/ 0 h 3"/>
                  <a:gd name="T4" fmla="*/ 7 w 7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6" name="Line 442"/>
              <p:cNvSpPr>
                <a:spLocks noChangeShapeType="1"/>
              </p:cNvSpPr>
              <p:nvPr/>
            </p:nvSpPr>
            <p:spPr bwMode="auto">
              <a:xfrm>
                <a:off x="1727" y="109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7" name="Freeform 443"/>
              <p:cNvSpPr>
                <a:spLocks/>
              </p:cNvSpPr>
              <p:nvPr/>
            </p:nvSpPr>
            <p:spPr bwMode="auto">
              <a:xfrm>
                <a:off x="1732" y="1092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8" name="Line 444"/>
              <p:cNvSpPr>
                <a:spLocks noChangeShapeType="1"/>
              </p:cNvSpPr>
              <p:nvPr/>
            </p:nvSpPr>
            <p:spPr bwMode="auto">
              <a:xfrm>
                <a:off x="1740" y="109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09" name="Freeform 445"/>
              <p:cNvSpPr>
                <a:spLocks/>
              </p:cNvSpPr>
              <p:nvPr/>
            </p:nvSpPr>
            <p:spPr bwMode="auto">
              <a:xfrm>
                <a:off x="1745" y="1090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3 w 8"/>
                  <a:gd name="T3" fmla="*/ 0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0" name="Line 446"/>
              <p:cNvSpPr>
                <a:spLocks noChangeShapeType="1"/>
              </p:cNvSpPr>
              <p:nvPr/>
            </p:nvSpPr>
            <p:spPr bwMode="auto">
              <a:xfrm>
                <a:off x="1753" y="1090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1" name="Line 447"/>
              <p:cNvSpPr>
                <a:spLocks noChangeShapeType="1"/>
              </p:cNvSpPr>
              <p:nvPr/>
            </p:nvSpPr>
            <p:spPr bwMode="auto">
              <a:xfrm>
                <a:off x="1760" y="1090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2" name="Freeform 448"/>
              <p:cNvSpPr>
                <a:spLocks/>
              </p:cNvSpPr>
              <p:nvPr/>
            </p:nvSpPr>
            <p:spPr bwMode="auto">
              <a:xfrm>
                <a:off x="1765" y="1087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3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3" name="Line 449"/>
              <p:cNvSpPr>
                <a:spLocks noChangeShapeType="1"/>
              </p:cNvSpPr>
              <p:nvPr/>
            </p:nvSpPr>
            <p:spPr bwMode="auto">
              <a:xfrm>
                <a:off x="1773" y="1087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4" name="Freeform 450"/>
              <p:cNvSpPr>
                <a:spLocks/>
              </p:cNvSpPr>
              <p:nvPr/>
            </p:nvSpPr>
            <p:spPr bwMode="auto">
              <a:xfrm>
                <a:off x="1778" y="1087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5" name="Line 451"/>
              <p:cNvSpPr>
                <a:spLocks noChangeShapeType="1"/>
              </p:cNvSpPr>
              <p:nvPr/>
            </p:nvSpPr>
            <p:spPr bwMode="auto">
              <a:xfrm>
                <a:off x="1785" y="1087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6" name="Freeform 452"/>
              <p:cNvSpPr>
                <a:spLocks/>
              </p:cNvSpPr>
              <p:nvPr/>
            </p:nvSpPr>
            <p:spPr bwMode="auto">
              <a:xfrm>
                <a:off x="1791" y="1087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7" name="Freeform 453"/>
              <p:cNvSpPr>
                <a:spLocks/>
              </p:cNvSpPr>
              <p:nvPr/>
            </p:nvSpPr>
            <p:spPr bwMode="auto">
              <a:xfrm>
                <a:off x="1798" y="1085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8" name="Freeform 454"/>
              <p:cNvSpPr>
                <a:spLocks/>
              </p:cNvSpPr>
              <p:nvPr/>
            </p:nvSpPr>
            <p:spPr bwMode="auto">
              <a:xfrm>
                <a:off x="1803" y="1085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19" name="Line 455"/>
              <p:cNvSpPr>
                <a:spLocks noChangeShapeType="1"/>
              </p:cNvSpPr>
              <p:nvPr/>
            </p:nvSpPr>
            <p:spPr bwMode="auto">
              <a:xfrm>
                <a:off x="1811" y="108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0" name="Line 456"/>
              <p:cNvSpPr>
                <a:spLocks noChangeShapeType="1"/>
              </p:cNvSpPr>
              <p:nvPr/>
            </p:nvSpPr>
            <p:spPr bwMode="auto">
              <a:xfrm>
                <a:off x="1816" y="1085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1" name="Freeform 457"/>
              <p:cNvSpPr>
                <a:spLocks/>
              </p:cNvSpPr>
              <p:nvPr/>
            </p:nvSpPr>
            <p:spPr bwMode="auto">
              <a:xfrm>
                <a:off x="1823" y="1082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5 w 8"/>
                  <a:gd name="T3" fmla="*/ 0 h 3"/>
                  <a:gd name="T4" fmla="*/ 8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2" name="Line 458"/>
              <p:cNvSpPr>
                <a:spLocks noChangeShapeType="1"/>
              </p:cNvSpPr>
              <p:nvPr/>
            </p:nvSpPr>
            <p:spPr bwMode="auto">
              <a:xfrm>
                <a:off x="1831" y="108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3" name="Freeform 459"/>
              <p:cNvSpPr>
                <a:spLocks/>
              </p:cNvSpPr>
              <p:nvPr/>
            </p:nvSpPr>
            <p:spPr bwMode="auto">
              <a:xfrm>
                <a:off x="1836" y="1082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4" name="Line 460"/>
              <p:cNvSpPr>
                <a:spLocks noChangeShapeType="1"/>
              </p:cNvSpPr>
              <p:nvPr/>
            </p:nvSpPr>
            <p:spPr bwMode="auto">
              <a:xfrm>
                <a:off x="1844" y="1082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5" name="Freeform 461"/>
              <p:cNvSpPr>
                <a:spLocks/>
              </p:cNvSpPr>
              <p:nvPr/>
            </p:nvSpPr>
            <p:spPr bwMode="auto">
              <a:xfrm>
                <a:off x="1849" y="1082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6" name="Freeform 462"/>
              <p:cNvSpPr>
                <a:spLocks/>
              </p:cNvSpPr>
              <p:nvPr/>
            </p:nvSpPr>
            <p:spPr bwMode="auto">
              <a:xfrm>
                <a:off x="1856" y="1080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7" name="Freeform 463"/>
              <p:cNvSpPr>
                <a:spLocks/>
              </p:cNvSpPr>
              <p:nvPr/>
            </p:nvSpPr>
            <p:spPr bwMode="auto">
              <a:xfrm>
                <a:off x="1861" y="1080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8" name="Line 464"/>
              <p:cNvSpPr>
                <a:spLocks noChangeShapeType="1"/>
              </p:cNvSpPr>
              <p:nvPr/>
            </p:nvSpPr>
            <p:spPr bwMode="auto">
              <a:xfrm>
                <a:off x="1869" y="1080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29" name="Line 465"/>
              <p:cNvSpPr>
                <a:spLocks noChangeShapeType="1"/>
              </p:cNvSpPr>
              <p:nvPr/>
            </p:nvSpPr>
            <p:spPr bwMode="auto">
              <a:xfrm>
                <a:off x="1874" y="1080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0" name="Line 466"/>
              <p:cNvSpPr>
                <a:spLocks noChangeShapeType="1"/>
              </p:cNvSpPr>
              <p:nvPr/>
            </p:nvSpPr>
            <p:spPr bwMode="auto">
              <a:xfrm>
                <a:off x="1881" y="108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1" name="Freeform 467"/>
              <p:cNvSpPr>
                <a:spLocks/>
              </p:cNvSpPr>
              <p:nvPr/>
            </p:nvSpPr>
            <p:spPr bwMode="auto">
              <a:xfrm>
                <a:off x="1889" y="1077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3 w 5"/>
                  <a:gd name="T3" fmla="*/ 0 h 3"/>
                  <a:gd name="T4" fmla="*/ 5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2" name="Freeform 468"/>
              <p:cNvSpPr>
                <a:spLocks/>
              </p:cNvSpPr>
              <p:nvPr/>
            </p:nvSpPr>
            <p:spPr bwMode="auto">
              <a:xfrm>
                <a:off x="1894" y="1077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3" name="Line 469"/>
              <p:cNvSpPr>
                <a:spLocks noChangeShapeType="1"/>
              </p:cNvSpPr>
              <p:nvPr/>
            </p:nvSpPr>
            <p:spPr bwMode="auto">
              <a:xfrm>
                <a:off x="1902" y="1077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4" name="Freeform 470"/>
              <p:cNvSpPr>
                <a:spLocks/>
              </p:cNvSpPr>
              <p:nvPr/>
            </p:nvSpPr>
            <p:spPr bwMode="auto">
              <a:xfrm>
                <a:off x="1907" y="1077"/>
                <a:ext cx="7" cy="1"/>
              </a:xfrm>
              <a:custGeom>
                <a:avLst/>
                <a:gdLst>
                  <a:gd name="T0" fmla="*/ 0 w 7"/>
                  <a:gd name="T1" fmla="*/ 2 w 7"/>
                  <a:gd name="T2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5" name="Line 471"/>
              <p:cNvSpPr>
                <a:spLocks noChangeShapeType="1"/>
              </p:cNvSpPr>
              <p:nvPr/>
            </p:nvSpPr>
            <p:spPr bwMode="auto">
              <a:xfrm>
                <a:off x="1914" y="1077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6" name="Freeform 472"/>
              <p:cNvSpPr>
                <a:spLocks/>
              </p:cNvSpPr>
              <p:nvPr/>
            </p:nvSpPr>
            <p:spPr bwMode="auto">
              <a:xfrm>
                <a:off x="1919" y="1077"/>
                <a:ext cx="8" cy="1"/>
              </a:xfrm>
              <a:custGeom>
                <a:avLst/>
                <a:gdLst>
                  <a:gd name="T0" fmla="*/ 0 w 8"/>
                  <a:gd name="T1" fmla="*/ 3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7" name="Freeform 473"/>
              <p:cNvSpPr>
                <a:spLocks/>
              </p:cNvSpPr>
              <p:nvPr/>
            </p:nvSpPr>
            <p:spPr bwMode="auto">
              <a:xfrm>
                <a:off x="1927" y="1075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8" name="Freeform 474"/>
              <p:cNvSpPr>
                <a:spLocks/>
              </p:cNvSpPr>
              <p:nvPr/>
            </p:nvSpPr>
            <p:spPr bwMode="auto">
              <a:xfrm>
                <a:off x="1932" y="1075"/>
                <a:ext cx="8" cy="1"/>
              </a:xfrm>
              <a:custGeom>
                <a:avLst/>
                <a:gdLst>
                  <a:gd name="T0" fmla="*/ 0 w 8"/>
                  <a:gd name="T1" fmla="*/ 2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39" name="Line 475"/>
              <p:cNvSpPr>
                <a:spLocks noChangeShapeType="1"/>
              </p:cNvSpPr>
              <p:nvPr/>
            </p:nvSpPr>
            <p:spPr bwMode="auto">
              <a:xfrm>
                <a:off x="1940" y="1075"/>
                <a:ext cx="5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40" name="Line 476"/>
              <p:cNvSpPr>
                <a:spLocks noChangeShapeType="1"/>
              </p:cNvSpPr>
              <p:nvPr/>
            </p:nvSpPr>
            <p:spPr bwMode="auto">
              <a:xfrm>
                <a:off x="1945" y="1075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941" name="Line 477"/>
            <p:cNvSpPr>
              <a:spLocks noChangeShapeType="1"/>
            </p:cNvSpPr>
            <p:nvPr/>
          </p:nvSpPr>
          <p:spPr bwMode="auto">
            <a:xfrm>
              <a:off x="1952" y="1075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42" name="Line 478"/>
            <p:cNvSpPr>
              <a:spLocks noChangeShapeType="1"/>
            </p:cNvSpPr>
            <p:nvPr/>
          </p:nvSpPr>
          <p:spPr bwMode="auto">
            <a:xfrm>
              <a:off x="1960" y="107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43" name="Freeform 479"/>
            <p:cNvSpPr>
              <a:spLocks/>
            </p:cNvSpPr>
            <p:nvPr/>
          </p:nvSpPr>
          <p:spPr bwMode="auto">
            <a:xfrm>
              <a:off x="1965" y="107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44" name="Freeform 480"/>
            <p:cNvSpPr>
              <a:spLocks/>
            </p:cNvSpPr>
            <p:nvPr/>
          </p:nvSpPr>
          <p:spPr bwMode="auto">
            <a:xfrm>
              <a:off x="1972" y="1072"/>
              <a:ext cx="5" cy="3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45" name="Freeform 481"/>
            <p:cNvSpPr>
              <a:spLocks/>
            </p:cNvSpPr>
            <p:nvPr/>
          </p:nvSpPr>
          <p:spPr bwMode="auto">
            <a:xfrm>
              <a:off x="1977" y="1072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46" name="Line 482"/>
            <p:cNvSpPr>
              <a:spLocks noChangeShapeType="1"/>
            </p:cNvSpPr>
            <p:nvPr/>
          </p:nvSpPr>
          <p:spPr bwMode="auto">
            <a:xfrm>
              <a:off x="1985" y="107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47" name="Freeform 483"/>
            <p:cNvSpPr>
              <a:spLocks/>
            </p:cNvSpPr>
            <p:nvPr/>
          </p:nvSpPr>
          <p:spPr bwMode="auto">
            <a:xfrm>
              <a:off x="1990" y="1072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48" name="Line 484"/>
            <p:cNvSpPr>
              <a:spLocks noChangeShapeType="1"/>
            </p:cNvSpPr>
            <p:nvPr/>
          </p:nvSpPr>
          <p:spPr bwMode="auto">
            <a:xfrm>
              <a:off x="1998" y="107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49" name="Line 485"/>
            <p:cNvSpPr>
              <a:spLocks noChangeShapeType="1"/>
            </p:cNvSpPr>
            <p:nvPr/>
          </p:nvSpPr>
          <p:spPr bwMode="auto">
            <a:xfrm>
              <a:off x="2003" y="1072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0" name="Line 486"/>
            <p:cNvSpPr>
              <a:spLocks noChangeShapeType="1"/>
            </p:cNvSpPr>
            <p:nvPr/>
          </p:nvSpPr>
          <p:spPr bwMode="auto">
            <a:xfrm>
              <a:off x="2010" y="1072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1" name="Line 487"/>
            <p:cNvSpPr>
              <a:spLocks noChangeShapeType="1"/>
            </p:cNvSpPr>
            <p:nvPr/>
          </p:nvSpPr>
          <p:spPr bwMode="auto">
            <a:xfrm>
              <a:off x="2018" y="107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2" name="Freeform 488"/>
            <p:cNvSpPr>
              <a:spLocks/>
            </p:cNvSpPr>
            <p:nvPr/>
          </p:nvSpPr>
          <p:spPr bwMode="auto">
            <a:xfrm>
              <a:off x="2023" y="1072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3" name="Freeform 489"/>
            <p:cNvSpPr>
              <a:spLocks/>
            </p:cNvSpPr>
            <p:nvPr/>
          </p:nvSpPr>
          <p:spPr bwMode="auto">
            <a:xfrm>
              <a:off x="2030" y="1070"/>
              <a:ext cx="5" cy="2"/>
            </a:xfrm>
            <a:custGeom>
              <a:avLst/>
              <a:gdLst>
                <a:gd name="T0" fmla="*/ 0 w 5"/>
                <a:gd name="T1" fmla="*/ 2 h 2"/>
                <a:gd name="T2" fmla="*/ 3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4" name="Freeform 490"/>
            <p:cNvSpPr>
              <a:spLocks/>
            </p:cNvSpPr>
            <p:nvPr/>
          </p:nvSpPr>
          <p:spPr bwMode="auto">
            <a:xfrm>
              <a:off x="2035" y="1070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5" name="Line 491"/>
            <p:cNvSpPr>
              <a:spLocks noChangeShapeType="1"/>
            </p:cNvSpPr>
            <p:nvPr/>
          </p:nvSpPr>
          <p:spPr bwMode="auto">
            <a:xfrm>
              <a:off x="2043" y="107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6" name="Freeform 492"/>
            <p:cNvSpPr>
              <a:spLocks/>
            </p:cNvSpPr>
            <p:nvPr/>
          </p:nvSpPr>
          <p:spPr bwMode="auto">
            <a:xfrm>
              <a:off x="2048" y="1070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7" name="Line 493"/>
            <p:cNvSpPr>
              <a:spLocks noChangeShapeType="1"/>
            </p:cNvSpPr>
            <p:nvPr/>
          </p:nvSpPr>
          <p:spPr bwMode="auto">
            <a:xfrm>
              <a:off x="2056" y="107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8" name="Freeform 494"/>
            <p:cNvSpPr>
              <a:spLocks/>
            </p:cNvSpPr>
            <p:nvPr/>
          </p:nvSpPr>
          <p:spPr bwMode="auto">
            <a:xfrm>
              <a:off x="2061" y="107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59" name="Line 495"/>
            <p:cNvSpPr>
              <a:spLocks noChangeShapeType="1"/>
            </p:cNvSpPr>
            <p:nvPr/>
          </p:nvSpPr>
          <p:spPr bwMode="auto">
            <a:xfrm>
              <a:off x="2068" y="107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0" name="Line 496"/>
            <p:cNvSpPr>
              <a:spLocks noChangeShapeType="1"/>
            </p:cNvSpPr>
            <p:nvPr/>
          </p:nvSpPr>
          <p:spPr bwMode="auto">
            <a:xfrm>
              <a:off x="2073" y="1070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1" name="Line 497"/>
            <p:cNvSpPr>
              <a:spLocks noChangeShapeType="1"/>
            </p:cNvSpPr>
            <p:nvPr/>
          </p:nvSpPr>
          <p:spPr bwMode="auto">
            <a:xfrm>
              <a:off x="2081" y="1070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2" name="Freeform 498"/>
            <p:cNvSpPr>
              <a:spLocks/>
            </p:cNvSpPr>
            <p:nvPr/>
          </p:nvSpPr>
          <p:spPr bwMode="auto">
            <a:xfrm>
              <a:off x="2089" y="1067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3" name="Freeform 499"/>
            <p:cNvSpPr>
              <a:spLocks/>
            </p:cNvSpPr>
            <p:nvPr/>
          </p:nvSpPr>
          <p:spPr bwMode="auto">
            <a:xfrm>
              <a:off x="2094" y="106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4" name="Line 500"/>
            <p:cNvSpPr>
              <a:spLocks noChangeShapeType="1"/>
            </p:cNvSpPr>
            <p:nvPr/>
          </p:nvSpPr>
          <p:spPr bwMode="auto">
            <a:xfrm>
              <a:off x="2101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5" name="Freeform 501"/>
            <p:cNvSpPr>
              <a:spLocks/>
            </p:cNvSpPr>
            <p:nvPr/>
          </p:nvSpPr>
          <p:spPr bwMode="auto">
            <a:xfrm>
              <a:off x="2106" y="1067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6" name="Line 502"/>
            <p:cNvSpPr>
              <a:spLocks noChangeShapeType="1"/>
            </p:cNvSpPr>
            <p:nvPr/>
          </p:nvSpPr>
          <p:spPr bwMode="auto">
            <a:xfrm>
              <a:off x="2114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7" name="Freeform 503"/>
            <p:cNvSpPr>
              <a:spLocks/>
            </p:cNvSpPr>
            <p:nvPr/>
          </p:nvSpPr>
          <p:spPr bwMode="auto">
            <a:xfrm>
              <a:off x="2119" y="106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8" name="Line 504"/>
            <p:cNvSpPr>
              <a:spLocks noChangeShapeType="1"/>
            </p:cNvSpPr>
            <p:nvPr/>
          </p:nvSpPr>
          <p:spPr bwMode="auto">
            <a:xfrm>
              <a:off x="2126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69" name="Line 505"/>
            <p:cNvSpPr>
              <a:spLocks noChangeShapeType="1"/>
            </p:cNvSpPr>
            <p:nvPr/>
          </p:nvSpPr>
          <p:spPr bwMode="auto">
            <a:xfrm>
              <a:off x="2131" y="1067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0" name="Line 506"/>
            <p:cNvSpPr>
              <a:spLocks noChangeShapeType="1"/>
            </p:cNvSpPr>
            <p:nvPr/>
          </p:nvSpPr>
          <p:spPr bwMode="auto">
            <a:xfrm>
              <a:off x="2139" y="1067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1" name="Line 507"/>
            <p:cNvSpPr>
              <a:spLocks noChangeShapeType="1"/>
            </p:cNvSpPr>
            <p:nvPr/>
          </p:nvSpPr>
          <p:spPr bwMode="auto">
            <a:xfrm>
              <a:off x="2147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2" name="Freeform 508"/>
            <p:cNvSpPr>
              <a:spLocks/>
            </p:cNvSpPr>
            <p:nvPr/>
          </p:nvSpPr>
          <p:spPr bwMode="auto">
            <a:xfrm>
              <a:off x="2152" y="106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3" name="Line 509"/>
            <p:cNvSpPr>
              <a:spLocks noChangeShapeType="1"/>
            </p:cNvSpPr>
            <p:nvPr/>
          </p:nvSpPr>
          <p:spPr bwMode="auto">
            <a:xfrm>
              <a:off x="2159" y="106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4" name="Freeform 510"/>
            <p:cNvSpPr>
              <a:spLocks/>
            </p:cNvSpPr>
            <p:nvPr/>
          </p:nvSpPr>
          <p:spPr bwMode="auto">
            <a:xfrm>
              <a:off x="2164" y="1065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5" name="Line 511"/>
            <p:cNvSpPr>
              <a:spLocks noChangeShapeType="1"/>
            </p:cNvSpPr>
            <p:nvPr/>
          </p:nvSpPr>
          <p:spPr bwMode="auto">
            <a:xfrm>
              <a:off x="2172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6" name="Freeform 512"/>
            <p:cNvSpPr>
              <a:spLocks/>
            </p:cNvSpPr>
            <p:nvPr/>
          </p:nvSpPr>
          <p:spPr bwMode="auto">
            <a:xfrm>
              <a:off x="2177" y="106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7" name="Line 513"/>
            <p:cNvSpPr>
              <a:spLocks noChangeShapeType="1"/>
            </p:cNvSpPr>
            <p:nvPr/>
          </p:nvSpPr>
          <p:spPr bwMode="auto">
            <a:xfrm>
              <a:off x="2184" y="1065"/>
              <a:ext cx="6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8" name="Freeform 514"/>
            <p:cNvSpPr>
              <a:spLocks/>
            </p:cNvSpPr>
            <p:nvPr/>
          </p:nvSpPr>
          <p:spPr bwMode="auto">
            <a:xfrm>
              <a:off x="2190" y="106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79" name="Line 515"/>
            <p:cNvSpPr>
              <a:spLocks noChangeShapeType="1"/>
            </p:cNvSpPr>
            <p:nvPr/>
          </p:nvSpPr>
          <p:spPr bwMode="auto">
            <a:xfrm>
              <a:off x="2197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0" name="Line 516"/>
            <p:cNvSpPr>
              <a:spLocks noChangeShapeType="1"/>
            </p:cNvSpPr>
            <p:nvPr/>
          </p:nvSpPr>
          <p:spPr bwMode="auto">
            <a:xfrm>
              <a:off x="2202" y="1065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1" name="Line 517"/>
            <p:cNvSpPr>
              <a:spLocks noChangeShapeType="1"/>
            </p:cNvSpPr>
            <p:nvPr/>
          </p:nvSpPr>
          <p:spPr bwMode="auto">
            <a:xfrm>
              <a:off x="2210" y="1065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2" name="Line 518"/>
            <p:cNvSpPr>
              <a:spLocks noChangeShapeType="1"/>
            </p:cNvSpPr>
            <p:nvPr/>
          </p:nvSpPr>
          <p:spPr bwMode="auto">
            <a:xfrm>
              <a:off x="2217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3" name="Freeform 519"/>
            <p:cNvSpPr>
              <a:spLocks/>
            </p:cNvSpPr>
            <p:nvPr/>
          </p:nvSpPr>
          <p:spPr bwMode="auto">
            <a:xfrm>
              <a:off x="2222" y="1065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4" name="Line 520"/>
            <p:cNvSpPr>
              <a:spLocks noChangeShapeType="1"/>
            </p:cNvSpPr>
            <p:nvPr/>
          </p:nvSpPr>
          <p:spPr bwMode="auto">
            <a:xfrm>
              <a:off x="2230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5" name="Freeform 521"/>
            <p:cNvSpPr>
              <a:spLocks/>
            </p:cNvSpPr>
            <p:nvPr/>
          </p:nvSpPr>
          <p:spPr bwMode="auto">
            <a:xfrm>
              <a:off x="2235" y="1065"/>
              <a:ext cx="8" cy="1"/>
            </a:xfrm>
            <a:custGeom>
              <a:avLst/>
              <a:gdLst>
                <a:gd name="T0" fmla="*/ 0 w 8"/>
                <a:gd name="T1" fmla="*/ 2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6" name="Line 522"/>
            <p:cNvSpPr>
              <a:spLocks noChangeShapeType="1"/>
            </p:cNvSpPr>
            <p:nvPr/>
          </p:nvSpPr>
          <p:spPr bwMode="auto">
            <a:xfrm>
              <a:off x="2243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7" name="Freeform 523"/>
            <p:cNvSpPr>
              <a:spLocks/>
            </p:cNvSpPr>
            <p:nvPr/>
          </p:nvSpPr>
          <p:spPr bwMode="auto">
            <a:xfrm>
              <a:off x="2248" y="1065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8" name="Line 524"/>
            <p:cNvSpPr>
              <a:spLocks noChangeShapeType="1"/>
            </p:cNvSpPr>
            <p:nvPr/>
          </p:nvSpPr>
          <p:spPr bwMode="auto">
            <a:xfrm>
              <a:off x="2255" y="106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89" name="Line 525"/>
            <p:cNvSpPr>
              <a:spLocks noChangeShapeType="1"/>
            </p:cNvSpPr>
            <p:nvPr/>
          </p:nvSpPr>
          <p:spPr bwMode="auto">
            <a:xfrm>
              <a:off x="2260" y="1065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90" name="Line 526"/>
            <p:cNvSpPr>
              <a:spLocks noChangeShapeType="1"/>
            </p:cNvSpPr>
            <p:nvPr/>
          </p:nvSpPr>
          <p:spPr bwMode="auto">
            <a:xfrm flipV="1">
              <a:off x="2268" y="1062"/>
              <a:ext cx="7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91" name="Rectangle 527"/>
            <p:cNvSpPr>
              <a:spLocks noChangeArrowheads="1"/>
            </p:cNvSpPr>
            <p:nvPr/>
          </p:nvSpPr>
          <p:spPr bwMode="auto">
            <a:xfrm>
              <a:off x="1514" y="2100"/>
              <a:ext cx="32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time</a:t>
              </a:r>
              <a:endParaRPr lang="en-US" sz="2400"/>
            </a:p>
          </p:txBody>
        </p:sp>
        <p:sp>
          <p:nvSpPr>
            <p:cNvPr id="446992" name="Rectangle 528"/>
            <p:cNvSpPr>
              <a:spLocks noChangeArrowheads="1"/>
            </p:cNvSpPr>
            <p:nvPr/>
          </p:nvSpPr>
          <p:spPr bwMode="auto">
            <a:xfrm rot="16200000">
              <a:off x="381" y="1316"/>
              <a:ext cx="2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Vin</a:t>
              </a:r>
              <a:endParaRPr lang="en-US" sz="2400"/>
            </a:p>
          </p:txBody>
        </p:sp>
        <p:grpSp>
          <p:nvGrpSpPr>
            <p:cNvPr id="446993" name="Group 529"/>
            <p:cNvGrpSpPr>
              <a:grpSpLocks/>
            </p:cNvGrpSpPr>
            <p:nvPr/>
          </p:nvGrpSpPr>
          <p:grpSpPr bwMode="auto">
            <a:xfrm>
              <a:off x="1859" y="2216"/>
              <a:ext cx="381" cy="58"/>
              <a:chOff x="1859" y="2216"/>
              <a:chExt cx="381" cy="58"/>
            </a:xfrm>
          </p:grpSpPr>
          <p:sp>
            <p:nvSpPr>
              <p:cNvPr id="446994" name="Line 530"/>
              <p:cNvSpPr>
                <a:spLocks noChangeShapeType="1"/>
              </p:cNvSpPr>
              <p:nvPr/>
            </p:nvSpPr>
            <p:spPr bwMode="auto">
              <a:xfrm>
                <a:off x="1859" y="2244"/>
                <a:ext cx="328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95" name="Freeform 531"/>
              <p:cNvSpPr>
                <a:spLocks/>
              </p:cNvSpPr>
              <p:nvPr/>
            </p:nvSpPr>
            <p:spPr bwMode="auto">
              <a:xfrm>
                <a:off x="2182" y="2216"/>
                <a:ext cx="58" cy="58"/>
              </a:xfrm>
              <a:custGeom>
                <a:avLst/>
                <a:gdLst>
                  <a:gd name="T0" fmla="*/ 0 w 58"/>
                  <a:gd name="T1" fmla="*/ 58 h 58"/>
                  <a:gd name="T2" fmla="*/ 58 w 58"/>
                  <a:gd name="T3" fmla="*/ 31 h 58"/>
                  <a:gd name="T4" fmla="*/ 0 w 58"/>
                  <a:gd name="T5" fmla="*/ 0 h 58"/>
                  <a:gd name="T6" fmla="*/ 0 w 58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8">
                    <a:moveTo>
                      <a:pt x="0" y="58"/>
                    </a:moveTo>
                    <a:lnTo>
                      <a:pt x="58" y="31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6996" name="Group 532"/>
            <p:cNvGrpSpPr>
              <a:grpSpLocks/>
            </p:cNvGrpSpPr>
            <p:nvPr/>
          </p:nvGrpSpPr>
          <p:grpSpPr bwMode="auto">
            <a:xfrm>
              <a:off x="510" y="1176"/>
              <a:ext cx="58" cy="108"/>
              <a:chOff x="510" y="1176"/>
              <a:chExt cx="58" cy="108"/>
            </a:xfrm>
          </p:grpSpPr>
          <p:sp>
            <p:nvSpPr>
              <p:cNvPr id="446997" name="Line 533"/>
              <p:cNvSpPr>
                <a:spLocks noChangeShapeType="1"/>
              </p:cNvSpPr>
              <p:nvPr/>
            </p:nvSpPr>
            <p:spPr bwMode="auto">
              <a:xfrm flipV="1">
                <a:off x="538" y="1224"/>
                <a:ext cx="1" cy="6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98" name="Freeform 534"/>
              <p:cNvSpPr>
                <a:spLocks/>
              </p:cNvSpPr>
              <p:nvPr/>
            </p:nvSpPr>
            <p:spPr bwMode="auto">
              <a:xfrm>
                <a:off x="510" y="1176"/>
                <a:ext cx="58" cy="55"/>
              </a:xfrm>
              <a:custGeom>
                <a:avLst/>
                <a:gdLst>
                  <a:gd name="T0" fmla="*/ 58 w 58"/>
                  <a:gd name="T1" fmla="*/ 55 h 55"/>
                  <a:gd name="T2" fmla="*/ 28 w 58"/>
                  <a:gd name="T3" fmla="*/ 0 h 55"/>
                  <a:gd name="T4" fmla="*/ 0 w 58"/>
                  <a:gd name="T5" fmla="*/ 55 h 55"/>
                  <a:gd name="T6" fmla="*/ 58 w 58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5">
                    <a:moveTo>
                      <a:pt x="58" y="55"/>
                    </a:moveTo>
                    <a:lnTo>
                      <a:pt x="28" y="0"/>
                    </a:lnTo>
                    <a:lnTo>
                      <a:pt x="0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6999" name="Line 535"/>
            <p:cNvSpPr>
              <a:spLocks noChangeShapeType="1"/>
            </p:cNvSpPr>
            <p:nvPr/>
          </p:nvSpPr>
          <p:spPr bwMode="auto">
            <a:xfrm>
              <a:off x="669" y="2045"/>
              <a:ext cx="1697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00" name="Line 536"/>
            <p:cNvSpPr>
              <a:spLocks noChangeShapeType="1"/>
            </p:cNvSpPr>
            <p:nvPr/>
          </p:nvSpPr>
          <p:spPr bwMode="auto">
            <a:xfrm flipV="1">
              <a:off x="669" y="953"/>
              <a:ext cx="1" cy="109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01" name="Rectangle 537"/>
            <p:cNvSpPr>
              <a:spLocks noChangeArrowheads="1"/>
            </p:cNvSpPr>
            <p:nvPr/>
          </p:nvSpPr>
          <p:spPr bwMode="auto">
            <a:xfrm>
              <a:off x="581" y="2090"/>
              <a:ext cx="19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02" name="Rectangle 538"/>
            <p:cNvSpPr>
              <a:spLocks noChangeArrowheads="1"/>
            </p:cNvSpPr>
            <p:nvPr/>
          </p:nvSpPr>
          <p:spPr bwMode="auto">
            <a:xfrm>
              <a:off x="614" y="1954"/>
              <a:ext cx="48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/>
            </a:p>
          </p:txBody>
        </p:sp>
        <p:sp>
          <p:nvSpPr>
            <p:cNvPr id="447003" name="Rectangle 539"/>
            <p:cNvSpPr>
              <a:spLocks noChangeArrowheads="1"/>
            </p:cNvSpPr>
            <p:nvPr/>
          </p:nvSpPr>
          <p:spPr bwMode="auto">
            <a:xfrm>
              <a:off x="654" y="2116"/>
              <a:ext cx="49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/>
            </a:p>
          </p:txBody>
        </p:sp>
        <p:sp>
          <p:nvSpPr>
            <p:cNvPr id="447004" name="Rectangle 540"/>
            <p:cNvSpPr>
              <a:spLocks noChangeArrowheads="1"/>
            </p:cNvSpPr>
            <p:nvPr/>
          </p:nvSpPr>
          <p:spPr bwMode="auto">
            <a:xfrm>
              <a:off x="452" y="895"/>
              <a:ext cx="30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05" name="Rectangle 541"/>
            <p:cNvSpPr>
              <a:spLocks noChangeArrowheads="1"/>
            </p:cNvSpPr>
            <p:nvPr/>
          </p:nvSpPr>
          <p:spPr bwMode="auto">
            <a:xfrm>
              <a:off x="368" y="937"/>
              <a:ext cx="19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47006" name="Line 542"/>
            <p:cNvSpPr>
              <a:spLocks noChangeShapeType="1"/>
            </p:cNvSpPr>
            <p:nvPr/>
          </p:nvSpPr>
          <p:spPr bwMode="auto">
            <a:xfrm flipH="1">
              <a:off x="667" y="1060"/>
              <a:ext cx="1649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07" name="Line 543"/>
            <p:cNvSpPr>
              <a:spLocks noChangeShapeType="1"/>
            </p:cNvSpPr>
            <p:nvPr/>
          </p:nvSpPr>
          <p:spPr bwMode="auto">
            <a:xfrm flipV="1">
              <a:off x="667" y="1060"/>
              <a:ext cx="1" cy="985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7008" name="Group 544"/>
            <p:cNvGrpSpPr>
              <a:grpSpLocks/>
            </p:cNvGrpSpPr>
            <p:nvPr/>
          </p:nvGrpSpPr>
          <p:grpSpPr bwMode="auto">
            <a:xfrm>
              <a:off x="357" y="1126"/>
              <a:ext cx="1732" cy="922"/>
              <a:chOff x="357" y="1390"/>
              <a:chExt cx="1732" cy="922"/>
            </a:xfrm>
          </p:grpSpPr>
          <p:grpSp>
            <p:nvGrpSpPr>
              <p:cNvPr id="447009" name="Group 545"/>
              <p:cNvGrpSpPr>
                <a:grpSpLocks/>
              </p:cNvGrpSpPr>
              <p:nvPr/>
            </p:nvGrpSpPr>
            <p:grpSpPr bwMode="auto">
              <a:xfrm>
                <a:off x="717" y="1390"/>
                <a:ext cx="1372" cy="823"/>
                <a:chOff x="717" y="1390"/>
                <a:chExt cx="1372" cy="823"/>
              </a:xfrm>
            </p:grpSpPr>
            <p:sp>
              <p:nvSpPr>
                <p:cNvPr id="447010" name="Freeform 546"/>
                <p:cNvSpPr>
                  <a:spLocks/>
                </p:cNvSpPr>
                <p:nvPr/>
              </p:nvSpPr>
              <p:spPr bwMode="auto">
                <a:xfrm>
                  <a:off x="717" y="1390"/>
                  <a:ext cx="1372" cy="823"/>
                </a:xfrm>
                <a:custGeom>
                  <a:avLst/>
                  <a:gdLst>
                    <a:gd name="T0" fmla="*/ 0 w 1652"/>
                    <a:gd name="T1" fmla="*/ 994 h 994"/>
                    <a:gd name="T2" fmla="*/ 140 w 1652"/>
                    <a:gd name="T3" fmla="*/ 620 h 994"/>
                    <a:gd name="T4" fmla="*/ 405 w 1652"/>
                    <a:gd name="T5" fmla="*/ 347 h 994"/>
                    <a:gd name="T6" fmla="*/ 670 w 1652"/>
                    <a:gd name="T7" fmla="*/ 222 h 994"/>
                    <a:gd name="T8" fmla="*/ 998 w 1652"/>
                    <a:gd name="T9" fmla="*/ 121 h 994"/>
                    <a:gd name="T10" fmla="*/ 1434 w 1652"/>
                    <a:gd name="T11" fmla="*/ 20 h 994"/>
                    <a:gd name="T12" fmla="*/ 1652 w 1652"/>
                    <a:gd name="T13" fmla="*/ 4 h 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52" h="994">
                      <a:moveTo>
                        <a:pt x="0" y="994"/>
                      </a:moveTo>
                      <a:cubicBezTo>
                        <a:pt x="36" y="861"/>
                        <a:pt x="73" y="728"/>
                        <a:pt x="140" y="620"/>
                      </a:cubicBezTo>
                      <a:cubicBezTo>
                        <a:pt x="207" y="512"/>
                        <a:pt x="317" y="413"/>
                        <a:pt x="405" y="347"/>
                      </a:cubicBezTo>
                      <a:cubicBezTo>
                        <a:pt x="493" y="281"/>
                        <a:pt x="571" y="260"/>
                        <a:pt x="670" y="222"/>
                      </a:cubicBezTo>
                      <a:cubicBezTo>
                        <a:pt x="769" y="184"/>
                        <a:pt x="871" y="155"/>
                        <a:pt x="998" y="121"/>
                      </a:cubicBezTo>
                      <a:cubicBezTo>
                        <a:pt x="1125" y="87"/>
                        <a:pt x="1325" y="40"/>
                        <a:pt x="1434" y="20"/>
                      </a:cubicBezTo>
                      <a:cubicBezTo>
                        <a:pt x="1543" y="0"/>
                        <a:pt x="1611" y="10"/>
                        <a:pt x="1652" y="4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1"/>
                  </a:solidFill>
                  <a:prstDash val="dash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011" name="Text Box 547"/>
                <p:cNvSpPr txBox="1">
                  <a:spLocks noChangeArrowheads="1"/>
                </p:cNvSpPr>
                <p:nvPr/>
              </p:nvSpPr>
              <p:spPr bwMode="auto">
                <a:xfrm>
                  <a:off x="1020" y="1740"/>
                  <a:ext cx="494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>
                      <a:solidFill>
                        <a:schemeClr val="accent1"/>
                      </a:solidFill>
                    </a:rPr>
                    <a:t>Vout</a:t>
                  </a:r>
                  <a:endParaRPr lang="en-US" sz="2400"/>
                </a:p>
              </p:txBody>
            </p:sp>
          </p:grpSp>
          <p:sp>
            <p:nvSpPr>
              <p:cNvPr id="447012" name="Line 548"/>
              <p:cNvSpPr>
                <a:spLocks noChangeShapeType="1"/>
              </p:cNvSpPr>
              <p:nvPr/>
            </p:nvSpPr>
            <p:spPr bwMode="auto">
              <a:xfrm flipH="1">
                <a:off x="357" y="2304"/>
                <a:ext cx="3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013" name="Line 549"/>
              <p:cNvSpPr>
                <a:spLocks noChangeShapeType="1"/>
              </p:cNvSpPr>
              <p:nvPr/>
            </p:nvSpPr>
            <p:spPr bwMode="auto">
              <a:xfrm flipV="1">
                <a:off x="446" y="2304"/>
                <a:ext cx="227" cy="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7014" name="Line 550"/>
            <p:cNvSpPr>
              <a:spLocks noChangeShapeType="1"/>
            </p:cNvSpPr>
            <p:nvPr/>
          </p:nvSpPr>
          <p:spPr bwMode="auto">
            <a:xfrm flipH="1">
              <a:off x="568" y="1056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7015" name="Group 551"/>
          <p:cNvGrpSpPr>
            <a:grpSpLocks/>
          </p:cNvGrpSpPr>
          <p:nvPr/>
        </p:nvGrpSpPr>
        <p:grpSpPr bwMode="auto">
          <a:xfrm>
            <a:off x="5622925" y="5070475"/>
            <a:ext cx="2070100" cy="1357313"/>
            <a:chOff x="664" y="1075"/>
            <a:chExt cx="1288" cy="977"/>
          </a:xfrm>
        </p:grpSpPr>
        <p:sp>
          <p:nvSpPr>
            <p:cNvPr id="447016" name="Line 552"/>
            <p:cNvSpPr>
              <a:spLocks noChangeShapeType="1"/>
            </p:cNvSpPr>
            <p:nvPr/>
          </p:nvSpPr>
          <p:spPr bwMode="auto">
            <a:xfrm flipV="1">
              <a:off x="664" y="2032"/>
              <a:ext cx="8" cy="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17" name="Line 553"/>
            <p:cNvSpPr>
              <a:spLocks noChangeShapeType="1"/>
            </p:cNvSpPr>
            <p:nvPr/>
          </p:nvSpPr>
          <p:spPr bwMode="auto">
            <a:xfrm flipV="1">
              <a:off x="672" y="2014"/>
              <a:ext cx="5" cy="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18" name="Freeform 554"/>
            <p:cNvSpPr>
              <a:spLocks/>
            </p:cNvSpPr>
            <p:nvPr/>
          </p:nvSpPr>
          <p:spPr bwMode="auto">
            <a:xfrm>
              <a:off x="677" y="1994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2 w 7"/>
                <a:gd name="T3" fmla="*/ 1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2" y="1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19" name="Line 555"/>
            <p:cNvSpPr>
              <a:spLocks noChangeShapeType="1"/>
            </p:cNvSpPr>
            <p:nvPr/>
          </p:nvSpPr>
          <p:spPr bwMode="auto">
            <a:xfrm flipV="1">
              <a:off x="684" y="1976"/>
              <a:ext cx="6" cy="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0" name="Freeform 556"/>
            <p:cNvSpPr>
              <a:spLocks/>
            </p:cNvSpPr>
            <p:nvPr/>
          </p:nvSpPr>
          <p:spPr bwMode="auto">
            <a:xfrm>
              <a:off x="690" y="1956"/>
              <a:ext cx="7" cy="20"/>
            </a:xfrm>
            <a:custGeom>
              <a:avLst/>
              <a:gdLst>
                <a:gd name="T0" fmla="*/ 0 w 7"/>
                <a:gd name="T1" fmla="*/ 20 h 20"/>
                <a:gd name="T2" fmla="*/ 2 w 7"/>
                <a:gd name="T3" fmla="*/ 10 h 20"/>
                <a:gd name="T4" fmla="*/ 7 w 7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lnTo>
                    <a:pt x="2" y="1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1" name="Line 557"/>
            <p:cNvSpPr>
              <a:spLocks noChangeShapeType="1"/>
            </p:cNvSpPr>
            <p:nvPr/>
          </p:nvSpPr>
          <p:spPr bwMode="auto">
            <a:xfrm flipV="1">
              <a:off x="697" y="1938"/>
              <a:ext cx="5" cy="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2" name="Freeform 558"/>
            <p:cNvSpPr>
              <a:spLocks/>
            </p:cNvSpPr>
            <p:nvPr/>
          </p:nvSpPr>
          <p:spPr bwMode="auto">
            <a:xfrm>
              <a:off x="702" y="1923"/>
              <a:ext cx="8" cy="15"/>
            </a:xfrm>
            <a:custGeom>
              <a:avLst/>
              <a:gdLst>
                <a:gd name="T0" fmla="*/ 0 w 8"/>
                <a:gd name="T1" fmla="*/ 15 h 15"/>
                <a:gd name="T2" fmla="*/ 3 w 8"/>
                <a:gd name="T3" fmla="*/ 8 h 15"/>
                <a:gd name="T4" fmla="*/ 8 w 8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3" y="8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3" name="Line 559"/>
            <p:cNvSpPr>
              <a:spLocks noChangeShapeType="1"/>
            </p:cNvSpPr>
            <p:nvPr/>
          </p:nvSpPr>
          <p:spPr bwMode="auto">
            <a:xfrm flipV="1">
              <a:off x="710" y="1906"/>
              <a:ext cx="5" cy="1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4" name="Line 560"/>
            <p:cNvSpPr>
              <a:spLocks noChangeShapeType="1"/>
            </p:cNvSpPr>
            <p:nvPr/>
          </p:nvSpPr>
          <p:spPr bwMode="auto">
            <a:xfrm flipV="1">
              <a:off x="715" y="1888"/>
              <a:ext cx="7" cy="1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5" name="Line 561"/>
            <p:cNvSpPr>
              <a:spLocks noChangeShapeType="1"/>
            </p:cNvSpPr>
            <p:nvPr/>
          </p:nvSpPr>
          <p:spPr bwMode="auto">
            <a:xfrm flipV="1">
              <a:off x="722" y="1873"/>
              <a:ext cx="8" cy="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6" name="Freeform 562"/>
            <p:cNvSpPr>
              <a:spLocks/>
            </p:cNvSpPr>
            <p:nvPr/>
          </p:nvSpPr>
          <p:spPr bwMode="auto">
            <a:xfrm>
              <a:off x="730" y="1855"/>
              <a:ext cx="5" cy="18"/>
            </a:xfrm>
            <a:custGeom>
              <a:avLst/>
              <a:gdLst>
                <a:gd name="T0" fmla="*/ 0 w 5"/>
                <a:gd name="T1" fmla="*/ 18 h 18"/>
                <a:gd name="T2" fmla="*/ 2 w 5"/>
                <a:gd name="T3" fmla="*/ 8 h 18"/>
                <a:gd name="T4" fmla="*/ 5 w 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0" y="18"/>
                  </a:moveTo>
                  <a:lnTo>
                    <a:pt x="2" y="8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7" name="Freeform 563"/>
            <p:cNvSpPr>
              <a:spLocks/>
            </p:cNvSpPr>
            <p:nvPr/>
          </p:nvSpPr>
          <p:spPr bwMode="auto">
            <a:xfrm>
              <a:off x="735" y="1840"/>
              <a:ext cx="8" cy="15"/>
            </a:xfrm>
            <a:custGeom>
              <a:avLst/>
              <a:gdLst>
                <a:gd name="T0" fmla="*/ 0 w 8"/>
                <a:gd name="T1" fmla="*/ 15 h 15"/>
                <a:gd name="T2" fmla="*/ 3 w 8"/>
                <a:gd name="T3" fmla="*/ 8 h 15"/>
                <a:gd name="T4" fmla="*/ 8 w 8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3" y="8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8" name="Line 564"/>
            <p:cNvSpPr>
              <a:spLocks noChangeShapeType="1"/>
            </p:cNvSpPr>
            <p:nvPr/>
          </p:nvSpPr>
          <p:spPr bwMode="auto">
            <a:xfrm flipV="1">
              <a:off x="743" y="1825"/>
              <a:ext cx="5" cy="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29" name="Freeform 565"/>
            <p:cNvSpPr>
              <a:spLocks/>
            </p:cNvSpPr>
            <p:nvPr/>
          </p:nvSpPr>
          <p:spPr bwMode="auto">
            <a:xfrm>
              <a:off x="748" y="1810"/>
              <a:ext cx="7" cy="15"/>
            </a:xfrm>
            <a:custGeom>
              <a:avLst/>
              <a:gdLst>
                <a:gd name="T0" fmla="*/ 0 w 7"/>
                <a:gd name="T1" fmla="*/ 15 h 15"/>
                <a:gd name="T2" fmla="*/ 2 w 7"/>
                <a:gd name="T3" fmla="*/ 7 h 15"/>
                <a:gd name="T4" fmla="*/ 7 w 7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2" y="7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0" name="Line 566"/>
            <p:cNvSpPr>
              <a:spLocks noChangeShapeType="1"/>
            </p:cNvSpPr>
            <p:nvPr/>
          </p:nvSpPr>
          <p:spPr bwMode="auto">
            <a:xfrm flipV="1">
              <a:off x="755" y="1795"/>
              <a:ext cx="5" cy="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1" name="Freeform 567"/>
            <p:cNvSpPr>
              <a:spLocks/>
            </p:cNvSpPr>
            <p:nvPr/>
          </p:nvSpPr>
          <p:spPr bwMode="auto">
            <a:xfrm>
              <a:off x="760" y="1779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3 w 8"/>
                <a:gd name="T3" fmla="*/ 8 h 16"/>
                <a:gd name="T4" fmla="*/ 8 w 8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3" y="8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2" name="Line 568"/>
            <p:cNvSpPr>
              <a:spLocks noChangeShapeType="1"/>
            </p:cNvSpPr>
            <p:nvPr/>
          </p:nvSpPr>
          <p:spPr bwMode="auto">
            <a:xfrm flipV="1">
              <a:off x="768" y="1764"/>
              <a:ext cx="5" cy="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3" name="Freeform 569"/>
            <p:cNvSpPr>
              <a:spLocks/>
            </p:cNvSpPr>
            <p:nvPr/>
          </p:nvSpPr>
          <p:spPr bwMode="auto">
            <a:xfrm>
              <a:off x="773" y="1752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2 w 7"/>
                <a:gd name="T3" fmla="*/ 5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0" y="12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4" name="Freeform 570"/>
            <p:cNvSpPr>
              <a:spLocks/>
            </p:cNvSpPr>
            <p:nvPr/>
          </p:nvSpPr>
          <p:spPr bwMode="auto">
            <a:xfrm>
              <a:off x="780" y="1736"/>
              <a:ext cx="5" cy="16"/>
            </a:xfrm>
            <a:custGeom>
              <a:avLst/>
              <a:gdLst>
                <a:gd name="T0" fmla="*/ 0 w 5"/>
                <a:gd name="T1" fmla="*/ 16 h 16"/>
                <a:gd name="T2" fmla="*/ 3 w 5"/>
                <a:gd name="T3" fmla="*/ 8 h 16"/>
                <a:gd name="T4" fmla="*/ 5 w 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6">
                  <a:moveTo>
                    <a:pt x="0" y="16"/>
                  </a:moveTo>
                  <a:lnTo>
                    <a:pt x="3" y="8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5" name="Line 571"/>
            <p:cNvSpPr>
              <a:spLocks noChangeShapeType="1"/>
            </p:cNvSpPr>
            <p:nvPr/>
          </p:nvSpPr>
          <p:spPr bwMode="auto">
            <a:xfrm flipV="1">
              <a:off x="785" y="1724"/>
              <a:ext cx="8" cy="1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6" name="Line 572"/>
            <p:cNvSpPr>
              <a:spLocks noChangeShapeType="1"/>
            </p:cNvSpPr>
            <p:nvPr/>
          </p:nvSpPr>
          <p:spPr bwMode="auto">
            <a:xfrm flipV="1">
              <a:off x="793" y="1711"/>
              <a:ext cx="8" cy="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7" name="Line 573"/>
            <p:cNvSpPr>
              <a:spLocks noChangeShapeType="1"/>
            </p:cNvSpPr>
            <p:nvPr/>
          </p:nvSpPr>
          <p:spPr bwMode="auto">
            <a:xfrm flipV="1">
              <a:off x="801" y="1699"/>
              <a:ext cx="5" cy="1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8" name="Freeform 574"/>
            <p:cNvSpPr>
              <a:spLocks/>
            </p:cNvSpPr>
            <p:nvPr/>
          </p:nvSpPr>
          <p:spPr bwMode="auto">
            <a:xfrm>
              <a:off x="806" y="1686"/>
              <a:ext cx="7" cy="13"/>
            </a:xfrm>
            <a:custGeom>
              <a:avLst/>
              <a:gdLst>
                <a:gd name="T0" fmla="*/ 0 w 7"/>
                <a:gd name="T1" fmla="*/ 13 h 13"/>
                <a:gd name="T2" fmla="*/ 2 w 7"/>
                <a:gd name="T3" fmla="*/ 5 h 13"/>
                <a:gd name="T4" fmla="*/ 7 w 7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39" name="Line 575"/>
            <p:cNvSpPr>
              <a:spLocks noChangeShapeType="1"/>
            </p:cNvSpPr>
            <p:nvPr/>
          </p:nvSpPr>
          <p:spPr bwMode="auto">
            <a:xfrm flipV="1">
              <a:off x="813" y="1673"/>
              <a:ext cx="5" cy="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0" name="Freeform 576"/>
            <p:cNvSpPr>
              <a:spLocks/>
            </p:cNvSpPr>
            <p:nvPr/>
          </p:nvSpPr>
          <p:spPr bwMode="auto">
            <a:xfrm>
              <a:off x="818" y="1661"/>
              <a:ext cx="8" cy="12"/>
            </a:xfrm>
            <a:custGeom>
              <a:avLst/>
              <a:gdLst>
                <a:gd name="T0" fmla="*/ 0 w 8"/>
                <a:gd name="T1" fmla="*/ 12 h 12"/>
                <a:gd name="T2" fmla="*/ 3 w 8"/>
                <a:gd name="T3" fmla="*/ 5 h 12"/>
                <a:gd name="T4" fmla="*/ 8 w 8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3" y="5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1" name="Line 577"/>
            <p:cNvSpPr>
              <a:spLocks noChangeShapeType="1"/>
            </p:cNvSpPr>
            <p:nvPr/>
          </p:nvSpPr>
          <p:spPr bwMode="auto">
            <a:xfrm flipV="1">
              <a:off x="826" y="1648"/>
              <a:ext cx="5" cy="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2" name="Freeform 578"/>
            <p:cNvSpPr>
              <a:spLocks/>
            </p:cNvSpPr>
            <p:nvPr/>
          </p:nvSpPr>
          <p:spPr bwMode="auto">
            <a:xfrm>
              <a:off x="831" y="1638"/>
              <a:ext cx="8" cy="10"/>
            </a:xfrm>
            <a:custGeom>
              <a:avLst/>
              <a:gdLst>
                <a:gd name="T0" fmla="*/ 0 w 8"/>
                <a:gd name="T1" fmla="*/ 10 h 10"/>
                <a:gd name="T2" fmla="*/ 2 w 8"/>
                <a:gd name="T3" fmla="*/ 5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2" y="5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3" name="Line 579"/>
            <p:cNvSpPr>
              <a:spLocks noChangeShapeType="1"/>
            </p:cNvSpPr>
            <p:nvPr/>
          </p:nvSpPr>
          <p:spPr bwMode="auto">
            <a:xfrm flipV="1">
              <a:off x="839" y="1625"/>
              <a:ext cx="5" cy="1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4" name="Line 580"/>
            <p:cNvSpPr>
              <a:spLocks noChangeShapeType="1"/>
            </p:cNvSpPr>
            <p:nvPr/>
          </p:nvSpPr>
          <p:spPr bwMode="auto">
            <a:xfrm flipV="1">
              <a:off x="844" y="1615"/>
              <a:ext cx="7" cy="1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5" name="Line 581"/>
            <p:cNvSpPr>
              <a:spLocks noChangeShapeType="1"/>
            </p:cNvSpPr>
            <p:nvPr/>
          </p:nvSpPr>
          <p:spPr bwMode="auto">
            <a:xfrm flipV="1">
              <a:off x="851" y="1603"/>
              <a:ext cx="8" cy="1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6" name="Line 582"/>
            <p:cNvSpPr>
              <a:spLocks noChangeShapeType="1"/>
            </p:cNvSpPr>
            <p:nvPr/>
          </p:nvSpPr>
          <p:spPr bwMode="auto">
            <a:xfrm flipV="1">
              <a:off x="859" y="1592"/>
              <a:ext cx="5" cy="1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7" name="Freeform 583"/>
            <p:cNvSpPr>
              <a:spLocks/>
            </p:cNvSpPr>
            <p:nvPr/>
          </p:nvSpPr>
          <p:spPr bwMode="auto">
            <a:xfrm>
              <a:off x="864" y="1582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8" name="Line 584"/>
            <p:cNvSpPr>
              <a:spLocks noChangeShapeType="1"/>
            </p:cNvSpPr>
            <p:nvPr/>
          </p:nvSpPr>
          <p:spPr bwMode="auto">
            <a:xfrm flipV="1">
              <a:off x="871" y="1572"/>
              <a:ext cx="5" cy="1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49" name="Freeform 585"/>
            <p:cNvSpPr>
              <a:spLocks/>
            </p:cNvSpPr>
            <p:nvPr/>
          </p:nvSpPr>
          <p:spPr bwMode="auto">
            <a:xfrm>
              <a:off x="876" y="1562"/>
              <a:ext cx="8" cy="10"/>
            </a:xfrm>
            <a:custGeom>
              <a:avLst/>
              <a:gdLst>
                <a:gd name="T0" fmla="*/ 0 w 8"/>
                <a:gd name="T1" fmla="*/ 10 h 10"/>
                <a:gd name="T2" fmla="*/ 3 w 8"/>
                <a:gd name="T3" fmla="*/ 5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3" y="5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0" name="Line 586"/>
            <p:cNvSpPr>
              <a:spLocks noChangeShapeType="1"/>
            </p:cNvSpPr>
            <p:nvPr/>
          </p:nvSpPr>
          <p:spPr bwMode="auto">
            <a:xfrm flipV="1">
              <a:off x="884" y="1552"/>
              <a:ext cx="5" cy="1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1" name="Freeform 587"/>
            <p:cNvSpPr>
              <a:spLocks/>
            </p:cNvSpPr>
            <p:nvPr/>
          </p:nvSpPr>
          <p:spPr bwMode="auto">
            <a:xfrm>
              <a:off x="889" y="1542"/>
              <a:ext cx="8" cy="10"/>
            </a:xfrm>
            <a:custGeom>
              <a:avLst/>
              <a:gdLst>
                <a:gd name="T0" fmla="*/ 0 w 8"/>
                <a:gd name="T1" fmla="*/ 10 h 10"/>
                <a:gd name="T2" fmla="*/ 3 w 8"/>
                <a:gd name="T3" fmla="*/ 5 h 10"/>
                <a:gd name="T4" fmla="*/ 8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3" y="5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2" name="Line 588"/>
            <p:cNvSpPr>
              <a:spLocks noChangeShapeType="1"/>
            </p:cNvSpPr>
            <p:nvPr/>
          </p:nvSpPr>
          <p:spPr bwMode="auto">
            <a:xfrm flipV="1">
              <a:off x="897" y="1532"/>
              <a:ext cx="5" cy="1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3" name="Freeform 589"/>
            <p:cNvSpPr>
              <a:spLocks/>
            </p:cNvSpPr>
            <p:nvPr/>
          </p:nvSpPr>
          <p:spPr bwMode="auto">
            <a:xfrm>
              <a:off x="902" y="1522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2 w 7"/>
                <a:gd name="T3" fmla="*/ 5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2" y="5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4" name="Line 590"/>
            <p:cNvSpPr>
              <a:spLocks noChangeShapeType="1"/>
            </p:cNvSpPr>
            <p:nvPr/>
          </p:nvSpPr>
          <p:spPr bwMode="auto">
            <a:xfrm flipV="1">
              <a:off x="909" y="1514"/>
              <a:ext cx="5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5" name="Line 591"/>
            <p:cNvSpPr>
              <a:spLocks noChangeShapeType="1"/>
            </p:cNvSpPr>
            <p:nvPr/>
          </p:nvSpPr>
          <p:spPr bwMode="auto">
            <a:xfrm flipV="1">
              <a:off x="914" y="1504"/>
              <a:ext cx="8" cy="1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6" name="Line 592"/>
            <p:cNvSpPr>
              <a:spLocks noChangeShapeType="1"/>
            </p:cNvSpPr>
            <p:nvPr/>
          </p:nvSpPr>
          <p:spPr bwMode="auto">
            <a:xfrm flipV="1">
              <a:off x="922" y="1494"/>
              <a:ext cx="7" cy="1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7" name="Line 593"/>
            <p:cNvSpPr>
              <a:spLocks noChangeShapeType="1"/>
            </p:cNvSpPr>
            <p:nvPr/>
          </p:nvSpPr>
          <p:spPr bwMode="auto">
            <a:xfrm flipV="1">
              <a:off x="929" y="1486"/>
              <a:ext cx="5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8" name="Freeform 594"/>
            <p:cNvSpPr>
              <a:spLocks/>
            </p:cNvSpPr>
            <p:nvPr/>
          </p:nvSpPr>
          <p:spPr bwMode="auto">
            <a:xfrm>
              <a:off x="934" y="1479"/>
              <a:ext cx="8" cy="7"/>
            </a:xfrm>
            <a:custGeom>
              <a:avLst/>
              <a:gdLst>
                <a:gd name="T0" fmla="*/ 0 w 8"/>
                <a:gd name="T1" fmla="*/ 7 h 7"/>
                <a:gd name="T2" fmla="*/ 3 w 8"/>
                <a:gd name="T3" fmla="*/ 5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3" y="5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59" name="Freeform 595"/>
            <p:cNvSpPr>
              <a:spLocks/>
            </p:cNvSpPr>
            <p:nvPr/>
          </p:nvSpPr>
          <p:spPr bwMode="auto">
            <a:xfrm>
              <a:off x="942" y="1469"/>
              <a:ext cx="5" cy="10"/>
            </a:xfrm>
            <a:custGeom>
              <a:avLst/>
              <a:gdLst>
                <a:gd name="T0" fmla="*/ 0 w 5"/>
                <a:gd name="T1" fmla="*/ 10 h 10"/>
                <a:gd name="T2" fmla="*/ 3 w 5"/>
                <a:gd name="T3" fmla="*/ 5 h 10"/>
                <a:gd name="T4" fmla="*/ 5 w 5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3" y="5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0" name="Freeform 596"/>
            <p:cNvSpPr>
              <a:spLocks/>
            </p:cNvSpPr>
            <p:nvPr/>
          </p:nvSpPr>
          <p:spPr bwMode="auto">
            <a:xfrm>
              <a:off x="947" y="1461"/>
              <a:ext cx="8" cy="8"/>
            </a:xfrm>
            <a:custGeom>
              <a:avLst/>
              <a:gdLst>
                <a:gd name="T0" fmla="*/ 0 w 8"/>
                <a:gd name="T1" fmla="*/ 8 h 8"/>
                <a:gd name="T2" fmla="*/ 3 w 8"/>
                <a:gd name="T3" fmla="*/ 3 h 8"/>
                <a:gd name="T4" fmla="*/ 8 w 8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3" y="3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1" name="Line 597"/>
            <p:cNvSpPr>
              <a:spLocks noChangeShapeType="1"/>
            </p:cNvSpPr>
            <p:nvPr/>
          </p:nvSpPr>
          <p:spPr bwMode="auto">
            <a:xfrm flipV="1">
              <a:off x="955" y="1454"/>
              <a:ext cx="5" cy="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2" name="Freeform 598"/>
            <p:cNvSpPr>
              <a:spLocks/>
            </p:cNvSpPr>
            <p:nvPr/>
          </p:nvSpPr>
          <p:spPr bwMode="auto">
            <a:xfrm>
              <a:off x="960" y="1446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2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3" name="Line 599"/>
            <p:cNvSpPr>
              <a:spLocks noChangeShapeType="1"/>
            </p:cNvSpPr>
            <p:nvPr/>
          </p:nvSpPr>
          <p:spPr bwMode="auto">
            <a:xfrm flipV="1">
              <a:off x="967" y="1438"/>
              <a:ext cx="5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4" name="Line 600"/>
            <p:cNvSpPr>
              <a:spLocks noChangeShapeType="1"/>
            </p:cNvSpPr>
            <p:nvPr/>
          </p:nvSpPr>
          <p:spPr bwMode="auto">
            <a:xfrm flipV="1">
              <a:off x="972" y="1431"/>
              <a:ext cx="8" cy="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5" name="Line 601"/>
            <p:cNvSpPr>
              <a:spLocks noChangeShapeType="1"/>
            </p:cNvSpPr>
            <p:nvPr/>
          </p:nvSpPr>
          <p:spPr bwMode="auto">
            <a:xfrm flipV="1">
              <a:off x="980" y="1423"/>
              <a:ext cx="8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6" name="Line 602"/>
            <p:cNvSpPr>
              <a:spLocks noChangeShapeType="1"/>
            </p:cNvSpPr>
            <p:nvPr/>
          </p:nvSpPr>
          <p:spPr bwMode="auto">
            <a:xfrm flipV="1">
              <a:off x="988" y="1416"/>
              <a:ext cx="5" cy="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7" name="Freeform 603"/>
            <p:cNvSpPr>
              <a:spLocks/>
            </p:cNvSpPr>
            <p:nvPr/>
          </p:nvSpPr>
          <p:spPr bwMode="auto">
            <a:xfrm>
              <a:off x="993" y="1408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3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8" name="Line 604"/>
            <p:cNvSpPr>
              <a:spLocks noChangeShapeType="1"/>
            </p:cNvSpPr>
            <p:nvPr/>
          </p:nvSpPr>
          <p:spPr bwMode="auto">
            <a:xfrm flipV="1">
              <a:off x="1000" y="1400"/>
              <a:ext cx="5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69" name="Freeform 605"/>
            <p:cNvSpPr>
              <a:spLocks/>
            </p:cNvSpPr>
            <p:nvPr/>
          </p:nvSpPr>
          <p:spPr bwMode="auto">
            <a:xfrm>
              <a:off x="1005" y="1395"/>
              <a:ext cx="8" cy="5"/>
            </a:xfrm>
            <a:custGeom>
              <a:avLst/>
              <a:gdLst>
                <a:gd name="T0" fmla="*/ 0 w 8"/>
                <a:gd name="T1" fmla="*/ 5 h 5"/>
                <a:gd name="T2" fmla="*/ 3 w 8"/>
                <a:gd name="T3" fmla="*/ 3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3" y="3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0" name="Line 606"/>
            <p:cNvSpPr>
              <a:spLocks noChangeShapeType="1"/>
            </p:cNvSpPr>
            <p:nvPr/>
          </p:nvSpPr>
          <p:spPr bwMode="auto">
            <a:xfrm flipV="1">
              <a:off x="1013" y="1388"/>
              <a:ext cx="5" cy="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1" name="Freeform 607"/>
            <p:cNvSpPr>
              <a:spLocks/>
            </p:cNvSpPr>
            <p:nvPr/>
          </p:nvSpPr>
          <p:spPr bwMode="auto">
            <a:xfrm>
              <a:off x="1018" y="1380"/>
              <a:ext cx="7" cy="8"/>
            </a:xfrm>
            <a:custGeom>
              <a:avLst/>
              <a:gdLst>
                <a:gd name="T0" fmla="*/ 0 w 7"/>
                <a:gd name="T1" fmla="*/ 8 h 8"/>
                <a:gd name="T2" fmla="*/ 2 w 7"/>
                <a:gd name="T3" fmla="*/ 3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2" name="Line 608"/>
            <p:cNvSpPr>
              <a:spLocks noChangeShapeType="1"/>
            </p:cNvSpPr>
            <p:nvPr/>
          </p:nvSpPr>
          <p:spPr bwMode="auto">
            <a:xfrm flipV="1">
              <a:off x="1025" y="1375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3" name="Freeform 609"/>
            <p:cNvSpPr>
              <a:spLocks/>
            </p:cNvSpPr>
            <p:nvPr/>
          </p:nvSpPr>
          <p:spPr bwMode="auto">
            <a:xfrm>
              <a:off x="1030" y="1368"/>
              <a:ext cx="8" cy="7"/>
            </a:xfrm>
            <a:custGeom>
              <a:avLst/>
              <a:gdLst>
                <a:gd name="T0" fmla="*/ 0 w 8"/>
                <a:gd name="T1" fmla="*/ 7 h 7"/>
                <a:gd name="T2" fmla="*/ 3 w 8"/>
                <a:gd name="T3" fmla="*/ 2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3" y="2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4" name="Line 610"/>
            <p:cNvSpPr>
              <a:spLocks noChangeShapeType="1"/>
            </p:cNvSpPr>
            <p:nvPr/>
          </p:nvSpPr>
          <p:spPr bwMode="auto">
            <a:xfrm flipV="1">
              <a:off x="1038" y="1363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5" name="Line 611"/>
            <p:cNvSpPr>
              <a:spLocks noChangeShapeType="1"/>
            </p:cNvSpPr>
            <p:nvPr/>
          </p:nvSpPr>
          <p:spPr bwMode="auto">
            <a:xfrm flipV="1">
              <a:off x="1043" y="1358"/>
              <a:ext cx="8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6" name="Freeform 612"/>
            <p:cNvSpPr>
              <a:spLocks/>
            </p:cNvSpPr>
            <p:nvPr/>
          </p:nvSpPr>
          <p:spPr bwMode="auto">
            <a:xfrm>
              <a:off x="1051" y="1350"/>
              <a:ext cx="7" cy="8"/>
            </a:xfrm>
            <a:custGeom>
              <a:avLst/>
              <a:gdLst>
                <a:gd name="T0" fmla="*/ 0 w 7"/>
                <a:gd name="T1" fmla="*/ 8 h 8"/>
                <a:gd name="T2" fmla="*/ 5 w 7"/>
                <a:gd name="T3" fmla="*/ 3 h 8"/>
                <a:gd name="T4" fmla="*/ 7 w 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5" y="3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7" name="Line 613"/>
            <p:cNvSpPr>
              <a:spLocks noChangeShapeType="1"/>
            </p:cNvSpPr>
            <p:nvPr/>
          </p:nvSpPr>
          <p:spPr bwMode="auto">
            <a:xfrm flipV="1">
              <a:off x="1058" y="1345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8" name="Freeform 614"/>
            <p:cNvSpPr>
              <a:spLocks/>
            </p:cNvSpPr>
            <p:nvPr/>
          </p:nvSpPr>
          <p:spPr bwMode="auto">
            <a:xfrm>
              <a:off x="1063" y="1340"/>
              <a:ext cx="8" cy="5"/>
            </a:xfrm>
            <a:custGeom>
              <a:avLst/>
              <a:gdLst>
                <a:gd name="T0" fmla="*/ 0 w 8"/>
                <a:gd name="T1" fmla="*/ 5 h 5"/>
                <a:gd name="T2" fmla="*/ 3 w 8"/>
                <a:gd name="T3" fmla="*/ 2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3" y="2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79" name="Freeform 615"/>
            <p:cNvSpPr>
              <a:spLocks/>
            </p:cNvSpPr>
            <p:nvPr/>
          </p:nvSpPr>
          <p:spPr bwMode="auto">
            <a:xfrm>
              <a:off x="1071" y="1332"/>
              <a:ext cx="5" cy="8"/>
            </a:xfrm>
            <a:custGeom>
              <a:avLst/>
              <a:gdLst>
                <a:gd name="T0" fmla="*/ 0 w 5"/>
                <a:gd name="T1" fmla="*/ 8 h 8"/>
                <a:gd name="T2" fmla="*/ 2 w 5"/>
                <a:gd name="T3" fmla="*/ 3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2" y="3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0" name="Freeform 616"/>
            <p:cNvSpPr>
              <a:spLocks/>
            </p:cNvSpPr>
            <p:nvPr/>
          </p:nvSpPr>
          <p:spPr bwMode="auto">
            <a:xfrm>
              <a:off x="1076" y="1327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1" name="Line 617"/>
            <p:cNvSpPr>
              <a:spLocks noChangeShapeType="1"/>
            </p:cNvSpPr>
            <p:nvPr/>
          </p:nvSpPr>
          <p:spPr bwMode="auto">
            <a:xfrm flipV="1">
              <a:off x="1083" y="1322"/>
              <a:ext cx="6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2" name="Freeform 618"/>
            <p:cNvSpPr>
              <a:spLocks/>
            </p:cNvSpPr>
            <p:nvPr/>
          </p:nvSpPr>
          <p:spPr bwMode="auto">
            <a:xfrm>
              <a:off x="1089" y="1317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3" name="Line 619"/>
            <p:cNvSpPr>
              <a:spLocks noChangeShapeType="1"/>
            </p:cNvSpPr>
            <p:nvPr/>
          </p:nvSpPr>
          <p:spPr bwMode="auto">
            <a:xfrm flipV="1">
              <a:off x="1096" y="1312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4" name="Line 620"/>
            <p:cNvSpPr>
              <a:spLocks noChangeShapeType="1"/>
            </p:cNvSpPr>
            <p:nvPr/>
          </p:nvSpPr>
          <p:spPr bwMode="auto">
            <a:xfrm flipV="1">
              <a:off x="1101" y="1307"/>
              <a:ext cx="8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5" name="Line 621"/>
            <p:cNvSpPr>
              <a:spLocks noChangeShapeType="1"/>
            </p:cNvSpPr>
            <p:nvPr/>
          </p:nvSpPr>
          <p:spPr bwMode="auto">
            <a:xfrm flipV="1">
              <a:off x="1109" y="1302"/>
              <a:ext cx="7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6" name="Line 622"/>
            <p:cNvSpPr>
              <a:spLocks noChangeShapeType="1"/>
            </p:cNvSpPr>
            <p:nvPr/>
          </p:nvSpPr>
          <p:spPr bwMode="auto">
            <a:xfrm flipV="1">
              <a:off x="1116" y="1297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7" name="Freeform 623"/>
            <p:cNvSpPr>
              <a:spLocks/>
            </p:cNvSpPr>
            <p:nvPr/>
          </p:nvSpPr>
          <p:spPr bwMode="auto">
            <a:xfrm>
              <a:off x="1121" y="1292"/>
              <a:ext cx="8" cy="5"/>
            </a:xfrm>
            <a:custGeom>
              <a:avLst/>
              <a:gdLst>
                <a:gd name="T0" fmla="*/ 0 w 8"/>
                <a:gd name="T1" fmla="*/ 5 h 5"/>
                <a:gd name="T2" fmla="*/ 3 w 8"/>
                <a:gd name="T3" fmla="*/ 2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3" y="2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8" name="Line 624"/>
            <p:cNvSpPr>
              <a:spLocks noChangeShapeType="1"/>
            </p:cNvSpPr>
            <p:nvPr/>
          </p:nvSpPr>
          <p:spPr bwMode="auto">
            <a:xfrm flipV="1">
              <a:off x="1129" y="1287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89" name="Freeform 625"/>
            <p:cNvSpPr>
              <a:spLocks/>
            </p:cNvSpPr>
            <p:nvPr/>
          </p:nvSpPr>
          <p:spPr bwMode="auto">
            <a:xfrm>
              <a:off x="1134" y="1284"/>
              <a:ext cx="8" cy="3"/>
            </a:xfrm>
            <a:custGeom>
              <a:avLst/>
              <a:gdLst>
                <a:gd name="T0" fmla="*/ 0 w 8"/>
                <a:gd name="T1" fmla="*/ 3 h 3"/>
                <a:gd name="T2" fmla="*/ 2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0" name="Line 626"/>
            <p:cNvSpPr>
              <a:spLocks noChangeShapeType="1"/>
            </p:cNvSpPr>
            <p:nvPr/>
          </p:nvSpPr>
          <p:spPr bwMode="auto">
            <a:xfrm flipV="1">
              <a:off x="1142" y="1279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1" name="Freeform 627"/>
            <p:cNvSpPr>
              <a:spLocks/>
            </p:cNvSpPr>
            <p:nvPr/>
          </p:nvSpPr>
          <p:spPr bwMode="auto">
            <a:xfrm>
              <a:off x="1147" y="1274"/>
              <a:ext cx="7" cy="5"/>
            </a:xfrm>
            <a:custGeom>
              <a:avLst/>
              <a:gdLst>
                <a:gd name="T0" fmla="*/ 0 w 7"/>
                <a:gd name="T1" fmla="*/ 5 h 5"/>
                <a:gd name="T2" fmla="*/ 2 w 7"/>
                <a:gd name="T3" fmla="*/ 3 h 5"/>
                <a:gd name="T4" fmla="*/ 7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2" name="Line 628"/>
            <p:cNvSpPr>
              <a:spLocks noChangeShapeType="1"/>
            </p:cNvSpPr>
            <p:nvPr/>
          </p:nvSpPr>
          <p:spPr bwMode="auto">
            <a:xfrm flipV="1">
              <a:off x="1154" y="1269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3" name="Freeform 629"/>
            <p:cNvSpPr>
              <a:spLocks/>
            </p:cNvSpPr>
            <p:nvPr/>
          </p:nvSpPr>
          <p:spPr bwMode="auto">
            <a:xfrm>
              <a:off x="1159" y="1267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4" name="Line 630"/>
            <p:cNvSpPr>
              <a:spLocks noChangeShapeType="1"/>
            </p:cNvSpPr>
            <p:nvPr/>
          </p:nvSpPr>
          <p:spPr bwMode="auto">
            <a:xfrm flipV="1">
              <a:off x="1167" y="1262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5" name="Line 631"/>
            <p:cNvSpPr>
              <a:spLocks noChangeShapeType="1"/>
            </p:cNvSpPr>
            <p:nvPr/>
          </p:nvSpPr>
          <p:spPr bwMode="auto">
            <a:xfrm flipV="1">
              <a:off x="1172" y="1257"/>
              <a:ext cx="7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6" name="Line 632"/>
            <p:cNvSpPr>
              <a:spLocks noChangeShapeType="1"/>
            </p:cNvSpPr>
            <p:nvPr/>
          </p:nvSpPr>
          <p:spPr bwMode="auto">
            <a:xfrm flipV="1">
              <a:off x="1179" y="1254"/>
              <a:ext cx="8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7" name="Line 633"/>
            <p:cNvSpPr>
              <a:spLocks noChangeShapeType="1"/>
            </p:cNvSpPr>
            <p:nvPr/>
          </p:nvSpPr>
          <p:spPr bwMode="auto">
            <a:xfrm flipV="1">
              <a:off x="1187" y="1249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8" name="Freeform 634"/>
            <p:cNvSpPr>
              <a:spLocks/>
            </p:cNvSpPr>
            <p:nvPr/>
          </p:nvSpPr>
          <p:spPr bwMode="auto">
            <a:xfrm>
              <a:off x="1192" y="1246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99" name="Line 635"/>
            <p:cNvSpPr>
              <a:spLocks noChangeShapeType="1"/>
            </p:cNvSpPr>
            <p:nvPr/>
          </p:nvSpPr>
          <p:spPr bwMode="auto">
            <a:xfrm flipV="1">
              <a:off x="1200" y="1241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0" name="Freeform 636"/>
            <p:cNvSpPr>
              <a:spLocks/>
            </p:cNvSpPr>
            <p:nvPr/>
          </p:nvSpPr>
          <p:spPr bwMode="auto">
            <a:xfrm>
              <a:off x="1205" y="1239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1" name="Line 637"/>
            <p:cNvSpPr>
              <a:spLocks noChangeShapeType="1"/>
            </p:cNvSpPr>
            <p:nvPr/>
          </p:nvSpPr>
          <p:spPr bwMode="auto">
            <a:xfrm flipV="1">
              <a:off x="1212" y="1234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2" name="Freeform 638"/>
            <p:cNvSpPr>
              <a:spLocks/>
            </p:cNvSpPr>
            <p:nvPr/>
          </p:nvSpPr>
          <p:spPr bwMode="auto">
            <a:xfrm>
              <a:off x="1217" y="1231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3" name="Line 639"/>
            <p:cNvSpPr>
              <a:spLocks noChangeShapeType="1"/>
            </p:cNvSpPr>
            <p:nvPr/>
          </p:nvSpPr>
          <p:spPr bwMode="auto">
            <a:xfrm flipV="1">
              <a:off x="1225" y="1229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4" name="Line 640"/>
            <p:cNvSpPr>
              <a:spLocks noChangeShapeType="1"/>
            </p:cNvSpPr>
            <p:nvPr/>
          </p:nvSpPr>
          <p:spPr bwMode="auto">
            <a:xfrm flipV="1">
              <a:off x="1230" y="1224"/>
              <a:ext cx="8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5" name="Line 641"/>
            <p:cNvSpPr>
              <a:spLocks noChangeShapeType="1"/>
            </p:cNvSpPr>
            <p:nvPr/>
          </p:nvSpPr>
          <p:spPr bwMode="auto">
            <a:xfrm flipV="1">
              <a:off x="1238" y="1221"/>
              <a:ext cx="7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6" name="Line 642"/>
            <p:cNvSpPr>
              <a:spLocks noChangeShapeType="1"/>
            </p:cNvSpPr>
            <p:nvPr/>
          </p:nvSpPr>
          <p:spPr bwMode="auto">
            <a:xfrm flipV="1">
              <a:off x="1245" y="1219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7" name="Freeform 643"/>
            <p:cNvSpPr>
              <a:spLocks/>
            </p:cNvSpPr>
            <p:nvPr/>
          </p:nvSpPr>
          <p:spPr bwMode="auto">
            <a:xfrm>
              <a:off x="1250" y="1214"/>
              <a:ext cx="8" cy="5"/>
            </a:xfrm>
            <a:custGeom>
              <a:avLst/>
              <a:gdLst>
                <a:gd name="T0" fmla="*/ 0 w 8"/>
                <a:gd name="T1" fmla="*/ 5 h 5"/>
                <a:gd name="T2" fmla="*/ 3 w 8"/>
                <a:gd name="T3" fmla="*/ 2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3" y="2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8" name="Line 644"/>
            <p:cNvSpPr>
              <a:spLocks noChangeShapeType="1"/>
            </p:cNvSpPr>
            <p:nvPr/>
          </p:nvSpPr>
          <p:spPr bwMode="auto">
            <a:xfrm flipV="1">
              <a:off x="1258" y="1211"/>
              <a:ext cx="5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09" name="Freeform 645"/>
            <p:cNvSpPr>
              <a:spLocks/>
            </p:cNvSpPr>
            <p:nvPr/>
          </p:nvSpPr>
          <p:spPr bwMode="auto">
            <a:xfrm>
              <a:off x="1263" y="1209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0" name="Line 646"/>
            <p:cNvSpPr>
              <a:spLocks noChangeShapeType="1"/>
            </p:cNvSpPr>
            <p:nvPr/>
          </p:nvSpPr>
          <p:spPr bwMode="auto">
            <a:xfrm flipV="1">
              <a:off x="1270" y="1206"/>
              <a:ext cx="5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1" name="Freeform 647"/>
            <p:cNvSpPr>
              <a:spLocks/>
            </p:cNvSpPr>
            <p:nvPr/>
          </p:nvSpPr>
          <p:spPr bwMode="auto">
            <a:xfrm>
              <a:off x="1275" y="1203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3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3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2" name="Line 648"/>
            <p:cNvSpPr>
              <a:spLocks noChangeShapeType="1"/>
            </p:cNvSpPr>
            <p:nvPr/>
          </p:nvSpPr>
          <p:spPr bwMode="auto">
            <a:xfrm flipV="1">
              <a:off x="1283" y="1198"/>
              <a:ext cx="5" cy="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3" name="Freeform 649"/>
            <p:cNvSpPr>
              <a:spLocks/>
            </p:cNvSpPr>
            <p:nvPr/>
          </p:nvSpPr>
          <p:spPr bwMode="auto">
            <a:xfrm>
              <a:off x="1288" y="1196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4" name="Line 650"/>
            <p:cNvSpPr>
              <a:spLocks noChangeShapeType="1"/>
            </p:cNvSpPr>
            <p:nvPr/>
          </p:nvSpPr>
          <p:spPr bwMode="auto">
            <a:xfrm flipV="1">
              <a:off x="1296" y="1193"/>
              <a:ext cx="5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5" name="Line 651"/>
            <p:cNvSpPr>
              <a:spLocks noChangeShapeType="1"/>
            </p:cNvSpPr>
            <p:nvPr/>
          </p:nvSpPr>
          <p:spPr bwMode="auto">
            <a:xfrm flipV="1">
              <a:off x="1301" y="1191"/>
              <a:ext cx="7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6" name="Line 652"/>
            <p:cNvSpPr>
              <a:spLocks noChangeShapeType="1"/>
            </p:cNvSpPr>
            <p:nvPr/>
          </p:nvSpPr>
          <p:spPr bwMode="auto">
            <a:xfrm flipV="1">
              <a:off x="1308" y="1188"/>
              <a:ext cx="8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7" name="Line 653"/>
            <p:cNvSpPr>
              <a:spLocks noChangeShapeType="1"/>
            </p:cNvSpPr>
            <p:nvPr/>
          </p:nvSpPr>
          <p:spPr bwMode="auto">
            <a:xfrm flipV="1">
              <a:off x="1316" y="1186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8" name="Freeform 654"/>
            <p:cNvSpPr>
              <a:spLocks/>
            </p:cNvSpPr>
            <p:nvPr/>
          </p:nvSpPr>
          <p:spPr bwMode="auto">
            <a:xfrm>
              <a:off x="1321" y="1183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19" name="Line 655"/>
            <p:cNvSpPr>
              <a:spLocks noChangeShapeType="1"/>
            </p:cNvSpPr>
            <p:nvPr/>
          </p:nvSpPr>
          <p:spPr bwMode="auto">
            <a:xfrm flipV="1">
              <a:off x="1328" y="1181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0" name="Freeform 656"/>
            <p:cNvSpPr>
              <a:spLocks/>
            </p:cNvSpPr>
            <p:nvPr/>
          </p:nvSpPr>
          <p:spPr bwMode="auto">
            <a:xfrm>
              <a:off x="1333" y="1178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1" name="Line 657"/>
            <p:cNvSpPr>
              <a:spLocks noChangeShapeType="1"/>
            </p:cNvSpPr>
            <p:nvPr/>
          </p:nvSpPr>
          <p:spPr bwMode="auto">
            <a:xfrm flipV="1">
              <a:off x="1341" y="1176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2" name="Freeform 658"/>
            <p:cNvSpPr>
              <a:spLocks/>
            </p:cNvSpPr>
            <p:nvPr/>
          </p:nvSpPr>
          <p:spPr bwMode="auto">
            <a:xfrm>
              <a:off x="1346" y="1173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3" name="Line 659"/>
            <p:cNvSpPr>
              <a:spLocks noChangeShapeType="1"/>
            </p:cNvSpPr>
            <p:nvPr/>
          </p:nvSpPr>
          <p:spPr bwMode="auto">
            <a:xfrm flipV="1">
              <a:off x="1354" y="1171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4" name="Line 660"/>
            <p:cNvSpPr>
              <a:spLocks noChangeShapeType="1"/>
            </p:cNvSpPr>
            <p:nvPr/>
          </p:nvSpPr>
          <p:spPr bwMode="auto">
            <a:xfrm flipV="1">
              <a:off x="1359" y="1168"/>
              <a:ext cx="7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5" name="Line 661"/>
            <p:cNvSpPr>
              <a:spLocks noChangeShapeType="1"/>
            </p:cNvSpPr>
            <p:nvPr/>
          </p:nvSpPr>
          <p:spPr bwMode="auto">
            <a:xfrm>
              <a:off x="1366" y="1168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6" name="Line 662"/>
            <p:cNvSpPr>
              <a:spLocks noChangeShapeType="1"/>
            </p:cNvSpPr>
            <p:nvPr/>
          </p:nvSpPr>
          <p:spPr bwMode="auto">
            <a:xfrm flipV="1">
              <a:off x="1374" y="1166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7" name="Freeform 663"/>
            <p:cNvSpPr>
              <a:spLocks/>
            </p:cNvSpPr>
            <p:nvPr/>
          </p:nvSpPr>
          <p:spPr bwMode="auto">
            <a:xfrm>
              <a:off x="1379" y="1163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8" name="Line 664"/>
            <p:cNvSpPr>
              <a:spLocks noChangeShapeType="1"/>
            </p:cNvSpPr>
            <p:nvPr/>
          </p:nvSpPr>
          <p:spPr bwMode="auto">
            <a:xfrm flipV="1">
              <a:off x="1386" y="1161"/>
              <a:ext cx="6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29" name="Freeform 665"/>
            <p:cNvSpPr>
              <a:spLocks/>
            </p:cNvSpPr>
            <p:nvPr/>
          </p:nvSpPr>
          <p:spPr bwMode="auto">
            <a:xfrm>
              <a:off x="1392" y="1158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0" name="Line 666"/>
            <p:cNvSpPr>
              <a:spLocks noChangeShapeType="1"/>
            </p:cNvSpPr>
            <p:nvPr/>
          </p:nvSpPr>
          <p:spPr bwMode="auto">
            <a:xfrm flipV="1">
              <a:off x="1399" y="1155"/>
              <a:ext cx="5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1" name="Freeform 667"/>
            <p:cNvSpPr>
              <a:spLocks/>
            </p:cNvSpPr>
            <p:nvPr/>
          </p:nvSpPr>
          <p:spPr bwMode="auto">
            <a:xfrm>
              <a:off x="1404" y="1155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2" name="Line 668"/>
            <p:cNvSpPr>
              <a:spLocks noChangeShapeType="1"/>
            </p:cNvSpPr>
            <p:nvPr/>
          </p:nvSpPr>
          <p:spPr bwMode="auto">
            <a:xfrm flipV="1">
              <a:off x="1412" y="1153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3" name="Freeform 669"/>
            <p:cNvSpPr>
              <a:spLocks/>
            </p:cNvSpPr>
            <p:nvPr/>
          </p:nvSpPr>
          <p:spPr bwMode="auto">
            <a:xfrm>
              <a:off x="1417" y="1150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4" name="Line 670"/>
            <p:cNvSpPr>
              <a:spLocks noChangeShapeType="1"/>
            </p:cNvSpPr>
            <p:nvPr/>
          </p:nvSpPr>
          <p:spPr bwMode="auto">
            <a:xfrm flipV="1">
              <a:off x="1424" y="1148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5" name="Line 671"/>
            <p:cNvSpPr>
              <a:spLocks noChangeShapeType="1"/>
            </p:cNvSpPr>
            <p:nvPr/>
          </p:nvSpPr>
          <p:spPr bwMode="auto">
            <a:xfrm>
              <a:off x="1429" y="1148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6" name="Line 672"/>
            <p:cNvSpPr>
              <a:spLocks noChangeShapeType="1"/>
            </p:cNvSpPr>
            <p:nvPr/>
          </p:nvSpPr>
          <p:spPr bwMode="auto">
            <a:xfrm flipV="1">
              <a:off x="1437" y="1145"/>
              <a:ext cx="8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7" name="Line 673"/>
            <p:cNvSpPr>
              <a:spLocks noChangeShapeType="1"/>
            </p:cNvSpPr>
            <p:nvPr/>
          </p:nvSpPr>
          <p:spPr bwMode="auto">
            <a:xfrm flipV="1">
              <a:off x="1445" y="1143"/>
              <a:ext cx="5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8" name="Freeform 674"/>
            <p:cNvSpPr>
              <a:spLocks/>
            </p:cNvSpPr>
            <p:nvPr/>
          </p:nvSpPr>
          <p:spPr bwMode="auto">
            <a:xfrm>
              <a:off x="1450" y="1143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39" name="Line 675"/>
            <p:cNvSpPr>
              <a:spLocks noChangeShapeType="1"/>
            </p:cNvSpPr>
            <p:nvPr/>
          </p:nvSpPr>
          <p:spPr bwMode="auto">
            <a:xfrm flipV="1">
              <a:off x="1457" y="1140"/>
              <a:ext cx="5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0" name="Freeform 676"/>
            <p:cNvSpPr>
              <a:spLocks/>
            </p:cNvSpPr>
            <p:nvPr/>
          </p:nvSpPr>
          <p:spPr bwMode="auto">
            <a:xfrm>
              <a:off x="1462" y="1138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1" name="Line 677"/>
            <p:cNvSpPr>
              <a:spLocks noChangeShapeType="1"/>
            </p:cNvSpPr>
            <p:nvPr/>
          </p:nvSpPr>
          <p:spPr bwMode="auto">
            <a:xfrm>
              <a:off x="1470" y="1138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2" name="Freeform 678"/>
            <p:cNvSpPr>
              <a:spLocks/>
            </p:cNvSpPr>
            <p:nvPr/>
          </p:nvSpPr>
          <p:spPr bwMode="auto">
            <a:xfrm>
              <a:off x="1475" y="1135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3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3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3" name="Line 679"/>
            <p:cNvSpPr>
              <a:spLocks noChangeShapeType="1"/>
            </p:cNvSpPr>
            <p:nvPr/>
          </p:nvSpPr>
          <p:spPr bwMode="auto">
            <a:xfrm flipV="1">
              <a:off x="1482" y="1133"/>
              <a:ext cx="6" cy="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4" name="Line 680"/>
            <p:cNvSpPr>
              <a:spLocks noChangeShapeType="1"/>
            </p:cNvSpPr>
            <p:nvPr/>
          </p:nvSpPr>
          <p:spPr bwMode="auto">
            <a:xfrm>
              <a:off x="1488" y="1133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5" name="Freeform 681"/>
            <p:cNvSpPr>
              <a:spLocks/>
            </p:cNvSpPr>
            <p:nvPr/>
          </p:nvSpPr>
          <p:spPr bwMode="auto">
            <a:xfrm>
              <a:off x="1495" y="1130"/>
              <a:ext cx="8" cy="3"/>
            </a:xfrm>
            <a:custGeom>
              <a:avLst/>
              <a:gdLst>
                <a:gd name="T0" fmla="*/ 0 w 8"/>
                <a:gd name="T1" fmla="*/ 3 h 3"/>
                <a:gd name="T2" fmla="*/ 5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5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6" name="Line 682"/>
            <p:cNvSpPr>
              <a:spLocks noChangeShapeType="1"/>
            </p:cNvSpPr>
            <p:nvPr/>
          </p:nvSpPr>
          <p:spPr bwMode="auto">
            <a:xfrm>
              <a:off x="1503" y="113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7" name="Freeform 683"/>
            <p:cNvSpPr>
              <a:spLocks/>
            </p:cNvSpPr>
            <p:nvPr/>
          </p:nvSpPr>
          <p:spPr bwMode="auto">
            <a:xfrm>
              <a:off x="1508" y="1128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2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8" name="Line 684"/>
            <p:cNvSpPr>
              <a:spLocks noChangeShapeType="1"/>
            </p:cNvSpPr>
            <p:nvPr/>
          </p:nvSpPr>
          <p:spPr bwMode="auto">
            <a:xfrm flipV="1">
              <a:off x="1515" y="1125"/>
              <a:ext cx="5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49" name="Freeform 685"/>
            <p:cNvSpPr>
              <a:spLocks/>
            </p:cNvSpPr>
            <p:nvPr/>
          </p:nvSpPr>
          <p:spPr bwMode="auto">
            <a:xfrm>
              <a:off x="1520" y="1125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0" name="Freeform 686"/>
            <p:cNvSpPr>
              <a:spLocks/>
            </p:cNvSpPr>
            <p:nvPr/>
          </p:nvSpPr>
          <p:spPr bwMode="auto">
            <a:xfrm>
              <a:off x="1528" y="1123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1" name="Freeform 687"/>
            <p:cNvSpPr>
              <a:spLocks/>
            </p:cNvSpPr>
            <p:nvPr/>
          </p:nvSpPr>
          <p:spPr bwMode="auto">
            <a:xfrm>
              <a:off x="1533" y="1123"/>
              <a:ext cx="8" cy="1"/>
            </a:xfrm>
            <a:custGeom>
              <a:avLst/>
              <a:gdLst>
                <a:gd name="T0" fmla="*/ 0 w 8"/>
                <a:gd name="T1" fmla="*/ 2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2" name="Freeform 688"/>
            <p:cNvSpPr>
              <a:spLocks/>
            </p:cNvSpPr>
            <p:nvPr/>
          </p:nvSpPr>
          <p:spPr bwMode="auto">
            <a:xfrm>
              <a:off x="1541" y="1120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3" name="Freeform 689"/>
            <p:cNvSpPr>
              <a:spLocks/>
            </p:cNvSpPr>
            <p:nvPr/>
          </p:nvSpPr>
          <p:spPr bwMode="auto">
            <a:xfrm>
              <a:off x="1546" y="112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4" name="Freeform 690"/>
            <p:cNvSpPr>
              <a:spLocks/>
            </p:cNvSpPr>
            <p:nvPr/>
          </p:nvSpPr>
          <p:spPr bwMode="auto">
            <a:xfrm>
              <a:off x="1553" y="1118"/>
              <a:ext cx="5" cy="2"/>
            </a:xfrm>
            <a:custGeom>
              <a:avLst/>
              <a:gdLst>
                <a:gd name="T0" fmla="*/ 0 w 5"/>
                <a:gd name="T1" fmla="*/ 2 h 2"/>
                <a:gd name="T2" fmla="*/ 3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5" name="Line 691"/>
            <p:cNvSpPr>
              <a:spLocks noChangeShapeType="1"/>
            </p:cNvSpPr>
            <p:nvPr/>
          </p:nvSpPr>
          <p:spPr bwMode="auto">
            <a:xfrm>
              <a:off x="1558" y="1118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6" name="Freeform 692"/>
            <p:cNvSpPr>
              <a:spLocks/>
            </p:cNvSpPr>
            <p:nvPr/>
          </p:nvSpPr>
          <p:spPr bwMode="auto">
            <a:xfrm>
              <a:off x="1566" y="1115"/>
              <a:ext cx="7" cy="3"/>
            </a:xfrm>
            <a:custGeom>
              <a:avLst/>
              <a:gdLst>
                <a:gd name="T0" fmla="*/ 0 w 7"/>
                <a:gd name="T1" fmla="*/ 3 h 3"/>
                <a:gd name="T2" fmla="*/ 5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7" name="Line 693"/>
            <p:cNvSpPr>
              <a:spLocks noChangeShapeType="1"/>
            </p:cNvSpPr>
            <p:nvPr/>
          </p:nvSpPr>
          <p:spPr bwMode="auto">
            <a:xfrm>
              <a:off x="1573" y="111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8" name="Freeform 694"/>
            <p:cNvSpPr>
              <a:spLocks/>
            </p:cNvSpPr>
            <p:nvPr/>
          </p:nvSpPr>
          <p:spPr bwMode="auto">
            <a:xfrm>
              <a:off x="1578" y="1113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59" name="Line 695"/>
            <p:cNvSpPr>
              <a:spLocks noChangeShapeType="1"/>
            </p:cNvSpPr>
            <p:nvPr/>
          </p:nvSpPr>
          <p:spPr bwMode="auto">
            <a:xfrm>
              <a:off x="1586" y="1113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0" name="Freeform 696"/>
            <p:cNvSpPr>
              <a:spLocks/>
            </p:cNvSpPr>
            <p:nvPr/>
          </p:nvSpPr>
          <p:spPr bwMode="auto">
            <a:xfrm>
              <a:off x="1591" y="1113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1" name="Freeform 697"/>
            <p:cNvSpPr>
              <a:spLocks/>
            </p:cNvSpPr>
            <p:nvPr/>
          </p:nvSpPr>
          <p:spPr bwMode="auto">
            <a:xfrm>
              <a:off x="1599" y="1110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2" name="Freeform 698"/>
            <p:cNvSpPr>
              <a:spLocks/>
            </p:cNvSpPr>
            <p:nvPr/>
          </p:nvSpPr>
          <p:spPr bwMode="auto">
            <a:xfrm>
              <a:off x="1604" y="1110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3" name="Freeform 699"/>
            <p:cNvSpPr>
              <a:spLocks/>
            </p:cNvSpPr>
            <p:nvPr/>
          </p:nvSpPr>
          <p:spPr bwMode="auto">
            <a:xfrm>
              <a:off x="1611" y="1108"/>
              <a:ext cx="5" cy="2"/>
            </a:xfrm>
            <a:custGeom>
              <a:avLst/>
              <a:gdLst>
                <a:gd name="T0" fmla="*/ 0 w 5"/>
                <a:gd name="T1" fmla="*/ 2 h 2"/>
                <a:gd name="T2" fmla="*/ 3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4" name="Line 700"/>
            <p:cNvSpPr>
              <a:spLocks noChangeShapeType="1"/>
            </p:cNvSpPr>
            <p:nvPr/>
          </p:nvSpPr>
          <p:spPr bwMode="auto">
            <a:xfrm>
              <a:off x="1616" y="1108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5" name="Freeform 701"/>
            <p:cNvSpPr>
              <a:spLocks/>
            </p:cNvSpPr>
            <p:nvPr/>
          </p:nvSpPr>
          <p:spPr bwMode="auto">
            <a:xfrm>
              <a:off x="1624" y="1105"/>
              <a:ext cx="7" cy="3"/>
            </a:xfrm>
            <a:custGeom>
              <a:avLst/>
              <a:gdLst>
                <a:gd name="T0" fmla="*/ 0 w 7"/>
                <a:gd name="T1" fmla="*/ 3 h 3"/>
                <a:gd name="T2" fmla="*/ 5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5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6" name="Line 702"/>
            <p:cNvSpPr>
              <a:spLocks noChangeShapeType="1"/>
            </p:cNvSpPr>
            <p:nvPr/>
          </p:nvSpPr>
          <p:spPr bwMode="auto">
            <a:xfrm>
              <a:off x="1631" y="110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7" name="Freeform 703"/>
            <p:cNvSpPr>
              <a:spLocks/>
            </p:cNvSpPr>
            <p:nvPr/>
          </p:nvSpPr>
          <p:spPr bwMode="auto">
            <a:xfrm>
              <a:off x="1636" y="1105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8" name="Freeform 704"/>
            <p:cNvSpPr>
              <a:spLocks/>
            </p:cNvSpPr>
            <p:nvPr/>
          </p:nvSpPr>
          <p:spPr bwMode="auto">
            <a:xfrm>
              <a:off x="1644" y="1102"/>
              <a:ext cx="5" cy="3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69" name="Freeform 705"/>
            <p:cNvSpPr>
              <a:spLocks/>
            </p:cNvSpPr>
            <p:nvPr/>
          </p:nvSpPr>
          <p:spPr bwMode="auto">
            <a:xfrm>
              <a:off x="1649" y="1102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0" name="Line 706"/>
            <p:cNvSpPr>
              <a:spLocks noChangeShapeType="1"/>
            </p:cNvSpPr>
            <p:nvPr/>
          </p:nvSpPr>
          <p:spPr bwMode="auto">
            <a:xfrm>
              <a:off x="1657" y="110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1" name="Freeform 707"/>
            <p:cNvSpPr>
              <a:spLocks/>
            </p:cNvSpPr>
            <p:nvPr/>
          </p:nvSpPr>
          <p:spPr bwMode="auto">
            <a:xfrm>
              <a:off x="1662" y="1100"/>
              <a:ext cx="7" cy="2"/>
            </a:xfrm>
            <a:custGeom>
              <a:avLst/>
              <a:gdLst>
                <a:gd name="T0" fmla="*/ 0 w 7"/>
                <a:gd name="T1" fmla="*/ 2 h 2"/>
                <a:gd name="T2" fmla="*/ 2 w 7"/>
                <a:gd name="T3" fmla="*/ 0 h 2"/>
                <a:gd name="T4" fmla="*/ 7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2" name="Line 708"/>
            <p:cNvSpPr>
              <a:spLocks noChangeShapeType="1"/>
            </p:cNvSpPr>
            <p:nvPr/>
          </p:nvSpPr>
          <p:spPr bwMode="auto">
            <a:xfrm>
              <a:off x="1669" y="110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3" name="Freeform 709"/>
            <p:cNvSpPr>
              <a:spLocks/>
            </p:cNvSpPr>
            <p:nvPr/>
          </p:nvSpPr>
          <p:spPr bwMode="auto">
            <a:xfrm>
              <a:off x="1674" y="1100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4" name="Freeform 710"/>
            <p:cNvSpPr>
              <a:spLocks/>
            </p:cNvSpPr>
            <p:nvPr/>
          </p:nvSpPr>
          <p:spPr bwMode="auto">
            <a:xfrm>
              <a:off x="1682" y="1097"/>
              <a:ext cx="5" cy="3"/>
            </a:xfrm>
            <a:custGeom>
              <a:avLst/>
              <a:gdLst>
                <a:gd name="T0" fmla="*/ 0 w 5"/>
                <a:gd name="T1" fmla="*/ 3 h 3"/>
                <a:gd name="T2" fmla="*/ 2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5" name="Line 711"/>
            <p:cNvSpPr>
              <a:spLocks noChangeShapeType="1"/>
            </p:cNvSpPr>
            <p:nvPr/>
          </p:nvSpPr>
          <p:spPr bwMode="auto">
            <a:xfrm>
              <a:off x="1687" y="1097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6" name="Line 712"/>
            <p:cNvSpPr>
              <a:spLocks noChangeShapeType="1"/>
            </p:cNvSpPr>
            <p:nvPr/>
          </p:nvSpPr>
          <p:spPr bwMode="auto">
            <a:xfrm>
              <a:off x="1695" y="1097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7" name="Freeform 713"/>
            <p:cNvSpPr>
              <a:spLocks/>
            </p:cNvSpPr>
            <p:nvPr/>
          </p:nvSpPr>
          <p:spPr bwMode="auto">
            <a:xfrm>
              <a:off x="1702" y="1095"/>
              <a:ext cx="5" cy="2"/>
            </a:xfrm>
            <a:custGeom>
              <a:avLst/>
              <a:gdLst>
                <a:gd name="T0" fmla="*/ 0 w 5"/>
                <a:gd name="T1" fmla="*/ 2 h 2"/>
                <a:gd name="T2" fmla="*/ 3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8" name="Freeform 714"/>
            <p:cNvSpPr>
              <a:spLocks/>
            </p:cNvSpPr>
            <p:nvPr/>
          </p:nvSpPr>
          <p:spPr bwMode="auto">
            <a:xfrm>
              <a:off x="1707" y="1095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79" name="Line 715"/>
            <p:cNvSpPr>
              <a:spLocks noChangeShapeType="1"/>
            </p:cNvSpPr>
            <p:nvPr/>
          </p:nvSpPr>
          <p:spPr bwMode="auto">
            <a:xfrm>
              <a:off x="1715" y="109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0" name="Freeform 716"/>
            <p:cNvSpPr>
              <a:spLocks/>
            </p:cNvSpPr>
            <p:nvPr/>
          </p:nvSpPr>
          <p:spPr bwMode="auto">
            <a:xfrm>
              <a:off x="1720" y="1092"/>
              <a:ext cx="7" cy="3"/>
            </a:xfrm>
            <a:custGeom>
              <a:avLst/>
              <a:gdLst>
                <a:gd name="T0" fmla="*/ 0 w 7"/>
                <a:gd name="T1" fmla="*/ 3 h 3"/>
                <a:gd name="T2" fmla="*/ 2 w 7"/>
                <a:gd name="T3" fmla="*/ 0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1" name="Line 717"/>
            <p:cNvSpPr>
              <a:spLocks noChangeShapeType="1"/>
            </p:cNvSpPr>
            <p:nvPr/>
          </p:nvSpPr>
          <p:spPr bwMode="auto">
            <a:xfrm>
              <a:off x="1727" y="109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2" name="Freeform 718"/>
            <p:cNvSpPr>
              <a:spLocks/>
            </p:cNvSpPr>
            <p:nvPr/>
          </p:nvSpPr>
          <p:spPr bwMode="auto">
            <a:xfrm>
              <a:off x="1732" y="1092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3" name="Line 719"/>
            <p:cNvSpPr>
              <a:spLocks noChangeShapeType="1"/>
            </p:cNvSpPr>
            <p:nvPr/>
          </p:nvSpPr>
          <p:spPr bwMode="auto">
            <a:xfrm>
              <a:off x="1740" y="109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4" name="Freeform 720"/>
            <p:cNvSpPr>
              <a:spLocks/>
            </p:cNvSpPr>
            <p:nvPr/>
          </p:nvSpPr>
          <p:spPr bwMode="auto">
            <a:xfrm>
              <a:off x="1745" y="1090"/>
              <a:ext cx="8" cy="2"/>
            </a:xfrm>
            <a:custGeom>
              <a:avLst/>
              <a:gdLst>
                <a:gd name="T0" fmla="*/ 0 w 8"/>
                <a:gd name="T1" fmla="*/ 2 h 2"/>
                <a:gd name="T2" fmla="*/ 3 w 8"/>
                <a:gd name="T3" fmla="*/ 0 h 2"/>
                <a:gd name="T4" fmla="*/ 8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5" name="Line 721"/>
            <p:cNvSpPr>
              <a:spLocks noChangeShapeType="1"/>
            </p:cNvSpPr>
            <p:nvPr/>
          </p:nvSpPr>
          <p:spPr bwMode="auto">
            <a:xfrm>
              <a:off x="1753" y="1090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6" name="Line 722"/>
            <p:cNvSpPr>
              <a:spLocks noChangeShapeType="1"/>
            </p:cNvSpPr>
            <p:nvPr/>
          </p:nvSpPr>
          <p:spPr bwMode="auto">
            <a:xfrm>
              <a:off x="1760" y="109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7" name="Freeform 723"/>
            <p:cNvSpPr>
              <a:spLocks/>
            </p:cNvSpPr>
            <p:nvPr/>
          </p:nvSpPr>
          <p:spPr bwMode="auto">
            <a:xfrm>
              <a:off x="1765" y="1087"/>
              <a:ext cx="8" cy="3"/>
            </a:xfrm>
            <a:custGeom>
              <a:avLst/>
              <a:gdLst>
                <a:gd name="T0" fmla="*/ 0 w 8"/>
                <a:gd name="T1" fmla="*/ 3 h 3"/>
                <a:gd name="T2" fmla="*/ 3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8" name="Line 724"/>
            <p:cNvSpPr>
              <a:spLocks noChangeShapeType="1"/>
            </p:cNvSpPr>
            <p:nvPr/>
          </p:nvSpPr>
          <p:spPr bwMode="auto">
            <a:xfrm>
              <a:off x="1773" y="108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89" name="Freeform 725"/>
            <p:cNvSpPr>
              <a:spLocks/>
            </p:cNvSpPr>
            <p:nvPr/>
          </p:nvSpPr>
          <p:spPr bwMode="auto">
            <a:xfrm>
              <a:off x="1778" y="108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0" name="Line 726"/>
            <p:cNvSpPr>
              <a:spLocks noChangeShapeType="1"/>
            </p:cNvSpPr>
            <p:nvPr/>
          </p:nvSpPr>
          <p:spPr bwMode="auto">
            <a:xfrm>
              <a:off x="1785" y="1087"/>
              <a:ext cx="6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1" name="Freeform 727"/>
            <p:cNvSpPr>
              <a:spLocks/>
            </p:cNvSpPr>
            <p:nvPr/>
          </p:nvSpPr>
          <p:spPr bwMode="auto">
            <a:xfrm>
              <a:off x="1791" y="108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2" name="Freeform 728"/>
            <p:cNvSpPr>
              <a:spLocks/>
            </p:cNvSpPr>
            <p:nvPr/>
          </p:nvSpPr>
          <p:spPr bwMode="auto">
            <a:xfrm>
              <a:off x="1798" y="1085"/>
              <a:ext cx="5" cy="2"/>
            </a:xfrm>
            <a:custGeom>
              <a:avLst/>
              <a:gdLst>
                <a:gd name="T0" fmla="*/ 0 w 5"/>
                <a:gd name="T1" fmla="*/ 2 h 2"/>
                <a:gd name="T2" fmla="*/ 3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3" name="Freeform 729"/>
            <p:cNvSpPr>
              <a:spLocks/>
            </p:cNvSpPr>
            <p:nvPr/>
          </p:nvSpPr>
          <p:spPr bwMode="auto">
            <a:xfrm>
              <a:off x="1803" y="1085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4" name="Line 730"/>
            <p:cNvSpPr>
              <a:spLocks noChangeShapeType="1"/>
            </p:cNvSpPr>
            <p:nvPr/>
          </p:nvSpPr>
          <p:spPr bwMode="auto">
            <a:xfrm>
              <a:off x="1811" y="108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5" name="Line 731"/>
            <p:cNvSpPr>
              <a:spLocks noChangeShapeType="1"/>
            </p:cNvSpPr>
            <p:nvPr/>
          </p:nvSpPr>
          <p:spPr bwMode="auto">
            <a:xfrm>
              <a:off x="1816" y="1085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6" name="Freeform 732"/>
            <p:cNvSpPr>
              <a:spLocks/>
            </p:cNvSpPr>
            <p:nvPr/>
          </p:nvSpPr>
          <p:spPr bwMode="auto">
            <a:xfrm>
              <a:off x="1823" y="1082"/>
              <a:ext cx="8" cy="3"/>
            </a:xfrm>
            <a:custGeom>
              <a:avLst/>
              <a:gdLst>
                <a:gd name="T0" fmla="*/ 0 w 8"/>
                <a:gd name="T1" fmla="*/ 3 h 3"/>
                <a:gd name="T2" fmla="*/ 5 w 8"/>
                <a:gd name="T3" fmla="*/ 0 h 3"/>
                <a:gd name="T4" fmla="*/ 8 w 8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5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7" name="Line 733"/>
            <p:cNvSpPr>
              <a:spLocks noChangeShapeType="1"/>
            </p:cNvSpPr>
            <p:nvPr/>
          </p:nvSpPr>
          <p:spPr bwMode="auto">
            <a:xfrm>
              <a:off x="1831" y="108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8" name="Freeform 734"/>
            <p:cNvSpPr>
              <a:spLocks/>
            </p:cNvSpPr>
            <p:nvPr/>
          </p:nvSpPr>
          <p:spPr bwMode="auto">
            <a:xfrm>
              <a:off x="1836" y="1082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99" name="Line 735"/>
            <p:cNvSpPr>
              <a:spLocks noChangeShapeType="1"/>
            </p:cNvSpPr>
            <p:nvPr/>
          </p:nvSpPr>
          <p:spPr bwMode="auto">
            <a:xfrm>
              <a:off x="1844" y="1082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0" name="Freeform 736"/>
            <p:cNvSpPr>
              <a:spLocks/>
            </p:cNvSpPr>
            <p:nvPr/>
          </p:nvSpPr>
          <p:spPr bwMode="auto">
            <a:xfrm>
              <a:off x="1849" y="1082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1" name="Freeform 737"/>
            <p:cNvSpPr>
              <a:spLocks/>
            </p:cNvSpPr>
            <p:nvPr/>
          </p:nvSpPr>
          <p:spPr bwMode="auto">
            <a:xfrm>
              <a:off x="1856" y="1080"/>
              <a:ext cx="5" cy="2"/>
            </a:xfrm>
            <a:custGeom>
              <a:avLst/>
              <a:gdLst>
                <a:gd name="T0" fmla="*/ 0 w 5"/>
                <a:gd name="T1" fmla="*/ 2 h 2"/>
                <a:gd name="T2" fmla="*/ 3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2" name="Freeform 738"/>
            <p:cNvSpPr>
              <a:spLocks/>
            </p:cNvSpPr>
            <p:nvPr/>
          </p:nvSpPr>
          <p:spPr bwMode="auto">
            <a:xfrm>
              <a:off x="1861" y="1080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3" name="Line 739"/>
            <p:cNvSpPr>
              <a:spLocks noChangeShapeType="1"/>
            </p:cNvSpPr>
            <p:nvPr/>
          </p:nvSpPr>
          <p:spPr bwMode="auto">
            <a:xfrm>
              <a:off x="1869" y="1080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4" name="Line 740"/>
            <p:cNvSpPr>
              <a:spLocks noChangeShapeType="1"/>
            </p:cNvSpPr>
            <p:nvPr/>
          </p:nvSpPr>
          <p:spPr bwMode="auto">
            <a:xfrm>
              <a:off x="1874" y="1080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5" name="Line 741"/>
            <p:cNvSpPr>
              <a:spLocks noChangeShapeType="1"/>
            </p:cNvSpPr>
            <p:nvPr/>
          </p:nvSpPr>
          <p:spPr bwMode="auto">
            <a:xfrm>
              <a:off x="1881" y="1080"/>
              <a:ext cx="8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6" name="Freeform 742"/>
            <p:cNvSpPr>
              <a:spLocks/>
            </p:cNvSpPr>
            <p:nvPr/>
          </p:nvSpPr>
          <p:spPr bwMode="auto">
            <a:xfrm>
              <a:off x="1889" y="1077"/>
              <a:ext cx="5" cy="3"/>
            </a:xfrm>
            <a:custGeom>
              <a:avLst/>
              <a:gdLst>
                <a:gd name="T0" fmla="*/ 0 w 5"/>
                <a:gd name="T1" fmla="*/ 3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7" name="Freeform 743"/>
            <p:cNvSpPr>
              <a:spLocks/>
            </p:cNvSpPr>
            <p:nvPr/>
          </p:nvSpPr>
          <p:spPr bwMode="auto">
            <a:xfrm>
              <a:off x="1894" y="1077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8" name="Line 744"/>
            <p:cNvSpPr>
              <a:spLocks noChangeShapeType="1"/>
            </p:cNvSpPr>
            <p:nvPr/>
          </p:nvSpPr>
          <p:spPr bwMode="auto">
            <a:xfrm>
              <a:off x="1902" y="107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09" name="Freeform 745"/>
            <p:cNvSpPr>
              <a:spLocks/>
            </p:cNvSpPr>
            <p:nvPr/>
          </p:nvSpPr>
          <p:spPr bwMode="auto">
            <a:xfrm>
              <a:off x="1907" y="1077"/>
              <a:ext cx="7" cy="1"/>
            </a:xfrm>
            <a:custGeom>
              <a:avLst/>
              <a:gdLst>
                <a:gd name="T0" fmla="*/ 0 w 7"/>
                <a:gd name="T1" fmla="*/ 2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10" name="Line 746"/>
            <p:cNvSpPr>
              <a:spLocks noChangeShapeType="1"/>
            </p:cNvSpPr>
            <p:nvPr/>
          </p:nvSpPr>
          <p:spPr bwMode="auto">
            <a:xfrm>
              <a:off x="1914" y="1077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11" name="Freeform 747"/>
            <p:cNvSpPr>
              <a:spLocks/>
            </p:cNvSpPr>
            <p:nvPr/>
          </p:nvSpPr>
          <p:spPr bwMode="auto">
            <a:xfrm>
              <a:off x="1919" y="1077"/>
              <a:ext cx="8" cy="1"/>
            </a:xfrm>
            <a:custGeom>
              <a:avLst/>
              <a:gdLst>
                <a:gd name="T0" fmla="*/ 0 w 8"/>
                <a:gd name="T1" fmla="*/ 3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12" name="Freeform 748"/>
            <p:cNvSpPr>
              <a:spLocks/>
            </p:cNvSpPr>
            <p:nvPr/>
          </p:nvSpPr>
          <p:spPr bwMode="auto">
            <a:xfrm>
              <a:off x="1927" y="1075"/>
              <a:ext cx="5" cy="2"/>
            </a:xfrm>
            <a:custGeom>
              <a:avLst/>
              <a:gdLst>
                <a:gd name="T0" fmla="*/ 0 w 5"/>
                <a:gd name="T1" fmla="*/ 2 h 2"/>
                <a:gd name="T2" fmla="*/ 2 w 5"/>
                <a:gd name="T3" fmla="*/ 0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13" name="Freeform 749"/>
            <p:cNvSpPr>
              <a:spLocks/>
            </p:cNvSpPr>
            <p:nvPr/>
          </p:nvSpPr>
          <p:spPr bwMode="auto">
            <a:xfrm>
              <a:off x="1932" y="1075"/>
              <a:ext cx="8" cy="1"/>
            </a:xfrm>
            <a:custGeom>
              <a:avLst/>
              <a:gdLst>
                <a:gd name="T0" fmla="*/ 0 w 8"/>
                <a:gd name="T1" fmla="*/ 2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14" name="Line 750"/>
            <p:cNvSpPr>
              <a:spLocks noChangeShapeType="1"/>
            </p:cNvSpPr>
            <p:nvPr/>
          </p:nvSpPr>
          <p:spPr bwMode="auto">
            <a:xfrm>
              <a:off x="1940" y="1075"/>
              <a:ext cx="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15" name="Line 751"/>
            <p:cNvSpPr>
              <a:spLocks noChangeShapeType="1"/>
            </p:cNvSpPr>
            <p:nvPr/>
          </p:nvSpPr>
          <p:spPr bwMode="auto">
            <a:xfrm>
              <a:off x="1945" y="1075"/>
              <a:ext cx="7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216" name="Line 752"/>
          <p:cNvSpPr>
            <a:spLocks noChangeShapeType="1"/>
          </p:cNvSpPr>
          <p:nvPr/>
        </p:nvSpPr>
        <p:spPr bwMode="auto">
          <a:xfrm>
            <a:off x="7693025" y="5070475"/>
            <a:ext cx="127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17" name="Line 753"/>
          <p:cNvSpPr>
            <a:spLocks noChangeShapeType="1"/>
          </p:cNvSpPr>
          <p:nvPr/>
        </p:nvSpPr>
        <p:spPr bwMode="auto">
          <a:xfrm>
            <a:off x="7705725" y="5070475"/>
            <a:ext cx="793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18" name="Freeform 754"/>
          <p:cNvSpPr>
            <a:spLocks/>
          </p:cNvSpPr>
          <p:nvPr/>
        </p:nvSpPr>
        <p:spPr bwMode="auto">
          <a:xfrm>
            <a:off x="7713663" y="5070475"/>
            <a:ext cx="11112" cy="1588"/>
          </a:xfrm>
          <a:custGeom>
            <a:avLst/>
            <a:gdLst>
              <a:gd name="T0" fmla="*/ 0 w 7"/>
              <a:gd name="T1" fmla="*/ 2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19" name="Freeform 755"/>
          <p:cNvSpPr>
            <a:spLocks/>
          </p:cNvSpPr>
          <p:nvPr/>
        </p:nvSpPr>
        <p:spPr bwMode="auto">
          <a:xfrm>
            <a:off x="7724775" y="5067300"/>
            <a:ext cx="7938" cy="3175"/>
          </a:xfrm>
          <a:custGeom>
            <a:avLst/>
            <a:gdLst>
              <a:gd name="T0" fmla="*/ 0 w 5"/>
              <a:gd name="T1" fmla="*/ 3 h 3"/>
              <a:gd name="T2" fmla="*/ 3 w 5"/>
              <a:gd name="T3" fmla="*/ 0 h 3"/>
              <a:gd name="T4" fmla="*/ 5 w 5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0" y="3"/>
                </a:move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0" name="Freeform 756"/>
          <p:cNvSpPr>
            <a:spLocks/>
          </p:cNvSpPr>
          <p:nvPr/>
        </p:nvSpPr>
        <p:spPr bwMode="auto">
          <a:xfrm>
            <a:off x="7732713" y="5067300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1" name="Line 757"/>
          <p:cNvSpPr>
            <a:spLocks noChangeShapeType="1"/>
          </p:cNvSpPr>
          <p:nvPr/>
        </p:nvSpPr>
        <p:spPr bwMode="auto">
          <a:xfrm>
            <a:off x="7745413" y="5067300"/>
            <a:ext cx="79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2" name="Freeform 758"/>
          <p:cNvSpPr>
            <a:spLocks/>
          </p:cNvSpPr>
          <p:nvPr/>
        </p:nvSpPr>
        <p:spPr bwMode="auto">
          <a:xfrm>
            <a:off x="7753350" y="5067300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3" name="Line 759"/>
          <p:cNvSpPr>
            <a:spLocks noChangeShapeType="1"/>
          </p:cNvSpPr>
          <p:nvPr/>
        </p:nvSpPr>
        <p:spPr bwMode="auto">
          <a:xfrm>
            <a:off x="7766050" y="5067300"/>
            <a:ext cx="793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4" name="Line 760"/>
          <p:cNvSpPr>
            <a:spLocks noChangeShapeType="1"/>
          </p:cNvSpPr>
          <p:nvPr/>
        </p:nvSpPr>
        <p:spPr bwMode="auto">
          <a:xfrm>
            <a:off x="7773988" y="5067300"/>
            <a:ext cx="127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5" name="Line 761"/>
          <p:cNvSpPr>
            <a:spLocks noChangeShapeType="1"/>
          </p:cNvSpPr>
          <p:nvPr/>
        </p:nvSpPr>
        <p:spPr bwMode="auto">
          <a:xfrm>
            <a:off x="7786688" y="5067300"/>
            <a:ext cx="127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6" name="Line 762"/>
          <p:cNvSpPr>
            <a:spLocks noChangeShapeType="1"/>
          </p:cNvSpPr>
          <p:nvPr/>
        </p:nvSpPr>
        <p:spPr bwMode="auto">
          <a:xfrm>
            <a:off x="7799388" y="5067300"/>
            <a:ext cx="79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7" name="Freeform 763"/>
          <p:cNvSpPr>
            <a:spLocks/>
          </p:cNvSpPr>
          <p:nvPr/>
        </p:nvSpPr>
        <p:spPr bwMode="auto">
          <a:xfrm>
            <a:off x="7807325" y="5067300"/>
            <a:ext cx="11113" cy="1588"/>
          </a:xfrm>
          <a:custGeom>
            <a:avLst/>
            <a:gdLst>
              <a:gd name="T0" fmla="*/ 0 w 7"/>
              <a:gd name="T1" fmla="*/ 2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8" name="Freeform 764"/>
          <p:cNvSpPr>
            <a:spLocks/>
          </p:cNvSpPr>
          <p:nvPr/>
        </p:nvSpPr>
        <p:spPr bwMode="auto">
          <a:xfrm>
            <a:off x="7818438" y="5064125"/>
            <a:ext cx="7937" cy="3175"/>
          </a:xfrm>
          <a:custGeom>
            <a:avLst/>
            <a:gdLst>
              <a:gd name="T0" fmla="*/ 0 w 5"/>
              <a:gd name="T1" fmla="*/ 2 h 2"/>
              <a:gd name="T2" fmla="*/ 3 w 5"/>
              <a:gd name="T3" fmla="*/ 0 h 2"/>
              <a:gd name="T4" fmla="*/ 5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2"/>
                </a:moveTo>
                <a:lnTo>
                  <a:pt x="3" y="0"/>
                </a:lnTo>
                <a:lnTo>
                  <a:pt x="5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29" name="Freeform 765"/>
          <p:cNvSpPr>
            <a:spLocks/>
          </p:cNvSpPr>
          <p:nvPr/>
        </p:nvSpPr>
        <p:spPr bwMode="auto">
          <a:xfrm>
            <a:off x="7826375" y="5064125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0" name="Line 766"/>
          <p:cNvSpPr>
            <a:spLocks noChangeShapeType="1"/>
          </p:cNvSpPr>
          <p:nvPr/>
        </p:nvSpPr>
        <p:spPr bwMode="auto">
          <a:xfrm>
            <a:off x="7839075" y="5064125"/>
            <a:ext cx="793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1" name="Freeform 767"/>
          <p:cNvSpPr>
            <a:spLocks/>
          </p:cNvSpPr>
          <p:nvPr/>
        </p:nvSpPr>
        <p:spPr bwMode="auto">
          <a:xfrm>
            <a:off x="7847013" y="5064125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2" name="Line 768"/>
          <p:cNvSpPr>
            <a:spLocks noChangeShapeType="1"/>
          </p:cNvSpPr>
          <p:nvPr/>
        </p:nvSpPr>
        <p:spPr bwMode="auto">
          <a:xfrm>
            <a:off x="7859713" y="5064125"/>
            <a:ext cx="79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3" name="Freeform 769"/>
          <p:cNvSpPr>
            <a:spLocks/>
          </p:cNvSpPr>
          <p:nvPr/>
        </p:nvSpPr>
        <p:spPr bwMode="auto">
          <a:xfrm>
            <a:off x="7867650" y="5064125"/>
            <a:ext cx="11113" cy="1588"/>
          </a:xfrm>
          <a:custGeom>
            <a:avLst/>
            <a:gdLst>
              <a:gd name="T0" fmla="*/ 0 w 7"/>
              <a:gd name="T1" fmla="*/ 2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4" name="Line 770"/>
          <p:cNvSpPr>
            <a:spLocks noChangeShapeType="1"/>
          </p:cNvSpPr>
          <p:nvPr/>
        </p:nvSpPr>
        <p:spPr bwMode="auto">
          <a:xfrm>
            <a:off x="7878763" y="5064125"/>
            <a:ext cx="79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5" name="Line 771"/>
          <p:cNvSpPr>
            <a:spLocks noChangeShapeType="1"/>
          </p:cNvSpPr>
          <p:nvPr/>
        </p:nvSpPr>
        <p:spPr bwMode="auto">
          <a:xfrm>
            <a:off x="7886700" y="5064125"/>
            <a:ext cx="127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6" name="Line 772"/>
          <p:cNvSpPr>
            <a:spLocks noChangeShapeType="1"/>
          </p:cNvSpPr>
          <p:nvPr/>
        </p:nvSpPr>
        <p:spPr bwMode="auto">
          <a:xfrm>
            <a:off x="7899400" y="5064125"/>
            <a:ext cx="142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7" name="Freeform 773"/>
          <p:cNvSpPr>
            <a:spLocks/>
          </p:cNvSpPr>
          <p:nvPr/>
        </p:nvSpPr>
        <p:spPr bwMode="auto">
          <a:xfrm>
            <a:off x="7913688" y="5059363"/>
            <a:ext cx="7937" cy="4762"/>
          </a:xfrm>
          <a:custGeom>
            <a:avLst/>
            <a:gdLst>
              <a:gd name="T0" fmla="*/ 0 w 5"/>
              <a:gd name="T1" fmla="*/ 3 h 3"/>
              <a:gd name="T2" fmla="*/ 2 w 5"/>
              <a:gd name="T3" fmla="*/ 0 h 3"/>
              <a:gd name="T4" fmla="*/ 5 w 5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0" y="3"/>
                </a:moveTo>
                <a:lnTo>
                  <a:pt x="2" y="0"/>
                </a:lnTo>
                <a:lnTo>
                  <a:pt x="5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8" name="Freeform 774"/>
          <p:cNvSpPr>
            <a:spLocks/>
          </p:cNvSpPr>
          <p:nvPr/>
        </p:nvSpPr>
        <p:spPr bwMode="auto">
          <a:xfrm>
            <a:off x="7921625" y="5059363"/>
            <a:ext cx="11113" cy="1587"/>
          </a:xfrm>
          <a:custGeom>
            <a:avLst/>
            <a:gdLst>
              <a:gd name="T0" fmla="*/ 0 w 7"/>
              <a:gd name="T1" fmla="*/ 2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39" name="Line 775"/>
          <p:cNvSpPr>
            <a:spLocks noChangeShapeType="1"/>
          </p:cNvSpPr>
          <p:nvPr/>
        </p:nvSpPr>
        <p:spPr bwMode="auto">
          <a:xfrm>
            <a:off x="7932738" y="5059363"/>
            <a:ext cx="79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0" name="Freeform 776"/>
          <p:cNvSpPr>
            <a:spLocks/>
          </p:cNvSpPr>
          <p:nvPr/>
        </p:nvSpPr>
        <p:spPr bwMode="auto">
          <a:xfrm>
            <a:off x="7940675" y="5059363"/>
            <a:ext cx="12700" cy="1587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1" name="Line 777"/>
          <p:cNvSpPr>
            <a:spLocks noChangeShapeType="1"/>
          </p:cNvSpPr>
          <p:nvPr/>
        </p:nvSpPr>
        <p:spPr bwMode="auto">
          <a:xfrm>
            <a:off x="7953375" y="5059363"/>
            <a:ext cx="7938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2" name="Freeform 778"/>
          <p:cNvSpPr>
            <a:spLocks/>
          </p:cNvSpPr>
          <p:nvPr/>
        </p:nvSpPr>
        <p:spPr bwMode="auto">
          <a:xfrm>
            <a:off x="7961313" y="5059363"/>
            <a:ext cx="11112" cy="1587"/>
          </a:xfrm>
          <a:custGeom>
            <a:avLst/>
            <a:gdLst>
              <a:gd name="T0" fmla="*/ 0 w 7"/>
              <a:gd name="T1" fmla="*/ 2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3" name="Line 779"/>
          <p:cNvSpPr>
            <a:spLocks noChangeShapeType="1"/>
          </p:cNvSpPr>
          <p:nvPr/>
        </p:nvSpPr>
        <p:spPr bwMode="auto">
          <a:xfrm>
            <a:off x="7972425" y="5059363"/>
            <a:ext cx="7938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4" name="Line 780"/>
          <p:cNvSpPr>
            <a:spLocks noChangeShapeType="1"/>
          </p:cNvSpPr>
          <p:nvPr/>
        </p:nvSpPr>
        <p:spPr bwMode="auto">
          <a:xfrm>
            <a:off x="7980363" y="5059363"/>
            <a:ext cx="127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5" name="Line 781"/>
          <p:cNvSpPr>
            <a:spLocks noChangeShapeType="1"/>
          </p:cNvSpPr>
          <p:nvPr/>
        </p:nvSpPr>
        <p:spPr bwMode="auto">
          <a:xfrm>
            <a:off x="7993063" y="5059363"/>
            <a:ext cx="12700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6" name="Line 782"/>
          <p:cNvSpPr>
            <a:spLocks noChangeShapeType="1"/>
          </p:cNvSpPr>
          <p:nvPr/>
        </p:nvSpPr>
        <p:spPr bwMode="auto">
          <a:xfrm>
            <a:off x="8005763" y="5059363"/>
            <a:ext cx="79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7" name="Freeform 783"/>
          <p:cNvSpPr>
            <a:spLocks/>
          </p:cNvSpPr>
          <p:nvPr/>
        </p:nvSpPr>
        <p:spPr bwMode="auto">
          <a:xfrm>
            <a:off x="8013700" y="5059363"/>
            <a:ext cx="11113" cy="1587"/>
          </a:xfrm>
          <a:custGeom>
            <a:avLst/>
            <a:gdLst>
              <a:gd name="T0" fmla="*/ 0 w 7"/>
              <a:gd name="T1" fmla="*/ 2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8" name="Line 784"/>
          <p:cNvSpPr>
            <a:spLocks noChangeShapeType="1"/>
          </p:cNvSpPr>
          <p:nvPr/>
        </p:nvSpPr>
        <p:spPr bwMode="auto">
          <a:xfrm>
            <a:off x="8024813" y="5059363"/>
            <a:ext cx="7937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49" name="Freeform 785"/>
          <p:cNvSpPr>
            <a:spLocks/>
          </p:cNvSpPr>
          <p:nvPr/>
        </p:nvSpPr>
        <p:spPr bwMode="auto">
          <a:xfrm>
            <a:off x="8032750" y="5057775"/>
            <a:ext cx="14288" cy="1588"/>
          </a:xfrm>
          <a:custGeom>
            <a:avLst/>
            <a:gdLst>
              <a:gd name="T0" fmla="*/ 0 w 8"/>
              <a:gd name="T1" fmla="*/ 2 h 2"/>
              <a:gd name="T2" fmla="*/ 3 w 8"/>
              <a:gd name="T3" fmla="*/ 0 h 2"/>
              <a:gd name="T4" fmla="*/ 8 w 8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0" y="2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0" name="Line 786"/>
          <p:cNvSpPr>
            <a:spLocks noChangeShapeType="1"/>
          </p:cNvSpPr>
          <p:nvPr/>
        </p:nvSpPr>
        <p:spPr bwMode="auto">
          <a:xfrm>
            <a:off x="8047038" y="5057775"/>
            <a:ext cx="79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1" name="Freeform 787"/>
          <p:cNvSpPr>
            <a:spLocks/>
          </p:cNvSpPr>
          <p:nvPr/>
        </p:nvSpPr>
        <p:spPr bwMode="auto">
          <a:xfrm>
            <a:off x="8054975" y="5057775"/>
            <a:ext cx="11113" cy="1588"/>
          </a:xfrm>
          <a:custGeom>
            <a:avLst/>
            <a:gdLst>
              <a:gd name="T0" fmla="*/ 0 w 7"/>
              <a:gd name="T1" fmla="*/ 2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2" name="Line 788"/>
          <p:cNvSpPr>
            <a:spLocks noChangeShapeType="1"/>
          </p:cNvSpPr>
          <p:nvPr/>
        </p:nvSpPr>
        <p:spPr bwMode="auto">
          <a:xfrm>
            <a:off x="8066088" y="5057775"/>
            <a:ext cx="95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3" name="Freeform 789"/>
          <p:cNvSpPr>
            <a:spLocks/>
          </p:cNvSpPr>
          <p:nvPr/>
        </p:nvSpPr>
        <p:spPr bwMode="auto">
          <a:xfrm>
            <a:off x="8075613" y="5057775"/>
            <a:ext cx="11112" cy="1588"/>
          </a:xfrm>
          <a:custGeom>
            <a:avLst/>
            <a:gdLst>
              <a:gd name="T0" fmla="*/ 0 w 7"/>
              <a:gd name="T1" fmla="*/ 2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4" name="Line 790"/>
          <p:cNvSpPr>
            <a:spLocks noChangeShapeType="1"/>
          </p:cNvSpPr>
          <p:nvPr/>
        </p:nvSpPr>
        <p:spPr bwMode="auto">
          <a:xfrm>
            <a:off x="8086725" y="5057775"/>
            <a:ext cx="793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5" name="Line 791"/>
          <p:cNvSpPr>
            <a:spLocks noChangeShapeType="1"/>
          </p:cNvSpPr>
          <p:nvPr/>
        </p:nvSpPr>
        <p:spPr bwMode="auto">
          <a:xfrm>
            <a:off x="8094663" y="5057775"/>
            <a:ext cx="127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6" name="Line 792"/>
          <p:cNvSpPr>
            <a:spLocks noChangeShapeType="1"/>
          </p:cNvSpPr>
          <p:nvPr/>
        </p:nvSpPr>
        <p:spPr bwMode="auto">
          <a:xfrm>
            <a:off x="8107363" y="5057775"/>
            <a:ext cx="11112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7" name="Line 793"/>
          <p:cNvSpPr>
            <a:spLocks noChangeShapeType="1"/>
          </p:cNvSpPr>
          <p:nvPr/>
        </p:nvSpPr>
        <p:spPr bwMode="auto">
          <a:xfrm>
            <a:off x="8118475" y="5057775"/>
            <a:ext cx="793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8" name="Freeform 794"/>
          <p:cNvSpPr>
            <a:spLocks/>
          </p:cNvSpPr>
          <p:nvPr/>
        </p:nvSpPr>
        <p:spPr bwMode="auto">
          <a:xfrm>
            <a:off x="8126413" y="5057775"/>
            <a:ext cx="12700" cy="1588"/>
          </a:xfrm>
          <a:custGeom>
            <a:avLst/>
            <a:gdLst>
              <a:gd name="T0" fmla="*/ 0 w 8"/>
              <a:gd name="T1" fmla="*/ 3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3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59" name="Line 795"/>
          <p:cNvSpPr>
            <a:spLocks noChangeShapeType="1"/>
          </p:cNvSpPr>
          <p:nvPr/>
        </p:nvSpPr>
        <p:spPr bwMode="auto">
          <a:xfrm>
            <a:off x="8139113" y="5057775"/>
            <a:ext cx="79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60" name="Freeform 796"/>
          <p:cNvSpPr>
            <a:spLocks/>
          </p:cNvSpPr>
          <p:nvPr/>
        </p:nvSpPr>
        <p:spPr bwMode="auto">
          <a:xfrm>
            <a:off x="8147050" y="5057775"/>
            <a:ext cx="12700" cy="1588"/>
          </a:xfrm>
          <a:custGeom>
            <a:avLst/>
            <a:gdLst>
              <a:gd name="T0" fmla="*/ 0 w 8"/>
              <a:gd name="T1" fmla="*/ 2 w 8"/>
              <a:gd name="T2" fmla="*/ 8 w 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2" y="0"/>
                </a:lnTo>
                <a:lnTo>
                  <a:pt x="8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61" name="Line 797"/>
          <p:cNvSpPr>
            <a:spLocks noChangeShapeType="1"/>
          </p:cNvSpPr>
          <p:nvPr/>
        </p:nvSpPr>
        <p:spPr bwMode="auto">
          <a:xfrm>
            <a:off x="8159750" y="5057775"/>
            <a:ext cx="9525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62" name="Freeform 798"/>
          <p:cNvSpPr>
            <a:spLocks/>
          </p:cNvSpPr>
          <p:nvPr/>
        </p:nvSpPr>
        <p:spPr bwMode="auto">
          <a:xfrm>
            <a:off x="8169275" y="5057775"/>
            <a:ext cx="11113" cy="1588"/>
          </a:xfrm>
          <a:custGeom>
            <a:avLst/>
            <a:gdLst>
              <a:gd name="T0" fmla="*/ 0 w 7"/>
              <a:gd name="T1" fmla="*/ 2 w 7"/>
              <a:gd name="T2" fmla="*/ 7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63" name="Line 799"/>
          <p:cNvSpPr>
            <a:spLocks noChangeShapeType="1"/>
          </p:cNvSpPr>
          <p:nvPr/>
        </p:nvSpPr>
        <p:spPr bwMode="auto">
          <a:xfrm>
            <a:off x="8180388" y="5057775"/>
            <a:ext cx="793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64" name="Line 800"/>
          <p:cNvSpPr>
            <a:spLocks noChangeShapeType="1"/>
          </p:cNvSpPr>
          <p:nvPr/>
        </p:nvSpPr>
        <p:spPr bwMode="auto">
          <a:xfrm>
            <a:off x="8188325" y="5057775"/>
            <a:ext cx="12700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65" name="Line 801"/>
          <p:cNvSpPr>
            <a:spLocks noChangeShapeType="1"/>
          </p:cNvSpPr>
          <p:nvPr/>
        </p:nvSpPr>
        <p:spPr bwMode="auto">
          <a:xfrm flipV="1">
            <a:off x="8201025" y="5053013"/>
            <a:ext cx="11113" cy="47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66" name="Rectangle 802"/>
          <p:cNvSpPr>
            <a:spLocks noChangeArrowheads="1"/>
          </p:cNvSpPr>
          <p:nvPr/>
        </p:nvSpPr>
        <p:spPr bwMode="auto">
          <a:xfrm>
            <a:off x="6988175" y="6494463"/>
            <a:ext cx="5207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time</a:t>
            </a:r>
            <a:endParaRPr lang="en-US" sz="2400"/>
          </a:p>
        </p:txBody>
      </p:sp>
      <p:sp>
        <p:nvSpPr>
          <p:cNvPr id="447267" name="Rectangle 803"/>
          <p:cNvSpPr>
            <a:spLocks noChangeArrowheads="1"/>
          </p:cNvSpPr>
          <p:nvPr/>
        </p:nvSpPr>
        <p:spPr bwMode="auto">
          <a:xfrm rot="16200000">
            <a:off x="5199856" y="5384007"/>
            <a:ext cx="395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pitchFamily="34" charset="0"/>
              </a:rPr>
              <a:t>Vin</a:t>
            </a:r>
            <a:endParaRPr lang="en-US" sz="2400"/>
          </a:p>
        </p:txBody>
      </p:sp>
      <p:grpSp>
        <p:nvGrpSpPr>
          <p:cNvPr id="447268" name="Group 804"/>
          <p:cNvGrpSpPr>
            <a:grpSpLocks/>
          </p:cNvGrpSpPr>
          <p:nvPr/>
        </p:nvGrpSpPr>
        <p:grpSpPr bwMode="auto">
          <a:xfrm>
            <a:off x="7543800" y="6654800"/>
            <a:ext cx="611188" cy="80963"/>
            <a:chOff x="1859" y="2216"/>
            <a:chExt cx="381" cy="58"/>
          </a:xfrm>
        </p:grpSpPr>
        <p:sp>
          <p:nvSpPr>
            <p:cNvPr id="447269" name="Line 805"/>
            <p:cNvSpPr>
              <a:spLocks noChangeShapeType="1"/>
            </p:cNvSpPr>
            <p:nvPr/>
          </p:nvSpPr>
          <p:spPr bwMode="auto">
            <a:xfrm>
              <a:off x="1859" y="2244"/>
              <a:ext cx="328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70" name="Freeform 806"/>
            <p:cNvSpPr>
              <a:spLocks/>
            </p:cNvSpPr>
            <p:nvPr/>
          </p:nvSpPr>
          <p:spPr bwMode="auto">
            <a:xfrm>
              <a:off x="2182" y="2216"/>
              <a:ext cx="58" cy="58"/>
            </a:xfrm>
            <a:custGeom>
              <a:avLst/>
              <a:gdLst>
                <a:gd name="T0" fmla="*/ 0 w 58"/>
                <a:gd name="T1" fmla="*/ 58 h 58"/>
                <a:gd name="T2" fmla="*/ 58 w 58"/>
                <a:gd name="T3" fmla="*/ 31 h 58"/>
                <a:gd name="T4" fmla="*/ 0 w 58"/>
                <a:gd name="T5" fmla="*/ 0 h 58"/>
                <a:gd name="T6" fmla="*/ 0 w 58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8">
                  <a:moveTo>
                    <a:pt x="0" y="58"/>
                  </a:moveTo>
                  <a:lnTo>
                    <a:pt x="58" y="31"/>
                  </a:lnTo>
                  <a:lnTo>
                    <a:pt x="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7271" name="Group 807"/>
          <p:cNvGrpSpPr>
            <a:grpSpLocks/>
          </p:cNvGrpSpPr>
          <p:nvPr/>
        </p:nvGrpSpPr>
        <p:grpSpPr bwMode="auto">
          <a:xfrm>
            <a:off x="5375275" y="5211763"/>
            <a:ext cx="93663" cy="149225"/>
            <a:chOff x="510" y="1176"/>
            <a:chExt cx="58" cy="108"/>
          </a:xfrm>
        </p:grpSpPr>
        <p:sp>
          <p:nvSpPr>
            <p:cNvPr id="447272" name="Line 808"/>
            <p:cNvSpPr>
              <a:spLocks noChangeShapeType="1"/>
            </p:cNvSpPr>
            <p:nvPr/>
          </p:nvSpPr>
          <p:spPr bwMode="auto">
            <a:xfrm flipV="1">
              <a:off x="538" y="1224"/>
              <a:ext cx="1" cy="6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73" name="Freeform 809"/>
            <p:cNvSpPr>
              <a:spLocks/>
            </p:cNvSpPr>
            <p:nvPr/>
          </p:nvSpPr>
          <p:spPr bwMode="auto">
            <a:xfrm>
              <a:off x="510" y="1176"/>
              <a:ext cx="58" cy="55"/>
            </a:xfrm>
            <a:custGeom>
              <a:avLst/>
              <a:gdLst>
                <a:gd name="T0" fmla="*/ 58 w 58"/>
                <a:gd name="T1" fmla="*/ 55 h 55"/>
                <a:gd name="T2" fmla="*/ 28 w 58"/>
                <a:gd name="T3" fmla="*/ 0 h 55"/>
                <a:gd name="T4" fmla="*/ 0 w 58"/>
                <a:gd name="T5" fmla="*/ 55 h 55"/>
                <a:gd name="T6" fmla="*/ 58 w 58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55">
                  <a:moveTo>
                    <a:pt x="58" y="55"/>
                  </a:moveTo>
                  <a:lnTo>
                    <a:pt x="28" y="0"/>
                  </a:lnTo>
                  <a:lnTo>
                    <a:pt x="0" y="55"/>
                  </a:lnTo>
                  <a:lnTo>
                    <a:pt x="58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274" name="Line 810"/>
          <p:cNvSpPr>
            <a:spLocks noChangeShapeType="1"/>
          </p:cNvSpPr>
          <p:nvPr/>
        </p:nvSpPr>
        <p:spPr bwMode="auto">
          <a:xfrm>
            <a:off x="5630863" y="6416675"/>
            <a:ext cx="27273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75" name="Line 811"/>
          <p:cNvSpPr>
            <a:spLocks noChangeShapeType="1"/>
          </p:cNvSpPr>
          <p:nvPr/>
        </p:nvSpPr>
        <p:spPr bwMode="auto">
          <a:xfrm flipV="1">
            <a:off x="5630863" y="4902200"/>
            <a:ext cx="1587" cy="15144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76" name="Rectangle 812"/>
          <p:cNvSpPr>
            <a:spLocks noChangeArrowheads="1"/>
          </p:cNvSpPr>
          <p:nvPr/>
        </p:nvSpPr>
        <p:spPr bwMode="auto">
          <a:xfrm>
            <a:off x="5489575" y="6480175"/>
            <a:ext cx="3159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77" name="Rectangle 813"/>
          <p:cNvSpPr>
            <a:spLocks noChangeArrowheads="1"/>
          </p:cNvSpPr>
          <p:nvPr/>
        </p:nvSpPr>
        <p:spPr bwMode="auto">
          <a:xfrm>
            <a:off x="5541963" y="6291263"/>
            <a:ext cx="7778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/>
          </a:p>
        </p:txBody>
      </p:sp>
      <p:sp>
        <p:nvSpPr>
          <p:cNvPr id="447278" name="Rectangle 814"/>
          <p:cNvSpPr>
            <a:spLocks noChangeArrowheads="1"/>
          </p:cNvSpPr>
          <p:nvPr/>
        </p:nvSpPr>
        <p:spPr bwMode="auto">
          <a:xfrm>
            <a:off x="5607050" y="6516688"/>
            <a:ext cx="7778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2400"/>
          </a:p>
        </p:txBody>
      </p:sp>
      <p:sp>
        <p:nvSpPr>
          <p:cNvPr id="447279" name="Rectangle 815"/>
          <p:cNvSpPr>
            <a:spLocks noChangeArrowheads="1"/>
          </p:cNvSpPr>
          <p:nvPr/>
        </p:nvSpPr>
        <p:spPr bwMode="auto">
          <a:xfrm>
            <a:off x="5281613" y="4821238"/>
            <a:ext cx="4841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80" name="Rectangle 816"/>
          <p:cNvSpPr>
            <a:spLocks noChangeArrowheads="1"/>
          </p:cNvSpPr>
          <p:nvPr/>
        </p:nvSpPr>
        <p:spPr bwMode="auto">
          <a:xfrm>
            <a:off x="5146675" y="4879975"/>
            <a:ext cx="3159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47281" name="Line 817"/>
          <p:cNvSpPr>
            <a:spLocks noChangeShapeType="1"/>
          </p:cNvSpPr>
          <p:nvPr/>
        </p:nvSpPr>
        <p:spPr bwMode="auto">
          <a:xfrm flipH="1">
            <a:off x="5627688" y="5049838"/>
            <a:ext cx="2232025" cy="1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82" name="Line 818"/>
          <p:cNvSpPr>
            <a:spLocks noChangeShapeType="1"/>
          </p:cNvSpPr>
          <p:nvPr/>
        </p:nvSpPr>
        <p:spPr bwMode="auto">
          <a:xfrm flipV="1">
            <a:off x="5627688" y="5049838"/>
            <a:ext cx="1587" cy="13668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7283" name="Group 819"/>
          <p:cNvGrpSpPr>
            <a:grpSpLocks/>
          </p:cNvGrpSpPr>
          <p:nvPr/>
        </p:nvGrpSpPr>
        <p:grpSpPr bwMode="auto">
          <a:xfrm>
            <a:off x="5708650" y="5141913"/>
            <a:ext cx="2205038" cy="1141412"/>
            <a:chOff x="717" y="1390"/>
            <a:chExt cx="1372" cy="823"/>
          </a:xfrm>
        </p:grpSpPr>
        <p:sp>
          <p:nvSpPr>
            <p:cNvPr id="447284" name="Freeform 820"/>
            <p:cNvSpPr>
              <a:spLocks/>
            </p:cNvSpPr>
            <p:nvPr/>
          </p:nvSpPr>
          <p:spPr bwMode="auto">
            <a:xfrm>
              <a:off x="717" y="1390"/>
              <a:ext cx="1372" cy="823"/>
            </a:xfrm>
            <a:custGeom>
              <a:avLst/>
              <a:gdLst>
                <a:gd name="T0" fmla="*/ 0 w 1652"/>
                <a:gd name="T1" fmla="*/ 994 h 994"/>
                <a:gd name="T2" fmla="*/ 140 w 1652"/>
                <a:gd name="T3" fmla="*/ 620 h 994"/>
                <a:gd name="T4" fmla="*/ 405 w 1652"/>
                <a:gd name="T5" fmla="*/ 347 h 994"/>
                <a:gd name="T6" fmla="*/ 670 w 1652"/>
                <a:gd name="T7" fmla="*/ 222 h 994"/>
                <a:gd name="T8" fmla="*/ 998 w 1652"/>
                <a:gd name="T9" fmla="*/ 121 h 994"/>
                <a:gd name="T10" fmla="*/ 1434 w 1652"/>
                <a:gd name="T11" fmla="*/ 20 h 994"/>
                <a:gd name="T12" fmla="*/ 1652 w 1652"/>
                <a:gd name="T13" fmla="*/ 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2" h="994">
                  <a:moveTo>
                    <a:pt x="0" y="994"/>
                  </a:moveTo>
                  <a:cubicBezTo>
                    <a:pt x="36" y="861"/>
                    <a:pt x="73" y="728"/>
                    <a:pt x="140" y="620"/>
                  </a:cubicBezTo>
                  <a:cubicBezTo>
                    <a:pt x="207" y="512"/>
                    <a:pt x="317" y="413"/>
                    <a:pt x="405" y="347"/>
                  </a:cubicBezTo>
                  <a:cubicBezTo>
                    <a:pt x="493" y="281"/>
                    <a:pt x="571" y="260"/>
                    <a:pt x="670" y="222"/>
                  </a:cubicBezTo>
                  <a:cubicBezTo>
                    <a:pt x="769" y="184"/>
                    <a:pt x="871" y="155"/>
                    <a:pt x="998" y="121"/>
                  </a:cubicBezTo>
                  <a:cubicBezTo>
                    <a:pt x="1125" y="87"/>
                    <a:pt x="1325" y="40"/>
                    <a:pt x="1434" y="20"/>
                  </a:cubicBezTo>
                  <a:cubicBezTo>
                    <a:pt x="1543" y="0"/>
                    <a:pt x="1611" y="10"/>
                    <a:pt x="1652" y="4"/>
                  </a:cubicBezTo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285" name="Text Box 821"/>
            <p:cNvSpPr txBox="1">
              <a:spLocks noChangeArrowheads="1"/>
            </p:cNvSpPr>
            <p:nvPr/>
          </p:nvSpPr>
          <p:spPr bwMode="auto">
            <a:xfrm>
              <a:off x="1020" y="1740"/>
              <a:ext cx="49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accent1"/>
                  </a:solidFill>
                </a:rPr>
                <a:t>Vout</a:t>
              </a:r>
              <a:endParaRPr lang="en-US" sz="2400"/>
            </a:p>
          </p:txBody>
        </p:sp>
      </p:grpSp>
      <p:sp>
        <p:nvSpPr>
          <p:cNvPr id="447286" name="Line 822"/>
          <p:cNvSpPr>
            <a:spLocks noChangeShapeType="1"/>
          </p:cNvSpPr>
          <p:nvPr/>
        </p:nvSpPr>
        <p:spPr bwMode="auto">
          <a:xfrm flipH="1">
            <a:off x="5129213" y="6410325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287" name="Line 823"/>
          <p:cNvSpPr>
            <a:spLocks noChangeShapeType="1"/>
          </p:cNvSpPr>
          <p:nvPr/>
        </p:nvSpPr>
        <p:spPr bwMode="auto">
          <a:xfrm flipV="1">
            <a:off x="5272088" y="6410325"/>
            <a:ext cx="365125" cy="111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288" name="Line 824"/>
          <p:cNvSpPr>
            <a:spLocks noChangeShapeType="1"/>
          </p:cNvSpPr>
          <p:nvPr/>
        </p:nvSpPr>
        <p:spPr bwMode="auto">
          <a:xfrm flipH="1">
            <a:off x="5468938" y="5045075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289" name="Line 825"/>
          <p:cNvSpPr>
            <a:spLocks noChangeShapeType="1"/>
          </p:cNvSpPr>
          <p:nvPr/>
        </p:nvSpPr>
        <p:spPr bwMode="auto">
          <a:xfrm flipV="1">
            <a:off x="7853363" y="5021263"/>
            <a:ext cx="1587" cy="13668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290" name="Line 826"/>
          <p:cNvSpPr>
            <a:spLocks noChangeShapeType="1"/>
          </p:cNvSpPr>
          <p:nvPr/>
        </p:nvSpPr>
        <p:spPr bwMode="auto">
          <a:xfrm flipV="1">
            <a:off x="7878763" y="6410325"/>
            <a:ext cx="365125" cy="111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291" name="Rectangle 8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Switching</a:t>
            </a:r>
          </a:p>
        </p:txBody>
      </p:sp>
    </p:spTree>
    <p:extLst>
      <p:ext uri="{BB962C8B-B14F-4D97-AF65-F5344CB8AC3E}">
        <p14:creationId xmlns:p14="http://schemas.microsoft.com/office/powerpoint/2010/main" val="30298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8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9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0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autoUpdateAnimBg="0"/>
      <p:bldP spid="447216" grpId="0" animBg="1"/>
      <p:bldP spid="447217" grpId="0" animBg="1"/>
      <p:bldP spid="447218" grpId="0" animBg="1"/>
      <p:bldP spid="447219" grpId="0" animBg="1"/>
      <p:bldP spid="447220" grpId="0" animBg="1"/>
      <p:bldP spid="447221" grpId="0" animBg="1"/>
      <p:bldP spid="447222" grpId="0" animBg="1"/>
      <p:bldP spid="447223" grpId="0" animBg="1"/>
      <p:bldP spid="447224" grpId="0" animBg="1"/>
      <p:bldP spid="447225" grpId="0" animBg="1"/>
      <p:bldP spid="447226" grpId="0" animBg="1"/>
      <p:bldP spid="447227" grpId="0" animBg="1"/>
      <p:bldP spid="447228" grpId="0" animBg="1"/>
      <p:bldP spid="447229" grpId="0" animBg="1"/>
      <p:bldP spid="447230" grpId="0" animBg="1"/>
      <p:bldP spid="447231" grpId="0" animBg="1"/>
      <p:bldP spid="447232" grpId="0" animBg="1"/>
      <p:bldP spid="447233" grpId="0" animBg="1"/>
      <p:bldP spid="447234" grpId="0" animBg="1"/>
      <p:bldP spid="447235" grpId="0" animBg="1"/>
      <p:bldP spid="447236" grpId="0" animBg="1"/>
      <p:bldP spid="447237" grpId="0" animBg="1"/>
      <p:bldP spid="447238" grpId="0" animBg="1"/>
      <p:bldP spid="447239" grpId="0" animBg="1"/>
      <p:bldP spid="447240" grpId="0" animBg="1"/>
      <p:bldP spid="447241" grpId="0" animBg="1"/>
      <p:bldP spid="447242" grpId="0" animBg="1"/>
      <p:bldP spid="447243" grpId="0" animBg="1"/>
      <p:bldP spid="447244" grpId="0" animBg="1"/>
      <p:bldP spid="447245" grpId="0" animBg="1"/>
      <p:bldP spid="447246" grpId="0" animBg="1"/>
      <p:bldP spid="447247" grpId="0" animBg="1"/>
      <p:bldP spid="447248" grpId="0" animBg="1"/>
      <p:bldP spid="447249" grpId="0" animBg="1"/>
      <p:bldP spid="447250" grpId="0" animBg="1"/>
      <p:bldP spid="447251" grpId="0" animBg="1"/>
      <p:bldP spid="447252" grpId="0" animBg="1"/>
      <p:bldP spid="447253" grpId="0" animBg="1"/>
      <p:bldP spid="447254" grpId="0" animBg="1"/>
      <p:bldP spid="447255" grpId="0" animBg="1"/>
      <p:bldP spid="447256" grpId="0" animBg="1"/>
      <p:bldP spid="447257" grpId="0" animBg="1"/>
      <p:bldP spid="447258" grpId="0" animBg="1"/>
      <p:bldP spid="447259" grpId="0" animBg="1"/>
      <p:bldP spid="447260" grpId="0" animBg="1"/>
      <p:bldP spid="447261" grpId="0" animBg="1"/>
      <p:bldP spid="447262" grpId="0" animBg="1"/>
      <p:bldP spid="447263" grpId="0" animBg="1"/>
      <p:bldP spid="447264" grpId="0" animBg="1"/>
      <p:bldP spid="447265" grpId="0" animBg="1"/>
      <p:bldP spid="447266" grpId="0" autoUpdateAnimBg="0"/>
      <p:bldP spid="447267" grpId="0" autoUpdateAnimBg="0"/>
      <p:bldP spid="447274" grpId="0" animBg="1"/>
      <p:bldP spid="447275" grpId="0" animBg="1"/>
      <p:bldP spid="447276" grpId="0" animBg="1"/>
      <p:bldP spid="447277" grpId="0" autoUpdateAnimBg="0"/>
      <p:bldP spid="447278" grpId="0" autoUpdateAnimBg="0"/>
      <p:bldP spid="447279" grpId="0" animBg="1"/>
      <p:bldP spid="447280" grpId="0" autoUpdateAnimBg="0"/>
      <p:bldP spid="447281" grpId="0" animBg="1"/>
      <p:bldP spid="447282" grpId="0" animBg="1"/>
      <p:bldP spid="447286" grpId="0" animBg="1"/>
      <p:bldP spid="447287" grpId="0" animBg="1"/>
      <p:bldP spid="447288" grpId="0" animBg="1"/>
      <p:bldP spid="447289" grpId="0" animBg="1"/>
      <p:bldP spid="447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4953000" y="990600"/>
            <a:ext cx="3962400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The input voltage pulse width must be long enough; otherwise the output pulse </a:t>
            </a:r>
            <a:r>
              <a:rPr lang="en-US" sz="2400" dirty="0" smtClean="0">
                <a:latin typeface="Arial" pitchFamily="34" charset="0"/>
              </a:rPr>
              <a:t>doesn’t make it.</a:t>
            </a:r>
            <a:endParaRPr lang="en-US" sz="2400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</a:rPr>
              <a:t>(We need to wait for the output to reach a recognizable logic level, before changing the input again.)</a:t>
            </a:r>
          </a:p>
        </p:txBody>
      </p:sp>
      <p:grpSp>
        <p:nvGrpSpPr>
          <p:cNvPr id="447514" name="Group 26"/>
          <p:cNvGrpSpPr>
            <a:grpSpLocks/>
          </p:cNvGrpSpPr>
          <p:nvPr/>
        </p:nvGrpSpPr>
        <p:grpSpPr bwMode="auto">
          <a:xfrm>
            <a:off x="333375" y="4379913"/>
            <a:ext cx="2487613" cy="2392362"/>
            <a:chOff x="189" y="2267"/>
            <a:chExt cx="2334" cy="2022"/>
          </a:xfrm>
        </p:grpSpPr>
        <p:sp>
          <p:nvSpPr>
            <p:cNvPr id="447515" name="Arc 27"/>
            <p:cNvSpPr>
              <a:spLocks/>
            </p:cNvSpPr>
            <p:nvPr/>
          </p:nvSpPr>
          <p:spPr bwMode="auto">
            <a:xfrm flipH="1" flipV="1">
              <a:off x="536" y="3429"/>
              <a:ext cx="1953" cy="8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7516" name="Arc 28"/>
            <p:cNvSpPr>
              <a:spLocks/>
            </p:cNvSpPr>
            <p:nvPr/>
          </p:nvSpPr>
          <p:spPr bwMode="auto">
            <a:xfrm flipH="1">
              <a:off x="499" y="3416"/>
              <a:ext cx="241" cy="136"/>
            </a:xfrm>
            <a:custGeom>
              <a:avLst/>
              <a:gdLst>
                <a:gd name="G0" fmla="+- 0 0 0"/>
                <a:gd name="G1" fmla="+- 12789 0 0"/>
                <a:gd name="G2" fmla="+- 21600 0 0"/>
                <a:gd name="T0" fmla="*/ 17407 w 21600"/>
                <a:gd name="T1" fmla="*/ 0 h 12789"/>
                <a:gd name="T2" fmla="*/ 21600 w 21600"/>
                <a:gd name="T3" fmla="*/ 12789 h 12789"/>
                <a:gd name="T4" fmla="*/ 0 w 21600"/>
                <a:gd name="T5" fmla="*/ 12789 h 1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789" fill="none" extrusionOk="0">
                  <a:moveTo>
                    <a:pt x="17406" y="0"/>
                  </a:moveTo>
                  <a:cubicBezTo>
                    <a:pt x="20130" y="3707"/>
                    <a:pt x="21600" y="8188"/>
                    <a:pt x="21600" y="12789"/>
                  </a:cubicBezTo>
                </a:path>
                <a:path w="21600" h="12789" stroke="0" extrusionOk="0">
                  <a:moveTo>
                    <a:pt x="17406" y="0"/>
                  </a:moveTo>
                  <a:cubicBezTo>
                    <a:pt x="20130" y="3707"/>
                    <a:pt x="21600" y="8188"/>
                    <a:pt x="21600" y="12789"/>
                  </a:cubicBezTo>
                  <a:lnTo>
                    <a:pt x="0" y="12789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47517" name="Group 29"/>
            <p:cNvGrpSpPr>
              <a:grpSpLocks/>
            </p:cNvGrpSpPr>
            <p:nvPr/>
          </p:nvGrpSpPr>
          <p:grpSpPr bwMode="auto">
            <a:xfrm>
              <a:off x="189" y="2267"/>
              <a:ext cx="2334" cy="2022"/>
              <a:chOff x="3049" y="768"/>
              <a:chExt cx="2334" cy="2022"/>
            </a:xfrm>
          </p:grpSpPr>
          <p:grpSp>
            <p:nvGrpSpPr>
              <p:cNvPr id="447518" name="Group 30"/>
              <p:cNvGrpSpPr>
                <a:grpSpLocks/>
              </p:cNvGrpSpPr>
              <p:nvPr/>
            </p:nvGrpSpPr>
            <p:grpSpPr bwMode="auto">
              <a:xfrm>
                <a:off x="3049" y="768"/>
                <a:ext cx="2334" cy="2022"/>
                <a:chOff x="3049" y="1008"/>
                <a:chExt cx="2334" cy="2022"/>
              </a:xfrm>
            </p:grpSpPr>
            <p:sp>
              <p:nvSpPr>
                <p:cNvPr id="447519" name="Line 31"/>
                <p:cNvSpPr>
                  <a:spLocks noChangeShapeType="1"/>
                </p:cNvSpPr>
                <p:nvPr/>
              </p:nvSpPr>
              <p:spPr bwMode="auto">
                <a:xfrm>
                  <a:off x="5349" y="1056"/>
                  <a:ext cx="1" cy="120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7520" name="Group 32"/>
                <p:cNvGrpSpPr>
                  <a:grpSpLocks/>
                </p:cNvGrpSpPr>
                <p:nvPr/>
              </p:nvGrpSpPr>
              <p:grpSpPr bwMode="auto">
                <a:xfrm>
                  <a:off x="3049" y="1008"/>
                  <a:ext cx="2334" cy="2022"/>
                  <a:chOff x="3049" y="2315"/>
                  <a:chExt cx="2334" cy="2022"/>
                </a:xfrm>
              </p:grpSpPr>
              <p:sp>
                <p:nvSpPr>
                  <p:cNvPr id="44752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3524"/>
                    <a:ext cx="87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0</a:t>
                    </a:r>
                    <a:endParaRPr lang="en-US" sz="2400"/>
                  </a:p>
                </p:txBody>
              </p:sp>
              <p:sp>
                <p:nvSpPr>
                  <p:cNvPr id="44752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3323"/>
                    <a:ext cx="87" cy="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1</a:t>
                    </a:r>
                    <a:endParaRPr lang="en-US" sz="2400"/>
                  </a:p>
                </p:txBody>
              </p:sp>
              <p:sp>
                <p:nvSpPr>
                  <p:cNvPr id="44752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3120"/>
                    <a:ext cx="87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2</a:t>
                    </a:r>
                    <a:endParaRPr lang="en-US" sz="2400"/>
                  </a:p>
                </p:txBody>
              </p:sp>
              <p:sp>
                <p:nvSpPr>
                  <p:cNvPr id="44752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2920"/>
                    <a:ext cx="87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3</a:t>
                    </a:r>
                    <a:endParaRPr lang="en-US" sz="2400"/>
                  </a:p>
                </p:txBody>
              </p:sp>
              <p:sp>
                <p:nvSpPr>
                  <p:cNvPr id="44752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2718"/>
                    <a:ext cx="87" cy="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4</a:t>
                    </a:r>
                    <a:endParaRPr lang="en-US" sz="2400"/>
                  </a:p>
                </p:txBody>
              </p:sp>
              <p:sp>
                <p:nvSpPr>
                  <p:cNvPr id="44752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2518"/>
                    <a:ext cx="87" cy="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5</a:t>
                    </a:r>
                    <a:endParaRPr lang="en-US" sz="2400"/>
                  </a:p>
                </p:txBody>
              </p:sp>
              <p:sp>
                <p:nvSpPr>
                  <p:cNvPr id="447527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214" y="2315"/>
                    <a:ext cx="87" cy="1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6</a:t>
                    </a:r>
                    <a:endParaRPr lang="en-US" sz="2400"/>
                  </a:p>
                </p:txBody>
              </p:sp>
              <p:sp>
                <p:nvSpPr>
                  <p:cNvPr id="44752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17" y="3680"/>
                    <a:ext cx="86" cy="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0</a:t>
                    </a:r>
                    <a:endParaRPr lang="en-US" sz="2400"/>
                  </a:p>
                </p:txBody>
              </p:sp>
              <p:sp>
                <p:nvSpPr>
                  <p:cNvPr id="44752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718" y="3680"/>
                    <a:ext cx="86" cy="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1</a:t>
                    </a:r>
                    <a:endParaRPr lang="en-US" sz="2400"/>
                  </a:p>
                </p:txBody>
              </p:sp>
              <p:sp>
                <p:nvSpPr>
                  <p:cNvPr id="44753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3680"/>
                    <a:ext cx="87" cy="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2</a:t>
                    </a:r>
                    <a:endParaRPr lang="en-US" sz="2400"/>
                  </a:p>
                </p:txBody>
              </p:sp>
              <p:sp>
                <p:nvSpPr>
                  <p:cNvPr id="44753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520" y="3680"/>
                    <a:ext cx="87" cy="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3</a:t>
                    </a:r>
                    <a:endParaRPr lang="en-US" sz="2400"/>
                  </a:p>
                </p:txBody>
              </p:sp>
              <p:sp>
                <p:nvSpPr>
                  <p:cNvPr id="44753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922" y="3680"/>
                    <a:ext cx="87" cy="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4</a:t>
                    </a:r>
                    <a:endParaRPr lang="en-US" sz="2400"/>
                  </a:p>
                </p:txBody>
              </p:sp>
              <p:sp>
                <p:nvSpPr>
                  <p:cNvPr id="44753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5296" y="3680"/>
                    <a:ext cx="87" cy="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5</a:t>
                    </a:r>
                    <a:endParaRPr lang="en-US" sz="2400"/>
                  </a:p>
                </p:txBody>
              </p:sp>
              <p:sp>
                <p:nvSpPr>
                  <p:cNvPr id="44753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3861"/>
                    <a:ext cx="362" cy="4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Time</a:t>
                    </a:r>
                  </a:p>
                  <a:p>
                    <a:endParaRPr lang="en-US" sz="2400"/>
                  </a:p>
                </p:txBody>
              </p:sp>
              <p:sp>
                <p:nvSpPr>
                  <p:cNvPr id="447535" name="Rectangle 47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986" y="2833"/>
                    <a:ext cx="311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 b="1">
                        <a:solidFill>
                          <a:srgbClr val="000000"/>
                        </a:solidFill>
                        <a:latin typeface="Arial" pitchFamily="34" charset="0"/>
                      </a:rPr>
                      <a:t>Vout</a:t>
                    </a:r>
                    <a:endParaRPr lang="en-US" sz="2400"/>
                  </a:p>
                </p:txBody>
              </p:sp>
              <p:sp>
                <p:nvSpPr>
                  <p:cNvPr id="44753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3588"/>
                    <a:ext cx="204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3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3380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3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3177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3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977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0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774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575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372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3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743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4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145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546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6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948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8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3579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4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338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5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3177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5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2977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5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2774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5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2575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5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237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5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3579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56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2" y="3579"/>
                    <a:ext cx="1" cy="3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7557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3743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58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4145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59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546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60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948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61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5349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562" name="Line 74"/>
              <p:cNvSpPr>
                <a:spLocks noChangeShapeType="1"/>
              </p:cNvSpPr>
              <p:nvPr/>
            </p:nvSpPr>
            <p:spPr bwMode="auto">
              <a:xfrm flipV="1">
                <a:off x="3346" y="1029"/>
                <a:ext cx="0" cy="10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7563" name="Line 75"/>
              <p:cNvSpPr>
                <a:spLocks noChangeShapeType="1"/>
              </p:cNvSpPr>
              <p:nvPr/>
            </p:nvSpPr>
            <p:spPr bwMode="auto">
              <a:xfrm flipV="1">
                <a:off x="3408" y="1022"/>
                <a:ext cx="0" cy="10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7564" name="Line 76"/>
              <p:cNvSpPr>
                <a:spLocks noChangeShapeType="1"/>
              </p:cNvSpPr>
              <p:nvPr/>
            </p:nvSpPr>
            <p:spPr bwMode="auto">
              <a:xfrm flipH="1" flipV="1">
                <a:off x="3333" y="102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7565" name="Text Box 77"/>
          <p:cNvSpPr txBox="1">
            <a:spLocks noChangeArrowheads="1"/>
          </p:cNvSpPr>
          <p:nvPr/>
        </p:nvSpPr>
        <p:spPr bwMode="auto">
          <a:xfrm>
            <a:off x="392113" y="3949700"/>
            <a:ext cx="2655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latin typeface="Arial" pitchFamily="34" charset="0"/>
              </a:rPr>
              <a:t>Pulse width = 0.1</a:t>
            </a:r>
            <a:r>
              <a:rPr lang="en-US" sz="2000" b="1" i="1" u="sng">
                <a:latin typeface="Arial" pitchFamily="34" charset="0"/>
              </a:rPr>
              <a:t>RC</a:t>
            </a:r>
          </a:p>
        </p:txBody>
      </p:sp>
      <p:grpSp>
        <p:nvGrpSpPr>
          <p:cNvPr id="447567" name="Group 79"/>
          <p:cNvGrpSpPr>
            <a:grpSpLocks/>
          </p:cNvGrpSpPr>
          <p:nvPr/>
        </p:nvGrpSpPr>
        <p:grpSpPr bwMode="auto">
          <a:xfrm>
            <a:off x="3206750" y="4413250"/>
            <a:ext cx="2584450" cy="2339975"/>
            <a:chOff x="1732" y="2144"/>
            <a:chExt cx="2336" cy="2033"/>
          </a:xfrm>
        </p:grpSpPr>
        <p:grpSp>
          <p:nvGrpSpPr>
            <p:cNvPr id="447568" name="Group 80"/>
            <p:cNvGrpSpPr>
              <a:grpSpLocks/>
            </p:cNvGrpSpPr>
            <p:nvPr/>
          </p:nvGrpSpPr>
          <p:grpSpPr bwMode="auto">
            <a:xfrm>
              <a:off x="1732" y="2144"/>
              <a:ext cx="2329" cy="2033"/>
              <a:chOff x="1732" y="2144"/>
              <a:chExt cx="2329" cy="2033"/>
            </a:xfrm>
          </p:grpSpPr>
          <p:grpSp>
            <p:nvGrpSpPr>
              <p:cNvPr id="447569" name="Group 81"/>
              <p:cNvGrpSpPr>
                <a:grpSpLocks/>
              </p:cNvGrpSpPr>
              <p:nvPr/>
            </p:nvGrpSpPr>
            <p:grpSpPr bwMode="auto">
              <a:xfrm>
                <a:off x="1732" y="2144"/>
                <a:ext cx="2329" cy="2033"/>
                <a:chOff x="3052" y="1008"/>
                <a:chExt cx="2329" cy="2033"/>
              </a:xfrm>
            </p:grpSpPr>
            <p:sp>
              <p:nvSpPr>
                <p:cNvPr id="447570" name="Line 82"/>
                <p:cNvSpPr>
                  <a:spLocks noChangeShapeType="1"/>
                </p:cNvSpPr>
                <p:nvPr/>
              </p:nvSpPr>
              <p:spPr bwMode="auto">
                <a:xfrm>
                  <a:off x="5349" y="1056"/>
                  <a:ext cx="1" cy="120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7571" name="Group 83"/>
                <p:cNvGrpSpPr>
                  <a:grpSpLocks/>
                </p:cNvGrpSpPr>
                <p:nvPr/>
              </p:nvGrpSpPr>
              <p:grpSpPr bwMode="auto">
                <a:xfrm>
                  <a:off x="3052" y="1008"/>
                  <a:ext cx="2329" cy="2033"/>
                  <a:chOff x="3052" y="2315"/>
                  <a:chExt cx="2329" cy="2033"/>
                </a:xfrm>
              </p:grpSpPr>
              <p:sp>
                <p:nvSpPr>
                  <p:cNvPr id="44757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523"/>
                    <a:ext cx="8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0</a:t>
                    </a:r>
                    <a:endParaRPr lang="en-US" sz="2400"/>
                  </a:p>
                </p:txBody>
              </p:sp>
              <p:sp>
                <p:nvSpPr>
                  <p:cNvPr id="447573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323"/>
                    <a:ext cx="83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1</a:t>
                    </a:r>
                    <a:endParaRPr lang="en-US" sz="2400"/>
                  </a:p>
                </p:txBody>
              </p:sp>
              <p:sp>
                <p:nvSpPr>
                  <p:cNvPr id="44757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121"/>
                    <a:ext cx="83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2</a:t>
                    </a:r>
                    <a:endParaRPr lang="en-US" sz="2400"/>
                  </a:p>
                </p:txBody>
              </p:sp>
              <p:sp>
                <p:nvSpPr>
                  <p:cNvPr id="447575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921"/>
                    <a:ext cx="83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3</a:t>
                    </a:r>
                    <a:endParaRPr lang="en-US" sz="2400"/>
                  </a:p>
                </p:txBody>
              </p:sp>
              <p:sp>
                <p:nvSpPr>
                  <p:cNvPr id="447576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718"/>
                    <a:ext cx="83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4</a:t>
                    </a:r>
                    <a:endParaRPr lang="en-US" sz="2400"/>
                  </a:p>
                </p:txBody>
              </p:sp>
              <p:sp>
                <p:nvSpPr>
                  <p:cNvPr id="447577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518"/>
                    <a:ext cx="83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5</a:t>
                    </a:r>
                    <a:endParaRPr lang="en-US" sz="2400"/>
                  </a:p>
                </p:txBody>
              </p:sp>
              <p:sp>
                <p:nvSpPr>
                  <p:cNvPr id="447578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2315"/>
                    <a:ext cx="83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6</a:t>
                    </a:r>
                    <a:endParaRPr lang="en-US" sz="2400"/>
                  </a:p>
                </p:txBody>
              </p:sp>
              <p:sp>
                <p:nvSpPr>
                  <p:cNvPr id="447579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3317" y="3678"/>
                    <a:ext cx="84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0</a:t>
                    </a:r>
                    <a:endParaRPr lang="en-US" sz="2400"/>
                  </a:p>
                </p:txBody>
              </p:sp>
              <p:sp>
                <p:nvSpPr>
                  <p:cNvPr id="447580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718" y="3678"/>
                    <a:ext cx="83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1</a:t>
                    </a:r>
                    <a:endParaRPr lang="en-US" sz="2400"/>
                  </a:p>
                </p:txBody>
              </p:sp>
              <p:sp>
                <p:nvSpPr>
                  <p:cNvPr id="44758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4120" y="3678"/>
                    <a:ext cx="83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2</a:t>
                    </a:r>
                    <a:endParaRPr lang="en-US" sz="2400"/>
                  </a:p>
                </p:txBody>
              </p:sp>
              <p:sp>
                <p:nvSpPr>
                  <p:cNvPr id="447582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521" y="3678"/>
                    <a:ext cx="84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3</a:t>
                    </a:r>
                    <a:endParaRPr lang="en-US" sz="2400"/>
                  </a:p>
                </p:txBody>
              </p:sp>
              <p:sp>
                <p:nvSpPr>
                  <p:cNvPr id="447583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923" y="3678"/>
                    <a:ext cx="83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4</a:t>
                    </a:r>
                    <a:endParaRPr lang="en-US" sz="2400"/>
                  </a:p>
                </p:txBody>
              </p:sp>
              <p:sp>
                <p:nvSpPr>
                  <p:cNvPr id="44758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5298" y="3678"/>
                    <a:ext cx="83" cy="1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>
                        <a:solidFill>
                          <a:srgbClr val="000000"/>
                        </a:solidFill>
                        <a:latin typeface="Arial" pitchFamily="34" charset="0"/>
                      </a:rPr>
                      <a:t>5</a:t>
                    </a:r>
                    <a:endParaRPr lang="en-US" sz="2400"/>
                  </a:p>
                </p:txBody>
              </p:sp>
              <p:sp>
                <p:nvSpPr>
                  <p:cNvPr id="44758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3858"/>
                    <a:ext cx="349" cy="4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Time</a:t>
                    </a:r>
                  </a:p>
                  <a:p>
                    <a:endParaRPr lang="en-US" sz="2400"/>
                  </a:p>
                </p:txBody>
              </p:sp>
              <p:sp>
                <p:nvSpPr>
                  <p:cNvPr id="447586" name="Rectangle 9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982" y="2833"/>
                    <a:ext cx="320" cy="1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300" b="1">
                        <a:solidFill>
                          <a:srgbClr val="000000"/>
                        </a:solidFill>
                        <a:latin typeface="Arial" pitchFamily="34" charset="0"/>
                      </a:rPr>
                      <a:t>Vout</a:t>
                    </a:r>
                    <a:endParaRPr lang="en-US" sz="2400"/>
                  </a:p>
                </p:txBody>
              </p:sp>
              <p:sp>
                <p:nvSpPr>
                  <p:cNvPr id="44758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3588"/>
                    <a:ext cx="204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88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3380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89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3177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977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1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774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2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575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3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372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4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743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5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4145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6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4546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7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4948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8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2372"/>
                    <a:ext cx="1" cy="1207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59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3579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0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3380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0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3177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0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2977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03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2774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0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2575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0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3311" y="2372"/>
                    <a:ext cx="31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06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3579"/>
                    <a:ext cx="2007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607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2" y="3579"/>
                    <a:ext cx="1" cy="3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7608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3743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09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4145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10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4546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1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4948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1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5349" y="2256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13" name="Line 125"/>
              <p:cNvSpPr>
                <a:spLocks noChangeShapeType="1"/>
              </p:cNvSpPr>
              <p:nvPr/>
            </p:nvSpPr>
            <p:spPr bwMode="auto">
              <a:xfrm flipV="1">
                <a:off x="2026" y="2405"/>
                <a:ext cx="0" cy="10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7614" name="Line 126"/>
              <p:cNvSpPr>
                <a:spLocks noChangeShapeType="1"/>
              </p:cNvSpPr>
              <p:nvPr/>
            </p:nvSpPr>
            <p:spPr bwMode="auto">
              <a:xfrm flipV="1">
                <a:off x="2420" y="2398"/>
                <a:ext cx="0" cy="10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7615" name="Line 127"/>
              <p:cNvSpPr>
                <a:spLocks noChangeShapeType="1"/>
              </p:cNvSpPr>
              <p:nvPr/>
            </p:nvSpPr>
            <p:spPr bwMode="auto">
              <a:xfrm flipH="1" flipV="1">
                <a:off x="2013" y="2398"/>
                <a:ext cx="41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47616" name="Arc 128"/>
            <p:cNvSpPr>
              <a:spLocks/>
            </p:cNvSpPr>
            <p:nvPr/>
          </p:nvSpPr>
          <p:spPr bwMode="auto">
            <a:xfrm flipH="1" flipV="1">
              <a:off x="2416" y="2738"/>
              <a:ext cx="1611" cy="62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7617" name="Arc 129"/>
            <p:cNvSpPr>
              <a:spLocks/>
            </p:cNvSpPr>
            <p:nvPr/>
          </p:nvSpPr>
          <p:spPr bwMode="auto">
            <a:xfrm flipH="1">
              <a:off x="2037" y="2743"/>
              <a:ext cx="2031" cy="672"/>
            </a:xfrm>
            <a:custGeom>
              <a:avLst/>
              <a:gdLst>
                <a:gd name="G0" fmla="+- 0 0 0"/>
                <a:gd name="G1" fmla="+- 12789 0 0"/>
                <a:gd name="G2" fmla="+- 21600 0 0"/>
                <a:gd name="T0" fmla="*/ 17407 w 21600"/>
                <a:gd name="T1" fmla="*/ 0 h 12789"/>
                <a:gd name="T2" fmla="*/ 21600 w 21600"/>
                <a:gd name="T3" fmla="*/ 12789 h 12789"/>
                <a:gd name="T4" fmla="*/ 0 w 21600"/>
                <a:gd name="T5" fmla="*/ 12789 h 12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789" fill="none" extrusionOk="0">
                  <a:moveTo>
                    <a:pt x="17406" y="0"/>
                  </a:moveTo>
                  <a:cubicBezTo>
                    <a:pt x="20130" y="3707"/>
                    <a:pt x="21600" y="8188"/>
                    <a:pt x="21600" y="12789"/>
                  </a:cubicBezTo>
                </a:path>
                <a:path w="21600" h="12789" stroke="0" extrusionOk="0">
                  <a:moveTo>
                    <a:pt x="17406" y="0"/>
                  </a:moveTo>
                  <a:cubicBezTo>
                    <a:pt x="20130" y="3707"/>
                    <a:pt x="21600" y="8188"/>
                    <a:pt x="21600" y="12789"/>
                  </a:cubicBezTo>
                  <a:lnTo>
                    <a:pt x="0" y="12789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7621" name="Group 133"/>
          <p:cNvGrpSpPr>
            <a:grpSpLocks/>
          </p:cNvGrpSpPr>
          <p:nvPr/>
        </p:nvGrpSpPr>
        <p:grpSpPr bwMode="auto">
          <a:xfrm>
            <a:off x="6097588" y="4360863"/>
            <a:ext cx="2576512" cy="2420937"/>
            <a:chOff x="3073" y="2496"/>
            <a:chExt cx="2418" cy="2014"/>
          </a:xfrm>
        </p:grpSpPr>
        <p:grpSp>
          <p:nvGrpSpPr>
            <p:cNvPr id="447622" name="Group 134"/>
            <p:cNvGrpSpPr>
              <a:grpSpLocks/>
            </p:cNvGrpSpPr>
            <p:nvPr/>
          </p:nvGrpSpPr>
          <p:grpSpPr bwMode="auto">
            <a:xfrm>
              <a:off x="3073" y="2496"/>
              <a:ext cx="2418" cy="2014"/>
              <a:chOff x="3052" y="1008"/>
              <a:chExt cx="2418" cy="2014"/>
            </a:xfrm>
          </p:grpSpPr>
          <p:sp>
            <p:nvSpPr>
              <p:cNvPr id="447623" name="Line 135"/>
              <p:cNvSpPr>
                <a:spLocks noChangeShapeType="1"/>
              </p:cNvSpPr>
              <p:nvPr/>
            </p:nvSpPr>
            <p:spPr bwMode="auto">
              <a:xfrm>
                <a:off x="5349" y="1056"/>
                <a:ext cx="1" cy="12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7624" name="Group 136"/>
              <p:cNvGrpSpPr>
                <a:grpSpLocks/>
              </p:cNvGrpSpPr>
              <p:nvPr/>
            </p:nvGrpSpPr>
            <p:grpSpPr bwMode="auto">
              <a:xfrm>
                <a:off x="3052" y="1008"/>
                <a:ext cx="2418" cy="2014"/>
                <a:chOff x="3052" y="2315"/>
                <a:chExt cx="2418" cy="2014"/>
              </a:xfrm>
            </p:grpSpPr>
            <p:sp>
              <p:nvSpPr>
                <p:cNvPr id="4476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3214" y="3523"/>
                  <a:ext cx="87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0</a:t>
                  </a:r>
                  <a:endParaRPr lang="en-US" sz="2400"/>
                </a:p>
              </p:txBody>
            </p:sp>
            <p:sp>
              <p:nvSpPr>
                <p:cNvPr id="44762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214" y="3323"/>
                  <a:ext cx="87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1</a:t>
                  </a:r>
                  <a:endParaRPr lang="en-US" sz="2400"/>
                </a:p>
              </p:txBody>
            </p:sp>
            <p:sp>
              <p:nvSpPr>
                <p:cNvPr id="447627" name="Rectangle 139"/>
                <p:cNvSpPr>
                  <a:spLocks noChangeArrowheads="1"/>
                </p:cNvSpPr>
                <p:nvPr/>
              </p:nvSpPr>
              <p:spPr bwMode="auto">
                <a:xfrm>
                  <a:off x="3214" y="3121"/>
                  <a:ext cx="87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2</a:t>
                  </a:r>
                  <a:endParaRPr lang="en-US" sz="2400"/>
                </a:p>
              </p:txBody>
            </p:sp>
            <p:sp>
              <p:nvSpPr>
                <p:cNvPr id="447628" name="Rectangle 140"/>
                <p:cNvSpPr>
                  <a:spLocks noChangeArrowheads="1"/>
                </p:cNvSpPr>
                <p:nvPr/>
              </p:nvSpPr>
              <p:spPr bwMode="auto">
                <a:xfrm>
                  <a:off x="3214" y="2920"/>
                  <a:ext cx="87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3</a:t>
                  </a:r>
                  <a:endParaRPr lang="en-US" sz="2400"/>
                </a:p>
              </p:txBody>
            </p:sp>
            <p:sp>
              <p:nvSpPr>
                <p:cNvPr id="447629" name="Rectangle 141"/>
                <p:cNvSpPr>
                  <a:spLocks noChangeArrowheads="1"/>
                </p:cNvSpPr>
                <p:nvPr/>
              </p:nvSpPr>
              <p:spPr bwMode="auto">
                <a:xfrm>
                  <a:off x="3214" y="2718"/>
                  <a:ext cx="87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4</a:t>
                  </a:r>
                  <a:endParaRPr lang="en-US" sz="2400"/>
                </a:p>
              </p:txBody>
            </p:sp>
            <p:sp>
              <p:nvSpPr>
                <p:cNvPr id="447630" name="Rectangle 142"/>
                <p:cNvSpPr>
                  <a:spLocks noChangeArrowheads="1"/>
                </p:cNvSpPr>
                <p:nvPr/>
              </p:nvSpPr>
              <p:spPr bwMode="auto">
                <a:xfrm>
                  <a:off x="3214" y="2518"/>
                  <a:ext cx="87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5</a:t>
                  </a:r>
                  <a:endParaRPr lang="en-US" sz="2400"/>
                </a:p>
              </p:txBody>
            </p:sp>
            <p:sp>
              <p:nvSpPr>
                <p:cNvPr id="447631" name="Rectangle 143"/>
                <p:cNvSpPr>
                  <a:spLocks noChangeArrowheads="1"/>
                </p:cNvSpPr>
                <p:nvPr/>
              </p:nvSpPr>
              <p:spPr bwMode="auto">
                <a:xfrm>
                  <a:off x="3214" y="2315"/>
                  <a:ext cx="87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6</a:t>
                  </a:r>
                  <a:endParaRPr lang="en-US" sz="2400"/>
                </a:p>
              </p:txBody>
            </p:sp>
            <p:sp>
              <p:nvSpPr>
                <p:cNvPr id="447632" name="Rectangle 144"/>
                <p:cNvSpPr>
                  <a:spLocks noChangeArrowheads="1"/>
                </p:cNvSpPr>
                <p:nvPr/>
              </p:nvSpPr>
              <p:spPr bwMode="auto">
                <a:xfrm>
                  <a:off x="3319" y="3678"/>
                  <a:ext cx="86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0</a:t>
                  </a:r>
                  <a:endParaRPr lang="en-US" sz="2400"/>
                </a:p>
              </p:txBody>
            </p:sp>
            <p:sp>
              <p:nvSpPr>
                <p:cNvPr id="447633" name="Rectangle 145"/>
                <p:cNvSpPr>
                  <a:spLocks noChangeArrowheads="1"/>
                </p:cNvSpPr>
                <p:nvPr/>
              </p:nvSpPr>
              <p:spPr bwMode="auto">
                <a:xfrm>
                  <a:off x="3718" y="3678"/>
                  <a:ext cx="86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5</a:t>
                  </a:r>
                  <a:endParaRPr lang="en-US" sz="2400"/>
                </a:p>
              </p:txBody>
            </p:sp>
            <p:sp>
              <p:nvSpPr>
                <p:cNvPr id="44763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120" y="3678"/>
                  <a:ext cx="173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10</a:t>
                  </a:r>
                  <a:endParaRPr lang="en-US" sz="2400"/>
                </a:p>
              </p:txBody>
            </p:sp>
            <p:sp>
              <p:nvSpPr>
                <p:cNvPr id="447635" name="Rectangle 147"/>
                <p:cNvSpPr>
                  <a:spLocks noChangeArrowheads="1"/>
                </p:cNvSpPr>
                <p:nvPr/>
              </p:nvSpPr>
              <p:spPr bwMode="auto">
                <a:xfrm>
                  <a:off x="4521" y="3678"/>
                  <a:ext cx="173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15</a:t>
                  </a:r>
                  <a:endParaRPr lang="en-US" sz="2400"/>
                </a:p>
              </p:txBody>
            </p:sp>
            <p:sp>
              <p:nvSpPr>
                <p:cNvPr id="447636" name="Rectangle 148"/>
                <p:cNvSpPr>
                  <a:spLocks noChangeArrowheads="1"/>
                </p:cNvSpPr>
                <p:nvPr/>
              </p:nvSpPr>
              <p:spPr bwMode="auto">
                <a:xfrm>
                  <a:off x="4923" y="3678"/>
                  <a:ext cx="173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20</a:t>
                  </a:r>
                  <a:endParaRPr lang="en-US" sz="2400"/>
                </a:p>
              </p:txBody>
            </p:sp>
            <p:sp>
              <p:nvSpPr>
                <p:cNvPr id="447637" name="Rectangle 149"/>
                <p:cNvSpPr>
                  <a:spLocks noChangeArrowheads="1"/>
                </p:cNvSpPr>
                <p:nvPr/>
              </p:nvSpPr>
              <p:spPr bwMode="auto">
                <a:xfrm>
                  <a:off x="5297" y="3678"/>
                  <a:ext cx="173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  <a:latin typeface="Arial" pitchFamily="34" charset="0"/>
                    </a:rPr>
                    <a:t>25</a:t>
                  </a:r>
                  <a:endParaRPr lang="en-US" sz="2400"/>
                </a:p>
              </p:txBody>
            </p:sp>
            <p:sp>
              <p:nvSpPr>
                <p:cNvPr id="447638" name="Rectangle 150"/>
                <p:cNvSpPr>
                  <a:spLocks noChangeArrowheads="1"/>
                </p:cNvSpPr>
                <p:nvPr/>
              </p:nvSpPr>
              <p:spPr bwMode="auto">
                <a:xfrm>
                  <a:off x="3883" y="3860"/>
                  <a:ext cx="362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 b="1">
                      <a:solidFill>
                        <a:srgbClr val="000000"/>
                      </a:solidFill>
                      <a:latin typeface="Arial" pitchFamily="34" charset="0"/>
                    </a:rPr>
                    <a:t>Time</a:t>
                  </a:r>
                </a:p>
                <a:p>
                  <a:endParaRPr lang="en-US" sz="2400"/>
                </a:p>
              </p:txBody>
            </p:sp>
            <p:sp>
              <p:nvSpPr>
                <p:cNvPr id="447639" name="Rectangle 151"/>
                <p:cNvSpPr>
                  <a:spLocks noChangeArrowheads="1"/>
                </p:cNvSpPr>
                <p:nvPr/>
              </p:nvSpPr>
              <p:spPr bwMode="auto">
                <a:xfrm rot="16200000">
                  <a:off x="2993" y="2835"/>
                  <a:ext cx="306" cy="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 b="1">
                      <a:solidFill>
                        <a:srgbClr val="000000"/>
                      </a:solidFill>
                      <a:latin typeface="Arial" pitchFamily="34" charset="0"/>
                    </a:rPr>
                    <a:t>Vout</a:t>
                  </a:r>
                  <a:endParaRPr lang="en-US" sz="2400"/>
                </a:p>
              </p:txBody>
            </p:sp>
            <p:sp>
              <p:nvSpPr>
                <p:cNvPr id="447640" name="Rectangle 152"/>
                <p:cNvSpPr>
                  <a:spLocks noChangeArrowheads="1"/>
                </p:cNvSpPr>
                <p:nvPr/>
              </p:nvSpPr>
              <p:spPr bwMode="auto">
                <a:xfrm>
                  <a:off x="3765" y="3588"/>
                  <a:ext cx="204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41" name="Line 153"/>
                <p:cNvSpPr>
                  <a:spLocks noChangeShapeType="1"/>
                </p:cNvSpPr>
                <p:nvPr/>
              </p:nvSpPr>
              <p:spPr bwMode="auto">
                <a:xfrm>
                  <a:off x="3342" y="3380"/>
                  <a:ext cx="200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42" name="Line 154"/>
                <p:cNvSpPr>
                  <a:spLocks noChangeShapeType="1"/>
                </p:cNvSpPr>
                <p:nvPr/>
              </p:nvSpPr>
              <p:spPr bwMode="auto">
                <a:xfrm>
                  <a:off x="3342" y="3177"/>
                  <a:ext cx="200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43" name="Line 155"/>
                <p:cNvSpPr>
                  <a:spLocks noChangeShapeType="1"/>
                </p:cNvSpPr>
                <p:nvPr/>
              </p:nvSpPr>
              <p:spPr bwMode="auto">
                <a:xfrm>
                  <a:off x="3342" y="2977"/>
                  <a:ext cx="200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44" name="Line 156"/>
                <p:cNvSpPr>
                  <a:spLocks noChangeShapeType="1"/>
                </p:cNvSpPr>
                <p:nvPr/>
              </p:nvSpPr>
              <p:spPr bwMode="auto">
                <a:xfrm>
                  <a:off x="3342" y="2774"/>
                  <a:ext cx="200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45" name="Line 157"/>
                <p:cNvSpPr>
                  <a:spLocks noChangeShapeType="1"/>
                </p:cNvSpPr>
                <p:nvPr/>
              </p:nvSpPr>
              <p:spPr bwMode="auto">
                <a:xfrm>
                  <a:off x="3342" y="2575"/>
                  <a:ext cx="200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46" name="Line 158"/>
                <p:cNvSpPr>
                  <a:spLocks noChangeShapeType="1"/>
                </p:cNvSpPr>
                <p:nvPr/>
              </p:nvSpPr>
              <p:spPr bwMode="auto">
                <a:xfrm>
                  <a:off x="3342" y="2372"/>
                  <a:ext cx="200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47" name="Line 159"/>
                <p:cNvSpPr>
                  <a:spLocks noChangeShapeType="1"/>
                </p:cNvSpPr>
                <p:nvPr/>
              </p:nvSpPr>
              <p:spPr bwMode="auto">
                <a:xfrm>
                  <a:off x="3743" y="2372"/>
                  <a:ext cx="1" cy="120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48" name="Line 160"/>
                <p:cNvSpPr>
                  <a:spLocks noChangeShapeType="1"/>
                </p:cNvSpPr>
                <p:nvPr/>
              </p:nvSpPr>
              <p:spPr bwMode="auto">
                <a:xfrm>
                  <a:off x="4145" y="2372"/>
                  <a:ext cx="1" cy="120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49" name="Line 161"/>
                <p:cNvSpPr>
                  <a:spLocks noChangeShapeType="1"/>
                </p:cNvSpPr>
                <p:nvPr/>
              </p:nvSpPr>
              <p:spPr bwMode="auto">
                <a:xfrm>
                  <a:off x="4546" y="2372"/>
                  <a:ext cx="1" cy="120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0" name="Line 162"/>
                <p:cNvSpPr>
                  <a:spLocks noChangeShapeType="1"/>
                </p:cNvSpPr>
                <p:nvPr/>
              </p:nvSpPr>
              <p:spPr bwMode="auto">
                <a:xfrm>
                  <a:off x="4948" y="2372"/>
                  <a:ext cx="1" cy="120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1" name="Line 163"/>
                <p:cNvSpPr>
                  <a:spLocks noChangeShapeType="1"/>
                </p:cNvSpPr>
                <p:nvPr/>
              </p:nvSpPr>
              <p:spPr bwMode="auto">
                <a:xfrm>
                  <a:off x="3342" y="2372"/>
                  <a:ext cx="1" cy="120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2" name="Line 164"/>
                <p:cNvSpPr>
                  <a:spLocks noChangeShapeType="1"/>
                </p:cNvSpPr>
                <p:nvPr/>
              </p:nvSpPr>
              <p:spPr bwMode="auto">
                <a:xfrm>
                  <a:off x="3311" y="3579"/>
                  <a:ext cx="3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3" name="Line 165"/>
                <p:cNvSpPr>
                  <a:spLocks noChangeShapeType="1"/>
                </p:cNvSpPr>
                <p:nvPr/>
              </p:nvSpPr>
              <p:spPr bwMode="auto">
                <a:xfrm>
                  <a:off x="3311" y="3380"/>
                  <a:ext cx="3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4" name="Line 166"/>
                <p:cNvSpPr>
                  <a:spLocks noChangeShapeType="1"/>
                </p:cNvSpPr>
                <p:nvPr/>
              </p:nvSpPr>
              <p:spPr bwMode="auto">
                <a:xfrm>
                  <a:off x="3311" y="3177"/>
                  <a:ext cx="3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5" name="Line 167"/>
                <p:cNvSpPr>
                  <a:spLocks noChangeShapeType="1"/>
                </p:cNvSpPr>
                <p:nvPr/>
              </p:nvSpPr>
              <p:spPr bwMode="auto">
                <a:xfrm>
                  <a:off x="3311" y="2977"/>
                  <a:ext cx="3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6" name="Line 168"/>
                <p:cNvSpPr>
                  <a:spLocks noChangeShapeType="1"/>
                </p:cNvSpPr>
                <p:nvPr/>
              </p:nvSpPr>
              <p:spPr bwMode="auto">
                <a:xfrm>
                  <a:off x="3311" y="2774"/>
                  <a:ext cx="3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7" name="Line 169"/>
                <p:cNvSpPr>
                  <a:spLocks noChangeShapeType="1"/>
                </p:cNvSpPr>
                <p:nvPr/>
              </p:nvSpPr>
              <p:spPr bwMode="auto">
                <a:xfrm>
                  <a:off x="3311" y="2575"/>
                  <a:ext cx="3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8" name="Line 170"/>
                <p:cNvSpPr>
                  <a:spLocks noChangeShapeType="1"/>
                </p:cNvSpPr>
                <p:nvPr/>
              </p:nvSpPr>
              <p:spPr bwMode="auto">
                <a:xfrm>
                  <a:off x="3311" y="2372"/>
                  <a:ext cx="31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59" name="Line 171"/>
                <p:cNvSpPr>
                  <a:spLocks noChangeShapeType="1"/>
                </p:cNvSpPr>
                <p:nvPr/>
              </p:nvSpPr>
              <p:spPr bwMode="auto">
                <a:xfrm>
                  <a:off x="3342" y="3579"/>
                  <a:ext cx="200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60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342" y="3579"/>
                  <a:ext cx="1" cy="3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61" name="Line 173"/>
              <p:cNvSpPr>
                <a:spLocks noChangeShapeType="1"/>
              </p:cNvSpPr>
              <p:nvPr/>
            </p:nvSpPr>
            <p:spPr bwMode="auto">
              <a:xfrm flipV="1">
                <a:off x="3743" y="2256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2" name="Line 174"/>
              <p:cNvSpPr>
                <a:spLocks noChangeShapeType="1"/>
              </p:cNvSpPr>
              <p:nvPr/>
            </p:nvSpPr>
            <p:spPr bwMode="auto">
              <a:xfrm flipV="1">
                <a:off x="4145" y="2256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3" name="Line 175"/>
              <p:cNvSpPr>
                <a:spLocks noChangeShapeType="1"/>
              </p:cNvSpPr>
              <p:nvPr/>
            </p:nvSpPr>
            <p:spPr bwMode="auto">
              <a:xfrm flipV="1">
                <a:off x="4546" y="2256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4" name="Line 176"/>
              <p:cNvSpPr>
                <a:spLocks noChangeShapeType="1"/>
              </p:cNvSpPr>
              <p:nvPr/>
            </p:nvSpPr>
            <p:spPr bwMode="auto">
              <a:xfrm flipV="1">
                <a:off x="4948" y="2256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65" name="Line 177"/>
              <p:cNvSpPr>
                <a:spLocks noChangeShapeType="1"/>
              </p:cNvSpPr>
              <p:nvPr/>
            </p:nvSpPr>
            <p:spPr bwMode="auto">
              <a:xfrm flipV="1">
                <a:off x="5349" y="2256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7666" name="Arc 178"/>
            <p:cNvSpPr>
              <a:spLocks/>
            </p:cNvSpPr>
            <p:nvPr/>
          </p:nvSpPr>
          <p:spPr bwMode="auto">
            <a:xfrm flipH="1">
              <a:off x="3360" y="2784"/>
              <a:ext cx="378" cy="945"/>
            </a:xfrm>
            <a:custGeom>
              <a:avLst/>
              <a:gdLst>
                <a:gd name="G0" fmla="+- 4 0 0"/>
                <a:gd name="G1" fmla="+- 21600 0 0"/>
                <a:gd name="G2" fmla="+- 21600 0 0"/>
                <a:gd name="T0" fmla="*/ 0 w 21604"/>
                <a:gd name="T1" fmla="*/ 0 h 21600"/>
                <a:gd name="T2" fmla="*/ 21604 w 21604"/>
                <a:gd name="T3" fmla="*/ 21600 h 21600"/>
                <a:gd name="T4" fmla="*/ 4 w 21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4" h="21600" fill="none" extrusionOk="0">
                  <a:moveTo>
                    <a:pt x="0" y="0"/>
                  </a:moveTo>
                  <a:cubicBezTo>
                    <a:pt x="1" y="0"/>
                    <a:pt x="2" y="-1"/>
                    <a:pt x="4" y="0"/>
                  </a:cubicBezTo>
                  <a:cubicBezTo>
                    <a:pt x="11933" y="0"/>
                    <a:pt x="21604" y="9670"/>
                    <a:pt x="21604" y="21600"/>
                  </a:cubicBezTo>
                </a:path>
                <a:path w="21604" h="21600" stroke="0" extrusionOk="0">
                  <a:moveTo>
                    <a:pt x="0" y="0"/>
                  </a:moveTo>
                  <a:cubicBezTo>
                    <a:pt x="1" y="0"/>
                    <a:pt x="2" y="-1"/>
                    <a:pt x="4" y="0"/>
                  </a:cubicBezTo>
                  <a:cubicBezTo>
                    <a:pt x="11933" y="0"/>
                    <a:pt x="21604" y="9670"/>
                    <a:pt x="21604" y="21600"/>
                  </a:cubicBezTo>
                  <a:lnTo>
                    <a:pt x="4" y="21600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7667" name="Line 179"/>
            <p:cNvSpPr>
              <a:spLocks noChangeShapeType="1"/>
            </p:cNvSpPr>
            <p:nvPr/>
          </p:nvSpPr>
          <p:spPr bwMode="auto">
            <a:xfrm flipV="1">
              <a:off x="3718" y="2757"/>
              <a:ext cx="448" cy="2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47668" name="Group 180"/>
            <p:cNvGrpSpPr>
              <a:grpSpLocks/>
            </p:cNvGrpSpPr>
            <p:nvPr/>
          </p:nvGrpSpPr>
          <p:grpSpPr bwMode="auto">
            <a:xfrm flipV="1">
              <a:off x="4186" y="2772"/>
              <a:ext cx="806" cy="972"/>
              <a:chOff x="4186" y="2736"/>
              <a:chExt cx="806" cy="972"/>
            </a:xfrm>
          </p:grpSpPr>
          <p:sp>
            <p:nvSpPr>
              <p:cNvPr id="447669" name="Arc 181"/>
              <p:cNvSpPr>
                <a:spLocks/>
              </p:cNvSpPr>
              <p:nvPr/>
            </p:nvSpPr>
            <p:spPr bwMode="auto">
              <a:xfrm flipH="1">
                <a:off x="4186" y="2763"/>
                <a:ext cx="378" cy="945"/>
              </a:xfrm>
              <a:custGeom>
                <a:avLst/>
                <a:gdLst>
                  <a:gd name="G0" fmla="+- 4 0 0"/>
                  <a:gd name="G1" fmla="+- 21600 0 0"/>
                  <a:gd name="G2" fmla="+- 21600 0 0"/>
                  <a:gd name="T0" fmla="*/ 0 w 21604"/>
                  <a:gd name="T1" fmla="*/ 0 h 21600"/>
                  <a:gd name="T2" fmla="*/ 21604 w 21604"/>
                  <a:gd name="T3" fmla="*/ 21600 h 21600"/>
                  <a:gd name="T4" fmla="*/ 4 w 21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4" h="21600" fill="none" extrusionOk="0">
                    <a:moveTo>
                      <a:pt x="0" y="0"/>
                    </a:moveTo>
                    <a:cubicBezTo>
                      <a:pt x="1" y="0"/>
                      <a:pt x="2" y="-1"/>
                      <a:pt x="4" y="0"/>
                    </a:cubicBezTo>
                    <a:cubicBezTo>
                      <a:pt x="11933" y="0"/>
                      <a:pt x="21604" y="9670"/>
                      <a:pt x="21604" y="21600"/>
                    </a:cubicBezTo>
                  </a:path>
                  <a:path w="21604" h="21600" stroke="0" extrusionOk="0">
                    <a:moveTo>
                      <a:pt x="0" y="0"/>
                    </a:moveTo>
                    <a:cubicBezTo>
                      <a:pt x="1" y="0"/>
                      <a:pt x="2" y="-1"/>
                      <a:pt x="4" y="0"/>
                    </a:cubicBezTo>
                    <a:cubicBezTo>
                      <a:pt x="11933" y="0"/>
                      <a:pt x="21604" y="9670"/>
                      <a:pt x="21604" y="21600"/>
                    </a:cubicBezTo>
                    <a:lnTo>
                      <a:pt x="4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7670" name="Line 182"/>
              <p:cNvSpPr>
                <a:spLocks noChangeShapeType="1"/>
              </p:cNvSpPr>
              <p:nvPr/>
            </p:nvSpPr>
            <p:spPr bwMode="auto">
              <a:xfrm flipV="1">
                <a:off x="4544" y="2736"/>
                <a:ext cx="448" cy="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47672" name="Group 184"/>
          <p:cNvGrpSpPr>
            <a:grpSpLocks/>
          </p:cNvGrpSpPr>
          <p:nvPr/>
        </p:nvGrpSpPr>
        <p:grpSpPr bwMode="auto">
          <a:xfrm>
            <a:off x="6380163" y="4665663"/>
            <a:ext cx="858837" cy="1217612"/>
            <a:chOff x="3360" y="2756"/>
            <a:chExt cx="816" cy="1005"/>
          </a:xfrm>
        </p:grpSpPr>
        <p:sp>
          <p:nvSpPr>
            <p:cNvPr id="447673" name="Line 185"/>
            <p:cNvSpPr>
              <a:spLocks noChangeShapeType="1"/>
            </p:cNvSpPr>
            <p:nvPr/>
          </p:nvSpPr>
          <p:spPr bwMode="auto">
            <a:xfrm flipV="1">
              <a:off x="3364" y="2756"/>
              <a:ext cx="0" cy="10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674" name="Line 186"/>
            <p:cNvSpPr>
              <a:spLocks noChangeShapeType="1"/>
            </p:cNvSpPr>
            <p:nvPr/>
          </p:nvSpPr>
          <p:spPr bwMode="auto">
            <a:xfrm flipV="1">
              <a:off x="4176" y="2757"/>
              <a:ext cx="0" cy="10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675" name="Line 187"/>
            <p:cNvSpPr>
              <a:spLocks noChangeShapeType="1"/>
            </p:cNvSpPr>
            <p:nvPr/>
          </p:nvSpPr>
          <p:spPr bwMode="auto">
            <a:xfrm flipH="1" flipV="1">
              <a:off x="3360" y="2757"/>
              <a:ext cx="7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7677" name="Rectangle 1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 Distortion</a:t>
            </a:r>
          </a:p>
        </p:txBody>
      </p:sp>
      <p:sp>
        <p:nvSpPr>
          <p:cNvPr id="447678" name="Line 190"/>
          <p:cNvSpPr>
            <a:spLocks noChangeShapeType="1"/>
          </p:cNvSpPr>
          <p:nvPr/>
        </p:nvSpPr>
        <p:spPr bwMode="auto">
          <a:xfrm>
            <a:off x="1292225" y="3200400"/>
            <a:ext cx="2371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679" name="Text Box 191"/>
          <p:cNvSpPr txBox="1">
            <a:spLocks noChangeArrowheads="1"/>
          </p:cNvSpPr>
          <p:nvPr/>
        </p:nvSpPr>
        <p:spPr bwMode="auto">
          <a:xfrm>
            <a:off x="3995738" y="1571625"/>
            <a:ext cx="6588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400" b="1" i="1"/>
              <a:t>V</a:t>
            </a:r>
            <a:r>
              <a:rPr lang="en-US" sz="2400" b="1" i="1" baseline="-25000"/>
              <a:t>out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–</a:t>
            </a:r>
          </a:p>
        </p:txBody>
      </p:sp>
      <p:sp>
        <p:nvSpPr>
          <p:cNvPr id="447680" name="Oval 192"/>
          <p:cNvSpPr>
            <a:spLocks noChangeArrowheads="1"/>
          </p:cNvSpPr>
          <p:nvPr/>
        </p:nvSpPr>
        <p:spPr bwMode="auto">
          <a:xfrm>
            <a:off x="987425" y="2057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681" name="Line 193"/>
          <p:cNvSpPr>
            <a:spLocks noChangeShapeType="1"/>
          </p:cNvSpPr>
          <p:nvPr/>
        </p:nvSpPr>
        <p:spPr bwMode="auto">
          <a:xfrm flipV="1">
            <a:off x="1292225" y="2667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682" name="Line 194"/>
          <p:cNvSpPr>
            <a:spLocks noChangeShapeType="1"/>
          </p:cNvSpPr>
          <p:nvPr/>
        </p:nvSpPr>
        <p:spPr bwMode="auto">
          <a:xfrm flipV="1">
            <a:off x="1292225" y="1524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683" name="Text Box 195"/>
          <p:cNvSpPr txBox="1">
            <a:spLocks noChangeArrowheads="1"/>
          </p:cNvSpPr>
          <p:nvPr/>
        </p:nvSpPr>
        <p:spPr bwMode="auto">
          <a:xfrm>
            <a:off x="2286000" y="838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endParaRPr lang="en-US" sz="2400" b="1" baseline="-2500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47684" name="Text Box 196"/>
          <p:cNvSpPr txBox="1">
            <a:spLocks noChangeArrowheads="1"/>
          </p:cNvSpPr>
          <p:nvPr/>
        </p:nvSpPr>
        <p:spPr bwMode="auto">
          <a:xfrm>
            <a:off x="152400" y="20574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V</a:t>
            </a:r>
            <a:r>
              <a:rPr lang="en-US" sz="2400" b="1" i="1" baseline="-25000"/>
              <a:t>in</a:t>
            </a:r>
            <a:r>
              <a:rPr lang="en-US" sz="2400" b="1"/>
              <a:t>(</a:t>
            </a:r>
            <a:r>
              <a:rPr lang="en-US" sz="2400" b="1" i="1"/>
              <a:t>t</a:t>
            </a:r>
            <a:r>
              <a:rPr lang="en-US" sz="2400" b="1"/>
              <a:t>)</a:t>
            </a:r>
            <a:endParaRPr lang="en-US" sz="2400" b="1" baseline="-25000">
              <a:cs typeface="Times New Roman" pitchFamily="18" charset="0"/>
            </a:endParaRPr>
          </a:p>
        </p:txBody>
      </p:sp>
      <p:grpSp>
        <p:nvGrpSpPr>
          <p:cNvPr id="447686" name="Group 198"/>
          <p:cNvGrpSpPr>
            <a:grpSpLocks/>
          </p:cNvGrpSpPr>
          <p:nvPr/>
        </p:nvGrpSpPr>
        <p:grpSpPr bwMode="auto">
          <a:xfrm rot="-5400000">
            <a:off x="2282825" y="685800"/>
            <a:ext cx="457200" cy="1676400"/>
            <a:chOff x="2736" y="2400"/>
            <a:chExt cx="288" cy="1056"/>
          </a:xfrm>
        </p:grpSpPr>
        <p:sp>
          <p:nvSpPr>
            <p:cNvPr id="447687" name="Line 199"/>
            <p:cNvSpPr>
              <a:spLocks noChangeShapeType="1"/>
            </p:cNvSpPr>
            <p:nvPr/>
          </p:nvSpPr>
          <p:spPr bwMode="auto">
            <a:xfrm rot="16200000" flipV="1">
              <a:off x="2784" y="2975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88" name="Line 200"/>
            <p:cNvSpPr>
              <a:spLocks noChangeShapeType="1"/>
            </p:cNvSpPr>
            <p:nvPr/>
          </p:nvSpPr>
          <p:spPr bwMode="auto">
            <a:xfrm rot="16200000">
              <a:off x="2856" y="2855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89" name="Line 201"/>
            <p:cNvSpPr>
              <a:spLocks noChangeShapeType="1"/>
            </p:cNvSpPr>
            <p:nvPr/>
          </p:nvSpPr>
          <p:spPr bwMode="auto">
            <a:xfrm rot="16200000">
              <a:off x="2856" y="2760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90" name="Line 202"/>
            <p:cNvSpPr>
              <a:spLocks noChangeShapeType="1"/>
            </p:cNvSpPr>
            <p:nvPr/>
          </p:nvSpPr>
          <p:spPr bwMode="auto">
            <a:xfrm rot="16200000" flipV="1">
              <a:off x="2856" y="2807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91" name="Line 203"/>
            <p:cNvSpPr>
              <a:spLocks noChangeShapeType="1"/>
            </p:cNvSpPr>
            <p:nvPr/>
          </p:nvSpPr>
          <p:spPr bwMode="auto">
            <a:xfrm rot="16200000">
              <a:off x="2856" y="2663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92" name="Line 204"/>
            <p:cNvSpPr>
              <a:spLocks noChangeShapeType="1"/>
            </p:cNvSpPr>
            <p:nvPr/>
          </p:nvSpPr>
          <p:spPr bwMode="auto">
            <a:xfrm rot="16200000" flipV="1">
              <a:off x="2856" y="2711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93" name="Line 205"/>
            <p:cNvSpPr>
              <a:spLocks noChangeShapeType="1"/>
            </p:cNvSpPr>
            <p:nvPr/>
          </p:nvSpPr>
          <p:spPr bwMode="auto">
            <a:xfrm rot="16200000" flipV="1">
              <a:off x="2928" y="2687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94" name="Line 206"/>
            <p:cNvSpPr>
              <a:spLocks noChangeShapeType="1"/>
            </p:cNvSpPr>
            <p:nvPr/>
          </p:nvSpPr>
          <p:spPr bwMode="auto">
            <a:xfrm rot="16200000">
              <a:off x="2712" y="2568"/>
              <a:ext cx="3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95" name="Line 207"/>
            <p:cNvSpPr>
              <a:spLocks noChangeShapeType="1"/>
            </p:cNvSpPr>
            <p:nvPr/>
          </p:nvSpPr>
          <p:spPr bwMode="auto">
            <a:xfrm rot="16200000">
              <a:off x="2687" y="3264"/>
              <a:ext cx="3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696" name="Text Box 208"/>
          <p:cNvSpPr txBox="1">
            <a:spLocks noChangeArrowheads="1"/>
          </p:cNvSpPr>
          <p:nvPr/>
        </p:nvSpPr>
        <p:spPr bwMode="auto">
          <a:xfrm>
            <a:off x="2978150" y="2133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C</a:t>
            </a:r>
            <a:endParaRPr lang="en-US" sz="2400" b="1" baseline="-25000"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447697" name="Group 209"/>
          <p:cNvGrpSpPr>
            <a:grpSpLocks/>
          </p:cNvGrpSpPr>
          <p:nvPr/>
        </p:nvGrpSpPr>
        <p:grpSpPr bwMode="auto">
          <a:xfrm>
            <a:off x="3333750" y="2286000"/>
            <a:ext cx="609600" cy="228600"/>
            <a:chOff x="1344" y="864"/>
            <a:chExt cx="384" cy="144"/>
          </a:xfrm>
        </p:grpSpPr>
        <p:sp>
          <p:nvSpPr>
            <p:cNvPr id="447698" name="Line 210"/>
            <p:cNvSpPr>
              <a:spLocks noChangeShapeType="1"/>
            </p:cNvSpPr>
            <p:nvPr/>
          </p:nvSpPr>
          <p:spPr bwMode="auto">
            <a:xfrm>
              <a:off x="1344" y="86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99" name="Arc 211"/>
            <p:cNvSpPr>
              <a:spLocks/>
            </p:cNvSpPr>
            <p:nvPr/>
          </p:nvSpPr>
          <p:spPr bwMode="auto">
            <a:xfrm>
              <a:off x="1536" y="960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700" name="Arc 212"/>
            <p:cNvSpPr>
              <a:spLocks/>
            </p:cNvSpPr>
            <p:nvPr/>
          </p:nvSpPr>
          <p:spPr bwMode="auto">
            <a:xfrm flipH="1">
              <a:off x="1344" y="960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7701" name="Line 213"/>
          <p:cNvSpPr>
            <a:spLocks noChangeShapeType="1"/>
          </p:cNvSpPr>
          <p:nvPr/>
        </p:nvSpPr>
        <p:spPr bwMode="auto">
          <a:xfrm flipV="1">
            <a:off x="3638550" y="1524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702" name="Line 214"/>
          <p:cNvSpPr>
            <a:spLocks noChangeShapeType="1"/>
          </p:cNvSpPr>
          <p:nvPr/>
        </p:nvSpPr>
        <p:spPr bwMode="auto">
          <a:xfrm flipV="1">
            <a:off x="3638550" y="2438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703" name="Line 215"/>
          <p:cNvSpPr>
            <a:spLocks noChangeShapeType="1"/>
          </p:cNvSpPr>
          <p:nvPr/>
        </p:nvSpPr>
        <p:spPr bwMode="auto">
          <a:xfrm>
            <a:off x="1292225" y="1524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704" name="Line 216"/>
          <p:cNvSpPr>
            <a:spLocks noChangeShapeType="1"/>
          </p:cNvSpPr>
          <p:nvPr/>
        </p:nvSpPr>
        <p:spPr bwMode="auto">
          <a:xfrm>
            <a:off x="3257550" y="1524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7710" name="Group 222"/>
          <p:cNvGrpSpPr>
            <a:grpSpLocks/>
          </p:cNvGrpSpPr>
          <p:nvPr/>
        </p:nvGrpSpPr>
        <p:grpSpPr bwMode="auto">
          <a:xfrm>
            <a:off x="1066800" y="2209800"/>
            <a:ext cx="457200" cy="304800"/>
            <a:chOff x="240" y="1968"/>
            <a:chExt cx="288" cy="192"/>
          </a:xfrm>
        </p:grpSpPr>
        <p:sp>
          <p:nvSpPr>
            <p:cNvPr id="447705" name="Line 217"/>
            <p:cNvSpPr>
              <a:spLocks noChangeShapeType="1"/>
            </p:cNvSpPr>
            <p:nvPr/>
          </p:nvSpPr>
          <p:spPr bwMode="auto">
            <a:xfrm>
              <a:off x="240" y="216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06" name="Line 218"/>
            <p:cNvSpPr>
              <a:spLocks noChangeShapeType="1"/>
            </p:cNvSpPr>
            <p:nvPr/>
          </p:nvSpPr>
          <p:spPr bwMode="auto">
            <a:xfrm flipV="1">
              <a:off x="336" y="196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07" name="Line 219"/>
            <p:cNvSpPr>
              <a:spLocks noChangeShapeType="1"/>
            </p:cNvSpPr>
            <p:nvPr/>
          </p:nvSpPr>
          <p:spPr bwMode="auto">
            <a:xfrm flipV="1">
              <a:off x="432" y="196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08" name="Line 220"/>
            <p:cNvSpPr>
              <a:spLocks noChangeShapeType="1"/>
            </p:cNvSpPr>
            <p:nvPr/>
          </p:nvSpPr>
          <p:spPr bwMode="auto">
            <a:xfrm>
              <a:off x="432" y="216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09" name="Line 221"/>
            <p:cNvSpPr>
              <a:spLocks noChangeShapeType="1"/>
            </p:cNvSpPr>
            <p:nvPr/>
          </p:nvSpPr>
          <p:spPr bwMode="auto">
            <a:xfrm>
              <a:off x="336" y="196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711" name="Text Box 223"/>
          <p:cNvSpPr txBox="1">
            <a:spLocks noChangeArrowheads="1"/>
          </p:cNvSpPr>
          <p:nvPr/>
        </p:nvSpPr>
        <p:spPr bwMode="auto">
          <a:xfrm>
            <a:off x="914400" y="1752600"/>
            <a:ext cx="35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+</a:t>
            </a:r>
          </a:p>
          <a:p>
            <a:pPr algn="ctr">
              <a:spcBef>
                <a:spcPct val="100000"/>
              </a:spcBef>
            </a:pPr>
            <a:r>
              <a:rPr lang="en-US" sz="2400">
                <a:cs typeface="Times New Roman" pitchFamily="18" charset="0"/>
              </a:rPr>
              <a:t>–</a:t>
            </a:r>
          </a:p>
        </p:txBody>
      </p:sp>
      <p:sp>
        <p:nvSpPr>
          <p:cNvPr id="447712" name="Line 224"/>
          <p:cNvSpPr>
            <a:spLocks noChangeShapeType="1"/>
          </p:cNvSpPr>
          <p:nvPr/>
        </p:nvSpPr>
        <p:spPr bwMode="auto">
          <a:xfrm>
            <a:off x="2514600" y="3200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713" name="Line 225"/>
          <p:cNvSpPr>
            <a:spLocks noChangeShapeType="1"/>
          </p:cNvSpPr>
          <p:nvPr/>
        </p:nvSpPr>
        <p:spPr bwMode="auto">
          <a:xfrm>
            <a:off x="2286000" y="34925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714" name="Line 226"/>
          <p:cNvSpPr>
            <a:spLocks noChangeShapeType="1"/>
          </p:cNvSpPr>
          <p:nvPr/>
        </p:nvSpPr>
        <p:spPr bwMode="auto">
          <a:xfrm>
            <a:off x="2362200" y="35687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715" name="Line 227"/>
          <p:cNvSpPr>
            <a:spLocks noChangeShapeType="1"/>
          </p:cNvSpPr>
          <p:nvPr/>
        </p:nvSpPr>
        <p:spPr bwMode="auto">
          <a:xfrm>
            <a:off x="2438400" y="36449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716" name="Text Box 228"/>
          <p:cNvSpPr txBox="1">
            <a:spLocks noChangeArrowheads="1"/>
          </p:cNvSpPr>
          <p:nvPr/>
        </p:nvSpPr>
        <p:spPr bwMode="auto">
          <a:xfrm>
            <a:off x="6172200" y="3949700"/>
            <a:ext cx="2655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latin typeface="Arial" pitchFamily="34" charset="0"/>
              </a:rPr>
              <a:t>Pulse width = 10</a:t>
            </a:r>
            <a:r>
              <a:rPr lang="en-US" sz="2000" b="1" i="1" u="sng">
                <a:latin typeface="Arial" pitchFamily="34" charset="0"/>
              </a:rPr>
              <a:t>RC</a:t>
            </a:r>
          </a:p>
        </p:txBody>
      </p:sp>
      <p:sp>
        <p:nvSpPr>
          <p:cNvPr id="447717" name="Text Box 229"/>
          <p:cNvSpPr txBox="1">
            <a:spLocks noChangeArrowheads="1"/>
          </p:cNvSpPr>
          <p:nvPr/>
        </p:nvSpPr>
        <p:spPr bwMode="auto">
          <a:xfrm>
            <a:off x="3287713" y="3949700"/>
            <a:ext cx="2655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latin typeface="Arial" pitchFamily="34" charset="0"/>
              </a:rPr>
              <a:t>Pulse width = </a:t>
            </a:r>
            <a:r>
              <a:rPr lang="en-US" sz="2000" b="1" i="1" u="sng">
                <a:latin typeface="Arial" pitchFamily="34" charset="0"/>
              </a:rPr>
              <a:t>RC</a:t>
            </a:r>
          </a:p>
        </p:txBody>
      </p:sp>
    </p:spTree>
    <p:extLst>
      <p:ext uri="{BB962C8B-B14F-4D97-AF65-F5344CB8AC3E}">
        <p14:creationId xmlns:p14="http://schemas.microsoft.com/office/powerpoint/2010/main" val="36079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Text Box 1027"/>
          <p:cNvSpPr txBox="1">
            <a:spLocks noChangeArrowheads="1"/>
          </p:cNvSpPr>
          <p:nvPr/>
        </p:nvSpPr>
        <p:spPr bwMode="auto">
          <a:xfrm>
            <a:off x="517525" y="877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pitchFamily="34" charset="0"/>
            </a:endParaRPr>
          </a:p>
        </p:txBody>
      </p:sp>
      <p:sp>
        <p:nvSpPr>
          <p:cNvPr id="448516" name="Freeform 1028"/>
          <p:cNvSpPr>
            <a:spLocks/>
          </p:cNvSpPr>
          <p:nvPr/>
        </p:nvSpPr>
        <p:spPr bwMode="auto">
          <a:xfrm>
            <a:off x="6919913" y="1277938"/>
            <a:ext cx="484187" cy="374650"/>
          </a:xfrm>
          <a:custGeom>
            <a:avLst/>
            <a:gdLst>
              <a:gd name="T0" fmla="*/ 0 w 443"/>
              <a:gd name="T1" fmla="*/ 142 h 284"/>
              <a:gd name="T2" fmla="*/ 34 w 443"/>
              <a:gd name="T3" fmla="*/ 0 h 284"/>
              <a:gd name="T4" fmla="*/ 102 w 443"/>
              <a:gd name="T5" fmla="*/ 284 h 284"/>
              <a:gd name="T6" fmla="*/ 170 w 443"/>
              <a:gd name="T7" fmla="*/ 0 h 284"/>
              <a:gd name="T8" fmla="*/ 255 w 443"/>
              <a:gd name="T9" fmla="*/ 284 h 284"/>
              <a:gd name="T10" fmla="*/ 323 w 443"/>
              <a:gd name="T11" fmla="*/ 0 h 284"/>
              <a:gd name="T12" fmla="*/ 409 w 443"/>
              <a:gd name="T13" fmla="*/ 284 h 284"/>
              <a:gd name="T14" fmla="*/ 443 w 443"/>
              <a:gd name="T15" fmla="*/ 142 h 284"/>
              <a:gd name="T16" fmla="*/ 0 w 443"/>
              <a:gd name="T17" fmla="*/ 14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3" h="284">
                <a:moveTo>
                  <a:pt x="0" y="142"/>
                </a:moveTo>
                <a:lnTo>
                  <a:pt x="34" y="0"/>
                </a:lnTo>
                <a:lnTo>
                  <a:pt x="102" y="284"/>
                </a:lnTo>
                <a:lnTo>
                  <a:pt x="170" y="0"/>
                </a:lnTo>
                <a:lnTo>
                  <a:pt x="255" y="284"/>
                </a:lnTo>
                <a:lnTo>
                  <a:pt x="323" y="0"/>
                </a:lnTo>
                <a:lnTo>
                  <a:pt x="409" y="284"/>
                </a:lnTo>
                <a:lnTo>
                  <a:pt x="443" y="142"/>
                </a:lnTo>
                <a:lnTo>
                  <a:pt x="0" y="14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17" name="Freeform 1029"/>
          <p:cNvSpPr>
            <a:spLocks/>
          </p:cNvSpPr>
          <p:nvPr/>
        </p:nvSpPr>
        <p:spPr bwMode="auto">
          <a:xfrm>
            <a:off x="6919913" y="1231900"/>
            <a:ext cx="373062" cy="468313"/>
          </a:xfrm>
          <a:custGeom>
            <a:avLst/>
            <a:gdLst>
              <a:gd name="T0" fmla="*/ 0 w 341"/>
              <a:gd name="T1" fmla="*/ 177 h 355"/>
              <a:gd name="T2" fmla="*/ 34 w 341"/>
              <a:gd name="T3" fmla="*/ 35 h 355"/>
              <a:gd name="T4" fmla="*/ 51 w 341"/>
              <a:gd name="T5" fmla="*/ 35 h 355"/>
              <a:gd name="T6" fmla="*/ 51 w 341"/>
              <a:gd name="T7" fmla="*/ 35 h 355"/>
              <a:gd name="T8" fmla="*/ 119 w 341"/>
              <a:gd name="T9" fmla="*/ 319 h 355"/>
              <a:gd name="T10" fmla="*/ 102 w 341"/>
              <a:gd name="T11" fmla="*/ 319 h 355"/>
              <a:gd name="T12" fmla="*/ 102 w 341"/>
              <a:gd name="T13" fmla="*/ 319 h 355"/>
              <a:gd name="T14" fmla="*/ 170 w 341"/>
              <a:gd name="T15" fmla="*/ 35 h 355"/>
              <a:gd name="T16" fmla="*/ 170 w 341"/>
              <a:gd name="T17" fmla="*/ 0 h 355"/>
              <a:gd name="T18" fmla="*/ 187 w 341"/>
              <a:gd name="T19" fmla="*/ 35 h 355"/>
              <a:gd name="T20" fmla="*/ 272 w 341"/>
              <a:gd name="T21" fmla="*/ 319 h 355"/>
              <a:gd name="T22" fmla="*/ 272 w 341"/>
              <a:gd name="T23" fmla="*/ 319 h 355"/>
              <a:gd name="T24" fmla="*/ 255 w 341"/>
              <a:gd name="T25" fmla="*/ 319 h 355"/>
              <a:gd name="T26" fmla="*/ 323 w 341"/>
              <a:gd name="T27" fmla="*/ 35 h 355"/>
              <a:gd name="T28" fmla="*/ 323 w 341"/>
              <a:gd name="T29" fmla="*/ 0 h 355"/>
              <a:gd name="T30" fmla="*/ 341 w 341"/>
              <a:gd name="T31" fmla="*/ 35 h 355"/>
              <a:gd name="T32" fmla="*/ 341 w 341"/>
              <a:gd name="T33" fmla="*/ 35 h 355"/>
              <a:gd name="T34" fmla="*/ 272 w 341"/>
              <a:gd name="T35" fmla="*/ 319 h 355"/>
              <a:gd name="T36" fmla="*/ 255 w 341"/>
              <a:gd name="T37" fmla="*/ 355 h 355"/>
              <a:gd name="T38" fmla="*/ 255 w 341"/>
              <a:gd name="T39" fmla="*/ 319 h 355"/>
              <a:gd name="T40" fmla="*/ 170 w 341"/>
              <a:gd name="T41" fmla="*/ 35 h 355"/>
              <a:gd name="T42" fmla="*/ 187 w 341"/>
              <a:gd name="T43" fmla="*/ 35 h 355"/>
              <a:gd name="T44" fmla="*/ 187 w 341"/>
              <a:gd name="T45" fmla="*/ 35 h 355"/>
              <a:gd name="T46" fmla="*/ 119 w 341"/>
              <a:gd name="T47" fmla="*/ 319 h 355"/>
              <a:gd name="T48" fmla="*/ 119 w 341"/>
              <a:gd name="T49" fmla="*/ 319 h 355"/>
              <a:gd name="T50" fmla="*/ 102 w 341"/>
              <a:gd name="T51" fmla="*/ 319 h 355"/>
              <a:gd name="T52" fmla="*/ 34 w 341"/>
              <a:gd name="T53" fmla="*/ 35 h 355"/>
              <a:gd name="T54" fmla="*/ 34 w 341"/>
              <a:gd name="T55" fmla="*/ 35 h 355"/>
              <a:gd name="T56" fmla="*/ 51 w 341"/>
              <a:gd name="T57" fmla="*/ 35 h 355"/>
              <a:gd name="T58" fmla="*/ 17 w 341"/>
              <a:gd name="T59" fmla="*/ 177 h 355"/>
              <a:gd name="T60" fmla="*/ 0 w 341"/>
              <a:gd name="T61" fmla="*/ 17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41" h="355">
                <a:moveTo>
                  <a:pt x="0" y="177"/>
                </a:moveTo>
                <a:lnTo>
                  <a:pt x="34" y="35"/>
                </a:lnTo>
                <a:lnTo>
                  <a:pt x="51" y="35"/>
                </a:lnTo>
                <a:lnTo>
                  <a:pt x="51" y="35"/>
                </a:lnTo>
                <a:lnTo>
                  <a:pt x="119" y="319"/>
                </a:lnTo>
                <a:lnTo>
                  <a:pt x="102" y="319"/>
                </a:lnTo>
                <a:lnTo>
                  <a:pt x="102" y="319"/>
                </a:lnTo>
                <a:lnTo>
                  <a:pt x="170" y="35"/>
                </a:lnTo>
                <a:lnTo>
                  <a:pt x="170" y="0"/>
                </a:lnTo>
                <a:lnTo>
                  <a:pt x="187" y="35"/>
                </a:lnTo>
                <a:lnTo>
                  <a:pt x="272" y="319"/>
                </a:lnTo>
                <a:lnTo>
                  <a:pt x="272" y="319"/>
                </a:lnTo>
                <a:lnTo>
                  <a:pt x="255" y="319"/>
                </a:lnTo>
                <a:lnTo>
                  <a:pt x="323" y="35"/>
                </a:lnTo>
                <a:lnTo>
                  <a:pt x="323" y="0"/>
                </a:lnTo>
                <a:lnTo>
                  <a:pt x="341" y="35"/>
                </a:lnTo>
                <a:lnTo>
                  <a:pt x="341" y="35"/>
                </a:lnTo>
                <a:lnTo>
                  <a:pt x="272" y="319"/>
                </a:lnTo>
                <a:lnTo>
                  <a:pt x="255" y="355"/>
                </a:lnTo>
                <a:lnTo>
                  <a:pt x="255" y="319"/>
                </a:lnTo>
                <a:lnTo>
                  <a:pt x="170" y="35"/>
                </a:lnTo>
                <a:lnTo>
                  <a:pt x="187" y="35"/>
                </a:lnTo>
                <a:lnTo>
                  <a:pt x="187" y="35"/>
                </a:lnTo>
                <a:lnTo>
                  <a:pt x="119" y="319"/>
                </a:lnTo>
                <a:lnTo>
                  <a:pt x="119" y="319"/>
                </a:lnTo>
                <a:lnTo>
                  <a:pt x="102" y="319"/>
                </a:lnTo>
                <a:lnTo>
                  <a:pt x="34" y="35"/>
                </a:lnTo>
                <a:lnTo>
                  <a:pt x="34" y="35"/>
                </a:lnTo>
                <a:lnTo>
                  <a:pt x="51" y="35"/>
                </a:lnTo>
                <a:lnTo>
                  <a:pt x="17" y="177"/>
                </a:lnTo>
                <a:lnTo>
                  <a:pt x="0" y="17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18" name="Freeform 1030"/>
          <p:cNvSpPr>
            <a:spLocks/>
          </p:cNvSpPr>
          <p:nvPr/>
        </p:nvSpPr>
        <p:spPr bwMode="auto">
          <a:xfrm>
            <a:off x="7272338" y="1277938"/>
            <a:ext cx="112712" cy="422275"/>
          </a:xfrm>
          <a:custGeom>
            <a:avLst/>
            <a:gdLst>
              <a:gd name="T0" fmla="*/ 18 w 103"/>
              <a:gd name="T1" fmla="*/ 0 h 320"/>
              <a:gd name="T2" fmla="*/ 103 w 103"/>
              <a:gd name="T3" fmla="*/ 284 h 320"/>
              <a:gd name="T4" fmla="*/ 103 w 103"/>
              <a:gd name="T5" fmla="*/ 284 h 320"/>
              <a:gd name="T6" fmla="*/ 86 w 103"/>
              <a:gd name="T7" fmla="*/ 320 h 320"/>
              <a:gd name="T8" fmla="*/ 86 w 103"/>
              <a:gd name="T9" fmla="*/ 284 h 320"/>
              <a:gd name="T10" fmla="*/ 0 w 103"/>
              <a:gd name="T11" fmla="*/ 0 h 320"/>
              <a:gd name="T12" fmla="*/ 18 w 103"/>
              <a:gd name="T13" fmla="*/ 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320">
                <a:moveTo>
                  <a:pt x="18" y="0"/>
                </a:moveTo>
                <a:lnTo>
                  <a:pt x="103" y="284"/>
                </a:lnTo>
                <a:lnTo>
                  <a:pt x="103" y="284"/>
                </a:lnTo>
                <a:lnTo>
                  <a:pt x="86" y="320"/>
                </a:lnTo>
                <a:lnTo>
                  <a:pt x="86" y="284"/>
                </a:lnTo>
                <a:lnTo>
                  <a:pt x="0" y="0"/>
                </a:lnTo>
                <a:lnTo>
                  <a:pt x="18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19" name="Freeform 1031"/>
          <p:cNvSpPr>
            <a:spLocks/>
          </p:cNvSpPr>
          <p:nvPr/>
        </p:nvSpPr>
        <p:spPr bwMode="auto">
          <a:xfrm>
            <a:off x="7366000" y="1465263"/>
            <a:ext cx="55563" cy="187325"/>
          </a:xfrm>
          <a:custGeom>
            <a:avLst/>
            <a:gdLst>
              <a:gd name="T0" fmla="*/ 0 w 51"/>
              <a:gd name="T1" fmla="*/ 142 h 142"/>
              <a:gd name="T2" fmla="*/ 17 w 51"/>
              <a:gd name="T3" fmla="*/ 142 h 142"/>
              <a:gd name="T4" fmla="*/ 51 w 51"/>
              <a:gd name="T5" fmla="*/ 0 h 142"/>
              <a:gd name="T6" fmla="*/ 34 w 51"/>
              <a:gd name="T7" fmla="*/ 0 h 142"/>
              <a:gd name="T8" fmla="*/ 0 w 51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42">
                <a:moveTo>
                  <a:pt x="0" y="142"/>
                </a:moveTo>
                <a:lnTo>
                  <a:pt x="17" y="142"/>
                </a:lnTo>
                <a:lnTo>
                  <a:pt x="51" y="0"/>
                </a:lnTo>
                <a:lnTo>
                  <a:pt x="34" y="0"/>
                </a:lnTo>
                <a:lnTo>
                  <a:pt x="0" y="142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0" name="Freeform 1032"/>
          <p:cNvSpPr>
            <a:spLocks/>
          </p:cNvSpPr>
          <p:nvPr/>
        </p:nvSpPr>
        <p:spPr bwMode="auto">
          <a:xfrm>
            <a:off x="6381750" y="1489075"/>
            <a:ext cx="17463" cy="23813"/>
          </a:xfrm>
          <a:custGeom>
            <a:avLst/>
            <a:gdLst>
              <a:gd name="T0" fmla="*/ 17 w 17"/>
              <a:gd name="T1" fmla="*/ 18 h 18"/>
              <a:gd name="T2" fmla="*/ 17 w 17"/>
              <a:gd name="T3" fmla="*/ 0 h 18"/>
              <a:gd name="T4" fmla="*/ 17 w 17"/>
              <a:gd name="T5" fmla="*/ 0 h 18"/>
              <a:gd name="T6" fmla="*/ 0 w 17"/>
              <a:gd name="T7" fmla="*/ 0 h 18"/>
              <a:gd name="T8" fmla="*/ 0 w 17"/>
              <a:gd name="T9" fmla="*/ 18 h 18"/>
              <a:gd name="T10" fmla="*/ 0 w 17"/>
              <a:gd name="T11" fmla="*/ 18 h 18"/>
              <a:gd name="T12" fmla="*/ 17 w 17"/>
              <a:gd name="T13" fmla="*/ 18 h 18"/>
              <a:gd name="T14" fmla="*/ 17 w 17"/>
              <a:gd name="T15" fmla="*/ 18 h 18"/>
              <a:gd name="T16" fmla="*/ 17 w 17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8">
                <a:moveTo>
                  <a:pt x="17" y="18"/>
                </a:moveTo>
                <a:lnTo>
                  <a:pt x="17" y="0"/>
                </a:lnTo>
                <a:lnTo>
                  <a:pt x="17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7" y="18"/>
                </a:lnTo>
                <a:lnTo>
                  <a:pt x="17" y="18"/>
                </a:lnTo>
                <a:lnTo>
                  <a:pt x="17" y="1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1" name="Freeform 1033"/>
          <p:cNvSpPr>
            <a:spLocks/>
          </p:cNvSpPr>
          <p:nvPr/>
        </p:nvSpPr>
        <p:spPr bwMode="auto">
          <a:xfrm>
            <a:off x="6919913" y="1489075"/>
            <a:ext cx="19050" cy="23813"/>
          </a:xfrm>
          <a:custGeom>
            <a:avLst/>
            <a:gdLst>
              <a:gd name="T0" fmla="*/ 17 w 17"/>
              <a:gd name="T1" fmla="*/ 18 h 18"/>
              <a:gd name="T2" fmla="*/ 17 w 17"/>
              <a:gd name="T3" fmla="*/ 0 h 18"/>
              <a:gd name="T4" fmla="*/ 17 w 17"/>
              <a:gd name="T5" fmla="*/ 0 h 18"/>
              <a:gd name="T6" fmla="*/ 0 w 17"/>
              <a:gd name="T7" fmla="*/ 0 h 18"/>
              <a:gd name="T8" fmla="*/ 0 w 17"/>
              <a:gd name="T9" fmla="*/ 18 h 18"/>
              <a:gd name="T10" fmla="*/ 0 w 17"/>
              <a:gd name="T11" fmla="*/ 18 h 18"/>
              <a:gd name="T12" fmla="*/ 17 w 17"/>
              <a:gd name="T13" fmla="*/ 18 h 18"/>
              <a:gd name="T14" fmla="*/ 17 w 17"/>
              <a:gd name="T15" fmla="*/ 18 h 18"/>
              <a:gd name="T16" fmla="*/ 17 w 17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8">
                <a:moveTo>
                  <a:pt x="17" y="18"/>
                </a:moveTo>
                <a:lnTo>
                  <a:pt x="17" y="0"/>
                </a:lnTo>
                <a:lnTo>
                  <a:pt x="17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7" y="18"/>
                </a:lnTo>
                <a:lnTo>
                  <a:pt x="17" y="18"/>
                </a:lnTo>
                <a:lnTo>
                  <a:pt x="17" y="1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2" name="Rectangle 1034"/>
          <p:cNvSpPr>
            <a:spLocks noChangeArrowheads="1"/>
          </p:cNvSpPr>
          <p:nvPr/>
        </p:nvSpPr>
        <p:spPr bwMode="auto">
          <a:xfrm>
            <a:off x="6381750" y="1489075"/>
            <a:ext cx="538163" cy="238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3" name="Freeform 1035"/>
          <p:cNvSpPr>
            <a:spLocks/>
          </p:cNvSpPr>
          <p:nvPr/>
        </p:nvSpPr>
        <p:spPr bwMode="auto">
          <a:xfrm>
            <a:off x="8072438" y="1465263"/>
            <a:ext cx="19050" cy="23812"/>
          </a:xfrm>
          <a:custGeom>
            <a:avLst/>
            <a:gdLst>
              <a:gd name="T0" fmla="*/ 17 w 17"/>
              <a:gd name="T1" fmla="*/ 18 h 18"/>
              <a:gd name="T2" fmla="*/ 17 w 17"/>
              <a:gd name="T3" fmla="*/ 0 h 18"/>
              <a:gd name="T4" fmla="*/ 17 w 17"/>
              <a:gd name="T5" fmla="*/ 0 h 18"/>
              <a:gd name="T6" fmla="*/ 0 w 17"/>
              <a:gd name="T7" fmla="*/ 0 h 18"/>
              <a:gd name="T8" fmla="*/ 0 w 17"/>
              <a:gd name="T9" fmla="*/ 18 h 18"/>
              <a:gd name="T10" fmla="*/ 0 w 17"/>
              <a:gd name="T11" fmla="*/ 18 h 18"/>
              <a:gd name="T12" fmla="*/ 17 w 17"/>
              <a:gd name="T13" fmla="*/ 18 h 18"/>
              <a:gd name="T14" fmla="*/ 17 w 17"/>
              <a:gd name="T15" fmla="*/ 18 h 18"/>
              <a:gd name="T16" fmla="*/ 17 w 17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8">
                <a:moveTo>
                  <a:pt x="17" y="18"/>
                </a:moveTo>
                <a:lnTo>
                  <a:pt x="17" y="0"/>
                </a:lnTo>
                <a:lnTo>
                  <a:pt x="17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7" y="18"/>
                </a:lnTo>
                <a:lnTo>
                  <a:pt x="17" y="18"/>
                </a:lnTo>
                <a:lnTo>
                  <a:pt x="17" y="1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4" name="Freeform 1036"/>
          <p:cNvSpPr>
            <a:spLocks/>
          </p:cNvSpPr>
          <p:nvPr/>
        </p:nvSpPr>
        <p:spPr bwMode="auto">
          <a:xfrm>
            <a:off x="7385050" y="1465263"/>
            <a:ext cx="19050" cy="23812"/>
          </a:xfrm>
          <a:custGeom>
            <a:avLst/>
            <a:gdLst>
              <a:gd name="T0" fmla="*/ 17 w 17"/>
              <a:gd name="T1" fmla="*/ 18 h 18"/>
              <a:gd name="T2" fmla="*/ 17 w 17"/>
              <a:gd name="T3" fmla="*/ 0 h 18"/>
              <a:gd name="T4" fmla="*/ 17 w 17"/>
              <a:gd name="T5" fmla="*/ 0 h 18"/>
              <a:gd name="T6" fmla="*/ 0 w 17"/>
              <a:gd name="T7" fmla="*/ 0 h 18"/>
              <a:gd name="T8" fmla="*/ 0 w 17"/>
              <a:gd name="T9" fmla="*/ 18 h 18"/>
              <a:gd name="T10" fmla="*/ 0 w 17"/>
              <a:gd name="T11" fmla="*/ 18 h 18"/>
              <a:gd name="T12" fmla="*/ 17 w 17"/>
              <a:gd name="T13" fmla="*/ 18 h 18"/>
              <a:gd name="T14" fmla="*/ 17 w 17"/>
              <a:gd name="T15" fmla="*/ 18 h 18"/>
              <a:gd name="T16" fmla="*/ 17 w 17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8">
                <a:moveTo>
                  <a:pt x="17" y="18"/>
                </a:moveTo>
                <a:lnTo>
                  <a:pt x="17" y="0"/>
                </a:lnTo>
                <a:lnTo>
                  <a:pt x="17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7" y="18"/>
                </a:lnTo>
                <a:lnTo>
                  <a:pt x="17" y="18"/>
                </a:lnTo>
                <a:lnTo>
                  <a:pt x="17" y="1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5" name="Rectangle 1037"/>
          <p:cNvSpPr>
            <a:spLocks noChangeArrowheads="1"/>
          </p:cNvSpPr>
          <p:nvPr/>
        </p:nvSpPr>
        <p:spPr bwMode="auto">
          <a:xfrm>
            <a:off x="7385050" y="1465263"/>
            <a:ext cx="687388" cy="238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6" name="Rectangle 1038"/>
          <p:cNvSpPr>
            <a:spLocks noChangeArrowheads="1"/>
          </p:cNvSpPr>
          <p:nvPr/>
        </p:nvSpPr>
        <p:spPr bwMode="auto">
          <a:xfrm>
            <a:off x="8053388" y="1465263"/>
            <a:ext cx="19050" cy="4238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7" name="Rectangle 1039"/>
          <p:cNvSpPr>
            <a:spLocks noChangeArrowheads="1"/>
          </p:cNvSpPr>
          <p:nvPr/>
        </p:nvSpPr>
        <p:spPr bwMode="auto">
          <a:xfrm>
            <a:off x="6767513" y="2000250"/>
            <a:ext cx="1587" cy="238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8" name="Rectangle 1040"/>
          <p:cNvSpPr>
            <a:spLocks noChangeArrowheads="1"/>
          </p:cNvSpPr>
          <p:nvPr/>
        </p:nvSpPr>
        <p:spPr bwMode="auto">
          <a:xfrm>
            <a:off x="7886700" y="1889125"/>
            <a:ext cx="334963" cy="238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9" name="Rectangle 1041"/>
          <p:cNvSpPr>
            <a:spLocks noChangeArrowheads="1"/>
          </p:cNvSpPr>
          <p:nvPr/>
        </p:nvSpPr>
        <p:spPr bwMode="auto">
          <a:xfrm>
            <a:off x="8053388" y="2028825"/>
            <a:ext cx="19050" cy="4238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30" name="Rectangle 1042"/>
          <p:cNvSpPr>
            <a:spLocks noChangeArrowheads="1"/>
          </p:cNvSpPr>
          <p:nvPr/>
        </p:nvSpPr>
        <p:spPr bwMode="auto">
          <a:xfrm>
            <a:off x="6767513" y="2139950"/>
            <a:ext cx="1587" cy="238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31" name="Rectangle 1043"/>
          <p:cNvSpPr>
            <a:spLocks noChangeArrowheads="1"/>
          </p:cNvSpPr>
          <p:nvPr/>
        </p:nvSpPr>
        <p:spPr bwMode="auto">
          <a:xfrm>
            <a:off x="7886700" y="2028825"/>
            <a:ext cx="334963" cy="238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32" name="Freeform 1044"/>
          <p:cNvSpPr>
            <a:spLocks/>
          </p:cNvSpPr>
          <p:nvPr/>
        </p:nvSpPr>
        <p:spPr bwMode="auto">
          <a:xfrm>
            <a:off x="6343650" y="1443038"/>
            <a:ext cx="74613" cy="93662"/>
          </a:xfrm>
          <a:custGeom>
            <a:avLst/>
            <a:gdLst>
              <a:gd name="T0" fmla="*/ 68 w 68"/>
              <a:gd name="T1" fmla="*/ 35 h 71"/>
              <a:gd name="T2" fmla="*/ 51 w 68"/>
              <a:gd name="T3" fmla="*/ 17 h 71"/>
              <a:gd name="T4" fmla="*/ 34 w 68"/>
              <a:gd name="T5" fmla="*/ 0 h 71"/>
              <a:gd name="T6" fmla="*/ 17 w 68"/>
              <a:gd name="T7" fmla="*/ 17 h 71"/>
              <a:gd name="T8" fmla="*/ 0 w 68"/>
              <a:gd name="T9" fmla="*/ 35 h 71"/>
              <a:gd name="T10" fmla="*/ 17 w 68"/>
              <a:gd name="T11" fmla="*/ 53 h 71"/>
              <a:gd name="T12" fmla="*/ 34 w 68"/>
              <a:gd name="T13" fmla="*/ 71 h 71"/>
              <a:gd name="T14" fmla="*/ 51 w 68"/>
              <a:gd name="T15" fmla="*/ 53 h 71"/>
              <a:gd name="T16" fmla="*/ 68 w 68"/>
              <a:gd name="T17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71">
                <a:moveTo>
                  <a:pt x="68" y="35"/>
                </a:moveTo>
                <a:lnTo>
                  <a:pt x="51" y="17"/>
                </a:lnTo>
                <a:lnTo>
                  <a:pt x="34" y="0"/>
                </a:lnTo>
                <a:lnTo>
                  <a:pt x="17" y="17"/>
                </a:lnTo>
                <a:lnTo>
                  <a:pt x="0" y="35"/>
                </a:lnTo>
                <a:lnTo>
                  <a:pt x="17" y="53"/>
                </a:lnTo>
                <a:lnTo>
                  <a:pt x="34" y="71"/>
                </a:lnTo>
                <a:lnTo>
                  <a:pt x="51" y="53"/>
                </a:lnTo>
                <a:lnTo>
                  <a:pt x="68" y="35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33" name="Freeform 1045"/>
          <p:cNvSpPr>
            <a:spLocks/>
          </p:cNvSpPr>
          <p:nvPr/>
        </p:nvSpPr>
        <p:spPr bwMode="auto">
          <a:xfrm>
            <a:off x="6343650" y="1443038"/>
            <a:ext cx="93663" cy="115887"/>
          </a:xfrm>
          <a:custGeom>
            <a:avLst/>
            <a:gdLst>
              <a:gd name="T0" fmla="*/ 68 w 85"/>
              <a:gd name="T1" fmla="*/ 53 h 88"/>
              <a:gd name="T2" fmla="*/ 51 w 85"/>
              <a:gd name="T3" fmla="*/ 35 h 88"/>
              <a:gd name="T4" fmla="*/ 51 w 85"/>
              <a:gd name="T5" fmla="*/ 35 h 88"/>
              <a:gd name="T6" fmla="*/ 51 w 85"/>
              <a:gd name="T7" fmla="*/ 35 h 88"/>
              <a:gd name="T8" fmla="*/ 34 w 85"/>
              <a:gd name="T9" fmla="*/ 17 h 88"/>
              <a:gd name="T10" fmla="*/ 51 w 85"/>
              <a:gd name="T11" fmla="*/ 17 h 88"/>
              <a:gd name="T12" fmla="*/ 51 w 85"/>
              <a:gd name="T13" fmla="*/ 17 h 88"/>
              <a:gd name="T14" fmla="*/ 34 w 85"/>
              <a:gd name="T15" fmla="*/ 35 h 88"/>
              <a:gd name="T16" fmla="*/ 34 w 85"/>
              <a:gd name="T17" fmla="*/ 35 h 88"/>
              <a:gd name="T18" fmla="*/ 34 w 85"/>
              <a:gd name="T19" fmla="*/ 35 h 88"/>
              <a:gd name="T20" fmla="*/ 17 w 85"/>
              <a:gd name="T21" fmla="*/ 53 h 88"/>
              <a:gd name="T22" fmla="*/ 17 w 85"/>
              <a:gd name="T23" fmla="*/ 35 h 88"/>
              <a:gd name="T24" fmla="*/ 17 w 85"/>
              <a:gd name="T25" fmla="*/ 35 h 88"/>
              <a:gd name="T26" fmla="*/ 34 w 85"/>
              <a:gd name="T27" fmla="*/ 53 h 88"/>
              <a:gd name="T28" fmla="*/ 34 w 85"/>
              <a:gd name="T29" fmla="*/ 53 h 88"/>
              <a:gd name="T30" fmla="*/ 34 w 85"/>
              <a:gd name="T31" fmla="*/ 53 h 88"/>
              <a:gd name="T32" fmla="*/ 51 w 85"/>
              <a:gd name="T33" fmla="*/ 71 h 88"/>
              <a:gd name="T34" fmla="*/ 34 w 85"/>
              <a:gd name="T35" fmla="*/ 71 h 88"/>
              <a:gd name="T36" fmla="*/ 34 w 85"/>
              <a:gd name="T37" fmla="*/ 71 h 88"/>
              <a:gd name="T38" fmla="*/ 51 w 85"/>
              <a:gd name="T39" fmla="*/ 53 h 88"/>
              <a:gd name="T40" fmla="*/ 51 w 85"/>
              <a:gd name="T41" fmla="*/ 53 h 88"/>
              <a:gd name="T42" fmla="*/ 51 w 85"/>
              <a:gd name="T43" fmla="*/ 53 h 88"/>
              <a:gd name="T44" fmla="*/ 68 w 85"/>
              <a:gd name="T45" fmla="*/ 35 h 88"/>
              <a:gd name="T46" fmla="*/ 68 w 85"/>
              <a:gd name="T47" fmla="*/ 35 h 88"/>
              <a:gd name="T48" fmla="*/ 85 w 85"/>
              <a:gd name="T49" fmla="*/ 53 h 88"/>
              <a:gd name="T50" fmla="*/ 85 w 85"/>
              <a:gd name="T51" fmla="*/ 53 h 88"/>
              <a:gd name="T52" fmla="*/ 68 w 85"/>
              <a:gd name="T53" fmla="*/ 71 h 88"/>
              <a:gd name="T54" fmla="*/ 68 w 85"/>
              <a:gd name="T55" fmla="*/ 71 h 88"/>
              <a:gd name="T56" fmla="*/ 68 w 85"/>
              <a:gd name="T57" fmla="*/ 71 h 88"/>
              <a:gd name="T58" fmla="*/ 51 w 85"/>
              <a:gd name="T59" fmla="*/ 88 h 88"/>
              <a:gd name="T60" fmla="*/ 51 w 85"/>
              <a:gd name="T61" fmla="*/ 88 h 88"/>
              <a:gd name="T62" fmla="*/ 34 w 85"/>
              <a:gd name="T63" fmla="*/ 88 h 88"/>
              <a:gd name="T64" fmla="*/ 17 w 85"/>
              <a:gd name="T65" fmla="*/ 71 h 88"/>
              <a:gd name="T66" fmla="*/ 17 w 85"/>
              <a:gd name="T67" fmla="*/ 71 h 88"/>
              <a:gd name="T68" fmla="*/ 17 w 85"/>
              <a:gd name="T69" fmla="*/ 71 h 88"/>
              <a:gd name="T70" fmla="*/ 0 w 85"/>
              <a:gd name="T71" fmla="*/ 53 h 88"/>
              <a:gd name="T72" fmla="*/ 0 w 85"/>
              <a:gd name="T73" fmla="*/ 53 h 88"/>
              <a:gd name="T74" fmla="*/ 0 w 85"/>
              <a:gd name="T75" fmla="*/ 35 h 88"/>
              <a:gd name="T76" fmla="*/ 17 w 85"/>
              <a:gd name="T77" fmla="*/ 17 h 88"/>
              <a:gd name="T78" fmla="*/ 17 w 85"/>
              <a:gd name="T79" fmla="*/ 17 h 88"/>
              <a:gd name="T80" fmla="*/ 17 w 85"/>
              <a:gd name="T81" fmla="*/ 17 h 88"/>
              <a:gd name="T82" fmla="*/ 34 w 85"/>
              <a:gd name="T83" fmla="*/ 0 h 88"/>
              <a:gd name="T84" fmla="*/ 34 w 85"/>
              <a:gd name="T85" fmla="*/ 0 h 88"/>
              <a:gd name="T86" fmla="*/ 51 w 85"/>
              <a:gd name="T87" fmla="*/ 0 h 88"/>
              <a:gd name="T88" fmla="*/ 68 w 85"/>
              <a:gd name="T89" fmla="*/ 17 h 88"/>
              <a:gd name="T90" fmla="*/ 68 w 85"/>
              <a:gd name="T91" fmla="*/ 17 h 88"/>
              <a:gd name="T92" fmla="*/ 68 w 85"/>
              <a:gd name="T93" fmla="*/ 17 h 88"/>
              <a:gd name="T94" fmla="*/ 85 w 85"/>
              <a:gd name="T95" fmla="*/ 35 h 88"/>
              <a:gd name="T96" fmla="*/ 68 w 85"/>
              <a:gd name="T97" fmla="*/ 5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5" h="88">
                <a:moveTo>
                  <a:pt x="68" y="53"/>
                </a:moveTo>
                <a:lnTo>
                  <a:pt x="51" y="35"/>
                </a:lnTo>
                <a:lnTo>
                  <a:pt x="51" y="35"/>
                </a:lnTo>
                <a:lnTo>
                  <a:pt x="51" y="35"/>
                </a:lnTo>
                <a:lnTo>
                  <a:pt x="34" y="17"/>
                </a:lnTo>
                <a:lnTo>
                  <a:pt x="51" y="17"/>
                </a:lnTo>
                <a:lnTo>
                  <a:pt x="51" y="17"/>
                </a:lnTo>
                <a:lnTo>
                  <a:pt x="34" y="35"/>
                </a:lnTo>
                <a:lnTo>
                  <a:pt x="34" y="35"/>
                </a:lnTo>
                <a:lnTo>
                  <a:pt x="34" y="35"/>
                </a:lnTo>
                <a:lnTo>
                  <a:pt x="17" y="53"/>
                </a:lnTo>
                <a:lnTo>
                  <a:pt x="17" y="35"/>
                </a:lnTo>
                <a:lnTo>
                  <a:pt x="17" y="35"/>
                </a:lnTo>
                <a:lnTo>
                  <a:pt x="34" y="53"/>
                </a:lnTo>
                <a:lnTo>
                  <a:pt x="34" y="53"/>
                </a:lnTo>
                <a:lnTo>
                  <a:pt x="34" y="53"/>
                </a:lnTo>
                <a:lnTo>
                  <a:pt x="51" y="71"/>
                </a:lnTo>
                <a:lnTo>
                  <a:pt x="34" y="71"/>
                </a:lnTo>
                <a:lnTo>
                  <a:pt x="34" y="71"/>
                </a:lnTo>
                <a:lnTo>
                  <a:pt x="51" y="53"/>
                </a:lnTo>
                <a:lnTo>
                  <a:pt x="51" y="53"/>
                </a:lnTo>
                <a:lnTo>
                  <a:pt x="51" y="53"/>
                </a:lnTo>
                <a:lnTo>
                  <a:pt x="68" y="35"/>
                </a:lnTo>
                <a:lnTo>
                  <a:pt x="68" y="35"/>
                </a:lnTo>
                <a:lnTo>
                  <a:pt x="85" y="53"/>
                </a:lnTo>
                <a:lnTo>
                  <a:pt x="85" y="53"/>
                </a:lnTo>
                <a:lnTo>
                  <a:pt x="68" y="71"/>
                </a:lnTo>
                <a:lnTo>
                  <a:pt x="68" y="71"/>
                </a:lnTo>
                <a:lnTo>
                  <a:pt x="68" y="71"/>
                </a:lnTo>
                <a:lnTo>
                  <a:pt x="51" y="88"/>
                </a:lnTo>
                <a:lnTo>
                  <a:pt x="51" y="88"/>
                </a:lnTo>
                <a:lnTo>
                  <a:pt x="34" y="88"/>
                </a:lnTo>
                <a:lnTo>
                  <a:pt x="17" y="71"/>
                </a:lnTo>
                <a:lnTo>
                  <a:pt x="17" y="71"/>
                </a:lnTo>
                <a:lnTo>
                  <a:pt x="17" y="71"/>
                </a:lnTo>
                <a:lnTo>
                  <a:pt x="0" y="53"/>
                </a:lnTo>
                <a:lnTo>
                  <a:pt x="0" y="53"/>
                </a:lnTo>
                <a:lnTo>
                  <a:pt x="0" y="35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34" y="0"/>
                </a:lnTo>
                <a:lnTo>
                  <a:pt x="34" y="0"/>
                </a:lnTo>
                <a:lnTo>
                  <a:pt x="51" y="0"/>
                </a:lnTo>
                <a:lnTo>
                  <a:pt x="68" y="17"/>
                </a:lnTo>
                <a:lnTo>
                  <a:pt x="68" y="17"/>
                </a:lnTo>
                <a:lnTo>
                  <a:pt x="68" y="17"/>
                </a:lnTo>
                <a:lnTo>
                  <a:pt x="85" y="35"/>
                </a:lnTo>
                <a:lnTo>
                  <a:pt x="68" y="53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34" name="Freeform 1046"/>
          <p:cNvSpPr>
            <a:spLocks/>
          </p:cNvSpPr>
          <p:nvPr/>
        </p:nvSpPr>
        <p:spPr bwMode="auto">
          <a:xfrm>
            <a:off x="6418263" y="1489075"/>
            <a:ext cx="19050" cy="23813"/>
          </a:xfrm>
          <a:custGeom>
            <a:avLst/>
            <a:gdLst>
              <a:gd name="T0" fmla="*/ 0 w 17"/>
              <a:gd name="T1" fmla="*/ 0 h 18"/>
              <a:gd name="T2" fmla="*/ 0 w 17"/>
              <a:gd name="T3" fmla="*/ 0 h 18"/>
              <a:gd name="T4" fmla="*/ 0 w 17"/>
              <a:gd name="T5" fmla="*/ 18 h 18"/>
              <a:gd name="T6" fmla="*/ 17 w 17"/>
              <a:gd name="T7" fmla="*/ 0 h 18"/>
              <a:gd name="T8" fmla="*/ 17 w 17"/>
              <a:gd name="T9" fmla="*/ 18 h 18"/>
              <a:gd name="T10" fmla="*/ 17 w 17"/>
              <a:gd name="T11" fmla="*/ 18 h 18"/>
              <a:gd name="T12" fmla="*/ 0 w 17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lnTo>
                  <a:pt x="17" y="0"/>
                </a:lnTo>
                <a:lnTo>
                  <a:pt x="17" y="18"/>
                </a:lnTo>
                <a:lnTo>
                  <a:pt x="17" y="1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35" name="Freeform 1047"/>
          <p:cNvSpPr>
            <a:spLocks/>
          </p:cNvSpPr>
          <p:nvPr/>
        </p:nvSpPr>
        <p:spPr bwMode="auto">
          <a:xfrm>
            <a:off x="8016875" y="1443038"/>
            <a:ext cx="74613" cy="69850"/>
          </a:xfrm>
          <a:custGeom>
            <a:avLst/>
            <a:gdLst>
              <a:gd name="T0" fmla="*/ 68 w 68"/>
              <a:gd name="T1" fmla="*/ 17 h 53"/>
              <a:gd name="T2" fmla="*/ 51 w 68"/>
              <a:gd name="T3" fmla="*/ 0 h 53"/>
              <a:gd name="T4" fmla="*/ 34 w 68"/>
              <a:gd name="T5" fmla="*/ 0 h 53"/>
              <a:gd name="T6" fmla="*/ 17 w 68"/>
              <a:gd name="T7" fmla="*/ 0 h 53"/>
              <a:gd name="T8" fmla="*/ 0 w 68"/>
              <a:gd name="T9" fmla="*/ 17 h 53"/>
              <a:gd name="T10" fmla="*/ 17 w 68"/>
              <a:gd name="T11" fmla="*/ 53 h 53"/>
              <a:gd name="T12" fmla="*/ 34 w 68"/>
              <a:gd name="T13" fmla="*/ 53 h 53"/>
              <a:gd name="T14" fmla="*/ 51 w 68"/>
              <a:gd name="T15" fmla="*/ 53 h 53"/>
              <a:gd name="T16" fmla="*/ 68 w 68"/>
              <a:gd name="T17" fmla="*/ 1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53">
                <a:moveTo>
                  <a:pt x="68" y="17"/>
                </a:moveTo>
                <a:lnTo>
                  <a:pt x="51" y="0"/>
                </a:lnTo>
                <a:lnTo>
                  <a:pt x="34" y="0"/>
                </a:lnTo>
                <a:lnTo>
                  <a:pt x="17" y="0"/>
                </a:lnTo>
                <a:lnTo>
                  <a:pt x="0" y="17"/>
                </a:lnTo>
                <a:lnTo>
                  <a:pt x="17" y="53"/>
                </a:lnTo>
                <a:lnTo>
                  <a:pt x="34" y="53"/>
                </a:lnTo>
                <a:lnTo>
                  <a:pt x="51" y="53"/>
                </a:lnTo>
                <a:lnTo>
                  <a:pt x="68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36" name="Freeform 1048"/>
          <p:cNvSpPr>
            <a:spLocks/>
          </p:cNvSpPr>
          <p:nvPr/>
        </p:nvSpPr>
        <p:spPr bwMode="auto">
          <a:xfrm>
            <a:off x="8016875" y="1443038"/>
            <a:ext cx="92075" cy="93662"/>
          </a:xfrm>
          <a:custGeom>
            <a:avLst/>
            <a:gdLst>
              <a:gd name="T0" fmla="*/ 68 w 85"/>
              <a:gd name="T1" fmla="*/ 35 h 71"/>
              <a:gd name="T2" fmla="*/ 51 w 85"/>
              <a:gd name="T3" fmla="*/ 17 h 71"/>
              <a:gd name="T4" fmla="*/ 51 w 85"/>
              <a:gd name="T5" fmla="*/ 17 h 71"/>
              <a:gd name="T6" fmla="*/ 51 w 85"/>
              <a:gd name="T7" fmla="*/ 17 h 71"/>
              <a:gd name="T8" fmla="*/ 34 w 85"/>
              <a:gd name="T9" fmla="*/ 17 h 71"/>
              <a:gd name="T10" fmla="*/ 34 w 85"/>
              <a:gd name="T11" fmla="*/ 17 h 71"/>
              <a:gd name="T12" fmla="*/ 34 w 85"/>
              <a:gd name="T13" fmla="*/ 17 h 71"/>
              <a:gd name="T14" fmla="*/ 17 w 85"/>
              <a:gd name="T15" fmla="*/ 17 h 71"/>
              <a:gd name="T16" fmla="*/ 34 w 85"/>
              <a:gd name="T17" fmla="*/ 17 h 71"/>
              <a:gd name="T18" fmla="*/ 34 w 85"/>
              <a:gd name="T19" fmla="*/ 17 h 71"/>
              <a:gd name="T20" fmla="*/ 17 w 85"/>
              <a:gd name="T21" fmla="*/ 35 h 71"/>
              <a:gd name="T22" fmla="*/ 17 w 85"/>
              <a:gd name="T23" fmla="*/ 17 h 71"/>
              <a:gd name="T24" fmla="*/ 17 w 85"/>
              <a:gd name="T25" fmla="*/ 17 h 71"/>
              <a:gd name="T26" fmla="*/ 34 w 85"/>
              <a:gd name="T27" fmla="*/ 53 h 71"/>
              <a:gd name="T28" fmla="*/ 17 w 85"/>
              <a:gd name="T29" fmla="*/ 53 h 71"/>
              <a:gd name="T30" fmla="*/ 17 w 85"/>
              <a:gd name="T31" fmla="*/ 53 h 71"/>
              <a:gd name="T32" fmla="*/ 34 w 85"/>
              <a:gd name="T33" fmla="*/ 53 h 71"/>
              <a:gd name="T34" fmla="*/ 34 w 85"/>
              <a:gd name="T35" fmla="*/ 53 h 71"/>
              <a:gd name="T36" fmla="*/ 34 w 85"/>
              <a:gd name="T37" fmla="*/ 53 h 71"/>
              <a:gd name="T38" fmla="*/ 51 w 85"/>
              <a:gd name="T39" fmla="*/ 53 h 71"/>
              <a:gd name="T40" fmla="*/ 51 w 85"/>
              <a:gd name="T41" fmla="*/ 53 h 71"/>
              <a:gd name="T42" fmla="*/ 51 w 85"/>
              <a:gd name="T43" fmla="*/ 53 h 71"/>
              <a:gd name="T44" fmla="*/ 68 w 85"/>
              <a:gd name="T45" fmla="*/ 17 h 71"/>
              <a:gd name="T46" fmla="*/ 68 w 85"/>
              <a:gd name="T47" fmla="*/ 17 h 71"/>
              <a:gd name="T48" fmla="*/ 85 w 85"/>
              <a:gd name="T49" fmla="*/ 17 h 71"/>
              <a:gd name="T50" fmla="*/ 85 w 85"/>
              <a:gd name="T51" fmla="*/ 17 h 71"/>
              <a:gd name="T52" fmla="*/ 68 w 85"/>
              <a:gd name="T53" fmla="*/ 53 h 71"/>
              <a:gd name="T54" fmla="*/ 68 w 85"/>
              <a:gd name="T55" fmla="*/ 53 h 71"/>
              <a:gd name="T56" fmla="*/ 51 w 85"/>
              <a:gd name="T57" fmla="*/ 71 h 71"/>
              <a:gd name="T58" fmla="*/ 34 w 85"/>
              <a:gd name="T59" fmla="*/ 71 h 71"/>
              <a:gd name="T60" fmla="*/ 34 w 85"/>
              <a:gd name="T61" fmla="*/ 71 h 71"/>
              <a:gd name="T62" fmla="*/ 34 w 85"/>
              <a:gd name="T63" fmla="*/ 71 h 71"/>
              <a:gd name="T64" fmla="*/ 17 w 85"/>
              <a:gd name="T65" fmla="*/ 71 h 71"/>
              <a:gd name="T66" fmla="*/ 17 w 85"/>
              <a:gd name="T67" fmla="*/ 71 h 71"/>
              <a:gd name="T68" fmla="*/ 17 w 85"/>
              <a:gd name="T69" fmla="*/ 53 h 71"/>
              <a:gd name="T70" fmla="*/ 0 w 85"/>
              <a:gd name="T71" fmla="*/ 17 h 71"/>
              <a:gd name="T72" fmla="*/ 0 w 85"/>
              <a:gd name="T73" fmla="*/ 17 h 71"/>
              <a:gd name="T74" fmla="*/ 0 w 85"/>
              <a:gd name="T75" fmla="*/ 17 h 71"/>
              <a:gd name="T76" fmla="*/ 17 w 85"/>
              <a:gd name="T77" fmla="*/ 0 h 71"/>
              <a:gd name="T78" fmla="*/ 17 w 85"/>
              <a:gd name="T79" fmla="*/ 0 h 71"/>
              <a:gd name="T80" fmla="*/ 17 w 85"/>
              <a:gd name="T81" fmla="*/ 0 h 71"/>
              <a:gd name="T82" fmla="*/ 34 w 85"/>
              <a:gd name="T83" fmla="*/ 0 h 71"/>
              <a:gd name="T84" fmla="*/ 34 w 85"/>
              <a:gd name="T85" fmla="*/ 0 h 71"/>
              <a:gd name="T86" fmla="*/ 34 w 85"/>
              <a:gd name="T87" fmla="*/ 0 h 71"/>
              <a:gd name="T88" fmla="*/ 51 w 85"/>
              <a:gd name="T89" fmla="*/ 0 h 71"/>
              <a:gd name="T90" fmla="*/ 51 w 85"/>
              <a:gd name="T91" fmla="*/ 0 h 71"/>
              <a:gd name="T92" fmla="*/ 68 w 85"/>
              <a:gd name="T93" fmla="*/ 0 h 71"/>
              <a:gd name="T94" fmla="*/ 85 w 85"/>
              <a:gd name="T95" fmla="*/ 17 h 71"/>
              <a:gd name="T96" fmla="*/ 68 w 85"/>
              <a:gd name="T97" fmla="*/ 3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5" h="71">
                <a:moveTo>
                  <a:pt x="68" y="35"/>
                </a:moveTo>
                <a:lnTo>
                  <a:pt x="51" y="17"/>
                </a:lnTo>
                <a:lnTo>
                  <a:pt x="51" y="17"/>
                </a:lnTo>
                <a:lnTo>
                  <a:pt x="51" y="17"/>
                </a:lnTo>
                <a:lnTo>
                  <a:pt x="34" y="17"/>
                </a:lnTo>
                <a:lnTo>
                  <a:pt x="34" y="17"/>
                </a:lnTo>
                <a:lnTo>
                  <a:pt x="34" y="17"/>
                </a:lnTo>
                <a:lnTo>
                  <a:pt x="17" y="17"/>
                </a:lnTo>
                <a:lnTo>
                  <a:pt x="34" y="17"/>
                </a:lnTo>
                <a:lnTo>
                  <a:pt x="34" y="17"/>
                </a:lnTo>
                <a:lnTo>
                  <a:pt x="17" y="35"/>
                </a:lnTo>
                <a:lnTo>
                  <a:pt x="17" y="17"/>
                </a:lnTo>
                <a:lnTo>
                  <a:pt x="17" y="17"/>
                </a:lnTo>
                <a:lnTo>
                  <a:pt x="34" y="53"/>
                </a:lnTo>
                <a:lnTo>
                  <a:pt x="17" y="53"/>
                </a:lnTo>
                <a:lnTo>
                  <a:pt x="17" y="53"/>
                </a:lnTo>
                <a:lnTo>
                  <a:pt x="34" y="53"/>
                </a:lnTo>
                <a:lnTo>
                  <a:pt x="34" y="53"/>
                </a:lnTo>
                <a:lnTo>
                  <a:pt x="34" y="53"/>
                </a:lnTo>
                <a:lnTo>
                  <a:pt x="51" y="53"/>
                </a:lnTo>
                <a:lnTo>
                  <a:pt x="51" y="53"/>
                </a:lnTo>
                <a:lnTo>
                  <a:pt x="51" y="53"/>
                </a:lnTo>
                <a:lnTo>
                  <a:pt x="68" y="17"/>
                </a:lnTo>
                <a:lnTo>
                  <a:pt x="68" y="17"/>
                </a:lnTo>
                <a:lnTo>
                  <a:pt x="85" y="17"/>
                </a:lnTo>
                <a:lnTo>
                  <a:pt x="85" y="17"/>
                </a:lnTo>
                <a:lnTo>
                  <a:pt x="68" y="53"/>
                </a:lnTo>
                <a:lnTo>
                  <a:pt x="68" y="53"/>
                </a:lnTo>
                <a:lnTo>
                  <a:pt x="51" y="71"/>
                </a:lnTo>
                <a:lnTo>
                  <a:pt x="34" y="71"/>
                </a:lnTo>
                <a:lnTo>
                  <a:pt x="34" y="71"/>
                </a:lnTo>
                <a:lnTo>
                  <a:pt x="34" y="71"/>
                </a:lnTo>
                <a:lnTo>
                  <a:pt x="17" y="71"/>
                </a:lnTo>
                <a:lnTo>
                  <a:pt x="17" y="71"/>
                </a:lnTo>
                <a:lnTo>
                  <a:pt x="17" y="53"/>
                </a:lnTo>
                <a:lnTo>
                  <a:pt x="0" y="17"/>
                </a:lnTo>
                <a:lnTo>
                  <a:pt x="0" y="17"/>
                </a:lnTo>
                <a:lnTo>
                  <a:pt x="0" y="17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51" y="0"/>
                </a:lnTo>
                <a:lnTo>
                  <a:pt x="51" y="0"/>
                </a:lnTo>
                <a:lnTo>
                  <a:pt x="68" y="0"/>
                </a:lnTo>
                <a:lnTo>
                  <a:pt x="85" y="17"/>
                </a:lnTo>
                <a:lnTo>
                  <a:pt x="68" y="35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37" name="Freeform 1049"/>
          <p:cNvSpPr>
            <a:spLocks/>
          </p:cNvSpPr>
          <p:nvPr/>
        </p:nvSpPr>
        <p:spPr bwMode="auto">
          <a:xfrm>
            <a:off x="8091488" y="1465263"/>
            <a:ext cx="17462" cy="23812"/>
          </a:xfrm>
          <a:custGeom>
            <a:avLst/>
            <a:gdLst>
              <a:gd name="T0" fmla="*/ 0 w 17"/>
              <a:gd name="T1" fmla="*/ 0 h 18"/>
              <a:gd name="T2" fmla="*/ 0 w 17"/>
              <a:gd name="T3" fmla="*/ 0 h 18"/>
              <a:gd name="T4" fmla="*/ 0 w 17"/>
              <a:gd name="T5" fmla="*/ 18 h 18"/>
              <a:gd name="T6" fmla="*/ 17 w 17"/>
              <a:gd name="T7" fmla="*/ 0 h 18"/>
              <a:gd name="T8" fmla="*/ 17 w 17"/>
              <a:gd name="T9" fmla="*/ 0 h 18"/>
              <a:gd name="T10" fmla="*/ 17 w 17"/>
              <a:gd name="T11" fmla="*/ 0 h 18"/>
              <a:gd name="T12" fmla="*/ 0 w 17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lnTo>
                  <a:pt x="17" y="0"/>
                </a:lnTo>
                <a:lnTo>
                  <a:pt x="17" y="0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38" name="Rectangle 1050"/>
          <p:cNvSpPr>
            <a:spLocks noChangeArrowheads="1"/>
          </p:cNvSpPr>
          <p:nvPr/>
        </p:nvSpPr>
        <p:spPr bwMode="auto">
          <a:xfrm>
            <a:off x="5978525" y="1255713"/>
            <a:ext cx="228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>
                <a:solidFill>
                  <a:srgbClr val="000000"/>
                </a:solidFill>
                <a:latin typeface="Times" charset="0"/>
              </a:rPr>
              <a:t>V</a:t>
            </a:r>
            <a:endParaRPr lang="en-US" sz="2400"/>
          </a:p>
        </p:txBody>
      </p:sp>
      <p:sp>
        <p:nvSpPr>
          <p:cNvPr id="448539" name="Rectangle 1051"/>
          <p:cNvSpPr>
            <a:spLocks noChangeArrowheads="1"/>
          </p:cNvSpPr>
          <p:nvPr/>
        </p:nvSpPr>
        <p:spPr bwMode="auto">
          <a:xfrm>
            <a:off x="6151563" y="1419225"/>
            <a:ext cx="19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charset="0"/>
              </a:rPr>
              <a:t>in</a:t>
            </a:r>
            <a:endParaRPr lang="en-US" sz="2400"/>
          </a:p>
        </p:txBody>
      </p:sp>
      <p:sp>
        <p:nvSpPr>
          <p:cNvPr id="448540" name="Rectangle 1052"/>
          <p:cNvSpPr>
            <a:spLocks noChangeArrowheads="1"/>
          </p:cNvSpPr>
          <p:nvPr/>
        </p:nvSpPr>
        <p:spPr bwMode="auto">
          <a:xfrm>
            <a:off x="7083425" y="877888"/>
            <a:ext cx="247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>
                <a:solidFill>
                  <a:srgbClr val="000000"/>
                </a:solidFill>
                <a:latin typeface="Times" charset="0"/>
              </a:rPr>
              <a:t>R</a:t>
            </a:r>
            <a:endParaRPr lang="en-US" sz="2400"/>
          </a:p>
        </p:txBody>
      </p:sp>
      <p:sp>
        <p:nvSpPr>
          <p:cNvPr id="448541" name="Rectangle 1053"/>
          <p:cNvSpPr>
            <a:spLocks noChangeArrowheads="1"/>
          </p:cNvSpPr>
          <p:nvPr/>
        </p:nvSpPr>
        <p:spPr bwMode="auto">
          <a:xfrm>
            <a:off x="8189913" y="1255713"/>
            <a:ext cx="228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>
                <a:solidFill>
                  <a:srgbClr val="000000"/>
                </a:solidFill>
                <a:latin typeface="Times" charset="0"/>
              </a:rPr>
              <a:t>V</a:t>
            </a:r>
            <a:endParaRPr lang="en-US" sz="2400"/>
          </a:p>
        </p:txBody>
      </p:sp>
      <p:sp>
        <p:nvSpPr>
          <p:cNvPr id="448542" name="Rectangle 1054"/>
          <p:cNvSpPr>
            <a:spLocks noChangeArrowheads="1"/>
          </p:cNvSpPr>
          <p:nvPr/>
        </p:nvSpPr>
        <p:spPr bwMode="auto">
          <a:xfrm>
            <a:off x="8334375" y="1397000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" charset="0"/>
              </a:rPr>
              <a:t>out</a:t>
            </a:r>
            <a:endParaRPr lang="en-US" sz="2400"/>
          </a:p>
        </p:txBody>
      </p:sp>
      <p:sp>
        <p:nvSpPr>
          <p:cNvPr id="448543" name="Rectangle 1055"/>
          <p:cNvSpPr>
            <a:spLocks noChangeArrowheads="1"/>
          </p:cNvSpPr>
          <p:nvPr/>
        </p:nvSpPr>
        <p:spPr bwMode="auto">
          <a:xfrm>
            <a:off x="8329613" y="1793875"/>
            <a:ext cx="247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>
                <a:solidFill>
                  <a:srgbClr val="000000"/>
                </a:solidFill>
                <a:latin typeface="Times" charset="0"/>
              </a:rPr>
              <a:t>C</a:t>
            </a:r>
            <a:endParaRPr lang="en-US" sz="2400"/>
          </a:p>
        </p:txBody>
      </p:sp>
      <p:sp>
        <p:nvSpPr>
          <p:cNvPr id="448544" name="Freeform 1056"/>
          <p:cNvSpPr>
            <a:spLocks/>
          </p:cNvSpPr>
          <p:nvPr/>
        </p:nvSpPr>
        <p:spPr bwMode="auto">
          <a:xfrm>
            <a:off x="8313738" y="2476500"/>
            <a:ext cx="19050" cy="22225"/>
          </a:xfrm>
          <a:custGeom>
            <a:avLst/>
            <a:gdLst>
              <a:gd name="T0" fmla="*/ 18 w 18"/>
              <a:gd name="T1" fmla="*/ 17 h 17"/>
              <a:gd name="T2" fmla="*/ 18 w 18"/>
              <a:gd name="T3" fmla="*/ 0 h 17"/>
              <a:gd name="T4" fmla="*/ 18 w 18"/>
              <a:gd name="T5" fmla="*/ 0 h 17"/>
              <a:gd name="T6" fmla="*/ 0 w 18"/>
              <a:gd name="T7" fmla="*/ 0 h 17"/>
              <a:gd name="T8" fmla="*/ 0 w 18"/>
              <a:gd name="T9" fmla="*/ 17 h 17"/>
              <a:gd name="T10" fmla="*/ 0 w 18"/>
              <a:gd name="T11" fmla="*/ 17 h 17"/>
              <a:gd name="T12" fmla="*/ 18 w 18"/>
              <a:gd name="T13" fmla="*/ 17 h 17"/>
              <a:gd name="T14" fmla="*/ 18 w 18"/>
              <a:gd name="T15" fmla="*/ 17 h 17"/>
              <a:gd name="T16" fmla="*/ 18 w 1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45" name="Freeform 1057"/>
          <p:cNvSpPr>
            <a:spLocks/>
          </p:cNvSpPr>
          <p:nvPr/>
        </p:nvSpPr>
        <p:spPr bwMode="auto">
          <a:xfrm>
            <a:off x="7812088" y="2476500"/>
            <a:ext cx="19050" cy="22225"/>
          </a:xfrm>
          <a:custGeom>
            <a:avLst/>
            <a:gdLst>
              <a:gd name="T0" fmla="*/ 17 w 17"/>
              <a:gd name="T1" fmla="*/ 17 h 17"/>
              <a:gd name="T2" fmla="*/ 17 w 17"/>
              <a:gd name="T3" fmla="*/ 0 h 17"/>
              <a:gd name="T4" fmla="*/ 17 w 17"/>
              <a:gd name="T5" fmla="*/ 0 h 17"/>
              <a:gd name="T6" fmla="*/ 0 w 17"/>
              <a:gd name="T7" fmla="*/ 0 h 17"/>
              <a:gd name="T8" fmla="*/ 0 w 17"/>
              <a:gd name="T9" fmla="*/ 17 h 17"/>
              <a:gd name="T10" fmla="*/ 0 w 17"/>
              <a:gd name="T11" fmla="*/ 17 h 17"/>
              <a:gd name="T12" fmla="*/ 17 w 17"/>
              <a:gd name="T13" fmla="*/ 17 h 17"/>
              <a:gd name="T14" fmla="*/ 17 w 17"/>
              <a:gd name="T15" fmla="*/ 17 h 17"/>
              <a:gd name="T16" fmla="*/ 17 w 17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7">
                <a:moveTo>
                  <a:pt x="17" y="17"/>
                </a:moveTo>
                <a:lnTo>
                  <a:pt x="17" y="0"/>
                </a:lnTo>
                <a:lnTo>
                  <a:pt x="17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46" name="Text Box 1058"/>
          <p:cNvSpPr txBox="1">
            <a:spLocks noChangeArrowheads="1"/>
          </p:cNvSpPr>
          <p:nvPr/>
        </p:nvSpPr>
        <p:spPr bwMode="auto">
          <a:xfrm>
            <a:off x="425450" y="914400"/>
            <a:ext cx="5213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Arial" pitchFamily="34" charset="0"/>
              </a:rPr>
              <a:t>Suppose a voltage pulse of width</a:t>
            </a:r>
          </a:p>
          <a:p>
            <a:r>
              <a:rPr lang="en-US" sz="2400">
                <a:latin typeface="Arial" pitchFamily="34" charset="0"/>
              </a:rPr>
              <a:t>5 </a:t>
            </a:r>
            <a:r>
              <a:rPr lang="en-US" sz="2400">
                <a:latin typeface="Symbol" pitchFamily="18" charset="2"/>
              </a:rPr>
              <a:t>m</a:t>
            </a:r>
            <a:r>
              <a:rPr lang="en-US" sz="2400">
                <a:latin typeface="Arial" pitchFamily="34" charset="0"/>
              </a:rPr>
              <a:t>s and height 4 V is applied to the</a:t>
            </a:r>
          </a:p>
          <a:p>
            <a:r>
              <a:rPr lang="en-US" sz="2400">
                <a:latin typeface="Arial" pitchFamily="34" charset="0"/>
              </a:rPr>
              <a:t>input of this circuit beginning at </a:t>
            </a:r>
            <a:r>
              <a:rPr lang="en-US" sz="2400" i="1">
                <a:latin typeface="Arial" pitchFamily="34" charset="0"/>
              </a:rPr>
              <a:t>t </a:t>
            </a:r>
            <a:r>
              <a:rPr lang="en-US" sz="2400">
                <a:latin typeface="Arial" pitchFamily="34" charset="0"/>
              </a:rPr>
              <a:t>= 0:</a:t>
            </a:r>
          </a:p>
        </p:txBody>
      </p:sp>
      <p:sp>
        <p:nvSpPr>
          <p:cNvPr id="448547" name="AutoShape 1059"/>
          <p:cNvSpPr>
            <a:spLocks noChangeArrowheads="1"/>
          </p:cNvSpPr>
          <p:nvPr/>
        </p:nvSpPr>
        <p:spPr bwMode="auto">
          <a:xfrm flipV="1">
            <a:off x="7935913" y="2411413"/>
            <a:ext cx="234950" cy="130175"/>
          </a:xfrm>
          <a:prstGeom prst="triangle">
            <a:avLst>
              <a:gd name="adj" fmla="val 50676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8548" name="Rectangle 1060"/>
          <p:cNvSpPr>
            <a:spLocks noChangeArrowheads="1"/>
          </p:cNvSpPr>
          <p:nvPr/>
        </p:nvSpPr>
        <p:spPr bwMode="auto">
          <a:xfrm>
            <a:off x="5978525" y="1889125"/>
            <a:ext cx="1639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</a:rPr>
              <a:t>R = 2.5 k</a:t>
            </a:r>
            <a:r>
              <a:rPr lang="el-GR" sz="2400">
                <a:latin typeface="Arial" pitchFamily="34" charset="0"/>
              </a:rPr>
              <a:t>Ω</a:t>
            </a:r>
            <a:endParaRPr lang="en-US" sz="2400">
              <a:latin typeface="Arial" pitchFamily="34" charset="0"/>
            </a:endParaRPr>
          </a:p>
          <a:p>
            <a:r>
              <a:rPr lang="en-US" sz="2400">
                <a:latin typeface="Arial" pitchFamily="34" charset="0"/>
              </a:rPr>
              <a:t>C = 1 nF</a:t>
            </a:r>
          </a:p>
        </p:txBody>
      </p:sp>
      <p:sp>
        <p:nvSpPr>
          <p:cNvPr id="448549" name="Text Box 1061"/>
          <p:cNvSpPr txBox="1">
            <a:spLocks noChangeArrowheads="1"/>
          </p:cNvSpPr>
          <p:nvPr/>
        </p:nvSpPr>
        <p:spPr bwMode="auto">
          <a:xfrm>
            <a:off x="457200" y="2967038"/>
            <a:ext cx="8382000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Arial" pitchFamily="34" charset="0"/>
              </a:rPr>
              <a:t> First, V</a:t>
            </a:r>
            <a:r>
              <a:rPr lang="en-US" sz="2400" baseline="-25000">
                <a:latin typeface="Arial" pitchFamily="34" charset="0"/>
              </a:rPr>
              <a:t>out</a:t>
            </a:r>
            <a:r>
              <a:rPr lang="en-US" sz="2400">
                <a:latin typeface="Arial" pitchFamily="34" charset="0"/>
              </a:rPr>
              <a:t> will increase exponentially toward 4 V.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sz="2400">
                <a:latin typeface="Arial" pitchFamily="34" charset="0"/>
              </a:rPr>
              <a:t> When V</a:t>
            </a:r>
            <a:r>
              <a:rPr lang="en-US" sz="2400" baseline="-25000">
                <a:latin typeface="Arial" pitchFamily="34" charset="0"/>
              </a:rPr>
              <a:t>in</a:t>
            </a:r>
            <a:r>
              <a:rPr lang="en-US" sz="2400">
                <a:latin typeface="Arial" pitchFamily="34" charset="0"/>
              </a:rPr>
              <a:t> goes back down, V</a:t>
            </a:r>
            <a:r>
              <a:rPr lang="en-US" sz="2400" baseline="-25000">
                <a:latin typeface="Arial" pitchFamily="34" charset="0"/>
              </a:rPr>
              <a:t>out</a:t>
            </a:r>
            <a:r>
              <a:rPr lang="en-US" sz="2400">
                <a:latin typeface="Arial" pitchFamily="34" charset="0"/>
              </a:rPr>
              <a:t> will decrease exponentially </a:t>
            </a:r>
          </a:p>
          <a:p>
            <a:r>
              <a:rPr lang="en-US" sz="2400">
                <a:latin typeface="Arial" pitchFamily="34" charset="0"/>
              </a:rPr>
              <a:t>   back down to 0 V.</a:t>
            </a:r>
          </a:p>
          <a:p>
            <a:endParaRPr lang="en-US" sz="2400">
              <a:latin typeface="Arial" pitchFamily="34" charset="0"/>
            </a:endParaRPr>
          </a:p>
          <a:p>
            <a:r>
              <a:rPr lang="en-US" sz="2400" i="1">
                <a:latin typeface="Arial" pitchFamily="34" charset="0"/>
              </a:rPr>
              <a:t>What is the peak value of V</a:t>
            </a:r>
            <a:r>
              <a:rPr lang="en-US" sz="2400" i="1" baseline="-25000">
                <a:latin typeface="Arial" pitchFamily="34" charset="0"/>
              </a:rPr>
              <a:t>out</a:t>
            </a:r>
            <a:r>
              <a:rPr lang="en-US" sz="2400" i="1">
                <a:latin typeface="Arial" pitchFamily="34" charset="0"/>
              </a:rPr>
              <a:t>?</a:t>
            </a:r>
            <a:endParaRPr lang="en-US" sz="2400">
              <a:latin typeface="Arial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The output increases for 5 </a:t>
            </a:r>
            <a:r>
              <a:rPr lang="en-US" sz="2400">
                <a:latin typeface="Symbol" pitchFamily="18" charset="2"/>
              </a:rPr>
              <a:t>m</a:t>
            </a:r>
            <a:r>
              <a:rPr lang="en-US" sz="2400">
                <a:latin typeface="Arial" pitchFamily="34" charset="0"/>
              </a:rPr>
              <a:t>s, or 2 time constants.</a:t>
            </a:r>
          </a:p>
          <a:p>
            <a:pPr lvl="1">
              <a:spcBef>
                <a:spcPct val="20000"/>
              </a:spcBef>
            </a:pPr>
            <a:r>
              <a:rPr lang="en-US" sz="2400">
                <a:latin typeface="Arial" pitchFamily="34" charset="0"/>
                <a:sym typeface="Wingdings" pitchFamily="2" charset="2"/>
              </a:rPr>
              <a:t> </a:t>
            </a:r>
            <a:r>
              <a:rPr lang="en-US" sz="2400">
                <a:latin typeface="Arial" pitchFamily="34" charset="0"/>
              </a:rPr>
              <a:t>It reaches 1-e</a:t>
            </a:r>
            <a:r>
              <a:rPr lang="en-US" sz="2400" baseline="30000">
                <a:latin typeface="Arial" pitchFamily="34" charset="0"/>
              </a:rPr>
              <a:t>-2</a:t>
            </a:r>
            <a:r>
              <a:rPr lang="en-US" sz="2400">
                <a:latin typeface="Arial" pitchFamily="34" charset="0"/>
              </a:rPr>
              <a:t> or 86% of the final value.</a:t>
            </a:r>
          </a:p>
          <a:p>
            <a:pPr lvl="1" algn="ctr">
              <a:spcBef>
                <a:spcPct val="20000"/>
              </a:spcBef>
            </a:pPr>
            <a:r>
              <a:rPr lang="en-US" sz="2400">
                <a:latin typeface="Arial" pitchFamily="34" charset="0"/>
              </a:rPr>
              <a:t>0.86 x 4 V = 3.44 V is the peak value</a:t>
            </a:r>
          </a:p>
        </p:txBody>
      </p:sp>
      <p:sp>
        <p:nvSpPr>
          <p:cNvPr id="448550" name="Rectangle 10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448551" name="Text Box 1063"/>
          <p:cNvSpPr txBox="1">
            <a:spLocks noChangeArrowheads="1"/>
          </p:cNvSpPr>
          <p:nvPr/>
        </p:nvSpPr>
        <p:spPr bwMode="auto">
          <a:xfrm>
            <a:off x="3200400" y="2209800"/>
            <a:ext cx="210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t</a:t>
            </a:r>
            <a:r>
              <a:rPr lang="en-US" sz="2400"/>
              <a:t> = </a:t>
            </a:r>
            <a:r>
              <a:rPr lang="en-US" sz="2400" i="1"/>
              <a:t>RC</a:t>
            </a:r>
            <a:r>
              <a:rPr lang="en-US" sz="2400"/>
              <a:t> = 2.5 </a:t>
            </a:r>
            <a:r>
              <a:rPr lang="en-US" sz="2400">
                <a:latin typeface="Symbol" pitchFamily="18" charset="2"/>
              </a:rPr>
              <a:t>m</a:t>
            </a:r>
            <a:r>
              <a:rPr lang="en-US" sz="24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198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539" name="Group 3"/>
          <p:cNvGrpSpPr>
            <a:grpSpLocks/>
          </p:cNvGrpSpPr>
          <p:nvPr/>
        </p:nvGrpSpPr>
        <p:grpSpPr bwMode="auto">
          <a:xfrm>
            <a:off x="1487488" y="898525"/>
            <a:ext cx="5686425" cy="3792538"/>
            <a:chOff x="542" y="994"/>
            <a:chExt cx="4535" cy="2943"/>
          </a:xfrm>
        </p:grpSpPr>
        <p:sp>
          <p:nvSpPr>
            <p:cNvPr id="4495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82" y="1008"/>
              <a:ext cx="4395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41" name="Line 5"/>
            <p:cNvSpPr>
              <a:spLocks noChangeShapeType="1"/>
            </p:cNvSpPr>
            <p:nvPr/>
          </p:nvSpPr>
          <p:spPr bwMode="auto">
            <a:xfrm>
              <a:off x="1041" y="3631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42" name="Line 6"/>
            <p:cNvSpPr>
              <a:spLocks noChangeShapeType="1"/>
            </p:cNvSpPr>
            <p:nvPr/>
          </p:nvSpPr>
          <p:spPr bwMode="auto">
            <a:xfrm flipH="1">
              <a:off x="4866" y="3631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43" name="Rectangle 7"/>
            <p:cNvSpPr>
              <a:spLocks noChangeArrowheads="1"/>
            </p:cNvSpPr>
            <p:nvPr/>
          </p:nvSpPr>
          <p:spPr bwMode="auto">
            <a:xfrm>
              <a:off x="742" y="3514"/>
              <a:ext cx="14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44" name="Line 8"/>
            <p:cNvSpPr>
              <a:spLocks noChangeShapeType="1"/>
            </p:cNvSpPr>
            <p:nvPr/>
          </p:nvSpPr>
          <p:spPr bwMode="auto">
            <a:xfrm>
              <a:off x="1041" y="3316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45" name="Line 9"/>
            <p:cNvSpPr>
              <a:spLocks noChangeShapeType="1"/>
            </p:cNvSpPr>
            <p:nvPr/>
          </p:nvSpPr>
          <p:spPr bwMode="auto">
            <a:xfrm flipH="1">
              <a:off x="4866" y="331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46" name="Rectangle 10"/>
            <p:cNvSpPr>
              <a:spLocks noChangeArrowheads="1"/>
            </p:cNvSpPr>
            <p:nvPr/>
          </p:nvSpPr>
          <p:spPr bwMode="auto">
            <a:xfrm>
              <a:off x="542" y="3200"/>
              <a:ext cx="3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0.5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47" name="Line 11"/>
            <p:cNvSpPr>
              <a:spLocks noChangeShapeType="1"/>
            </p:cNvSpPr>
            <p:nvPr/>
          </p:nvSpPr>
          <p:spPr bwMode="auto">
            <a:xfrm>
              <a:off x="1041" y="300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48" name="Line 12"/>
            <p:cNvSpPr>
              <a:spLocks noChangeShapeType="1"/>
            </p:cNvSpPr>
            <p:nvPr/>
          </p:nvSpPr>
          <p:spPr bwMode="auto">
            <a:xfrm flipH="1">
              <a:off x="4866" y="3000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49" name="Rectangle 13"/>
            <p:cNvSpPr>
              <a:spLocks noChangeArrowheads="1"/>
            </p:cNvSpPr>
            <p:nvPr/>
          </p:nvSpPr>
          <p:spPr bwMode="auto">
            <a:xfrm>
              <a:off x="742" y="2885"/>
              <a:ext cx="14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50" name="Line 14"/>
            <p:cNvSpPr>
              <a:spLocks noChangeShapeType="1"/>
            </p:cNvSpPr>
            <p:nvPr/>
          </p:nvSpPr>
          <p:spPr bwMode="auto">
            <a:xfrm>
              <a:off x="1041" y="268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51" name="Line 15"/>
            <p:cNvSpPr>
              <a:spLocks noChangeShapeType="1"/>
            </p:cNvSpPr>
            <p:nvPr/>
          </p:nvSpPr>
          <p:spPr bwMode="auto">
            <a:xfrm flipH="1">
              <a:off x="4866" y="268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52" name="Rectangle 16"/>
            <p:cNvSpPr>
              <a:spLocks noChangeArrowheads="1"/>
            </p:cNvSpPr>
            <p:nvPr/>
          </p:nvSpPr>
          <p:spPr bwMode="auto">
            <a:xfrm>
              <a:off x="542" y="2570"/>
              <a:ext cx="3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1.5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53" name="Line 17"/>
            <p:cNvSpPr>
              <a:spLocks noChangeShapeType="1"/>
            </p:cNvSpPr>
            <p:nvPr/>
          </p:nvSpPr>
          <p:spPr bwMode="auto">
            <a:xfrm>
              <a:off x="1041" y="237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54" name="Line 18"/>
            <p:cNvSpPr>
              <a:spLocks noChangeShapeType="1"/>
            </p:cNvSpPr>
            <p:nvPr/>
          </p:nvSpPr>
          <p:spPr bwMode="auto">
            <a:xfrm flipH="1">
              <a:off x="4866" y="2370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55" name="Rectangle 19"/>
            <p:cNvSpPr>
              <a:spLocks noChangeArrowheads="1"/>
            </p:cNvSpPr>
            <p:nvPr/>
          </p:nvSpPr>
          <p:spPr bwMode="auto">
            <a:xfrm>
              <a:off x="742" y="2254"/>
              <a:ext cx="14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56" name="Line 20"/>
            <p:cNvSpPr>
              <a:spLocks noChangeShapeType="1"/>
            </p:cNvSpPr>
            <p:nvPr/>
          </p:nvSpPr>
          <p:spPr bwMode="auto">
            <a:xfrm>
              <a:off x="1041" y="205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57" name="Line 21"/>
            <p:cNvSpPr>
              <a:spLocks noChangeShapeType="1"/>
            </p:cNvSpPr>
            <p:nvPr/>
          </p:nvSpPr>
          <p:spPr bwMode="auto">
            <a:xfrm flipH="1">
              <a:off x="4866" y="205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58" name="Rectangle 22"/>
            <p:cNvSpPr>
              <a:spLocks noChangeArrowheads="1"/>
            </p:cNvSpPr>
            <p:nvPr/>
          </p:nvSpPr>
          <p:spPr bwMode="auto">
            <a:xfrm>
              <a:off x="542" y="1939"/>
              <a:ext cx="3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2.5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59" name="Line 23"/>
            <p:cNvSpPr>
              <a:spLocks noChangeShapeType="1"/>
            </p:cNvSpPr>
            <p:nvPr/>
          </p:nvSpPr>
          <p:spPr bwMode="auto">
            <a:xfrm>
              <a:off x="1041" y="174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60" name="Line 24"/>
            <p:cNvSpPr>
              <a:spLocks noChangeShapeType="1"/>
            </p:cNvSpPr>
            <p:nvPr/>
          </p:nvSpPr>
          <p:spPr bwMode="auto">
            <a:xfrm flipH="1">
              <a:off x="4866" y="1740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61" name="Rectangle 25"/>
            <p:cNvSpPr>
              <a:spLocks noChangeArrowheads="1"/>
            </p:cNvSpPr>
            <p:nvPr/>
          </p:nvSpPr>
          <p:spPr bwMode="auto">
            <a:xfrm>
              <a:off x="742" y="1623"/>
              <a:ext cx="14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62" name="Line 26"/>
            <p:cNvSpPr>
              <a:spLocks noChangeShapeType="1"/>
            </p:cNvSpPr>
            <p:nvPr/>
          </p:nvSpPr>
          <p:spPr bwMode="auto">
            <a:xfrm>
              <a:off x="1041" y="142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63" name="Line 27"/>
            <p:cNvSpPr>
              <a:spLocks noChangeShapeType="1"/>
            </p:cNvSpPr>
            <p:nvPr/>
          </p:nvSpPr>
          <p:spPr bwMode="auto">
            <a:xfrm flipH="1">
              <a:off x="4866" y="1425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64" name="Rectangle 28"/>
            <p:cNvSpPr>
              <a:spLocks noChangeArrowheads="1"/>
            </p:cNvSpPr>
            <p:nvPr/>
          </p:nvSpPr>
          <p:spPr bwMode="auto">
            <a:xfrm>
              <a:off x="542" y="1309"/>
              <a:ext cx="36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3.5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65" name="Line 29"/>
            <p:cNvSpPr>
              <a:spLocks noChangeShapeType="1"/>
            </p:cNvSpPr>
            <p:nvPr/>
          </p:nvSpPr>
          <p:spPr bwMode="auto">
            <a:xfrm>
              <a:off x="1041" y="1109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66" name="Line 30"/>
            <p:cNvSpPr>
              <a:spLocks noChangeShapeType="1"/>
            </p:cNvSpPr>
            <p:nvPr/>
          </p:nvSpPr>
          <p:spPr bwMode="auto">
            <a:xfrm flipH="1">
              <a:off x="4866" y="1109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67" name="Rectangle 31"/>
            <p:cNvSpPr>
              <a:spLocks noChangeArrowheads="1"/>
            </p:cNvSpPr>
            <p:nvPr/>
          </p:nvSpPr>
          <p:spPr bwMode="auto">
            <a:xfrm>
              <a:off x="742" y="994"/>
              <a:ext cx="14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68" name="Line 32"/>
            <p:cNvSpPr>
              <a:spLocks noChangeShapeType="1"/>
            </p:cNvSpPr>
            <p:nvPr/>
          </p:nvSpPr>
          <p:spPr bwMode="auto">
            <a:xfrm flipV="1">
              <a:off x="1041" y="360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69" name="Line 33"/>
            <p:cNvSpPr>
              <a:spLocks noChangeShapeType="1"/>
            </p:cNvSpPr>
            <p:nvPr/>
          </p:nvSpPr>
          <p:spPr bwMode="auto">
            <a:xfrm>
              <a:off x="1041" y="110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70" name="Rectangle 34"/>
            <p:cNvSpPr>
              <a:spLocks noChangeArrowheads="1"/>
            </p:cNvSpPr>
            <p:nvPr/>
          </p:nvSpPr>
          <p:spPr bwMode="auto">
            <a:xfrm>
              <a:off x="921" y="3629"/>
              <a:ext cx="14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71" name="Line 35"/>
            <p:cNvSpPr>
              <a:spLocks noChangeShapeType="1"/>
            </p:cNvSpPr>
            <p:nvPr/>
          </p:nvSpPr>
          <p:spPr bwMode="auto">
            <a:xfrm flipV="1">
              <a:off x="1812" y="360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72" name="Line 36"/>
            <p:cNvSpPr>
              <a:spLocks noChangeShapeType="1"/>
            </p:cNvSpPr>
            <p:nvPr/>
          </p:nvSpPr>
          <p:spPr bwMode="auto">
            <a:xfrm>
              <a:off x="1812" y="110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73" name="Rectangle 37"/>
            <p:cNvSpPr>
              <a:spLocks noChangeArrowheads="1"/>
            </p:cNvSpPr>
            <p:nvPr/>
          </p:nvSpPr>
          <p:spPr bwMode="auto">
            <a:xfrm>
              <a:off x="1692" y="3629"/>
              <a:ext cx="14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74" name="Line 38"/>
            <p:cNvSpPr>
              <a:spLocks noChangeShapeType="1"/>
            </p:cNvSpPr>
            <p:nvPr/>
          </p:nvSpPr>
          <p:spPr bwMode="auto">
            <a:xfrm flipV="1">
              <a:off x="2582" y="360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75" name="Line 39"/>
            <p:cNvSpPr>
              <a:spLocks noChangeShapeType="1"/>
            </p:cNvSpPr>
            <p:nvPr/>
          </p:nvSpPr>
          <p:spPr bwMode="auto">
            <a:xfrm>
              <a:off x="2582" y="110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76" name="Rectangle 40"/>
            <p:cNvSpPr>
              <a:spLocks noChangeArrowheads="1"/>
            </p:cNvSpPr>
            <p:nvPr/>
          </p:nvSpPr>
          <p:spPr bwMode="auto">
            <a:xfrm>
              <a:off x="2463" y="3629"/>
              <a:ext cx="14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77" name="Line 41"/>
            <p:cNvSpPr>
              <a:spLocks noChangeShapeType="1"/>
            </p:cNvSpPr>
            <p:nvPr/>
          </p:nvSpPr>
          <p:spPr bwMode="auto">
            <a:xfrm flipV="1">
              <a:off x="3353" y="360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78" name="Line 42"/>
            <p:cNvSpPr>
              <a:spLocks noChangeShapeType="1"/>
            </p:cNvSpPr>
            <p:nvPr/>
          </p:nvSpPr>
          <p:spPr bwMode="auto">
            <a:xfrm>
              <a:off x="3353" y="110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79" name="Rectangle 43"/>
            <p:cNvSpPr>
              <a:spLocks noChangeArrowheads="1"/>
            </p:cNvSpPr>
            <p:nvPr/>
          </p:nvSpPr>
          <p:spPr bwMode="auto">
            <a:xfrm>
              <a:off x="3234" y="3629"/>
              <a:ext cx="14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80" name="Line 44"/>
            <p:cNvSpPr>
              <a:spLocks noChangeShapeType="1"/>
            </p:cNvSpPr>
            <p:nvPr/>
          </p:nvSpPr>
          <p:spPr bwMode="auto">
            <a:xfrm flipV="1">
              <a:off x="4123" y="360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81" name="Line 45"/>
            <p:cNvSpPr>
              <a:spLocks noChangeShapeType="1"/>
            </p:cNvSpPr>
            <p:nvPr/>
          </p:nvSpPr>
          <p:spPr bwMode="auto">
            <a:xfrm>
              <a:off x="4123" y="110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82" name="Rectangle 46"/>
            <p:cNvSpPr>
              <a:spLocks noChangeArrowheads="1"/>
            </p:cNvSpPr>
            <p:nvPr/>
          </p:nvSpPr>
          <p:spPr bwMode="auto">
            <a:xfrm>
              <a:off x="4003" y="3629"/>
              <a:ext cx="14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83" name="Line 47"/>
            <p:cNvSpPr>
              <a:spLocks noChangeShapeType="1"/>
            </p:cNvSpPr>
            <p:nvPr/>
          </p:nvSpPr>
          <p:spPr bwMode="auto">
            <a:xfrm flipV="1">
              <a:off x="4894" y="360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84" name="Line 48"/>
            <p:cNvSpPr>
              <a:spLocks noChangeShapeType="1"/>
            </p:cNvSpPr>
            <p:nvPr/>
          </p:nvSpPr>
          <p:spPr bwMode="auto">
            <a:xfrm>
              <a:off x="4894" y="1109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85" name="Rectangle 49"/>
            <p:cNvSpPr>
              <a:spLocks noChangeArrowheads="1"/>
            </p:cNvSpPr>
            <p:nvPr/>
          </p:nvSpPr>
          <p:spPr bwMode="auto">
            <a:xfrm>
              <a:off x="4707" y="3629"/>
              <a:ext cx="29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449586" name="Rectangle 50"/>
            <p:cNvSpPr>
              <a:spLocks noChangeArrowheads="1"/>
            </p:cNvSpPr>
            <p:nvPr/>
          </p:nvSpPr>
          <p:spPr bwMode="auto">
            <a:xfrm>
              <a:off x="1041" y="1109"/>
              <a:ext cx="3853" cy="252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87" name="Freeform 51"/>
            <p:cNvSpPr>
              <a:spLocks/>
            </p:cNvSpPr>
            <p:nvPr/>
          </p:nvSpPr>
          <p:spPr bwMode="auto">
            <a:xfrm>
              <a:off x="1041" y="2252"/>
              <a:ext cx="763" cy="1379"/>
            </a:xfrm>
            <a:custGeom>
              <a:avLst/>
              <a:gdLst>
                <a:gd name="T0" fmla="*/ 46 w 4577"/>
                <a:gd name="T1" fmla="*/ 9514 h 9654"/>
                <a:gd name="T2" fmla="*/ 138 w 4577"/>
                <a:gd name="T3" fmla="*/ 9235 h 9654"/>
                <a:gd name="T4" fmla="*/ 230 w 4577"/>
                <a:gd name="T5" fmla="*/ 8962 h 9654"/>
                <a:gd name="T6" fmla="*/ 324 w 4577"/>
                <a:gd name="T7" fmla="*/ 8693 h 9654"/>
                <a:gd name="T8" fmla="*/ 416 w 4577"/>
                <a:gd name="T9" fmla="*/ 8428 h 9654"/>
                <a:gd name="T10" fmla="*/ 508 w 4577"/>
                <a:gd name="T11" fmla="*/ 8168 h 9654"/>
                <a:gd name="T12" fmla="*/ 601 w 4577"/>
                <a:gd name="T13" fmla="*/ 7911 h 9654"/>
                <a:gd name="T14" fmla="*/ 693 w 4577"/>
                <a:gd name="T15" fmla="*/ 7659 h 9654"/>
                <a:gd name="T16" fmla="*/ 785 w 4577"/>
                <a:gd name="T17" fmla="*/ 7410 h 9654"/>
                <a:gd name="T18" fmla="*/ 879 w 4577"/>
                <a:gd name="T19" fmla="*/ 7165 h 9654"/>
                <a:gd name="T20" fmla="*/ 971 w 4577"/>
                <a:gd name="T21" fmla="*/ 6925 h 9654"/>
                <a:gd name="T22" fmla="*/ 1063 w 4577"/>
                <a:gd name="T23" fmla="*/ 6687 h 9654"/>
                <a:gd name="T24" fmla="*/ 1155 w 4577"/>
                <a:gd name="T25" fmla="*/ 6455 h 9654"/>
                <a:gd name="T26" fmla="*/ 1248 w 4577"/>
                <a:gd name="T27" fmla="*/ 6225 h 9654"/>
                <a:gd name="T28" fmla="*/ 1340 w 4577"/>
                <a:gd name="T29" fmla="*/ 6000 h 9654"/>
                <a:gd name="T30" fmla="*/ 1432 w 4577"/>
                <a:gd name="T31" fmla="*/ 5777 h 9654"/>
                <a:gd name="T32" fmla="*/ 1526 w 4577"/>
                <a:gd name="T33" fmla="*/ 5559 h 9654"/>
                <a:gd name="T34" fmla="*/ 1618 w 4577"/>
                <a:gd name="T35" fmla="*/ 5344 h 9654"/>
                <a:gd name="T36" fmla="*/ 1710 w 4577"/>
                <a:gd name="T37" fmla="*/ 5132 h 9654"/>
                <a:gd name="T38" fmla="*/ 1803 w 4577"/>
                <a:gd name="T39" fmla="*/ 4923 h 9654"/>
                <a:gd name="T40" fmla="*/ 1895 w 4577"/>
                <a:gd name="T41" fmla="*/ 4718 h 9654"/>
                <a:gd name="T42" fmla="*/ 1987 w 4577"/>
                <a:gd name="T43" fmla="*/ 4517 h 9654"/>
                <a:gd name="T44" fmla="*/ 2081 w 4577"/>
                <a:gd name="T45" fmla="*/ 4318 h 9654"/>
                <a:gd name="T46" fmla="*/ 2173 w 4577"/>
                <a:gd name="T47" fmla="*/ 4123 h 9654"/>
                <a:gd name="T48" fmla="*/ 2265 w 4577"/>
                <a:gd name="T49" fmla="*/ 3930 h 9654"/>
                <a:gd name="T50" fmla="*/ 2357 w 4577"/>
                <a:gd name="T51" fmla="*/ 3740 h 9654"/>
                <a:gd name="T52" fmla="*/ 2450 w 4577"/>
                <a:gd name="T53" fmla="*/ 3554 h 9654"/>
                <a:gd name="T54" fmla="*/ 2542 w 4577"/>
                <a:gd name="T55" fmla="*/ 3371 h 9654"/>
                <a:gd name="T56" fmla="*/ 2635 w 4577"/>
                <a:gd name="T57" fmla="*/ 3190 h 9654"/>
                <a:gd name="T58" fmla="*/ 2728 w 4577"/>
                <a:gd name="T59" fmla="*/ 3013 h 9654"/>
                <a:gd name="T60" fmla="*/ 2820 w 4577"/>
                <a:gd name="T61" fmla="*/ 2839 h 9654"/>
                <a:gd name="T62" fmla="*/ 2912 w 4577"/>
                <a:gd name="T63" fmla="*/ 2666 h 9654"/>
                <a:gd name="T64" fmla="*/ 3005 w 4577"/>
                <a:gd name="T65" fmla="*/ 2498 h 9654"/>
                <a:gd name="T66" fmla="*/ 3097 w 4577"/>
                <a:gd name="T67" fmla="*/ 2331 h 9654"/>
                <a:gd name="T68" fmla="*/ 3190 w 4577"/>
                <a:gd name="T69" fmla="*/ 2167 h 9654"/>
                <a:gd name="T70" fmla="*/ 3283 w 4577"/>
                <a:gd name="T71" fmla="*/ 2005 h 9654"/>
                <a:gd name="T72" fmla="*/ 3375 w 4577"/>
                <a:gd name="T73" fmla="*/ 1847 h 9654"/>
                <a:gd name="T74" fmla="*/ 3467 w 4577"/>
                <a:gd name="T75" fmla="*/ 1690 h 9654"/>
                <a:gd name="T76" fmla="*/ 3560 w 4577"/>
                <a:gd name="T77" fmla="*/ 1536 h 9654"/>
                <a:gd name="T78" fmla="*/ 3652 w 4577"/>
                <a:gd name="T79" fmla="*/ 1385 h 9654"/>
                <a:gd name="T80" fmla="*/ 3744 w 4577"/>
                <a:gd name="T81" fmla="*/ 1238 h 9654"/>
                <a:gd name="T82" fmla="*/ 3837 w 4577"/>
                <a:gd name="T83" fmla="*/ 1091 h 9654"/>
                <a:gd name="T84" fmla="*/ 3930 w 4577"/>
                <a:gd name="T85" fmla="*/ 946 h 9654"/>
                <a:gd name="T86" fmla="*/ 4022 w 4577"/>
                <a:gd name="T87" fmla="*/ 805 h 9654"/>
                <a:gd name="T88" fmla="*/ 4114 w 4577"/>
                <a:gd name="T89" fmla="*/ 665 h 9654"/>
                <a:gd name="T90" fmla="*/ 4207 w 4577"/>
                <a:gd name="T91" fmla="*/ 527 h 9654"/>
                <a:gd name="T92" fmla="*/ 4299 w 4577"/>
                <a:gd name="T93" fmla="*/ 392 h 9654"/>
                <a:gd name="T94" fmla="*/ 4392 w 4577"/>
                <a:gd name="T95" fmla="*/ 259 h 9654"/>
                <a:gd name="T96" fmla="*/ 4485 w 4577"/>
                <a:gd name="T97" fmla="*/ 128 h 9654"/>
                <a:gd name="T98" fmla="*/ 4577 w 4577"/>
                <a:gd name="T99" fmla="*/ 0 h 9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77" h="9654">
                  <a:moveTo>
                    <a:pt x="0" y="9654"/>
                  </a:moveTo>
                  <a:lnTo>
                    <a:pt x="0" y="9654"/>
                  </a:lnTo>
                  <a:lnTo>
                    <a:pt x="23" y="9583"/>
                  </a:lnTo>
                  <a:lnTo>
                    <a:pt x="46" y="9514"/>
                  </a:lnTo>
                  <a:lnTo>
                    <a:pt x="69" y="9444"/>
                  </a:lnTo>
                  <a:lnTo>
                    <a:pt x="92" y="9374"/>
                  </a:lnTo>
                  <a:lnTo>
                    <a:pt x="115" y="9305"/>
                  </a:lnTo>
                  <a:lnTo>
                    <a:pt x="138" y="9235"/>
                  </a:lnTo>
                  <a:lnTo>
                    <a:pt x="161" y="9166"/>
                  </a:lnTo>
                  <a:lnTo>
                    <a:pt x="184" y="9099"/>
                  </a:lnTo>
                  <a:lnTo>
                    <a:pt x="207" y="9030"/>
                  </a:lnTo>
                  <a:lnTo>
                    <a:pt x="230" y="8962"/>
                  </a:lnTo>
                  <a:lnTo>
                    <a:pt x="253" y="8895"/>
                  </a:lnTo>
                  <a:lnTo>
                    <a:pt x="276" y="8827"/>
                  </a:lnTo>
                  <a:lnTo>
                    <a:pt x="301" y="8760"/>
                  </a:lnTo>
                  <a:lnTo>
                    <a:pt x="324" y="8693"/>
                  </a:lnTo>
                  <a:lnTo>
                    <a:pt x="347" y="8627"/>
                  </a:lnTo>
                  <a:lnTo>
                    <a:pt x="370" y="8560"/>
                  </a:lnTo>
                  <a:lnTo>
                    <a:pt x="393" y="8493"/>
                  </a:lnTo>
                  <a:lnTo>
                    <a:pt x="416" y="8428"/>
                  </a:lnTo>
                  <a:lnTo>
                    <a:pt x="439" y="8363"/>
                  </a:lnTo>
                  <a:lnTo>
                    <a:pt x="462" y="8297"/>
                  </a:lnTo>
                  <a:lnTo>
                    <a:pt x="485" y="8232"/>
                  </a:lnTo>
                  <a:lnTo>
                    <a:pt x="508" y="8168"/>
                  </a:lnTo>
                  <a:lnTo>
                    <a:pt x="531" y="8103"/>
                  </a:lnTo>
                  <a:lnTo>
                    <a:pt x="554" y="8039"/>
                  </a:lnTo>
                  <a:lnTo>
                    <a:pt x="577" y="7975"/>
                  </a:lnTo>
                  <a:lnTo>
                    <a:pt x="601" y="7911"/>
                  </a:lnTo>
                  <a:lnTo>
                    <a:pt x="624" y="7847"/>
                  </a:lnTo>
                  <a:lnTo>
                    <a:pt x="647" y="7784"/>
                  </a:lnTo>
                  <a:lnTo>
                    <a:pt x="670" y="7721"/>
                  </a:lnTo>
                  <a:lnTo>
                    <a:pt x="693" y="7659"/>
                  </a:lnTo>
                  <a:lnTo>
                    <a:pt x="716" y="7595"/>
                  </a:lnTo>
                  <a:lnTo>
                    <a:pt x="739" y="7533"/>
                  </a:lnTo>
                  <a:lnTo>
                    <a:pt x="762" y="7471"/>
                  </a:lnTo>
                  <a:lnTo>
                    <a:pt x="785" y="7410"/>
                  </a:lnTo>
                  <a:lnTo>
                    <a:pt x="808" y="7348"/>
                  </a:lnTo>
                  <a:lnTo>
                    <a:pt x="831" y="7287"/>
                  </a:lnTo>
                  <a:lnTo>
                    <a:pt x="854" y="7226"/>
                  </a:lnTo>
                  <a:lnTo>
                    <a:pt x="879" y="7165"/>
                  </a:lnTo>
                  <a:lnTo>
                    <a:pt x="902" y="7105"/>
                  </a:lnTo>
                  <a:lnTo>
                    <a:pt x="925" y="7044"/>
                  </a:lnTo>
                  <a:lnTo>
                    <a:pt x="948" y="6985"/>
                  </a:lnTo>
                  <a:lnTo>
                    <a:pt x="971" y="6925"/>
                  </a:lnTo>
                  <a:lnTo>
                    <a:pt x="994" y="6865"/>
                  </a:lnTo>
                  <a:lnTo>
                    <a:pt x="1017" y="6806"/>
                  </a:lnTo>
                  <a:lnTo>
                    <a:pt x="1040" y="6747"/>
                  </a:lnTo>
                  <a:lnTo>
                    <a:pt x="1063" y="6687"/>
                  </a:lnTo>
                  <a:lnTo>
                    <a:pt x="1086" y="6630"/>
                  </a:lnTo>
                  <a:lnTo>
                    <a:pt x="1109" y="6571"/>
                  </a:lnTo>
                  <a:lnTo>
                    <a:pt x="1132" y="6512"/>
                  </a:lnTo>
                  <a:lnTo>
                    <a:pt x="1155" y="6455"/>
                  </a:lnTo>
                  <a:lnTo>
                    <a:pt x="1179" y="6397"/>
                  </a:lnTo>
                  <a:lnTo>
                    <a:pt x="1202" y="6339"/>
                  </a:lnTo>
                  <a:lnTo>
                    <a:pt x="1225" y="6283"/>
                  </a:lnTo>
                  <a:lnTo>
                    <a:pt x="1248" y="6225"/>
                  </a:lnTo>
                  <a:lnTo>
                    <a:pt x="1271" y="6169"/>
                  </a:lnTo>
                  <a:lnTo>
                    <a:pt x="1294" y="6112"/>
                  </a:lnTo>
                  <a:lnTo>
                    <a:pt x="1317" y="6055"/>
                  </a:lnTo>
                  <a:lnTo>
                    <a:pt x="1340" y="6000"/>
                  </a:lnTo>
                  <a:lnTo>
                    <a:pt x="1363" y="5943"/>
                  </a:lnTo>
                  <a:lnTo>
                    <a:pt x="1386" y="5888"/>
                  </a:lnTo>
                  <a:lnTo>
                    <a:pt x="1409" y="5833"/>
                  </a:lnTo>
                  <a:lnTo>
                    <a:pt x="1432" y="5777"/>
                  </a:lnTo>
                  <a:lnTo>
                    <a:pt x="1456" y="5723"/>
                  </a:lnTo>
                  <a:lnTo>
                    <a:pt x="1480" y="5667"/>
                  </a:lnTo>
                  <a:lnTo>
                    <a:pt x="1503" y="5613"/>
                  </a:lnTo>
                  <a:lnTo>
                    <a:pt x="1526" y="5559"/>
                  </a:lnTo>
                  <a:lnTo>
                    <a:pt x="1549" y="5504"/>
                  </a:lnTo>
                  <a:lnTo>
                    <a:pt x="1572" y="5451"/>
                  </a:lnTo>
                  <a:lnTo>
                    <a:pt x="1595" y="5397"/>
                  </a:lnTo>
                  <a:lnTo>
                    <a:pt x="1618" y="5344"/>
                  </a:lnTo>
                  <a:lnTo>
                    <a:pt x="1641" y="5290"/>
                  </a:lnTo>
                  <a:lnTo>
                    <a:pt x="1664" y="5237"/>
                  </a:lnTo>
                  <a:lnTo>
                    <a:pt x="1687" y="5185"/>
                  </a:lnTo>
                  <a:lnTo>
                    <a:pt x="1710" y="5132"/>
                  </a:lnTo>
                  <a:lnTo>
                    <a:pt x="1733" y="5080"/>
                  </a:lnTo>
                  <a:lnTo>
                    <a:pt x="1756" y="5028"/>
                  </a:lnTo>
                  <a:lnTo>
                    <a:pt x="1780" y="4976"/>
                  </a:lnTo>
                  <a:lnTo>
                    <a:pt x="1803" y="4923"/>
                  </a:lnTo>
                  <a:lnTo>
                    <a:pt x="1826" y="4872"/>
                  </a:lnTo>
                  <a:lnTo>
                    <a:pt x="1849" y="4820"/>
                  </a:lnTo>
                  <a:lnTo>
                    <a:pt x="1872" y="4769"/>
                  </a:lnTo>
                  <a:lnTo>
                    <a:pt x="1895" y="4718"/>
                  </a:lnTo>
                  <a:lnTo>
                    <a:pt x="1918" y="4667"/>
                  </a:lnTo>
                  <a:lnTo>
                    <a:pt x="1941" y="4617"/>
                  </a:lnTo>
                  <a:lnTo>
                    <a:pt x="1964" y="4566"/>
                  </a:lnTo>
                  <a:lnTo>
                    <a:pt x="1987" y="4517"/>
                  </a:lnTo>
                  <a:lnTo>
                    <a:pt x="2010" y="4467"/>
                  </a:lnTo>
                  <a:lnTo>
                    <a:pt x="2034" y="4417"/>
                  </a:lnTo>
                  <a:lnTo>
                    <a:pt x="2058" y="4368"/>
                  </a:lnTo>
                  <a:lnTo>
                    <a:pt x="2081" y="4318"/>
                  </a:lnTo>
                  <a:lnTo>
                    <a:pt x="2104" y="4269"/>
                  </a:lnTo>
                  <a:lnTo>
                    <a:pt x="2127" y="4220"/>
                  </a:lnTo>
                  <a:lnTo>
                    <a:pt x="2150" y="4172"/>
                  </a:lnTo>
                  <a:lnTo>
                    <a:pt x="2173" y="4123"/>
                  </a:lnTo>
                  <a:lnTo>
                    <a:pt x="2196" y="4074"/>
                  </a:lnTo>
                  <a:lnTo>
                    <a:pt x="2219" y="4026"/>
                  </a:lnTo>
                  <a:lnTo>
                    <a:pt x="2242" y="3978"/>
                  </a:lnTo>
                  <a:lnTo>
                    <a:pt x="2265" y="3930"/>
                  </a:lnTo>
                  <a:lnTo>
                    <a:pt x="2288" y="3882"/>
                  </a:lnTo>
                  <a:lnTo>
                    <a:pt x="2311" y="3835"/>
                  </a:lnTo>
                  <a:lnTo>
                    <a:pt x="2334" y="3788"/>
                  </a:lnTo>
                  <a:lnTo>
                    <a:pt x="2357" y="3740"/>
                  </a:lnTo>
                  <a:lnTo>
                    <a:pt x="2381" y="3694"/>
                  </a:lnTo>
                  <a:lnTo>
                    <a:pt x="2404" y="3647"/>
                  </a:lnTo>
                  <a:lnTo>
                    <a:pt x="2427" y="3601"/>
                  </a:lnTo>
                  <a:lnTo>
                    <a:pt x="2450" y="3554"/>
                  </a:lnTo>
                  <a:lnTo>
                    <a:pt x="2473" y="3509"/>
                  </a:lnTo>
                  <a:lnTo>
                    <a:pt x="2496" y="3462"/>
                  </a:lnTo>
                  <a:lnTo>
                    <a:pt x="2519" y="3417"/>
                  </a:lnTo>
                  <a:lnTo>
                    <a:pt x="2542" y="3371"/>
                  </a:lnTo>
                  <a:lnTo>
                    <a:pt x="2565" y="3326"/>
                  </a:lnTo>
                  <a:lnTo>
                    <a:pt x="2588" y="3280"/>
                  </a:lnTo>
                  <a:lnTo>
                    <a:pt x="2612" y="3236"/>
                  </a:lnTo>
                  <a:lnTo>
                    <a:pt x="2635" y="3190"/>
                  </a:lnTo>
                  <a:lnTo>
                    <a:pt x="2659" y="3146"/>
                  </a:lnTo>
                  <a:lnTo>
                    <a:pt x="2682" y="3102"/>
                  </a:lnTo>
                  <a:lnTo>
                    <a:pt x="2705" y="3057"/>
                  </a:lnTo>
                  <a:lnTo>
                    <a:pt x="2728" y="3013"/>
                  </a:lnTo>
                  <a:lnTo>
                    <a:pt x="2751" y="2970"/>
                  </a:lnTo>
                  <a:lnTo>
                    <a:pt x="2774" y="2925"/>
                  </a:lnTo>
                  <a:lnTo>
                    <a:pt x="2797" y="2882"/>
                  </a:lnTo>
                  <a:lnTo>
                    <a:pt x="2820" y="2839"/>
                  </a:lnTo>
                  <a:lnTo>
                    <a:pt x="2843" y="2796"/>
                  </a:lnTo>
                  <a:lnTo>
                    <a:pt x="2866" y="2753"/>
                  </a:lnTo>
                  <a:lnTo>
                    <a:pt x="2889" y="2709"/>
                  </a:lnTo>
                  <a:lnTo>
                    <a:pt x="2912" y="2666"/>
                  </a:lnTo>
                  <a:lnTo>
                    <a:pt x="2935" y="2624"/>
                  </a:lnTo>
                  <a:lnTo>
                    <a:pt x="2958" y="2582"/>
                  </a:lnTo>
                  <a:lnTo>
                    <a:pt x="2982" y="2540"/>
                  </a:lnTo>
                  <a:lnTo>
                    <a:pt x="3005" y="2498"/>
                  </a:lnTo>
                  <a:lnTo>
                    <a:pt x="3028" y="2455"/>
                  </a:lnTo>
                  <a:lnTo>
                    <a:pt x="3051" y="2413"/>
                  </a:lnTo>
                  <a:lnTo>
                    <a:pt x="3074" y="2372"/>
                  </a:lnTo>
                  <a:lnTo>
                    <a:pt x="3097" y="2331"/>
                  </a:lnTo>
                  <a:lnTo>
                    <a:pt x="3120" y="2289"/>
                  </a:lnTo>
                  <a:lnTo>
                    <a:pt x="3143" y="2248"/>
                  </a:lnTo>
                  <a:lnTo>
                    <a:pt x="3166" y="2207"/>
                  </a:lnTo>
                  <a:lnTo>
                    <a:pt x="3190" y="2167"/>
                  </a:lnTo>
                  <a:lnTo>
                    <a:pt x="3213" y="2126"/>
                  </a:lnTo>
                  <a:lnTo>
                    <a:pt x="3236" y="2086"/>
                  </a:lnTo>
                  <a:lnTo>
                    <a:pt x="3260" y="2045"/>
                  </a:lnTo>
                  <a:lnTo>
                    <a:pt x="3283" y="2005"/>
                  </a:lnTo>
                  <a:lnTo>
                    <a:pt x="3306" y="1965"/>
                  </a:lnTo>
                  <a:lnTo>
                    <a:pt x="3329" y="1925"/>
                  </a:lnTo>
                  <a:lnTo>
                    <a:pt x="3352" y="1887"/>
                  </a:lnTo>
                  <a:lnTo>
                    <a:pt x="3375" y="1847"/>
                  </a:lnTo>
                  <a:lnTo>
                    <a:pt x="3398" y="1808"/>
                  </a:lnTo>
                  <a:lnTo>
                    <a:pt x="3421" y="1768"/>
                  </a:lnTo>
                  <a:lnTo>
                    <a:pt x="3444" y="1729"/>
                  </a:lnTo>
                  <a:lnTo>
                    <a:pt x="3467" y="1690"/>
                  </a:lnTo>
                  <a:lnTo>
                    <a:pt x="3490" y="1652"/>
                  </a:lnTo>
                  <a:lnTo>
                    <a:pt x="3513" y="1613"/>
                  </a:lnTo>
                  <a:lnTo>
                    <a:pt x="3536" y="1575"/>
                  </a:lnTo>
                  <a:lnTo>
                    <a:pt x="3560" y="1536"/>
                  </a:lnTo>
                  <a:lnTo>
                    <a:pt x="3583" y="1499"/>
                  </a:lnTo>
                  <a:lnTo>
                    <a:pt x="3606" y="1461"/>
                  </a:lnTo>
                  <a:lnTo>
                    <a:pt x="3629" y="1423"/>
                  </a:lnTo>
                  <a:lnTo>
                    <a:pt x="3652" y="1385"/>
                  </a:lnTo>
                  <a:lnTo>
                    <a:pt x="3675" y="1348"/>
                  </a:lnTo>
                  <a:lnTo>
                    <a:pt x="3698" y="1310"/>
                  </a:lnTo>
                  <a:lnTo>
                    <a:pt x="3721" y="1274"/>
                  </a:lnTo>
                  <a:lnTo>
                    <a:pt x="3744" y="1238"/>
                  </a:lnTo>
                  <a:lnTo>
                    <a:pt x="3768" y="1200"/>
                  </a:lnTo>
                  <a:lnTo>
                    <a:pt x="3791" y="1164"/>
                  </a:lnTo>
                  <a:lnTo>
                    <a:pt x="3814" y="1127"/>
                  </a:lnTo>
                  <a:lnTo>
                    <a:pt x="3837" y="1091"/>
                  </a:lnTo>
                  <a:lnTo>
                    <a:pt x="3861" y="1055"/>
                  </a:lnTo>
                  <a:lnTo>
                    <a:pt x="3884" y="1018"/>
                  </a:lnTo>
                  <a:lnTo>
                    <a:pt x="3907" y="983"/>
                  </a:lnTo>
                  <a:lnTo>
                    <a:pt x="3930" y="946"/>
                  </a:lnTo>
                  <a:lnTo>
                    <a:pt x="3953" y="911"/>
                  </a:lnTo>
                  <a:lnTo>
                    <a:pt x="3976" y="875"/>
                  </a:lnTo>
                  <a:lnTo>
                    <a:pt x="3999" y="840"/>
                  </a:lnTo>
                  <a:lnTo>
                    <a:pt x="4022" y="805"/>
                  </a:lnTo>
                  <a:lnTo>
                    <a:pt x="4045" y="770"/>
                  </a:lnTo>
                  <a:lnTo>
                    <a:pt x="4068" y="735"/>
                  </a:lnTo>
                  <a:lnTo>
                    <a:pt x="4091" y="700"/>
                  </a:lnTo>
                  <a:lnTo>
                    <a:pt x="4114" y="665"/>
                  </a:lnTo>
                  <a:lnTo>
                    <a:pt x="4137" y="630"/>
                  </a:lnTo>
                  <a:lnTo>
                    <a:pt x="4161" y="596"/>
                  </a:lnTo>
                  <a:lnTo>
                    <a:pt x="4184" y="562"/>
                  </a:lnTo>
                  <a:lnTo>
                    <a:pt x="4207" y="527"/>
                  </a:lnTo>
                  <a:lnTo>
                    <a:pt x="4230" y="494"/>
                  </a:lnTo>
                  <a:lnTo>
                    <a:pt x="4253" y="460"/>
                  </a:lnTo>
                  <a:lnTo>
                    <a:pt x="4276" y="426"/>
                  </a:lnTo>
                  <a:lnTo>
                    <a:pt x="4299" y="392"/>
                  </a:lnTo>
                  <a:lnTo>
                    <a:pt x="4322" y="359"/>
                  </a:lnTo>
                  <a:lnTo>
                    <a:pt x="4346" y="326"/>
                  </a:lnTo>
                  <a:lnTo>
                    <a:pt x="4369" y="292"/>
                  </a:lnTo>
                  <a:lnTo>
                    <a:pt x="4392" y="259"/>
                  </a:lnTo>
                  <a:lnTo>
                    <a:pt x="4415" y="227"/>
                  </a:lnTo>
                  <a:lnTo>
                    <a:pt x="4439" y="194"/>
                  </a:lnTo>
                  <a:lnTo>
                    <a:pt x="4462" y="160"/>
                  </a:lnTo>
                  <a:lnTo>
                    <a:pt x="4485" y="128"/>
                  </a:lnTo>
                  <a:lnTo>
                    <a:pt x="4508" y="96"/>
                  </a:lnTo>
                  <a:lnTo>
                    <a:pt x="4531" y="64"/>
                  </a:lnTo>
                  <a:lnTo>
                    <a:pt x="4554" y="32"/>
                  </a:lnTo>
                  <a:lnTo>
                    <a:pt x="4577" y="0"/>
                  </a:lnTo>
                </a:path>
              </a:pathLst>
            </a:custGeom>
            <a:noFill/>
            <a:ln w="920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88" name="Freeform 52"/>
            <p:cNvSpPr>
              <a:spLocks/>
            </p:cNvSpPr>
            <p:nvPr/>
          </p:nvSpPr>
          <p:spPr bwMode="auto">
            <a:xfrm>
              <a:off x="1804" y="1625"/>
              <a:ext cx="767" cy="627"/>
            </a:xfrm>
            <a:custGeom>
              <a:avLst/>
              <a:gdLst>
                <a:gd name="T0" fmla="*/ 69 w 4600"/>
                <a:gd name="T1" fmla="*/ 4293 h 4389"/>
                <a:gd name="T2" fmla="*/ 161 w 4600"/>
                <a:gd name="T3" fmla="*/ 4168 h 4389"/>
                <a:gd name="T4" fmla="*/ 254 w 4600"/>
                <a:gd name="T5" fmla="*/ 4044 h 4389"/>
                <a:gd name="T6" fmla="*/ 347 w 4600"/>
                <a:gd name="T7" fmla="*/ 3923 h 4389"/>
                <a:gd name="T8" fmla="*/ 439 w 4600"/>
                <a:gd name="T9" fmla="*/ 3803 h 4389"/>
                <a:gd name="T10" fmla="*/ 532 w 4600"/>
                <a:gd name="T11" fmla="*/ 3686 h 4389"/>
                <a:gd name="T12" fmla="*/ 624 w 4600"/>
                <a:gd name="T13" fmla="*/ 3570 h 4389"/>
                <a:gd name="T14" fmla="*/ 716 w 4600"/>
                <a:gd name="T15" fmla="*/ 3456 h 4389"/>
                <a:gd name="T16" fmla="*/ 809 w 4600"/>
                <a:gd name="T17" fmla="*/ 3344 h 4389"/>
                <a:gd name="T18" fmla="*/ 901 w 4600"/>
                <a:gd name="T19" fmla="*/ 3233 h 4389"/>
                <a:gd name="T20" fmla="*/ 994 w 4600"/>
                <a:gd name="T21" fmla="*/ 3125 h 4389"/>
                <a:gd name="T22" fmla="*/ 1087 w 4600"/>
                <a:gd name="T23" fmla="*/ 3018 h 4389"/>
                <a:gd name="T24" fmla="*/ 1179 w 4600"/>
                <a:gd name="T25" fmla="*/ 2913 h 4389"/>
                <a:gd name="T26" fmla="*/ 1271 w 4600"/>
                <a:gd name="T27" fmla="*/ 2810 h 4389"/>
                <a:gd name="T28" fmla="*/ 1363 w 4600"/>
                <a:gd name="T29" fmla="*/ 2708 h 4389"/>
                <a:gd name="T30" fmla="*/ 1456 w 4600"/>
                <a:gd name="T31" fmla="*/ 2608 h 4389"/>
                <a:gd name="T32" fmla="*/ 1549 w 4600"/>
                <a:gd name="T33" fmla="*/ 2509 h 4389"/>
                <a:gd name="T34" fmla="*/ 1641 w 4600"/>
                <a:gd name="T35" fmla="*/ 2412 h 4389"/>
                <a:gd name="T36" fmla="*/ 1734 w 4600"/>
                <a:gd name="T37" fmla="*/ 2316 h 4389"/>
                <a:gd name="T38" fmla="*/ 1826 w 4600"/>
                <a:gd name="T39" fmla="*/ 2222 h 4389"/>
                <a:gd name="T40" fmla="*/ 1918 w 4600"/>
                <a:gd name="T41" fmla="*/ 2130 h 4389"/>
                <a:gd name="T42" fmla="*/ 2011 w 4600"/>
                <a:gd name="T43" fmla="*/ 2039 h 4389"/>
                <a:gd name="T44" fmla="*/ 2104 w 4600"/>
                <a:gd name="T45" fmla="*/ 1949 h 4389"/>
                <a:gd name="T46" fmla="*/ 2196 w 4600"/>
                <a:gd name="T47" fmla="*/ 1861 h 4389"/>
                <a:gd name="T48" fmla="*/ 2289 w 4600"/>
                <a:gd name="T49" fmla="*/ 1774 h 4389"/>
                <a:gd name="T50" fmla="*/ 2381 w 4600"/>
                <a:gd name="T51" fmla="*/ 1689 h 4389"/>
                <a:gd name="T52" fmla="*/ 2473 w 4600"/>
                <a:gd name="T53" fmla="*/ 1605 h 4389"/>
                <a:gd name="T54" fmla="*/ 2566 w 4600"/>
                <a:gd name="T55" fmla="*/ 1521 h 4389"/>
                <a:gd name="T56" fmla="*/ 2659 w 4600"/>
                <a:gd name="T57" fmla="*/ 1440 h 4389"/>
                <a:gd name="T58" fmla="*/ 2751 w 4600"/>
                <a:gd name="T59" fmla="*/ 1361 h 4389"/>
                <a:gd name="T60" fmla="*/ 2844 w 4600"/>
                <a:gd name="T61" fmla="*/ 1282 h 4389"/>
                <a:gd name="T62" fmla="*/ 2936 w 4600"/>
                <a:gd name="T63" fmla="*/ 1204 h 4389"/>
                <a:gd name="T64" fmla="*/ 3028 w 4600"/>
                <a:gd name="T65" fmla="*/ 1128 h 4389"/>
                <a:gd name="T66" fmla="*/ 3120 w 4600"/>
                <a:gd name="T67" fmla="*/ 1052 h 4389"/>
                <a:gd name="T68" fmla="*/ 3213 w 4600"/>
                <a:gd name="T69" fmla="*/ 978 h 4389"/>
                <a:gd name="T70" fmla="*/ 3306 w 4600"/>
                <a:gd name="T71" fmla="*/ 906 h 4389"/>
                <a:gd name="T72" fmla="*/ 3398 w 4600"/>
                <a:gd name="T73" fmla="*/ 834 h 4389"/>
                <a:gd name="T74" fmla="*/ 3491 w 4600"/>
                <a:gd name="T75" fmla="*/ 764 h 4389"/>
                <a:gd name="T76" fmla="*/ 3583 w 4600"/>
                <a:gd name="T77" fmla="*/ 694 h 4389"/>
                <a:gd name="T78" fmla="*/ 3675 w 4600"/>
                <a:gd name="T79" fmla="*/ 626 h 4389"/>
                <a:gd name="T80" fmla="*/ 3768 w 4600"/>
                <a:gd name="T81" fmla="*/ 559 h 4389"/>
                <a:gd name="T82" fmla="*/ 3861 w 4600"/>
                <a:gd name="T83" fmla="*/ 493 h 4389"/>
                <a:gd name="T84" fmla="*/ 3953 w 4600"/>
                <a:gd name="T85" fmla="*/ 428 h 4389"/>
                <a:gd name="T86" fmla="*/ 4046 w 4600"/>
                <a:gd name="T87" fmla="*/ 364 h 4389"/>
                <a:gd name="T88" fmla="*/ 4138 w 4600"/>
                <a:gd name="T89" fmla="*/ 301 h 4389"/>
                <a:gd name="T90" fmla="*/ 4230 w 4600"/>
                <a:gd name="T91" fmla="*/ 239 h 4389"/>
                <a:gd name="T92" fmla="*/ 4322 w 4600"/>
                <a:gd name="T93" fmla="*/ 178 h 4389"/>
                <a:gd name="T94" fmla="*/ 4416 w 4600"/>
                <a:gd name="T95" fmla="*/ 118 h 4389"/>
                <a:gd name="T96" fmla="*/ 4508 w 4600"/>
                <a:gd name="T97" fmla="*/ 58 h 4389"/>
                <a:gd name="T98" fmla="*/ 4600 w 4600"/>
                <a:gd name="T99" fmla="*/ 0 h 4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00" h="4389">
                  <a:moveTo>
                    <a:pt x="0" y="4389"/>
                  </a:moveTo>
                  <a:lnTo>
                    <a:pt x="23" y="4356"/>
                  </a:lnTo>
                  <a:lnTo>
                    <a:pt x="46" y="4324"/>
                  </a:lnTo>
                  <a:lnTo>
                    <a:pt x="69" y="4293"/>
                  </a:lnTo>
                  <a:lnTo>
                    <a:pt x="92" y="4261"/>
                  </a:lnTo>
                  <a:lnTo>
                    <a:pt x="115" y="4230"/>
                  </a:lnTo>
                  <a:lnTo>
                    <a:pt x="138" y="4199"/>
                  </a:lnTo>
                  <a:lnTo>
                    <a:pt x="161" y="4168"/>
                  </a:lnTo>
                  <a:lnTo>
                    <a:pt x="185" y="4137"/>
                  </a:lnTo>
                  <a:lnTo>
                    <a:pt x="208" y="4106"/>
                  </a:lnTo>
                  <a:lnTo>
                    <a:pt x="231" y="4075"/>
                  </a:lnTo>
                  <a:lnTo>
                    <a:pt x="254" y="4044"/>
                  </a:lnTo>
                  <a:lnTo>
                    <a:pt x="277" y="4014"/>
                  </a:lnTo>
                  <a:lnTo>
                    <a:pt x="300" y="3983"/>
                  </a:lnTo>
                  <a:lnTo>
                    <a:pt x="323" y="3953"/>
                  </a:lnTo>
                  <a:lnTo>
                    <a:pt x="347" y="3923"/>
                  </a:lnTo>
                  <a:lnTo>
                    <a:pt x="370" y="3893"/>
                  </a:lnTo>
                  <a:lnTo>
                    <a:pt x="393" y="3863"/>
                  </a:lnTo>
                  <a:lnTo>
                    <a:pt x="416" y="3833"/>
                  </a:lnTo>
                  <a:lnTo>
                    <a:pt x="439" y="3803"/>
                  </a:lnTo>
                  <a:lnTo>
                    <a:pt x="463" y="3773"/>
                  </a:lnTo>
                  <a:lnTo>
                    <a:pt x="486" y="3744"/>
                  </a:lnTo>
                  <a:lnTo>
                    <a:pt x="509" y="3714"/>
                  </a:lnTo>
                  <a:lnTo>
                    <a:pt x="532" y="3686"/>
                  </a:lnTo>
                  <a:lnTo>
                    <a:pt x="555" y="3657"/>
                  </a:lnTo>
                  <a:lnTo>
                    <a:pt x="578" y="3628"/>
                  </a:lnTo>
                  <a:lnTo>
                    <a:pt x="601" y="3599"/>
                  </a:lnTo>
                  <a:lnTo>
                    <a:pt x="624" y="3570"/>
                  </a:lnTo>
                  <a:lnTo>
                    <a:pt x="647" y="3542"/>
                  </a:lnTo>
                  <a:lnTo>
                    <a:pt x="670" y="3513"/>
                  </a:lnTo>
                  <a:lnTo>
                    <a:pt x="693" y="3484"/>
                  </a:lnTo>
                  <a:lnTo>
                    <a:pt x="716" y="3456"/>
                  </a:lnTo>
                  <a:lnTo>
                    <a:pt x="739" y="3427"/>
                  </a:lnTo>
                  <a:lnTo>
                    <a:pt x="762" y="3400"/>
                  </a:lnTo>
                  <a:lnTo>
                    <a:pt x="786" y="3372"/>
                  </a:lnTo>
                  <a:lnTo>
                    <a:pt x="809" y="3344"/>
                  </a:lnTo>
                  <a:lnTo>
                    <a:pt x="832" y="3316"/>
                  </a:lnTo>
                  <a:lnTo>
                    <a:pt x="855" y="3289"/>
                  </a:lnTo>
                  <a:lnTo>
                    <a:pt x="878" y="3261"/>
                  </a:lnTo>
                  <a:lnTo>
                    <a:pt x="901" y="3233"/>
                  </a:lnTo>
                  <a:lnTo>
                    <a:pt x="925" y="3207"/>
                  </a:lnTo>
                  <a:lnTo>
                    <a:pt x="948" y="3179"/>
                  </a:lnTo>
                  <a:lnTo>
                    <a:pt x="971" y="3152"/>
                  </a:lnTo>
                  <a:lnTo>
                    <a:pt x="994" y="3125"/>
                  </a:lnTo>
                  <a:lnTo>
                    <a:pt x="1017" y="3098"/>
                  </a:lnTo>
                  <a:lnTo>
                    <a:pt x="1040" y="3071"/>
                  </a:lnTo>
                  <a:lnTo>
                    <a:pt x="1064" y="3045"/>
                  </a:lnTo>
                  <a:lnTo>
                    <a:pt x="1087" y="3018"/>
                  </a:lnTo>
                  <a:lnTo>
                    <a:pt x="1110" y="2992"/>
                  </a:lnTo>
                  <a:lnTo>
                    <a:pt x="1133" y="2965"/>
                  </a:lnTo>
                  <a:lnTo>
                    <a:pt x="1156" y="2939"/>
                  </a:lnTo>
                  <a:lnTo>
                    <a:pt x="1179" y="2913"/>
                  </a:lnTo>
                  <a:lnTo>
                    <a:pt x="1202" y="2887"/>
                  </a:lnTo>
                  <a:lnTo>
                    <a:pt x="1225" y="2861"/>
                  </a:lnTo>
                  <a:lnTo>
                    <a:pt x="1248" y="2835"/>
                  </a:lnTo>
                  <a:lnTo>
                    <a:pt x="1271" y="2810"/>
                  </a:lnTo>
                  <a:lnTo>
                    <a:pt x="1294" y="2784"/>
                  </a:lnTo>
                  <a:lnTo>
                    <a:pt x="1317" y="2759"/>
                  </a:lnTo>
                  <a:lnTo>
                    <a:pt x="1340" y="2733"/>
                  </a:lnTo>
                  <a:lnTo>
                    <a:pt x="1363" y="2708"/>
                  </a:lnTo>
                  <a:lnTo>
                    <a:pt x="1387" y="2682"/>
                  </a:lnTo>
                  <a:lnTo>
                    <a:pt x="1410" y="2658"/>
                  </a:lnTo>
                  <a:lnTo>
                    <a:pt x="1433" y="2632"/>
                  </a:lnTo>
                  <a:lnTo>
                    <a:pt x="1456" y="2608"/>
                  </a:lnTo>
                  <a:lnTo>
                    <a:pt x="1479" y="2582"/>
                  </a:lnTo>
                  <a:lnTo>
                    <a:pt x="1503" y="2558"/>
                  </a:lnTo>
                  <a:lnTo>
                    <a:pt x="1526" y="2534"/>
                  </a:lnTo>
                  <a:lnTo>
                    <a:pt x="1549" y="2509"/>
                  </a:lnTo>
                  <a:lnTo>
                    <a:pt x="1572" y="2485"/>
                  </a:lnTo>
                  <a:lnTo>
                    <a:pt x="1595" y="2461"/>
                  </a:lnTo>
                  <a:lnTo>
                    <a:pt x="1618" y="2436"/>
                  </a:lnTo>
                  <a:lnTo>
                    <a:pt x="1641" y="2412"/>
                  </a:lnTo>
                  <a:lnTo>
                    <a:pt x="1665" y="2387"/>
                  </a:lnTo>
                  <a:lnTo>
                    <a:pt x="1688" y="2364"/>
                  </a:lnTo>
                  <a:lnTo>
                    <a:pt x="1711" y="2340"/>
                  </a:lnTo>
                  <a:lnTo>
                    <a:pt x="1734" y="2316"/>
                  </a:lnTo>
                  <a:lnTo>
                    <a:pt x="1757" y="2293"/>
                  </a:lnTo>
                  <a:lnTo>
                    <a:pt x="1780" y="2269"/>
                  </a:lnTo>
                  <a:lnTo>
                    <a:pt x="1803" y="2245"/>
                  </a:lnTo>
                  <a:lnTo>
                    <a:pt x="1826" y="2222"/>
                  </a:lnTo>
                  <a:lnTo>
                    <a:pt x="1849" y="2199"/>
                  </a:lnTo>
                  <a:lnTo>
                    <a:pt x="1872" y="2176"/>
                  </a:lnTo>
                  <a:lnTo>
                    <a:pt x="1895" y="2152"/>
                  </a:lnTo>
                  <a:lnTo>
                    <a:pt x="1918" y="2130"/>
                  </a:lnTo>
                  <a:lnTo>
                    <a:pt x="1941" y="2107"/>
                  </a:lnTo>
                  <a:lnTo>
                    <a:pt x="1965" y="2084"/>
                  </a:lnTo>
                  <a:lnTo>
                    <a:pt x="1988" y="2061"/>
                  </a:lnTo>
                  <a:lnTo>
                    <a:pt x="2011" y="2039"/>
                  </a:lnTo>
                  <a:lnTo>
                    <a:pt x="2034" y="2016"/>
                  </a:lnTo>
                  <a:lnTo>
                    <a:pt x="2057" y="1994"/>
                  </a:lnTo>
                  <a:lnTo>
                    <a:pt x="2081" y="1972"/>
                  </a:lnTo>
                  <a:lnTo>
                    <a:pt x="2104" y="1949"/>
                  </a:lnTo>
                  <a:lnTo>
                    <a:pt x="2127" y="1927"/>
                  </a:lnTo>
                  <a:lnTo>
                    <a:pt x="2150" y="1905"/>
                  </a:lnTo>
                  <a:lnTo>
                    <a:pt x="2173" y="1883"/>
                  </a:lnTo>
                  <a:lnTo>
                    <a:pt x="2196" y="1861"/>
                  </a:lnTo>
                  <a:lnTo>
                    <a:pt x="2219" y="1839"/>
                  </a:lnTo>
                  <a:lnTo>
                    <a:pt x="2242" y="1817"/>
                  </a:lnTo>
                  <a:lnTo>
                    <a:pt x="2266" y="1795"/>
                  </a:lnTo>
                  <a:lnTo>
                    <a:pt x="2289" y="1774"/>
                  </a:lnTo>
                  <a:lnTo>
                    <a:pt x="2312" y="1753"/>
                  </a:lnTo>
                  <a:lnTo>
                    <a:pt x="2335" y="1731"/>
                  </a:lnTo>
                  <a:lnTo>
                    <a:pt x="2358" y="1710"/>
                  </a:lnTo>
                  <a:lnTo>
                    <a:pt x="2381" y="1689"/>
                  </a:lnTo>
                  <a:lnTo>
                    <a:pt x="2404" y="1668"/>
                  </a:lnTo>
                  <a:lnTo>
                    <a:pt x="2427" y="1647"/>
                  </a:lnTo>
                  <a:lnTo>
                    <a:pt x="2450" y="1626"/>
                  </a:lnTo>
                  <a:lnTo>
                    <a:pt x="2473" y="1605"/>
                  </a:lnTo>
                  <a:lnTo>
                    <a:pt x="2496" y="1584"/>
                  </a:lnTo>
                  <a:lnTo>
                    <a:pt x="2519" y="1564"/>
                  </a:lnTo>
                  <a:lnTo>
                    <a:pt x="2542" y="1542"/>
                  </a:lnTo>
                  <a:lnTo>
                    <a:pt x="2566" y="1521"/>
                  </a:lnTo>
                  <a:lnTo>
                    <a:pt x="2589" y="1501"/>
                  </a:lnTo>
                  <a:lnTo>
                    <a:pt x="2612" y="1482"/>
                  </a:lnTo>
                  <a:lnTo>
                    <a:pt x="2635" y="1460"/>
                  </a:lnTo>
                  <a:lnTo>
                    <a:pt x="2659" y="1440"/>
                  </a:lnTo>
                  <a:lnTo>
                    <a:pt x="2682" y="1421"/>
                  </a:lnTo>
                  <a:lnTo>
                    <a:pt x="2705" y="1401"/>
                  </a:lnTo>
                  <a:lnTo>
                    <a:pt x="2728" y="1381"/>
                  </a:lnTo>
                  <a:lnTo>
                    <a:pt x="2751" y="1361"/>
                  </a:lnTo>
                  <a:lnTo>
                    <a:pt x="2774" y="1341"/>
                  </a:lnTo>
                  <a:lnTo>
                    <a:pt x="2797" y="1321"/>
                  </a:lnTo>
                  <a:lnTo>
                    <a:pt x="2820" y="1301"/>
                  </a:lnTo>
                  <a:lnTo>
                    <a:pt x="2844" y="1282"/>
                  </a:lnTo>
                  <a:lnTo>
                    <a:pt x="2867" y="1262"/>
                  </a:lnTo>
                  <a:lnTo>
                    <a:pt x="2890" y="1243"/>
                  </a:lnTo>
                  <a:lnTo>
                    <a:pt x="2913" y="1223"/>
                  </a:lnTo>
                  <a:lnTo>
                    <a:pt x="2936" y="1204"/>
                  </a:lnTo>
                  <a:lnTo>
                    <a:pt x="2959" y="1184"/>
                  </a:lnTo>
                  <a:lnTo>
                    <a:pt x="2982" y="1166"/>
                  </a:lnTo>
                  <a:lnTo>
                    <a:pt x="3005" y="1147"/>
                  </a:lnTo>
                  <a:lnTo>
                    <a:pt x="3028" y="1128"/>
                  </a:lnTo>
                  <a:lnTo>
                    <a:pt x="3051" y="1109"/>
                  </a:lnTo>
                  <a:lnTo>
                    <a:pt x="3074" y="1090"/>
                  </a:lnTo>
                  <a:lnTo>
                    <a:pt x="3097" y="1071"/>
                  </a:lnTo>
                  <a:lnTo>
                    <a:pt x="3120" y="1052"/>
                  </a:lnTo>
                  <a:lnTo>
                    <a:pt x="3143" y="1034"/>
                  </a:lnTo>
                  <a:lnTo>
                    <a:pt x="3167" y="1016"/>
                  </a:lnTo>
                  <a:lnTo>
                    <a:pt x="3190" y="997"/>
                  </a:lnTo>
                  <a:lnTo>
                    <a:pt x="3213" y="978"/>
                  </a:lnTo>
                  <a:lnTo>
                    <a:pt x="3237" y="960"/>
                  </a:lnTo>
                  <a:lnTo>
                    <a:pt x="3260" y="942"/>
                  </a:lnTo>
                  <a:lnTo>
                    <a:pt x="3283" y="924"/>
                  </a:lnTo>
                  <a:lnTo>
                    <a:pt x="3306" y="906"/>
                  </a:lnTo>
                  <a:lnTo>
                    <a:pt x="3329" y="887"/>
                  </a:lnTo>
                  <a:lnTo>
                    <a:pt x="3352" y="869"/>
                  </a:lnTo>
                  <a:lnTo>
                    <a:pt x="3375" y="852"/>
                  </a:lnTo>
                  <a:lnTo>
                    <a:pt x="3398" y="834"/>
                  </a:lnTo>
                  <a:lnTo>
                    <a:pt x="3421" y="816"/>
                  </a:lnTo>
                  <a:lnTo>
                    <a:pt x="3445" y="799"/>
                  </a:lnTo>
                  <a:lnTo>
                    <a:pt x="3468" y="781"/>
                  </a:lnTo>
                  <a:lnTo>
                    <a:pt x="3491" y="764"/>
                  </a:lnTo>
                  <a:lnTo>
                    <a:pt x="3514" y="746"/>
                  </a:lnTo>
                  <a:lnTo>
                    <a:pt x="3537" y="729"/>
                  </a:lnTo>
                  <a:lnTo>
                    <a:pt x="3560" y="712"/>
                  </a:lnTo>
                  <a:lnTo>
                    <a:pt x="3583" y="694"/>
                  </a:lnTo>
                  <a:lnTo>
                    <a:pt x="3606" y="678"/>
                  </a:lnTo>
                  <a:lnTo>
                    <a:pt x="3629" y="660"/>
                  </a:lnTo>
                  <a:lnTo>
                    <a:pt x="3652" y="643"/>
                  </a:lnTo>
                  <a:lnTo>
                    <a:pt x="3675" y="626"/>
                  </a:lnTo>
                  <a:lnTo>
                    <a:pt x="3698" y="609"/>
                  </a:lnTo>
                  <a:lnTo>
                    <a:pt x="3721" y="592"/>
                  </a:lnTo>
                  <a:lnTo>
                    <a:pt x="3744" y="576"/>
                  </a:lnTo>
                  <a:lnTo>
                    <a:pt x="3768" y="559"/>
                  </a:lnTo>
                  <a:lnTo>
                    <a:pt x="3791" y="542"/>
                  </a:lnTo>
                  <a:lnTo>
                    <a:pt x="3815" y="526"/>
                  </a:lnTo>
                  <a:lnTo>
                    <a:pt x="3838" y="509"/>
                  </a:lnTo>
                  <a:lnTo>
                    <a:pt x="3861" y="493"/>
                  </a:lnTo>
                  <a:lnTo>
                    <a:pt x="3884" y="476"/>
                  </a:lnTo>
                  <a:lnTo>
                    <a:pt x="3907" y="460"/>
                  </a:lnTo>
                  <a:lnTo>
                    <a:pt x="3930" y="444"/>
                  </a:lnTo>
                  <a:lnTo>
                    <a:pt x="3953" y="428"/>
                  </a:lnTo>
                  <a:lnTo>
                    <a:pt x="3976" y="412"/>
                  </a:lnTo>
                  <a:lnTo>
                    <a:pt x="3999" y="396"/>
                  </a:lnTo>
                  <a:lnTo>
                    <a:pt x="4022" y="379"/>
                  </a:lnTo>
                  <a:lnTo>
                    <a:pt x="4046" y="364"/>
                  </a:lnTo>
                  <a:lnTo>
                    <a:pt x="4069" y="347"/>
                  </a:lnTo>
                  <a:lnTo>
                    <a:pt x="4092" y="332"/>
                  </a:lnTo>
                  <a:lnTo>
                    <a:pt x="4115" y="316"/>
                  </a:lnTo>
                  <a:lnTo>
                    <a:pt x="4138" y="301"/>
                  </a:lnTo>
                  <a:lnTo>
                    <a:pt x="4161" y="285"/>
                  </a:lnTo>
                  <a:lnTo>
                    <a:pt x="4184" y="270"/>
                  </a:lnTo>
                  <a:lnTo>
                    <a:pt x="4207" y="254"/>
                  </a:lnTo>
                  <a:lnTo>
                    <a:pt x="4230" y="239"/>
                  </a:lnTo>
                  <a:lnTo>
                    <a:pt x="4253" y="223"/>
                  </a:lnTo>
                  <a:lnTo>
                    <a:pt x="4276" y="208"/>
                  </a:lnTo>
                  <a:lnTo>
                    <a:pt x="4299" y="193"/>
                  </a:lnTo>
                  <a:lnTo>
                    <a:pt x="4322" y="178"/>
                  </a:lnTo>
                  <a:lnTo>
                    <a:pt x="4345" y="162"/>
                  </a:lnTo>
                  <a:lnTo>
                    <a:pt x="4369" y="148"/>
                  </a:lnTo>
                  <a:lnTo>
                    <a:pt x="4393" y="132"/>
                  </a:lnTo>
                  <a:lnTo>
                    <a:pt x="4416" y="118"/>
                  </a:lnTo>
                  <a:lnTo>
                    <a:pt x="4439" y="102"/>
                  </a:lnTo>
                  <a:lnTo>
                    <a:pt x="4462" y="88"/>
                  </a:lnTo>
                  <a:lnTo>
                    <a:pt x="4485" y="73"/>
                  </a:lnTo>
                  <a:lnTo>
                    <a:pt x="4508" y="58"/>
                  </a:lnTo>
                  <a:lnTo>
                    <a:pt x="4531" y="43"/>
                  </a:lnTo>
                  <a:lnTo>
                    <a:pt x="4554" y="29"/>
                  </a:lnTo>
                  <a:lnTo>
                    <a:pt x="4577" y="15"/>
                  </a:lnTo>
                  <a:lnTo>
                    <a:pt x="4600" y="0"/>
                  </a:lnTo>
                </a:path>
              </a:pathLst>
            </a:custGeom>
            <a:noFill/>
            <a:ln w="920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89" name="Freeform 53"/>
            <p:cNvSpPr>
              <a:spLocks/>
            </p:cNvSpPr>
            <p:nvPr/>
          </p:nvSpPr>
          <p:spPr bwMode="auto">
            <a:xfrm>
              <a:off x="2571" y="1451"/>
              <a:ext cx="762" cy="689"/>
            </a:xfrm>
            <a:custGeom>
              <a:avLst/>
              <a:gdLst>
                <a:gd name="T0" fmla="*/ 70 w 4577"/>
                <a:gd name="T1" fmla="*/ 1174 h 4824"/>
                <a:gd name="T2" fmla="*/ 162 w 4577"/>
                <a:gd name="T3" fmla="*/ 1117 h 4824"/>
                <a:gd name="T4" fmla="*/ 254 w 4577"/>
                <a:gd name="T5" fmla="*/ 1062 h 4824"/>
                <a:gd name="T6" fmla="*/ 347 w 4577"/>
                <a:gd name="T7" fmla="*/ 1008 h 4824"/>
                <a:gd name="T8" fmla="*/ 440 w 4577"/>
                <a:gd name="T9" fmla="*/ 953 h 4824"/>
                <a:gd name="T10" fmla="*/ 532 w 4577"/>
                <a:gd name="T11" fmla="*/ 900 h 4824"/>
                <a:gd name="T12" fmla="*/ 624 w 4577"/>
                <a:gd name="T13" fmla="*/ 848 h 4824"/>
                <a:gd name="T14" fmla="*/ 717 w 4577"/>
                <a:gd name="T15" fmla="*/ 797 h 4824"/>
                <a:gd name="T16" fmla="*/ 809 w 4577"/>
                <a:gd name="T17" fmla="*/ 746 h 4824"/>
                <a:gd name="T18" fmla="*/ 901 w 4577"/>
                <a:gd name="T19" fmla="*/ 696 h 4824"/>
                <a:gd name="T20" fmla="*/ 995 w 4577"/>
                <a:gd name="T21" fmla="*/ 647 h 4824"/>
                <a:gd name="T22" fmla="*/ 1087 w 4577"/>
                <a:gd name="T23" fmla="*/ 599 h 4824"/>
                <a:gd name="T24" fmla="*/ 1179 w 4577"/>
                <a:gd name="T25" fmla="*/ 552 h 4824"/>
                <a:gd name="T26" fmla="*/ 1272 w 4577"/>
                <a:gd name="T27" fmla="*/ 505 h 4824"/>
                <a:gd name="T28" fmla="*/ 1364 w 4577"/>
                <a:gd name="T29" fmla="*/ 459 h 4824"/>
                <a:gd name="T30" fmla="*/ 1456 w 4577"/>
                <a:gd name="T31" fmla="*/ 413 h 4824"/>
                <a:gd name="T32" fmla="*/ 1550 w 4577"/>
                <a:gd name="T33" fmla="*/ 369 h 4824"/>
                <a:gd name="T34" fmla="*/ 1642 w 4577"/>
                <a:gd name="T35" fmla="*/ 326 h 4824"/>
                <a:gd name="T36" fmla="*/ 1734 w 4577"/>
                <a:gd name="T37" fmla="*/ 283 h 4824"/>
                <a:gd name="T38" fmla="*/ 1827 w 4577"/>
                <a:gd name="T39" fmla="*/ 240 h 4824"/>
                <a:gd name="T40" fmla="*/ 1918 w 4577"/>
                <a:gd name="T41" fmla="*/ 198 h 4824"/>
                <a:gd name="T42" fmla="*/ 2010 w 4577"/>
                <a:gd name="T43" fmla="*/ 157 h 4824"/>
                <a:gd name="T44" fmla="*/ 2103 w 4577"/>
                <a:gd name="T45" fmla="*/ 116 h 4824"/>
                <a:gd name="T46" fmla="*/ 2196 w 4577"/>
                <a:gd name="T47" fmla="*/ 77 h 4824"/>
                <a:gd name="T48" fmla="*/ 2288 w 4577"/>
                <a:gd name="T49" fmla="*/ 38 h 4824"/>
                <a:gd name="T50" fmla="*/ 2380 w 4577"/>
                <a:gd name="T51" fmla="*/ 0 h 4824"/>
                <a:gd name="T52" fmla="*/ 2450 w 4577"/>
                <a:gd name="T53" fmla="*/ 182 h 4824"/>
                <a:gd name="T54" fmla="*/ 2542 w 4577"/>
                <a:gd name="T55" fmla="*/ 421 h 4824"/>
                <a:gd name="T56" fmla="*/ 2634 w 4577"/>
                <a:gd name="T57" fmla="*/ 656 h 4824"/>
                <a:gd name="T58" fmla="*/ 2728 w 4577"/>
                <a:gd name="T59" fmla="*/ 888 h 4824"/>
                <a:gd name="T60" fmla="*/ 2820 w 4577"/>
                <a:gd name="T61" fmla="*/ 1116 h 4824"/>
                <a:gd name="T62" fmla="*/ 2912 w 4577"/>
                <a:gd name="T63" fmla="*/ 1340 h 4824"/>
                <a:gd name="T64" fmla="*/ 3004 w 4577"/>
                <a:gd name="T65" fmla="*/ 1562 h 4824"/>
                <a:gd name="T66" fmla="*/ 3097 w 4577"/>
                <a:gd name="T67" fmla="*/ 1779 h 4824"/>
                <a:gd name="T68" fmla="*/ 3189 w 4577"/>
                <a:gd name="T69" fmla="*/ 1993 h 4824"/>
                <a:gd name="T70" fmla="*/ 3282 w 4577"/>
                <a:gd name="T71" fmla="*/ 2204 h 4824"/>
                <a:gd name="T72" fmla="*/ 3375 w 4577"/>
                <a:gd name="T73" fmla="*/ 2411 h 4824"/>
                <a:gd name="T74" fmla="*/ 3467 w 4577"/>
                <a:gd name="T75" fmla="*/ 2615 h 4824"/>
                <a:gd name="T76" fmla="*/ 3559 w 4577"/>
                <a:gd name="T77" fmla="*/ 2816 h 4824"/>
                <a:gd name="T78" fmla="*/ 3652 w 4577"/>
                <a:gd name="T79" fmla="*/ 3013 h 4824"/>
                <a:gd name="T80" fmla="*/ 3744 w 4577"/>
                <a:gd name="T81" fmla="*/ 3207 h 4824"/>
                <a:gd name="T82" fmla="*/ 3837 w 4577"/>
                <a:gd name="T83" fmla="*/ 3399 h 4824"/>
                <a:gd name="T84" fmla="*/ 3930 w 4577"/>
                <a:gd name="T85" fmla="*/ 3588 h 4824"/>
                <a:gd name="T86" fmla="*/ 4022 w 4577"/>
                <a:gd name="T87" fmla="*/ 3773 h 4824"/>
                <a:gd name="T88" fmla="*/ 4114 w 4577"/>
                <a:gd name="T89" fmla="*/ 3955 h 4824"/>
                <a:gd name="T90" fmla="*/ 4206 w 4577"/>
                <a:gd name="T91" fmla="*/ 4134 h 4824"/>
                <a:gd name="T92" fmla="*/ 4299 w 4577"/>
                <a:gd name="T93" fmla="*/ 4311 h 4824"/>
                <a:gd name="T94" fmla="*/ 4391 w 4577"/>
                <a:gd name="T95" fmla="*/ 4485 h 4824"/>
                <a:gd name="T96" fmla="*/ 4484 w 4577"/>
                <a:gd name="T97" fmla="*/ 4657 h 4824"/>
                <a:gd name="T98" fmla="*/ 4577 w 4577"/>
                <a:gd name="T99" fmla="*/ 4824 h 4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77" h="4824">
                  <a:moveTo>
                    <a:pt x="0" y="1217"/>
                  </a:moveTo>
                  <a:lnTo>
                    <a:pt x="23" y="1203"/>
                  </a:lnTo>
                  <a:lnTo>
                    <a:pt x="47" y="1188"/>
                  </a:lnTo>
                  <a:lnTo>
                    <a:pt x="70" y="1174"/>
                  </a:lnTo>
                  <a:lnTo>
                    <a:pt x="93" y="1160"/>
                  </a:lnTo>
                  <a:lnTo>
                    <a:pt x="116" y="1146"/>
                  </a:lnTo>
                  <a:lnTo>
                    <a:pt x="139" y="1132"/>
                  </a:lnTo>
                  <a:lnTo>
                    <a:pt x="162" y="1117"/>
                  </a:lnTo>
                  <a:lnTo>
                    <a:pt x="185" y="1104"/>
                  </a:lnTo>
                  <a:lnTo>
                    <a:pt x="208" y="1090"/>
                  </a:lnTo>
                  <a:lnTo>
                    <a:pt x="231" y="1075"/>
                  </a:lnTo>
                  <a:lnTo>
                    <a:pt x="254" y="1062"/>
                  </a:lnTo>
                  <a:lnTo>
                    <a:pt x="277" y="1049"/>
                  </a:lnTo>
                  <a:lnTo>
                    <a:pt x="300" y="1034"/>
                  </a:lnTo>
                  <a:lnTo>
                    <a:pt x="323" y="1021"/>
                  </a:lnTo>
                  <a:lnTo>
                    <a:pt x="347" y="1008"/>
                  </a:lnTo>
                  <a:lnTo>
                    <a:pt x="371" y="993"/>
                  </a:lnTo>
                  <a:lnTo>
                    <a:pt x="394" y="980"/>
                  </a:lnTo>
                  <a:lnTo>
                    <a:pt x="417" y="967"/>
                  </a:lnTo>
                  <a:lnTo>
                    <a:pt x="440" y="953"/>
                  </a:lnTo>
                  <a:lnTo>
                    <a:pt x="463" y="940"/>
                  </a:lnTo>
                  <a:lnTo>
                    <a:pt x="486" y="927"/>
                  </a:lnTo>
                  <a:lnTo>
                    <a:pt x="509" y="913"/>
                  </a:lnTo>
                  <a:lnTo>
                    <a:pt x="532" y="900"/>
                  </a:lnTo>
                  <a:lnTo>
                    <a:pt x="555" y="887"/>
                  </a:lnTo>
                  <a:lnTo>
                    <a:pt x="578" y="874"/>
                  </a:lnTo>
                  <a:lnTo>
                    <a:pt x="601" y="861"/>
                  </a:lnTo>
                  <a:lnTo>
                    <a:pt x="624" y="848"/>
                  </a:lnTo>
                  <a:lnTo>
                    <a:pt x="648" y="835"/>
                  </a:lnTo>
                  <a:lnTo>
                    <a:pt x="671" y="823"/>
                  </a:lnTo>
                  <a:lnTo>
                    <a:pt x="694" y="809"/>
                  </a:lnTo>
                  <a:lnTo>
                    <a:pt x="717" y="797"/>
                  </a:lnTo>
                  <a:lnTo>
                    <a:pt x="740" y="784"/>
                  </a:lnTo>
                  <a:lnTo>
                    <a:pt x="763" y="772"/>
                  </a:lnTo>
                  <a:lnTo>
                    <a:pt x="786" y="758"/>
                  </a:lnTo>
                  <a:lnTo>
                    <a:pt x="809" y="746"/>
                  </a:lnTo>
                  <a:lnTo>
                    <a:pt x="832" y="734"/>
                  </a:lnTo>
                  <a:lnTo>
                    <a:pt x="855" y="721"/>
                  </a:lnTo>
                  <a:lnTo>
                    <a:pt x="878" y="708"/>
                  </a:lnTo>
                  <a:lnTo>
                    <a:pt x="901" y="696"/>
                  </a:lnTo>
                  <a:lnTo>
                    <a:pt x="924" y="684"/>
                  </a:lnTo>
                  <a:lnTo>
                    <a:pt x="949" y="672"/>
                  </a:lnTo>
                  <a:lnTo>
                    <a:pt x="972" y="660"/>
                  </a:lnTo>
                  <a:lnTo>
                    <a:pt x="995" y="647"/>
                  </a:lnTo>
                  <a:lnTo>
                    <a:pt x="1018" y="635"/>
                  </a:lnTo>
                  <a:lnTo>
                    <a:pt x="1041" y="623"/>
                  </a:lnTo>
                  <a:lnTo>
                    <a:pt x="1064" y="611"/>
                  </a:lnTo>
                  <a:lnTo>
                    <a:pt x="1087" y="599"/>
                  </a:lnTo>
                  <a:lnTo>
                    <a:pt x="1110" y="588"/>
                  </a:lnTo>
                  <a:lnTo>
                    <a:pt x="1133" y="575"/>
                  </a:lnTo>
                  <a:lnTo>
                    <a:pt x="1156" y="563"/>
                  </a:lnTo>
                  <a:lnTo>
                    <a:pt x="1179" y="552"/>
                  </a:lnTo>
                  <a:lnTo>
                    <a:pt x="1202" y="540"/>
                  </a:lnTo>
                  <a:lnTo>
                    <a:pt x="1226" y="529"/>
                  </a:lnTo>
                  <a:lnTo>
                    <a:pt x="1249" y="517"/>
                  </a:lnTo>
                  <a:lnTo>
                    <a:pt x="1272" y="505"/>
                  </a:lnTo>
                  <a:lnTo>
                    <a:pt x="1295" y="493"/>
                  </a:lnTo>
                  <a:lnTo>
                    <a:pt x="1318" y="482"/>
                  </a:lnTo>
                  <a:lnTo>
                    <a:pt x="1341" y="470"/>
                  </a:lnTo>
                  <a:lnTo>
                    <a:pt x="1364" y="459"/>
                  </a:lnTo>
                  <a:lnTo>
                    <a:pt x="1387" y="448"/>
                  </a:lnTo>
                  <a:lnTo>
                    <a:pt x="1410" y="437"/>
                  </a:lnTo>
                  <a:lnTo>
                    <a:pt x="1433" y="426"/>
                  </a:lnTo>
                  <a:lnTo>
                    <a:pt x="1456" y="413"/>
                  </a:lnTo>
                  <a:lnTo>
                    <a:pt x="1479" y="402"/>
                  </a:lnTo>
                  <a:lnTo>
                    <a:pt x="1502" y="391"/>
                  </a:lnTo>
                  <a:lnTo>
                    <a:pt x="1527" y="380"/>
                  </a:lnTo>
                  <a:lnTo>
                    <a:pt x="1550" y="369"/>
                  </a:lnTo>
                  <a:lnTo>
                    <a:pt x="1573" y="358"/>
                  </a:lnTo>
                  <a:lnTo>
                    <a:pt x="1596" y="347"/>
                  </a:lnTo>
                  <a:lnTo>
                    <a:pt x="1619" y="337"/>
                  </a:lnTo>
                  <a:lnTo>
                    <a:pt x="1642" y="326"/>
                  </a:lnTo>
                  <a:lnTo>
                    <a:pt x="1665" y="315"/>
                  </a:lnTo>
                  <a:lnTo>
                    <a:pt x="1688" y="304"/>
                  </a:lnTo>
                  <a:lnTo>
                    <a:pt x="1711" y="294"/>
                  </a:lnTo>
                  <a:lnTo>
                    <a:pt x="1734" y="283"/>
                  </a:lnTo>
                  <a:lnTo>
                    <a:pt x="1757" y="272"/>
                  </a:lnTo>
                  <a:lnTo>
                    <a:pt x="1780" y="262"/>
                  </a:lnTo>
                  <a:lnTo>
                    <a:pt x="1803" y="250"/>
                  </a:lnTo>
                  <a:lnTo>
                    <a:pt x="1827" y="240"/>
                  </a:lnTo>
                  <a:lnTo>
                    <a:pt x="1850" y="229"/>
                  </a:lnTo>
                  <a:lnTo>
                    <a:pt x="1872" y="219"/>
                  </a:lnTo>
                  <a:lnTo>
                    <a:pt x="1895" y="208"/>
                  </a:lnTo>
                  <a:lnTo>
                    <a:pt x="1918" y="198"/>
                  </a:lnTo>
                  <a:lnTo>
                    <a:pt x="1941" y="188"/>
                  </a:lnTo>
                  <a:lnTo>
                    <a:pt x="1964" y="177"/>
                  </a:lnTo>
                  <a:lnTo>
                    <a:pt x="1987" y="167"/>
                  </a:lnTo>
                  <a:lnTo>
                    <a:pt x="2010" y="157"/>
                  </a:lnTo>
                  <a:lnTo>
                    <a:pt x="2033" y="147"/>
                  </a:lnTo>
                  <a:lnTo>
                    <a:pt x="2056" y="137"/>
                  </a:lnTo>
                  <a:lnTo>
                    <a:pt x="2079" y="127"/>
                  </a:lnTo>
                  <a:lnTo>
                    <a:pt x="2103" y="116"/>
                  </a:lnTo>
                  <a:lnTo>
                    <a:pt x="2126" y="106"/>
                  </a:lnTo>
                  <a:lnTo>
                    <a:pt x="2150" y="96"/>
                  </a:lnTo>
                  <a:lnTo>
                    <a:pt x="2173" y="87"/>
                  </a:lnTo>
                  <a:lnTo>
                    <a:pt x="2196" y="77"/>
                  </a:lnTo>
                  <a:lnTo>
                    <a:pt x="2219" y="68"/>
                  </a:lnTo>
                  <a:lnTo>
                    <a:pt x="2242" y="58"/>
                  </a:lnTo>
                  <a:lnTo>
                    <a:pt x="2265" y="48"/>
                  </a:lnTo>
                  <a:lnTo>
                    <a:pt x="2288" y="38"/>
                  </a:lnTo>
                  <a:lnTo>
                    <a:pt x="2311" y="29"/>
                  </a:lnTo>
                  <a:lnTo>
                    <a:pt x="2334" y="19"/>
                  </a:lnTo>
                  <a:lnTo>
                    <a:pt x="2357" y="9"/>
                  </a:lnTo>
                  <a:lnTo>
                    <a:pt x="2380" y="0"/>
                  </a:lnTo>
                  <a:lnTo>
                    <a:pt x="2380" y="0"/>
                  </a:lnTo>
                  <a:lnTo>
                    <a:pt x="2403" y="60"/>
                  </a:lnTo>
                  <a:lnTo>
                    <a:pt x="2426" y="121"/>
                  </a:lnTo>
                  <a:lnTo>
                    <a:pt x="2450" y="182"/>
                  </a:lnTo>
                  <a:lnTo>
                    <a:pt x="2473" y="242"/>
                  </a:lnTo>
                  <a:lnTo>
                    <a:pt x="2496" y="301"/>
                  </a:lnTo>
                  <a:lnTo>
                    <a:pt x="2519" y="361"/>
                  </a:lnTo>
                  <a:lnTo>
                    <a:pt x="2542" y="421"/>
                  </a:lnTo>
                  <a:lnTo>
                    <a:pt x="2565" y="480"/>
                  </a:lnTo>
                  <a:lnTo>
                    <a:pt x="2588" y="539"/>
                  </a:lnTo>
                  <a:lnTo>
                    <a:pt x="2611" y="597"/>
                  </a:lnTo>
                  <a:lnTo>
                    <a:pt x="2634" y="656"/>
                  </a:lnTo>
                  <a:lnTo>
                    <a:pt x="2657" y="715"/>
                  </a:lnTo>
                  <a:lnTo>
                    <a:pt x="2681" y="773"/>
                  </a:lnTo>
                  <a:lnTo>
                    <a:pt x="2704" y="830"/>
                  </a:lnTo>
                  <a:lnTo>
                    <a:pt x="2728" y="888"/>
                  </a:lnTo>
                  <a:lnTo>
                    <a:pt x="2751" y="946"/>
                  </a:lnTo>
                  <a:lnTo>
                    <a:pt x="2774" y="1002"/>
                  </a:lnTo>
                  <a:lnTo>
                    <a:pt x="2797" y="1060"/>
                  </a:lnTo>
                  <a:lnTo>
                    <a:pt x="2820" y="1116"/>
                  </a:lnTo>
                  <a:lnTo>
                    <a:pt x="2843" y="1173"/>
                  </a:lnTo>
                  <a:lnTo>
                    <a:pt x="2866" y="1229"/>
                  </a:lnTo>
                  <a:lnTo>
                    <a:pt x="2889" y="1285"/>
                  </a:lnTo>
                  <a:lnTo>
                    <a:pt x="2912" y="1340"/>
                  </a:lnTo>
                  <a:lnTo>
                    <a:pt x="2935" y="1397"/>
                  </a:lnTo>
                  <a:lnTo>
                    <a:pt x="2958" y="1451"/>
                  </a:lnTo>
                  <a:lnTo>
                    <a:pt x="2981" y="1507"/>
                  </a:lnTo>
                  <a:lnTo>
                    <a:pt x="3004" y="1562"/>
                  </a:lnTo>
                  <a:lnTo>
                    <a:pt x="3027" y="1616"/>
                  </a:lnTo>
                  <a:lnTo>
                    <a:pt x="3051" y="1671"/>
                  </a:lnTo>
                  <a:lnTo>
                    <a:pt x="3074" y="1725"/>
                  </a:lnTo>
                  <a:lnTo>
                    <a:pt x="3097" y="1779"/>
                  </a:lnTo>
                  <a:lnTo>
                    <a:pt x="3120" y="1833"/>
                  </a:lnTo>
                  <a:lnTo>
                    <a:pt x="3143" y="1887"/>
                  </a:lnTo>
                  <a:lnTo>
                    <a:pt x="3166" y="1940"/>
                  </a:lnTo>
                  <a:lnTo>
                    <a:pt x="3189" y="1993"/>
                  </a:lnTo>
                  <a:lnTo>
                    <a:pt x="3212" y="2047"/>
                  </a:lnTo>
                  <a:lnTo>
                    <a:pt x="3235" y="2099"/>
                  </a:lnTo>
                  <a:lnTo>
                    <a:pt x="3259" y="2152"/>
                  </a:lnTo>
                  <a:lnTo>
                    <a:pt x="3282" y="2204"/>
                  </a:lnTo>
                  <a:lnTo>
                    <a:pt x="3305" y="2256"/>
                  </a:lnTo>
                  <a:lnTo>
                    <a:pt x="3329" y="2308"/>
                  </a:lnTo>
                  <a:lnTo>
                    <a:pt x="3352" y="2359"/>
                  </a:lnTo>
                  <a:lnTo>
                    <a:pt x="3375" y="2411"/>
                  </a:lnTo>
                  <a:lnTo>
                    <a:pt x="3398" y="2462"/>
                  </a:lnTo>
                  <a:lnTo>
                    <a:pt x="3421" y="2513"/>
                  </a:lnTo>
                  <a:lnTo>
                    <a:pt x="3444" y="2564"/>
                  </a:lnTo>
                  <a:lnTo>
                    <a:pt x="3467" y="2615"/>
                  </a:lnTo>
                  <a:lnTo>
                    <a:pt x="3490" y="2665"/>
                  </a:lnTo>
                  <a:lnTo>
                    <a:pt x="3513" y="2716"/>
                  </a:lnTo>
                  <a:lnTo>
                    <a:pt x="3536" y="2766"/>
                  </a:lnTo>
                  <a:lnTo>
                    <a:pt x="3559" y="2816"/>
                  </a:lnTo>
                  <a:lnTo>
                    <a:pt x="3582" y="2866"/>
                  </a:lnTo>
                  <a:lnTo>
                    <a:pt x="3605" y="2915"/>
                  </a:lnTo>
                  <a:lnTo>
                    <a:pt x="3628" y="2965"/>
                  </a:lnTo>
                  <a:lnTo>
                    <a:pt x="3652" y="3013"/>
                  </a:lnTo>
                  <a:lnTo>
                    <a:pt x="3675" y="3062"/>
                  </a:lnTo>
                  <a:lnTo>
                    <a:pt x="3698" y="3111"/>
                  </a:lnTo>
                  <a:lnTo>
                    <a:pt x="3721" y="3160"/>
                  </a:lnTo>
                  <a:lnTo>
                    <a:pt x="3744" y="3207"/>
                  </a:lnTo>
                  <a:lnTo>
                    <a:pt x="3767" y="3256"/>
                  </a:lnTo>
                  <a:lnTo>
                    <a:pt x="3790" y="3304"/>
                  </a:lnTo>
                  <a:lnTo>
                    <a:pt x="3813" y="3352"/>
                  </a:lnTo>
                  <a:lnTo>
                    <a:pt x="3837" y="3399"/>
                  </a:lnTo>
                  <a:lnTo>
                    <a:pt x="3860" y="3447"/>
                  </a:lnTo>
                  <a:lnTo>
                    <a:pt x="3883" y="3493"/>
                  </a:lnTo>
                  <a:lnTo>
                    <a:pt x="3906" y="3540"/>
                  </a:lnTo>
                  <a:lnTo>
                    <a:pt x="3930" y="3588"/>
                  </a:lnTo>
                  <a:lnTo>
                    <a:pt x="3953" y="3634"/>
                  </a:lnTo>
                  <a:lnTo>
                    <a:pt x="3976" y="3681"/>
                  </a:lnTo>
                  <a:lnTo>
                    <a:pt x="3999" y="3726"/>
                  </a:lnTo>
                  <a:lnTo>
                    <a:pt x="4022" y="3773"/>
                  </a:lnTo>
                  <a:lnTo>
                    <a:pt x="4045" y="3818"/>
                  </a:lnTo>
                  <a:lnTo>
                    <a:pt x="4068" y="3864"/>
                  </a:lnTo>
                  <a:lnTo>
                    <a:pt x="4091" y="3909"/>
                  </a:lnTo>
                  <a:lnTo>
                    <a:pt x="4114" y="3955"/>
                  </a:lnTo>
                  <a:lnTo>
                    <a:pt x="4137" y="4000"/>
                  </a:lnTo>
                  <a:lnTo>
                    <a:pt x="4160" y="4046"/>
                  </a:lnTo>
                  <a:lnTo>
                    <a:pt x="4183" y="4090"/>
                  </a:lnTo>
                  <a:lnTo>
                    <a:pt x="4206" y="4134"/>
                  </a:lnTo>
                  <a:lnTo>
                    <a:pt x="4229" y="4179"/>
                  </a:lnTo>
                  <a:lnTo>
                    <a:pt x="4253" y="4223"/>
                  </a:lnTo>
                  <a:lnTo>
                    <a:pt x="4276" y="4267"/>
                  </a:lnTo>
                  <a:lnTo>
                    <a:pt x="4299" y="4311"/>
                  </a:lnTo>
                  <a:lnTo>
                    <a:pt x="4322" y="4355"/>
                  </a:lnTo>
                  <a:lnTo>
                    <a:pt x="4345" y="4398"/>
                  </a:lnTo>
                  <a:lnTo>
                    <a:pt x="4368" y="4441"/>
                  </a:lnTo>
                  <a:lnTo>
                    <a:pt x="4391" y="4485"/>
                  </a:lnTo>
                  <a:lnTo>
                    <a:pt x="4415" y="4528"/>
                  </a:lnTo>
                  <a:lnTo>
                    <a:pt x="4438" y="4571"/>
                  </a:lnTo>
                  <a:lnTo>
                    <a:pt x="4461" y="4613"/>
                  </a:lnTo>
                  <a:lnTo>
                    <a:pt x="4484" y="4657"/>
                  </a:lnTo>
                  <a:lnTo>
                    <a:pt x="4507" y="4699"/>
                  </a:lnTo>
                  <a:lnTo>
                    <a:pt x="4531" y="4741"/>
                  </a:lnTo>
                  <a:lnTo>
                    <a:pt x="4554" y="4783"/>
                  </a:lnTo>
                  <a:lnTo>
                    <a:pt x="4577" y="4824"/>
                  </a:lnTo>
                </a:path>
              </a:pathLst>
            </a:custGeom>
            <a:noFill/>
            <a:ln w="920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90" name="Freeform 54"/>
            <p:cNvSpPr>
              <a:spLocks/>
            </p:cNvSpPr>
            <p:nvPr/>
          </p:nvSpPr>
          <p:spPr bwMode="auto">
            <a:xfrm>
              <a:off x="3333" y="2140"/>
              <a:ext cx="767" cy="818"/>
            </a:xfrm>
            <a:custGeom>
              <a:avLst/>
              <a:gdLst>
                <a:gd name="T0" fmla="*/ 69 w 4600"/>
                <a:gd name="T1" fmla="*/ 125 h 5728"/>
                <a:gd name="T2" fmla="*/ 161 w 4600"/>
                <a:gd name="T3" fmla="*/ 288 h 5728"/>
                <a:gd name="T4" fmla="*/ 254 w 4600"/>
                <a:gd name="T5" fmla="*/ 450 h 5728"/>
                <a:gd name="T6" fmla="*/ 346 w 4600"/>
                <a:gd name="T7" fmla="*/ 609 h 5728"/>
                <a:gd name="T8" fmla="*/ 439 w 4600"/>
                <a:gd name="T9" fmla="*/ 764 h 5728"/>
                <a:gd name="T10" fmla="*/ 531 w 4600"/>
                <a:gd name="T11" fmla="*/ 918 h 5728"/>
                <a:gd name="T12" fmla="*/ 624 w 4600"/>
                <a:gd name="T13" fmla="*/ 1069 h 5728"/>
                <a:gd name="T14" fmla="*/ 716 w 4600"/>
                <a:gd name="T15" fmla="*/ 1217 h 5728"/>
                <a:gd name="T16" fmla="*/ 808 w 4600"/>
                <a:gd name="T17" fmla="*/ 1364 h 5728"/>
                <a:gd name="T18" fmla="*/ 901 w 4600"/>
                <a:gd name="T19" fmla="*/ 1508 h 5728"/>
                <a:gd name="T20" fmla="*/ 994 w 4600"/>
                <a:gd name="T21" fmla="*/ 1650 h 5728"/>
                <a:gd name="T22" fmla="*/ 1086 w 4600"/>
                <a:gd name="T23" fmla="*/ 1789 h 5728"/>
                <a:gd name="T24" fmla="*/ 1179 w 4600"/>
                <a:gd name="T25" fmla="*/ 1927 h 5728"/>
                <a:gd name="T26" fmla="*/ 1271 w 4600"/>
                <a:gd name="T27" fmla="*/ 2060 h 5728"/>
                <a:gd name="T28" fmla="*/ 1363 w 4600"/>
                <a:gd name="T29" fmla="*/ 2193 h 5728"/>
                <a:gd name="T30" fmla="*/ 1456 w 4600"/>
                <a:gd name="T31" fmla="*/ 2324 h 5728"/>
                <a:gd name="T32" fmla="*/ 1548 w 4600"/>
                <a:gd name="T33" fmla="*/ 2452 h 5728"/>
                <a:gd name="T34" fmla="*/ 1641 w 4600"/>
                <a:gd name="T35" fmla="*/ 2580 h 5728"/>
                <a:gd name="T36" fmla="*/ 1734 w 4600"/>
                <a:gd name="T37" fmla="*/ 2704 h 5728"/>
                <a:gd name="T38" fmla="*/ 1826 w 4600"/>
                <a:gd name="T39" fmla="*/ 2827 h 5728"/>
                <a:gd name="T40" fmla="*/ 1918 w 4600"/>
                <a:gd name="T41" fmla="*/ 2948 h 5728"/>
                <a:gd name="T42" fmla="*/ 2010 w 4600"/>
                <a:gd name="T43" fmla="*/ 3067 h 5728"/>
                <a:gd name="T44" fmla="*/ 2103 w 4600"/>
                <a:gd name="T45" fmla="*/ 3184 h 5728"/>
                <a:gd name="T46" fmla="*/ 2196 w 4600"/>
                <a:gd name="T47" fmla="*/ 3298 h 5728"/>
                <a:gd name="T48" fmla="*/ 2288 w 4600"/>
                <a:gd name="T49" fmla="*/ 3413 h 5728"/>
                <a:gd name="T50" fmla="*/ 2381 w 4600"/>
                <a:gd name="T51" fmla="*/ 3523 h 5728"/>
                <a:gd name="T52" fmla="*/ 2473 w 4600"/>
                <a:gd name="T53" fmla="*/ 3633 h 5728"/>
                <a:gd name="T54" fmla="*/ 2565 w 4600"/>
                <a:gd name="T55" fmla="*/ 3741 h 5728"/>
                <a:gd name="T56" fmla="*/ 2658 w 4600"/>
                <a:gd name="T57" fmla="*/ 3847 h 5728"/>
                <a:gd name="T58" fmla="*/ 2751 w 4600"/>
                <a:gd name="T59" fmla="*/ 3953 h 5728"/>
                <a:gd name="T60" fmla="*/ 2843 w 4600"/>
                <a:gd name="T61" fmla="*/ 4055 h 5728"/>
                <a:gd name="T62" fmla="*/ 2936 w 4600"/>
                <a:gd name="T63" fmla="*/ 4157 h 5728"/>
                <a:gd name="T64" fmla="*/ 3028 w 4600"/>
                <a:gd name="T65" fmla="*/ 4256 h 5728"/>
                <a:gd name="T66" fmla="*/ 3120 w 4600"/>
                <a:gd name="T67" fmla="*/ 4354 h 5728"/>
                <a:gd name="T68" fmla="*/ 3212 w 4600"/>
                <a:gd name="T69" fmla="*/ 4450 h 5728"/>
                <a:gd name="T70" fmla="*/ 3306 w 4600"/>
                <a:gd name="T71" fmla="*/ 4546 h 5728"/>
                <a:gd name="T72" fmla="*/ 3398 w 4600"/>
                <a:gd name="T73" fmla="*/ 4639 h 5728"/>
                <a:gd name="T74" fmla="*/ 3490 w 4600"/>
                <a:gd name="T75" fmla="*/ 4731 h 5728"/>
                <a:gd name="T76" fmla="*/ 3583 w 4600"/>
                <a:gd name="T77" fmla="*/ 4822 h 5728"/>
                <a:gd name="T78" fmla="*/ 3675 w 4600"/>
                <a:gd name="T79" fmla="*/ 4910 h 5728"/>
                <a:gd name="T80" fmla="*/ 3767 w 4600"/>
                <a:gd name="T81" fmla="*/ 4998 h 5728"/>
                <a:gd name="T82" fmla="*/ 3860 w 4600"/>
                <a:gd name="T83" fmla="*/ 5085 h 5728"/>
                <a:gd name="T84" fmla="*/ 3953 w 4600"/>
                <a:gd name="T85" fmla="*/ 5170 h 5728"/>
                <a:gd name="T86" fmla="*/ 4045 w 4600"/>
                <a:gd name="T87" fmla="*/ 5253 h 5728"/>
                <a:gd name="T88" fmla="*/ 4138 w 4600"/>
                <a:gd name="T89" fmla="*/ 5336 h 5728"/>
                <a:gd name="T90" fmla="*/ 4230 w 4600"/>
                <a:gd name="T91" fmla="*/ 5417 h 5728"/>
                <a:gd name="T92" fmla="*/ 4322 w 4600"/>
                <a:gd name="T93" fmla="*/ 5496 h 5728"/>
                <a:gd name="T94" fmla="*/ 4414 w 4600"/>
                <a:gd name="T95" fmla="*/ 5575 h 5728"/>
                <a:gd name="T96" fmla="*/ 4508 w 4600"/>
                <a:gd name="T97" fmla="*/ 5652 h 5728"/>
                <a:gd name="T98" fmla="*/ 4600 w 4600"/>
                <a:gd name="T99" fmla="*/ 5728 h 5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00" h="5728">
                  <a:moveTo>
                    <a:pt x="0" y="0"/>
                  </a:moveTo>
                  <a:lnTo>
                    <a:pt x="23" y="42"/>
                  </a:lnTo>
                  <a:lnTo>
                    <a:pt x="46" y="83"/>
                  </a:lnTo>
                  <a:lnTo>
                    <a:pt x="69" y="125"/>
                  </a:lnTo>
                  <a:lnTo>
                    <a:pt x="92" y="166"/>
                  </a:lnTo>
                  <a:lnTo>
                    <a:pt x="115" y="207"/>
                  </a:lnTo>
                  <a:lnTo>
                    <a:pt x="138" y="248"/>
                  </a:lnTo>
                  <a:lnTo>
                    <a:pt x="161" y="288"/>
                  </a:lnTo>
                  <a:lnTo>
                    <a:pt x="184" y="329"/>
                  </a:lnTo>
                  <a:lnTo>
                    <a:pt x="207" y="369"/>
                  </a:lnTo>
                  <a:lnTo>
                    <a:pt x="230" y="409"/>
                  </a:lnTo>
                  <a:lnTo>
                    <a:pt x="254" y="450"/>
                  </a:lnTo>
                  <a:lnTo>
                    <a:pt x="277" y="490"/>
                  </a:lnTo>
                  <a:lnTo>
                    <a:pt x="300" y="529"/>
                  </a:lnTo>
                  <a:lnTo>
                    <a:pt x="323" y="569"/>
                  </a:lnTo>
                  <a:lnTo>
                    <a:pt x="346" y="609"/>
                  </a:lnTo>
                  <a:lnTo>
                    <a:pt x="369" y="647"/>
                  </a:lnTo>
                  <a:lnTo>
                    <a:pt x="392" y="686"/>
                  </a:lnTo>
                  <a:lnTo>
                    <a:pt x="416" y="725"/>
                  </a:lnTo>
                  <a:lnTo>
                    <a:pt x="439" y="764"/>
                  </a:lnTo>
                  <a:lnTo>
                    <a:pt x="462" y="803"/>
                  </a:lnTo>
                  <a:lnTo>
                    <a:pt x="485" y="841"/>
                  </a:lnTo>
                  <a:lnTo>
                    <a:pt x="508" y="879"/>
                  </a:lnTo>
                  <a:lnTo>
                    <a:pt x="531" y="918"/>
                  </a:lnTo>
                  <a:lnTo>
                    <a:pt x="555" y="956"/>
                  </a:lnTo>
                  <a:lnTo>
                    <a:pt x="578" y="993"/>
                  </a:lnTo>
                  <a:lnTo>
                    <a:pt x="601" y="1031"/>
                  </a:lnTo>
                  <a:lnTo>
                    <a:pt x="624" y="1069"/>
                  </a:lnTo>
                  <a:lnTo>
                    <a:pt x="647" y="1106"/>
                  </a:lnTo>
                  <a:lnTo>
                    <a:pt x="670" y="1143"/>
                  </a:lnTo>
                  <a:lnTo>
                    <a:pt x="693" y="1181"/>
                  </a:lnTo>
                  <a:lnTo>
                    <a:pt x="716" y="1217"/>
                  </a:lnTo>
                  <a:lnTo>
                    <a:pt x="739" y="1254"/>
                  </a:lnTo>
                  <a:lnTo>
                    <a:pt x="762" y="1290"/>
                  </a:lnTo>
                  <a:lnTo>
                    <a:pt x="785" y="1327"/>
                  </a:lnTo>
                  <a:lnTo>
                    <a:pt x="808" y="1364"/>
                  </a:lnTo>
                  <a:lnTo>
                    <a:pt x="831" y="1400"/>
                  </a:lnTo>
                  <a:lnTo>
                    <a:pt x="855" y="1436"/>
                  </a:lnTo>
                  <a:lnTo>
                    <a:pt x="878" y="1472"/>
                  </a:lnTo>
                  <a:lnTo>
                    <a:pt x="901" y="1508"/>
                  </a:lnTo>
                  <a:lnTo>
                    <a:pt x="924" y="1543"/>
                  </a:lnTo>
                  <a:lnTo>
                    <a:pt x="947" y="1579"/>
                  </a:lnTo>
                  <a:lnTo>
                    <a:pt x="970" y="1614"/>
                  </a:lnTo>
                  <a:lnTo>
                    <a:pt x="994" y="1650"/>
                  </a:lnTo>
                  <a:lnTo>
                    <a:pt x="1017" y="1685"/>
                  </a:lnTo>
                  <a:lnTo>
                    <a:pt x="1040" y="1720"/>
                  </a:lnTo>
                  <a:lnTo>
                    <a:pt x="1063" y="1754"/>
                  </a:lnTo>
                  <a:lnTo>
                    <a:pt x="1086" y="1789"/>
                  </a:lnTo>
                  <a:lnTo>
                    <a:pt x="1109" y="1824"/>
                  </a:lnTo>
                  <a:lnTo>
                    <a:pt x="1133" y="1858"/>
                  </a:lnTo>
                  <a:lnTo>
                    <a:pt x="1156" y="1893"/>
                  </a:lnTo>
                  <a:lnTo>
                    <a:pt x="1179" y="1927"/>
                  </a:lnTo>
                  <a:lnTo>
                    <a:pt x="1202" y="1960"/>
                  </a:lnTo>
                  <a:lnTo>
                    <a:pt x="1225" y="1995"/>
                  </a:lnTo>
                  <a:lnTo>
                    <a:pt x="1248" y="2028"/>
                  </a:lnTo>
                  <a:lnTo>
                    <a:pt x="1271" y="2060"/>
                  </a:lnTo>
                  <a:lnTo>
                    <a:pt x="1294" y="2094"/>
                  </a:lnTo>
                  <a:lnTo>
                    <a:pt x="1317" y="2128"/>
                  </a:lnTo>
                  <a:lnTo>
                    <a:pt x="1340" y="2160"/>
                  </a:lnTo>
                  <a:lnTo>
                    <a:pt x="1363" y="2193"/>
                  </a:lnTo>
                  <a:lnTo>
                    <a:pt x="1386" y="2226"/>
                  </a:lnTo>
                  <a:lnTo>
                    <a:pt x="1409" y="2260"/>
                  </a:lnTo>
                  <a:lnTo>
                    <a:pt x="1432" y="2292"/>
                  </a:lnTo>
                  <a:lnTo>
                    <a:pt x="1456" y="2324"/>
                  </a:lnTo>
                  <a:lnTo>
                    <a:pt x="1479" y="2356"/>
                  </a:lnTo>
                  <a:lnTo>
                    <a:pt x="1502" y="2389"/>
                  </a:lnTo>
                  <a:lnTo>
                    <a:pt x="1525" y="2421"/>
                  </a:lnTo>
                  <a:lnTo>
                    <a:pt x="1548" y="2452"/>
                  </a:lnTo>
                  <a:lnTo>
                    <a:pt x="1572" y="2485"/>
                  </a:lnTo>
                  <a:lnTo>
                    <a:pt x="1595" y="2517"/>
                  </a:lnTo>
                  <a:lnTo>
                    <a:pt x="1618" y="2548"/>
                  </a:lnTo>
                  <a:lnTo>
                    <a:pt x="1641" y="2580"/>
                  </a:lnTo>
                  <a:lnTo>
                    <a:pt x="1664" y="2611"/>
                  </a:lnTo>
                  <a:lnTo>
                    <a:pt x="1687" y="2642"/>
                  </a:lnTo>
                  <a:lnTo>
                    <a:pt x="1710" y="2673"/>
                  </a:lnTo>
                  <a:lnTo>
                    <a:pt x="1734" y="2704"/>
                  </a:lnTo>
                  <a:lnTo>
                    <a:pt x="1757" y="2735"/>
                  </a:lnTo>
                  <a:lnTo>
                    <a:pt x="1780" y="2766"/>
                  </a:lnTo>
                  <a:lnTo>
                    <a:pt x="1803" y="2796"/>
                  </a:lnTo>
                  <a:lnTo>
                    <a:pt x="1826" y="2827"/>
                  </a:lnTo>
                  <a:lnTo>
                    <a:pt x="1849" y="2857"/>
                  </a:lnTo>
                  <a:lnTo>
                    <a:pt x="1872" y="2888"/>
                  </a:lnTo>
                  <a:lnTo>
                    <a:pt x="1895" y="2918"/>
                  </a:lnTo>
                  <a:lnTo>
                    <a:pt x="1918" y="2948"/>
                  </a:lnTo>
                  <a:lnTo>
                    <a:pt x="1941" y="2978"/>
                  </a:lnTo>
                  <a:lnTo>
                    <a:pt x="1964" y="3008"/>
                  </a:lnTo>
                  <a:lnTo>
                    <a:pt x="1987" y="3037"/>
                  </a:lnTo>
                  <a:lnTo>
                    <a:pt x="2010" y="3067"/>
                  </a:lnTo>
                  <a:lnTo>
                    <a:pt x="2033" y="3097"/>
                  </a:lnTo>
                  <a:lnTo>
                    <a:pt x="2057" y="3125"/>
                  </a:lnTo>
                  <a:lnTo>
                    <a:pt x="2080" y="3154"/>
                  </a:lnTo>
                  <a:lnTo>
                    <a:pt x="2103" y="3184"/>
                  </a:lnTo>
                  <a:lnTo>
                    <a:pt x="2126" y="3213"/>
                  </a:lnTo>
                  <a:lnTo>
                    <a:pt x="2150" y="3242"/>
                  </a:lnTo>
                  <a:lnTo>
                    <a:pt x="2173" y="3271"/>
                  </a:lnTo>
                  <a:lnTo>
                    <a:pt x="2196" y="3298"/>
                  </a:lnTo>
                  <a:lnTo>
                    <a:pt x="2219" y="3327"/>
                  </a:lnTo>
                  <a:lnTo>
                    <a:pt x="2242" y="3356"/>
                  </a:lnTo>
                  <a:lnTo>
                    <a:pt x="2265" y="3384"/>
                  </a:lnTo>
                  <a:lnTo>
                    <a:pt x="2288" y="3413"/>
                  </a:lnTo>
                  <a:lnTo>
                    <a:pt x="2311" y="3440"/>
                  </a:lnTo>
                  <a:lnTo>
                    <a:pt x="2335" y="3468"/>
                  </a:lnTo>
                  <a:lnTo>
                    <a:pt x="2358" y="3496"/>
                  </a:lnTo>
                  <a:lnTo>
                    <a:pt x="2381" y="3523"/>
                  </a:lnTo>
                  <a:lnTo>
                    <a:pt x="2404" y="3551"/>
                  </a:lnTo>
                  <a:lnTo>
                    <a:pt x="2427" y="3579"/>
                  </a:lnTo>
                  <a:lnTo>
                    <a:pt x="2450" y="3605"/>
                  </a:lnTo>
                  <a:lnTo>
                    <a:pt x="2473" y="3633"/>
                  </a:lnTo>
                  <a:lnTo>
                    <a:pt x="2496" y="3661"/>
                  </a:lnTo>
                  <a:lnTo>
                    <a:pt x="2519" y="3688"/>
                  </a:lnTo>
                  <a:lnTo>
                    <a:pt x="2542" y="3714"/>
                  </a:lnTo>
                  <a:lnTo>
                    <a:pt x="2565" y="3741"/>
                  </a:lnTo>
                  <a:lnTo>
                    <a:pt x="2588" y="3768"/>
                  </a:lnTo>
                  <a:lnTo>
                    <a:pt x="2611" y="3795"/>
                  </a:lnTo>
                  <a:lnTo>
                    <a:pt x="2635" y="3821"/>
                  </a:lnTo>
                  <a:lnTo>
                    <a:pt x="2658" y="3847"/>
                  </a:lnTo>
                  <a:lnTo>
                    <a:pt x="2681" y="3874"/>
                  </a:lnTo>
                  <a:lnTo>
                    <a:pt x="2704" y="3900"/>
                  </a:lnTo>
                  <a:lnTo>
                    <a:pt x="2728" y="3926"/>
                  </a:lnTo>
                  <a:lnTo>
                    <a:pt x="2751" y="3953"/>
                  </a:lnTo>
                  <a:lnTo>
                    <a:pt x="2774" y="3978"/>
                  </a:lnTo>
                  <a:lnTo>
                    <a:pt x="2797" y="4004"/>
                  </a:lnTo>
                  <a:lnTo>
                    <a:pt x="2820" y="4029"/>
                  </a:lnTo>
                  <a:lnTo>
                    <a:pt x="2843" y="4055"/>
                  </a:lnTo>
                  <a:lnTo>
                    <a:pt x="2866" y="4080"/>
                  </a:lnTo>
                  <a:lnTo>
                    <a:pt x="2889" y="4106"/>
                  </a:lnTo>
                  <a:lnTo>
                    <a:pt x="2912" y="4131"/>
                  </a:lnTo>
                  <a:lnTo>
                    <a:pt x="2936" y="4157"/>
                  </a:lnTo>
                  <a:lnTo>
                    <a:pt x="2959" y="4181"/>
                  </a:lnTo>
                  <a:lnTo>
                    <a:pt x="2982" y="4206"/>
                  </a:lnTo>
                  <a:lnTo>
                    <a:pt x="3005" y="4231"/>
                  </a:lnTo>
                  <a:lnTo>
                    <a:pt x="3028" y="4256"/>
                  </a:lnTo>
                  <a:lnTo>
                    <a:pt x="3051" y="4281"/>
                  </a:lnTo>
                  <a:lnTo>
                    <a:pt x="3074" y="4305"/>
                  </a:lnTo>
                  <a:lnTo>
                    <a:pt x="3097" y="4329"/>
                  </a:lnTo>
                  <a:lnTo>
                    <a:pt x="3120" y="4354"/>
                  </a:lnTo>
                  <a:lnTo>
                    <a:pt x="3143" y="4378"/>
                  </a:lnTo>
                  <a:lnTo>
                    <a:pt x="3166" y="4403"/>
                  </a:lnTo>
                  <a:lnTo>
                    <a:pt x="3189" y="4427"/>
                  </a:lnTo>
                  <a:lnTo>
                    <a:pt x="3212" y="4450"/>
                  </a:lnTo>
                  <a:lnTo>
                    <a:pt x="3236" y="4475"/>
                  </a:lnTo>
                  <a:lnTo>
                    <a:pt x="3259" y="4498"/>
                  </a:lnTo>
                  <a:lnTo>
                    <a:pt x="3282" y="4522"/>
                  </a:lnTo>
                  <a:lnTo>
                    <a:pt x="3306" y="4546"/>
                  </a:lnTo>
                  <a:lnTo>
                    <a:pt x="3329" y="4569"/>
                  </a:lnTo>
                  <a:lnTo>
                    <a:pt x="3352" y="4592"/>
                  </a:lnTo>
                  <a:lnTo>
                    <a:pt x="3375" y="4616"/>
                  </a:lnTo>
                  <a:lnTo>
                    <a:pt x="3398" y="4639"/>
                  </a:lnTo>
                  <a:lnTo>
                    <a:pt x="3421" y="4662"/>
                  </a:lnTo>
                  <a:lnTo>
                    <a:pt x="3444" y="4685"/>
                  </a:lnTo>
                  <a:lnTo>
                    <a:pt x="3467" y="4709"/>
                  </a:lnTo>
                  <a:lnTo>
                    <a:pt x="3490" y="4731"/>
                  </a:lnTo>
                  <a:lnTo>
                    <a:pt x="3514" y="4754"/>
                  </a:lnTo>
                  <a:lnTo>
                    <a:pt x="3537" y="4776"/>
                  </a:lnTo>
                  <a:lnTo>
                    <a:pt x="3560" y="4800"/>
                  </a:lnTo>
                  <a:lnTo>
                    <a:pt x="3583" y="4822"/>
                  </a:lnTo>
                  <a:lnTo>
                    <a:pt x="3606" y="4844"/>
                  </a:lnTo>
                  <a:lnTo>
                    <a:pt x="3629" y="4866"/>
                  </a:lnTo>
                  <a:lnTo>
                    <a:pt x="3652" y="4888"/>
                  </a:lnTo>
                  <a:lnTo>
                    <a:pt x="3675" y="4910"/>
                  </a:lnTo>
                  <a:lnTo>
                    <a:pt x="3698" y="4933"/>
                  </a:lnTo>
                  <a:lnTo>
                    <a:pt x="3721" y="4955"/>
                  </a:lnTo>
                  <a:lnTo>
                    <a:pt x="3744" y="4977"/>
                  </a:lnTo>
                  <a:lnTo>
                    <a:pt x="3767" y="4998"/>
                  </a:lnTo>
                  <a:lnTo>
                    <a:pt x="3790" y="5020"/>
                  </a:lnTo>
                  <a:lnTo>
                    <a:pt x="3813" y="5042"/>
                  </a:lnTo>
                  <a:lnTo>
                    <a:pt x="3837" y="5063"/>
                  </a:lnTo>
                  <a:lnTo>
                    <a:pt x="3860" y="5085"/>
                  </a:lnTo>
                  <a:lnTo>
                    <a:pt x="3884" y="5107"/>
                  </a:lnTo>
                  <a:lnTo>
                    <a:pt x="3907" y="5128"/>
                  </a:lnTo>
                  <a:lnTo>
                    <a:pt x="3930" y="5149"/>
                  </a:lnTo>
                  <a:lnTo>
                    <a:pt x="3953" y="5170"/>
                  </a:lnTo>
                  <a:lnTo>
                    <a:pt x="3976" y="5191"/>
                  </a:lnTo>
                  <a:lnTo>
                    <a:pt x="3999" y="5212"/>
                  </a:lnTo>
                  <a:lnTo>
                    <a:pt x="4022" y="5233"/>
                  </a:lnTo>
                  <a:lnTo>
                    <a:pt x="4045" y="5253"/>
                  </a:lnTo>
                  <a:lnTo>
                    <a:pt x="4068" y="5274"/>
                  </a:lnTo>
                  <a:lnTo>
                    <a:pt x="4091" y="5295"/>
                  </a:lnTo>
                  <a:lnTo>
                    <a:pt x="4115" y="5315"/>
                  </a:lnTo>
                  <a:lnTo>
                    <a:pt x="4138" y="5336"/>
                  </a:lnTo>
                  <a:lnTo>
                    <a:pt x="4161" y="5356"/>
                  </a:lnTo>
                  <a:lnTo>
                    <a:pt x="4184" y="5376"/>
                  </a:lnTo>
                  <a:lnTo>
                    <a:pt x="4207" y="5396"/>
                  </a:lnTo>
                  <a:lnTo>
                    <a:pt x="4230" y="5417"/>
                  </a:lnTo>
                  <a:lnTo>
                    <a:pt x="4253" y="5437"/>
                  </a:lnTo>
                  <a:lnTo>
                    <a:pt x="4276" y="5457"/>
                  </a:lnTo>
                  <a:lnTo>
                    <a:pt x="4299" y="5477"/>
                  </a:lnTo>
                  <a:lnTo>
                    <a:pt x="4322" y="5496"/>
                  </a:lnTo>
                  <a:lnTo>
                    <a:pt x="4345" y="5516"/>
                  </a:lnTo>
                  <a:lnTo>
                    <a:pt x="4368" y="5536"/>
                  </a:lnTo>
                  <a:lnTo>
                    <a:pt x="4391" y="5556"/>
                  </a:lnTo>
                  <a:lnTo>
                    <a:pt x="4414" y="5575"/>
                  </a:lnTo>
                  <a:lnTo>
                    <a:pt x="4438" y="5595"/>
                  </a:lnTo>
                  <a:lnTo>
                    <a:pt x="4462" y="5613"/>
                  </a:lnTo>
                  <a:lnTo>
                    <a:pt x="4485" y="5632"/>
                  </a:lnTo>
                  <a:lnTo>
                    <a:pt x="4508" y="5652"/>
                  </a:lnTo>
                  <a:lnTo>
                    <a:pt x="4531" y="5671"/>
                  </a:lnTo>
                  <a:lnTo>
                    <a:pt x="4554" y="5690"/>
                  </a:lnTo>
                  <a:lnTo>
                    <a:pt x="4577" y="5709"/>
                  </a:lnTo>
                  <a:lnTo>
                    <a:pt x="4600" y="5728"/>
                  </a:lnTo>
                </a:path>
              </a:pathLst>
            </a:custGeom>
            <a:noFill/>
            <a:ln w="920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91" name="Freeform 55"/>
            <p:cNvSpPr>
              <a:spLocks/>
            </p:cNvSpPr>
            <p:nvPr/>
          </p:nvSpPr>
          <p:spPr bwMode="auto">
            <a:xfrm>
              <a:off x="4100" y="2958"/>
              <a:ext cx="767" cy="369"/>
            </a:xfrm>
            <a:custGeom>
              <a:avLst/>
              <a:gdLst>
                <a:gd name="T0" fmla="*/ 69 w 4601"/>
                <a:gd name="T1" fmla="*/ 56 h 2584"/>
                <a:gd name="T2" fmla="*/ 162 w 4601"/>
                <a:gd name="T3" fmla="*/ 129 h 2584"/>
                <a:gd name="T4" fmla="*/ 254 w 4601"/>
                <a:gd name="T5" fmla="*/ 202 h 2584"/>
                <a:gd name="T6" fmla="*/ 346 w 4601"/>
                <a:gd name="T7" fmla="*/ 275 h 2584"/>
                <a:gd name="T8" fmla="*/ 440 w 4601"/>
                <a:gd name="T9" fmla="*/ 344 h 2584"/>
                <a:gd name="T10" fmla="*/ 532 w 4601"/>
                <a:gd name="T11" fmla="*/ 413 h 2584"/>
                <a:gd name="T12" fmla="*/ 624 w 4601"/>
                <a:gd name="T13" fmla="*/ 482 h 2584"/>
                <a:gd name="T14" fmla="*/ 717 w 4601"/>
                <a:gd name="T15" fmla="*/ 548 h 2584"/>
                <a:gd name="T16" fmla="*/ 809 w 4601"/>
                <a:gd name="T17" fmla="*/ 615 h 2584"/>
                <a:gd name="T18" fmla="*/ 901 w 4601"/>
                <a:gd name="T19" fmla="*/ 680 h 2584"/>
                <a:gd name="T20" fmla="*/ 993 w 4601"/>
                <a:gd name="T21" fmla="*/ 744 h 2584"/>
                <a:gd name="T22" fmla="*/ 1087 w 4601"/>
                <a:gd name="T23" fmla="*/ 807 h 2584"/>
                <a:gd name="T24" fmla="*/ 1179 w 4601"/>
                <a:gd name="T25" fmla="*/ 869 h 2584"/>
                <a:gd name="T26" fmla="*/ 1271 w 4601"/>
                <a:gd name="T27" fmla="*/ 930 h 2584"/>
                <a:gd name="T28" fmla="*/ 1364 w 4601"/>
                <a:gd name="T29" fmla="*/ 990 h 2584"/>
                <a:gd name="T30" fmla="*/ 1456 w 4601"/>
                <a:gd name="T31" fmla="*/ 1048 h 2584"/>
                <a:gd name="T32" fmla="*/ 1548 w 4601"/>
                <a:gd name="T33" fmla="*/ 1107 h 2584"/>
                <a:gd name="T34" fmla="*/ 1642 w 4601"/>
                <a:gd name="T35" fmla="*/ 1164 h 2584"/>
                <a:gd name="T36" fmla="*/ 1734 w 4601"/>
                <a:gd name="T37" fmla="*/ 1220 h 2584"/>
                <a:gd name="T38" fmla="*/ 1826 w 4601"/>
                <a:gd name="T39" fmla="*/ 1276 h 2584"/>
                <a:gd name="T40" fmla="*/ 1919 w 4601"/>
                <a:gd name="T41" fmla="*/ 1330 h 2584"/>
                <a:gd name="T42" fmla="*/ 2011 w 4601"/>
                <a:gd name="T43" fmla="*/ 1383 h 2584"/>
                <a:gd name="T44" fmla="*/ 2103 w 4601"/>
                <a:gd name="T45" fmla="*/ 1436 h 2584"/>
                <a:gd name="T46" fmla="*/ 2197 w 4601"/>
                <a:gd name="T47" fmla="*/ 1489 h 2584"/>
                <a:gd name="T48" fmla="*/ 2289 w 4601"/>
                <a:gd name="T49" fmla="*/ 1540 h 2584"/>
                <a:gd name="T50" fmla="*/ 2381 w 4601"/>
                <a:gd name="T51" fmla="*/ 1589 h 2584"/>
                <a:gd name="T52" fmla="*/ 2473 w 4601"/>
                <a:gd name="T53" fmla="*/ 1639 h 2584"/>
                <a:gd name="T54" fmla="*/ 2566 w 4601"/>
                <a:gd name="T55" fmla="*/ 1688 h 2584"/>
                <a:gd name="T56" fmla="*/ 2658 w 4601"/>
                <a:gd name="T57" fmla="*/ 1736 h 2584"/>
                <a:gd name="T58" fmla="*/ 2751 w 4601"/>
                <a:gd name="T59" fmla="*/ 1784 h 2584"/>
                <a:gd name="T60" fmla="*/ 2844 w 4601"/>
                <a:gd name="T61" fmla="*/ 1830 h 2584"/>
                <a:gd name="T62" fmla="*/ 2936 w 4601"/>
                <a:gd name="T63" fmla="*/ 1876 h 2584"/>
                <a:gd name="T64" fmla="*/ 3028 w 4601"/>
                <a:gd name="T65" fmla="*/ 1920 h 2584"/>
                <a:gd name="T66" fmla="*/ 3121 w 4601"/>
                <a:gd name="T67" fmla="*/ 1964 h 2584"/>
                <a:gd name="T68" fmla="*/ 3213 w 4601"/>
                <a:gd name="T69" fmla="*/ 2007 h 2584"/>
                <a:gd name="T70" fmla="*/ 3305 w 4601"/>
                <a:gd name="T71" fmla="*/ 2051 h 2584"/>
                <a:gd name="T72" fmla="*/ 3399 w 4601"/>
                <a:gd name="T73" fmla="*/ 2093 h 2584"/>
                <a:gd name="T74" fmla="*/ 3491 w 4601"/>
                <a:gd name="T75" fmla="*/ 2135 h 2584"/>
                <a:gd name="T76" fmla="*/ 3583 w 4601"/>
                <a:gd name="T77" fmla="*/ 2175 h 2584"/>
                <a:gd name="T78" fmla="*/ 3675 w 4601"/>
                <a:gd name="T79" fmla="*/ 2216 h 2584"/>
                <a:gd name="T80" fmla="*/ 3768 w 4601"/>
                <a:gd name="T81" fmla="*/ 2255 h 2584"/>
                <a:gd name="T82" fmla="*/ 3860 w 4601"/>
                <a:gd name="T83" fmla="*/ 2295 h 2584"/>
                <a:gd name="T84" fmla="*/ 3953 w 4601"/>
                <a:gd name="T85" fmla="*/ 2332 h 2584"/>
                <a:gd name="T86" fmla="*/ 4046 w 4601"/>
                <a:gd name="T87" fmla="*/ 2370 h 2584"/>
                <a:gd name="T88" fmla="*/ 4138 w 4601"/>
                <a:gd name="T89" fmla="*/ 2408 h 2584"/>
                <a:gd name="T90" fmla="*/ 4230 w 4601"/>
                <a:gd name="T91" fmla="*/ 2444 h 2584"/>
                <a:gd name="T92" fmla="*/ 4323 w 4601"/>
                <a:gd name="T93" fmla="*/ 2480 h 2584"/>
                <a:gd name="T94" fmla="*/ 4415 w 4601"/>
                <a:gd name="T95" fmla="*/ 2515 h 2584"/>
                <a:gd name="T96" fmla="*/ 4508 w 4601"/>
                <a:gd name="T97" fmla="*/ 2550 h 2584"/>
                <a:gd name="T98" fmla="*/ 4601 w 4601"/>
                <a:gd name="T99" fmla="*/ 258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01" h="2584">
                  <a:moveTo>
                    <a:pt x="0" y="0"/>
                  </a:moveTo>
                  <a:lnTo>
                    <a:pt x="23" y="18"/>
                  </a:lnTo>
                  <a:lnTo>
                    <a:pt x="46" y="37"/>
                  </a:lnTo>
                  <a:lnTo>
                    <a:pt x="69" y="56"/>
                  </a:lnTo>
                  <a:lnTo>
                    <a:pt x="92" y="75"/>
                  </a:lnTo>
                  <a:lnTo>
                    <a:pt x="116" y="93"/>
                  </a:lnTo>
                  <a:lnTo>
                    <a:pt x="139" y="112"/>
                  </a:lnTo>
                  <a:lnTo>
                    <a:pt x="162" y="129"/>
                  </a:lnTo>
                  <a:lnTo>
                    <a:pt x="185" y="148"/>
                  </a:lnTo>
                  <a:lnTo>
                    <a:pt x="208" y="166"/>
                  </a:lnTo>
                  <a:lnTo>
                    <a:pt x="231" y="185"/>
                  </a:lnTo>
                  <a:lnTo>
                    <a:pt x="254" y="202"/>
                  </a:lnTo>
                  <a:lnTo>
                    <a:pt x="277" y="220"/>
                  </a:lnTo>
                  <a:lnTo>
                    <a:pt x="300" y="238"/>
                  </a:lnTo>
                  <a:lnTo>
                    <a:pt x="323" y="256"/>
                  </a:lnTo>
                  <a:lnTo>
                    <a:pt x="346" y="275"/>
                  </a:lnTo>
                  <a:lnTo>
                    <a:pt x="369" y="291"/>
                  </a:lnTo>
                  <a:lnTo>
                    <a:pt x="392" y="309"/>
                  </a:lnTo>
                  <a:lnTo>
                    <a:pt x="415" y="327"/>
                  </a:lnTo>
                  <a:lnTo>
                    <a:pt x="440" y="344"/>
                  </a:lnTo>
                  <a:lnTo>
                    <a:pt x="463" y="362"/>
                  </a:lnTo>
                  <a:lnTo>
                    <a:pt x="486" y="379"/>
                  </a:lnTo>
                  <a:lnTo>
                    <a:pt x="509" y="397"/>
                  </a:lnTo>
                  <a:lnTo>
                    <a:pt x="532" y="413"/>
                  </a:lnTo>
                  <a:lnTo>
                    <a:pt x="555" y="431"/>
                  </a:lnTo>
                  <a:lnTo>
                    <a:pt x="578" y="448"/>
                  </a:lnTo>
                  <a:lnTo>
                    <a:pt x="601" y="465"/>
                  </a:lnTo>
                  <a:lnTo>
                    <a:pt x="624" y="482"/>
                  </a:lnTo>
                  <a:lnTo>
                    <a:pt x="647" y="499"/>
                  </a:lnTo>
                  <a:lnTo>
                    <a:pt x="670" y="515"/>
                  </a:lnTo>
                  <a:lnTo>
                    <a:pt x="693" y="532"/>
                  </a:lnTo>
                  <a:lnTo>
                    <a:pt x="717" y="548"/>
                  </a:lnTo>
                  <a:lnTo>
                    <a:pt x="740" y="565"/>
                  </a:lnTo>
                  <a:lnTo>
                    <a:pt x="763" y="582"/>
                  </a:lnTo>
                  <a:lnTo>
                    <a:pt x="786" y="598"/>
                  </a:lnTo>
                  <a:lnTo>
                    <a:pt x="809" y="615"/>
                  </a:lnTo>
                  <a:lnTo>
                    <a:pt x="832" y="632"/>
                  </a:lnTo>
                  <a:lnTo>
                    <a:pt x="855" y="647"/>
                  </a:lnTo>
                  <a:lnTo>
                    <a:pt x="878" y="664"/>
                  </a:lnTo>
                  <a:lnTo>
                    <a:pt x="901" y="680"/>
                  </a:lnTo>
                  <a:lnTo>
                    <a:pt x="924" y="696"/>
                  </a:lnTo>
                  <a:lnTo>
                    <a:pt x="947" y="712"/>
                  </a:lnTo>
                  <a:lnTo>
                    <a:pt x="970" y="728"/>
                  </a:lnTo>
                  <a:lnTo>
                    <a:pt x="993" y="744"/>
                  </a:lnTo>
                  <a:lnTo>
                    <a:pt x="1018" y="760"/>
                  </a:lnTo>
                  <a:lnTo>
                    <a:pt x="1041" y="776"/>
                  </a:lnTo>
                  <a:lnTo>
                    <a:pt x="1064" y="791"/>
                  </a:lnTo>
                  <a:lnTo>
                    <a:pt x="1087" y="807"/>
                  </a:lnTo>
                  <a:lnTo>
                    <a:pt x="1110" y="822"/>
                  </a:lnTo>
                  <a:lnTo>
                    <a:pt x="1133" y="838"/>
                  </a:lnTo>
                  <a:lnTo>
                    <a:pt x="1156" y="853"/>
                  </a:lnTo>
                  <a:lnTo>
                    <a:pt x="1179" y="869"/>
                  </a:lnTo>
                  <a:lnTo>
                    <a:pt x="1202" y="884"/>
                  </a:lnTo>
                  <a:lnTo>
                    <a:pt x="1225" y="899"/>
                  </a:lnTo>
                  <a:lnTo>
                    <a:pt x="1248" y="914"/>
                  </a:lnTo>
                  <a:lnTo>
                    <a:pt x="1271" y="930"/>
                  </a:lnTo>
                  <a:lnTo>
                    <a:pt x="1294" y="944"/>
                  </a:lnTo>
                  <a:lnTo>
                    <a:pt x="1318" y="960"/>
                  </a:lnTo>
                  <a:lnTo>
                    <a:pt x="1341" y="975"/>
                  </a:lnTo>
                  <a:lnTo>
                    <a:pt x="1364" y="990"/>
                  </a:lnTo>
                  <a:lnTo>
                    <a:pt x="1387" y="1004"/>
                  </a:lnTo>
                  <a:lnTo>
                    <a:pt x="1410" y="1020"/>
                  </a:lnTo>
                  <a:lnTo>
                    <a:pt x="1433" y="1034"/>
                  </a:lnTo>
                  <a:lnTo>
                    <a:pt x="1456" y="1048"/>
                  </a:lnTo>
                  <a:lnTo>
                    <a:pt x="1479" y="1063"/>
                  </a:lnTo>
                  <a:lnTo>
                    <a:pt x="1502" y="1078"/>
                  </a:lnTo>
                  <a:lnTo>
                    <a:pt x="1525" y="1093"/>
                  </a:lnTo>
                  <a:lnTo>
                    <a:pt x="1548" y="1107"/>
                  </a:lnTo>
                  <a:lnTo>
                    <a:pt x="1571" y="1122"/>
                  </a:lnTo>
                  <a:lnTo>
                    <a:pt x="1596" y="1135"/>
                  </a:lnTo>
                  <a:lnTo>
                    <a:pt x="1619" y="1149"/>
                  </a:lnTo>
                  <a:lnTo>
                    <a:pt x="1642" y="1164"/>
                  </a:lnTo>
                  <a:lnTo>
                    <a:pt x="1665" y="1178"/>
                  </a:lnTo>
                  <a:lnTo>
                    <a:pt x="1688" y="1193"/>
                  </a:lnTo>
                  <a:lnTo>
                    <a:pt x="1711" y="1206"/>
                  </a:lnTo>
                  <a:lnTo>
                    <a:pt x="1734" y="1220"/>
                  </a:lnTo>
                  <a:lnTo>
                    <a:pt x="1757" y="1234"/>
                  </a:lnTo>
                  <a:lnTo>
                    <a:pt x="1780" y="1248"/>
                  </a:lnTo>
                  <a:lnTo>
                    <a:pt x="1803" y="1261"/>
                  </a:lnTo>
                  <a:lnTo>
                    <a:pt x="1826" y="1276"/>
                  </a:lnTo>
                  <a:lnTo>
                    <a:pt x="1849" y="1289"/>
                  </a:lnTo>
                  <a:lnTo>
                    <a:pt x="1872" y="1303"/>
                  </a:lnTo>
                  <a:lnTo>
                    <a:pt x="1896" y="1317"/>
                  </a:lnTo>
                  <a:lnTo>
                    <a:pt x="1919" y="1330"/>
                  </a:lnTo>
                  <a:lnTo>
                    <a:pt x="1942" y="1343"/>
                  </a:lnTo>
                  <a:lnTo>
                    <a:pt x="1965" y="1357"/>
                  </a:lnTo>
                  <a:lnTo>
                    <a:pt x="1988" y="1370"/>
                  </a:lnTo>
                  <a:lnTo>
                    <a:pt x="2011" y="1383"/>
                  </a:lnTo>
                  <a:lnTo>
                    <a:pt x="2034" y="1397"/>
                  </a:lnTo>
                  <a:lnTo>
                    <a:pt x="2057" y="1410"/>
                  </a:lnTo>
                  <a:lnTo>
                    <a:pt x="2080" y="1423"/>
                  </a:lnTo>
                  <a:lnTo>
                    <a:pt x="2103" y="1436"/>
                  </a:lnTo>
                  <a:lnTo>
                    <a:pt x="2126" y="1450"/>
                  </a:lnTo>
                  <a:lnTo>
                    <a:pt x="2149" y="1462"/>
                  </a:lnTo>
                  <a:lnTo>
                    <a:pt x="2173" y="1475"/>
                  </a:lnTo>
                  <a:lnTo>
                    <a:pt x="2197" y="1489"/>
                  </a:lnTo>
                  <a:lnTo>
                    <a:pt x="2220" y="1501"/>
                  </a:lnTo>
                  <a:lnTo>
                    <a:pt x="2243" y="1514"/>
                  </a:lnTo>
                  <a:lnTo>
                    <a:pt x="2266" y="1526"/>
                  </a:lnTo>
                  <a:lnTo>
                    <a:pt x="2289" y="1540"/>
                  </a:lnTo>
                  <a:lnTo>
                    <a:pt x="2312" y="1552"/>
                  </a:lnTo>
                  <a:lnTo>
                    <a:pt x="2335" y="1565"/>
                  </a:lnTo>
                  <a:lnTo>
                    <a:pt x="2358" y="1577"/>
                  </a:lnTo>
                  <a:lnTo>
                    <a:pt x="2381" y="1589"/>
                  </a:lnTo>
                  <a:lnTo>
                    <a:pt x="2404" y="1602"/>
                  </a:lnTo>
                  <a:lnTo>
                    <a:pt x="2427" y="1615"/>
                  </a:lnTo>
                  <a:lnTo>
                    <a:pt x="2450" y="1627"/>
                  </a:lnTo>
                  <a:lnTo>
                    <a:pt x="2473" y="1639"/>
                  </a:lnTo>
                  <a:lnTo>
                    <a:pt x="2497" y="1652"/>
                  </a:lnTo>
                  <a:lnTo>
                    <a:pt x="2520" y="1664"/>
                  </a:lnTo>
                  <a:lnTo>
                    <a:pt x="2543" y="1676"/>
                  </a:lnTo>
                  <a:lnTo>
                    <a:pt x="2566" y="1688"/>
                  </a:lnTo>
                  <a:lnTo>
                    <a:pt x="2589" y="1700"/>
                  </a:lnTo>
                  <a:lnTo>
                    <a:pt x="2612" y="1713"/>
                  </a:lnTo>
                  <a:lnTo>
                    <a:pt x="2635" y="1724"/>
                  </a:lnTo>
                  <a:lnTo>
                    <a:pt x="2658" y="1736"/>
                  </a:lnTo>
                  <a:lnTo>
                    <a:pt x="2681" y="1748"/>
                  </a:lnTo>
                  <a:lnTo>
                    <a:pt x="2704" y="1759"/>
                  </a:lnTo>
                  <a:lnTo>
                    <a:pt x="2727" y="1771"/>
                  </a:lnTo>
                  <a:lnTo>
                    <a:pt x="2751" y="1784"/>
                  </a:lnTo>
                  <a:lnTo>
                    <a:pt x="2775" y="1795"/>
                  </a:lnTo>
                  <a:lnTo>
                    <a:pt x="2798" y="1807"/>
                  </a:lnTo>
                  <a:lnTo>
                    <a:pt x="2821" y="1818"/>
                  </a:lnTo>
                  <a:lnTo>
                    <a:pt x="2844" y="1830"/>
                  </a:lnTo>
                  <a:lnTo>
                    <a:pt x="2867" y="1841"/>
                  </a:lnTo>
                  <a:lnTo>
                    <a:pt x="2890" y="1852"/>
                  </a:lnTo>
                  <a:lnTo>
                    <a:pt x="2913" y="1863"/>
                  </a:lnTo>
                  <a:lnTo>
                    <a:pt x="2936" y="1876"/>
                  </a:lnTo>
                  <a:lnTo>
                    <a:pt x="2959" y="1887"/>
                  </a:lnTo>
                  <a:lnTo>
                    <a:pt x="2982" y="1898"/>
                  </a:lnTo>
                  <a:lnTo>
                    <a:pt x="3005" y="1909"/>
                  </a:lnTo>
                  <a:lnTo>
                    <a:pt x="3028" y="1920"/>
                  </a:lnTo>
                  <a:lnTo>
                    <a:pt x="3051" y="1931"/>
                  </a:lnTo>
                  <a:lnTo>
                    <a:pt x="3074" y="1942"/>
                  </a:lnTo>
                  <a:lnTo>
                    <a:pt x="3098" y="1953"/>
                  </a:lnTo>
                  <a:lnTo>
                    <a:pt x="3121" y="1964"/>
                  </a:lnTo>
                  <a:lnTo>
                    <a:pt x="3144" y="1975"/>
                  </a:lnTo>
                  <a:lnTo>
                    <a:pt x="3167" y="1986"/>
                  </a:lnTo>
                  <a:lnTo>
                    <a:pt x="3190" y="1998"/>
                  </a:lnTo>
                  <a:lnTo>
                    <a:pt x="3213" y="2007"/>
                  </a:lnTo>
                  <a:lnTo>
                    <a:pt x="3236" y="2019"/>
                  </a:lnTo>
                  <a:lnTo>
                    <a:pt x="3259" y="2030"/>
                  </a:lnTo>
                  <a:lnTo>
                    <a:pt x="3282" y="2041"/>
                  </a:lnTo>
                  <a:lnTo>
                    <a:pt x="3305" y="2051"/>
                  </a:lnTo>
                  <a:lnTo>
                    <a:pt x="3329" y="2062"/>
                  </a:lnTo>
                  <a:lnTo>
                    <a:pt x="3352" y="2072"/>
                  </a:lnTo>
                  <a:lnTo>
                    <a:pt x="3376" y="2083"/>
                  </a:lnTo>
                  <a:lnTo>
                    <a:pt x="3399" y="2093"/>
                  </a:lnTo>
                  <a:lnTo>
                    <a:pt x="3422" y="2104"/>
                  </a:lnTo>
                  <a:lnTo>
                    <a:pt x="3445" y="2114"/>
                  </a:lnTo>
                  <a:lnTo>
                    <a:pt x="3468" y="2124"/>
                  </a:lnTo>
                  <a:lnTo>
                    <a:pt x="3491" y="2135"/>
                  </a:lnTo>
                  <a:lnTo>
                    <a:pt x="3514" y="2145"/>
                  </a:lnTo>
                  <a:lnTo>
                    <a:pt x="3537" y="2155"/>
                  </a:lnTo>
                  <a:lnTo>
                    <a:pt x="3560" y="2165"/>
                  </a:lnTo>
                  <a:lnTo>
                    <a:pt x="3583" y="2175"/>
                  </a:lnTo>
                  <a:lnTo>
                    <a:pt x="3606" y="2186"/>
                  </a:lnTo>
                  <a:lnTo>
                    <a:pt x="3629" y="2196"/>
                  </a:lnTo>
                  <a:lnTo>
                    <a:pt x="3652" y="2206"/>
                  </a:lnTo>
                  <a:lnTo>
                    <a:pt x="3675" y="2216"/>
                  </a:lnTo>
                  <a:lnTo>
                    <a:pt x="3699" y="2226"/>
                  </a:lnTo>
                  <a:lnTo>
                    <a:pt x="3722" y="2236"/>
                  </a:lnTo>
                  <a:lnTo>
                    <a:pt x="3745" y="2246"/>
                  </a:lnTo>
                  <a:lnTo>
                    <a:pt x="3768" y="2255"/>
                  </a:lnTo>
                  <a:lnTo>
                    <a:pt x="3791" y="2265"/>
                  </a:lnTo>
                  <a:lnTo>
                    <a:pt x="3814" y="2275"/>
                  </a:lnTo>
                  <a:lnTo>
                    <a:pt x="3837" y="2285"/>
                  </a:lnTo>
                  <a:lnTo>
                    <a:pt x="3860" y="2295"/>
                  </a:lnTo>
                  <a:lnTo>
                    <a:pt x="3883" y="2304"/>
                  </a:lnTo>
                  <a:lnTo>
                    <a:pt x="3907" y="2313"/>
                  </a:lnTo>
                  <a:lnTo>
                    <a:pt x="3930" y="2323"/>
                  </a:lnTo>
                  <a:lnTo>
                    <a:pt x="3953" y="2332"/>
                  </a:lnTo>
                  <a:lnTo>
                    <a:pt x="3977" y="2342"/>
                  </a:lnTo>
                  <a:lnTo>
                    <a:pt x="4000" y="2351"/>
                  </a:lnTo>
                  <a:lnTo>
                    <a:pt x="4023" y="2361"/>
                  </a:lnTo>
                  <a:lnTo>
                    <a:pt x="4046" y="2370"/>
                  </a:lnTo>
                  <a:lnTo>
                    <a:pt x="4069" y="2380"/>
                  </a:lnTo>
                  <a:lnTo>
                    <a:pt x="4092" y="2389"/>
                  </a:lnTo>
                  <a:lnTo>
                    <a:pt x="4115" y="2398"/>
                  </a:lnTo>
                  <a:lnTo>
                    <a:pt x="4138" y="2408"/>
                  </a:lnTo>
                  <a:lnTo>
                    <a:pt x="4161" y="2417"/>
                  </a:lnTo>
                  <a:lnTo>
                    <a:pt x="4184" y="2425"/>
                  </a:lnTo>
                  <a:lnTo>
                    <a:pt x="4207" y="2434"/>
                  </a:lnTo>
                  <a:lnTo>
                    <a:pt x="4230" y="2444"/>
                  </a:lnTo>
                  <a:lnTo>
                    <a:pt x="4253" y="2453"/>
                  </a:lnTo>
                  <a:lnTo>
                    <a:pt x="4277" y="2462"/>
                  </a:lnTo>
                  <a:lnTo>
                    <a:pt x="4300" y="2471"/>
                  </a:lnTo>
                  <a:lnTo>
                    <a:pt x="4323" y="2480"/>
                  </a:lnTo>
                  <a:lnTo>
                    <a:pt x="4346" y="2489"/>
                  </a:lnTo>
                  <a:lnTo>
                    <a:pt x="4369" y="2498"/>
                  </a:lnTo>
                  <a:lnTo>
                    <a:pt x="4392" y="2506"/>
                  </a:lnTo>
                  <a:lnTo>
                    <a:pt x="4415" y="2515"/>
                  </a:lnTo>
                  <a:lnTo>
                    <a:pt x="4438" y="2524"/>
                  </a:lnTo>
                  <a:lnTo>
                    <a:pt x="4461" y="2533"/>
                  </a:lnTo>
                  <a:lnTo>
                    <a:pt x="4485" y="2541"/>
                  </a:lnTo>
                  <a:lnTo>
                    <a:pt x="4508" y="2550"/>
                  </a:lnTo>
                  <a:lnTo>
                    <a:pt x="4531" y="2559"/>
                  </a:lnTo>
                  <a:lnTo>
                    <a:pt x="4554" y="2567"/>
                  </a:lnTo>
                  <a:lnTo>
                    <a:pt x="4578" y="2575"/>
                  </a:lnTo>
                  <a:lnTo>
                    <a:pt x="4601" y="2584"/>
                  </a:lnTo>
                </a:path>
              </a:pathLst>
            </a:custGeom>
            <a:noFill/>
            <a:ln w="920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92" name="Freeform 56"/>
            <p:cNvSpPr>
              <a:spLocks/>
            </p:cNvSpPr>
            <p:nvPr/>
          </p:nvSpPr>
          <p:spPr bwMode="auto">
            <a:xfrm>
              <a:off x="4867" y="3327"/>
              <a:ext cx="27" cy="9"/>
            </a:xfrm>
            <a:custGeom>
              <a:avLst/>
              <a:gdLst>
                <a:gd name="T0" fmla="*/ 0 w 161"/>
                <a:gd name="T1" fmla="*/ 0 h 59"/>
                <a:gd name="T2" fmla="*/ 23 w 161"/>
                <a:gd name="T3" fmla="*/ 9 h 59"/>
                <a:gd name="T4" fmla="*/ 46 w 161"/>
                <a:gd name="T5" fmla="*/ 17 h 59"/>
                <a:gd name="T6" fmla="*/ 69 w 161"/>
                <a:gd name="T7" fmla="*/ 26 h 59"/>
                <a:gd name="T8" fmla="*/ 92 w 161"/>
                <a:gd name="T9" fmla="*/ 34 h 59"/>
                <a:gd name="T10" fmla="*/ 115 w 161"/>
                <a:gd name="T11" fmla="*/ 42 h 59"/>
                <a:gd name="T12" fmla="*/ 138 w 161"/>
                <a:gd name="T13" fmla="*/ 51 h 59"/>
                <a:gd name="T14" fmla="*/ 161 w 161"/>
                <a:gd name="T1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59">
                  <a:moveTo>
                    <a:pt x="0" y="0"/>
                  </a:moveTo>
                  <a:lnTo>
                    <a:pt x="23" y="9"/>
                  </a:lnTo>
                  <a:lnTo>
                    <a:pt x="46" y="17"/>
                  </a:lnTo>
                  <a:lnTo>
                    <a:pt x="69" y="26"/>
                  </a:lnTo>
                  <a:lnTo>
                    <a:pt x="92" y="34"/>
                  </a:lnTo>
                  <a:lnTo>
                    <a:pt x="115" y="42"/>
                  </a:lnTo>
                  <a:lnTo>
                    <a:pt x="138" y="51"/>
                  </a:lnTo>
                  <a:lnTo>
                    <a:pt x="161" y="59"/>
                  </a:lnTo>
                </a:path>
              </a:pathLst>
            </a:custGeom>
            <a:noFill/>
            <a:ln w="920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93" name="Freeform 57"/>
            <p:cNvSpPr>
              <a:spLocks/>
            </p:cNvSpPr>
            <p:nvPr/>
          </p:nvSpPr>
          <p:spPr bwMode="auto">
            <a:xfrm>
              <a:off x="1041" y="1109"/>
              <a:ext cx="763" cy="1"/>
            </a:xfrm>
            <a:custGeom>
              <a:avLst/>
              <a:gdLst>
                <a:gd name="T0" fmla="*/ 46 w 4577"/>
                <a:gd name="T1" fmla="*/ 138 w 4577"/>
                <a:gd name="T2" fmla="*/ 230 w 4577"/>
                <a:gd name="T3" fmla="*/ 324 w 4577"/>
                <a:gd name="T4" fmla="*/ 416 w 4577"/>
                <a:gd name="T5" fmla="*/ 508 w 4577"/>
                <a:gd name="T6" fmla="*/ 601 w 4577"/>
                <a:gd name="T7" fmla="*/ 693 w 4577"/>
                <a:gd name="T8" fmla="*/ 785 w 4577"/>
                <a:gd name="T9" fmla="*/ 879 w 4577"/>
                <a:gd name="T10" fmla="*/ 971 w 4577"/>
                <a:gd name="T11" fmla="*/ 1063 w 4577"/>
                <a:gd name="T12" fmla="*/ 1155 w 4577"/>
                <a:gd name="T13" fmla="*/ 1248 w 4577"/>
                <a:gd name="T14" fmla="*/ 1340 w 4577"/>
                <a:gd name="T15" fmla="*/ 1432 w 4577"/>
                <a:gd name="T16" fmla="*/ 1526 w 4577"/>
                <a:gd name="T17" fmla="*/ 1618 w 4577"/>
                <a:gd name="T18" fmla="*/ 1710 w 4577"/>
                <a:gd name="T19" fmla="*/ 1803 w 4577"/>
                <a:gd name="T20" fmla="*/ 1895 w 4577"/>
                <a:gd name="T21" fmla="*/ 1987 w 4577"/>
                <a:gd name="T22" fmla="*/ 2081 w 4577"/>
                <a:gd name="T23" fmla="*/ 2173 w 4577"/>
                <a:gd name="T24" fmla="*/ 2265 w 4577"/>
                <a:gd name="T25" fmla="*/ 2357 w 4577"/>
                <a:gd name="T26" fmla="*/ 2450 w 4577"/>
                <a:gd name="T27" fmla="*/ 2542 w 4577"/>
                <a:gd name="T28" fmla="*/ 2635 w 4577"/>
                <a:gd name="T29" fmla="*/ 2728 w 4577"/>
                <a:gd name="T30" fmla="*/ 2820 w 4577"/>
                <a:gd name="T31" fmla="*/ 2912 w 4577"/>
                <a:gd name="T32" fmla="*/ 3005 w 4577"/>
                <a:gd name="T33" fmla="*/ 3097 w 4577"/>
                <a:gd name="T34" fmla="*/ 3190 w 4577"/>
                <a:gd name="T35" fmla="*/ 3283 w 4577"/>
                <a:gd name="T36" fmla="*/ 3375 w 4577"/>
                <a:gd name="T37" fmla="*/ 3467 w 4577"/>
                <a:gd name="T38" fmla="*/ 3560 w 4577"/>
                <a:gd name="T39" fmla="*/ 3652 w 4577"/>
                <a:gd name="T40" fmla="*/ 3744 w 4577"/>
                <a:gd name="T41" fmla="*/ 3837 w 4577"/>
                <a:gd name="T42" fmla="*/ 3930 w 4577"/>
                <a:gd name="T43" fmla="*/ 4022 w 4577"/>
                <a:gd name="T44" fmla="*/ 4114 w 4577"/>
                <a:gd name="T45" fmla="*/ 4207 w 4577"/>
                <a:gd name="T46" fmla="*/ 4299 w 4577"/>
                <a:gd name="T47" fmla="*/ 4392 w 4577"/>
                <a:gd name="T48" fmla="*/ 4485 w 4577"/>
                <a:gd name="T49" fmla="*/ 4577 w 45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577">
                  <a:moveTo>
                    <a:pt x="0" y="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92" y="0"/>
                  </a:lnTo>
                  <a:lnTo>
                    <a:pt x="115" y="0"/>
                  </a:lnTo>
                  <a:lnTo>
                    <a:pt x="138" y="0"/>
                  </a:lnTo>
                  <a:lnTo>
                    <a:pt x="161" y="0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30" y="0"/>
                  </a:lnTo>
                  <a:lnTo>
                    <a:pt x="253" y="0"/>
                  </a:lnTo>
                  <a:lnTo>
                    <a:pt x="276" y="0"/>
                  </a:lnTo>
                  <a:lnTo>
                    <a:pt x="301" y="0"/>
                  </a:lnTo>
                  <a:lnTo>
                    <a:pt x="324" y="0"/>
                  </a:lnTo>
                  <a:lnTo>
                    <a:pt x="347" y="0"/>
                  </a:lnTo>
                  <a:lnTo>
                    <a:pt x="370" y="0"/>
                  </a:lnTo>
                  <a:lnTo>
                    <a:pt x="393" y="0"/>
                  </a:lnTo>
                  <a:lnTo>
                    <a:pt x="416" y="0"/>
                  </a:lnTo>
                  <a:lnTo>
                    <a:pt x="439" y="0"/>
                  </a:lnTo>
                  <a:lnTo>
                    <a:pt x="462" y="0"/>
                  </a:lnTo>
                  <a:lnTo>
                    <a:pt x="485" y="0"/>
                  </a:lnTo>
                  <a:lnTo>
                    <a:pt x="508" y="0"/>
                  </a:lnTo>
                  <a:lnTo>
                    <a:pt x="531" y="0"/>
                  </a:lnTo>
                  <a:lnTo>
                    <a:pt x="554" y="0"/>
                  </a:lnTo>
                  <a:lnTo>
                    <a:pt x="577" y="0"/>
                  </a:lnTo>
                  <a:lnTo>
                    <a:pt x="601" y="0"/>
                  </a:lnTo>
                  <a:lnTo>
                    <a:pt x="624" y="0"/>
                  </a:lnTo>
                  <a:lnTo>
                    <a:pt x="647" y="0"/>
                  </a:lnTo>
                  <a:lnTo>
                    <a:pt x="670" y="0"/>
                  </a:lnTo>
                  <a:lnTo>
                    <a:pt x="693" y="0"/>
                  </a:lnTo>
                  <a:lnTo>
                    <a:pt x="716" y="0"/>
                  </a:lnTo>
                  <a:lnTo>
                    <a:pt x="739" y="0"/>
                  </a:lnTo>
                  <a:lnTo>
                    <a:pt x="762" y="0"/>
                  </a:lnTo>
                  <a:lnTo>
                    <a:pt x="785" y="0"/>
                  </a:lnTo>
                  <a:lnTo>
                    <a:pt x="808" y="0"/>
                  </a:lnTo>
                  <a:lnTo>
                    <a:pt x="831" y="0"/>
                  </a:lnTo>
                  <a:lnTo>
                    <a:pt x="854" y="0"/>
                  </a:lnTo>
                  <a:lnTo>
                    <a:pt x="879" y="0"/>
                  </a:lnTo>
                  <a:lnTo>
                    <a:pt x="902" y="0"/>
                  </a:lnTo>
                  <a:lnTo>
                    <a:pt x="925" y="0"/>
                  </a:lnTo>
                  <a:lnTo>
                    <a:pt x="948" y="0"/>
                  </a:lnTo>
                  <a:lnTo>
                    <a:pt x="971" y="0"/>
                  </a:lnTo>
                  <a:lnTo>
                    <a:pt x="994" y="0"/>
                  </a:lnTo>
                  <a:lnTo>
                    <a:pt x="1017" y="0"/>
                  </a:lnTo>
                  <a:lnTo>
                    <a:pt x="1040" y="0"/>
                  </a:lnTo>
                  <a:lnTo>
                    <a:pt x="1063" y="0"/>
                  </a:lnTo>
                  <a:lnTo>
                    <a:pt x="1086" y="0"/>
                  </a:lnTo>
                  <a:lnTo>
                    <a:pt x="1109" y="0"/>
                  </a:lnTo>
                  <a:lnTo>
                    <a:pt x="1132" y="0"/>
                  </a:lnTo>
                  <a:lnTo>
                    <a:pt x="1155" y="0"/>
                  </a:lnTo>
                  <a:lnTo>
                    <a:pt x="1179" y="0"/>
                  </a:lnTo>
                  <a:lnTo>
                    <a:pt x="1202" y="0"/>
                  </a:lnTo>
                  <a:lnTo>
                    <a:pt x="1225" y="0"/>
                  </a:lnTo>
                  <a:lnTo>
                    <a:pt x="1248" y="0"/>
                  </a:lnTo>
                  <a:lnTo>
                    <a:pt x="1271" y="0"/>
                  </a:lnTo>
                  <a:lnTo>
                    <a:pt x="1294" y="0"/>
                  </a:lnTo>
                  <a:lnTo>
                    <a:pt x="1317" y="0"/>
                  </a:lnTo>
                  <a:lnTo>
                    <a:pt x="1340" y="0"/>
                  </a:lnTo>
                  <a:lnTo>
                    <a:pt x="1363" y="0"/>
                  </a:lnTo>
                  <a:lnTo>
                    <a:pt x="1386" y="0"/>
                  </a:lnTo>
                  <a:lnTo>
                    <a:pt x="1409" y="0"/>
                  </a:lnTo>
                  <a:lnTo>
                    <a:pt x="1432" y="0"/>
                  </a:lnTo>
                  <a:lnTo>
                    <a:pt x="1456" y="0"/>
                  </a:lnTo>
                  <a:lnTo>
                    <a:pt x="1480" y="0"/>
                  </a:lnTo>
                  <a:lnTo>
                    <a:pt x="1503" y="0"/>
                  </a:lnTo>
                  <a:lnTo>
                    <a:pt x="1526" y="0"/>
                  </a:lnTo>
                  <a:lnTo>
                    <a:pt x="1549" y="0"/>
                  </a:lnTo>
                  <a:lnTo>
                    <a:pt x="1572" y="0"/>
                  </a:lnTo>
                  <a:lnTo>
                    <a:pt x="1595" y="0"/>
                  </a:lnTo>
                  <a:lnTo>
                    <a:pt x="1618" y="0"/>
                  </a:lnTo>
                  <a:lnTo>
                    <a:pt x="1641" y="0"/>
                  </a:lnTo>
                  <a:lnTo>
                    <a:pt x="1664" y="0"/>
                  </a:lnTo>
                  <a:lnTo>
                    <a:pt x="1687" y="0"/>
                  </a:lnTo>
                  <a:lnTo>
                    <a:pt x="1710" y="0"/>
                  </a:lnTo>
                  <a:lnTo>
                    <a:pt x="1733" y="0"/>
                  </a:lnTo>
                  <a:lnTo>
                    <a:pt x="1756" y="0"/>
                  </a:lnTo>
                  <a:lnTo>
                    <a:pt x="1780" y="0"/>
                  </a:lnTo>
                  <a:lnTo>
                    <a:pt x="1803" y="0"/>
                  </a:lnTo>
                  <a:lnTo>
                    <a:pt x="1826" y="0"/>
                  </a:lnTo>
                  <a:lnTo>
                    <a:pt x="1849" y="0"/>
                  </a:lnTo>
                  <a:lnTo>
                    <a:pt x="1872" y="0"/>
                  </a:lnTo>
                  <a:lnTo>
                    <a:pt x="1895" y="0"/>
                  </a:lnTo>
                  <a:lnTo>
                    <a:pt x="1918" y="0"/>
                  </a:lnTo>
                  <a:lnTo>
                    <a:pt x="1941" y="0"/>
                  </a:lnTo>
                  <a:lnTo>
                    <a:pt x="1964" y="0"/>
                  </a:lnTo>
                  <a:lnTo>
                    <a:pt x="1987" y="0"/>
                  </a:lnTo>
                  <a:lnTo>
                    <a:pt x="2010" y="0"/>
                  </a:lnTo>
                  <a:lnTo>
                    <a:pt x="2034" y="0"/>
                  </a:lnTo>
                  <a:lnTo>
                    <a:pt x="2058" y="0"/>
                  </a:lnTo>
                  <a:lnTo>
                    <a:pt x="2081" y="0"/>
                  </a:lnTo>
                  <a:lnTo>
                    <a:pt x="2104" y="0"/>
                  </a:lnTo>
                  <a:lnTo>
                    <a:pt x="2127" y="0"/>
                  </a:lnTo>
                  <a:lnTo>
                    <a:pt x="2150" y="0"/>
                  </a:lnTo>
                  <a:lnTo>
                    <a:pt x="2173" y="0"/>
                  </a:lnTo>
                  <a:lnTo>
                    <a:pt x="2196" y="0"/>
                  </a:lnTo>
                  <a:lnTo>
                    <a:pt x="2219" y="0"/>
                  </a:lnTo>
                  <a:lnTo>
                    <a:pt x="2242" y="0"/>
                  </a:lnTo>
                  <a:lnTo>
                    <a:pt x="2265" y="0"/>
                  </a:lnTo>
                  <a:lnTo>
                    <a:pt x="2288" y="0"/>
                  </a:lnTo>
                  <a:lnTo>
                    <a:pt x="2311" y="0"/>
                  </a:lnTo>
                  <a:lnTo>
                    <a:pt x="2334" y="0"/>
                  </a:lnTo>
                  <a:lnTo>
                    <a:pt x="2357" y="0"/>
                  </a:lnTo>
                  <a:lnTo>
                    <a:pt x="2381" y="0"/>
                  </a:lnTo>
                  <a:lnTo>
                    <a:pt x="2404" y="0"/>
                  </a:lnTo>
                  <a:lnTo>
                    <a:pt x="2427" y="0"/>
                  </a:lnTo>
                  <a:lnTo>
                    <a:pt x="2450" y="0"/>
                  </a:lnTo>
                  <a:lnTo>
                    <a:pt x="2473" y="0"/>
                  </a:lnTo>
                  <a:lnTo>
                    <a:pt x="2496" y="0"/>
                  </a:lnTo>
                  <a:lnTo>
                    <a:pt x="2519" y="0"/>
                  </a:lnTo>
                  <a:lnTo>
                    <a:pt x="2542" y="0"/>
                  </a:lnTo>
                  <a:lnTo>
                    <a:pt x="2565" y="0"/>
                  </a:lnTo>
                  <a:lnTo>
                    <a:pt x="2588" y="0"/>
                  </a:lnTo>
                  <a:lnTo>
                    <a:pt x="2612" y="0"/>
                  </a:lnTo>
                  <a:lnTo>
                    <a:pt x="2635" y="0"/>
                  </a:lnTo>
                  <a:lnTo>
                    <a:pt x="2659" y="0"/>
                  </a:lnTo>
                  <a:lnTo>
                    <a:pt x="2682" y="0"/>
                  </a:lnTo>
                  <a:lnTo>
                    <a:pt x="2705" y="0"/>
                  </a:lnTo>
                  <a:lnTo>
                    <a:pt x="2728" y="0"/>
                  </a:lnTo>
                  <a:lnTo>
                    <a:pt x="2751" y="0"/>
                  </a:lnTo>
                  <a:lnTo>
                    <a:pt x="2774" y="0"/>
                  </a:lnTo>
                  <a:lnTo>
                    <a:pt x="2797" y="0"/>
                  </a:lnTo>
                  <a:lnTo>
                    <a:pt x="2820" y="0"/>
                  </a:lnTo>
                  <a:lnTo>
                    <a:pt x="2843" y="0"/>
                  </a:lnTo>
                  <a:lnTo>
                    <a:pt x="2866" y="0"/>
                  </a:lnTo>
                  <a:lnTo>
                    <a:pt x="2889" y="0"/>
                  </a:lnTo>
                  <a:lnTo>
                    <a:pt x="2912" y="0"/>
                  </a:lnTo>
                  <a:lnTo>
                    <a:pt x="2935" y="0"/>
                  </a:lnTo>
                  <a:lnTo>
                    <a:pt x="2958" y="0"/>
                  </a:lnTo>
                  <a:lnTo>
                    <a:pt x="2982" y="0"/>
                  </a:lnTo>
                  <a:lnTo>
                    <a:pt x="3005" y="0"/>
                  </a:lnTo>
                  <a:lnTo>
                    <a:pt x="3028" y="0"/>
                  </a:lnTo>
                  <a:lnTo>
                    <a:pt x="3051" y="0"/>
                  </a:lnTo>
                  <a:lnTo>
                    <a:pt x="3074" y="0"/>
                  </a:lnTo>
                  <a:lnTo>
                    <a:pt x="3097" y="0"/>
                  </a:lnTo>
                  <a:lnTo>
                    <a:pt x="3120" y="0"/>
                  </a:lnTo>
                  <a:lnTo>
                    <a:pt x="3143" y="0"/>
                  </a:lnTo>
                  <a:lnTo>
                    <a:pt x="3166" y="0"/>
                  </a:lnTo>
                  <a:lnTo>
                    <a:pt x="3190" y="0"/>
                  </a:lnTo>
                  <a:lnTo>
                    <a:pt x="3213" y="0"/>
                  </a:lnTo>
                  <a:lnTo>
                    <a:pt x="3236" y="0"/>
                  </a:lnTo>
                  <a:lnTo>
                    <a:pt x="3260" y="0"/>
                  </a:lnTo>
                  <a:lnTo>
                    <a:pt x="3283" y="0"/>
                  </a:lnTo>
                  <a:lnTo>
                    <a:pt x="3306" y="0"/>
                  </a:lnTo>
                  <a:lnTo>
                    <a:pt x="3329" y="0"/>
                  </a:lnTo>
                  <a:lnTo>
                    <a:pt x="3352" y="0"/>
                  </a:lnTo>
                  <a:lnTo>
                    <a:pt x="3375" y="0"/>
                  </a:lnTo>
                  <a:lnTo>
                    <a:pt x="3398" y="0"/>
                  </a:lnTo>
                  <a:lnTo>
                    <a:pt x="3421" y="0"/>
                  </a:lnTo>
                  <a:lnTo>
                    <a:pt x="3444" y="0"/>
                  </a:lnTo>
                  <a:lnTo>
                    <a:pt x="3467" y="0"/>
                  </a:lnTo>
                  <a:lnTo>
                    <a:pt x="3490" y="0"/>
                  </a:lnTo>
                  <a:lnTo>
                    <a:pt x="3513" y="0"/>
                  </a:lnTo>
                  <a:lnTo>
                    <a:pt x="3536" y="0"/>
                  </a:lnTo>
                  <a:lnTo>
                    <a:pt x="3560" y="0"/>
                  </a:lnTo>
                  <a:lnTo>
                    <a:pt x="3583" y="0"/>
                  </a:lnTo>
                  <a:lnTo>
                    <a:pt x="3606" y="0"/>
                  </a:lnTo>
                  <a:lnTo>
                    <a:pt x="3629" y="0"/>
                  </a:lnTo>
                  <a:lnTo>
                    <a:pt x="3652" y="0"/>
                  </a:lnTo>
                  <a:lnTo>
                    <a:pt x="3675" y="0"/>
                  </a:lnTo>
                  <a:lnTo>
                    <a:pt x="3698" y="0"/>
                  </a:lnTo>
                  <a:lnTo>
                    <a:pt x="3721" y="0"/>
                  </a:lnTo>
                  <a:lnTo>
                    <a:pt x="3744" y="0"/>
                  </a:lnTo>
                  <a:lnTo>
                    <a:pt x="3768" y="0"/>
                  </a:lnTo>
                  <a:lnTo>
                    <a:pt x="3791" y="0"/>
                  </a:lnTo>
                  <a:lnTo>
                    <a:pt x="3814" y="0"/>
                  </a:lnTo>
                  <a:lnTo>
                    <a:pt x="3837" y="0"/>
                  </a:lnTo>
                  <a:lnTo>
                    <a:pt x="3861" y="0"/>
                  </a:lnTo>
                  <a:lnTo>
                    <a:pt x="3884" y="0"/>
                  </a:lnTo>
                  <a:lnTo>
                    <a:pt x="3907" y="0"/>
                  </a:lnTo>
                  <a:lnTo>
                    <a:pt x="3930" y="0"/>
                  </a:lnTo>
                  <a:lnTo>
                    <a:pt x="3953" y="0"/>
                  </a:lnTo>
                  <a:lnTo>
                    <a:pt x="3976" y="0"/>
                  </a:lnTo>
                  <a:lnTo>
                    <a:pt x="3999" y="0"/>
                  </a:lnTo>
                  <a:lnTo>
                    <a:pt x="4022" y="0"/>
                  </a:lnTo>
                  <a:lnTo>
                    <a:pt x="4045" y="0"/>
                  </a:lnTo>
                  <a:lnTo>
                    <a:pt x="4068" y="0"/>
                  </a:lnTo>
                  <a:lnTo>
                    <a:pt x="4091" y="0"/>
                  </a:lnTo>
                  <a:lnTo>
                    <a:pt x="4114" y="0"/>
                  </a:lnTo>
                  <a:lnTo>
                    <a:pt x="4137" y="0"/>
                  </a:lnTo>
                  <a:lnTo>
                    <a:pt x="4161" y="0"/>
                  </a:lnTo>
                  <a:lnTo>
                    <a:pt x="4184" y="0"/>
                  </a:lnTo>
                  <a:lnTo>
                    <a:pt x="4207" y="0"/>
                  </a:lnTo>
                  <a:lnTo>
                    <a:pt x="4230" y="0"/>
                  </a:lnTo>
                  <a:lnTo>
                    <a:pt x="4253" y="0"/>
                  </a:lnTo>
                  <a:lnTo>
                    <a:pt x="4276" y="0"/>
                  </a:lnTo>
                  <a:lnTo>
                    <a:pt x="4299" y="0"/>
                  </a:lnTo>
                  <a:lnTo>
                    <a:pt x="4322" y="0"/>
                  </a:lnTo>
                  <a:lnTo>
                    <a:pt x="4346" y="0"/>
                  </a:lnTo>
                  <a:lnTo>
                    <a:pt x="4369" y="0"/>
                  </a:lnTo>
                  <a:lnTo>
                    <a:pt x="4392" y="0"/>
                  </a:lnTo>
                  <a:lnTo>
                    <a:pt x="4415" y="0"/>
                  </a:lnTo>
                  <a:lnTo>
                    <a:pt x="4439" y="0"/>
                  </a:lnTo>
                  <a:lnTo>
                    <a:pt x="4462" y="0"/>
                  </a:lnTo>
                  <a:lnTo>
                    <a:pt x="4485" y="0"/>
                  </a:lnTo>
                  <a:lnTo>
                    <a:pt x="4508" y="0"/>
                  </a:lnTo>
                  <a:lnTo>
                    <a:pt x="4531" y="0"/>
                  </a:lnTo>
                  <a:lnTo>
                    <a:pt x="4554" y="0"/>
                  </a:lnTo>
                  <a:lnTo>
                    <a:pt x="4577" y="0"/>
                  </a:lnTo>
                </a:path>
              </a:pathLst>
            </a:custGeom>
            <a:noFill/>
            <a:ln w="920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94" name="Freeform 58"/>
            <p:cNvSpPr>
              <a:spLocks/>
            </p:cNvSpPr>
            <p:nvPr/>
          </p:nvSpPr>
          <p:spPr bwMode="auto">
            <a:xfrm>
              <a:off x="1804" y="1109"/>
              <a:ext cx="767" cy="1"/>
            </a:xfrm>
            <a:custGeom>
              <a:avLst/>
              <a:gdLst>
                <a:gd name="T0" fmla="*/ 69 w 4600"/>
                <a:gd name="T1" fmla="*/ 161 w 4600"/>
                <a:gd name="T2" fmla="*/ 254 w 4600"/>
                <a:gd name="T3" fmla="*/ 347 w 4600"/>
                <a:gd name="T4" fmla="*/ 439 w 4600"/>
                <a:gd name="T5" fmla="*/ 532 w 4600"/>
                <a:gd name="T6" fmla="*/ 624 w 4600"/>
                <a:gd name="T7" fmla="*/ 716 w 4600"/>
                <a:gd name="T8" fmla="*/ 809 w 4600"/>
                <a:gd name="T9" fmla="*/ 901 w 4600"/>
                <a:gd name="T10" fmla="*/ 994 w 4600"/>
                <a:gd name="T11" fmla="*/ 1087 w 4600"/>
                <a:gd name="T12" fmla="*/ 1179 w 4600"/>
                <a:gd name="T13" fmla="*/ 1271 w 4600"/>
                <a:gd name="T14" fmla="*/ 1363 w 4600"/>
                <a:gd name="T15" fmla="*/ 1456 w 4600"/>
                <a:gd name="T16" fmla="*/ 1549 w 4600"/>
                <a:gd name="T17" fmla="*/ 1641 w 4600"/>
                <a:gd name="T18" fmla="*/ 1734 w 4600"/>
                <a:gd name="T19" fmla="*/ 1826 w 4600"/>
                <a:gd name="T20" fmla="*/ 1918 w 4600"/>
                <a:gd name="T21" fmla="*/ 2011 w 4600"/>
                <a:gd name="T22" fmla="*/ 2104 w 4600"/>
                <a:gd name="T23" fmla="*/ 2196 w 4600"/>
                <a:gd name="T24" fmla="*/ 2289 w 4600"/>
                <a:gd name="T25" fmla="*/ 2381 w 4600"/>
                <a:gd name="T26" fmla="*/ 2473 w 4600"/>
                <a:gd name="T27" fmla="*/ 2566 w 4600"/>
                <a:gd name="T28" fmla="*/ 2659 w 4600"/>
                <a:gd name="T29" fmla="*/ 2751 w 4600"/>
                <a:gd name="T30" fmla="*/ 2844 w 4600"/>
                <a:gd name="T31" fmla="*/ 2936 w 4600"/>
                <a:gd name="T32" fmla="*/ 3028 w 4600"/>
                <a:gd name="T33" fmla="*/ 3120 w 4600"/>
                <a:gd name="T34" fmla="*/ 3213 w 4600"/>
                <a:gd name="T35" fmla="*/ 3306 w 4600"/>
                <a:gd name="T36" fmla="*/ 3398 w 4600"/>
                <a:gd name="T37" fmla="*/ 3491 w 4600"/>
                <a:gd name="T38" fmla="*/ 3583 w 4600"/>
                <a:gd name="T39" fmla="*/ 3675 w 4600"/>
                <a:gd name="T40" fmla="*/ 3768 w 4600"/>
                <a:gd name="T41" fmla="*/ 3861 w 4600"/>
                <a:gd name="T42" fmla="*/ 3953 w 4600"/>
                <a:gd name="T43" fmla="*/ 4046 w 4600"/>
                <a:gd name="T44" fmla="*/ 4138 w 4600"/>
                <a:gd name="T45" fmla="*/ 4230 w 4600"/>
                <a:gd name="T46" fmla="*/ 4322 w 4600"/>
                <a:gd name="T47" fmla="*/ 4416 w 4600"/>
                <a:gd name="T48" fmla="*/ 4508 w 4600"/>
                <a:gd name="T49" fmla="*/ 4600 w 4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600">
                  <a:moveTo>
                    <a:pt x="0" y="0"/>
                  </a:moveTo>
                  <a:lnTo>
                    <a:pt x="23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92" y="0"/>
                  </a:lnTo>
                  <a:lnTo>
                    <a:pt x="115" y="0"/>
                  </a:lnTo>
                  <a:lnTo>
                    <a:pt x="138" y="0"/>
                  </a:lnTo>
                  <a:lnTo>
                    <a:pt x="161" y="0"/>
                  </a:lnTo>
                  <a:lnTo>
                    <a:pt x="185" y="0"/>
                  </a:lnTo>
                  <a:lnTo>
                    <a:pt x="208" y="0"/>
                  </a:lnTo>
                  <a:lnTo>
                    <a:pt x="231" y="0"/>
                  </a:lnTo>
                  <a:lnTo>
                    <a:pt x="254" y="0"/>
                  </a:lnTo>
                  <a:lnTo>
                    <a:pt x="277" y="0"/>
                  </a:lnTo>
                  <a:lnTo>
                    <a:pt x="300" y="0"/>
                  </a:lnTo>
                  <a:lnTo>
                    <a:pt x="323" y="0"/>
                  </a:lnTo>
                  <a:lnTo>
                    <a:pt x="347" y="0"/>
                  </a:lnTo>
                  <a:lnTo>
                    <a:pt x="370" y="0"/>
                  </a:lnTo>
                  <a:lnTo>
                    <a:pt x="393" y="0"/>
                  </a:lnTo>
                  <a:lnTo>
                    <a:pt x="416" y="0"/>
                  </a:lnTo>
                  <a:lnTo>
                    <a:pt x="439" y="0"/>
                  </a:lnTo>
                  <a:lnTo>
                    <a:pt x="463" y="0"/>
                  </a:lnTo>
                  <a:lnTo>
                    <a:pt x="486" y="0"/>
                  </a:lnTo>
                  <a:lnTo>
                    <a:pt x="509" y="0"/>
                  </a:lnTo>
                  <a:lnTo>
                    <a:pt x="532" y="0"/>
                  </a:lnTo>
                  <a:lnTo>
                    <a:pt x="555" y="0"/>
                  </a:lnTo>
                  <a:lnTo>
                    <a:pt x="578" y="0"/>
                  </a:lnTo>
                  <a:lnTo>
                    <a:pt x="601" y="0"/>
                  </a:lnTo>
                  <a:lnTo>
                    <a:pt x="624" y="0"/>
                  </a:lnTo>
                  <a:lnTo>
                    <a:pt x="647" y="0"/>
                  </a:lnTo>
                  <a:lnTo>
                    <a:pt x="670" y="0"/>
                  </a:lnTo>
                  <a:lnTo>
                    <a:pt x="693" y="0"/>
                  </a:lnTo>
                  <a:lnTo>
                    <a:pt x="716" y="0"/>
                  </a:lnTo>
                  <a:lnTo>
                    <a:pt x="739" y="0"/>
                  </a:lnTo>
                  <a:lnTo>
                    <a:pt x="762" y="0"/>
                  </a:lnTo>
                  <a:lnTo>
                    <a:pt x="786" y="0"/>
                  </a:lnTo>
                  <a:lnTo>
                    <a:pt x="809" y="0"/>
                  </a:lnTo>
                  <a:lnTo>
                    <a:pt x="832" y="0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901" y="0"/>
                  </a:lnTo>
                  <a:lnTo>
                    <a:pt x="925" y="0"/>
                  </a:lnTo>
                  <a:lnTo>
                    <a:pt x="948" y="0"/>
                  </a:lnTo>
                  <a:lnTo>
                    <a:pt x="971" y="0"/>
                  </a:lnTo>
                  <a:lnTo>
                    <a:pt x="994" y="0"/>
                  </a:lnTo>
                  <a:lnTo>
                    <a:pt x="1017" y="0"/>
                  </a:lnTo>
                  <a:lnTo>
                    <a:pt x="1040" y="0"/>
                  </a:lnTo>
                  <a:lnTo>
                    <a:pt x="1064" y="0"/>
                  </a:lnTo>
                  <a:lnTo>
                    <a:pt x="1087" y="0"/>
                  </a:lnTo>
                  <a:lnTo>
                    <a:pt x="1110" y="0"/>
                  </a:lnTo>
                  <a:lnTo>
                    <a:pt x="1133" y="0"/>
                  </a:lnTo>
                  <a:lnTo>
                    <a:pt x="1156" y="0"/>
                  </a:lnTo>
                  <a:lnTo>
                    <a:pt x="1179" y="0"/>
                  </a:lnTo>
                  <a:lnTo>
                    <a:pt x="1202" y="0"/>
                  </a:lnTo>
                  <a:lnTo>
                    <a:pt x="1225" y="0"/>
                  </a:lnTo>
                  <a:lnTo>
                    <a:pt x="1248" y="0"/>
                  </a:lnTo>
                  <a:lnTo>
                    <a:pt x="1271" y="0"/>
                  </a:lnTo>
                  <a:lnTo>
                    <a:pt x="1294" y="0"/>
                  </a:lnTo>
                  <a:lnTo>
                    <a:pt x="1317" y="0"/>
                  </a:lnTo>
                  <a:lnTo>
                    <a:pt x="1340" y="0"/>
                  </a:lnTo>
                  <a:lnTo>
                    <a:pt x="1363" y="0"/>
                  </a:lnTo>
                  <a:lnTo>
                    <a:pt x="1387" y="0"/>
                  </a:lnTo>
                  <a:lnTo>
                    <a:pt x="1410" y="0"/>
                  </a:lnTo>
                  <a:lnTo>
                    <a:pt x="1433" y="0"/>
                  </a:lnTo>
                  <a:lnTo>
                    <a:pt x="1456" y="0"/>
                  </a:lnTo>
                  <a:lnTo>
                    <a:pt x="1479" y="0"/>
                  </a:lnTo>
                  <a:lnTo>
                    <a:pt x="1503" y="0"/>
                  </a:lnTo>
                  <a:lnTo>
                    <a:pt x="1526" y="0"/>
                  </a:lnTo>
                  <a:lnTo>
                    <a:pt x="1549" y="0"/>
                  </a:lnTo>
                  <a:lnTo>
                    <a:pt x="1572" y="0"/>
                  </a:lnTo>
                  <a:lnTo>
                    <a:pt x="1595" y="0"/>
                  </a:lnTo>
                  <a:lnTo>
                    <a:pt x="1618" y="0"/>
                  </a:lnTo>
                  <a:lnTo>
                    <a:pt x="1641" y="0"/>
                  </a:lnTo>
                  <a:lnTo>
                    <a:pt x="1665" y="0"/>
                  </a:lnTo>
                  <a:lnTo>
                    <a:pt x="1688" y="0"/>
                  </a:lnTo>
                  <a:lnTo>
                    <a:pt x="1711" y="0"/>
                  </a:lnTo>
                  <a:lnTo>
                    <a:pt x="1734" y="0"/>
                  </a:lnTo>
                  <a:lnTo>
                    <a:pt x="1757" y="0"/>
                  </a:lnTo>
                  <a:lnTo>
                    <a:pt x="1780" y="0"/>
                  </a:lnTo>
                  <a:lnTo>
                    <a:pt x="1803" y="0"/>
                  </a:lnTo>
                  <a:lnTo>
                    <a:pt x="1826" y="0"/>
                  </a:lnTo>
                  <a:lnTo>
                    <a:pt x="1849" y="0"/>
                  </a:lnTo>
                  <a:lnTo>
                    <a:pt x="1872" y="0"/>
                  </a:lnTo>
                  <a:lnTo>
                    <a:pt x="1895" y="0"/>
                  </a:lnTo>
                  <a:lnTo>
                    <a:pt x="1918" y="0"/>
                  </a:lnTo>
                  <a:lnTo>
                    <a:pt x="1941" y="0"/>
                  </a:lnTo>
                  <a:lnTo>
                    <a:pt x="1965" y="0"/>
                  </a:lnTo>
                  <a:lnTo>
                    <a:pt x="1988" y="0"/>
                  </a:lnTo>
                  <a:lnTo>
                    <a:pt x="2011" y="0"/>
                  </a:lnTo>
                  <a:lnTo>
                    <a:pt x="2034" y="0"/>
                  </a:lnTo>
                  <a:lnTo>
                    <a:pt x="2057" y="0"/>
                  </a:lnTo>
                  <a:lnTo>
                    <a:pt x="2081" y="0"/>
                  </a:lnTo>
                  <a:lnTo>
                    <a:pt x="2104" y="0"/>
                  </a:lnTo>
                  <a:lnTo>
                    <a:pt x="2127" y="0"/>
                  </a:lnTo>
                  <a:lnTo>
                    <a:pt x="2150" y="0"/>
                  </a:lnTo>
                  <a:lnTo>
                    <a:pt x="2173" y="0"/>
                  </a:lnTo>
                  <a:lnTo>
                    <a:pt x="2196" y="0"/>
                  </a:lnTo>
                  <a:lnTo>
                    <a:pt x="2219" y="0"/>
                  </a:lnTo>
                  <a:lnTo>
                    <a:pt x="2242" y="0"/>
                  </a:lnTo>
                  <a:lnTo>
                    <a:pt x="2266" y="0"/>
                  </a:lnTo>
                  <a:lnTo>
                    <a:pt x="2289" y="0"/>
                  </a:lnTo>
                  <a:lnTo>
                    <a:pt x="2312" y="0"/>
                  </a:lnTo>
                  <a:lnTo>
                    <a:pt x="2335" y="0"/>
                  </a:lnTo>
                  <a:lnTo>
                    <a:pt x="2358" y="0"/>
                  </a:lnTo>
                  <a:lnTo>
                    <a:pt x="2381" y="0"/>
                  </a:lnTo>
                  <a:lnTo>
                    <a:pt x="2404" y="0"/>
                  </a:lnTo>
                  <a:lnTo>
                    <a:pt x="2427" y="0"/>
                  </a:lnTo>
                  <a:lnTo>
                    <a:pt x="2450" y="0"/>
                  </a:lnTo>
                  <a:lnTo>
                    <a:pt x="2473" y="0"/>
                  </a:lnTo>
                  <a:lnTo>
                    <a:pt x="2496" y="0"/>
                  </a:lnTo>
                  <a:lnTo>
                    <a:pt x="2519" y="0"/>
                  </a:lnTo>
                  <a:lnTo>
                    <a:pt x="2542" y="0"/>
                  </a:lnTo>
                  <a:lnTo>
                    <a:pt x="2566" y="0"/>
                  </a:lnTo>
                  <a:lnTo>
                    <a:pt x="2589" y="0"/>
                  </a:lnTo>
                  <a:lnTo>
                    <a:pt x="2612" y="0"/>
                  </a:lnTo>
                  <a:lnTo>
                    <a:pt x="2635" y="0"/>
                  </a:lnTo>
                  <a:lnTo>
                    <a:pt x="2659" y="0"/>
                  </a:lnTo>
                  <a:lnTo>
                    <a:pt x="2682" y="0"/>
                  </a:lnTo>
                  <a:lnTo>
                    <a:pt x="2705" y="0"/>
                  </a:lnTo>
                  <a:lnTo>
                    <a:pt x="2728" y="0"/>
                  </a:lnTo>
                  <a:lnTo>
                    <a:pt x="2751" y="0"/>
                  </a:lnTo>
                  <a:lnTo>
                    <a:pt x="2774" y="0"/>
                  </a:lnTo>
                  <a:lnTo>
                    <a:pt x="2797" y="0"/>
                  </a:lnTo>
                  <a:lnTo>
                    <a:pt x="2820" y="0"/>
                  </a:lnTo>
                  <a:lnTo>
                    <a:pt x="2844" y="0"/>
                  </a:lnTo>
                  <a:lnTo>
                    <a:pt x="2867" y="0"/>
                  </a:lnTo>
                  <a:lnTo>
                    <a:pt x="2890" y="0"/>
                  </a:lnTo>
                  <a:lnTo>
                    <a:pt x="2913" y="0"/>
                  </a:lnTo>
                  <a:lnTo>
                    <a:pt x="2936" y="0"/>
                  </a:lnTo>
                  <a:lnTo>
                    <a:pt x="2959" y="0"/>
                  </a:lnTo>
                  <a:lnTo>
                    <a:pt x="2982" y="0"/>
                  </a:lnTo>
                  <a:lnTo>
                    <a:pt x="3005" y="0"/>
                  </a:lnTo>
                  <a:lnTo>
                    <a:pt x="3028" y="0"/>
                  </a:lnTo>
                  <a:lnTo>
                    <a:pt x="3051" y="0"/>
                  </a:lnTo>
                  <a:lnTo>
                    <a:pt x="3074" y="0"/>
                  </a:lnTo>
                  <a:lnTo>
                    <a:pt x="3097" y="0"/>
                  </a:lnTo>
                  <a:lnTo>
                    <a:pt x="3120" y="0"/>
                  </a:lnTo>
                  <a:lnTo>
                    <a:pt x="3143" y="0"/>
                  </a:lnTo>
                  <a:lnTo>
                    <a:pt x="3167" y="0"/>
                  </a:lnTo>
                  <a:lnTo>
                    <a:pt x="3190" y="0"/>
                  </a:lnTo>
                  <a:lnTo>
                    <a:pt x="3213" y="0"/>
                  </a:lnTo>
                  <a:lnTo>
                    <a:pt x="3237" y="0"/>
                  </a:lnTo>
                  <a:lnTo>
                    <a:pt x="3260" y="0"/>
                  </a:lnTo>
                  <a:lnTo>
                    <a:pt x="3283" y="0"/>
                  </a:lnTo>
                  <a:lnTo>
                    <a:pt x="3306" y="0"/>
                  </a:lnTo>
                  <a:lnTo>
                    <a:pt x="3329" y="0"/>
                  </a:lnTo>
                  <a:lnTo>
                    <a:pt x="3352" y="0"/>
                  </a:lnTo>
                  <a:lnTo>
                    <a:pt x="3375" y="0"/>
                  </a:lnTo>
                  <a:lnTo>
                    <a:pt x="3398" y="0"/>
                  </a:lnTo>
                  <a:lnTo>
                    <a:pt x="3421" y="0"/>
                  </a:lnTo>
                  <a:lnTo>
                    <a:pt x="3445" y="0"/>
                  </a:lnTo>
                  <a:lnTo>
                    <a:pt x="3468" y="0"/>
                  </a:lnTo>
                  <a:lnTo>
                    <a:pt x="3491" y="0"/>
                  </a:lnTo>
                  <a:lnTo>
                    <a:pt x="3514" y="0"/>
                  </a:lnTo>
                  <a:lnTo>
                    <a:pt x="3537" y="0"/>
                  </a:lnTo>
                  <a:lnTo>
                    <a:pt x="3560" y="0"/>
                  </a:lnTo>
                  <a:lnTo>
                    <a:pt x="3583" y="0"/>
                  </a:lnTo>
                  <a:lnTo>
                    <a:pt x="3606" y="0"/>
                  </a:lnTo>
                  <a:lnTo>
                    <a:pt x="3629" y="0"/>
                  </a:lnTo>
                  <a:lnTo>
                    <a:pt x="3652" y="0"/>
                  </a:lnTo>
                  <a:lnTo>
                    <a:pt x="3675" y="0"/>
                  </a:lnTo>
                  <a:lnTo>
                    <a:pt x="3698" y="0"/>
                  </a:lnTo>
                  <a:lnTo>
                    <a:pt x="3721" y="0"/>
                  </a:lnTo>
                  <a:lnTo>
                    <a:pt x="3744" y="0"/>
                  </a:lnTo>
                  <a:lnTo>
                    <a:pt x="3768" y="0"/>
                  </a:lnTo>
                  <a:lnTo>
                    <a:pt x="3791" y="0"/>
                  </a:lnTo>
                  <a:lnTo>
                    <a:pt x="3815" y="0"/>
                  </a:lnTo>
                  <a:lnTo>
                    <a:pt x="3838" y="0"/>
                  </a:lnTo>
                  <a:lnTo>
                    <a:pt x="3861" y="0"/>
                  </a:lnTo>
                  <a:lnTo>
                    <a:pt x="3884" y="0"/>
                  </a:lnTo>
                  <a:lnTo>
                    <a:pt x="3907" y="0"/>
                  </a:lnTo>
                  <a:lnTo>
                    <a:pt x="3930" y="0"/>
                  </a:lnTo>
                  <a:lnTo>
                    <a:pt x="3953" y="0"/>
                  </a:lnTo>
                  <a:lnTo>
                    <a:pt x="3976" y="0"/>
                  </a:lnTo>
                  <a:lnTo>
                    <a:pt x="3999" y="0"/>
                  </a:lnTo>
                  <a:lnTo>
                    <a:pt x="4022" y="0"/>
                  </a:lnTo>
                  <a:lnTo>
                    <a:pt x="4046" y="0"/>
                  </a:lnTo>
                  <a:lnTo>
                    <a:pt x="4069" y="0"/>
                  </a:lnTo>
                  <a:lnTo>
                    <a:pt x="4092" y="0"/>
                  </a:lnTo>
                  <a:lnTo>
                    <a:pt x="4115" y="0"/>
                  </a:lnTo>
                  <a:lnTo>
                    <a:pt x="4138" y="0"/>
                  </a:lnTo>
                  <a:lnTo>
                    <a:pt x="4161" y="0"/>
                  </a:lnTo>
                  <a:lnTo>
                    <a:pt x="4184" y="0"/>
                  </a:lnTo>
                  <a:lnTo>
                    <a:pt x="4207" y="0"/>
                  </a:lnTo>
                  <a:lnTo>
                    <a:pt x="4230" y="0"/>
                  </a:lnTo>
                  <a:lnTo>
                    <a:pt x="4253" y="0"/>
                  </a:lnTo>
                  <a:lnTo>
                    <a:pt x="4276" y="0"/>
                  </a:lnTo>
                  <a:lnTo>
                    <a:pt x="4299" y="0"/>
                  </a:lnTo>
                  <a:lnTo>
                    <a:pt x="4322" y="0"/>
                  </a:lnTo>
                  <a:lnTo>
                    <a:pt x="4345" y="0"/>
                  </a:lnTo>
                  <a:lnTo>
                    <a:pt x="4369" y="0"/>
                  </a:lnTo>
                  <a:lnTo>
                    <a:pt x="4393" y="0"/>
                  </a:lnTo>
                  <a:lnTo>
                    <a:pt x="4416" y="0"/>
                  </a:lnTo>
                  <a:lnTo>
                    <a:pt x="4439" y="0"/>
                  </a:lnTo>
                  <a:lnTo>
                    <a:pt x="4462" y="0"/>
                  </a:lnTo>
                  <a:lnTo>
                    <a:pt x="4485" y="0"/>
                  </a:lnTo>
                  <a:lnTo>
                    <a:pt x="4508" y="0"/>
                  </a:lnTo>
                  <a:lnTo>
                    <a:pt x="4531" y="0"/>
                  </a:lnTo>
                  <a:lnTo>
                    <a:pt x="4554" y="0"/>
                  </a:lnTo>
                  <a:lnTo>
                    <a:pt x="4577" y="0"/>
                  </a:lnTo>
                  <a:lnTo>
                    <a:pt x="4600" y="0"/>
                  </a:lnTo>
                </a:path>
              </a:pathLst>
            </a:custGeom>
            <a:noFill/>
            <a:ln w="920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95" name="Freeform 59"/>
            <p:cNvSpPr>
              <a:spLocks/>
            </p:cNvSpPr>
            <p:nvPr/>
          </p:nvSpPr>
          <p:spPr bwMode="auto">
            <a:xfrm>
              <a:off x="2571" y="1109"/>
              <a:ext cx="762" cy="2522"/>
            </a:xfrm>
            <a:custGeom>
              <a:avLst/>
              <a:gdLst>
                <a:gd name="T0" fmla="*/ 70 w 4577"/>
                <a:gd name="T1" fmla="*/ 0 h 17649"/>
                <a:gd name="T2" fmla="*/ 162 w 4577"/>
                <a:gd name="T3" fmla="*/ 0 h 17649"/>
                <a:gd name="T4" fmla="*/ 254 w 4577"/>
                <a:gd name="T5" fmla="*/ 0 h 17649"/>
                <a:gd name="T6" fmla="*/ 347 w 4577"/>
                <a:gd name="T7" fmla="*/ 0 h 17649"/>
                <a:gd name="T8" fmla="*/ 440 w 4577"/>
                <a:gd name="T9" fmla="*/ 0 h 17649"/>
                <a:gd name="T10" fmla="*/ 532 w 4577"/>
                <a:gd name="T11" fmla="*/ 0 h 17649"/>
                <a:gd name="T12" fmla="*/ 624 w 4577"/>
                <a:gd name="T13" fmla="*/ 0 h 17649"/>
                <a:gd name="T14" fmla="*/ 717 w 4577"/>
                <a:gd name="T15" fmla="*/ 0 h 17649"/>
                <a:gd name="T16" fmla="*/ 809 w 4577"/>
                <a:gd name="T17" fmla="*/ 0 h 17649"/>
                <a:gd name="T18" fmla="*/ 901 w 4577"/>
                <a:gd name="T19" fmla="*/ 0 h 17649"/>
                <a:gd name="T20" fmla="*/ 995 w 4577"/>
                <a:gd name="T21" fmla="*/ 0 h 17649"/>
                <a:gd name="T22" fmla="*/ 1087 w 4577"/>
                <a:gd name="T23" fmla="*/ 0 h 17649"/>
                <a:gd name="T24" fmla="*/ 1179 w 4577"/>
                <a:gd name="T25" fmla="*/ 0 h 17649"/>
                <a:gd name="T26" fmla="*/ 1272 w 4577"/>
                <a:gd name="T27" fmla="*/ 0 h 17649"/>
                <a:gd name="T28" fmla="*/ 1364 w 4577"/>
                <a:gd name="T29" fmla="*/ 0 h 17649"/>
                <a:gd name="T30" fmla="*/ 1456 w 4577"/>
                <a:gd name="T31" fmla="*/ 0 h 17649"/>
                <a:gd name="T32" fmla="*/ 1550 w 4577"/>
                <a:gd name="T33" fmla="*/ 0 h 17649"/>
                <a:gd name="T34" fmla="*/ 1642 w 4577"/>
                <a:gd name="T35" fmla="*/ 0 h 17649"/>
                <a:gd name="T36" fmla="*/ 1734 w 4577"/>
                <a:gd name="T37" fmla="*/ 0 h 17649"/>
                <a:gd name="T38" fmla="*/ 1827 w 4577"/>
                <a:gd name="T39" fmla="*/ 0 h 17649"/>
                <a:gd name="T40" fmla="*/ 1918 w 4577"/>
                <a:gd name="T41" fmla="*/ 0 h 17649"/>
                <a:gd name="T42" fmla="*/ 2010 w 4577"/>
                <a:gd name="T43" fmla="*/ 0 h 17649"/>
                <a:gd name="T44" fmla="*/ 2103 w 4577"/>
                <a:gd name="T45" fmla="*/ 0 h 17649"/>
                <a:gd name="T46" fmla="*/ 2196 w 4577"/>
                <a:gd name="T47" fmla="*/ 0 h 17649"/>
                <a:gd name="T48" fmla="*/ 2288 w 4577"/>
                <a:gd name="T49" fmla="*/ 0 h 17649"/>
                <a:gd name="T50" fmla="*/ 2380 w 4577"/>
                <a:gd name="T51" fmla="*/ 0 h 17649"/>
                <a:gd name="T52" fmla="*/ 2450 w 4577"/>
                <a:gd name="T53" fmla="*/ 17649 h 17649"/>
                <a:gd name="T54" fmla="*/ 2542 w 4577"/>
                <a:gd name="T55" fmla="*/ 17649 h 17649"/>
                <a:gd name="T56" fmla="*/ 2634 w 4577"/>
                <a:gd name="T57" fmla="*/ 17649 h 17649"/>
                <a:gd name="T58" fmla="*/ 2728 w 4577"/>
                <a:gd name="T59" fmla="*/ 17649 h 17649"/>
                <a:gd name="T60" fmla="*/ 2820 w 4577"/>
                <a:gd name="T61" fmla="*/ 17649 h 17649"/>
                <a:gd name="T62" fmla="*/ 2912 w 4577"/>
                <a:gd name="T63" fmla="*/ 17649 h 17649"/>
                <a:gd name="T64" fmla="*/ 3004 w 4577"/>
                <a:gd name="T65" fmla="*/ 17649 h 17649"/>
                <a:gd name="T66" fmla="*/ 3097 w 4577"/>
                <a:gd name="T67" fmla="*/ 17649 h 17649"/>
                <a:gd name="T68" fmla="*/ 3189 w 4577"/>
                <a:gd name="T69" fmla="*/ 17649 h 17649"/>
                <a:gd name="T70" fmla="*/ 3282 w 4577"/>
                <a:gd name="T71" fmla="*/ 17649 h 17649"/>
                <a:gd name="T72" fmla="*/ 3375 w 4577"/>
                <a:gd name="T73" fmla="*/ 17649 h 17649"/>
                <a:gd name="T74" fmla="*/ 3467 w 4577"/>
                <a:gd name="T75" fmla="*/ 17649 h 17649"/>
                <a:gd name="T76" fmla="*/ 3559 w 4577"/>
                <a:gd name="T77" fmla="*/ 17649 h 17649"/>
                <a:gd name="T78" fmla="*/ 3652 w 4577"/>
                <a:gd name="T79" fmla="*/ 17649 h 17649"/>
                <a:gd name="T80" fmla="*/ 3744 w 4577"/>
                <a:gd name="T81" fmla="*/ 17649 h 17649"/>
                <a:gd name="T82" fmla="*/ 3837 w 4577"/>
                <a:gd name="T83" fmla="*/ 17649 h 17649"/>
                <a:gd name="T84" fmla="*/ 3930 w 4577"/>
                <a:gd name="T85" fmla="*/ 17649 h 17649"/>
                <a:gd name="T86" fmla="*/ 4022 w 4577"/>
                <a:gd name="T87" fmla="*/ 17649 h 17649"/>
                <a:gd name="T88" fmla="*/ 4114 w 4577"/>
                <a:gd name="T89" fmla="*/ 17649 h 17649"/>
                <a:gd name="T90" fmla="*/ 4206 w 4577"/>
                <a:gd name="T91" fmla="*/ 17649 h 17649"/>
                <a:gd name="T92" fmla="*/ 4299 w 4577"/>
                <a:gd name="T93" fmla="*/ 17649 h 17649"/>
                <a:gd name="T94" fmla="*/ 4391 w 4577"/>
                <a:gd name="T95" fmla="*/ 17649 h 17649"/>
                <a:gd name="T96" fmla="*/ 4484 w 4577"/>
                <a:gd name="T97" fmla="*/ 17649 h 17649"/>
                <a:gd name="T98" fmla="*/ 4577 w 4577"/>
                <a:gd name="T99" fmla="*/ 17649 h 17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77" h="17649">
                  <a:moveTo>
                    <a:pt x="0" y="0"/>
                  </a:moveTo>
                  <a:lnTo>
                    <a:pt x="23" y="0"/>
                  </a:lnTo>
                  <a:lnTo>
                    <a:pt x="47" y="0"/>
                  </a:lnTo>
                  <a:lnTo>
                    <a:pt x="70" y="0"/>
                  </a:lnTo>
                  <a:lnTo>
                    <a:pt x="93" y="0"/>
                  </a:lnTo>
                  <a:lnTo>
                    <a:pt x="116" y="0"/>
                  </a:lnTo>
                  <a:lnTo>
                    <a:pt x="139" y="0"/>
                  </a:lnTo>
                  <a:lnTo>
                    <a:pt x="162" y="0"/>
                  </a:lnTo>
                  <a:lnTo>
                    <a:pt x="185" y="0"/>
                  </a:lnTo>
                  <a:lnTo>
                    <a:pt x="208" y="0"/>
                  </a:lnTo>
                  <a:lnTo>
                    <a:pt x="231" y="0"/>
                  </a:lnTo>
                  <a:lnTo>
                    <a:pt x="254" y="0"/>
                  </a:lnTo>
                  <a:lnTo>
                    <a:pt x="277" y="0"/>
                  </a:lnTo>
                  <a:lnTo>
                    <a:pt x="300" y="0"/>
                  </a:lnTo>
                  <a:lnTo>
                    <a:pt x="323" y="0"/>
                  </a:lnTo>
                  <a:lnTo>
                    <a:pt x="347" y="0"/>
                  </a:lnTo>
                  <a:lnTo>
                    <a:pt x="371" y="0"/>
                  </a:lnTo>
                  <a:lnTo>
                    <a:pt x="394" y="0"/>
                  </a:lnTo>
                  <a:lnTo>
                    <a:pt x="417" y="0"/>
                  </a:lnTo>
                  <a:lnTo>
                    <a:pt x="440" y="0"/>
                  </a:lnTo>
                  <a:lnTo>
                    <a:pt x="463" y="0"/>
                  </a:lnTo>
                  <a:lnTo>
                    <a:pt x="486" y="0"/>
                  </a:lnTo>
                  <a:lnTo>
                    <a:pt x="509" y="0"/>
                  </a:lnTo>
                  <a:lnTo>
                    <a:pt x="532" y="0"/>
                  </a:lnTo>
                  <a:lnTo>
                    <a:pt x="555" y="0"/>
                  </a:lnTo>
                  <a:lnTo>
                    <a:pt x="578" y="0"/>
                  </a:lnTo>
                  <a:lnTo>
                    <a:pt x="601" y="0"/>
                  </a:lnTo>
                  <a:lnTo>
                    <a:pt x="624" y="0"/>
                  </a:lnTo>
                  <a:lnTo>
                    <a:pt x="648" y="0"/>
                  </a:lnTo>
                  <a:lnTo>
                    <a:pt x="671" y="0"/>
                  </a:lnTo>
                  <a:lnTo>
                    <a:pt x="694" y="0"/>
                  </a:lnTo>
                  <a:lnTo>
                    <a:pt x="717" y="0"/>
                  </a:lnTo>
                  <a:lnTo>
                    <a:pt x="740" y="0"/>
                  </a:lnTo>
                  <a:lnTo>
                    <a:pt x="763" y="0"/>
                  </a:lnTo>
                  <a:lnTo>
                    <a:pt x="786" y="0"/>
                  </a:lnTo>
                  <a:lnTo>
                    <a:pt x="809" y="0"/>
                  </a:lnTo>
                  <a:lnTo>
                    <a:pt x="832" y="0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901" y="0"/>
                  </a:lnTo>
                  <a:lnTo>
                    <a:pt x="924" y="0"/>
                  </a:lnTo>
                  <a:lnTo>
                    <a:pt x="949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8" y="0"/>
                  </a:lnTo>
                  <a:lnTo>
                    <a:pt x="1041" y="0"/>
                  </a:lnTo>
                  <a:lnTo>
                    <a:pt x="1064" y="0"/>
                  </a:lnTo>
                  <a:lnTo>
                    <a:pt x="1087" y="0"/>
                  </a:lnTo>
                  <a:lnTo>
                    <a:pt x="1110" y="0"/>
                  </a:lnTo>
                  <a:lnTo>
                    <a:pt x="1133" y="0"/>
                  </a:lnTo>
                  <a:lnTo>
                    <a:pt x="1156" y="0"/>
                  </a:lnTo>
                  <a:lnTo>
                    <a:pt x="1179" y="0"/>
                  </a:lnTo>
                  <a:lnTo>
                    <a:pt x="1202" y="0"/>
                  </a:lnTo>
                  <a:lnTo>
                    <a:pt x="1226" y="0"/>
                  </a:lnTo>
                  <a:lnTo>
                    <a:pt x="1249" y="0"/>
                  </a:lnTo>
                  <a:lnTo>
                    <a:pt x="1272" y="0"/>
                  </a:lnTo>
                  <a:lnTo>
                    <a:pt x="1295" y="0"/>
                  </a:lnTo>
                  <a:lnTo>
                    <a:pt x="1318" y="0"/>
                  </a:lnTo>
                  <a:lnTo>
                    <a:pt x="1341" y="0"/>
                  </a:lnTo>
                  <a:lnTo>
                    <a:pt x="1364" y="0"/>
                  </a:lnTo>
                  <a:lnTo>
                    <a:pt x="1387" y="0"/>
                  </a:lnTo>
                  <a:lnTo>
                    <a:pt x="1410" y="0"/>
                  </a:lnTo>
                  <a:lnTo>
                    <a:pt x="1433" y="0"/>
                  </a:lnTo>
                  <a:lnTo>
                    <a:pt x="1456" y="0"/>
                  </a:lnTo>
                  <a:lnTo>
                    <a:pt x="1479" y="0"/>
                  </a:lnTo>
                  <a:lnTo>
                    <a:pt x="1502" y="0"/>
                  </a:lnTo>
                  <a:lnTo>
                    <a:pt x="1527" y="0"/>
                  </a:lnTo>
                  <a:lnTo>
                    <a:pt x="1550" y="0"/>
                  </a:lnTo>
                  <a:lnTo>
                    <a:pt x="1573" y="0"/>
                  </a:lnTo>
                  <a:lnTo>
                    <a:pt x="1596" y="0"/>
                  </a:lnTo>
                  <a:lnTo>
                    <a:pt x="1619" y="0"/>
                  </a:lnTo>
                  <a:lnTo>
                    <a:pt x="1642" y="0"/>
                  </a:lnTo>
                  <a:lnTo>
                    <a:pt x="1665" y="0"/>
                  </a:lnTo>
                  <a:lnTo>
                    <a:pt x="1688" y="0"/>
                  </a:lnTo>
                  <a:lnTo>
                    <a:pt x="1711" y="0"/>
                  </a:lnTo>
                  <a:lnTo>
                    <a:pt x="1734" y="0"/>
                  </a:lnTo>
                  <a:lnTo>
                    <a:pt x="1757" y="0"/>
                  </a:lnTo>
                  <a:lnTo>
                    <a:pt x="1780" y="0"/>
                  </a:lnTo>
                  <a:lnTo>
                    <a:pt x="1803" y="0"/>
                  </a:lnTo>
                  <a:lnTo>
                    <a:pt x="1827" y="0"/>
                  </a:lnTo>
                  <a:lnTo>
                    <a:pt x="1850" y="0"/>
                  </a:lnTo>
                  <a:lnTo>
                    <a:pt x="1872" y="0"/>
                  </a:lnTo>
                  <a:lnTo>
                    <a:pt x="1895" y="0"/>
                  </a:lnTo>
                  <a:lnTo>
                    <a:pt x="1918" y="0"/>
                  </a:lnTo>
                  <a:lnTo>
                    <a:pt x="1941" y="0"/>
                  </a:lnTo>
                  <a:lnTo>
                    <a:pt x="1964" y="0"/>
                  </a:lnTo>
                  <a:lnTo>
                    <a:pt x="1987" y="0"/>
                  </a:lnTo>
                  <a:lnTo>
                    <a:pt x="2010" y="0"/>
                  </a:lnTo>
                  <a:lnTo>
                    <a:pt x="2033" y="0"/>
                  </a:lnTo>
                  <a:lnTo>
                    <a:pt x="2056" y="0"/>
                  </a:lnTo>
                  <a:lnTo>
                    <a:pt x="2079" y="0"/>
                  </a:lnTo>
                  <a:lnTo>
                    <a:pt x="2103" y="0"/>
                  </a:lnTo>
                  <a:lnTo>
                    <a:pt x="2126" y="0"/>
                  </a:lnTo>
                  <a:lnTo>
                    <a:pt x="2150" y="0"/>
                  </a:lnTo>
                  <a:lnTo>
                    <a:pt x="2173" y="0"/>
                  </a:lnTo>
                  <a:lnTo>
                    <a:pt x="2196" y="0"/>
                  </a:lnTo>
                  <a:lnTo>
                    <a:pt x="2219" y="0"/>
                  </a:lnTo>
                  <a:lnTo>
                    <a:pt x="2242" y="0"/>
                  </a:lnTo>
                  <a:lnTo>
                    <a:pt x="2265" y="0"/>
                  </a:lnTo>
                  <a:lnTo>
                    <a:pt x="2288" y="0"/>
                  </a:lnTo>
                  <a:lnTo>
                    <a:pt x="2311" y="0"/>
                  </a:lnTo>
                  <a:lnTo>
                    <a:pt x="2334" y="0"/>
                  </a:lnTo>
                  <a:lnTo>
                    <a:pt x="2357" y="0"/>
                  </a:lnTo>
                  <a:lnTo>
                    <a:pt x="2380" y="0"/>
                  </a:lnTo>
                  <a:lnTo>
                    <a:pt x="2380" y="17649"/>
                  </a:lnTo>
                  <a:lnTo>
                    <a:pt x="2403" y="17649"/>
                  </a:lnTo>
                  <a:lnTo>
                    <a:pt x="2426" y="17649"/>
                  </a:lnTo>
                  <a:lnTo>
                    <a:pt x="2450" y="17649"/>
                  </a:lnTo>
                  <a:lnTo>
                    <a:pt x="2473" y="17649"/>
                  </a:lnTo>
                  <a:lnTo>
                    <a:pt x="2496" y="17649"/>
                  </a:lnTo>
                  <a:lnTo>
                    <a:pt x="2519" y="17649"/>
                  </a:lnTo>
                  <a:lnTo>
                    <a:pt x="2542" y="17649"/>
                  </a:lnTo>
                  <a:lnTo>
                    <a:pt x="2565" y="17649"/>
                  </a:lnTo>
                  <a:lnTo>
                    <a:pt x="2588" y="17649"/>
                  </a:lnTo>
                  <a:lnTo>
                    <a:pt x="2611" y="17649"/>
                  </a:lnTo>
                  <a:lnTo>
                    <a:pt x="2634" y="17649"/>
                  </a:lnTo>
                  <a:lnTo>
                    <a:pt x="2657" y="17649"/>
                  </a:lnTo>
                  <a:lnTo>
                    <a:pt x="2681" y="17649"/>
                  </a:lnTo>
                  <a:lnTo>
                    <a:pt x="2704" y="17649"/>
                  </a:lnTo>
                  <a:lnTo>
                    <a:pt x="2728" y="17649"/>
                  </a:lnTo>
                  <a:lnTo>
                    <a:pt x="2751" y="17649"/>
                  </a:lnTo>
                  <a:lnTo>
                    <a:pt x="2774" y="17649"/>
                  </a:lnTo>
                  <a:lnTo>
                    <a:pt x="2797" y="17649"/>
                  </a:lnTo>
                  <a:lnTo>
                    <a:pt x="2820" y="17649"/>
                  </a:lnTo>
                  <a:lnTo>
                    <a:pt x="2843" y="17649"/>
                  </a:lnTo>
                  <a:lnTo>
                    <a:pt x="2866" y="17649"/>
                  </a:lnTo>
                  <a:lnTo>
                    <a:pt x="2889" y="17649"/>
                  </a:lnTo>
                  <a:lnTo>
                    <a:pt x="2912" y="17649"/>
                  </a:lnTo>
                  <a:lnTo>
                    <a:pt x="2935" y="17649"/>
                  </a:lnTo>
                  <a:lnTo>
                    <a:pt x="2958" y="17649"/>
                  </a:lnTo>
                  <a:lnTo>
                    <a:pt x="2981" y="17649"/>
                  </a:lnTo>
                  <a:lnTo>
                    <a:pt x="3004" y="17649"/>
                  </a:lnTo>
                  <a:lnTo>
                    <a:pt x="3027" y="17649"/>
                  </a:lnTo>
                  <a:lnTo>
                    <a:pt x="3051" y="17649"/>
                  </a:lnTo>
                  <a:lnTo>
                    <a:pt x="3074" y="17649"/>
                  </a:lnTo>
                  <a:lnTo>
                    <a:pt x="3097" y="17649"/>
                  </a:lnTo>
                  <a:lnTo>
                    <a:pt x="3120" y="17649"/>
                  </a:lnTo>
                  <a:lnTo>
                    <a:pt x="3143" y="17649"/>
                  </a:lnTo>
                  <a:lnTo>
                    <a:pt x="3166" y="17649"/>
                  </a:lnTo>
                  <a:lnTo>
                    <a:pt x="3189" y="17649"/>
                  </a:lnTo>
                  <a:lnTo>
                    <a:pt x="3212" y="17649"/>
                  </a:lnTo>
                  <a:lnTo>
                    <a:pt x="3235" y="17649"/>
                  </a:lnTo>
                  <a:lnTo>
                    <a:pt x="3259" y="17649"/>
                  </a:lnTo>
                  <a:lnTo>
                    <a:pt x="3282" y="17649"/>
                  </a:lnTo>
                  <a:lnTo>
                    <a:pt x="3305" y="17649"/>
                  </a:lnTo>
                  <a:lnTo>
                    <a:pt x="3329" y="17649"/>
                  </a:lnTo>
                  <a:lnTo>
                    <a:pt x="3352" y="17649"/>
                  </a:lnTo>
                  <a:lnTo>
                    <a:pt x="3375" y="17649"/>
                  </a:lnTo>
                  <a:lnTo>
                    <a:pt x="3398" y="17649"/>
                  </a:lnTo>
                  <a:lnTo>
                    <a:pt x="3421" y="17649"/>
                  </a:lnTo>
                  <a:lnTo>
                    <a:pt x="3444" y="17649"/>
                  </a:lnTo>
                  <a:lnTo>
                    <a:pt x="3467" y="17649"/>
                  </a:lnTo>
                  <a:lnTo>
                    <a:pt x="3490" y="17649"/>
                  </a:lnTo>
                  <a:lnTo>
                    <a:pt x="3513" y="17649"/>
                  </a:lnTo>
                  <a:lnTo>
                    <a:pt x="3536" y="17649"/>
                  </a:lnTo>
                  <a:lnTo>
                    <a:pt x="3559" y="17649"/>
                  </a:lnTo>
                  <a:lnTo>
                    <a:pt x="3582" y="17649"/>
                  </a:lnTo>
                  <a:lnTo>
                    <a:pt x="3605" y="17649"/>
                  </a:lnTo>
                  <a:lnTo>
                    <a:pt x="3628" y="17649"/>
                  </a:lnTo>
                  <a:lnTo>
                    <a:pt x="3652" y="17649"/>
                  </a:lnTo>
                  <a:lnTo>
                    <a:pt x="3675" y="17649"/>
                  </a:lnTo>
                  <a:lnTo>
                    <a:pt x="3698" y="17649"/>
                  </a:lnTo>
                  <a:lnTo>
                    <a:pt x="3721" y="17649"/>
                  </a:lnTo>
                  <a:lnTo>
                    <a:pt x="3744" y="17649"/>
                  </a:lnTo>
                  <a:lnTo>
                    <a:pt x="3767" y="17649"/>
                  </a:lnTo>
                  <a:lnTo>
                    <a:pt x="3790" y="17649"/>
                  </a:lnTo>
                  <a:lnTo>
                    <a:pt x="3813" y="17649"/>
                  </a:lnTo>
                  <a:lnTo>
                    <a:pt x="3837" y="17649"/>
                  </a:lnTo>
                  <a:lnTo>
                    <a:pt x="3860" y="17649"/>
                  </a:lnTo>
                  <a:lnTo>
                    <a:pt x="3883" y="17649"/>
                  </a:lnTo>
                  <a:lnTo>
                    <a:pt x="3906" y="17649"/>
                  </a:lnTo>
                  <a:lnTo>
                    <a:pt x="3930" y="17649"/>
                  </a:lnTo>
                  <a:lnTo>
                    <a:pt x="3953" y="17649"/>
                  </a:lnTo>
                  <a:lnTo>
                    <a:pt x="3976" y="17649"/>
                  </a:lnTo>
                  <a:lnTo>
                    <a:pt x="3999" y="17649"/>
                  </a:lnTo>
                  <a:lnTo>
                    <a:pt x="4022" y="17649"/>
                  </a:lnTo>
                  <a:lnTo>
                    <a:pt x="4045" y="17649"/>
                  </a:lnTo>
                  <a:lnTo>
                    <a:pt x="4068" y="17649"/>
                  </a:lnTo>
                  <a:lnTo>
                    <a:pt x="4091" y="17649"/>
                  </a:lnTo>
                  <a:lnTo>
                    <a:pt x="4114" y="17649"/>
                  </a:lnTo>
                  <a:lnTo>
                    <a:pt x="4137" y="17649"/>
                  </a:lnTo>
                  <a:lnTo>
                    <a:pt x="4160" y="17649"/>
                  </a:lnTo>
                  <a:lnTo>
                    <a:pt x="4183" y="17649"/>
                  </a:lnTo>
                  <a:lnTo>
                    <a:pt x="4206" y="17649"/>
                  </a:lnTo>
                  <a:lnTo>
                    <a:pt x="4229" y="17649"/>
                  </a:lnTo>
                  <a:lnTo>
                    <a:pt x="4253" y="17649"/>
                  </a:lnTo>
                  <a:lnTo>
                    <a:pt x="4276" y="17649"/>
                  </a:lnTo>
                  <a:lnTo>
                    <a:pt x="4299" y="17649"/>
                  </a:lnTo>
                  <a:lnTo>
                    <a:pt x="4322" y="17649"/>
                  </a:lnTo>
                  <a:lnTo>
                    <a:pt x="4345" y="17649"/>
                  </a:lnTo>
                  <a:lnTo>
                    <a:pt x="4368" y="17649"/>
                  </a:lnTo>
                  <a:lnTo>
                    <a:pt x="4391" y="17649"/>
                  </a:lnTo>
                  <a:lnTo>
                    <a:pt x="4415" y="17649"/>
                  </a:lnTo>
                  <a:lnTo>
                    <a:pt x="4438" y="17649"/>
                  </a:lnTo>
                  <a:lnTo>
                    <a:pt x="4461" y="17649"/>
                  </a:lnTo>
                  <a:lnTo>
                    <a:pt x="4484" y="17649"/>
                  </a:lnTo>
                  <a:lnTo>
                    <a:pt x="4507" y="17649"/>
                  </a:lnTo>
                  <a:lnTo>
                    <a:pt x="4531" y="17649"/>
                  </a:lnTo>
                  <a:lnTo>
                    <a:pt x="4554" y="17649"/>
                  </a:lnTo>
                  <a:lnTo>
                    <a:pt x="4577" y="17649"/>
                  </a:lnTo>
                </a:path>
              </a:pathLst>
            </a:custGeom>
            <a:noFill/>
            <a:ln w="920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96" name="Freeform 60"/>
            <p:cNvSpPr>
              <a:spLocks/>
            </p:cNvSpPr>
            <p:nvPr/>
          </p:nvSpPr>
          <p:spPr bwMode="auto">
            <a:xfrm>
              <a:off x="3333" y="3631"/>
              <a:ext cx="767" cy="1"/>
            </a:xfrm>
            <a:custGeom>
              <a:avLst/>
              <a:gdLst>
                <a:gd name="T0" fmla="*/ 69 w 4600"/>
                <a:gd name="T1" fmla="*/ 161 w 4600"/>
                <a:gd name="T2" fmla="*/ 254 w 4600"/>
                <a:gd name="T3" fmla="*/ 346 w 4600"/>
                <a:gd name="T4" fmla="*/ 439 w 4600"/>
                <a:gd name="T5" fmla="*/ 531 w 4600"/>
                <a:gd name="T6" fmla="*/ 624 w 4600"/>
                <a:gd name="T7" fmla="*/ 716 w 4600"/>
                <a:gd name="T8" fmla="*/ 808 w 4600"/>
                <a:gd name="T9" fmla="*/ 901 w 4600"/>
                <a:gd name="T10" fmla="*/ 994 w 4600"/>
                <a:gd name="T11" fmla="*/ 1086 w 4600"/>
                <a:gd name="T12" fmla="*/ 1179 w 4600"/>
                <a:gd name="T13" fmla="*/ 1271 w 4600"/>
                <a:gd name="T14" fmla="*/ 1363 w 4600"/>
                <a:gd name="T15" fmla="*/ 1456 w 4600"/>
                <a:gd name="T16" fmla="*/ 1548 w 4600"/>
                <a:gd name="T17" fmla="*/ 1641 w 4600"/>
                <a:gd name="T18" fmla="*/ 1734 w 4600"/>
                <a:gd name="T19" fmla="*/ 1826 w 4600"/>
                <a:gd name="T20" fmla="*/ 1918 w 4600"/>
                <a:gd name="T21" fmla="*/ 2010 w 4600"/>
                <a:gd name="T22" fmla="*/ 2103 w 4600"/>
                <a:gd name="T23" fmla="*/ 2196 w 4600"/>
                <a:gd name="T24" fmla="*/ 2288 w 4600"/>
                <a:gd name="T25" fmla="*/ 2381 w 4600"/>
                <a:gd name="T26" fmla="*/ 2473 w 4600"/>
                <a:gd name="T27" fmla="*/ 2565 w 4600"/>
                <a:gd name="T28" fmla="*/ 2658 w 4600"/>
                <a:gd name="T29" fmla="*/ 2751 w 4600"/>
                <a:gd name="T30" fmla="*/ 2843 w 4600"/>
                <a:gd name="T31" fmla="*/ 2936 w 4600"/>
                <a:gd name="T32" fmla="*/ 3028 w 4600"/>
                <a:gd name="T33" fmla="*/ 3120 w 4600"/>
                <a:gd name="T34" fmla="*/ 3212 w 4600"/>
                <a:gd name="T35" fmla="*/ 3306 w 4600"/>
                <a:gd name="T36" fmla="*/ 3398 w 4600"/>
                <a:gd name="T37" fmla="*/ 3490 w 4600"/>
                <a:gd name="T38" fmla="*/ 3583 w 4600"/>
                <a:gd name="T39" fmla="*/ 3675 w 4600"/>
                <a:gd name="T40" fmla="*/ 3767 w 4600"/>
                <a:gd name="T41" fmla="*/ 3860 w 4600"/>
                <a:gd name="T42" fmla="*/ 3953 w 4600"/>
                <a:gd name="T43" fmla="*/ 4045 w 4600"/>
                <a:gd name="T44" fmla="*/ 4138 w 4600"/>
                <a:gd name="T45" fmla="*/ 4230 w 4600"/>
                <a:gd name="T46" fmla="*/ 4322 w 4600"/>
                <a:gd name="T47" fmla="*/ 4414 w 4600"/>
                <a:gd name="T48" fmla="*/ 4508 w 4600"/>
                <a:gd name="T49" fmla="*/ 4600 w 4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600">
                  <a:moveTo>
                    <a:pt x="0" y="0"/>
                  </a:moveTo>
                  <a:lnTo>
                    <a:pt x="23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92" y="0"/>
                  </a:lnTo>
                  <a:lnTo>
                    <a:pt x="115" y="0"/>
                  </a:lnTo>
                  <a:lnTo>
                    <a:pt x="138" y="0"/>
                  </a:lnTo>
                  <a:lnTo>
                    <a:pt x="161" y="0"/>
                  </a:lnTo>
                  <a:lnTo>
                    <a:pt x="184" y="0"/>
                  </a:lnTo>
                  <a:lnTo>
                    <a:pt x="207" y="0"/>
                  </a:lnTo>
                  <a:lnTo>
                    <a:pt x="230" y="0"/>
                  </a:lnTo>
                  <a:lnTo>
                    <a:pt x="254" y="0"/>
                  </a:lnTo>
                  <a:lnTo>
                    <a:pt x="277" y="0"/>
                  </a:lnTo>
                  <a:lnTo>
                    <a:pt x="300" y="0"/>
                  </a:lnTo>
                  <a:lnTo>
                    <a:pt x="323" y="0"/>
                  </a:lnTo>
                  <a:lnTo>
                    <a:pt x="346" y="0"/>
                  </a:lnTo>
                  <a:lnTo>
                    <a:pt x="369" y="0"/>
                  </a:lnTo>
                  <a:lnTo>
                    <a:pt x="392" y="0"/>
                  </a:lnTo>
                  <a:lnTo>
                    <a:pt x="416" y="0"/>
                  </a:lnTo>
                  <a:lnTo>
                    <a:pt x="439" y="0"/>
                  </a:lnTo>
                  <a:lnTo>
                    <a:pt x="462" y="0"/>
                  </a:lnTo>
                  <a:lnTo>
                    <a:pt x="485" y="0"/>
                  </a:lnTo>
                  <a:lnTo>
                    <a:pt x="508" y="0"/>
                  </a:lnTo>
                  <a:lnTo>
                    <a:pt x="531" y="0"/>
                  </a:lnTo>
                  <a:lnTo>
                    <a:pt x="555" y="0"/>
                  </a:lnTo>
                  <a:lnTo>
                    <a:pt x="578" y="0"/>
                  </a:lnTo>
                  <a:lnTo>
                    <a:pt x="601" y="0"/>
                  </a:lnTo>
                  <a:lnTo>
                    <a:pt x="624" y="0"/>
                  </a:lnTo>
                  <a:lnTo>
                    <a:pt x="647" y="0"/>
                  </a:lnTo>
                  <a:lnTo>
                    <a:pt x="670" y="0"/>
                  </a:lnTo>
                  <a:lnTo>
                    <a:pt x="693" y="0"/>
                  </a:lnTo>
                  <a:lnTo>
                    <a:pt x="716" y="0"/>
                  </a:lnTo>
                  <a:lnTo>
                    <a:pt x="739" y="0"/>
                  </a:lnTo>
                  <a:lnTo>
                    <a:pt x="762" y="0"/>
                  </a:lnTo>
                  <a:lnTo>
                    <a:pt x="785" y="0"/>
                  </a:lnTo>
                  <a:lnTo>
                    <a:pt x="808" y="0"/>
                  </a:lnTo>
                  <a:lnTo>
                    <a:pt x="831" y="0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901" y="0"/>
                  </a:lnTo>
                  <a:lnTo>
                    <a:pt x="924" y="0"/>
                  </a:lnTo>
                  <a:lnTo>
                    <a:pt x="947" y="0"/>
                  </a:lnTo>
                  <a:lnTo>
                    <a:pt x="970" y="0"/>
                  </a:lnTo>
                  <a:lnTo>
                    <a:pt x="994" y="0"/>
                  </a:lnTo>
                  <a:lnTo>
                    <a:pt x="1017" y="0"/>
                  </a:lnTo>
                  <a:lnTo>
                    <a:pt x="1040" y="0"/>
                  </a:lnTo>
                  <a:lnTo>
                    <a:pt x="1063" y="0"/>
                  </a:lnTo>
                  <a:lnTo>
                    <a:pt x="1086" y="0"/>
                  </a:lnTo>
                  <a:lnTo>
                    <a:pt x="1109" y="0"/>
                  </a:lnTo>
                  <a:lnTo>
                    <a:pt x="1133" y="0"/>
                  </a:lnTo>
                  <a:lnTo>
                    <a:pt x="1156" y="0"/>
                  </a:lnTo>
                  <a:lnTo>
                    <a:pt x="1179" y="0"/>
                  </a:lnTo>
                  <a:lnTo>
                    <a:pt x="1202" y="0"/>
                  </a:lnTo>
                  <a:lnTo>
                    <a:pt x="1225" y="0"/>
                  </a:lnTo>
                  <a:lnTo>
                    <a:pt x="1248" y="0"/>
                  </a:lnTo>
                  <a:lnTo>
                    <a:pt x="1271" y="0"/>
                  </a:lnTo>
                  <a:lnTo>
                    <a:pt x="1294" y="0"/>
                  </a:lnTo>
                  <a:lnTo>
                    <a:pt x="1317" y="0"/>
                  </a:lnTo>
                  <a:lnTo>
                    <a:pt x="1340" y="0"/>
                  </a:lnTo>
                  <a:lnTo>
                    <a:pt x="1363" y="0"/>
                  </a:lnTo>
                  <a:lnTo>
                    <a:pt x="1386" y="0"/>
                  </a:lnTo>
                  <a:lnTo>
                    <a:pt x="1409" y="0"/>
                  </a:lnTo>
                  <a:lnTo>
                    <a:pt x="1432" y="0"/>
                  </a:lnTo>
                  <a:lnTo>
                    <a:pt x="1456" y="0"/>
                  </a:lnTo>
                  <a:lnTo>
                    <a:pt x="1479" y="0"/>
                  </a:lnTo>
                  <a:lnTo>
                    <a:pt x="1502" y="0"/>
                  </a:lnTo>
                  <a:lnTo>
                    <a:pt x="1525" y="0"/>
                  </a:lnTo>
                  <a:lnTo>
                    <a:pt x="1548" y="0"/>
                  </a:lnTo>
                  <a:lnTo>
                    <a:pt x="1572" y="0"/>
                  </a:lnTo>
                  <a:lnTo>
                    <a:pt x="1595" y="0"/>
                  </a:lnTo>
                  <a:lnTo>
                    <a:pt x="1618" y="0"/>
                  </a:lnTo>
                  <a:lnTo>
                    <a:pt x="1641" y="0"/>
                  </a:lnTo>
                  <a:lnTo>
                    <a:pt x="1664" y="0"/>
                  </a:lnTo>
                  <a:lnTo>
                    <a:pt x="1687" y="0"/>
                  </a:lnTo>
                  <a:lnTo>
                    <a:pt x="1710" y="0"/>
                  </a:lnTo>
                  <a:lnTo>
                    <a:pt x="1734" y="0"/>
                  </a:lnTo>
                  <a:lnTo>
                    <a:pt x="1757" y="0"/>
                  </a:lnTo>
                  <a:lnTo>
                    <a:pt x="1780" y="0"/>
                  </a:lnTo>
                  <a:lnTo>
                    <a:pt x="1803" y="0"/>
                  </a:lnTo>
                  <a:lnTo>
                    <a:pt x="1826" y="0"/>
                  </a:lnTo>
                  <a:lnTo>
                    <a:pt x="1849" y="0"/>
                  </a:lnTo>
                  <a:lnTo>
                    <a:pt x="1872" y="0"/>
                  </a:lnTo>
                  <a:lnTo>
                    <a:pt x="1895" y="0"/>
                  </a:lnTo>
                  <a:lnTo>
                    <a:pt x="1918" y="0"/>
                  </a:lnTo>
                  <a:lnTo>
                    <a:pt x="1941" y="0"/>
                  </a:lnTo>
                  <a:lnTo>
                    <a:pt x="1964" y="0"/>
                  </a:lnTo>
                  <a:lnTo>
                    <a:pt x="1987" y="0"/>
                  </a:lnTo>
                  <a:lnTo>
                    <a:pt x="2010" y="0"/>
                  </a:lnTo>
                  <a:lnTo>
                    <a:pt x="2033" y="0"/>
                  </a:lnTo>
                  <a:lnTo>
                    <a:pt x="2057" y="0"/>
                  </a:lnTo>
                  <a:lnTo>
                    <a:pt x="2080" y="0"/>
                  </a:lnTo>
                  <a:lnTo>
                    <a:pt x="2103" y="0"/>
                  </a:lnTo>
                  <a:lnTo>
                    <a:pt x="2126" y="0"/>
                  </a:lnTo>
                  <a:lnTo>
                    <a:pt x="2150" y="0"/>
                  </a:lnTo>
                  <a:lnTo>
                    <a:pt x="2173" y="0"/>
                  </a:lnTo>
                  <a:lnTo>
                    <a:pt x="2196" y="0"/>
                  </a:lnTo>
                  <a:lnTo>
                    <a:pt x="2219" y="0"/>
                  </a:lnTo>
                  <a:lnTo>
                    <a:pt x="2242" y="0"/>
                  </a:lnTo>
                  <a:lnTo>
                    <a:pt x="2265" y="0"/>
                  </a:lnTo>
                  <a:lnTo>
                    <a:pt x="2288" y="0"/>
                  </a:lnTo>
                  <a:lnTo>
                    <a:pt x="2311" y="0"/>
                  </a:lnTo>
                  <a:lnTo>
                    <a:pt x="2335" y="0"/>
                  </a:lnTo>
                  <a:lnTo>
                    <a:pt x="2358" y="0"/>
                  </a:lnTo>
                  <a:lnTo>
                    <a:pt x="2381" y="0"/>
                  </a:lnTo>
                  <a:lnTo>
                    <a:pt x="2404" y="0"/>
                  </a:lnTo>
                  <a:lnTo>
                    <a:pt x="2427" y="0"/>
                  </a:lnTo>
                  <a:lnTo>
                    <a:pt x="2450" y="0"/>
                  </a:lnTo>
                  <a:lnTo>
                    <a:pt x="2473" y="0"/>
                  </a:lnTo>
                  <a:lnTo>
                    <a:pt x="2496" y="0"/>
                  </a:lnTo>
                  <a:lnTo>
                    <a:pt x="2519" y="0"/>
                  </a:lnTo>
                  <a:lnTo>
                    <a:pt x="2542" y="0"/>
                  </a:lnTo>
                  <a:lnTo>
                    <a:pt x="2565" y="0"/>
                  </a:lnTo>
                  <a:lnTo>
                    <a:pt x="2588" y="0"/>
                  </a:lnTo>
                  <a:lnTo>
                    <a:pt x="2611" y="0"/>
                  </a:lnTo>
                  <a:lnTo>
                    <a:pt x="2635" y="0"/>
                  </a:lnTo>
                  <a:lnTo>
                    <a:pt x="2658" y="0"/>
                  </a:lnTo>
                  <a:lnTo>
                    <a:pt x="2681" y="0"/>
                  </a:lnTo>
                  <a:lnTo>
                    <a:pt x="2704" y="0"/>
                  </a:lnTo>
                  <a:lnTo>
                    <a:pt x="2728" y="0"/>
                  </a:lnTo>
                  <a:lnTo>
                    <a:pt x="2751" y="0"/>
                  </a:lnTo>
                  <a:lnTo>
                    <a:pt x="2774" y="0"/>
                  </a:lnTo>
                  <a:lnTo>
                    <a:pt x="2797" y="0"/>
                  </a:lnTo>
                  <a:lnTo>
                    <a:pt x="2820" y="0"/>
                  </a:lnTo>
                  <a:lnTo>
                    <a:pt x="2843" y="0"/>
                  </a:lnTo>
                  <a:lnTo>
                    <a:pt x="2866" y="0"/>
                  </a:lnTo>
                  <a:lnTo>
                    <a:pt x="2889" y="0"/>
                  </a:lnTo>
                  <a:lnTo>
                    <a:pt x="2912" y="0"/>
                  </a:lnTo>
                  <a:lnTo>
                    <a:pt x="2936" y="0"/>
                  </a:lnTo>
                  <a:lnTo>
                    <a:pt x="2959" y="0"/>
                  </a:lnTo>
                  <a:lnTo>
                    <a:pt x="2982" y="0"/>
                  </a:lnTo>
                  <a:lnTo>
                    <a:pt x="3005" y="0"/>
                  </a:lnTo>
                  <a:lnTo>
                    <a:pt x="3028" y="0"/>
                  </a:lnTo>
                  <a:lnTo>
                    <a:pt x="3051" y="0"/>
                  </a:lnTo>
                  <a:lnTo>
                    <a:pt x="3074" y="0"/>
                  </a:lnTo>
                  <a:lnTo>
                    <a:pt x="3097" y="0"/>
                  </a:lnTo>
                  <a:lnTo>
                    <a:pt x="3120" y="0"/>
                  </a:lnTo>
                  <a:lnTo>
                    <a:pt x="3143" y="0"/>
                  </a:lnTo>
                  <a:lnTo>
                    <a:pt x="3166" y="0"/>
                  </a:lnTo>
                  <a:lnTo>
                    <a:pt x="3189" y="0"/>
                  </a:lnTo>
                  <a:lnTo>
                    <a:pt x="3212" y="0"/>
                  </a:lnTo>
                  <a:lnTo>
                    <a:pt x="3236" y="0"/>
                  </a:lnTo>
                  <a:lnTo>
                    <a:pt x="3259" y="0"/>
                  </a:lnTo>
                  <a:lnTo>
                    <a:pt x="3282" y="0"/>
                  </a:lnTo>
                  <a:lnTo>
                    <a:pt x="3306" y="0"/>
                  </a:lnTo>
                  <a:lnTo>
                    <a:pt x="3329" y="0"/>
                  </a:lnTo>
                  <a:lnTo>
                    <a:pt x="3352" y="0"/>
                  </a:lnTo>
                  <a:lnTo>
                    <a:pt x="3375" y="0"/>
                  </a:lnTo>
                  <a:lnTo>
                    <a:pt x="3398" y="0"/>
                  </a:lnTo>
                  <a:lnTo>
                    <a:pt x="3421" y="0"/>
                  </a:lnTo>
                  <a:lnTo>
                    <a:pt x="3444" y="0"/>
                  </a:lnTo>
                  <a:lnTo>
                    <a:pt x="3467" y="0"/>
                  </a:lnTo>
                  <a:lnTo>
                    <a:pt x="3490" y="0"/>
                  </a:lnTo>
                  <a:lnTo>
                    <a:pt x="3514" y="0"/>
                  </a:lnTo>
                  <a:lnTo>
                    <a:pt x="3537" y="0"/>
                  </a:lnTo>
                  <a:lnTo>
                    <a:pt x="3560" y="0"/>
                  </a:lnTo>
                  <a:lnTo>
                    <a:pt x="3583" y="0"/>
                  </a:lnTo>
                  <a:lnTo>
                    <a:pt x="3606" y="0"/>
                  </a:lnTo>
                  <a:lnTo>
                    <a:pt x="3629" y="0"/>
                  </a:lnTo>
                  <a:lnTo>
                    <a:pt x="3652" y="0"/>
                  </a:lnTo>
                  <a:lnTo>
                    <a:pt x="3675" y="0"/>
                  </a:lnTo>
                  <a:lnTo>
                    <a:pt x="3698" y="0"/>
                  </a:lnTo>
                  <a:lnTo>
                    <a:pt x="3721" y="0"/>
                  </a:lnTo>
                  <a:lnTo>
                    <a:pt x="3744" y="0"/>
                  </a:lnTo>
                  <a:lnTo>
                    <a:pt x="3767" y="0"/>
                  </a:lnTo>
                  <a:lnTo>
                    <a:pt x="3790" y="0"/>
                  </a:lnTo>
                  <a:lnTo>
                    <a:pt x="3813" y="0"/>
                  </a:lnTo>
                  <a:lnTo>
                    <a:pt x="3837" y="0"/>
                  </a:lnTo>
                  <a:lnTo>
                    <a:pt x="3860" y="0"/>
                  </a:lnTo>
                  <a:lnTo>
                    <a:pt x="3884" y="0"/>
                  </a:lnTo>
                  <a:lnTo>
                    <a:pt x="3907" y="0"/>
                  </a:lnTo>
                  <a:lnTo>
                    <a:pt x="3930" y="0"/>
                  </a:lnTo>
                  <a:lnTo>
                    <a:pt x="3953" y="0"/>
                  </a:lnTo>
                  <a:lnTo>
                    <a:pt x="3976" y="0"/>
                  </a:lnTo>
                  <a:lnTo>
                    <a:pt x="3999" y="0"/>
                  </a:lnTo>
                  <a:lnTo>
                    <a:pt x="4022" y="0"/>
                  </a:lnTo>
                  <a:lnTo>
                    <a:pt x="4045" y="0"/>
                  </a:lnTo>
                  <a:lnTo>
                    <a:pt x="4068" y="0"/>
                  </a:lnTo>
                  <a:lnTo>
                    <a:pt x="4091" y="0"/>
                  </a:lnTo>
                  <a:lnTo>
                    <a:pt x="4115" y="0"/>
                  </a:lnTo>
                  <a:lnTo>
                    <a:pt x="4138" y="0"/>
                  </a:lnTo>
                  <a:lnTo>
                    <a:pt x="4161" y="0"/>
                  </a:lnTo>
                  <a:lnTo>
                    <a:pt x="4184" y="0"/>
                  </a:lnTo>
                  <a:lnTo>
                    <a:pt x="4207" y="0"/>
                  </a:lnTo>
                  <a:lnTo>
                    <a:pt x="4230" y="0"/>
                  </a:lnTo>
                  <a:lnTo>
                    <a:pt x="4253" y="0"/>
                  </a:lnTo>
                  <a:lnTo>
                    <a:pt x="4276" y="0"/>
                  </a:lnTo>
                  <a:lnTo>
                    <a:pt x="4299" y="0"/>
                  </a:lnTo>
                  <a:lnTo>
                    <a:pt x="4322" y="0"/>
                  </a:lnTo>
                  <a:lnTo>
                    <a:pt x="4345" y="0"/>
                  </a:lnTo>
                  <a:lnTo>
                    <a:pt x="4368" y="0"/>
                  </a:lnTo>
                  <a:lnTo>
                    <a:pt x="4391" y="0"/>
                  </a:lnTo>
                  <a:lnTo>
                    <a:pt x="4414" y="0"/>
                  </a:lnTo>
                  <a:lnTo>
                    <a:pt x="4438" y="0"/>
                  </a:lnTo>
                  <a:lnTo>
                    <a:pt x="4462" y="0"/>
                  </a:lnTo>
                  <a:lnTo>
                    <a:pt x="4485" y="0"/>
                  </a:lnTo>
                  <a:lnTo>
                    <a:pt x="4508" y="0"/>
                  </a:lnTo>
                  <a:lnTo>
                    <a:pt x="4531" y="0"/>
                  </a:lnTo>
                  <a:lnTo>
                    <a:pt x="4554" y="0"/>
                  </a:lnTo>
                  <a:lnTo>
                    <a:pt x="4577" y="0"/>
                  </a:lnTo>
                  <a:lnTo>
                    <a:pt x="4600" y="0"/>
                  </a:lnTo>
                </a:path>
              </a:pathLst>
            </a:custGeom>
            <a:noFill/>
            <a:ln w="920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97" name="Freeform 61"/>
            <p:cNvSpPr>
              <a:spLocks/>
            </p:cNvSpPr>
            <p:nvPr/>
          </p:nvSpPr>
          <p:spPr bwMode="auto">
            <a:xfrm>
              <a:off x="4100" y="3631"/>
              <a:ext cx="767" cy="1"/>
            </a:xfrm>
            <a:custGeom>
              <a:avLst/>
              <a:gdLst>
                <a:gd name="T0" fmla="*/ 69 w 4601"/>
                <a:gd name="T1" fmla="*/ 162 w 4601"/>
                <a:gd name="T2" fmla="*/ 254 w 4601"/>
                <a:gd name="T3" fmla="*/ 346 w 4601"/>
                <a:gd name="T4" fmla="*/ 440 w 4601"/>
                <a:gd name="T5" fmla="*/ 532 w 4601"/>
                <a:gd name="T6" fmla="*/ 624 w 4601"/>
                <a:gd name="T7" fmla="*/ 717 w 4601"/>
                <a:gd name="T8" fmla="*/ 809 w 4601"/>
                <a:gd name="T9" fmla="*/ 901 w 4601"/>
                <a:gd name="T10" fmla="*/ 993 w 4601"/>
                <a:gd name="T11" fmla="*/ 1087 w 4601"/>
                <a:gd name="T12" fmla="*/ 1179 w 4601"/>
                <a:gd name="T13" fmla="*/ 1271 w 4601"/>
                <a:gd name="T14" fmla="*/ 1364 w 4601"/>
                <a:gd name="T15" fmla="*/ 1456 w 4601"/>
                <a:gd name="T16" fmla="*/ 1548 w 4601"/>
                <a:gd name="T17" fmla="*/ 1642 w 4601"/>
                <a:gd name="T18" fmla="*/ 1734 w 4601"/>
                <a:gd name="T19" fmla="*/ 1826 w 4601"/>
                <a:gd name="T20" fmla="*/ 1919 w 4601"/>
                <a:gd name="T21" fmla="*/ 2011 w 4601"/>
                <a:gd name="T22" fmla="*/ 2103 w 4601"/>
                <a:gd name="T23" fmla="*/ 2197 w 4601"/>
                <a:gd name="T24" fmla="*/ 2289 w 4601"/>
                <a:gd name="T25" fmla="*/ 2381 w 4601"/>
                <a:gd name="T26" fmla="*/ 2473 w 4601"/>
                <a:gd name="T27" fmla="*/ 2566 w 4601"/>
                <a:gd name="T28" fmla="*/ 2658 w 4601"/>
                <a:gd name="T29" fmla="*/ 2751 w 4601"/>
                <a:gd name="T30" fmla="*/ 2844 w 4601"/>
                <a:gd name="T31" fmla="*/ 2936 w 4601"/>
                <a:gd name="T32" fmla="*/ 3028 w 4601"/>
                <a:gd name="T33" fmla="*/ 3121 w 4601"/>
                <a:gd name="T34" fmla="*/ 3213 w 4601"/>
                <a:gd name="T35" fmla="*/ 3305 w 4601"/>
                <a:gd name="T36" fmla="*/ 3399 w 4601"/>
                <a:gd name="T37" fmla="*/ 3491 w 4601"/>
                <a:gd name="T38" fmla="*/ 3583 w 4601"/>
                <a:gd name="T39" fmla="*/ 3675 w 4601"/>
                <a:gd name="T40" fmla="*/ 3768 w 4601"/>
                <a:gd name="T41" fmla="*/ 3860 w 4601"/>
                <a:gd name="T42" fmla="*/ 3953 w 4601"/>
                <a:gd name="T43" fmla="*/ 4046 w 4601"/>
                <a:gd name="T44" fmla="*/ 4138 w 4601"/>
                <a:gd name="T45" fmla="*/ 4230 w 4601"/>
                <a:gd name="T46" fmla="*/ 4323 w 4601"/>
                <a:gd name="T47" fmla="*/ 4415 w 4601"/>
                <a:gd name="T48" fmla="*/ 4508 w 4601"/>
                <a:gd name="T49" fmla="*/ 4601 w 460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601">
                  <a:moveTo>
                    <a:pt x="0" y="0"/>
                  </a:moveTo>
                  <a:lnTo>
                    <a:pt x="23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92" y="0"/>
                  </a:lnTo>
                  <a:lnTo>
                    <a:pt x="116" y="0"/>
                  </a:lnTo>
                  <a:lnTo>
                    <a:pt x="139" y="0"/>
                  </a:lnTo>
                  <a:lnTo>
                    <a:pt x="162" y="0"/>
                  </a:lnTo>
                  <a:lnTo>
                    <a:pt x="185" y="0"/>
                  </a:lnTo>
                  <a:lnTo>
                    <a:pt x="208" y="0"/>
                  </a:lnTo>
                  <a:lnTo>
                    <a:pt x="231" y="0"/>
                  </a:lnTo>
                  <a:lnTo>
                    <a:pt x="254" y="0"/>
                  </a:lnTo>
                  <a:lnTo>
                    <a:pt x="277" y="0"/>
                  </a:lnTo>
                  <a:lnTo>
                    <a:pt x="300" y="0"/>
                  </a:lnTo>
                  <a:lnTo>
                    <a:pt x="323" y="0"/>
                  </a:lnTo>
                  <a:lnTo>
                    <a:pt x="346" y="0"/>
                  </a:lnTo>
                  <a:lnTo>
                    <a:pt x="369" y="0"/>
                  </a:lnTo>
                  <a:lnTo>
                    <a:pt x="392" y="0"/>
                  </a:lnTo>
                  <a:lnTo>
                    <a:pt x="415" y="0"/>
                  </a:lnTo>
                  <a:lnTo>
                    <a:pt x="440" y="0"/>
                  </a:lnTo>
                  <a:lnTo>
                    <a:pt x="463" y="0"/>
                  </a:lnTo>
                  <a:lnTo>
                    <a:pt x="486" y="0"/>
                  </a:lnTo>
                  <a:lnTo>
                    <a:pt x="509" y="0"/>
                  </a:lnTo>
                  <a:lnTo>
                    <a:pt x="532" y="0"/>
                  </a:lnTo>
                  <a:lnTo>
                    <a:pt x="555" y="0"/>
                  </a:lnTo>
                  <a:lnTo>
                    <a:pt x="578" y="0"/>
                  </a:lnTo>
                  <a:lnTo>
                    <a:pt x="601" y="0"/>
                  </a:lnTo>
                  <a:lnTo>
                    <a:pt x="624" y="0"/>
                  </a:lnTo>
                  <a:lnTo>
                    <a:pt x="647" y="0"/>
                  </a:lnTo>
                  <a:lnTo>
                    <a:pt x="670" y="0"/>
                  </a:lnTo>
                  <a:lnTo>
                    <a:pt x="693" y="0"/>
                  </a:lnTo>
                  <a:lnTo>
                    <a:pt x="717" y="0"/>
                  </a:lnTo>
                  <a:lnTo>
                    <a:pt x="740" y="0"/>
                  </a:lnTo>
                  <a:lnTo>
                    <a:pt x="763" y="0"/>
                  </a:lnTo>
                  <a:lnTo>
                    <a:pt x="786" y="0"/>
                  </a:lnTo>
                  <a:lnTo>
                    <a:pt x="809" y="0"/>
                  </a:lnTo>
                  <a:lnTo>
                    <a:pt x="832" y="0"/>
                  </a:lnTo>
                  <a:lnTo>
                    <a:pt x="855" y="0"/>
                  </a:lnTo>
                  <a:lnTo>
                    <a:pt x="878" y="0"/>
                  </a:lnTo>
                  <a:lnTo>
                    <a:pt x="901" y="0"/>
                  </a:lnTo>
                  <a:lnTo>
                    <a:pt x="924" y="0"/>
                  </a:lnTo>
                  <a:lnTo>
                    <a:pt x="947" y="0"/>
                  </a:lnTo>
                  <a:lnTo>
                    <a:pt x="970" y="0"/>
                  </a:lnTo>
                  <a:lnTo>
                    <a:pt x="993" y="0"/>
                  </a:lnTo>
                  <a:lnTo>
                    <a:pt x="1018" y="0"/>
                  </a:lnTo>
                  <a:lnTo>
                    <a:pt x="1041" y="0"/>
                  </a:lnTo>
                  <a:lnTo>
                    <a:pt x="1064" y="0"/>
                  </a:lnTo>
                  <a:lnTo>
                    <a:pt x="1087" y="0"/>
                  </a:lnTo>
                  <a:lnTo>
                    <a:pt x="1110" y="0"/>
                  </a:lnTo>
                  <a:lnTo>
                    <a:pt x="1133" y="0"/>
                  </a:lnTo>
                  <a:lnTo>
                    <a:pt x="1156" y="0"/>
                  </a:lnTo>
                  <a:lnTo>
                    <a:pt x="1179" y="0"/>
                  </a:lnTo>
                  <a:lnTo>
                    <a:pt x="1202" y="0"/>
                  </a:lnTo>
                  <a:lnTo>
                    <a:pt x="1225" y="0"/>
                  </a:lnTo>
                  <a:lnTo>
                    <a:pt x="1248" y="0"/>
                  </a:lnTo>
                  <a:lnTo>
                    <a:pt x="1271" y="0"/>
                  </a:lnTo>
                  <a:lnTo>
                    <a:pt x="1294" y="0"/>
                  </a:lnTo>
                  <a:lnTo>
                    <a:pt x="1318" y="0"/>
                  </a:lnTo>
                  <a:lnTo>
                    <a:pt x="1341" y="0"/>
                  </a:lnTo>
                  <a:lnTo>
                    <a:pt x="1364" y="0"/>
                  </a:lnTo>
                  <a:lnTo>
                    <a:pt x="1387" y="0"/>
                  </a:lnTo>
                  <a:lnTo>
                    <a:pt x="1410" y="0"/>
                  </a:lnTo>
                  <a:lnTo>
                    <a:pt x="1433" y="0"/>
                  </a:lnTo>
                  <a:lnTo>
                    <a:pt x="1456" y="0"/>
                  </a:lnTo>
                  <a:lnTo>
                    <a:pt x="1479" y="0"/>
                  </a:lnTo>
                  <a:lnTo>
                    <a:pt x="1502" y="0"/>
                  </a:lnTo>
                  <a:lnTo>
                    <a:pt x="1525" y="0"/>
                  </a:lnTo>
                  <a:lnTo>
                    <a:pt x="1548" y="0"/>
                  </a:lnTo>
                  <a:lnTo>
                    <a:pt x="1571" y="0"/>
                  </a:lnTo>
                  <a:lnTo>
                    <a:pt x="1596" y="0"/>
                  </a:lnTo>
                  <a:lnTo>
                    <a:pt x="1619" y="0"/>
                  </a:lnTo>
                  <a:lnTo>
                    <a:pt x="1642" y="0"/>
                  </a:lnTo>
                  <a:lnTo>
                    <a:pt x="1665" y="0"/>
                  </a:lnTo>
                  <a:lnTo>
                    <a:pt x="1688" y="0"/>
                  </a:lnTo>
                  <a:lnTo>
                    <a:pt x="1711" y="0"/>
                  </a:lnTo>
                  <a:lnTo>
                    <a:pt x="1734" y="0"/>
                  </a:lnTo>
                  <a:lnTo>
                    <a:pt x="1757" y="0"/>
                  </a:lnTo>
                  <a:lnTo>
                    <a:pt x="1780" y="0"/>
                  </a:lnTo>
                  <a:lnTo>
                    <a:pt x="1803" y="0"/>
                  </a:lnTo>
                  <a:lnTo>
                    <a:pt x="1826" y="0"/>
                  </a:lnTo>
                  <a:lnTo>
                    <a:pt x="1849" y="0"/>
                  </a:lnTo>
                  <a:lnTo>
                    <a:pt x="1872" y="0"/>
                  </a:lnTo>
                  <a:lnTo>
                    <a:pt x="1896" y="0"/>
                  </a:lnTo>
                  <a:lnTo>
                    <a:pt x="1919" y="0"/>
                  </a:lnTo>
                  <a:lnTo>
                    <a:pt x="1942" y="0"/>
                  </a:lnTo>
                  <a:lnTo>
                    <a:pt x="1965" y="0"/>
                  </a:lnTo>
                  <a:lnTo>
                    <a:pt x="1988" y="0"/>
                  </a:lnTo>
                  <a:lnTo>
                    <a:pt x="2011" y="0"/>
                  </a:lnTo>
                  <a:lnTo>
                    <a:pt x="2034" y="0"/>
                  </a:lnTo>
                  <a:lnTo>
                    <a:pt x="2057" y="0"/>
                  </a:lnTo>
                  <a:lnTo>
                    <a:pt x="2080" y="0"/>
                  </a:lnTo>
                  <a:lnTo>
                    <a:pt x="2103" y="0"/>
                  </a:lnTo>
                  <a:lnTo>
                    <a:pt x="2126" y="0"/>
                  </a:lnTo>
                  <a:lnTo>
                    <a:pt x="2149" y="0"/>
                  </a:lnTo>
                  <a:lnTo>
                    <a:pt x="2173" y="0"/>
                  </a:lnTo>
                  <a:lnTo>
                    <a:pt x="2197" y="0"/>
                  </a:lnTo>
                  <a:lnTo>
                    <a:pt x="2220" y="0"/>
                  </a:lnTo>
                  <a:lnTo>
                    <a:pt x="2243" y="0"/>
                  </a:lnTo>
                  <a:lnTo>
                    <a:pt x="2266" y="0"/>
                  </a:lnTo>
                  <a:lnTo>
                    <a:pt x="2289" y="0"/>
                  </a:lnTo>
                  <a:lnTo>
                    <a:pt x="2312" y="0"/>
                  </a:lnTo>
                  <a:lnTo>
                    <a:pt x="2335" y="0"/>
                  </a:lnTo>
                  <a:lnTo>
                    <a:pt x="2358" y="0"/>
                  </a:lnTo>
                  <a:lnTo>
                    <a:pt x="2381" y="0"/>
                  </a:lnTo>
                  <a:lnTo>
                    <a:pt x="2404" y="0"/>
                  </a:lnTo>
                  <a:lnTo>
                    <a:pt x="2427" y="0"/>
                  </a:lnTo>
                  <a:lnTo>
                    <a:pt x="2450" y="0"/>
                  </a:lnTo>
                  <a:lnTo>
                    <a:pt x="2473" y="0"/>
                  </a:lnTo>
                  <a:lnTo>
                    <a:pt x="2497" y="0"/>
                  </a:lnTo>
                  <a:lnTo>
                    <a:pt x="2520" y="0"/>
                  </a:lnTo>
                  <a:lnTo>
                    <a:pt x="2543" y="0"/>
                  </a:lnTo>
                  <a:lnTo>
                    <a:pt x="2566" y="0"/>
                  </a:lnTo>
                  <a:lnTo>
                    <a:pt x="2589" y="0"/>
                  </a:lnTo>
                  <a:lnTo>
                    <a:pt x="2612" y="0"/>
                  </a:lnTo>
                  <a:lnTo>
                    <a:pt x="2635" y="0"/>
                  </a:lnTo>
                  <a:lnTo>
                    <a:pt x="2658" y="0"/>
                  </a:lnTo>
                  <a:lnTo>
                    <a:pt x="2681" y="0"/>
                  </a:lnTo>
                  <a:lnTo>
                    <a:pt x="2704" y="0"/>
                  </a:lnTo>
                  <a:lnTo>
                    <a:pt x="2727" y="0"/>
                  </a:lnTo>
                  <a:lnTo>
                    <a:pt x="2751" y="0"/>
                  </a:lnTo>
                  <a:lnTo>
                    <a:pt x="2775" y="0"/>
                  </a:lnTo>
                  <a:lnTo>
                    <a:pt x="2798" y="0"/>
                  </a:lnTo>
                  <a:lnTo>
                    <a:pt x="2821" y="0"/>
                  </a:lnTo>
                  <a:lnTo>
                    <a:pt x="2844" y="0"/>
                  </a:lnTo>
                  <a:lnTo>
                    <a:pt x="2867" y="0"/>
                  </a:lnTo>
                  <a:lnTo>
                    <a:pt x="2890" y="0"/>
                  </a:lnTo>
                  <a:lnTo>
                    <a:pt x="2913" y="0"/>
                  </a:lnTo>
                  <a:lnTo>
                    <a:pt x="2936" y="0"/>
                  </a:lnTo>
                  <a:lnTo>
                    <a:pt x="2959" y="0"/>
                  </a:lnTo>
                  <a:lnTo>
                    <a:pt x="2982" y="0"/>
                  </a:lnTo>
                  <a:lnTo>
                    <a:pt x="3005" y="0"/>
                  </a:lnTo>
                  <a:lnTo>
                    <a:pt x="3028" y="0"/>
                  </a:lnTo>
                  <a:lnTo>
                    <a:pt x="3051" y="0"/>
                  </a:lnTo>
                  <a:lnTo>
                    <a:pt x="3074" y="0"/>
                  </a:lnTo>
                  <a:lnTo>
                    <a:pt x="3098" y="0"/>
                  </a:lnTo>
                  <a:lnTo>
                    <a:pt x="3121" y="0"/>
                  </a:lnTo>
                  <a:lnTo>
                    <a:pt x="3144" y="0"/>
                  </a:lnTo>
                  <a:lnTo>
                    <a:pt x="3167" y="0"/>
                  </a:lnTo>
                  <a:lnTo>
                    <a:pt x="3190" y="0"/>
                  </a:lnTo>
                  <a:lnTo>
                    <a:pt x="3213" y="0"/>
                  </a:lnTo>
                  <a:lnTo>
                    <a:pt x="3236" y="0"/>
                  </a:lnTo>
                  <a:lnTo>
                    <a:pt x="3259" y="0"/>
                  </a:lnTo>
                  <a:lnTo>
                    <a:pt x="3282" y="0"/>
                  </a:lnTo>
                  <a:lnTo>
                    <a:pt x="3305" y="0"/>
                  </a:lnTo>
                  <a:lnTo>
                    <a:pt x="3329" y="0"/>
                  </a:lnTo>
                  <a:lnTo>
                    <a:pt x="3352" y="0"/>
                  </a:lnTo>
                  <a:lnTo>
                    <a:pt x="3376" y="0"/>
                  </a:lnTo>
                  <a:lnTo>
                    <a:pt x="3399" y="0"/>
                  </a:lnTo>
                  <a:lnTo>
                    <a:pt x="3422" y="0"/>
                  </a:lnTo>
                  <a:lnTo>
                    <a:pt x="3445" y="0"/>
                  </a:lnTo>
                  <a:lnTo>
                    <a:pt x="3468" y="0"/>
                  </a:lnTo>
                  <a:lnTo>
                    <a:pt x="3491" y="0"/>
                  </a:lnTo>
                  <a:lnTo>
                    <a:pt x="3514" y="0"/>
                  </a:lnTo>
                  <a:lnTo>
                    <a:pt x="3537" y="0"/>
                  </a:lnTo>
                  <a:lnTo>
                    <a:pt x="3560" y="0"/>
                  </a:lnTo>
                  <a:lnTo>
                    <a:pt x="3583" y="0"/>
                  </a:lnTo>
                  <a:lnTo>
                    <a:pt x="3606" y="0"/>
                  </a:lnTo>
                  <a:lnTo>
                    <a:pt x="3629" y="0"/>
                  </a:lnTo>
                  <a:lnTo>
                    <a:pt x="3652" y="0"/>
                  </a:lnTo>
                  <a:lnTo>
                    <a:pt x="3675" y="0"/>
                  </a:lnTo>
                  <a:lnTo>
                    <a:pt x="3699" y="0"/>
                  </a:lnTo>
                  <a:lnTo>
                    <a:pt x="3722" y="0"/>
                  </a:lnTo>
                  <a:lnTo>
                    <a:pt x="3745" y="0"/>
                  </a:lnTo>
                  <a:lnTo>
                    <a:pt x="3768" y="0"/>
                  </a:lnTo>
                  <a:lnTo>
                    <a:pt x="3791" y="0"/>
                  </a:lnTo>
                  <a:lnTo>
                    <a:pt x="3814" y="0"/>
                  </a:lnTo>
                  <a:lnTo>
                    <a:pt x="3837" y="0"/>
                  </a:lnTo>
                  <a:lnTo>
                    <a:pt x="3860" y="0"/>
                  </a:lnTo>
                  <a:lnTo>
                    <a:pt x="3883" y="0"/>
                  </a:lnTo>
                  <a:lnTo>
                    <a:pt x="3907" y="0"/>
                  </a:lnTo>
                  <a:lnTo>
                    <a:pt x="3930" y="0"/>
                  </a:lnTo>
                  <a:lnTo>
                    <a:pt x="3953" y="0"/>
                  </a:lnTo>
                  <a:lnTo>
                    <a:pt x="3977" y="0"/>
                  </a:lnTo>
                  <a:lnTo>
                    <a:pt x="4000" y="0"/>
                  </a:lnTo>
                  <a:lnTo>
                    <a:pt x="4023" y="0"/>
                  </a:lnTo>
                  <a:lnTo>
                    <a:pt x="4046" y="0"/>
                  </a:lnTo>
                  <a:lnTo>
                    <a:pt x="4069" y="0"/>
                  </a:lnTo>
                  <a:lnTo>
                    <a:pt x="4092" y="0"/>
                  </a:lnTo>
                  <a:lnTo>
                    <a:pt x="4115" y="0"/>
                  </a:lnTo>
                  <a:lnTo>
                    <a:pt x="4138" y="0"/>
                  </a:lnTo>
                  <a:lnTo>
                    <a:pt x="4161" y="0"/>
                  </a:lnTo>
                  <a:lnTo>
                    <a:pt x="4184" y="0"/>
                  </a:lnTo>
                  <a:lnTo>
                    <a:pt x="4207" y="0"/>
                  </a:lnTo>
                  <a:lnTo>
                    <a:pt x="4230" y="0"/>
                  </a:lnTo>
                  <a:lnTo>
                    <a:pt x="4253" y="0"/>
                  </a:lnTo>
                  <a:lnTo>
                    <a:pt x="4277" y="0"/>
                  </a:lnTo>
                  <a:lnTo>
                    <a:pt x="4300" y="0"/>
                  </a:lnTo>
                  <a:lnTo>
                    <a:pt x="4323" y="0"/>
                  </a:lnTo>
                  <a:lnTo>
                    <a:pt x="4346" y="0"/>
                  </a:lnTo>
                  <a:lnTo>
                    <a:pt x="4369" y="0"/>
                  </a:lnTo>
                  <a:lnTo>
                    <a:pt x="4392" y="0"/>
                  </a:lnTo>
                  <a:lnTo>
                    <a:pt x="4415" y="0"/>
                  </a:lnTo>
                  <a:lnTo>
                    <a:pt x="4438" y="0"/>
                  </a:lnTo>
                  <a:lnTo>
                    <a:pt x="4461" y="0"/>
                  </a:lnTo>
                  <a:lnTo>
                    <a:pt x="4485" y="0"/>
                  </a:lnTo>
                  <a:lnTo>
                    <a:pt x="4508" y="0"/>
                  </a:lnTo>
                  <a:lnTo>
                    <a:pt x="4531" y="0"/>
                  </a:lnTo>
                  <a:lnTo>
                    <a:pt x="4554" y="0"/>
                  </a:lnTo>
                  <a:lnTo>
                    <a:pt x="4578" y="0"/>
                  </a:lnTo>
                  <a:lnTo>
                    <a:pt x="4601" y="0"/>
                  </a:lnTo>
                </a:path>
              </a:pathLst>
            </a:custGeom>
            <a:noFill/>
            <a:ln w="920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98" name="Freeform 62"/>
            <p:cNvSpPr>
              <a:spLocks/>
            </p:cNvSpPr>
            <p:nvPr/>
          </p:nvSpPr>
          <p:spPr bwMode="auto">
            <a:xfrm>
              <a:off x="4867" y="3631"/>
              <a:ext cx="27" cy="1"/>
            </a:xfrm>
            <a:custGeom>
              <a:avLst/>
              <a:gdLst>
                <a:gd name="T0" fmla="*/ 0 w 161"/>
                <a:gd name="T1" fmla="*/ 23 w 161"/>
                <a:gd name="T2" fmla="*/ 46 w 161"/>
                <a:gd name="T3" fmla="*/ 69 w 161"/>
                <a:gd name="T4" fmla="*/ 92 w 161"/>
                <a:gd name="T5" fmla="*/ 115 w 161"/>
                <a:gd name="T6" fmla="*/ 138 w 161"/>
                <a:gd name="T7" fmla="*/ 161 w 1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61">
                  <a:moveTo>
                    <a:pt x="0" y="0"/>
                  </a:moveTo>
                  <a:lnTo>
                    <a:pt x="23" y="0"/>
                  </a:lnTo>
                  <a:lnTo>
                    <a:pt x="46" y="0"/>
                  </a:lnTo>
                  <a:lnTo>
                    <a:pt x="69" y="0"/>
                  </a:lnTo>
                  <a:lnTo>
                    <a:pt x="92" y="0"/>
                  </a:lnTo>
                  <a:lnTo>
                    <a:pt x="115" y="0"/>
                  </a:lnTo>
                  <a:lnTo>
                    <a:pt x="138" y="0"/>
                  </a:lnTo>
                  <a:lnTo>
                    <a:pt x="161" y="0"/>
                  </a:lnTo>
                </a:path>
              </a:pathLst>
            </a:custGeom>
            <a:noFill/>
            <a:ln w="920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9601" name="Text Box 65"/>
          <p:cNvSpPr txBox="1">
            <a:spLocks noChangeArrowheads="1"/>
          </p:cNvSpPr>
          <p:nvPr/>
        </p:nvSpPr>
        <p:spPr bwMode="auto">
          <a:xfrm>
            <a:off x="784225" y="5414963"/>
            <a:ext cx="1558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V</a:t>
            </a:r>
            <a:r>
              <a:rPr lang="en-US" sz="3200" baseline="-25000">
                <a:latin typeface="Arial" pitchFamily="34" charset="0"/>
              </a:rPr>
              <a:t>out</a:t>
            </a:r>
            <a:r>
              <a:rPr lang="en-US" sz="3200">
                <a:latin typeface="Arial" pitchFamily="34" charset="0"/>
              </a:rPr>
              <a:t>(t) =</a:t>
            </a:r>
          </a:p>
        </p:txBody>
      </p:sp>
      <p:sp>
        <p:nvSpPr>
          <p:cNvPr id="449602" name="Text Box 66"/>
          <p:cNvSpPr txBox="1">
            <a:spLocks noChangeArrowheads="1"/>
          </p:cNvSpPr>
          <p:nvPr/>
        </p:nvSpPr>
        <p:spPr bwMode="auto">
          <a:xfrm>
            <a:off x="2895600" y="5029200"/>
            <a:ext cx="48466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pitchFamily="34" charset="0"/>
              </a:rPr>
              <a:t>4-4e</a:t>
            </a:r>
            <a:r>
              <a:rPr lang="en-US" sz="3200" baseline="30000">
                <a:latin typeface="Arial" pitchFamily="34" charset="0"/>
              </a:rPr>
              <a:t>-t/2.5</a:t>
            </a:r>
            <a:r>
              <a:rPr lang="en-US" sz="3200" baseline="30000">
                <a:latin typeface="Symbol" pitchFamily="18" charset="2"/>
              </a:rPr>
              <a:t>m</a:t>
            </a:r>
            <a:r>
              <a:rPr lang="en-US" sz="3200" baseline="30000">
                <a:latin typeface="Arial" pitchFamily="34" charset="0"/>
              </a:rPr>
              <a:t>s</a:t>
            </a:r>
            <a:r>
              <a:rPr lang="en-US" sz="3200">
                <a:latin typeface="Arial" pitchFamily="34" charset="0"/>
              </a:rPr>
              <a:t> for 0 </a:t>
            </a:r>
            <a:r>
              <a:rPr lang="en-US" sz="3200">
                <a:latin typeface="Arial" pitchFamily="34" charset="0"/>
                <a:cs typeface="Arial" pitchFamily="34" charset="0"/>
              </a:rPr>
              <a:t>≤ t ≤</a:t>
            </a:r>
            <a:r>
              <a:rPr lang="en-US" sz="3200">
                <a:latin typeface="Comic Sans MS" pitchFamily="66" charset="0"/>
              </a:rPr>
              <a:t> </a:t>
            </a:r>
            <a:r>
              <a:rPr lang="en-US" sz="3200">
                <a:latin typeface="Arial" pitchFamily="34" charset="0"/>
                <a:cs typeface="Arial" pitchFamily="34" charset="0"/>
              </a:rPr>
              <a:t>5 </a:t>
            </a:r>
            <a:r>
              <a:rPr lang="en-US" sz="3200">
                <a:latin typeface="Symbol" pitchFamily="18" charset="2"/>
                <a:cs typeface="Arial" pitchFamily="34" charset="0"/>
              </a:rPr>
              <a:t>m</a:t>
            </a:r>
            <a:r>
              <a:rPr lang="en-US" sz="3200">
                <a:latin typeface="Arial" pitchFamily="34" charset="0"/>
                <a:cs typeface="Arial" pitchFamily="34" charset="0"/>
              </a:rPr>
              <a:t>s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pitchFamily="34" charset="0"/>
                <a:cs typeface="Arial" pitchFamily="34" charset="0"/>
              </a:rPr>
              <a:t>3.44e</a:t>
            </a:r>
            <a:r>
              <a:rPr lang="en-US" sz="3200" baseline="30000">
                <a:latin typeface="Arial" pitchFamily="34" charset="0"/>
                <a:cs typeface="Arial" pitchFamily="34" charset="0"/>
              </a:rPr>
              <a:t>-(t-5</a:t>
            </a:r>
            <a:r>
              <a:rPr lang="en-US" sz="3200" baseline="30000">
                <a:latin typeface="Symbol" pitchFamily="18" charset="2"/>
                <a:cs typeface="Arial" pitchFamily="34" charset="0"/>
              </a:rPr>
              <a:t>m</a:t>
            </a:r>
            <a:r>
              <a:rPr lang="en-US" sz="3200" baseline="30000">
                <a:latin typeface="Arial" pitchFamily="34" charset="0"/>
                <a:cs typeface="Arial" pitchFamily="34" charset="0"/>
              </a:rPr>
              <a:t>s)/2.5</a:t>
            </a:r>
            <a:r>
              <a:rPr lang="en-US" sz="3200" baseline="30000">
                <a:latin typeface="Symbol" pitchFamily="18" charset="2"/>
                <a:cs typeface="Arial" pitchFamily="34" charset="0"/>
              </a:rPr>
              <a:t>m</a:t>
            </a:r>
            <a:r>
              <a:rPr lang="en-US" sz="3200" baseline="30000">
                <a:latin typeface="Arial" pitchFamily="34" charset="0"/>
                <a:cs typeface="Arial" pitchFamily="34" charset="0"/>
              </a:rPr>
              <a:t>s</a:t>
            </a:r>
            <a:r>
              <a:rPr lang="en-US" sz="3200">
                <a:latin typeface="Arial" pitchFamily="34" charset="0"/>
                <a:cs typeface="Arial" pitchFamily="34" charset="0"/>
              </a:rPr>
              <a:t> for t &gt; 5 </a:t>
            </a:r>
            <a:r>
              <a:rPr lang="en-US" sz="3200">
                <a:latin typeface="Symbol" pitchFamily="18" charset="2"/>
                <a:cs typeface="Arial" pitchFamily="34" charset="0"/>
              </a:rPr>
              <a:t>m</a:t>
            </a:r>
            <a:r>
              <a:rPr lang="en-US" sz="3200">
                <a:latin typeface="Arial" pitchFamily="34" charset="0"/>
                <a:cs typeface="Arial" pitchFamily="34" charset="0"/>
              </a:rPr>
              <a:t>s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449603" name="Text Box 67"/>
          <p:cNvSpPr txBox="1">
            <a:spLocks noChangeArrowheads="1"/>
          </p:cNvSpPr>
          <p:nvPr/>
        </p:nvSpPr>
        <p:spPr bwMode="auto">
          <a:xfrm>
            <a:off x="2286000" y="4800600"/>
            <a:ext cx="7699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{</a:t>
            </a:r>
          </a:p>
        </p:txBody>
      </p:sp>
      <p:sp>
        <p:nvSpPr>
          <p:cNvPr id="449604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Parasitic Capacitances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discuss these parasitic capacitances in the context of digital integrated circuits right after midterm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Inputs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We’ve discussed to this point how we deal with constant and weird mathematically ideal inputs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</m:t>
                    </m:r>
                    <m:r>
                      <a:rPr lang="en-US" b="0" i="0" smtClean="0">
                        <a:latin typeface="Cambria Math"/>
                      </a:rPr>
                      <m:t>. 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Next we’ll discuss sinusoidal inputs or AC inputs, useful for, in order of increasing generality:</a:t>
                </a:r>
              </a:p>
              <a:p>
                <a:pPr lvl="1"/>
                <a:r>
                  <a:rPr lang="en-US" dirty="0" smtClean="0"/>
                  <a:t>Finding 60 </a:t>
                </a:r>
                <a:r>
                  <a:rPr lang="en-US" dirty="0"/>
                  <a:t>H</a:t>
                </a:r>
                <a:r>
                  <a:rPr lang="en-US" dirty="0" smtClean="0"/>
                  <a:t>z wall voltage response</a:t>
                </a:r>
              </a:p>
              <a:p>
                <a:pPr lvl="1"/>
                <a:r>
                  <a:rPr lang="en-US" dirty="0" smtClean="0"/>
                  <a:t>Finding response to inputs that can be approximated by a sum of sinusoids (e.g. square waves)</a:t>
                </a:r>
              </a:p>
              <a:p>
                <a:pPr lvl="1"/>
                <a:r>
                  <a:rPr lang="en-US" dirty="0" smtClean="0"/>
                  <a:t>Finding “frequency response”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2000" b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5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Circuits with AC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55923"/>
          </a:xfrm>
        </p:spPr>
        <p:txBody>
          <a:bodyPr/>
          <a:lstStyle/>
          <a:p>
            <a:r>
              <a:rPr lang="en-US" dirty="0" smtClean="0"/>
              <a:t>In principle, we can use the MPHS to solve the circuit below: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93" y="2595620"/>
            <a:ext cx="23717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58" y="2898699"/>
            <a:ext cx="4780629" cy="70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38" y="5695261"/>
            <a:ext cx="2113560" cy="59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4639020"/>
            <a:ext cx="8229600" cy="12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Will finding the homogeneous solution be difficult?</a:t>
            </a:r>
          </a:p>
        </p:txBody>
      </p:sp>
    </p:spTree>
    <p:extLst>
      <p:ext uri="{BB962C8B-B14F-4D97-AF65-F5344CB8AC3E}">
        <p14:creationId xmlns:p14="http://schemas.microsoft.com/office/powerpoint/2010/main" val="8749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Circuits with AC Sources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92" y="879399"/>
            <a:ext cx="23717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57" y="1182478"/>
            <a:ext cx="4780629" cy="70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3118693"/>
            <a:ext cx="8229600" cy="12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Will finding the particular solution be difficult?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04" y="4400895"/>
            <a:ext cx="2847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38" y="3915120"/>
            <a:ext cx="19431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3" y="5523467"/>
            <a:ext cx="6753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Circuits with AC Sources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92" y="879399"/>
            <a:ext cx="23717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57" y="1182478"/>
            <a:ext cx="4780629" cy="70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3118693"/>
            <a:ext cx="8229600" cy="12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Will finding the particular solution be difficult?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92" y="4402043"/>
            <a:ext cx="6753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2819" y="5541485"/>
                <a:ext cx="7463584" cy="917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cos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19" y="5541485"/>
                <a:ext cx="7463584" cy="9177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9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and Lab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If you have not submitted a spec and want to do a custom Project 2, talk to me right after class</a:t>
            </a:r>
          </a:p>
          <a:p>
            <a:r>
              <a:rPr lang="en-US" dirty="0" smtClean="0"/>
              <a:t>HW4 due today at 5</a:t>
            </a:r>
          </a:p>
          <a:p>
            <a:r>
              <a:rPr lang="en-US" dirty="0" smtClean="0"/>
              <a:t>HW5 due Tuesday at 2PM (it will be short, and up by 5 PM today)</a:t>
            </a:r>
          </a:p>
          <a:p>
            <a:r>
              <a:rPr lang="en-US" dirty="0" smtClean="0"/>
              <a:t>As requested, all reading assignments for next week will be posted tonight</a:t>
            </a:r>
          </a:p>
          <a:p>
            <a:r>
              <a:rPr lang="en-US" dirty="0" smtClean="0"/>
              <a:t>We expect you to understand lab concepts. For example, the Schmitt Trigger:</a:t>
            </a:r>
          </a:p>
          <a:p>
            <a:pPr lvl="1"/>
            <a:r>
              <a:rPr lang="en-US" dirty="0" smtClean="0"/>
              <a:t>Do you know what they are and what they do?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Phasors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Solving simple resistive circuits</a:t>
                </a:r>
              </a:p>
              <a:p>
                <a:pPr lvl="1"/>
                <a:r>
                  <a:rPr lang="en-US" dirty="0" smtClean="0"/>
                  <a:t>Hard way (kitchen sink method)</a:t>
                </a:r>
              </a:p>
              <a:p>
                <a:pPr lvl="1"/>
                <a:r>
                  <a:rPr lang="en-US" dirty="0" smtClean="0"/>
                  <a:t>Easy way (node voltage)</a:t>
                </a:r>
              </a:p>
              <a:p>
                <a:r>
                  <a:rPr lang="en-US" dirty="0" smtClean="0"/>
                  <a:t>Op-amp circuits</a:t>
                </a:r>
              </a:p>
              <a:p>
                <a:pPr lvl="1"/>
                <a:r>
                  <a:rPr lang="en-US" dirty="0" smtClean="0"/>
                  <a:t>Hard way (taking limits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Easy way (summing point constraint)</a:t>
                </a:r>
              </a:p>
              <a:p>
                <a:pPr lvl="2"/>
                <a:r>
                  <a:rPr lang="en-US" dirty="0" smtClean="0"/>
                  <a:t>Requires negative feedback, which can be hard to identify</a:t>
                </a:r>
              </a:p>
              <a:p>
                <a:r>
                  <a:rPr lang="en-US" dirty="0" smtClean="0"/>
                  <a:t>Circuits with memory </a:t>
                </a:r>
              </a:p>
              <a:p>
                <a:pPr lvl="1"/>
                <a:r>
                  <a:rPr lang="en-US" dirty="0" smtClean="0"/>
                  <a:t>Hard way (solving ODE)</a:t>
                </a:r>
              </a:p>
              <a:p>
                <a:pPr lvl="1"/>
                <a:r>
                  <a:rPr lang="en-US" dirty="0" smtClean="0"/>
                  <a:t>Easy way (intuitive method)</a:t>
                </a:r>
              </a:p>
              <a:p>
                <a:pPr lvl="2"/>
                <a:r>
                  <a:rPr lang="en-US" dirty="0" smtClean="0"/>
                  <a:t>Requires </a:t>
                </a:r>
                <a:r>
                  <a:rPr lang="en-US" dirty="0"/>
                  <a:t>DC sources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Next will come an easy method for AC sources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61" y="4750787"/>
            <a:ext cx="1744797" cy="1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90435" y="5692326"/>
            <a:ext cx="235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Particular Solution Connector Route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Paths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96" y="872632"/>
            <a:ext cx="23717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upload.wikimedia.org/wikipedia/commons/5/52/Train_Icon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696" y="2087700"/>
            <a:ext cx="1827579" cy="13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bsreport.files.wordpress.com/2009/11/he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86" y="3491431"/>
            <a:ext cx="2844148" cy="142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39" y="2629023"/>
            <a:ext cx="1656314" cy="235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4565" y="3491431"/>
            <a:ext cx="279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Trigonometry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1884" y="3940858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Hell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26" y="5140404"/>
            <a:ext cx="21240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60553" y="1564480"/>
            <a:ext cx="269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Solving ODEs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4631" y="1487361"/>
            <a:ext cx="290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Impedances and </a:t>
            </a:r>
            <a:r>
              <a:rPr lang="en-US" dirty="0" err="1" smtClean="0"/>
              <a:t>Phasors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42576" y="6292929"/>
            <a:ext cx="2584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Solution Town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7696" y="3095740"/>
            <a:ext cx="3434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MPHS Limited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 and Derivation of Impedances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90659"/>
                <a:ext cx="8229600" cy="43516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Naïve way is to pick a particular solution which looks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Φ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Unnecessary algebra and trigonometry</a:t>
                </a:r>
              </a:p>
              <a:p>
                <a:r>
                  <a:rPr lang="en-US" dirty="0" smtClean="0"/>
                  <a:t>Instead, we’ll just replace the source by a new source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𝑗𝑤𝑡</m:t>
                        </m:r>
                      </m:sup>
                    </m:sSup>
                  </m:oMath>
                </a14:m>
                <a:r>
                  <a:rPr lang="en-US" b="0" dirty="0" smtClean="0"/>
                  <a:t> and solve this new problem</a:t>
                </a:r>
              </a:p>
              <a:p>
                <a:r>
                  <a:rPr lang="en-US" dirty="0" err="1" smtClean="0"/>
                  <a:t>Waitttttttttttt</a:t>
                </a:r>
                <a:r>
                  <a:rPr lang="en-US" dirty="0" smtClean="0"/>
                  <a:t>, what? </a:t>
                </a:r>
                <a:endParaRPr lang="en-US" dirty="0"/>
              </a:p>
              <a:p>
                <a:pPr lvl="1"/>
                <a:r>
                  <a:rPr lang="en-US" dirty="0" smtClean="0"/>
                  <a:t>Ok this may seem a little weird, we’re replacing the voltage source with a new one that we just made up, and sure it is also complex valued, but just trust 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90659"/>
                <a:ext cx="8229600" cy="4351663"/>
              </a:xfrm>
              <a:blipFill rotWithShape="1">
                <a:blip r:embed="rId2"/>
                <a:stretch>
                  <a:fillRect l="-1481" t="-3922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05" y="971264"/>
            <a:ext cx="23526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3357" y="848421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57" y="848421"/>
                <a:ext cx="467115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0646" y="1396275"/>
                <a:ext cx="4373696" cy="913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46" y="1396275"/>
                <a:ext cx="4373696" cy="9130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6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Voltage Source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1522" y="2622014"/>
                <a:ext cx="8692309" cy="389997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Homogeneous solution is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</a:rPr>
                          <m:t>𝑅𝐶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Pick particular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𝑗𝑤𝑡</m:t>
                        </m:r>
                      </m:sup>
                    </m:sSup>
                  </m:oMath>
                </a14:m>
                <a:r>
                  <a:rPr lang="en-US" dirty="0" smtClean="0"/>
                  <a:t>, plug in:</a:t>
                </a:r>
              </a:p>
              <a:p>
                <a:pPr marL="4000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𝑗𝑤𝑡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522" y="2622014"/>
                <a:ext cx="8692309" cy="3899972"/>
              </a:xfrm>
              <a:blipFill rotWithShape="1">
                <a:blip r:embed="rId2"/>
                <a:stretch>
                  <a:fillRect l="-1543" t="-1563" r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3357" y="848421"/>
                <a:ext cx="4671153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57" y="848421"/>
                <a:ext cx="4671153" cy="5371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0646" y="1396275"/>
                <a:ext cx="4373696" cy="97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46" y="1396275"/>
                <a:ext cx="4373696" cy="9721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97865" y="5144247"/>
                <a:ext cx="5513942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865" y="5144247"/>
                <a:ext cx="5513942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1" y="1116988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1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Voltage Source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1522" y="2622014"/>
                <a:ext cx="8692309" cy="389997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Divide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𝑗𝑤𝑡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Particular solution 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1522" y="2622014"/>
                <a:ext cx="8692309" cy="3899972"/>
              </a:xfrm>
              <a:blipFill rotWithShape="1">
                <a:blip r:embed="rId2"/>
                <a:stretch>
                  <a:fillRect l="-1543" t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3357" y="848421"/>
                <a:ext cx="4671153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57" y="848421"/>
                <a:ext cx="4671153" cy="5371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0646" y="1396275"/>
                <a:ext cx="4373696" cy="97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46" y="1396275"/>
                <a:ext cx="4373696" cy="9721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54645" y="3051041"/>
                <a:ext cx="5513942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𝑗</m:t>
                      </m:r>
                      <m:r>
                        <a:rPr lang="en-US" i="1">
                          <a:latin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645" y="3051041"/>
                <a:ext cx="5513942" cy="9017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54645" y="4228009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645" y="4228009"/>
                <a:ext cx="5513942" cy="1014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54645" y="5526163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645" y="5526163"/>
                <a:ext cx="5513942" cy="10145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16988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4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75" y="896167"/>
            <a:ext cx="8229600" cy="100440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AC source made it hard to find particular solution: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8952" y="1458115"/>
                <a:ext cx="46711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2" y="1458115"/>
                <a:ext cx="4671153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6241" y="2005969"/>
                <a:ext cx="4373696" cy="913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41" y="2005969"/>
                <a:ext cx="4373696" cy="913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8952" y="3557280"/>
                <a:ext cx="4671153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2" y="3557280"/>
                <a:ext cx="4671153" cy="5371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76241" y="4105134"/>
                <a:ext cx="4373696" cy="97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241" y="4105134"/>
                <a:ext cx="4373696" cy="972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30505" y="3049939"/>
            <a:ext cx="8229600" cy="100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So we just replaced the annoying source, giving us:</a:t>
            </a:r>
            <a:endParaRPr lang="en-US" sz="2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82905" y="5284527"/>
            <a:ext cx="8229600" cy="100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This gave us the particular solution: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4645" y="5614299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645" y="5614299"/>
                <a:ext cx="5513942" cy="10145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" y="1528117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8" y="3701915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7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Inverse Superposition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8952" y="1386953"/>
                <a:ext cx="4671153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952" y="1386953"/>
                <a:ext cx="4671153" cy="5371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30505" y="879612"/>
            <a:ext cx="8229600" cy="100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Our complex exponential source is actually useful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4569" y="2821787"/>
                <a:ext cx="7116896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𝑗𝑠𝑖𝑛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69" y="2821787"/>
                <a:ext cx="7116896" cy="5371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5" y="3610033"/>
            <a:ext cx="53911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330505" y="5515878"/>
                <a:ext cx="8229600" cy="1004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Superposition tells us that our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 smtClean="0"/>
                  <a:t> will just be the sum of the effect of these two sources</a:t>
                </a:r>
                <a:endParaRPr lang="en-US" sz="26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505" y="5515878"/>
                <a:ext cx="8229600" cy="1004409"/>
              </a:xfrm>
              <a:prstGeom prst="rect">
                <a:avLst/>
              </a:prstGeom>
              <a:blipFill rotWithShape="1">
                <a:blip r:embed="rId5"/>
                <a:stretch>
                  <a:fillRect l="-1111" t="-6061" r="-1185" b="-48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86953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Superposition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0536" y="3774847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36" y="3774847"/>
                <a:ext cx="5513942" cy="1014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2" y="953403"/>
            <a:ext cx="53911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62707" y="2772678"/>
                <a:ext cx="8229600" cy="1004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Superposition tells us that our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 smtClean="0"/>
                  <a:t> will just be the sum of the effect of these two sources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07" y="2772678"/>
                <a:ext cx="8229600" cy="1004409"/>
              </a:xfrm>
              <a:prstGeom prst="rect">
                <a:avLst/>
              </a:prstGeom>
              <a:blipFill rotWithShape="1">
                <a:blip r:embed="rId4"/>
                <a:stretch>
                  <a:fillRect l="-1185" t="-6061" r="-1111" b="-48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615107" y="4746395"/>
                <a:ext cx="8229600" cy="1004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Luckily for us, all complex numbers are the sum of their real and imaginary parts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x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𝑗𝑏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07" y="4746395"/>
                <a:ext cx="8229600" cy="1004409"/>
              </a:xfrm>
              <a:prstGeom prst="rect">
                <a:avLst/>
              </a:prstGeom>
              <a:blipFill rotWithShape="1">
                <a:blip r:embed="rId5"/>
                <a:stretch>
                  <a:fillRect l="-1185" t="-5488" b="-36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24286" y="5625908"/>
            <a:ext cx="8229600" cy="100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Just find real part and we’re done!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098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Part of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0536" y="2286904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36" y="2286904"/>
                <a:ext cx="5513942" cy="1014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85" y="4212115"/>
            <a:ext cx="31051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2707" y="899810"/>
            <a:ext cx="8229600" cy="13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Finding the real part of the expression is easy, it just involves some old school math that you’ve probably forgotten (HW5 will have complex number exercises)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15107" y="3318112"/>
                <a:ext cx="8229600" cy="2399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Key thing to remember is that complex numbers have two representations</a:t>
                </a:r>
              </a:p>
              <a:p>
                <a:pPr lvl="1"/>
                <a:r>
                  <a:rPr lang="en-US" sz="2200" dirty="0" smtClean="0"/>
                  <a:t>Rectangular form: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𝑗𝑏</m:t>
                    </m:r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Polar form: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𝜃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07" y="3318112"/>
                <a:ext cx="8229600" cy="2399641"/>
              </a:xfrm>
              <a:prstGeom prst="rect">
                <a:avLst/>
              </a:prstGeom>
              <a:blipFill rotWithShape="1">
                <a:blip r:embed="rId4"/>
                <a:stretch>
                  <a:fillRect l="-1185" t="-22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8466" y="5055391"/>
                <a:ext cx="2963539" cy="62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6" y="5055391"/>
                <a:ext cx="2963539" cy="6260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9849" y="5515749"/>
                <a:ext cx="290294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49" y="5515749"/>
                <a:ext cx="2902943" cy="10604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1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Part of Expression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2707" y="899810"/>
            <a:ext cx="8229600" cy="138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What we have is basically the product of two complex numbers</a:t>
            </a:r>
          </a:p>
          <a:p>
            <a:r>
              <a:rPr lang="en-US" sz="2600" dirty="0" smtClean="0"/>
              <a:t>Let’s convert the left one to polar form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615107" y="3318112"/>
                <a:ext cx="8229600" cy="2399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:r>
                  <a:rPr lang="en-US" sz="2200" dirty="0" smtClean="0"/>
                  <a:t>Rectangular form: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𝑗𝑏</m:t>
                    </m:r>
                  </m:oMath>
                </a14:m>
                <a:endParaRPr lang="en-US" sz="2200" b="0" dirty="0" smtClean="0"/>
              </a:p>
              <a:p>
                <a:pPr lvl="1"/>
                <a:r>
                  <a:rPr lang="en-US" sz="2200" dirty="0" smtClean="0"/>
                  <a:t>Polar form: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𝑟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𝜃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107" y="3318112"/>
                <a:ext cx="8229600" cy="2399641"/>
              </a:xfrm>
              <a:prstGeom prst="rect">
                <a:avLst/>
              </a:prstGeom>
              <a:blipFill rotWithShape="1">
                <a:blip r:embed="rId2"/>
                <a:stretch>
                  <a:fillRect t="-126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41623" y="3284224"/>
                <a:ext cx="2963539" cy="62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23" y="3284224"/>
                <a:ext cx="2963539" cy="6260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83006" y="3744582"/>
                <a:ext cx="2902943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06" y="3744582"/>
                <a:ext cx="2902943" cy="10604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20536" y="2286904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36" y="2286904"/>
                <a:ext cx="5513942" cy="10145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9064" y="4805065"/>
                <a:ext cx="7882570" cy="96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𝑤𝑅𝐶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64" y="4805065"/>
                <a:ext cx="7882570" cy="962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45735" y="5960125"/>
                <a:ext cx="34776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𝜙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arctan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𝑅𝐶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5" y="5960125"/>
                <a:ext cx="347765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2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bunch of hints on the </a:t>
            </a:r>
            <a:r>
              <a:rPr lang="en-US" dirty="0" err="1" smtClean="0"/>
              <a:t>bspace</a:t>
            </a:r>
            <a:r>
              <a:rPr lang="en-US" dirty="0" smtClean="0"/>
              <a:t> forums</a:t>
            </a:r>
          </a:p>
          <a:p>
            <a:r>
              <a:rPr lang="en-US" dirty="0" smtClean="0"/>
              <a:t>“Zero state response” and “zero input response” are terms that I haven’t used in lecture, but they’re really easy and they’re in the book</a:t>
            </a:r>
          </a:p>
          <a:p>
            <a:pPr lvl="1"/>
            <a:r>
              <a:rPr lang="en-US" dirty="0" smtClean="0"/>
              <a:t>Zero input response: The response you get with f(t)=0 </a:t>
            </a:r>
            <a:r>
              <a:rPr lang="en-US" smtClean="0"/>
              <a:t>[same as homogeneous </a:t>
            </a:r>
            <a:r>
              <a:rPr lang="en-US" dirty="0" smtClean="0"/>
              <a:t>solution]</a:t>
            </a:r>
          </a:p>
          <a:p>
            <a:pPr lvl="1"/>
            <a:r>
              <a:rPr lang="en-US" dirty="0" smtClean="0"/>
              <a:t>Zero state response: The response you get with y(0)=0 [complete response with initial condition equal to zero]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Part of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18959" y="1140884"/>
                <a:ext cx="3709542" cy="96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𝑤𝑅𝐶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59" y="1140884"/>
                <a:ext cx="3709542" cy="962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7311" y="2359020"/>
                <a:ext cx="5772838" cy="95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11" y="2359020"/>
                <a:ext cx="5772838" cy="9598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399" y="3613107"/>
                <a:ext cx="7989065" cy="95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3613107"/>
                <a:ext cx="7989065" cy="9598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Part of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18959" y="1140884"/>
                <a:ext cx="3709542" cy="96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𝑤𝑅𝐶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59" y="1140884"/>
                <a:ext cx="3709542" cy="962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251" y="3835840"/>
                <a:ext cx="9539576" cy="959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𝑗𝑠𝑖𝑛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51" y="3835840"/>
                <a:ext cx="9539576" cy="9598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2" y="953403"/>
            <a:ext cx="53911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451690" y="2919566"/>
                <a:ext cx="8229600" cy="1004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600" dirty="0" smtClean="0"/>
                  <a:t>Superposition tells us that our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 smtClean="0"/>
                  <a:t> will just be the sum of the effect of these two sources</a:t>
                </a:r>
                <a:endParaRPr lang="en-US" sz="26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690" y="2919566"/>
                <a:ext cx="8229600" cy="1004409"/>
              </a:xfrm>
              <a:prstGeom prst="rect">
                <a:avLst/>
              </a:prstGeom>
              <a:blipFill rotWithShape="1">
                <a:blip r:embed="rId5"/>
                <a:stretch>
                  <a:fillRect l="-1111" t="-6061" r="-1185" b="-48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4090" y="5010935"/>
            <a:ext cx="8229600" cy="100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Thus, particular solution (forced response) of original cosine source is just the real part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7401" y="5794351"/>
                <a:ext cx="6613275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𝑅𝐶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01" y="5794351"/>
                <a:ext cx="6613275" cy="9598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4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Wait…. That was easier?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18959" y="1140884"/>
                <a:ext cx="3709542" cy="962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𝑤𝑅𝐶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𝜙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𝑗𝑤𝑡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59" y="1140884"/>
                <a:ext cx="3709542" cy="962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2" y="953403"/>
            <a:ext cx="539115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1690" y="2919566"/>
            <a:ext cx="8229600" cy="319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dirty="0" smtClean="0"/>
              <a:t>What we just did was mostly a derivation</a:t>
            </a:r>
          </a:p>
          <a:p>
            <a:r>
              <a:rPr lang="en-US" sz="2600" dirty="0" smtClean="0"/>
              <a:t>Only have to do the hard math one time</a:t>
            </a:r>
          </a:p>
          <a:p>
            <a:pPr lvl="1"/>
            <a:r>
              <a:rPr lang="en-US" sz="2200" dirty="0" smtClean="0"/>
              <a:t>Sort of like intuitive method for DC sources</a:t>
            </a:r>
          </a:p>
          <a:p>
            <a:r>
              <a:rPr lang="en-US" sz="2600" dirty="0" smtClean="0"/>
              <a:t>What’s the “easy way” to find a particular solution, now that we did the hard math one time?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21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07595" y="1755527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95" y="1755527"/>
                <a:ext cx="5513942" cy="10145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5" y="1190281"/>
            <a:ext cx="39433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3357" y="1190281"/>
            <a:ext cx="569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complex exponential source: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50624" y="2973595"/>
                <a:ext cx="5513942" cy="1014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𝑗𝑤𝐶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𝑗𝑤𝐶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24" y="2973595"/>
                <a:ext cx="5513942" cy="10145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6607" y="2532920"/>
            <a:ext cx="322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Rewrite as: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4573" y="4337677"/>
                <a:ext cx="5332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=1/</m:t>
                    </m:r>
                    <m:r>
                      <a:rPr lang="en-US" b="0" i="1" smtClean="0">
                        <a:latin typeface="Cambria Math"/>
                      </a:rPr>
                      <m:t>𝑗𝑤𝐶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" y="4337677"/>
                <a:ext cx="5332164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286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03024" y="4943778"/>
                <a:ext cx="5513942" cy="97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24" y="4943778"/>
                <a:ext cx="5513942" cy="971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5759" y="5915519"/>
            <a:ext cx="1032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Looks a lot like…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83875" y="5882470"/>
            <a:ext cx="419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00" y="228600"/>
            <a:ext cx="9088916" cy="533400"/>
          </a:xfrm>
        </p:spPr>
        <p:txBody>
          <a:bodyPr/>
          <a:lstStyle/>
          <a:p>
            <a:r>
              <a:rPr lang="en-US" dirty="0" smtClean="0"/>
              <a:t>Impedance Method for Solving AC 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With a little more derivation, we can unveil a very powerful technique: impedance analysis:</a:t>
                </a:r>
              </a:p>
              <a:p>
                <a:pPr lvl="1"/>
                <a:r>
                  <a:rPr lang="en-US" dirty="0" smtClean="0"/>
                  <a:t>Replace capacitors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Replace inductors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Replace resistors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Replace source(s) with constant source with same magnitude (</a:t>
                </a:r>
                <a:r>
                  <a:rPr lang="en-US" b="0" dirty="0" err="1" smtClean="0"/>
                  <a:t>phasor</a:t>
                </a:r>
                <a:r>
                  <a:rPr lang="en-US" b="0" smtClean="0"/>
                  <a:t> representation)</a:t>
                </a:r>
                <a:endParaRPr lang="en-US" b="0" dirty="0" smtClean="0"/>
              </a:p>
              <a:p>
                <a:r>
                  <a:rPr lang="en-US" dirty="0" smtClean="0"/>
                  <a:t>Then treat the whole thing like a resistive circuit to get “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” version of particular solution</a:t>
                </a:r>
              </a:p>
              <a:p>
                <a:r>
                  <a:rPr lang="en-US" dirty="0" smtClean="0"/>
                  <a:t>Optionally, convert back into time variable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318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0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00" y="228600"/>
            <a:ext cx="9088916" cy="533400"/>
          </a:xfrm>
        </p:spPr>
        <p:txBody>
          <a:bodyPr/>
          <a:lstStyle/>
          <a:p>
            <a:r>
              <a:rPr lang="en-US" dirty="0" smtClean="0"/>
              <a:t>Impedance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sinusoidal source</a:t>
            </a:r>
          </a:p>
          <a:p>
            <a:r>
              <a:rPr lang="en-US" dirty="0" smtClean="0"/>
              <a:t>Reduces any network of capacitors, inductors, and resistors into a big set of  </a:t>
            </a:r>
            <a:r>
              <a:rPr lang="en-US" b="1" dirty="0" smtClean="0"/>
              <a:t>algebraic equations</a:t>
            </a:r>
          </a:p>
          <a:p>
            <a:pPr lvl="1"/>
            <a:r>
              <a:rPr lang="en-US" dirty="0" smtClean="0"/>
              <a:t>Much easier to deal with than ODEs</a:t>
            </a:r>
          </a:p>
          <a:p>
            <a:r>
              <a:rPr lang="en-US" dirty="0" smtClean="0"/>
              <a:t>Only gives you the particular solution, but we usually don’t care about the homogeneous solution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44" y="5283623"/>
            <a:ext cx="21240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Analysis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Impedance example to help you on HW#5</a:t>
            </a:r>
          </a:p>
        </p:txBody>
      </p:sp>
    </p:spTree>
    <p:extLst>
      <p:ext uri="{BB962C8B-B14F-4D97-AF65-F5344CB8AC3E}">
        <p14:creationId xmlns:p14="http://schemas.microsoft.com/office/powerpoint/2010/main" val="185389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board…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LC and RLC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are important, but not so much for digital integrated circuit design</a:t>
            </a:r>
          </a:p>
          <a:p>
            <a:r>
              <a:rPr lang="en-US" dirty="0" smtClean="0"/>
              <a:t>They do play a role in the world of analog circuits, but that’s a bit specialized for us to spend a great deal of time</a:t>
            </a:r>
          </a:p>
          <a:p>
            <a:pPr lvl="1"/>
            <a:r>
              <a:rPr lang="en-US" dirty="0" smtClean="0"/>
              <a:t>Usually care more about “frequency response” than the actual shape of the response in time</a:t>
            </a:r>
          </a:p>
          <a:p>
            <a:r>
              <a:rPr lang="en-US" dirty="0" smtClean="0"/>
              <a:t>If you want to learn more about analog circuit design (it is hard and probably awesome), see 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step back a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Earlier this week, I said capacitors are good for</a:t>
            </a:r>
          </a:p>
          <a:p>
            <a:pPr lvl="1"/>
            <a:r>
              <a:rPr lang="en-US" dirty="0" smtClean="0"/>
              <a:t>Storing energy</a:t>
            </a:r>
          </a:p>
          <a:p>
            <a:pPr lvl="1"/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Modeling unwanted capacitances in digital circuits</a:t>
            </a:r>
            <a:endParaRPr lang="en-US" dirty="0"/>
          </a:p>
          <a:p>
            <a:r>
              <a:rPr lang="en-US" dirty="0" smtClean="0"/>
              <a:t>We’ve discussed the first case pretty heavily now, and filtering will come in great detail next week</a:t>
            </a:r>
          </a:p>
          <a:p>
            <a:r>
              <a:rPr lang="en-US" dirty="0" smtClean="0"/>
              <a:t>For now, let’s talk about delay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914400"/>
            <a:ext cx="8153400" cy="12954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sz="2400"/>
              <a:t>When we perform a sequence of computations using a digital circuit, we switch the input voltages between </a:t>
            </a:r>
            <a:r>
              <a:rPr lang="en-US" sz="2400" b="1"/>
              <a:t>logic 0</a:t>
            </a:r>
            <a:r>
              <a:rPr lang="en-US" sz="2400"/>
              <a:t> (</a:t>
            </a:r>
            <a:r>
              <a:rPr lang="en-US" sz="2400" i="1"/>
              <a:t>e.g.</a:t>
            </a:r>
            <a:r>
              <a:rPr lang="en-US" sz="2400"/>
              <a:t> 0 Volts) and </a:t>
            </a:r>
            <a:r>
              <a:rPr lang="en-US" sz="2400" b="1"/>
              <a:t>logic 1</a:t>
            </a:r>
            <a:r>
              <a:rPr lang="en-US" sz="2400"/>
              <a:t> (</a:t>
            </a:r>
            <a:r>
              <a:rPr lang="en-US" sz="2400" i="1"/>
              <a:t>e.g.</a:t>
            </a:r>
            <a:r>
              <a:rPr lang="en-US" sz="2400"/>
              <a:t> 5 Volts).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457200" y="56546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Arial" pitchFamily="34" charset="0"/>
              </a:rPr>
              <a:t>The output of the digital circuit changes between </a:t>
            </a:r>
            <a:r>
              <a:rPr lang="en-US" sz="2400" b="1">
                <a:latin typeface="Arial" pitchFamily="34" charset="0"/>
              </a:rPr>
              <a:t>logic 0</a:t>
            </a:r>
            <a:r>
              <a:rPr lang="en-US" sz="2400">
                <a:latin typeface="Arial" pitchFamily="34" charset="0"/>
              </a:rPr>
              <a:t> and </a:t>
            </a:r>
            <a:r>
              <a:rPr lang="en-US" sz="2400" b="1">
                <a:latin typeface="Arial" pitchFamily="34" charset="0"/>
              </a:rPr>
              <a:t>logic 1</a:t>
            </a:r>
            <a:r>
              <a:rPr lang="en-US" sz="2400">
                <a:latin typeface="Arial" pitchFamily="34" charset="0"/>
              </a:rPr>
              <a:t> as computations are performed.</a:t>
            </a:r>
          </a:p>
        </p:txBody>
      </p:sp>
      <p:graphicFrame>
        <p:nvGraphicFramePr>
          <p:cNvPr id="46182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014413" y="2301875"/>
          <a:ext cx="7443787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Micrografx Windows Draw 4.0 Drawing" r:id="rId3" imgW="3970378" imgH="1617336" progId="Draw.Document.4">
                  <p:embed/>
                </p:oleObj>
              </mc:Choice>
              <mc:Fallback>
                <p:oleObj name="Micrografx Windows Draw 4.0 Drawing" r:id="rId3" imgW="3970378" imgH="1617336" progId="Draw.Document.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2301875"/>
                        <a:ext cx="7443787" cy="303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Application to Digital Integrated Circuits (ICs)</a:t>
            </a:r>
          </a:p>
        </p:txBody>
      </p:sp>
    </p:spTree>
    <p:extLst>
      <p:ext uri="{BB962C8B-B14F-4D97-AF65-F5344CB8AC3E}">
        <p14:creationId xmlns:p14="http://schemas.microsoft.com/office/powerpoint/2010/main" val="462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562600"/>
            <a:ext cx="8778875" cy="8382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Every node in a real circuit has capacitance; it’s the charging of these capacitances that limits circuit performance (speed)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457200" y="900113"/>
            <a:ext cx="41148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We compute with pulses. 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We send beautiful pulses in:</a:t>
            </a: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862263"/>
            <a:ext cx="4359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But we receive lousy-looking pulses at the output:</a:t>
            </a:r>
          </a:p>
        </p:txBody>
      </p:sp>
      <p:sp>
        <p:nvSpPr>
          <p:cNvPr id="463878" name="Text Box 6"/>
          <p:cNvSpPr txBox="1">
            <a:spLocks noChangeArrowheads="1"/>
          </p:cNvSpPr>
          <p:nvPr/>
        </p:nvSpPr>
        <p:spPr bwMode="auto">
          <a:xfrm>
            <a:off x="447675" y="4724400"/>
            <a:ext cx="709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Capacitor charging effects are responsible!</a:t>
            </a:r>
          </a:p>
        </p:txBody>
      </p:sp>
      <p:sp>
        <p:nvSpPr>
          <p:cNvPr id="463880" name="Rectangle 8"/>
          <p:cNvSpPr>
            <a:spLocks noChangeArrowheads="1"/>
          </p:cNvSpPr>
          <p:nvPr/>
        </p:nvSpPr>
        <p:spPr bwMode="auto">
          <a:xfrm>
            <a:off x="5418138" y="966788"/>
            <a:ext cx="2657475" cy="160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/>
        </p:nvSpPr>
        <p:spPr bwMode="auto">
          <a:xfrm>
            <a:off x="5418138" y="966788"/>
            <a:ext cx="1587" cy="16097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/>
        </p:nvSpPr>
        <p:spPr bwMode="auto">
          <a:xfrm>
            <a:off x="5408613" y="2576513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Line 11"/>
          <p:cNvSpPr>
            <a:spLocks noChangeShapeType="1"/>
          </p:cNvSpPr>
          <p:nvPr/>
        </p:nvSpPr>
        <p:spPr bwMode="auto">
          <a:xfrm>
            <a:off x="5408613" y="2532063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4" name="Line 12"/>
          <p:cNvSpPr>
            <a:spLocks noChangeShapeType="1"/>
          </p:cNvSpPr>
          <p:nvPr/>
        </p:nvSpPr>
        <p:spPr bwMode="auto">
          <a:xfrm>
            <a:off x="5408613" y="2484438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5" name="Line 13"/>
          <p:cNvSpPr>
            <a:spLocks noChangeShapeType="1"/>
          </p:cNvSpPr>
          <p:nvPr/>
        </p:nvSpPr>
        <p:spPr bwMode="auto">
          <a:xfrm>
            <a:off x="5408613" y="2439988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6" name="Line 14"/>
          <p:cNvSpPr>
            <a:spLocks noChangeShapeType="1"/>
          </p:cNvSpPr>
          <p:nvPr/>
        </p:nvSpPr>
        <p:spPr bwMode="auto">
          <a:xfrm>
            <a:off x="5408613" y="239077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7" name="Line 15"/>
          <p:cNvSpPr>
            <a:spLocks noChangeShapeType="1"/>
          </p:cNvSpPr>
          <p:nvPr/>
        </p:nvSpPr>
        <p:spPr bwMode="auto">
          <a:xfrm>
            <a:off x="5408613" y="234632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8" name="Line 16"/>
          <p:cNvSpPr>
            <a:spLocks noChangeShapeType="1"/>
          </p:cNvSpPr>
          <p:nvPr/>
        </p:nvSpPr>
        <p:spPr bwMode="auto">
          <a:xfrm>
            <a:off x="5408613" y="229870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9" name="Line 17"/>
          <p:cNvSpPr>
            <a:spLocks noChangeShapeType="1"/>
          </p:cNvSpPr>
          <p:nvPr/>
        </p:nvSpPr>
        <p:spPr bwMode="auto">
          <a:xfrm>
            <a:off x="5408613" y="225425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0" name="Line 18"/>
          <p:cNvSpPr>
            <a:spLocks noChangeShapeType="1"/>
          </p:cNvSpPr>
          <p:nvPr/>
        </p:nvSpPr>
        <p:spPr bwMode="auto">
          <a:xfrm>
            <a:off x="5408613" y="220662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1" name="Line 19"/>
          <p:cNvSpPr>
            <a:spLocks noChangeShapeType="1"/>
          </p:cNvSpPr>
          <p:nvPr/>
        </p:nvSpPr>
        <p:spPr bwMode="auto">
          <a:xfrm>
            <a:off x="5408613" y="216217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2" name="Line 20"/>
          <p:cNvSpPr>
            <a:spLocks noChangeShapeType="1"/>
          </p:cNvSpPr>
          <p:nvPr/>
        </p:nvSpPr>
        <p:spPr bwMode="auto">
          <a:xfrm>
            <a:off x="5408613" y="211455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3" name="Line 21"/>
          <p:cNvSpPr>
            <a:spLocks noChangeShapeType="1"/>
          </p:cNvSpPr>
          <p:nvPr/>
        </p:nvSpPr>
        <p:spPr bwMode="auto">
          <a:xfrm>
            <a:off x="5408613" y="207010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4" name="Line 22"/>
          <p:cNvSpPr>
            <a:spLocks noChangeShapeType="1"/>
          </p:cNvSpPr>
          <p:nvPr/>
        </p:nvSpPr>
        <p:spPr bwMode="auto">
          <a:xfrm>
            <a:off x="5408613" y="202565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5" name="Line 23"/>
          <p:cNvSpPr>
            <a:spLocks noChangeShapeType="1"/>
          </p:cNvSpPr>
          <p:nvPr/>
        </p:nvSpPr>
        <p:spPr bwMode="auto">
          <a:xfrm>
            <a:off x="5408613" y="197802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6" name="Line 24"/>
          <p:cNvSpPr>
            <a:spLocks noChangeShapeType="1"/>
          </p:cNvSpPr>
          <p:nvPr/>
        </p:nvSpPr>
        <p:spPr bwMode="auto">
          <a:xfrm>
            <a:off x="5408613" y="193357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7" name="Line 25"/>
          <p:cNvSpPr>
            <a:spLocks noChangeShapeType="1"/>
          </p:cNvSpPr>
          <p:nvPr/>
        </p:nvSpPr>
        <p:spPr bwMode="auto">
          <a:xfrm>
            <a:off x="5408613" y="188595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8" name="Line 26"/>
          <p:cNvSpPr>
            <a:spLocks noChangeShapeType="1"/>
          </p:cNvSpPr>
          <p:nvPr/>
        </p:nvSpPr>
        <p:spPr bwMode="auto">
          <a:xfrm>
            <a:off x="5408613" y="184150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99" name="Line 27"/>
          <p:cNvSpPr>
            <a:spLocks noChangeShapeType="1"/>
          </p:cNvSpPr>
          <p:nvPr/>
        </p:nvSpPr>
        <p:spPr bwMode="auto">
          <a:xfrm>
            <a:off x="5408613" y="179387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0" name="Line 28"/>
          <p:cNvSpPr>
            <a:spLocks noChangeShapeType="1"/>
          </p:cNvSpPr>
          <p:nvPr/>
        </p:nvSpPr>
        <p:spPr bwMode="auto">
          <a:xfrm>
            <a:off x="5408613" y="174942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1" name="Line 29"/>
          <p:cNvSpPr>
            <a:spLocks noChangeShapeType="1"/>
          </p:cNvSpPr>
          <p:nvPr/>
        </p:nvSpPr>
        <p:spPr bwMode="auto">
          <a:xfrm>
            <a:off x="5408613" y="170180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2" name="Line 30"/>
          <p:cNvSpPr>
            <a:spLocks noChangeShapeType="1"/>
          </p:cNvSpPr>
          <p:nvPr/>
        </p:nvSpPr>
        <p:spPr bwMode="auto">
          <a:xfrm>
            <a:off x="5408613" y="165735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3" name="Line 31"/>
          <p:cNvSpPr>
            <a:spLocks noChangeShapeType="1"/>
          </p:cNvSpPr>
          <p:nvPr/>
        </p:nvSpPr>
        <p:spPr bwMode="auto">
          <a:xfrm>
            <a:off x="5408613" y="160972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4" name="Line 32"/>
          <p:cNvSpPr>
            <a:spLocks noChangeShapeType="1"/>
          </p:cNvSpPr>
          <p:nvPr/>
        </p:nvSpPr>
        <p:spPr bwMode="auto">
          <a:xfrm>
            <a:off x="5408613" y="1565275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5" name="Line 33"/>
          <p:cNvSpPr>
            <a:spLocks noChangeShapeType="1"/>
          </p:cNvSpPr>
          <p:nvPr/>
        </p:nvSpPr>
        <p:spPr bwMode="auto">
          <a:xfrm>
            <a:off x="5408613" y="151765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6" name="Line 34"/>
          <p:cNvSpPr>
            <a:spLocks noChangeShapeType="1"/>
          </p:cNvSpPr>
          <p:nvPr/>
        </p:nvSpPr>
        <p:spPr bwMode="auto">
          <a:xfrm>
            <a:off x="5408613" y="147320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7" name="Line 35"/>
          <p:cNvSpPr>
            <a:spLocks noChangeShapeType="1"/>
          </p:cNvSpPr>
          <p:nvPr/>
        </p:nvSpPr>
        <p:spPr bwMode="auto">
          <a:xfrm>
            <a:off x="5408613" y="1428750"/>
            <a:ext cx="190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8" name="Line 36"/>
          <p:cNvSpPr>
            <a:spLocks noChangeShapeType="1"/>
          </p:cNvSpPr>
          <p:nvPr/>
        </p:nvSpPr>
        <p:spPr bwMode="auto">
          <a:xfrm>
            <a:off x="5408613" y="1379538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09" name="Line 37"/>
          <p:cNvSpPr>
            <a:spLocks noChangeShapeType="1"/>
          </p:cNvSpPr>
          <p:nvPr/>
        </p:nvSpPr>
        <p:spPr bwMode="auto">
          <a:xfrm>
            <a:off x="5408613" y="1335088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0" name="Line 38"/>
          <p:cNvSpPr>
            <a:spLocks noChangeShapeType="1"/>
          </p:cNvSpPr>
          <p:nvPr/>
        </p:nvSpPr>
        <p:spPr bwMode="auto">
          <a:xfrm>
            <a:off x="5408613" y="1287463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1" name="Line 39"/>
          <p:cNvSpPr>
            <a:spLocks noChangeShapeType="1"/>
          </p:cNvSpPr>
          <p:nvPr/>
        </p:nvSpPr>
        <p:spPr bwMode="auto">
          <a:xfrm>
            <a:off x="5408613" y="1243013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2" name="Line 40"/>
          <p:cNvSpPr>
            <a:spLocks noChangeShapeType="1"/>
          </p:cNvSpPr>
          <p:nvPr/>
        </p:nvSpPr>
        <p:spPr bwMode="auto">
          <a:xfrm>
            <a:off x="5408613" y="1195388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3" name="Line 41"/>
          <p:cNvSpPr>
            <a:spLocks noChangeShapeType="1"/>
          </p:cNvSpPr>
          <p:nvPr/>
        </p:nvSpPr>
        <p:spPr bwMode="auto">
          <a:xfrm>
            <a:off x="5408613" y="1150938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4" name="Line 42"/>
          <p:cNvSpPr>
            <a:spLocks noChangeShapeType="1"/>
          </p:cNvSpPr>
          <p:nvPr/>
        </p:nvSpPr>
        <p:spPr bwMode="auto">
          <a:xfrm>
            <a:off x="5408613" y="1103313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5" name="Line 43"/>
          <p:cNvSpPr>
            <a:spLocks noChangeShapeType="1"/>
          </p:cNvSpPr>
          <p:nvPr/>
        </p:nvSpPr>
        <p:spPr bwMode="auto">
          <a:xfrm>
            <a:off x="5408613" y="1058863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6" name="Line 44"/>
          <p:cNvSpPr>
            <a:spLocks noChangeShapeType="1"/>
          </p:cNvSpPr>
          <p:nvPr/>
        </p:nvSpPr>
        <p:spPr bwMode="auto">
          <a:xfrm>
            <a:off x="5408613" y="1011238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7" name="Line 45"/>
          <p:cNvSpPr>
            <a:spLocks noChangeShapeType="1"/>
          </p:cNvSpPr>
          <p:nvPr/>
        </p:nvSpPr>
        <p:spPr bwMode="auto">
          <a:xfrm>
            <a:off x="5408613" y="966788"/>
            <a:ext cx="190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8" name="Line 46"/>
          <p:cNvSpPr>
            <a:spLocks noChangeShapeType="1"/>
          </p:cNvSpPr>
          <p:nvPr/>
        </p:nvSpPr>
        <p:spPr bwMode="auto">
          <a:xfrm>
            <a:off x="5405438" y="2576513"/>
            <a:ext cx="254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19" name="Line 47"/>
          <p:cNvSpPr>
            <a:spLocks noChangeShapeType="1"/>
          </p:cNvSpPr>
          <p:nvPr/>
        </p:nvSpPr>
        <p:spPr bwMode="auto">
          <a:xfrm>
            <a:off x="5405438" y="2346325"/>
            <a:ext cx="254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0" name="Line 48"/>
          <p:cNvSpPr>
            <a:spLocks noChangeShapeType="1"/>
          </p:cNvSpPr>
          <p:nvPr/>
        </p:nvSpPr>
        <p:spPr bwMode="auto">
          <a:xfrm>
            <a:off x="5405438" y="2114550"/>
            <a:ext cx="254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1" name="Line 49"/>
          <p:cNvSpPr>
            <a:spLocks noChangeShapeType="1"/>
          </p:cNvSpPr>
          <p:nvPr/>
        </p:nvSpPr>
        <p:spPr bwMode="auto">
          <a:xfrm>
            <a:off x="5405438" y="1885950"/>
            <a:ext cx="254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2" name="Line 50"/>
          <p:cNvSpPr>
            <a:spLocks noChangeShapeType="1"/>
          </p:cNvSpPr>
          <p:nvPr/>
        </p:nvSpPr>
        <p:spPr bwMode="auto">
          <a:xfrm>
            <a:off x="5405438" y="1657350"/>
            <a:ext cx="254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3" name="Line 51"/>
          <p:cNvSpPr>
            <a:spLocks noChangeShapeType="1"/>
          </p:cNvSpPr>
          <p:nvPr/>
        </p:nvSpPr>
        <p:spPr bwMode="auto">
          <a:xfrm>
            <a:off x="5405438" y="1428750"/>
            <a:ext cx="2540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4" name="Line 52"/>
          <p:cNvSpPr>
            <a:spLocks noChangeShapeType="1"/>
          </p:cNvSpPr>
          <p:nvPr/>
        </p:nvSpPr>
        <p:spPr bwMode="auto">
          <a:xfrm>
            <a:off x="5405438" y="1195388"/>
            <a:ext cx="254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5" name="Line 53"/>
          <p:cNvSpPr>
            <a:spLocks noChangeShapeType="1"/>
          </p:cNvSpPr>
          <p:nvPr/>
        </p:nvSpPr>
        <p:spPr bwMode="auto">
          <a:xfrm>
            <a:off x="5405438" y="966788"/>
            <a:ext cx="2540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6" name="Line 54"/>
          <p:cNvSpPr>
            <a:spLocks noChangeShapeType="1"/>
          </p:cNvSpPr>
          <p:nvPr/>
        </p:nvSpPr>
        <p:spPr bwMode="auto">
          <a:xfrm>
            <a:off x="5418138" y="2346325"/>
            <a:ext cx="26574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7" name="Line 55"/>
          <p:cNvSpPr>
            <a:spLocks noChangeShapeType="1"/>
          </p:cNvSpPr>
          <p:nvPr/>
        </p:nvSpPr>
        <p:spPr bwMode="auto">
          <a:xfrm flipV="1">
            <a:off x="541813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8" name="Line 56"/>
          <p:cNvSpPr>
            <a:spLocks noChangeShapeType="1"/>
          </p:cNvSpPr>
          <p:nvPr/>
        </p:nvSpPr>
        <p:spPr bwMode="auto">
          <a:xfrm flipV="1">
            <a:off x="547211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29" name="Line 57"/>
          <p:cNvSpPr>
            <a:spLocks noChangeShapeType="1"/>
          </p:cNvSpPr>
          <p:nvPr/>
        </p:nvSpPr>
        <p:spPr bwMode="auto">
          <a:xfrm flipV="1">
            <a:off x="552291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0" name="Line 58"/>
          <p:cNvSpPr>
            <a:spLocks noChangeShapeType="1"/>
          </p:cNvSpPr>
          <p:nvPr/>
        </p:nvSpPr>
        <p:spPr bwMode="auto">
          <a:xfrm flipV="1">
            <a:off x="557688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1" name="Line 59"/>
          <p:cNvSpPr>
            <a:spLocks noChangeShapeType="1"/>
          </p:cNvSpPr>
          <p:nvPr/>
        </p:nvSpPr>
        <p:spPr bwMode="auto">
          <a:xfrm flipV="1">
            <a:off x="563086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2" name="Line 60"/>
          <p:cNvSpPr>
            <a:spLocks noChangeShapeType="1"/>
          </p:cNvSpPr>
          <p:nvPr/>
        </p:nvSpPr>
        <p:spPr bwMode="auto">
          <a:xfrm flipV="1">
            <a:off x="568483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3" name="Line 61"/>
          <p:cNvSpPr>
            <a:spLocks noChangeShapeType="1"/>
          </p:cNvSpPr>
          <p:nvPr/>
        </p:nvSpPr>
        <p:spPr bwMode="auto">
          <a:xfrm flipV="1">
            <a:off x="573563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4" name="Line 62"/>
          <p:cNvSpPr>
            <a:spLocks noChangeShapeType="1"/>
          </p:cNvSpPr>
          <p:nvPr/>
        </p:nvSpPr>
        <p:spPr bwMode="auto">
          <a:xfrm flipV="1">
            <a:off x="578961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5" name="Line 63"/>
          <p:cNvSpPr>
            <a:spLocks noChangeShapeType="1"/>
          </p:cNvSpPr>
          <p:nvPr/>
        </p:nvSpPr>
        <p:spPr bwMode="auto">
          <a:xfrm flipV="1">
            <a:off x="584358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6" name="Line 64"/>
          <p:cNvSpPr>
            <a:spLocks noChangeShapeType="1"/>
          </p:cNvSpPr>
          <p:nvPr/>
        </p:nvSpPr>
        <p:spPr bwMode="auto">
          <a:xfrm flipV="1">
            <a:off x="589438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7" name="Line 65"/>
          <p:cNvSpPr>
            <a:spLocks noChangeShapeType="1"/>
          </p:cNvSpPr>
          <p:nvPr/>
        </p:nvSpPr>
        <p:spPr bwMode="auto">
          <a:xfrm flipV="1">
            <a:off x="594995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8" name="Line 66"/>
          <p:cNvSpPr>
            <a:spLocks noChangeShapeType="1"/>
          </p:cNvSpPr>
          <p:nvPr/>
        </p:nvSpPr>
        <p:spPr bwMode="auto">
          <a:xfrm flipV="1">
            <a:off x="600392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39" name="Line 67"/>
          <p:cNvSpPr>
            <a:spLocks noChangeShapeType="1"/>
          </p:cNvSpPr>
          <p:nvPr/>
        </p:nvSpPr>
        <p:spPr bwMode="auto">
          <a:xfrm flipV="1">
            <a:off x="605790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0" name="Line 68"/>
          <p:cNvSpPr>
            <a:spLocks noChangeShapeType="1"/>
          </p:cNvSpPr>
          <p:nvPr/>
        </p:nvSpPr>
        <p:spPr bwMode="auto">
          <a:xfrm flipV="1">
            <a:off x="610870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1" name="Line 69"/>
          <p:cNvSpPr>
            <a:spLocks noChangeShapeType="1"/>
          </p:cNvSpPr>
          <p:nvPr/>
        </p:nvSpPr>
        <p:spPr bwMode="auto">
          <a:xfrm flipV="1">
            <a:off x="616267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2" name="Line 70"/>
          <p:cNvSpPr>
            <a:spLocks noChangeShapeType="1"/>
          </p:cNvSpPr>
          <p:nvPr/>
        </p:nvSpPr>
        <p:spPr bwMode="auto">
          <a:xfrm flipV="1">
            <a:off x="621665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3" name="Line 71"/>
          <p:cNvSpPr>
            <a:spLocks noChangeShapeType="1"/>
          </p:cNvSpPr>
          <p:nvPr/>
        </p:nvSpPr>
        <p:spPr bwMode="auto">
          <a:xfrm flipV="1">
            <a:off x="627062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4" name="Line 72"/>
          <p:cNvSpPr>
            <a:spLocks noChangeShapeType="1"/>
          </p:cNvSpPr>
          <p:nvPr/>
        </p:nvSpPr>
        <p:spPr bwMode="auto">
          <a:xfrm flipV="1">
            <a:off x="632142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5" name="Line 73"/>
          <p:cNvSpPr>
            <a:spLocks noChangeShapeType="1"/>
          </p:cNvSpPr>
          <p:nvPr/>
        </p:nvSpPr>
        <p:spPr bwMode="auto">
          <a:xfrm flipV="1">
            <a:off x="637540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6" name="Line 74"/>
          <p:cNvSpPr>
            <a:spLocks noChangeShapeType="1"/>
          </p:cNvSpPr>
          <p:nvPr/>
        </p:nvSpPr>
        <p:spPr bwMode="auto">
          <a:xfrm flipV="1">
            <a:off x="642937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7" name="Line 75"/>
          <p:cNvSpPr>
            <a:spLocks noChangeShapeType="1"/>
          </p:cNvSpPr>
          <p:nvPr/>
        </p:nvSpPr>
        <p:spPr bwMode="auto">
          <a:xfrm flipV="1">
            <a:off x="648017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8" name="Line 76"/>
          <p:cNvSpPr>
            <a:spLocks noChangeShapeType="1"/>
          </p:cNvSpPr>
          <p:nvPr/>
        </p:nvSpPr>
        <p:spPr bwMode="auto">
          <a:xfrm flipV="1">
            <a:off x="653415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49" name="Line 77"/>
          <p:cNvSpPr>
            <a:spLocks noChangeShapeType="1"/>
          </p:cNvSpPr>
          <p:nvPr/>
        </p:nvSpPr>
        <p:spPr bwMode="auto">
          <a:xfrm flipV="1">
            <a:off x="658812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0" name="Line 78"/>
          <p:cNvSpPr>
            <a:spLocks noChangeShapeType="1"/>
          </p:cNvSpPr>
          <p:nvPr/>
        </p:nvSpPr>
        <p:spPr bwMode="auto">
          <a:xfrm flipV="1">
            <a:off x="664210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1" name="Line 79"/>
          <p:cNvSpPr>
            <a:spLocks noChangeShapeType="1"/>
          </p:cNvSpPr>
          <p:nvPr/>
        </p:nvSpPr>
        <p:spPr bwMode="auto">
          <a:xfrm flipV="1">
            <a:off x="669290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2" name="Line 80"/>
          <p:cNvSpPr>
            <a:spLocks noChangeShapeType="1"/>
          </p:cNvSpPr>
          <p:nvPr/>
        </p:nvSpPr>
        <p:spPr bwMode="auto">
          <a:xfrm flipV="1">
            <a:off x="674687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3" name="Line 81"/>
          <p:cNvSpPr>
            <a:spLocks noChangeShapeType="1"/>
          </p:cNvSpPr>
          <p:nvPr/>
        </p:nvSpPr>
        <p:spPr bwMode="auto">
          <a:xfrm flipV="1">
            <a:off x="680085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4" name="Line 82"/>
          <p:cNvSpPr>
            <a:spLocks noChangeShapeType="1"/>
          </p:cNvSpPr>
          <p:nvPr/>
        </p:nvSpPr>
        <p:spPr bwMode="auto">
          <a:xfrm flipV="1">
            <a:off x="685165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5" name="Line 83"/>
          <p:cNvSpPr>
            <a:spLocks noChangeShapeType="1"/>
          </p:cNvSpPr>
          <p:nvPr/>
        </p:nvSpPr>
        <p:spPr bwMode="auto">
          <a:xfrm flipV="1">
            <a:off x="690562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6" name="Line 84"/>
          <p:cNvSpPr>
            <a:spLocks noChangeShapeType="1"/>
          </p:cNvSpPr>
          <p:nvPr/>
        </p:nvSpPr>
        <p:spPr bwMode="auto">
          <a:xfrm flipV="1">
            <a:off x="695960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7" name="Line 85"/>
          <p:cNvSpPr>
            <a:spLocks noChangeShapeType="1"/>
          </p:cNvSpPr>
          <p:nvPr/>
        </p:nvSpPr>
        <p:spPr bwMode="auto">
          <a:xfrm flipV="1">
            <a:off x="701357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8" name="Line 86"/>
          <p:cNvSpPr>
            <a:spLocks noChangeShapeType="1"/>
          </p:cNvSpPr>
          <p:nvPr/>
        </p:nvSpPr>
        <p:spPr bwMode="auto">
          <a:xfrm flipV="1">
            <a:off x="706437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59" name="Line 87"/>
          <p:cNvSpPr>
            <a:spLocks noChangeShapeType="1"/>
          </p:cNvSpPr>
          <p:nvPr/>
        </p:nvSpPr>
        <p:spPr bwMode="auto">
          <a:xfrm flipV="1">
            <a:off x="711835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0" name="Line 88"/>
          <p:cNvSpPr>
            <a:spLocks noChangeShapeType="1"/>
          </p:cNvSpPr>
          <p:nvPr/>
        </p:nvSpPr>
        <p:spPr bwMode="auto">
          <a:xfrm flipV="1">
            <a:off x="717232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1" name="Line 89"/>
          <p:cNvSpPr>
            <a:spLocks noChangeShapeType="1"/>
          </p:cNvSpPr>
          <p:nvPr/>
        </p:nvSpPr>
        <p:spPr bwMode="auto">
          <a:xfrm flipV="1">
            <a:off x="722312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2" name="Line 90"/>
          <p:cNvSpPr>
            <a:spLocks noChangeShapeType="1"/>
          </p:cNvSpPr>
          <p:nvPr/>
        </p:nvSpPr>
        <p:spPr bwMode="auto">
          <a:xfrm flipV="1">
            <a:off x="727710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3" name="Line 91"/>
          <p:cNvSpPr>
            <a:spLocks noChangeShapeType="1"/>
          </p:cNvSpPr>
          <p:nvPr/>
        </p:nvSpPr>
        <p:spPr bwMode="auto">
          <a:xfrm flipV="1">
            <a:off x="7331075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4" name="Line 92"/>
          <p:cNvSpPr>
            <a:spLocks noChangeShapeType="1"/>
          </p:cNvSpPr>
          <p:nvPr/>
        </p:nvSpPr>
        <p:spPr bwMode="auto">
          <a:xfrm flipV="1">
            <a:off x="7385050" y="2336800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5" name="Line 93"/>
          <p:cNvSpPr>
            <a:spLocks noChangeShapeType="1"/>
          </p:cNvSpPr>
          <p:nvPr/>
        </p:nvSpPr>
        <p:spPr bwMode="auto">
          <a:xfrm flipV="1">
            <a:off x="743743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6" name="Line 94"/>
          <p:cNvSpPr>
            <a:spLocks noChangeShapeType="1"/>
          </p:cNvSpPr>
          <p:nvPr/>
        </p:nvSpPr>
        <p:spPr bwMode="auto">
          <a:xfrm flipV="1">
            <a:off x="749141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7" name="Line 95"/>
          <p:cNvSpPr>
            <a:spLocks noChangeShapeType="1"/>
          </p:cNvSpPr>
          <p:nvPr/>
        </p:nvSpPr>
        <p:spPr bwMode="auto">
          <a:xfrm flipV="1">
            <a:off x="754538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8" name="Line 96"/>
          <p:cNvSpPr>
            <a:spLocks noChangeShapeType="1"/>
          </p:cNvSpPr>
          <p:nvPr/>
        </p:nvSpPr>
        <p:spPr bwMode="auto">
          <a:xfrm flipV="1">
            <a:off x="759936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69" name="Line 97"/>
          <p:cNvSpPr>
            <a:spLocks noChangeShapeType="1"/>
          </p:cNvSpPr>
          <p:nvPr/>
        </p:nvSpPr>
        <p:spPr bwMode="auto">
          <a:xfrm flipV="1">
            <a:off x="765016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0" name="Line 98"/>
          <p:cNvSpPr>
            <a:spLocks noChangeShapeType="1"/>
          </p:cNvSpPr>
          <p:nvPr/>
        </p:nvSpPr>
        <p:spPr bwMode="auto">
          <a:xfrm flipV="1">
            <a:off x="770413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1" name="Line 99"/>
          <p:cNvSpPr>
            <a:spLocks noChangeShapeType="1"/>
          </p:cNvSpPr>
          <p:nvPr/>
        </p:nvSpPr>
        <p:spPr bwMode="auto">
          <a:xfrm flipV="1">
            <a:off x="775811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2" name="Line 100"/>
          <p:cNvSpPr>
            <a:spLocks noChangeShapeType="1"/>
          </p:cNvSpPr>
          <p:nvPr/>
        </p:nvSpPr>
        <p:spPr bwMode="auto">
          <a:xfrm flipV="1">
            <a:off x="780891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3" name="Line 101"/>
          <p:cNvSpPr>
            <a:spLocks noChangeShapeType="1"/>
          </p:cNvSpPr>
          <p:nvPr/>
        </p:nvSpPr>
        <p:spPr bwMode="auto">
          <a:xfrm flipV="1">
            <a:off x="786288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4" name="Line 102"/>
          <p:cNvSpPr>
            <a:spLocks noChangeShapeType="1"/>
          </p:cNvSpPr>
          <p:nvPr/>
        </p:nvSpPr>
        <p:spPr bwMode="auto">
          <a:xfrm flipV="1">
            <a:off x="791686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5" name="Line 103"/>
          <p:cNvSpPr>
            <a:spLocks noChangeShapeType="1"/>
          </p:cNvSpPr>
          <p:nvPr/>
        </p:nvSpPr>
        <p:spPr bwMode="auto">
          <a:xfrm flipV="1">
            <a:off x="797083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6" name="Line 104"/>
          <p:cNvSpPr>
            <a:spLocks noChangeShapeType="1"/>
          </p:cNvSpPr>
          <p:nvPr/>
        </p:nvSpPr>
        <p:spPr bwMode="auto">
          <a:xfrm flipV="1">
            <a:off x="8021638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7" name="Line 105"/>
          <p:cNvSpPr>
            <a:spLocks noChangeShapeType="1"/>
          </p:cNvSpPr>
          <p:nvPr/>
        </p:nvSpPr>
        <p:spPr bwMode="auto">
          <a:xfrm flipV="1">
            <a:off x="8075613" y="2336800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8" name="Line 106"/>
          <p:cNvSpPr>
            <a:spLocks noChangeShapeType="1"/>
          </p:cNvSpPr>
          <p:nvPr/>
        </p:nvSpPr>
        <p:spPr bwMode="auto">
          <a:xfrm flipV="1">
            <a:off x="5418138" y="2333625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79" name="Line 107"/>
          <p:cNvSpPr>
            <a:spLocks noChangeShapeType="1"/>
          </p:cNvSpPr>
          <p:nvPr/>
        </p:nvSpPr>
        <p:spPr bwMode="auto">
          <a:xfrm flipV="1">
            <a:off x="5684838" y="2333625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0" name="Line 108"/>
          <p:cNvSpPr>
            <a:spLocks noChangeShapeType="1"/>
          </p:cNvSpPr>
          <p:nvPr/>
        </p:nvSpPr>
        <p:spPr bwMode="auto">
          <a:xfrm flipV="1">
            <a:off x="5949950" y="2333625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1" name="Line 109"/>
          <p:cNvSpPr>
            <a:spLocks noChangeShapeType="1"/>
          </p:cNvSpPr>
          <p:nvPr/>
        </p:nvSpPr>
        <p:spPr bwMode="auto">
          <a:xfrm flipV="1">
            <a:off x="6216650" y="2333625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2" name="Line 110"/>
          <p:cNvSpPr>
            <a:spLocks noChangeShapeType="1"/>
          </p:cNvSpPr>
          <p:nvPr/>
        </p:nvSpPr>
        <p:spPr bwMode="auto">
          <a:xfrm flipV="1">
            <a:off x="6480175" y="2333625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3" name="Line 111"/>
          <p:cNvSpPr>
            <a:spLocks noChangeShapeType="1"/>
          </p:cNvSpPr>
          <p:nvPr/>
        </p:nvSpPr>
        <p:spPr bwMode="auto">
          <a:xfrm flipV="1">
            <a:off x="6746875" y="2333625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4" name="Line 112"/>
          <p:cNvSpPr>
            <a:spLocks noChangeShapeType="1"/>
          </p:cNvSpPr>
          <p:nvPr/>
        </p:nvSpPr>
        <p:spPr bwMode="auto">
          <a:xfrm flipV="1">
            <a:off x="7013575" y="2333625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5" name="Line 113"/>
          <p:cNvSpPr>
            <a:spLocks noChangeShapeType="1"/>
          </p:cNvSpPr>
          <p:nvPr/>
        </p:nvSpPr>
        <p:spPr bwMode="auto">
          <a:xfrm flipV="1">
            <a:off x="7277100" y="2333625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6" name="Line 114"/>
          <p:cNvSpPr>
            <a:spLocks noChangeShapeType="1"/>
          </p:cNvSpPr>
          <p:nvPr/>
        </p:nvSpPr>
        <p:spPr bwMode="auto">
          <a:xfrm flipV="1">
            <a:off x="7545388" y="2333625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7" name="Line 115"/>
          <p:cNvSpPr>
            <a:spLocks noChangeShapeType="1"/>
          </p:cNvSpPr>
          <p:nvPr/>
        </p:nvSpPr>
        <p:spPr bwMode="auto">
          <a:xfrm flipV="1">
            <a:off x="7808913" y="2333625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8" name="Line 116"/>
          <p:cNvSpPr>
            <a:spLocks noChangeShapeType="1"/>
          </p:cNvSpPr>
          <p:nvPr/>
        </p:nvSpPr>
        <p:spPr bwMode="auto">
          <a:xfrm flipV="1">
            <a:off x="8075613" y="2333625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89" name="Line 117"/>
          <p:cNvSpPr>
            <a:spLocks noChangeShapeType="1"/>
          </p:cNvSpPr>
          <p:nvPr/>
        </p:nvSpPr>
        <p:spPr bwMode="auto">
          <a:xfrm>
            <a:off x="54181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0" name="Line 118"/>
          <p:cNvSpPr>
            <a:spLocks noChangeShapeType="1"/>
          </p:cNvSpPr>
          <p:nvPr/>
        </p:nvSpPr>
        <p:spPr bwMode="auto">
          <a:xfrm>
            <a:off x="54308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1" name="Line 119"/>
          <p:cNvSpPr>
            <a:spLocks noChangeShapeType="1"/>
          </p:cNvSpPr>
          <p:nvPr/>
        </p:nvSpPr>
        <p:spPr bwMode="auto">
          <a:xfrm>
            <a:off x="5443538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2" name="Line 120"/>
          <p:cNvSpPr>
            <a:spLocks noChangeShapeType="1"/>
          </p:cNvSpPr>
          <p:nvPr/>
        </p:nvSpPr>
        <p:spPr bwMode="auto">
          <a:xfrm>
            <a:off x="54594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3" name="Line 121"/>
          <p:cNvSpPr>
            <a:spLocks noChangeShapeType="1"/>
          </p:cNvSpPr>
          <p:nvPr/>
        </p:nvSpPr>
        <p:spPr bwMode="auto">
          <a:xfrm>
            <a:off x="54721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4" name="Line 122"/>
          <p:cNvSpPr>
            <a:spLocks noChangeShapeType="1"/>
          </p:cNvSpPr>
          <p:nvPr/>
        </p:nvSpPr>
        <p:spPr bwMode="auto">
          <a:xfrm>
            <a:off x="54848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5" name="Line 123"/>
          <p:cNvSpPr>
            <a:spLocks noChangeShapeType="1"/>
          </p:cNvSpPr>
          <p:nvPr/>
        </p:nvSpPr>
        <p:spPr bwMode="auto">
          <a:xfrm>
            <a:off x="54975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6" name="Line 124"/>
          <p:cNvSpPr>
            <a:spLocks noChangeShapeType="1"/>
          </p:cNvSpPr>
          <p:nvPr/>
        </p:nvSpPr>
        <p:spPr bwMode="auto">
          <a:xfrm>
            <a:off x="55102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7" name="Line 125"/>
          <p:cNvSpPr>
            <a:spLocks noChangeShapeType="1"/>
          </p:cNvSpPr>
          <p:nvPr/>
        </p:nvSpPr>
        <p:spPr bwMode="auto">
          <a:xfrm>
            <a:off x="5522913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8" name="Line 126"/>
          <p:cNvSpPr>
            <a:spLocks noChangeShapeType="1"/>
          </p:cNvSpPr>
          <p:nvPr/>
        </p:nvSpPr>
        <p:spPr bwMode="auto">
          <a:xfrm>
            <a:off x="55387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999" name="Line 127"/>
          <p:cNvSpPr>
            <a:spLocks noChangeShapeType="1"/>
          </p:cNvSpPr>
          <p:nvPr/>
        </p:nvSpPr>
        <p:spPr bwMode="auto">
          <a:xfrm>
            <a:off x="55514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0" name="Line 128"/>
          <p:cNvSpPr>
            <a:spLocks noChangeShapeType="1"/>
          </p:cNvSpPr>
          <p:nvPr/>
        </p:nvSpPr>
        <p:spPr bwMode="auto">
          <a:xfrm>
            <a:off x="55641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1" name="Line 129"/>
          <p:cNvSpPr>
            <a:spLocks noChangeShapeType="1"/>
          </p:cNvSpPr>
          <p:nvPr/>
        </p:nvSpPr>
        <p:spPr bwMode="auto">
          <a:xfrm>
            <a:off x="55768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2" name="Line 130"/>
          <p:cNvSpPr>
            <a:spLocks noChangeShapeType="1"/>
          </p:cNvSpPr>
          <p:nvPr/>
        </p:nvSpPr>
        <p:spPr bwMode="auto">
          <a:xfrm>
            <a:off x="5589588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3" name="Line 131"/>
          <p:cNvSpPr>
            <a:spLocks noChangeShapeType="1"/>
          </p:cNvSpPr>
          <p:nvPr/>
        </p:nvSpPr>
        <p:spPr bwMode="auto">
          <a:xfrm>
            <a:off x="56054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4" name="Line 132"/>
          <p:cNvSpPr>
            <a:spLocks noChangeShapeType="1"/>
          </p:cNvSpPr>
          <p:nvPr/>
        </p:nvSpPr>
        <p:spPr bwMode="auto">
          <a:xfrm>
            <a:off x="56181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5" name="Line 133"/>
          <p:cNvSpPr>
            <a:spLocks noChangeShapeType="1"/>
          </p:cNvSpPr>
          <p:nvPr/>
        </p:nvSpPr>
        <p:spPr bwMode="auto">
          <a:xfrm>
            <a:off x="56308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6" name="Line 134"/>
          <p:cNvSpPr>
            <a:spLocks noChangeShapeType="1"/>
          </p:cNvSpPr>
          <p:nvPr/>
        </p:nvSpPr>
        <p:spPr bwMode="auto">
          <a:xfrm>
            <a:off x="56435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7" name="Line 135"/>
          <p:cNvSpPr>
            <a:spLocks noChangeShapeType="1"/>
          </p:cNvSpPr>
          <p:nvPr/>
        </p:nvSpPr>
        <p:spPr bwMode="auto">
          <a:xfrm>
            <a:off x="56562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8" name="Freeform 136"/>
          <p:cNvSpPr>
            <a:spLocks/>
          </p:cNvSpPr>
          <p:nvPr/>
        </p:nvSpPr>
        <p:spPr bwMode="auto">
          <a:xfrm>
            <a:off x="5668963" y="2346325"/>
            <a:ext cx="15875" cy="3175"/>
          </a:xfrm>
          <a:custGeom>
            <a:avLst/>
            <a:gdLst>
              <a:gd name="T0" fmla="*/ 0 w 10"/>
              <a:gd name="T1" fmla="*/ 0 h 2"/>
              <a:gd name="T2" fmla="*/ 2 w 10"/>
              <a:gd name="T3" fmla="*/ 0 h 2"/>
              <a:gd name="T4" fmla="*/ 4 w 10"/>
              <a:gd name="T5" fmla="*/ 2 h 2"/>
              <a:gd name="T6" fmla="*/ 8 w 10"/>
              <a:gd name="T7" fmla="*/ 2 h 2"/>
              <a:gd name="T8" fmla="*/ 10 w 10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8" y="2"/>
                </a:lnTo>
                <a:lnTo>
                  <a:pt x="1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09" name="Freeform 137"/>
          <p:cNvSpPr>
            <a:spLocks/>
          </p:cNvSpPr>
          <p:nvPr/>
        </p:nvSpPr>
        <p:spPr bwMode="auto">
          <a:xfrm>
            <a:off x="5684838" y="1195388"/>
            <a:ext cx="12700" cy="1150937"/>
          </a:xfrm>
          <a:custGeom>
            <a:avLst/>
            <a:gdLst>
              <a:gd name="T0" fmla="*/ 0 w 8"/>
              <a:gd name="T1" fmla="*/ 725 h 725"/>
              <a:gd name="T2" fmla="*/ 0 w 8"/>
              <a:gd name="T3" fmla="*/ 713 h 725"/>
              <a:gd name="T4" fmla="*/ 0 w 8"/>
              <a:gd name="T5" fmla="*/ 699 h 725"/>
              <a:gd name="T6" fmla="*/ 0 w 8"/>
              <a:gd name="T7" fmla="*/ 683 h 725"/>
              <a:gd name="T8" fmla="*/ 2 w 8"/>
              <a:gd name="T9" fmla="*/ 665 h 725"/>
              <a:gd name="T10" fmla="*/ 2 w 8"/>
              <a:gd name="T11" fmla="*/ 645 h 725"/>
              <a:gd name="T12" fmla="*/ 2 w 8"/>
              <a:gd name="T13" fmla="*/ 623 h 725"/>
              <a:gd name="T14" fmla="*/ 2 w 8"/>
              <a:gd name="T15" fmla="*/ 577 h 725"/>
              <a:gd name="T16" fmla="*/ 2 w 8"/>
              <a:gd name="T17" fmla="*/ 527 h 725"/>
              <a:gd name="T18" fmla="*/ 4 w 8"/>
              <a:gd name="T19" fmla="*/ 475 h 725"/>
              <a:gd name="T20" fmla="*/ 4 w 8"/>
              <a:gd name="T21" fmla="*/ 419 h 725"/>
              <a:gd name="T22" fmla="*/ 4 w 8"/>
              <a:gd name="T23" fmla="*/ 363 h 725"/>
              <a:gd name="T24" fmla="*/ 4 w 8"/>
              <a:gd name="T25" fmla="*/ 307 h 725"/>
              <a:gd name="T26" fmla="*/ 6 w 8"/>
              <a:gd name="T27" fmla="*/ 251 h 725"/>
              <a:gd name="T28" fmla="*/ 6 w 8"/>
              <a:gd name="T29" fmla="*/ 199 h 725"/>
              <a:gd name="T30" fmla="*/ 6 w 8"/>
              <a:gd name="T31" fmla="*/ 149 h 725"/>
              <a:gd name="T32" fmla="*/ 6 w 8"/>
              <a:gd name="T33" fmla="*/ 102 h 725"/>
              <a:gd name="T34" fmla="*/ 6 w 8"/>
              <a:gd name="T35" fmla="*/ 80 h 725"/>
              <a:gd name="T36" fmla="*/ 6 w 8"/>
              <a:gd name="T37" fmla="*/ 60 h 725"/>
              <a:gd name="T38" fmla="*/ 8 w 8"/>
              <a:gd name="T39" fmla="*/ 42 h 725"/>
              <a:gd name="T40" fmla="*/ 8 w 8"/>
              <a:gd name="T41" fmla="*/ 26 h 725"/>
              <a:gd name="T42" fmla="*/ 8 w 8"/>
              <a:gd name="T43" fmla="*/ 12 h 725"/>
              <a:gd name="T44" fmla="*/ 8 w 8"/>
              <a:gd name="T45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725">
                <a:moveTo>
                  <a:pt x="0" y="725"/>
                </a:moveTo>
                <a:lnTo>
                  <a:pt x="0" y="713"/>
                </a:lnTo>
                <a:lnTo>
                  <a:pt x="0" y="699"/>
                </a:lnTo>
                <a:lnTo>
                  <a:pt x="0" y="683"/>
                </a:lnTo>
                <a:lnTo>
                  <a:pt x="2" y="665"/>
                </a:lnTo>
                <a:lnTo>
                  <a:pt x="2" y="645"/>
                </a:lnTo>
                <a:lnTo>
                  <a:pt x="2" y="623"/>
                </a:lnTo>
                <a:lnTo>
                  <a:pt x="2" y="577"/>
                </a:lnTo>
                <a:lnTo>
                  <a:pt x="2" y="527"/>
                </a:lnTo>
                <a:lnTo>
                  <a:pt x="4" y="475"/>
                </a:lnTo>
                <a:lnTo>
                  <a:pt x="4" y="419"/>
                </a:lnTo>
                <a:lnTo>
                  <a:pt x="4" y="363"/>
                </a:lnTo>
                <a:lnTo>
                  <a:pt x="4" y="307"/>
                </a:lnTo>
                <a:lnTo>
                  <a:pt x="6" y="251"/>
                </a:lnTo>
                <a:lnTo>
                  <a:pt x="6" y="199"/>
                </a:lnTo>
                <a:lnTo>
                  <a:pt x="6" y="149"/>
                </a:lnTo>
                <a:lnTo>
                  <a:pt x="6" y="102"/>
                </a:lnTo>
                <a:lnTo>
                  <a:pt x="6" y="80"/>
                </a:lnTo>
                <a:lnTo>
                  <a:pt x="6" y="60"/>
                </a:lnTo>
                <a:lnTo>
                  <a:pt x="8" y="42"/>
                </a:lnTo>
                <a:lnTo>
                  <a:pt x="8" y="26"/>
                </a:lnTo>
                <a:lnTo>
                  <a:pt x="8" y="12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0" name="Freeform 138"/>
          <p:cNvSpPr>
            <a:spLocks/>
          </p:cNvSpPr>
          <p:nvPr/>
        </p:nvSpPr>
        <p:spPr bwMode="auto">
          <a:xfrm>
            <a:off x="5697538" y="1192213"/>
            <a:ext cx="12700" cy="3175"/>
          </a:xfrm>
          <a:custGeom>
            <a:avLst/>
            <a:gdLst>
              <a:gd name="T0" fmla="*/ 0 w 8"/>
              <a:gd name="T1" fmla="*/ 2 h 2"/>
              <a:gd name="T2" fmla="*/ 2 w 8"/>
              <a:gd name="T3" fmla="*/ 0 h 2"/>
              <a:gd name="T4" fmla="*/ 4 w 8"/>
              <a:gd name="T5" fmla="*/ 0 h 2"/>
              <a:gd name="T6" fmla="*/ 6 w 8"/>
              <a:gd name="T7" fmla="*/ 2 h 2"/>
              <a:gd name="T8" fmla="*/ 8 w 8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0" y="2"/>
                </a:moveTo>
                <a:lnTo>
                  <a:pt x="2" y="0"/>
                </a:lnTo>
                <a:lnTo>
                  <a:pt x="4" y="0"/>
                </a:lnTo>
                <a:lnTo>
                  <a:pt x="6" y="2"/>
                </a:lnTo>
                <a:lnTo>
                  <a:pt x="8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1" name="Line 139"/>
          <p:cNvSpPr>
            <a:spLocks noChangeShapeType="1"/>
          </p:cNvSpPr>
          <p:nvPr/>
        </p:nvSpPr>
        <p:spPr bwMode="auto">
          <a:xfrm>
            <a:off x="5710238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2" name="Line 140"/>
          <p:cNvSpPr>
            <a:spLocks noChangeShapeType="1"/>
          </p:cNvSpPr>
          <p:nvPr/>
        </p:nvSpPr>
        <p:spPr bwMode="auto">
          <a:xfrm>
            <a:off x="5722938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3" name="Line 141"/>
          <p:cNvSpPr>
            <a:spLocks noChangeShapeType="1"/>
          </p:cNvSpPr>
          <p:nvPr/>
        </p:nvSpPr>
        <p:spPr bwMode="auto">
          <a:xfrm>
            <a:off x="5735638" y="11953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4" name="Line 142"/>
          <p:cNvSpPr>
            <a:spLocks noChangeShapeType="1"/>
          </p:cNvSpPr>
          <p:nvPr/>
        </p:nvSpPr>
        <p:spPr bwMode="auto">
          <a:xfrm>
            <a:off x="5751513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5" name="Line 143"/>
          <p:cNvSpPr>
            <a:spLocks noChangeShapeType="1"/>
          </p:cNvSpPr>
          <p:nvPr/>
        </p:nvSpPr>
        <p:spPr bwMode="auto">
          <a:xfrm>
            <a:off x="5764213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6" name="Line 144"/>
          <p:cNvSpPr>
            <a:spLocks noChangeShapeType="1"/>
          </p:cNvSpPr>
          <p:nvPr/>
        </p:nvSpPr>
        <p:spPr bwMode="auto">
          <a:xfrm>
            <a:off x="5776913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7" name="Line 145"/>
          <p:cNvSpPr>
            <a:spLocks noChangeShapeType="1"/>
          </p:cNvSpPr>
          <p:nvPr/>
        </p:nvSpPr>
        <p:spPr bwMode="auto">
          <a:xfrm>
            <a:off x="5789613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8" name="Line 146"/>
          <p:cNvSpPr>
            <a:spLocks noChangeShapeType="1"/>
          </p:cNvSpPr>
          <p:nvPr/>
        </p:nvSpPr>
        <p:spPr bwMode="auto">
          <a:xfrm>
            <a:off x="5802313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19" name="Line 147"/>
          <p:cNvSpPr>
            <a:spLocks noChangeShapeType="1"/>
          </p:cNvSpPr>
          <p:nvPr/>
        </p:nvSpPr>
        <p:spPr bwMode="auto">
          <a:xfrm>
            <a:off x="5815013" y="11953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0" name="Line 148"/>
          <p:cNvSpPr>
            <a:spLocks noChangeShapeType="1"/>
          </p:cNvSpPr>
          <p:nvPr/>
        </p:nvSpPr>
        <p:spPr bwMode="auto">
          <a:xfrm>
            <a:off x="5830888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1" name="Line 149"/>
          <p:cNvSpPr>
            <a:spLocks noChangeShapeType="1"/>
          </p:cNvSpPr>
          <p:nvPr/>
        </p:nvSpPr>
        <p:spPr bwMode="auto">
          <a:xfrm>
            <a:off x="5843588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2" name="Line 150"/>
          <p:cNvSpPr>
            <a:spLocks noChangeShapeType="1"/>
          </p:cNvSpPr>
          <p:nvPr/>
        </p:nvSpPr>
        <p:spPr bwMode="auto">
          <a:xfrm>
            <a:off x="5856288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3" name="Line 151"/>
          <p:cNvSpPr>
            <a:spLocks noChangeShapeType="1"/>
          </p:cNvSpPr>
          <p:nvPr/>
        </p:nvSpPr>
        <p:spPr bwMode="auto">
          <a:xfrm>
            <a:off x="5868988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4" name="Line 152"/>
          <p:cNvSpPr>
            <a:spLocks noChangeShapeType="1"/>
          </p:cNvSpPr>
          <p:nvPr/>
        </p:nvSpPr>
        <p:spPr bwMode="auto">
          <a:xfrm>
            <a:off x="5881688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5" name="Line 153"/>
          <p:cNvSpPr>
            <a:spLocks noChangeShapeType="1"/>
          </p:cNvSpPr>
          <p:nvPr/>
        </p:nvSpPr>
        <p:spPr bwMode="auto">
          <a:xfrm>
            <a:off x="5894388" y="11953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6" name="Line 154"/>
          <p:cNvSpPr>
            <a:spLocks noChangeShapeType="1"/>
          </p:cNvSpPr>
          <p:nvPr/>
        </p:nvSpPr>
        <p:spPr bwMode="auto">
          <a:xfrm>
            <a:off x="5910263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7" name="Freeform 155"/>
          <p:cNvSpPr>
            <a:spLocks/>
          </p:cNvSpPr>
          <p:nvPr/>
        </p:nvSpPr>
        <p:spPr bwMode="auto">
          <a:xfrm>
            <a:off x="5922963" y="1192213"/>
            <a:ext cx="12700" cy="3175"/>
          </a:xfrm>
          <a:custGeom>
            <a:avLst/>
            <a:gdLst>
              <a:gd name="T0" fmla="*/ 0 w 8"/>
              <a:gd name="T1" fmla="*/ 2 h 2"/>
              <a:gd name="T2" fmla="*/ 2 w 8"/>
              <a:gd name="T3" fmla="*/ 2 h 2"/>
              <a:gd name="T4" fmla="*/ 4 w 8"/>
              <a:gd name="T5" fmla="*/ 0 h 2"/>
              <a:gd name="T6" fmla="*/ 6 w 8"/>
              <a:gd name="T7" fmla="*/ 0 h 2"/>
              <a:gd name="T8" fmla="*/ 8 w 8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0" y="2"/>
                </a:move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8" name="Freeform 156"/>
          <p:cNvSpPr>
            <a:spLocks/>
          </p:cNvSpPr>
          <p:nvPr/>
        </p:nvSpPr>
        <p:spPr bwMode="auto">
          <a:xfrm>
            <a:off x="5935663" y="1195388"/>
            <a:ext cx="14287" cy="1150937"/>
          </a:xfrm>
          <a:custGeom>
            <a:avLst/>
            <a:gdLst>
              <a:gd name="T0" fmla="*/ 0 w 9"/>
              <a:gd name="T1" fmla="*/ 0 h 725"/>
              <a:gd name="T2" fmla="*/ 0 w 9"/>
              <a:gd name="T3" fmla="*/ 12 h 725"/>
              <a:gd name="T4" fmla="*/ 0 w 9"/>
              <a:gd name="T5" fmla="*/ 26 h 725"/>
              <a:gd name="T6" fmla="*/ 0 w 9"/>
              <a:gd name="T7" fmla="*/ 42 h 725"/>
              <a:gd name="T8" fmla="*/ 0 w 9"/>
              <a:gd name="T9" fmla="*/ 60 h 725"/>
              <a:gd name="T10" fmla="*/ 3 w 9"/>
              <a:gd name="T11" fmla="*/ 80 h 725"/>
              <a:gd name="T12" fmla="*/ 3 w 9"/>
              <a:gd name="T13" fmla="*/ 102 h 725"/>
              <a:gd name="T14" fmla="*/ 3 w 9"/>
              <a:gd name="T15" fmla="*/ 149 h 725"/>
              <a:gd name="T16" fmla="*/ 3 w 9"/>
              <a:gd name="T17" fmla="*/ 199 h 725"/>
              <a:gd name="T18" fmla="*/ 3 w 9"/>
              <a:gd name="T19" fmla="*/ 251 h 725"/>
              <a:gd name="T20" fmla="*/ 5 w 9"/>
              <a:gd name="T21" fmla="*/ 307 h 725"/>
              <a:gd name="T22" fmla="*/ 5 w 9"/>
              <a:gd name="T23" fmla="*/ 363 h 725"/>
              <a:gd name="T24" fmla="*/ 5 w 9"/>
              <a:gd name="T25" fmla="*/ 419 h 725"/>
              <a:gd name="T26" fmla="*/ 5 w 9"/>
              <a:gd name="T27" fmla="*/ 475 h 725"/>
              <a:gd name="T28" fmla="*/ 7 w 9"/>
              <a:gd name="T29" fmla="*/ 527 h 725"/>
              <a:gd name="T30" fmla="*/ 7 w 9"/>
              <a:gd name="T31" fmla="*/ 577 h 725"/>
              <a:gd name="T32" fmla="*/ 7 w 9"/>
              <a:gd name="T33" fmla="*/ 623 h 725"/>
              <a:gd name="T34" fmla="*/ 7 w 9"/>
              <a:gd name="T35" fmla="*/ 645 h 725"/>
              <a:gd name="T36" fmla="*/ 7 w 9"/>
              <a:gd name="T37" fmla="*/ 665 h 725"/>
              <a:gd name="T38" fmla="*/ 9 w 9"/>
              <a:gd name="T39" fmla="*/ 683 h 725"/>
              <a:gd name="T40" fmla="*/ 9 w 9"/>
              <a:gd name="T41" fmla="*/ 699 h 725"/>
              <a:gd name="T42" fmla="*/ 9 w 9"/>
              <a:gd name="T43" fmla="*/ 713 h 725"/>
              <a:gd name="T44" fmla="*/ 9 w 9"/>
              <a:gd name="T45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" h="725">
                <a:moveTo>
                  <a:pt x="0" y="0"/>
                </a:moveTo>
                <a:lnTo>
                  <a:pt x="0" y="12"/>
                </a:lnTo>
                <a:lnTo>
                  <a:pt x="0" y="26"/>
                </a:lnTo>
                <a:lnTo>
                  <a:pt x="0" y="42"/>
                </a:lnTo>
                <a:lnTo>
                  <a:pt x="0" y="60"/>
                </a:lnTo>
                <a:lnTo>
                  <a:pt x="3" y="80"/>
                </a:lnTo>
                <a:lnTo>
                  <a:pt x="3" y="102"/>
                </a:lnTo>
                <a:lnTo>
                  <a:pt x="3" y="149"/>
                </a:lnTo>
                <a:lnTo>
                  <a:pt x="3" y="199"/>
                </a:lnTo>
                <a:lnTo>
                  <a:pt x="3" y="251"/>
                </a:lnTo>
                <a:lnTo>
                  <a:pt x="5" y="307"/>
                </a:lnTo>
                <a:lnTo>
                  <a:pt x="5" y="363"/>
                </a:lnTo>
                <a:lnTo>
                  <a:pt x="5" y="419"/>
                </a:lnTo>
                <a:lnTo>
                  <a:pt x="5" y="475"/>
                </a:lnTo>
                <a:lnTo>
                  <a:pt x="7" y="527"/>
                </a:lnTo>
                <a:lnTo>
                  <a:pt x="7" y="577"/>
                </a:lnTo>
                <a:lnTo>
                  <a:pt x="7" y="623"/>
                </a:lnTo>
                <a:lnTo>
                  <a:pt x="7" y="645"/>
                </a:lnTo>
                <a:lnTo>
                  <a:pt x="7" y="665"/>
                </a:lnTo>
                <a:lnTo>
                  <a:pt x="9" y="683"/>
                </a:lnTo>
                <a:lnTo>
                  <a:pt x="9" y="699"/>
                </a:lnTo>
                <a:lnTo>
                  <a:pt x="9" y="713"/>
                </a:lnTo>
                <a:lnTo>
                  <a:pt x="9" y="72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29" name="Freeform 157"/>
          <p:cNvSpPr>
            <a:spLocks/>
          </p:cNvSpPr>
          <p:nvPr/>
        </p:nvSpPr>
        <p:spPr bwMode="auto">
          <a:xfrm>
            <a:off x="5949950" y="2346325"/>
            <a:ext cx="12700" cy="3175"/>
          </a:xfrm>
          <a:custGeom>
            <a:avLst/>
            <a:gdLst>
              <a:gd name="T0" fmla="*/ 0 w 8"/>
              <a:gd name="T1" fmla="*/ 0 h 2"/>
              <a:gd name="T2" fmla="*/ 2 w 8"/>
              <a:gd name="T3" fmla="*/ 2 h 2"/>
              <a:gd name="T4" fmla="*/ 4 w 8"/>
              <a:gd name="T5" fmla="*/ 2 h 2"/>
              <a:gd name="T6" fmla="*/ 6 w 8"/>
              <a:gd name="T7" fmla="*/ 0 h 2"/>
              <a:gd name="T8" fmla="*/ 8 w 8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0" y="0"/>
                </a:moveTo>
                <a:lnTo>
                  <a:pt x="2" y="2"/>
                </a:lnTo>
                <a:lnTo>
                  <a:pt x="4" y="2"/>
                </a:lnTo>
                <a:lnTo>
                  <a:pt x="6" y="0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0" name="Line 158"/>
          <p:cNvSpPr>
            <a:spLocks noChangeShapeType="1"/>
          </p:cNvSpPr>
          <p:nvPr/>
        </p:nvSpPr>
        <p:spPr bwMode="auto">
          <a:xfrm>
            <a:off x="5962650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1" name="Line 159"/>
          <p:cNvSpPr>
            <a:spLocks noChangeShapeType="1"/>
          </p:cNvSpPr>
          <p:nvPr/>
        </p:nvSpPr>
        <p:spPr bwMode="auto">
          <a:xfrm>
            <a:off x="59785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2" name="Line 160"/>
          <p:cNvSpPr>
            <a:spLocks noChangeShapeType="1"/>
          </p:cNvSpPr>
          <p:nvPr/>
        </p:nvSpPr>
        <p:spPr bwMode="auto">
          <a:xfrm>
            <a:off x="59912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3" name="Line 161"/>
          <p:cNvSpPr>
            <a:spLocks noChangeShapeType="1"/>
          </p:cNvSpPr>
          <p:nvPr/>
        </p:nvSpPr>
        <p:spPr bwMode="auto">
          <a:xfrm>
            <a:off x="60039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4" name="Line 162"/>
          <p:cNvSpPr>
            <a:spLocks noChangeShapeType="1"/>
          </p:cNvSpPr>
          <p:nvPr/>
        </p:nvSpPr>
        <p:spPr bwMode="auto">
          <a:xfrm>
            <a:off x="60166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5" name="Line 163"/>
          <p:cNvSpPr>
            <a:spLocks noChangeShapeType="1"/>
          </p:cNvSpPr>
          <p:nvPr/>
        </p:nvSpPr>
        <p:spPr bwMode="auto">
          <a:xfrm>
            <a:off x="60293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6" name="Line 164"/>
          <p:cNvSpPr>
            <a:spLocks noChangeShapeType="1"/>
          </p:cNvSpPr>
          <p:nvPr/>
        </p:nvSpPr>
        <p:spPr bwMode="auto">
          <a:xfrm>
            <a:off x="6042025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7" name="Line 165"/>
          <p:cNvSpPr>
            <a:spLocks noChangeShapeType="1"/>
          </p:cNvSpPr>
          <p:nvPr/>
        </p:nvSpPr>
        <p:spPr bwMode="auto">
          <a:xfrm>
            <a:off x="60579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8" name="Line 166"/>
          <p:cNvSpPr>
            <a:spLocks noChangeShapeType="1"/>
          </p:cNvSpPr>
          <p:nvPr/>
        </p:nvSpPr>
        <p:spPr bwMode="auto">
          <a:xfrm>
            <a:off x="60706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39" name="Line 167"/>
          <p:cNvSpPr>
            <a:spLocks noChangeShapeType="1"/>
          </p:cNvSpPr>
          <p:nvPr/>
        </p:nvSpPr>
        <p:spPr bwMode="auto">
          <a:xfrm>
            <a:off x="60833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0" name="Line 168"/>
          <p:cNvSpPr>
            <a:spLocks noChangeShapeType="1"/>
          </p:cNvSpPr>
          <p:nvPr/>
        </p:nvSpPr>
        <p:spPr bwMode="auto">
          <a:xfrm>
            <a:off x="60960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1" name="Line 169"/>
          <p:cNvSpPr>
            <a:spLocks noChangeShapeType="1"/>
          </p:cNvSpPr>
          <p:nvPr/>
        </p:nvSpPr>
        <p:spPr bwMode="auto">
          <a:xfrm>
            <a:off x="6108700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2" name="Line 170"/>
          <p:cNvSpPr>
            <a:spLocks noChangeShapeType="1"/>
          </p:cNvSpPr>
          <p:nvPr/>
        </p:nvSpPr>
        <p:spPr bwMode="auto">
          <a:xfrm>
            <a:off x="61245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3" name="Line 171"/>
          <p:cNvSpPr>
            <a:spLocks noChangeShapeType="1"/>
          </p:cNvSpPr>
          <p:nvPr/>
        </p:nvSpPr>
        <p:spPr bwMode="auto">
          <a:xfrm>
            <a:off x="61372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4" name="Line 172"/>
          <p:cNvSpPr>
            <a:spLocks noChangeShapeType="1"/>
          </p:cNvSpPr>
          <p:nvPr/>
        </p:nvSpPr>
        <p:spPr bwMode="auto">
          <a:xfrm>
            <a:off x="61499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5" name="Line 173"/>
          <p:cNvSpPr>
            <a:spLocks noChangeShapeType="1"/>
          </p:cNvSpPr>
          <p:nvPr/>
        </p:nvSpPr>
        <p:spPr bwMode="auto">
          <a:xfrm>
            <a:off x="61626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6" name="Line 174"/>
          <p:cNvSpPr>
            <a:spLocks noChangeShapeType="1"/>
          </p:cNvSpPr>
          <p:nvPr/>
        </p:nvSpPr>
        <p:spPr bwMode="auto">
          <a:xfrm>
            <a:off x="61753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7" name="Line 175"/>
          <p:cNvSpPr>
            <a:spLocks noChangeShapeType="1"/>
          </p:cNvSpPr>
          <p:nvPr/>
        </p:nvSpPr>
        <p:spPr bwMode="auto">
          <a:xfrm>
            <a:off x="6188075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8" name="Line 176"/>
          <p:cNvSpPr>
            <a:spLocks noChangeShapeType="1"/>
          </p:cNvSpPr>
          <p:nvPr/>
        </p:nvSpPr>
        <p:spPr bwMode="auto">
          <a:xfrm>
            <a:off x="62039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49" name="Line 177"/>
          <p:cNvSpPr>
            <a:spLocks noChangeShapeType="1"/>
          </p:cNvSpPr>
          <p:nvPr/>
        </p:nvSpPr>
        <p:spPr bwMode="auto">
          <a:xfrm>
            <a:off x="62166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0" name="Line 178"/>
          <p:cNvSpPr>
            <a:spLocks noChangeShapeType="1"/>
          </p:cNvSpPr>
          <p:nvPr/>
        </p:nvSpPr>
        <p:spPr bwMode="auto">
          <a:xfrm>
            <a:off x="62293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1" name="Line 179"/>
          <p:cNvSpPr>
            <a:spLocks noChangeShapeType="1"/>
          </p:cNvSpPr>
          <p:nvPr/>
        </p:nvSpPr>
        <p:spPr bwMode="auto">
          <a:xfrm>
            <a:off x="62420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2" name="Line 180"/>
          <p:cNvSpPr>
            <a:spLocks noChangeShapeType="1"/>
          </p:cNvSpPr>
          <p:nvPr/>
        </p:nvSpPr>
        <p:spPr bwMode="auto">
          <a:xfrm>
            <a:off x="6254750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3" name="Line 181"/>
          <p:cNvSpPr>
            <a:spLocks noChangeShapeType="1"/>
          </p:cNvSpPr>
          <p:nvPr/>
        </p:nvSpPr>
        <p:spPr bwMode="auto">
          <a:xfrm>
            <a:off x="62706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4" name="Line 182"/>
          <p:cNvSpPr>
            <a:spLocks noChangeShapeType="1"/>
          </p:cNvSpPr>
          <p:nvPr/>
        </p:nvSpPr>
        <p:spPr bwMode="auto">
          <a:xfrm>
            <a:off x="62833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5" name="Line 183"/>
          <p:cNvSpPr>
            <a:spLocks noChangeShapeType="1"/>
          </p:cNvSpPr>
          <p:nvPr/>
        </p:nvSpPr>
        <p:spPr bwMode="auto">
          <a:xfrm>
            <a:off x="62960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6" name="Line 184"/>
          <p:cNvSpPr>
            <a:spLocks noChangeShapeType="1"/>
          </p:cNvSpPr>
          <p:nvPr/>
        </p:nvSpPr>
        <p:spPr bwMode="auto">
          <a:xfrm>
            <a:off x="63087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7" name="Line 185"/>
          <p:cNvSpPr>
            <a:spLocks noChangeShapeType="1"/>
          </p:cNvSpPr>
          <p:nvPr/>
        </p:nvSpPr>
        <p:spPr bwMode="auto">
          <a:xfrm>
            <a:off x="63214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8" name="Line 186"/>
          <p:cNvSpPr>
            <a:spLocks noChangeShapeType="1"/>
          </p:cNvSpPr>
          <p:nvPr/>
        </p:nvSpPr>
        <p:spPr bwMode="auto">
          <a:xfrm>
            <a:off x="6334125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59" name="Line 187"/>
          <p:cNvSpPr>
            <a:spLocks noChangeShapeType="1"/>
          </p:cNvSpPr>
          <p:nvPr/>
        </p:nvSpPr>
        <p:spPr bwMode="auto">
          <a:xfrm>
            <a:off x="63500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0" name="Line 188"/>
          <p:cNvSpPr>
            <a:spLocks noChangeShapeType="1"/>
          </p:cNvSpPr>
          <p:nvPr/>
        </p:nvSpPr>
        <p:spPr bwMode="auto">
          <a:xfrm>
            <a:off x="63627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1" name="Line 189"/>
          <p:cNvSpPr>
            <a:spLocks noChangeShapeType="1"/>
          </p:cNvSpPr>
          <p:nvPr/>
        </p:nvSpPr>
        <p:spPr bwMode="auto">
          <a:xfrm>
            <a:off x="63754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2" name="Line 190"/>
          <p:cNvSpPr>
            <a:spLocks noChangeShapeType="1"/>
          </p:cNvSpPr>
          <p:nvPr/>
        </p:nvSpPr>
        <p:spPr bwMode="auto">
          <a:xfrm>
            <a:off x="63881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3" name="Line 191"/>
          <p:cNvSpPr>
            <a:spLocks noChangeShapeType="1"/>
          </p:cNvSpPr>
          <p:nvPr/>
        </p:nvSpPr>
        <p:spPr bwMode="auto">
          <a:xfrm>
            <a:off x="6400800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4" name="Line 192"/>
          <p:cNvSpPr>
            <a:spLocks noChangeShapeType="1"/>
          </p:cNvSpPr>
          <p:nvPr/>
        </p:nvSpPr>
        <p:spPr bwMode="auto">
          <a:xfrm>
            <a:off x="64166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5" name="Line 193"/>
          <p:cNvSpPr>
            <a:spLocks noChangeShapeType="1"/>
          </p:cNvSpPr>
          <p:nvPr/>
        </p:nvSpPr>
        <p:spPr bwMode="auto">
          <a:xfrm>
            <a:off x="64293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6" name="Line 194"/>
          <p:cNvSpPr>
            <a:spLocks noChangeShapeType="1"/>
          </p:cNvSpPr>
          <p:nvPr/>
        </p:nvSpPr>
        <p:spPr bwMode="auto">
          <a:xfrm>
            <a:off x="64420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7" name="Line 195"/>
          <p:cNvSpPr>
            <a:spLocks noChangeShapeType="1"/>
          </p:cNvSpPr>
          <p:nvPr/>
        </p:nvSpPr>
        <p:spPr bwMode="auto">
          <a:xfrm>
            <a:off x="64547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8" name="Line 196"/>
          <p:cNvSpPr>
            <a:spLocks noChangeShapeType="1"/>
          </p:cNvSpPr>
          <p:nvPr/>
        </p:nvSpPr>
        <p:spPr bwMode="auto">
          <a:xfrm>
            <a:off x="64674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69" name="Line 197"/>
          <p:cNvSpPr>
            <a:spLocks noChangeShapeType="1"/>
          </p:cNvSpPr>
          <p:nvPr/>
        </p:nvSpPr>
        <p:spPr bwMode="auto">
          <a:xfrm>
            <a:off x="6480175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0" name="Line 198"/>
          <p:cNvSpPr>
            <a:spLocks noChangeShapeType="1"/>
          </p:cNvSpPr>
          <p:nvPr/>
        </p:nvSpPr>
        <p:spPr bwMode="auto">
          <a:xfrm>
            <a:off x="64960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1" name="Line 199"/>
          <p:cNvSpPr>
            <a:spLocks noChangeShapeType="1"/>
          </p:cNvSpPr>
          <p:nvPr/>
        </p:nvSpPr>
        <p:spPr bwMode="auto">
          <a:xfrm>
            <a:off x="65087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2" name="Line 200"/>
          <p:cNvSpPr>
            <a:spLocks noChangeShapeType="1"/>
          </p:cNvSpPr>
          <p:nvPr/>
        </p:nvSpPr>
        <p:spPr bwMode="auto">
          <a:xfrm>
            <a:off x="65214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3" name="Line 201"/>
          <p:cNvSpPr>
            <a:spLocks noChangeShapeType="1"/>
          </p:cNvSpPr>
          <p:nvPr/>
        </p:nvSpPr>
        <p:spPr bwMode="auto">
          <a:xfrm>
            <a:off x="65341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4" name="Line 202"/>
          <p:cNvSpPr>
            <a:spLocks noChangeShapeType="1"/>
          </p:cNvSpPr>
          <p:nvPr/>
        </p:nvSpPr>
        <p:spPr bwMode="auto">
          <a:xfrm>
            <a:off x="65468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5" name="Line 203"/>
          <p:cNvSpPr>
            <a:spLocks noChangeShapeType="1"/>
          </p:cNvSpPr>
          <p:nvPr/>
        </p:nvSpPr>
        <p:spPr bwMode="auto">
          <a:xfrm>
            <a:off x="6559550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6" name="Line 204"/>
          <p:cNvSpPr>
            <a:spLocks noChangeShapeType="1"/>
          </p:cNvSpPr>
          <p:nvPr/>
        </p:nvSpPr>
        <p:spPr bwMode="auto">
          <a:xfrm>
            <a:off x="65754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7" name="Line 205"/>
          <p:cNvSpPr>
            <a:spLocks noChangeShapeType="1"/>
          </p:cNvSpPr>
          <p:nvPr/>
        </p:nvSpPr>
        <p:spPr bwMode="auto">
          <a:xfrm>
            <a:off x="65881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8" name="Line 206"/>
          <p:cNvSpPr>
            <a:spLocks noChangeShapeType="1"/>
          </p:cNvSpPr>
          <p:nvPr/>
        </p:nvSpPr>
        <p:spPr bwMode="auto">
          <a:xfrm>
            <a:off x="66008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79" name="Line 207"/>
          <p:cNvSpPr>
            <a:spLocks noChangeShapeType="1"/>
          </p:cNvSpPr>
          <p:nvPr/>
        </p:nvSpPr>
        <p:spPr bwMode="auto">
          <a:xfrm>
            <a:off x="66135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0" name="Line 208"/>
          <p:cNvSpPr>
            <a:spLocks noChangeShapeType="1"/>
          </p:cNvSpPr>
          <p:nvPr/>
        </p:nvSpPr>
        <p:spPr bwMode="auto">
          <a:xfrm>
            <a:off x="6626225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1" name="Line 209"/>
          <p:cNvSpPr>
            <a:spLocks noChangeShapeType="1"/>
          </p:cNvSpPr>
          <p:nvPr/>
        </p:nvSpPr>
        <p:spPr bwMode="auto">
          <a:xfrm>
            <a:off x="66421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2" name="Line 210"/>
          <p:cNvSpPr>
            <a:spLocks noChangeShapeType="1"/>
          </p:cNvSpPr>
          <p:nvPr/>
        </p:nvSpPr>
        <p:spPr bwMode="auto">
          <a:xfrm>
            <a:off x="66548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3" name="Line 211"/>
          <p:cNvSpPr>
            <a:spLocks noChangeShapeType="1"/>
          </p:cNvSpPr>
          <p:nvPr/>
        </p:nvSpPr>
        <p:spPr bwMode="auto">
          <a:xfrm>
            <a:off x="66675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4" name="Line 212"/>
          <p:cNvSpPr>
            <a:spLocks noChangeShapeType="1"/>
          </p:cNvSpPr>
          <p:nvPr/>
        </p:nvSpPr>
        <p:spPr bwMode="auto">
          <a:xfrm>
            <a:off x="66802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5" name="Line 213"/>
          <p:cNvSpPr>
            <a:spLocks noChangeShapeType="1"/>
          </p:cNvSpPr>
          <p:nvPr/>
        </p:nvSpPr>
        <p:spPr bwMode="auto">
          <a:xfrm>
            <a:off x="66929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6" name="Line 214"/>
          <p:cNvSpPr>
            <a:spLocks noChangeShapeType="1"/>
          </p:cNvSpPr>
          <p:nvPr/>
        </p:nvSpPr>
        <p:spPr bwMode="auto">
          <a:xfrm>
            <a:off x="6705600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7" name="Line 215"/>
          <p:cNvSpPr>
            <a:spLocks noChangeShapeType="1"/>
          </p:cNvSpPr>
          <p:nvPr/>
        </p:nvSpPr>
        <p:spPr bwMode="auto">
          <a:xfrm>
            <a:off x="67214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8" name="Line 216"/>
          <p:cNvSpPr>
            <a:spLocks noChangeShapeType="1"/>
          </p:cNvSpPr>
          <p:nvPr/>
        </p:nvSpPr>
        <p:spPr bwMode="auto">
          <a:xfrm>
            <a:off x="67341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89" name="Line 217"/>
          <p:cNvSpPr>
            <a:spLocks noChangeShapeType="1"/>
          </p:cNvSpPr>
          <p:nvPr/>
        </p:nvSpPr>
        <p:spPr bwMode="auto">
          <a:xfrm>
            <a:off x="67468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0" name="Line 218"/>
          <p:cNvSpPr>
            <a:spLocks noChangeShapeType="1"/>
          </p:cNvSpPr>
          <p:nvPr/>
        </p:nvSpPr>
        <p:spPr bwMode="auto">
          <a:xfrm>
            <a:off x="67595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1" name="Line 219"/>
          <p:cNvSpPr>
            <a:spLocks noChangeShapeType="1"/>
          </p:cNvSpPr>
          <p:nvPr/>
        </p:nvSpPr>
        <p:spPr bwMode="auto">
          <a:xfrm>
            <a:off x="6772275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2" name="Line 220"/>
          <p:cNvSpPr>
            <a:spLocks noChangeShapeType="1"/>
          </p:cNvSpPr>
          <p:nvPr/>
        </p:nvSpPr>
        <p:spPr bwMode="auto">
          <a:xfrm>
            <a:off x="67881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3" name="Line 221"/>
          <p:cNvSpPr>
            <a:spLocks noChangeShapeType="1"/>
          </p:cNvSpPr>
          <p:nvPr/>
        </p:nvSpPr>
        <p:spPr bwMode="auto">
          <a:xfrm>
            <a:off x="68008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4" name="Line 222"/>
          <p:cNvSpPr>
            <a:spLocks noChangeShapeType="1"/>
          </p:cNvSpPr>
          <p:nvPr/>
        </p:nvSpPr>
        <p:spPr bwMode="auto">
          <a:xfrm>
            <a:off x="68135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5" name="Line 223"/>
          <p:cNvSpPr>
            <a:spLocks noChangeShapeType="1"/>
          </p:cNvSpPr>
          <p:nvPr/>
        </p:nvSpPr>
        <p:spPr bwMode="auto">
          <a:xfrm>
            <a:off x="68262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6" name="Line 224"/>
          <p:cNvSpPr>
            <a:spLocks noChangeShapeType="1"/>
          </p:cNvSpPr>
          <p:nvPr/>
        </p:nvSpPr>
        <p:spPr bwMode="auto">
          <a:xfrm>
            <a:off x="683895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7" name="Line 225"/>
          <p:cNvSpPr>
            <a:spLocks noChangeShapeType="1"/>
          </p:cNvSpPr>
          <p:nvPr/>
        </p:nvSpPr>
        <p:spPr bwMode="auto">
          <a:xfrm>
            <a:off x="6851650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8" name="Line 226"/>
          <p:cNvSpPr>
            <a:spLocks noChangeShapeType="1"/>
          </p:cNvSpPr>
          <p:nvPr/>
        </p:nvSpPr>
        <p:spPr bwMode="auto">
          <a:xfrm>
            <a:off x="68675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099" name="Line 227"/>
          <p:cNvSpPr>
            <a:spLocks noChangeShapeType="1"/>
          </p:cNvSpPr>
          <p:nvPr/>
        </p:nvSpPr>
        <p:spPr bwMode="auto">
          <a:xfrm>
            <a:off x="68802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0" name="Line 228"/>
          <p:cNvSpPr>
            <a:spLocks noChangeShapeType="1"/>
          </p:cNvSpPr>
          <p:nvPr/>
        </p:nvSpPr>
        <p:spPr bwMode="auto">
          <a:xfrm>
            <a:off x="68929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1" name="Line 229"/>
          <p:cNvSpPr>
            <a:spLocks noChangeShapeType="1"/>
          </p:cNvSpPr>
          <p:nvPr/>
        </p:nvSpPr>
        <p:spPr bwMode="auto">
          <a:xfrm>
            <a:off x="690562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2" name="Line 230"/>
          <p:cNvSpPr>
            <a:spLocks noChangeShapeType="1"/>
          </p:cNvSpPr>
          <p:nvPr/>
        </p:nvSpPr>
        <p:spPr bwMode="auto">
          <a:xfrm>
            <a:off x="6918325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3" name="Line 231"/>
          <p:cNvSpPr>
            <a:spLocks noChangeShapeType="1"/>
          </p:cNvSpPr>
          <p:nvPr/>
        </p:nvSpPr>
        <p:spPr bwMode="auto">
          <a:xfrm>
            <a:off x="69342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4" name="Line 232"/>
          <p:cNvSpPr>
            <a:spLocks noChangeShapeType="1"/>
          </p:cNvSpPr>
          <p:nvPr/>
        </p:nvSpPr>
        <p:spPr bwMode="auto">
          <a:xfrm>
            <a:off x="69469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5" name="Line 233"/>
          <p:cNvSpPr>
            <a:spLocks noChangeShapeType="1"/>
          </p:cNvSpPr>
          <p:nvPr/>
        </p:nvSpPr>
        <p:spPr bwMode="auto">
          <a:xfrm>
            <a:off x="69596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6" name="Line 234"/>
          <p:cNvSpPr>
            <a:spLocks noChangeShapeType="1"/>
          </p:cNvSpPr>
          <p:nvPr/>
        </p:nvSpPr>
        <p:spPr bwMode="auto">
          <a:xfrm>
            <a:off x="69723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7" name="Line 235"/>
          <p:cNvSpPr>
            <a:spLocks noChangeShapeType="1"/>
          </p:cNvSpPr>
          <p:nvPr/>
        </p:nvSpPr>
        <p:spPr bwMode="auto">
          <a:xfrm>
            <a:off x="6985000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8" name="Line 236"/>
          <p:cNvSpPr>
            <a:spLocks noChangeShapeType="1"/>
          </p:cNvSpPr>
          <p:nvPr/>
        </p:nvSpPr>
        <p:spPr bwMode="auto">
          <a:xfrm>
            <a:off x="6997700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09" name="Freeform 237"/>
          <p:cNvSpPr>
            <a:spLocks/>
          </p:cNvSpPr>
          <p:nvPr/>
        </p:nvSpPr>
        <p:spPr bwMode="auto">
          <a:xfrm>
            <a:off x="7013575" y="2346325"/>
            <a:ext cx="12700" cy="3175"/>
          </a:xfrm>
          <a:custGeom>
            <a:avLst/>
            <a:gdLst>
              <a:gd name="T0" fmla="*/ 0 w 8"/>
              <a:gd name="T1" fmla="*/ 0 h 2"/>
              <a:gd name="T2" fmla="*/ 2 w 8"/>
              <a:gd name="T3" fmla="*/ 0 h 2"/>
              <a:gd name="T4" fmla="*/ 4 w 8"/>
              <a:gd name="T5" fmla="*/ 2 h 2"/>
              <a:gd name="T6" fmla="*/ 6 w 8"/>
              <a:gd name="T7" fmla="*/ 2 h 2"/>
              <a:gd name="T8" fmla="*/ 8 w 8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6" y="2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0" name="Freeform 238"/>
          <p:cNvSpPr>
            <a:spLocks/>
          </p:cNvSpPr>
          <p:nvPr/>
        </p:nvSpPr>
        <p:spPr bwMode="auto">
          <a:xfrm>
            <a:off x="7026275" y="1195388"/>
            <a:ext cx="12700" cy="1150937"/>
          </a:xfrm>
          <a:custGeom>
            <a:avLst/>
            <a:gdLst>
              <a:gd name="T0" fmla="*/ 0 w 8"/>
              <a:gd name="T1" fmla="*/ 725 h 725"/>
              <a:gd name="T2" fmla="*/ 0 w 8"/>
              <a:gd name="T3" fmla="*/ 713 h 725"/>
              <a:gd name="T4" fmla="*/ 0 w 8"/>
              <a:gd name="T5" fmla="*/ 699 h 725"/>
              <a:gd name="T6" fmla="*/ 0 w 8"/>
              <a:gd name="T7" fmla="*/ 683 h 725"/>
              <a:gd name="T8" fmla="*/ 0 w 8"/>
              <a:gd name="T9" fmla="*/ 665 h 725"/>
              <a:gd name="T10" fmla="*/ 2 w 8"/>
              <a:gd name="T11" fmla="*/ 645 h 725"/>
              <a:gd name="T12" fmla="*/ 2 w 8"/>
              <a:gd name="T13" fmla="*/ 623 h 725"/>
              <a:gd name="T14" fmla="*/ 2 w 8"/>
              <a:gd name="T15" fmla="*/ 577 h 725"/>
              <a:gd name="T16" fmla="*/ 2 w 8"/>
              <a:gd name="T17" fmla="*/ 527 h 725"/>
              <a:gd name="T18" fmla="*/ 2 w 8"/>
              <a:gd name="T19" fmla="*/ 475 h 725"/>
              <a:gd name="T20" fmla="*/ 4 w 8"/>
              <a:gd name="T21" fmla="*/ 419 h 725"/>
              <a:gd name="T22" fmla="*/ 4 w 8"/>
              <a:gd name="T23" fmla="*/ 363 h 725"/>
              <a:gd name="T24" fmla="*/ 4 w 8"/>
              <a:gd name="T25" fmla="*/ 307 h 725"/>
              <a:gd name="T26" fmla="*/ 4 w 8"/>
              <a:gd name="T27" fmla="*/ 251 h 725"/>
              <a:gd name="T28" fmla="*/ 6 w 8"/>
              <a:gd name="T29" fmla="*/ 199 h 725"/>
              <a:gd name="T30" fmla="*/ 6 w 8"/>
              <a:gd name="T31" fmla="*/ 149 h 725"/>
              <a:gd name="T32" fmla="*/ 6 w 8"/>
              <a:gd name="T33" fmla="*/ 102 h 725"/>
              <a:gd name="T34" fmla="*/ 6 w 8"/>
              <a:gd name="T35" fmla="*/ 80 h 725"/>
              <a:gd name="T36" fmla="*/ 6 w 8"/>
              <a:gd name="T37" fmla="*/ 60 h 725"/>
              <a:gd name="T38" fmla="*/ 8 w 8"/>
              <a:gd name="T39" fmla="*/ 42 h 725"/>
              <a:gd name="T40" fmla="*/ 8 w 8"/>
              <a:gd name="T41" fmla="*/ 26 h 725"/>
              <a:gd name="T42" fmla="*/ 8 w 8"/>
              <a:gd name="T43" fmla="*/ 12 h 725"/>
              <a:gd name="T44" fmla="*/ 8 w 8"/>
              <a:gd name="T45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725">
                <a:moveTo>
                  <a:pt x="0" y="725"/>
                </a:moveTo>
                <a:lnTo>
                  <a:pt x="0" y="713"/>
                </a:lnTo>
                <a:lnTo>
                  <a:pt x="0" y="699"/>
                </a:lnTo>
                <a:lnTo>
                  <a:pt x="0" y="683"/>
                </a:lnTo>
                <a:lnTo>
                  <a:pt x="0" y="665"/>
                </a:lnTo>
                <a:lnTo>
                  <a:pt x="2" y="645"/>
                </a:lnTo>
                <a:lnTo>
                  <a:pt x="2" y="623"/>
                </a:lnTo>
                <a:lnTo>
                  <a:pt x="2" y="577"/>
                </a:lnTo>
                <a:lnTo>
                  <a:pt x="2" y="527"/>
                </a:lnTo>
                <a:lnTo>
                  <a:pt x="2" y="475"/>
                </a:lnTo>
                <a:lnTo>
                  <a:pt x="4" y="419"/>
                </a:lnTo>
                <a:lnTo>
                  <a:pt x="4" y="363"/>
                </a:lnTo>
                <a:lnTo>
                  <a:pt x="4" y="307"/>
                </a:lnTo>
                <a:lnTo>
                  <a:pt x="4" y="251"/>
                </a:lnTo>
                <a:lnTo>
                  <a:pt x="6" y="199"/>
                </a:lnTo>
                <a:lnTo>
                  <a:pt x="6" y="149"/>
                </a:lnTo>
                <a:lnTo>
                  <a:pt x="6" y="102"/>
                </a:lnTo>
                <a:lnTo>
                  <a:pt x="6" y="80"/>
                </a:lnTo>
                <a:lnTo>
                  <a:pt x="6" y="60"/>
                </a:lnTo>
                <a:lnTo>
                  <a:pt x="8" y="42"/>
                </a:lnTo>
                <a:lnTo>
                  <a:pt x="8" y="26"/>
                </a:lnTo>
                <a:lnTo>
                  <a:pt x="8" y="12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1" name="Freeform 239"/>
          <p:cNvSpPr>
            <a:spLocks/>
          </p:cNvSpPr>
          <p:nvPr/>
        </p:nvSpPr>
        <p:spPr bwMode="auto">
          <a:xfrm>
            <a:off x="7038975" y="1192213"/>
            <a:ext cx="12700" cy="3175"/>
          </a:xfrm>
          <a:custGeom>
            <a:avLst/>
            <a:gdLst>
              <a:gd name="T0" fmla="*/ 0 w 8"/>
              <a:gd name="T1" fmla="*/ 2 h 2"/>
              <a:gd name="T2" fmla="*/ 2 w 8"/>
              <a:gd name="T3" fmla="*/ 0 h 2"/>
              <a:gd name="T4" fmla="*/ 4 w 8"/>
              <a:gd name="T5" fmla="*/ 0 h 2"/>
              <a:gd name="T6" fmla="*/ 6 w 8"/>
              <a:gd name="T7" fmla="*/ 2 h 2"/>
              <a:gd name="T8" fmla="*/ 8 w 8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0" y="2"/>
                </a:moveTo>
                <a:lnTo>
                  <a:pt x="2" y="0"/>
                </a:lnTo>
                <a:lnTo>
                  <a:pt x="4" y="0"/>
                </a:lnTo>
                <a:lnTo>
                  <a:pt x="6" y="2"/>
                </a:lnTo>
                <a:lnTo>
                  <a:pt x="8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2" name="Line 240"/>
          <p:cNvSpPr>
            <a:spLocks noChangeShapeType="1"/>
          </p:cNvSpPr>
          <p:nvPr/>
        </p:nvSpPr>
        <p:spPr bwMode="auto">
          <a:xfrm>
            <a:off x="7051675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3" name="Line 241"/>
          <p:cNvSpPr>
            <a:spLocks noChangeShapeType="1"/>
          </p:cNvSpPr>
          <p:nvPr/>
        </p:nvSpPr>
        <p:spPr bwMode="auto">
          <a:xfrm>
            <a:off x="7064375" y="11953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4" name="Line 242"/>
          <p:cNvSpPr>
            <a:spLocks noChangeShapeType="1"/>
          </p:cNvSpPr>
          <p:nvPr/>
        </p:nvSpPr>
        <p:spPr bwMode="auto">
          <a:xfrm>
            <a:off x="7080250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5" name="Line 243"/>
          <p:cNvSpPr>
            <a:spLocks noChangeShapeType="1"/>
          </p:cNvSpPr>
          <p:nvPr/>
        </p:nvSpPr>
        <p:spPr bwMode="auto">
          <a:xfrm>
            <a:off x="7092950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6" name="Line 244"/>
          <p:cNvSpPr>
            <a:spLocks noChangeShapeType="1"/>
          </p:cNvSpPr>
          <p:nvPr/>
        </p:nvSpPr>
        <p:spPr bwMode="auto">
          <a:xfrm>
            <a:off x="7105650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7" name="Line 245"/>
          <p:cNvSpPr>
            <a:spLocks noChangeShapeType="1"/>
          </p:cNvSpPr>
          <p:nvPr/>
        </p:nvSpPr>
        <p:spPr bwMode="auto">
          <a:xfrm>
            <a:off x="7118350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8" name="Line 246"/>
          <p:cNvSpPr>
            <a:spLocks noChangeShapeType="1"/>
          </p:cNvSpPr>
          <p:nvPr/>
        </p:nvSpPr>
        <p:spPr bwMode="auto">
          <a:xfrm>
            <a:off x="7131050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19" name="Line 247"/>
          <p:cNvSpPr>
            <a:spLocks noChangeShapeType="1"/>
          </p:cNvSpPr>
          <p:nvPr/>
        </p:nvSpPr>
        <p:spPr bwMode="auto">
          <a:xfrm>
            <a:off x="7143750" y="11953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0" name="Line 248"/>
          <p:cNvSpPr>
            <a:spLocks noChangeShapeType="1"/>
          </p:cNvSpPr>
          <p:nvPr/>
        </p:nvSpPr>
        <p:spPr bwMode="auto">
          <a:xfrm>
            <a:off x="7159625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1" name="Line 249"/>
          <p:cNvSpPr>
            <a:spLocks noChangeShapeType="1"/>
          </p:cNvSpPr>
          <p:nvPr/>
        </p:nvSpPr>
        <p:spPr bwMode="auto">
          <a:xfrm>
            <a:off x="7172325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2" name="Line 250"/>
          <p:cNvSpPr>
            <a:spLocks noChangeShapeType="1"/>
          </p:cNvSpPr>
          <p:nvPr/>
        </p:nvSpPr>
        <p:spPr bwMode="auto">
          <a:xfrm>
            <a:off x="7185025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3" name="Line 251"/>
          <p:cNvSpPr>
            <a:spLocks noChangeShapeType="1"/>
          </p:cNvSpPr>
          <p:nvPr/>
        </p:nvSpPr>
        <p:spPr bwMode="auto">
          <a:xfrm>
            <a:off x="7197725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4" name="Line 252"/>
          <p:cNvSpPr>
            <a:spLocks noChangeShapeType="1"/>
          </p:cNvSpPr>
          <p:nvPr/>
        </p:nvSpPr>
        <p:spPr bwMode="auto">
          <a:xfrm>
            <a:off x="7210425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5" name="Line 253"/>
          <p:cNvSpPr>
            <a:spLocks noChangeShapeType="1"/>
          </p:cNvSpPr>
          <p:nvPr/>
        </p:nvSpPr>
        <p:spPr bwMode="auto">
          <a:xfrm>
            <a:off x="7223125" y="11953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6" name="Line 254"/>
          <p:cNvSpPr>
            <a:spLocks noChangeShapeType="1"/>
          </p:cNvSpPr>
          <p:nvPr/>
        </p:nvSpPr>
        <p:spPr bwMode="auto">
          <a:xfrm>
            <a:off x="7239000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7" name="Line 255"/>
          <p:cNvSpPr>
            <a:spLocks noChangeShapeType="1"/>
          </p:cNvSpPr>
          <p:nvPr/>
        </p:nvSpPr>
        <p:spPr bwMode="auto">
          <a:xfrm>
            <a:off x="7251700" y="11953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8" name="Freeform 256"/>
          <p:cNvSpPr>
            <a:spLocks/>
          </p:cNvSpPr>
          <p:nvPr/>
        </p:nvSpPr>
        <p:spPr bwMode="auto">
          <a:xfrm>
            <a:off x="7264400" y="1192213"/>
            <a:ext cx="12700" cy="3175"/>
          </a:xfrm>
          <a:custGeom>
            <a:avLst/>
            <a:gdLst>
              <a:gd name="T0" fmla="*/ 0 w 8"/>
              <a:gd name="T1" fmla="*/ 2 h 2"/>
              <a:gd name="T2" fmla="*/ 2 w 8"/>
              <a:gd name="T3" fmla="*/ 2 h 2"/>
              <a:gd name="T4" fmla="*/ 4 w 8"/>
              <a:gd name="T5" fmla="*/ 0 h 2"/>
              <a:gd name="T6" fmla="*/ 6 w 8"/>
              <a:gd name="T7" fmla="*/ 0 h 2"/>
              <a:gd name="T8" fmla="*/ 8 w 8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0" y="2"/>
                </a:move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29" name="Freeform 257"/>
          <p:cNvSpPr>
            <a:spLocks/>
          </p:cNvSpPr>
          <p:nvPr/>
        </p:nvSpPr>
        <p:spPr bwMode="auto">
          <a:xfrm>
            <a:off x="7277100" y="1195388"/>
            <a:ext cx="12700" cy="1150937"/>
          </a:xfrm>
          <a:custGeom>
            <a:avLst/>
            <a:gdLst>
              <a:gd name="T0" fmla="*/ 0 w 8"/>
              <a:gd name="T1" fmla="*/ 0 h 725"/>
              <a:gd name="T2" fmla="*/ 0 w 8"/>
              <a:gd name="T3" fmla="*/ 12 h 725"/>
              <a:gd name="T4" fmla="*/ 0 w 8"/>
              <a:gd name="T5" fmla="*/ 26 h 725"/>
              <a:gd name="T6" fmla="*/ 0 w 8"/>
              <a:gd name="T7" fmla="*/ 42 h 725"/>
              <a:gd name="T8" fmla="*/ 0 w 8"/>
              <a:gd name="T9" fmla="*/ 60 h 725"/>
              <a:gd name="T10" fmla="*/ 2 w 8"/>
              <a:gd name="T11" fmla="*/ 80 h 725"/>
              <a:gd name="T12" fmla="*/ 2 w 8"/>
              <a:gd name="T13" fmla="*/ 102 h 725"/>
              <a:gd name="T14" fmla="*/ 2 w 8"/>
              <a:gd name="T15" fmla="*/ 149 h 725"/>
              <a:gd name="T16" fmla="*/ 2 w 8"/>
              <a:gd name="T17" fmla="*/ 199 h 725"/>
              <a:gd name="T18" fmla="*/ 2 w 8"/>
              <a:gd name="T19" fmla="*/ 251 h 725"/>
              <a:gd name="T20" fmla="*/ 4 w 8"/>
              <a:gd name="T21" fmla="*/ 307 h 725"/>
              <a:gd name="T22" fmla="*/ 4 w 8"/>
              <a:gd name="T23" fmla="*/ 363 h 725"/>
              <a:gd name="T24" fmla="*/ 4 w 8"/>
              <a:gd name="T25" fmla="*/ 419 h 725"/>
              <a:gd name="T26" fmla="*/ 4 w 8"/>
              <a:gd name="T27" fmla="*/ 475 h 725"/>
              <a:gd name="T28" fmla="*/ 6 w 8"/>
              <a:gd name="T29" fmla="*/ 527 h 725"/>
              <a:gd name="T30" fmla="*/ 6 w 8"/>
              <a:gd name="T31" fmla="*/ 577 h 725"/>
              <a:gd name="T32" fmla="*/ 6 w 8"/>
              <a:gd name="T33" fmla="*/ 623 h 725"/>
              <a:gd name="T34" fmla="*/ 6 w 8"/>
              <a:gd name="T35" fmla="*/ 645 h 725"/>
              <a:gd name="T36" fmla="*/ 6 w 8"/>
              <a:gd name="T37" fmla="*/ 665 h 725"/>
              <a:gd name="T38" fmla="*/ 8 w 8"/>
              <a:gd name="T39" fmla="*/ 683 h 725"/>
              <a:gd name="T40" fmla="*/ 8 w 8"/>
              <a:gd name="T41" fmla="*/ 699 h 725"/>
              <a:gd name="T42" fmla="*/ 8 w 8"/>
              <a:gd name="T43" fmla="*/ 713 h 725"/>
              <a:gd name="T44" fmla="*/ 8 w 8"/>
              <a:gd name="T45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725">
                <a:moveTo>
                  <a:pt x="0" y="0"/>
                </a:moveTo>
                <a:lnTo>
                  <a:pt x="0" y="12"/>
                </a:lnTo>
                <a:lnTo>
                  <a:pt x="0" y="26"/>
                </a:lnTo>
                <a:lnTo>
                  <a:pt x="0" y="42"/>
                </a:lnTo>
                <a:lnTo>
                  <a:pt x="0" y="60"/>
                </a:lnTo>
                <a:lnTo>
                  <a:pt x="2" y="80"/>
                </a:lnTo>
                <a:lnTo>
                  <a:pt x="2" y="102"/>
                </a:lnTo>
                <a:lnTo>
                  <a:pt x="2" y="149"/>
                </a:lnTo>
                <a:lnTo>
                  <a:pt x="2" y="199"/>
                </a:lnTo>
                <a:lnTo>
                  <a:pt x="2" y="251"/>
                </a:lnTo>
                <a:lnTo>
                  <a:pt x="4" y="307"/>
                </a:lnTo>
                <a:lnTo>
                  <a:pt x="4" y="363"/>
                </a:lnTo>
                <a:lnTo>
                  <a:pt x="4" y="419"/>
                </a:lnTo>
                <a:lnTo>
                  <a:pt x="4" y="475"/>
                </a:lnTo>
                <a:lnTo>
                  <a:pt x="6" y="527"/>
                </a:lnTo>
                <a:lnTo>
                  <a:pt x="6" y="577"/>
                </a:lnTo>
                <a:lnTo>
                  <a:pt x="6" y="623"/>
                </a:lnTo>
                <a:lnTo>
                  <a:pt x="6" y="645"/>
                </a:lnTo>
                <a:lnTo>
                  <a:pt x="6" y="665"/>
                </a:lnTo>
                <a:lnTo>
                  <a:pt x="8" y="683"/>
                </a:lnTo>
                <a:lnTo>
                  <a:pt x="8" y="699"/>
                </a:lnTo>
                <a:lnTo>
                  <a:pt x="8" y="713"/>
                </a:lnTo>
                <a:lnTo>
                  <a:pt x="8" y="72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0" name="Freeform 258"/>
          <p:cNvSpPr>
            <a:spLocks/>
          </p:cNvSpPr>
          <p:nvPr/>
        </p:nvSpPr>
        <p:spPr bwMode="auto">
          <a:xfrm>
            <a:off x="7289800" y="2346325"/>
            <a:ext cx="15875" cy="3175"/>
          </a:xfrm>
          <a:custGeom>
            <a:avLst/>
            <a:gdLst>
              <a:gd name="T0" fmla="*/ 0 w 10"/>
              <a:gd name="T1" fmla="*/ 0 h 2"/>
              <a:gd name="T2" fmla="*/ 2 w 10"/>
              <a:gd name="T3" fmla="*/ 2 h 2"/>
              <a:gd name="T4" fmla="*/ 4 w 10"/>
              <a:gd name="T5" fmla="*/ 2 h 2"/>
              <a:gd name="T6" fmla="*/ 8 w 10"/>
              <a:gd name="T7" fmla="*/ 0 h 2"/>
              <a:gd name="T8" fmla="*/ 10 w 10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">
                <a:moveTo>
                  <a:pt x="0" y="0"/>
                </a:moveTo>
                <a:lnTo>
                  <a:pt x="2" y="2"/>
                </a:lnTo>
                <a:lnTo>
                  <a:pt x="4" y="2"/>
                </a:lnTo>
                <a:lnTo>
                  <a:pt x="8" y="0"/>
                </a:lnTo>
                <a:lnTo>
                  <a:pt x="1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1" name="Line 259"/>
          <p:cNvSpPr>
            <a:spLocks noChangeShapeType="1"/>
          </p:cNvSpPr>
          <p:nvPr/>
        </p:nvSpPr>
        <p:spPr bwMode="auto">
          <a:xfrm>
            <a:off x="73056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2" name="Line 260"/>
          <p:cNvSpPr>
            <a:spLocks noChangeShapeType="1"/>
          </p:cNvSpPr>
          <p:nvPr/>
        </p:nvSpPr>
        <p:spPr bwMode="auto">
          <a:xfrm>
            <a:off x="73183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3" name="Line 261"/>
          <p:cNvSpPr>
            <a:spLocks noChangeShapeType="1"/>
          </p:cNvSpPr>
          <p:nvPr/>
        </p:nvSpPr>
        <p:spPr bwMode="auto">
          <a:xfrm>
            <a:off x="73310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4" name="Line 262"/>
          <p:cNvSpPr>
            <a:spLocks noChangeShapeType="1"/>
          </p:cNvSpPr>
          <p:nvPr/>
        </p:nvSpPr>
        <p:spPr bwMode="auto">
          <a:xfrm>
            <a:off x="73437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5" name="Line 263"/>
          <p:cNvSpPr>
            <a:spLocks noChangeShapeType="1"/>
          </p:cNvSpPr>
          <p:nvPr/>
        </p:nvSpPr>
        <p:spPr bwMode="auto">
          <a:xfrm>
            <a:off x="7356475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6" name="Line 264"/>
          <p:cNvSpPr>
            <a:spLocks noChangeShapeType="1"/>
          </p:cNvSpPr>
          <p:nvPr/>
        </p:nvSpPr>
        <p:spPr bwMode="auto">
          <a:xfrm>
            <a:off x="7369175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7" name="Line 265"/>
          <p:cNvSpPr>
            <a:spLocks noChangeShapeType="1"/>
          </p:cNvSpPr>
          <p:nvPr/>
        </p:nvSpPr>
        <p:spPr bwMode="auto">
          <a:xfrm>
            <a:off x="7385050" y="2346325"/>
            <a:ext cx="142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8" name="Line 266"/>
          <p:cNvSpPr>
            <a:spLocks noChangeShapeType="1"/>
          </p:cNvSpPr>
          <p:nvPr/>
        </p:nvSpPr>
        <p:spPr bwMode="auto">
          <a:xfrm>
            <a:off x="73993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39" name="Line 267"/>
          <p:cNvSpPr>
            <a:spLocks noChangeShapeType="1"/>
          </p:cNvSpPr>
          <p:nvPr/>
        </p:nvSpPr>
        <p:spPr bwMode="auto">
          <a:xfrm>
            <a:off x="74120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0" name="Line 268"/>
          <p:cNvSpPr>
            <a:spLocks noChangeShapeType="1"/>
          </p:cNvSpPr>
          <p:nvPr/>
        </p:nvSpPr>
        <p:spPr bwMode="auto">
          <a:xfrm>
            <a:off x="74247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1" name="Line 269"/>
          <p:cNvSpPr>
            <a:spLocks noChangeShapeType="1"/>
          </p:cNvSpPr>
          <p:nvPr/>
        </p:nvSpPr>
        <p:spPr bwMode="auto">
          <a:xfrm>
            <a:off x="7437438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2" name="Line 270"/>
          <p:cNvSpPr>
            <a:spLocks noChangeShapeType="1"/>
          </p:cNvSpPr>
          <p:nvPr/>
        </p:nvSpPr>
        <p:spPr bwMode="auto">
          <a:xfrm>
            <a:off x="74533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3" name="Line 271"/>
          <p:cNvSpPr>
            <a:spLocks noChangeShapeType="1"/>
          </p:cNvSpPr>
          <p:nvPr/>
        </p:nvSpPr>
        <p:spPr bwMode="auto">
          <a:xfrm>
            <a:off x="74660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4" name="Line 272"/>
          <p:cNvSpPr>
            <a:spLocks noChangeShapeType="1"/>
          </p:cNvSpPr>
          <p:nvPr/>
        </p:nvSpPr>
        <p:spPr bwMode="auto">
          <a:xfrm>
            <a:off x="74787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5" name="Line 273"/>
          <p:cNvSpPr>
            <a:spLocks noChangeShapeType="1"/>
          </p:cNvSpPr>
          <p:nvPr/>
        </p:nvSpPr>
        <p:spPr bwMode="auto">
          <a:xfrm>
            <a:off x="74914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6" name="Line 274"/>
          <p:cNvSpPr>
            <a:spLocks noChangeShapeType="1"/>
          </p:cNvSpPr>
          <p:nvPr/>
        </p:nvSpPr>
        <p:spPr bwMode="auto">
          <a:xfrm>
            <a:off x="75041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7" name="Line 275"/>
          <p:cNvSpPr>
            <a:spLocks noChangeShapeType="1"/>
          </p:cNvSpPr>
          <p:nvPr/>
        </p:nvSpPr>
        <p:spPr bwMode="auto">
          <a:xfrm>
            <a:off x="7516813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8" name="Line 276"/>
          <p:cNvSpPr>
            <a:spLocks noChangeShapeType="1"/>
          </p:cNvSpPr>
          <p:nvPr/>
        </p:nvSpPr>
        <p:spPr bwMode="auto">
          <a:xfrm>
            <a:off x="75326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49" name="Line 277"/>
          <p:cNvSpPr>
            <a:spLocks noChangeShapeType="1"/>
          </p:cNvSpPr>
          <p:nvPr/>
        </p:nvSpPr>
        <p:spPr bwMode="auto">
          <a:xfrm>
            <a:off x="75453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0" name="Line 278"/>
          <p:cNvSpPr>
            <a:spLocks noChangeShapeType="1"/>
          </p:cNvSpPr>
          <p:nvPr/>
        </p:nvSpPr>
        <p:spPr bwMode="auto">
          <a:xfrm>
            <a:off x="75580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1" name="Line 279"/>
          <p:cNvSpPr>
            <a:spLocks noChangeShapeType="1"/>
          </p:cNvSpPr>
          <p:nvPr/>
        </p:nvSpPr>
        <p:spPr bwMode="auto">
          <a:xfrm>
            <a:off x="75707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2" name="Line 280"/>
          <p:cNvSpPr>
            <a:spLocks noChangeShapeType="1"/>
          </p:cNvSpPr>
          <p:nvPr/>
        </p:nvSpPr>
        <p:spPr bwMode="auto">
          <a:xfrm>
            <a:off x="7583488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3" name="Line 281"/>
          <p:cNvSpPr>
            <a:spLocks noChangeShapeType="1"/>
          </p:cNvSpPr>
          <p:nvPr/>
        </p:nvSpPr>
        <p:spPr bwMode="auto">
          <a:xfrm>
            <a:off x="75993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4" name="Line 282"/>
          <p:cNvSpPr>
            <a:spLocks noChangeShapeType="1"/>
          </p:cNvSpPr>
          <p:nvPr/>
        </p:nvSpPr>
        <p:spPr bwMode="auto">
          <a:xfrm>
            <a:off x="76120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5" name="Line 283"/>
          <p:cNvSpPr>
            <a:spLocks noChangeShapeType="1"/>
          </p:cNvSpPr>
          <p:nvPr/>
        </p:nvSpPr>
        <p:spPr bwMode="auto">
          <a:xfrm>
            <a:off x="76247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6" name="Line 284"/>
          <p:cNvSpPr>
            <a:spLocks noChangeShapeType="1"/>
          </p:cNvSpPr>
          <p:nvPr/>
        </p:nvSpPr>
        <p:spPr bwMode="auto">
          <a:xfrm>
            <a:off x="76374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7" name="Line 285"/>
          <p:cNvSpPr>
            <a:spLocks noChangeShapeType="1"/>
          </p:cNvSpPr>
          <p:nvPr/>
        </p:nvSpPr>
        <p:spPr bwMode="auto">
          <a:xfrm>
            <a:off x="76501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8" name="Line 286"/>
          <p:cNvSpPr>
            <a:spLocks noChangeShapeType="1"/>
          </p:cNvSpPr>
          <p:nvPr/>
        </p:nvSpPr>
        <p:spPr bwMode="auto">
          <a:xfrm>
            <a:off x="7662863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59" name="Line 287"/>
          <p:cNvSpPr>
            <a:spLocks noChangeShapeType="1"/>
          </p:cNvSpPr>
          <p:nvPr/>
        </p:nvSpPr>
        <p:spPr bwMode="auto">
          <a:xfrm>
            <a:off x="76787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0" name="Line 288"/>
          <p:cNvSpPr>
            <a:spLocks noChangeShapeType="1"/>
          </p:cNvSpPr>
          <p:nvPr/>
        </p:nvSpPr>
        <p:spPr bwMode="auto">
          <a:xfrm>
            <a:off x="76914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1" name="Line 289"/>
          <p:cNvSpPr>
            <a:spLocks noChangeShapeType="1"/>
          </p:cNvSpPr>
          <p:nvPr/>
        </p:nvSpPr>
        <p:spPr bwMode="auto">
          <a:xfrm>
            <a:off x="77041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2" name="Line 290"/>
          <p:cNvSpPr>
            <a:spLocks noChangeShapeType="1"/>
          </p:cNvSpPr>
          <p:nvPr/>
        </p:nvSpPr>
        <p:spPr bwMode="auto">
          <a:xfrm>
            <a:off x="77168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3" name="Line 291"/>
          <p:cNvSpPr>
            <a:spLocks noChangeShapeType="1"/>
          </p:cNvSpPr>
          <p:nvPr/>
        </p:nvSpPr>
        <p:spPr bwMode="auto">
          <a:xfrm>
            <a:off x="7729538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4" name="Line 292"/>
          <p:cNvSpPr>
            <a:spLocks noChangeShapeType="1"/>
          </p:cNvSpPr>
          <p:nvPr/>
        </p:nvSpPr>
        <p:spPr bwMode="auto">
          <a:xfrm>
            <a:off x="77454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5" name="Line 293"/>
          <p:cNvSpPr>
            <a:spLocks noChangeShapeType="1"/>
          </p:cNvSpPr>
          <p:nvPr/>
        </p:nvSpPr>
        <p:spPr bwMode="auto">
          <a:xfrm>
            <a:off x="77581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6" name="Line 294"/>
          <p:cNvSpPr>
            <a:spLocks noChangeShapeType="1"/>
          </p:cNvSpPr>
          <p:nvPr/>
        </p:nvSpPr>
        <p:spPr bwMode="auto">
          <a:xfrm>
            <a:off x="77708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7" name="Line 295"/>
          <p:cNvSpPr>
            <a:spLocks noChangeShapeType="1"/>
          </p:cNvSpPr>
          <p:nvPr/>
        </p:nvSpPr>
        <p:spPr bwMode="auto">
          <a:xfrm>
            <a:off x="77835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8" name="Line 296"/>
          <p:cNvSpPr>
            <a:spLocks noChangeShapeType="1"/>
          </p:cNvSpPr>
          <p:nvPr/>
        </p:nvSpPr>
        <p:spPr bwMode="auto">
          <a:xfrm>
            <a:off x="77962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69" name="Line 297"/>
          <p:cNvSpPr>
            <a:spLocks noChangeShapeType="1"/>
          </p:cNvSpPr>
          <p:nvPr/>
        </p:nvSpPr>
        <p:spPr bwMode="auto">
          <a:xfrm>
            <a:off x="7808913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0" name="Line 298"/>
          <p:cNvSpPr>
            <a:spLocks noChangeShapeType="1"/>
          </p:cNvSpPr>
          <p:nvPr/>
        </p:nvSpPr>
        <p:spPr bwMode="auto">
          <a:xfrm>
            <a:off x="78247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1" name="Line 299"/>
          <p:cNvSpPr>
            <a:spLocks noChangeShapeType="1"/>
          </p:cNvSpPr>
          <p:nvPr/>
        </p:nvSpPr>
        <p:spPr bwMode="auto">
          <a:xfrm>
            <a:off x="78374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2" name="Line 300"/>
          <p:cNvSpPr>
            <a:spLocks noChangeShapeType="1"/>
          </p:cNvSpPr>
          <p:nvPr/>
        </p:nvSpPr>
        <p:spPr bwMode="auto">
          <a:xfrm>
            <a:off x="78501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3" name="Line 301"/>
          <p:cNvSpPr>
            <a:spLocks noChangeShapeType="1"/>
          </p:cNvSpPr>
          <p:nvPr/>
        </p:nvSpPr>
        <p:spPr bwMode="auto">
          <a:xfrm>
            <a:off x="78628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4" name="Line 302"/>
          <p:cNvSpPr>
            <a:spLocks noChangeShapeType="1"/>
          </p:cNvSpPr>
          <p:nvPr/>
        </p:nvSpPr>
        <p:spPr bwMode="auto">
          <a:xfrm>
            <a:off x="787558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5" name="Line 303"/>
          <p:cNvSpPr>
            <a:spLocks noChangeShapeType="1"/>
          </p:cNvSpPr>
          <p:nvPr/>
        </p:nvSpPr>
        <p:spPr bwMode="auto">
          <a:xfrm>
            <a:off x="7888288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6" name="Line 304"/>
          <p:cNvSpPr>
            <a:spLocks noChangeShapeType="1"/>
          </p:cNvSpPr>
          <p:nvPr/>
        </p:nvSpPr>
        <p:spPr bwMode="auto">
          <a:xfrm>
            <a:off x="79041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7" name="Line 305"/>
          <p:cNvSpPr>
            <a:spLocks noChangeShapeType="1"/>
          </p:cNvSpPr>
          <p:nvPr/>
        </p:nvSpPr>
        <p:spPr bwMode="auto">
          <a:xfrm>
            <a:off x="79168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8" name="Line 306"/>
          <p:cNvSpPr>
            <a:spLocks noChangeShapeType="1"/>
          </p:cNvSpPr>
          <p:nvPr/>
        </p:nvSpPr>
        <p:spPr bwMode="auto">
          <a:xfrm>
            <a:off x="79295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79" name="Line 307"/>
          <p:cNvSpPr>
            <a:spLocks noChangeShapeType="1"/>
          </p:cNvSpPr>
          <p:nvPr/>
        </p:nvSpPr>
        <p:spPr bwMode="auto">
          <a:xfrm>
            <a:off x="794226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0" name="Line 308"/>
          <p:cNvSpPr>
            <a:spLocks noChangeShapeType="1"/>
          </p:cNvSpPr>
          <p:nvPr/>
        </p:nvSpPr>
        <p:spPr bwMode="auto">
          <a:xfrm>
            <a:off x="7954963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1" name="Line 309"/>
          <p:cNvSpPr>
            <a:spLocks noChangeShapeType="1"/>
          </p:cNvSpPr>
          <p:nvPr/>
        </p:nvSpPr>
        <p:spPr bwMode="auto">
          <a:xfrm>
            <a:off x="79708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2" name="Line 310"/>
          <p:cNvSpPr>
            <a:spLocks noChangeShapeType="1"/>
          </p:cNvSpPr>
          <p:nvPr/>
        </p:nvSpPr>
        <p:spPr bwMode="auto">
          <a:xfrm>
            <a:off x="79835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3" name="Line 311"/>
          <p:cNvSpPr>
            <a:spLocks noChangeShapeType="1"/>
          </p:cNvSpPr>
          <p:nvPr/>
        </p:nvSpPr>
        <p:spPr bwMode="auto">
          <a:xfrm>
            <a:off x="79962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4" name="Line 312"/>
          <p:cNvSpPr>
            <a:spLocks noChangeShapeType="1"/>
          </p:cNvSpPr>
          <p:nvPr/>
        </p:nvSpPr>
        <p:spPr bwMode="auto">
          <a:xfrm>
            <a:off x="80089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5" name="Line 313"/>
          <p:cNvSpPr>
            <a:spLocks noChangeShapeType="1"/>
          </p:cNvSpPr>
          <p:nvPr/>
        </p:nvSpPr>
        <p:spPr bwMode="auto">
          <a:xfrm>
            <a:off x="8021638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6" name="Line 314"/>
          <p:cNvSpPr>
            <a:spLocks noChangeShapeType="1"/>
          </p:cNvSpPr>
          <p:nvPr/>
        </p:nvSpPr>
        <p:spPr bwMode="auto">
          <a:xfrm>
            <a:off x="8034338" y="2346325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7" name="Line 315"/>
          <p:cNvSpPr>
            <a:spLocks noChangeShapeType="1"/>
          </p:cNvSpPr>
          <p:nvPr/>
        </p:nvSpPr>
        <p:spPr bwMode="auto">
          <a:xfrm>
            <a:off x="80502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8" name="Line 316"/>
          <p:cNvSpPr>
            <a:spLocks noChangeShapeType="1"/>
          </p:cNvSpPr>
          <p:nvPr/>
        </p:nvSpPr>
        <p:spPr bwMode="auto">
          <a:xfrm>
            <a:off x="8062913" y="2346325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89" name="Rectangle 317"/>
          <p:cNvSpPr>
            <a:spLocks noChangeArrowheads="1"/>
          </p:cNvSpPr>
          <p:nvPr/>
        </p:nvSpPr>
        <p:spPr bwMode="auto">
          <a:xfrm>
            <a:off x="6192838" y="2422525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time</a:t>
            </a:r>
            <a:endParaRPr lang="en-US" sz="2400"/>
          </a:p>
        </p:txBody>
      </p:sp>
      <p:sp>
        <p:nvSpPr>
          <p:cNvPr id="464190" name="Rectangle 318"/>
          <p:cNvSpPr>
            <a:spLocks noChangeArrowheads="1"/>
          </p:cNvSpPr>
          <p:nvPr/>
        </p:nvSpPr>
        <p:spPr bwMode="auto">
          <a:xfrm rot="16200000">
            <a:off x="4878388" y="1595437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voltage</a:t>
            </a:r>
            <a:endParaRPr lang="en-US" sz="2400"/>
          </a:p>
        </p:txBody>
      </p:sp>
      <p:grpSp>
        <p:nvGrpSpPr>
          <p:cNvPr id="464191" name="Group 319"/>
          <p:cNvGrpSpPr>
            <a:grpSpLocks/>
          </p:cNvGrpSpPr>
          <p:nvPr/>
        </p:nvGrpSpPr>
        <p:grpSpPr bwMode="auto">
          <a:xfrm>
            <a:off x="6953250" y="2544763"/>
            <a:ext cx="461963" cy="73025"/>
            <a:chOff x="4263" y="2630"/>
            <a:chExt cx="291" cy="46"/>
          </a:xfrm>
        </p:grpSpPr>
        <p:sp>
          <p:nvSpPr>
            <p:cNvPr id="464192" name="Line 320"/>
            <p:cNvSpPr>
              <a:spLocks noChangeShapeType="1"/>
            </p:cNvSpPr>
            <p:nvPr/>
          </p:nvSpPr>
          <p:spPr bwMode="auto">
            <a:xfrm>
              <a:off x="4263" y="2652"/>
              <a:ext cx="25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93" name="Freeform 321"/>
            <p:cNvSpPr>
              <a:spLocks/>
            </p:cNvSpPr>
            <p:nvPr/>
          </p:nvSpPr>
          <p:spPr bwMode="auto">
            <a:xfrm>
              <a:off x="4509" y="2630"/>
              <a:ext cx="45" cy="46"/>
            </a:xfrm>
            <a:custGeom>
              <a:avLst/>
              <a:gdLst>
                <a:gd name="T0" fmla="*/ 0 w 45"/>
                <a:gd name="T1" fmla="*/ 46 h 46"/>
                <a:gd name="T2" fmla="*/ 45 w 45"/>
                <a:gd name="T3" fmla="*/ 22 h 46"/>
                <a:gd name="T4" fmla="*/ 0 w 45"/>
                <a:gd name="T5" fmla="*/ 0 h 46"/>
                <a:gd name="T6" fmla="*/ 0 w 45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0" y="46"/>
                  </a:moveTo>
                  <a:lnTo>
                    <a:pt x="45" y="22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4195" name="Line 323"/>
          <p:cNvSpPr>
            <a:spLocks noChangeShapeType="1"/>
          </p:cNvSpPr>
          <p:nvPr/>
        </p:nvSpPr>
        <p:spPr bwMode="auto">
          <a:xfrm flipV="1">
            <a:off x="5232400" y="946150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4197" name="Rectangle 325"/>
          <p:cNvSpPr>
            <a:spLocks noChangeArrowheads="1"/>
          </p:cNvSpPr>
          <p:nvPr/>
        </p:nvSpPr>
        <p:spPr bwMode="auto">
          <a:xfrm>
            <a:off x="5414963" y="2803525"/>
            <a:ext cx="2584450" cy="1563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98" name="Line 326"/>
          <p:cNvSpPr>
            <a:spLocks noChangeShapeType="1"/>
          </p:cNvSpPr>
          <p:nvPr/>
        </p:nvSpPr>
        <p:spPr bwMode="auto">
          <a:xfrm>
            <a:off x="5414963" y="2803525"/>
            <a:ext cx="1587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199" name="Line 327"/>
          <p:cNvSpPr>
            <a:spLocks noChangeShapeType="1"/>
          </p:cNvSpPr>
          <p:nvPr/>
        </p:nvSpPr>
        <p:spPr bwMode="auto">
          <a:xfrm>
            <a:off x="5405438" y="436721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0" name="Line 328"/>
          <p:cNvSpPr>
            <a:spLocks noChangeShapeType="1"/>
          </p:cNvSpPr>
          <p:nvPr/>
        </p:nvSpPr>
        <p:spPr bwMode="auto">
          <a:xfrm>
            <a:off x="5405438" y="4324350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1" name="Line 329"/>
          <p:cNvSpPr>
            <a:spLocks noChangeShapeType="1"/>
          </p:cNvSpPr>
          <p:nvPr/>
        </p:nvSpPr>
        <p:spPr bwMode="auto">
          <a:xfrm>
            <a:off x="5405438" y="427831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2" name="Line 330"/>
          <p:cNvSpPr>
            <a:spLocks noChangeShapeType="1"/>
          </p:cNvSpPr>
          <p:nvPr/>
        </p:nvSpPr>
        <p:spPr bwMode="auto">
          <a:xfrm>
            <a:off x="5405438" y="4235450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3" name="Line 331"/>
          <p:cNvSpPr>
            <a:spLocks noChangeShapeType="1"/>
          </p:cNvSpPr>
          <p:nvPr/>
        </p:nvSpPr>
        <p:spPr bwMode="auto">
          <a:xfrm>
            <a:off x="5405438" y="418782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4" name="Line 332"/>
          <p:cNvSpPr>
            <a:spLocks noChangeShapeType="1"/>
          </p:cNvSpPr>
          <p:nvPr/>
        </p:nvSpPr>
        <p:spPr bwMode="auto">
          <a:xfrm>
            <a:off x="5405438" y="414496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5" name="Line 333"/>
          <p:cNvSpPr>
            <a:spLocks noChangeShapeType="1"/>
          </p:cNvSpPr>
          <p:nvPr/>
        </p:nvSpPr>
        <p:spPr bwMode="auto">
          <a:xfrm>
            <a:off x="5405438" y="409892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6" name="Line 334"/>
          <p:cNvSpPr>
            <a:spLocks noChangeShapeType="1"/>
          </p:cNvSpPr>
          <p:nvPr/>
        </p:nvSpPr>
        <p:spPr bwMode="auto">
          <a:xfrm>
            <a:off x="5405438" y="405606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7" name="Line 335"/>
          <p:cNvSpPr>
            <a:spLocks noChangeShapeType="1"/>
          </p:cNvSpPr>
          <p:nvPr/>
        </p:nvSpPr>
        <p:spPr bwMode="auto">
          <a:xfrm>
            <a:off x="5405438" y="401002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8" name="Line 336"/>
          <p:cNvSpPr>
            <a:spLocks noChangeShapeType="1"/>
          </p:cNvSpPr>
          <p:nvPr/>
        </p:nvSpPr>
        <p:spPr bwMode="auto">
          <a:xfrm>
            <a:off x="5405438" y="396557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09" name="Line 337"/>
          <p:cNvSpPr>
            <a:spLocks noChangeShapeType="1"/>
          </p:cNvSpPr>
          <p:nvPr/>
        </p:nvSpPr>
        <p:spPr bwMode="auto">
          <a:xfrm>
            <a:off x="5405438" y="3919538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0" name="Line 338"/>
          <p:cNvSpPr>
            <a:spLocks noChangeShapeType="1"/>
          </p:cNvSpPr>
          <p:nvPr/>
        </p:nvSpPr>
        <p:spPr bwMode="auto">
          <a:xfrm>
            <a:off x="5405438" y="387667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1" name="Line 339"/>
          <p:cNvSpPr>
            <a:spLocks noChangeShapeType="1"/>
          </p:cNvSpPr>
          <p:nvPr/>
        </p:nvSpPr>
        <p:spPr bwMode="auto">
          <a:xfrm>
            <a:off x="5405438" y="383381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2" name="Line 340"/>
          <p:cNvSpPr>
            <a:spLocks noChangeShapeType="1"/>
          </p:cNvSpPr>
          <p:nvPr/>
        </p:nvSpPr>
        <p:spPr bwMode="auto">
          <a:xfrm>
            <a:off x="5405438" y="3786188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3" name="Line 341"/>
          <p:cNvSpPr>
            <a:spLocks noChangeShapeType="1"/>
          </p:cNvSpPr>
          <p:nvPr/>
        </p:nvSpPr>
        <p:spPr bwMode="auto">
          <a:xfrm>
            <a:off x="5405438" y="374332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4" name="Line 342"/>
          <p:cNvSpPr>
            <a:spLocks noChangeShapeType="1"/>
          </p:cNvSpPr>
          <p:nvPr/>
        </p:nvSpPr>
        <p:spPr bwMode="auto">
          <a:xfrm>
            <a:off x="5405438" y="3697288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5" name="Line 343"/>
          <p:cNvSpPr>
            <a:spLocks noChangeShapeType="1"/>
          </p:cNvSpPr>
          <p:nvPr/>
        </p:nvSpPr>
        <p:spPr bwMode="auto">
          <a:xfrm>
            <a:off x="5405438" y="365442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6" name="Line 344"/>
          <p:cNvSpPr>
            <a:spLocks noChangeShapeType="1"/>
          </p:cNvSpPr>
          <p:nvPr/>
        </p:nvSpPr>
        <p:spPr bwMode="auto">
          <a:xfrm>
            <a:off x="5405438" y="3606800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7" name="Line 345"/>
          <p:cNvSpPr>
            <a:spLocks noChangeShapeType="1"/>
          </p:cNvSpPr>
          <p:nvPr/>
        </p:nvSpPr>
        <p:spPr bwMode="auto">
          <a:xfrm>
            <a:off x="5405438" y="3563938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8" name="Line 346"/>
          <p:cNvSpPr>
            <a:spLocks noChangeShapeType="1"/>
          </p:cNvSpPr>
          <p:nvPr/>
        </p:nvSpPr>
        <p:spPr bwMode="auto">
          <a:xfrm>
            <a:off x="5405438" y="3517900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19" name="Line 347"/>
          <p:cNvSpPr>
            <a:spLocks noChangeShapeType="1"/>
          </p:cNvSpPr>
          <p:nvPr/>
        </p:nvSpPr>
        <p:spPr bwMode="auto">
          <a:xfrm>
            <a:off x="5405438" y="3475038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0" name="Line 348"/>
          <p:cNvSpPr>
            <a:spLocks noChangeShapeType="1"/>
          </p:cNvSpPr>
          <p:nvPr/>
        </p:nvSpPr>
        <p:spPr bwMode="auto">
          <a:xfrm>
            <a:off x="5405438" y="3429000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1" name="Line 349"/>
          <p:cNvSpPr>
            <a:spLocks noChangeShapeType="1"/>
          </p:cNvSpPr>
          <p:nvPr/>
        </p:nvSpPr>
        <p:spPr bwMode="auto">
          <a:xfrm>
            <a:off x="5405438" y="3384550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2" name="Line 350"/>
          <p:cNvSpPr>
            <a:spLocks noChangeShapeType="1"/>
          </p:cNvSpPr>
          <p:nvPr/>
        </p:nvSpPr>
        <p:spPr bwMode="auto">
          <a:xfrm>
            <a:off x="5405438" y="333851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3" name="Line 351"/>
          <p:cNvSpPr>
            <a:spLocks noChangeShapeType="1"/>
          </p:cNvSpPr>
          <p:nvPr/>
        </p:nvSpPr>
        <p:spPr bwMode="auto">
          <a:xfrm>
            <a:off x="5405438" y="3295650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4" name="Line 352"/>
          <p:cNvSpPr>
            <a:spLocks noChangeShapeType="1"/>
          </p:cNvSpPr>
          <p:nvPr/>
        </p:nvSpPr>
        <p:spPr bwMode="auto">
          <a:xfrm>
            <a:off x="5405438" y="3252788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5" name="Line 353"/>
          <p:cNvSpPr>
            <a:spLocks noChangeShapeType="1"/>
          </p:cNvSpPr>
          <p:nvPr/>
        </p:nvSpPr>
        <p:spPr bwMode="auto">
          <a:xfrm>
            <a:off x="5405438" y="320516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6" name="Line 354"/>
          <p:cNvSpPr>
            <a:spLocks noChangeShapeType="1"/>
          </p:cNvSpPr>
          <p:nvPr/>
        </p:nvSpPr>
        <p:spPr bwMode="auto">
          <a:xfrm>
            <a:off x="5405438" y="3162300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7" name="Line 355"/>
          <p:cNvSpPr>
            <a:spLocks noChangeShapeType="1"/>
          </p:cNvSpPr>
          <p:nvPr/>
        </p:nvSpPr>
        <p:spPr bwMode="auto">
          <a:xfrm>
            <a:off x="5405438" y="311626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8" name="Line 356"/>
          <p:cNvSpPr>
            <a:spLocks noChangeShapeType="1"/>
          </p:cNvSpPr>
          <p:nvPr/>
        </p:nvSpPr>
        <p:spPr bwMode="auto">
          <a:xfrm>
            <a:off x="5405438" y="3073400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29" name="Line 357"/>
          <p:cNvSpPr>
            <a:spLocks noChangeShapeType="1"/>
          </p:cNvSpPr>
          <p:nvPr/>
        </p:nvSpPr>
        <p:spPr bwMode="auto">
          <a:xfrm>
            <a:off x="5405438" y="302577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0" name="Line 358"/>
          <p:cNvSpPr>
            <a:spLocks noChangeShapeType="1"/>
          </p:cNvSpPr>
          <p:nvPr/>
        </p:nvSpPr>
        <p:spPr bwMode="auto">
          <a:xfrm>
            <a:off x="5405438" y="298291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1" name="Line 359"/>
          <p:cNvSpPr>
            <a:spLocks noChangeShapeType="1"/>
          </p:cNvSpPr>
          <p:nvPr/>
        </p:nvSpPr>
        <p:spPr bwMode="auto">
          <a:xfrm>
            <a:off x="5405438" y="293687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2" name="Line 360"/>
          <p:cNvSpPr>
            <a:spLocks noChangeShapeType="1"/>
          </p:cNvSpPr>
          <p:nvPr/>
        </p:nvSpPr>
        <p:spPr bwMode="auto">
          <a:xfrm>
            <a:off x="5405438" y="2894013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3" name="Line 361"/>
          <p:cNvSpPr>
            <a:spLocks noChangeShapeType="1"/>
          </p:cNvSpPr>
          <p:nvPr/>
        </p:nvSpPr>
        <p:spPr bwMode="auto">
          <a:xfrm>
            <a:off x="5405438" y="2846388"/>
            <a:ext cx="1746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4" name="Line 362"/>
          <p:cNvSpPr>
            <a:spLocks noChangeShapeType="1"/>
          </p:cNvSpPr>
          <p:nvPr/>
        </p:nvSpPr>
        <p:spPr bwMode="auto">
          <a:xfrm>
            <a:off x="5405438" y="2803525"/>
            <a:ext cx="174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5" name="Line 363"/>
          <p:cNvSpPr>
            <a:spLocks noChangeShapeType="1"/>
          </p:cNvSpPr>
          <p:nvPr/>
        </p:nvSpPr>
        <p:spPr bwMode="auto">
          <a:xfrm>
            <a:off x="5402263" y="4367213"/>
            <a:ext cx="238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6" name="Line 364"/>
          <p:cNvSpPr>
            <a:spLocks noChangeShapeType="1"/>
          </p:cNvSpPr>
          <p:nvPr/>
        </p:nvSpPr>
        <p:spPr bwMode="auto">
          <a:xfrm>
            <a:off x="5402263" y="4144963"/>
            <a:ext cx="238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7" name="Line 365"/>
          <p:cNvSpPr>
            <a:spLocks noChangeShapeType="1"/>
          </p:cNvSpPr>
          <p:nvPr/>
        </p:nvSpPr>
        <p:spPr bwMode="auto">
          <a:xfrm>
            <a:off x="5402263" y="3919538"/>
            <a:ext cx="238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8" name="Line 366"/>
          <p:cNvSpPr>
            <a:spLocks noChangeShapeType="1"/>
          </p:cNvSpPr>
          <p:nvPr/>
        </p:nvSpPr>
        <p:spPr bwMode="auto">
          <a:xfrm>
            <a:off x="5402263" y="3697288"/>
            <a:ext cx="238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39" name="Line 367"/>
          <p:cNvSpPr>
            <a:spLocks noChangeShapeType="1"/>
          </p:cNvSpPr>
          <p:nvPr/>
        </p:nvSpPr>
        <p:spPr bwMode="auto">
          <a:xfrm>
            <a:off x="5402263" y="3475038"/>
            <a:ext cx="238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0" name="Line 368"/>
          <p:cNvSpPr>
            <a:spLocks noChangeShapeType="1"/>
          </p:cNvSpPr>
          <p:nvPr/>
        </p:nvSpPr>
        <p:spPr bwMode="auto">
          <a:xfrm>
            <a:off x="5402263" y="3252788"/>
            <a:ext cx="238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1" name="Line 369"/>
          <p:cNvSpPr>
            <a:spLocks noChangeShapeType="1"/>
          </p:cNvSpPr>
          <p:nvPr/>
        </p:nvSpPr>
        <p:spPr bwMode="auto">
          <a:xfrm>
            <a:off x="5402263" y="3025775"/>
            <a:ext cx="238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2" name="Line 370"/>
          <p:cNvSpPr>
            <a:spLocks noChangeShapeType="1"/>
          </p:cNvSpPr>
          <p:nvPr/>
        </p:nvSpPr>
        <p:spPr bwMode="auto">
          <a:xfrm>
            <a:off x="5402263" y="2803525"/>
            <a:ext cx="2381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3" name="Line 371"/>
          <p:cNvSpPr>
            <a:spLocks noChangeShapeType="1"/>
          </p:cNvSpPr>
          <p:nvPr/>
        </p:nvSpPr>
        <p:spPr bwMode="auto">
          <a:xfrm>
            <a:off x="5414963" y="4144963"/>
            <a:ext cx="25844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4" name="Line 372"/>
          <p:cNvSpPr>
            <a:spLocks noChangeShapeType="1"/>
          </p:cNvSpPr>
          <p:nvPr/>
        </p:nvSpPr>
        <p:spPr bwMode="auto">
          <a:xfrm flipV="1">
            <a:off x="541496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5" name="Line 373"/>
          <p:cNvSpPr>
            <a:spLocks noChangeShapeType="1"/>
          </p:cNvSpPr>
          <p:nvPr/>
        </p:nvSpPr>
        <p:spPr bwMode="auto">
          <a:xfrm flipV="1">
            <a:off x="546735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6" name="Line 374"/>
          <p:cNvSpPr>
            <a:spLocks noChangeShapeType="1"/>
          </p:cNvSpPr>
          <p:nvPr/>
        </p:nvSpPr>
        <p:spPr bwMode="auto">
          <a:xfrm flipV="1">
            <a:off x="551656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7" name="Line 375"/>
          <p:cNvSpPr>
            <a:spLocks noChangeShapeType="1"/>
          </p:cNvSpPr>
          <p:nvPr/>
        </p:nvSpPr>
        <p:spPr bwMode="auto">
          <a:xfrm flipV="1">
            <a:off x="556895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8" name="Line 376"/>
          <p:cNvSpPr>
            <a:spLocks noChangeShapeType="1"/>
          </p:cNvSpPr>
          <p:nvPr/>
        </p:nvSpPr>
        <p:spPr bwMode="auto">
          <a:xfrm flipV="1">
            <a:off x="562133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49" name="Line 377"/>
          <p:cNvSpPr>
            <a:spLocks noChangeShapeType="1"/>
          </p:cNvSpPr>
          <p:nvPr/>
        </p:nvSpPr>
        <p:spPr bwMode="auto">
          <a:xfrm flipV="1">
            <a:off x="567372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0" name="Line 378"/>
          <p:cNvSpPr>
            <a:spLocks noChangeShapeType="1"/>
          </p:cNvSpPr>
          <p:nvPr/>
        </p:nvSpPr>
        <p:spPr bwMode="auto">
          <a:xfrm flipV="1">
            <a:off x="572293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1" name="Line 379"/>
          <p:cNvSpPr>
            <a:spLocks noChangeShapeType="1"/>
          </p:cNvSpPr>
          <p:nvPr/>
        </p:nvSpPr>
        <p:spPr bwMode="auto">
          <a:xfrm flipV="1">
            <a:off x="577532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2" name="Line 380"/>
          <p:cNvSpPr>
            <a:spLocks noChangeShapeType="1"/>
          </p:cNvSpPr>
          <p:nvPr/>
        </p:nvSpPr>
        <p:spPr bwMode="auto">
          <a:xfrm flipV="1">
            <a:off x="582930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3" name="Line 381"/>
          <p:cNvSpPr>
            <a:spLocks noChangeShapeType="1"/>
          </p:cNvSpPr>
          <p:nvPr/>
        </p:nvSpPr>
        <p:spPr bwMode="auto">
          <a:xfrm flipV="1">
            <a:off x="587851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4" name="Line 382"/>
          <p:cNvSpPr>
            <a:spLocks noChangeShapeType="1"/>
          </p:cNvSpPr>
          <p:nvPr/>
        </p:nvSpPr>
        <p:spPr bwMode="auto">
          <a:xfrm flipV="1">
            <a:off x="593090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5" name="Line 383"/>
          <p:cNvSpPr>
            <a:spLocks noChangeShapeType="1"/>
          </p:cNvSpPr>
          <p:nvPr/>
        </p:nvSpPr>
        <p:spPr bwMode="auto">
          <a:xfrm flipV="1">
            <a:off x="598328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6" name="Line 384"/>
          <p:cNvSpPr>
            <a:spLocks noChangeShapeType="1"/>
          </p:cNvSpPr>
          <p:nvPr/>
        </p:nvSpPr>
        <p:spPr bwMode="auto">
          <a:xfrm flipV="1">
            <a:off x="603567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7" name="Line 385"/>
          <p:cNvSpPr>
            <a:spLocks noChangeShapeType="1"/>
          </p:cNvSpPr>
          <p:nvPr/>
        </p:nvSpPr>
        <p:spPr bwMode="auto">
          <a:xfrm flipV="1">
            <a:off x="608488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8" name="Line 386"/>
          <p:cNvSpPr>
            <a:spLocks noChangeShapeType="1"/>
          </p:cNvSpPr>
          <p:nvPr/>
        </p:nvSpPr>
        <p:spPr bwMode="auto">
          <a:xfrm flipV="1">
            <a:off x="613727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59" name="Line 387"/>
          <p:cNvSpPr>
            <a:spLocks noChangeShapeType="1"/>
          </p:cNvSpPr>
          <p:nvPr/>
        </p:nvSpPr>
        <p:spPr bwMode="auto">
          <a:xfrm flipV="1">
            <a:off x="618966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0" name="Line 388"/>
          <p:cNvSpPr>
            <a:spLocks noChangeShapeType="1"/>
          </p:cNvSpPr>
          <p:nvPr/>
        </p:nvSpPr>
        <p:spPr bwMode="auto">
          <a:xfrm flipV="1">
            <a:off x="624363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1" name="Line 389"/>
          <p:cNvSpPr>
            <a:spLocks noChangeShapeType="1"/>
          </p:cNvSpPr>
          <p:nvPr/>
        </p:nvSpPr>
        <p:spPr bwMode="auto">
          <a:xfrm flipV="1">
            <a:off x="629285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2" name="Line 390"/>
          <p:cNvSpPr>
            <a:spLocks noChangeShapeType="1"/>
          </p:cNvSpPr>
          <p:nvPr/>
        </p:nvSpPr>
        <p:spPr bwMode="auto">
          <a:xfrm flipV="1">
            <a:off x="634523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3" name="Line 391"/>
          <p:cNvSpPr>
            <a:spLocks noChangeShapeType="1"/>
          </p:cNvSpPr>
          <p:nvPr/>
        </p:nvSpPr>
        <p:spPr bwMode="auto">
          <a:xfrm flipV="1">
            <a:off x="639762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4" name="Line 392"/>
          <p:cNvSpPr>
            <a:spLocks noChangeShapeType="1"/>
          </p:cNvSpPr>
          <p:nvPr/>
        </p:nvSpPr>
        <p:spPr bwMode="auto">
          <a:xfrm flipV="1">
            <a:off x="644683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5" name="Line 393"/>
          <p:cNvSpPr>
            <a:spLocks noChangeShapeType="1"/>
          </p:cNvSpPr>
          <p:nvPr/>
        </p:nvSpPr>
        <p:spPr bwMode="auto">
          <a:xfrm flipV="1">
            <a:off x="649922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6" name="Line 394"/>
          <p:cNvSpPr>
            <a:spLocks noChangeShapeType="1"/>
          </p:cNvSpPr>
          <p:nvPr/>
        </p:nvSpPr>
        <p:spPr bwMode="auto">
          <a:xfrm flipV="1">
            <a:off x="655161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7" name="Line 395"/>
          <p:cNvSpPr>
            <a:spLocks noChangeShapeType="1"/>
          </p:cNvSpPr>
          <p:nvPr/>
        </p:nvSpPr>
        <p:spPr bwMode="auto">
          <a:xfrm flipV="1">
            <a:off x="660400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8" name="Line 396"/>
          <p:cNvSpPr>
            <a:spLocks noChangeShapeType="1"/>
          </p:cNvSpPr>
          <p:nvPr/>
        </p:nvSpPr>
        <p:spPr bwMode="auto">
          <a:xfrm flipV="1">
            <a:off x="665321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69" name="Line 397"/>
          <p:cNvSpPr>
            <a:spLocks noChangeShapeType="1"/>
          </p:cNvSpPr>
          <p:nvPr/>
        </p:nvSpPr>
        <p:spPr bwMode="auto">
          <a:xfrm flipV="1">
            <a:off x="670718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0" name="Line 398"/>
          <p:cNvSpPr>
            <a:spLocks noChangeShapeType="1"/>
          </p:cNvSpPr>
          <p:nvPr/>
        </p:nvSpPr>
        <p:spPr bwMode="auto">
          <a:xfrm flipV="1">
            <a:off x="675957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1" name="Line 399"/>
          <p:cNvSpPr>
            <a:spLocks noChangeShapeType="1"/>
          </p:cNvSpPr>
          <p:nvPr/>
        </p:nvSpPr>
        <p:spPr bwMode="auto">
          <a:xfrm flipV="1">
            <a:off x="680878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2" name="Line 400"/>
          <p:cNvSpPr>
            <a:spLocks noChangeShapeType="1"/>
          </p:cNvSpPr>
          <p:nvPr/>
        </p:nvSpPr>
        <p:spPr bwMode="auto">
          <a:xfrm flipV="1">
            <a:off x="686117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3" name="Line 401"/>
          <p:cNvSpPr>
            <a:spLocks noChangeShapeType="1"/>
          </p:cNvSpPr>
          <p:nvPr/>
        </p:nvSpPr>
        <p:spPr bwMode="auto">
          <a:xfrm flipV="1">
            <a:off x="691356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4" name="Line 402"/>
          <p:cNvSpPr>
            <a:spLocks noChangeShapeType="1"/>
          </p:cNvSpPr>
          <p:nvPr/>
        </p:nvSpPr>
        <p:spPr bwMode="auto">
          <a:xfrm flipV="1">
            <a:off x="696595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5" name="Line 403"/>
          <p:cNvSpPr>
            <a:spLocks noChangeShapeType="1"/>
          </p:cNvSpPr>
          <p:nvPr/>
        </p:nvSpPr>
        <p:spPr bwMode="auto">
          <a:xfrm flipV="1">
            <a:off x="701516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6" name="Line 404"/>
          <p:cNvSpPr>
            <a:spLocks noChangeShapeType="1"/>
          </p:cNvSpPr>
          <p:nvPr/>
        </p:nvSpPr>
        <p:spPr bwMode="auto">
          <a:xfrm flipV="1">
            <a:off x="706755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7" name="Line 405"/>
          <p:cNvSpPr>
            <a:spLocks noChangeShapeType="1"/>
          </p:cNvSpPr>
          <p:nvPr/>
        </p:nvSpPr>
        <p:spPr bwMode="auto">
          <a:xfrm flipV="1">
            <a:off x="712152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8" name="Line 406"/>
          <p:cNvSpPr>
            <a:spLocks noChangeShapeType="1"/>
          </p:cNvSpPr>
          <p:nvPr/>
        </p:nvSpPr>
        <p:spPr bwMode="auto">
          <a:xfrm flipV="1">
            <a:off x="717073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79" name="Line 407"/>
          <p:cNvSpPr>
            <a:spLocks noChangeShapeType="1"/>
          </p:cNvSpPr>
          <p:nvPr/>
        </p:nvSpPr>
        <p:spPr bwMode="auto">
          <a:xfrm flipV="1">
            <a:off x="722312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0" name="Line 408"/>
          <p:cNvSpPr>
            <a:spLocks noChangeShapeType="1"/>
          </p:cNvSpPr>
          <p:nvPr/>
        </p:nvSpPr>
        <p:spPr bwMode="auto">
          <a:xfrm flipV="1">
            <a:off x="727551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1" name="Line 409"/>
          <p:cNvSpPr>
            <a:spLocks noChangeShapeType="1"/>
          </p:cNvSpPr>
          <p:nvPr/>
        </p:nvSpPr>
        <p:spPr bwMode="auto">
          <a:xfrm flipV="1">
            <a:off x="732790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2" name="Line 410"/>
          <p:cNvSpPr>
            <a:spLocks noChangeShapeType="1"/>
          </p:cNvSpPr>
          <p:nvPr/>
        </p:nvSpPr>
        <p:spPr bwMode="auto">
          <a:xfrm flipV="1">
            <a:off x="737711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3" name="Line 411"/>
          <p:cNvSpPr>
            <a:spLocks noChangeShapeType="1"/>
          </p:cNvSpPr>
          <p:nvPr/>
        </p:nvSpPr>
        <p:spPr bwMode="auto">
          <a:xfrm flipV="1">
            <a:off x="742950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4" name="Line 412"/>
          <p:cNvSpPr>
            <a:spLocks noChangeShapeType="1"/>
          </p:cNvSpPr>
          <p:nvPr/>
        </p:nvSpPr>
        <p:spPr bwMode="auto">
          <a:xfrm flipV="1">
            <a:off x="748188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5" name="Line 413"/>
          <p:cNvSpPr>
            <a:spLocks noChangeShapeType="1"/>
          </p:cNvSpPr>
          <p:nvPr/>
        </p:nvSpPr>
        <p:spPr bwMode="auto">
          <a:xfrm flipV="1">
            <a:off x="753427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6" name="Line 414"/>
          <p:cNvSpPr>
            <a:spLocks noChangeShapeType="1"/>
          </p:cNvSpPr>
          <p:nvPr/>
        </p:nvSpPr>
        <p:spPr bwMode="auto">
          <a:xfrm flipV="1">
            <a:off x="758507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7" name="Line 415"/>
          <p:cNvSpPr>
            <a:spLocks noChangeShapeType="1"/>
          </p:cNvSpPr>
          <p:nvPr/>
        </p:nvSpPr>
        <p:spPr bwMode="auto">
          <a:xfrm flipV="1">
            <a:off x="763746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8" name="Line 416"/>
          <p:cNvSpPr>
            <a:spLocks noChangeShapeType="1"/>
          </p:cNvSpPr>
          <p:nvPr/>
        </p:nvSpPr>
        <p:spPr bwMode="auto">
          <a:xfrm flipV="1">
            <a:off x="768985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89" name="Line 417"/>
          <p:cNvSpPr>
            <a:spLocks noChangeShapeType="1"/>
          </p:cNvSpPr>
          <p:nvPr/>
        </p:nvSpPr>
        <p:spPr bwMode="auto">
          <a:xfrm flipV="1">
            <a:off x="773906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0" name="Line 418"/>
          <p:cNvSpPr>
            <a:spLocks noChangeShapeType="1"/>
          </p:cNvSpPr>
          <p:nvPr/>
        </p:nvSpPr>
        <p:spPr bwMode="auto">
          <a:xfrm flipV="1">
            <a:off x="7791450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1" name="Line 419"/>
          <p:cNvSpPr>
            <a:spLocks noChangeShapeType="1"/>
          </p:cNvSpPr>
          <p:nvPr/>
        </p:nvSpPr>
        <p:spPr bwMode="auto">
          <a:xfrm flipV="1">
            <a:off x="784383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2" name="Line 420"/>
          <p:cNvSpPr>
            <a:spLocks noChangeShapeType="1"/>
          </p:cNvSpPr>
          <p:nvPr/>
        </p:nvSpPr>
        <p:spPr bwMode="auto">
          <a:xfrm flipV="1">
            <a:off x="7896225" y="4135438"/>
            <a:ext cx="1588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3" name="Line 421"/>
          <p:cNvSpPr>
            <a:spLocks noChangeShapeType="1"/>
          </p:cNvSpPr>
          <p:nvPr/>
        </p:nvSpPr>
        <p:spPr bwMode="auto">
          <a:xfrm flipV="1">
            <a:off x="7945438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4" name="Line 422"/>
          <p:cNvSpPr>
            <a:spLocks noChangeShapeType="1"/>
          </p:cNvSpPr>
          <p:nvPr/>
        </p:nvSpPr>
        <p:spPr bwMode="auto">
          <a:xfrm flipV="1">
            <a:off x="7999413" y="4135438"/>
            <a:ext cx="1587" cy="19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5" name="Line 423"/>
          <p:cNvSpPr>
            <a:spLocks noChangeShapeType="1"/>
          </p:cNvSpPr>
          <p:nvPr/>
        </p:nvSpPr>
        <p:spPr bwMode="auto">
          <a:xfrm flipV="1">
            <a:off x="5414963" y="4132263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6" name="Line 424"/>
          <p:cNvSpPr>
            <a:spLocks noChangeShapeType="1"/>
          </p:cNvSpPr>
          <p:nvPr/>
        </p:nvSpPr>
        <p:spPr bwMode="auto">
          <a:xfrm flipV="1">
            <a:off x="5673725" y="4132263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7" name="Line 425"/>
          <p:cNvSpPr>
            <a:spLocks noChangeShapeType="1"/>
          </p:cNvSpPr>
          <p:nvPr/>
        </p:nvSpPr>
        <p:spPr bwMode="auto">
          <a:xfrm flipV="1">
            <a:off x="5930900" y="4132263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8" name="Line 426"/>
          <p:cNvSpPr>
            <a:spLocks noChangeShapeType="1"/>
          </p:cNvSpPr>
          <p:nvPr/>
        </p:nvSpPr>
        <p:spPr bwMode="auto">
          <a:xfrm flipV="1">
            <a:off x="6189663" y="4132263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299" name="Line 427"/>
          <p:cNvSpPr>
            <a:spLocks noChangeShapeType="1"/>
          </p:cNvSpPr>
          <p:nvPr/>
        </p:nvSpPr>
        <p:spPr bwMode="auto">
          <a:xfrm flipV="1">
            <a:off x="6446838" y="4132263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0" name="Line 428"/>
          <p:cNvSpPr>
            <a:spLocks noChangeShapeType="1"/>
          </p:cNvSpPr>
          <p:nvPr/>
        </p:nvSpPr>
        <p:spPr bwMode="auto">
          <a:xfrm flipV="1">
            <a:off x="6707188" y="4132263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1" name="Line 429"/>
          <p:cNvSpPr>
            <a:spLocks noChangeShapeType="1"/>
          </p:cNvSpPr>
          <p:nvPr/>
        </p:nvSpPr>
        <p:spPr bwMode="auto">
          <a:xfrm flipV="1">
            <a:off x="6965950" y="4132263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2" name="Line 430"/>
          <p:cNvSpPr>
            <a:spLocks noChangeShapeType="1"/>
          </p:cNvSpPr>
          <p:nvPr/>
        </p:nvSpPr>
        <p:spPr bwMode="auto">
          <a:xfrm flipV="1">
            <a:off x="7223125" y="4132263"/>
            <a:ext cx="1588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3" name="Line 431"/>
          <p:cNvSpPr>
            <a:spLocks noChangeShapeType="1"/>
          </p:cNvSpPr>
          <p:nvPr/>
        </p:nvSpPr>
        <p:spPr bwMode="auto">
          <a:xfrm flipV="1">
            <a:off x="7481888" y="4132263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4" name="Line 432"/>
          <p:cNvSpPr>
            <a:spLocks noChangeShapeType="1"/>
          </p:cNvSpPr>
          <p:nvPr/>
        </p:nvSpPr>
        <p:spPr bwMode="auto">
          <a:xfrm flipV="1">
            <a:off x="7739063" y="4132263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5" name="Line 433"/>
          <p:cNvSpPr>
            <a:spLocks noChangeShapeType="1"/>
          </p:cNvSpPr>
          <p:nvPr/>
        </p:nvSpPr>
        <p:spPr bwMode="auto">
          <a:xfrm flipV="1">
            <a:off x="7999413" y="4132263"/>
            <a:ext cx="1587" cy="254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6" name="Line 434"/>
          <p:cNvSpPr>
            <a:spLocks noChangeShapeType="1"/>
          </p:cNvSpPr>
          <p:nvPr/>
        </p:nvSpPr>
        <p:spPr bwMode="auto">
          <a:xfrm>
            <a:off x="5414963" y="4144963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7" name="Line 435"/>
          <p:cNvSpPr>
            <a:spLocks noChangeShapeType="1"/>
          </p:cNvSpPr>
          <p:nvPr/>
        </p:nvSpPr>
        <p:spPr bwMode="auto">
          <a:xfrm>
            <a:off x="542607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8" name="Line 436"/>
          <p:cNvSpPr>
            <a:spLocks noChangeShapeType="1"/>
          </p:cNvSpPr>
          <p:nvPr/>
        </p:nvSpPr>
        <p:spPr bwMode="auto">
          <a:xfrm>
            <a:off x="5438775" y="4144963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09" name="Line 437"/>
          <p:cNvSpPr>
            <a:spLocks noChangeShapeType="1"/>
          </p:cNvSpPr>
          <p:nvPr/>
        </p:nvSpPr>
        <p:spPr bwMode="auto">
          <a:xfrm>
            <a:off x="545465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0" name="Line 438"/>
          <p:cNvSpPr>
            <a:spLocks noChangeShapeType="1"/>
          </p:cNvSpPr>
          <p:nvPr/>
        </p:nvSpPr>
        <p:spPr bwMode="auto">
          <a:xfrm>
            <a:off x="546735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1" name="Line 439"/>
          <p:cNvSpPr>
            <a:spLocks noChangeShapeType="1"/>
          </p:cNvSpPr>
          <p:nvPr/>
        </p:nvSpPr>
        <p:spPr bwMode="auto">
          <a:xfrm>
            <a:off x="5480050" y="4144963"/>
            <a:ext cx="111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2" name="Line 440"/>
          <p:cNvSpPr>
            <a:spLocks noChangeShapeType="1"/>
          </p:cNvSpPr>
          <p:nvPr/>
        </p:nvSpPr>
        <p:spPr bwMode="auto">
          <a:xfrm>
            <a:off x="549116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3" name="Line 441"/>
          <p:cNvSpPr>
            <a:spLocks noChangeShapeType="1"/>
          </p:cNvSpPr>
          <p:nvPr/>
        </p:nvSpPr>
        <p:spPr bwMode="auto">
          <a:xfrm>
            <a:off x="550386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4" name="Line 442"/>
          <p:cNvSpPr>
            <a:spLocks noChangeShapeType="1"/>
          </p:cNvSpPr>
          <p:nvPr/>
        </p:nvSpPr>
        <p:spPr bwMode="auto">
          <a:xfrm>
            <a:off x="5516563" y="4144963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5" name="Line 443"/>
          <p:cNvSpPr>
            <a:spLocks noChangeShapeType="1"/>
          </p:cNvSpPr>
          <p:nvPr/>
        </p:nvSpPr>
        <p:spPr bwMode="auto">
          <a:xfrm>
            <a:off x="5532438" y="4144963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6" name="Line 444"/>
          <p:cNvSpPr>
            <a:spLocks noChangeShapeType="1"/>
          </p:cNvSpPr>
          <p:nvPr/>
        </p:nvSpPr>
        <p:spPr bwMode="auto">
          <a:xfrm>
            <a:off x="554355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7" name="Line 445"/>
          <p:cNvSpPr>
            <a:spLocks noChangeShapeType="1"/>
          </p:cNvSpPr>
          <p:nvPr/>
        </p:nvSpPr>
        <p:spPr bwMode="auto">
          <a:xfrm>
            <a:off x="555625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8" name="Line 446"/>
          <p:cNvSpPr>
            <a:spLocks noChangeShapeType="1"/>
          </p:cNvSpPr>
          <p:nvPr/>
        </p:nvSpPr>
        <p:spPr bwMode="auto">
          <a:xfrm>
            <a:off x="556895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19" name="Line 447"/>
          <p:cNvSpPr>
            <a:spLocks noChangeShapeType="1"/>
          </p:cNvSpPr>
          <p:nvPr/>
        </p:nvSpPr>
        <p:spPr bwMode="auto">
          <a:xfrm>
            <a:off x="5581650" y="4144963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0" name="Line 448"/>
          <p:cNvSpPr>
            <a:spLocks noChangeShapeType="1"/>
          </p:cNvSpPr>
          <p:nvPr/>
        </p:nvSpPr>
        <p:spPr bwMode="auto">
          <a:xfrm>
            <a:off x="5597525" y="4144963"/>
            <a:ext cx="111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1" name="Line 449"/>
          <p:cNvSpPr>
            <a:spLocks noChangeShapeType="1"/>
          </p:cNvSpPr>
          <p:nvPr/>
        </p:nvSpPr>
        <p:spPr bwMode="auto">
          <a:xfrm>
            <a:off x="56086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2" name="Line 450"/>
          <p:cNvSpPr>
            <a:spLocks noChangeShapeType="1"/>
          </p:cNvSpPr>
          <p:nvPr/>
        </p:nvSpPr>
        <p:spPr bwMode="auto">
          <a:xfrm>
            <a:off x="56213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3" name="Line 451"/>
          <p:cNvSpPr>
            <a:spLocks noChangeShapeType="1"/>
          </p:cNvSpPr>
          <p:nvPr/>
        </p:nvSpPr>
        <p:spPr bwMode="auto">
          <a:xfrm>
            <a:off x="56340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4" name="Line 452"/>
          <p:cNvSpPr>
            <a:spLocks noChangeShapeType="1"/>
          </p:cNvSpPr>
          <p:nvPr/>
        </p:nvSpPr>
        <p:spPr bwMode="auto">
          <a:xfrm>
            <a:off x="5646738" y="4144963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5" name="Freeform 453"/>
          <p:cNvSpPr>
            <a:spLocks/>
          </p:cNvSpPr>
          <p:nvPr/>
        </p:nvSpPr>
        <p:spPr bwMode="auto">
          <a:xfrm>
            <a:off x="5657850" y="4144963"/>
            <a:ext cx="15875" cy="3175"/>
          </a:xfrm>
          <a:custGeom>
            <a:avLst/>
            <a:gdLst>
              <a:gd name="T0" fmla="*/ 0 w 10"/>
              <a:gd name="T1" fmla="*/ 0 h 2"/>
              <a:gd name="T2" fmla="*/ 2 w 10"/>
              <a:gd name="T3" fmla="*/ 0 h 2"/>
              <a:gd name="T4" fmla="*/ 4 w 10"/>
              <a:gd name="T5" fmla="*/ 2 h 2"/>
              <a:gd name="T6" fmla="*/ 8 w 10"/>
              <a:gd name="T7" fmla="*/ 2 h 2"/>
              <a:gd name="T8" fmla="*/ 10 w 10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8" y="2"/>
                </a:lnTo>
                <a:lnTo>
                  <a:pt x="1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6" name="Freeform 454"/>
          <p:cNvSpPr>
            <a:spLocks/>
          </p:cNvSpPr>
          <p:nvPr/>
        </p:nvSpPr>
        <p:spPr bwMode="auto">
          <a:xfrm>
            <a:off x="5673725" y="3941763"/>
            <a:ext cx="12700" cy="203200"/>
          </a:xfrm>
          <a:custGeom>
            <a:avLst/>
            <a:gdLst>
              <a:gd name="T0" fmla="*/ 0 w 8"/>
              <a:gd name="T1" fmla="*/ 128 h 128"/>
              <a:gd name="T2" fmla="*/ 2 w 8"/>
              <a:gd name="T3" fmla="*/ 118 h 128"/>
              <a:gd name="T4" fmla="*/ 2 w 8"/>
              <a:gd name="T5" fmla="*/ 105 h 128"/>
              <a:gd name="T6" fmla="*/ 4 w 8"/>
              <a:gd name="T7" fmla="*/ 89 h 128"/>
              <a:gd name="T8" fmla="*/ 4 w 8"/>
              <a:gd name="T9" fmla="*/ 70 h 128"/>
              <a:gd name="T10" fmla="*/ 6 w 8"/>
              <a:gd name="T11" fmla="*/ 33 h 128"/>
              <a:gd name="T12" fmla="*/ 8 w 8"/>
              <a:gd name="T13" fmla="*/ 15 h 128"/>
              <a:gd name="T14" fmla="*/ 8 w 8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28">
                <a:moveTo>
                  <a:pt x="0" y="128"/>
                </a:moveTo>
                <a:lnTo>
                  <a:pt x="2" y="118"/>
                </a:lnTo>
                <a:lnTo>
                  <a:pt x="2" y="105"/>
                </a:lnTo>
                <a:lnTo>
                  <a:pt x="4" y="89"/>
                </a:lnTo>
                <a:lnTo>
                  <a:pt x="4" y="70"/>
                </a:lnTo>
                <a:lnTo>
                  <a:pt x="6" y="33"/>
                </a:lnTo>
                <a:lnTo>
                  <a:pt x="8" y="15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7" name="Freeform 455"/>
          <p:cNvSpPr>
            <a:spLocks/>
          </p:cNvSpPr>
          <p:nvPr/>
        </p:nvSpPr>
        <p:spPr bwMode="auto">
          <a:xfrm>
            <a:off x="5686425" y="3778250"/>
            <a:ext cx="12700" cy="163513"/>
          </a:xfrm>
          <a:custGeom>
            <a:avLst/>
            <a:gdLst>
              <a:gd name="T0" fmla="*/ 0 w 8"/>
              <a:gd name="T1" fmla="*/ 103 h 103"/>
              <a:gd name="T2" fmla="*/ 2 w 8"/>
              <a:gd name="T3" fmla="*/ 75 h 103"/>
              <a:gd name="T4" fmla="*/ 4 w 8"/>
              <a:gd name="T5" fmla="*/ 48 h 103"/>
              <a:gd name="T6" fmla="*/ 8 w 8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03">
                <a:moveTo>
                  <a:pt x="0" y="103"/>
                </a:moveTo>
                <a:lnTo>
                  <a:pt x="2" y="75"/>
                </a:lnTo>
                <a:lnTo>
                  <a:pt x="4" y="48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8" name="Freeform 456"/>
          <p:cNvSpPr>
            <a:spLocks/>
          </p:cNvSpPr>
          <p:nvPr/>
        </p:nvSpPr>
        <p:spPr bwMode="auto">
          <a:xfrm>
            <a:off x="5699125" y="3641725"/>
            <a:ext cx="12700" cy="136525"/>
          </a:xfrm>
          <a:custGeom>
            <a:avLst/>
            <a:gdLst>
              <a:gd name="T0" fmla="*/ 0 w 8"/>
              <a:gd name="T1" fmla="*/ 86 h 86"/>
              <a:gd name="T2" fmla="*/ 4 w 8"/>
              <a:gd name="T3" fmla="*/ 41 h 86"/>
              <a:gd name="T4" fmla="*/ 8 w 8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86">
                <a:moveTo>
                  <a:pt x="0" y="86"/>
                </a:moveTo>
                <a:lnTo>
                  <a:pt x="4" y="41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29" name="Freeform 457"/>
          <p:cNvSpPr>
            <a:spLocks/>
          </p:cNvSpPr>
          <p:nvPr/>
        </p:nvSpPr>
        <p:spPr bwMode="auto">
          <a:xfrm>
            <a:off x="5711825" y="3530600"/>
            <a:ext cx="11113" cy="111125"/>
          </a:xfrm>
          <a:custGeom>
            <a:avLst/>
            <a:gdLst>
              <a:gd name="T0" fmla="*/ 0 w 7"/>
              <a:gd name="T1" fmla="*/ 70 h 70"/>
              <a:gd name="T2" fmla="*/ 3 w 7"/>
              <a:gd name="T3" fmla="*/ 33 h 70"/>
              <a:gd name="T4" fmla="*/ 7 w 7"/>
              <a:gd name="T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70">
                <a:moveTo>
                  <a:pt x="0" y="70"/>
                </a:moveTo>
                <a:lnTo>
                  <a:pt x="3" y="33"/>
                </a:lnTo>
                <a:lnTo>
                  <a:pt x="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0" name="Freeform 458"/>
          <p:cNvSpPr>
            <a:spLocks/>
          </p:cNvSpPr>
          <p:nvPr/>
        </p:nvSpPr>
        <p:spPr bwMode="auto">
          <a:xfrm>
            <a:off x="5722938" y="3436938"/>
            <a:ext cx="15875" cy="93662"/>
          </a:xfrm>
          <a:custGeom>
            <a:avLst/>
            <a:gdLst>
              <a:gd name="T0" fmla="*/ 0 w 10"/>
              <a:gd name="T1" fmla="*/ 59 h 59"/>
              <a:gd name="T2" fmla="*/ 4 w 10"/>
              <a:gd name="T3" fmla="*/ 28 h 59"/>
              <a:gd name="T4" fmla="*/ 10 w 10"/>
              <a:gd name="T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59">
                <a:moveTo>
                  <a:pt x="0" y="59"/>
                </a:moveTo>
                <a:lnTo>
                  <a:pt x="4" y="28"/>
                </a:lnTo>
                <a:lnTo>
                  <a:pt x="1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1" name="Freeform 459"/>
          <p:cNvSpPr>
            <a:spLocks/>
          </p:cNvSpPr>
          <p:nvPr/>
        </p:nvSpPr>
        <p:spPr bwMode="auto">
          <a:xfrm>
            <a:off x="5738813" y="3363913"/>
            <a:ext cx="12700" cy="73025"/>
          </a:xfrm>
          <a:custGeom>
            <a:avLst/>
            <a:gdLst>
              <a:gd name="T0" fmla="*/ 0 w 8"/>
              <a:gd name="T1" fmla="*/ 46 h 46"/>
              <a:gd name="T2" fmla="*/ 4 w 8"/>
              <a:gd name="T3" fmla="*/ 21 h 46"/>
              <a:gd name="T4" fmla="*/ 8 w 8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46">
                <a:moveTo>
                  <a:pt x="0" y="46"/>
                </a:moveTo>
                <a:lnTo>
                  <a:pt x="4" y="21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2" name="Freeform 460"/>
          <p:cNvSpPr>
            <a:spLocks/>
          </p:cNvSpPr>
          <p:nvPr/>
        </p:nvSpPr>
        <p:spPr bwMode="auto">
          <a:xfrm>
            <a:off x="5751513" y="3302000"/>
            <a:ext cx="12700" cy="61913"/>
          </a:xfrm>
          <a:custGeom>
            <a:avLst/>
            <a:gdLst>
              <a:gd name="T0" fmla="*/ 0 w 8"/>
              <a:gd name="T1" fmla="*/ 39 h 39"/>
              <a:gd name="T2" fmla="*/ 4 w 8"/>
              <a:gd name="T3" fmla="*/ 19 h 39"/>
              <a:gd name="T4" fmla="*/ 8 w 8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9">
                <a:moveTo>
                  <a:pt x="0" y="39"/>
                </a:moveTo>
                <a:lnTo>
                  <a:pt x="4" y="19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3" name="Freeform 461"/>
          <p:cNvSpPr>
            <a:spLocks/>
          </p:cNvSpPr>
          <p:nvPr/>
        </p:nvSpPr>
        <p:spPr bwMode="auto">
          <a:xfrm>
            <a:off x="5764213" y="3252788"/>
            <a:ext cx="11112" cy="49212"/>
          </a:xfrm>
          <a:custGeom>
            <a:avLst/>
            <a:gdLst>
              <a:gd name="T0" fmla="*/ 0 w 7"/>
              <a:gd name="T1" fmla="*/ 31 h 31"/>
              <a:gd name="T2" fmla="*/ 4 w 7"/>
              <a:gd name="T3" fmla="*/ 15 h 31"/>
              <a:gd name="T4" fmla="*/ 7 w 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4" y="15"/>
                </a:lnTo>
                <a:lnTo>
                  <a:pt x="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4" name="Freeform 462"/>
          <p:cNvSpPr>
            <a:spLocks/>
          </p:cNvSpPr>
          <p:nvPr/>
        </p:nvSpPr>
        <p:spPr bwMode="auto">
          <a:xfrm>
            <a:off x="5775325" y="3211513"/>
            <a:ext cx="12700" cy="41275"/>
          </a:xfrm>
          <a:custGeom>
            <a:avLst/>
            <a:gdLst>
              <a:gd name="T0" fmla="*/ 0 w 8"/>
              <a:gd name="T1" fmla="*/ 26 h 26"/>
              <a:gd name="T2" fmla="*/ 4 w 8"/>
              <a:gd name="T3" fmla="*/ 12 h 26"/>
              <a:gd name="T4" fmla="*/ 8 w 8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6">
                <a:moveTo>
                  <a:pt x="0" y="26"/>
                </a:moveTo>
                <a:lnTo>
                  <a:pt x="4" y="12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5" name="Line 463"/>
          <p:cNvSpPr>
            <a:spLocks noChangeShapeType="1"/>
          </p:cNvSpPr>
          <p:nvPr/>
        </p:nvSpPr>
        <p:spPr bwMode="auto">
          <a:xfrm flipV="1">
            <a:off x="5788025" y="3178175"/>
            <a:ext cx="12700" cy="33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6" name="Line 464"/>
          <p:cNvSpPr>
            <a:spLocks noChangeShapeType="1"/>
          </p:cNvSpPr>
          <p:nvPr/>
        </p:nvSpPr>
        <p:spPr bwMode="auto">
          <a:xfrm flipV="1">
            <a:off x="5800725" y="3149600"/>
            <a:ext cx="158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7" name="Line 465"/>
          <p:cNvSpPr>
            <a:spLocks noChangeShapeType="1"/>
          </p:cNvSpPr>
          <p:nvPr/>
        </p:nvSpPr>
        <p:spPr bwMode="auto">
          <a:xfrm flipV="1">
            <a:off x="5816600" y="3128963"/>
            <a:ext cx="12700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8" name="Line 466"/>
          <p:cNvSpPr>
            <a:spLocks noChangeShapeType="1"/>
          </p:cNvSpPr>
          <p:nvPr/>
        </p:nvSpPr>
        <p:spPr bwMode="auto">
          <a:xfrm flipV="1">
            <a:off x="5829300" y="3109913"/>
            <a:ext cx="11113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39" name="Line 467"/>
          <p:cNvSpPr>
            <a:spLocks noChangeShapeType="1"/>
          </p:cNvSpPr>
          <p:nvPr/>
        </p:nvSpPr>
        <p:spPr bwMode="auto">
          <a:xfrm flipV="1">
            <a:off x="5840413" y="3094038"/>
            <a:ext cx="127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0" name="Line 468"/>
          <p:cNvSpPr>
            <a:spLocks noChangeShapeType="1"/>
          </p:cNvSpPr>
          <p:nvPr/>
        </p:nvSpPr>
        <p:spPr bwMode="auto">
          <a:xfrm flipV="1">
            <a:off x="5853113" y="3081338"/>
            <a:ext cx="12700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1" name="Line 469"/>
          <p:cNvSpPr>
            <a:spLocks noChangeShapeType="1"/>
          </p:cNvSpPr>
          <p:nvPr/>
        </p:nvSpPr>
        <p:spPr bwMode="auto">
          <a:xfrm flipV="1">
            <a:off x="5865813" y="3073400"/>
            <a:ext cx="127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2" name="Line 470"/>
          <p:cNvSpPr>
            <a:spLocks noChangeShapeType="1"/>
          </p:cNvSpPr>
          <p:nvPr/>
        </p:nvSpPr>
        <p:spPr bwMode="auto">
          <a:xfrm flipV="1">
            <a:off x="5878513" y="3063875"/>
            <a:ext cx="142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3" name="Line 471"/>
          <p:cNvSpPr>
            <a:spLocks noChangeShapeType="1"/>
          </p:cNvSpPr>
          <p:nvPr/>
        </p:nvSpPr>
        <p:spPr bwMode="auto">
          <a:xfrm flipV="1">
            <a:off x="5892800" y="3057525"/>
            <a:ext cx="127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4" name="Line 472"/>
          <p:cNvSpPr>
            <a:spLocks noChangeShapeType="1"/>
          </p:cNvSpPr>
          <p:nvPr/>
        </p:nvSpPr>
        <p:spPr bwMode="auto">
          <a:xfrm flipV="1">
            <a:off x="5905500" y="3051175"/>
            <a:ext cx="127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5" name="Freeform 473"/>
          <p:cNvSpPr>
            <a:spLocks/>
          </p:cNvSpPr>
          <p:nvPr/>
        </p:nvSpPr>
        <p:spPr bwMode="auto">
          <a:xfrm>
            <a:off x="5918200" y="3044825"/>
            <a:ext cx="12700" cy="6350"/>
          </a:xfrm>
          <a:custGeom>
            <a:avLst/>
            <a:gdLst>
              <a:gd name="T0" fmla="*/ 0 w 8"/>
              <a:gd name="T1" fmla="*/ 4 h 4"/>
              <a:gd name="T2" fmla="*/ 2 w 8"/>
              <a:gd name="T3" fmla="*/ 4 h 4"/>
              <a:gd name="T4" fmla="*/ 4 w 8"/>
              <a:gd name="T5" fmla="*/ 2 h 4"/>
              <a:gd name="T6" fmla="*/ 6 w 8"/>
              <a:gd name="T7" fmla="*/ 0 h 4"/>
              <a:gd name="T8" fmla="*/ 8 w 8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0" y="4"/>
                </a:moveTo>
                <a:lnTo>
                  <a:pt x="2" y="4"/>
                </a:lnTo>
                <a:lnTo>
                  <a:pt x="4" y="2"/>
                </a:lnTo>
                <a:lnTo>
                  <a:pt x="6" y="0"/>
                </a:lnTo>
                <a:lnTo>
                  <a:pt x="8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6" name="Freeform 474"/>
          <p:cNvSpPr>
            <a:spLocks/>
          </p:cNvSpPr>
          <p:nvPr/>
        </p:nvSpPr>
        <p:spPr bwMode="auto">
          <a:xfrm>
            <a:off x="5930900" y="3048000"/>
            <a:ext cx="12700" cy="198438"/>
          </a:xfrm>
          <a:custGeom>
            <a:avLst/>
            <a:gdLst>
              <a:gd name="T0" fmla="*/ 0 w 8"/>
              <a:gd name="T1" fmla="*/ 0 h 125"/>
              <a:gd name="T2" fmla="*/ 0 w 8"/>
              <a:gd name="T3" fmla="*/ 10 h 125"/>
              <a:gd name="T4" fmla="*/ 2 w 8"/>
              <a:gd name="T5" fmla="*/ 23 h 125"/>
              <a:gd name="T6" fmla="*/ 2 w 8"/>
              <a:gd name="T7" fmla="*/ 39 h 125"/>
              <a:gd name="T8" fmla="*/ 4 w 8"/>
              <a:gd name="T9" fmla="*/ 56 h 125"/>
              <a:gd name="T10" fmla="*/ 6 w 8"/>
              <a:gd name="T11" fmla="*/ 92 h 125"/>
              <a:gd name="T12" fmla="*/ 6 w 8"/>
              <a:gd name="T13" fmla="*/ 109 h 125"/>
              <a:gd name="T14" fmla="*/ 8 w 8"/>
              <a:gd name="T15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25">
                <a:moveTo>
                  <a:pt x="0" y="0"/>
                </a:moveTo>
                <a:lnTo>
                  <a:pt x="0" y="10"/>
                </a:lnTo>
                <a:lnTo>
                  <a:pt x="2" y="23"/>
                </a:lnTo>
                <a:lnTo>
                  <a:pt x="2" y="39"/>
                </a:lnTo>
                <a:lnTo>
                  <a:pt x="4" y="56"/>
                </a:lnTo>
                <a:lnTo>
                  <a:pt x="6" y="92"/>
                </a:lnTo>
                <a:lnTo>
                  <a:pt x="6" y="109"/>
                </a:lnTo>
                <a:lnTo>
                  <a:pt x="8" y="12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7" name="Freeform 475"/>
          <p:cNvSpPr>
            <a:spLocks/>
          </p:cNvSpPr>
          <p:nvPr/>
        </p:nvSpPr>
        <p:spPr bwMode="auto">
          <a:xfrm>
            <a:off x="5943600" y="3246438"/>
            <a:ext cx="14288" cy="163512"/>
          </a:xfrm>
          <a:custGeom>
            <a:avLst/>
            <a:gdLst>
              <a:gd name="T0" fmla="*/ 0 w 9"/>
              <a:gd name="T1" fmla="*/ 0 h 103"/>
              <a:gd name="T2" fmla="*/ 4 w 9"/>
              <a:gd name="T3" fmla="*/ 54 h 103"/>
              <a:gd name="T4" fmla="*/ 9 w 9"/>
              <a:gd name="T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03">
                <a:moveTo>
                  <a:pt x="0" y="0"/>
                </a:moveTo>
                <a:lnTo>
                  <a:pt x="4" y="54"/>
                </a:lnTo>
                <a:lnTo>
                  <a:pt x="9" y="10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8" name="Freeform 476"/>
          <p:cNvSpPr>
            <a:spLocks/>
          </p:cNvSpPr>
          <p:nvPr/>
        </p:nvSpPr>
        <p:spPr bwMode="auto">
          <a:xfrm>
            <a:off x="5957888" y="3409950"/>
            <a:ext cx="12700" cy="133350"/>
          </a:xfrm>
          <a:custGeom>
            <a:avLst/>
            <a:gdLst>
              <a:gd name="T0" fmla="*/ 0 w 8"/>
              <a:gd name="T1" fmla="*/ 0 h 84"/>
              <a:gd name="T2" fmla="*/ 4 w 8"/>
              <a:gd name="T3" fmla="*/ 45 h 84"/>
              <a:gd name="T4" fmla="*/ 8 w 8"/>
              <a:gd name="T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84">
                <a:moveTo>
                  <a:pt x="0" y="0"/>
                </a:moveTo>
                <a:lnTo>
                  <a:pt x="4" y="45"/>
                </a:lnTo>
                <a:lnTo>
                  <a:pt x="8" y="8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49" name="Freeform 477"/>
          <p:cNvSpPr>
            <a:spLocks/>
          </p:cNvSpPr>
          <p:nvPr/>
        </p:nvSpPr>
        <p:spPr bwMode="auto">
          <a:xfrm>
            <a:off x="5970588" y="3543300"/>
            <a:ext cx="12700" cy="107950"/>
          </a:xfrm>
          <a:custGeom>
            <a:avLst/>
            <a:gdLst>
              <a:gd name="T0" fmla="*/ 0 w 8"/>
              <a:gd name="T1" fmla="*/ 0 h 68"/>
              <a:gd name="T2" fmla="*/ 4 w 8"/>
              <a:gd name="T3" fmla="*/ 35 h 68"/>
              <a:gd name="T4" fmla="*/ 8 w 8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8">
                <a:moveTo>
                  <a:pt x="0" y="0"/>
                </a:moveTo>
                <a:lnTo>
                  <a:pt x="4" y="35"/>
                </a:lnTo>
                <a:lnTo>
                  <a:pt x="8" y="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0" name="Freeform 478"/>
          <p:cNvSpPr>
            <a:spLocks/>
          </p:cNvSpPr>
          <p:nvPr/>
        </p:nvSpPr>
        <p:spPr bwMode="auto">
          <a:xfrm>
            <a:off x="5983288" y="3651250"/>
            <a:ext cx="12700" cy="88900"/>
          </a:xfrm>
          <a:custGeom>
            <a:avLst/>
            <a:gdLst>
              <a:gd name="T0" fmla="*/ 0 w 8"/>
              <a:gd name="T1" fmla="*/ 0 h 56"/>
              <a:gd name="T2" fmla="*/ 4 w 8"/>
              <a:gd name="T3" fmla="*/ 29 h 56"/>
              <a:gd name="T4" fmla="*/ 8 w 8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6">
                <a:moveTo>
                  <a:pt x="0" y="0"/>
                </a:moveTo>
                <a:lnTo>
                  <a:pt x="4" y="29"/>
                </a:lnTo>
                <a:lnTo>
                  <a:pt x="8" y="5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1" name="Freeform 479"/>
          <p:cNvSpPr>
            <a:spLocks/>
          </p:cNvSpPr>
          <p:nvPr/>
        </p:nvSpPr>
        <p:spPr bwMode="auto">
          <a:xfrm>
            <a:off x="5995988" y="3740150"/>
            <a:ext cx="12700" cy="74613"/>
          </a:xfrm>
          <a:custGeom>
            <a:avLst/>
            <a:gdLst>
              <a:gd name="T0" fmla="*/ 0 w 8"/>
              <a:gd name="T1" fmla="*/ 0 h 47"/>
              <a:gd name="T2" fmla="*/ 4 w 8"/>
              <a:gd name="T3" fmla="*/ 25 h 47"/>
              <a:gd name="T4" fmla="*/ 8 w 8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47">
                <a:moveTo>
                  <a:pt x="0" y="0"/>
                </a:moveTo>
                <a:lnTo>
                  <a:pt x="4" y="25"/>
                </a:lnTo>
                <a:lnTo>
                  <a:pt x="8" y="4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2" name="Freeform 480"/>
          <p:cNvSpPr>
            <a:spLocks/>
          </p:cNvSpPr>
          <p:nvPr/>
        </p:nvSpPr>
        <p:spPr bwMode="auto">
          <a:xfrm>
            <a:off x="6008688" y="3814763"/>
            <a:ext cx="11112" cy="58737"/>
          </a:xfrm>
          <a:custGeom>
            <a:avLst/>
            <a:gdLst>
              <a:gd name="T0" fmla="*/ 0 w 7"/>
              <a:gd name="T1" fmla="*/ 0 h 37"/>
              <a:gd name="T2" fmla="*/ 3 w 7"/>
              <a:gd name="T3" fmla="*/ 19 h 37"/>
              <a:gd name="T4" fmla="*/ 7 w 7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7">
                <a:moveTo>
                  <a:pt x="0" y="0"/>
                </a:moveTo>
                <a:lnTo>
                  <a:pt x="3" y="19"/>
                </a:lnTo>
                <a:lnTo>
                  <a:pt x="7" y="3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3" name="Freeform 481"/>
          <p:cNvSpPr>
            <a:spLocks/>
          </p:cNvSpPr>
          <p:nvPr/>
        </p:nvSpPr>
        <p:spPr bwMode="auto">
          <a:xfrm>
            <a:off x="6019800" y="3873500"/>
            <a:ext cx="15875" cy="49213"/>
          </a:xfrm>
          <a:custGeom>
            <a:avLst/>
            <a:gdLst>
              <a:gd name="T0" fmla="*/ 0 w 10"/>
              <a:gd name="T1" fmla="*/ 0 h 31"/>
              <a:gd name="T2" fmla="*/ 4 w 10"/>
              <a:gd name="T3" fmla="*/ 15 h 31"/>
              <a:gd name="T4" fmla="*/ 10 w 10"/>
              <a:gd name="T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31">
                <a:moveTo>
                  <a:pt x="0" y="0"/>
                </a:moveTo>
                <a:lnTo>
                  <a:pt x="4" y="15"/>
                </a:lnTo>
                <a:lnTo>
                  <a:pt x="1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4" name="Freeform 482"/>
          <p:cNvSpPr>
            <a:spLocks/>
          </p:cNvSpPr>
          <p:nvPr/>
        </p:nvSpPr>
        <p:spPr bwMode="auto">
          <a:xfrm>
            <a:off x="6035675" y="3922713"/>
            <a:ext cx="12700" cy="39687"/>
          </a:xfrm>
          <a:custGeom>
            <a:avLst/>
            <a:gdLst>
              <a:gd name="T0" fmla="*/ 0 w 8"/>
              <a:gd name="T1" fmla="*/ 0 h 25"/>
              <a:gd name="T2" fmla="*/ 4 w 8"/>
              <a:gd name="T3" fmla="*/ 14 h 25"/>
              <a:gd name="T4" fmla="*/ 8 w 8"/>
              <a:gd name="T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5">
                <a:moveTo>
                  <a:pt x="0" y="0"/>
                </a:moveTo>
                <a:lnTo>
                  <a:pt x="4" y="14"/>
                </a:lnTo>
                <a:lnTo>
                  <a:pt x="8" y="2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5" name="Freeform 483"/>
          <p:cNvSpPr>
            <a:spLocks/>
          </p:cNvSpPr>
          <p:nvPr/>
        </p:nvSpPr>
        <p:spPr bwMode="auto">
          <a:xfrm>
            <a:off x="6048375" y="3962400"/>
            <a:ext cx="12700" cy="34925"/>
          </a:xfrm>
          <a:custGeom>
            <a:avLst/>
            <a:gdLst>
              <a:gd name="T0" fmla="*/ 0 w 8"/>
              <a:gd name="T1" fmla="*/ 0 h 22"/>
              <a:gd name="T2" fmla="*/ 4 w 8"/>
              <a:gd name="T3" fmla="*/ 12 h 22"/>
              <a:gd name="T4" fmla="*/ 8 w 8"/>
              <a:gd name="T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2">
                <a:moveTo>
                  <a:pt x="0" y="0"/>
                </a:moveTo>
                <a:lnTo>
                  <a:pt x="4" y="12"/>
                </a:lnTo>
                <a:lnTo>
                  <a:pt x="8" y="2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6" name="Freeform 484"/>
          <p:cNvSpPr>
            <a:spLocks/>
          </p:cNvSpPr>
          <p:nvPr/>
        </p:nvSpPr>
        <p:spPr bwMode="auto">
          <a:xfrm>
            <a:off x="6061075" y="3997325"/>
            <a:ext cx="11113" cy="23813"/>
          </a:xfrm>
          <a:custGeom>
            <a:avLst/>
            <a:gdLst>
              <a:gd name="T0" fmla="*/ 0 w 7"/>
              <a:gd name="T1" fmla="*/ 0 h 15"/>
              <a:gd name="T2" fmla="*/ 4 w 7"/>
              <a:gd name="T3" fmla="*/ 8 h 15"/>
              <a:gd name="T4" fmla="*/ 7 w 7"/>
              <a:gd name="T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5">
                <a:moveTo>
                  <a:pt x="0" y="0"/>
                </a:moveTo>
                <a:lnTo>
                  <a:pt x="4" y="8"/>
                </a:lnTo>
                <a:lnTo>
                  <a:pt x="7" y="1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7" name="Freeform 485"/>
          <p:cNvSpPr>
            <a:spLocks/>
          </p:cNvSpPr>
          <p:nvPr/>
        </p:nvSpPr>
        <p:spPr bwMode="auto">
          <a:xfrm>
            <a:off x="6072188" y="4021138"/>
            <a:ext cx="12700" cy="25400"/>
          </a:xfrm>
          <a:custGeom>
            <a:avLst/>
            <a:gdLst>
              <a:gd name="T0" fmla="*/ 0 w 8"/>
              <a:gd name="T1" fmla="*/ 0 h 16"/>
              <a:gd name="T2" fmla="*/ 4 w 8"/>
              <a:gd name="T3" fmla="*/ 8 h 16"/>
              <a:gd name="T4" fmla="*/ 8 w 8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6">
                <a:moveTo>
                  <a:pt x="0" y="0"/>
                </a:moveTo>
                <a:lnTo>
                  <a:pt x="4" y="8"/>
                </a:lnTo>
                <a:lnTo>
                  <a:pt x="8" y="1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8" name="Freeform 486"/>
          <p:cNvSpPr>
            <a:spLocks/>
          </p:cNvSpPr>
          <p:nvPr/>
        </p:nvSpPr>
        <p:spPr bwMode="auto">
          <a:xfrm>
            <a:off x="6084888" y="4046538"/>
            <a:ext cx="15875" cy="15875"/>
          </a:xfrm>
          <a:custGeom>
            <a:avLst/>
            <a:gdLst>
              <a:gd name="T0" fmla="*/ 0 w 10"/>
              <a:gd name="T1" fmla="*/ 0 h 10"/>
              <a:gd name="T2" fmla="*/ 4 w 10"/>
              <a:gd name="T3" fmla="*/ 6 h 10"/>
              <a:gd name="T4" fmla="*/ 10 w 10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4" y="6"/>
                </a:lnTo>
                <a:lnTo>
                  <a:pt x="10" y="1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59" name="Line 487"/>
          <p:cNvSpPr>
            <a:spLocks noChangeShapeType="1"/>
          </p:cNvSpPr>
          <p:nvPr/>
        </p:nvSpPr>
        <p:spPr bwMode="auto">
          <a:xfrm>
            <a:off x="6100763" y="4062413"/>
            <a:ext cx="127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0" name="Line 488"/>
          <p:cNvSpPr>
            <a:spLocks noChangeShapeType="1"/>
          </p:cNvSpPr>
          <p:nvPr/>
        </p:nvSpPr>
        <p:spPr bwMode="auto">
          <a:xfrm>
            <a:off x="6113463" y="4076700"/>
            <a:ext cx="12700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1" name="Line 489"/>
          <p:cNvSpPr>
            <a:spLocks noChangeShapeType="1"/>
          </p:cNvSpPr>
          <p:nvPr/>
        </p:nvSpPr>
        <p:spPr bwMode="auto">
          <a:xfrm>
            <a:off x="6126163" y="4089400"/>
            <a:ext cx="11112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2" name="Line 490"/>
          <p:cNvSpPr>
            <a:spLocks noChangeShapeType="1"/>
          </p:cNvSpPr>
          <p:nvPr/>
        </p:nvSpPr>
        <p:spPr bwMode="auto">
          <a:xfrm>
            <a:off x="6137275" y="4098925"/>
            <a:ext cx="127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3" name="Line 491"/>
          <p:cNvSpPr>
            <a:spLocks noChangeShapeType="1"/>
          </p:cNvSpPr>
          <p:nvPr/>
        </p:nvSpPr>
        <p:spPr bwMode="auto">
          <a:xfrm>
            <a:off x="6149975" y="4108450"/>
            <a:ext cx="127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4" name="Line 492"/>
          <p:cNvSpPr>
            <a:spLocks noChangeShapeType="1"/>
          </p:cNvSpPr>
          <p:nvPr/>
        </p:nvSpPr>
        <p:spPr bwMode="auto">
          <a:xfrm>
            <a:off x="6162675" y="4114800"/>
            <a:ext cx="158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5" name="Line 493"/>
          <p:cNvSpPr>
            <a:spLocks noChangeShapeType="1"/>
          </p:cNvSpPr>
          <p:nvPr/>
        </p:nvSpPr>
        <p:spPr bwMode="auto">
          <a:xfrm>
            <a:off x="6178550" y="4121150"/>
            <a:ext cx="11113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6" name="Line 494"/>
          <p:cNvSpPr>
            <a:spLocks noChangeShapeType="1"/>
          </p:cNvSpPr>
          <p:nvPr/>
        </p:nvSpPr>
        <p:spPr bwMode="auto">
          <a:xfrm>
            <a:off x="6189663" y="4124325"/>
            <a:ext cx="127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7" name="Line 495"/>
          <p:cNvSpPr>
            <a:spLocks noChangeShapeType="1"/>
          </p:cNvSpPr>
          <p:nvPr/>
        </p:nvSpPr>
        <p:spPr bwMode="auto">
          <a:xfrm>
            <a:off x="6202363" y="4127500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8" name="Line 496"/>
          <p:cNvSpPr>
            <a:spLocks noChangeShapeType="1"/>
          </p:cNvSpPr>
          <p:nvPr/>
        </p:nvSpPr>
        <p:spPr bwMode="auto">
          <a:xfrm>
            <a:off x="6215063" y="4129088"/>
            <a:ext cx="127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69" name="Line 497"/>
          <p:cNvSpPr>
            <a:spLocks noChangeShapeType="1"/>
          </p:cNvSpPr>
          <p:nvPr/>
        </p:nvSpPr>
        <p:spPr bwMode="auto">
          <a:xfrm>
            <a:off x="6227763" y="4132263"/>
            <a:ext cx="158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0" name="Line 498"/>
          <p:cNvSpPr>
            <a:spLocks noChangeShapeType="1"/>
          </p:cNvSpPr>
          <p:nvPr/>
        </p:nvSpPr>
        <p:spPr bwMode="auto">
          <a:xfrm>
            <a:off x="6243638" y="4135438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1" name="Freeform 499"/>
          <p:cNvSpPr>
            <a:spLocks/>
          </p:cNvSpPr>
          <p:nvPr/>
        </p:nvSpPr>
        <p:spPr bwMode="auto">
          <a:xfrm>
            <a:off x="6254750" y="4135438"/>
            <a:ext cx="12700" cy="3175"/>
          </a:xfrm>
          <a:custGeom>
            <a:avLst/>
            <a:gdLst>
              <a:gd name="T0" fmla="*/ 0 w 8"/>
              <a:gd name="T1" fmla="*/ 0 h 2"/>
              <a:gd name="T2" fmla="*/ 4 w 8"/>
              <a:gd name="T3" fmla="*/ 0 h 2"/>
              <a:gd name="T4" fmla="*/ 8 w 8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0" y="0"/>
                </a:moveTo>
                <a:lnTo>
                  <a:pt x="4" y="0"/>
                </a:lnTo>
                <a:lnTo>
                  <a:pt x="8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2" name="Line 500"/>
          <p:cNvSpPr>
            <a:spLocks noChangeShapeType="1"/>
          </p:cNvSpPr>
          <p:nvPr/>
        </p:nvSpPr>
        <p:spPr bwMode="auto">
          <a:xfrm>
            <a:off x="6267450" y="413861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3" name="Line 501"/>
          <p:cNvSpPr>
            <a:spLocks noChangeShapeType="1"/>
          </p:cNvSpPr>
          <p:nvPr/>
        </p:nvSpPr>
        <p:spPr bwMode="auto">
          <a:xfrm>
            <a:off x="6280150" y="413861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4" name="Freeform 502"/>
          <p:cNvSpPr>
            <a:spLocks/>
          </p:cNvSpPr>
          <p:nvPr/>
        </p:nvSpPr>
        <p:spPr bwMode="auto">
          <a:xfrm>
            <a:off x="6292850" y="4138613"/>
            <a:ext cx="11113" cy="3175"/>
          </a:xfrm>
          <a:custGeom>
            <a:avLst/>
            <a:gdLst>
              <a:gd name="T0" fmla="*/ 0 w 7"/>
              <a:gd name="T1" fmla="*/ 0 h 2"/>
              <a:gd name="T2" fmla="*/ 4 w 7"/>
              <a:gd name="T3" fmla="*/ 0 h 2"/>
              <a:gd name="T4" fmla="*/ 7 w 7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">
                <a:moveTo>
                  <a:pt x="0" y="0"/>
                </a:moveTo>
                <a:lnTo>
                  <a:pt x="4" y="0"/>
                </a:lnTo>
                <a:lnTo>
                  <a:pt x="7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5" name="Line 503"/>
          <p:cNvSpPr>
            <a:spLocks noChangeShapeType="1"/>
          </p:cNvSpPr>
          <p:nvPr/>
        </p:nvSpPr>
        <p:spPr bwMode="auto">
          <a:xfrm>
            <a:off x="6303963" y="41417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6" name="Line 504"/>
          <p:cNvSpPr>
            <a:spLocks noChangeShapeType="1"/>
          </p:cNvSpPr>
          <p:nvPr/>
        </p:nvSpPr>
        <p:spPr bwMode="auto">
          <a:xfrm>
            <a:off x="6319838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7" name="Line 505"/>
          <p:cNvSpPr>
            <a:spLocks noChangeShapeType="1"/>
          </p:cNvSpPr>
          <p:nvPr/>
        </p:nvSpPr>
        <p:spPr bwMode="auto">
          <a:xfrm>
            <a:off x="6332538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8" name="Line 506"/>
          <p:cNvSpPr>
            <a:spLocks noChangeShapeType="1"/>
          </p:cNvSpPr>
          <p:nvPr/>
        </p:nvSpPr>
        <p:spPr bwMode="auto">
          <a:xfrm>
            <a:off x="6345238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79" name="Line 507"/>
          <p:cNvSpPr>
            <a:spLocks noChangeShapeType="1"/>
          </p:cNvSpPr>
          <p:nvPr/>
        </p:nvSpPr>
        <p:spPr bwMode="auto">
          <a:xfrm>
            <a:off x="6357938" y="4141788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0" name="Line 508"/>
          <p:cNvSpPr>
            <a:spLocks noChangeShapeType="1"/>
          </p:cNvSpPr>
          <p:nvPr/>
        </p:nvSpPr>
        <p:spPr bwMode="auto">
          <a:xfrm>
            <a:off x="6369050" y="41417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1" name="Line 509"/>
          <p:cNvSpPr>
            <a:spLocks noChangeShapeType="1"/>
          </p:cNvSpPr>
          <p:nvPr/>
        </p:nvSpPr>
        <p:spPr bwMode="auto">
          <a:xfrm>
            <a:off x="6384925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2" name="Line 510"/>
          <p:cNvSpPr>
            <a:spLocks noChangeShapeType="1"/>
          </p:cNvSpPr>
          <p:nvPr/>
        </p:nvSpPr>
        <p:spPr bwMode="auto">
          <a:xfrm>
            <a:off x="6397625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3" name="Freeform 511"/>
          <p:cNvSpPr>
            <a:spLocks/>
          </p:cNvSpPr>
          <p:nvPr/>
        </p:nvSpPr>
        <p:spPr bwMode="auto">
          <a:xfrm>
            <a:off x="6410325" y="4141788"/>
            <a:ext cx="11113" cy="3175"/>
          </a:xfrm>
          <a:custGeom>
            <a:avLst/>
            <a:gdLst>
              <a:gd name="T0" fmla="*/ 0 w 7"/>
              <a:gd name="T1" fmla="*/ 0 h 2"/>
              <a:gd name="T2" fmla="*/ 4 w 7"/>
              <a:gd name="T3" fmla="*/ 0 h 2"/>
              <a:gd name="T4" fmla="*/ 7 w 7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">
                <a:moveTo>
                  <a:pt x="0" y="0"/>
                </a:moveTo>
                <a:lnTo>
                  <a:pt x="4" y="0"/>
                </a:lnTo>
                <a:lnTo>
                  <a:pt x="7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4" name="Line 512"/>
          <p:cNvSpPr>
            <a:spLocks noChangeShapeType="1"/>
          </p:cNvSpPr>
          <p:nvPr/>
        </p:nvSpPr>
        <p:spPr bwMode="auto">
          <a:xfrm>
            <a:off x="64214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5" name="Line 513"/>
          <p:cNvSpPr>
            <a:spLocks noChangeShapeType="1"/>
          </p:cNvSpPr>
          <p:nvPr/>
        </p:nvSpPr>
        <p:spPr bwMode="auto">
          <a:xfrm>
            <a:off x="64341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6" name="Line 514"/>
          <p:cNvSpPr>
            <a:spLocks noChangeShapeType="1"/>
          </p:cNvSpPr>
          <p:nvPr/>
        </p:nvSpPr>
        <p:spPr bwMode="auto">
          <a:xfrm>
            <a:off x="6446838" y="4144963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7" name="Line 515"/>
          <p:cNvSpPr>
            <a:spLocks noChangeShapeType="1"/>
          </p:cNvSpPr>
          <p:nvPr/>
        </p:nvSpPr>
        <p:spPr bwMode="auto">
          <a:xfrm>
            <a:off x="646271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8" name="Line 516"/>
          <p:cNvSpPr>
            <a:spLocks noChangeShapeType="1"/>
          </p:cNvSpPr>
          <p:nvPr/>
        </p:nvSpPr>
        <p:spPr bwMode="auto">
          <a:xfrm>
            <a:off x="6475413" y="4144963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89" name="Line 517"/>
          <p:cNvSpPr>
            <a:spLocks noChangeShapeType="1"/>
          </p:cNvSpPr>
          <p:nvPr/>
        </p:nvSpPr>
        <p:spPr bwMode="auto">
          <a:xfrm>
            <a:off x="648652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0" name="Line 518"/>
          <p:cNvSpPr>
            <a:spLocks noChangeShapeType="1"/>
          </p:cNvSpPr>
          <p:nvPr/>
        </p:nvSpPr>
        <p:spPr bwMode="auto">
          <a:xfrm>
            <a:off x="649922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1" name="Line 519"/>
          <p:cNvSpPr>
            <a:spLocks noChangeShapeType="1"/>
          </p:cNvSpPr>
          <p:nvPr/>
        </p:nvSpPr>
        <p:spPr bwMode="auto">
          <a:xfrm>
            <a:off x="651192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2" name="Line 520"/>
          <p:cNvSpPr>
            <a:spLocks noChangeShapeType="1"/>
          </p:cNvSpPr>
          <p:nvPr/>
        </p:nvSpPr>
        <p:spPr bwMode="auto">
          <a:xfrm>
            <a:off x="6524625" y="4144963"/>
            <a:ext cx="142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3" name="Line 521"/>
          <p:cNvSpPr>
            <a:spLocks noChangeShapeType="1"/>
          </p:cNvSpPr>
          <p:nvPr/>
        </p:nvSpPr>
        <p:spPr bwMode="auto">
          <a:xfrm>
            <a:off x="653891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4" name="Line 522"/>
          <p:cNvSpPr>
            <a:spLocks noChangeShapeType="1"/>
          </p:cNvSpPr>
          <p:nvPr/>
        </p:nvSpPr>
        <p:spPr bwMode="auto">
          <a:xfrm>
            <a:off x="655161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5" name="Line 523"/>
          <p:cNvSpPr>
            <a:spLocks noChangeShapeType="1"/>
          </p:cNvSpPr>
          <p:nvPr/>
        </p:nvSpPr>
        <p:spPr bwMode="auto">
          <a:xfrm>
            <a:off x="656431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6" name="Line 524"/>
          <p:cNvSpPr>
            <a:spLocks noChangeShapeType="1"/>
          </p:cNvSpPr>
          <p:nvPr/>
        </p:nvSpPr>
        <p:spPr bwMode="auto">
          <a:xfrm>
            <a:off x="657701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7" name="Line 525"/>
          <p:cNvSpPr>
            <a:spLocks noChangeShapeType="1"/>
          </p:cNvSpPr>
          <p:nvPr/>
        </p:nvSpPr>
        <p:spPr bwMode="auto">
          <a:xfrm>
            <a:off x="6589713" y="4144963"/>
            <a:ext cx="142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8" name="Line 526"/>
          <p:cNvSpPr>
            <a:spLocks noChangeShapeType="1"/>
          </p:cNvSpPr>
          <p:nvPr/>
        </p:nvSpPr>
        <p:spPr bwMode="auto">
          <a:xfrm>
            <a:off x="660400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399" name="Line 527"/>
          <p:cNvSpPr>
            <a:spLocks noChangeShapeType="1"/>
          </p:cNvSpPr>
          <p:nvPr/>
        </p:nvSpPr>
        <p:spPr bwMode="auto">
          <a:xfrm>
            <a:off x="661670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0" name="Line 528"/>
          <p:cNvSpPr>
            <a:spLocks noChangeShapeType="1"/>
          </p:cNvSpPr>
          <p:nvPr/>
        </p:nvSpPr>
        <p:spPr bwMode="auto">
          <a:xfrm>
            <a:off x="662940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1" name="Line 529"/>
          <p:cNvSpPr>
            <a:spLocks noChangeShapeType="1"/>
          </p:cNvSpPr>
          <p:nvPr/>
        </p:nvSpPr>
        <p:spPr bwMode="auto">
          <a:xfrm>
            <a:off x="6642100" y="4144963"/>
            <a:ext cx="111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2" name="Line 530"/>
          <p:cNvSpPr>
            <a:spLocks noChangeShapeType="1"/>
          </p:cNvSpPr>
          <p:nvPr/>
        </p:nvSpPr>
        <p:spPr bwMode="auto">
          <a:xfrm>
            <a:off x="665321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3" name="Line 531"/>
          <p:cNvSpPr>
            <a:spLocks noChangeShapeType="1"/>
          </p:cNvSpPr>
          <p:nvPr/>
        </p:nvSpPr>
        <p:spPr bwMode="auto">
          <a:xfrm>
            <a:off x="6665913" y="4144963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4" name="Line 532"/>
          <p:cNvSpPr>
            <a:spLocks noChangeShapeType="1"/>
          </p:cNvSpPr>
          <p:nvPr/>
        </p:nvSpPr>
        <p:spPr bwMode="auto">
          <a:xfrm>
            <a:off x="668178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5" name="Line 533"/>
          <p:cNvSpPr>
            <a:spLocks noChangeShapeType="1"/>
          </p:cNvSpPr>
          <p:nvPr/>
        </p:nvSpPr>
        <p:spPr bwMode="auto">
          <a:xfrm>
            <a:off x="669448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6" name="Line 534"/>
          <p:cNvSpPr>
            <a:spLocks noChangeShapeType="1"/>
          </p:cNvSpPr>
          <p:nvPr/>
        </p:nvSpPr>
        <p:spPr bwMode="auto">
          <a:xfrm>
            <a:off x="6707188" y="4144963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7" name="Line 535"/>
          <p:cNvSpPr>
            <a:spLocks noChangeShapeType="1"/>
          </p:cNvSpPr>
          <p:nvPr/>
        </p:nvSpPr>
        <p:spPr bwMode="auto">
          <a:xfrm>
            <a:off x="671830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8" name="Line 536"/>
          <p:cNvSpPr>
            <a:spLocks noChangeShapeType="1"/>
          </p:cNvSpPr>
          <p:nvPr/>
        </p:nvSpPr>
        <p:spPr bwMode="auto">
          <a:xfrm>
            <a:off x="6731000" y="4144963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09" name="Line 537"/>
          <p:cNvSpPr>
            <a:spLocks noChangeShapeType="1"/>
          </p:cNvSpPr>
          <p:nvPr/>
        </p:nvSpPr>
        <p:spPr bwMode="auto">
          <a:xfrm>
            <a:off x="674687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0" name="Line 538"/>
          <p:cNvSpPr>
            <a:spLocks noChangeShapeType="1"/>
          </p:cNvSpPr>
          <p:nvPr/>
        </p:nvSpPr>
        <p:spPr bwMode="auto">
          <a:xfrm>
            <a:off x="6759575" y="4144963"/>
            <a:ext cx="111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1" name="Line 539"/>
          <p:cNvSpPr>
            <a:spLocks noChangeShapeType="1"/>
          </p:cNvSpPr>
          <p:nvPr/>
        </p:nvSpPr>
        <p:spPr bwMode="auto">
          <a:xfrm>
            <a:off x="677068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2" name="Line 540"/>
          <p:cNvSpPr>
            <a:spLocks noChangeShapeType="1"/>
          </p:cNvSpPr>
          <p:nvPr/>
        </p:nvSpPr>
        <p:spPr bwMode="auto">
          <a:xfrm>
            <a:off x="678338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3" name="Line 541"/>
          <p:cNvSpPr>
            <a:spLocks noChangeShapeType="1"/>
          </p:cNvSpPr>
          <p:nvPr/>
        </p:nvSpPr>
        <p:spPr bwMode="auto">
          <a:xfrm>
            <a:off x="679608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4" name="Line 542"/>
          <p:cNvSpPr>
            <a:spLocks noChangeShapeType="1"/>
          </p:cNvSpPr>
          <p:nvPr/>
        </p:nvSpPr>
        <p:spPr bwMode="auto">
          <a:xfrm>
            <a:off x="6808788" y="4144963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5" name="Line 543"/>
          <p:cNvSpPr>
            <a:spLocks noChangeShapeType="1"/>
          </p:cNvSpPr>
          <p:nvPr/>
        </p:nvSpPr>
        <p:spPr bwMode="auto">
          <a:xfrm>
            <a:off x="6824663" y="4144963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6" name="Line 544"/>
          <p:cNvSpPr>
            <a:spLocks noChangeShapeType="1"/>
          </p:cNvSpPr>
          <p:nvPr/>
        </p:nvSpPr>
        <p:spPr bwMode="auto">
          <a:xfrm>
            <a:off x="683577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7" name="Line 545"/>
          <p:cNvSpPr>
            <a:spLocks noChangeShapeType="1"/>
          </p:cNvSpPr>
          <p:nvPr/>
        </p:nvSpPr>
        <p:spPr bwMode="auto">
          <a:xfrm>
            <a:off x="684847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8" name="Line 546"/>
          <p:cNvSpPr>
            <a:spLocks noChangeShapeType="1"/>
          </p:cNvSpPr>
          <p:nvPr/>
        </p:nvSpPr>
        <p:spPr bwMode="auto">
          <a:xfrm>
            <a:off x="686117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19" name="Line 547"/>
          <p:cNvSpPr>
            <a:spLocks noChangeShapeType="1"/>
          </p:cNvSpPr>
          <p:nvPr/>
        </p:nvSpPr>
        <p:spPr bwMode="auto">
          <a:xfrm>
            <a:off x="6873875" y="4144963"/>
            <a:ext cx="142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0" name="Line 548"/>
          <p:cNvSpPr>
            <a:spLocks noChangeShapeType="1"/>
          </p:cNvSpPr>
          <p:nvPr/>
        </p:nvSpPr>
        <p:spPr bwMode="auto">
          <a:xfrm>
            <a:off x="688816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1" name="Line 549"/>
          <p:cNvSpPr>
            <a:spLocks noChangeShapeType="1"/>
          </p:cNvSpPr>
          <p:nvPr/>
        </p:nvSpPr>
        <p:spPr bwMode="auto">
          <a:xfrm>
            <a:off x="690086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2" name="Line 550"/>
          <p:cNvSpPr>
            <a:spLocks noChangeShapeType="1"/>
          </p:cNvSpPr>
          <p:nvPr/>
        </p:nvSpPr>
        <p:spPr bwMode="auto">
          <a:xfrm>
            <a:off x="691356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3" name="Line 551"/>
          <p:cNvSpPr>
            <a:spLocks noChangeShapeType="1"/>
          </p:cNvSpPr>
          <p:nvPr/>
        </p:nvSpPr>
        <p:spPr bwMode="auto">
          <a:xfrm>
            <a:off x="692626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4" name="Line 552"/>
          <p:cNvSpPr>
            <a:spLocks noChangeShapeType="1"/>
          </p:cNvSpPr>
          <p:nvPr/>
        </p:nvSpPr>
        <p:spPr bwMode="auto">
          <a:xfrm>
            <a:off x="6938963" y="4144963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5" name="Freeform 553"/>
          <p:cNvSpPr>
            <a:spLocks/>
          </p:cNvSpPr>
          <p:nvPr/>
        </p:nvSpPr>
        <p:spPr bwMode="auto">
          <a:xfrm>
            <a:off x="6950075" y="4144963"/>
            <a:ext cx="15875" cy="3175"/>
          </a:xfrm>
          <a:custGeom>
            <a:avLst/>
            <a:gdLst>
              <a:gd name="T0" fmla="*/ 0 w 10"/>
              <a:gd name="T1" fmla="*/ 0 h 2"/>
              <a:gd name="T2" fmla="*/ 2 w 10"/>
              <a:gd name="T3" fmla="*/ 0 h 2"/>
              <a:gd name="T4" fmla="*/ 4 w 10"/>
              <a:gd name="T5" fmla="*/ 2 h 2"/>
              <a:gd name="T6" fmla="*/ 8 w 10"/>
              <a:gd name="T7" fmla="*/ 2 h 2"/>
              <a:gd name="T8" fmla="*/ 10 w 10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">
                <a:moveTo>
                  <a:pt x="0" y="0"/>
                </a:moveTo>
                <a:lnTo>
                  <a:pt x="2" y="0"/>
                </a:lnTo>
                <a:lnTo>
                  <a:pt x="4" y="2"/>
                </a:lnTo>
                <a:lnTo>
                  <a:pt x="8" y="2"/>
                </a:lnTo>
                <a:lnTo>
                  <a:pt x="1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6" name="Freeform 554"/>
          <p:cNvSpPr>
            <a:spLocks/>
          </p:cNvSpPr>
          <p:nvPr/>
        </p:nvSpPr>
        <p:spPr bwMode="auto">
          <a:xfrm>
            <a:off x="6965950" y="3941763"/>
            <a:ext cx="12700" cy="203200"/>
          </a:xfrm>
          <a:custGeom>
            <a:avLst/>
            <a:gdLst>
              <a:gd name="T0" fmla="*/ 0 w 8"/>
              <a:gd name="T1" fmla="*/ 128 h 128"/>
              <a:gd name="T2" fmla="*/ 2 w 8"/>
              <a:gd name="T3" fmla="*/ 118 h 128"/>
              <a:gd name="T4" fmla="*/ 2 w 8"/>
              <a:gd name="T5" fmla="*/ 105 h 128"/>
              <a:gd name="T6" fmla="*/ 4 w 8"/>
              <a:gd name="T7" fmla="*/ 89 h 128"/>
              <a:gd name="T8" fmla="*/ 4 w 8"/>
              <a:gd name="T9" fmla="*/ 70 h 128"/>
              <a:gd name="T10" fmla="*/ 6 w 8"/>
              <a:gd name="T11" fmla="*/ 33 h 128"/>
              <a:gd name="T12" fmla="*/ 8 w 8"/>
              <a:gd name="T13" fmla="*/ 15 h 128"/>
              <a:gd name="T14" fmla="*/ 8 w 8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128">
                <a:moveTo>
                  <a:pt x="0" y="128"/>
                </a:moveTo>
                <a:lnTo>
                  <a:pt x="2" y="118"/>
                </a:lnTo>
                <a:lnTo>
                  <a:pt x="2" y="105"/>
                </a:lnTo>
                <a:lnTo>
                  <a:pt x="4" y="89"/>
                </a:lnTo>
                <a:lnTo>
                  <a:pt x="4" y="70"/>
                </a:lnTo>
                <a:lnTo>
                  <a:pt x="6" y="33"/>
                </a:lnTo>
                <a:lnTo>
                  <a:pt x="8" y="15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7" name="Freeform 555"/>
          <p:cNvSpPr>
            <a:spLocks/>
          </p:cNvSpPr>
          <p:nvPr/>
        </p:nvSpPr>
        <p:spPr bwMode="auto">
          <a:xfrm>
            <a:off x="6978650" y="3778250"/>
            <a:ext cx="12700" cy="163513"/>
          </a:xfrm>
          <a:custGeom>
            <a:avLst/>
            <a:gdLst>
              <a:gd name="T0" fmla="*/ 0 w 8"/>
              <a:gd name="T1" fmla="*/ 103 h 103"/>
              <a:gd name="T2" fmla="*/ 2 w 8"/>
              <a:gd name="T3" fmla="*/ 75 h 103"/>
              <a:gd name="T4" fmla="*/ 4 w 8"/>
              <a:gd name="T5" fmla="*/ 48 h 103"/>
              <a:gd name="T6" fmla="*/ 8 w 8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03">
                <a:moveTo>
                  <a:pt x="0" y="103"/>
                </a:moveTo>
                <a:lnTo>
                  <a:pt x="2" y="75"/>
                </a:lnTo>
                <a:lnTo>
                  <a:pt x="4" y="48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8" name="Freeform 556"/>
          <p:cNvSpPr>
            <a:spLocks/>
          </p:cNvSpPr>
          <p:nvPr/>
        </p:nvSpPr>
        <p:spPr bwMode="auto">
          <a:xfrm>
            <a:off x="6991350" y="3641725"/>
            <a:ext cx="12700" cy="136525"/>
          </a:xfrm>
          <a:custGeom>
            <a:avLst/>
            <a:gdLst>
              <a:gd name="T0" fmla="*/ 0 w 8"/>
              <a:gd name="T1" fmla="*/ 86 h 86"/>
              <a:gd name="T2" fmla="*/ 4 w 8"/>
              <a:gd name="T3" fmla="*/ 41 h 86"/>
              <a:gd name="T4" fmla="*/ 8 w 8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86">
                <a:moveTo>
                  <a:pt x="0" y="86"/>
                </a:moveTo>
                <a:lnTo>
                  <a:pt x="4" y="41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29" name="Freeform 557"/>
          <p:cNvSpPr>
            <a:spLocks/>
          </p:cNvSpPr>
          <p:nvPr/>
        </p:nvSpPr>
        <p:spPr bwMode="auto">
          <a:xfrm>
            <a:off x="7004050" y="3530600"/>
            <a:ext cx="11113" cy="111125"/>
          </a:xfrm>
          <a:custGeom>
            <a:avLst/>
            <a:gdLst>
              <a:gd name="T0" fmla="*/ 0 w 7"/>
              <a:gd name="T1" fmla="*/ 70 h 70"/>
              <a:gd name="T2" fmla="*/ 3 w 7"/>
              <a:gd name="T3" fmla="*/ 33 h 70"/>
              <a:gd name="T4" fmla="*/ 7 w 7"/>
              <a:gd name="T5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70">
                <a:moveTo>
                  <a:pt x="0" y="70"/>
                </a:moveTo>
                <a:lnTo>
                  <a:pt x="3" y="33"/>
                </a:lnTo>
                <a:lnTo>
                  <a:pt x="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0" name="Freeform 558"/>
          <p:cNvSpPr>
            <a:spLocks/>
          </p:cNvSpPr>
          <p:nvPr/>
        </p:nvSpPr>
        <p:spPr bwMode="auto">
          <a:xfrm>
            <a:off x="7015163" y="3436938"/>
            <a:ext cx="15875" cy="93662"/>
          </a:xfrm>
          <a:custGeom>
            <a:avLst/>
            <a:gdLst>
              <a:gd name="T0" fmla="*/ 0 w 10"/>
              <a:gd name="T1" fmla="*/ 59 h 59"/>
              <a:gd name="T2" fmla="*/ 4 w 10"/>
              <a:gd name="T3" fmla="*/ 28 h 59"/>
              <a:gd name="T4" fmla="*/ 10 w 10"/>
              <a:gd name="T5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59">
                <a:moveTo>
                  <a:pt x="0" y="59"/>
                </a:moveTo>
                <a:lnTo>
                  <a:pt x="4" y="28"/>
                </a:lnTo>
                <a:lnTo>
                  <a:pt x="1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1" name="Freeform 559"/>
          <p:cNvSpPr>
            <a:spLocks/>
          </p:cNvSpPr>
          <p:nvPr/>
        </p:nvSpPr>
        <p:spPr bwMode="auto">
          <a:xfrm>
            <a:off x="7031038" y="3363913"/>
            <a:ext cx="12700" cy="73025"/>
          </a:xfrm>
          <a:custGeom>
            <a:avLst/>
            <a:gdLst>
              <a:gd name="T0" fmla="*/ 0 w 8"/>
              <a:gd name="T1" fmla="*/ 46 h 46"/>
              <a:gd name="T2" fmla="*/ 4 w 8"/>
              <a:gd name="T3" fmla="*/ 21 h 46"/>
              <a:gd name="T4" fmla="*/ 8 w 8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46">
                <a:moveTo>
                  <a:pt x="0" y="46"/>
                </a:moveTo>
                <a:lnTo>
                  <a:pt x="4" y="21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2" name="Freeform 560"/>
          <p:cNvSpPr>
            <a:spLocks/>
          </p:cNvSpPr>
          <p:nvPr/>
        </p:nvSpPr>
        <p:spPr bwMode="auto">
          <a:xfrm>
            <a:off x="7043738" y="3302000"/>
            <a:ext cx="12700" cy="61913"/>
          </a:xfrm>
          <a:custGeom>
            <a:avLst/>
            <a:gdLst>
              <a:gd name="T0" fmla="*/ 0 w 8"/>
              <a:gd name="T1" fmla="*/ 39 h 39"/>
              <a:gd name="T2" fmla="*/ 4 w 8"/>
              <a:gd name="T3" fmla="*/ 19 h 39"/>
              <a:gd name="T4" fmla="*/ 8 w 8"/>
              <a:gd name="T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9">
                <a:moveTo>
                  <a:pt x="0" y="39"/>
                </a:moveTo>
                <a:lnTo>
                  <a:pt x="4" y="19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3" name="Freeform 561"/>
          <p:cNvSpPr>
            <a:spLocks/>
          </p:cNvSpPr>
          <p:nvPr/>
        </p:nvSpPr>
        <p:spPr bwMode="auto">
          <a:xfrm>
            <a:off x="7056438" y="3252788"/>
            <a:ext cx="11112" cy="49212"/>
          </a:xfrm>
          <a:custGeom>
            <a:avLst/>
            <a:gdLst>
              <a:gd name="T0" fmla="*/ 0 w 7"/>
              <a:gd name="T1" fmla="*/ 31 h 31"/>
              <a:gd name="T2" fmla="*/ 4 w 7"/>
              <a:gd name="T3" fmla="*/ 15 h 31"/>
              <a:gd name="T4" fmla="*/ 7 w 7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4" y="15"/>
                </a:lnTo>
                <a:lnTo>
                  <a:pt x="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4" name="Freeform 562"/>
          <p:cNvSpPr>
            <a:spLocks/>
          </p:cNvSpPr>
          <p:nvPr/>
        </p:nvSpPr>
        <p:spPr bwMode="auto">
          <a:xfrm>
            <a:off x="7067550" y="3211513"/>
            <a:ext cx="12700" cy="41275"/>
          </a:xfrm>
          <a:custGeom>
            <a:avLst/>
            <a:gdLst>
              <a:gd name="T0" fmla="*/ 0 w 8"/>
              <a:gd name="T1" fmla="*/ 26 h 26"/>
              <a:gd name="T2" fmla="*/ 4 w 8"/>
              <a:gd name="T3" fmla="*/ 12 h 26"/>
              <a:gd name="T4" fmla="*/ 8 w 8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6">
                <a:moveTo>
                  <a:pt x="0" y="26"/>
                </a:moveTo>
                <a:lnTo>
                  <a:pt x="4" y="12"/>
                </a:lnTo>
                <a:lnTo>
                  <a:pt x="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5" name="Line 563"/>
          <p:cNvSpPr>
            <a:spLocks noChangeShapeType="1"/>
          </p:cNvSpPr>
          <p:nvPr/>
        </p:nvSpPr>
        <p:spPr bwMode="auto">
          <a:xfrm flipV="1">
            <a:off x="7080250" y="3178175"/>
            <a:ext cx="12700" cy="33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6" name="Line 564"/>
          <p:cNvSpPr>
            <a:spLocks noChangeShapeType="1"/>
          </p:cNvSpPr>
          <p:nvPr/>
        </p:nvSpPr>
        <p:spPr bwMode="auto">
          <a:xfrm flipV="1">
            <a:off x="7092950" y="3149600"/>
            <a:ext cx="158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7" name="Line 565"/>
          <p:cNvSpPr>
            <a:spLocks noChangeShapeType="1"/>
          </p:cNvSpPr>
          <p:nvPr/>
        </p:nvSpPr>
        <p:spPr bwMode="auto">
          <a:xfrm flipV="1">
            <a:off x="7108825" y="3128963"/>
            <a:ext cx="12700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8" name="Line 566"/>
          <p:cNvSpPr>
            <a:spLocks noChangeShapeType="1"/>
          </p:cNvSpPr>
          <p:nvPr/>
        </p:nvSpPr>
        <p:spPr bwMode="auto">
          <a:xfrm flipV="1">
            <a:off x="7121525" y="3109913"/>
            <a:ext cx="11113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39" name="Line 567"/>
          <p:cNvSpPr>
            <a:spLocks noChangeShapeType="1"/>
          </p:cNvSpPr>
          <p:nvPr/>
        </p:nvSpPr>
        <p:spPr bwMode="auto">
          <a:xfrm flipV="1">
            <a:off x="7132638" y="3094038"/>
            <a:ext cx="1270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0" name="Line 568"/>
          <p:cNvSpPr>
            <a:spLocks noChangeShapeType="1"/>
          </p:cNvSpPr>
          <p:nvPr/>
        </p:nvSpPr>
        <p:spPr bwMode="auto">
          <a:xfrm flipV="1">
            <a:off x="7145338" y="3081338"/>
            <a:ext cx="12700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1" name="Line 569"/>
          <p:cNvSpPr>
            <a:spLocks noChangeShapeType="1"/>
          </p:cNvSpPr>
          <p:nvPr/>
        </p:nvSpPr>
        <p:spPr bwMode="auto">
          <a:xfrm flipV="1">
            <a:off x="7158038" y="3073400"/>
            <a:ext cx="127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2" name="Line 570"/>
          <p:cNvSpPr>
            <a:spLocks noChangeShapeType="1"/>
          </p:cNvSpPr>
          <p:nvPr/>
        </p:nvSpPr>
        <p:spPr bwMode="auto">
          <a:xfrm flipV="1">
            <a:off x="7170738" y="3063875"/>
            <a:ext cx="1428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3" name="Line 571"/>
          <p:cNvSpPr>
            <a:spLocks noChangeShapeType="1"/>
          </p:cNvSpPr>
          <p:nvPr/>
        </p:nvSpPr>
        <p:spPr bwMode="auto">
          <a:xfrm flipV="1">
            <a:off x="7185025" y="3057525"/>
            <a:ext cx="127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4" name="Line 572"/>
          <p:cNvSpPr>
            <a:spLocks noChangeShapeType="1"/>
          </p:cNvSpPr>
          <p:nvPr/>
        </p:nvSpPr>
        <p:spPr bwMode="auto">
          <a:xfrm flipV="1">
            <a:off x="7197725" y="3051175"/>
            <a:ext cx="127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5" name="Line 573"/>
          <p:cNvSpPr>
            <a:spLocks noChangeShapeType="1"/>
          </p:cNvSpPr>
          <p:nvPr/>
        </p:nvSpPr>
        <p:spPr bwMode="auto">
          <a:xfrm flipV="1">
            <a:off x="7210425" y="3048000"/>
            <a:ext cx="127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6" name="Freeform 574"/>
          <p:cNvSpPr>
            <a:spLocks/>
          </p:cNvSpPr>
          <p:nvPr/>
        </p:nvSpPr>
        <p:spPr bwMode="auto">
          <a:xfrm>
            <a:off x="7223125" y="3041650"/>
            <a:ext cx="12700" cy="6350"/>
          </a:xfrm>
          <a:custGeom>
            <a:avLst/>
            <a:gdLst>
              <a:gd name="T0" fmla="*/ 0 w 8"/>
              <a:gd name="T1" fmla="*/ 4 h 4"/>
              <a:gd name="T2" fmla="*/ 2 w 8"/>
              <a:gd name="T3" fmla="*/ 4 h 4"/>
              <a:gd name="T4" fmla="*/ 4 w 8"/>
              <a:gd name="T5" fmla="*/ 2 h 4"/>
              <a:gd name="T6" fmla="*/ 6 w 8"/>
              <a:gd name="T7" fmla="*/ 0 h 4"/>
              <a:gd name="T8" fmla="*/ 8 w 8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">
                <a:moveTo>
                  <a:pt x="0" y="4"/>
                </a:moveTo>
                <a:lnTo>
                  <a:pt x="2" y="4"/>
                </a:lnTo>
                <a:lnTo>
                  <a:pt x="4" y="2"/>
                </a:lnTo>
                <a:lnTo>
                  <a:pt x="6" y="0"/>
                </a:lnTo>
                <a:lnTo>
                  <a:pt x="8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7" name="Freeform 575"/>
          <p:cNvSpPr>
            <a:spLocks/>
          </p:cNvSpPr>
          <p:nvPr/>
        </p:nvSpPr>
        <p:spPr bwMode="auto">
          <a:xfrm>
            <a:off x="7235825" y="3044825"/>
            <a:ext cx="14288" cy="365125"/>
          </a:xfrm>
          <a:custGeom>
            <a:avLst/>
            <a:gdLst>
              <a:gd name="T0" fmla="*/ 0 w 9"/>
              <a:gd name="T1" fmla="*/ 0 h 230"/>
              <a:gd name="T2" fmla="*/ 0 w 9"/>
              <a:gd name="T3" fmla="*/ 8 h 230"/>
              <a:gd name="T4" fmla="*/ 2 w 9"/>
              <a:gd name="T5" fmla="*/ 20 h 230"/>
              <a:gd name="T6" fmla="*/ 2 w 9"/>
              <a:gd name="T7" fmla="*/ 31 h 230"/>
              <a:gd name="T8" fmla="*/ 2 w 9"/>
              <a:gd name="T9" fmla="*/ 45 h 230"/>
              <a:gd name="T10" fmla="*/ 3 w 9"/>
              <a:gd name="T11" fmla="*/ 76 h 230"/>
              <a:gd name="T12" fmla="*/ 3 w 9"/>
              <a:gd name="T13" fmla="*/ 109 h 230"/>
              <a:gd name="T14" fmla="*/ 5 w 9"/>
              <a:gd name="T15" fmla="*/ 144 h 230"/>
              <a:gd name="T16" fmla="*/ 7 w 9"/>
              <a:gd name="T17" fmla="*/ 177 h 230"/>
              <a:gd name="T18" fmla="*/ 7 w 9"/>
              <a:gd name="T19" fmla="*/ 193 h 230"/>
              <a:gd name="T20" fmla="*/ 7 w 9"/>
              <a:gd name="T21" fmla="*/ 206 h 230"/>
              <a:gd name="T22" fmla="*/ 9 w 9"/>
              <a:gd name="T23" fmla="*/ 218 h 230"/>
              <a:gd name="T24" fmla="*/ 9 w 9"/>
              <a:gd name="T2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30">
                <a:moveTo>
                  <a:pt x="0" y="0"/>
                </a:moveTo>
                <a:lnTo>
                  <a:pt x="0" y="8"/>
                </a:lnTo>
                <a:lnTo>
                  <a:pt x="2" y="20"/>
                </a:lnTo>
                <a:lnTo>
                  <a:pt x="2" y="31"/>
                </a:lnTo>
                <a:lnTo>
                  <a:pt x="2" y="45"/>
                </a:lnTo>
                <a:lnTo>
                  <a:pt x="3" y="76"/>
                </a:lnTo>
                <a:lnTo>
                  <a:pt x="3" y="109"/>
                </a:lnTo>
                <a:lnTo>
                  <a:pt x="5" y="144"/>
                </a:lnTo>
                <a:lnTo>
                  <a:pt x="7" y="177"/>
                </a:lnTo>
                <a:lnTo>
                  <a:pt x="7" y="193"/>
                </a:lnTo>
                <a:lnTo>
                  <a:pt x="7" y="206"/>
                </a:lnTo>
                <a:lnTo>
                  <a:pt x="9" y="218"/>
                </a:lnTo>
                <a:lnTo>
                  <a:pt x="9" y="23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8" name="Freeform 576"/>
          <p:cNvSpPr>
            <a:spLocks/>
          </p:cNvSpPr>
          <p:nvPr/>
        </p:nvSpPr>
        <p:spPr bwMode="auto">
          <a:xfrm>
            <a:off x="7250113" y="3409950"/>
            <a:ext cx="12700" cy="133350"/>
          </a:xfrm>
          <a:custGeom>
            <a:avLst/>
            <a:gdLst>
              <a:gd name="T0" fmla="*/ 0 w 8"/>
              <a:gd name="T1" fmla="*/ 0 h 84"/>
              <a:gd name="T2" fmla="*/ 0 w 8"/>
              <a:gd name="T3" fmla="*/ 15 h 84"/>
              <a:gd name="T4" fmla="*/ 2 w 8"/>
              <a:gd name="T5" fmla="*/ 27 h 84"/>
              <a:gd name="T6" fmla="*/ 4 w 8"/>
              <a:gd name="T7" fmla="*/ 50 h 84"/>
              <a:gd name="T8" fmla="*/ 6 w 8"/>
              <a:gd name="T9" fmla="*/ 68 h 84"/>
              <a:gd name="T10" fmla="*/ 8 w 8"/>
              <a:gd name="T1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84">
                <a:moveTo>
                  <a:pt x="0" y="0"/>
                </a:moveTo>
                <a:lnTo>
                  <a:pt x="0" y="15"/>
                </a:lnTo>
                <a:lnTo>
                  <a:pt x="2" y="27"/>
                </a:lnTo>
                <a:lnTo>
                  <a:pt x="4" y="50"/>
                </a:lnTo>
                <a:lnTo>
                  <a:pt x="6" y="68"/>
                </a:lnTo>
                <a:lnTo>
                  <a:pt x="8" y="8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49" name="Freeform 577"/>
          <p:cNvSpPr>
            <a:spLocks/>
          </p:cNvSpPr>
          <p:nvPr/>
        </p:nvSpPr>
        <p:spPr bwMode="auto">
          <a:xfrm>
            <a:off x="7262813" y="3543300"/>
            <a:ext cx="12700" cy="107950"/>
          </a:xfrm>
          <a:custGeom>
            <a:avLst/>
            <a:gdLst>
              <a:gd name="T0" fmla="*/ 0 w 8"/>
              <a:gd name="T1" fmla="*/ 0 h 68"/>
              <a:gd name="T2" fmla="*/ 4 w 8"/>
              <a:gd name="T3" fmla="*/ 35 h 68"/>
              <a:gd name="T4" fmla="*/ 8 w 8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8">
                <a:moveTo>
                  <a:pt x="0" y="0"/>
                </a:moveTo>
                <a:lnTo>
                  <a:pt x="4" y="35"/>
                </a:lnTo>
                <a:lnTo>
                  <a:pt x="8" y="6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0" name="Freeform 578"/>
          <p:cNvSpPr>
            <a:spLocks/>
          </p:cNvSpPr>
          <p:nvPr/>
        </p:nvSpPr>
        <p:spPr bwMode="auto">
          <a:xfrm>
            <a:off x="7275513" y="3651250"/>
            <a:ext cx="12700" cy="88900"/>
          </a:xfrm>
          <a:custGeom>
            <a:avLst/>
            <a:gdLst>
              <a:gd name="T0" fmla="*/ 0 w 8"/>
              <a:gd name="T1" fmla="*/ 0 h 56"/>
              <a:gd name="T2" fmla="*/ 4 w 8"/>
              <a:gd name="T3" fmla="*/ 29 h 56"/>
              <a:gd name="T4" fmla="*/ 8 w 8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56">
                <a:moveTo>
                  <a:pt x="0" y="0"/>
                </a:moveTo>
                <a:lnTo>
                  <a:pt x="4" y="29"/>
                </a:lnTo>
                <a:lnTo>
                  <a:pt x="8" y="5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1" name="Freeform 579"/>
          <p:cNvSpPr>
            <a:spLocks/>
          </p:cNvSpPr>
          <p:nvPr/>
        </p:nvSpPr>
        <p:spPr bwMode="auto">
          <a:xfrm>
            <a:off x="7288213" y="3740150"/>
            <a:ext cx="11112" cy="74613"/>
          </a:xfrm>
          <a:custGeom>
            <a:avLst/>
            <a:gdLst>
              <a:gd name="T0" fmla="*/ 0 w 7"/>
              <a:gd name="T1" fmla="*/ 0 h 47"/>
              <a:gd name="T2" fmla="*/ 4 w 7"/>
              <a:gd name="T3" fmla="*/ 25 h 47"/>
              <a:gd name="T4" fmla="*/ 7 w 7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7">
                <a:moveTo>
                  <a:pt x="0" y="0"/>
                </a:moveTo>
                <a:lnTo>
                  <a:pt x="4" y="25"/>
                </a:lnTo>
                <a:lnTo>
                  <a:pt x="7" y="4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2" name="Freeform 580"/>
          <p:cNvSpPr>
            <a:spLocks/>
          </p:cNvSpPr>
          <p:nvPr/>
        </p:nvSpPr>
        <p:spPr bwMode="auto">
          <a:xfrm>
            <a:off x="7299325" y="3814763"/>
            <a:ext cx="12700" cy="58737"/>
          </a:xfrm>
          <a:custGeom>
            <a:avLst/>
            <a:gdLst>
              <a:gd name="T0" fmla="*/ 0 w 8"/>
              <a:gd name="T1" fmla="*/ 0 h 37"/>
              <a:gd name="T2" fmla="*/ 4 w 8"/>
              <a:gd name="T3" fmla="*/ 19 h 37"/>
              <a:gd name="T4" fmla="*/ 8 w 8"/>
              <a:gd name="T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7">
                <a:moveTo>
                  <a:pt x="0" y="0"/>
                </a:moveTo>
                <a:lnTo>
                  <a:pt x="4" y="19"/>
                </a:lnTo>
                <a:lnTo>
                  <a:pt x="8" y="3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3" name="Freeform 581"/>
          <p:cNvSpPr>
            <a:spLocks/>
          </p:cNvSpPr>
          <p:nvPr/>
        </p:nvSpPr>
        <p:spPr bwMode="auto">
          <a:xfrm>
            <a:off x="7312025" y="3873500"/>
            <a:ext cx="15875" cy="49213"/>
          </a:xfrm>
          <a:custGeom>
            <a:avLst/>
            <a:gdLst>
              <a:gd name="T0" fmla="*/ 0 w 10"/>
              <a:gd name="T1" fmla="*/ 0 h 31"/>
              <a:gd name="T2" fmla="*/ 4 w 10"/>
              <a:gd name="T3" fmla="*/ 15 h 31"/>
              <a:gd name="T4" fmla="*/ 10 w 10"/>
              <a:gd name="T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31">
                <a:moveTo>
                  <a:pt x="0" y="0"/>
                </a:moveTo>
                <a:lnTo>
                  <a:pt x="4" y="15"/>
                </a:lnTo>
                <a:lnTo>
                  <a:pt x="1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4" name="Freeform 582"/>
          <p:cNvSpPr>
            <a:spLocks/>
          </p:cNvSpPr>
          <p:nvPr/>
        </p:nvSpPr>
        <p:spPr bwMode="auto">
          <a:xfrm>
            <a:off x="7327900" y="3922713"/>
            <a:ext cx="12700" cy="39687"/>
          </a:xfrm>
          <a:custGeom>
            <a:avLst/>
            <a:gdLst>
              <a:gd name="T0" fmla="*/ 0 w 8"/>
              <a:gd name="T1" fmla="*/ 0 h 25"/>
              <a:gd name="T2" fmla="*/ 4 w 8"/>
              <a:gd name="T3" fmla="*/ 14 h 25"/>
              <a:gd name="T4" fmla="*/ 8 w 8"/>
              <a:gd name="T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5">
                <a:moveTo>
                  <a:pt x="0" y="0"/>
                </a:moveTo>
                <a:lnTo>
                  <a:pt x="4" y="14"/>
                </a:lnTo>
                <a:lnTo>
                  <a:pt x="8" y="2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5" name="Freeform 583"/>
          <p:cNvSpPr>
            <a:spLocks/>
          </p:cNvSpPr>
          <p:nvPr/>
        </p:nvSpPr>
        <p:spPr bwMode="auto">
          <a:xfrm>
            <a:off x="7340600" y="3962400"/>
            <a:ext cx="12700" cy="34925"/>
          </a:xfrm>
          <a:custGeom>
            <a:avLst/>
            <a:gdLst>
              <a:gd name="T0" fmla="*/ 0 w 8"/>
              <a:gd name="T1" fmla="*/ 0 h 22"/>
              <a:gd name="T2" fmla="*/ 4 w 8"/>
              <a:gd name="T3" fmla="*/ 12 h 22"/>
              <a:gd name="T4" fmla="*/ 8 w 8"/>
              <a:gd name="T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2">
                <a:moveTo>
                  <a:pt x="0" y="0"/>
                </a:moveTo>
                <a:lnTo>
                  <a:pt x="4" y="12"/>
                </a:lnTo>
                <a:lnTo>
                  <a:pt x="8" y="2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6" name="Freeform 584"/>
          <p:cNvSpPr>
            <a:spLocks/>
          </p:cNvSpPr>
          <p:nvPr/>
        </p:nvSpPr>
        <p:spPr bwMode="auto">
          <a:xfrm>
            <a:off x="7353300" y="3997325"/>
            <a:ext cx="11113" cy="23813"/>
          </a:xfrm>
          <a:custGeom>
            <a:avLst/>
            <a:gdLst>
              <a:gd name="T0" fmla="*/ 0 w 7"/>
              <a:gd name="T1" fmla="*/ 0 h 15"/>
              <a:gd name="T2" fmla="*/ 3 w 7"/>
              <a:gd name="T3" fmla="*/ 8 h 15"/>
              <a:gd name="T4" fmla="*/ 7 w 7"/>
              <a:gd name="T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5">
                <a:moveTo>
                  <a:pt x="0" y="0"/>
                </a:moveTo>
                <a:lnTo>
                  <a:pt x="3" y="8"/>
                </a:lnTo>
                <a:lnTo>
                  <a:pt x="7" y="1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7" name="Freeform 585"/>
          <p:cNvSpPr>
            <a:spLocks/>
          </p:cNvSpPr>
          <p:nvPr/>
        </p:nvSpPr>
        <p:spPr bwMode="auto">
          <a:xfrm>
            <a:off x="7364413" y="4021138"/>
            <a:ext cx="12700" cy="25400"/>
          </a:xfrm>
          <a:custGeom>
            <a:avLst/>
            <a:gdLst>
              <a:gd name="T0" fmla="*/ 0 w 8"/>
              <a:gd name="T1" fmla="*/ 0 h 16"/>
              <a:gd name="T2" fmla="*/ 4 w 8"/>
              <a:gd name="T3" fmla="*/ 8 h 16"/>
              <a:gd name="T4" fmla="*/ 8 w 8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6">
                <a:moveTo>
                  <a:pt x="0" y="0"/>
                </a:moveTo>
                <a:lnTo>
                  <a:pt x="4" y="8"/>
                </a:lnTo>
                <a:lnTo>
                  <a:pt x="8" y="1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8" name="Freeform 586"/>
          <p:cNvSpPr>
            <a:spLocks/>
          </p:cNvSpPr>
          <p:nvPr/>
        </p:nvSpPr>
        <p:spPr bwMode="auto">
          <a:xfrm>
            <a:off x="7377113" y="4046538"/>
            <a:ext cx="15875" cy="15875"/>
          </a:xfrm>
          <a:custGeom>
            <a:avLst/>
            <a:gdLst>
              <a:gd name="T0" fmla="*/ 0 w 10"/>
              <a:gd name="T1" fmla="*/ 0 h 10"/>
              <a:gd name="T2" fmla="*/ 4 w 10"/>
              <a:gd name="T3" fmla="*/ 6 h 10"/>
              <a:gd name="T4" fmla="*/ 10 w 10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0">
                <a:moveTo>
                  <a:pt x="0" y="0"/>
                </a:moveTo>
                <a:lnTo>
                  <a:pt x="4" y="6"/>
                </a:lnTo>
                <a:lnTo>
                  <a:pt x="10" y="1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59" name="Line 587"/>
          <p:cNvSpPr>
            <a:spLocks noChangeShapeType="1"/>
          </p:cNvSpPr>
          <p:nvPr/>
        </p:nvSpPr>
        <p:spPr bwMode="auto">
          <a:xfrm>
            <a:off x="7392988" y="4062413"/>
            <a:ext cx="12700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0" name="Line 588"/>
          <p:cNvSpPr>
            <a:spLocks noChangeShapeType="1"/>
          </p:cNvSpPr>
          <p:nvPr/>
        </p:nvSpPr>
        <p:spPr bwMode="auto">
          <a:xfrm>
            <a:off x="7405688" y="4076700"/>
            <a:ext cx="11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1" name="Line 589"/>
          <p:cNvSpPr>
            <a:spLocks noChangeShapeType="1"/>
          </p:cNvSpPr>
          <p:nvPr/>
        </p:nvSpPr>
        <p:spPr bwMode="auto">
          <a:xfrm>
            <a:off x="7416800" y="4089400"/>
            <a:ext cx="127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2" name="Line 590"/>
          <p:cNvSpPr>
            <a:spLocks noChangeShapeType="1"/>
          </p:cNvSpPr>
          <p:nvPr/>
        </p:nvSpPr>
        <p:spPr bwMode="auto">
          <a:xfrm>
            <a:off x="7429500" y="4098925"/>
            <a:ext cx="127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3" name="Line 591"/>
          <p:cNvSpPr>
            <a:spLocks noChangeShapeType="1"/>
          </p:cNvSpPr>
          <p:nvPr/>
        </p:nvSpPr>
        <p:spPr bwMode="auto">
          <a:xfrm>
            <a:off x="7442200" y="4108450"/>
            <a:ext cx="127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4" name="Line 592"/>
          <p:cNvSpPr>
            <a:spLocks noChangeShapeType="1"/>
          </p:cNvSpPr>
          <p:nvPr/>
        </p:nvSpPr>
        <p:spPr bwMode="auto">
          <a:xfrm>
            <a:off x="7454900" y="4114800"/>
            <a:ext cx="158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5" name="Line 593"/>
          <p:cNvSpPr>
            <a:spLocks noChangeShapeType="1"/>
          </p:cNvSpPr>
          <p:nvPr/>
        </p:nvSpPr>
        <p:spPr bwMode="auto">
          <a:xfrm>
            <a:off x="7470775" y="4121150"/>
            <a:ext cx="11113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6" name="Line 594"/>
          <p:cNvSpPr>
            <a:spLocks noChangeShapeType="1"/>
          </p:cNvSpPr>
          <p:nvPr/>
        </p:nvSpPr>
        <p:spPr bwMode="auto">
          <a:xfrm>
            <a:off x="7481888" y="4124325"/>
            <a:ext cx="127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7" name="Line 595"/>
          <p:cNvSpPr>
            <a:spLocks noChangeShapeType="1"/>
          </p:cNvSpPr>
          <p:nvPr/>
        </p:nvSpPr>
        <p:spPr bwMode="auto">
          <a:xfrm>
            <a:off x="7494588" y="4127500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8" name="Line 596"/>
          <p:cNvSpPr>
            <a:spLocks noChangeShapeType="1"/>
          </p:cNvSpPr>
          <p:nvPr/>
        </p:nvSpPr>
        <p:spPr bwMode="auto">
          <a:xfrm>
            <a:off x="7507288" y="4129088"/>
            <a:ext cx="127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69" name="Line 597"/>
          <p:cNvSpPr>
            <a:spLocks noChangeShapeType="1"/>
          </p:cNvSpPr>
          <p:nvPr/>
        </p:nvSpPr>
        <p:spPr bwMode="auto">
          <a:xfrm>
            <a:off x="7519988" y="4132263"/>
            <a:ext cx="1428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0" name="Line 598"/>
          <p:cNvSpPr>
            <a:spLocks noChangeShapeType="1"/>
          </p:cNvSpPr>
          <p:nvPr/>
        </p:nvSpPr>
        <p:spPr bwMode="auto">
          <a:xfrm>
            <a:off x="7534275" y="413543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1" name="Freeform 599"/>
          <p:cNvSpPr>
            <a:spLocks/>
          </p:cNvSpPr>
          <p:nvPr/>
        </p:nvSpPr>
        <p:spPr bwMode="auto">
          <a:xfrm>
            <a:off x="7546975" y="4135438"/>
            <a:ext cx="12700" cy="3175"/>
          </a:xfrm>
          <a:custGeom>
            <a:avLst/>
            <a:gdLst>
              <a:gd name="T0" fmla="*/ 0 w 8"/>
              <a:gd name="T1" fmla="*/ 0 h 2"/>
              <a:gd name="T2" fmla="*/ 4 w 8"/>
              <a:gd name="T3" fmla="*/ 0 h 2"/>
              <a:gd name="T4" fmla="*/ 8 w 8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2">
                <a:moveTo>
                  <a:pt x="0" y="0"/>
                </a:moveTo>
                <a:lnTo>
                  <a:pt x="4" y="0"/>
                </a:lnTo>
                <a:lnTo>
                  <a:pt x="8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2" name="Line 600"/>
          <p:cNvSpPr>
            <a:spLocks noChangeShapeType="1"/>
          </p:cNvSpPr>
          <p:nvPr/>
        </p:nvSpPr>
        <p:spPr bwMode="auto">
          <a:xfrm>
            <a:off x="7559675" y="413861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3" name="Line 601"/>
          <p:cNvSpPr>
            <a:spLocks noChangeShapeType="1"/>
          </p:cNvSpPr>
          <p:nvPr/>
        </p:nvSpPr>
        <p:spPr bwMode="auto">
          <a:xfrm>
            <a:off x="7572375" y="413861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4" name="Freeform 602"/>
          <p:cNvSpPr>
            <a:spLocks/>
          </p:cNvSpPr>
          <p:nvPr/>
        </p:nvSpPr>
        <p:spPr bwMode="auto">
          <a:xfrm>
            <a:off x="7585075" y="4138613"/>
            <a:ext cx="11113" cy="3175"/>
          </a:xfrm>
          <a:custGeom>
            <a:avLst/>
            <a:gdLst>
              <a:gd name="T0" fmla="*/ 0 w 7"/>
              <a:gd name="T1" fmla="*/ 0 h 2"/>
              <a:gd name="T2" fmla="*/ 4 w 7"/>
              <a:gd name="T3" fmla="*/ 0 h 2"/>
              <a:gd name="T4" fmla="*/ 7 w 7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">
                <a:moveTo>
                  <a:pt x="0" y="0"/>
                </a:moveTo>
                <a:lnTo>
                  <a:pt x="4" y="0"/>
                </a:lnTo>
                <a:lnTo>
                  <a:pt x="7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5" name="Line 603"/>
          <p:cNvSpPr>
            <a:spLocks noChangeShapeType="1"/>
          </p:cNvSpPr>
          <p:nvPr/>
        </p:nvSpPr>
        <p:spPr bwMode="auto">
          <a:xfrm>
            <a:off x="7596188" y="41417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6" name="Line 604"/>
          <p:cNvSpPr>
            <a:spLocks noChangeShapeType="1"/>
          </p:cNvSpPr>
          <p:nvPr/>
        </p:nvSpPr>
        <p:spPr bwMode="auto">
          <a:xfrm>
            <a:off x="7612063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7" name="Line 605"/>
          <p:cNvSpPr>
            <a:spLocks noChangeShapeType="1"/>
          </p:cNvSpPr>
          <p:nvPr/>
        </p:nvSpPr>
        <p:spPr bwMode="auto">
          <a:xfrm>
            <a:off x="7624763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8" name="Line 606"/>
          <p:cNvSpPr>
            <a:spLocks noChangeShapeType="1"/>
          </p:cNvSpPr>
          <p:nvPr/>
        </p:nvSpPr>
        <p:spPr bwMode="auto">
          <a:xfrm>
            <a:off x="7637463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79" name="Line 607"/>
          <p:cNvSpPr>
            <a:spLocks noChangeShapeType="1"/>
          </p:cNvSpPr>
          <p:nvPr/>
        </p:nvSpPr>
        <p:spPr bwMode="auto">
          <a:xfrm>
            <a:off x="7650163" y="4141788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0" name="Line 608"/>
          <p:cNvSpPr>
            <a:spLocks noChangeShapeType="1"/>
          </p:cNvSpPr>
          <p:nvPr/>
        </p:nvSpPr>
        <p:spPr bwMode="auto">
          <a:xfrm>
            <a:off x="7661275" y="4141788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1" name="Line 609"/>
          <p:cNvSpPr>
            <a:spLocks noChangeShapeType="1"/>
          </p:cNvSpPr>
          <p:nvPr/>
        </p:nvSpPr>
        <p:spPr bwMode="auto">
          <a:xfrm>
            <a:off x="7677150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2" name="Line 610"/>
          <p:cNvSpPr>
            <a:spLocks noChangeShapeType="1"/>
          </p:cNvSpPr>
          <p:nvPr/>
        </p:nvSpPr>
        <p:spPr bwMode="auto">
          <a:xfrm>
            <a:off x="7689850" y="4141788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3" name="Freeform 611"/>
          <p:cNvSpPr>
            <a:spLocks/>
          </p:cNvSpPr>
          <p:nvPr/>
        </p:nvSpPr>
        <p:spPr bwMode="auto">
          <a:xfrm>
            <a:off x="7702550" y="4141788"/>
            <a:ext cx="11113" cy="3175"/>
          </a:xfrm>
          <a:custGeom>
            <a:avLst/>
            <a:gdLst>
              <a:gd name="T0" fmla="*/ 0 w 7"/>
              <a:gd name="T1" fmla="*/ 0 h 2"/>
              <a:gd name="T2" fmla="*/ 4 w 7"/>
              <a:gd name="T3" fmla="*/ 0 h 2"/>
              <a:gd name="T4" fmla="*/ 7 w 7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2">
                <a:moveTo>
                  <a:pt x="0" y="0"/>
                </a:moveTo>
                <a:lnTo>
                  <a:pt x="4" y="0"/>
                </a:lnTo>
                <a:lnTo>
                  <a:pt x="7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4" name="Line 612"/>
          <p:cNvSpPr>
            <a:spLocks noChangeShapeType="1"/>
          </p:cNvSpPr>
          <p:nvPr/>
        </p:nvSpPr>
        <p:spPr bwMode="auto">
          <a:xfrm>
            <a:off x="771366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5" name="Line 613"/>
          <p:cNvSpPr>
            <a:spLocks noChangeShapeType="1"/>
          </p:cNvSpPr>
          <p:nvPr/>
        </p:nvSpPr>
        <p:spPr bwMode="auto">
          <a:xfrm>
            <a:off x="772636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6" name="Line 614"/>
          <p:cNvSpPr>
            <a:spLocks noChangeShapeType="1"/>
          </p:cNvSpPr>
          <p:nvPr/>
        </p:nvSpPr>
        <p:spPr bwMode="auto">
          <a:xfrm>
            <a:off x="7739063" y="4144963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7" name="Line 615"/>
          <p:cNvSpPr>
            <a:spLocks noChangeShapeType="1"/>
          </p:cNvSpPr>
          <p:nvPr/>
        </p:nvSpPr>
        <p:spPr bwMode="auto">
          <a:xfrm>
            <a:off x="77549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8" name="Line 616"/>
          <p:cNvSpPr>
            <a:spLocks noChangeShapeType="1"/>
          </p:cNvSpPr>
          <p:nvPr/>
        </p:nvSpPr>
        <p:spPr bwMode="auto">
          <a:xfrm>
            <a:off x="7767638" y="4144963"/>
            <a:ext cx="111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89" name="Line 617"/>
          <p:cNvSpPr>
            <a:spLocks noChangeShapeType="1"/>
          </p:cNvSpPr>
          <p:nvPr/>
        </p:nvSpPr>
        <p:spPr bwMode="auto">
          <a:xfrm>
            <a:off x="777875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0" name="Line 618"/>
          <p:cNvSpPr>
            <a:spLocks noChangeShapeType="1"/>
          </p:cNvSpPr>
          <p:nvPr/>
        </p:nvSpPr>
        <p:spPr bwMode="auto">
          <a:xfrm>
            <a:off x="779145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1" name="Line 619"/>
          <p:cNvSpPr>
            <a:spLocks noChangeShapeType="1"/>
          </p:cNvSpPr>
          <p:nvPr/>
        </p:nvSpPr>
        <p:spPr bwMode="auto">
          <a:xfrm>
            <a:off x="7804150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2" name="Line 620"/>
          <p:cNvSpPr>
            <a:spLocks noChangeShapeType="1"/>
          </p:cNvSpPr>
          <p:nvPr/>
        </p:nvSpPr>
        <p:spPr bwMode="auto">
          <a:xfrm>
            <a:off x="7816850" y="4144963"/>
            <a:ext cx="142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3" name="Line 621"/>
          <p:cNvSpPr>
            <a:spLocks noChangeShapeType="1"/>
          </p:cNvSpPr>
          <p:nvPr/>
        </p:nvSpPr>
        <p:spPr bwMode="auto">
          <a:xfrm>
            <a:off x="78311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4" name="Line 622"/>
          <p:cNvSpPr>
            <a:spLocks noChangeShapeType="1"/>
          </p:cNvSpPr>
          <p:nvPr/>
        </p:nvSpPr>
        <p:spPr bwMode="auto">
          <a:xfrm>
            <a:off x="78438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5" name="Line 623"/>
          <p:cNvSpPr>
            <a:spLocks noChangeShapeType="1"/>
          </p:cNvSpPr>
          <p:nvPr/>
        </p:nvSpPr>
        <p:spPr bwMode="auto">
          <a:xfrm>
            <a:off x="78565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6" name="Line 624"/>
          <p:cNvSpPr>
            <a:spLocks noChangeShapeType="1"/>
          </p:cNvSpPr>
          <p:nvPr/>
        </p:nvSpPr>
        <p:spPr bwMode="auto">
          <a:xfrm>
            <a:off x="78692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7" name="Line 625"/>
          <p:cNvSpPr>
            <a:spLocks noChangeShapeType="1"/>
          </p:cNvSpPr>
          <p:nvPr/>
        </p:nvSpPr>
        <p:spPr bwMode="auto">
          <a:xfrm>
            <a:off x="7881938" y="4144963"/>
            <a:ext cx="142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8" name="Line 626"/>
          <p:cNvSpPr>
            <a:spLocks noChangeShapeType="1"/>
          </p:cNvSpPr>
          <p:nvPr/>
        </p:nvSpPr>
        <p:spPr bwMode="auto">
          <a:xfrm>
            <a:off x="789622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499" name="Line 627"/>
          <p:cNvSpPr>
            <a:spLocks noChangeShapeType="1"/>
          </p:cNvSpPr>
          <p:nvPr/>
        </p:nvSpPr>
        <p:spPr bwMode="auto">
          <a:xfrm>
            <a:off x="790892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500" name="Line 628"/>
          <p:cNvSpPr>
            <a:spLocks noChangeShapeType="1"/>
          </p:cNvSpPr>
          <p:nvPr/>
        </p:nvSpPr>
        <p:spPr bwMode="auto">
          <a:xfrm>
            <a:off x="7921625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501" name="Line 629"/>
          <p:cNvSpPr>
            <a:spLocks noChangeShapeType="1"/>
          </p:cNvSpPr>
          <p:nvPr/>
        </p:nvSpPr>
        <p:spPr bwMode="auto">
          <a:xfrm>
            <a:off x="7934325" y="4144963"/>
            <a:ext cx="111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502" name="Line 630"/>
          <p:cNvSpPr>
            <a:spLocks noChangeShapeType="1"/>
          </p:cNvSpPr>
          <p:nvPr/>
        </p:nvSpPr>
        <p:spPr bwMode="auto">
          <a:xfrm>
            <a:off x="7945438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503" name="Line 631"/>
          <p:cNvSpPr>
            <a:spLocks noChangeShapeType="1"/>
          </p:cNvSpPr>
          <p:nvPr/>
        </p:nvSpPr>
        <p:spPr bwMode="auto">
          <a:xfrm>
            <a:off x="7958138" y="4144963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504" name="Line 632"/>
          <p:cNvSpPr>
            <a:spLocks noChangeShapeType="1"/>
          </p:cNvSpPr>
          <p:nvPr/>
        </p:nvSpPr>
        <p:spPr bwMode="auto">
          <a:xfrm>
            <a:off x="797401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505" name="Line 633"/>
          <p:cNvSpPr>
            <a:spLocks noChangeShapeType="1"/>
          </p:cNvSpPr>
          <p:nvPr/>
        </p:nvSpPr>
        <p:spPr bwMode="auto">
          <a:xfrm>
            <a:off x="7986713" y="4144963"/>
            <a:ext cx="127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506" name="Rectangle 634"/>
          <p:cNvSpPr>
            <a:spLocks noChangeArrowheads="1"/>
          </p:cNvSpPr>
          <p:nvPr/>
        </p:nvSpPr>
        <p:spPr bwMode="auto">
          <a:xfrm>
            <a:off x="6473825" y="4175125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time</a:t>
            </a:r>
            <a:endParaRPr lang="en-US" sz="2400"/>
          </a:p>
        </p:txBody>
      </p:sp>
      <p:sp>
        <p:nvSpPr>
          <p:cNvPr id="464507" name="Rectangle 635"/>
          <p:cNvSpPr>
            <a:spLocks noChangeArrowheads="1"/>
          </p:cNvSpPr>
          <p:nvPr/>
        </p:nvSpPr>
        <p:spPr bwMode="auto">
          <a:xfrm rot="16200000">
            <a:off x="4913313" y="3344862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voltage</a:t>
            </a:r>
            <a:endParaRPr lang="en-US" sz="2400"/>
          </a:p>
        </p:txBody>
      </p:sp>
      <p:grpSp>
        <p:nvGrpSpPr>
          <p:cNvPr id="464508" name="Group 636"/>
          <p:cNvGrpSpPr>
            <a:grpSpLocks/>
          </p:cNvGrpSpPr>
          <p:nvPr/>
        </p:nvGrpSpPr>
        <p:grpSpPr bwMode="auto">
          <a:xfrm>
            <a:off x="6919913" y="4246563"/>
            <a:ext cx="522287" cy="71437"/>
            <a:chOff x="4338" y="3822"/>
            <a:chExt cx="329" cy="45"/>
          </a:xfrm>
        </p:grpSpPr>
        <p:sp>
          <p:nvSpPr>
            <p:cNvPr id="464509" name="Line 637"/>
            <p:cNvSpPr>
              <a:spLocks noChangeShapeType="1"/>
            </p:cNvSpPr>
            <p:nvPr/>
          </p:nvSpPr>
          <p:spPr bwMode="auto">
            <a:xfrm>
              <a:off x="4338" y="3843"/>
              <a:ext cx="29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10" name="Freeform 638"/>
            <p:cNvSpPr>
              <a:spLocks/>
            </p:cNvSpPr>
            <p:nvPr/>
          </p:nvSpPr>
          <p:spPr bwMode="auto">
            <a:xfrm>
              <a:off x="4624" y="3822"/>
              <a:ext cx="43" cy="45"/>
            </a:xfrm>
            <a:custGeom>
              <a:avLst/>
              <a:gdLst>
                <a:gd name="T0" fmla="*/ 0 w 43"/>
                <a:gd name="T1" fmla="*/ 45 h 45"/>
                <a:gd name="T2" fmla="*/ 43 w 43"/>
                <a:gd name="T3" fmla="*/ 21 h 45"/>
                <a:gd name="T4" fmla="*/ 0 w 43"/>
                <a:gd name="T5" fmla="*/ 0 h 45"/>
                <a:gd name="T6" fmla="*/ 0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0" y="45"/>
                  </a:moveTo>
                  <a:lnTo>
                    <a:pt x="43" y="21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4512" name="Line 640"/>
          <p:cNvSpPr>
            <a:spLocks noChangeShapeType="1"/>
          </p:cNvSpPr>
          <p:nvPr/>
        </p:nvSpPr>
        <p:spPr bwMode="auto">
          <a:xfrm flipV="1">
            <a:off x="5249863" y="2741613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4513" name="Rectangle 6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Signals</a:t>
            </a:r>
          </a:p>
        </p:txBody>
      </p:sp>
    </p:spTree>
    <p:extLst>
      <p:ext uri="{BB962C8B-B14F-4D97-AF65-F5344CB8AC3E}">
        <p14:creationId xmlns:p14="http://schemas.microsoft.com/office/powerpoint/2010/main" val="9338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 autoUpdateAnimBg="0" advAuto="0"/>
      <p:bldP spid="463876" grpId="0" autoUpdateAnimBg="0"/>
      <p:bldP spid="463877" grpId="0" autoUpdateAnimBg="0"/>
      <p:bldP spid="4638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Circuit Model for a Logic Gate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23622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As we’ll discuss in a couple of weeks, electronic </a:t>
            </a:r>
            <a:r>
              <a:rPr lang="en-US" sz="2600" dirty="0"/>
              <a:t>building blocks referred to as “logic gates” are used to implement logical functions (NAND, NOR, NOT) in digital ICs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Any logical function can be implemented using these gates.</a:t>
            </a:r>
          </a:p>
          <a:p>
            <a:pPr>
              <a:spcBef>
                <a:spcPct val="50000"/>
              </a:spcBef>
            </a:pPr>
            <a:r>
              <a:rPr lang="en-US" sz="2600" dirty="0"/>
              <a:t>A logic gate can be modeled as a simple RC circuit:</a:t>
            </a:r>
          </a:p>
        </p:txBody>
      </p:sp>
      <p:sp>
        <p:nvSpPr>
          <p:cNvPr id="465924" name="Line 4"/>
          <p:cNvSpPr>
            <a:spLocks noChangeShapeType="1"/>
          </p:cNvSpPr>
          <p:nvPr/>
        </p:nvSpPr>
        <p:spPr bwMode="auto">
          <a:xfrm>
            <a:off x="3648075" y="5715000"/>
            <a:ext cx="2371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Text Box 11"/>
          <p:cNvSpPr txBox="1">
            <a:spLocks noChangeArrowheads="1"/>
          </p:cNvSpPr>
          <p:nvPr/>
        </p:nvSpPr>
        <p:spPr bwMode="auto">
          <a:xfrm>
            <a:off x="6351588" y="4086225"/>
            <a:ext cx="6588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+</a:t>
            </a:r>
          </a:p>
          <a:p>
            <a:pPr algn="ctr">
              <a:spcBef>
                <a:spcPct val="50000"/>
              </a:spcBef>
            </a:pPr>
            <a:r>
              <a:rPr lang="en-US" sz="2400" b="1" i="1"/>
              <a:t>V</a:t>
            </a:r>
            <a:r>
              <a:rPr lang="en-US" sz="2400" b="1" i="1" baseline="-25000"/>
              <a:t>out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–</a:t>
            </a:r>
          </a:p>
        </p:txBody>
      </p:sp>
      <p:sp>
        <p:nvSpPr>
          <p:cNvPr id="465932" name="Oval 12"/>
          <p:cNvSpPr>
            <a:spLocks noChangeArrowheads="1"/>
          </p:cNvSpPr>
          <p:nvPr/>
        </p:nvSpPr>
        <p:spPr bwMode="auto">
          <a:xfrm>
            <a:off x="3343275" y="45720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5933" name="Line 13"/>
          <p:cNvSpPr>
            <a:spLocks noChangeShapeType="1"/>
          </p:cNvSpPr>
          <p:nvPr/>
        </p:nvSpPr>
        <p:spPr bwMode="auto">
          <a:xfrm flipV="1">
            <a:off x="3648075" y="5181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4" name="Line 14"/>
          <p:cNvSpPr>
            <a:spLocks noChangeShapeType="1"/>
          </p:cNvSpPr>
          <p:nvPr/>
        </p:nvSpPr>
        <p:spPr bwMode="auto">
          <a:xfrm flipV="1">
            <a:off x="3648075" y="4038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5" name="Text Box 15"/>
          <p:cNvSpPr txBox="1">
            <a:spLocks noChangeArrowheads="1"/>
          </p:cNvSpPr>
          <p:nvPr/>
        </p:nvSpPr>
        <p:spPr bwMode="auto">
          <a:xfrm>
            <a:off x="4641850" y="3352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R</a:t>
            </a:r>
            <a:endParaRPr lang="en-US" sz="2400" b="1" baseline="-25000"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5936" name="Text Box 16"/>
          <p:cNvSpPr txBox="1">
            <a:spLocks noChangeArrowheads="1"/>
          </p:cNvSpPr>
          <p:nvPr/>
        </p:nvSpPr>
        <p:spPr bwMode="auto">
          <a:xfrm>
            <a:off x="2508250" y="4572000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V</a:t>
            </a:r>
            <a:r>
              <a:rPr lang="en-US" sz="2400" b="1" i="1" baseline="-25000"/>
              <a:t>in</a:t>
            </a:r>
            <a:r>
              <a:rPr lang="en-US" sz="2400" b="1"/>
              <a:t>(</a:t>
            </a:r>
            <a:r>
              <a:rPr lang="en-US" sz="2400" b="1" i="1"/>
              <a:t>t</a:t>
            </a:r>
            <a:r>
              <a:rPr lang="en-US" sz="2400" b="1"/>
              <a:t>)</a:t>
            </a:r>
            <a:endParaRPr lang="en-US" sz="2400" b="1" baseline="-25000">
              <a:cs typeface="Times New Roman" pitchFamily="18" charset="0"/>
            </a:endParaRPr>
          </a:p>
        </p:txBody>
      </p:sp>
      <p:sp>
        <p:nvSpPr>
          <p:cNvPr id="465937" name="Text Box 17"/>
          <p:cNvSpPr txBox="1">
            <a:spLocks noChangeArrowheads="1"/>
          </p:cNvSpPr>
          <p:nvPr/>
        </p:nvSpPr>
        <p:spPr bwMode="auto">
          <a:xfrm>
            <a:off x="3470275" y="4572000"/>
            <a:ext cx="35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2400"/>
              <a:t>+</a:t>
            </a:r>
          </a:p>
          <a:p>
            <a:pPr>
              <a:lnSpc>
                <a:spcPct val="75000"/>
              </a:lnSpc>
            </a:pPr>
            <a:r>
              <a:rPr lang="en-US" sz="2400">
                <a:sym typeface="Symbol" pitchFamily="18" charset="2"/>
              </a:rPr>
              <a:t></a:t>
            </a:r>
          </a:p>
        </p:txBody>
      </p:sp>
      <p:grpSp>
        <p:nvGrpSpPr>
          <p:cNvPr id="465938" name="Group 18"/>
          <p:cNvGrpSpPr>
            <a:grpSpLocks/>
          </p:cNvGrpSpPr>
          <p:nvPr/>
        </p:nvGrpSpPr>
        <p:grpSpPr bwMode="auto">
          <a:xfrm rot="-5400000">
            <a:off x="4638675" y="3200400"/>
            <a:ext cx="457200" cy="1676400"/>
            <a:chOff x="2736" y="2400"/>
            <a:chExt cx="288" cy="1056"/>
          </a:xfrm>
        </p:grpSpPr>
        <p:sp>
          <p:nvSpPr>
            <p:cNvPr id="465939" name="Line 19"/>
            <p:cNvSpPr>
              <a:spLocks noChangeShapeType="1"/>
            </p:cNvSpPr>
            <p:nvPr/>
          </p:nvSpPr>
          <p:spPr bwMode="auto">
            <a:xfrm rot="16200000" flipV="1">
              <a:off x="2784" y="2975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40" name="Line 20"/>
            <p:cNvSpPr>
              <a:spLocks noChangeShapeType="1"/>
            </p:cNvSpPr>
            <p:nvPr/>
          </p:nvSpPr>
          <p:spPr bwMode="auto">
            <a:xfrm rot="16200000">
              <a:off x="2856" y="2855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41" name="Line 21"/>
            <p:cNvSpPr>
              <a:spLocks noChangeShapeType="1"/>
            </p:cNvSpPr>
            <p:nvPr/>
          </p:nvSpPr>
          <p:spPr bwMode="auto">
            <a:xfrm rot="16200000">
              <a:off x="2856" y="2760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42" name="Line 22"/>
            <p:cNvSpPr>
              <a:spLocks noChangeShapeType="1"/>
            </p:cNvSpPr>
            <p:nvPr/>
          </p:nvSpPr>
          <p:spPr bwMode="auto">
            <a:xfrm rot="16200000" flipV="1">
              <a:off x="2856" y="2807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43" name="Line 23"/>
            <p:cNvSpPr>
              <a:spLocks noChangeShapeType="1"/>
            </p:cNvSpPr>
            <p:nvPr/>
          </p:nvSpPr>
          <p:spPr bwMode="auto">
            <a:xfrm rot="16200000">
              <a:off x="2856" y="2663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44" name="Line 24"/>
            <p:cNvSpPr>
              <a:spLocks noChangeShapeType="1"/>
            </p:cNvSpPr>
            <p:nvPr/>
          </p:nvSpPr>
          <p:spPr bwMode="auto">
            <a:xfrm rot="16200000" flipV="1">
              <a:off x="2856" y="2711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45" name="Line 25"/>
            <p:cNvSpPr>
              <a:spLocks noChangeShapeType="1"/>
            </p:cNvSpPr>
            <p:nvPr/>
          </p:nvSpPr>
          <p:spPr bwMode="auto">
            <a:xfrm rot="16200000" flipV="1">
              <a:off x="2928" y="2687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46" name="Line 26"/>
            <p:cNvSpPr>
              <a:spLocks noChangeShapeType="1"/>
            </p:cNvSpPr>
            <p:nvPr/>
          </p:nvSpPr>
          <p:spPr bwMode="auto">
            <a:xfrm rot="16200000">
              <a:off x="2712" y="2568"/>
              <a:ext cx="3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47" name="Line 27"/>
            <p:cNvSpPr>
              <a:spLocks noChangeShapeType="1"/>
            </p:cNvSpPr>
            <p:nvPr/>
          </p:nvSpPr>
          <p:spPr bwMode="auto">
            <a:xfrm rot="16200000">
              <a:off x="2687" y="3264"/>
              <a:ext cx="3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5949" name="Text Box 29"/>
          <p:cNvSpPr txBox="1">
            <a:spLocks noChangeArrowheads="1"/>
          </p:cNvSpPr>
          <p:nvPr/>
        </p:nvSpPr>
        <p:spPr bwMode="auto">
          <a:xfrm>
            <a:off x="5334000" y="4648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i="1"/>
              <a:t>C</a:t>
            </a:r>
            <a:endParaRPr lang="en-US" sz="2400" b="1" baseline="-25000"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465959" name="Group 39"/>
          <p:cNvGrpSpPr>
            <a:grpSpLocks/>
          </p:cNvGrpSpPr>
          <p:nvPr/>
        </p:nvGrpSpPr>
        <p:grpSpPr bwMode="auto">
          <a:xfrm>
            <a:off x="5689600" y="4800600"/>
            <a:ext cx="609600" cy="228600"/>
            <a:chOff x="1344" y="864"/>
            <a:chExt cx="384" cy="144"/>
          </a:xfrm>
        </p:grpSpPr>
        <p:sp>
          <p:nvSpPr>
            <p:cNvPr id="465960" name="Line 40"/>
            <p:cNvSpPr>
              <a:spLocks noChangeShapeType="1"/>
            </p:cNvSpPr>
            <p:nvPr/>
          </p:nvSpPr>
          <p:spPr bwMode="auto">
            <a:xfrm>
              <a:off x="1344" y="86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61" name="Arc 41"/>
            <p:cNvSpPr>
              <a:spLocks/>
            </p:cNvSpPr>
            <p:nvPr/>
          </p:nvSpPr>
          <p:spPr bwMode="auto">
            <a:xfrm>
              <a:off x="1536" y="960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962" name="Arc 42"/>
            <p:cNvSpPr>
              <a:spLocks/>
            </p:cNvSpPr>
            <p:nvPr/>
          </p:nvSpPr>
          <p:spPr bwMode="auto">
            <a:xfrm flipH="1">
              <a:off x="1344" y="960"/>
              <a:ext cx="192" cy="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5963" name="Line 43"/>
          <p:cNvSpPr>
            <a:spLocks noChangeShapeType="1"/>
          </p:cNvSpPr>
          <p:nvPr/>
        </p:nvSpPr>
        <p:spPr bwMode="auto">
          <a:xfrm flipV="1">
            <a:off x="5994400" y="4038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64" name="Line 44"/>
          <p:cNvSpPr>
            <a:spLocks noChangeShapeType="1"/>
          </p:cNvSpPr>
          <p:nvPr/>
        </p:nvSpPr>
        <p:spPr bwMode="auto">
          <a:xfrm flipV="1">
            <a:off x="5994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67" name="Line 47"/>
          <p:cNvSpPr>
            <a:spLocks noChangeShapeType="1"/>
          </p:cNvSpPr>
          <p:nvPr/>
        </p:nvSpPr>
        <p:spPr bwMode="auto">
          <a:xfrm>
            <a:off x="3648075" y="4038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69" name="Line 49"/>
          <p:cNvSpPr>
            <a:spLocks noChangeShapeType="1"/>
          </p:cNvSpPr>
          <p:nvPr/>
        </p:nvSpPr>
        <p:spPr bwMode="auto">
          <a:xfrm>
            <a:off x="5613400" y="4038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70" name="Text Box 50"/>
          <p:cNvSpPr txBox="1">
            <a:spLocks noChangeArrowheads="1"/>
          </p:cNvSpPr>
          <p:nvPr/>
        </p:nvSpPr>
        <p:spPr bwMode="auto">
          <a:xfrm>
            <a:off x="533400" y="5867400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switches between “low” (logic 0) </a:t>
            </a:r>
          </a:p>
          <a:p>
            <a:r>
              <a:rPr lang="en-US" sz="1800" b="1">
                <a:solidFill>
                  <a:srgbClr val="FF0000"/>
                </a:solidFill>
                <a:latin typeface="Arial" pitchFamily="34" charset="0"/>
              </a:rPr>
              <a:t>and “high” (logic 1) voltage states</a:t>
            </a:r>
          </a:p>
        </p:txBody>
      </p:sp>
      <p:sp>
        <p:nvSpPr>
          <p:cNvPr id="465971" name="Line 51"/>
          <p:cNvSpPr>
            <a:spLocks noChangeShapeType="1"/>
          </p:cNvSpPr>
          <p:nvPr/>
        </p:nvSpPr>
        <p:spPr bwMode="auto">
          <a:xfrm flipV="1">
            <a:off x="1447800" y="5105400"/>
            <a:ext cx="114300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23780</TotalTime>
  <Words>2582</Words>
  <Application>Microsoft Office PowerPoint</Application>
  <PresentationFormat>On-screen Show (4:3)</PresentationFormat>
  <Paragraphs>339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Default Design</vt:lpstr>
      <vt:lpstr>Custom Design</vt:lpstr>
      <vt:lpstr>Micrografx Windows Draw 4.0 Drawing</vt:lpstr>
      <vt:lpstr>Equation</vt:lpstr>
      <vt:lpstr>EE40 Lecture 10 Josh Hug</vt:lpstr>
      <vt:lpstr>Logistics and Lab Reminder</vt:lpstr>
      <vt:lpstr>HW Clarification</vt:lpstr>
      <vt:lpstr>To the board…</vt:lpstr>
      <vt:lpstr>RLC Circuits</vt:lpstr>
      <vt:lpstr>Let’s step back a second</vt:lpstr>
      <vt:lpstr>Application to Digital Integrated Circuits (ICs)</vt:lpstr>
      <vt:lpstr>Digital Signals</vt:lpstr>
      <vt:lpstr>Circuit Model for a Logic Gate</vt:lpstr>
      <vt:lpstr>Logic Level Transitions</vt:lpstr>
      <vt:lpstr>Sequential Switching</vt:lpstr>
      <vt:lpstr>Pulse Distortion</vt:lpstr>
      <vt:lpstr>Example</vt:lpstr>
      <vt:lpstr>PowerPoint Presentation</vt:lpstr>
      <vt:lpstr>Parasitic Capacitances</vt:lpstr>
      <vt:lpstr>AC Inputs</vt:lpstr>
      <vt:lpstr>Solving Circuits with AC Sources</vt:lpstr>
      <vt:lpstr>Solving Circuits with AC Sources</vt:lpstr>
      <vt:lpstr>Solving Circuits with AC Sources</vt:lpstr>
      <vt:lpstr>Phasors</vt:lpstr>
      <vt:lpstr>Two Paths</vt:lpstr>
      <vt:lpstr>Basic Idea and Derivation of Impedances</vt:lpstr>
      <vt:lpstr>New Voltage Source Problem</vt:lpstr>
      <vt:lpstr>New Voltage Source Problem</vt:lpstr>
      <vt:lpstr>To Recap</vt:lpstr>
      <vt:lpstr>The Inverse Superposition Trick</vt:lpstr>
      <vt:lpstr>Inverse Superposition</vt:lpstr>
      <vt:lpstr>Real Part of Expression</vt:lpstr>
      <vt:lpstr>Real Part of Expression</vt:lpstr>
      <vt:lpstr>Real Part of Expression</vt:lpstr>
      <vt:lpstr>Real Part of Expression</vt:lpstr>
      <vt:lpstr>Wait…. That was easier?</vt:lpstr>
      <vt:lpstr>Impedance</vt:lpstr>
      <vt:lpstr>Impedance Method for Solving AC Circuits</vt:lpstr>
      <vt:lpstr>Impedance Analysis</vt:lpstr>
      <vt:lpstr>Impedance Analysis Example</vt:lpstr>
      <vt:lpstr>Extra Slides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1459</cp:revision>
  <cp:lastPrinted>2000-01-18T23:43:12Z</cp:lastPrinted>
  <dcterms:created xsi:type="dcterms:W3CDTF">1999-07-07T15:21:45Z</dcterms:created>
  <dcterms:modified xsi:type="dcterms:W3CDTF">2010-07-17T19:42:26Z</dcterms:modified>
</cp:coreProperties>
</file>