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30" r:id="rId2"/>
    <p:sldId id="537" r:id="rId3"/>
    <p:sldId id="531" r:id="rId4"/>
    <p:sldId id="547" r:id="rId5"/>
    <p:sldId id="535" r:id="rId6"/>
    <p:sldId id="538" r:id="rId7"/>
    <p:sldId id="534" r:id="rId8"/>
    <p:sldId id="539" r:id="rId9"/>
    <p:sldId id="540" r:id="rId10"/>
    <p:sldId id="541" r:id="rId11"/>
    <p:sldId id="542" r:id="rId12"/>
    <p:sldId id="546" r:id="rId13"/>
    <p:sldId id="548" r:id="rId14"/>
    <p:sldId id="549" r:id="rId15"/>
    <p:sldId id="550" r:id="rId16"/>
    <p:sldId id="558" r:id="rId17"/>
    <p:sldId id="559" r:id="rId18"/>
    <p:sldId id="560" r:id="rId19"/>
    <p:sldId id="554" r:id="rId20"/>
    <p:sldId id="555" r:id="rId21"/>
    <p:sldId id="532" r:id="rId22"/>
    <p:sldId id="544" r:id="rId23"/>
    <p:sldId id="545" r:id="rId2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99FF"/>
    <a:srgbClr val="333333"/>
    <a:srgbClr val="4D4D4D"/>
    <a:srgbClr val="FF0000"/>
    <a:srgbClr val="FF6600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86432" autoAdjust="0"/>
  </p:normalViewPr>
  <p:slideViewPr>
    <p:cSldViewPr snapToGrid="0">
      <p:cViewPr varScale="1">
        <p:scale>
          <a:sx n="56" d="100"/>
          <a:sy n="56" d="100"/>
        </p:scale>
        <p:origin x="1686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30E5356-9991-44A8-9737-59DFE845D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77F9F81-7F70-4A08-8761-1552256C2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858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Text Box 2"/>
          <p:cNvSpPr txBox="1">
            <a:spLocks noChangeArrowheads="1"/>
          </p:cNvSpPr>
          <p:nvPr/>
        </p:nvSpPr>
        <p:spPr bwMode="auto">
          <a:xfrm>
            <a:off x="1363663" y="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Vanishing points</a:t>
            </a:r>
          </a:p>
        </p:txBody>
      </p:sp>
      <p:graphicFrame>
        <p:nvGraphicFramePr>
          <p:cNvPr id="350211" name="Object 19"/>
          <p:cNvGraphicFramePr>
            <a:graphicFrameLocks noChangeAspect="1"/>
          </p:cNvGraphicFramePr>
          <p:nvPr/>
        </p:nvGraphicFramePr>
        <p:xfrm>
          <a:off x="225425" y="1543050"/>
          <a:ext cx="47307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3" imgW="2209800" imgH="215900" progId="Equation.3">
                  <p:embed/>
                </p:oleObj>
              </mc:Choice>
              <mc:Fallback>
                <p:oleObj name="Equation" r:id="rId3" imgW="2209800" imgH="2159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543050"/>
                        <a:ext cx="47307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20"/>
          <p:cNvGraphicFramePr>
            <a:graphicFrameLocks noChangeAspect="1"/>
          </p:cNvGraphicFramePr>
          <p:nvPr/>
        </p:nvGraphicFramePr>
        <p:xfrm>
          <a:off x="215900" y="1944688"/>
          <a:ext cx="44307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5" imgW="2070100" imgH="279400" progId="Equation.3">
                  <p:embed/>
                </p:oleObj>
              </mc:Choice>
              <mc:Fallback>
                <p:oleObj name="Equation" r:id="rId5" imgW="2070100" imgH="2794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4688"/>
                        <a:ext cx="4430713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0214" name="Picture 6" descr="fig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6613" y="2919413"/>
            <a:ext cx="44973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88925" y="5264150"/>
            <a:ext cx="6781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6" name="Picture 8" descr="fig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8" y="3195638"/>
            <a:ext cx="3932237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15482"/>
            <a:ext cx="9417963" cy="2492990"/>
          </a:xfrm>
          <a:prstGeom prst="rect">
            <a:avLst/>
          </a:prstGeom>
          <a:blipFill rotWithShape="1">
            <a:blip r:embed="rId10"/>
            <a:stretch>
              <a:fillRect t="-244" b="-733"/>
            </a:stretch>
          </a:blipFill>
        </p:spPr>
        <p:txBody>
          <a:bodyPr/>
          <a:lstStyle/>
          <a:p>
            <a:pPr algn="ctr"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014413"/>
            <a:ext cx="79819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61913"/>
            <a:ext cx="80295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4391025" y="3228975"/>
            <a:ext cx="36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π</a:t>
            </a:r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209550" y="6334125"/>
            <a:ext cx="926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Use the tiles on the floor (horizontal plane) to find the vanishing line of the plane. Use the vertical lines in the scene</a:t>
            </a:r>
          </a:p>
          <a:p>
            <a:r>
              <a:rPr lang="en-US" sz="1400"/>
              <a:t>To determine the vertical vanishing point.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125413"/>
            <a:ext cx="5724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1266825"/>
            <a:ext cx="77819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896938" y="5892800"/>
            <a:ext cx="7164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Five constraints gives us five equations and can determine 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K from scene and internal constraints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825"/>
            <a:ext cx="946785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19050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6756" y="5364961"/>
            <a:ext cx="104711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98525" algn="l"/>
              </a:tabLst>
            </a:pPr>
            <a:r>
              <a:rPr sz="2100" spc="15" dirty="0">
                <a:latin typeface="Times New Roman"/>
                <a:cs typeface="Times New Roman"/>
              </a:rPr>
              <a:t>1	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8428" y="5030109"/>
            <a:ext cx="198183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4460" algn="l"/>
              </a:tabLst>
            </a:pPr>
            <a:r>
              <a:rPr sz="3650" spc="-20" dirty="0">
                <a:latin typeface="Times New Roman"/>
                <a:cs typeface="Times New Roman"/>
              </a:rPr>
              <a:t>v</a:t>
            </a:r>
            <a:r>
              <a:rPr sz="3150" spc="-30" baseline="43650" dirty="0">
                <a:latin typeface="Times New Roman"/>
                <a:cs typeface="Times New Roman"/>
              </a:rPr>
              <a:t>T</a:t>
            </a:r>
            <a:r>
              <a:rPr sz="3850" i="1" spc="-20" dirty="0">
                <a:latin typeface="Symbol"/>
                <a:cs typeface="Symbol"/>
              </a:rPr>
              <a:t></a:t>
            </a:r>
            <a:r>
              <a:rPr sz="3850" i="1" spc="90" dirty="0">
                <a:latin typeface="Times New Roman"/>
                <a:cs typeface="Times New Roman"/>
              </a:rPr>
              <a:t> </a:t>
            </a:r>
            <a:r>
              <a:rPr sz="3650" dirty="0">
                <a:latin typeface="Times New Roman"/>
                <a:cs typeface="Times New Roman"/>
              </a:rPr>
              <a:t>v	</a:t>
            </a:r>
            <a:r>
              <a:rPr sz="3650" dirty="0">
                <a:latin typeface="Symbol"/>
                <a:cs typeface="Symbol"/>
              </a:rPr>
              <a:t></a:t>
            </a:r>
            <a:r>
              <a:rPr sz="3650" spc="-310" dirty="0">
                <a:latin typeface="Times New Roman"/>
                <a:cs typeface="Times New Roman"/>
              </a:rPr>
              <a:t> </a:t>
            </a:r>
            <a:r>
              <a:rPr sz="3650" dirty="0">
                <a:latin typeface="Times New Roman"/>
                <a:cs typeface="Times New Roman"/>
              </a:rPr>
              <a:t>0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0" y="2133600"/>
            <a:ext cx="4876800" cy="1524000"/>
          </a:xfrm>
          <a:custGeom>
            <a:avLst/>
            <a:gdLst/>
            <a:ahLst/>
            <a:cxnLst/>
            <a:rect l="l" t="t" r="r" b="b"/>
            <a:pathLst>
              <a:path w="4876800" h="1524000">
                <a:moveTo>
                  <a:pt x="0" y="0"/>
                </a:moveTo>
                <a:lnTo>
                  <a:pt x="4876802" y="15240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2819400"/>
            <a:ext cx="4876800" cy="685800"/>
          </a:xfrm>
          <a:custGeom>
            <a:avLst/>
            <a:gdLst/>
            <a:ahLst/>
            <a:cxnLst/>
            <a:rect l="l" t="t" r="r" b="b"/>
            <a:pathLst>
              <a:path w="4876800" h="685800">
                <a:moveTo>
                  <a:pt x="0" y="0"/>
                </a:moveTo>
                <a:lnTo>
                  <a:pt x="4876802" y="6858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6200" y="32766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" y="3047999"/>
            <a:ext cx="7467600" cy="457200"/>
          </a:xfrm>
          <a:custGeom>
            <a:avLst/>
            <a:gdLst/>
            <a:ahLst/>
            <a:cxnLst/>
            <a:rect l="l" t="t" r="r" b="b"/>
            <a:pathLst>
              <a:path w="7467600" h="457200">
                <a:moveTo>
                  <a:pt x="0" y="457200"/>
                </a:moveTo>
                <a:lnTo>
                  <a:pt x="74676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600" y="2590799"/>
            <a:ext cx="7239000" cy="914400"/>
          </a:xfrm>
          <a:custGeom>
            <a:avLst/>
            <a:gdLst/>
            <a:ahLst/>
            <a:cxnLst/>
            <a:rect l="l" t="t" r="r" b="b"/>
            <a:pathLst>
              <a:path w="7239000" h="914400">
                <a:moveTo>
                  <a:pt x="0" y="914400"/>
                </a:moveTo>
                <a:lnTo>
                  <a:pt x="72390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3429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46340" y="3449320"/>
            <a:ext cx="30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142" baseline="-1909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baseline="-1909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7477" y="5801842"/>
            <a:ext cx="207391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2620" algn="l"/>
              </a:tabLst>
            </a:pPr>
            <a:r>
              <a:rPr sz="3600" i="1" spc="-80" dirty="0">
                <a:latin typeface="Symbol"/>
                <a:cs typeface="Symbol"/>
              </a:rPr>
              <a:t>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Symbol"/>
                <a:cs typeface="Symbol"/>
              </a:rPr>
              <a:t></a:t>
            </a:r>
            <a:r>
              <a:rPr sz="3500" spc="-240" dirty="0">
                <a:latin typeface="Times New Roman"/>
                <a:cs typeface="Times New Roman"/>
              </a:rPr>
              <a:t> </a:t>
            </a:r>
            <a:r>
              <a:rPr sz="3500" spc="105" dirty="0">
                <a:latin typeface="Times New Roman"/>
                <a:cs typeface="Times New Roman"/>
              </a:rPr>
              <a:t>(</a:t>
            </a:r>
            <a:r>
              <a:rPr sz="3500" i="1" spc="-10" dirty="0">
                <a:latin typeface="Times New Roman"/>
                <a:cs typeface="Times New Roman"/>
              </a:rPr>
              <a:t>K</a:t>
            </a:r>
            <a:r>
              <a:rPr sz="3500" i="1" spc="229" dirty="0">
                <a:latin typeface="Times New Roman"/>
                <a:cs typeface="Times New Roman"/>
              </a:rPr>
              <a:t> </a:t>
            </a:r>
            <a:r>
              <a:rPr sz="3500" i="1" spc="-10" dirty="0">
                <a:latin typeface="Times New Roman"/>
                <a:cs typeface="Times New Roman"/>
              </a:rPr>
              <a:t>K</a:t>
            </a:r>
            <a:r>
              <a:rPr sz="3500" i="1" dirty="0">
                <a:latin typeface="Times New Roman"/>
                <a:cs typeface="Times New Roman"/>
              </a:rPr>
              <a:t>	</a:t>
            </a:r>
            <a:r>
              <a:rPr sz="3500" spc="-5" dirty="0">
                <a:latin typeface="Times New Roman"/>
                <a:cs typeface="Times New Roman"/>
              </a:rPr>
              <a:t>)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8883" y="5803906"/>
            <a:ext cx="65913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77825" algn="l"/>
              </a:tabLst>
            </a:pPr>
            <a:r>
              <a:rPr sz="2000" i="1" spc="5" dirty="0">
                <a:latin typeface="Times New Roman"/>
                <a:cs typeface="Times New Roman"/>
              </a:rPr>
              <a:t>T	</a:t>
            </a:r>
            <a:r>
              <a:rPr sz="2000" spc="-5" dirty="0">
                <a:latin typeface="Symbol"/>
                <a:cs typeface="Symbol"/>
              </a:rPr>
              <a:t>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9825" y="4953000"/>
            <a:ext cx="304800" cy="1600200"/>
          </a:xfrm>
          <a:custGeom>
            <a:avLst/>
            <a:gdLst/>
            <a:ahLst/>
            <a:cxnLst/>
            <a:rect l="l" t="t" r="r" b="b"/>
            <a:pathLst>
              <a:path w="304800" h="1600200">
                <a:moveTo>
                  <a:pt x="304800" y="1600200"/>
                </a:moveTo>
                <a:lnTo>
                  <a:pt x="256629" y="1593402"/>
                </a:lnTo>
                <a:lnTo>
                  <a:pt x="214793" y="1574472"/>
                </a:lnTo>
                <a:lnTo>
                  <a:pt x="181803" y="1545606"/>
                </a:lnTo>
                <a:lnTo>
                  <a:pt x="160168" y="1509000"/>
                </a:lnTo>
                <a:lnTo>
                  <a:pt x="152399" y="1466850"/>
                </a:lnTo>
                <a:lnTo>
                  <a:pt x="152401" y="933450"/>
                </a:lnTo>
                <a:lnTo>
                  <a:pt x="144631" y="891301"/>
                </a:lnTo>
                <a:lnTo>
                  <a:pt x="122996" y="854695"/>
                </a:lnTo>
                <a:lnTo>
                  <a:pt x="90006" y="825829"/>
                </a:lnTo>
                <a:lnTo>
                  <a:pt x="48170" y="806898"/>
                </a:lnTo>
                <a:lnTo>
                  <a:pt x="0" y="800100"/>
                </a:lnTo>
                <a:lnTo>
                  <a:pt x="48170" y="793302"/>
                </a:lnTo>
                <a:lnTo>
                  <a:pt x="90006" y="774371"/>
                </a:lnTo>
                <a:lnTo>
                  <a:pt x="122996" y="745505"/>
                </a:lnTo>
                <a:lnTo>
                  <a:pt x="144631" y="708899"/>
                </a:lnTo>
                <a:lnTo>
                  <a:pt x="152401" y="666750"/>
                </a:lnTo>
                <a:lnTo>
                  <a:pt x="152401" y="133350"/>
                </a:lnTo>
                <a:lnTo>
                  <a:pt x="160170" y="91201"/>
                </a:lnTo>
                <a:lnTo>
                  <a:pt x="181805" y="54595"/>
                </a:lnTo>
                <a:lnTo>
                  <a:pt x="214795" y="25728"/>
                </a:lnTo>
                <a:lnTo>
                  <a:pt x="256631" y="6798"/>
                </a:lnTo>
                <a:lnTo>
                  <a:pt x="3048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59225" y="5600701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25398"/>
                </a:moveTo>
                <a:lnTo>
                  <a:pt x="0" y="50798"/>
                </a:lnTo>
                <a:lnTo>
                  <a:pt x="609600" y="50800"/>
                </a:lnTo>
                <a:lnTo>
                  <a:pt x="609600" y="76200"/>
                </a:lnTo>
                <a:lnTo>
                  <a:pt x="685800" y="38100"/>
                </a:lnTo>
                <a:lnTo>
                  <a:pt x="660400" y="25400"/>
                </a:lnTo>
                <a:lnTo>
                  <a:pt x="0" y="25398"/>
                </a:lnTo>
                <a:close/>
              </a:path>
              <a:path w="685800" h="76200">
                <a:moveTo>
                  <a:pt x="609600" y="0"/>
                </a:moveTo>
                <a:lnTo>
                  <a:pt x="609600" y="25400"/>
                </a:lnTo>
                <a:lnTo>
                  <a:pt x="660400" y="25400"/>
                </a:lnTo>
                <a:lnTo>
                  <a:pt x="60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36490" y="5472874"/>
            <a:ext cx="4076700" cy="112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0385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Arial"/>
                <a:cs typeface="Arial"/>
              </a:rPr>
              <a:t>Do </a:t>
            </a:r>
            <a:r>
              <a:rPr sz="1800" spc="25" dirty="0">
                <a:latin typeface="Arial"/>
                <a:cs typeface="Arial"/>
              </a:rPr>
              <a:t>we </a:t>
            </a:r>
            <a:r>
              <a:rPr sz="1800" spc="5" dirty="0">
                <a:latin typeface="Arial"/>
                <a:cs typeface="Arial"/>
              </a:rPr>
              <a:t>have </a:t>
            </a:r>
            <a:r>
              <a:rPr sz="1800" spc="10" dirty="0">
                <a:latin typeface="Arial"/>
                <a:cs typeface="Arial"/>
              </a:rPr>
              <a:t>enough </a:t>
            </a:r>
            <a:r>
              <a:rPr sz="1800" spc="-20" dirty="0">
                <a:latin typeface="Arial"/>
                <a:cs typeface="Arial"/>
              </a:rPr>
              <a:t>constraints </a:t>
            </a:r>
            <a:r>
              <a:rPr sz="1800" spc="35" dirty="0">
                <a:latin typeface="Arial"/>
                <a:cs typeface="Arial"/>
              </a:rPr>
              <a:t>to  </a:t>
            </a:r>
            <a:r>
              <a:rPr sz="1800" spc="-25" dirty="0">
                <a:latin typeface="Arial"/>
                <a:cs typeface="Arial"/>
              </a:rPr>
              <a:t>estimate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K?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70"/>
              </a:lnSpc>
              <a:spcBef>
                <a:spcPts val="40"/>
              </a:spcBef>
            </a:pPr>
            <a:r>
              <a:rPr sz="1800" spc="-10" dirty="0">
                <a:latin typeface="Arial"/>
                <a:cs typeface="Arial"/>
              </a:rPr>
              <a:t>K </a:t>
            </a:r>
            <a:r>
              <a:rPr sz="1800" spc="-40" dirty="0">
                <a:latin typeface="Arial"/>
                <a:cs typeface="Arial"/>
              </a:rPr>
              <a:t>has </a:t>
            </a:r>
            <a:r>
              <a:rPr sz="1800" spc="105" dirty="0">
                <a:latin typeface="Arial"/>
                <a:cs typeface="Arial"/>
              </a:rPr>
              <a:t>5 </a:t>
            </a:r>
            <a:r>
              <a:rPr sz="1800" dirty="0">
                <a:latin typeface="Arial"/>
                <a:cs typeface="Arial"/>
              </a:rPr>
              <a:t>degrees </a:t>
            </a:r>
            <a:r>
              <a:rPr sz="1800" spc="60" dirty="0">
                <a:latin typeface="Arial"/>
                <a:cs typeface="Arial"/>
              </a:rPr>
              <a:t>of </a:t>
            </a:r>
            <a:r>
              <a:rPr sz="1800" spc="20" dirty="0">
                <a:latin typeface="Arial"/>
                <a:cs typeface="Arial"/>
              </a:rPr>
              <a:t>freedom </a:t>
            </a:r>
            <a:r>
              <a:rPr sz="1800" spc="45" dirty="0">
                <a:latin typeface="Arial"/>
                <a:cs typeface="Arial"/>
              </a:rPr>
              <a:t>and </a:t>
            </a:r>
            <a:r>
              <a:rPr sz="1800" spc="30" dirty="0">
                <a:latin typeface="Arial"/>
                <a:cs typeface="Arial"/>
              </a:rPr>
              <a:t>Eq.29  </a:t>
            </a:r>
            <a:r>
              <a:rPr sz="1800" spc="-65" dirty="0">
                <a:latin typeface="Arial"/>
                <a:cs typeface="Arial"/>
              </a:rPr>
              <a:t>is </a:t>
            </a:r>
            <a:r>
              <a:rPr sz="1800" spc="75" dirty="0">
                <a:latin typeface="Arial"/>
                <a:cs typeface="Arial"/>
              </a:rPr>
              <a:t>a </a:t>
            </a:r>
            <a:r>
              <a:rPr sz="1800" spc="5" dirty="0">
                <a:latin typeface="Arial"/>
                <a:cs typeface="Arial"/>
              </a:rPr>
              <a:t>scalar </a:t>
            </a:r>
            <a:r>
              <a:rPr sz="1800" spc="30" dirty="0">
                <a:latin typeface="Arial"/>
                <a:cs typeface="Arial"/>
              </a:rPr>
              <a:t>equation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2355" dirty="0">
                <a:latin typeface="Wingdings"/>
                <a:cs typeface="Wingdings"/>
              </a:rPr>
              <a:t>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Single </a:t>
            </a:r>
            <a:r>
              <a:rPr spc="55" dirty="0"/>
              <a:t>view </a:t>
            </a:r>
            <a:r>
              <a:rPr spc="80" dirty="0"/>
              <a:t>calibration </a:t>
            </a:r>
            <a:r>
              <a:rPr spc="-415" dirty="0"/>
              <a:t>-</a:t>
            </a:r>
            <a:r>
              <a:rPr spc="-305" dirty="0"/>
              <a:t> </a:t>
            </a:r>
            <a:r>
              <a:rPr spc="50" dirty="0"/>
              <a:t>example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914673" y="4057468"/>
            <a:ext cx="113982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i="1" spc="-40" dirty="0">
                <a:latin typeface="Symbol"/>
                <a:cs typeface="Symbol"/>
              </a:rPr>
              <a:t></a:t>
            </a:r>
            <a:r>
              <a:rPr sz="3150" i="1" spc="-40" dirty="0">
                <a:latin typeface="Times New Roman"/>
                <a:cs typeface="Times New Roman"/>
              </a:rPr>
              <a:t> </a:t>
            </a:r>
            <a:r>
              <a:rPr sz="4575" spc="22" baseline="1821" dirty="0">
                <a:latin typeface="Symbol"/>
                <a:cs typeface="Symbol"/>
              </a:rPr>
              <a:t></a:t>
            </a:r>
            <a:r>
              <a:rPr sz="4575" spc="-337" baseline="1821" dirty="0">
                <a:latin typeface="Times New Roman"/>
                <a:cs typeface="Times New Roman"/>
              </a:rPr>
              <a:t> </a:t>
            </a:r>
            <a:r>
              <a:rPr sz="4575" spc="82" baseline="1821" dirty="0">
                <a:latin typeface="Times New Roman"/>
                <a:cs typeface="Times New Roman"/>
              </a:rPr>
              <a:t>90</a:t>
            </a:r>
            <a:r>
              <a:rPr sz="2625" i="1" spc="82" baseline="46031" dirty="0">
                <a:latin typeface="Times New Roman"/>
                <a:cs typeface="Times New Roman"/>
              </a:rPr>
              <a:t>o</a:t>
            </a:r>
            <a:endParaRPr sz="2625" baseline="46031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8500" y="4855654"/>
            <a:ext cx="972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FF0000"/>
                </a:solidFill>
                <a:latin typeface="Arial"/>
                <a:cs typeface="Arial"/>
              </a:rPr>
              <a:t>[Eq.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FF0000"/>
                </a:solidFill>
                <a:latin typeface="Arial"/>
                <a:cs typeface="Arial"/>
              </a:rPr>
              <a:t>29]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3540" y="3220720"/>
            <a:ext cx="30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142" baseline="-19097" dirty="0">
                <a:latin typeface="Arial"/>
                <a:cs typeface="Arial"/>
              </a:rPr>
              <a:t>2</a:t>
            </a:r>
            <a:endParaRPr sz="2400" baseline="-19097">
              <a:latin typeface="Arial"/>
              <a:cs typeface="Arial"/>
            </a:endParaRPr>
          </a:p>
        </p:txBody>
      </p:sp>
      <p:sp>
        <p:nvSpPr>
          <p:cNvPr id="36" name="object 10"/>
          <p:cNvSpPr/>
          <p:nvPr/>
        </p:nvSpPr>
        <p:spPr>
          <a:xfrm>
            <a:off x="1657785" y="1885524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0" y="18470"/>
                </a:moveTo>
                <a:lnTo>
                  <a:pt x="31500" y="0"/>
                </a:lnTo>
              </a:path>
            </a:pathLst>
          </a:custGeom>
          <a:ln w="10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/>
          <p:cNvSpPr/>
          <p:nvPr/>
        </p:nvSpPr>
        <p:spPr>
          <a:xfrm>
            <a:off x="1689286" y="1891168"/>
            <a:ext cx="45720" cy="120650"/>
          </a:xfrm>
          <a:custGeom>
            <a:avLst/>
            <a:gdLst/>
            <a:ahLst/>
            <a:cxnLst/>
            <a:rect l="l" t="t" r="r" b="b"/>
            <a:pathLst>
              <a:path w="45719" h="120650">
                <a:moveTo>
                  <a:pt x="0" y="0"/>
                </a:moveTo>
                <a:lnTo>
                  <a:pt x="45725" y="120568"/>
                </a:lnTo>
              </a:path>
            </a:pathLst>
          </a:custGeom>
          <a:ln w="20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/>
          <p:cNvSpPr/>
          <p:nvPr/>
        </p:nvSpPr>
        <p:spPr>
          <a:xfrm>
            <a:off x="1740087" y="1667464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344272"/>
                </a:moveTo>
                <a:lnTo>
                  <a:pt x="60974" y="0"/>
                </a:lnTo>
              </a:path>
            </a:pathLst>
          </a:custGeom>
          <a:ln w="10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/>
          <p:cNvSpPr/>
          <p:nvPr/>
        </p:nvSpPr>
        <p:spPr>
          <a:xfrm>
            <a:off x="2560185" y="1885524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0" y="18470"/>
                </a:moveTo>
                <a:lnTo>
                  <a:pt x="31500" y="0"/>
                </a:lnTo>
              </a:path>
            </a:pathLst>
          </a:custGeom>
          <a:ln w="10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/>
          <p:cNvSpPr/>
          <p:nvPr/>
        </p:nvSpPr>
        <p:spPr>
          <a:xfrm>
            <a:off x="2591685" y="1891168"/>
            <a:ext cx="46355" cy="120650"/>
          </a:xfrm>
          <a:custGeom>
            <a:avLst/>
            <a:gdLst/>
            <a:ahLst/>
            <a:cxnLst/>
            <a:rect l="l" t="t" r="r" b="b"/>
            <a:pathLst>
              <a:path w="46355" h="120650">
                <a:moveTo>
                  <a:pt x="0" y="0"/>
                </a:moveTo>
                <a:lnTo>
                  <a:pt x="46237" y="120568"/>
                </a:lnTo>
              </a:path>
            </a:pathLst>
          </a:custGeom>
          <a:ln w="20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/>
          <p:cNvSpPr/>
          <p:nvPr/>
        </p:nvSpPr>
        <p:spPr>
          <a:xfrm>
            <a:off x="2643019" y="1667464"/>
            <a:ext cx="60960" cy="344805"/>
          </a:xfrm>
          <a:custGeom>
            <a:avLst/>
            <a:gdLst/>
            <a:ahLst/>
            <a:cxnLst/>
            <a:rect l="l" t="t" r="r" b="b"/>
            <a:pathLst>
              <a:path w="60960" h="344805">
                <a:moveTo>
                  <a:pt x="0" y="344272"/>
                </a:moveTo>
                <a:lnTo>
                  <a:pt x="60462" y="0"/>
                </a:lnTo>
              </a:path>
            </a:pathLst>
          </a:custGeom>
          <a:ln w="10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/>
          <p:cNvSpPr txBox="1"/>
          <p:nvPr/>
        </p:nvSpPr>
        <p:spPr>
          <a:xfrm>
            <a:off x="3324865" y="1870701"/>
            <a:ext cx="9842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2710595" y="1695231"/>
            <a:ext cx="62674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80" dirty="0">
                <a:latin typeface="Times New Roman"/>
                <a:cs typeface="Times New Roman"/>
              </a:rPr>
              <a:t>v</a:t>
            </a:r>
            <a:r>
              <a:rPr sz="1725" baseline="43478" dirty="0">
                <a:latin typeface="Times New Roman"/>
                <a:cs typeface="Times New Roman"/>
              </a:rPr>
              <a:t>T</a:t>
            </a:r>
            <a:r>
              <a:rPr sz="2050" i="1" spc="-65" dirty="0">
                <a:latin typeface="Symbol"/>
                <a:cs typeface="Symbol"/>
              </a:rPr>
              <a:t></a:t>
            </a:r>
            <a:r>
              <a:rPr sz="2050" i="1" spc="1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v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4" name="object 18"/>
          <p:cNvSpPr txBox="1"/>
          <p:nvPr/>
        </p:nvSpPr>
        <p:spPr>
          <a:xfrm>
            <a:off x="2847773" y="1870701"/>
            <a:ext cx="9842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5" name="object 19"/>
          <p:cNvSpPr txBox="1"/>
          <p:nvPr/>
        </p:nvSpPr>
        <p:spPr>
          <a:xfrm>
            <a:off x="1929121" y="1870701"/>
            <a:ext cx="57531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9584" algn="l"/>
              </a:tabLst>
            </a:pPr>
            <a:r>
              <a:rPr sz="1150" spc="-5" dirty="0">
                <a:latin typeface="Times New Roman"/>
                <a:cs typeface="Times New Roman"/>
              </a:rPr>
              <a:t>1	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6" name="object 20"/>
          <p:cNvSpPr txBox="1"/>
          <p:nvPr/>
        </p:nvSpPr>
        <p:spPr>
          <a:xfrm>
            <a:off x="1807684" y="1695231"/>
            <a:ext cx="62674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85" dirty="0">
                <a:latin typeface="Times New Roman"/>
                <a:cs typeface="Times New Roman"/>
              </a:rPr>
              <a:t>v</a:t>
            </a:r>
            <a:r>
              <a:rPr sz="1725" baseline="43478" dirty="0">
                <a:latin typeface="Times New Roman"/>
                <a:cs typeface="Times New Roman"/>
              </a:rPr>
              <a:t>T</a:t>
            </a:r>
            <a:r>
              <a:rPr sz="2050" i="1" spc="-65" dirty="0">
                <a:latin typeface="Symbol"/>
                <a:cs typeface="Symbol"/>
              </a:rPr>
              <a:t></a:t>
            </a:r>
            <a:r>
              <a:rPr sz="2050" i="1" spc="1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v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7" name="object 21"/>
          <p:cNvSpPr txBox="1"/>
          <p:nvPr/>
        </p:nvSpPr>
        <p:spPr>
          <a:xfrm>
            <a:off x="859034" y="1464117"/>
            <a:ext cx="262191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59865" algn="l"/>
                <a:tab pos="1952625" algn="l"/>
                <a:tab pos="2608580" algn="l"/>
              </a:tabLst>
            </a:pPr>
            <a:r>
              <a:rPr sz="2925" spc="-75" baseline="-21367" dirty="0">
                <a:latin typeface="Times New Roman"/>
                <a:cs typeface="Times New Roman"/>
              </a:rPr>
              <a:t>c</a:t>
            </a:r>
            <a:r>
              <a:rPr sz="2925" spc="104" baseline="-21367" dirty="0">
                <a:latin typeface="Times New Roman"/>
                <a:cs typeface="Times New Roman"/>
              </a:rPr>
              <a:t>o</a:t>
            </a:r>
            <a:r>
              <a:rPr sz="2925" spc="82" baseline="-21367" dirty="0">
                <a:latin typeface="Times New Roman"/>
                <a:cs typeface="Times New Roman"/>
              </a:rPr>
              <a:t>s</a:t>
            </a:r>
            <a:r>
              <a:rPr sz="3075" i="1" spc="-75" baseline="-20325" dirty="0">
                <a:latin typeface="Symbol"/>
                <a:cs typeface="Symbol"/>
              </a:rPr>
              <a:t></a:t>
            </a:r>
            <a:r>
              <a:rPr sz="3075" i="1" spc="300" baseline="-20325" dirty="0">
                <a:latin typeface="Times New Roman"/>
                <a:cs typeface="Times New Roman"/>
              </a:rPr>
              <a:t> </a:t>
            </a:r>
            <a:r>
              <a:rPr sz="2925" baseline="-21367" dirty="0">
                <a:latin typeface="Symbol"/>
                <a:cs typeface="Symbol"/>
              </a:rPr>
              <a:t></a:t>
            </a:r>
            <a:r>
              <a:rPr sz="2925" spc="-7" baseline="-21367" dirty="0">
                <a:latin typeface="Times New Roman"/>
                <a:cs typeface="Times New Roman"/>
              </a:rPr>
              <a:t> </a:t>
            </a:r>
            <a:r>
              <a:rPr sz="1150" u="sng" spc="-5" dirty="0">
                <a:latin typeface="Times New Roman"/>
                <a:cs typeface="Times New Roman"/>
              </a:rPr>
              <a:t> </a:t>
            </a:r>
            <a:r>
              <a:rPr sz="1150" u="sng" dirty="0">
                <a:latin typeface="Times New Roman"/>
                <a:cs typeface="Times New Roman"/>
              </a:rPr>
              <a:t>	</a:t>
            </a:r>
            <a:r>
              <a:rPr sz="1150" u="sng" spc="-5" dirty="0">
                <a:latin typeface="Times New Roman"/>
                <a:cs typeface="Times New Roman"/>
              </a:rPr>
              <a:t>1 </a:t>
            </a:r>
            <a:r>
              <a:rPr sz="1150" u="sng" dirty="0">
                <a:latin typeface="Times New Roman"/>
                <a:cs typeface="Times New Roman"/>
              </a:rPr>
              <a:t>	</a:t>
            </a:r>
            <a:r>
              <a:rPr sz="1150" u="sng" spc="-5" dirty="0">
                <a:latin typeface="Times New Roman"/>
                <a:cs typeface="Times New Roman"/>
              </a:rPr>
              <a:t>2 </a:t>
            </a:r>
            <a:r>
              <a:rPr sz="1150" u="sng" dirty="0">
                <a:latin typeface="Times New Roman"/>
                <a:cs typeface="Times New Roman"/>
              </a:rPr>
              <a:t>	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48" name="object 22"/>
          <p:cNvSpPr txBox="1"/>
          <p:nvPr/>
        </p:nvSpPr>
        <p:spPr>
          <a:xfrm>
            <a:off x="2185198" y="1291965"/>
            <a:ext cx="62674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80" dirty="0">
                <a:latin typeface="Times New Roman"/>
                <a:cs typeface="Times New Roman"/>
              </a:rPr>
              <a:t>v</a:t>
            </a:r>
            <a:r>
              <a:rPr sz="1725" baseline="43478" dirty="0">
                <a:latin typeface="Times New Roman"/>
                <a:cs typeface="Times New Roman"/>
              </a:rPr>
              <a:t>T</a:t>
            </a:r>
            <a:r>
              <a:rPr sz="2050" i="1" spc="-65" dirty="0">
                <a:latin typeface="Symbol"/>
                <a:cs typeface="Symbol"/>
              </a:rPr>
              <a:t></a:t>
            </a:r>
            <a:r>
              <a:rPr sz="2050" i="1" spc="1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v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9" name="object 23"/>
          <p:cNvSpPr txBox="1"/>
          <p:nvPr/>
        </p:nvSpPr>
        <p:spPr>
          <a:xfrm>
            <a:off x="382888" y="1284684"/>
            <a:ext cx="228600" cy="785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Arial Unicode MS"/>
                <a:cs typeface="Arial Unicode MS"/>
              </a:rPr>
              <a:t>[</a:t>
            </a:r>
            <a:r>
              <a:rPr sz="1600" spc="-5" dirty="0">
                <a:solidFill>
                  <a:srgbClr val="FF0000"/>
                </a:solidFill>
                <a:latin typeface="Arial Unicode MS"/>
                <a:cs typeface="Arial Unicode MS"/>
              </a:rPr>
              <a:t>E</a:t>
            </a:r>
            <a:r>
              <a:rPr sz="1600" dirty="0">
                <a:solidFill>
                  <a:srgbClr val="FF0000"/>
                </a:solidFill>
                <a:latin typeface="Arial Unicode MS"/>
                <a:cs typeface="Arial Unicode MS"/>
              </a:rPr>
              <a:t>q.</a:t>
            </a:r>
            <a:r>
              <a:rPr sz="1600" spc="60" dirty="0">
                <a:solidFill>
                  <a:srgbClr val="FF0000"/>
                </a:solidFill>
                <a:latin typeface="Arial Unicode MS"/>
                <a:cs typeface="Arial Unicode MS"/>
              </a:rPr>
              <a:t> </a:t>
            </a:r>
            <a:r>
              <a:rPr sz="1600" dirty="0">
                <a:solidFill>
                  <a:srgbClr val="FF0000"/>
                </a:solidFill>
                <a:latin typeface="Arial Unicode MS"/>
                <a:cs typeface="Arial Unicode MS"/>
              </a:rPr>
              <a:t>28]</a:t>
            </a:r>
            <a:endParaRPr sz="160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610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19050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0" y="2133600"/>
            <a:ext cx="4876800" cy="1524000"/>
          </a:xfrm>
          <a:custGeom>
            <a:avLst/>
            <a:gdLst/>
            <a:ahLst/>
            <a:cxnLst/>
            <a:rect l="l" t="t" r="r" b="b"/>
            <a:pathLst>
              <a:path w="4876800" h="1524000">
                <a:moveTo>
                  <a:pt x="0" y="0"/>
                </a:moveTo>
                <a:lnTo>
                  <a:pt x="4876802" y="15240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0" y="2819400"/>
            <a:ext cx="4876800" cy="685800"/>
          </a:xfrm>
          <a:custGeom>
            <a:avLst/>
            <a:gdLst/>
            <a:ahLst/>
            <a:cxnLst/>
            <a:rect l="l" t="t" r="r" b="b"/>
            <a:pathLst>
              <a:path w="4876800" h="685800">
                <a:moveTo>
                  <a:pt x="0" y="0"/>
                </a:moveTo>
                <a:lnTo>
                  <a:pt x="4876802" y="6858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6200" y="32766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3047999"/>
            <a:ext cx="7467600" cy="457200"/>
          </a:xfrm>
          <a:custGeom>
            <a:avLst/>
            <a:gdLst/>
            <a:ahLst/>
            <a:cxnLst/>
            <a:rect l="l" t="t" r="r" b="b"/>
            <a:pathLst>
              <a:path w="7467600" h="457200">
                <a:moveTo>
                  <a:pt x="0" y="457200"/>
                </a:moveTo>
                <a:lnTo>
                  <a:pt x="74676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2590799"/>
            <a:ext cx="7239000" cy="914400"/>
          </a:xfrm>
          <a:custGeom>
            <a:avLst/>
            <a:gdLst/>
            <a:ahLst/>
            <a:cxnLst/>
            <a:rect l="l" t="t" r="r" b="b"/>
            <a:pathLst>
              <a:path w="7239000" h="914400">
                <a:moveTo>
                  <a:pt x="0" y="914400"/>
                </a:moveTo>
                <a:lnTo>
                  <a:pt x="72390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3429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46340" y="3449320"/>
            <a:ext cx="30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142" baseline="-1909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baseline="-19097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Single </a:t>
            </a:r>
            <a:r>
              <a:rPr spc="55" dirty="0"/>
              <a:t>view </a:t>
            </a:r>
            <a:r>
              <a:rPr spc="80" dirty="0"/>
              <a:t>calibration </a:t>
            </a:r>
            <a:r>
              <a:rPr spc="-415" dirty="0"/>
              <a:t>-</a:t>
            </a:r>
            <a:r>
              <a:rPr spc="-305" dirty="0"/>
              <a:t> </a:t>
            </a:r>
            <a:r>
              <a:rPr spc="50" dirty="0"/>
              <a:t>example</a:t>
            </a:r>
          </a:p>
        </p:txBody>
      </p:sp>
      <p:sp>
        <p:nvSpPr>
          <p:cNvPr id="26" name="object 26"/>
          <p:cNvSpPr/>
          <p:nvPr/>
        </p:nvSpPr>
        <p:spPr>
          <a:xfrm>
            <a:off x="6019800" y="3276599"/>
            <a:ext cx="3124200" cy="1600200"/>
          </a:xfrm>
          <a:custGeom>
            <a:avLst/>
            <a:gdLst/>
            <a:ahLst/>
            <a:cxnLst/>
            <a:rect l="l" t="t" r="r" b="b"/>
            <a:pathLst>
              <a:path w="3124200" h="1600200">
                <a:moveTo>
                  <a:pt x="0" y="1600200"/>
                </a:moveTo>
                <a:lnTo>
                  <a:pt x="3124201" y="0"/>
                </a:lnTo>
              </a:path>
            </a:pathLst>
          </a:custGeom>
          <a:ln w="50800">
            <a:solidFill>
              <a:srgbClr val="4FC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0400" y="3200398"/>
            <a:ext cx="1981200" cy="2057400"/>
          </a:xfrm>
          <a:custGeom>
            <a:avLst/>
            <a:gdLst/>
            <a:ahLst/>
            <a:cxnLst/>
            <a:rect l="l" t="t" r="r" b="b"/>
            <a:pathLst>
              <a:path w="1981200" h="2057400">
                <a:moveTo>
                  <a:pt x="0" y="2057401"/>
                </a:moveTo>
                <a:lnTo>
                  <a:pt x="1981201" y="0"/>
                </a:lnTo>
              </a:path>
            </a:pathLst>
          </a:custGeom>
          <a:ln w="50800">
            <a:solidFill>
              <a:srgbClr val="4FC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10600" y="3429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689340" y="3682174"/>
            <a:ext cx="23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</a:t>
            </a:r>
            <a:r>
              <a:rPr sz="1800" spc="104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8713" y="4709323"/>
            <a:ext cx="1746885" cy="6057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3160"/>
              </a:lnSpc>
              <a:spcBef>
                <a:spcPts val="140"/>
              </a:spcBef>
              <a:tabLst>
                <a:tab pos="1228090" algn="l"/>
              </a:tabLst>
            </a:pPr>
            <a:r>
              <a:rPr sz="3200" spc="-5" dirty="0">
                <a:latin typeface="Times New Roman"/>
                <a:cs typeface="Times New Roman"/>
              </a:rPr>
              <a:t>v</a:t>
            </a:r>
            <a:r>
              <a:rPr sz="2775" spc="-7" baseline="43543" dirty="0">
                <a:latin typeface="Times New Roman"/>
                <a:cs typeface="Times New Roman"/>
              </a:rPr>
              <a:t>T</a:t>
            </a:r>
            <a:r>
              <a:rPr sz="3350" i="1" spc="-5" dirty="0">
                <a:latin typeface="Symbol"/>
                <a:cs typeface="Symbol"/>
              </a:rPr>
              <a:t></a:t>
            </a:r>
            <a:r>
              <a:rPr sz="3350" i="1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v	</a:t>
            </a:r>
            <a:r>
              <a:rPr sz="3200" spc="5" dirty="0">
                <a:latin typeface="Symbol"/>
                <a:cs typeface="Symbol"/>
              </a:rPr>
              <a:t></a:t>
            </a:r>
            <a:r>
              <a:rPr sz="3200" spc="-28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  <a:p>
            <a:pPr marL="204470">
              <a:lnSpc>
                <a:spcPts val="1360"/>
              </a:lnSpc>
              <a:tabLst>
                <a:tab pos="984250" algn="l"/>
              </a:tabLst>
            </a:pPr>
            <a:r>
              <a:rPr sz="1850" spc="10" dirty="0">
                <a:latin typeface="Times New Roman"/>
                <a:cs typeface="Times New Roman"/>
              </a:rPr>
              <a:t>1	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95090" y="5390341"/>
            <a:ext cx="16637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3995" y="5670231"/>
            <a:ext cx="91313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84860" algn="l"/>
              </a:tabLst>
            </a:pPr>
            <a:r>
              <a:rPr sz="1850" spc="-20" dirty="0">
                <a:latin typeface="Times New Roman"/>
                <a:cs typeface="Times New Roman"/>
              </a:rPr>
              <a:t>1	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1888" y="5380794"/>
            <a:ext cx="1727200" cy="532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8300" algn="l"/>
                <a:tab pos="1215390" algn="l"/>
              </a:tabLst>
            </a:pP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300" i="1" spc="-130" dirty="0">
                <a:latin typeface="Symbol"/>
                <a:cs typeface="Symbol"/>
              </a:rPr>
              <a:t></a:t>
            </a:r>
            <a:r>
              <a:rPr sz="3300" i="1" spc="170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150" spc="-20" dirty="0">
                <a:latin typeface="Symbol"/>
                <a:cs typeface="Symbol"/>
              </a:rPr>
              <a:t></a:t>
            </a:r>
            <a:r>
              <a:rPr sz="3150" spc="-215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0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1888" y="6082604"/>
            <a:ext cx="172720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15390" algn="l"/>
              </a:tabLst>
            </a:pPr>
            <a:r>
              <a:rPr sz="3150" spc="-15" dirty="0">
                <a:latin typeface="Times New Roman"/>
                <a:cs typeface="Times New Roman"/>
              </a:rPr>
              <a:t>v</a:t>
            </a:r>
            <a:r>
              <a:rPr sz="2775" spc="-22" baseline="42042" dirty="0">
                <a:latin typeface="Times New Roman"/>
                <a:cs typeface="Times New Roman"/>
              </a:rPr>
              <a:t>T</a:t>
            </a:r>
            <a:r>
              <a:rPr sz="3300" i="1" spc="-15" dirty="0">
                <a:latin typeface="Symbol"/>
                <a:cs typeface="Symbol"/>
              </a:rPr>
              <a:t></a:t>
            </a:r>
            <a:r>
              <a:rPr sz="3300" i="1" spc="170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150" spc="-20" dirty="0">
                <a:latin typeface="Symbol"/>
                <a:cs typeface="Symbol"/>
              </a:rPr>
              <a:t></a:t>
            </a:r>
            <a:r>
              <a:rPr sz="3150" spc="-215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0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3400" y="4724400"/>
            <a:ext cx="304800" cy="1905000"/>
          </a:xfrm>
          <a:custGeom>
            <a:avLst/>
            <a:gdLst/>
            <a:ahLst/>
            <a:cxnLst/>
            <a:rect l="l" t="t" r="r" b="b"/>
            <a:pathLst>
              <a:path w="304800" h="1905000">
                <a:moveTo>
                  <a:pt x="304800" y="1905001"/>
                </a:moveTo>
                <a:lnTo>
                  <a:pt x="256630" y="1896908"/>
                </a:lnTo>
                <a:lnTo>
                  <a:pt x="214794" y="1874372"/>
                </a:lnTo>
                <a:lnTo>
                  <a:pt x="181804" y="1840008"/>
                </a:lnTo>
                <a:lnTo>
                  <a:pt x="160169" y="1796430"/>
                </a:lnTo>
                <a:lnTo>
                  <a:pt x="152400" y="1746250"/>
                </a:lnTo>
                <a:lnTo>
                  <a:pt x="152400" y="1111250"/>
                </a:lnTo>
                <a:lnTo>
                  <a:pt x="144630" y="1061071"/>
                </a:lnTo>
                <a:lnTo>
                  <a:pt x="122995" y="1017492"/>
                </a:lnTo>
                <a:lnTo>
                  <a:pt x="90005" y="983128"/>
                </a:lnTo>
                <a:lnTo>
                  <a:pt x="48170" y="960593"/>
                </a:lnTo>
                <a:lnTo>
                  <a:pt x="0" y="952500"/>
                </a:lnTo>
                <a:lnTo>
                  <a:pt x="48170" y="944407"/>
                </a:lnTo>
                <a:lnTo>
                  <a:pt x="90005" y="921870"/>
                </a:lnTo>
                <a:lnTo>
                  <a:pt x="122995" y="887506"/>
                </a:lnTo>
                <a:lnTo>
                  <a:pt x="144630" y="843927"/>
                </a:lnTo>
                <a:lnTo>
                  <a:pt x="152400" y="793750"/>
                </a:lnTo>
                <a:lnTo>
                  <a:pt x="152400" y="158750"/>
                </a:lnTo>
                <a:lnTo>
                  <a:pt x="160169" y="108572"/>
                </a:lnTo>
                <a:lnTo>
                  <a:pt x="181804" y="64994"/>
                </a:lnTo>
                <a:lnTo>
                  <a:pt x="214794" y="30629"/>
                </a:lnTo>
                <a:lnTo>
                  <a:pt x="256630" y="8093"/>
                </a:lnTo>
                <a:lnTo>
                  <a:pt x="3048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3091" y="5208163"/>
            <a:ext cx="355600" cy="1053465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[Eqs.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0000"/>
                </a:solidFill>
                <a:latin typeface="Arial"/>
                <a:cs typeface="Arial"/>
              </a:rPr>
              <a:t>31]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9139" y="6398199"/>
            <a:ext cx="1409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5"/>
              </a:lnSpc>
            </a:pPr>
            <a:r>
              <a:rPr sz="1850" spc="-20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46538" y="6398199"/>
            <a:ext cx="1409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5"/>
              </a:lnSpc>
            </a:pPr>
            <a:r>
              <a:rPr sz="1850" spc="-20" dirty="0">
                <a:latin typeface="Times New Roman"/>
                <a:cs typeface="Times New Roman"/>
              </a:rPr>
              <a:t>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3540" y="3220720"/>
            <a:ext cx="30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142" baseline="-19097" dirty="0">
                <a:latin typeface="Arial"/>
                <a:cs typeface="Arial"/>
              </a:rPr>
              <a:t>2</a:t>
            </a:r>
            <a:endParaRPr sz="2400" baseline="-19097">
              <a:latin typeface="Arial"/>
              <a:cs typeface="Arial"/>
            </a:endParaRPr>
          </a:p>
        </p:txBody>
      </p:sp>
      <p:sp>
        <p:nvSpPr>
          <p:cNvPr id="40" name="object 10"/>
          <p:cNvSpPr/>
          <p:nvPr/>
        </p:nvSpPr>
        <p:spPr>
          <a:xfrm>
            <a:off x="1657785" y="1885524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0" y="18470"/>
                </a:moveTo>
                <a:lnTo>
                  <a:pt x="31500" y="0"/>
                </a:lnTo>
              </a:path>
            </a:pathLst>
          </a:custGeom>
          <a:ln w="10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/>
          <p:cNvSpPr/>
          <p:nvPr/>
        </p:nvSpPr>
        <p:spPr>
          <a:xfrm>
            <a:off x="1689286" y="1891168"/>
            <a:ext cx="45720" cy="120650"/>
          </a:xfrm>
          <a:custGeom>
            <a:avLst/>
            <a:gdLst/>
            <a:ahLst/>
            <a:cxnLst/>
            <a:rect l="l" t="t" r="r" b="b"/>
            <a:pathLst>
              <a:path w="45719" h="120650">
                <a:moveTo>
                  <a:pt x="0" y="0"/>
                </a:moveTo>
                <a:lnTo>
                  <a:pt x="45725" y="120568"/>
                </a:lnTo>
              </a:path>
            </a:pathLst>
          </a:custGeom>
          <a:ln w="20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/>
          <p:cNvSpPr/>
          <p:nvPr/>
        </p:nvSpPr>
        <p:spPr>
          <a:xfrm>
            <a:off x="1740087" y="1667464"/>
            <a:ext cx="61594" cy="344805"/>
          </a:xfrm>
          <a:custGeom>
            <a:avLst/>
            <a:gdLst/>
            <a:ahLst/>
            <a:cxnLst/>
            <a:rect l="l" t="t" r="r" b="b"/>
            <a:pathLst>
              <a:path w="61594" h="344805">
                <a:moveTo>
                  <a:pt x="0" y="344272"/>
                </a:moveTo>
                <a:lnTo>
                  <a:pt x="60974" y="0"/>
                </a:lnTo>
              </a:path>
            </a:pathLst>
          </a:custGeom>
          <a:ln w="10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/>
          <p:cNvSpPr/>
          <p:nvPr/>
        </p:nvSpPr>
        <p:spPr>
          <a:xfrm>
            <a:off x="2560185" y="1885524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0" y="18470"/>
                </a:moveTo>
                <a:lnTo>
                  <a:pt x="31500" y="0"/>
                </a:lnTo>
              </a:path>
            </a:pathLst>
          </a:custGeom>
          <a:ln w="10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/>
          <p:cNvSpPr/>
          <p:nvPr/>
        </p:nvSpPr>
        <p:spPr>
          <a:xfrm>
            <a:off x="2591685" y="1891168"/>
            <a:ext cx="46355" cy="120650"/>
          </a:xfrm>
          <a:custGeom>
            <a:avLst/>
            <a:gdLst/>
            <a:ahLst/>
            <a:cxnLst/>
            <a:rect l="l" t="t" r="r" b="b"/>
            <a:pathLst>
              <a:path w="46355" h="120650">
                <a:moveTo>
                  <a:pt x="0" y="0"/>
                </a:moveTo>
                <a:lnTo>
                  <a:pt x="46237" y="120568"/>
                </a:lnTo>
              </a:path>
            </a:pathLst>
          </a:custGeom>
          <a:ln w="20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/>
          <p:cNvSpPr/>
          <p:nvPr/>
        </p:nvSpPr>
        <p:spPr>
          <a:xfrm>
            <a:off x="2643019" y="1667464"/>
            <a:ext cx="60960" cy="344805"/>
          </a:xfrm>
          <a:custGeom>
            <a:avLst/>
            <a:gdLst/>
            <a:ahLst/>
            <a:cxnLst/>
            <a:rect l="l" t="t" r="r" b="b"/>
            <a:pathLst>
              <a:path w="60960" h="344805">
                <a:moveTo>
                  <a:pt x="0" y="344272"/>
                </a:moveTo>
                <a:lnTo>
                  <a:pt x="60462" y="0"/>
                </a:lnTo>
              </a:path>
            </a:pathLst>
          </a:custGeom>
          <a:ln w="10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/>
          <p:cNvSpPr txBox="1"/>
          <p:nvPr/>
        </p:nvSpPr>
        <p:spPr>
          <a:xfrm>
            <a:off x="3324865" y="1870701"/>
            <a:ext cx="9842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2710595" y="1695231"/>
            <a:ext cx="62674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80" dirty="0">
                <a:latin typeface="Times New Roman"/>
                <a:cs typeface="Times New Roman"/>
              </a:rPr>
              <a:t>v</a:t>
            </a:r>
            <a:r>
              <a:rPr sz="1725" baseline="43478" dirty="0">
                <a:latin typeface="Times New Roman"/>
                <a:cs typeface="Times New Roman"/>
              </a:rPr>
              <a:t>T</a:t>
            </a:r>
            <a:r>
              <a:rPr sz="2050" i="1" spc="-65" dirty="0">
                <a:latin typeface="Symbol"/>
                <a:cs typeface="Symbol"/>
              </a:rPr>
              <a:t></a:t>
            </a:r>
            <a:r>
              <a:rPr sz="2050" i="1" spc="1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v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8" name="object 18"/>
          <p:cNvSpPr txBox="1"/>
          <p:nvPr/>
        </p:nvSpPr>
        <p:spPr>
          <a:xfrm>
            <a:off x="2847773" y="1870701"/>
            <a:ext cx="9842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9" name="object 19"/>
          <p:cNvSpPr txBox="1"/>
          <p:nvPr/>
        </p:nvSpPr>
        <p:spPr>
          <a:xfrm>
            <a:off x="1929121" y="1870701"/>
            <a:ext cx="57531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9584" algn="l"/>
              </a:tabLst>
            </a:pPr>
            <a:r>
              <a:rPr sz="1150" spc="-5" dirty="0">
                <a:latin typeface="Times New Roman"/>
                <a:cs typeface="Times New Roman"/>
              </a:rPr>
              <a:t>1	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0" name="object 20"/>
          <p:cNvSpPr txBox="1"/>
          <p:nvPr/>
        </p:nvSpPr>
        <p:spPr>
          <a:xfrm>
            <a:off x="1807684" y="1695231"/>
            <a:ext cx="62674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85" dirty="0">
                <a:latin typeface="Times New Roman"/>
                <a:cs typeface="Times New Roman"/>
              </a:rPr>
              <a:t>v</a:t>
            </a:r>
            <a:r>
              <a:rPr sz="1725" baseline="43478" dirty="0">
                <a:latin typeface="Times New Roman"/>
                <a:cs typeface="Times New Roman"/>
              </a:rPr>
              <a:t>T</a:t>
            </a:r>
            <a:r>
              <a:rPr sz="2050" i="1" spc="-65" dirty="0">
                <a:latin typeface="Symbol"/>
                <a:cs typeface="Symbol"/>
              </a:rPr>
              <a:t></a:t>
            </a:r>
            <a:r>
              <a:rPr sz="2050" i="1" spc="1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v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1" name="object 21"/>
          <p:cNvSpPr txBox="1"/>
          <p:nvPr/>
        </p:nvSpPr>
        <p:spPr>
          <a:xfrm>
            <a:off x="859034" y="1464117"/>
            <a:ext cx="262191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59865" algn="l"/>
                <a:tab pos="1952625" algn="l"/>
                <a:tab pos="2608580" algn="l"/>
              </a:tabLst>
            </a:pPr>
            <a:r>
              <a:rPr sz="2925" spc="-75" baseline="-21367" dirty="0">
                <a:latin typeface="Times New Roman"/>
                <a:cs typeface="Times New Roman"/>
              </a:rPr>
              <a:t>c</a:t>
            </a:r>
            <a:r>
              <a:rPr sz="2925" spc="104" baseline="-21367" dirty="0">
                <a:latin typeface="Times New Roman"/>
                <a:cs typeface="Times New Roman"/>
              </a:rPr>
              <a:t>o</a:t>
            </a:r>
            <a:r>
              <a:rPr sz="2925" spc="82" baseline="-21367" dirty="0">
                <a:latin typeface="Times New Roman"/>
                <a:cs typeface="Times New Roman"/>
              </a:rPr>
              <a:t>s</a:t>
            </a:r>
            <a:r>
              <a:rPr sz="3075" i="1" spc="-75" baseline="-20325" dirty="0">
                <a:latin typeface="Symbol"/>
                <a:cs typeface="Symbol"/>
              </a:rPr>
              <a:t></a:t>
            </a:r>
            <a:r>
              <a:rPr sz="3075" i="1" spc="300" baseline="-20325" dirty="0">
                <a:latin typeface="Times New Roman"/>
                <a:cs typeface="Times New Roman"/>
              </a:rPr>
              <a:t> </a:t>
            </a:r>
            <a:r>
              <a:rPr sz="2925" baseline="-21367" dirty="0">
                <a:latin typeface="Symbol"/>
                <a:cs typeface="Symbol"/>
              </a:rPr>
              <a:t></a:t>
            </a:r>
            <a:r>
              <a:rPr sz="2925" spc="-7" baseline="-21367" dirty="0">
                <a:latin typeface="Times New Roman"/>
                <a:cs typeface="Times New Roman"/>
              </a:rPr>
              <a:t> </a:t>
            </a:r>
            <a:r>
              <a:rPr sz="1150" u="sng" spc="-5" dirty="0">
                <a:latin typeface="Times New Roman"/>
                <a:cs typeface="Times New Roman"/>
              </a:rPr>
              <a:t> </a:t>
            </a:r>
            <a:r>
              <a:rPr sz="1150" u="sng" dirty="0">
                <a:latin typeface="Times New Roman"/>
                <a:cs typeface="Times New Roman"/>
              </a:rPr>
              <a:t>	</a:t>
            </a:r>
            <a:r>
              <a:rPr sz="1150" u="sng" spc="-5" dirty="0">
                <a:latin typeface="Times New Roman"/>
                <a:cs typeface="Times New Roman"/>
              </a:rPr>
              <a:t>1 </a:t>
            </a:r>
            <a:r>
              <a:rPr sz="1150" u="sng" dirty="0">
                <a:latin typeface="Times New Roman"/>
                <a:cs typeface="Times New Roman"/>
              </a:rPr>
              <a:t>	</a:t>
            </a:r>
            <a:r>
              <a:rPr sz="1150" u="sng" spc="-5" dirty="0">
                <a:latin typeface="Times New Roman"/>
                <a:cs typeface="Times New Roman"/>
              </a:rPr>
              <a:t>2 </a:t>
            </a:r>
            <a:r>
              <a:rPr sz="1150" u="sng" dirty="0">
                <a:latin typeface="Times New Roman"/>
                <a:cs typeface="Times New Roman"/>
              </a:rPr>
              <a:t>	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52" name="object 22"/>
          <p:cNvSpPr txBox="1"/>
          <p:nvPr/>
        </p:nvSpPr>
        <p:spPr>
          <a:xfrm>
            <a:off x="2185198" y="1291965"/>
            <a:ext cx="62674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80" dirty="0">
                <a:latin typeface="Times New Roman"/>
                <a:cs typeface="Times New Roman"/>
              </a:rPr>
              <a:t>v</a:t>
            </a:r>
            <a:r>
              <a:rPr sz="1725" baseline="43478" dirty="0">
                <a:latin typeface="Times New Roman"/>
                <a:cs typeface="Times New Roman"/>
              </a:rPr>
              <a:t>T</a:t>
            </a:r>
            <a:r>
              <a:rPr sz="2050" i="1" spc="-65" dirty="0">
                <a:latin typeface="Symbol"/>
                <a:cs typeface="Symbol"/>
              </a:rPr>
              <a:t></a:t>
            </a:r>
            <a:r>
              <a:rPr sz="2050" i="1" spc="1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v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3" name="object 23"/>
          <p:cNvSpPr txBox="1"/>
          <p:nvPr/>
        </p:nvSpPr>
        <p:spPr>
          <a:xfrm>
            <a:off x="382888" y="1284684"/>
            <a:ext cx="228600" cy="785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Arial Unicode MS"/>
                <a:cs typeface="Arial Unicode MS"/>
              </a:rPr>
              <a:t>[</a:t>
            </a:r>
            <a:r>
              <a:rPr sz="1600" spc="-5" dirty="0">
                <a:solidFill>
                  <a:srgbClr val="FF0000"/>
                </a:solidFill>
                <a:latin typeface="Arial Unicode MS"/>
                <a:cs typeface="Arial Unicode MS"/>
              </a:rPr>
              <a:t>E</a:t>
            </a:r>
            <a:r>
              <a:rPr sz="1600" dirty="0">
                <a:solidFill>
                  <a:srgbClr val="FF0000"/>
                </a:solidFill>
                <a:latin typeface="Arial Unicode MS"/>
                <a:cs typeface="Arial Unicode MS"/>
              </a:rPr>
              <a:t>q.</a:t>
            </a:r>
            <a:r>
              <a:rPr sz="1600" spc="60" dirty="0">
                <a:solidFill>
                  <a:srgbClr val="FF0000"/>
                </a:solidFill>
                <a:latin typeface="Arial Unicode MS"/>
                <a:cs typeface="Arial Unicode MS"/>
              </a:rPr>
              <a:t> </a:t>
            </a:r>
            <a:r>
              <a:rPr sz="1600" dirty="0">
                <a:solidFill>
                  <a:srgbClr val="FF0000"/>
                </a:solidFill>
                <a:latin typeface="Arial Unicode MS"/>
                <a:cs typeface="Arial Unicode MS"/>
              </a:rPr>
              <a:t>28]</a:t>
            </a:r>
            <a:endParaRPr sz="160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949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Single </a:t>
            </a:r>
            <a:r>
              <a:rPr spc="55" dirty="0"/>
              <a:t>view </a:t>
            </a:r>
            <a:r>
              <a:rPr spc="80" dirty="0"/>
              <a:t>calibration </a:t>
            </a:r>
            <a:r>
              <a:rPr spc="-415" dirty="0"/>
              <a:t>-</a:t>
            </a:r>
            <a:r>
              <a:rPr spc="-305" dirty="0"/>
              <a:t> </a:t>
            </a:r>
            <a:r>
              <a:rPr spc="5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8713" y="4709323"/>
            <a:ext cx="1746885" cy="6057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3160"/>
              </a:lnSpc>
              <a:spcBef>
                <a:spcPts val="140"/>
              </a:spcBef>
              <a:tabLst>
                <a:tab pos="1228090" algn="l"/>
              </a:tabLst>
            </a:pPr>
            <a:r>
              <a:rPr sz="3200" spc="-5" dirty="0">
                <a:latin typeface="Times New Roman"/>
                <a:cs typeface="Times New Roman"/>
              </a:rPr>
              <a:t>v</a:t>
            </a:r>
            <a:r>
              <a:rPr sz="2775" spc="-7" baseline="43543" dirty="0">
                <a:latin typeface="Times New Roman"/>
                <a:cs typeface="Times New Roman"/>
              </a:rPr>
              <a:t>T</a:t>
            </a:r>
            <a:r>
              <a:rPr sz="3350" i="1" spc="-5" dirty="0">
                <a:latin typeface="Symbol"/>
                <a:cs typeface="Symbol"/>
              </a:rPr>
              <a:t></a:t>
            </a:r>
            <a:r>
              <a:rPr sz="3350" i="1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v	</a:t>
            </a:r>
            <a:r>
              <a:rPr sz="3200" spc="5" dirty="0">
                <a:latin typeface="Symbol"/>
                <a:cs typeface="Symbol"/>
              </a:rPr>
              <a:t></a:t>
            </a:r>
            <a:r>
              <a:rPr sz="3200" spc="-28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  <a:p>
            <a:pPr marL="204470">
              <a:lnSpc>
                <a:spcPts val="1360"/>
              </a:lnSpc>
              <a:tabLst>
                <a:tab pos="984250" algn="l"/>
              </a:tabLst>
            </a:pPr>
            <a:r>
              <a:rPr sz="1850" spc="10" dirty="0">
                <a:latin typeface="Times New Roman"/>
                <a:cs typeface="Times New Roman"/>
              </a:rPr>
              <a:t>1	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5090" y="5390341"/>
            <a:ext cx="16637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3995" y="5670231"/>
            <a:ext cx="91313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84860" algn="l"/>
              </a:tabLst>
            </a:pPr>
            <a:r>
              <a:rPr sz="1850" spc="-20" dirty="0">
                <a:latin typeface="Times New Roman"/>
                <a:cs typeface="Times New Roman"/>
              </a:rPr>
              <a:t>1	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1888" y="5380794"/>
            <a:ext cx="1727200" cy="532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8300" algn="l"/>
                <a:tab pos="1215390" algn="l"/>
              </a:tabLst>
            </a:pP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300" i="1" spc="-130" dirty="0">
                <a:latin typeface="Symbol"/>
                <a:cs typeface="Symbol"/>
              </a:rPr>
              <a:t></a:t>
            </a:r>
            <a:r>
              <a:rPr sz="3300" i="1" spc="170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150" spc="-20" dirty="0">
                <a:latin typeface="Symbol"/>
                <a:cs typeface="Symbol"/>
              </a:rPr>
              <a:t></a:t>
            </a:r>
            <a:r>
              <a:rPr sz="3150" spc="-215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0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888" y="6082604"/>
            <a:ext cx="172720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15390" algn="l"/>
              </a:tabLst>
            </a:pPr>
            <a:r>
              <a:rPr sz="3150" spc="-15" dirty="0">
                <a:latin typeface="Times New Roman"/>
                <a:cs typeface="Times New Roman"/>
              </a:rPr>
              <a:t>v</a:t>
            </a:r>
            <a:r>
              <a:rPr sz="2775" spc="-22" baseline="42042" dirty="0">
                <a:latin typeface="Times New Roman"/>
                <a:cs typeface="Times New Roman"/>
              </a:rPr>
              <a:t>T</a:t>
            </a:r>
            <a:r>
              <a:rPr sz="3300" i="1" spc="-15" dirty="0">
                <a:latin typeface="Symbol"/>
                <a:cs typeface="Symbol"/>
              </a:rPr>
              <a:t></a:t>
            </a:r>
            <a:r>
              <a:rPr sz="3300" i="1" spc="170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150" spc="-20" dirty="0">
                <a:latin typeface="Symbol"/>
                <a:cs typeface="Symbol"/>
              </a:rPr>
              <a:t></a:t>
            </a:r>
            <a:r>
              <a:rPr sz="3150" spc="-215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0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4724400"/>
            <a:ext cx="304800" cy="1905000"/>
          </a:xfrm>
          <a:custGeom>
            <a:avLst/>
            <a:gdLst/>
            <a:ahLst/>
            <a:cxnLst/>
            <a:rect l="l" t="t" r="r" b="b"/>
            <a:pathLst>
              <a:path w="304800" h="1905000">
                <a:moveTo>
                  <a:pt x="304800" y="1905001"/>
                </a:moveTo>
                <a:lnTo>
                  <a:pt x="256630" y="1896908"/>
                </a:lnTo>
                <a:lnTo>
                  <a:pt x="214794" y="1874372"/>
                </a:lnTo>
                <a:lnTo>
                  <a:pt x="181804" y="1840008"/>
                </a:lnTo>
                <a:lnTo>
                  <a:pt x="160169" y="1796430"/>
                </a:lnTo>
                <a:lnTo>
                  <a:pt x="152400" y="1746250"/>
                </a:lnTo>
                <a:lnTo>
                  <a:pt x="152400" y="1111250"/>
                </a:lnTo>
                <a:lnTo>
                  <a:pt x="144630" y="1061071"/>
                </a:lnTo>
                <a:lnTo>
                  <a:pt x="122995" y="1017492"/>
                </a:lnTo>
                <a:lnTo>
                  <a:pt x="90005" y="983128"/>
                </a:lnTo>
                <a:lnTo>
                  <a:pt x="48170" y="960593"/>
                </a:lnTo>
                <a:lnTo>
                  <a:pt x="0" y="952500"/>
                </a:lnTo>
                <a:lnTo>
                  <a:pt x="48170" y="944407"/>
                </a:lnTo>
                <a:lnTo>
                  <a:pt x="90005" y="921870"/>
                </a:lnTo>
                <a:lnTo>
                  <a:pt x="122995" y="887506"/>
                </a:lnTo>
                <a:lnTo>
                  <a:pt x="144630" y="843927"/>
                </a:lnTo>
                <a:lnTo>
                  <a:pt x="152400" y="793750"/>
                </a:lnTo>
                <a:lnTo>
                  <a:pt x="152400" y="158750"/>
                </a:lnTo>
                <a:lnTo>
                  <a:pt x="160169" y="108572"/>
                </a:lnTo>
                <a:lnTo>
                  <a:pt x="181804" y="64994"/>
                </a:lnTo>
                <a:lnTo>
                  <a:pt x="214794" y="30629"/>
                </a:lnTo>
                <a:lnTo>
                  <a:pt x="256630" y="8093"/>
                </a:lnTo>
                <a:lnTo>
                  <a:pt x="3048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3516" y="3907731"/>
            <a:ext cx="811530" cy="548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2725">
              <a:lnSpc>
                <a:spcPts val="1440"/>
              </a:lnSpc>
              <a:spcBef>
                <a:spcPts val="130"/>
              </a:spcBef>
            </a:pPr>
            <a:r>
              <a:rPr sz="1250" spc="15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2640"/>
              </a:lnSpc>
            </a:pPr>
            <a:r>
              <a:rPr sz="2250" i="1" spc="-80" dirty="0">
                <a:latin typeface="Symbol"/>
                <a:cs typeface="Symbol"/>
              </a:rPr>
              <a:t></a:t>
            </a:r>
            <a:r>
              <a:rPr sz="1875" spc="-120" baseline="-24444" dirty="0">
                <a:latin typeface="Times New Roman"/>
                <a:cs typeface="Times New Roman"/>
              </a:rPr>
              <a:t>1 </a:t>
            </a:r>
            <a:r>
              <a:rPr sz="2100" spc="10" dirty="0">
                <a:latin typeface="Symbol"/>
                <a:cs typeface="Symbol"/>
              </a:rPr>
              <a:t></a:t>
            </a:r>
            <a:r>
              <a:rPr sz="2100" spc="-395" dirty="0">
                <a:latin typeface="Times New Roman"/>
                <a:cs typeface="Times New Roman"/>
              </a:rPr>
              <a:t> </a:t>
            </a:r>
            <a:r>
              <a:rPr sz="2250" i="1" spc="-35" dirty="0">
                <a:latin typeface="Symbol"/>
                <a:cs typeface="Symbol"/>
              </a:rPr>
              <a:t></a:t>
            </a:r>
            <a:r>
              <a:rPr sz="1875" spc="-52" baseline="-24444" dirty="0">
                <a:latin typeface="Times New Roman"/>
                <a:cs typeface="Times New Roman"/>
              </a:rPr>
              <a:t>3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54094" y="3705979"/>
            <a:ext cx="73914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9730" algn="l"/>
              </a:tabLst>
            </a:pPr>
            <a:r>
              <a:rPr sz="2300" i="1" spc="-70" dirty="0">
                <a:latin typeface="Symbol"/>
                <a:cs typeface="Symbol"/>
              </a:rPr>
              <a:t></a:t>
            </a:r>
            <a:r>
              <a:rPr sz="2300" spc="-7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Symbol"/>
                <a:cs typeface="Symbol"/>
              </a:rPr>
              <a:t>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91" y="5208163"/>
            <a:ext cx="355600" cy="1053465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[Eqs.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0000"/>
                </a:solidFill>
                <a:latin typeface="Arial"/>
                <a:cs typeface="Arial"/>
              </a:rPr>
              <a:t>31]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19600" y="19050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0" y="2133600"/>
            <a:ext cx="4876800" cy="1524000"/>
          </a:xfrm>
          <a:custGeom>
            <a:avLst/>
            <a:gdLst/>
            <a:ahLst/>
            <a:cxnLst/>
            <a:rect l="l" t="t" r="r" b="b"/>
            <a:pathLst>
              <a:path w="4876800" h="1524000">
                <a:moveTo>
                  <a:pt x="0" y="0"/>
                </a:moveTo>
                <a:lnTo>
                  <a:pt x="4876802" y="15240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0" y="2819400"/>
            <a:ext cx="4876800" cy="685800"/>
          </a:xfrm>
          <a:custGeom>
            <a:avLst/>
            <a:gdLst/>
            <a:ahLst/>
            <a:cxnLst/>
            <a:rect l="l" t="t" r="r" b="b"/>
            <a:pathLst>
              <a:path w="4876800" h="685800">
                <a:moveTo>
                  <a:pt x="0" y="0"/>
                </a:moveTo>
                <a:lnTo>
                  <a:pt x="4876802" y="6858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6200" y="32766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400" y="3047999"/>
            <a:ext cx="7467600" cy="457200"/>
          </a:xfrm>
          <a:custGeom>
            <a:avLst/>
            <a:gdLst/>
            <a:ahLst/>
            <a:cxnLst/>
            <a:rect l="l" t="t" r="r" b="b"/>
            <a:pathLst>
              <a:path w="7467600" h="457200">
                <a:moveTo>
                  <a:pt x="0" y="457200"/>
                </a:moveTo>
                <a:lnTo>
                  <a:pt x="74676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600" y="2590799"/>
            <a:ext cx="7239000" cy="914400"/>
          </a:xfrm>
          <a:custGeom>
            <a:avLst/>
            <a:gdLst/>
            <a:ahLst/>
            <a:cxnLst/>
            <a:rect l="l" t="t" r="r" b="b"/>
            <a:pathLst>
              <a:path w="7239000" h="914400">
                <a:moveTo>
                  <a:pt x="0" y="914400"/>
                </a:moveTo>
                <a:lnTo>
                  <a:pt x="72390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200" y="3429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46340" y="3449320"/>
            <a:ext cx="17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98740" y="3622865"/>
            <a:ext cx="151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19800" y="3276599"/>
            <a:ext cx="3124200" cy="1600200"/>
          </a:xfrm>
          <a:custGeom>
            <a:avLst/>
            <a:gdLst/>
            <a:ahLst/>
            <a:cxnLst/>
            <a:rect l="l" t="t" r="r" b="b"/>
            <a:pathLst>
              <a:path w="3124200" h="1600200">
                <a:moveTo>
                  <a:pt x="0" y="1600200"/>
                </a:moveTo>
                <a:lnTo>
                  <a:pt x="3124201" y="0"/>
                </a:lnTo>
              </a:path>
            </a:pathLst>
          </a:custGeom>
          <a:ln w="50800">
            <a:solidFill>
              <a:srgbClr val="4FC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0400" y="3200398"/>
            <a:ext cx="1981200" cy="2057400"/>
          </a:xfrm>
          <a:custGeom>
            <a:avLst/>
            <a:gdLst/>
            <a:ahLst/>
            <a:cxnLst/>
            <a:rect l="l" t="t" r="r" b="b"/>
            <a:pathLst>
              <a:path w="1981200" h="2057400">
                <a:moveTo>
                  <a:pt x="0" y="2057401"/>
                </a:moveTo>
                <a:lnTo>
                  <a:pt x="1981201" y="0"/>
                </a:lnTo>
              </a:path>
            </a:pathLst>
          </a:custGeom>
          <a:ln w="50800">
            <a:solidFill>
              <a:srgbClr val="4FC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10600" y="3429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689340" y="3682174"/>
            <a:ext cx="23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</a:t>
            </a:r>
            <a:r>
              <a:rPr sz="1800" spc="104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99139" y="6398199"/>
            <a:ext cx="1409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5"/>
              </a:lnSpc>
            </a:pPr>
            <a:r>
              <a:rPr sz="1850" spc="-20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46538" y="6398199"/>
            <a:ext cx="1409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5"/>
              </a:lnSpc>
            </a:pPr>
            <a:r>
              <a:rPr sz="1850" spc="-20" dirty="0">
                <a:latin typeface="Times New Roman"/>
                <a:cs typeface="Times New Roman"/>
              </a:rPr>
              <a:t>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7340" y="3220720"/>
            <a:ext cx="1532255" cy="118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latin typeface="Arial"/>
                <a:cs typeface="Arial"/>
              </a:rPr>
              <a:t>v</a:t>
            </a:r>
            <a:r>
              <a:rPr sz="2400" spc="67" baseline="-19097" dirty="0">
                <a:latin typeface="Arial"/>
                <a:cs typeface="Arial"/>
              </a:rPr>
              <a:t>2</a:t>
            </a:r>
            <a:endParaRPr sz="2400" baseline="-19097">
              <a:latin typeface="Arial"/>
              <a:cs typeface="Arial"/>
            </a:endParaRPr>
          </a:p>
          <a:p>
            <a:pPr marL="298450" indent="-285750">
              <a:lnSpc>
                <a:spcPts val="2145"/>
              </a:lnSpc>
              <a:spcBef>
                <a:spcPts val="19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70" dirty="0">
                <a:latin typeface="Trebuchet MS"/>
                <a:cs typeface="Trebuchet MS"/>
              </a:rPr>
              <a:t>Square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pixels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ts val="214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rebuchet MS"/>
                <a:cs typeface="Trebuchet MS"/>
              </a:rPr>
              <a:t>No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skew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8564" y="1925676"/>
            <a:ext cx="172720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spc="5" dirty="0">
                <a:latin typeface="Symbol"/>
                <a:cs typeface="Symbol"/>
              </a:rPr>
              <a:t>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87286" y="1994224"/>
            <a:ext cx="898525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74065" algn="l"/>
              </a:tabLst>
            </a:pPr>
            <a:r>
              <a:rPr sz="1750" dirty="0">
                <a:latin typeface="Times New Roman"/>
                <a:cs typeface="Times New Roman"/>
              </a:rPr>
              <a:t>2	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32174" y="1737005"/>
            <a:ext cx="607695" cy="11709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885"/>
              </a:spcBef>
            </a:pPr>
            <a:r>
              <a:rPr sz="1750" dirty="0">
                <a:latin typeface="Times New Roman"/>
                <a:cs typeface="Times New Roman"/>
              </a:rPr>
              <a:t>5</a:t>
            </a:r>
            <a:r>
              <a:rPr sz="1750" spc="-320" dirty="0">
                <a:latin typeface="Times New Roman"/>
                <a:cs typeface="Times New Roman"/>
              </a:rPr>
              <a:t> </a:t>
            </a:r>
            <a:r>
              <a:rPr sz="4500" spc="7" baseline="-12962" dirty="0">
                <a:latin typeface="Symbol"/>
                <a:cs typeface="Symbol"/>
              </a:rPr>
              <a:t></a:t>
            </a:r>
            <a:endParaRPr sz="4500" baseline="-12962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4725" i="1" spc="7" baseline="14109" dirty="0">
                <a:latin typeface="Symbol"/>
                <a:cs typeface="Symbol"/>
              </a:rPr>
              <a:t></a:t>
            </a:r>
            <a:r>
              <a:rPr sz="2625" spc="7" baseline="1587" dirty="0">
                <a:latin typeface="Times New Roman"/>
                <a:cs typeface="Times New Roman"/>
              </a:rPr>
              <a:t>6</a:t>
            </a:r>
            <a:r>
              <a:rPr sz="2625" spc="-472" baseline="1587" dirty="0">
                <a:latin typeface="Times New Roman"/>
                <a:cs typeface="Times New Roman"/>
              </a:rPr>
              <a:t> </a:t>
            </a:r>
            <a:r>
              <a:rPr sz="4500" spc="-862" baseline="18518" dirty="0">
                <a:latin typeface="Symbol"/>
                <a:cs typeface="Symbol"/>
              </a:rPr>
              <a:t></a:t>
            </a:r>
            <a:r>
              <a:rPr sz="3000" spc="-575" dirty="0">
                <a:latin typeface="Symbol"/>
                <a:cs typeface="Symbol"/>
              </a:rPr>
              <a:t>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73734" y="2292964"/>
            <a:ext cx="410209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i="1" spc="-20" dirty="0">
                <a:latin typeface="Symbol"/>
                <a:cs typeface="Symbol"/>
              </a:rPr>
              <a:t></a:t>
            </a:r>
            <a:r>
              <a:rPr sz="2625" baseline="-23809" dirty="0">
                <a:latin typeface="Times New Roman"/>
                <a:cs typeface="Times New Roman"/>
              </a:rPr>
              <a:t>5</a:t>
            </a:r>
            <a:endParaRPr sz="2625" baseline="-23809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78564" y="2396571"/>
            <a:ext cx="54610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-1732" baseline="18518" dirty="0">
                <a:latin typeface="Symbol"/>
                <a:cs typeface="Symbol"/>
              </a:rPr>
              <a:t></a:t>
            </a:r>
            <a:r>
              <a:rPr sz="3000" spc="-140" dirty="0">
                <a:latin typeface="Symbol"/>
                <a:cs typeface="Symbol"/>
              </a:rPr>
              <a:t></a:t>
            </a:r>
            <a:r>
              <a:rPr sz="4725" i="1" spc="52" baseline="14109" dirty="0">
                <a:latin typeface="Symbol"/>
                <a:cs typeface="Symbol"/>
              </a:rPr>
              <a:t></a:t>
            </a:r>
            <a:r>
              <a:rPr sz="2625" baseline="1587" dirty="0">
                <a:latin typeface="Times New Roman"/>
                <a:cs typeface="Times New Roman"/>
              </a:rPr>
              <a:t>4</a:t>
            </a:r>
            <a:endParaRPr sz="2625" baseline="1587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35273" y="1537318"/>
            <a:ext cx="60452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4500" algn="l"/>
              </a:tabLst>
            </a:pPr>
            <a:r>
              <a:rPr sz="4725" i="1" spc="-142" baseline="-24691" dirty="0">
                <a:latin typeface="Symbol"/>
                <a:cs typeface="Symbol"/>
              </a:rPr>
              <a:t></a:t>
            </a:r>
            <a:r>
              <a:rPr sz="4725" spc="-142" baseline="-24691" dirty="0">
                <a:latin typeface="Times New Roman"/>
                <a:cs typeface="Times New Roman"/>
              </a:rPr>
              <a:t>	</a:t>
            </a:r>
            <a:r>
              <a:rPr sz="3000" spc="5" dirty="0">
                <a:latin typeface="Symbol"/>
                <a:cs typeface="Symbol"/>
              </a:rPr>
              <a:t>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78564" y="1141574"/>
            <a:ext cx="226123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02969" algn="l"/>
                <a:tab pos="1663700" algn="l"/>
              </a:tabLst>
            </a:pPr>
            <a:r>
              <a:rPr sz="4500" spc="-67" baseline="-3703" dirty="0">
                <a:latin typeface="Symbol"/>
                <a:cs typeface="Symbol"/>
              </a:rPr>
              <a:t></a:t>
            </a:r>
            <a:r>
              <a:rPr sz="3150" i="1" spc="-45" dirty="0">
                <a:latin typeface="Symbol"/>
                <a:cs typeface="Symbol"/>
              </a:rPr>
              <a:t></a:t>
            </a:r>
            <a:r>
              <a:rPr sz="2625" spc="-67" baseline="-23809" dirty="0">
                <a:latin typeface="Times New Roman"/>
                <a:cs typeface="Times New Roman"/>
              </a:rPr>
              <a:t>1	</a:t>
            </a:r>
            <a:r>
              <a:rPr sz="3150" i="1" spc="20" dirty="0">
                <a:latin typeface="Symbol"/>
                <a:cs typeface="Symbol"/>
              </a:rPr>
              <a:t></a:t>
            </a:r>
            <a:r>
              <a:rPr sz="2625" spc="30" baseline="-23809" dirty="0">
                <a:latin typeface="Times New Roman"/>
                <a:cs typeface="Times New Roman"/>
              </a:rPr>
              <a:t>2	</a:t>
            </a:r>
            <a:r>
              <a:rPr sz="3150" i="1" spc="20" dirty="0">
                <a:latin typeface="Symbol"/>
                <a:cs typeface="Symbol"/>
              </a:rPr>
              <a:t></a:t>
            </a:r>
            <a:r>
              <a:rPr sz="2625" spc="30" baseline="-23809" dirty="0">
                <a:latin typeface="Times New Roman"/>
                <a:cs typeface="Times New Roman"/>
              </a:rPr>
              <a:t>4</a:t>
            </a:r>
            <a:r>
              <a:rPr sz="2625" spc="-412" baseline="-23809" dirty="0">
                <a:latin typeface="Times New Roman"/>
                <a:cs typeface="Times New Roman"/>
              </a:rPr>
              <a:t> </a:t>
            </a:r>
            <a:r>
              <a:rPr sz="4500" spc="7" baseline="-3703" dirty="0">
                <a:latin typeface="Symbol"/>
                <a:cs typeface="Symbol"/>
              </a:rPr>
              <a:t></a:t>
            </a:r>
            <a:endParaRPr sz="4500" baseline="-3703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1715" y="1717287"/>
            <a:ext cx="1863089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86865" algn="l"/>
              </a:tabLst>
            </a:pPr>
            <a:r>
              <a:rPr sz="3150" i="1" spc="-95" dirty="0">
                <a:latin typeface="Symbol"/>
                <a:cs typeface="Symbol"/>
              </a:rPr>
              <a:t></a:t>
            </a:r>
            <a:r>
              <a:rPr sz="3150" spc="11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Symbol"/>
                <a:cs typeface="Symbol"/>
              </a:rPr>
              <a:t>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4500" spc="-209" baseline="25925" dirty="0">
                <a:latin typeface="Symbol"/>
                <a:cs typeface="Symbol"/>
              </a:rPr>
              <a:t></a:t>
            </a:r>
            <a:r>
              <a:rPr sz="3150" i="1" spc="-95" dirty="0">
                <a:latin typeface="Symbol"/>
                <a:cs typeface="Symbol"/>
              </a:rPr>
              <a:t>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i="1" spc="-95" dirty="0">
                <a:latin typeface="Symbol"/>
                <a:cs typeface="Symbol"/>
              </a:rPr>
              <a:t>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59939" y="3978465"/>
            <a:ext cx="249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3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Single </a:t>
            </a:r>
            <a:r>
              <a:rPr spc="55" dirty="0"/>
              <a:t>view </a:t>
            </a:r>
            <a:r>
              <a:rPr spc="80" dirty="0"/>
              <a:t>calibration </a:t>
            </a:r>
            <a:r>
              <a:rPr spc="-415" dirty="0"/>
              <a:t>-</a:t>
            </a:r>
            <a:r>
              <a:rPr spc="-305" dirty="0"/>
              <a:t> </a:t>
            </a:r>
            <a:r>
              <a:rPr spc="5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8713" y="4709323"/>
            <a:ext cx="1746885" cy="6057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3160"/>
              </a:lnSpc>
              <a:spcBef>
                <a:spcPts val="140"/>
              </a:spcBef>
              <a:tabLst>
                <a:tab pos="1228090" algn="l"/>
              </a:tabLst>
            </a:pPr>
            <a:r>
              <a:rPr sz="3200" spc="-5" dirty="0">
                <a:latin typeface="Times New Roman"/>
                <a:cs typeface="Times New Roman"/>
              </a:rPr>
              <a:t>v</a:t>
            </a:r>
            <a:r>
              <a:rPr sz="2775" spc="-7" baseline="43543" dirty="0">
                <a:latin typeface="Times New Roman"/>
                <a:cs typeface="Times New Roman"/>
              </a:rPr>
              <a:t>T</a:t>
            </a:r>
            <a:r>
              <a:rPr sz="3350" i="1" spc="-5" dirty="0">
                <a:latin typeface="Symbol"/>
                <a:cs typeface="Symbol"/>
              </a:rPr>
              <a:t></a:t>
            </a:r>
            <a:r>
              <a:rPr sz="3350" i="1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v	</a:t>
            </a:r>
            <a:r>
              <a:rPr sz="3200" spc="5" dirty="0">
                <a:latin typeface="Symbol"/>
                <a:cs typeface="Symbol"/>
              </a:rPr>
              <a:t></a:t>
            </a:r>
            <a:r>
              <a:rPr sz="3200" spc="-28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  <a:p>
            <a:pPr marL="204470">
              <a:lnSpc>
                <a:spcPts val="1360"/>
              </a:lnSpc>
              <a:tabLst>
                <a:tab pos="984250" algn="l"/>
              </a:tabLst>
            </a:pPr>
            <a:r>
              <a:rPr sz="1850" spc="10" dirty="0">
                <a:latin typeface="Times New Roman"/>
                <a:cs typeface="Times New Roman"/>
              </a:rPr>
              <a:t>1	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5090" y="5390341"/>
            <a:ext cx="16637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3995" y="5670231"/>
            <a:ext cx="91313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84860" algn="l"/>
              </a:tabLst>
            </a:pPr>
            <a:r>
              <a:rPr sz="1850" spc="-20" dirty="0">
                <a:latin typeface="Times New Roman"/>
                <a:cs typeface="Times New Roman"/>
              </a:rPr>
              <a:t>1	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1888" y="5380794"/>
            <a:ext cx="1727200" cy="532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8300" algn="l"/>
                <a:tab pos="1215390" algn="l"/>
              </a:tabLst>
            </a:pP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300" i="1" spc="-130" dirty="0">
                <a:latin typeface="Symbol"/>
                <a:cs typeface="Symbol"/>
              </a:rPr>
              <a:t></a:t>
            </a:r>
            <a:r>
              <a:rPr sz="3300" i="1" spc="170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150" spc="-20" dirty="0">
                <a:latin typeface="Symbol"/>
                <a:cs typeface="Symbol"/>
              </a:rPr>
              <a:t></a:t>
            </a:r>
            <a:r>
              <a:rPr sz="3150" spc="-215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0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888" y="6082604"/>
            <a:ext cx="172720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15390" algn="l"/>
              </a:tabLst>
            </a:pPr>
            <a:r>
              <a:rPr sz="3150" spc="-15" dirty="0">
                <a:latin typeface="Times New Roman"/>
                <a:cs typeface="Times New Roman"/>
              </a:rPr>
              <a:t>v</a:t>
            </a:r>
            <a:r>
              <a:rPr sz="2775" spc="-22" baseline="42042" dirty="0">
                <a:latin typeface="Times New Roman"/>
                <a:cs typeface="Times New Roman"/>
              </a:rPr>
              <a:t>T</a:t>
            </a:r>
            <a:r>
              <a:rPr sz="3300" i="1" spc="-15" dirty="0">
                <a:latin typeface="Symbol"/>
                <a:cs typeface="Symbol"/>
              </a:rPr>
              <a:t></a:t>
            </a:r>
            <a:r>
              <a:rPr sz="3300" i="1" spc="170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150" spc="-20" dirty="0">
                <a:latin typeface="Symbol"/>
                <a:cs typeface="Symbol"/>
              </a:rPr>
              <a:t></a:t>
            </a:r>
            <a:r>
              <a:rPr sz="3150" spc="-215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0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4724400"/>
            <a:ext cx="304800" cy="1905000"/>
          </a:xfrm>
          <a:custGeom>
            <a:avLst/>
            <a:gdLst/>
            <a:ahLst/>
            <a:cxnLst/>
            <a:rect l="l" t="t" r="r" b="b"/>
            <a:pathLst>
              <a:path w="304800" h="1905000">
                <a:moveTo>
                  <a:pt x="304800" y="1905001"/>
                </a:moveTo>
                <a:lnTo>
                  <a:pt x="256630" y="1896908"/>
                </a:lnTo>
                <a:lnTo>
                  <a:pt x="214794" y="1874372"/>
                </a:lnTo>
                <a:lnTo>
                  <a:pt x="181804" y="1840008"/>
                </a:lnTo>
                <a:lnTo>
                  <a:pt x="160169" y="1796430"/>
                </a:lnTo>
                <a:lnTo>
                  <a:pt x="152400" y="1746250"/>
                </a:lnTo>
                <a:lnTo>
                  <a:pt x="152400" y="1111250"/>
                </a:lnTo>
                <a:lnTo>
                  <a:pt x="144630" y="1061071"/>
                </a:lnTo>
                <a:lnTo>
                  <a:pt x="122995" y="1017492"/>
                </a:lnTo>
                <a:lnTo>
                  <a:pt x="90005" y="983128"/>
                </a:lnTo>
                <a:lnTo>
                  <a:pt x="48170" y="960593"/>
                </a:lnTo>
                <a:lnTo>
                  <a:pt x="0" y="952500"/>
                </a:lnTo>
                <a:lnTo>
                  <a:pt x="48170" y="944407"/>
                </a:lnTo>
                <a:lnTo>
                  <a:pt x="90005" y="921870"/>
                </a:lnTo>
                <a:lnTo>
                  <a:pt x="122995" y="887506"/>
                </a:lnTo>
                <a:lnTo>
                  <a:pt x="144630" y="843927"/>
                </a:lnTo>
                <a:lnTo>
                  <a:pt x="152400" y="793750"/>
                </a:lnTo>
                <a:lnTo>
                  <a:pt x="152400" y="158750"/>
                </a:lnTo>
                <a:lnTo>
                  <a:pt x="160169" y="108572"/>
                </a:lnTo>
                <a:lnTo>
                  <a:pt x="181804" y="64994"/>
                </a:lnTo>
                <a:lnTo>
                  <a:pt x="214794" y="30629"/>
                </a:lnTo>
                <a:lnTo>
                  <a:pt x="256630" y="8093"/>
                </a:lnTo>
                <a:lnTo>
                  <a:pt x="3048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07940" y="5629824"/>
            <a:ext cx="2327275" cy="530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212340" algn="l"/>
              </a:tabLst>
            </a:pPr>
            <a:r>
              <a:rPr sz="3600" baseline="2314" dirty="0">
                <a:latin typeface="Wingdings"/>
                <a:cs typeface="Wingdings"/>
              </a:rPr>
              <a:t></a:t>
            </a:r>
            <a:r>
              <a:rPr sz="3600" spc="202" baseline="2314" dirty="0">
                <a:latin typeface="Times New Roman"/>
                <a:cs typeface="Times New Roman"/>
              </a:rPr>
              <a:t> </a:t>
            </a:r>
            <a:r>
              <a:rPr sz="3600" spc="52" baseline="2314" dirty="0">
                <a:latin typeface="Arial"/>
                <a:cs typeface="Arial"/>
              </a:rPr>
              <a:t>C</a:t>
            </a:r>
            <a:r>
              <a:rPr sz="3600" spc="22" baseline="2314" dirty="0">
                <a:latin typeface="Arial"/>
                <a:cs typeface="Arial"/>
              </a:rPr>
              <a:t>o</a:t>
            </a:r>
            <a:r>
              <a:rPr sz="3600" spc="-112" baseline="2314" dirty="0">
                <a:latin typeface="Arial"/>
                <a:cs typeface="Arial"/>
              </a:rPr>
              <a:t>m</a:t>
            </a:r>
            <a:r>
              <a:rPr sz="3600" spc="142" baseline="2314" dirty="0">
                <a:latin typeface="Arial"/>
                <a:cs typeface="Arial"/>
              </a:rPr>
              <a:t>p</a:t>
            </a:r>
            <a:r>
              <a:rPr sz="3600" spc="-30" baseline="2314" dirty="0">
                <a:latin typeface="Arial"/>
                <a:cs typeface="Arial"/>
              </a:rPr>
              <a:t>u</a:t>
            </a:r>
            <a:r>
              <a:rPr sz="3600" spc="15" baseline="2314" dirty="0">
                <a:latin typeface="Arial"/>
                <a:cs typeface="Arial"/>
              </a:rPr>
              <a:t>t</a:t>
            </a:r>
            <a:r>
              <a:rPr sz="3600" spc="-15" baseline="2314" dirty="0">
                <a:latin typeface="Arial"/>
                <a:cs typeface="Arial"/>
              </a:rPr>
              <a:t>e</a:t>
            </a:r>
            <a:r>
              <a:rPr sz="3600" spc="-525" baseline="2314" dirty="0">
                <a:latin typeface="Arial"/>
                <a:cs typeface="Arial"/>
              </a:rPr>
              <a:t> </a:t>
            </a:r>
            <a:r>
              <a:rPr sz="3300" i="1" spc="-70" dirty="0">
                <a:latin typeface="Symbol"/>
                <a:cs typeface="Symbol"/>
              </a:rPr>
              <a:t></a:t>
            </a:r>
            <a:r>
              <a:rPr sz="3300" dirty="0">
                <a:latin typeface="Times New Roman"/>
                <a:cs typeface="Times New Roman"/>
              </a:rPr>
              <a:t>	</a:t>
            </a:r>
            <a:r>
              <a:rPr sz="3600" spc="187" baseline="2314" dirty="0">
                <a:latin typeface="Arial"/>
                <a:cs typeface="Arial"/>
              </a:rPr>
              <a:t>!</a:t>
            </a:r>
            <a:endParaRPr sz="3600" baseline="231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91" y="5208163"/>
            <a:ext cx="355600" cy="1053465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[Eqs.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0000"/>
                </a:solidFill>
                <a:latin typeface="Arial"/>
                <a:cs typeface="Arial"/>
              </a:rPr>
              <a:t>31]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19600" y="19050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0" y="2133600"/>
            <a:ext cx="4876800" cy="1524000"/>
          </a:xfrm>
          <a:custGeom>
            <a:avLst/>
            <a:gdLst/>
            <a:ahLst/>
            <a:cxnLst/>
            <a:rect l="l" t="t" r="r" b="b"/>
            <a:pathLst>
              <a:path w="4876800" h="1524000">
                <a:moveTo>
                  <a:pt x="0" y="0"/>
                </a:moveTo>
                <a:lnTo>
                  <a:pt x="4876802" y="15240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10000" y="2819400"/>
            <a:ext cx="4876800" cy="685800"/>
          </a:xfrm>
          <a:custGeom>
            <a:avLst/>
            <a:gdLst/>
            <a:ahLst/>
            <a:cxnLst/>
            <a:rect l="l" t="t" r="r" b="b"/>
            <a:pathLst>
              <a:path w="4876800" h="685800">
                <a:moveTo>
                  <a:pt x="0" y="0"/>
                </a:moveTo>
                <a:lnTo>
                  <a:pt x="4876802" y="6858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6200" y="32766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4400" y="3047999"/>
            <a:ext cx="7467600" cy="457200"/>
          </a:xfrm>
          <a:custGeom>
            <a:avLst/>
            <a:gdLst/>
            <a:ahLst/>
            <a:cxnLst/>
            <a:rect l="l" t="t" r="r" b="b"/>
            <a:pathLst>
              <a:path w="7467600" h="457200">
                <a:moveTo>
                  <a:pt x="0" y="457200"/>
                </a:moveTo>
                <a:lnTo>
                  <a:pt x="74676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0600" y="2590799"/>
            <a:ext cx="7239000" cy="914400"/>
          </a:xfrm>
          <a:custGeom>
            <a:avLst/>
            <a:gdLst/>
            <a:ahLst/>
            <a:cxnLst/>
            <a:rect l="l" t="t" r="r" b="b"/>
            <a:pathLst>
              <a:path w="7239000" h="914400">
                <a:moveTo>
                  <a:pt x="0" y="914400"/>
                </a:moveTo>
                <a:lnTo>
                  <a:pt x="72390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200" y="3429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46340" y="3449320"/>
            <a:ext cx="17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98740" y="3622865"/>
            <a:ext cx="151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19800" y="3276599"/>
            <a:ext cx="3124200" cy="1600200"/>
          </a:xfrm>
          <a:custGeom>
            <a:avLst/>
            <a:gdLst/>
            <a:ahLst/>
            <a:cxnLst/>
            <a:rect l="l" t="t" r="r" b="b"/>
            <a:pathLst>
              <a:path w="3124200" h="1600200">
                <a:moveTo>
                  <a:pt x="0" y="1600200"/>
                </a:moveTo>
                <a:lnTo>
                  <a:pt x="3124201" y="0"/>
                </a:lnTo>
              </a:path>
            </a:pathLst>
          </a:custGeom>
          <a:ln w="50800">
            <a:solidFill>
              <a:srgbClr val="4FC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0400" y="3200398"/>
            <a:ext cx="1981200" cy="2057400"/>
          </a:xfrm>
          <a:custGeom>
            <a:avLst/>
            <a:gdLst/>
            <a:ahLst/>
            <a:cxnLst/>
            <a:rect l="l" t="t" r="r" b="b"/>
            <a:pathLst>
              <a:path w="1981200" h="2057400">
                <a:moveTo>
                  <a:pt x="0" y="2057401"/>
                </a:moveTo>
                <a:lnTo>
                  <a:pt x="1981201" y="0"/>
                </a:lnTo>
              </a:path>
            </a:pathLst>
          </a:custGeom>
          <a:ln w="50800">
            <a:solidFill>
              <a:srgbClr val="4FC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10600" y="3429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689340" y="3682174"/>
            <a:ext cx="23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</a:t>
            </a:r>
            <a:r>
              <a:rPr sz="1800" spc="104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99139" y="6398199"/>
            <a:ext cx="1409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5"/>
              </a:lnSpc>
            </a:pPr>
            <a:r>
              <a:rPr sz="1850" spc="-20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46538" y="6398199"/>
            <a:ext cx="1409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5"/>
              </a:lnSpc>
            </a:pPr>
            <a:r>
              <a:rPr sz="1850" spc="-20" dirty="0">
                <a:latin typeface="Times New Roman"/>
                <a:cs typeface="Times New Roman"/>
              </a:rPr>
              <a:t>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53516" y="3907731"/>
            <a:ext cx="811530" cy="548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2725">
              <a:lnSpc>
                <a:spcPts val="1440"/>
              </a:lnSpc>
              <a:spcBef>
                <a:spcPts val="130"/>
              </a:spcBef>
            </a:pPr>
            <a:r>
              <a:rPr sz="1250" spc="15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2640"/>
              </a:lnSpc>
            </a:pPr>
            <a:r>
              <a:rPr sz="2250" i="1" spc="-80" dirty="0">
                <a:latin typeface="Symbol"/>
                <a:cs typeface="Symbol"/>
              </a:rPr>
              <a:t></a:t>
            </a:r>
            <a:r>
              <a:rPr sz="1875" spc="-120" baseline="-24444" dirty="0">
                <a:latin typeface="Times New Roman"/>
                <a:cs typeface="Times New Roman"/>
              </a:rPr>
              <a:t>1 </a:t>
            </a:r>
            <a:r>
              <a:rPr sz="2100" spc="10" dirty="0">
                <a:latin typeface="Symbol"/>
                <a:cs typeface="Symbol"/>
              </a:rPr>
              <a:t></a:t>
            </a:r>
            <a:r>
              <a:rPr sz="2100" spc="-395" dirty="0">
                <a:latin typeface="Times New Roman"/>
                <a:cs typeface="Times New Roman"/>
              </a:rPr>
              <a:t> </a:t>
            </a:r>
            <a:r>
              <a:rPr sz="2250" i="1" spc="-35" dirty="0">
                <a:latin typeface="Symbol"/>
                <a:cs typeface="Symbol"/>
              </a:rPr>
              <a:t></a:t>
            </a:r>
            <a:r>
              <a:rPr sz="1875" spc="-52" baseline="-24444" dirty="0">
                <a:latin typeface="Times New Roman"/>
                <a:cs typeface="Times New Roman"/>
              </a:rPr>
              <a:t>3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54094" y="3705979"/>
            <a:ext cx="73914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9730" algn="l"/>
              </a:tabLst>
            </a:pPr>
            <a:r>
              <a:rPr sz="2300" i="1" spc="-70" dirty="0">
                <a:latin typeface="Symbol"/>
                <a:cs typeface="Symbol"/>
              </a:rPr>
              <a:t></a:t>
            </a:r>
            <a:r>
              <a:rPr sz="2300" spc="-7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Symbol"/>
                <a:cs typeface="Symbol"/>
              </a:rPr>
              <a:t>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7340" y="3220720"/>
            <a:ext cx="1532255" cy="118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latin typeface="Arial"/>
                <a:cs typeface="Arial"/>
              </a:rPr>
              <a:t>v</a:t>
            </a:r>
            <a:r>
              <a:rPr sz="2400" spc="67" baseline="-19097" dirty="0">
                <a:latin typeface="Arial"/>
                <a:cs typeface="Arial"/>
              </a:rPr>
              <a:t>2</a:t>
            </a:r>
            <a:endParaRPr sz="2400" baseline="-19097">
              <a:latin typeface="Arial"/>
              <a:cs typeface="Arial"/>
            </a:endParaRPr>
          </a:p>
          <a:p>
            <a:pPr marL="298450" indent="-285750">
              <a:lnSpc>
                <a:spcPts val="2145"/>
              </a:lnSpc>
              <a:spcBef>
                <a:spcPts val="19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70" dirty="0">
                <a:latin typeface="Trebuchet MS"/>
                <a:cs typeface="Trebuchet MS"/>
              </a:rPr>
              <a:t>Square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pixels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ts val="214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rebuchet MS"/>
                <a:cs typeface="Trebuchet MS"/>
              </a:rPr>
              <a:t>No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skew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59939" y="3978465"/>
            <a:ext cx="249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9" name="object 26"/>
          <p:cNvSpPr txBox="1"/>
          <p:nvPr/>
        </p:nvSpPr>
        <p:spPr>
          <a:xfrm>
            <a:off x="1078564" y="1925676"/>
            <a:ext cx="172720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spc="5" dirty="0">
                <a:latin typeface="Symbol"/>
                <a:cs typeface="Symbol"/>
              </a:rPr>
              <a:t>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1487286" y="1994224"/>
            <a:ext cx="898525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74065" algn="l"/>
              </a:tabLst>
            </a:pPr>
            <a:r>
              <a:rPr sz="1750" dirty="0">
                <a:latin typeface="Times New Roman"/>
                <a:cs typeface="Times New Roman"/>
              </a:rPr>
              <a:t>2	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1" name="object 28"/>
          <p:cNvSpPr txBox="1"/>
          <p:nvPr/>
        </p:nvSpPr>
        <p:spPr>
          <a:xfrm>
            <a:off x="2732174" y="1737005"/>
            <a:ext cx="607695" cy="11709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885"/>
              </a:spcBef>
            </a:pPr>
            <a:r>
              <a:rPr sz="1750" dirty="0">
                <a:latin typeface="Times New Roman"/>
                <a:cs typeface="Times New Roman"/>
              </a:rPr>
              <a:t>5</a:t>
            </a:r>
            <a:r>
              <a:rPr sz="1750" spc="-320" dirty="0">
                <a:latin typeface="Times New Roman"/>
                <a:cs typeface="Times New Roman"/>
              </a:rPr>
              <a:t> </a:t>
            </a:r>
            <a:r>
              <a:rPr sz="4500" spc="7" baseline="-12962" dirty="0">
                <a:latin typeface="Symbol"/>
                <a:cs typeface="Symbol"/>
              </a:rPr>
              <a:t></a:t>
            </a:r>
            <a:endParaRPr sz="4500" baseline="-12962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4725" i="1" spc="7" baseline="14109" dirty="0">
                <a:latin typeface="Symbol"/>
                <a:cs typeface="Symbol"/>
              </a:rPr>
              <a:t></a:t>
            </a:r>
            <a:r>
              <a:rPr sz="2625" spc="7" baseline="1587" dirty="0">
                <a:latin typeface="Times New Roman"/>
                <a:cs typeface="Times New Roman"/>
              </a:rPr>
              <a:t>6</a:t>
            </a:r>
            <a:r>
              <a:rPr sz="2625" spc="-472" baseline="1587" dirty="0">
                <a:latin typeface="Times New Roman"/>
                <a:cs typeface="Times New Roman"/>
              </a:rPr>
              <a:t> </a:t>
            </a:r>
            <a:r>
              <a:rPr sz="4500" spc="-862" baseline="18518" dirty="0">
                <a:latin typeface="Symbol"/>
                <a:cs typeface="Symbol"/>
              </a:rPr>
              <a:t></a:t>
            </a:r>
            <a:r>
              <a:rPr sz="3000" spc="-575" dirty="0">
                <a:latin typeface="Symbol"/>
                <a:cs typeface="Symbol"/>
              </a:rPr>
              <a:t>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42" name="object 29"/>
          <p:cNvSpPr txBox="1"/>
          <p:nvPr/>
        </p:nvSpPr>
        <p:spPr>
          <a:xfrm>
            <a:off x="1973734" y="2292964"/>
            <a:ext cx="410209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i="1" spc="-20" dirty="0">
                <a:latin typeface="Symbol"/>
                <a:cs typeface="Symbol"/>
              </a:rPr>
              <a:t></a:t>
            </a:r>
            <a:r>
              <a:rPr sz="2625" baseline="-23809" dirty="0">
                <a:latin typeface="Times New Roman"/>
                <a:cs typeface="Times New Roman"/>
              </a:rPr>
              <a:t>5</a:t>
            </a:r>
            <a:endParaRPr sz="2625" baseline="-23809">
              <a:latin typeface="Times New Roman"/>
              <a:cs typeface="Times New Roman"/>
            </a:endParaRPr>
          </a:p>
        </p:txBody>
      </p:sp>
      <p:sp>
        <p:nvSpPr>
          <p:cNvPr id="43" name="object 30"/>
          <p:cNvSpPr txBox="1"/>
          <p:nvPr/>
        </p:nvSpPr>
        <p:spPr>
          <a:xfrm>
            <a:off x="1078564" y="2396571"/>
            <a:ext cx="54610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-1732" baseline="18518" dirty="0">
                <a:latin typeface="Symbol"/>
                <a:cs typeface="Symbol"/>
              </a:rPr>
              <a:t></a:t>
            </a:r>
            <a:r>
              <a:rPr sz="3000" spc="-140" dirty="0">
                <a:latin typeface="Symbol"/>
                <a:cs typeface="Symbol"/>
              </a:rPr>
              <a:t></a:t>
            </a:r>
            <a:r>
              <a:rPr sz="4725" i="1" spc="52" baseline="14109" dirty="0">
                <a:latin typeface="Symbol"/>
                <a:cs typeface="Symbol"/>
              </a:rPr>
              <a:t></a:t>
            </a:r>
            <a:r>
              <a:rPr sz="2625" baseline="1587" dirty="0">
                <a:latin typeface="Times New Roman"/>
                <a:cs typeface="Times New Roman"/>
              </a:rPr>
              <a:t>4</a:t>
            </a:r>
            <a:endParaRPr sz="2625" baseline="1587">
              <a:latin typeface="Times New Roman"/>
              <a:cs typeface="Times New Roman"/>
            </a:endParaRPr>
          </a:p>
        </p:txBody>
      </p:sp>
      <p:sp>
        <p:nvSpPr>
          <p:cNvPr id="44" name="object 31"/>
          <p:cNvSpPr txBox="1"/>
          <p:nvPr/>
        </p:nvSpPr>
        <p:spPr>
          <a:xfrm>
            <a:off x="2735273" y="1537318"/>
            <a:ext cx="60452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4500" algn="l"/>
              </a:tabLst>
            </a:pPr>
            <a:r>
              <a:rPr sz="4725" i="1" spc="-142" baseline="-24691" dirty="0">
                <a:latin typeface="Symbol"/>
                <a:cs typeface="Symbol"/>
              </a:rPr>
              <a:t></a:t>
            </a:r>
            <a:r>
              <a:rPr sz="4725" spc="-142" baseline="-24691" dirty="0">
                <a:latin typeface="Times New Roman"/>
                <a:cs typeface="Times New Roman"/>
              </a:rPr>
              <a:t>	</a:t>
            </a:r>
            <a:r>
              <a:rPr sz="3000" spc="5" dirty="0">
                <a:latin typeface="Symbol"/>
                <a:cs typeface="Symbol"/>
              </a:rPr>
              <a:t>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45" name="object 32"/>
          <p:cNvSpPr txBox="1"/>
          <p:nvPr/>
        </p:nvSpPr>
        <p:spPr>
          <a:xfrm>
            <a:off x="1078564" y="1141574"/>
            <a:ext cx="226123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02969" algn="l"/>
                <a:tab pos="1663700" algn="l"/>
              </a:tabLst>
            </a:pPr>
            <a:r>
              <a:rPr sz="4500" spc="-67" baseline="-3703" dirty="0">
                <a:latin typeface="Symbol"/>
                <a:cs typeface="Symbol"/>
              </a:rPr>
              <a:t></a:t>
            </a:r>
            <a:r>
              <a:rPr sz="3150" i="1" spc="-45" dirty="0">
                <a:latin typeface="Symbol"/>
                <a:cs typeface="Symbol"/>
              </a:rPr>
              <a:t></a:t>
            </a:r>
            <a:r>
              <a:rPr sz="2625" spc="-67" baseline="-23809" dirty="0">
                <a:latin typeface="Times New Roman"/>
                <a:cs typeface="Times New Roman"/>
              </a:rPr>
              <a:t>1	</a:t>
            </a:r>
            <a:r>
              <a:rPr sz="3150" i="1" spc="20" dirty="0">
                <a:latin typeface="Symbol"/>
                <a:cs typeface="Symbol"/>
              </a:rPr>
              <a:t></a:t>
            </a:r>
            <a:r>
              <a:rPr sz="2625" spc="30" baseline="-23809" dirty="0">
                <a:latin typeface="Times New Roman"/>
                <a:cs typeface="Times New Roman"/>
              </a:rPr>
              <a:t>2	</a:t>
            </a:r>
            <a:r>
              <a:rPr sz="3150" i="1" spc="20" dirty="0">
                <a:latin typeface="Symbol"/>
                <a:cs typeface="Symbol"/>
              </a:rPr>
              <a:t></a:t>
            </a:r>
            <a:r>
              <a:rPr sz="2625" spc="30" baseline="-23809" dirty="0">
                <a:latin typeface="Times New Roman"/>
                <a:cs typeface="Times New Roman"/>
              </a:rPr>
              <a:t>4</a:t>
            </a:r>
            <a:r>
              <a:rPr sz="2625" spc="-412" baseline="-23809" dirty="0">
                <a:latin typeface="Times New Roman"/>
                <a:cs typeface="Times New Roman"/>
              </a:rPr>
              <a:t> </a:t>
            </a:r>
            <a:r>
              <a:rPr sz="4500" spc="7" baseline="-3703" dirty="0">
                <a:latin typeface="Symbol"/>
                <a:cs typeface="Symbol"/>
              </a:rPr>
              <a:t></a:t>
            </a:r>
            <a:endParaRPr sz="4500" baseline="-3703">
              <a:latin typeface="Symbol"/>
              <a:cs typeface="Symbol"/>
            </a:endParaRPr>
          </a:p>
        </p:txBody>
      </p:sp>
      <p:sp>
        <p:nvSpPr>
          <p:cNvPr id="46" name="object 33"/>
          <p:cNvSpPr txBox="1"/>
          <p:nvPr/>
        </p:nvSpPr>
        <p:spPr>
          <a:xfrm>
            <a:off x="401715" y="1717287"/>
            <a:ext cx="1863089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86865" algn="l"/>
              </a:tabLst>
            </a:pPr>
            <a:r>
              <a:rPr sz="3150" i="1" spc="-95" dirty="0">
                <a:latin typeface="Symbol"/>
                <a:cs typeface="Symbol"/>
              </a:rPr>
              <a:t></a:t>
            </a:r>
            <a:r>
              <a:rPr sz="3150" spc="11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Symbol"/>
                <a:cs typeface="Symbol"/>
              </a:rPr>
              <a:t>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4500" spc="-209" baseline="25925" dirty="0">
                <a:latin typeface="Symbol"/>
                <a:cs typeface="Symbol"/>
              </a:rPr>
              <a:t></a:t>
            </a:r>
            <a:r>
              <a:rPr sz="3150" i="1" spc="-95" dirty="0">
                <a:latin typeface="Symbol"/>
                <a:cs typeface="Symbol"/>
              </a:rPr>
              <a:t>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i="1" spc="-95" dirty="0">
                <a:latin typeface="Symbol"/>
                <a:cs typeface="Symbol"/>
              </a:rPr>
              <a:t></a:t>
            </a:r>
            <a:endParaRPr sz="315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5391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Single </a:t>
            </a:r>
            <a:r>
              <a:rPr spc="55" dirty="0"/>
              <a:t>view </a:t>
            </a:r>
            <a:r>
              <a:rPr spc="80" dirty="0"/>
              <a:t>calibration </a:t>
            </a:r>
            <a:r>
              <a:rPr spc="-415" dirty="0"/>
              <a:t>-</a:t>
            </a:r>
            <a:r>
              <a:rPr spc="-305" dirty="0"/>
              <a:t> </a:t>
            </a:r>
            <a:r>
              <a:rPr spc="5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820" y="5003661"/>
            <a:ext cx="92456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91845" algn="l"/>
              </a:tabLst>
            </a:pPr>
            <a:r>
              <a:rPr sz="1850" spc="10" dirty="0">
                <a:latin typeface="Times New Roman"/>
                <a:cs typeface="Times New Roman"/>
              </a:rPr>
              <a:t>1	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713" y="4709323"/>
            <a:ext cx="1746885" cy="5422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228090" algn="l"/>
              </a:tabLst>
            </a:pPr>
            <a:r>
              <a:rPr sz="3200" spc="-5" dirty="0">
                <a:latin typeface="Times New Roman"/>
                <a:cs typeface="Times New Roman"/>
              </a:rPr>
              <a:t>v</a:t>
            </a:r>
            <a:r>
              <a:rPr sz="2775" spc="-7" baseline="43543" dirty="0">
                <a:latin typeface="Times New Roman"/>
                <a:cs typeface="Times New Roman"/>
              </a:rPr>
              <a:t>T</a:t>
            </a:r>
            <a:r>
              <a:rPr sz="3350" i="1" spc="-5" dirty="0">
                <a:latin typeface="Symbol"/>
                <a:cs typeface="Symbol"/>
              </a:rPr>
              <a:t></a:t>
            </a:r>
            <a:r>
              <a:rPr sz="3350" i="1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v	</a:t>
            </a:r>
            <a:r>
              <a:rPr sz="3200" spc="5" dirty="0">
                <a:latin typeface="Symbol"/>
                <a:cs typeface="Symbol"/>
              </a:rPr>
              <a:t></a:t>
            </a:r>
            <a:r>
              <a:rPr sz="3200" spc="-28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6538" y="5670231"/>
            <a:ext cx="14097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0" dirty="0">
                <a:latin typeface="Times New Roman"/>
                <a:cs typeface="Times New Roman"/>
              </a:rPr>
              <a:t>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5090" y="5390341"/>
            <a:ext cx="16637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3995" y="5670231"/>
            <a:ext cx="14097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0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6538" y="6372677"/>
            <a:ext cx="14097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20" dirty="0">
                <a:latin typeface="Times New Roman"/>
                <a:cs typeface="Times New Roman"/>
              </a:rPr>
              <a:t>3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090" y="6092070"/>
            <a:ext cx="16637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25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9139" y="6372677"/>
            <a:ext cx="14097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20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888" y="5186790"/>
            <a:ext cx="1727200" cy="143002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  <a:tabLst>
                <a:tab pos="368300" algn="l"/>
                <a:tab pos="1215390" algn="l"/>
              </a:tabLst>
            </a:pP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300" i="1" spc="-130" dirty="0">
                <a:latin typeface="Symbol"/>
                <a:cs typeface="Symbol"/>
              </a:rPr>
              <a:t></a:t>
            </a:r>
            <a:r>
              <a:rPr sz="3300" i="1" spc="170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150" spc="-20" dirty="0">
                <a:latin typeface="Symbol"/>
                <a:cs typeface="Symbol"/>
              </a:rPr>
              <a:t></a:t>
            </a:r>
            <a:r>
              <a:rPr sz="3150" spc="-229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0</a:t>
            </a: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368300" algn="l"/>
                <a:tab pos="1215390" algn="l"/>
              </a:tabLst>
            </a:pP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300" i="1" spc="-130" dirty="0">
                <a:latin typeface="Symbol"/>
                <a:cs typeface="Symbol"/>
              </a:rPr>
              <a:t></a:t>
            </a:r>
            <a:r>
              <a:rPr sz="3300" i="1" spc="170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v	</a:t>
            </a:r>
            <a:r>
              <a:rPr sz="3150" spc="-20" dirty="0">
                <a:latin typeface="Symbol"/>
                <a:cs typeface="Symbol"/>
              </a:rPr>
              <a:t></a:t>
            </a:r>
            <a:r>
              <a:rPr sz="3150" spc="-229" dirty="0">
                <a:latin typeface="Times New Roman"/>
                <a:cs typeface="Times New Roman"/>
              </a:rPr>
              <a:t> </a:t>
            </a:r>
            <a:r>
              <a:rPr sz="3150" spc="-20" dirty="0">
                <a:latin typeface="Times New Roman"/>
                <a:cs typeface="Times New Roman"/>
              </a:rPr>
              <a:t>0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400" y="4724400"/>
            <a:ext cx="304800" cy="1905000"/>
          </a:xfrm>
          <a:custGeom>
            <a:avLst/>
            <a:gdLst/>
            <a:ahLst/>
            <a:cxnLst/>
            <a:rect l="l" t="t" r="r" b="b"/>
            <a:pathLst>
              <a:path w="304800" h="1905000">
                <a:moveTo>
                  <a:pt x="304800" y="1905001"/>
                </a:moveTo>
                <a:lnTo>
                  <a:pt x="256630" y="1896908"/>
                </a:lnTo>
                <a:lnTo>
                  <a:pt x="214794" y="1874372"/>
                </a:lnTo>
                <a:lnTo>
                  <a:pt x="181804" y="1840008"/>
                </a:lnTo>
                <a:lnTo>
                  <a:pt x="160169" y="1796430"/>
                </a:lnTo>
                <a:lnTo>
                  <a:pt x="152400" y="1746250"/>
                </a:lnTo>
                <a:lnTo>
                  <a:pt x="152400" y="1111250"/>
                </a:lnTo>
                <a:lnTo>
                  <a:pt x="144630" y="1061071"/>
                </a:lnTo>
                <a:lnTo>
                  <a:pt x="122995" y="1017492"/>
                </a:lnTo>
                <a:lnTo>
                  <a:pt x="90005" y="983128"/>
                </a:lnTo>
                <a:lnTo>
                  <a:pt x="48170" y="960593"/>
                </a:lnTo>
                <a:lnTo>
                  <a:pt x="0" y="952500"/>
                </a:lnTo>
                <a:lnTo>
                  <a:pt x="48170" y="944407"/>
                </a:lnTo>
                <a:lnTo>
                  <a:pt x="90005" y="921870"/>
                </a:lnTo>
                <a:lnTo>
                  <a:pt x="122995" y="887506"/>
                </a:lnTo>
                <a:lnTo>
                  <a:pt x="144630" y="843927"/>
                </a:lnTo>
                <a:lnTo>
                  <a:pt x="152400" y="793750"/>
                </a:lnTo>
                <a:lnTo>
                  <a:pt x="152400" y="158750"/>
                </a:lnTo>
                <a:lnTo>
                  <a:pt x="160169" y="108572"/>
                </a:lnTo>
                <a:lnTo>
                  <a:pt x="181804" y="64994"/>
                </a:lnTo>
                <a:lnTo>
                  <a:pt x="214794" y="30629"/>
                </a:lnTo>
                <a:lnTo>
                  <a:pt x="256630" y="8093"/>
                </a:lnTo>
                <a:lnTo>
                  <a:pt x="3048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72173" y="5713723"/>
            <a:ext cx="2265045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50" i="1" spc="-55" dirty="0">
                <a:latin typeface="Symbol"/>
                <a:cs typeface="Symbol"/>
              </a:rPr>
              <a:t></a:t>
            </a:r>
            <a:r>
              <a:rPr sz="3450" i="1" spc="-55" dirty="0">
                <a:latin typeface="Times New Roman"/>
                <a:cs typeface="Times New Roman"/>
              </a:rPr>
              <a:t> </a:t>
            </a:r>
            <a:r>
              <a:rPr sz="3350" spc="10" dirty="0">
                <a:latin typeface="Symbol"/>
                <a:cs typeface="Symbol"/>
              </a:rPr>
              <a:t></a:t>
            </a:r>
            <a:r>
              <a:rPr sz="3350" spc="10" dirty="0">
                <a:latin typeface="Times New Roman"/>
                <a:cs typeface="Times New Roman"/>
              </a:rPr>
              <a:t> </a:t>
            </a:r>
            <a:r>
              <a:rPr sz="3350" spc="60" dirty="0">
                <a:latin typeface="Times New Roman"/>
                <a:cs typeface="Times New Roman"/>
              </a:rPr>
              <a:t>(</a:t>
            </a:r>
            <a:r>
              <a:rPr sz="3350" i="1" spc="60" dirty="0">
                <a:latin typeface="Times New Roman"/>
                <a:cs typeface="Times New Roman"/>
              </a:rPr>
              <a:t>K </a:t>
            </a:r>
            <a:r>
              <a:rPr sz="3350" i="1" spc="175" dirty="0">
                <a:latin typeface="Times New Roman"/>
                <a:cs typeface="Times New Roman"/>
              </a:rPr>
              <a:t>K</a:t>
            </a:r>
            <a:r>
              <a:rPr sz="2925" i="1" spc="262" baseline="42735" dirty="0">
                <a:latin typeface="Times New Roman"/>
                <a:cs typeface="Times New Roman"/>
              </a:rPr>
              <a:t>T</a:t>
            </a:r>
            <a:r>
              <a:rPr sz="2925" i="1" spc="-315" baseline="42735" dirty="0">
                <a:latin typeface="Times New Roman"/>
                <a:cs typeface="Times New Roman"/>
              </a:rPr>
              <a:t> </a:t>
            </a:r>
            <a:r>
              <a:rPr sz="3350" spc="-5" dirty="0">
                <a:latin typeface="Times New Roman"/>
                <a:cs typeface="Times New Roman"/>
              </a:rPr>
              <a:t>)</a:t>
            </a:r>
            <a:r>
              <a:rPr sz="2925" spc="-7" baseline="42735" dirty="0">
                <a:latin typeface="Symbol"/>
                <a:cs typeface="Symbol"/>
              </a:rPr>
              <a:t></a:t>
            </a:r>
            <a:r>
              <a:rPr sz="2925" spc="-7" baseline="42735" dirty="0">
                <a:latin typeface="Times New Roman"/>
                <a:cs typeface="Times New Roman"/>
              </a:rPr>
              <a:t>1</a:t>
            </a:r>
            <a:endParaRPr sz="2925" baseline="42735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40562" y="6057901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0" y="25398"/>
                </a:moveTo>
                <a:lnTo>
                  <a:pt x="0" y="50798"/>
                </a:lnTo>
                <a:lnTo>
                  <a:pt x="457200" y="50800"/>
                </a:lnTo>
                <a:lnTo>
                  <a:pt x="457200" y="76200"/>
                </a:lnTo>
                <a:lnTo>
                  <a:pt x="533400" y="38100"/>
                </a:lnTo>
                <a:lnTo>
                  <a:pt x="508000" y="25400"/>
                </a:lnTo>
                <a:lnTo>
                  <a:pt x="0" y="25398"/>
                </a:lnTo>
                <a:close/>
              </a:path>
              <a:path w="533400" h="76200">
                <a:moveTo>
                  <a:pt x="457200" y="0"/>
                </a:moveTo>
                <a:lnTo>
                  <a:pt x="457200" y="25400"/>
                </a:lnTo>
                <a:lnTo>
                  <a:pt x="508000" y="254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29176" y="5815788"/>
            <a:ext cx="336550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25" dirty="0">
                <a:latin typeface="Times New Roman"/>
                <a:cs typeface="Times New Roman"/>
              </a:rPr>
              <a:t>K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28540" y="6391620"/>
            <a:ext cx="2996565" cy="51498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600" dirty="0">
                <a:latin typeface="Arial"/>
                <a:cs typeface="Arial"/>
              </a:rPr>
              <a:t>(Cholesky </a:t>
            </a:r>
            <a:r>
              <a:rPr sz="1600" spc="40" dirty="0">
                <a:latin typeface="Arial"/>
                <a:cs typeface="Arial"/>
              </a:rPr>
              <a:t>factorization; </a:t>
            </a:r>
            <a:r>
              <a:rPr sz="1600" spc="20" dirty="0">
                <a:latin typeface="Arial"/>
                <a:cs typeface="Arial"/>
              </a:rPr>
              <a:t>HZ </a:t>
            </a:r>
            <a:r>
              <a:rPr sz="1600" spc="65" dirty="0">
                <a:latin typeface="Arial"/>
                <a:cs typeface="Arial"/>
              </a:rPr>
              <a:t>pag  </a:t>
            </a:r>
            <a:r>
              <a:rPr sz="1600" spc="85" dirty="0">
                <a:latin typeface="Arial"/>
                <a:cs typeface="Arial"/>
              </a:rPr>
              <a:t>582)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03140" y="5425599"/>
            <a:ext cx="3294379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35" dirty="0">
                <a:latin typeface="Arial"/>
                <a:cs typeface="Arial"/>
              </a:rPr>
              <a:t>Once </a:t>
            </a:r>
            <a:r>
              <a:rPr sz="1800" b="1" i="1" spc="-5" dirty="0">
                <a:latin typeface="Symbol"/>
                <a:cs typeface="Symbol"/>
              </a:rPr>
              <a:t>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Arial"/>
                <a:cs typeface="Arial"/>
              </a:rPr>
              <a:t>is </a:t>
            </a:r>
            <a:r>
              <a:rPr sz="1800" spc="20" dirty="0">
                <a:latin typeface="Arial"/>
                <a:cs typeface="Arial"/>
              </a:rPr>
              <a:t>calculated, </a:t>
            </a:r>
            <a:r>
              <a:rPr sz="1800" spc="25" dirty="0">
                <a:latin typeface="Arial"/>
                <a:cs typeface="Arial"/>
              </a:rPr>
              <a:t>we </a:t>
            </a:r>
            <a:r>
              <a:rPr sz="1800" spc="20" dirty="0">
                <a:latin typeface="Arial"/>
                <a:cs typeface="Arial"/>
              </a:rPr>
              <a:t>get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K: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91" y="5208163"/>
            <a:ext cx="355600" cy="1053465"/>
          </a:xfrm>
          <a:prstGeom prst="rect">
            <a:avLst/>
          </a:prstGeom>
        </p:spPr>
        <p:txBody>
          <a:bodyPr vert="vert270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[Eqs.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0000"/>
                </a:solidFill>
                <a:latin typeface="Arial"/>
                <a:cs typeface="Arial"/>
              </a:rPr>
              <a:t>31]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19600" y="19050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0000" y="2133600"/>
            <a:ext cx="4876800" cy="1524000"/>
          </a:xfrm>
          <a:custGeom>
            <a:avLst/>
            <a:gdLst/>
            <a:ahLst/>
            <a:cxnLst/>
            <a:rect l="l" t="t" r="r" b="b"/>
            <a:pathLst>
              <a:path w="4876800" h="1524000">
                <a:moveTo>
                  <a:pt x="0" y="0"/>
                </a:moveTo>
                <a:lnTo>
                  <a:pt x="4876802" y="15240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10000" y="2819400"/>
            <a:ext cx="4876800" cy="685800"/>
          </a:xfrm>
          <a:custGeom>
            <a:avLst/>
            <a:gdLst/>
            <a:ahLst/>
            <a:cxnLst/>
            <a:rect l="l" t="t" r="r" b="b"/>
            <a:pathLst>
              <a:path w="4876800" h="685800">
                <a:moveTo>
                  <a:pt x="0" y="0"/>
                </a:moveTo>
                <a:lnTo>
                  <a:pt x="4876802" y="6858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96200" y="32766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4400" y="3047999"/>
            <a:ext cx="7467600" cy="457200"/>
          </a:xfrm>
          <a:custGeom>
            <a:avLst/>
            <a:gdLst/>
            <a:ahLst/>
            <a:cxnLst/>
            <a:rect l="l" t="t" r="r" b="b"/>
            <a:pathLst>
              <a:path w="7467600" h="457200">
                <a:moveTo>
                  <a:pt x="0" y="457200"/>
                </a:moveTo>
                <a:lnTo>
                  <a:pt x="74676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0600" y="2590799"/>
            <a:ext cx="7239000" cy="914400"/>
          </a:xfrm>
          <a:custGeom>
            <a:avLst/>
            <a:gdLst/>
            <a:ahLst/>
            <a:cxnLst/>
            <a:rect l="l" t="t" r="r" b="b"/>
            <a:pathLst>
              <a:path w="7239000" h="914400">
                <a:moveTo>
                  <a:pt x="0" y="914400"/>
                </a:moveTo>
                <a:lnTo>
                  <a:pt x="7239004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8200" y="3429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546340" y="3449320"/>
            <a:ext cx="17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98740" y="3622865"/>
            <a:ext cx="151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19800" y="3276599"/>
            <a:ext cx="3124200" cy="1600200"/>
          </a:xfrm>
          <a:custGeom>
            <a:avLst/>
            <a:gdLst/>
            <a:ahLst/>
            <a:cxnLst/>
            <a:rect l="l" t="t" r="r" b="b"/>
            <a:pathLst>
              <a:path w="3124200" h="1600200">
                <a:moveTo>
                  <a:pt x="0" y="1600200"/>
                </a:moveTo>
                <a:lnTo>
                  <a:pt x="3124201" y="0"/>
                </a:lnTo>
              </a:path>
            </a:pathLst>
          </a:custGeom>
          <a:ln w="50800">
            <a:solidFill>
              <a:srgbClr val="4FC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10400" y="3200398"/>
            <a:ext cx="1981200" cy="2057400"/>
          </a:xfrm>
          <a:custGeom>
            <a:avLst/>
            <a:gdLst/>
            <a:ahLst/>
            <a:cxnLst/>
            <a:rect l="l" t="t" r="r" b="b"/>
            <a:pathLst>
              <a:path w="1981200" h="2057400">
                <a:moveTo>
                  <a:pt x="0" y="2057401"/>
                </a:moveTo>
                <a:lnTo>
                  <a:pt x="1981201" y="0"/>
                </a:lnTo>
              </a:path>
            </a:pathLst>
          </a:custGeom>
          <a:ln w="50800">
            <a:solidFill>
              <a:srgbClr val="4FC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10600" y="3429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689340" y="3682174"/>
            <a:ext cx="23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</a:t>
            </a:r>
            <a:r>
              <a:rPr sz="1800" spc="104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53516" y="3907731"/>
            <a:ext cx="811530" cy="548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2725">
              <a:lnSpc>
                <a:spcPts val="1440"/>
              </a:lnSpc>
              <a:spcBef>
                <a:spcPts val="130"/>
              </a:spcBef>
            </a:pPr>
            <a:r>
              <a:rPr sz="1250" spc="15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2640"/>
              </a:lnSpc>
            </a:pPr>
            <a:r>
              <a:rPr sz="2250" i="1" spc="-80" dirty="0">
                <a:latin typeface="Symbol"/>
                <a:cs typeface="Symbol"/>
              </a:rPr>
              <a:t></a:t>
            </a:r>
            <a:r>
              <a:rPr sz="1875" spc="-120" baseline="-24444" dirty="0">
                <a:latin typeface="Times New Roman"/>
                <a:cs typeface="Times New Roman"/>
              </a:rPr>
              <a:t>1 </a:t>
            </a:r>
            <a:r>
              <a:rPr sz="2100" spc="10" dirty="0">
                <a:latin typeface="Symbol"/>
                <a:cs typeface="Symbol"/>
              </a:rPr>
              <a:t></a:t>
            </a:r>
            <a:r>
              <a:rPr sz="2100" spc="-395" dirty="0">
                <a:latin typeface="Times New Roman"/>
                <a:cs typeface="Times New Roman"/>
              </a:rPr>
              <a:t> </a:t>
            </a:r>
            <a:r>
              <a:rPr sz="2250" i="1" spc="-35" dirty="0">
                <a:latin typeface="Symbol"/>
                <a:cs typeface="Symbol"/>
              </a:rPr>
              <a:t></a:t>
            </a:r>
            <a:r>
              <a:rPr sz="1875" spc="-52" baseline="-24444" dirty="0">
                <a:latin typeface="Times New Roman"/>
                <a:cs typeface="Times New Roman"/>
              </a:rPr>
              <a:t>3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54094" y="3705979"/>
            <a:ext cx="73914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9730" algn="l"/>
              </a:tabLst>
            </a:pPr>
            <a:r>
              <a:rPr sz="2300" i="1" spc="-70" dirty="0">
                <a:latin typeface="Symbol"/>
                <a:cs typeface="Symbol"/>
              </a:rPr>
              <a:t></a:t>
            </a:r>
            <a:r>
              <a:rPr sz="2300" spc="-7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Symbol"/>
                <a:cs typeface="Symbol"/>
              </a:rPr>
              <a:t></a:t>
            </a:r>
            <a:r>
              <a:rPr sz="2200" spc="-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7340" y="3220720"/>
            <a:ext cx="1532255" cy="118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latin typeface="Arial"/>
                <a:cs typeface="Arial"/>
              </a:rPr>
              <a:t>v</a:t>
            </a:r>
            <a:r>
              <a:rPr sz="2400" spc="67" baseline="-19097" dirty="0">
                <a:latin typeface="Arial"/>
                <a:cs typeface="Arial"/>
              </a:rPr>
              <a:t>2</a:t>
            </a:r>
            <a:endParaRPr sz="2400" baseline="-19097">
              <a:latin typeface="Arial"/>
              <a:cs typeface="Arial"/>
            </a:endParaRPr>
          </a:p>
          <a:p>
            <a:pPr marL="298450" indent="-285750">
              <a:lnSpc>
                <a:spcPts val="2145"/>
              </a:lnSpc>
              <a:spcBef>
                <a:spcPts val="19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70" dirty="0">
                <a:latin typeface="Trebuchet MS"/>
                <a:cs typeface="Trebuchet MS"/>
              </a:rPr>
              <a:t>Square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pixels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ts val="214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rebuchet MS"/>
                <a:cs typeface="Trebuchet MS"/>
              </a:rPr>
              <a:t>No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skew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59939" y="3978465"/>
            <a:ext cx="249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4" name="object 26"/>
          <p:cNvSpPr txBox="1"/>
          <p:nvPr/>
        </p:nvSpPr>
        <p:spPr>
          <a:xfrm>
            <a:off x="1078564" y="1925676"/>
            <a:ext cx="172720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spc="5" dirty="0">
                <a:latin typeface="Symbol"/>
                <a:cs typeface="Symbol"/>
              </a:rPr>
              <a:t>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45" name="object 27"/>
          <p:cNvSpPr txBox="1"/>
          <p:nvPr/>
        </p:nvSpPr>
        <p:spPr>
          <a:xfrm>
            <a:off x="1487286" y="1994224"/>
            <a:ext cx="898525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74065" algn="l"/>
              </a:tabLst>
            </a:pPr>
            <a:r>
              <a:rPr sz="1750" dirty="0">
                <a:latin typeface="Times New Roman"/>
                <a:cs typeface="Times New Roman"/>
              </a:rPr>
              <a:t>2	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6" name="object 28"/>
          <p:cNvSpPr txBox="1"/>
          <p:nvPr/>
        </p:nvSpPr>
        <p:spPr>
          <a:xfrm>
            <a:off x="2732174" y="1737005"/>
            <a:ext cx="607695" cy="11709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885"/>
              </a:spcBef>
            </a:pPr>
            <a:r>
              <a:rPr sz="1750" dirty="0">
                <a:latin typeface="Times New Roman"/>
                <a:cs typeface="Times New Roman"/>
              </a:rPr>
              <a:t>5</a:t>
            </a:r>
            <a:r>
              <a:rPr sz="1750" spc="-320" dirty="0">
                <a:latin typeface="Times New Roman"/>
                <a:cs typeface="Times New Roman"/>
              </a:rPr>
              <a:t> </a:t>
            </a:r>
            <a:r>
              <a:rPr sz="4500" spc="7" baseline="-12962" dirty="0">
                <a:latin typeface="Symbol"/>
                <a:cs typeface="Symbol"/>
              </a:rPr>
              <a:t></a:t>
            </a:r>
            <a:endParaRPr sz="4500" baseline="-12962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4725" i="1" spc="7" baseline="14109" dirty="0">
                <a:latin typeface="Symbol"/>
                <a:cs typeface="Symbol"/>
              </a:rPr>
              <a:t></a:t>
            </a:r>
            <a:r>
              <a:rPr sz="2625" spc="7" baseline="1587" dirty="0">
                <a:latin typeface="Times New Roman"/>
                <a:cs typeface="Times New Roman"/>
              </a:rPr>
              <a:t>6</a:t>
            </a:r>
            <a:r>
              <a:rPr sz="2625" spc="-472" baseline="1587" dirty="0">
                <a:latin typeface="Times New Roman"/>
                <a:cs typeface="Times New Roman"/>
              </a:rPr>
              <a:t> </a:t>
            </a:r>
            <a:r>
              <a:rPr sz="4500" spc="-862" baseline="18518" dirty="0">
                <a:latin typeface="Symbol"/>
                <a:cs typeface="Symbol"/>
              </a:rPr>
              <a:t></a:t>
            </a:r>
            <a:r>
              <a:rPr sz="3000" spc="-575" dirty="0">
                <a:latin typeface="Symbol"/>
                <a:cs typeface="Symbol"/>
              </a:rPr>
              <a:t>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47" name="object 29"/>
          <p:cNvSpPr txBox="1"/>
          <p:nvPr/>
        </p:nvSpPr>
        <p:spPr>
          <a:xfrm>
            <a:off x="1973734" y="2292964"/>
            <a:ext cx="410209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i="1" spc="-20" dirty="0">
                <a:latin typeface="Symbol"/>
                <a:cs typeface="Symbol"/>
              </a:rPr>
              <a:t></a:t>
            </a:r>
            <a:r>
              <a:rPr sz="2625" baseline="-23809" dirty="0">
                <a:latin typeface="Times New Roman"/>
                <a:cs typeface="Times New Roman"/>
              </a:rPr>
              <a:t>5</a:t>
            </a:r>
            <a:endParaRPr sz="2625" baseline="-23809">
              <a:latin typeface="Times New Roman"/>
              <a:cs typeface="Times New Roman"/>
            </a:endParaRPr>
          </a:p>
        </p:txBody>
      </p:sp>
      <p:sp>
        <p:nvSpPr>
          <p:cNvPr id="48" name="object 30"/>
          <p:cNvSpPr txBox="1"/>
          <p:nvPr/>
        </p:nvSpPr>
        <p:spPr>
          <a:xfrm>
            <a:off x="1078564" y="2396571"/>
            <a:ext cx="54610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-1732" baseline="18518" dirty="0">
                <a:latin typeface="Symbol"/>
                <a:cs typeface="Symbol"/>
              </a:rPr>
              <a:t></a:t>
            </a:r>
            <a:r>
              <a:rPr sz="3000" spc="-140" dirty="0">
                <a:latin typeface="Symbol"/>
                <a:cs typeface="Symbol"/>
              </a:rPr>
              <a:t></a:t>
            </a:r>
            <a:r>
              <a:rPr sz="4725" i="1" spc="52" baseline="14109" dirty="0">
                <a:latin typeface="Symbol"/>
                <a:cs typeface="Symbol"/>
              </a:rPr>
              <a:t></a:t>
            </a:r>
            <a:r>
              <a:rPr sz="2625" baseline="1587" dirty="0">
                <a:latin typeface="Times New Roman"/>
                <a:cs typeface="Times New Roman"/>
              </a:rPr>
              <a:t>4</a:t>
            </a:r>
            <a:endParaRPr sz="2625" baseline="1587">
              <a:latin typeface="Times New Roman"/>
              <a:cs typeface="Times New Roman"/>
            </a:endParaRPr>
          </a:p>
        </p:txBody>
      </p:sp>
      <p:sp>
        <p:nvSpPr>
          <p:cNvPr id="49" name="object 31"/>
          <p:cNvSpPr txBox="1"/>
          <p:nvPr/>
        </p:nvSpPr>
        <p:spPr>
          <a:xfrm>
            <a:off x="2735273" y="1537318"/>
            <a:ext cx="60452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4500" algn="l"/>
              </a:tabLst>
            </a:pPr>
            <a:r>
              <a:rPr sz="4725" i="1" spc="-142" baseline="-24691" dirty="0">
                <a:latin typeface="Symbol"/>
                <a:cs typeface="Symbol"/>
              </a:rPr>
              <a:t></a:t>
            </a:r>
            <a:r>
              <a:rPr sz="4725" spc="-142" baseline="-24691" dirty="0">
                <a:latin typeface="Times New Roman"/>
                <a:cs typeface="Times New Roman"/>
              </a:rPr>
              <a:t>	</a:t>
            </a:r>
            <a:r>
              <a:rPr sz="3000" spc="5" dirty="0">
                <a:latin typeface="Symbol"/>
                <a:cs typeface="Symbol"/>
              </a:rPr>
              <a:t>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50" name="object 32"/>
          <p:cNvSpPr txBox="1"/>
          <p:nvPr/>
        </p:nvSpPr>
        <p:spPr>
          <a:xfrm>
            <a:off x="1078564" y="1141574"/>
            <a:ext cx="226123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02969" algn="l"/>
                <a:tab pos="1663700" algn="l"/>
              </a:tabLst>
            </a:pPr>
            <a:r>
              <a:rPr sz="4500" spc="-67" baseline="-3703" dirty="0">
                <a:latin typeface="Symbol"/>
                <a:cs typeface="Symbol"/>
              </a:rPr>
              <a:t></a:t>
            </a:r>
            <a:r>
              <a:rPr sz="3150" i="1" spc="-45" dirty="0">
                <a:latin typeface="Symbol"/>
                <a:cs typeface="Symbol"/>
              </a:rPr>
              <a:t></a:t>
            </a:r>
            <a:r>
              <a:rPr sz="2625" spc="-67" baseline="-23809" dirty="0">
                <a:latin typeface="Times New Roman"/>
                <a:cs typeface="Times New Roman"/>
              </a:rPr>
              <a:t>1	</a:t>
            </a:r>
            <a:r>
              <a:rPr sz="3150" i="1" spc="20" dirty="0">
                <a:latin typeface="Symbol"/>
                <a:cs typeface="Symbol"/>
              </a:rPr>
              <a:t></a:t>
            </a:r>
            <a:r>
              <a:rPr sz="2625" spc="30" baseline="-23809" dirty="0">
                <a:latin typeface="Times New Roman"/>
                <a:cs typeface="Times New Roman"/>
              </a:rPr>
              <a:t>2	</a:t>
            </a:r>
            <a:r>
              <a:rPr sz="3150" i="1" spc="20" dirty="0">
                <a:latin typeface="Symbol"/>
                <a:cs typeface="Symbol"/>
              </a:rPr>
              <a:t></a:t>
            </a:r>
            <a:r>
              <a:rPr sz="2625" spc="30" baseline="-23809" dirty="0">
                <a:latin typeface="Times New Roman"/>
                <a:cs typeface="Times New Roman"/>
              </a:rPr>
              <a:t>4</a:t>
            </a:r>
            <a:r>
              <a:rPr sz="2625" spc="-412" baseline="-23809" dirty="0">
                <a:latin typeface="Times New Roman"/>
                <a:cs typeface="Times New Roman"/>
              </a:rPr>
              <a:t> </a:t>
            </a:r>
            <a:r>
              <a:rPr sz="4500" spc="7" baseline="-3703" dirty="0">
                <a:latin typeface="Symbol"/>
                <a:cs typeface="Symbol"/>
              </a:rPr>
              <a:t></a:t>
            </a:r>
            <a:endParaRPr sz="4500" baseline="-3703">
              <a:latin typeface="Symbol"/>
              <a:cs typeface="Symbol"/>
            </a:endParaRPr>
          </a:p>
        </p:txBody>
      </p:sp>
      <p:sp>
        <p:nvSpPr>
          <p:cNvPr id="51" name="object 33"/>
          <p:cNvSpPr txBox="1"/>
          <p:nvPr/>
        </p:nvSpPr>
        <p:spPr>
          <a:xfrm>
            <a:off x="401715" y="1717287"/>
            <a:ext cx="1863089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86865" algn="l"/>
              </a:tabLst>
            </a:pPr>
            <a:r>
              <a:rPr sz="3150" i="1" spc="-95" dirty="0">
                <a:latin typeface="Symbol"/>
                <a:cs typeface="Symbol"/>
              </a:rPr>
              <a:t></a:t>
            </a:r>
            <a:r>
              <a:rPr sz="3150" spc="11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Symbol"/>
                <a:cs typeface="Symbol"/>
              </a:rPr>
              <a:t>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4500" spc="-209" baseline="25925" dirty="0">
                <a:latin typeface="Symbol"/>
                <a:cs typeface="Symbol"/>
              </a:rPr>
              <a:t></a:t>
            </a:r>
            <a:r>
              <a:rPr sz="3150" i="1" spc="-95" dirty="0">
                <a:latin typeface="Symbol"/>
                <a:cs typeface="Symbol"/>
              </a:rPr>
              <a:t>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i="1" spc="-95" dirty="0">
                <a:latin typeface="Symbol"/>
                <a:cs typeface="Symbol"/>
              </a:rPr>
              <a:t></a:t>
            </a:r>
            <a:endParaRPr sz="315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5012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901" y="191325"/>
            <a:ext cx="756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Single </a:t>
            </a:r>
            <a:r>
              <a:rPr spc="55" dirty="0"/>
              <a:t>view </a:t>
            </a:r>
            <a:r>
              <a:rPr spc="5" dirty="0"/>
              <a:t>reconstruction </a:t>
            </a:r>
            <a:r>
              <a:rPr spc="-415" dirty="0"/>
              <a:t>-</a:t>
            </a:r>
            <a:r>
              <a:rPr spc="-250" dirty="0"/>
              <a:t> </a:t>
            </a:r>
            <a:r>
              <a:rPr spc="50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1244600" y="13716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2727516"/>
            <a:ext cx="307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95" dirty="0">
                <a:latin typeface="Arial"/>
                <a:cs typeface="Arial"/>
              </a:rPr>
              <a:t>l</a:t>
            </a:r>
            <a:r>
              <a:rPr sz="3600" spc="-30" baseline="-19675" dirty="0">
                <a:latin typeface="Arial"/>
                <a:cs typeface="Arial"/>
              </a:rPr>
              <a:t>h</a:t>
            </a:r>
            <a:endParaRPr sz="3600" baseline="-196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505" y="5031280"/>
            <a:ext cx="1259840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95934" algn="l"/>
              </a:tabLst>
            </a:pPr>
            <a:r>
              <a:rPr sz="5025" spc="37" baseline="-4145" dirty="0">
                <a:latin typeface="Times New Roman"/>
                <a:cs typeface="Times New Roman"/>
              </a:rPr>
              <a:t>K	</a:t>
            </a:r>
            <a:r>
              <a:rPr sz="2000" spc="20" dirty="0">
                <a:latin typeface="Arial"/>
                <a:cs typeface="Arial"/>
              </a:rPr>
              <a:t>kn</a:t>
            </a:r>
            <a:r>
              <a:rPr sz="2000" spc="-25" dirty="0">
                <a:latin typeface="Arial"/>
                <a:cs typeface="Arial"/>
              </a:rPr>
              <a:t>o</a:t>
            </a:r>
            <a:r>
              <a:rPr sz="2000" spc="100" dirty="0">
                <a:latin typeface="Arial"/>
                <a:cs typeface="Arial"/>
              </a:rPr>
              <a:t>w</a:t>
            </a:r>
            <a:r>
              <a:rPr sz="2000" spc="-2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2328" y="5368666"/>
            <a:ext cx="58737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15" dirty="0">
                <a:latin typeface="Times New Roman"/>
                <a:cs typeface="Times New Roman"/>
              </a:rPr>
              <a:t>ho</a:t>
            </a:r>
            <a:r>
              <a:rPr sz="2150" spc="-65" dirty="0">
                <a:latin typeface="Times New Roman"/>
                <a:cs typeface="Times New Roman"/>
              </a:rPr>
              <a:t>r</a:t>
            </a:r>
            <a:r>
              <a:rPr sz="2150" spc="50" dirty="0">
                <a:latin typeface="Times New Roman"/>
                <a:cs typeface="Times New Roman"/>
              </a:rPr>
              <a:t>i</a:t>
            </a:r>
            <a:r>
              <a:rPr sz="2150" spc="-20" dirty="0">
                <a:latin typeface="Times New Roman"/>
                <a:cs typeface="Times New Roman"/>
              </a:rPr>
              <a:t>z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7435" y="5055013"/>
            <a:ext cx="231648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7730" algn="l"/>
              </a:tabLst>
            </a:pPr>
            <a:r>
              <a:rPr sz="3700" spc="-75" dirty="0">
                <a:latin typeface="Symbol"/>
                <a:cs typeface="Symbol"/>
              </a:rPr>
              <a:t></a:t>
            </a:r>
            <a:r>
              <a:rPr sz="3700" spc="-75" dirty="0">
                <a:latin typeface="Times New Roman"/>
                <a:cs typeface="Times New Roman"/>
              </a:rPr>
              <a:t>	</a:t>
            </a:r>
            <a:r>
              <a:rPr sz="3700" b="1" spc="-45" dirty="0">
                <a:latin typeface="Times New Roman"/>
                <a:cs typeface="Times New Roman"/>
              </a:rPr>
              <a:t>n </a:t>
            </a:r>
            <a:r>
              <a:rPr sz="3700" spc="-45" dirty="0">
                <a:latin typeface="Symbol"/>
                <a:cs typeface="Symbol"/>
              </a:rPr>
              <a:t></a:t>
            </a:r>
            <a:r>
              <a:rPr sz="3700" spc="-150" dirty="0">
                <a:latin typeface="Times New Roman"/>
                <a:cs typeface="Times New Roman"/>
              </a:rPr>
              <a:t> </a:t>
            </a:r>
            <a:r>
              <a:rPr sz="3700" spc="95" dirty="0">
                <a:latin typeface="Times New Roman"/>
                <a:cs typeface="Times New Roman"/>
              </a:rPr>
              <a:t>K</a:t>
            </a:r>
            <a:r>
              <a:rPr sz="3225" spc="142" baseline="42635" dirty="0">
                <a:latin typeface="Times New Roman"/>
                <a:cs typeface="Times New Roman"/>
              </a:rPr>
              <a:t>T</a:t>
            </a:r>
            <a:r>
              <a:rPr sz="3700" b="1" spc="95" dirty="0">
                <a:latin typeface="Times New Roman"/>
                <a:cs typeface="Times New Roman"/>
              </a:rPr>
              <a:t>l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0" y="2971799"/>
            <a:ext cx="3276600" cy="1371600"/>
          </a:xfrm>
          <a:custGeom>
            <a:avLst/>
            <a:gdLst/>
            <a:ahLst/>
            <a:cxnLst/>
            <a:rect l="l" t="t" r="r" b="b"/>
            <a:pathLst>
              <a:path w="3276600" h="1371600">
                <a:moveTo>
                  <a:pt x="0" y="1371600"/>
                </a:moveTo>
                <a:lnTo>
                  <a:pt x="3276601" y="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4200" y="2895599"/>
            <a:ext cx="2514600" cy="1600200"/>
          </a:xfrm>
          <a:custGeom>
            <a:avLst/>
            <a:gdLst/>
            <a:ahLst/>
            <a:cxnLst/>
            <a:rect l="l" t="t" r="r" b="b"/>
            <a:pathLst>
              <a:path w="2514600" h="1600200">
                <a:moveTo>
                  <a:pt x="0" y="1600200"/>
                </a:moveTo>
                <a:lnTo>
                  <a:pt x="2514601" y="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3124199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1"/>
                </a:moveTo>
                <a:lnTo>
                  <a:pt x="4419602" y="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600" y="3048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0352" y="5174424"/>
            <a:ext cx="32715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"/>
                <a:cs typeface="Arial"/>
              </a:rPr>
              <a:t>= </a:t>
            </a:r>
            <a:r>
              <a:rPr sz="1800" spc="-45" dirty="0">
                <a:latin typeface="Arial"/>
                <a:cs typeface="Arial"/>
              </a:rPr>
              <a:t>Scene </a:t>
            </a:r>
            <a:r>
              <a:rPr sz="1800" spc="30" dirty="0">
                <a:latin typeface="Arial"/>
                <a:cs typeface="Arial"/>
              </a:rPr>
              <a:t>plane </a:t>
            </a:r>
            <a:r>
              <a:rPr sz="1800" spc="35" dirty="0">
                <a:latin typeface="Arial"/>
                <a:cs typeface="Arial"/>
              </a:rPr>
              <a:t>orientation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10" dirty="0">
                <a:latin typeface="Arial"/>
                <a:cs typeface="Arial"/>
              </a:rPr>
              <a:t>camera reference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5600" y="1676400"/>
            <a:ext cx="76200" cy="1600200"/>
          </a:xfrm>
          <a:custGeom>
            <a:avLst/>
            <a:gdLst/>
            <a:ahLst/>
            <a:cxnLst/>
            <a:rect l="l" t="t" r="r" b="b"/>
            <a:pathLst>
              <a:path w="76200" h="1600200">
                <a:moveTo>
                  <a:pt x="0" y="0"/>
                </a:moveTo>
                <a:lnTo>
                  <a:pt x="76200" y="16002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3276600"/>
            <a:ext cx="2057400" cy="304800"/>
          </a:xfrm>
          <a:custGeom>
            <a:avLst/>
            <a:gdLst/>
            <a:ahLst/>
            <a:cxnLst/>
            <a:rect l="l" t="t" r="r" b="b"/>
            <a:pathLst>
              <a:path w="2057400" h="304800">
                <a:moveTo>
                  <a:pt x="0" y="304800"/>
                </a:moveTo>
                <a:lnTo>
                  <a:pt x="2057401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800" y="3276600"/>
            <a:ext cx="3048000" cy="76200"/>
          </a:xfrm>
          <a:custGeom>
            <a:avLst/>
            <a:gdLst/>
            <a:ahLst/>
            <a:cxnLst/>
            <a:rect l="l" t="t" r="r" b="b"/>
            <a:pathLst>
              <a:path w="3048000" h="76200">
                <a:moveTo>
                  <a:pt x="0" y="0"/>
                </a:moveTo>
                <a:lnTo>
                  <a:pt x="3048001" y="762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07539" y="6192520"/>
            <a:ext cx="442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Arial"/>
                <a:cs typeface="Arial"/>
              </a:rPr>
              <a:t>Select </a:t>
            </a:r>
            <a:r>
              <a:rPr sz="2400" spc="45" dirty="0">
                <a:latin typeface="Arial"/>
                <a:cs typeface="Arial"/>
              </a:rPr>
              <a:t>orientation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discontinuities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95398" y="3124199"/>
            <a:ext cx="2895600" cy="1143000"/>
          </a:xfrm>
          <a:custGeom>
            <a:avLst/>
            <a:gdLst/>
            <a:ahLst/>
            <a:cxnLst/>
            <a:rect l="l" t="t" r="r" b="b"/>
            <a:pathLst>
              <a:path w="2895600" h="1143000">
                <a:moveTo>
                  <a:pt x="2895601" y="1143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5398" y="3124199"/>
            <a:ext cx="2895600" cy="914400"/>
          </a:xfrm>
          <a:custGeom>
            <a:avLst/>
            <a:gdLst/>
            <a:ahLst/>
            <a:cxnLst/>
            <a:rect l="l" t="t" r="r" b="b"/>
            <a:pathLst>
              <a:path w="2895600" h="914400">
                <a:moveTo>
                  <a:pt x="2895601" y="914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5400" y="304800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92500" y="4703254"/>
            <a:ext cx="965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FF0000"/>
                </a:solidFill>
                <a:latin typeface="Arial"/>
                <a:cs typeface="Arial"/>
              </a:rPr>
              <a:t>[Eq.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FF0000"/>
                </a:solidFill>
                <a:latin typeface="Arial"/>
                <a:cs typeface="Arial"/>
              </a:rPr>
              <a:t>27]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6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8207375" cy="1106488"/>
          </a:xfrm>
        </p:spPr>
        <p:txBody>
          <a:bodyPr/>
          <a:lstStyle/>
          <a:p>
            <a:r>
              <a:rPr lang="en-US" smtClean="0"/>
              <a:t>ML estimate of a vanishing point from imaged parallel scene lines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557338"/>
            <a:ext cx="7439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402263"/>
            <a:ext cx="84074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Estimate the VP and fitted lines simultaneously by solving a nonlinear</a:t>
            </a:r>
          </a:p>
          <a:p>
            <a:pPr>
              <a:defRPr/>
            </a:pPr>
            <a:r>
              <a:rPr lang="en-US" dirty="0" err="1">
                <a:cs typeface="+mn-cs"/>
              </a:rPr>
              <a:t>Levenson</a:t>
            </a:r>
            <a:r>
              <a:rPr lang="en-US" dirty="0">
                <a:cs typeface="+mn-cs"/>
              </a:rPr>
              <a:t> Marquardt optimization algorithm;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One option: </a:t>
            </a:r>
          </a:p>
          <a:p>
            <a:pPr>
              <a:defRPr/>
            </a:pPr>
            <a:r>
              <a:rPr lang="en-US" dirty="0">
                <a:cs typeface="+mn-cs"/>
              </a:rPr>
              <a:t>      find </a:t>
            </a:r>
            <a:r>
              <a:rPr lang="en-US" dirty="0" err="1">
                <a:cs typeface="+mn-cs"/>
              </a:rPr>
              <a:t>pariwise</a:t>
            </a:r>
            <a:r>
              <a:rPr lang="en-US" dirty="0">
                <a:cs typeface="+mn-cs"/>
              </a:rPr>
              <a:t> intersection, then compute </a:t>
            </a:r>
            <a:r>
              <a:rPr lang="en-US" dirty="0" err="1">
                <a:cs typeface="+mn-cs"/>
              </a:rPr>
              <a:t>centrod</a:t>
            </a:r>
            <a:r>
              <a:rPr lang="en-US" dirty="0">
                <a:cs typeface="+mn-cs"/>
              </a:rPr>
              <a:t> of that intersection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3465" y="2120087"/>
            <a:ext cx="1322070" cy="2160905"/>
          </a:xfrm>
          <a:custGeom>
            <a:avLst/>
            <a:gdLst/>
            <a:ahLst/>
            <a:cxnLst/>
            <a:rect l="l" t="t" r="r" b="b"/>
            <a:pathLst>
              <a:path w="1322070" h="2160904">
                <a:moveTo>
                  <a:pt x="1322070" y="0"/>
                </a:moveTo>
                <a:lnTo>
                  <a:pt x="171551" y="878890"/>
                </a:lnTo>
                <a:lnTo>
                  <a:pt x="0" y="2160625"/>
                </a:lnTo>
                <a:lnTo>
                  <a:pt x="60561" y="2114359"/>
                </a:lnTo>
                <a:lnTo>
                  <a:pt x="1029411" y="1374241"/>
                </a:lnTo>
                <a:lnTo>
                  <a:pt x="1322070" y="0"/>
                </a:lnTo>
                <a:close/>
              </a:path>
            </a:pathLst>
          </a:custGeom>
          <a:solidFill>
            <a:srgbClr val="C0C0C0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3465" y="2120094"/>
            <a:ext cx="1322070" cy="2160905"/>
          </a:xfrm>
          <a:custGeom>
            <a:avLst/>
            <a:gdLst/>
            <a:ahLst/>
            <a:cxnLst/>
            <a:rect l="l" t="t" r="r" b="b"/>
            <a:pathLst>
              <a:path w="1322070" h="2160904">
                <a:moveTo>
                  <a:pt x="60553" y="2114360"/>
                </a:moveTo>
                <a:lnTo>
                  <a:pt x="1029405" y="1374242"/>
                </a:lnTo>
                <a:lnTo>
                  <a:pt x="1322061" y="0"/>
                </a:lnTo>
                <a:lnTo>
                  <a:pt x="171550" y="878890"/>
                </a:lnTo>
                <a:lnTo>
                  <a:pt x="0" y="2160617"/>
                </a:lnTo>
                <a:lnTo>
                  <a:pt x="121106" y="206810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4901" y="191325"/>
            <a:ext cx="756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Single </a:t>
            </a:r>
            <a:r>
              <a:rPr spc="55" dirty="0"/>
              <a:t>view </a:t>
            </a:r>
            <a:r>
              <a:rPr spc="5" dirty="0"/>
              <a:t>reconstruction </a:t>
            </a:r>
            <a:r>
              <a:rPr spc="-415" dirty="0"/>
              <a:t>-</a:t>
            </a:r>
            <a:r>
              <a:rPr spc="-250" dirty="0"/>
              <a:t> </a:t>
            </a:r>
            <a:r>
              <a:rPr spc="50" dirty="0"/>
              <a:t>example</a:t>
            </a:r>
          </a:p>
        </p:txBody>
      </p:sp>
      <p:sp>
        <p:nvSpPr>
          <p:cNvPr id="5" name="object 5"/>
          <p:cNvSpPr/>
          <p:nvPr/>
        </p:nvSpPr>
        <p:spPr>
          <a:xfrm>
            <a:off x="1542084" y="2823819"/>
            <a:ext cx="2250440" cy="676275"/>
          </a:xfrm>
          <a:custGeom>
            <a:avLst/>
            <a:gdLst/>
            <a:ahLst/>
            <a:cxnLst/>
            <a:rect l="l" t="t" r="r" b="b"/>
            <a:pathLst>
              <a:path w="2250440" h="676275">
                <a:moveTo>
                  <a:pt x="1508804" y="505104"/>
                </a:moveTo>
                <a:lnTo>
                  <a:pt x="285280" y="505104"/>
                </a:lnTo>
                <a:lnTo>
                  <a:pt x="0" y="674954"/>
                </a:lnTo>
                <a:lnTo>
                  <a:pt x="1255928" y="675703"/>
                </a:lnTo>
                <a:lnTo>
                  <a:pt x="1508804" y="505104"/>
                </a:lnTo>
                <a:close/>
              </a:path>
              <a:path w="2250440" h="676275">
                <a:moveTo>
                  <a:pt x="1067511" y="0"/>
                </a:moveTo>
                <a:lnTo>
                  <a:pt x="142735" y="589972"/>
                </a:lnTo>
                <a:lnTo>
                  <a:pt x="285280" y="505104"/>
                </a:lnTo>
                <a:lnTo>
                  <a:pt x="1508804" y="505104"/>
                </a:lnTo>
                <a:lnTo>
                  <a:pt x="2249830" y="5181"/>
                </a:lnTo>
                <a:lnTo>
                  <a:pt x="1067511" y="0"/>
                </a:lnTo>
                <a:close/>
              </a:path>
            </a:pathLst>
          </a:custGeom>
          <a:solidFill>
            <a:srgbClr val="99CCFF">
              <a:alpha val="541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2093" y="2823826"/>
            <a:ext cx="2250440" cy="676275"/>
          </a:xfrm>
          <a:custGeom>
            <a:avLst/>
            <a:gdLst/>
            <a:ahLst/>
            <a:cxnLst/>
            <a:rect l="l" t="t" r="r" b="b"/>
            <a:pathLst>
              <a:path w="2250440" h="676275">
                <a:moveTo>
                  <a:pt x="142639" y="590028"/>
                </a:moveTo>
                <a:lnTo>
                  <a:pt x="1067508" y="0"/>
                </a:lnTo>
                <a:lnTo>
                  <a:pt x="2249825" y="5179"/>
                </a:lnTo>
                <a:lnTo>
                  <a:pt x="1255922" y="675700"/>
                </a:lnTo>
                <a:lnTo>
                  <a:pt x="0" y="674951"/>
                </a:lnTo>
                <a:lnTo>
                  <a:pt x="285279" y="50510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800" y="17526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0" y="1066800"/>
                </a:moveTo>
                <a:lnTo>
                  <a:pt x="1219200" y="1066800"/>
                </a:lnTo>
                <a:lnTo>
                  <a:pt x="1219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800" y="17526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0" y="0"/>
                </a:moveTo>
                <a:lnTo>
                  <a:pt x="1219200" y="0"/>
                </a:lnTo>
                <a:lnTo>
                  <a:pt x="12192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1752600"/>
            <a:ext cx="1066800" cy="1752600"/>
          </a:xfrm>
          <a:custGeom>
            <a:avLst/>
            <a:gdLst/>
            <a:ahLst/>
            <a:cxnLst/>
            <a:rect l="l" t="t" r="r" b="b"/>
            <a:pathLst>
              <a:path w="1066800" h="1752600">
                <a:moveTo>
                  <a:pt x="1066800" y="0"/>
                </a:moveTo>
                <a:lnTo>
                  <a:pt x="0" y="657225"/>
                </a:lnTo>
                <a:lnTo>
                  <a:pt x="0" y="1752600"/>
                </a:lnTo>
                <a:lnTo>
                  <a:pt x="1066800" y="1095375"/>
                </a:lnTo>
                <a:lnTo>
                  <a:pt x="106680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1752600"/>
            <a:ext cx="1066800" cy="1752600"/>
          </a:xfrm>
          <a:custGeom>
            <a:avLst/>
            <a:gdLst/>
            <a:ahLst/>
            <a:cxnLst/>
            <a:rect l="l" t="t" r="r" b="b"/>
            <a:pathLst>
              <a:path w="1066800" h="1752600">
                <a:moveTo>
                  <a:pt x="0" y="1752600"/>
                </a:moveTo>
                <a:lnTo>
                  <a:pt x="1066800" y="1095380"/>
                </a:lnTo>
                <a:lnTo>
                  <a:pt x="1066800" y="0"/>
                </a:lnTo>
                <a:lnTo>
                  <a:pt x="0" y="657225"/>
                </a:lnTo>
                <a:lnTo>
                  <a:pt x="0" y="1752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7022" y="3300615"/>
            <a:ext cx="675005" cy="202565"/>
          </a:xfrm>
          <a:custGeom>
            <a:avLst/>
            <a:gdLst/>
            <a:ahLst/>
            <a:cxnLst/>
            <a:rect l="l" t="t" r="r" b="b"/>
            <a:pathLst>
              <a:path w="675004" h="202564">
                <a:moveTo>
                  <a:pt x="452575" y="151333"/>
                </a:moveTo>
                <a:lnTo>
                  <a:pt x="85585" y="151333"/>
                </a:lnTo>
                <a:lnTo>
                  <a:pt x="0" y="202209"/>
                </a:lnTo>
                <a:lnTo>
                  <a:pt x="376770" y="202399"/>
                </a:lnTo>
                <a:lnTo>
                  <a:pt x="452575" y="151333"/>
                </a:lnTo>
                <a:close/>
              </a:path>
              <a:path w="675004" h="202564">
                <a:moveTo>
                  <a:pt x="320268" y="0"/>
                </a:moveTo>
                <a:lnTo>
                  <a:pt x="42786" y="176771"/>
                </a:lnTo>
                <a:lnTo>
                  <a:pt x="85585" y="151333"/>
                </a:lnTo>
                <a:lnTo>
                  <a:pt x="452575" y="151333"/>
                </a:lnTo>
                <a:lnTo>
                  <a:pt x="674954" y="1524"/>
                </a:lnTo>
                <a:lnTo>
                  <a:pt x="320268" y="0"/>
                </a:lnTo>
                <a:close/>
              </a:path>
            </a:pathLst>
          </a:custGeom>
          <a:solidFill>
            <a:srgbClr val="969696">
              <a:alpha val="541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7020" y="3300619"/>
            <a:ext cx="675005" cy="202565"/>
          </a:xfrm>
          <a:custGeom>
            <a:avLst/>
            <a:gdLst/>
            <a:ahLst/>
            <a:cxnLst/>
            <a:rect l="l" t="t" r="r" b="b"/>
            <a:pathLst>
              <a:path w="675004" h="202564">
                <a:moveTo>
                  <a:pt x="42793" y="176766"/>
                </a:moveTo>
                <a:lnTo>
                  <a:pt x="320269" y="0"/>
                </a:lnTo>
                <a:lnTo>
                  <a:pt x="674962" y="1519"/>
                </a:lnTo>
                <a:lnTo>
                  <a:pt x="376775" y="202399"/>
                </a:lnTo>
                <a:lnTo>
                  <a:pt x="0" y="202209"/>
                </a:lnTo>
                <a:lnTo>
                  <a:pt x="85587" y="15132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1640" y="2979737"/>
            <a:ext cx="365760" cy="320040"/>
          </a:xfrm>
          <a:custGeom>
            <a:avLst/>
            <a:gdLst/>
            <a:ahLst/>
            <a:cxnLst/>
            <a:rect l="l" t="t" r="r" b="b"/>
            <a:pathLst>
              <a:path w="365760" h="320039">
                <a:moveTo>
                  <a:pt x="0" y="319557"/>
                </a:moveTo>
                <a:lnTo>
                  <a:pt x="365760" y="319557"/>
                </a:lnTo>
                <a:lnTo>
                  <a:pt x="365760" y="0"/>
                </a:lnTo>
                <a:lnTo>
                  <a:pt x="0" y="0"/>
                </a:lnTo>
                <a:lnTo>
                  <a:pt x="0" y="319557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01640" y="2979737"/>
            <a:ext cx="365760" cy="320040"/>
          </a:xfrm>
          <a:custGeom>
            <a:avLst/>
            <a:gdLst/>
            <a:ahLst/>
            <a:cxnLst/>
            <a:rect l="l" t="t" r="r" b="b"/>
            <a:pathLst>
              <a:path w="365760" h="320039">
                <a:moveTo>
                  <a:pt x="0" y="0"/>
                </a:moveTo>
                <a:lnTo>
                  <a:pt x="365760" y="0"/>
                </a:lnTo>
                <a:lnTo>
                  <a:pt x="365760" y="319557"/>
                </a:lnTo>
                <a:lnTo>
                  <a:pt x="0" y="31955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81600" y="2979737"/>
            <a:ext cx="320040" cy="525145"/>
          </a:xfrm>
          <a:custGeom>
            <a:avLst/>
            <a:gdLst/>
            <a:ahLst/>
            <a:cxnLst/>
            <a:rect l="l" t="t" r="r" b="b"/>
            <a:pathLst>
              <a:path w="320039" h="525145">
                <a:moveTo>
                  <a:pt x="320039" y="0"/>
                </a:moveTo>
                <a:lnTo>
                  <a:pt x="0" y="196875"/>
                </a:lnTo>
                <a:lnTo>
                  <a:pt x="0" y="524992"/>
                </a:lnTo>
                <a:lnTo>
                  <a:pt x="320039" y="328117"/>
                </a:lnTo>
                <a:lnTo>
                  <a:pt x="320039" y="0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1600" y="2979737"/>
            <a:ext cx="320040" cy="525145"/>
          </a:xfrm>
          <a:custGeom>
            <a:avLst/>
            <a:gdLst/>
            <a:ahLst/>
            <a:cxnLst/>
            <a:rect l="l" t="t" r="r" b="b"/>
            <a:pathLst>
              <a:path w="320039" h="525145">
                <a:moveTo>
                  <a:pt x="0" y="524986"/>
                </a:moveTo>
                <a:lnTo>
                  <a:pt x="320040" y="328116"/>
                </a:lnTo>
                <a:lnTo>
                  <a:pt x="320040" y="0"/>
                </a:lnTo>
                <a:lnTo>
                  <a:pt x="0" y="196870"/>
                </a:lnTo>
                <a:lnTo>
                  <a:pt x="0" y="5249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796" y="2438399"/>
            <a:ext cx="5867400" cy="1066800"/>
          </a:xfrm>
          <a:custGeom>
            <a:avLst/>
            <a:gdLst/>
            <a:ahLst/>
            <a:cxnLst/>
            <a:rect l="l" t="t" r="r" b="b"/>
            <a:pathLst>
              <a:path w="5867400" h="1066800">
                <a:moveTo>
                  <a:pt x="5867403" y="1066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7340" y="3601720"/>
            <a:ext cx="7863840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1270" algn="r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45" dirty="0">
                <a:latin typeface="Arial"/>
                <a:cs typeface="Arial"/>
              </a:rPr>
              <a:t>Recover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structure </a:t>
            </a:r>
            <a:r>
              <a:rPr sz="2400" spc="40" dirty="0">
                <a:latin typeface="Arial"/>
                <a:cs typeface="Arial"/>
              </a:rPr>
              <a:t>within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20" dirty="0">
                <a:latin typeface="Arial"/>
                <a:cs typeface="Arial"/>
              </a:rPr>
              <a:t>camera </a:t>
            </a:r>
            <a:r>
              <a:rPr sz="2400" spc="10" dirty="0">
                <a:latin typeface="Arial"/>
                <a:cs typeface="Arial"/>
              </a:rPr>
              <a:t>reference</a:t>
            </a:r>
            <a:r>
              <a:rPr sz="2400" spc="4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800" spc="50" dirty="0">
                <a:latin typeface="Arial"/>
                <a:cs typeface="Arial"/>
              </a:rPr>
              <a:t>Notice: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15" dirty="0">
                <a:latin typeface="Arial"/>
                <a:cs typeface="Arial"/>
              </a:rPr>
              <a:t>actual </a:t>
            </a:r>
            <a:r>
              <a:rPr sz="1800" spc="-25" dirty="0">
                <a:latin typeface="Arial"/>
                <a:cs typeface="Arial"/>
              </a:rPr>
              <a:t>scale </a:t>
            </a:r>
            <a:r>
              <a:rPr sz="1800" spc="6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55" dirty="0">
                <a:latin typeface="Arial"/>
                <a:cs typeface="Arial"/>
              </a:rPr>
              <a:t>scene </a:t>
            </a:r>
            <a:r>
              <a:rPr sz="1800" spc="-65" dirty="0">
                <a:latin typeface="Arial"/>
                <a:cs typeface="Arial"/>
              </a:rPr>
              <a:t>is </a:t>
            </a:r>
            <a:r>
              <a:rPr sz="1800" spc="55" dirty="0">
                <a:latin typeface="Arial"/>
                <a:cs typeface="Arial"/>
              </a:rPr>
              <a:t>NOT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recovered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24198" y="1295398"/>
            <a:ext cx="3505200" cy="2209800"/>
          </a:xfrm>
          <a:custGeom>
            <a:avLst/>
            <a:gdLst/>
            <a:ahLst/>
            <a:cxnLst/>
            <a:rect l="l" t="t" r="r" b="b"/>
            <a:pathLst>
              <a:path w="3505200" h="2209800">
                <a:moveTo>
                  <a:pt x="3505201" y="2209801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1996" y="3505198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>
                <a:moveTo>
                  <a:pt x="5867403" y="1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77000" y="3352800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7000" y="3352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8982" y="69809"/>
                </a:lnTo>
                <a:lnTo>
                  <a:pt x="33477" y="33477"/>
                </a:lnTo>
                <a:lnTo>
                  <a:pt x="69809" y="8982"/>
                </a:lnTo>
                <a:lnTo>
                  <a:pt x="114300" y="0"/>
                </a:lnTo>
                <a:lnTo>
                  <a:pt x="158790" y="8982"/>
                </a:lnTo>
                <a:lnTo>
                  <a:pt x="195122" y="33477"/>
                </a:lnTo>
                <a:lnTo>
                  <a:pt x="219617" y="69809"/>
                </a:lnTo>
                <a:lnTo>
                  <a:pt x="228600" y="114300"/>
                </a:lnTo>
                <a:lnTo>
                  <a:pt x="219617" y="158790"/>
                </a:lnTo>
                <a:lnTo>
                  <a:pt x="195122" y="195122"/>
                </a:lnTo>
                <a:lnTo>
                  <a:pt x="158790" y="219617"/>
                </a:lnTo>
                <a:lnTo>
                  <a:pt x="114300" y="228600"/>
                </a:lnTo>
                <a:lnTo>
                  <a:pt x="69809" y="219617"/>
                </a:lnTo>
                <a:lnTo>
                  <a:pt x="33477" y="195122"/>
                </a:lnTo>
                <a:lnTo>
                  <a:pt x="8982" y="15879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73825" y="2508250"/>
            <a:ext cx="228600" cy="970280"/>
          </a:xfrm>
          <a:custGeom>
            <a:avLst/>
            <a:gdLst/>
            <a:ahLst/>
            <a:cxnLst/>
            <a:rect l="l" t="t" r="r" b="b"/>
            <a:pathLst>
              <a:path w="228600" h="970279">
                <a:moveTo>
                  <a:pt x="152400" y="228600"/>
                </a:moveTo>
                <a:lnTo>
                  <a:pt x="76200" y="228600"/>
                </a:lnTo>
                <a:lnTo>
                  <a:pt x="76200" y="969962"/>
                </a:lnTo>
                <a:lnTo>
                  <a:pt x="152400" y="969962"/>
                </a:lnTo>
                <a:lnTo>
                  <a:pt x="152400" y="228600"/>
                </a:lnTo>
                <a:close/>
              </a:path>
              <a:path w="228600" h="970279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49504" y="3096463"/>
            <a:ext cx="772160" cy="407670"/>
          </a:xfrm>
          <a:custGeom>
            <a:avLst/>
            <a:gdLst/>
            <a:ahLst/>
            <a:cxnLst/>
            <a:rect l="l" t="t" r="r" b="b"/>
            <a:pathLst>
              <a:path w="772159" h="407670">
                <a:moveTo>
                  <a:pt x="516051" y="0"/>
                </a:moveTo>
                <a:lnTo>
                  <a:pt x="549668" y="68389"/>
                </a:lnTo>
                <a:lnTo>
                  <a:pt x="0" y="338670"/>
                </a:lnTo>
                <a:lnTo>
                  <a:pt x="33629" y="407047"/>
                </a:lnTo>
                <a:lnTo>
                  <a:pt x="583298" y="136766"/>
                </a:lnTo>
                <a:lnTo>
                  <a:pt x="668922" y="136766"/>
                </a:lnTo>
                <a:lnTo>
                  <a:pt x="771626" y="1701"/>
                </a:lnTo>
                <a:lnTo>
                  <a:pt x="516051" y="0"/>
                </a:lnTo>
                <a:close/>
              </a:path>
              <a:path w="772159" h="407670">
                <a:moveTo>
                  <a:pt x="668922" y="136766"/>
                </a:moveTo>
                <a:lnTo>
                  <a:pt x="583298" y="136766"/>
                </a:lnTo>
                <a:lnTo>
                  <a:pt x="616927" y="205143"/>
                </a:lnTo>
                <a:lnTo>
                  <a:pt x="668922" y="136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88125" y="3363912"/>
            <a:ext cx="971550" cy="228600"/>
          </a:xfrm>
          <a:custGeom>
            <a:avLst/>
            <a:gdLst/>
            <a:ahLst/>
            <a:cxnLst/>
            <a:rect l="l" t="t" r="r" b="b"/>
            <a:pathLst>
              <a:path w="971550" h="228600">
                <a:moveTo>
                  <a:pt x="742950" y="0"/>
                </a:moveTo>
                <a:lnTo>
                  <a:pt x="742950" y="76200"/>
                </a:lnTo>
                <a:lnTo>
                  <a:pt x="0" y="76200"/>
                </a:lnTo>
                <a:lnTo>
                  <a:pt x="0" y="152400"/>
                </a:lnTo>
                <a:lnTo>
                  <a:pt x="742950" y="152400"/>
                </a:lnTo>
                <a:lnTo>
                  <a:pt x="742950" y="228600"/>
                </a:lnTo>
                <a:lnTo>
                  <a:pt x="971550" y="114300"/>
                </a:lnTo>
                <a:lnTo>
                  <a:pt x="742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7400" y="2762250"/>
            <a:ext cx="285750" cy="590550"/>
          </a:xfrm>
          <a:custGeom>
            <a:avLst/>
            <a:gdLst/>
            <a:ahLst/>
            <a:cxnLst/>
            <a:rect l="l" t="t" r="r" b="b"/>
            <a:pathLst>
              <a:path w="285750" h="590550">
                <a:moveTo>
                  <a:pt x="0" y="590550"/>
                </a:moveTo>
                <a:lnTo>
                  <a:pt x="285750" y="590550"/>
                </a:lnTo>
                <a:lnTo>
                  <a:pt x="285750" y="0"/>
                </a:lnTo>
                <a:lnTo>
                  <a:pt x="0" y="0"/>
                </a:lnTo>
                <a:lnTo>
                  <a:pt x="0" y="59055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3150" y="2667000"/>
            <a:ext cx="95250" cy="685800"/>
          </a:xfrm>
          <a:custGeom>
            <a:avLst/>
            <a:gdLst/>
            <a:ahLst/>
            <a:cxnLst/>
            <a:rect l="l" t="t" r="r" b="b"/>
            <a:pathLst>
              <a:path w="95250" h="685800">
                <a:moveTo>
                  <a:pt x="95250" y="0"/>
                </a:moveTo>
                <a:lnTo>
                  <a:pt x="0" y="95250"/>
                </a:lnTo>
                <a:lnTo>
                  <a:pt x="0" y="685800"/>
                </a:lnTo>
                <a:lnTo>
                  <a:pt x="95250" y="590550"/>
                </a:lnTo>
                <a:lnTo>
                  <a:pt x="95250" y="0"/>
                </a:lnTo>
                <a:close/>
              </a:path>
            </a:pathLst>
          </a:custGeom>
          <a:solidFill>
            <a:srgbClr val="292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57400" y="26670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5B5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7400" y="26670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590550"/>
                </a:lnTo>
                <a:lnTo>
                  <a:pt x="285750" y="685800"/>
                </a:lnTo>
                <a:lnTo>
                  <a:pt x="0" y="6858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57400" y="26670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3150" y="2762250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0"/>
                </a:moveTo>
                <a:lnTo>
                  <a:pt x="0" y="590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0400" y="2381250"/>
            <a:ext cx="285750" cy="590550"/>
          </a:xfrm>
          <a:custGeom>
            <a:avLst/>
            <a:gdLst/>
            <a:ahLst/>
            <a:cxnLst/>
            <a:rect l="l" t="t" r="r" b="b"/>
            <a:pathLst>
              <a:path w="285750" h="590550">
                <a:moveTo>
                  <a:pt x="0" y="590550"/>
                </a:moveTo>
                <a:lnTo>
                  <a:pt x="285750" y="590550"/>
                </a:lnTo>
                <a:lnTo>
                  <a:pt x="285750" y="0"/>
                </a:lnTo>
                <a:lnTo>
                  <a:pt x="0" y="0"/>
                </a:lnTo>
                <a:lnTo>
                  <a:pt x="0" y="59055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86150" y="2286000"/>
            <a:ext cx="95250" cy="685800"/>
          </a:xfrm>
          <a:custGeom>
            <a:avLst/>
            <a:gdLst/>
            <a:ahLst/>
            <a:cxnLst/>
            <a:rect l="l" t="t" r="r" b="b"/>
            <a:pathLst>
              <a:path w="95250" h="685800">
                <a:moveTo>
                  <a:pt x="95250" y="0"/>
                </a:moveTo>
                <a:lnTo>
                  <a:pt x="0" y="95250"/>
                </a:lnTo>
                <a:lnTo>
                  <a:pt x="0" y="685800"/>
                </a:lnTo>
                <a:lnTo>
                  <a:pt x="95250" y="590550"/>
                </a:lnTo>
                <a:lnTo>
                  <a:pt x="95250" y="0"/>
                </a:lnTo>
                <a:close/>
              </a:path>
            </a:pathLst>
          </a:custGeom>
          <a:solidFill>
            <a:srgbClr val="292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0400" y="22860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5B5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0400" y="22860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590550"/>
                </a:lnTo>
                <a:lnTo>
                  <a:pt x="285750" y="685800"/>
                </a:lnTo>
                <a:lnTo>
                  <a:pt x="0" y="6858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0400" y="22860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86150" y="2381250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0"/>
                </a:moveTo>
                <a:lnTo>
                  <a:pt x="0" y="590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72087" y="3187700"/>
            <a:ext cx="150812" cy="252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2600" y="3124200"/>
            <a:ext cx="1270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2600" y="3124200"/>
            <a:ext cx="127000" cy="228600"/>
          </a:xfrm>
          <a:custGeom>
            <a:avLst/>
            <a:gdLst/>
            <a:ahLst/>
            <a:cxnLst/>
            <a:rect l="l" t="t" r="r" b="b"/>
            <a:pathLst>
              <a:path w="127000" h="228600">
                <a:moveTo>
                  <a:pt x="0" y="31750"/>
                </a:moveTo>
                <a:lnTo>
                  <a:pt x="31750" y="0"/>
                </a:lnTo>
                <a:lnTo>
                  <a:pt x="127000" y="0"/>
                </a:lnTo>
                <a:lnTo>
                  <a:pt x="127000" y="196850"/>
                </a:lnTo>
                <a:lnTo>
                  <a:pt x="95250" y="228600"/>
                </a:lnTo>
                <a:lnTo>
                  <a:pt x="0" y="228600"/>
                </a:lnTo>
                <a:lnTo>
                  <a:pt x="0" y="317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62600" y="3124200"/>
            <a:ext cx="127000" cy="31750"/>
          </a:xfrm>
          <a:custGeom>
            <a:avLst/>
            <a:gdLst/>
            <a:ahLst/>
            <a:cxnLst/>
            <a:rect l="l" t="t" r="r" b="b"/>
            <a:pathLst>
              <a:path w="127000" h="31750">
                <a:moveTo>
                  <a:pt x="0" y="31750"/>
                </a:moveTo>
                <a:lnTo>
                  <a:pt x="95250" y="31750"/>
                </a:lnTo>
                <a:lnTo>
                  <a:pt x="127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57850" y="315595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1100" y="2362200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201" y="1066800"/>
                </a:moveTo>
                <a:lnTo>
                  <a:pt x="1" y="1066800"/>
                </a:lnTo>
                <a:lnTo>
                  <a:pt x="38101" y="1143000"/>
                </a:lnTo>
                <a:lnTo>
                  <a:pt x="76201" y="1066800"/>
                </a:lnTo>
                <a:close/>
              </a:path>
              <a:path w="76200" h="1143000">
                <a:moveTo>
                  <a:pt x="50800" y="76200"/>
                </a:moveTo>
                <a:lnTo>
                  <a:pt x="25400" y="76200"/>
                </a:lnTo>
                <a:lnTo>
                  <a:pt x="25401" y="1066800"/>
                </a:lnTo>
                <a:lnTo>
                  <a:pt x="50801" y="1066800"/>
                </a:lnTo>
                <a:lnTo>
                  <a:pt x="50800" y="76200"/>
                </a:lnTo>
                <a:close/>
              </a:path>
              <a:path w="76200" h="11430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209800" y="5638800"/>
            <a:ext cx="4997450" cy="84772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321310" indent="-229870">
              <a:lnSpc>
                <a:spcPct val="100000"/>
              </a:lnSpc>
              <a:spcBef>
                <a:spcPts val="259"/>
              </a:spcBef>
              <a:buSzPct val="95833"/>
              <a:buChar char="•"/>
              <a:tabLst>
                <a:tab pos="321945" algn="l"/>
              </a:tabLst>
            </a:pPr>
            <a:r>
              <a:rPr sz="2400" dirty="0">
                <a:latin typeface="Arial"/>
                <a:cs typeface="Arial"/>
              </a:rPr>
              <a:t>Recognition </a:t>
            </a:r>
            <a:r>
              <a:rPr sz="2400" spc="-20" dirty="0">
                <a:latin typeface="Arial"/>
                <a:cs typeface="Arial"/>
              </a:rPr>
              <a:t>helps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reconstruction!</a:t>
            </a:r>
            <a:endParaRPr sz="2400">
              <a:latin typeface="Arial"/>
              <a:cs typeface="Arial"/>
            </a:endParaRPr>
          </a:p>
          <a:p>
            <a:pPr marL="321310" indent="-229870">
              <a:lnSpc>
                <a:spcPct val="100000"/>
              </a:lnSpc>
              <a:spcBef>
                <a:spcPts val="20"/>
              </a:spcBef>
              <a:buSzPct val="95833"/>
              <a:buChar char="•"/>
              <a:tabLst>
                <a:tab pos="321945" algn="l"/>
              </a:tabLst>
            </a:pPr>
            <a:r>
              <a:rPr sz="2400" spc="-45" dirty="0">
                <a:latin typeface="Arial"/>
                <a:cs typeface="Arial"/>
              </a:rPr>
              <a:t>Humans </a:t>
            </a:r>
            <a:r>
              <a:rPr sz="2400" spc="10" dirty="0">
                <a:latin typeface="Arial"/>
                <a:cs typeface="Arial"/>
              </a:rPr>
              <a:t>have </a:t>
            </a:r>
            <a:r>
              <a:rPr sz="2400" spc="40" dirty="0">
                <a:latin typeface="Arial"/>
                <a:cs typeface="Arial"/>
              </a:rPr>
              <a:t>learnt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this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1114425" y="0"/>
            <a:ext cx="80295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Calibration from vanishing points and lines</a:t>
            </a:r>
          </a:p>
        </p:txBody>
      </p:sp>
      <p:pic>
        <p:nvPicPr>
          <p:cNvPr id="61442" name="Picture 3" descr="fig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3188" y="3811588"/>
            <a:ext cx="38227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5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511175"/>
            <a:ext cx="71755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2988" y="4097338"/>
            <a:ext cx="28606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750" y="2706688"/>
            <a:ext cx="5276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210300"/>
            <a:ext cx="4857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-136525" y="4411663"/>
            <a:ext cx="21923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Assumes zero skew, square pixels and 3 orthogonal  vanishing points</a:t>
            </a:r>
          </a:p>
        </p:txBody>
      </p:sp>
      <p:sp>
        <p:nvSpPr>
          <p:cNvPr id="61448" name="TextBox 8"/>
          <p:cNvSpPr txBox="1">
            <a:spLocks noChangeArrowheads="1"/>
          </p:cNvSpPr>
          <p:nvPr/>
        </p:nvSpPr>
        <p:spPr bwMode="auto">
          <a:xfrm>
            <a:off x="4759325" y="2952750"/>
            <a:ext cx="4384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Principal point is the orthocenter of the trinagle made of 3 orthogonol vanishing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1608034" y="150902"/>
            <a:ext cx="72390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413" y="2205038"/>
            <a:ext cx="5591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-87313" y="4670425"/>
            <a:ext cx="93583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Assume zero skew , square pixels, and principal point is at the image center</a:t>
            </a:r>
          </a:p>
          <a:p>
            <a:r>
              <a:rPr lang="en-US"/>
              <a:t>Then ω is diagonal{1/f^2, 1/f^2,1) i.e. one degree of freedom</a:t>
            </a:r>
            <a:r>
              <a:rPr lang="en-US">
                <a:sym typeface="Wingdings" pitchFamily="2" charset="2"/>
              </a:rPr>
              <a:t> need one more </a:t>
            </a:r>
          </a:p>
          <a:p>
            <a:r>
              <a:rPr lang="en-US">
                <a:sym typeface="Wingdings" pitchFamily="2" charset="2"/>
              </a:rPr>
              <a:t>Constraint to determine f, the focal length  two vanishing points corresponding </a:t>
            </a:r>
          </a:p>
          <a:p>
            <a:r>
              <a:rPr lang="en-US">
                <a:sym typeface="Wingdings" pitchFamily="2" charset="2"/>
              </a:rPr>
              <a:t>To orthogonal directions. </a:t>
            </a:r>
          </a:p>
          <a:p>
            <a:r>
              <a:rPr lang="en-US">
                <a:sym typeface="Wingdings" pitchFamily="2" charset="2"/>
              </a:rPr>
              <a:t>From two vanishing point, can also find vanishing line of the building façade;</a:t>
            </a:r>
          </a:p>
          <a:p>
            <a:r>
              <a:rPr lang="en-US">
                <a:sym typeface="Wingdings" pitchFamily="2" charset="2"/>
              </a:rPr>
              <a:t>Given K and vanishing line l, synthetically rotate the camera so that façade is </a:t>
            </a:r>
          </a:p>
          <a:p>
            <a:r>
              <a:rPr lang="en-US">
                <a:sym typeface="Wingdings" pitchFamily="2" charset="2"/>
              </a:rPr>
              <a:t>Fronto parallel: map the image with a  homography</a:t>
            </a:r>
            <a:endParaRPr lang="en-US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963" y="1011238"/>
            <a:ext cx="5943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542925"/>
            <a:ext cx="58769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295275" y="5162550"/>
            <a:ext cx="890746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Scene consists of three dominant and mutually orthogonal planes: building façade on the right; on the left, and ground plane</a:t>
            </a:r>
          </a:p>
          <a:p>
            <a:r>
              <a:rPr lang="en-US" sz="1200"/>
              <a:t>Parallels line sets in three orthogonal directions define three vanishing points and together with the constraint of square pixels of </a:t>
            </a:r>
          </a:p>
          <a:p>
            <a:r>
              <a:rPr lang="en-US" sz="1200"/>
              <a:t>  camera , calibration can be performed. </a:t>
            </a:r>
          </a:p>
          <a:p>
            <a:r>
              <a:rPr lang="en-US" sz="1200"/>
              <a:t>From vanishing points find three vanishing lines for the 3 planes. </a:t>
            </a:r>
          </a:p>
          <a:p>
            <a:r>
              <a:rPr lang="en-US" sz="1200"/>
              <a:t>Vanishing lines and </a:t>
            </a:r>
            <a:r>
              <a:rPr lang="el-GR" sz="1200"/>
              <a:t>ω</a:t>
            </a:r>
            <a:r>
              <a:rPr lang="en-US" sz="1200"/>
              <a:t> can be used to find homography for each plane</a:t>
            </a:r>
          </a:p>
          <a:p>
            <a:r>
              <a:rPr lang="en-US" sz="1200"/>
              <a:t>Use homography to texture map the appropriate image regions onto the orthogonal planes of the model</a:t>
            </a:r>
          </a:p>
          <a:p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842770" y="-74849"/>
            <a:ext cx="7262813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Vanishing lines</a:t>
            </a:r>
          </a:p>
          <a:p>
            <a:endParaRPr lang="en-US" sz="2800" b="1" dirty="0"/>
          </a:p>
        </p:txBody>
      </p:sp>
      <p:pic>
        <p:nvPicPr>
          <p:cNvPr id="49154" name="Picture 3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78125"/>
            <a:ext cx="5724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00"/>
            <a:ext cx="4333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2413" y="0"/>
            <a:ext cx="508158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2713" y="5240338"/>
            <a:ext cx="667702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39738" y="152400"/>
            <a:ext cx="8599487" cy="1200150"/>
          </a:xfrm>
        </p:spPr>
        <p:txBody>
          <a:bodyPr/>
          <a:lstStyle/>
          <a:p>
            <a:r>
              <a:rPr lang="en-US" sz="2800" smtClean="0"/>
              <a:t>If K is known, then plane vanishing line may be used to find information about the plane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213" y="1724025"/>
            <a:ext cx="7138987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cs typeface="+mn-cs"/>
              </a:rPr>
              <a:t>Can show that plane with vanishing Line l has orientation </a:t>
            </a:r>
            <a:endParaRPr lang="en-US" sz="1800" dirty="0" smtClean="0">
              <a:cs typeface="+mn-cs"/>
            </a:endParaRPr>
          </a:p>
          <a:p>
            <a:pPr>
              <a:defRPr/>
            </a:pPr>
            <a:endParaRPr lang="en-US" sz="1800" dirty="0" smtClean="0">
              <a:cs typeface="+mn-cs"/>
            </a:endParaRPr>
          </a:p>
          <a:p>
            <a:pPr>
              <a:defRPr/>
            </a:pPr>
            <a:r>
              <a:rPr lang="en-US" sz="1800" dirty="0"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      n = </a:t>
            </a:r>
            <a:r>
              <a:rPr lang="en-US" sz="1800" dirty="0" smtClean="0">
                <a:cs typeface="+mn-cs"/>
              </a:rPr>
              <a:t>K</a:t>
            </a:r>
            <a:r>
              <a:rPr lang="en-US" sz="1800" baseline="30000" dirty="0" smtClean="0">
                <a:cs typeface="+mn-cs"/>
              </a:rPr>
              <a:t>T 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dirty="0">
                <a:cs typeface="+mn-cs"/>
              </a:rPr>
              <a:t>l </a:t>
            </a:r>
            <a:endParaRPr lang="en-US" sz="1800" dirty="0" smtClean="0">
              <a:cs typeface="+mn-cs"/>
            </a:endParaRPr>
          </a:p>
          <a:p>
            <a:pPr>
              <a:defRPr/>
            </a:pPr>
            <a:r>
              <a:rPr lang="en-US" sz="1800" dirty="0" smtClean="0">
                <a:cs typeface="+mn-cs"/>
              </a:rPr>
              <a:t>in </a:t>
            </a:r>
            <a:r>
              <a:rPr lang="en-US" sz="1800" dirty="0">
                <a:cs typeface="+mn-cs"/>
              </a:rPr>
              <a:t>camera’s Euclidean coordinate frame </a:t>
            </a:r>
            <a:r>
              <a:rPr lang="en-US" sz="1800" dirty="0" smtClean="0">
                <a:cs typeface="+mn-cs"/>
              </a:rPr>
              <a:t>; n is normal of plane</a:t>
            </a: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800" dirty="0">
                <a:cs typeface="+mn-cs"/>
              </a:rPr>
              <a:t>Plane can be metrically rectified  given only its vanishing </a:t>
            </a:r>
            <a:r>
              <a:rPr lang="en-US" sz="1800" dirty="0" smtClean="0">
                <a:cs typeface="+mn-cs"/>
              </a:rPr>
              <a:t>line: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cs typeface="+mn-cs"/>
              </a:rPr>
              <a:t>compute </a:t>
            </a:r>
            <a:r>
              <a:rPr lang="en-US" sz="1800" dirty="0">
                <a:cs typeface="+mn-cs"/>
              </a:rPr>
              <a:t>normal from vanishing line, </a:t>
            </a:r>
            <a:endParaRPr lang="en-US" sz="1800" dirty="0" smtClean="0">
              <a:cs typeface="+mn-cs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cs typeface="+mn-cs"/>
              </a:rPr>
              <a:t>then </a:t>
            </a:r>
            <a:r>
              <a:rPr lang="en-US" sz="1800" dirty="0">
                <a:cs typeface="+mn-cs"/>
              </a:rPr>
              <a:t>synthetically rotate </a:t>
            </a:r>
            <a:r>
              <a:rPr lang="en-US" sz="1800" dirty="0" smtClean="0">
                <a:cs typeface="+mn-cs"/>
              </a:rPr>
              <a:t>camera </a:t>
            </a:r>
            <a:r>
              <a:rPr lang="en-US" sz="1800" dirty="0">
                <a:cs typeface="+mn-cs"/>
              </a:rPr>
              <a:t>by </a:t>
            </a:r>
            <a:r>
              <a:rPr lang="en-US" sz="1800" dirty="0" err="1">
                <a:cs typeface="+mn-cs"/>
              </a:rPr>
              <a:t>homography</a:t>
            </a:r>
            <a:r>
              <a:rPr lang="en-US" sz="1800" dirty="0">
                <a:cs typeface="+mn-cs"/>
              </a:rPr>
              <a:t> so that  the plane is </a:t>
            </a:r>
            <a:r>
              <a:rPr lang="en-US" sz="1800" dirty="0" err="1">
                <a:cs typeface="+mn-cs"/>
              </a:rPr>
              <a:t>fronto</a:t>
            </a:r>
            <a:r>
              <a:rPr lang="en-US" sz="1800" dirty="0">
                <a:cs typeface="+mn-cs"/>
              </a:rPr>
              <a:t> parallel, </a:t>
            </a:r>
            <a:r>
              <a:rPr lang="en-US" sz="1800" dirty="0" err="1">
                <a:cs typeface="+mn-cs"/>
              </a:rPr>
              <a:t>ie</a:t>
            </a:r>
            <a:r>
              <a:rPr lang="en-US" sz="1800" dirty="0" smtClean="0">
                <a:cs typeface="+mn-cs"/>
              </a:rPr>
              <a:t>. parallel </a:t>
            </a:r>
            <a:r>
              <a:rPr lang="en-US" sz="1800" dirty="0">
                <a:cs typeface="+mn-cs"/>
              </a:rPr>
              <a:t>to the image plane </a:t>
            </a:r>
            <a:endParaRPr lang="en-US" sz="1800" dirty="0" smtClean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cs typeface="+mn-cs"/>
              </a:rPr>
              <a:t>If l</a:t>
            </a:r>
            <a:r>
              <a:rPr lang="en-US" sz="1800" baseline="-25000" dirty="0">
                <a:cs typeface="+mn-cs"/>
              </a:rPr>
              <a:t>1</a:t>
            </a:r>
            <a:r>
              <a:rPr lang="en-US" sz="1800" dirty="0">
                <a:cs typeface="+mn-cs"/>
              </a:rPr>
              <a:t> and l</a:t>
            </a:r>
            <a:r>
              <a:rPr lang="en-US" sz="1800" baseline="-25000" dirty="0">
                <a:cs typeface="+mn-cs"/>
              </a:rPr>
              <a:t>2</a:t>
            </a:r>
            <a:r>
              <a:rPr lang="en-US" sz="1800" dirty="0">
                <a:cs typeface="+mn-cs"/>
              </a:rPr>
              <a:t> are vanishing lines for two Planes, then the angle between the planes Is given by : </a:t>
            </a:r>
          </a:p>
          <a:p>
            <a:pPr>
              <a:defRPr/>
            </a:pPr>
            <a:endParaRPr lang="en-US" sz="1400" dirty="0">
              <a:cs typeface="+mn-cs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875" y="5578475"/>
            <a:ext cx="24145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4375150" y="57102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θ</a:t>
            </a:r>
            <a:endParaRPr lang="en-US"/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864225" y="6002338"/>
            <a:ext cx="344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ω</a:t>
            </a:r>
            <a:endParaRPr lang="en-US" sz="1600"/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5080000" y="5995988"/>
            <a:ext cx="344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ω</a:t>
            </a:r>
            <a:endParaRPr lang="en-US" sz="1600"/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5410200" y="5683250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/>
              <a:t>ω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3975100"/>
            <a:ext cx="67865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5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38" y="479425"/>
            <a:ext cx="282098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75" y="519113"/>
            <a:ext cx="282098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4902200"/>
            <a:ext cx="69151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0" y="6223000"/>
            <a:ext cx="925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Vanishing point of a line parallel to a plane lies on the vanishing line of the plane</a:t>
            </a:r>
          </a:p>
        </p:txBody>
      </p:sp>
      <p:sp>
        <p:nvSpPr>
          <p:cNvPr id="51206" name="TextBox 2"/>
          <p:cNvSpPr txBox="1">
            <a:spLocks noChangeArrowheads="1"/>
          </p:cNvSpPr>
          <p:nvPr/>
        </p:nvSpPr>
        <p:spPr bwMode="auto">
          <a:xfrm>
            <a:off x="2386013" y="471646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51207" name="TextBox 3"/>
          <p:cNvSpPr txBox="1">
            <a:spLocks noChangeArrowheads="1"/>
          </p:cNvSpPr>
          <p:nvPr/>
        </p:nvSpPr>
        <p:spPr bwMode="auto">
          <a:xfrm>
            <a:off x="3159125" y="3543300"/>
            <a:ext cx="3798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                                             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1665288"/>
            <a:ext cx="78200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438150"/>
            <a:ext cx="7715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5818188"/>
            <a:ext cx="7915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69875" y="0"/>
            <a:ext cx="876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Orthogonality relation: can help find </a:t>
            </a:r>
            <a:r>
              <a:rPr lang="el-GR" sz="2800" b="1"/>
              <a:t>ω</a:t>
            </a:r>
            <a:r>
              <a:rPr lang="en-US" sz="2800" b="1"/>
              <a:t> and  K</a:t>
            </a:r>
          </a:p>
        </p:txBody>
      </p:sp>
      <p:graphicFrame>
        <p:nvGraphicFramePr>
          <p:cNvPr id="355333" name="Object 7"/>
          <p:cNvGraphicFramePr>
            <a:graphicFrameLocks noChangeAspect="1"/>
          </p:cNvGraphicFramePr>
          <p:nvPr/>
        </p:nvGraphicFramePr>
        <p:xfrm>
          <a:off x="1730375" y="1574800"/>
          <a:ext cx="420846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3" imgW="1651000" imgH="520700" progId="Equation.3">
                  <p:embed/>
                </p:oleObj>
              </mc:Choice>
              <mc:Fallback>
                <p:oleObj name="Equation" r:id="rId3" imgW="1651000" imgH="520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1574800"/>
                        <a:ext cx="4208463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625475"/>
            <a:ext cx="7820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875" y="2843213"/>
            <a:ext cx="745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3" y="5303838"/>
            <a:ext cx="7839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2"/>
          <p:cNvSpPr txBox="1">
            <a:spLocks noChangeArrowheads="1"/>
          </p:cNvSpPr>
          <p:nvPr/>
        </p:nvSpPr>
        <p:spPr bwMode="auto">
          <a:xfrm>
            <a:off x="8115300" y="619125"/>
            <a:ext cx="344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ω</a:t>
            </a:r>
            <a:endParaRPr lang="en-US" sz="1600"/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5141913" y="966788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θ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Affine properties can be measured only from vanishing line of a plane and vanishing point of a direction not parallel to the plane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947863"/>
            <a:ext cx="74866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0" y="5000625"/>
            <a:ext cx="87804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Convenient to think of scene  plane </a:t>
            </a:r>
            <a:r>
              <a:rPr lang="el-GR" sz="1400"/>
              <a:t>π</a:t>
            </a:r>
            <a:r>
              <a:rPr lang="en-US" sz="1400"/>
              <a:t> as the horizontal ground plane; vanishing line is l is the horizon.</a:t>
            </a:r>
          </a:p>
          <a:p>
            <a:r>
              <a:rPr lang="en-US" sz="1400"/>
              <a:t>Convenient to think of the direction orthogonal  to the scene plane as vertical; v is the vertical vanishing point</a:t>
            </a:r>
          </a:p>
          <a:p>
            <a:r>
              <a:rPr lang="en-US" sz="1400"/>
              <a:t>Given l and v,  we can measure the relative length of two line segments in the vertical direction; </a:t>
            </a:r>
          </a:p>
          <a:p>
            <a:r>
              <a:rPr lang="en-US" sz="1400"/>
              <a:t>No need to know K</a:t>
            </a:r>
          </a:p>
          <a:p>
            <a:r>
              <a:rPr lang="en-US" sz="1400"/>
              <a:t>In general direction v need not be orthogonal to plane </a:t>
            </a:r>
            <a:r>
              <a:rPr lang="el-GR" sz="1400"/>
              <a:t>π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676400" y="871538"/>
            <a:ext cx="72390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966788"/>
            <a:ext cx="73533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0"/>
            <a:ext cx="7715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7439</TotalTime>
  <Words>906</Words>
  <Application>Microsoft Office PowerPoint</Application>
  <PresentationFormat>On-screen Show (4:3)</PresentationFormat>
  <Paragraphs>206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Symbol</vt:lpstr>
      <vt:lpstr>Tahoma</vt:lpstr>
      <vt:lpstr>Times New Roman</vt:lpstr>
      <vt:lpstr>Trebuchet MS</vt:lpstr>
      <vt:lpstr>Wingdings</vt:lpstr>
      <vt:lpstr>course01</vt:lpstr>
      <vt:lpstr>Equation</vt:lpstr>
      <vt:lpstr>PowerPoint Presentation</vt:lpstr>
      <vt:lpstr>ML estimate of a vanishing point from imaged parallel scene lines </vt:lpstr>
      <vt:lpstr>PowerPoint Presentation</vt:lpstr>
      <vt:lpstr>If K is known, then plane vanishing line may be used to find information about the plane</vt:lpstr>
      <vt:lpstr>PowerPoint Presentation</vt:lpstr>
      <vt:lpstr>PowerPoint Presentation</vt:lpstr>
      <vt:lpstr>PowerPoint Presentation</vt:lpstr>
      <vt:lpstr>Affine properties can be measured only from vanishing line of a plane and vanishing point of a direction not parallel to the plane</vt:lpstr>
      <vt:lpstr>PowerPoint Presentation</vt:lpstr>
      <vt:lpstr>PowerPoint Presentation</vt:lpstr>
      <vt:lpstr>PowerPoint Presentation</vt:lpstr>
      <vt:lpstr>PowerPoint Presentation</vt:lpstr>
      <vt:lpstr>Computing K from scene and internal constraints</vt:lpstr>
      <vt:lpstr>Single view calibration - example</vt:lpstr>
      <vt:lpstr>Single view calibration - example</vt:lpstr>
      <vt:lpstr>Single view calibration - example</vt:lpstr>
      <vt:lpstr>Single view calibration - example</vt:lpstr>
      <vt:lpstr>Single view calibration - example</vt:lpstr>
      <vt:lpstr>Single view reconstruction - example</vt:lpstr>
      <vt:lpstr>Single view reconstruction - example</vt:lpstr>
      <vt:lpstr>PowerPoint Presentation</vt:lpstr>
      <vt:lpstr>PowerPoint Presentation</vt:lpstr>
      <vt:lpstr>PowerPoint Presentation</vt:lpstr>
    </vt:vector>
  </TitlesOfParts>
  <Company>UNC-CH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Avideh Zakhor</cp:lastModifiedBy>
  <cp:revision>161</cp:revision>
  <dcterms:created xsi:type="dcterms:W3CDTF">2003-01-07T14:47:06Z</dcterms:created>
  <dcterms:modified xsi:type="dcterms:W3CDTF">2018-10-15T16:06:46Z</dcterms:modified>
</cp:coreProperties>
</file>