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90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341" y="3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3977" y="763155"/>
            <a:ext cx="822544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669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669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669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3307" y="763155"/>
            <a:ext cx="8346785" cy="1120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3669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5367" y="1601355"/>
            <a:ext cx="8402665" cy="4157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10017" y="6837743"/>
            <a:ext cx="309879" cy="272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4242" y="4211523"/>
            <a:ext cx="1260475" cy="1400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237" y="5164022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194" y="0"/>
                </a:lnTo>
              </a:path>
            </a:pathLst>
          </a:custGeom>
          <a:ln w="44449">
            <a:solidFill>
              <a:srgbClr val="CBCB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02192" y="5784735"/>
            <a:ext cx="1284287" cy="355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33977" y="833107"/>
            <a:ext cx="38754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800000"/>
                </a:solidFill>
              </a:rPr>
              <a:t>Robot</a:t>
            </a:r>
            <a:r>
              <a:rPr spc="-60" dirty="0">
                <a:solidFill>
                  <a:srgbClr val="800000"/>
                </a:solidFill>
              </a:rPr>
              <a:t> </a:t>
            </a:r>
            <a:r>
              <a:rPr spc="-5" dirty="0">
                <a:solidFill>
                  <a:srgbClr val="800000"/>
                </a:solidFill>
              </a:rPr>
              <a:t>Mapping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639200" y="6837743"/>
            <a:ext cx="180340" cy="27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600" dirty="0">
                <a:latin typeface="Verdana"/>
                <a:cs typeface="Verdana"/>
              </a:rPr>
              <a:t>1</a:t>
            </a:fld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3977" y="2660535"/>
            <a:ext cx="8229600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60"/>
              </a:spcBef>
              <a:tabLst>
                <a:tab pos="3199765" algn="l"/>
                <a:tab pos="4307205" algn="l"/>
                <a:tab pos="6417945" algn="l"/>
              </a:tabLst>
            </a:pP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A 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Short Introduction to the  B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a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y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es Filter	and	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R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ela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t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ed	M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od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els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3977" y="4496955"/>
            <a:ext cx="2651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Cyrill</a:t>
            </a:r>
            <a:r>
              <a:rPr sz="2400" b="1" spc="-3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Stachniss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73163" y="854075"/>
            <a:ext cx="8347075" cy="554038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 of Belief</a:t>
            </a: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2406650"/>
            <a:ext cx="8912225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676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73163" y="854075"/>
            <a:ext cx="8347075" cy="554038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Definitions</a:t>
            </a:r>
          </a:p>
        </p:txBody>
      </p:sp>
      <p:pic>
        <p:nvPicPr>
          <p:cNvPr id="717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2163763"/>
            <a:ext cx="72390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370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7893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3840" algn="l"/>
                <a:tab pos="3890645" algn="l"/>
                <a:tab pos="6723380" algn="l"/>
              </a:tabLst>
            </a:pPr>
            <a:r>
              <a:rPr dirty="0"/>
              <a:t>Pre</a:t>
            </a:r>
            <a:r>
              <a:rPr spc="-5" dirty="0"/>
              <a:t>d</a:t>
            </a:r>
            <a:r>
              <a:rPr dirty="0"/>
              <a:t>icti</a:t>
            </a:r>
            <a:r>
              <a:rPr spc="-5" dirty="0"/>
              <a:t>o</a:t>
            </a:r>
            <a:r>
              <a:rPr dirty="0"/>
              <a:t>n	and	</a:t>
            </a:r>
            <a:r>
              <a:rPr spc="-5" dirty="0"/>
              <a:t>Co</a:t>
            </a:r>
            <a:r>
              <a:rPr dirty="0"/>
              <a:t>rrecti</a:t>
            </a:r>
            <a:r>
              <a:rPr spc="-5" dirty="0"/>
              <a:t>o</a:t>
            </a:r>
            <a:r>
              <a:rPr dirty="0"/>
              <a:t>n	</a:t>
            </a:r>
            <a:r>
              <a:rPr spc="-5" dirty="0"/>
              <a:t>S</a:t>
            </a:r>
            <a:r>
              <a:rPr dirty="0"/>
              <a:t>tep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601355"/>
            <a:ext cx="7611745" cy="157607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tabLst>
                <a:tab pos="354965" algn="l"/>
                <a:tab pos="3655060" algn="l"/>
                <a:tab pos="587311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Bayes</a:t>
            </a:r>
            <a:r>
              <a:rPr sz="3200" spc="15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filter</a:t>
            </a:r>
            <a:r>
              <a:rPr sz="3200" spc="15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can	be</a:t>
            </a:r>
            <a:r>
              <a:rPr sz="3200" spc="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written	</a:t>
            </a:r>
            <a:r>
              <a:rPr sz="3200" dirty="0">
                <a:latin typeface="Verdana"/>
                <a:cs typeface="Verdana"/>
              </a:rPr>
              <a:t>as a</a:t>
            </a:r>
            <a:r>
              <a:rPr sz="3200" spc="-9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two  step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process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b="1" dirty="0">
                <a:solidFill>
                  <a:srgbClr val="800000"/>
                </a:solidFill>
                <a:latin typeface="Verdana"/>
                <a:cs typeface="Verdana"/>
              </a:rPr>
              <a:t>Prediction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 step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77" y="4429391"/>
            <a:ext cx="38684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Correction</a:t>
            </a:r>
            <a:r>
              <a:rPr sz="3200" b="1" spc="-55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800000"/>
                </a:solidFill>
                <a:latin typeface="Verdana"/>
                <a:cs typeface="Verdana"/>
              </a:rPr>
              <a:t>step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1516" y="3436537"/>
            <a:ext cx="6870134" cy="8218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79158" y="5328596"/>
            <a:ext cx="4859741" cy="449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7840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0239" algn="l"/>
                <a:tab pos="3027045" algn="l"/>
                <a:tab pos="6300470" algn="l"/>
              </a:tabLst>
            </a:pPr>
            <a:r>
              <a:rPr dirty="0"/>
              <a:t>M</a:t>
            </a:r>
            <a:r>
              <a:rPr spc="-5" dirty="0"/>
              <a:t>o</a:t>
            </a:r>
            <a:r>
              <a:rPr dirty="0"/>
              <a:t>ti</a:t>
            </a:r>
            <a:r>
              <a:rPr spc="-5" dirty="0"/>
              <a:t>o</a:t>
            </a:r>
            <a:r>
              <a:rPr dirty="0"/>
              <a:t>n	and	O</a:t>
            </a:r>
            <a:r>
              <a:rPr spc="-5" dirty="0"/>
              <a:t>b</a:t>
            </a:r>
            <a:r>
              <a:rPr dirty="0"/>
              <a:t>serva</a:t>
            </a:r>
            <a:r>
              <a:rPr spc="-5" dirty="0"/>
              <a:t>t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n	M</a:t>
            </a:r>
            <a:r>
              <a:rPr spc="-5" dirty="0"/>
              <a:t>od</a:t>
            </a:r>
            <a:r>
              <a:rPr dirty="0"/>
              <a:t>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601355"/>
            <a:ext cx="33915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2510790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Pr</a:t>
            </a:r>
            <a:r>
              <a:rPr sz="3200" dirty="0">
                <a:latin typeface="Verdana"/>
                <a:cs typeface="Verdana"/>
              </a:rPr>
              <a:t>e</a:t>
            </a:r>
            <a:r>
              <a:rPr sz="3200" spc="-5" dirty="0">
                <a:latin typeface="Verdana"/>
                <a:cs typeface="Verdana"/>
              </a:rPr>
              <a:t>d</a:t>
            </a:r>
            <a:r>
              <a:rPr sz="3200" dirty="0">
                <a:latin typeface="Verdana"/>
                <a:cs typeface="Verdana"/>
              </a:rPr>
              <a:t>icti</a:t>
            </a:r>
            <a:r>
              <a:rPr sz="3200" spc="-5" dirty="0">
                <a:latin typeface="Verdana"/>
                <a:cs typeface="Verdana"/>
              </a:rPr>
              <a:t>o</a:t>
            </a:r>
            <a:r>
              <a:rPr sz="3200" dirty="0">
                <a:latin typeface="Verdana"/>
                <a:cs typeface="Verdana"/>
              </a:rPr>
              <a:t>n	st</a:t>
            </a:r>
            <a:r>
              <a:rPr sz="3200" spc="-5" dirty="0">
                <a:latin typeface="Verdana"/>
                <a:cs typeface="Verdana"/>
              </a:rPr>
              <a:t>e</a:t>
            </a:r>
            <a:r>
              <a:rPr sz="3200" dirty="0">
                <a:latin typeface="Verdana"/>
                <a:cs typeface="Verdana"/>
              </a:rPr>
              <a:t>p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52616" y="2395137"/>
            <a:ext cx="6870134" cy="8218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79158" y="5328596"/>
            <a:ext cx="4859741" cy="449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1942" y="3079635"/>
            <a:ext cx="2336800" cy="12700"/>
          </a:xfrm>
          <a:custGeom>
            <a:avLst/>
            <a:gdLst/>
            <a:ahLst/>
            <a:cxnLst/>
            <a:rect l="l" t="t" r="r" b="b"/>
            <a:pathLst>
              <a:path w="2336800" h="12700">
                <a:moveTo>
                  <a:pt x="0" y="0"/>
                </a:moveTo>
                <a:lnTo>
                  <a:pt x="2336798" y="12699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29099" y="5911735"/>
            <a:ext cx="1596390" cy="12700"/>
          </a:xfrm>
          <a:custGeom>
            <a:avLst/>
            <a:gdLst/>
            <a:ahLst/>
            <a:cxnLst/>
            <a:rect l="l" t="t" r="r" b="b"/>
            <a:pathLst>
              <a:path w="1596389" h="12700">
                <a:moveTo>
                  <a:pt x="0" y="0"/>
                </a:moveTo>
                <a:lnTo>
                  <a:pt x="1596069" y="12700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3977" y="3343795"/>
            <a:ext cx="5271770" cy="1687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0155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800000"/>
                </a:solidFill>
                <a:latin typeface="Verdana"/>
                <a:cs typeface="Verdana"/>
              </a:rPr>
              <a:t>motion</a:t>
            </a:r>
            <a:r>
              <a:rPr sz="2800" b="1" spc="-80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800000"/>
                </a:solidFill>
                <a:latin typeface="Verdana"/>
                <a:cs typeface="Verdana"/>
              </a:rPr>
              <a:t>model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354965" algn="l"/>
                <a:tab pos="2604770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Correction	step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2287714" y="6086995"/>
            <a:ext cx="57365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800000"/>
                </a:solidFill>
                <a:latin typeface="Verdana"/>
                <a:cs typeface="Verdana"/>
              </a:rPr>
              <a:t>sensor or observation</a:t>
            </a:r>
            <a:r>
              <a:rPr sz="2800" b="1" spc="-10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800000"/>
                </a:solidFill>
                <a:latin typeface="Verdana"/>
                <a:cs typeface="Verdana"/>
              </a:rPr>
              <a:t>model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56051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Different</a:t>
            </a:r>
            <a:r>
              <a:rPr spc="-55" dirty="0"/>
              <a:t> </a:t>
            </a:r>
            <a:r>
              <a:rPr spc="-5" dirty="0"/>
              <a:t>Realizations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601355"/>
            <a:ext cx="7851775" cy="463994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95250" indent="-342900">
              <a:lnSpc>
                <a:spcPts val="3800"/>
              </a:lnSpc>
              <a:spcBef>
                <a:spcPts val="260"/>
              </a:spcBef>
              <a:tabLst>
                <a:tab pos="354965" algn="l"/>
                <a:tab pos="1247775" algn="l"/>
                <a:tab pos="2362200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dirty="0">
                <a:latin typeface="Verdana"/>
                <a:cs typeface="Verdana"/>
              </a:rPr>
              <a:t>The	</a:t>
            </a:r>
            <a:r>
              <a:rPr sz="3200" spc="-5" dirty="0">
                <a:latin typeface="Verdana"/>
                <a:cs typeface="Verdana"/>
              </a:rPr>
              <a:t>Bayes filter </a:t>
            </a:r>
            <a:r>
              <a:rPr sz="3200" dirty="0">
                <a:latin typeface="Verdana"/>
                <a:cs typeface="Verdana"/>
              </a:rPr>
              <a:t>is a 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framework </a:t>
            </a:r>
            <a:r>
              <a:rPr sz="3200" dirty="0">
                <a:latin typeface="Verdana"/>
                <a:cs typeface="Verdana"/>
              </a:rPr>
              <a:t>for  </a:t>
            </a:r>
            <a:r>
              <a:rPr sz="3200" spc="-5" dirty="0">
                <a:latin typeface="Verdana"/>
                <a:cs typeface="Verdana"/>
              </a:rPr>
              <a:t>recursive	state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estimation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There are 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different</a:t>
            </a:r>
            <a:r>
              <a:rPr sz="3200" b="1" spc="10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realizations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b="1" dirty="0">
                <a:solidFill>
                  <a:srgbClr val="800000"/>
                </a:solidFill>
                <a:latin typeface="Verdana"/>
                <a:cs typeface="Verdana"/>
              </a:rPr>
              <a:t>Different</a:t>
            </a:r>
            <a:r>
              <a:rPr sz="3200" b="1" spc="-10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properties</a:t>
            </a:r>
            <a:endParaRPr sz="3200">
              <a:latin typeface="Verdana"/>
              <a:cs typeface="Verdana"/>
            </a:endParaRPr>
          </a:p>
          <a:p>
            <a:pPr marL="749300" marR="5080" indent="-279400">
              <a:lnSpc>
                <a:spcPct val="102000"/>
              </a:lnSpc>
              <a:spcBef>
                <a:spcPts val="600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Verdana"/>
                <a:cs typeface="Verdana"/>
              </a:rPr>
              <a:t>Linear </a:t>
            </a:r>
            <a:r>
              <a:rPr sz="2800" dirty="0">
                <a:latin typeface="Verdana"/>
                <a:cs typeface="Verdana"/>
              </a:rPr>
              <a:t>vs. </a:t>
            </a:r>
            <a:r>
              <a:rPr sz="2800" spc="-5" dirty="0">
                <a:latin typeface="Verdana"/>
                <a:cs typeface="Verdana"/>
              </a:rPr>
              <a:t>non-linear models for motion  </a:t>
            </a:r>
            <a:r>
              <a:rPr sz="2800" dirty="0">
                <a:latin typeface="Verdana"/>
                <a:cs typeface="Verdana"/>
              </a:rPr>
              <a:t>and </a:t>
            </a:r>
            <a:r>
              <a:rPr sz="2800" spc="-5" dirty="0">
                <a:latin typeface="Verdana"/>
                <a:cs typeface="Verdana"/>
              </a:rPr>
              <a:t>observation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models</a:t>
            </a:r>
            <a:endParaRPr sz="28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610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Verdana"/>
                <a:cs typeface="Verdana"/>
              </a:rPr>
              <a:t>Gaussian </a:t>
            </a:r>
            <a:r>
              <a:rPr sz="2800" spc="-5" dirty="0">
                <a:latin typeface="Verdana"/>
                <a:cs typeface="Verdana"/>
              </a:rPr>
              <a:t>distributions</a:t>
            </a:r>
            <a:r>
              <a:rPr sz="2800" spc="-3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only?</a:t>
            </a:r>
            <a:endParaRPr sz="28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740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Verdana"/>
                <a:cs typeface="Verdana"/>
              </a:rPr>
              <a:t>Parametric </a:t>
            </a:r>
            <a:r>
              <a:rPr sz="2800" dirty="0">
                <a:latin typeface="Verdana"/>
                <a:cs typeface="Verdana"/>
              </a:rPr>
              <a:t>vs. </a:t>
            </a:r>
            <a:r>
              <a:rPr sz="2800" spc="-5" dirty="0">
                <a:latin typeface="Verdana"/>
                <a:cs typeface="Verdana"/>
              </a:rPr>
              <a:t>non-parametric</a:t>
            </a:r>
            <a:r>
              <a:rPr sz="2800" spc="-2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filters</a:t>
            </a:r>
            <a:endParaRPr sz="28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640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2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Verdana"/>
                <a:cs typeface="Verdana"/>
              </a:rPr>
              <a:t>…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36499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 this</a:t>
            </a:r>
            <a:r>
              <a:rPr spc="-85" dirty="0"/>
              <a:t> </a:t>
            </a:r>
            <a:r>
              <a:rPr spc="-5" dirty="0"/>
              <a:t>Course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509625"/>
            <a:ext cx="7426959" cy="381698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54965" algn="l"/>
                <a:tab pos="3454400" algn="l"/>
                <a:tab pos="394398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Kalman</a:t>
            </a:r>
            <a:r>
              <a:rPr sz="3200" b="1" spc="10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800000"/>
                </a:solidFill>
                <a:latin typeface="Verdana"/>
                <a:cs typeface="Verdana"/>
              </a:rPr>
              <a:t>filter	&amp;	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friends</a:t>
            </a:r>
            <a:endParaRPr sz="32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635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2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latin typeface="Verdana"/>
                <a:cs typeface="Verdana"/>
              </a:rPr>
              <a:t>Gaussians</a:t>
            </a:r>
            <a:endParaRPr sz="28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640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Verdana"/>
                <a:cs typeface="Verdana"/>
              </a:rPr>
              <a:t>Linear or </a:t>
            </a:r>
            <a:r>
              <a:rPr sz="2800" dirty="0">
                <a:latin typeface="Verdana"/>
                <a:cs typeface="Verdana"/>
              </a:rPr>
              <a:t>linearized</a:t>
            </a:r>
            <a:r>
              <a:rPr sz="2800" spc="-3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models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b="1" dirty="0">
                <a:solidFill>
                  <a:srgbClr val="800000"/>
                </a:solidFill>
                <a:latin typeface="Verdana"/>
                <a:cs typeface="Verdana"/>
              </a:rPr>
              <a:t>Particle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800000"/>
                </a:solidFill>
                <a:latin typeface="Verdana"/>
                <a:cs typeface="Verdana"/>
              </a:rPr>
              <a:t>filter</a:t>
            </a:r>
            <a:endParaRPr sz="32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665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2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Verdana"/>
                <a:cs typeface="Verdana"/>
              </a:rPr>
              <a:t>Non-parametric</a:t>
            </a:r>
            <a:endParaRPr sz="28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640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Verdana"/>
                <a:cs typeface="Verdana"/>
              </a:rPr>
              <a:t>Arbitrary models (sampling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required)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755" y="2061730"/>
            <a:ext cx="765937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dirty="0"/>
              <a:t>Motion</a:t>
            </a:r>
            <a:r>
              <a:rPr sz="8000" spc="-95" dirty="0"/>
              <a:t> </a:t>
            </a:r>
            <a:r>
              <a:rPr sz="8000" dirty="0"/>
              <a:t>Model</a:t>
            </a:r>
            <a:endParaRPr sz="8000"/>
          </a:p>
        </p:txBody>
      </p:sp>
      <p:sp>
        <p:nvSpPr>
          <p:cNvPr id="3" name="object 3"/>
          <p:cNvSpPr/>
          <p:nvPr/>
        </p:nvSpPr>
        <p:spPr>
          <a:xfrm>
            <a:off x="1219256" y="3606358"/>
            <a:ext cx="8312864" cy="9944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72852" y="3738117"/>
            <a:ext cx="3018155" cy="764540"/>
          </a:xfrm>
          <a:custGeom>
            <a:avLst/>
            <a:gdLst/>
            <a:ahLst/>
            <a:cxnLst/>
            <a:rect l="l" t="t" r="r" b="b"/>
            <a:pathLst>
              <a:path w="3018154" h="764539">
                <a:moveTo>
                  <a:pt x="0" y="0"/>
                </a:moveTo>
                <a:lnTo>
                  <a:pt x="3017977" y="0"/>
                </a:lnTo>
                <a:lnTo>
                  <a:pt x="3017977" y="763912"/>
                </a:lnTo>
                <a:lnTo>
                  <a:pt x="0" y="763912"/>
                </a:lnTo>
                <a:lnTo>
                  <a:pt x="0" y="0"/>
                </a:lnTo>
                <a:close/>
              </a:path>
            </a:pathLst>
          </a:custGeom>
          <a:ln w="1015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5399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Robot Motion</a:t>
            </a:r>
            <a:r>
              <a:rPr spc="-75" dirty="0"/>
              <a:t> </a:t>
            </a:r>
            <a:r>
              <a:rPr spc="-5" dirty="0"/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508899"/>
            <a:ext cx="7837170" cy="118618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  <a:tabLst>
                <a:tab pos="354965" algn="l"/>
                <a:tab pos="3247390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Robot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motion	</a:t>
            </a:r>
            <a:r>
              <a:rPr sz="3200" dirty="0">
                <a:latin typeface="Verdana"/>
                <a:cs typeface="Verdana"/>
              </a:rPr>
              <a:t>is </a:t>
            </a:r>
            <a:r>
              <a:rPr sz="3200" spc="-5" dirty="0">
                <a:latin typeface="Verdana"/>
                <a:cs typeface="Verdana"/>
              </a:rPr>
              <a:t>inherently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uncertain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354965" algn="l"/>
                <a:tab pos="2238375" algn="l"/>
                <a:tab pos="2955925" algn="l"/>
                <a:tab pos="434784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How</a:t>
            </a:r>
            <a:r>
              <a:rPr sz="3200" spc="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can	</a:t>
            </a:r>
            <a:r>
              <a:rPr sz="3200" dirty="0">
                <a:latin typeface="Verdana"/>
                <a:cs typeface="Verdana"/>
              </a:rPr>
              <a:t>we	</a:t>
            </a:r>
            <a:r>
              <a:rPr sz="3200" spc="-5" dirty="0">
                <a:latin typeface="Verdana"/>
                <a:cs typeface="Verdana"/>
              </a:rPr>
              <a:t>model	this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uncertainty?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94953" y="3034638"/>
            <a:ext cx="3879316" cy="3349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0012" y="3730510"/>
            <a:ext cx="3670300" cy="26511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77" y="763155"/>
            <a:ext cx="7082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63595" algn="l"/>
                <a:tab pos="5271135" algn="l"/>
              </a:tabLst>
            </a:pP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Pr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ob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abilistic	M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o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ti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o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n	M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od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els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3977" y="1601355"/>
            <a:ext cx="8210550" cy="9956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tabLst>
                <a:tab pos="354965" algn="l"/>
                <a:tab pos="4442460" algn="l"/>
                <a:tab pos="7150100" algn="l"/>
                <a:tab pos="7700009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Specifies </a:t>
            </a:r>
            <a:r>
              <a:rPr sz="3200" dirty="0">
                <a:latin typeface="Verdana"/>
                <a:cs typeface="Verdana"/>
              </a:rPr>
              <a:t>a </a:t>
            </a:r>
            <a:r>
              <a:rPr sz="3200" spc="-5" dirty="0">
                <a:latin typeface="Verdana"/>
                <a:cs typeface="Verdana"/>
              </a:rPr>
              <a:t>posterior probability that  </a:t>
            </a:r>
            <a:r>
              <a:rPr sz="3200" dirty="0">
                <a:latin typeface="Verdana"/>
                <a:cs typeface="Verdana"/>
              </a:rPr>
              <a:t>acti</a:t>
            </a:r>
            <a:r>
              <a:rPr sz="3200" spc="-5" dirty="0">
                <a:latin typeface="Verdana"/>
                <a:cs typeface="Verdana"/>
              </a:rPr>
              <a:t>o</a:t>
            </a:r>
            <a:r>
              <a:rPr sz="3200" dirty="0">
                <a:latin typeface="Verdana"/>
                <a:cs typeface="Verdana"/>
              </a:rPr>
              <a:t>n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u </a:t>
            </a:r>
            <a:r>
              <a:rPr sz="3200" dirty="0">
                <a:latin typeface="Verdana"/>
                <a:cs typeface="Verdana"/>
              </a:rPr>
              <a:t>c</a:t>
            </a:r>
            <a:r>
              <a:rPr sz="3200" spc="-5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rries </a:t>
            </a:r>
            <a:r>
              <a:rPr sz="3200" spc="-5" dirty="0">
                <a:latin typeface="Verdana"/>
                <a:cs typeface="Verdana"/>
              </a:rPr>
              <a:t>th</a:t>
            </a:r>
            <a:r>
              <a:rPr sz="3200" dirty="0">
                <a:latin typeface="Verdana"/>
                <a:cs typeface="Verdana"/>
              </a:rPr>
              <a:t>e	r</a:t>
            </a:r>
            <a:r>
              <a:rPr sz="3200" spc="-5" dirty="0">
                <a:latin typeface="Verdana"/>
                <a:cs typeface="Verdana"/>
              </a:rPr>
              <a:t>obo</a:t>
            </a:r>
            <a:r>
              <a:rPr sz="3200" dirty="0">
                <a:latin typeface="Verdana"/>
                <a:cs typeface="Verdana"/>
              </a:rPr>
              <a:t>t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fr</a:t>
            </a:r>
            <a:r>
              <a:rPr sz="3200" spc="-5" dirty="0">
                <a:latin typeface="Verdana"/>
                <a:cs typeface="Verdana"/>
              </a:rPr>
              <a:t>o</a:t>
            </a:r>
            <a:r>
              <a:rPr sz="3200" dirty="0">
                <a:latin typeface="Verdana"/>
                <a:cs typeface="Verdana"/>
              </a:rPr>
              <a:t>m </a:t>
            </a:r>
            <a:r>
              <a:rPr sz="3200" i="1" dirty="0">
                <a:latin typeface="Verdana"/>
                <a:cs typeface="Verdana"/>
              </a:rPr>
              <a:t>x	</a:t>
            </a:r>
            <a:r>
              <a:rPr sz="3200" spc="-5" dirty="0">
                <a:latin typeface="Verdana"/>
                <a:cs typeface="Verdana"/>
              </a:rPr>
              <a:t>t</a:t>
            </a:r>
            <a:r>
              <a:rPr sz="3200" dirty="0">
                <a:latin typeface="Verdana"/>
                <a:cs typeface="Verdana"/>
              </a:rPr>
              <a:t>o	</a:t>
            </a:r>
            <a:r>
              <a:rPr sz="3200" i="1" dirty="0">
                <a:latin typeface="Verdana"/>
                <a:cs typeface="Verdana"/>
              </a:rPr>
              <a:t>x’</a:t>
            </a:r>
            <a:r>
              <a:rPr sz="3200" dirty="0">
                <a:latin typeface="Verdana"/>
                <a:cs typeface="Verdana"/>
              </a:rPr>
              <a:t>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38610" y="3102653"/>
            <a:ext cx="4125499" cy="6534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5703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1915" algn="l"/>
              </a:tabLst>
            </a:pPr>
            <a:r>
              <a:rPr spc="-5" dirty="0"/>
              <a:t>T</a:t>
            </a:r>
            <a:r>
              <a:rPr dirty="0"/>
              <a:t>y</a:t>
            </a:r>
            <a:r>
              <a:rPr spc="-5" dirty="0"/>
              <a:t>p</a:t>
            </a:r>
            <a:r>
              <a:rPr dirty="0"/>
              <a:t>ical</a:t>
            </a:r>
            <a:r>
              <a:rPr spc="-5" dirty="0"/>
              <a:t> </a:t>
            </a:r>
            <a:r>
              <a:rPr dirty="0"/>
              <a:t>M</a:t>
            </a:r>
            <a:r>
              <a:rPr spc="-5" dirty="0"/>
              <a:t>o</a:t>
            </a:r>
            <a:r>
              <a:rPr dirty="0"/>
              <a:t>ti</a:t>
            </a:r>
            <a:r>
              <a:rPr spc="-5" dirty="0"/>
              <a:t>o</a:t>
            </a:r>
            <a:r>
              <a:rPr dirty="0"/>
              <a:t>n	M</a:t>
            </a:r>
            <a:r>
              <a:rPr spc="-5" dirty="0"/>
              <a:t>od</a:t>
            </a:r>
            <a:r>
              <a:rPr dirty="0"/>
              <a:t>els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43865" marR="290830" indent="-342900">
              <a:lnSpc>
                <a:spcPts val="3800"/>
              </a:lnSpc>
              <a:spcBef>
                <a:spcPts val="260"/>
              </a:spcBef>
              <a:tabLst>
                <a:tab pos="443865" algn="l"/>
                <a:tab pos="1015365" algn="l"/>
                <a:tab pos="2536825" algn="l"/>
                <a:tab pos="3802379" algn="l"/>
                <a:tab pos="4994275" algn="l"/>
                <a:tab pos="6995795" algn="l"/>
              </a:tabLst>
            </a:pPr>
            <a:r>
              <a:rPr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pc="-735" dirty="0"/>
              <a:t>In	</a:t>
            </a:r>
            <a:r>
              <a:rPr spc="-5" dirty="0"/>
              <a:t>pr</a:t>
            </a:r>
            <a:r>
              <a:rPr dirty="0"/>
              <a:t>actic</a:t>
            </a:r>
            <a:r>
              <a:rPr spc="-5" dirty="0"/>
              <a:t>e</a:t>
            </a:r>
            <a:r>
              <a:rPr dirty="0"/>
              <a:t>, </a:t>
            </a:r>
            <a:r>
              <a:rPr spc="-5" dirty="0"/>
              <a:t>o</a:t>
            </a:r>
            <a:r>
              <a:rPr dirty="0"/>
              <a:t>ne	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te</a:t>
            </a:r>
            <a:r>
              <a:rPr dirty="0"/>
              <a:t>n	fin</a:t>
            </a:r>
            <a:r>
              <a:rPr spc="-5" dirty="0"/>
              <a:t>d</a:t>
            </a:r>
            <a:r>
              <a:rPr dirty="0"/>
              <a:t>s</a:t>
            </a:r>
            <a:r>
              <a:rPr spc="-5" dirty="0"/>
              <a:t> t</a:t>
            </a:r>
            <a:r>
              <a:rPr dirty="0"/>
              <a:t>wo	</a:t>
            </a:r>
            <a:r>
              <a:rPr spc="-5" dirty="0"/>
              <a:t>type</a:t>
            </a:r>
            <a:r>
              <a:rPr dirty="0"/>
              <a:t>s  </a:t>
            </a:r>
            <a:r>
              <a:rPr spc="-5" dirty="0"/>
              <a:t>of</a:t>
            </a:r>
            <a:r>
              <a:rPr spc="10" dirty="0"/>
              <a:t> </a:t>
            </a:r>
            <a:r>
              <a:rPr spc="-5" dirty="0"/>
              <a:t>motion	models:</a:t>
            </a:r>
          </a:p>
          <a:p>
            <a:pPr marL="558165">
              <a:lnSpc>
                <a:spcPct val="100000"/>
              </a:lnSpc>
              <a:spcBef>
                <a:spcPts val="509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               </a:t>
            </a:r>
            <a:r>
              <a:rPr sz="2800" spc="-595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800000"/>
                </a:solidFill>
                <a:latin typeface="Verdana"/>
                <a:cs typeface="Verdana"/>
              </a:rPr>
              <a:t>Odometry-based</a:t>
            </a:r>
            <a:endParaRPr sz="2800">
              <a:latin typeface="Verdana"/>
              <a:cs typeface="Verdana"/>
            </a:endParaRPr>
          </a:p>
          <a:p>
            <a:pPr marL="558165">
              <a:lnSpc>
                <a:spcPct val="100000"/>
              </a:lnSpc>
              <a:spcBef>
                <a:spcPts val="740"/>
              </a:spcBef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2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800000"/>
                </a:solidFill>
                <a:latin typeface="Verdana"/>
                <a:cs typeface="Verdana"/>
              </a:rPr>
              <a:t>Velocity-based</a:t>
            </a:r>
            <a:endParaRPr sz="2800">
              <a:latin typeface="Verdana"/>
              <a:cs typeface="Verdana"/>
            </a:endParaRPr>
          </a:p>
          <a:p>
            <a:pPr marL="443865" marR="5080" indent="-342900">
              <a:lnSpc>
                <a:spcPct val="100000"/>
              </a:lnSpc>
              <a:spcBef>
                <a:spcPts val="735"/>
              </a:spcBef>
              <a:tabLst>
                <a:tab pos="443865" algn="l"/>
                <a:tab pos="2211070" algn="l"/>
                <a:tab pos="6551930" algn="l"/>
              </a:tabLst>
            </a:pPr>
            <a:r>
              <a:rPr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pc="-5" dirty="0"/>
              <a:t>Odometry-based models for systems  th</a:t>
            </a:r>
            <a:r>
              <a:rPr dirty="0"/>
              <a:t>at</a:t>
            </a:r>
            <a:r>
              <a:rPr spc="-5" dirty="0"/>
              <a:t> </a:t>
            </a:r>
            <a:r>
              <a:rPr dirty="0"/>
              <a:t>are	e</a:t>
            </a:r>
            <a:r>
              <a:rPr spc="-5" dirty="0"/>
              <a:t>qu</a:t>
            </a:r>
            <a:r>
              <a:rPr dirty="0"/>
              <a:t>i</a:t>
            </a:r>
            <a:r>
              <a:rPr spc="-5" dirty="0"/>
              <a:t>ppe</a:t>
            </a:r>
            <a:r>
              <a:rPr dirty="0"/>
              <a:t>d</a:t>
            </a:r>
            <a:r>
              <a:rPr spc="-5" dirty="0"/>
              <a:t> </a:t>
            </a:r>
            <a:r>
              <a:rPr dirty="0"/>
              <a:t>wi</a:t>
            </a:r>
            <a:r>
              <a:rPr spc="-5" dirty="0"/>
              <a:t>t</a:t>
            </a:r>
            <a:r>
              <a:rPr dirty="0"/>
              <a:t>h</a:t>
            </a:r>
            <a:r>
              <a:rPr spc="-5" dirty="0"/>
              <a:t> </a:t>
            </a:r>
            <a:r>
              <a:rPr dirty="0"/>
              <a:t>wheel	enc</a:t>
            </a:r>
            <a:r>
              <a:rPr spc="-5" dirty="0"/>
              <a:t>ode</a:t>
            </a:r>
            <a:r>
              <a:rPr dirty="0"/>
              <a:t>rs</a:t>
            </a:r>
          </a:p>
          <a:p>
            <a:pPr marL="443865" marR="1752600" indent="-342900">
              <a:lnSpc>
                <a:spcPct val="100000"/>
              </a:lnSpc>
              <a:spcBef>
                <a:spcPts val="720"/>
              </a:spcBef>
              <a:tabLst>
                <a:tab pos="443865" algn="l"/>
                <a:tab pos="3227705" algn="l"/>
                <a:tab pos="4809490" algn="l"/>
                <a:tab pos="5455920" algn="l"/>
              </a:tabLst>
            </a:pPr>
            <a:r>
              <a:rPr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pc="-735" dirty="0"/>
              <a:t>Vel</a:t>
            </a:r>
            <a:r>
              <a:rPr spc="-5" dirty="0"/>
              <a:t>o</a:t>
            </a:r>
            <a:r>
              <a:rPr dirty="0"/>
              <a:t>ci</a:t>
            </a:r>
            <a:r>
              <a:rPr spc="-5" dirty="0"/>
              <a:t>ty</a:t>
            </a:r>
            <a:r>
              <a:rPr dirty="0"/>
              <a:t>-</a:t>
            </a:r>
            <a:r>
              <a:rPr spc="-5" dirty="0"/>
              <a:t>ba</a:t>
            </a:r>
            <a:r>
              <a:rPr dirty="0"/>
              <a:t>s</a:t>
            </a:r>
            <a:r>
              <a:rPr spc="-5" dirty="0"/>
              <a:t>e</a:t>
            </a:r>
            <a:r>
              <a:rPr dirty="0"/>
              <a:t>d</a:t>
            </a:r>
            <a:r>
              <a:rPr spc="-5" dirty="0"/>
              <a:t> </a:t>
            </a:r>
            <a:r>
              <a:rPr dirty="0"/>
              <a:t>when	no	wheel  </a:t>
            </a:r>
            <a:r>
              <a:rPr spc="-5" dirty="0"/>
              <a:t>encoders</a:t>
            </a:r>
            <a:r>
              <a:rPr spc="10" dirty="0"/>
              <a:t> </a:t>
            </a:r>
            <a:r>
              <a:rPr dirty="0"/>
              <a:t>are	</a:t>
            </a:r>
            <a:r>
              <a:rPr spc="-5" dirty="0"/>
              <a:t>available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4273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State</a:t>
            </a:r>
            <a:r>
              <a:rPr spc="-45" dirty="0"/>
              <a:t> </a:t>
            </a:r>
            <a:r>
              <a:rPr spc="-5" dirty="0"/>
              <a:t>Estimation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601355"/>
            <a:ext cx="8313420" cy="157607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tabLst>
                <a:tab pos="354965" algn="l"/>
                <a:tab pos="3082290" algn="l"/>
                <a:tab pos="3525520" algn="l"/>
                <a:tab pos="467169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Estimate</a:t>
            </a:r>
            <a:r>
              <a:rPr sz="3200" spc="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the	state	of </a:t>
            </a:r>
            <a:r>
              <a:rPr sz="3200" dirty="0">
                <a:latin typeface="Verdana"/>
                <a:cs typeface="Verdana"/>
              </a:rPr>
              <a:t>a </a:t>
            </a:r>
            <a:r>
              <a:rPr sz="3200" spc="-5" dirty="0">
                <a:latin typeface="Verdana"/>
                <a:cs typeface="Verdana"/>
              </a:rPr>
              <a:t>system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given  observations		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controls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b="1" spc="-5" dirty="0">
                <a:solidFill>
                  <a:srgbClr val="800000"/>
                </a:solidFill>
                <a:latin typeface="Verdana"/>
                <a:cs typeface="Verdana"/>
              </a:rPr>
              <a:t>Goal: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7628" y="1818087"/>
            <a:ext cx="243526" cy="2236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0539" y="2287977"/>
            <a:ext cx="208722" cy="223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09343" y="2287977"/>
            <a:ext cx="251708" cy="2236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96524" y="4051132"/>
            <a:ext cx="5232786" cy="12576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639200" y="6837743"/>
            <a:ext cx="180340" cy="27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600" dirty="0">
                <a:latin typeface="Verdana"/>
                <a:cs typeface="Verdana"/>
              </a:rPr>
              <a:t>2</a:t>
            </a:fld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4250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Odometry</a:t>
            </a:r>
            <a:r>
              <a:rPr spc="-65" dirty="0"/>
              <a:t> </a:t>
            </a:r>
            <a:r>
              <a:rPr spc="-5"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70538" y="1612150"/>
            <a:ext cx="330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to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4291" y="1623213"/>
            <a:ext cx="111125" cy="3708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9707" y="1489722"/>
            <a:ext cx="3866515" cy="102616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  <a:tabLst>
                <a:tab pos="462280" algn="l"/>
              </a:tabLst>
            </a:pPr>
            <a:r>
              <a:rPr sz="2850" spc="-650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50" spc="-65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Verdana"/>
                <a:cs typeface="Verdana"/>
              </a:rPr>
              <a:t>Robot </a:t>
            </a:r>
            <a:r>
              <a:rPr sz="2400" spc="-10" dirty="0">
                <a:latin typeface="Verdana"/>
                <a:cs typeface="Verdana"/>
              </a:rPr>
              <a:t>moves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from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462280" algn="l"/>
              </a:tabLst>
            </a:pPr>
            <a:r>
              <a:rPr sz="2850" spc="-650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50" spc="-65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Verdana"/>
                <a:cs typeface="Verdana"/>
              </a:rPr>
              <a:t>Odometry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information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60742" y="4438536"/>
            <a:ext cx="850900" cy="977900"/>
          </a:xfrm>
          <a:custGeom>
            <a:avLst/>
            <a:gdLst/>
            <a:ahLst/>
            <a:cxnLst/>
            <a:rect l="l" t="t" r="r" b="b"/>
            <a:pathLst>
              <a:path w="850900" h="977900">
                <a:moveTo>
                  <a:pt x="0" y="977899"/>
                </a:moveTo>
                <a:lnTo>
                  <a:pt x="8508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0642" y="6241935"/>
            <a:ext cx="1473200" cy="381000"/>
          </a:xfrm>
          <a:custGeom>
            <a:avLst/>
            <a:gdLst/>
            <a:ahLst/>
            <a:cxnLst/>
            <a:rect l="l" t="t" r="r" b="b"/>
            <a:pathLst>
              <a:path w="1473200" h="381000">
                <a:moveTo>
                  <a:pt x="0" y="0"/>
                </a:moveTo>
                <a:lnTo>
                  <a:pt x="1473199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53742" y="5695835"/>
            <a:ext cx="1079500" cy="1041400"/>
          </a:xfrm>
          <a:custGeom>
            <a:avLst/>
            <a:gdLst/>
            <a:ahLst/>
            <a:cxnLst/>
            <a:rect l="l" t="t" r="r" b="b"/>
            <a:pathLst>
              <a:path w="1079500" h="1041400">
                <a:moveTo>
                  <a:pt x="539750" y="0"/>
                </a:moveTo>
                <a:lnTo>
                  <a:pt x="490621" y="2127"/>
                </a:lnTo>
                <a:lnTo>
                  <a:pt x="442729" y="8389"/>
                </a:lnTo>
                <a:lnTo>
                  <a:pt x="396263" y="18599"/>
                </a:lnTo>
                <a:lnTo>
                  <a:pt x="351414" y="32575"/>
                </a:lnTo>
                <a:lnTo>
                  <a:pt x="308372" y="50133"/>
                </a:lnTo>
                <a:lnTo>
                  <a:pt x="267328" y="71089"/>
                </a:lnTo>
                <a:lnTo>
                  <a:pt x="228472" y="95260"/>
                </a:lnTo>
                <a:lnTo>
                  <a:pt x="191996" y="122460"/>
                </a:lnTo>
                <a:lnTo>
                  <a:pt x="158089" y="152507"/>
                </a:lnTo>
                <a:lnTo>
                  <a:pt x="126942" y="185217"/>
                </a:lnTo>
                <a:lnTo>
                  <a:pt x="98746" y="220406"/>
                </a:lnTo>
                <a:lnTo>
                  <a:pt x="73691" y="257890"/>
                </a:lnTo>
                <a:lnTo>
                  <a:pt x="51968" y="297486"/>
                </a:lnTo>
                <a:lnTo>
                  <a:pt x="33768" y="339009"/>
                </a:lnTo>
                <a:lnTo>
                  <a:pt x="19280" y="382275"/>
                </a:lnTo>
                <a:lnTo>
                  <a:pt x="8696" y="427102"/>
                </a:lnTo>
                <a:lnTo>
                  <a:pt x="2205" y="473305"/>
                </a:lnTo>
                <a:lnTo>
                  <a:pt x="0" y="520700"/>
                </a:lnTo>
                <a:lnTo>
                  <a:pt x="2205" y="568094"/>
                </a:lnTo>
                <a:lnTo>
                  <a:pt x="8696" y="614296"/>
                </a:lnTo>
                <a:lnTo>
                  <a:pt x="19280" y="659122"/>
                </a:lnTo>
                <a:lnTo>
                  <a:pt x="33768" y="702388"/>
                </a:lnTo>
                <a:lnTo>
                  <a:pt x="51968" y="743911"/>
                </a:lnTo>
                <a:lnTo>
                  <a:pt x="73691" y="783506"/>
                </a:lnTo>
                <a:lnTo>
                  <a:pt x="98746" y="820990"/>
                </a:lnTo>
                <a:lnTo>
                  <a:pt x="126942" y="856179"/>
                </a:lnTo>
                <a:lnTo>
                  <a:pt x="158089" y="888889"/>
                </a:lnTo>
                <a:lnTo>
                  <a:pt x="191996" y="918936"/>
                </a:lnTo>
                <a:lnTo>
                  <a:pt x="228472" y="946137"/>
                </a:lnTo>
                <a:lnTo>
                  <a:pt x="267328" y="970308"/>
                </a:lnTo>
                <a:lnTo>
                  <a:pt x="308372" y="991264"/>
                </a:lnTo>
                <a:lnTo>
                  <a:pt x="351414" y="1008822"/>
                </a:lnTo>
                <a:lnTo>
                  <a:pt x="396263" y="1022798"/>
                </a:lnTo>
                <a:lnTo>
                  <a:pt x="442729" y="1033009"/>
                </a:lnTo>
                <a:lnTo>
                  <a:pt x="490621" y="1039270"/>
                </a:lnTo>
                <a:lnTo>
                  <a:pt x="539750" y="1041398"/>
                </a:lnTo>
                <a:lnTo>
                  <a:pt x="588878" y="1039270"/>
                </a:lnTo>
                <a:lnTo>
                  <a:pt x="636770" y="1033009"/>
                </a:lnTo>
                <a:lnTo>
                  <a:pt x="683236" y="1022798"/>
                </a:lnTo>
                <a:lnTo>
                  <a:pt x="728085" y="1008822"/>
                </a:lnTo>
                <a:lnTo>
                  <a:pt x="771127" y="991264"/>
                </a:lnTo>
                <a:lnTo>
                  <a:pt x="812171" y="970308"/>
                </a:lnTo>
                <a:lnTo>
                  <a:pt x="851027" y="946137"/>
                </a:lnTo>
                <a:lnTo>
                  <a:pt x="887503" y="918936"/>
                </a:lnTo>
                <a:lnTo>
                  <a:pt x="921410" y="888889"/>
                </a:lnTo>
                <a:lnTo>
                  <a:pt x="952557" y="856179"/>
                </a:lnTo>
                <a:lnTo>
                  <a:pt x="980753" y="820990"/>
                </a:lnTo>
                <a:lnTo>
                  <a:pt x="1005808" y="783506"/>
                </a:lnTo>
                <a:lnTo>
                  <a:pt x="1027531" y="743911"/>
                </a:lnTo>
                <a:lnTo>
                  <a:pt x="1045731" y="702388"/>
                </a:lnTo>
                <a:lnTo>
                  <a:pt x="1060219" y="659122"/>
                </a:lnTo>
                <a:lnTo>
                  <a:pt x="1070803" y="614296"/>
                </a:lnTo>
                <a:lnTo>
                  <a:pt x="1077294" y="568094"/>
                </a:lnTo>
                <a:lnTo>
                  <a:pt x="1079500" y="520700"/>
                </a:lnTo>
                <a:lnTo>
                  <a:pt x="1077294" y="473305"/>
                </a:lnTo>
                <a:lnTo>
                  <a:pt x="1070803" y="427102"/>
                </a:lnTo>
                <a:lnTo>
                  <a:pt x="1060219" y="382275"/>
                </a:lnTo>
                <a:lnTo>
                  <a:pt x="1045731" y="339009"/>
                </a:lnTo>
                <a:lnTo>
                  <a:pt x="1027531" y="297486"/>
                </a:lnTo>
                <a:lnTo>
                  <a:pt x="1005808" y="257890"/>
                </a:lnTo>
                <a:lnTo>
                  <a:pt x="980753" y="220406"/>
                </a:lnTo>
                <a:lnTo>
                  <a:pt x="952557" y="185217"/>
                </a:lnTo>
                <a:lnTo>
                  <a:pt x="921410" y="152507"/>
                </a:lnTo>
                <a:lnTo>
                  <a:pt x="887503" y="122460"/>
                </a:lnTo>
                <a:lnTo>
                  <a:pt x="851027" y="95260"/>
                </a:lnTo>
                <a:lnTo>
                  <a:pt x="812171" y="71089"/>
                </a:lnTo>
                <a:lnTo>
                  <a:pt x="771127" y="50133"/>
                </a:lnTo>
                <a:lnTo>
                  <a:pt x="728085" y="32575"/>
                </a:lnTo>
                <a:lnTo>
                  <a:pt x="683236" y="18599"/>
                </a:lnTo>
                <a:lnTo>
                  <a:pt x="636770" y="8389"/>
                </a:lnTo>
                <a:lnTo>
                  <a:pt x="588878" y="2127"/>
                </a:lnTo>
                <a:lnTo>
                  <a:pt x="539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53742" y="5695835"/>
            <a:ext cx="1079500" cy="1041400"/>
          </a:xfrm>
          <a:custGeom>
            <a:avLst/>
            <a:gdLst/>
            <a:ahLst/>
            <a:cxnLst/>
            <a:rect l="l" t="t" r="r" b="b"/>
            <a:pathLst>
              <a:path w="1079500" h="1041400">
                <a:moveTo>
                  <a:pt x="0" y="520699"/>
                </a:moveTo>
                <a:lnTo>
                  <a:pt x="2205" y="473305"/>
                </a:lnTo>
                <a:lnTo>
                  <a:pt x="8696" y="427103"/>
                </a:lnTo>
                <a:lnTo>
                  <a:pt x="19280" y="382276"/>
                </a:lnTo>
                <a:lnTo>
                  <a:pt x="33768" y="339010"/>
                </a:lnTo>
                <a:lnTo>
                  <a:pt x="51968" y="297487"/>
                </a:lnTo>
                <a:lnTo>
                  <a:pt x="73691" y="257892"/>
                </a:lnTo>
                <a:lnTo>
                  <a:pt x="98746" y="220408"/>
                </a:lnTo>
                <a:lnTo>
                  <a:pt x="126942" y="185219"/>
                </a:lnTo>
                <a:lnTo>
                  <a:pt x="158088" y="152509"/>
                </a:lnTo>
                <a:lnTo>
                  <a:pt x="191995" y="122461"/>
                </a:lnTo>
                <a:lnTo>
                  <a:pt x="228472" y="95261"/>
                </a:lnTo>
                <a:lnTo>
                  <a:pt x="267327" y="71090"/>
                </a:lnTo>
                <a:lnTo>
                  <a:pt x="308371" y="50134"/>
                </a:lnTo>
                <a:lnTo>
                  <a:pt x="351413" y="32576"/>
                </a:lnTo>
                <a:lnTo>
                  <a:pt x="396262" y="18599"/>
                </a:lnTo>
                <a:lnTo>
                  <a:pt x="442728" y="8389"/>
                </a:lnTo>
                <a:lnTo>
                  <a:pt x="490621" y="2127"/>
                </a:lnTo>
                <a:lnTo>
                  <a:pt x="539749" y="0"/>
                </a:lnTo>
                <a:lnTo>
                  <a:pt x="588877" y="2127"/>
                </a:lnTo>
                <a:lnTo>
                  <a:pt x="636770" y="8389"/>
                </a:lnTo>
                <a:lnTo>
                  <a:pt x="683236" y="18599"/>
                </a:lnTo>
                <a:lnTo>
                  <a:pt x="728085" y="32576"/>
                </a:lnTo>
                <a:lnTo>
                  <a:pt x="771127" y="50134"/>
                </a:lnTo>
                <a:lnTo>
                  <a:pt x="812171" y="71090"/>
                </a:lnTo>
                <a:lnTo>
                  <a:pt x="851027" y="95261"/>
                </a:lnTo>
                <a:lnTo>
                  <a:pt x="887503" y="122461"/>
                </a:lnTo>
                <a:lnTo>
                  <a:pt x="921410" y="152509"/>
                </a:lnTo>
                <a:lnTo>
                  <a:pt x="952557" y="185219"/>
                </a:lnTo>
                <a:lnTo>
                  <a:pt x="980753" y="220408"/>
                </a:lnTo>
                <a:lnTo>
                  <a:pt x="1005807" y="257892"/>
                </a:lnTo>
                <a:lnTo>
                  <a:pt x="1027530" y="297487"/>
                </a:lnTo>
                <a:lnTo>
                  <a:pt x="1045731" y="339010"/>
                </a:lnTo>
                <a:lnTo>
                  <a:pt x="1060218" y="382276"/>
                </a:lnTo>
                <a:lnTo>
                  <a:pt x="1070803" y="427103"/>
                </a:lnTo>
                <a:lnTo>
                  <a:pt x="1077293" y="473305"/>
                </a:lnTo>
                <a:lnTo>
                  <a:pt x="1079499" y="520699"/>
                </a:lnTo>
                <a:lnTo>
                  <a:pt x="1077293" y="568093"/>
                </a:lnTo>
                <a:lnTo>
                  <a:pt x="1070803" y="614296"/>
                </a:lnTo>
                <a:lnTo>
                  <a:pt x="1060218" y="659122"/>
                </a:lnTo>
                <a:lnTo>
                  <a:pt x="1045731" y="702388"/>
                </a:lnTo>
                <a:lnTo>
                  <a:pt x="1027530" y="743911"/>
                </a:lnTo>
                <a:lnTo>
                  <a:pt x="1005807" y="783506"/>
                </a:lnTo>
                <a:lnTo>
                  <a:pt x="980753" y="820990"/>
                </a:lnTo>
                <a:lnTo>
                  <a:pt x="952557" y="856179"/>
                </a:lnTo>
                <a:lnTo>
                  <a:pt x="921410" y="888889"/>
                </a:lnTo>
                <a:lnTo>
                  <a:pt x="887503" y="918937"/>
                </a:lnTo>
                <a:lnTo>
                  <a:pt x="851027" y="946138"/>
                </a:lnTo>
                <a:lnTo>
                  <a:pt x="812171" y="970308"/>
                </a:lnTo>
                <a:lnTo>
                  <a:pt x="771127" y="991264"/>
                </a:lnTo>
                <a:lnTo>
                  <a:pt x="728085" y="1008822"/>
                </a:lnTo>
                <a:lnTo>
                  <a:pt x="683236" y="1022799"/>
                </a:lnTo>
                <a:lnTo>
                  <a:pt x="636770" y="1033010"/>
                </a:lnTo>
                <a:lnTo>
                  <a:pt x="588877" y="1039271"/>
                </a:lnTo>
                <a:lnTo>
                  <a:pt x="539749" y="1041399"/>
                </a:lnTo>
                <a:lnTo>
                  <a:pt x="490621" y="1039271"/>
                </a:lnTo>
                <a:lnTo>
                  <a:pt x="442728" y="1033010"/>
                </a:lnTo>
                <a:lnTo>
                  <a:pt x="396262" y="1022799"/>
                </a:lnTo>
                <a:lnTo>
                  <a:pt x="351413" y="1008822"/>
                </a:lnTo>
                <a:lnTo>
                  <a:pt x="308371" y="991264"/>
                </a:lnTo>
                <a:lnTo>
                  <a:pt x="267327" y="970308"/>
                </a:lnTo>
                <a:lnTo>
                  <a:pt x="228472" y="946138"/>
                </a:lnTo>
                <a:lnTo>
                  <a:pt x="191995" y="918937"/>
                </a:lnTo>
                <a:lnTo>
                  <a:pt x="158088" y="888889"/>
                </a:lnTo>
                <a:lnTo>
                  <a:pt x="126942" y="856179"/>
                </a:lnTo>
                <a:lnTo>
                  <a:pt x="98746" y="820990"/>
                </a:lnTo>
                <a:lnTo>
                  <a:pt x="73691" y="783506"/>
                </a:lnTo>
                <a:lnTo>
                  <a:pt x="51968" y="743911"/>
                </a:lnTo>
                <a:lnTo>
                  <a:pt x="33768" y="702388"/>
                </a:lnTo>
                <a:lnTo>
                  <a:pt x="19280" y="659122"/>
                </a:lnTo>
                <a:lnTo>
                  <a:pt x="8696" y="614296"/>
                </a:lnTo>
                <a:lnTo>
                  <a:pt x="2205" y="568093"/>
                </a:lnTo>
                <a:lnTo>
                  <a:pt x="0" y="520699"/>
                </a:lnTo>
                <a:close/>
              </a:path>
            </a:pathLst>
          </a:custGeom>
          <a:ln w="25399">
            <a:solidFill>
              <a:srgbClr val="AC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12542" y="6216535"/>
            <a:ext cx="508000" cy="139700"/>
          </a:xfrm>
          <a:custGeom>
            <a:avLst/>
            <a:gdLst/>
            <a:ahLst/>
            <a:cxnLst/>
            <a:rect l="l" t="t" r="r" b="b"/>
            <a:pathLst>
              <a:path w="508000" h="139700">
                <a:moveTo>
                  <a:pt x="0" y="0"/>
                </a:moveTo>
                <a:lnTo>
                  <a:pt x="507999" y="139699"/>
                </a:lnTo>
              </a:path>
            </a:pathLst>
          </a:custGeom>
          <a:ln w="50799">
            <a:solidFill>
              <a:srgbClr val="AC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76542" y="4908435"/>
            <a:ext cx="1079500" cy="1041400"/>
          </a:xfrm>
          <a:custGeom>
            <a:avLst/>
            <a:gdLst/>
            <a:ahLst/>
            <a:cxnLst/>
            <a:rect l="l" t="t" r="r" b="b"/>
            <a:pathLst>
              <a:path w="1079500" h="1041400">
                <a:moveTo>
                  <a:pt x="539750" y="0"/>
                </a:moveTo>
                <a:lnTo>
                  <a:pt x="490620" y="2127"/>
                </a:lnTo>
                <a:lnTo>
                  <a:pt x="442726" y="8389"/>
                </a:lnTo>
                <a:lnTo>
                  <a:pt x="396259" y="18599"/>
                </a:lnTo>
                <a:lnTo>
                  <a:pt x="351409" y="32575"/>
                </a:lnTo>
                <a:lnTo>
                  <a:pt x="308366" y="50133"/>
                </a:lnTo>
                <a:lnTo>
                  <a:pt x="267322" y="71089"/>
                </a:lnTo>
                <a:lnTo>
                  <a:pt x="228467" y="95260"/>
                </a:lnTo>
                <a:lnTo>
                  <a:pt x="191991" y="122460"/>
                </a:lnTo>
                <a:lnTo>
                  <a:pt x="158084" y="152507"/>
                </a:lnTo>
                <a:lnTo>
                  <a:pt x="126938" y="185217"/>
                </a:lnTo>
                <a:lnTo>
                  <a:pt x="98743" y="220406"/>
                </a:lnTo>
                <a:lnTo>
                  <a:pt x="73689" y="257890"/>
                </a:lnTo>
                <a:lnTo>
                  <a:pt x="51966" y="297486"/>
                </a:lnTo>
                <a:lnTo>
                  <a:pt x="33766" y="339009"/>
                </a:lnTo>
                <a:lnTo>
                  <a:pt x="19279" y="382275"/>
                </a:lnTo>
                <a:lnTo>
                  <a:pt x="8695" y="427102"/>
                </a:lnTo>
                <a:lnTo>
                  <a:pt x="2205" y="473305"/>
                </a:lnTo>
                <a:lnTo>
                  <a:pt x="0" y="520700"/>
                </a:lnTo>
                <a:lnTo>
                  <a:pt x="2205" y="568094"/>
                </a:lnTo>
                <a:lnTo>
                  <a:pt x="8695" y="614297"/>
                </a:lnTo>
                <a:lnTo>
                  <a:pt x="19279" y="659124"/>
                </a:lnTo>
                <a:lnTo>
                  <a:pt x="33766" y="702390"/>
                </a:lnTo>
                <a:lnTo>
                  <a:pt x="51966" y="743913"/>
                </a:lnTo>
                <a:lnTo>
                  <a:pt x="73689" y="783509"/>
                </a:lnTo>
                <a:lnTo>
                  <a:pt x="98743" y="820993"/>
                </a:lnTo>
                <a:lnTo>
                  <a:pt x="126938" y="856182"/>
                </a:lnTo>
                <a:lnTo>
                  <a:pt x="158084" y="888892"/>
                </a:lnTo>
                <a:lnTo>
                  <a:pt x="191991" y="918939"/>
                </a:lnTo>
                <a:lnTo>
                  <a:pt x="228467" y="946139"/>
                </a:lnTo>
                <a:lnTo>
                  <a:pt x="267322" y="970310"/>
                </a:lnTo>
                <a:lnTo>
                  <a:pt x="308366" y="991266"/>
                </a:lnTo>
                <a:lnTo>
                  <a:pt x="351409" y="1008824"/>
                </a:lnTo>
                <a:lnTo>
                  <a:pt x="396259" y="1022800"/>
                </a:lnTo>
                <a:lnTo>
                  <a:pt x="442726" y="1033010"/>
                </a:lnTo>
                <a:lnTo>
                  <a:pt x="490620" y="1039272"/>
                </a:lnTo>
                <a:lnTo>
                  <a:pt x="539750" y="1041400"/>
                </a:lnTo>
                <a:lnTo>
                  <a:pt x="588878" y="1039272"/>
                </a:lnTo>
                <a:lnTo>
                  <a:pt x="636770" y="1033010"/>
                </a:lnTo>
                <a:lnTo>
                  <a:pt x="683236" y="1022800"/>
                </a:lnTo>
                <a:lnTo>
                  <a:pt x="728085" y="1008824"/>
                </a:lnTo>
                <a:lnTo>
                  <a:pt x="771127" y="991266"/>
                </a:lnTo>
                <a:lnTo>
                  <a:pt x="812171" y="970310"/>
                </a:lnTo>
                <a:lnTo>
                  <a:pt x="851027" y="946139"/>
                </a:lnTo>
                <a:lnTo>
                  <a:pt x="887503" y="918939"/>
                </a:lnTo>
                <a:lnTo>
                  <a:pt x="921410" y="888892"/>
                </a:lnTo>
                <a:lnTo>
                  <a:pt x="952557" y="856182"/>
                </a:lnTo>
                <a:lnTo>
                  <a:pt x="980753" y="820993"/>
                </a:lnTo>
                <a:lnTo>
                  <a:pt x="1005808" y="783509"/>
                </a:lnTo>
                <a:lnTo>
                  <a:pt x="1027531" y="743913"/>
                </a:lnTo>
                <a:lnTo>
                  <a:pt x="1045731" y="702390"/>
                </a:lnTo>
                <a:lnTo>
                  <a:pt x="1060219" y="659124"/>
                </a:lnTo>
                <a:lnTo>
                  <a:pt x="1070803" y="614297"/>
                </a:lnTo>
                <a:lnTo>
                  <a:pt x="1077294" y="568094"/>
                </a:lnTo>
                <a:lnTo>
                  <a:pt x="1079500" y="520700"/>
                </a:lnTo>
                <a:lnTo>
                  <a:pt x="1077294" y="473305"/>
                </a:lnTo>
                <a:lnTo>
                  <a:pt x="1070803" y="427102"/>
                </a:lnTo>
                <a:lnTo>
                  <a:pt x="1060219" y="382275"/>
                </a:lnTo>
                <a:lnTo>
                  <a:pt x="1045731" y="339009"/>
                </a:lnTo>
                <a:lnTo>
                  <a:pt x="1027531" y="297486"/>
                </a:lnTo>
                <a:lnTo>
                  <a:pt x="1005808" y="257890"/>
                </a:lnTo>
                <a:lnTo>
                  <a:pt x="980753" y="220406"/>
                </a:lnTo>
                <a:lnTo>
                  <a:pt x="952557" y="185217"/>
                </a:lnTo>
                <a:lnTo>
                  <a:pt x="921410" y="152507"/>
                </a:lnTo>
                <a:lnTo>
                  <a:pt x="887503" y="122460"/>
                </a:lnTo>
                <a:lnTo>
                  <a:pt x="851027" y="95260"/>
                </a:lnTo>
                <a:lnTo>
                  <a:pt x="812171" y="71089"/>
                </a:lnTo>
                <a:lnTo>
                  <a:pt x="771127" y="50133"/>
                </a:lnTo>
                <a:lnTo>
                  <a:pt x="728085" y="32575"/>
                </a:lnTo>
                <a:lnTo>
                  <a:pt x="683236" y="18599"/>
                </a:lnTo>
                <a:lnTo>
                  <a:pt x="636770" y="8389"/>
                </a:lnTo>
                <a:lnTo>
                  <a:pt x="588878" y="2127"/>
                </a:lnTo>
                <a:lnTo>
                  <a:pt x="539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76542" y="4908435"/>
            <a:ext cx="1079500" cy="1041400"/>
          </a:xfrm>
          <a:custGeom>
            <a:avLst/>
            <a:gdLst/>
            <a:ahLst/>
            <a:cxnLst/>
            <a:rect l="l" t="t" r="r" b="b"/>
            <a:pathLst>
              <a:path w="1079500" h="1041400">
                <a:moveTo>
                  <a:pt x="0" y="520699"/>
                </a:moveTo>
                <a:lnTo>
                  <a:pt x="2205" y="473305"/>
                </a:lnTo>
                <a:lnTo>
                  <a:pt x="8696" y="427103"/>
                </a:lnTo>
                <a:lnTo>
                  <a:pt x="19280" y="382276"/>
                </a:lnTo>
                <a:lnTo>
                  <a:pt x="33768" y="339010"/>
                </a:lnTo>
                <a:lnTo>
                  <a:pt x="51968" y="297487"/>
                </a:lnTo>
                <a:lnTo>
                  <a:pt x="73691" y="257892"/>
                </a:lnTo>
                <a:lnTo>
                  <a:pt x="98746" y="220408"/>
                </a:lnTo>
                <a:lnTo>
                  <a:pt x="126942" y="185219"/>
                </a:lnTo>
                <a:lnTo>
                  <a:pt x="158089" y="152509"/>
                </a:lnTo>
                <a:lnTo>
                  <a:pt x="191995" y="122461"/>
                </a:lnTo>
                <a:lnTo>
                  <a:pt x="228472" y="95261"/>
                </a:lnTo>
                <a:lnTo>
                  <a:pt x="267327" y="71090"/>
                </a:lnTo>
                <a:lnTo>
                  <a:pt x="308371" y="50134"/>
                </a:lnTo>
                <a:lnTo>
                  <a:pt x="351413" y="32576"/>
                </a:lnTo>
                <a:lnTo>
                  <a:pt x="396262" y="18599"/>
                </a:lnTo>
                <a:lnTo>
                  <a:pt x="442729" y="8389"/>
                </a:lnTo>
                <a:lnTo>
                  <a:pt x="490621" y="2127"/>
                </a:lnTo>
                <a:lnTo>
                  <a:pt x="539749" y="0"/>
                </a:lnTo>
                <a:lnTo>
                  <a:pt x="588878" y="2127"/>
                </a:lnTo>
                <a:lnTo>
                  <a:pt x="636770" y="8389"/>
                </a:lnTo>
                <a:lnTo>
                  <a:pt x="683236" y="18599"/>
                </a:lnTo>
                <a:lnTo>
                  <a:pt x="728086" y="32576"/>
                </a:lnTo>
                <a:lnTo>
                  <a:pt x="771128" y="50134"/>
                </a:lnTo>
                <a:lnTo>
                  <a:pt x="812171" y="71090"/>
                </a:lnTo>
                <a:lnTo>
                  <a:pt x="851027" y="95261"/>
                </a:lnTo>
                <a:lnTo>
                  <a:pt x="887503" y="122461"/>
                </a:lnTo>
                <a:lnTo>
                  <a:pt x="921410" y="152509"/>
                </a:lnTo>
                <a:lnTo>
                  <a:pt x="952557" y="185219"/>
                </a:lnTo>
                <a:lnTo>
                  <a:pt x="980753" y="220408"/>
                </a:lnTo>
                <a:lnTo>
                  <a:pt x="1005807" y="257892"/>
                </a:lnTo>
                <a:lnTo>
                  <a:pt x="1027530" y="297487"/>
                </a:lnTo>
                <a:lnTo>
                  <a:pt x="1045731" y="339010"/>
                </a:lnTo>
                <a:lnTo>
                  <a:pt x="1060219" y="382276"/>
                </a:lnTo>
                <a:lnTo>
                  <a:pt x="1070803" y="427103"/>
                </a:lnTo>
                <a:lnTo>
                  <a:pt x="1077293" y="473305"/>
                </a:lnTo>
                <a:lnTo>
                  <a:pt x="1079499" y="520699"/>
                </a:lnTo>
                <a:lnTo>
                  <a:pt x="1077293" y="568093"/>
                </a:lnTo>
                <a:lnTo>
                  <a:pt x="1070803" y="614296"/>
                </a:lnTo>
                <a:lnTo>
                  <a:pt x="1060219" y="659122"/>
                </a:lnTo>
                <a:lnTo>
                  <a:pt x="1045731" y="702388"/>
                </a:lnTo>
                <a:lnTo>
                  <a:pt x="1027530" y="743911"/>
                </a:lnTo>
                <a:lnTo>
                  <a:pt x="1005807" y="783506"/>
                </a:lnTo>
                <a:lnTo>
                  <a:pt x="980753" y="820990"/>
                </a:lnTo>
                <a:lnTo>
                  <a:pt x="952557" y="856179"/>
                </a:lnTo>
                <a:lnTo>
                  <a:pt x="921410" y="888889"/>
                </a:lnTo>
                <a:lnTo>
                  <a:pt x="887503" y="918937"/>
                </a:lnTo>
                <a:lnTo>
                  <a:pt x="851027" y="946138"/>
                </a:lnTo>
                <a:lnTo>
                  <a:pt x="812171" y="970308"/>
                </a:lnTo>
                <a:lnTo>
                  <a:pt x="771128" y="991264"/>
                </a:lnTo>
                <a:lnTo>
                  <a:pt x="728086" y="1008822"/>
                </a:lnTo>
                <a:lnTo>
                  <a:pt x="683236" y="1022799"/>
                </a:lnTo>
                <a:lnTo>
                  <a:pt x="636770" y="1033010"/>
                </a:lnTo>
                <a:lnTo>
                  <a:pt x="588878" y="1039271"/>
                </a:lnTo>
                <a:lnTo>
                  <a:pt x="539749" y="1041399"/>
                </a:lnTo>
                <a:lnTo>
                  <a:pt x="490621" y="1039271"/>
                </a:lnTo>
                <a:lnTo>
                  <a:pt x="442729" y="1033010"/>
                </a:lnTo>
                <a:lnTo>
                  <a:pt x="396262" y="1022799"/>
                </a:lnTo>
                <a:lnTo>
                  <a:pt x="351413" y="1008822"/>
                </a:lnTo>
                <a:lnTo>
                  <a:pt x="308371" y="991264"/>
                </a:lnTo>
                <a:lnTo>
                  <a:pt x="267327" y="970308"/>
                </a:lnTo>
                <a:lnTo>
                  <a:pt x="228472" y="946138"/>
                </a:lnTo>
                <a:lnTo>
                  <a:pt x="191995" y="918937"/>
                </a:lnTo>
                <a:lnTo>
                  <a:pt x="158089" y="888889"/>
                </a:lnTo>
                <a:lnTo>
                  <a:pt x="126942" y="856179"/>
                </a:lnTo>
                <a:lnTo>
                  <a:pt x="98746" y="820990"/>
                </a:lnTo>
                <a:lnTo>
                  <a:pt x="73691" y="783506"/>
                </a:lnTo>
                <a:lnTo>
                  <a:pt x="51968" y="743911"/>
                </a:lnTo>
                <a:lnTo>
                  <a:pt x="33768" y="702388"/>
                </a:lnTo>
                <a:lnTo>
                  <a:pt x="19280" y="659122"/>
                </a:lnTo>
                <a:lnTo>
                  <a:pt x="8696" y="614296"/>
                </a:lnTo>
                <a:lnTo>
                  <a:pt x="2205" y="568093"/>
                </a:lnTo>
                <a:lnTo>
                  <a:pt x="0" y="520699"/>
                </a:lnTo>
                <a:close/>
              </a:path>
            </a:pathLst>
          </a:custGeom>
          <a:ln w="25399">
            <a:solidFill>
              <a:srgbClr val="AC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35342" y="5048136"/>
            <a:ext cx="342900" cy="381000"/>
          </a:xfrm>
          <a:custGeom>
            <a:avLst/>
            <a:gdLst/>
            <a:ahLst/>
            <a:cxnLst/>
            <a:rect l="l" t="t" r="r" b="b"/>
            <a:pathLst>
              <a:path w="342900" h="381000">
                <a:moveTo>
                  <a:pt x="0" y="380999"/>
                </a:moveTo>
                <a:lnTo>
                  <a:pt x="342899" y="0"/>
                </a:lnTo>
              </a:path>
            </a:pathLst>
          </a:custGeom>
          <a:ln w="50799">
            <a:solidFill>
              <a:srgbClr val="AC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37942" y="5175136"/>
            <a:ext cx="6134100" cy="1041400"/>
          </a:xfrm>
          <a:custGeom>
            <a:avLst/>
            <a:gdLst/>
            <a:ahLst/>
            <a:cxnLst/>
            <a:rect l="l" t="t" r="r" b="b"/>
            <a:pathLst>
              <a:path w="6134100" h="1041400">
                <a:moveTo>
                  <a:pt x="0" y="1041399"/>
                </a:moveTo>
                <a:lnTo>
                  <a:pt x="613409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25252" y="2907221"/>
            <a:ext cx="5617344" cy="14704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14238" y="2136185"/>
            <a:ext cx="3521608" cy="3523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25398" y="1652942"/>
            <a:ext cx="1275323" cy="3606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66687" y="5491149"/>
            <a:ext cx="981758" cy="294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28825" y="1640242"/>
            <a:ext cx="998391" cy="3606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42464" y="5819317"/>
            <a:ext cx="863942" cy="3239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70551" y="5905439"/>
            <a:ext cx="751365" cy="3266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12324" y="6083237"/>
            <a:ext cx="588022" cy="3266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50492" y="4851337"/>
            <a:ext cx="620687" cy="3266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6026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64180" algn="l"/>
              </a:tabLst>
            </a:pPr>
            <a:r>
              <a:rPr spc="-5" dirty="0"/>
              <a:t>Probability	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508899"/>
            <a:ext cx="5504815" cy="118618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  <a:tabLst>
                <a:tab pos="354965" algn="l"/>
                <a:tab pos="212534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Noise</a:t>
            </a:r>
            <a:r>
              <a:rPr sz="3200" dirty="0">
                <a:latin typeface="Verdana"/>
                <a:cs typeface="Verdana"/>
              </a:rPr>
              <a:t> in	</a:t>
            </a:r>
            <a:r>
              <a:rPr sz="3200" spc="-5" dirty="0">
                <a:latin typeface="Verdana"/>
                <a:cs typeface="Verdana"/>
              </a:rPr>
              <a:t>odometry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354965" algn="l"/>
                <a:tab pos="4422140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E</a:t>
            </a:r>
            <a:r>
              <a:rPr sz="3200" dirty="0">
                <a:latin typeface="Verdana"/>
                <a:cs typeface="Verdana"/>
              </a:rPr>
              <a:t>xam</a:t>
            </a:r>
            <a:r>
              <a:rPr sz="3200" spc="-5" dirty="0">
                <a:latin typeface="Verdana"/>
                <a:cs typeface="Verdana"/>
              </a:rPr>
              <a:t>p</a:t>
            </a:r>
            <a:r>
              <a:rPr sz="3200" dirty="0">
                <a:latin typeface="Verdana"/>
                <a:cs typeface="Verdana"/>
              </a:rPr>
              <a:t>le: Gaussian	n</a:t>
            </a:r>
            <a:r>
              <a:rPr sz="3200" spc="-5" dirty="0">
                <a:latin typeface="Verdana"/>
                <a:cs typeface="Verdana"/>
              </a:rPr>
              <a:t>o</a:t>
            </a:r>
            <a:r>
              <a:rPr sz="3200" dirty="0">
                <a:latin typeface="Verdana"/>
                <a:cs typeface="Verdana"/>
              </a:rPr>
              <a:t>ise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60742" y="4438536"/>
            <a:ext cx="850900" cy="977900"/>
          </a:xfrm>
          <a:custGeom>
            <a:avLst/>
            <a:gdLst/>
            <a:ahLst/>
            <a:cxnLst/>
            <a:rect l="l" t="t" r="r" b="b"/>
            <a:pathLst>
              <a:path w="850900" h="977900">
                <a:moveTo>
                  <a:pt x="0" y="977899"/>
                </a:moveTo>
                <a:lnTo>
                  <a:pt x="85089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50642" y="6241935"/>
            <a:ext cx="1473200" cy="381000"/>
          </a:xfrm>
          <a:custGeom>
            <a:avLst/>
            <a:gdLst/>
            <a:ahLst/>
            <a:cxnLst/>
            <a:rect l="l" t="t" r="r" b="b"/>
            <a:pathLst>
              <a:path w="1473200" h="381000">
                <a:moveTo>
                  <a:pt x="0" y="0"/>
                </a:moveTo>
                <a:lnTo>
                  <a:pt x="1473199" y="3809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53742" y="5695835"/>
            <a:ext cx="1079500" cy="1041400"/>
          </a:xfrm>
          <a:custGeom>
            <a:avLst/>
            <a:gdLst/>
            <a:ahLst/>
            <a:cxnLst/>
            <a:rect l="l" t="t" r="r" b="b"/>
            <a:pathLst>
              <a:path w="1079500" h="1041400">
                <a:moveTo>
                  <a:pt x="539750" y="0"/>
                </a:moveTo>
                <a:lnTo>
                  <a:pt x="490621" y="2127"/>
                </a:lnTo>
                <a:lnTo>
                  <a:pt x="442729" y="8389"/>
                </a:lnTo>
                <a:lnTo>
                  <a:pt x="396263" y="18599"/>
                </a:lnTo>
                <a:lnTo>
                  <a:pt x="351414" y="32575"/>
                </a:lnTo>
                <a:lnTo>
                  <a:pt x="308372" y="50133"/>
                </a:lnTo>
                <a:lnTo>
                  <a:pt x="267328" y="71089"/>
                </a:lnTo>
                <a:lnTo>
                  <a:pt x="228472" y="95260"/>
                </a:lnTo>
                <a:lnTo>
                  <a:pt x="191996" y="122460"/>
                </a:lnTo>
                <a:lnTo>
                  <a:pt x="158089" y="152507"/>
                </a:lnTo>
                <a:lnTo>
                  <a:pt x="126942" y="185217"/>
                </a:lnTo>
                <a:lnTo>
                  <a:pt x="98746" y="220406"/>
                </a:lnTo>
                <a:lnTo>
                  <a:pt x="73691" y="257890"/>
                </a:lnTo>
                <a:lnTo>
                  <a:pt x="51968" y="297486"/>
                </a:lnTo>
                <a:lnTo>
                  <a:pt x="33768" y="339009"/>
                </a:lnTo>
                <a:lnTo>
                  <a:pt x="19280" y="382275"/>
                </a:lnTo>
                <a:lnTo>
                  <a:pt x="8696" y="427102"/>
                </a:lnTo>
                <a:lnTo>
                  <a:pt x="2205" y="473305"/>
                </a:lnTo>
                <a:lnTo>
                  <a:pt x="0" y="520700"/>
                </a:lnTo>
                <a:lnTo>
                  <a:pt x="2205" y="568094"/>
                </a:lnTo>
                <a:lnTo>
                  <a:pt x="8696" y="614296"/>
                </a:lnTo>
                <a:lnTo>
                  <a:pt x="19280" y="659122"/>
                </a:lnTo>
                <a:lnTo>
                  <a:pt x="33768" y="702388"/>
                </a:lnTo>
                <a:lnTo>
                  <a:pt x="51968" y="743911"/>
                </a:lnTo>
                <a:lnTo>
                  <a:pt x="73691" y="783506"/>
                </a:lnTo>
                <a:lnTo>
                  <a:pt x="98746" y="820990"/>
                </a:lnTo>
                <a:lnTo>
                  <a:pt x="126942" y="856179"/>
                </a:lnTo>
                <a:lnTo>
                  <a:pt x="158089" y="888889"/>
                </a:lnTo>
                <a:lnTo>
                  <a:pt x="191996" y="918936"/>
                </a:lnTo>
                <a:lnTo>
                  <a:pt x="228472" y="946137"/>
                </a:lnTo>
                <a:lnTo>
                  <a:pt x="267328" y="970308"/>
                </a:lnTo>
                <a:lnTo>
                  <a:pt x="308372" y="991264"/>
                </a:lnTo>
                <a:lnTo>
                  <a:pt x="351414" y="1008822"/>
                </a:lnTo>
                <a:lnTo>
                  <a:pt x="396263" y="1022798"/>
                </a:lnTo>
                <a:lnTo>
                  <a:pt x="442729" y="1033009"/>
                </a:lnTo>
                <a:lnTo>
                  <a:pt x="490621" y="1039270"/>
                </a:lnTo>
                <a:lnTo>
                  <a:pt x="539750" y="1041398"/>
                </a:lnTo>
                <a:lnTo>
                  <a:pt x="588878" y="1039270"/>
                </a:lnTo>
                <a:lnTo>
                  <a:pt x="636770" y="1033009"/>
                </a:lnTo>
                <a:lnTo>
                  <a:pt x="683236" y="1022798"/>
                </a:lnTo>
                <a:lnTo>
                  <a:pt x="728085" y="1008822"/>
                </a:lnTo>
                <a:lnTo>
                  <a:pt x="771127" y="991264"/>
                </a:lnTo>
                <a:lnTo>
                  <a:pt x="812171" y="970308"/>
                </a:lnTo>
                <a:lnTo>
                  <a:pt x="851027" y="946137"/>
                </a:lnTo>
                <a:lnTo>
                  <a:pt x="887503" y="918936"/>
                </a:lnTo>
                <a:lnTo>
                  <a:pt x="921410" y="888889"/>
                </a:lnTo>
                <a:lnTo>
                  <a:pt x="952557" y="856179"/>
                </a:lnTo>
                <a:lnTo>
                  <a:pt x="980753" y="820990"/>
                </a:lnTo>
                <a:lnTo>
                  <a:pt x="1005808" y="783506"/>
                </a:lnTo>
                <a:lnTo>
                  <a:pt x="1027531" y="743911"/>
                </a:lnTo>
                <a:lnTo>
                  <a:pt x="1045731" y="702388"/>
                </a:lnTo>
                <a:lnTo>
                  <a:pt x="1060219" y="659122"/>
                </a:lnTo>
                <a:lnTo>
                  <a:pt x="1070803" y="614296"/>
                </a:lnTo>
                <a:lnTo>
                  <a:pt x="1077294" y="568094"/>
                </a:lnTo>
                <a:lnTo>
                  <a:pt x="1079500" y="520700"/>
                </a:lnTo>
                <a:lnTo>
                  <a:pt x="1077294" y="473305"/>
                </a:lnTo>
                <a:lnTo>
                  <a:pt x="1070803" y="427102"/>
                </a:lnTo>
                <a:lnTo>
                  <a:pt x="1060219" y="382275"/>
                </a:lnTo>
                <a:lnTo>
                  <a:pt x="1045731" y="339009"/>
                </a:lnTo>
                <a:lnTo>
                  <a:pt x="1027531" y="297486"/>
                </a:lnTo>
                <a:lnTo>
                  <a:pt x="1005808" y="257890"/>
                </a:lnTo>
                <a:lnTo>
                  <a:pt x="980753" y="220406"/>
                </a:lnTo>
                <a:lnTo>
                  <a:pt x="952557" y="185217"/>
                </a:lnTo>
                <a:lnTo>
                  <a:pt x="921410" y="152507"/>
                </a:lnTo>
                <a:lnTo>
                  <a:pt x="887503" y="122460"/>
                </a:lnTo>
                <a:lnTo>
                  <a:pt x="851027" y="95260"/>
                </a:lnTo>
                <a:lnTo>
                  <a:pt x="812171" y="71089"/>
                </a:lnTo>
                <a:lnTo>
                  <a:pt x="771127" y="50133"/>
                </a:lnTo>
                <a:lnTo>
                  <a:pt x="728085" y="32575"/>
                </a:lnTo>
                <a:lnTo>
                  <a:pt x="683236" y="18599"/>
                </a:lnTo>
                <a:lnTo>
                  <a:pt x="636770" y="8389"/>
                </a:lnTo>
                <a:lnTo>
                  <a:pt x="588878" y="2127"/>
                </a:lnTo>
                <a:lnTo>
                  <a:pt x="539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53742" y="5695835"/>
            <a:ext cx="1079500" cy="1041400"/>
          </a:xfrm>
          <a:custGeom>
            <a:avLst/>
            <a:gdLst/>
            <a:ahLst/>
            <a:cxnLst/>
            <a:rect l="l" t="t" r="r" b="b"/>
            <a:pathLst>
              <a:path w="1079500" h="1041400">
                <a:moveTo>
                  <a:pt x="0" y="520699"/>
                </a:moveTo>
                <a:lnTo>
                  <a:pt x="2205" y="473305"/>
                </a:lnTo>
                <a:lnTo>
                  <a:pt x="8696" y="427103"/>
                </a:lnTo>
                <a:lnTo>
                  <a:pt x="19280" y="382276"/>
                </a:lnTo>
                <a:lnTo>
                  <a:pt x="33768" y="339010"/>
                </a:lnTo>
                <a:lnTo>
                  <a:pt x="51968" y="297487"/>
                </a:lnTo>
                <a:lnTo>
                  <a:pt x="73691" y="257892"/>
                </a:lnTo>
                <a:lnTo>
                  <a:pt x="98746" y="220408"/>
                </a:lnTo>
                <a:lnTo>
                  <a:pt x="126942" y="185219"/>
                </a:lnTo>
                <a:lnTo>
                  <a:pt x="158088" y="152509"/>
                </a:lnTo>
                <a:lnTo>
                  <a:pt x="191995" y="122461"/>
                </a:lnTo>
                <a:lnTo>
                  <a:pt x="228472" y="95261"/>
                </a:lnTo>
                <a:lnTo>
                  <a:pt x="267327" y="71090"/>
                </a:lnTo>
                <a:lnTo>
                  <a:pt x="308371" y="50134"/>
                </a:lnTo>
                <a:lnTo>
                  <a:pt x="351413" y="32576"/>
                </a:lnTo>
                <a:lnTo>
                  <a:pt x="396262" y="18599"/>
                </a:lnTo>
                <a:lnTo>
                  <a:pt x="442728" y="8389"/>
                </a:lnTo>
                <a:lnTo>
                  <a:pt x="490621" y="2127"/>
                </a:lnTo>
                <a:lnTo>
                  <a:pt x="539749" y="0"/>
                </a:lnTo>
                <a:lnTo>
                  <a:pt x="588877" y="2127"/>
                </a:lnTo>
                <a:lnTo>
                  <a:pt x="636770" y="8389"/>
                </a:lnTo>
                <a:lnTo>
                  <a:pt x="683236" y="18599"/>
                </a:lnTo>
                <a:lnTo>
                  <a:pt x="728085" y="32576"/>
                </a:lnTo>
                <a:lnTo>
                  <a:pt x="771127" y="50134"/>
                </a:lnTo>
                <a:lnTo>
                  <a:pt x="812171" y="71090"/>
                </a:lnTo>
                <a:lnTo>
                  <a:pt x="851027" y="95261"/>
                </a:lnTo>
                <a:lnTo>
                  <a:pt x="887503" y="122461"/>
                </a:lnTo>
                <a:lnTo>
                  <a:pt x="921410" y="152509"/>
                </a:lnTo>
                <a:lnTo>
                  <a:pt x="952557" y="185219"/>
                </a:lnTo>
                <a:lnTo>
                  <a:pt x="980753" y="220408"/>
                </a:lnTo>
                <a:lnTo>
                  <a:pt x="1005807" y="257892"/>
                </a:lnTo>
                <a:lnTo>
                  <a:pt x="1027530" y="297487"/>
                </a:lnTo>
                <a:lnTo>
                  <a:pt x="1045731" y="339010"/>
                </a:lnTo>
                <a:lnTo>
                  <a:pt x="1060218" y="382276"/>
                </a:lnTo>
                <a:lnTo>
                  <a:pt x="1070803" y="427103"/>
                </a:lnTo>
                <a:lnTo>
                  <a:pt x="1077293" y="473305"/>
                </a:lnTo>
                <a:lnTo>
                  <a:pt x="1079499" y="520699"/>
                </a:lnTo>
                <a:lnTo>
                  <a:pt x="1077293" y="568093"/>
                </a:lnTo>
                <a:lnTo>
                  <a:pt x="1070803" y="614296"/>
                </a:lnTo>
                <a:lnTo>
                  <a:pt x="1060218" y="659122"/>
                </a:lnTo>
                <a:lnTo>
                  <a:pt x="1045731" y="702388"/>
                </a:lnTo>
                <a:lnTo>
                  <a:pt x="1027530" y="743911"/>
                </a:lnTo>
                <a:lnTo>
                  <a:pt x="1005807" y="783506"/>
                </a:lnTo>
                <a:lnTo>
                  <a:pt x="980753" y="820990"/>
                </a:lnTo>
                <a:lnTo>
                  <a:pt x="952557" y="856179"/>
                </a:lnTo>
                <a:lnTo>
                  <a:pt x="921410" y="888889"/>
                </a:lnTo>
                <a:lnTo>
                  <a:pt x="887503" y="918937"/>
                </a:lnTo>
                <a:lnTo>
                  <a:pt x="851027" y="946138"/>
                </a:lnTo>
                <a:lnTo>
                  <a:pt x="812171" y="970308"/>
                </a:lnTo>
                <a:lnTo>
                  <a:pt x="771127" y="991264"/>
                </a:lnTo>
                <a:lnTo>
                  <a:pt x="728085" y="1008822"/>
                </a:lnTo>
                <a:lnTo>
                  <a:pt x="683236" y="1022799"/>
                </a:lnTo>
                <a:lnTo>
                  <a:pt x="636770" y="1033010"/>
                </a:lnTo>
                <a:lnTo>
                  <a:pt x="588877" y="1039271"/>
                </a:lnTo>
                <a:lnTo>
                  <a:pt x="539749" y="1041399"/>
                </a:lnTo>
                <a:lnTo>
                  <a:pt x="490621" y="1039271"/>
                </a:lnTo>
                <a:lnTo>
                  <a:pt x="442728" y="1033010"/>
                </a:lnTo>
                <a:lnTo>
                  <a:pt x="396262" y="1022799"/>
                </a:lnTo>
                <a:lnTo>
                  <a:pt x="351413" y="1008822"/>
                </a:lnTo>
                <a:lnTo>
                  <a:pt x="308371" y="991264"/>
                </a:lnTo>
                <a:lnTo>
                  <a:pt x="267327" y="970308"/>
                </a:lnTo>
                <a:lnTo>
                  <a:pt x="228472" y="946138"/>
                </a:lnTo>
                <a:lnTo>
                  <a:pt x="191995" y="918937"/>
                </a:lnTo>
                <a:lnTo>
                  <a:pt x="158088" y="888889"/>
                </a:lnTo>
                <a:lnTo>
                  <a:pt x="126942" y="856179"/>
                </a:lnTo>
                <a:lnTo>
                  <a:pt x="98746" y="820990"/>
                </a:lnTo>
                <a:lnTo>
                  <a:pt x="73691" y="783506"/>
                </a:lnTo>
                <a:lnTo>
                  <a:pt x="51968" y="743911"/>
                </a:lnTo>
                <a:lnTo>
                  <a:pt x="33768" y="702388"/>
                </a:lnTo>
                <a:lnTo>
                  <a:pt x="19280" y="659122"/>
                </a:lnTo>
                <a:lnTo>
                  <a:pt x="8696" y="614296"/>
                </a:lnTo>
                <a:lnTo>
                  <a:pt x="2205" y="568093"/>
                </a:lnTo>
                <a:lnTo>
                  <a:pt x="0" y="520699"/>
                </a:lnTo>
                <a:close/>
              </a:path>
            </a:pathLst>
          </a:custGeom>
          <a:ln w="25399">
            <a:solidFill>
              <a:srgbClr val="AC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12542" y="6216535"/>
            <a:ext cx="508000" cy="139700"/>
          </a:xfrm>
          <a:custGeom>
            <a:avLst/>
            <a:gdLst/>
            <a:ahLst/>
            <a:cxnLst/>
            <a:rect l="l" t="t" r="r" b="b"/>
            <a:pathLst>
              <a:path w="508000" h="139700">
                <a:moveTo>
                  <a:pt x="0" y="0"/>
                </a:moveTo>
                <a:lnTo>
                  <a:pt x="507999" y="139699"/>
                </a:lnTo>
              </a:path>
            </a:pathLst>
          </a:custGeom>
          <a:ln w="50799">
            <a:solidFill>
              <a:srgbClr val="AC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76542" y="4908435"/>
            <a:ext cx="1079500" cy="1041400"/>
          </a:xfrm>
          <a:custGeom>
            <a:avLst/>
            <a:gdLst/>
            <a:ahLst/>
            <a:cxnLst/>
            <a:rect l="l" t="t" r="r" b="b"/>
            <a:pathLst>
              <a:path w="1079500" h="1041400">
                <a:moveTo>
                  <a:pt x="539750" y="0"/>
                </a:moveTo>
                <a:lnTo>
                  <a:pt x="490620" y="2127"/>
                </a:lnTo>
                <a:lnTo>
                  <a:pt x="442726" y="8389"/>
                </a:lnTo>
                <a:lnTo>
                  <a:pt x="396259" y="18599"/>
                </a:lnTo>
                <a:lnTo>
                  <a:pt x="351409" y="32575"/>
                </a:lnTo>
                <a:lnTo>
                  <a:pt x="308366" y="50133"/>
                </a:lnTo>
                <a:lnTo>
                  <a:pt x="267322" y="71089"/>
                </a:lnTo>
                <a:lnTo>
                  <a:pt x="228467" y="95260"/>
                </a:lnTo>
                <a:lnTo>
                  <a:pt x="191991" y="122460"/>
                </a:lnTo>
                <a:lnTo>
                  <a:pt x="158084" y="152507"/>
                </a:lnTo>
                <a:lnTo>
                  <a:pt x="126938" y="185217"/>
                </a:lnTo>
                <a:lnTo>
                  <a:pt x="98743" y="220406"/>
                </a:lnTo>
                <a:lnTo>
                  <a:pt x="73689" y="257890"/>
                </a:lnTo>
                <a:lnTo>
                  <a:pt x="51966" y="297486"/>
                </a:lnTo>
                <a:lnTo>
                  <a:pt x="33766" y="339009"/>
                </a:lnTo>
                <a:lnTo>
                  <a:pt x="19279" y="382275"/>
                </a:lnTo>
                <a:lnTo>
                  <a:pt x="8695" y="427102"/>
                </a:lnTo>
                <a:lnTo>
                  <a:pt x="2205" y="473305"/>
                </a:lnTo>
                <a:lnTo>
                  <a:pt x="0" y="520700"/>
                </a:lnTo>
                <a:lnTo>
                  <a:pt x="2205" y="568094"/>
                </a:lnTo>
                <a:lnTo>
                  <a:pt x="8695" y="614297"/>
                </a:lnTo>
                <a:lnTo>
                  <a:pt x="19279" y="659124"/>
                </a:lnTo>
                <a:lnTo>
                  <a:pt x="33766" y="702390"/>
                </a:lnTo>
                <a:lnTo>
                  <a:pt x="51966" y="743913"/>
                </a:lnTo>
                <a:lnTo>
                  <a:pt x="73689" y="783509"/>
                </a:lnTo>
                <a:lnTo>
                  <a:pt x="98743" y="820993"/>
                </a:lnTo>
                <a:lnTo>
                  <a:pt x="126938" y="856182"/>
                </a:lnTo>
                <a:lnTo>
                  <a:pt x="158084" y="888892"/>
                </a:lnTo>
                <a:lnTo>
                  <a:pt x="191991" y="918939"/>
                </a:lnTo>
                <a:lnTo>
                  <a:pt x="228467" y="946139"/>
                </a:lnTo>
                <a:lnTo>
                  <a:pt x="267322" y="970310"/>
                </a:lnTo>
                <a:lnTo>
                  <a:pt x="308366" y="991266"/>
                </a:lnTo>
                <a:lnTo>
                  <a:pt x="351409" y="1008824"/>
                </a:lnTo>
                <a:lnTo>
                  <a:pt x="396259" y="1022800"/>
                </a:lnTo>
                <a:lnTo>
                  <a:pt x="442726" y="1033010"/>
                </a:lnTo>
                <a:lnTo>
                  <a:pt x="490620" y="1039272"/>
                </a:lnTo>
                <a:lnTo>
                  <a:pt x="539750" y="1041400"/>
                </a:lnTo>
                <a:lnTo>
                  <a:pt x="588878" y="1039272"/>
                </a:lnTo>
                <a:lnTo>
                  <a:pt x="636770" y="1033010"/>
                </a:lnTo>
                <a:lnTo>
                  <a:pt x="683236" y="1022800"/>
                </a:lnTo>
                <a:lnTo>
                  <a:pt x="728085" y="1008824"/>
                </a:lnTo>
                <a:lnTo>
                  <a:pt x="771127" y="991266"/>
                </a:lnTo>
                <a:lnTo>
                  <a:pt x="812171" y="970310"/>
                </a:lnTo>
                <a:lnTo>
                  <a:pt x="851027" y="946139"/>
                </a:lnTo>
                <a:lnTo>
                  <a:pt x="887503" y="918939"/>
                </a:lnTo>
                <a:lnTo>
                  <a:pt x="921410" y="888892"/>
                </a:lnTo>
                <a:lnTo>
                  <a:pt x="952557" y="856182"/>
                </a:lnTo>
                <a:lnTo>
                  <a:pt x="980753" y="820993"/>
                </a:lnTo>
                <a:lnTo>
                  <a:pt x="1005808" y="783509"/>
                </a:lnTo>
                <a:lnTo>
                  <a:pt x="1027531" y="743913"/>
                </a:lnTo>
                <a:lnTo>
                  <a:pt x="1045731" y="702390"/>
                </a:lnTo>
                <a:lnTo>
                  <a:pt x="1060219" y="659124"/>
                </a:lnTo>
                <a:lnTo>
                  <a:pt x="1070803" y="614297"/>
                </a:lnTo>
                <a:lnTo>
                  <a:pt x="1077294" y="568094"/>
                </a:lnTo>
                <a:lnTo>
                  <a:pt x="1079500" y="520700"/>
                </a:lnTo>
                <a:lnTo>
                  <a:pt x="1077294" y="473305"/>
                </a:lnTo>
                <a:lnTo>
                  <a:pt x="1070803" y="427102"/>
                </a:lnTo>
                <a:lnTo>
                  <a:pt x="1060219" y="382275"/>
                </a:lnTo>
                <a:lnTo>
                  <a:pt x="1045731" y="339009"/>
                </a:lnTo>
                <a:lnTo>
                  <a:pt x="1027531" y="297486"/>
                </a:lnTo>
                <a:lnTo>
                  <a:pt x="1005808" y="257890"/>
                </a:lnTo>
                <a:lnTo>
                  <a:pt x="980753" y="220406"/>
                </a:lnTo>
                <a:lnTo>
                  <a:pt x="952557" y="185217"/>
                </a:lnTo>
                <a:lnTo>
                  <a:pt x="921410" y="152507"/>
                </a:lnTo>
                <a:lnTo>
                  <a:pt x="887503" y="122460"/>
                </a:lnTo>
                <a:lnTo>
                  <a:pt x="851027" y="95260"/>
                </a:lnTo>
                <a:lnTo>
                  <a:pt x="812171" y="71089"/>
                </a:lnTo>
                <a:lnTo>
                  <a:pt x="771127" y="50133"/>
                </a:lnTo>
                <a:lnTo>
                  <a:pt x="728085" y="32575"/>
                </a:lnTo>
                <a:lnTo>
                  <a:pt x="683236" y="18599"/>
                </a:lnTo>
                <a:lnTo>
                  <a:pt x="636770" y="8389"/>
                </a:lnTo>
                <a:lnTo>
                  <a:pt x="588878" y="2127"/>
                </a:lnTo>
                <a:lnTo>
                  <a:pt x="539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76542" y="4908435"/>
            <a:ext cx="1079500" cy="1041400"/>
          </a:xfrm>
          <a:custGeom>
            <a:avLst/>
            <a:gdLst/>
            <a:ahLst/>
            <a:cxnLst/>
            <a:rect l="l" t="t" r="r" b="b"/>
            <a:pathLst>
              <a:path w="1079500" h="1041400">
                <a:moveTo>
                  <a:pt x="0" y="520699"/>
                </a:moveTo>
                <a:lnTo>
                  <a:pt x="2205" y="473305"/>
                </a:lnTo>
                <a:lnTo>
                  <a:pt x="8696" y="427103"/>
                </a:lnTo>
                <a:lnTo>
                  <a:pt x="19280" y="382276"/>
                </a:lnTo>
                <a:lnTo>
                  <a:pt x="33768" y="339010"/>
                </a:lnTo>
                <a:lnTo>
                  <a:pt x="51968" y="297487"/>
                </a:lnTo>
                <a:lnTo>
                  <a:pt x="73691" y="257892"/>
                </a:lnTo>
                <a:lnTo>
                  <a:pt x="98746" y="220408"/>
                </a:lnTo>
                <a:lnTo>
                  <a:pt x="126942" y="185219"/>
                </a:lnTo>
                <a:lnTo>
                  <a:pt x="158089" y="152509"/>
                </a:lnTo>
                <a:lnTo>
                  <a:pt x="191995" y="122461"/>
                </a:lnTo>
                <a:lnTo>
                  <a:pt x="228472" y="95261"/>
                </a:lnTo>
                <a:lnTo>
                  <a:pt x="267327" y="71090"/>
                </a:lnTo>
                <a:lnTo>
                  <a:pt x="308371" y="50134"/>
                </a:lnTo>
                <a:lnTo>
                  <a:pt x="351413" y="32576"/>
                </a:lnTo>
                <a:lnTo>
                  <a:pt x="396262" y="18599"/>
                </a:lnTo>
                <a:lnTo>
                  <a:pt x="442729" y="8389"/>
                </a:lnTo>
                <a:lnTo>
                  <a:pt x="490621" y="2127"/>
                </a:lnTo>
                <a:lnTo>
                  <a:pt x="539749" y="0"/>
                </a:lnTo>
                <a:lnTo>
                  <a:pt x="588878" y="2127"/>
                </a:lnTo>
                <a:lnTo>
                  <a:pt x="636770" y="8389"/>
                </a:lnTo>
                <a:lnTo>
                  <a:pt x="683236" y="18599"/>
                </a:lnTo>
                <a:lnTo>
                  <a:pt x="728086" y="32576"/>
                </a:lnTo>
                <a:lnTo>
                  <a:pt x="771128" y="50134"/>
                </a:lnTo>
                <a:lnTo>
                  <a:pt x="812171" y="71090"/>
                </a:lnTo>
                <a:lnTo>
                  <a:pt x="851027" y="95261"/>
                </a:lnTo>
                <a:lnTo>
                  <a:pt x="887503" y="122461"/>
                </a:lnTo>
                <a:lnTo>
                  <a:pt x="921410" y="152509"/>
                </a:lnTo>
                <a:lnTo>
                  <a:pt x="952557" y="185219"/>
                </a:lnTo>
                <a:lnTo>
                  <a:pt x="980753" y="220408"/>
                </a:lnTo>
                <a:lnTo>
                  <a:pt x="1005807" y="257892"/>
                </a:lnTo>
                <a:lnTo>
                  <a:pt x="1027530" y="297487"/>
                </a:lnTo>
                <a:lnTo>
                  <a:pt x="1045731" y="339010"/>
                </a:lnTo>
                <a:lnTo>
                  <a:pt x="1060219" y="382276"/>
                </a:lnTo>
                <a:lnTo>
                  <a:pt x="1070803" y="427103"/>
                </a:lnTo>
                <a:lnTo>
                  <a:pt x="1077293" y="473305"/>
                </a:lnTo>
                <a:lnTo>
                  <a:pt x="1079499" y="520699"/>
                </a:lnTo>
                <a:lnTo>
                  <a:pt x="1077293" y="568093"/>
                </a:lnTo>
                <a:lnTo>
                  <a:pt x="1070803" y="614296"/>
                </a:lnTo>
                <a:lnTo>
                  <a:pt x="1060219" y="659122"/>
                </a:lnTo>
                <a:lnTo>
                  <a:pt x="1045731" y="702388"/>
                </a:lnTo>
                <a:lnTo>
                  <a:pt x="1027530" y="743911"/>
                </a:lnTo>
                <a:lnTo>
                  <a:pt x="1005807" y="783506"/>
                </a:lnTo>
                <a:lnTo>
                  <a:pt x="980753" y="820990"/>
                </a:lnTo>
                <a:lnTo>
                  <a:pt x="952557" y="856179"/>
                </a:lnTo>
                <a:lnTo>
                  <a:pt x="921410" y="888889"/>
                </a:lnTo>
                <a:lnTo>
                  <a:pt x="887503" y="918937"/>
                </a:lnTo>
                <a:lnTo>
                  <a:pt x="851027" y="946138"/>
                </a:lnTo>
                <a:lnTo>
                  <a:pt x="812171" y="970308"/>
                </a:lnTo>
                <a:lnTo>
                  <a:pt x="771128" y="991264"/>
                </a:lnTo>
                <a:lnTo>
                  <a:pt x="728086" y="1008822"/>
                </a:lnTo>
                <a:lnTo>
                  <a:pt x="683236" y="1022799"/>
                </a:lnTo>
                <a:lnTo>
                  <a:pt x="636770" y="1033010"/>
                </a:lnTo>
                <a:lnTo>
                  <a:pt x="588878" y="1039271"/>
                </a:lnTo>
                <a:lnTo>
                  <a:pt x="539749" y="1041399"/>
                </a:lnTo>
                <a:lnTo>
                  <a:pt x="490621" y="1039271"/>
                </a:lnTo>
                <a:lnTo>
                  <a:pt x="442729" y="1033010"/>
                </a:lnTo>
                <a:lnTo>
                  <a:pt x="396262" y="1022799"/>
                </a:lnTo>
                <a:lnTo>
                  <a:pt x="351413" y="1008822"/>
                </a:lnTo>
                <a:lnTo>
                  <a:pt x="308371" y="991264"/>
                </a:lnTo>
                <a:lnTo>
                  <a:pt x="267327" y="970308"/>
                </a:lnTo>
                <a:lnTo>
                  <a:pt x="228472" y="946138"/>
                </a:lnTo>
                <a:lnTo>
                  <a:pt x="191995" y="918937"/>
                </a:lnTo>
                <a:lnTo>
                  <a:pt x="158089" y="888889"/>
                </a:lnTo>
                <a:lnTo>
                  <a:pt x="126942" y="856179"/>
                </a:lnTo>
                <a:lnTo>
                  <a:pt x="98746" y="820990"/>
                </a:lnTo>
                <a:lnTo>
                  <a:pt x="73691" y="783506"/>
                </a:lnTo>
                <a:lnTo>
                  <a:pt x="51968" y="743911"/>
                </a:lnTo>
                <a:lnTo>
                  <a:pt x="33768" y="702388"/>
                </a:lnTo>
                <a:lnTo>
                  <a:pt x="19280" y="659122"/>
                </a:lnTo>
                <a:lnTo>
                  <a:pt x="8696" y="614296"/>
                </a:lnTo>
                <a:lnTo>
                  <a:pt x="2205" y="568093"/>
                </a:lnTo>
                <a:lnTo>
                  <a:pt x="0" y="520699"/>
                </a:lnTo>
                <a:close/>
              </a:path>
            </a:pathLst>
          </a:custGeom>
          <a:ln w="25399">
            <a:solidFill>
              <a:srgbClr val="AC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35342" y="5048136"/>
            <a:ext cx="342900" cy="381000"/>
          </a:xfrm>
          <a:custGeom>
            <a:avLst/>
            <a:gdLst/>
            <a:ahLst/>
            <a:cxnLst/>
            <a:rect l="l" t="t" r="r" b="b"/>
            <a:pathLst>
              <a:path w="342900" h="381000">
                <a:moveTo>
                  <a:pt x="0" y="380999"/>
                </a:moveTo>
                <a:lnTo>
                  <a:pt x="342899" y="0"/>
                </a:lnTo>
              </a:path>
            </a:pathLst>
          </a:custGeom>
          <a:ln w="50799">
            <a:solidFill>
              <a:srgbClr val="AC1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37942" y="5175136"/>
            <a:ext cx="6134100" cy="1041400"/>
          </a:xfrm>
          <a:custGeom>
            <a:avLst/>
            <a:gdLst/>
            <a:ahLst/>
            <a:cxnLst/>
            <a:rect l="l" t="t" r="r" b="b"/>
            <a:pathLst>
              <a:path w="6134100" h="1041400">
                <a:moveTo>
                  <a:pt x="0" y="1041399"/>
                </a:moveTo>
                <a:lnTo>
                  <a:pt x="613409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36439" y="1686690"/>
            <a:ext cx="4269814" cy="431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43594" y="3200291"/>
            <a:ext cx="2247151" cy="44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78863" y="5971737"/>
            <a:ext cx="129539" cy="648970"/>
          </a:xfrm>
          <a:custGeom>
            <a:avLst/>
            <a:gdLst/>
            <a:ahLst/>
            <a:cxnLst/>
            <a:rect l="l" t="t" r="r" b="b"/>
            <a:pathLst>
              <a:path w="129539" h="648970">
                <a:moveTo>
                  <a:pt x="0" y="648508"/>
                </a:moveTo>
                <a:lnTo>
                  <a:pt x="63248" y="554360"/>
                </a:lnTo>
                <a:lnTo>
                  <a:pt x="98967" y="483716"/>
                </a:lnTo>
                <a:lnTo>
                  <a:pt x="122779" y="409898"/>
                </a:lnTo>
                <a:lnTo>
                  <a:pt x="128335" y="369417"/>
                </a:lnTo>
                <a:lnTo>
                  <a:pt x="129129" y="326554"/>
                </a:lnTo>
                <a:lnTo>
                  <a:pt x="121985" y="235273"/>
                </a:lnTo>
                <a:lnTo>
                  <a:pt x="108491" y="149548"/>
                </a:lnTo>
                <a:lnTo>
                  <a:pt x="102142" y="111448"/>
                </a:lnTo>
                <a:lnTo>
                  <a:pt x="97379" y="79698"/>
                </a:lnTo>
                <a:lnTo>
                  <a:pt x="87060" y="28104"/>
                </a:lnTo>
                <a:lnTo>
                  <a:pt x="76706" y="0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49242" y="6419420"/>
            <a:ext cx="216506" cy="2416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99814" y="5924435"/>
            <a:ext cx="217133" cy="2460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11434" y="4527698"/>
            <a:ext cx="337820" cy="634365"/>
          </a:xfrm>
          <a:custGeom>
            <a:avLst/>
            <a:gdLst/>
            <a:ahLst/>
            <a:cxnLst/>
            <a:rect l="l" t="t" r="r" b="b"/>
            <a:pathLst>
              <a:path w="337820" h="634364">
                <a:moveTo>
                  <a:pt x="329611" y="634188"/>
                </a:moveTo>
                <a:lnTo>
                  <a:pt x="333673" y="589151"/>
                </a:lnTo>
                <a:lnTo>
                  <a:pt x="337725" y="495966"/>
                </a:lnTo>
                <a:lnTo>
                  <a:pt x="331904" y="407468"/>
                </a:lnTo>
                <a:lnTo>
                  <a:pt x="310307" y="325492"/>
                </a:lnTo>
                <a:lnTo>
                  <a:pt x="290766" y="286575"/>
                </a:lnTo>
                <a:lnTo>
                  <a:pt x="264182" y="247904"/>
                </a:lnTo>
                <a:lnTo>
                  <a:pt x="199997" y="173662"/>
                </a:lnTo>
                <a:lnTo>
                  <a:pt x="131523" y="108524"/>
                </a:lnTo>
                <a:lnTo>
                  <a:pt x="101785" y="80543"/>
                </a:lnTo>
                <a:lnTo>
                  <a:pt x="32640" y="19496"/>
                </a:lnTo>
                <a:lnTo>
                  <a:pt x="0" y="0"/>
                </a:lnTo>
              </a:path>
            </a:pathLst>
          </a:custGeom>
          <a:ln w="50800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40806" y="4976721"/>
            <a:ext cx="227515" cy="2353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68157" y="4501845"/>
            <a:ext cx="245097" cy="2055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30651" y="5336487"/>
            <a:ext cx="1590040" cy="287020"/>
          </a:xfrm>
          <a:custGeom>
            <a:avLst/>
            <a:gdLst/>
            <a:ahLst/>
            <a:cxnLst/>
            <a:rect l="l" t="t" r="r" b="b"/>
            <a:pathLst>
              <a:path w="1590039" h="287020">
                <a:moveTo>
                  <a:pt x="0" y="286895"/>
                </a:moveTo>
                <a:lnTo>
                  <a:pt x="1589880" y="0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81042" y="5483512"/>
            <a:ext cx="240739" cy="2256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29390" y="5250689"/>
            <a:ext cx="240752" cy="2256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27232" y="6090695"/>
            <a:ext cx="869619" cy="3913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14347" y="4457616"/>
            <a:ext cx="853997" cy="3548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46332" y="4973099"/>
            <a:ext cx="869619" cy="3913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7447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Examples</a:t>
            </a:r>
            <a:r>
              <a:rPr spc="-10" dirty="0"/>
              <a:t> </a:t>
            </a:r>
            <a:r>
              <a:rPr spc="-5" dirty="0"/>
              <a:t>(Odometry-Based)</a:t>
            </a:r>
          </a:p>
        </p:txBody>
      </p:sp>
      <p:sp>
        <p:nvSpPr>
          <p:cNvPr id="3" name="object 3"/>
          <p:cNvSpPr/>
          <p:nvPr/>
        </p:nvSpPr>
        <p:spPr>
          <a:xfrm>
            <a:off x="1277480" y="1522298"/>
            <a:ext cx="2298700" cy="2349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7480" y="4487748"/>
            <a:ext cx="2427287" cy="18303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32924" y="1481023"/>
            <a:ext cx="2136005" cy="2390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27405" y="4298835"/>
            <a:ext cx="2065324" cy="20192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22267" y="1700098"/>
            <a:ext cx="2578099" cy="2171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22267" y="4629035"/>
            <a:ext cx="2578099" cy="16890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5530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90340" algn="l"/>
              </a:tabLst>
            </a:pPr>
            <a:r>
              <a:rPr dirty="0"/>
              <a:t>Vel</a:t>
            </a:r>
            <a:r>
              <a:rPr spc="-5" dirty="0"/>
              <a:t>o</a:t>
            </a:r>
            <a:r>
              <a:rPr dirty="0"/>
              <a:t>city-</a:t>
            </a:r>
            <a:r>
              <a:rPr spc="-5" dirty="0"/>
              <a:t>B</a:t>
            </a:r>
            <a:r>
              <a:rPr dirty="0"/>
              <a:t>ased	M</a:t>
            </a:r>
            <a:r>
              <a:rPr spc="-5" dirty="0"/>
              <a:t>od</a:t>
            </a:r>
            <a:r>
              <a:rPr dirty="0"/>
              <a:t>el</a:t>
            </a:r>
          </a:p>
        </p:txBody>
      </p:sp>
      <p:sp>
        <p:nvSpPr>
          <p:cNvPr id="3" name="object 3"/>
          <p:cNvSpPr/>
          <p:nvPr/>
        </p:nvSpPr>
        <p:spPr>
          <a:xfrm>
            <a:off x="2599994" y="1816262"/>
            <a:ext cx="5478561" cy="4252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41292" y="5105285"/>
            <a:ext cx="970280" cy="4305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24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20"/>
              </a:spcBef>
            </a:pPr>
            <a:r>
              <a:rPr sz="2400" spc="-5" dirty="0">
                <a:latin typeface="Symbol"/>
                <a:cs typeface="Symbol"/>
              </a:rPr>
              <a:t></a:t>
            </a:r>
            <a:r>
              <a:rPr sz="2400" spc="-5" dirty="0">
                <a:latin typeface="Verdana"/>
                <a:cs typeface="Verdana"/>
              </a:rPr>
              <a:t>-90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60692" y="1831098"/>
            <a:ext cx="1868487" cy="4484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4200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0239" algn="l"/>
              </a:tabLst>
            </a:pPr>
            <a:r>
              <a:rPr spc="-5" dirty="0"/>
              <a:t>Motion	Equation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694188" y="3170016"/>
            <a:ext cx="7565470" cy="1098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870538" y="1612150"/>
            <a:ext cx="330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to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74291" y="1623213"/>
            <a:ext cx="111125" cy="3708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9707" y="1489722"/>
            <a:ext cx="3528060" cy="102616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  <a:tabLst>
                <a:tab pos="462280" algn="l"/>
              </a:tabLst>
            </a:pPr>
            <a:r>
              <a:rPr sz="2850" spc="-650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50" spc="-65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Verdana"/>
                <a:cs typeface="Verdana"/>
              </a:rPr>
              <a:t>Robot </a:t>
            </a:r>
            <a:r>
              <a:rPr sz="2400" spc="-10" dirty="0">
                <a:latin typeface="Verdana"/>
                <a:cs typeface="Verdana"/>
              </a:rPr>
              <a:t>moves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from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462280" algn="l"/>
              </a:tabLst>
            </a:pPr>
            <a:r>
              <a:rPr sz="2850" spc="-650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50" spc="-65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Verdana"/>
                <a:cs typeface="Verdana"/>
              </a:rPr>
              <a:t>Velocity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information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65367" y="2169989"/>
            <a:ext cx="1497718" cy="3566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25398" y="1652916"/>
            <a:ext cx="1275323" cy="3281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28825" y="1644112"/>
            <a:ext cx="994476" cy="3241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7800340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60"/>
              </a:spcBef>
              <a:tabLst>
                <a:tab pos="2308225" algn="l"/>
              </a:tabLst>
            </a:pPr>
            <a:r>
              <a:rPr spc="-5" dirty="0"/>
              <a:t>Problem	of </a:t>
            </a:r>
            <a:r>
              <a:rPr dirty="0"/>
              <a:t>the</a:t>
            </a:r>
            <a:r>
              <a:rPr spc="-30" dirty="0"/>
              <a:t> </a:t>
            </a:r>
            <a:r>
              <a:rPr spc="-5" dirty="0"/>
              <a:t>Velocity-Based 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2057031"/>
            <a:ext cx="7934959" cy="197802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354965" algn="l"/>
              </a:tabLst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Verdana"/>
                <a:cs typeface="Verdana"/>
              </a:rPr>
              <a:t>Robot moves on </a:t>
            </a:r>
            <a:r>
              <a:rPr sz="2800" dirty="0">
                <a:latin typeface="Verdana"/>
                <a:cs typeface="Verdana"/>
              </a:rPr>
              <a:t>a circle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4965" algn="l"/>
              </a:tabLst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Verdana"/>
                <a:cs typeface="Verdana"/>
              </a:rPr>
              <a:t>The circle </a:t>
            </a:r>
            <a:r>
              <a:rPr sz="2800" spc="-5" dirty="0">
                <a:latin typeface="Verdana"/>
                <a:cs typeface="Verdana"/>
              </a:rPr>
              <a:t>constrains the </a:t>
            </a:r>
            <a:r>
              <a:rPr sz="2800" dirty="0">
                <a:latin typeface="Verdana"/>
                <a:cs typeface="Verdana"/>
              </a:rPr>
              <a:t>final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orientation</a:t>
            </a:r>
            <a:endParaRPr sz="2800">
              <a:latin typeface="Verdana"/>
              <a:cs typeface="Verdana"/>
            </a:endParaRPr>
          </a:p>
          <a:p>
            <a:pPr marL="355600" marR="5080" indent="-342900">
              <a:lnSpc>
                <a:spcPct val="102000"/>
              </a:lnSpc>
              <a:spcBef>
                <a:spcPts val="570"/>
              </a:spcBef>
              <a:tabLst>
                <a:tab pos="354965" algn="l"/>
              </a:tabLst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800000"/>
                </a:solidFill>
                <a:latin typeface="Verdana"/>
                <a:cs typeface="Verdana"/>
              </a:rPr>
              <a:t>Fix: </a:t>
            </a:r>
            <a:r>
              <a:rPr sz="2800" spc="-5" dirty="0">
                <a:latin typeface="Verdana"/>
                <a:cs typeface="Verdana"/>
              </a:rPr>
              <a:t>introduce </a:t>
            </a:r>
            <a:r>
              <a:rPr sz="2800" dirty="0">
                <a:latin typeface="Verdana"/>
                <a:cs typeface="Verdana"/>
              </a:rPr>
              <a:t>an </a:t>
            </a:r>
            <a:r>
              <a:rPr sz="2800" spc="-5" dirty="0">
                <a:latin typeface="Verdana"/>
                <a:cs typeface="Verdana"/>
              </a:rPr>
              <a:t>additional noise term on  the </a:t>
            </a:r>
            <a:r>
              <a:rPr sz="2800" dirty="0">
                <a:latin typeface="Verdana"/>
                <a:cs typeface="Verdana"/>
              </a:rPr>
              <a:t>final </a:t>
            </a:r>
            <a:r>
              <a:rPr sz="2800" spc="-5" dirty="0">
                <a:latin typeface="Verdana"/>
                <a:cs typeface="Verdana"/>
              </a:rPr>
              <a:t>orientation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80829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Motion </a:t>
            </a:r>
            <a:r>
              <a:rPr spc="-5" dirty="0"/>
              <a:t>Including 3</a:t>
            </a:r>
            <a:r>
              <a:rPr sz="3600" spc="-7" baseline="25462" dirty="0">
                <a:solidFill>
                  <a:srgbClr val="407AAA"/>
                </a:solidFill>
              </a:rPr>
              <a:t>rd</a:t>
            </a:r>
            <a:r>
              <a:rPr sz="3600" spc="-89" baseline="25462" dirty="0">
                <a:solidFill>
                  <a:srgbClr val="407AAA"/>
                </a:solidFill>
              </a:rPr>
              <a:t> </a:t>
            </a:r>
            <a:r>
              <a:rPr sz="3600" dirty="0"/>
              <a:t>Parameter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10115" y="4047375"/>
            <a:ext cx="5695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5" dirty="0">
                <a:latin typeface="Verdana"/>
                <a:cs typeface="Verdana"/>
              </a:rPr>
              <a:t>Term </a:t>
            </a:r>
            <a:r>
              <a:rPr sz="2400" spc="-5" dirty="0">
                <a:latin typeface="Verdana"/>
                <a:cs typeface="Verdana"/>
              </a:rPr>
              <a:t>to account for the </a:t>
            </a:r>
            <a:r>
              <a:rPr sz="2400" dirty="0">
                <a:latin typeface="Verdana"/>
                <a:cs typeface="Verdana"/>
              </a:rPr>
              <a:t>final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rotation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67142" y="3244541"/>
            <a:ext cx="0" cy="584835"/>
          </a:xfrm>
          <a:custGeom>
            <a:avLst/>
            <a:gdLst/>
            <a:ahLst/>
            <a:cxnLst/>
            <a:rect l="l" t="t" r="r" b="b"/>
            <a:pathLst>
              <a:path h="584835">
                <a:moveTo>
                  <a:pt x="0" y="584394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08176" y="3219335"/>
            <a:ext cx="117919" cy="115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4188" y="2090516"/>
            <a:ext cx="7565470" cy="1098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695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Examples (Velocity-Based)</a:t>
            </a:r>
          </a:p>
        </p:txBody>
      </p:sp>
      <p:sp>
        <p:nvSpPr>
          <p:cNvPr id="3" name="object 3"/>
          <p:cNvSpPr/>
          <p:nvPr/>
        </p:nvSpPr>
        <p:spPr>
          <a:xfrm>
            <a:off x="1028237" y="1561985"/>
            <a:ext cx="2568575" cy="2111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237" y="4359160"/>
            <a:ext cx="2568575" cy="1797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4005" y="1561985"/>
            <a:ext cx="2568574" cy="2000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27392" y="4359160"/>
            <a:ext cx="2568575" cy="1917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27392" y="1561985"/>
            <a:ext cx="2568575" cy="21351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4005" y="4359160"/>
            <a:ext cx="2568574" cy="17732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2541" y="3788479"/>
            <a:ext cx="7022601" cy="5978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73888" y="2061730"/>
            <a:ext cx="768985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spc="-5" dirty="0"/>
              <a:t>Sensor</a:t>
            </a:r>
            <a:r>
              <a:rPr sz="8000" spc="-90" dirty="0"/>
              <a:t> </a:t>
            </a:r>
            <a:r>
              <a:rPr sz="8000" spc="-5" dirty="0"/>
              <a:t>Model</a:t>
            </a:r>
            <a:endParaRPr sz="8000"/>
          </a:p>
        </p:txBody>
      </p:sp>
      <p:sp>
        <p:nvSpPr>
          <p:cNvPr id="4" name="object 4"/>
          <p:cNvSpPr/>
          <p:nvPr/>
        </p:nvSpPr>
        <p:spPr>
          <a:xfrm>
            <a:off x="4076585" y="3738117"/>
            <a:ext cx="2286000" cy="764540"/>
          </a:xfrm>
          <a:custGeom>
            <a:avLst/>
            <a:gdLst/>
            <a:ahLst/>
            <a:cxnLst/>
            <a:rect l="l" t="t" r="r" b="b"/>
            <a:pathLst>
              <a:path w="2286000" h="764539">
                <a:moveTo>
                  <a:pt x="0" y="0"/>
                </a:moveTo>
                <a:lnTo>
                  <a:pt x="2285648" y="0"/>
                </a:lnTo>
                <a:lnTo>
                  <a:pt x="2285648" y="763912"/>
                </a:lnTo>
                <a:lnTo>
                  <a:pt x="0" y="763912"/>
                </a:lnTo>
                <a:lnTo>
                  <a:pt x="0" y="0"/>
                </a:lnTo>
                <a:close/>
              </a:path>
            </a:pathLst>
          </a:custGeom>
          <a:ln w="1015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6507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5450" algn="l"/>
                <a:tab pos="2585720" algn="l"/>
                <a:tab pos="4141470" algn="l"/>
              </a:tabLst>
            </a:pPr>
            <a:r>
              <a:rPr spc="-5" dirty="0"/>
              <a:t>Model	for	</a:t>
            </a:r>
            <a:r>
              <a:rPr dirty="0"/>
              <a:t>Laser	</a:t>
            </a:r>
            <a:r>
              <a:rPr spc="-5" dirty="0"/>
              <a:t>Scanners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601355"/>
            <a:ext cx="77609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845310" algn="l"/>
                <a:tab pos="456755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Scan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z	</a:t>
            </a:r>
            <a:r>
              <a:rPr sz="3200" spc="-5" dirty="0">
                <a:latin typeface="Verdana"/>
                <a:cs typeface="Verdana"/>
              </a:rPr>
              <a:t>consists</a:t>
            </a:r>
            <a:r>
              <a:rPr sz="3200" spc="15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of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K	</a:t>
            </a:r>
            <a:r>
              <a:rPr sz="3200" spc="-5" dirty="0">
                <a:latin typeface="Verdana"/>
                <a:cs typeface="Verdana"/>
              </a:rPr>
              <a:t>measurements.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977" y="3349891"/>
            <a:ext cx="7911465" cy="100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2508885" algn="l"/>
                <a:tab pos="4274185" algn="l"/>
                <a:tab pos="5076190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Individual	measurements </a:t>
            </a:r>
            <a:r>
              <a:rPr sz="3200" dirty="0">
                <a:latin typeface="Verdana"/>
                <a:cs typeface="Verdana"/>
              </a:rPr>
              <a:t>are  </a:t>
            </a:r>
            <a:r>
              <a:rPr sz="3200" spc="-5" dirty="0">
                <a:latin typeface="Verdana"/>
                <a:cs typeface="Verdana"/>
              </a:rPr>
              <a:t>independent</a:t>
            </a:r>
            <a:r>
              <a:rPr sz="3200" spc="15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given	the	robot</a:t>
            </a:r>
            <a:r>
              <a:rPr sz="3200" spc="-7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position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30925" y="2515177"/>
            <a:ext cx="3233546" cy="494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3696" y="4616869"/>
            <a:ext cx="5874891" cy="1312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77" y="763155"/>
            <a:ext cx="6206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8035" algn="l"/>
              </a:tabLst>
            </a:pP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R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ecursive 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B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a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y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es Filter	1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2463" y="1641383"/>
            <a:ext cx="8366751" cy="4828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513" y="2315095"/>
            <a:ext cx="39935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Verdana"/>
                <a:cs typeface="Verdana"/>
              </a:rPr>
              <a:t>Definition of the</a:t>
            </a:r>
            <a:r>
              <a:rPr sz="2800" spc="-2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belief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37942" y="2063635"/>
            <a:ext cx="1930400" cy="0"/>
          </a:xfrm>
          <a:custGeom>
            <a:avLst/>
            <a:gdLst/>
            <a:ahLst/>
            <a:cxnLst/>
            <a:rect l="l" t="t" r="r" b="b"/>
            <a:pathLst>
              <a:path w="1930400">
                <a:moveTo>
                  <a:pt x="0" y="0"/>
                </a:moveTo>
                <a:lnTo>
                  <a:pt x="1930398" y="1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639200" y="6837743"/>
            <a:ext cx="180340" cy="27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600" dirty="0">
                <a:latin typeface="Verdana"/>
                <a:cs typeface="Verdana"/>
              </a:rPr>
              <a:t>3</a:t>
            </a:fld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5650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Beam-Endpoint</a:t>
            </a:r>
            <a:r>
              <a:rPr spc="-40" dirty="0"/>
              <a:t> </a:t>
            </a:r>
            <a:r>
              <a:rPr spc="-5"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1585860" y="2121761"/>
            <a:ext cx="7512340" cy="36434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5650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Beam-Endpoint</a:t>
            </a:r>
            <a:r>
              <a:rPr spc="-40" dirty="0"/>
              <a:t> </a:t>
            </a:r>
            <a:r>
              <a:rPr spc="-5"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1223359" y="2127228"/>
            <a:ext cx="8237379" cy="3716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97022" y="5906655"/>
            <a:ext cx="5835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map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417322" y="5906655"/>
            <a:ext cx="18586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likelihood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field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77" y="1601355"/>
            <a:ext cx="7346315" cy="157607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tabLst>
                <a:tab pos="354965" algn="l"/>
                <a:tab pos="2179320" algn="l"/>
                <a:tab pos="3669029" algn="l"/>
                <a:tab pos="3992879" algn="l"/>
                <a:tab pos="4857750" algn="l"/>
                <a:tab pos="6532880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735" dirty="0">
                <a:latin typeface="Verdana"/>
                <a:cs typeface="Verdana"/>
              </a:rPr>
              <a:t>Ray-c</a:t>
            </a:r>
            <a:r>
              <a:rPr sz="3200" spc="-5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st m</a:t>
            </a:r>
            <a:r>
              <a:rPr sz="3200" spc="-5" dirty="0">
                <a:latin typeface="Verdana"/>
                <a:cs typeface="Verdana"/>
              </a:rPr>
              <a:t>ode</a:t>
            </a:r>
            <a:r>
              <a:rPr sz="3200" dirty="0">
                <a:latin typeface="Verdana"/>
                <a:cs typeface="Verdana"/>
              </a:rPr>
              <a:t>l	c</a:t>
            </a:r>
            <a:r>
              <a:rPr sz="3200" spc="-5" dirty="0">
                <a:latin typeface="Verdana"/>
                <a:cs typeface="Verdana"/>
              </a:rPr>
              <a:t>o</a:t>
            </a:r>
            <a:r>
              <a:rPr sz="3200" dirty="0">
                <a:latin typeface="Verdana"/>
                <a:cs typeface="Verdana"/>
              </a:rPr>
              <a:t>nsi</a:t>
            </a:r>
            <a:r>
              <a:rPr sz="3200" spc="-5" dirty="0">
                <a:latin typeface="Verdana"/>
                <a:cs typeface="Verdana"/>
              </a:rPr>
              <a:t>de</a:t>
            </a:r>
            <a:r>
              <a:rPr sz="3200" dirty="0">
                <a:latin typeface="Verdana"/>
                <a:cs typeface="Verdana"/>
              </a:rPr>
              <a:t>rs </a:t>
            </a:r>
            <a:r>
              <a:rPr sz="3200" spc="-5" dirty="0">
                <a:latin typeface="Verdana"/>
                <a:cs typeface="Verdana"/>
              </a:rPr>
              <a:t>th</a:t>
            </a:r>
            <a:r>
              <a:rPr sz="3200" dirty="0">
                <a:latin typeface="Verdana"/>
                <a:cs typeface="Verdana"/>
              </a:rPr>
              <a:t>e	first  </a:t>
            </a:r>
            <a:r>
              <a:rPr sz="3200" spc="-5" dirty="0">
                <a:latin typeface="Verdana"/>
                <a:cs typeface="Verdana"/>
              </a:rPr>
              <a:t>obstacle	long</a:t>
            </a:r>
            <a:r>
              <a:rPr sz="320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the	</a:t>
            </a:r>
            <a:r>
              <a:rPr sz="3200" dirty="0">
                <a:latin typeface="Verdana"/>
                <a:cs typeface="Verdana"/>
              </a:rPr>
              <a:t>line	</a:t>
            </a:r>
            <a:r>
              <a:rPr sz="3200" spc="-5" dirty="0">
                <a:latin typeface="Verdana"/>
                <a:cs typeface="Verdana"/>
              </a:rPr>
              <a:t>of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sight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54965" algn="l"/>
                <a:tab pos="2025650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Mixture	of four models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3943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Ray-cast</a:t>
            </a:r>
            <a:r>
              <a:rPr spc="-50" dirty="0"/>
              <a:t> </a:t>
            </a:r>
            <a:r>
              <a:rPr spc="-5" dirty="0"/>
              <a:t>Model</a:t>
            </a:r>
          </a:p>
        </p:txBody>
      </p:sp>
      <p:sp>
        <p:nvSpPr>
          <p:cNvPr id="4" name="object 4"/>
          <p:cNvSpPr/>
          <p:nvPr/>
        </p:nvSpPr>
        <p:spPr>
          <a:xfrm>
            <a:off x="2556156" y="5928382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88576" y="0"/>
                </a:moveTo>
                <a:lnTo>
                  <a:pt x="141040" y="5137"/>
                </a:lnTo>
                <a:lnTo>
                  <a:pt x="97004" y="22022"/>
                </a:lnTo>
                <a:lnTo>
                  <a:pt x="58657" y="49477"/>
                </a:lnTo>
                <a:lnTo>
                  <a:pt x="28187" y="86324"/>
                </a:lnTo>
                <a:lnTo>
                  <a:pt x="7782" y="131384"/>
                </a:lnTo>
                <a:lnTo>
                  <a:pt x="0" y="180231"/>
                </a:lnTo>
                <a:lnTo>
                  <a:pt x="5140" y="227767"/>
                </a:lnTo>
                <a:lnTo>
                  <a:pt x="22027" y="271802"/>
                </a:lnTo>
                <a:lnTo>
                  <a:pt x="49480" y="310149"/>
                </a:lnTo>
                <a:lnTo>
                  <a:pt x="86324" y="340618"/>
                </a:lnTo>
                <a:lnTo>
                  <a:pt x="131378" y="361021"/>
                </a:lnTo>
                <a:lnTo>
                  <a:pt x="180226" y="368807"/>
                </a:lnTo>
                <a:lnTo>
                  <a:pt x="227762" y="363668"/>
                </a:lnTo>
                <a:lnTo>
                  <a:pt x="271797" y="346782"/>
                </a:lnTo>
                <a:lnTo>
                  <a:pt x="310144" y="319328"/>
                </a:lnTo>
                <a:lnTo>
                  <a:pt x="340615" y="282484"/>
                </a:lnTo>
                <a:lnTo>
                  <a:pt x="361020" y="237429"/>
                </a:lnTo>
                <a:lnTo>
                  <a:pt x="368807" y="188581"/>
                </a:lnTo>
                <a:lnTo>
                  <a:pt x="363670" y="141045"/>
                </a:lnTo>
                <a:lnTo>
                  <a:pt x="346785" y="97010"/>
                </a:lnTo>
                <a:lnTo>
                  <a:pt x="319330" y="58663"/>
                </a:lnTo>
                <a:lnTo>
                  <a:pt x="282483" y="28192"/>
                </a:lnTo>
                <a:lnTo>
                  <a:pt x="237423" y="7787"/>
                </a:lnTo>
                <a:lnTo>
                  <a:pt x="188576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56158" y="5928386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237423" y="7785"/>
                </a:moveTo>
                <a:lnTo>
                  <a:pt x="282481" y="28189"/>
                </a:lnTo>
                <a:lnTo>
                  <a:pt x="319326" y="58659"/>
                </a:lnTo>
                <a:lnTo>
                  <a:pt x="346781" y="97006"/>
                </a:lnTo>
                <a:lnTo>
                  <a:pt x="363667" y="141042"/>
                </a:lnTo>
                <a:lnTo>
                  <a:pt x="368806" y="188577"/>
                </a:lnTo>
                <a:lnTo>
                  <a:pt x="361020" y="237423"/>
                </a:lnTo>
                <a:lnTo>
                  <a:pt x="340616" y="282481"/>
                </a:lnTo>
                <a:lnTo>
                  <a:pt x="310146" y="319326"/>
                </a:lnTo>
                <a:lnTo>
                  <a:pt x="271799" y="346781"/>
                </a:lnTo>
                <a:lnTo>
                  <a:pt x="227764" y="363667"/>
                </a:lnTo>
                <a:lnTo>
                  <a:pt x="180228" y="368806"/>
                </a:lnTo>
                <a:lnTo>
                  <a:pt x="131383" y="361020"/>
                </a:lnTo>
                <a:lnTo>
                  <a:pt x="86325" y="340616"/>
                </a:lnTo>
                <a:lnTo>
                  <a:pt x="49479" y="310146"/>
                </a:lnTo>
                <a:lnTo>
                  <a:pt x="22024" y="271799"/>
                </a:lnTo>
                <a:lnTo>
                  <a:pt x="5139" y="227764"/>
                </a:lnTo>
                <a:lnTo>
                  <a:pt x="0" y="180228"/>
                </a:lnTo>
                <a:lnTo>
                  <a:pt x="7785" y="131383"/>
                </a:lnTo>
                <a:lnTo>
                  <a:pt x="28189" y="86325"/>
                </a:lnTo>
                <a:lnTo>
                  <a:pt x="58659" y="49479"/>
                </a:lnTo>
                <a:lnTo>
                  <a:pt x="97006" y="22025"/>
                </a:lnTo>
                <a:lnTo>
                  <a:pt x="141042" y="5139"/>
                </a:lnTo>
                <a:lnTo>
                  <a:pt x="188577" y="0"/>
                </a:lnTo>
                <a:lnTo>
                  <a:pt x="237423" y="7785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40558" y="6104010"/>
            <a:ext cx="291465" cy="8890"/>
          </a:xfrm>
          <a:custGeom>
            <a:avLst/>
            <a:gdLst/>
            <a:ahLst/>
            <a:cxnLst/>
            <a:rect l="l" t="t" r="r" b="b"/>
            <a:pathLst>
              <a:path w="291464" h="8889">
                <a:moveTo>
                  <a:pt x="0" y="8778"/>
                </a:moveTo>
                <a:lnTo>
                  <a:pt x="29143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8200" y="4040602"/>
            <a:ext cx="4530090" cy="1930400"/>
          </a:xfrm>
          <a:custGeom>
            <a:avLst/>
            <a:gdLst/>
            <a:ahLst/>
            <a:cxnLst/>
            <a:rect l="l" t="t" r="r" b="b"/>
            <a:pathLst>
              <a:path w="4530090" h="1930400">
                <a:moveTo>
                  <a:pt x="0" y="1312329"/>
                </a:moveTo>
                <a:lnTo>
                  <a:pt x="50114" y="1331360"/>
                </a:lnTo>
                <a:lnTo>
                  <a:pt x="100345" y="1350273"/>
                </a:lnTo>
                <a:lnTo>
                  <a:pt x="150812" y="1368950"/>
                </a:lnTo>
                <a:lnTo>
                  <a:pt x="201632" y="1387276"/>
                </a:lnTo>
                <a:lnTo>
                  <a:pt x="252922" y="1405131"/>
                </a:lnTo>
                <a:lnTo>
                  <a:pt x="304799" y="1422399"/>
                </a:lnTo>
                <a:lnTo>
                  <a:pt x="347799" y="1436520"/>
                </a:lnTo>
                <a:lnTo>
                  <a:pt x="388577" y="1449998"/>
                </a:lnTo>
                <a:lnTo>
                  <a:pt x="429059" y="1463056"/>
                </a:lnTo>
                <a:lnTo>
                  <a:pt x="471170" y="1475916"/>
                </a:lnTo>
                <a:lnTo>
                  <a:pt x="516836" y="1488800"/>
                </a:lnTo>
                <a:lnTo>
                  <a:pt x="567982" y="1501930"/>
                </a:lnTo>
                <a:lnTo>
                  <a:pt x="626532" y="1515529"/>
                </a:lnTo>
                <a:lnTo>
                  <a:pt x="668267" y="1524512"/>
                </a:lnTo>
                <a:lnTo>
                  <a:pt x="713132" y="1533718"/>
                </a:lnTo>
                <a:lnTo>
                  <a:pt x="760688" y="1543088"/>
                </a:lnTo>
                <a:lnTo>
                  <a:pt x="810496" y="1552567"/>
                </a:lnTo>
                <a:lnTo>
                  <a:pt x="862116" y="1562096"/>
                </a:lnTo>
                <a:lnTo>
                  <a:pt x="915110" y="1571618"/>
                </a:lnTo>
                <a:lnTo>
                  <a:pt x="969040" y="1581077"/>
                </a:lnTo>
                <a:lnTo>
                  <a:pt x="1023465" y="1590415"/>
                </a:lnTo>
                <a:lnTo>
                  <a:pt x="1077948" y="1599574"/>
                </a:lnTo>
                <a:lnTo>
                  <a:pt x="1132049" y="1608498"/>
                </a:lnTo>
                <a:lnTo>
                  <a:pt x="1185329" y="1617129"/>
                </a:lnTo>
                <a:lnTo>
                  <a:pt x="1234776" y="1624994"/>
                </a:lnTo>
                <a:lnTo>
                  <a:pt x="1286105" y="1633006"/>
                </a:lnTo>
                <a:lnTo>
                  <a:pt x="1338786" y="1641077"/>
                </a:lnTo>
                <a:lnTo>
                  <a:pt x="1392291" y="1649118"/>
                </a:lnTo>
                <a:lnTo>
                  <a:pt x="1446090" y="1657042"/>
                </a:lnTo>
                <a:lnTo>
                  <a:pt x="1499654" y="1664759"/>
                </a:lnTo>
                <a:lnTo>
                  <a:pt x="1552453" y="1672182"/>
                </a:lnTo>
                <a:lnTo>
                  <a:pt x="1603960" y="1679223"/>
                </a:lnTo>
                <a:lnTo>
                  <a:pt x="1653643" y="1685793"/>
                </a:lnTo>
                <a:lnTo>
                  <a:pt x="1700976" y="1691805"/>
                </a:lnTo>
                <a:lnTo>
                  <a:pt x="1745427" y="1697170"/>
                </a:lnTo>
                <a:lnTo>
                  <a:pt x="1786468" y="1701799"/>
                </a:lnTo>
                <a:lnTo>
                  <a:pt x="1850399" y="1708364"/>
                </a:lnTo>
                <a:lnTo>
                  <a:pt x="1908282" y="1713547"/>
                </a:lnTo>
                <a:lnTo>
                  <a:pt x="1960636" y="1717349"/>
                </a:lnTo>
                <a:lnTo>
                  <a:pt x="2007980" y="1719768"/>
                </a:lnTo>
                <a:lnTo>
                  <a:pt x="2050831" y="1720805"/>
                </a:lnTo>
                <a:lnTo>
                  <a:pt x="2089707" y="1720459"/>
                </a:lnTo>
                <a:lnTo>
                  <a:pt x="2174274" y="1713373"/>
                </a:lnTo>
                <a:lnTo>
                  <a:pt x="2234470" y="1689957"/>
                </a:lnTo>
                <a:lnTo>
                  <a:pt x="2287056" y="1640213"/>
                </a:lnTo>
                <a:lnTo>
                  <a:pt x="2310339" y="1607074"/>
                </a:lnTo>
                <a:lnTo>
                  <a:pt x="2332034" y="1564148"/>
                </a:lnTo>
                <a:lnTo>
                  <a:pt x="2353728" y="1507069"/>
                </a:lnTo>
                <a:lnTo>
                  <a:pt x="2366270" y="1466463"/>
                </a:lnTo>
                <a:lnTo>
                  <a:pt x="2378539" y="1420328"/>
                </a:lnTo>
                <a:lnTo>
                  <a:pt x="2390611" y="1369701"/>
                </a:lnTo>
                <a:lnTo>
                  <a:pt x="2402558" y="1315618"/>
                </a:lnTo>
                <a:lnTo>
                  <a:pt x="2414456" y="1259116"/>
                </a:lnTo>
                <a:lnTo>
                  <a:pt x="2426378" y="1201230"/>
                </a:lnTo>
                <a:lnTo>
                  <a:pt x="2438398" y="1142999"/>
                </a:lnTo>
                <a:lnTo>
                  <a:pt x="2447851" y="1096670"/>
                </a:lnTo>
                <a:lnTo>
                  <a:pt x="2457374" y="1048320"/>
                </a:lnTo>
                <a:lnTo>
                  <a:pt x="2466932" y="998437"/>
                </a:lnTo>
                <a:lnTo>
                  <a:pt x="2476490" y="947509"/>
                </a:lnTo>
                <a:lnTo>
                  <a:pt x="2486013" y="896024"/>
                </a:lnTo>
                <a:lnTo>
                  <a:pt x="2495467" y="844469"/>
                </a:lnTo>
                <a:lnTo>
                  <a:pt x="2504818" y="793332"/>
                </a:lnTo>
                <a:lnTo>
                  <a:pt x="2514030" y="743102"/>
                </a:lnTo>
                <a:lnTo>
                  <a:pt x="2523068" y="694265"/>
                </a:lnTo>
                <a:lnTo>
                  <a:pt x="2533229" y="639108"/>
                </a:lnTo>
                <a:lnTo>
                  <a:pt x="2543506" y="582412"/>
                </a:lnTo>
                <a:lnTo>
                  <a:pt x="2553750" y="525420"/>
                </a:lnTo>
                <a:lnTo>
                  <a:pt x="2563812" y="469370"/>
                </a:lnTo>
                <a:lnTo>
                  <a:pt x="2573543" y="415502"/>
                </a:lnTo>
                <a:lnTo>
                  <a:pt x="2582795" y="365058"/>
                </a:lnTo>
                <a:lnTo>
                  <a:pt x="2591420" y="319277"/>
                </a:lnTo>
                <a:lnTo>
                  <a:pt x="2599268" y="279399"/>
                </a:lnTo>
                <a:lnTo>
                  <a:pt x="2611833" y="218412"/>
                </a:lnTo>
                <a:lnTo>
                  <a:pt x="2621490" y="175682"/>
                </a:lnTo>
                <a:lnTo>
                  <a:pt x="2641598" y="110065"/>
                </a:lnTo>
                <a:lnTo>
                  <a:pt x="2656612" y="74016"/>
                </a:lnTo>
                <a:lnTo>
                  <a:pt x="2673876" y="39686"/>
                </a:lnTo>
                <a:lnTo>
                  <a:pt x="2700868" y="0"/>
                </a:lnTo>
                <a:lnTo>
                  <a:pt x="2704435" y="7342"/>
                </a:lnTo>
                <a:lnTo>
                  <a:pt x="2702979" y="30162"/>
                </a:lnTo>
                <a:lnTo>
                  <a:pt x="2700467" y="56951"/>
                </a:lnTo>
                <a:lnTo>
                  <a:pt x="2700868" y="76199"/>
                </a:lnTo>
                <a:lnTo>
                  <a:pt x="2704239" y="81226"/>
                </a:lnTo>
                <a:lnTo>
                  <a:pt x="2708801" y="79374"/>
                </a:lnTo>
                <a:lnTo>
                  <a:pt x="2715747" y="80168"/>
                </a:lnTo>
                <a:lnTo>
                  <a:pt x="2741545" y="116680"/>
                </a:lnTo>
                <a:lnTo>
                  <a:pt x="2781627" y="190764"/>
                </a:lnTo>
                <a:lnTo>
                  <a:pt x="2802468" y="253999"/>
                </a:lnTo>
                <a:lnTo>
                  <a:pt x="2811596" y="291118"/>
                </a:lnTo>
                <a:lnTo>
                  <a:pt x="2821037" y="334682"/>
                </a:lnTo>
                <a:lnTo>
                  <a:pt x="2830688" y="383194"/>
                </a:lnTo>
                <a:lnTo>
                  <a:pt x="2840442" y="435155"/>
                </a:lnTo>
                <a:lnTo>
                  <a:pt x="2850197" y="489068"/>
                </a:lnTo>
                <a:lnTo>
                  <a:pt x="2859848" y="543433"/>
                </a:lnTo>
                <a:lnTo>
                  <a:pt x="2869289" y="596753"/>
                </a:lnTo>
                <a:lnTo>
                  <a:pt x="2878417" y="647530"/>
                </a:lnTo>
                <a:lnTo>
                  <a:pt x="2887128" y="694265"/>
                </a:lnTo>
                <a:lnTo>
                  <a:pt x="2897545" y="748841"/>
                </a:lnTo>
                <a:lnTo>
                  <a:pt x="2907222" y="799814"/>
                </a:lnTo>
                <a:lnTo>
                  <a:pt x="2916455" y="848590"/>
                </a:lnTo>
                <a:lnTo>
                  <a:pt x="2925540" y="896577"/>
                </a:lnTo>
                <a:lnTo>
                  <a:pt x="2934773" y="945181"/>
                </a:lnTo>
                <a:lnTo>
                  <a:pt x="2944450" y="995809"/>
                </a:lnTo>
                <a:lnTo>
                  <a:pt x="2954867" y="1049869"/>
                </a:lnTo>
                <a:lnTo>
                  <a:pt x="2963392" y="1095477"/>
                </a:lnTo>
                <a:lnTo>
                  <a:pt x="2972056" y="1144115"/>
                </a:lnTo>
                <a:lnTo>
                  <a:pt x="2980894" y="1194740"/>
                </a:lnTo>
                <a:lnTo>
                  <a:pt x="2989941" y="1246305"/>
                </a:lnTo>
                <a:lnTo>
                  <a:pt x="2999232" y="1297767"/>
                </a:lnTo>
                <a:lnTo>
                  <a:pt x="3008801" y="1348079"/>
                </a:lnTo>
                <a:lnTo>
                  <a:pt x="3018683" y="1396197"/>
                </a:lnTo>
                <a:lnTo>
                  <a:pt x="3028914" y="1441075"/>
                </a:lnTo>
                <a:lnTo>
                  <a:pt x="3039527" y="1481669"/>
                </a:lnTo>
                <a:lnTo>
                  <a:pt x="3055815" y="1535958"/>
                </a:lnTo>
                <a:lnTo>
                  <a:pt x="3072455" y="1584836"/>
                </a:lnTo>
                <a:lnTo>
                  <a:pt x="3089800" y="1628777"/>
                </a:lnTo>
                <a:lnTo>
                  <a:pt x="3108203" y="1668248"/>
                </a:lnTo>
                <a:lnTo>
                  <a:pt x="3128018" y="1703722"/>
                </a:lnTo>
                <a:lnTo>
                  <a:pt x="3149597" y="1735669"/>
                </a:lnTo>
                <a:lnTo>
                  <a:pt x="3182866" y="1775286"/>
                </a:lnTo>
                <a:lnTo>
                  <a:pt x="3217856" y="1804983"/>
                </a:lnTo>
                <a:lnTo>
                  <a:pt x="3258935" y="1827538"/>
                </a:lnTo>
                <a:lnTo>
                  <a:pt x="3310467" y="1845729"/>
                </a:lnTo>
                <a:lnTo>
                  <a:pt x="3351173" y="1855059"/>
                </a:lnTo>
                <a:lnTo>
                  <a:pt x="3395760" y="1861096"/>
                </a:lnTo>
                <a:lnTo>
                  <a:pt x="3444346" y="1864781"/>
                </a:lnTo>
                <a:lnTo>
                  <a:pt x="3497047" y="1867055"/>
                </a:lnTo>
                <a:lnTo>
                  <a:pt x="3553982" y="1868857"/>
                </a:lnTo>
                <a:lnTo>
                  <a:pt x="3615267" y="1871129"/>
                </a:lnTo>
                <a:lnTo>
                  <a:pt x="3660167" y="1872861"/>
                </a:lnTo>
                <a:lnTo>
                  <a:pt x="3709386" y="1874314"/>
                </a:lnTo>
                <a:lnTo>
                  <a:pt x="3761707" y="1875523"/>
                </a:lnTo>
                <a:lnTo>
                  <a:pt x="3815909" y="1876522"/>
                </a:lnTo>
                <a:lnTo>
                  <a:pt x="3870773" y="1877347"/>
                </a:lnTo>
                <a:lnTo>
                  <a:pt x="3925080" y="1878032"/>
                </a:lnTo>
                <a:lnTo>
                  <a:pt x="3977611" y="1878612"/>
                </a:lnTo>
                <a:lnTo>
                  <a:pt x="4027146" y="1879123"/>
                </a:lnTo>
                <a:lnTo>
                  <a:pt x="4072467" y="1879599"/>
                </a:lnTo>
                <a:lnTo>
                  <a:pt x="4136241" y="1880186"/>
                </a:lnTo>
                <a:lnTo>
                  <a:pt x="4197898" y="1880539"/>
                </a:lnTo>
                <a:lnTo>
                  <a:pt x="4255557" y="1880656"/>
                </a:lnTo>
                <a:lnTo>
                  <a:pt x="4307335" y="1880539"/>
                </a:lnTo>
                <a:lnTo>
                  <a:pt x="4351353" y="1880186"/>
                </a:lnTo>
                <a:lnTo>
                  <a:pt x="4385726" y="1879599"/>
                </a:lnTo>
                <a:lnTo>
                  <a:pt x="4414635" y="1879467"/>
                </a:lnTo>
                <a:lnTo>
                  <a:pt x="4422244" y="1879598"/>
                </a:lnTo>
                <a:lnTo>
                  <a:pt x="4420061" y="1877612"/>
                </a:lnTo>
                <a:lnTo>
                  <a:pt x="4419596" y="1871129"/>
                </a:lnTo>
                <a:lnTo>
                  <a:pt x="4421976" y="1855188"/>
                </a:lnTo>
                <a:lnTo>
                  <a:pt x="4421711" y="1832501"/>
                </a:lnTo>
                <a:lnTo>
                  <a:pt x="4420390" y="1812196"/>
                </a:lnTo>
                <a:lnTo>
                  <a:pt x="4419596" y="1803399"/>
                </a:lnTo>
                <a:lnTo>
                  <a:pt x="4419596" y="1676399"/>
                </a:lnTo>
                <a:lnTo>
                  <a:pt x="4419550" y="1640211"/>
                </a:lnTo>
                <a:lnTo>
                  <a:pt x="4419434" y="1596042"/>
                </a:lnTo>
                <a:lnTo>
                  <a:pt x="4419283" y="1545951"/>
                </a:lnTo>
                <a:lnTo>
                  <a:pt x="4419132" y="1491991"/>
                </a:lnTo>
                <a:lnTo>
                  <a:pt x="4419016" y="1436219"/>
                </a:lnTo>
                <a:lnTo>
                  <a:pt x="4418970" y="1380691"/>
                </a:lnTo>
                <a:lnTo>
                  <a:pt x="4419028" y="1327463"/>
                </a:lnTo>
                <a:lnTo>
                  <a:pt x="4419225" y="1278590"/>
                </a:lnTo>
                <a:lnTo>
                  <a:pt x="4419596" y="1236129"/>
                </a:lnTo>
                <a:lnTo>
                  <a:pt x="4420883" y="1169887"/>
                </a:lnTo>
                <a:lnTo>
                  <a:pt x="4422781" y="1110553"/>
                </a:lnTo>
                <a:lnTo>
                  <a:pt x="4424882" y="1058941"/>
                </a:lnTo>
                <a:lnTo>
                  <a:pt x="4426779" y="1015863"/>
                </a:lnTo>
                <a:lnTo>
                  <a:pt x="4428066" y="982132"/>
                </a:lnTo>
                <a:lnTo>
                  <a:pt x="4427668" y="957591"/>
                </a:lnTo>
                <a:lnTo>
                  <a:pt x="4425948" y="949852"/>
                </a:lnTo>
                <a:lnTo>
                  <a:pt x="4425286" y="949786"/>
                </a:lnTo>
                <a:lnTo>
                  <a:pt x="4428066" y="948265"/>
                </a:lnTo>
                <a:lnTo>
                  <a:pt x="4436067" y="944164"/>
                </a:lnTo>
                <a:lnTo>
                  <a:pt x="4447641" y="941915"/>
                </a:lnTo>
                <a:lnTo>
                  <a:pt x="4460011" y="940725"/>
                </a:lnTo>
                <a:lnTo>
                  <a:pt x="4470396" y="939799"/>
                </a:lnTo>
                <a:lnTo>
                  <a:pt x="4477937" y="939005"/>
                </a:lnTo>
                <a:lnTo>
                  <a:pt x="4484154" y="938740"/>
                </a:lnTo>
                <a:lnTo>
                  <a:pt x="4489842" y="939005"/>
                </a:lnTo>
                <a:lnTo>
                  <a:pt x="4495796" y="939799"/>
                </a:lnTo>
                <a:lnTo>
                  <a:pt x="4502545" y="939732"/>
                </a:lnTo>
                <a:lnTo>
                  <a:pt x="4527546" y="968901"/>
                </a:lnTo>
                <a:lnTo>
                  <a:pt x="4529666" y="1024459"/>
                </a:lnTo>
                <a:lnTo>
                  <a:pt x="4529235" y="1056367"/>
                </a:lnTo>
                <a:lnTo>
                  <a:pt x="4528097" y="1092508"/>
                </a:lnTo>
                <a:lnTo>
                  <a:pt x="4526489" y="1134528"/>
                </a:lnTo>
                <a:lnTo>
                  <a:pt x="4524646" y="1184074"/>
                </a:lnTo>
                <a:lnTo>
                  <a:pt x="4522803" y="1242792"/>
                </a:lnTo>
                <a:lnTo>
                  <a:pt x="4521196" y="1312329"/>
                </a:lnTo>
                <a:lnTo>
                  <a:pt x="4518683" y="1472602"/>
                </a:lnTo>
                <a:lnTo>
                  <a:pt x="4515904" y="1677985"/>
                </a:lnTo>
                <a:lnTo>
                  <a:pt x="4513653" y="1855058"/>
                </a:lnTo>
                <a:lnTo>
                  <a:pt x="4512726" y="193039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49132" y="6076830"/>
            <a:ext cx="4406900" cy="12700"/>
          </a:xfrm>
          <a:custGeom>
            <a:avLst/>
            <a:gdLst/>
            <a:ahLst/>
            <a:cxnLst/>
            <a:rect l="l" t="t" r="r" b="b"/>
            <a:pathLst>
              <a:path w="4406900" h="12700">
                <a:moveTo>
                  <a:pt x="4406897" y="12705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54548" y="5889566"/>
            <a:ext cx="540327" cy="523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3057" y="5947562"/>
            <a:ext cx="367665" cy="353060"/>
          </a:xfrm>
          <a:custGeom>
            <a:avLst/>
            <a:gdLst/>
            <a:ahLst/>
            <a:cxnLst/>
            <a:rect l="l" t="t" r="r" b="b"/>
            <a:pathLst>
              <a:path w="367664" h="353060">
                <a:moveTo>
                  <a:pt x="74244" y="0"/>
                </a:moveTo>
                <a:lnTo>
                  <a:pt x="115150" y="134632"/>
                </a:lnTo>
                <a:lnTo>
                  <a:pt x="0" y="215506"/>
                </a:lnTo>
                <a:lnTo>
                  <a:pt x="140436" y="217843"/>
                </a:lnTo>
                <a:lnTo>
                  <a:pt x="181343" y="352475"/>
                </a:lnTo>
                <a:lnTo>
                  <a:pt x="227228" y="219278"/>
                </a:lnTo>
                <a:lnTo>
                  <a:pt x="364542" y="219278"/>
                </a:lnTo>
                <a:lnTo>
                  <a:pt x="255587" y="136969"/>
                </a:lnTo>
                <a:lnTo>
                  <a:pt x="273609" y="84658"/>
                </a:lnTo>
                <a:lnTo>
                  <a:pt x="186321" y="84658"/>
                </a:lnTo>
                <a:lnTo>
                  <a:pt x="74244" y="0"/>
                </a:lnTo>
                <a:close/>
              </a:path>
              <a:path w="367664" h="353060">
                <a:moveTo>
                  <a:pt x="364542" y="219278"/>
                </a:moveTo>
                <a:lnTo>
                  <a:pt x="227228" y="219278"/>
                </a:lnTo>
                <a:lnTo>
                  <a:pt x="367652" y="221627"/>
                </a:lnTo>
                <a:lnTo>
                  <a:pt x="364542" y="219278"/>
                </a:lnTo>
                <a:close/>
              </a:path>
              <a:path w="367664" h="353060">
                <a:moveTo>
                  <a:pt x="301472" y="3784"/>
                </a:moveTo>
                <a:lnTo>
                  <a:pt x="186321" y="84658"/>
                </a:lnTo>
                <a:lnTo>
                  <a:pt x="273609" y="84658"/>
                </a:lnTo>
                <a:lnTo>
                  <a:pt x="301472" y="3784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13061" y="5947564"/>
            <a:ext cx="367665" cy="353060"/>
          </a:xfrm>
          <a:custGeom>
            <a:avLst/>
            <a:gdLst/>
            <a:ahLst/>
            <a:cxnLst/>
            <a:rect l="l" t="t" r="r" b="b"/>
            <a:pathLst>
              <a:path w="367664" h="353060">
                <a:moveTo>
                  <a:pt x="301466" y="3783"/>
                </a:moveTo>
                <a:lnTo>
                  <a:pt x="255579" y="136973"/>
                </a:lnTo>
                <a:lnTo>
                  <a:pt x="367653" y="221626"/>
                </a:lnTo>
                <a:lnTo>
                  <a:pt x="227221" y="219287"/>
                </a:lnTo>
                <a:lnTo>
                  <a:pt x="181335" y="352477"/>
                </a:lnTo>
                <a:lnTo>
                  <a:pt x="140431" y="217842"/>
                </a:lnTo>
                <a:lnTo>
                  <a:pt x="0" y="215505"/>
                </a:lnTo>
                <a:lnTo>
                  <a:pt x="115150" y="134634"/>
                </a:lnTo>
                <a:lnTo>
                  <a:pt x="74244" y="0"/>
                </a:lnTo>
                <a:lnTo>
                  <a:pt x="186316" y="84655"/>
                </a:lnTo>
                <a:lnTo>
                  <a:pt x="301466" y="3783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73025" marR="5080">
              <a:lnSpc>
                <a:spcPts val="4300"/>
              </a:lnSpc>
              <a:spcBef>
                <a:spcPts val="260"/>
              </a:spcBef>
              <a:tabLst>
                <a:tab pos="1367790" algn="l"/>
                <a:tab pos="1756410" algn="l"/>
                <a:tab pos="2646680" algn="l"/>
                <a:tab pos="5341620" algn="l"/>
                <a:tab pos="5496560" algn="l"/>
              </a:tabLst>
            </a:pPr>
            <a:r>
              <a:rPr dirty="0"/>
              <a:t>M</a:t>
            </a:r>
            <a:r>
              <a:rPr spc="-5" dirty="0"/>
              <a:t>od</a:t>
            </a:r>
            <a:r>
              <a:rPr dirty="0"/>
              <a:t>el	f</a:t>
            </a:r>
            <a:r>
              <a:rPr spc="-5" dirty="0"/>
              <a:t>o</a:t>
            </a:r>
            <a:r>
              <a:rPr dirty="0"/>
              <a:t>r	Perceiving		Lan</a:t>
            </a:r>
            <a:r>
              <a:rPr spc="-5" dirty="0"/>
              <a:t>d</a:t>
            </a:r>
            <a:r>
              <a:rPr dirty="0"/>
              <a:t>marks  with	</a:t>
            </a:r>
            <a:r>
              <a:rPr spc="-5" dirty="0"/>
              <a:t>Range-Bearing	Sensors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2042299"/>
            <a:ext cx="5768975" cy="22567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Range-bearing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Robot’s pose</a:t>
            </a:r>
            <a:endParaRPr sz="32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760"/>
              </a:spcBef>
              <a:tabLst>
                <a:tab pos="354965" algn="l"/>
                <a:tab pos="29584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Observation	of feature </a:t>
            </a:r>
            <a:r>
              <a:rPr sz="3200" i="1" dirty="0">
                <a:latin typeface="Times New Roman"/>
                <a:cs typeface="Times New Roman"/>
              </a:rPr>
              <a:t>j </a:t>
            </a:r>
            <a:r>
              <a:rPr sz="3200" dirty="0">
                <a:latin typeface="Verdana"/>
                <a:cs typeface="Verdana"/>
              </a:rPr>
              <a:t>at  </a:t>
            </a:r>
            <a:r>
              <a:rPr sz="3200" spc="-5" dirty="0">
                <a:latin typeface="Verdana"/>
                <a:cs typeface="Verdana"/>
              </a:rPr>
              <a:t>location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66882" y="4878214"/>
            <a:ext cx="7208963" cy="733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33110" y="2257256"/>
            <a:ext cx="1615479" cy="396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65610" y="2832389"/>
            <a:ext cx="1036560" cy="3397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90246" y="3924589"/>
            <a:ext cx="1544516" cy="3531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2473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601355"/>
            <a:ext cx="8221345" cy="31419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2284" indent="-342900">
              <a:lnSpc>
                <a:spcPts val="3800"/>
              </a:lnSpc>
              <a:spcBef>
                <a:spcPts val="260"/>
              </a:spcBef>
              <a:tabLst>
                <a:tab pos="35496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Bayes filter </a:t>
            </a:r>
            <a:r>
              <a:rPr sz="3200" dirty="0">
                <a:latin typeface="Verdana"/>
                <a:cs typeface="Verdana"/>
              </a:rPr>
              <a:t>is a </a:t>
            </a:r>
            <a:r>
              <a:rPr sz="3200" spc="-5" dirty="0">
                <a:latin typeface="Verdana"/>
                <a:cs typeface="Verdana"/>
              </a:rPr>
              <a:t>framework for state  estimation</a:t>
            </a:r>
            <a:endParaRPr sz="3200">
              <a:latin typeface="Verdana"/>
              <a:cs typeface="Verdana"/>
            </a:endParaRPr>
          </a:p>
          <a:p>
            <a:pPr marL="355600" marR="1096010" indent="-342900">
              <a:lnSpc>
                <a:spcPct val="100000"/>
              </a:lnSpc>
              <a:spcBef>
                <a:spcPts val="605"/>
              </a:spcBef>
              <a:tabLst>
                <a:tab pos="354965" algn="l"/>
                <a:tab pos="1863089" algn="l"/>
                <a:tab pos="1898014" algn="l"/>
                <a:tab pos="4012565" algn="l"/>
                <a:tab pos="4815205" algn="l"/>
                <a:tab pos="5637530" algn="l"/>
                <a:tab pos="643953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Verdana"/>
                <a:cs typeface="Verdana"/>
              </a:rPr>
              <a:t>Motion	</a:t>
            </a:r>
            <a:r>
              <a:rPr sz="3200" dirty="0">
                <a:latin typeface="Verdana"/>
                <a:cs typeface="Verdana"/>
              </a:rPr>
              <a:t>and </a:t>
            </a:r>
            <a:r>
              <a:rPr sz="3200" spc="-5" dirty="0">
                <a:latin typeface="Verdana"/>
                <a:cs typeface="Verdana"/>
              </a:rPr>
              <a:t>sensor</a:t>
            </a:r>
            <a:r>
              <a:rPr sz="3200" spc="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model	</a:t>
            </a:r>
            <a:r>
              <a:rPr sz="3200" dirty="0">
                <a:latin typeface="Verdana"/>
                <a:cs typeface="Verdana"/>
              </a:rPr>
              <a:t>are	</a:t>
            </a:r>
            <a:r>
              <a:rPr sz="3200" spc="-5" dirty="0">
                <a:latin typeface="Verdana"/>
                <a:cs typeface="Verdana"/>
              </a:rPr>
              <a:t>the  central		models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in	</a:t>
            </a:r>
            <a:r>
              <a:rPr sz="3200" spc="-5" dirty="0">
                <a:latin typeface="Verdana"/>
                <a:cs typeface="Verdana"/>
              </a:rPr>
              <a:t>the	Bayes</a:t>
            </a:r>
            <a:r>
              <a:rPr sz="3200" spc="-6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filter</a:t>
            </a:r>
            <a:endParaRPr sz="32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819"/>
              </a:spcBef>
              <a:tabLst>
                <a:tab pos="354965" algn="l"/>
                <a:tab pos="7452995" algn="l"/>
              </a:tabLst>
            </a:pPr>
            <a:r>
              <a:rPr sz="3200" spc="-73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3200" spc="-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200" spc="-735" dirty="0">
                <a:latin typeface="Verdana"/>
                <a:cs typeface="Verdana"/>
              </a:rPr>
              <a:t>S</a:t>
            </a:r>
            <a:r>
              <a:rPr sz="3200" spc="-5" dirty="0">
                <a:latin typeface="Verdana"/>
                <a:cs typeface="Verdana"/>
              </a:rPr>
              <a:t>ta</a:t>
            </a:r>
            <a:r>
              <a:rPr sz="3200" dirty="0">
                <a:latin typeface="Verdana"/>
                <a:cs typeface="Verdana"/>
              </a:rPr>
              <a:t>n</a:t>
            </a:r>
            <a:r>
              <a:rPr sz="3200" spc="-5" dirty="0">
                <a:latin typeface="Verdana"/>
                <a:cs typeface="Verdana"/>
              </a:rPr>
              <a:t>da</a:t>
            </a:r>
            <a:r>
              <a:rPr sz="3200" dirty="0">
                <a:latin typeface="Verdana"/>
                <a:cs typeface="Verdana"/>
              </a:rPr>
              <a:t>rd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</a:t>
            </a:r>
            <a:r>
              <a:rPr sz="3200" spc="-5" dirty="0">
                <a:latin typeface="Verdana"/>
                <a:cs typeface="Verdana"/>
              </a:rPr>
              <a:t>ode</a:t>
            </a:r>
            <a:r>
              <a:rPr sz="3200" dirty="0">
                <a:latin typeface="Verdana"/>
                <a:cs typeface="Verdana"/>
              </a:rPr>
              <a:t>ls f</a:t>
            </a:r>
            <a:r>
              <a:rPr sz="3200" spc="-5" dirty="0">
                <a:latin typeface="Verdana"/>
                <a:cs typeface="Verdana"/>
              </a:rPr>
              <a:t>o</a:t>
            </a:r>
            <a:r>
              <a:rPr sz="3200" dirty="0">
                <a:latin typeface="Verdana"/>
                <a:cs typeface="Verdana"/>
              </a:rPr>
              <a:t>r r</a:t>
            </a:r>
            <a:r>
              <a:rPr sz="3200" spc="-5" dirty="0">
                <a:latin typeface="Verdana"/>
                <a:cs typeface="Verdana"/>
              </a:rPr>
              <a:t>obo</a:t>
            </a:r>
            <a:r>
              <a:rPr sz="3200" dirty="0">
                <a:latin typeface="Verdana"/>
                <a:cs typeface="Verdana"/>
              </a:rPr>
              <a:t>t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</a:t>
            </a:r>
            <a:r>
              <a:rPr sz="3200" spc="-5" dirty="0">
                <a:latin typeface="Verdana"/>
                <a:cs typeface="Verdana"/>
              </a:rPr>
              <a:t>ot</a:t>
            </a:r>
            <a:r>
              <a:rPr sz="3200" dirty="0">
                <a:latin typeface="Verdana"/>
                <a:cs typeface="Verdana"/>
              </a:rPr>
              <a:t>i</a:t>
            </a:r>
            <a:r>
              <a:rPr sz="3200" spc="-5" dirty="0">
                <a:latin typeface="Verdana"/>
                <a:cs typeface="Verdana"/>
              </a:rPr>
              <a:t>o</a:t>
            </a:r>
            <a:r>
              <a:rPr sz="3200" dirty="0">
                <a:latin typeface="Verdana"/>
                <a:cs typeface="Verdana"/>
              </a:rPr>
              <a:t>n	and  </a:t>
            </a:r>
            <a:r>
              <a:rPr sz="3200" spc="-5" dirty="0">
                <a:latin typeface="Verdana"/>
                <a:cs typeface="Verdana"/>
              </a:rPr>
              <a:t>laser-based range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sensing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2582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Literature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77" y="1523631"/>
            <a:ext cx="7599045" cy="494982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b="1" dirty="0">
                <a:latin typeface="Verdana"/>
                <a:cs typeface="Verdana"/>
              </a:rPr>
              <a:t>On the </a:t>
            </a:r>
            <a:r>
              <a:rPr sz="2800" b="1" spc="-5" dirty="0">
                <a:latin typeface="Verdana"/>
                <a:cs typeface="Verdana"/>
              </a:rPr>
              <a:t>Bayes</a:t>
            </a:r>
            <a:r>
              <a:rPr sz="2800" b="1" spc="-10" dirty="0">
                <a:latin typeface="Verdana"/>
                <a:cs typeface="Verdana"/>
              </a:rPr>
              <a:t> </a:t>
            </a:r>
            <a:r>
              <a:rPr sz="2800" b="1" dirty="0">
                <a:latin typeface="Verdana"/>
                <a:cs typeface="Verdana"/>
              </a:rPr>
              <a:t>filter</a:t>
            </a:r>
            <a:endParaRPr sz="2800">
              <a:latin typeface="Verdana"/>
              <a:cs typeface="Verdana"/>
            </a:endParaRPr>
          </a:p>
          <a:p>
            <a:pPr marL="355600" marR="792480" indent="-342900">
              <a:lnSpc>
                <a:spcPts val="3329"/>
              </a:lnSpc>
              <a:spcBef>
                <a:spcPts val="750"/>
              </a:spcBef>
              <a:tabLst>
                <a:tab pos="354965" algn="l"/>
              </a:tabLst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Verdana"/>
                <a:cs typeface="Verdana"/>
              </a:rPr>
              <a:t>Thrun et al. </a:t>
            </a:r>
            <a:r>
              <a:rPr sz="2800" spc="-5" dirty="0">
                <a:latin typeface="Verdana"/>
                <a:cs typeface="Verdana"/>
              </a:rPr>
              <a:t>“Probabilistic Robotics”,  Chapter </a:t>
            </a:r>
            <a:r>
              <a:rPr sz="2800" dirty="0">
                <a:latin typeface="Verdana"/>
                <a:cs typeface="Verdana"/>
              </a:rPr>
              <a:t>2</a:t>
            </a:r>
            <a:endParaRPr sz="2800">
              <a:latin typeface="Verdana"/>
              <a:cs typeface="Verdana"/>
            </a:endParaRPr>
          </a:p>
          <a:p>
            <a:pPr marL="355600" marR="5080" indent="-342900">
              <a:lnSpc>
                <a:spcPts val="3329"/>
              </a:lnSpc>
              <a:spcBef>
                <a:spcPts val="740"/>
              </a:spcBef>
              <a:tabLst>
                <a:tab pos="354965" algn="l"/>
              </a:tabLst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Verdana"/>
                <a:cs typeface="Verdana"/>
              </a:rPr>
              <a:t>Course: Introduction to Mobile Robotics,  Chapter </a:t>
            </a:r>
            <a:r>
              <a:rPr sz="2800" dirty="0">
                <a:latin typeface="Verdana"/>
                <a:cs typeface="Verdana"/>
              </a:rPr>
              <a:t>5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2800" b="1" dirty="0">
                <a:latin typeface="Verdana"/>
                <a:cs typeface="Verdana"/>
              </a:rPr>
              <a:t>On </a:t>
            </a:r>
            <a:r>
              <a:rPr sz="2800" b="1" spc="-5" dirty="0">
                <a:latin typeface="Verdana"/>
                <a:cs typeface="Verdana"/>
              </a:rPr>
              <a:t>motion </a:t>
            </a:r>
            <a:r>
              <a:rPr sz="2800" b="1" dirty="0">
                <a:latin typeface="Verdana"/>
                <a:cs typeface="Verdana"/>
              </a:rPr>
              <a:t>and </a:t>
            </a:r>
            <a:r>
              <a:rPr sz="2800" b="1" spc="-5" dirty="0">
                <a:latin typeface="Verdana"/>
                <a:cs typeface="Verdana"/>
              </a:rPr>
              <a:t>observation</a:t>
            </a:r>
            <a:r>
              <a:rPr sz="2800" b="1" spc="-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models</a:t>
            </a:r>
            <a:endParaRPr sz="2800">
              <a:latin typeface="Verdana"/>
              <a:cs typeface="Verdana"/>
            </a:endParaRPr>
          </a:p>
          <a:p>
            <a:pPr marL="355600" marR="792480" indent="-342900">
              <a:lnSpc>
                <a:spcPct val="102000"/>
              </a:lnSpc>
              <a:spcBef>
                <a:spcPts val="570"/>
              </a:spcBef>
              <a:tabLst>
                <a:tab pos="354965" algn="l"/>
              </a:tabLst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Verdana"/>
                <a:cs typeface="Verdana"/>
              </a:rPr>
              <a:t>Thrun et al. </a:t>
            </a:r>
            <a:r>
              <a:rPr sz="2800" spc="-5" dirty="0">
                <a:latin typeface="Verdana"/>
                <a:cs typeface="Verdana"/>
              </a:rPr>
              <a:t>“Probabilistic Robotics”,  Chapters </a:t>
            </a:r>
            <a:r>
              <a:rPr sz="2800" dirty="0">
                <a:latin typeface="Verdana"/>
                <a:cs typeface="Verdana"/>
              </a:rPr>
              <a:t>5 &amp;</a:t>
            </a:r>
            <a:r>
              <a:rPr sz="2800" spc="-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6</a:t>
            </a:r>
            <a:endParaRPr sz="2800">
              <a:latin typeface="Verdana"/>
              <a:cs typeface="Verdana"/>
            </a:endParaRPr>
          </a:p>
          <a:p>
            <a:pPr marL="355600" marR="5080" indent="-342900">
              <a:lnSpc>
                <a:spcPts val="3329"/>
              </a:lnSpc>
              <a:spcBef>
                <a:spcPts val="750"/>
              </a:spcBef>
              <a:tabLst>
                <a:tab pos="354965" algn="l"/>
              </a:tabLst>
            </a:pPr>
            <a:r>
              <a:rPr sz="2800" spc="-645" dirty="0">
                <a:solidFill>
                  <a:srgbClr val="9A0000"/>
                </a:solidFill>
                <a:latin typeface="Wingdings"/>
                <a:cs typeface="Wingdings"/>
              </a:rPr>
              <a:t></a:t>
            </a:r>
            <a:r>
              <a:rPr sz="2800" spc="-64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Verdana"/>
                <a:cs typeface="Verdana"/>
              </a:rPr>
              <a:t>Course: Introduction to Mobile Robotics,  Chapters </a:t>
            </a:r>
            <a:r>
              <a:rPr sz="2800" dirty="0">
                <a:latin typeface="Verdana"/>
                <a:cs typeface="Verdana"/>
              </a:rPr>
              <a:t>6 &amp;</a:t>
            </a:r>
            <a:r>
              <a:rPr sz="2800" spc="-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7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77" y="763155"/>
            <a:ext cx="6206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8035" algn="l"/>
              </a:tabLst>
            </a:pP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R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ecursive 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B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a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y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es Filter	2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2463" y="1641383"/>
            <a:ext cx="8366751" cy="4828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513" y="2696095"/>
            <a:ext cx="19913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Verdana"/>
                <a:cs typeface="Verdana"/>
              </a:rPr>
              <a:t>Bayes’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rule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95042" y="2457335"/>
            <a:ext cx="5003800" cy="0"/>
          </a:xfrm>
          <a:custGeom>
            <a:avLst/>
            <a:gdLst/>
            <a:ahLst/>
            <a:cxnLst/>
            <a:rect l="l" t="t" r="r" b="b"/>
            <a:pathLst>
              <a:path w="5003800">
                <a:moveTo>
                  <a:pt x="0" y="0"/>
                </a:moveTo>
                <a:lnTo>
                  <a:pt x="5003796" y="1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639200" y="6837743"/>
            <a:ext cx="180340" cy="27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600" dirty="0">
                <a:latin typeface="Verdana"/>
                <a:cs typeface="Verdana"/>
              </a:rPr>
              <a:t>4</a:t>
            </a:fld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77" y="763155"/>
            <a:ext cx="6206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8035" algn="l"/>
              </a:tabLst>
            </a:pP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R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ecursive 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B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a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y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es Filter	3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2463" y="1641383"/>
            <a:ext cx="8366751" cy="4828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513" y="3204095"/>
            <a:ext cx="35013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Verdana"/>
                <a:cs typeface="Verdana"/>
              </a:rPr>
              <a:t>Markov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assumption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22042" y="2939935"/>
            <a:ext cx="1244600" cy="0"/>
          </a:xfrm>
          <a:custGeom>
            <a:avLst/>
            <a:gdLst/>
            <a:ahLst/>
            <a:cxnLst/>
            <a:rect l="l" t="t" r="r" b="b"/>
            <a:pathLst>
              <a:path w="1244600">
                <a:moveTo>
                  <a:pt x="0" y="0"/>
                </a:moveTo>
                <a:lnTo>
                  <a:pt x="1244599" y="1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639200" y="6837743"/>
            <a:ext cx="180340" cy="27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600" dirty="0">
                <a:latin typeface="Verdana"/>
                <a:cs typeface="Verdana"/>
              </a:rPr>
              <a:t>5</a:t>
            </a:fld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77" y="763155"/>
            <a:ext cx="6206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8035" algn="l"/>
              </a:tabLst>
            </a:pP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R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ecursive 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B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a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y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es Filter	4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2463" y="1641383"/>
            <a:ext cx="8366751" cy="4828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513" y="4601095"/>
            <a:ext cx="41363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Verdana"/>
                <a:cs typeface="Verdana"/>
              </a:rPr>
              <a:t>Law </a:t>
            </a:r>
            <a:r>
              <a:rPr sz="2800" spc="-5" dirty="0">
                <a:latin typeface="Verdana"/>
                <a:cs typeface="Verdana"/>
              </a:rPr>
              <a:t>of total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probability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30142" y="3638435"/>
            <a:ext cx="3581400" cy="12700"/>
          </a:xfrm>
          <a:custGeom>
            <a:avLst/>
            <a:gdLst/>
            <a:ahLst/>
            <a:cxnLst/>
            <a:rect l="l" t="t" r="r" b="b"/>
            <a:pathLst>
              <a:path w="3581400" h="12700">
                <a:moveTo>
                  <a:pt x="0" y="12700"/>
                </a:moveTo>
                <a:lnTo>
                  <a:pt x="3581397" y="0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31842" y="4146435"/>
            <a:ext cx="3403600" cy="25400"/>
          </a:xfrm>
          <a:custGeom>
            <a:avLst/>
            <a:gdLst/>
            <a:ahLst/>
            <a:cxnLst/>
            <a:rect l="l" t="t" r="r" b="b"/>
            <a:pathLst>
              <a:path w="3403600" h="25400">
                <a:moveTo>
                  <a:pt x="0" y="25400"/>
                </a:moveTo>
                <a:lnTo>
                  <a:pt x="3403597" y="0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639200" y="6837743"/>
            <a:ext cx="180340" cy="27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600" dirty="0">
                <a:latin typeface="Verdana"/>
                <a:cs typeface="Verdana"/>
              </a:rPr>
              <a:t>6</a:t>
            </a:fld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77" y="763155"/>
            <a:ext cx="6206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8035" algn="l"/>
              </a:tabLst>
            </a:pP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R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ecursive 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B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a</a:t>
            </a:r>
            <a:r>
              <a:rPr sz="3600" b="1" spc="-5" dirty="0">
                <a:solidFill>
                  <a:srgbClr val="336699"/>
                </a:solidFill>
                <a:latin typeface="Verdana"/>
                <a:cs typeface="Verdana"/>
              </a:rPr>
              <a:t>y</a:t>
            </a:r>
            <a:r>
              <a:rPr sz="3600" b="1" dirty="0">
                <a:solidFill>
                  <a:srgbClr val="336699"/>
                </a:solidFill>
                <a:latin typeface="Verdana"/>
                <a:cs typeface="Verdana"/>
              </a:rPr>
              <a:t>es Filter	5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2463" y="1641383"/>
            <a:ext cx="8366751" cy="4828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513" y="5185295"/>
            <a:ext cx="35013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Verdana"/>
                <a:cs typeface="Verdana"/>
              </a:rPr>
              <a:t>Markov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assumption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0441" y="4794135"/>
            <a:ext cx="1918335" cy="0"/>
          </a:xfrm>
          <a:custGeom>
            <a:avLst/>
            <a:gdLst/>
            <a:ahLst/>
            <a:cxnLst/>
            <a:rect l="l" t="t" r="r" b="b"/>
            <a:pathLst>
              <a:path w="1918335">
                <a:moveTo>
                  <a:pt x="0" y="0"/>
                </a:moveTo>
                <a:lnTo>
                  <a:pt x="1917878" y="0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639200" y="6837743"/>
            <a:ext cx="180340" cy="27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600" dirty="0">
                <a:latin typeface="Verdana"/>
                <a:cs typeface="Verdana"/>
              </a:rPr>
              <a:t>7</a:t>
            </a:fld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6206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8035" algn="l"/>
              </a:tabLst>
            </a:pPr>
            <a:r>
              <a:rPr spc="-5" dirty="0"/>
              <a:t>R</a:t>
            </a:r>
            <a:r>
              <a:rPr dirty="0"/>
              <a:t>ecursive </a:t>
            </a:r>
            <a:r>
              <a:rPr spc="-5" dirty="0"/>
              <a:t>B</a:t>
            </a:r>
            <a:r>
              <a:rPr dirty="0"/>
              <a:t>a</a:t>
            </a:r>
            <a:r>
              <a:rPr spc="-5" dirty="0"/>
              <a:t>y</a:t>
            </a:r>
            <a:r>
              <a:rPr dirty="0"/>
              <a:t>es Filter	6</a:t>
            </a:r>
          </a:p>
        </p:txBody>
      </p:sp>
      <p:sp>
        <p:nvSpPr>
          <p:cNvPr id="3" name="object 3"/>
          <p:cNvSpPr/>
          <p:nvPr/>
        </p:nvSpPr>
        <p:spPr>
          <a:xfrm>
            <a:off x="1292463" y="1641383"/>
            <a:ext cx="8366751" cy="4828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513" y="5921895"/>
            <a:ext cx="35013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Verdana"/>
                <a:cs typeface="Verdana"/>
              </a:rPr>
              <a:t>Markov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assumption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44014" y="5530735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4947" y="0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639200" y="6837743"/>
            <a:ext cx="180340" cy="27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600" dirty="0">
                <a:latin typeface="Verdana"/>
                <a:cs typeface="Verdana"/>
              </a:rPr>
              <a:t>8</a:t>
            </a:fld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1900" y="6838834"/>
            <a:ext cx="1549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Verdana"/>
                <a:cs typeface="Verdana"/>
              </a:rPr>
              <a:t>9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33977" y="763155"/>
            <a:ext cx="6206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8035" algn="l"/>
              </a:tabLst>
            </a:pPr>
            <a:r>
              <a:rPr spc="-5" dirty="0"/>
              <a:t>R</a:t>
            </a:r>
            <a:r>
              <a:rPr dirty="0"/>
              <a:t>ecursive </a:t>
            </a:r>
            <a:r>
              <a:rPr spc="-5" dirty="0"/>
              <a:t>B</a:t>
            </a:r>
            <a:r>
              <a:rPr dirty="0"/>
              <a:t>a</a:t>
            </a:r>
            <a:r>
              <a:rPr spc="-5" dirty="0"/>
              <a:t>y</a:t>
            </a:r>
            <a:r>
              <a:rPr dirty="0"/>
              <a:t>es Filter	7</a:t>
            </a:r>
          </a:p>
        </p:txBody>
      </p:sp>
      <p:sp>
        <p:nvSpPr>
          <p:cNvPr id="4" name="object 4"/>
          <p:cNvSpPr/>
          <p:nvPr/>
        </p:nvSpPr>
        <p:spPr>
          <a:xfrm>
            <a:off x="1292463" y="1641383"/>
            <a:ext cx="8366751" cy="4828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1513" y="6607694"/>
            <a:ext cx="27146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>
                <a:latin typeface="Verdana"/>
                <a:cs typeface="Verdana"/>
              </a:rPr>
              <a:t>Recursive</a:t>
            </a:r>
            <a:r>
              <a:rPr sz="2800" spc="-5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term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20993" y="6368934"/>
            <a:ext cx="1082675" cy="0"/>
          </a:xfrm>
          <a:custGeom>
            <a:avLst/>
            <a:gdLst/>
            <a:ahLst/>
            <a:cxnLst/>
            <a:rect l="l" t="t" r="r" b="b"/>
            <a:pathLst>
              <a:path w="1082675">
                <a:moveTo>
                  <a:pt x="0" y="0"/>
                </a:moveTo>
                <a:lnTo>
                  <a:pt x="1082599" y="0"/>
                </a:lnTo>
              </a:path>
            </a:pathLst>
          </a:custGeom>
          <a:ln w="50799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183</Words>
  <Application>Microsoft Office PowerPoint</Application>
  <PresentationFormat>Custom</PresentationFormat>
  <Paragraphs>142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Symbol</vt:lpstr>
      <vt:lpstr>Times New Roman</vt:lpstr>
      <vt:lpstr>Verdana</vt:lpstr>
      <vt:lpstr>Wingdings</vt:lpstr>
      <vt:lpstr>Office Theme</vt:lpstr>
      <vt:lpstr>Robot Mapping</vt:lpstr>
      <vt:lpstr>State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Recursive Bayes Filter 6</vt:lpstr>
      <vt:lpstr>Recursive Bayes Filter 7</vt:lpstr>
      <vt:lpstr>Definition of Belief</vt:lpstr>
      <vt:lpstr>More Definitions</vt:lpstr>
      <vt:lpstr>Prediction and Correction Step</vt:lpstr>
      <vt:lpstr>Motion and Observation Model</vt:lpstr>
      <vt:lpstr>Different Realizations</vt:lpstr>
      <vt:lpstr>In this Course</vt:lpstr>
      <vt:lpstr>Motion Model</vt:lpstr>
      <vt:lpstr>Robot Motion Models</vt:lpstr>
      <vt:lpstr>PowerPoint Presentation</vt:lpstr>
      <vt:lpstr>Typical Motion Models</vt:lpstr>
      <vt:lpstr>Odometry Model</vt:lpstr>
      <vt:lpstr>Probability Distribution</vt:lpstr>
      <vt:lpstr>Examples (Odometry-Based)</vt:lpstr>
      <vt:lpstr>Velocity-Based Model</vt:lpstr>
      <vt:lpstr>Motion Equation</vt:lpstr>
      <vt:lpstr>Problem of the Velocity-Based  Model</vt:lpstr>
      <vt:lpstr>Motion Including 3rd Parameter</vt:lpstr>
      <vt:lpstr>Examples (Velocity-Based)</vt:lpstr>
      <vt:lpstr>Sensor Model</vt:lpstr>
      <vt:lpstr>Model for Laser Scanners</vt:lpstr>
      <vt:lpstr>Beam-Endpoint Model</vt:lpstr>
      <vt:lpstr>Beam-Endpoint Model</vt:lpstr>
      <vt:lpstr>Ray-cast Model</vt:lpstr>
      <vt:lpstr>Model for Perceiving  Landmarks  with Range-Bearing Sensors</vt:lpstr>
      <vt:lpstr>Summary</vt:lpstr>
      <vt:lpstr>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Mapping</dc:title>
  <dc:creator>Avideh Zakhor</dc:creator>
  <cp:lastModifiedBy>Avideh Zakhor</cp:lastModifiedBy>
  <cp:revision>2</cp:revision>
  <dcterms:created xsi:type="dcterms:W3CDTF">2018-09-17T19:16:13Z</dcterms:created>
  <dcterms:modified xsi:type="dcterms:W3CDTF">2018-09-17T19:21:08Z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2018-09-17T00:00:00Z</vt:filetime>
  </property>
</Properties>
</file>