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04"/>
  </p:notesMasterIdLst>
  <p:sldIdLst>
    <p:sldId id="256" r:id="rId2"/>
    <p:sldId id="656" r:id="rId3"/>
    <p:sldId id="657" r:id="rId4"/>
    <p:sldId id="658" r:id="rId5"/>
    <p:sldId id="659" r:id="rId6"/>
    <p:sldId id="660" r:id="rId7"/>
    <p:sldId id="661" r:id="rId8"/>
    <p:sldId id="662" r:id="rId9"/>
    <p:sldId id="663" r:id="rId10"/>
    <p:sldId id="664" r:id="rId11"/>
    <p:sldId id="665" r:id="rId12"/>
    <p:sldId id="666" r:id="rId13"/>
    <p:sldId id="667" r:id="rId14"/>
    <p:sldId id="668" r:id="rId15"/>
    <p:sldId id="669" r:id="rId16"/>
    <p:sldId id="670" r:id="rId17"/>
    <p:sldId id="671" r:id="rId18"/>
    <p:sldId id="672" r:id="rId19"/>
    <p:sldId id="673" r:id="rId20"/>
    <p:sldId id="674" r:id="rId21"/>
    <p:sldId id="675" r:id="rId22"/>
    <p:sldId id="676" r:id="rId23"/>
    <p:sldId id="677" r:id="rId24"/>
    <p:sldId id="678" r:id="rId25"/>
    <p:sldId id="679" r:id="rId26"/>
    <p:sldId id="680" r:id="rId27"/>
    <p:sldId id="681" r:id="rId28"/>
    <p:sldId id="598" r:id="rId29"/>
    <p:sldId id="648" r:id="rId30"/>
    <p:sldId id="649" r:id="rId31"/>
    <p:sldId id="650" r:id="rId32"/>
    <p:sldId id="651" r:id="rId33"/>
    <p:sldId id="281" r:id="rId34"/>
    <p:sldId id="600" r:id="rId35"/>
    <p:sldId id="606" r:id="rId36"/>
    <p:sldId id="607" r:id="rId37"/>
    <p:sldId id="514" r:id="rId38"/>
    <p:sldId id="288" r:id="rId39"/>
    <p:sldId id="524" r:id="rId40"/>
    <p:sldId id="528" r:id="rId41"/>
    <p:sldId id="529" r:id="rId42"/>
    <p:sldId id="526" r:id="rId43"/>
    <p:sldId id="290" r:id="rId44"/>
    <p:sldId id="608" r:id="rId45"/>
    <p:sldId id="603" r:id="rId46"/>
    <p:sldId id="604" r:id="rId47"/>
    <p:sldId id="586" r:id="rId48"/>
    <p:sldId id="609" r:id="rId49"/>
    <p:sldId id="561" r:id="rId50"/>
    <p:sldId id="563" r:id="rId51"/>
    <p:sldId id="565" r:id="rId52"/>
    <p:sldId id="571" r:id="rId53"/>
    <p:sldId id="564" r:id="rId54"/>
    <p:sldId id="568" r:id="rId55"/>
    <p:sldId id="572" r:id="rId56"/>
    <p:sldId id="305" r:id="rId57"/>
    <p:sldId id="652" r:id="rId58"/>
    <p:sldId id="654" r:id="rId59"/>
    <p:sldId id="655" r:id="rId60"/>
    <p:sldId id="588" r:id="rId61"/>
    <p:sldId id="548" r:id="rId62"/>
    <p:sldId id="545" r:id="rId63"/>
    <p:sldId id="500" r:id="rId64"/>
    <p:sldId id="489" r:id="rId65"/>
    <p:sldId id="610" r:id="rId66"/>
    <p:sldId id="611" r:id="rId67"/>
    <p:sldId id="612" r:id="rId68"/>
    <p:sldId id="613" r:id="rId69"/>
    <p:sldId id="614" r:id="rId70"/>
    <p:sldId id="615" r:id="rId71"/>
    <p:sldId id="616" r:id="rId72"/>
    <p:sldId id="617" r:id="rId73"/>
    <p:sldId id="618" r:id="rId74"/>
    <p:sldId id="619" r:id="rId75"/>
    <p:sldId id="620" r:id="rId76"/>
    <p:sldId id="621" r:id="rId77"/>
    <p:sldId id="622" r:id="rId78"/>
    <p:sldId id="623" r:id="rId79"/>
    <p:sldId id="624" r:id="rId80"/>
    <p:sldId id="625" r:id="rId81"/>
    <p:sldId id="626" r:id="rId82"/>
    <p:sldId id="627" r:id="rId83"/>
    <p:sldId id="628" r:id="rId84"/>
    <p:sldId id="629" r:id="rId85"/>
    <p:sldId id="630" r:id="rId86"/>
    <p:sldId id="631" r:id="rId87"/>
    <p:sldId id="632" r:id="rId88"/>
    <p:sldId id="633" r:id="rId89"/>
    <p:sldId id="634" r:id="rId90"/>
    <p:sldId id="635" r:id="rId91"/>
    <p:sldId id="636" r:id="rId92"/>
    <p:sldId id="637" r:id="rId93"/>
    <p:sldId id="638" r:id="rId94"/>
    <p:sldId id="639" r:id="rId95"/>
    <p:sldId id="640" r:id="rId96"/>
    <p:sldId id="641" r:id="rId97"/>
    <p:sldId id="642" r:id="rId98"/>
    <p:sldId id="643" r:id="rId99"/>
    <p:sldId id="644" r:id="rId100"/>
    <p:sldId id="645" r:id="rId101"/>
    <p:sldId id="646" r:id="rId102"/>
    <p:sldId id="647" r:id="rId10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32" autoAdjust="0"/>
    <p:restoredTop sz="93515" autoAdjust="0"/>
  </p:normalViewPr>
  <p:slideViewPr>
    <p:cSldViewPr snapToGrid="0">
      <p:cViewPr varScale="1">
        <p:scale>
          <a:sx n="65" d="100"/>
          <a:sy n="65" d="100"/>
        </p:scale>
        <p:origin x="1119" y="24"/>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4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5.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4.wmf"/><Relationship Id="rId17" Type="http://schemas.openxmlformats.org/officeDocument/2006/relationships/image" Target="../media/image99.wmf"/><Relationship Id="rId2" Type="http://schemas.openxmlformats.org/officeDocument/2006/relationships/image" Target="../media/image85.wmf"/><Relationship Id="rId16" Type="http://schemas.openxmlformats.org/officeDocument/2006/relationships/image" Target="../media/image98.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3.wmf"/><Relationship Id="rId5" Type="http://schemas.openxmlformats.org/officeDocument/2006/relationships/image" Target="../media/image88.wmf"/><Relationship Id="rId15" Type="http://schemas.openxmlformats.org/officeDocument/2006/relationships/image" Target="../media/image97.wmf"/><Relationship Id="rId10" Type="http://schemas.openxmlformats.org/officeDocument/2006/relationships/image" Target="../media/image64.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9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54.wmf"/><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8.wmf"/><Relationship Id="rId7" Type="http://schemas.openxmlformats.org/officeDocument/2006/relationships/image" Target="../media/image62.wmf"/><Relationship Id="rId12" Type="http://schemas.openxmlformats.org/officeDocument/2006/relationships/image" Target="../media/image67.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11" Type="http://schemas.openxmlformats.org/officeDocument/2006/relationships/image" Target="../media/image66.wmf"/><Relationship Id="rId5" Type="http://schemas.openxmlformats.org/officeDocument/2006/relationships/image" Target="../media/image60.wmf"/><Relationship Id="rId10" Type="http://schemas.openxmlformats.org/officeDocument/2006/relationships/image" Target="../media/image65.wmf"/><Relationship Id="rId4" Type="http://schemas.openxmlformats.org/officeDocument/2006/relationships/image" Target="../media/image59.wmf"/><Relationship Id="rId9"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54.wmf"/><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54.wmf"/><Relationship Id="rId1"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54.wmf"/><Relationship Id="rId1"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 Id="rId9"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AA7AC-FF05-4E47-B1C6-EDD6605327AE}" type="datetimeFigureOut">
              <a:rPr lang="zh-TW" altLang="en-US" smtClean="0"/>
              <a:t>2018/9/17</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0914F-BE26-43C4-8063-9E6C159BF45D}" type="slidenum">
              <a:rPr lang="zh-TW" altLang="en-US" smtClean="0"/>
              <a:t>‹#›</a:t>
            </a:fld>
            <a:endParaRPr lang="zh-TW" altLang="en-US"/>
          </a:p>
        </p:txBody>
      </p:sp>
    </p:spTree>
    <p:extLst>
      <p:ext uri="{BB962C8B-B14F-4D97-AF65-F5344CB8AC3E}">
        <p14:creationId xmlns:p14="http://schemas.microsoft.com/office/powerpoint/2010/main" val="143068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videolectures.net/adam_coate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Not </a:t>
            </a:r>
            <a:r>
              <a:rPr lang="en-US" altLang="zh-TW" dirty="0" err="1" smtClean="0"/>
              <a:t>memtion</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DT </a:t>
            </a:r>
            <a:r>
              <a:rPr lang="en-US" altLang="zh-TW" dirty="0" err="1" smtClean="0"/>
              <a:t>v.s</a:t>
            </a:r>
            <a:r>
              <a:rPr lang="en-US" altLang="zh-TW" dirty="0" smtClean="0"/>
              <a:t>. Deep!!!!!</a:t>
            </a:r>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a:t>
            </a:fld>
            <a:endParaRPr lang="zh-TW" altLang="en-US"/>
          </a:p>
        </p:txBody>
      </p:sp>
    </p:spTree>
    <p:extLst>
      <p:ext uri="{BB962C8B-B14F-4D97-AF65-F5344CB8AC3E}">
        <p14:creationId xmlns:p14="http://schemas.microsoft.com/office/powerpoint/2010/main" val="31362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Ignore</a:t>
            </a:r>
            <a:r>
              <a:rPr lang="en-US" altLang="zh-TW" baseline="0" dirty="0" smtClean="0"/>
              <a:t> +</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39</a:t>
            </a:fld>
            <a:endParaRPr lang="zh-TW" altLang="en-US"/>
          </a:p>
        </p:txBody>
      </p:sp>
    </p:spTree>
    <p:extLst>
      <p:ext uri="{BB962C8B-B14F-4D97-AF65-F5344CB8AC3E}">
        <p14:creationId xmlns:p14="http://schemas.microsoft.com/office/powerpoint/2010/main" val="254592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40</a:t>
            </a:fld>
            <a:endParaRPr lang="zh-TW" altLang="en-US"/>
          </a:p>
        </p:txBody>
      </p:sp>
    </p:spTree>
    <p:extLst>
      <p:ext uri="{BB962C8B-B14F-4D97-AF65-F5344CB8AC3E}">
        <p14:creationId xmlns:p14="http://schemas.microsoft.com/office/powerpoint/2010/main" val="3970924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For example,</a:t>
            </a:r>
            <a:r>
              <a:rPr lang="en-US" altLang="zh-TW" baseline="0" dirty="0" smtClean="0"/>
              <a:t> if we modify “1” to “2”, then we have another function</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41</a:t>
            </a:fld>
            <a:endParaRPr lang="zh-TW" altLang="en-US"/>
          </a:p>
        </p:txBody>
      </p:sp>
    </p:spTree>
    <p:extLst>
      <p:ext uri="{BB962C8B-B14F-4D97-AF65-F5344CB8AC3E}">
        <p14:creationId xmlns:p14="http://schemas.microsoft.com/office/powerpoint/2010/main" val="2754727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Make sure you know how to do it</a:t>
            </a:r>
          </a:p>
          <a:p>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author: </a:t>
            </a:r>
            <a:r>
              <a:rPr lang="en-US" altLang="zh-TW" sz="1200" b="0" i="0" u="none" strike="noStrike" kern="1200" dirty="0" smtClean="0">
                <a:solidFill>
                  <a:schemeClr val="tx1"/>
                </a:solidFill>
                <a:effectLst/>
                <a:latin typeface="+mn-lt"/>
                <a:ea typeface="+mn-ea"/>
                <a:cs typeface="+mn-cs"/>
                <a:hlinkClick r:id="rId3"/>
              </a:rPr>
              <a:t>Adam Coates</a:t>
            </a:r>
            <a:r>
              <a:rPr lang="en-US" altLang="zh-TW" sz="1200" b="0" i="0" kern="1200" dirty="0" smtClean="0">
                <a:solidFill>
                  <a:schemeClr val="tx1"/>
                </a:solidFill>
                <a:effectLst/>
                <a:latin typeface="+mn-lt"/>
                <a:ea typeface="+mn-ea"/>
                <a:cs typeface="+mn-cs"/>
              </a:rPr>
              <a:t>, Baidu, Inc. </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Deep Learning (hopefully faster)</a:t>
            </a:r>
          </a:p>
          <a:p>
            <a:endParaRPr lang="en-US" altLang="zh-TW" dirty="0" smtClean="0"/>
          </a:p>
          <a:p>
            <a:r>
              <a:rPr lang="en-US" altLang="zh-TW" dirty="0" smtClean="0"/>
              <a:t>http://videolectures.net/deeplearning2015_coates_deep_learning/</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42</a:t>
            </a:fld>
            <a:endParaRPr lang="zh-TW" altLang="en-US"/>
          </a:p>
        </p:txBody>
      </p:sp>
    </p:spTree>
    <p:extLst>
      <p:ext uri="{BB962C8B-B14F-4D97-AF65-F5344CB8AC3E}">
        <p14:creationId xmlns:p14="http://schemas.microsoft.com/office/powerpoint/2010/main" val="4224628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Draw it?</a:t>
            </a:r>
            <a:endParaRPr lang="zh-TW" altLang="en-US" dirty="0"/>
          </a:p>
        </p:txBody>
      </p:sp>
      <p:sp>
        <p:nvSpPr>
          <p:cNvPr id="4" name="投影片編號版面配置區 3"/>
          <p:cNvSpPr>
            <a:spLocks noGrp="1"/>
          </p:cNvSpPr>
          <p:nvPr>
            <p:ph type="sldNum" sz="quarter" idx="10"/>
          </p:nvPr>
        </p:nvSpPr>
        <p:spPr/>
        <p:txBody>
          <a:bodyPr/>
          <a:lstStyle/>
          <a:p>
            <a:fld id="{1504DF33-A099-48C3-97F8-77FEC4A41389}" type="slidenum">
              <a:rPr lang="zh-TW" altLang="en-US" smtClean="0"/>
              <a:t>43</a:t>
            </a:fld>
            <a:endParaRPr lang="zh-TW" altLang="en-US"/>
          </a:p>
        </p:txBody>
      </p:sp>
    </p:spTree>
    <p:extLst>
      <p:ext uri="{BB962C8B-B14F-4D97-AF65-F5344CB8AC3E}">
        <p14:creationId xmlns:p14="http://schemas.microsoft.com/office/powerpoint/2010/main" val="3886831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Draw it?</a:t>
            </a:r>
            <a:endParaRPr lang="zh-TW" altLang="en-US" dirty="0"/>
          </a:p>
        </p:txBody>
      </p:sp>
      <p:sp>
        <p:nvSpPr>
          <p:cNvPr id="4" name="投影片編號版面配置區 3"/>
          <p:cNvSpPr>
            <a:spLocks noGrp="1"/>
          </p:cNvSpPr>
          <p:nvPr>
            <p:ph type="sldNum" sz="quarter" idx="10"/>
          </p:nvPr>
        </p:nvSpPr>
        <p:spPr/>
        <p:txBody>
          <a:bodyPr/>
          <a:lstStyle/>
          <a:p>
            <a:fld id="{1504DF33-A099-48C3-97F8-77FEC4A41389}" type="slidenum">
              <a:rPr lang="zh-TW" altLang="en-US" smtClean="0"/>
              <a:t>44</a:t>
            </a:fld>
            <a:endParaRPr lang="zh-TW" altLang="en-US"/>
          </a:p>
        </p:txBody>
      </p:sp>
    </p:spTree>
    <p:extLst>
      <p:ext uri="{BB962C8B-B14F-4D97-AF65-F5344CB8AC3E}">
        <p14:creationId xmlns:p14="http://schemas.microsoft.com/office/powerpoint/2010/main" val="235838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t>Original output layer is local</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b="1" dirty="0" smtClean="0"/>
          </a:p>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45</a:t>
            </a:fld>
            <a:endParaRPr lang="zh-TW" altLang="en-US"/>
          </a:p>
        </p:txBody>
      </p:sp>
    </p:spTree>
    <p:extLst>
      <p:ext uri="{BB962C8B-B14F-4D97-AF65-F5344CB8AC3E}">
        <p14:creationId xmlns:p14="http://schemas.microsoft.com/office/powerpoint/2010/main" val="1207924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t>Why it is name soft max?</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0000"/>
                </a:solidFill>
                <a:latin typeface="Georgia" panose="02040502050405020303" pitchFamily="18" charset="0"/>
              </a:rPr>
              <a:t>Monotonicity of </a:t>
            </a:r>
            <a:r>
              <a:rPr lang="en-US" altLang="zh-TW" b="1" dirty="0" err="1" smtClean="0">
                <a:solidFill>
                  <a:srgbClr val="000000"/>
                </a:solidFill>
                <a:latin typeface="Georgia" panose="02040502050405020303" pitchFamily="18" charset="0"/>
              </a:rPr>
              <a:t>softmax</a:t>
            </a:r>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0000"/>
                </a:solidFill>
                <a:latin typeface="Georgia" panose="02040502050405020303" pitchFamily="18" charset="0"/>
              </a:rPr>
              <a:t>Non-locality of </a:t>
            </a:r>
            <a:r>
              <a:rPr lang="en-US" altLang="zh-TW" b="1" dirty="0" err="1" smtClean="0">
                <a:solidFill>
                  <a:srgbClr val="000000"/>
                </a:solidFill>
                <a:latin typeface="Georgia" panose="02040502050405020303" pitchFamily="18" charset="0"/>
              </a:rPr>
              <a:t>softmax</a:t>
            </a:r>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b="1" dirty="0" smtClean="0"/>
          </a:p>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46</a:t>
            </a:fld>
            <a:endParaRPr lang="zh-TW" altLang="en-US"/>
          </a:p>
        </p:txBody>
      </p:sp>
    </p:spTree>
    <p:extLst>
      <p:ext uri="{BB962C8B-B14F-4D97-AF65-F5344CB8AC3E}">
        <p14:creationId xmlns:p14="http://schemas.microsoft.com/office/powerpoint/2010/main" val="1979676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With </a:t>
            </a:r>
            <a:r>
              <a:rPr lang="en-US" altLang="zh-TW" sz="1200" dirty="0" err="1" smtClean="0"/>
              <a:t>softmax</a:t>
            </a:r>
            <a:r>
              <a:rPr lang="en-US" altLang="zh-TW" sz="1200" dirty="0" smtClean="0"/>
              <a:t>, the summation of all the </a:t>
            </a:r>
            <a:r>
              <a:rPr lang="en-US" altLang="zh-TW" sz="1200" dirty="0" err="1" smtClean="0"/>
              <a:t>ouputs</a:t>
            </a:r>
            <a:r>
              <a:rPr lang="en-US" altLang="zh-TW" sz="1200" dirty="0" smtClean="0"/>
              <a:t> would be 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Can be considered as probability</a:t>
            </a:r>
            <a:r>
              <a:rPr lang="zh-TW" altLang="en-US" sz="1200" baseline="0" dirty="0" smtClean="0"/>
              <a:t> </a:t>
            </a:r>
            <a:r>
              <a:rPr lang="en-US" altLang="zh-TW" sz="1200" baseline="0" dirty="0" smtClean="0"/>
              <a:t>if you want ……</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49</a:t>
            </a:fld>
            <a:endParaRPr lang="zh-TW" altLang="en-US"/>
          </a:p>
        </p:txBody>
      </p:sp>
    </p:spTree>
    <p:extLst>
      <p:ext uri="{BB962C8B-B14F-4D97-AF65-F5344CB8AC3E}">
        <p14:creationId xmlns:p14="http://schemas.microsoft.com/office/powerpoint/2010/main" val="480472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Randomly</a:t>
            </a:r>
            <a:r>
              <a:rPr lang="en-US" altLang="zh-TW" sz="1200" baseline="0" dirty="0" smtClean="0"/>
              <a:t> picked one </a:t>
            </a: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Two approaches update the parameters towards the same direction, but stochastic is faster!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Better!</a:t>
            </a:r>
            <a:endParaRPr lang="zh-TW"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50</a:t>
            </a:fld>
            <a:endParaRPr lang="zh-TW" altLang="en-US"/>
          </a:p>
        </p:txBody>
      </p:sp>
    </p:spTree>
    <p:extLst>
      <p:ext uri="{BB962C8B-B14F-4D97-AF65-F5344CB8AC3E}">
        <p14:creationId xmlns:p14="http://schemas.microsoft.com/office/powerpoint/2010/main" val="1248567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7039F7-9394-A245-B939-DF533F2CB660}" type="slidenum">
              <a:rPr lang="en-US" smtClean="0"/>
              <a:t>3</a:t>
            </a:fld>
            <a:endParaRPr lang="en-US"/>
          </a:p>
        </p:txBody>
      </p:sp>
    </p:spTree>
    <p:extLst>
      <p:ext uri="{BB962C8B-B14F-4D97-AF65-F5344CB8AC3E}">
        <p14:creationId xmlns:p14="http://schemas.microsoft.com/office/powerpoint/2010/main" val="2750386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Eta</a:t>
            </a:r>
          </a:p>
          <a:p>
            <a:endParaRPr lang="en-US" altLang="zh-TW" dirty="0" smtClean="0"/>
          </a:p>
          <a:p>
            <a:r>
              <a:rPr lang="zh-TW" altLang="en-US" dirty="0" smtClean="0"/>
              <a:t>人站在　ｔｈｅｔａ０　環顧四周　看看哪裡最低，那個方向就是　ｇｒａｄｉｅｎｔ</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51</a:t>
            </a:fld>
            <a:endParaRPr lang="zh-TW" altLang="en-US"/>
          </a:p>
        </p:txBody>
      </p:sp>
    </p:spTree>
    <p:extLst>
      <p:ext uri="{BB962C8B-B14F-4D97-AF65-F5344CB8AC3E}">
        <p14:creationId xmlns:p14="http://schemas.microsoft.com/office/powerpoint/2010/main" val="1464197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54</a:t>
            </a:fld>
            <a:endParaRPr lang="zh-TW" altLang="en-US"/>
          </a:p>
        </p:txBody>
      </p:sp>
    </p:spTree>
    <p:extLst>
      <p:ext uri="{BB962C8B-B14F-4D97-AF65-F5344CB8AC3E}">
        <p14:creationId xmlns:p14="http://schemas.microsoft.com/office/powerpoint/2010/main" val="688659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Ｉｎ　ｏｐｅｎ　ｅｐｏｃｈ，　ｕｐｄａｔｅ　ｍａｎｙ　ｔｉｍｅｓ</a:t>
            </a: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Shuffle data, and repeat above process</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55</a:t>
            </a:fld>
            <a:endParaRPr lang="zh-TW" altLang="en-US"/>
          </a:p>
        </p:txBody>
      </p:sp>
    </p:spTree>
    <p:extLst>
      <p:ext uri="{BB962C8B-B14F-4D97-AF65-F5344CB8AC3E}">
        <p14:creationId xmlns:p14="http://schemas.microsoft.com/office/powerpoint/2010/main" val="2922128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800" dirty="0" smtClean="0"/>
              <a:t>Just a function</a:t>
            </a:r>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56</a:t>
            </a:fld>
            <a:endParaRPr lang="zh-TW" altLang="en-US"/>
          </a:p>
        </p:txBody>
      </p:sp>
    </p:spTree>
    <p:extLst>
      <p:ext uri="{BB962C8B-B14F-4D97-AF65-F5344CB8AC3E}">
        <p14:creationId xmlns:p14="http://schemas.microsoft.com/office/powerpoint/2010/main" val="2402248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200" dirty="0">
              <a:solidFill>
                <a:srgbClr val="0000FF"/>
              </a:solidFill>
            </a:endParaRPr>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61</a:t>
            </a:fld>
            <a:endParaRPr lang="zh-TW" altLang="en-US"/>
          </a:p>
        </p:txBody>
      </p:sp>
    </p:spTree>
    <p:extLst>
      <p:ext uri="{BB962C8B-B14F-4D97-AF65-F5344CB8AC3E}">
        <p14:creationId xmlns:p14="http://schemas.microsoft.com/office/powerpoint/2010/main" val="1583208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62</a:t>
            </a:fld>
            <a:endParaRPr lang="zh-TW" altLang="en-US"/>
          </a:p>
        </p:txBody>
      </p:sp>
    </p:spTree>
    <p:extLst>
      <p:ext uri="{BB962C8B-B14F-4D97-AF65-F5344CB8AC3E}">
        <p14:creationId xmlns:p14="http://schemas.microsoft.com/office/powerpoint/2010/main" val="2723477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今年四月的 </a:t>
            </a:r>
            <a:r>
              <a:rPr lang="en-US" altLang="zh-TW" dirty="0" smtClean="0"/>
              <a:t>GTC</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63</a:t>
            </a:fld>
            <a:endParaRPr lang="zh-TW" altLang="en-US"/>
          </a:p>
        </p:txBody>
      </p:sp>
    </p:spTree>
    <p:extLst>
      <p:ext uri="{BB962C8B-B14F-4D97-AF65-F5344CB8AC3E}">
        <p14:creationId xmlns:p14="http://schemas.microsoft.com/office/powerpoint/2010/main" val="946782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r>
              <a:rPr lang="en-US" altLang="zh-TW" dirty="0" smtClean="0"/>
              <a:t>Last one is on training set</a:t>
            </a:r>
            <a:endParaRPr lang="zh-TW" altLang="en-US" dirty="0" smtClean="0"/>
          </a:p>
          <a:p>
            <a:endParaRPr lang="en-US" altLang="zh-TW" dirty="0" smtClean="0"/>
          </a:p>
          <a:p>
            <a:endParaRPr lang="en-US" altLang="zh-TW" dirty="0" smtClean="0"/>
          </a:p>
          <a:p>
            <a:r>
              <a:rPr lang="en-US" altLang="zh-TW" dirty="0" smtClean="0"/>
              <a:t>Sometimes students ask</a:t>
            </a:r>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64</a:t>
            </a:fld>
            <a:endParaRPr lang="zh-TW" altLang="en-US"/>
          </a:p>
        </p:txBody>
      </p:sp>
    </p:spTree>
    <p:extLst>
      <p:ext uri="{BB962C8B-B14F-4D97-AF65-F5344CB8AC3E}">
        <p14:creationId xmlns:p14="http://schemas.microsoft.com/office/powerpoint/2010/main" val="169941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7039F7-9394-A245-B939-DF533F2CB660}" type="slidenum">
              <a:rPr lang="en-US" smtClean="0"/>
              <a:t>5</a:t>
            </a:fld>
            <a:endParaRPr lang="en-US"/>
          </a:p>
        </p:txBody>
      </p:sp>
    </p:spTree>
    <p:extLst>
      <p:ext uri="{BB962C8B-B14F-4D97-AF65-F5344CB8AC3E}">
        <p14:creationId xmlns:p14="http://schemas.microsoft.com/office/powerpoint/2010/main" val="400746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Three questions:</a:t>
            </a:r>
          </a:p>
          <a:p>
            <a:endParaRPr lang="en-US" altLang="zh-TW" dirty="0" smtClean="0"/>
          </a:p>
          <a:p>
            <a:r>
              <a:rPr lang="en-US" altLang="zh-TW" dirty="0" smtClean="0"/>
              <a:t>Model</a:t>
            </a:r>
          </a:p>
          <a:p>
            <a:r>
              <a:rPr lang="en-US" altLang="zh-TW" dirty="0" smtClean="0"/>
              <a:t>Cost</a:t>
            </a:r>
          </a:p>
          <a:p>
            <a:r>
              <a:rPr lang="en-US" altLang="zh-TW" dirty="0" smtClean="0"/>
              <a:t>Train</a:t>
            </a:r>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33</a:t>
            </a:fld>
            <a:endParaRPr lang="zh-TW" altLang="en-US"/>
          </a:p>
        </p:txBody>
      </p:sp>
    </p:spTree>
    <p:extLst>
      <p:ext uri="{BB962C8B-B14F-4D97-AF65-F5344CB8AC3E}">
        <p14:creationId xmlns:p14="http://schemas.microsoft.com/office/powerpoint/2010/main" val="2425060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“Hello world” for deep learning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Data: </a:t>
            </a:r>
            <a:r>
              <a:rPr lang="zh-TW" altLang="en-US" sz="1200" dirty="0" smtClean="0"/>
              <a:t>http://yann.lecun.com/exdb/mnist/</a:t>
            </a:r>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34</a:t>
            </a:fld>
            <a:endParaRPr lang="zh-TW" altLang="en-US"/>
          </a:p>
        </p:txBody>
      </p:sp>
    </p:spTree>
    <p:extLst>
      <p:ext uri="{BB962C8B-B14F-4D97-AF65-F5344CB8AC3E}">
        <p14:creationId xmlns:p14="http://schemas.microsoft.com/office/powerpoint/2010/main" val="63401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same for even more complex tasks.</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35</a:t>
            </a:fld>
            <a:endParaRPr lang="zh-TW" altLang="en-US"/>
          </a:p>
        </p:txBody>
      </p:sp>
    </p:spTree>
    <p:extLst>
      <p:ext uri="{BB962C8B-B14F-4D97-AF65-F5344CB8AC3E}">
        <p14:creationId xmlns:p14="http://schemas.microsoft.com/office/powerpoint/2010/main" val="209184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36</a:t>
            </a:fld>
            <a:endParaRPr lang="zh-TW" altLang="en-US"/>
          </a:p>
        </p:txBody>
      </p:sp>
    </p:spTree>
    <p:extLst>
      <p:ext uri="{BB962C8B-B14F-4D97-AF65-F5344CB8AC3E}">
        <p14:creationId xmlns:p14="http://schemas.microsoft.com/office/powerpoint/2010/main" val="201257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sigmoid</a:t>
            </a:r>
            <a:endParaRPr lang="zh-TW" altLang="en-US" dirty="0"/>
          </a:p>
        </p:txBody>
      </p:sp>
      <p:sp>
        <p:nvSpPr>
          <p:cNvPr id="4" name="投影片編號版面配置區 3"/>
          <p:cNvSpPr>
            <a:spLocks noGrp="1"/>
          </p:cNvSpPr>
          <p:nvPr>
            <p:ph type="sldNum" sz="quarter" idx="10"/>
          </p:nvPr>
        </p:nvSpPr>
        <p:spPr/>
        <p:txBody>
          <a:bodyPr/>
          <a:lstStyle/>
          <a:p>
            <a:fld id="{95D05C0D-00F1-4D27-9FA2-F1BC4B0526DB}" type="slidenum">
              <a:rPr lang="zh-TW" altLang="en-US" smtClean="0"/>
              <a:t>37</a:t>
            </a:fld>
            <a:endParaRPr lang="zh-TW" altLang="en-US"/>
          </a:p>
        </p:txBody>
      </p:sp>
    </p:spTree>
    <p:extLst>
      <p:ext uri="{BB962C8B-B14F-4D97-AF65-F5344CB8AC3E}">
        <p14:creationId xmlns:p14="http://schemas.microsoft.com/office/powerpoint/2010/main" val="3755558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i="1" u="sng" dirty="0" smtClean="0"/>
              <a:t>Fully Connected Feedforward Network </a:t>
            </a:r>
            <a:endParaRPr lang="zh-TW" altLang="en-US" b="1" i="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rgbClr val="0000FF"/>
                </a:solidFill>
              </a:rPr>
              <a:t>You can always connect the neurons in your own way.</a:t>
            </a:r>
            <a:endParaRPr lang="zh-TW" altLang="en-US"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 is ignored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Each dimension corresponds to a digit (10 dimension is needed)</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95D05C0D-00F1-4D27-9FA2-F1BC4B0526DB}" type="slidenum">
              <a:rPr lang="zh-TW" altLang="en-US" smtClean="0"/>
              <a:t>38</a:t>
            </a:fld>
            <a:endParaRPr lang="zh-TW" altLang="en-US"/>
          </a:p>
        </p:txBody>
      </p:sp>
    </p:spTree>
    <p:extLst>
      <p:ext uri="{BB962C8B-B14F-4D97-AF65-F5344CB8AC3E}">
        <p14:creationId xmlns:p14="http://schemas.microsoft.com/office/powerpoint/2010/main" val="368853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286846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375881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150272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800" b="0" i="0">
                <a:solidFill>
                  <a:schemeClr val="bg1"/>
                </a:solidFill>
                <a:latin typeface="Arial"/>
                <a:cs typeface="Arial"/>
              </a:defRPr>
            </a:lvl1pPr>
          </a:lstStyle>
          <a:p>
            <a:pPr marL="12700">
              <a:lnSpc>
                <a:spcPts val="2090"/>
              </a:lnSpc>
            </a:pPr>
            <a:r>
              <a:rPr lang="en-US" spc="-5" smtClean="0"/>
              <a:t>Fei-Fei Li </a:t>
            </a:r>
            <a:r>
              <a:rPr lang="en-US" smtClean="0"/>
              <a:t>&amp; Justin Johnson &amp; </a:t>
            </a:r>
            <a:r>
              <a:rPr lang="en-US" spc="-5" smtClean="0"/>
              <a:t>Serena</a:t>
            </a:r>
            <a:r>
              <a:rPr lang="en-US" spc="-125" smtClean="0"/>
              <a:t> </a:t>
            </a:r>
            <a:r>
              <a:rPr lang="en-US" spc="-5" smtClean="0"/>
              <a:t>Yeung</a:t>
            </a:r>
            <a:endParaRPr lang="en-US" spc="-5" dirty="0"/>
          </a:p>
        </p:txBody>
      </p:sp>
      <p:sp>
        <p:nvSpPr>
          <p:cNvPr id="4" name="Holder 4"/>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2090"/>
              </a:lnSpc>
            </a:pPr>
            <a:r>
              <a:rPr lang="en-US" spc="-5" smtClean="0"/>
              <a:t>April 12,</a:t>
            </a:r>
            <a:r>
              <a:rPr lang="en-US" spc="-90" smtClean="0"/>
              <a:t> </a:t>
            </a:r>
            <a:r>
              <a:rPr lang="en-US" spc="-5" smtClean="0"/>
              <a:t>2018</a:t>
            </a:r>
            <a:endParaRPr lang="en-US" spc="-5" dirty="0"/>
          </a:p>
        </p:txBody>
      </p:sp>
      <p:sp>
        <p:nvSpPr>
          <p:cNvPr id="5" name="Holder 5"/>
          <p:cNvSpPr>
            <a:spLocks noGrp="1"/>
          </p:cNvSpPr>
          <p:nvPr>
            <p:ph type="sldNum" sz="quarter" idx="7"/>
          </p:nvPr>
        </p:nvSpPr>
        <p:spPr/>
        <p:txBody>
          <a:bodyPr lIns="0" tIns="0" rIns="0" bIns="0"/>
          <a:lstStyle>
            <a:lvl1pPr>
              <a:defRPr sz="1800" b="0" i="0">
                <a:solidFill>
                  <a:schemeClr val="bg1"/>
                </a:solidFill>
                <a:latin typeface="Arial"/>
                <a:cs typeface="Arial"/>
              </a:defRPr>
            </a:lvl1pPr>
          </a:lstStyle>
          <a:p>
            <a:pPr marL="12700">
              <a:lnSpc>
                <a:spcPts val="2090"/>
              </a:lnSpc>
            </a:pPr>
            <a:r>
              <a:rPr lang="en-US" spc="-5" smtClean="0"/>
              <a:t>Lecture </a:t>
            </a:r>
            <a:r>
              <a:rPr lang="en-US" smtClean="0"/>
              <a:t>4 -</a:t>
            </a:r>
            <a:r>
              <a:rPr lang="en-US" spc="-215" smtClean="0"/>
              <a:t> </a:t>
            </a:r>
            <a:fld id="{81D60167-4931-47E6-BA6A-407CBD079E47}" type="slidenum">
              <a:rPr smtClean="0"/>
              <a:pPr marL="12700">
                <a:lnSpc>
                  <a:spcPts val="2090"/>
                </a:lnSpc>
              </a:pPr>
              <a:t>‹#›</a:t>
            </a:fld>
            <a:endParaRPr dirty="0"/>
          </a:p>
        </p:txBody>
      </p:sp>
    </p:spTree>
    <p:extLst>
      <p:ext uri="{BB962C8B-B14F-4D97-AF65-F5344CB8AC3E}">
        <p14:creationId xmlns:p14="http://schemas.microsoft.com/office/powerpoint/2010/main" val="141308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365866" y="1549304"/>
            <a:ext cx="2424429" cy="249299"/>
          </a:xfrm>
          <a:prstGeom prst="rect">
            <a:avLst/>
          </a:prstGeom>
        </p:spPr>
        <p:txBody>
          <a:bodyPr wrap="square" lIns="0" tIns="0" rIns="0" bIns="0">
            <a:spAutoFit/>
          </a:bodyPr>
          <a:lstStyle>
            <a:lvl1pPr>
              <a:defRPr sz="1800" b="0" i="0">
                <a:solidFill>
                  <a:schemeClr val="hlink"/>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800" b="0" i="0">
                <a:solidFill>
                  <a:schemeClr val="bg1"/>
                </a:solidFill>
                <a:latin typeface="Arial"/>
                <a:cs typeface="Arial"/>
              </a:defRPr>
            </a:lvl1pPr>
          </a:lstStyle>
          <a:p>
            <a:pPr marL="12700">
              <a:lnSpc>
                <a:spcPts val="2090"/>
              </a:lnSpc>
            </a:pPr>
            <a:r>
              <a:rPr lang="en-US" spc="-5" smtClean="0"/>
              <a:t>Fei-Fei Li </a:t>
            </a:r>
            <a:r>
              <a:rPr lang="en-US" smtClean="0"/>
              <a:t>&amp; Justin Johnson &amp; </a:t>
            </a:r>
            <a:r>
              <a:rPr lang="en-US" spc="-5" smtClean="0"/>
              <a:t>Serena</a:t>
            </a:r>
            <a:r>
              <a:rPr lang="en-US" spc="-125" smtClean="0"/>
              <a:t> </a:t>
            </a:r>
            <a:r>
              <a:rPr lang="en-US" spc="-5" smtClean="0"/>
              <a:t>Yeung</a:t>
            </a:r>
            <a:endParaRPr lang="en-US" spc="-5" dirty="0"/>
          </a:p>
        </p:txBody>
      </p:sp>
      <p:sp>
        <p:nvSpPr>
          <p:cNvPr id="6" name="Holder 6"/>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2090"/>
              </a:lnSpc>
            </a:pPr>
            <a:r>
              <a:rPr lang="en-US" spc="-5" smtClean="0"/>
              <a:t>April 12,</a:t>
            </a:r>
            <a:r>
              <a:rPr lang="en-US" spc="-90" smtClean="0"/>
              <a:t> </a:t>
            </a:r>
            <a:r>
              <a:rPr lang="en-US" spc="-5" smtClean="0"/>
              <a:t>2018</a:t>
            </a:r>
            <a:endParaRPr lang="en-US" spc="-5" dirty="0"/>
          </a:p>
        </p:txBody>
      </p:sp>
      <p:sp>
        <p:nvSpPr>
          <p:cNvPr id="7" name="Holder 7"/>
          <p:cNvSpPr>
            <a:spLocks noGrp="1"/>
          </p:cNvSpPr>
          <p:nvPr>
            <p:ph type="sldNum" sz="quarter" idx="7"/>
          </p:nvPr>
        </p:nvSpPr>
        <p:spPr/>
        <p:txBody>
          <a:bodyPr lIns="0" tIns="0" rIns="0" bIns="0"/>
          <a:lstStyle>
            <a:lvl1pPr>
              <a:defRPr sz="1800" b="0" i="0">
                <a:solidFill>
                  <a:schemeClr val="bg1"/>
                </a:solidFill>
                <a:latin typeface="Arial"/>
                <a:cs typeface="Arial"/>
              </a:defRPr>
            </a:lvl1pPr>
          </a:lstStyle>
          <a:p>
            <a:pPr marL="12700">
              <a:lnSpc>
                <a:spcPts val="2090"/>
              </a:lnSpc>
            </a:pPr>
            <a:r>
              <a:rPr lang="en-US" spc="-5" smtClean="0"/>
              <a:t>Lecture </a:t>
            </a:r>
            <a:r>
              <a:rPr lang="en-US" smtClean="0"/>
              <a:t>4 -</a:t>
            </a:r>
            <a:r>
              <a:rPr lang="en-US" spc="-215" smtClean="0"/>
              <a:t> </a:t>
            </a:r>
            <a:fld id="{81D60167-4931-47E6-BA6A-407CBD079E47}" type="slidenum">
              <a:rPr smtClean="0"/>
              <a:pPr marL="12700">
                <a:lnSpc>
                  <a:spcPts val="2090"/>
                </a:lnSpc>
              </a:pPr>
              <a:t>‹#›</a:t>
            </a:fld>
            <a:endParaRPr dirty="0"/>
          </a:p>
        </p:txBody>
      </p:sp>
    </p:spTree>
    <p:extLst>
      <p:ext uri="{BB962C8B-B14F-4D97-AF65-F5344CB8AC3E}">
        <p14:creationId xmlns:p14="http://schemas.microsoft.com/office/powerpoint/2010/main" val="2664013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72824" y="6257652"/>
            <a:ext cx="4514850" cy="359072"/>
          </a:xfrm>
        </p:spPr>
        <p:txBody>
          <a:bodyPr lIns="0" tIns="0" rIns="0" bIns="0"/>
          <a:lstStyle>
            <a:lvl1pPr>
              <a:defRPr sz="1800" b="0" i="0">
                <a:solidFill>
                  <a:schemeClr val="bg1"/>
                </a:solidFill>
                <a:latin typeface="Arial"/>
                <a:cs typeface="Arial"/>
              </a:defRPr>
            </a:lvl1pPr>
          </a:lstStyle>
          <a:p>
            <a:pPr marL="12700">
              <a:lnSpc>
                <a:spcPts val="2090"/>
              </a:lnSpc>
            </a:pPr>
            <a:endParaRPr lang="en-US" spc="-5" dirty="0"/>
          </a:p>
        </p:txBody>
      </p:sp>
      <p:sp>
        <p:nvSpPr>
          <p:cNvPr id="3" name="Holder 3"/>
          <p:cNvSpPr>
            <a:spLocks noGrp="1"/>
          </p:cNvSpPr>
          <p:nvPr>
            <p:ph type="dt" sz="half" idx="6"/>
          </p:nvPr>
        </p:nvSpPr>
        <p:spPr>
          <a:xfrm>
            <a:off x="7634717" y="6257652"/>
            <a:ext cx="1433195" cy="359072"/>
          </a:xfrm>
        </p:spPr>
        <p:txBody>
          <a:bodyPr lIns="0" tIns="0" rIns="0" bIns="0"/>
          <a:lstStyle>
            <a:lvl1pPr>
              <a:defRPr sz="1800" b="0" i="0">
                <a:solidFill>
                  <a:schemeClr val="bg1"/>
                </a:solidFill>
                <a:latin typeface="Arial"/>
                <a:cs typeface="Arial"/>
              </a:defRPr>
            </a:lvl1pPr>
          </a:lstStyle>
          <a:p>
            <a:pPr marL="12700">
              <a:lnSpc>
                <a:spcPts val="2090"/>
              </a:lnSpc>
            </a:pPr>
            <a:endParaRPr lang="en-US" spc="-5" dirty="0"/>
          </a:p>
        </p:txBody>
      </p:sp>
      <p:sp>
        <p:nvSpPr>
          <p:cNvPr id="4" name="Holder 4"/>
          <p:cNvSpPr>
            <a:spLocks noGrp="1"/>
          </p:cNvSpPr>
          <p:nvPr>
            <p:ph type="sldNum" sz="quarter" idx="7"/>
          </p:nvPr>
        </p:nvSpPr>
        <p:spPr>
          <a:xfrm>
            <a:off x="5105645" y="6257639"/>
            <a:ext cx="1432559" cy="359072"/>
          </a:xfrm>
        </p:spPr>
        <p:txBody>
          <a:bodyPr lIns="0" tIns="0" rIns="0" bIns="0"/>
          <a:lstStyle>
            <a:lvl1pPr>
              <a:defRPr sz="1800" b="0" i="0">
                <a:solidFill>
                  <a:schemeClr val="bg1"/>
                </a:solidFill>
                <a:latin typeface="Arial"/>
                <a:cs typeface="Arial"/>
              </a:defRPr>
            </a:lvl1pPr>
          </a:lstStyle>
          <a:p>
            <a:pPr marL="12700">
              <a:lnSpc>
                <a:spcPts val="2090"/>
              </a:lnSpc>
            </a:pPr>
            <a:endParaRPr lang="en-US" dirty="0"/>
          </a:p>
        </p:txBody>
      </p:sp>
    </p:spTree>
    <p:extLst>
      <p:ext uri="{BB962C8B-B14F-4D97-AF65-F5344CB8AC3E}">
        <p14:creationId xmlns:p14="http://schemas.microsoft.com/office/powerpoint/2010/main" val="36875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2362200"/>
            <a:ext cx="3770313" cy="37242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F8ECB970-C640-49DA-A0D9-9AB5418E7D65}" type="slidenum">
              <a:rPr lang="en-US" altLang="en-US"/>
              <a:pPr/>
              <a:t>‹#›</a:t>
            </a:fld>
            <a:endParaRPr lang="en-US" altLang="en-US"/>
          </a:p>
        </p:txBody>
      </p:sp>
    </p:spTree>
    <p:extLst>
      <p:ext uri="{BB962C8B-B14F-4D97-AF65-F5344CB8AC3E}">
        <p14:creationId xmlns:p14="http://schemas.microsoft.com/office/powerpoint/2010/main" val="4645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56264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0853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33159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17840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285261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4908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280138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4D3A1796-FE4F-4CE2-AA60-E861BA6E0949}" type="datetimeFigureOut">
              <a:rPr lang="zh-TW" altLang="en-US" smtClean="0"/>
              <a:t>2018/9/17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1534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A1796-FE4F-4CE2-AA60-E861BA6E0949}" type="datetimeFigureOut">
              <a:rPr lang="zh-TW" altLang="en-US" smtClean="0"/>
              <a:t>2018/9/17</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124949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pixabay.com/en/red-cat-animals-cat-face-cat-red-1451799/" TargetMode="External"/><Relationship Id="rId3" Type="http://schemas.openxmlformats.org/officeDocument/2006/relationships/hyperlink" Target="https://pixabay.com/en/cat-cat-in-the-dark-eyes-staring-987528/" TargetMode="External"/><Relationship Id="rId7"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maxpixel.freegreatpicture.com/Cats-Silhouette-Cats-Eyes-Silhouette-Cat-694730" TargetMode="External"/><Relationship Id="rId5" Type="http://schemas.openxmlformats.org/officeDocument/2006/relationships/image" Target="../media/image13.jpg"/><Relationship Id="rId10" Type="http://schemas.openxmlformats.org/officeDocument/2006/relationships/hyperlink" Target="http://maxpixel.freegreatpicture.com/Animals-Tree-Sun-Cat-In-Tree-Cat-Feline-Titus-63683" TargetMode="External"/><Relationship Id="rId4" Type="http://schemas.openxmlformats.org/officeDocument/2006/relationships/hyperlink" Target="https://creativecommons.org/publicdomain/zero/1.0/deed.en" TargetMode="External"/><Relationship Id="rId9" Type="http://schemas.openxmlformats.org/officeDocument/2006/relationships/image" Target="../media/image15.jpg"/></Relationships>
</file>

<file path=ppt/slides/_rels/slide10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1.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flickr.com/photos/sarahcord/" TargetMode="External"/><Relationship Id="rId13" Type="http://schemas.openxmlformats.org/officeDocument/2006/relationships/image" Target="../media/image19.jpg"/><Relationship Id="rId3" Type="http://schemas.openxmlformats.org/officeDocument/2006/relationships/hyperlink" Target="https://www.flickr.com/photos/kaibara/" TargetMode="External"/><Relationship Id="rId7" Type="http://schemas.openxmlformats.org/officeDocument/2006/relationships/hyperlink" Target="https://www.flickr.com/photos/sarahcord/364252525" TargetMode="External"/><Relationship Id="rId12" Type="http://schemas.openxmlformats.org/officeDocument/2006/relationships/hyperlink" Target="https://www.flickr.com/photos/34745138@N00/4068996309" TargetMode="External"/><Relationship Id="rId2" Type="http://schemas.openxmlformats.org/officeDocument/2006/relationships/hyperlink" Target="https://www.flickr.com/photos/kaibara/3625964429/in/photostream/" TargetMode="External"/><Relationship Id="rId1" Type="http://schemas.openxmlformats.org/officeDocument/2006/relationships/slideLayout" Target="../slideLayouts/slideLayout2.xml"/><Relationship Id="rId6" Type="http://schemas.openxmlformats.org/officeDocument/2006/relationships/hyperlink" Target="https://www.flickr.com/photos/eviltomthai/" TargetMode="External"/><Relationship Id="rId11" Type="http://schemas.openxmlformats.org/officeDocument/2006/relationships/image" Target="../media/image18.jpg"/><Relationship Id="rId5" Type="http://schemas.openxmlformats.org/officeDocument/2006/relationships/hyperlink" Target="https://c1.staticflickr.com/5/4101/4877610923_52c9a5fedf_b.jpg" TargetMode="External"/><Relationship Id="rId10" Type="http://schemas.openxmlformats.org/officeDocument/2006/relationships/image" Target="../media/image17.jpg"/><Relationship Id="rId4" Type="http://schemas.openxmlformats.org/officeDocument/2006/relationships/hyperlink" Target="https://creativecommons.org/licenses/by/2.0/" TargetMode="External"/><Relationship Id="rId9"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hyperlink" Target="https://pixabay.com/en/cat-hidden-meadow-green-summer-1009957/" TargetMode="External"/><Relationship Id="rId3" Type="http://schemas.openxmlformats.org/officeDocument/2006/relationships/hyperlink" Target="https://creativecommons.org/publicdomain/zero/1.0/deed.en" TargetMode="External"/><Relationship Id="rId7" Type="http://schemas.openxmlformats.org/officeDocument/2006/relationships/image" Target="../media/image21.jpg"/><Relationship Id="rId2" Type="http://schemas.openxmlformats.org/officeDocument/2006/relationships/hyperlink" Target="https://pixabay.com/p-393294/?no_redirect" TargetMode="Externa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hyperlink" Target="https://creativecommons.org/licenses/by/2.0/" TargetMode="External"/><Relationship Id="rId4" Type="http://schemas.openxmlformats.org/officeDocument/2006/relationships/hyperlink" Target="https://www.flickr.com/people/81571077@N00?rb=1" TargetMode="External"/><Relationship Id="rId9"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en/cat-camouflage-autumn-fur-animals-408728/"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s://www.pexels.com/photo/view-of-cat-in-snow-248276/" TargetMode="External"/><Relationship Id="rId5" Type="http://schemas.openxmlformats.org/officeDocument/2006/relationships/image" Target="../media/image24.jpg"/><Relationship Id="rId4" Type="http://schemas.openxmlformats.org/officeDocument/2006/relationships/hyperlink" Target="https://creativecommons.org/publicdomain/zero/1.0/deed.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maxpixel.freegreatpicture.com/Cat-Kittens-Free-Float-Kitten-Rush-Cat-Puppy-555822" TargetMode="External"/><Relationship Id="rId2" Type="http://schemas.openxmlformats.org/officeDocument/2006/relationships/image" Target="../media/image25.jpg"/><Relationship Id="rId1" Type="http://schemas.openxmlformats.org/officeDocument/2006/relationships/slideLayout" Target="../slideLayouts/slideLayout12.xml"/><Relationship Id="rId4" Type="http://schemas.openxmlformats.org/officeDocument/2006/relationships/hyperlink" Target="https://creativecommons.org/publicdomain/zero/1.0/deed.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hyperlink" Target="https://www.flickr.com/photos/malfet/1428198050" TargetMode="External"/><Relationship Id="rId3" Type="http://schemas.openxmlformats.org/officeDocument/2006/relationships/image" Target="../media/image27.jpg"/><Relationship Id="rId7" Type="http://schemas.openxmlformats.org/officeDocument/2006/relationships/image" Target="../media/image44.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hyperlink" Target="https://sandbox.open.wolframcloud.com/app/objects/26bc9cd9-50a8-42a9-8dbf-7a265d9e79c8" TargetMode="External"/><Relationship Id="rId5" Type="http://schemas.openxmlformats.org/officeDocument/2006/relationships/image" Target="../media/image42.jpg"/><Relationship Id="rId10" Type="http://schemas.openxmlformats.org/officeDocument/2006/relationships/hyperlink" Target="https://creativecommons.org/licenses/by/2.0/" TargetMode="External"/><Relationship Id="rId4" Type="http://schemas.openxmlformats.org/officeDocument/2006/relationships/image" Target="../media/image41.jpg"/><Relationship Id="rId9" Type="http://schemas.openxmlformats.org/officeDocument/2006/relationships/hyperlink" Target="https://www.flickr.com/photos/malfe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53.wmf"/><Relationship Id="rId5" Type="http://schemas.openxmlformats.org/officeDocument/2006/relationships/oleObject" Target="../embeddings/oleObject1.bin"/><Relationship Id="rId10" Type="http://schemas.openxmlformats.org/officeDocument/2006/relationships/image" Target="../media/image55.wmf"/><Relationship Id="rId4" Type="http://schemas.openxmlformats.org/officeDocument/2006/relationships/image" Target="../media/image52.png"/><Relationship Id="rId9"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notesSlide" Target="../notesSlides/notesSlide7.xml"/><Relationship Id="rId7" Type="http://schemas.openxmlformats.org/officeDocument/2006/relationships/oleObject" Target="../embeddings/oleObject5.bin"/><Relationship Id="rId12"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3.wmf"/><Relationship Id="rId11" Type="http://schemas.openxmlformats.org/officeDocument/2006/relationships/image" Target="../media/image60.png"/><Relationship Id="rId5" Type="http://schemas.openxmlformats.org/officeDocument/2006/relationships/oleObject" Target="../embeddings/oleObject4.bin"/><Relationship Id="rId10" Type="http://schemas.openxmlformats.org/officeDocument/2006/relationships/image" Target="../media/image55.wmf"/><Relationship Id="rId4" Type="http://schemas.openxmlformats.org/officeDocument/2006/relationships/image" Target="../media/image52.png"/><Relationship Id="rId9"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oleObject" Target="../embeddings/oleObject11.bin"/><Relationship Id="rId18" Type="http://schemas.openxmlformats.org/officeDocument/2006/relationships/image" Target="../media/image62.wmf"/><Relationship Id="rId26" Type="http://schemas.openxmlformats.org/officeDocument/2006/relationships/image" Target="../media/image66.wmf"/><Relationship Id="rId3" Type="http://schemas.openxmlformats.org/officeDocument/2006/relationships/notesSlide" Target="../notesSlides/notesSlide8.xml"/><Relationship Id="rId21" Type="http://schemas.openxmlformats.org/officeDocument/2006/relationships/oleObject" Target="../embeddings/oleObject15.bin"/><Relationship Id="rId7" Type="http://schemas.openxmlformats.org/officeDocument/2006/relationships/oleObject" Target="../embeddings/oleObject8.bin"/><Relationship Id="rId12" Type="http://schemas.openxmlformats.org/officeDocument/2006/relationships/image" Target="../media/image59.wmf"/><Relationship Id="rId17" Type="http://schemas.openxmlformats.org/officeDocument/2006/relationships/oleObject" Target="../embeddings/oleObject13.bin"/><Relationship Id="rId25" Type="http://schemas.openxmlformats.org/officeDocument/2006/relationships/oleObject" Target="../embeddings/oleObject17.bin"/><Relationship Id="rId2" Type="http://schemas.openxmlformats.org/officeDocument/2006/relationships/slideLayout" Target="../slideLayouts/slideLayout2.xml"/><Relationship Id="rId16" Type="http://schemas.openxmlformats.org/officeDocument/2006/relationships/image" Target="../media/image61.wmf"/><Relationship Id="rId20" Type="http://schemas.openxmlformats.org/officeDocument/2006/relationships/image" Target="../media/image63.wmf"/><Relationship Id="rId1" Type="http://schemas.openxmlformats.org/officeDocument/2006/relationships/vmlDrawing" Target="../drawings/vmlDrawing3.vml"/><Relationship Id="rId6" Type="http://schemas.openxmlformats.org/officeDocument/2006/relationships/image" Target="../media/image20.png"/><Relationship Id="rId11" Type="http://schemas.openxmlformats.org/officeDocument/2006/relationships/oleObject" Target="../embeddings/oleObject10.bin"/><Relationship Id="rId24" Type="http://schemas.openxmlformats.org/officeDocument/2006/relationships/image" Target="../media/image65.wmf"/><Relationship Id="rId5" Type="http://schemas.openxmlformats.org/officeDocument/2006/relationships/image" Target="../media/image56.wmf"/><Relationship Id="rId15" Type="http://schemas.openxmlformats.org/officeDocument/2006/relationships/oleObject" Target="../embeddings/oleObject12.bin"/><Relationship Id="rId23" Type="http://schemas.openxmlformats.org/officeDocument/2006/relationships/oleObject" Target="../embeddings/oleObject16.bin"/><Relationship Id="rId28" Type="http://schemas.openxmlformats.org/officeDocument/2006/relationships/image" Target="../media/image67.wmf"/><Relationship Id="rId10" Type="http://schemas.openxmlformats.org/officeDocument/2006/relationships/image" Target="../media/image58.wmf"/><Relationship Id="rId19" Type="http://schemas.openxmlformats.org/officeDocument/2006/relationships/oleObject" Target="../embeddings/oleObject14.bin"/><Relationship Id="rId4" Type="http://schemas.openxmlformats.org/officeDocument/2006/relationships/oleObject" Target="../embeddings/oleObject7.bin"/><Relationship Id="rId9" Type="http://schemas.openxmlformats.org/officeDocument/2006/relationships/oleObject" Target="../embeddings/oleObject9.bin"/><Relationship Id="rId14" Type="http://schemas.openxmlformats.org/officeDocument/2006/relationships/image" Target="../media/image60.wmf"/><Relationship Id="rId22" Type="http://schemas.openxmlformats.org/officeDocument/2006/relationships/image" Target="../media/image64.wmf"/><Relationship Id="rId27" Type="http://schemas.openxmlformats.org/officeDocument/2006/relationships/oleObject" Target="../embeddings/oleObject18.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9.xml"/><Relationship Id="rId7"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0.bin"/><Relationship Id="rId5" Type="http://schemas.openxmlformats.org/officeDocument/2006/relationships/image" Target="../media/image53.wmf"/><Relationship Id="rId4" Type="http://schemas.openxmlformats.org/officeDocument/2006/relationships/oleObject" Target="../embeddings/oleObject19.bin"/><Relationship Id="rId9" Type="http://schemas.openxmlformats.org/officeDocument/2006/relationships/image" Target="../media/image68.wmf"/></Relationships>
</file>

<file path=ppt/slides/_rels/slide39.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notesSlide" Target="../notesSlides/notesSlide10.xml"/><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9.wmf"/><Relationship Id="rId5" Type="http://schemas.openxmlformats.org/officeDocument/2006/relationships/oleObject" Target="../embeddings/oleObject22.bin"/><Relationship Id="rId10" Type="http://schemas.openxmlformats.org/officeDocument/2006/relationships/image" Target="../media/image71.wmf"/><Relationship Id="rId4" Type="http://schemas.openxmlformats.org/officeDocument/2006/relationships/image" Target="../media/image72.png"/><Relationship Id="rId9" Type="http://schemas.openxmlformats.org/officeDocument/2006/relationships/oleObject" Target="../embeddings/oleObject24.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15" Type="http://schemas.openxmlformats.org/officeDocument/2006/relationships/image" Target="../media/image23.png"/><Relationship Id="rId14" Type="http://schemas.openxmlformats.org/officeDocument/2006/relationships/image" Target="../media/image222.png"/></Relationships>
</file>

<file path=ppt/slides/_rels/slide42.x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image" Target="../media/image33.png"/><Relationship Id="rId3" Type="http://schemas.openxmlformats.org/officeDocument/2006/relationships/notesSlide" Target="../notesSlides/notesSlide13.xml"/><Relationship Id="rId7" Type="http://schemas.openxmlformats.org/officeDocument/2006/relationships/oleObject" Target="../embeddings/oleObject26.bin"/><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3.wmf"/><Relationship Id="rId11" Type="http://schemas.openxmlformats.org/officeDocument/2006/relationships/image" Target="../media/image310.png"/><Relationship Id="rId5" Type="http://schemas.openxmlformats.org/officeDocument/2006/relationships/oleObject" Target="../embeddings/oleObject25.bin"/><Relationship Id="rId15" Type="http://schemas.openxmlformats.org/officeDocument/2006/relationships/image" Target="../media/image350.png"/><Relationship Id="rId10" Type="http://schemas.openxmlformats.org/officeDocument/2006/relationships/image" Target="../media/image300.png"/><Relationship Id="rId4" Type="http://schemas.openxmlformats.org/officeDocument/2006/relationships/image" Target="../media/image280.png"/><Relationship Id="rId9" Type="http://schemas.openxmlformats.org/officeDocument/2006/relationships/image" Target="../media/image290.png"/><Relationship Id="rId14" Type="http://schemas.openxmlformats.org/officeDocument/2006/relationships/image" Target="../media/image34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4.xml"/><Relationship Id="rId7" Type="http://schemas.openxmlformats.org/officeDocument/2006/relationships/image" Target="../media/image54.wmf"/><Relationship Id="rId12" Type="http://schemas.openxmlformats.org/officeDocument/2006/relationships/image" Target="../media/image38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8.bin"/><Relationship Id="rId11" Type="http://schemas.openxmlformats.org/officeDocument/2006/relationships/image" Target="../media/image370.png"/><Relationship Id="rId5" Type="http://schemas.openxmlformats.org/officeDocument/2006/relationships/image" Target="../media/image53.wmf"/><Relationship Id="rId10" Type="http://schemas.openxmlformats.org/officeDocument/2006/relationships/image" Target="../media/image360.png"/><Relationship Id="rId4" Type="http://schemas.openxmlformats.org/officeDocument/2006/relationships/oleObject" Target="../embeddings/oleObject27.bin"/><Relationship Id="rId9" Type="http://schemas.openxmlformats.org/officeDocument/2006/relationships/image" Target="../media/image68.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53.wmf"/><Relationship Id="rId12"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0.bin"/><Relationship Id="rId11" Type="http://schemas.openxmlformats.org/officeDocument/2006/relationships/image" Target="../media/image68.wmf"/><Relationship Id="rId5" Type="http://schemas.openxmlformats.org/officeDocument/2006/relationships/image" Target="../media/image40.png"/><Relationship Id="rId10" Type="http://schemas.openxmlformats.org/officeDocument/2006/relationships/oleObject" Target="../embeddings/oleObject32.bin"/><Relationship Id="rId4" Type="http://schemas.openxmlformats.org/officeDocument/2006/relationships/image" Target="../media/image39.png"/><Relationship Id="rId9" Type="http://schemas.openxmlformats.org/officeDocument/2006/relationships/image" Target="../media/image54.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79.wmf"/><Relationship Id="rId18" Type="http://schemas.openxmlformats.org/officeDocument/2006/relationships/oleObject" Target="../embeddings/oleObject40.bin"/><Relationship Id="rId3" Type="http://schemas.openxmlformats.org/officeDocument/2006/relationships/notesSlide" Target="../notesSlides/notesSlide16.xml"/><Relationship Id="rId21" Type="http://schemas.openxmlformats.org/officeDocument/2006/relationships/image" Target="../media/image83.wmf"/><Relationship Id="rId7" Type="http://schemas.openxmlformats.org/officeDocument/2006/relationships/image" Target="../media/image76.wmf"/><Relationship Id="rId12" Type="http://schemas.openxmlformats.org/officeDocument/2006/relationships/oleObject" Target="../embeddings/oleObject37.bin"/><Relationship Id="rId17"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oleObject" Target="../embeddings/oleObject39.bin"/><Relationship Id="rId20" Type="http://schemas.openxmlformats.org/officeDocument/2006/relationships/oleObject" Target="../embeddings/oleObject41.bin"/><Relationship Id="rId1" Type="http://schemas.openxmlformats.org/officeDocument/2006/relationships/vmlDrawing" Target="../drawings/vmlDrawing9.vml"/><Relationship Id="rId6" Type="http://schemas.openxmlformats.org/officeDocument/2006/relationships/oleObject" Target="../embeddings/oleObject34.bin"/><Relationship Id="rId11" Type="http://schemas.openxmlformats.org/officeDocument/2006/relationships/image" Target="../media/image78.wmf"/><Relationship Id="rId5" Type="http://schemas.openxmlformats.org/officeDocument/2006/relationships/image" Target="../media/image75.wmf"/><Relationship Id="rId15" Type="http://schemas.openxmlformats.org/officeDocument/2006/relationships/image" Target="../media/image80.wmf"/><Relationship Id="rId10" Type="http://schemas.openxmlformats.org/officeDocument/2006/relationships/oleObject" Target="../embeddings/oleObject36.bin"/><Relationship Id="rId19" Type="http://schemas.openxmlformats.org/officeDocument/2006/relationships/image" Target="../media/image82.wmf"/><Relationship Id="rId4" Type="http://schemas.openxmlformats.org/officeDocument/2006/relationships/oleObject" Target="../embeddings/oleObject33.bin"/><Relationship Id="rId9" Type="http://schemas.openxmlformats.org/officeDocument/2006/relationships/image" Target="../media/image77.wmf"/><Relationship Id="rId14" Type="http://schemas.openxmlformats.org/officeDocument/2006/relationships/oleObject" Target="../embeddings/oleObject38.bin"/></Relationships>
</file>

<file path=ppt/slides/_rels/slide46.xml.rels><?xml version="1.0" encoding="UTF-8" standalone="yes"?>
<Relationships xmlns="http://schemas.openxmlformats.org/package/2006/relationships"><Relationship Id="rId13" Type="http://schemas.openxmlformats.org/officeDocument/2006/relationships/image" Target="../media/image88.wmf"/><Relationship Id="rId18" Type="http://schemas.openxmlformats.org/officeDocument/2006/relationships/oleObject" Target="../embeddings/oleObject49.bin"/><Relationship Id="rId26" Type="http://schemas.openxmlformats.org/officeDocument/2006/relationships/oleObject" Target="../embeddings/oleObject53.bin"/><Relationship Id="rId21" Type="http://schemas.openxmlformats.org/officeDocument/2006/relationships/image" Target="../media/image92.wmf"/><Relationship Id="rId34" Type="http://schemas.openxmlformats.org/officeDocument/2006/relationships/image" Target="../media/image144.png"/><Relationship Id="rId7" Type="http://schemas.openxmlformats.org/officeDocument/2006/relationships/image" Target="../media/image85.wmf"/><Relationship Id="rId12" Type="http://schemas.openxmlformats.org/officeDocument/2006/relationships/oleObject" Target="../embeddings/oleObject46.bin"/><Relationship Id="rId17" Type="http://schemas.openxmlformats.org/officeDocument/2006/relationships/image" Target="../media/image90.wmf"/><Relationship Id="rId25" Type="http://schemas.openxmlformats.org/officeDocument/2006/relationships/image" Target="../media/image93.wmf"/><Relationship Id="rId33" Type="http://schemas.openxmlformats.org/officeDocument/2006/relationships/image" Target="../media/image97.wmf"/><Relationship Id="rId38" Type="http://schemas.openxmlformats.org/officeDocument/2006/relationships/image" Target="../media/image99.wmf"/><Relationship Id="rId2" Type="http://schemas.openxmlformats.org/officeDocument/2006/relationships/slideLayout" Target="../slideLayouts/slideLayout2.xml"/><Relationship Id="rId16" Type="http://schemas.openxmlformats.org/officeDocument/2006/relationships/oleObject" Target="../embeddings/oleObject48.bin"/><Relationship Id="rId20" Type="http://schemas.openxmlformats.org/officeDocument/2006/relationships/oleObject" Target="../embeddings/oleObject50.bin"/><Relationship Id="rId29" Type="http://schemas.openxmlformats.org/officeDocument/2006/relationships/image" Target="../media/image95.wmf"/><Relationship Id="rId1" Type="http://schemas.openxmlformats.org/officeDocument/2006/relationships/vmlDrawing" Target="../drawings/vmlDrawing10.vml"/><Relationship Id="rId6" Type="http://schemas.openxmlformats.org/officeDocument/2006/relationships/oleObject" Target="../embeddings/oleObject43.bin"/><Relationship Id="rId11" Type="http://schemas.openxmlformats.org/officeDocument/2006/relationships/image" Target="../media/image87.wmf"/><Relationship Id="rId24" Type="http://schemas.openxmlformats.org/officeDocument/2006/relationships/oleObject" Target="../embeddings/oleObject52.bin"/><Relationship Id="rId32" Type="http://schemas.openxmlformats.org/officeDocument/2006/relationships/oleObject" Target="../embeddings/oleObject56.bin"/><Relationship Id="rId37" Type="http://schemas.openxmlformats.org/officeDocument/2006/relationships/oleObject" Target="../embeddings/oleObject58.bin"/><Relationship Id="rId5" Type="http://schemas.openxmlformats.org/officeDocument/2006/relationships/image" Target="../media/image84.wmf"/><Relationship Id="rId15" Type="http://schemas.openxmlformats.org/officeDocument/2006/relationships/image" Target="../media/image89.wmf"/><Relationship Id="rId23" Type="http://schemas.openxmlformats.org/officeDocument/2006/relationships/image" Target="../media/image64.wmf"/><Relationship Id="rId28" Type="http://schemas.openxmlformats.org/officeDocument/2006/relationships/oleObject" Target="../embeddings/oleObject54.bin"/><Relationship Id="rId36" Type="http://schemas.openxmlformats.org/officeDocument/2006/relationships/image" Target="../media/image98.wmf"/><Relationship Id="rId10" Type="http://schemas.openxmlformats.org/officeDocument/2006/relationships/oleObject" Target="../embeddings/oleObject45.bin"/><Relationship Id="rId19" Type="http://schemas.openxmlformats.org/officeDocument/2006/relationships/image" Target="../media/image91.wmf"/><Relationship Id="rId31" Type="http://schemas.openxmlformats.org/officeDocument/2006/relationships/image" Target="../media/image96.wmf"/><Relationship Id="rId4" Type="http://schemas.openxmlformats.org/officeDocument/2006/relationships/oleObject" Target="../embeddings/oleObject42.bin"/><Relationship Id="rId9" Type="http://schemas.openxmlformats.org/officeDocument/2006/relationships/image" Target="../media/image86.wmf"/><Relationship Id="rId14" Type="http://schemas.openxmlformats.org/officeDocument/2006/relationships/oleObject" Target="../embeddings/oleObject47.bin"/><Relationship Id="rId22" Type="http://schemas.openxmlformats.org/officeDocument/2006/relationships/oleObject" Target="../embeddings/oleObject51.bin"/><Relationship Id="rId27" Type="http://schemas.openxmlformats.org/officeDocument/2006/relationships/image" Target="../media/image94.wmf"/><Relationship Id="rId30" Type="http://schemas.openxmlformats.org/officeDocument/2006/relationships/oleObject" Target="../embeddings/oleObject55.bin"/><Relationship Id="rId35" Type="http://schemas.openxmlformats.org/officeDocument/2006/relationships/oleObject" Target="../embeddings/oleObject57.bin"/><Relationship Id="rId8" Type="http://schemas.openxmlformats.org/officeDocument/2006/relationships/oleObject" Target="../embeddings/oleObject44.bin"/><Relationship Id="rId3"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71.png"/><Relationship Id="rId3" Type="http://schemas.openxmlformats.org/officeDocument/2006/relationships/image" Target="../media/image52.png"/><Relationship Id="rId7" Type="http://schemas.openxmlformats.org/officeDocument/2006/relationships/image" Target="../media/image54.wmf"/><Relationship Id="rId12"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60.bin"/><Relationship Id="rId11" Type="http://schemas.openxmlformats.org/officeDocument/2006/relationships/image" Target="../media/image100.png"/><Relationship Id="rId5" Type="http://schemas.openxmlformats.org/officeDocument/2006/relationships/image" Target="../media/image53.wmf"/><Relationship Id="rId10" Type="http://schemas.openxmlformats.org/officeDocument/2006/relationships/image" Target="../media/image68.png"/><Relationship Id="rId4" Type="http://schemas.openxmlformats.org/officeDocument/2006/relationships/oleObject" Target="../embeddings/oleObject59.bin"/><Relationship Id="rId9" Type="http://schemas.openxmlformats.org/officeDocument/2006/relationships/image" Target="../media/image55.wmf"/></Relationships>
</file>

<file path=ppt/slides/_rels/slide4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notesSlide" Target="../notesSlides/notesSlide18.xml"/><Relationship Id="rId7" Type="http://schemas.openxmlformats.org/officeDocument/2006/relationships/image" Target="../media/image54.wmf"/><Relationship Id="rId12"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63.bin"/><Relationship Id="rId11" Type="http://schemas.openxmlformats.org/officeDocument/2006/relationships/image" Target="../media/image80.png"/><Relationship Id="rId5" Type="http://schemas.openxmlformats.org/officeDocument/2006/relationships/image" Target="../media/image53.wmf"/><Relationship Id="rId10" Type="http://schemas.openxmlformats.org/officeDocument/2006/relationships/image" Target="../media/image105.png"/><Relationship Id="rId4" Type="http://schemas.openxmlformats.org/officeDocument/2006/relationships/oleObject" Target="../embeddings/oleObject62.bin"/><Relationship Id="rId9" Type="http://schemas.openxmlformats.org/officeDocument/2006/relationships/image" Target="../media/image55.w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88.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9.xml"/><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105.png"/><Relationship Id="rId5" Type="http://schemas.openxmlformats.org/officeDocument/2006/relationships/image" Target="../media/image84.png"/><Relationship Id="rId15" Type="http://schemas.openxmlformats.org/officeDocument/2006/relationships/image" Target="../media/image90.png"/><Relationship Id="rId10" Type="http://schemas.openxmlformats.org/officeDocument/2006/relationships/image" Target="../media/image104.png"/><Relationship Id="rId4" Type="http://schemas.openxmlformats.org/officeDocument/2006/relationships/image" Target="../media/image83.png"/><Relationship Id="rId9" Type="http://schemas.openxmlformats.org/officeDocument/2006/relationships/image" Target="../media/image103.png"/><Relationship Id="rId14" Type="http://schemas.openxmlformats.org/officeDocument/2006/relationships/image" Target="../media/image89.png"/></Relationships>
</file>

<file path=ppt/slides/_rels/slide5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1.png"/><Relationship Id="rId3" Type="http://schemas.openxmlformats.org/officeDocument/2006/relationships/image" Target="../media/image11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21.png"/><Relationship Id="rId2" Type="http://schemas.openxmlformats.org/officeDocument/2006/relationships/notesSlide" Target="../notesSlides/notesSlide20.xml"/><Relationship Id="rId16" Type="http://schemas.openxmlformats.org/officeDocument/2006/relationships/image" Target="../media/image1010.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98.png"/><Relationship Id="rId15" Type="http://schemas.openxmlformats.org/officeDocument/2006/relationships/image" Target="../media/image761.png"/><Relationship Id="rId10" Type="http://schemas.openxmlformats.org/officeDocument/2006/relationships/image" Target="../media/image97.png"/><Relationship Id="rId4" Type="http://schemas.openxmlformats.org/officeDocument/2006/relationships/image" Target="../media/image932.png"/><Relationship Id="rId9" Type="http://schemas.openxmlformats.org/officeDocument/2006/relationships/image" Target="../media/image96.png"/><Relationship Id="rId14" Type="http://schemas.openxmlformats.org/officeDocument/2006/relationships/image" Target="../media/image1000.png"/></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1.png"/><Relationship Id="rId18" Type="http://schemas.openxmlformats.org/officeDocument/2006/relationships/image" Target="../media/image1050.png"/><Relationship Id="rId3" Type="http://schemas.openxmlformats.org/officeDocument/2006/relationships/image" Target="../media/image932.png"/><Relationship Id="rId21" Type="http://schemas.openxmlformats.org/officeDocument/2006/relationships/image" Target="../media/image94.png"/><Relationship Id="rId12" Type="http://schemas.openxmlformats.org/officeDocument/2006/relationships/image" Target="../media/image1001.png"/><Relationship Id="rId17" Type="http://schemas.openxmlformats.org/officeDocument/2006/relationships/image" Target="../media/image1040.png"/><Relationship Id="rId2" Type="http://schemas.openxmlformats.org/officeDocument/2006/relationships/image" Target="../media/image110.png"/><Relationship Id="rId16" Type="http://schemas.openxmlformats.org/officeDocument/2006/relationships/image" Target="../media/image1030.png"/><Relationship Id="rId20"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image" Target="../media/image270.png"/><Relationship Id="rId15" Type="http://schemas.openxmlformats.org/officeDocument/2006/relationships/image" Target="../media/image1020.png"/><Relationship Id="rId10" Type="http://schemas.openxmlformats.org/officeDocument/2006/relationships/image" Target="../media/image97.png"/><Relationship Id="rId19" Type="http://schemas.openxmlformats.org/officeDocument/2006/relationships/image" Target="../media/image1060.png"/><Relationship Id="rId9"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20.png"/><Relationship Id="rId5" Type="http://schemas.openxmlformats.org/officeDocument/2006/relationships/image" Target="../media/image1110.png"/><Relationship Id="rId4" Type="http://schemas.openxmlformats.org/officeDocument/2006/relationships/image" Target="../media/image1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0.png"/></Relationships>
</file>

<file path=ppt/slides/_rels/slide5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22.png"/><Relationship Id="rId18" Type="http://schemas.openxmlformats.org/officeDocument/2006/relationships/image" Target="../media/image1271.png"/><Relationship Id="rId3" Type="http://schemas.openxmlformats.org/officeDocument/2006/relationships/image" Target="../media/image116.png"/><Relationship Id="rId7" Type="http://schemas.openxmlformats.org/officeDocument/2006/relationships/image" Target="../media/image102.png"/><Relationship Id="rId12" Type="http://schemas.openxmlformats.org/officeDocument/2006/relationships/image" Target="../media/image1210.png"/><Relationship Id="rId17" Type="http://schemas.openxmlformats.org/officeDocument/2006/relationships/image" Target="../media/image126.png"/><Relationship Id="rId2" Type="http://schemas.openxmlformats.org/officeDocument/2006/relationships/notesSlide" Target="../notesSlides/notesSlide22.xml"/><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90.png"/><Relationship Id="rId11" Type="http://schemas.openxmlformats.org/officeDocument/2006/relationships/image" Target="../media/image120.png"/><Relationship Id="rId5" Type="http://schemas.openxmlformats.org/officeDocument/2006/relationships/image" Target="../media/image118.png"/><Relationship Id="rId15" Type="http://schemas.openxmlformats.org/officeDocument/2006/relationships/image" Target="../media/image760.png"/><Relationship Id="rId10" Type="http://schemas.openxmlformats.org/officeDocument/2006/relationships/image" Target="../media/image105.png"/><Relationship Id="rId19" Type="http://schemas.openxmlformats.org/officeDocument/2006/relationships/image" Target="../media/image1280.png"/><Relationship Id="rId4" Type="http://schemas.openxmlformats.org/officeDocument/2006/relationships/image" Target="../media/image1170.png"/><Relationship Id="rId9" Type="http://schemas.openxmlformats.org/officeDocument/2006/relationships/image" Target="../media/image104.png"/><Relationship Id="rId14" Type="http://schemas.openxmlformats.org/officeDocument/2006/relationships/image" Target="../media/image1230.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5.xml"/><Relationship Id="rId1" Type="http://schemas.openxmlformats.org/officeDocument/2006/relationships/vmlDrawing" Target="../drawings/vmlDrawing13.vml"/><Relationship Id="rId4" Type="http://schemas.openxmlformats.org/officeDocument/2006/relationships/image" Target="../media/image115.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16.wmf"/><Relationship Id="rId5" Type="http://schemas.openxmlformats.org/officeDocument/2006/relationships/oleObject" Target="../embeddings/oleObject66.bin"/><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notesSlide" Target="../notesSlides/notesSlide25.xml"/><Relationship Id="rId7" Type="http://schemas.openxmlformats.org/officeDocument/2006/relationships/image" Target="../media/image54.wmf"/><Relationship Id="rId12"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68.bin"/><Relationship Id="rId11" Type="http://schemas.openxmlformats.org/officeDocument/2006/relationships/oleObject" Target="../embeddings/oleObject71.bin"/><Relationship Id="rId5" Type="http://schemas.openxmlformats.org/officeDocument/2006/relationships/image" Target="../media/image53.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118.wmf"/></Relationships>
</file>

<file path=ppt/slides/_rels/slide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 Id="rId4" Type="http://schemas.openxmlformats.org/officeDocument/2006/relationships/image" Target="../media/image122.jpg"/></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malfet/1428198050"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creativecommons.org/licenses/by/2.0/" TargetMode="External"/><Relationship Id="rId4" Type="http://schemas.openxmlformats.org/officeDocument/2006/relationships/hyperlink" Target="https://www.flickr.com/photos/malfet/"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23.jpg"/><Relationship Id="rId1" Type="http://schemas.openxmlformats.org/officeDocument/2006/relationships/slideLayout" Target="../slideLayouts/slideLayout2.xml"/><Relationship Id="rId4" Type="http://schemas.openxmlformats.org/officeDocument/2006/relationships/image" Target="../media/image121.jpg"/></Relationships>
</file>

<file path=ppt/slides/_rels/slide71.xml.rels><?xml version="1.0" encoding="UTF-8" standalone="yes"?>
<Relationships xmlns="http://schemas.openxmlformats.org/package/2006/relationships"><Relationship Id="rId8" Type="http://schemas.openxmlformats.org/officeDocument/2006/relationships/image" Target="../media/image132.jp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jpg"/><Relationship Id="rId2" Type="http://schemas.openxmlformats.org/officeDocument/2006/relationships/image" Target="../media/image124.png"/><Relationship Id="rId1" Type="http://schemas.openxmlformats.org/officeDocument/2006/relationships/slideLayout" Target="../slideLayouts/slideLayout13.xml"/><Relationship Id="rId6" Type="http://schemas.openxmlformats.org/officeDocument/2006/relationships/image" Target="../media/image130.png"/><Relationship Id="rId11" Type="http://schemas.openxmlformats.org/officeDocument/2006/relationships/image" Target="../media/image135.jpg"/><Relationship Id="rId5" Type="http://schemas.openxmlformats.org/officeDocument/2006/relationships/image" Target="../media/image129.png"/><Relationship Id="rId10" Type="http://schemas.openxmlformats.org/officeDocument/2006/relationships/image" Target="../media/image134.jpg"/><Relationship Id="rId4" Type="http://schemas.openxmlformats.org/officeDocument/2006/relationships/image" Target="../media/image128.png"/><Relationship Id="rId9" Type="http://schemas.openxmlformats.org/officeDocument/2006/relationships/image" Target="../media/image133.jpg"/></Relationships>
</file>

<file path=ppt/slides/_rels/slide7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malfet/" TargetMode="External"/><Relationship Id="rId2" Type="http://schemas.openxmlformats.org/officeDocument/2006/relationships/hyperlink" Target="https://www.flickr.com/photos/malfet/1428198050" TargetMode="Externa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hyperlink" Target="https://creativecommons.org/licenses/by/2.0/"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xml"/><Relationship Id="rId4" Type="http://schemas.openxmlformats.org/officeDocument/2006/relationships/image" Target="../media/image15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hyperlink" Target="https://creativecommons.org/licenses/by/2.0/" TargetMode="Externa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hyperlink" Target="https://www.flickr.com/photos/malfet/" TargetMode="External"/><Relationship Id="rId5" Type="http://schemas.openxmlformats.org/officeDocument/2006/relationships/hyperlink" Target="https://www.flickr.com/photos/malfet/1428198050" TargetMode="Externa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4.xml"/><Relationship Id="rId4" Type="http://schemas.openxmlformats.org/officeDocument/2006/relationships/image" Target="../media/image157.png"/></Relationships>
</file>

<file path=ppt/slides/_rels/slide9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g"/><Relationship Id="rId7" Type="http://schemas.openxmlformats.org/officeDocument/2006/relationships/image" Target="../media/image165.png"/><Relationship Id="rId2" Type="http://schemas.openxmlformats.org/officeDocument/2006/relationships/image" Target="../media/image160.jp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jpg"/><Relationship Id="rId4" Type="http://schemas.openxmlformats.org/officeDocument/2006/relationships/image" Target="../media/image162.png"/></Relationships>
</file>

<file path=ppt/slides/_rels/slide92.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52.png"/></Relationships>
</file>

<file path=ppt/slides/_rels/slide9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Deep Learning Tutorial</a:t>
            </a:r>
            <a:endParaRPr lang="zh-TW" altLang="en-US" dirty="0"/>
          </a:p>
        </p:txBody>
      </p:sp>
      <p:sp>
        <p:nvSpPr>
          <p:cNvPr id="3" name="副標題 2"/>
          <p:cNvSpPr>
            <a:spLocks noGrp="1"/>
          </p:cNvSpPr>
          <p:nvPr>
            <p:ph type="subTitle" idx="1"/>
          </p:nvPr>
        </p:nvSpPr>
        <p:spPr>
          <a:xfrm>
            <a:off x="3111843" y="5941584"/>
            <a:ext cx="6858000" cy="1655762"/>
          </a:xfrm>
        </p:spPr>
        <p:txBody>
          <a:bodyPr>
            <a:normAutofit/>
          </a:bodyPr>
          <a:lstStyle/>
          <a:p>
            <a:r>
              <a:rPr lang="en-US" altLang="zh-TW" sz="3600" dirty="0" smtClean="0"/>
              <a:t>Courtesy of Hung-</a:t>
            </a:r>
            <a:r>
              <a:rPr lang="en-US" altLang="zh-TW" sz="3600" dirty="0" err="1" smtClean="0"/>
              <a:t>yi</a:t>
            </a:r>
            <a:r>
              <a:rPr lang="en-US" altLang="zh-TW" sz="3600" dirty="0" smtClean="0"/>
              <a:t> Lee</a:t>
            </a:r>
            <a:endParaRPr lang="zh-TW" altLang="en-US" sz="3600" dirty="0"/>
          </a:p>
        </p:txBody>
      </p:sp>
    </p:spTree>
    <p:extLst>
      <p:ext uri="{BB962C8B-B14F-4D97-AF65-F5344CB8AC3E}">
        <p14:creationId xmlns:p14="http://schemas.microsoft.com/office/powerpoint/2010/main" val="3583703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994282"/>
            <a:ext cx="3359150" cy="391160"/>
          </a:xfrm>
          <a:prstGeom prst="rect">
            <a:avLst/>
          </a:prstGeom>
        </p:spPr>
        <p:txBody>
          <a:bodyPr vert="horz" wrap="square" lIns="0" tIns="12700" rIns="0" bIns="0" rtlCol="0" anchor="ctr">
            <a:spAutoFit/>
          </a:bodyPr>
          <a:lstStyle/>
          <a:p>
            <a:pPr marL="12700">
              <a:lnSpc>
                <a:spcPct val="100000"/>
              </a:lnSpc>
              <a:spcBef>
                <a:spcPts val="100"/>
              </a:spcBef>
            </a:pPr>
            <a:r>
              <a:rPr sz="2400" b="1" spc="-5" dirty="0">
                <a:latin typeface="Arial"/>
                <a:cs typeface="Arial"/>
              </a:rPr>
              <a:t>Challenges</a:t>
            </a:r>
            <a:r>
              <a:rPr sz="2400" spc="-5" dirty="0">
                <a:latin typeface="Arial"/>
                <a:cs typeface="Arial"/>
              </a:rPr>
              <a:t>:</a:t>
            </a:r>
            <a:r>
              <a:rPr sz="2400" spc="-80" dirty="0">
                <a:latin typeface="Arial"/>
                <a:cs typeface="Arial"/>
              </a:rPr>
              <a:t> </a:t>
            </a:r>
            <a:r>
              <a:rPr sz="2400" spc="-5" dirty="0">
                <a:latin typeface="Arial"/>
                <a:cs typeface="Arial"/>
              </a:rPr>
              <a:t>Illumination</a:t>
            </a:r>
            <a:endParaRPr sz="2400">
              <a:latin typeface="Arial"/>
              <a:cs typeface="Arial"/>
            </a:endParaRPr>
          </a:p>
        </p:txBody>
      </p:sp>
      <p:sp>
        <p:nvSpPr>
          <p:cNvPr id="3" name="object 3"/>
          <p:cNvSpPr/>
          <p:nvPr/>
        </p:nvSpPr>
        <p:spPr>
          <a:xfrm>
            <a:off x="157650" y="2251860"/>
            <a:ext cx="2254105" cy="209008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51534" y="4385373"/>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3"/>
              </a:rPr>
              <a:t>This image</a:t>
            </a:r>
            <a:r>
              <a:rPr sz="600" spc="-5" dirty="0">
                <a:solidFill>
                  <a:srgbClr val="999999"/>
                </a:solidFill>
                <a:latin typeface="Arial"/>
                <a:cs typeface="Arial"/>
                <a:hlinkClick r:id="rId3"/>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5" name="object 5"/>
          <p:cNvSpPr/>
          <p:nvPr/>
        </p:nvSpPr>
        <p:spPr>
          <a:xfrm>
            <a:off x="2516770" y="2251860"/>
            <a:ext cx="2092900" cy="2090083"/>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930080" y="4385373"/>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6"/>
              </a:rPr>
              <a:t>This image</a:t>
            </a:r>
            <a:r>
              <a:rPr sz="600" spc="-5" dirty="0">
                <a:solidFill>
                  <a:srgbClr val="999999"/>
                </a:solidFill>
                <a:latin typeface="Arial"/>
                <a:cs typeface="Arial"/>
                <a:hlinkClick r:id="rId6"/>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7" name="object 7"/>
          <p:cNvSpPr/>
          <p:nvPr/>
        </p:nvSpPr>
        <p:spPr>
          <a:xfrm>
            <a:off x="4714716" y="2251872"/>
            <a:ext cx="2410795" cy="2090070"/>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5286941" y="4385373"/>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8"/>
              </a:rPr>
              <a:t>This image</a:t>
            </a:r>
            <a:r>
              <a:rPr sz="600" spc="-5" dirty="0">
                <a:solidFill>
                  <a:srgbClr val="999999"/>
                </a:solidFill>
                <a:latin typeface="Arial"/>
                <a:cs typeface="Arial"/>
                <a:hlinkClick r:id="rId8"/>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9" name="object 9"/>
          <p:cNvSpPr/>
          <p:nvPr/>
        </p:nvSpPr>
        <p:spPr>
          <a:xfrm>
            <a:off x="7276510" y="2263295"/>
            <a:ext cx="1604396" cy="206722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7445530" y="4385373"/>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10"/>
              </a:rPr>
              <a:t>This image</a:t>
            </a:r>
            <a:r>
              <a:rPr sz="600" spc="-5" dirty="0">
                <a:solidFill>
                  <a:srgbClr val="999999"/>
                </a:solidFill>
                <a:latin typeface="Arial"/>
                <a:cs typeface="Arial"/>
                <a:hlinkClick r:id="rId10"/>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11" name="object 11"/>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12" name="object 12"/>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3" name="object 13"/>
          <p:cNvSpPr txBox="1">
            <a:spLocks noGrp="1"/>
          </p:cNvSpPr>
          <p:nvPr>
            <p:ph type="sldNum" sz="quarter" idx="4294967295"/>
          </p:nvPr>
        </p:nvSpPr>
        <p:spPr>
          <a:xfrm>
            <a:off x="0" y="857251"/>
            <a:ext cx="0" cy="269304"/>
          </a:xfrm>
          <a:prstGeom prst="rect">
            <a:avLst/>
          </a:prstGeom>
        </p:spPr>
        <p:txBody>
          <a:bodyPr vert="horz" wrap="square" lIns="0" tIns="0" rIns="0" bIns="0" rtlCol="0">
            <a:spAutoFit/>
          </a:bodyPr>
          <a:lstStyle/>
          <a:p>
            <a:pPr marL="25400">
              <a:lnSpc>
                <a:spcPts val="2090"/>
              </a:lnSpc>
            </a:pPr>
            <a:endParaRPr dirty="0"/>
          </a:p>
        </p:txBody>
      </p:sp>
      <p:sp>
        <p:nvSpPr>
          <p:cNvPr id="14" name="object 14"/>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14268830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947736" y="2262184"/>
          <a:ext cx="2423159" cy="2423160"/>
        </p:xfrm>
        <a:graphic>
          <a:graphicData uri="http://schemas.openxmlformats.org/drawingml/2006/table">
            <a:tbl>
              <a:tblPr firstRow="1" bandRow="1">
                <a:tableStyleId>{2D5ABB26-0587-4C30-8999-92F81FD0307C}</a:tableStyleId>
              </a:tblPr>
              <a:tblGrid>
                <a:gridCol w="605790">
                  <a:extLst>
                    <a:ext uri="{9D8B030D-6E8A-4147-A177-3AD203B41FA5}">
                      <a16:colId xmlns:a16="http://schemas.microsoft.com/office/drawing/2014/main" val="20000"/>
                    </a:ext>
                  </a:extLst>
                </a:gridCol>
                <a:gridCol w="605790">
                  <a:extLst>
                    <a:ext uri="{9D8B030D-6E8A-4147-A177-3AD203B41FA5}">
                      <a16:colId xmlns:a16="http://schemas.microsoft.com/office/drawing/2014/main" val="20001"/>
                    </a:ext>
                  </a:extLst>
                </a:gridCol>
                <a:gridCol w="605790">
                  <a:extLst>
                    <a:ext uri="{9D8B030D-6E8A-4147-A177-3AD203B41FA5}">
                      <a16:colId xmlns:a16="http://schemas.microsoft.com/office/drawing/2014/main" val="20002"/>
                    </a:ext>
                  </a:extLst>
                </a:gridCol>
                <a:gridCol w="605789">
                  <a:extLst>
                    <a:ext uri="{9D8B030D-6E8A-4147-A177-3AD203B41FA5}">
                      <a16:colId xmlns:a16="http://schemas.microsoft.com/office/drawing/2014/main" val="20003"/>
                    </a:ext>
                  </a:extLst>
                </a:gridCol>
              </a:tblGrid>
              <a:tr h="605790">
                <a:tc>
                  <a:txBody>
                    <a:bodyPr/>
                    <a:lstStyle/>
                    <a:p>
                      <a:pPr marL="222885">
                        <a:lnSpc>
                          <a:spcPct val="100000"/>
                        </a:lnSpc>
                        <a:spcBef>
                          <a:spcPts val="575"/>
                        </a:spcBef>
                      </a:pPr>
                      <a:r>
                        <a:rPr sz="2400" dirty="0">
                          <a:latin typeface="Arial"/>
                          <a:cs typeface="Arial"/>
                        </a:rPr>
                        <a:t>1</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1</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2</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9525" algn="ctr">
                        <a:lnSpc>
                          <a:spcPct val="100000"/>
                        </a:lnSpc>
                        <a:spcBef>
                          <a:spcPts val="575"/>
                        </a:spcBef>
                      </a:pPr>
                      <a:r>
                        <a:rPr sz="2400" dirty="0">
                          <a:latin typeface="Arial"/>
                          <a:cs typeface="Arial"/>
                        </a:rPr>
                        <a:t>4</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0"/>
                  </a:ext>
                </a:extLst>
              </a:tr>
              <a:tr h="605790">
                <a:tc>
                  <a:txBody>
                    <a:bodyPr/>
                    <a:lstStyle/>
                    <a:p>
                      <a:pPr marL="222885">
                        <a:lnSpc>
                          <a:spcPct val="100000"/>
                        </a:lnSpc>
                        <a:spcBef>
                          <a:spcPts val="575"/>
                        </a:spcBef>
                      </a:pPr>
                      <a:r>
                        <a:rPr sz="2400" dirty="0">
                          <a:latin typeface="Arial"/>
                          <a:cs typeface="Arial"/>
                        </a:rPr>
                        <a:t>5</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6</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7</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9525" algn="ctr">
                        <a:lnSpc>
                          <a:spcPct val="100000"/>
                        </a:lnSpc>
                        <a:spcBef>
                          <a:spcPts val="575"/>
                        </a:spcBef>
                      </a:pPr>
                      <a:r>
                        <a:rPr sz="2400" dirty="0">
                          <a:latin typeface="Arial"/>
                          <a:cs typeface="Arial"/>
                        </a:rPr>
                        <a:t>8</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1"/>
                  </a:ext>
                </a:extLst>
              </a:tr>
              <a:tr h="605790">
                <a:tc>
                  <a:txBody>
                    <a:bodyPr/>
                    <a:lstStyle/>
                    <a:p>
                      <a:pPr marL="222885">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2</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1</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tc>
                  <a:txBody>
                    <a:bodyPr/>
                    <a:lstStyle/>
                    <a:p>
                      <a:pPr marL="9525" algn="ctr">
                        <a:lnSpc>
                          <a:spcPct val="100000"/>
                        </a:lnSpc>
                        <a:spcBef>
                          <a:spcPts val="580"/>
                        </a:spcBef>
                      </a:pPr>
                      <a:r>
                        <a:rPr sz="2400" dirty="0">
                          <a:latin typeface="Arial"/>
                          <a:cs typeface="Arial"/>
                        </a:rPr>
                        <a:t>0</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2"/>
                  </a:ext>
                </a:extLst>
              </a:tr>
              <a:tr h="605790">
                <a:tc>
                  <a:txBody>
                    <a:bodyPr/>
                    <a:lstStyle/>
                    <a:p>
                      <a:pPr marL="222885">
                        <a:lnSpc>
                          <a:spcPct val="100000"/>
                        </a:lnSpc>
                        <a:spcBef>
                          <a:spcPts val="580"/>
                        </a:spcBef>
                      </a:pPr>
                      <a:r>
                        <a:rPr sz="2400" dirty="0">
                          <a:latin typeface="Arial"/>
                          <a:cs typeface="Arial"/>
                        </a:rPr>
                        <a:t>1</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2</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tc>
                  <a:txBody>
                    <a:bodyPr/>
                    <a:lstStyle/>
                    <a:p>
                      <a:pPr marL="9525" algn="ctr">
                        <a:lnSpc>
                          <a:spcPct val="100000"/>
                        </a:lnSpc>
                        <a:spcBef>
                          <a:spcPts val="580"/>
                        </a:spcBef>
                      </a:pPr>
                      <a:r>
                        <a:rPr sz="2400" dirty="0">
                          <a:latin typeface="Arial"/>
                          <a:cs typeface="Arial"/>
                        </a:rPr>
                        <a:t>4</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3"/>
                  </a:ext>
                </a:extLst>
              </a:tr>
            </a:tbl>
          </a:graphicData>
        </a:graphic>
      </p:graphicFrame>
      <p:sp>
        <p:nvSpPr>
          <p:cNvPr id="3" name="object 3"/>
          <p:cNvSpPr txBox="1"/>
          <p:nvPr/>
        </p:nvSpPr>
        <p:spPr>
          <a:xfrm>
            <a:off x="1004872" y="1818205"/>
            <a:ext cx="241046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Single depth</a:t>
            </a:r>
            <a:r>
              <a:rPr sz="2400" spc="-95" dirty="0">
                <a:latin typeface="Arial"/>
                <a:cs typeface="Arial"/>
              </a:rPr>
              <a:t> </a:t>
            </a:r>
            <a:r>
              <a:rPr sz="2400" dirty="0">
                <a:latin typeface="Arial"/>
                <a:cs typeface="Arial"/>
              </a:rPr>
              <a:t>slice</a:t>
            </a:r>
            <a:endParaRPr sz="2400">
              <a:latin typeface="Arial"/>
              <a:cs typeface="Arial"/>
            </a:endParaRPr>
          </a:p>
        </p:txBody>
      </p:sp>
      <p:sp>
        <p:nvSpPr>
          <p:cNvPr id="4" name="object 4"/>
          <p:cNvSpPr/>
          <p:nvPr/>
        </p:nvSpPr>
        <p:spPr>
          <a:xfrm>
            <a:off x="642923" y="2410997"/>
            <a:ext cx="0" cy="2249805"/>
          </a:xfrm>
          <a:custGeom>
            <a:avLst/>
            <a:gdLst/>
            <a:ahLst/>
            <a:cxnLst/>
            <a:rect l="l" t="t" r="r" b="b"/>
            <a:pathLst>
              <a:path h="2249804">
                <a:moveTo>
                  <a:pt x="0" y="2249695"/>
                </a:moveTo>
                <a:lnTo>
                  <a:pt x="0" y="0"/>
                </a:lnTo>
              </a:path>
            </a:pathLst>
          </a:custGeom>
          <a:ln w="19049">
            <a:solidFill>
              <a:srgbClr val="000000"/>
            </a:solidFill>
          </a:ln>
        </p:spPr>
        <p:txBody>
          <a:bodyPr wrap="square" lIns="0" tIns="0" rIns="0" bIns="0" rtlCol="0"/>
          <a:lstStyle/>
          <a:p>
            <a:endParaRPr/>
          </a:p>
        </p:txBody>
      </p:sp>
      <p:sp>
        <p:nvSpPr>
          <p:cNvPr id="5" name="object 5"/>
          <p:cNvSpPr/>
          <p:nvPr/>
        </p:nvSpPr>
        <p:spPr>
          <a:xfrm>
            <a:off x="601934" y="2315023"/>
            <a:ext cx="81979" cy="105499"/>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350549" y="2481903"/>
            <a:ext cx="17780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x</a:t>
            </a:r>
            <a:endParaRPr sz="2400">
              <a:latin typeface="Arial"/>
              <a:cs typeface="Arial"/>
            </a:endParaRPr>
          </a:p>
        </p:txBody>
      </p:sp>
      <p:sp>
        <p:nvSpPr>
          <p:cNvPr id="7" name="object 7"/>
          <p:cNvSpPr/>
          <p:nvPr/>
        </p:nvSpPr>
        <p:spPr>
          <a:xfrm>
            <a:off x="925998" y="5007916"/>
            <a:ext cx="2362200" cy="0"/>
          </a:xfrm>
          <a:custGeom>
            <a:avLst/>
            <a:gdLst/>
            <a:ahLst/>
            <a:cxnLst/>
            <a:rect l="l" t="t" r="r" b="b"/>
            <a:pathLst>
              <a:path w="2362200">
                <a:moveTo>
                  <a:pt x="0" y="0"/>
                </a:moveTo>
                <a:lnTo>
                  <a:pt x="2362195" y="0"/>
                </a:lnTo>
              </a:path>
            </a:pathLst>
          </a:custGeom>
          <a:ln w="19049">
            <a:solidFill>
              <a:srgbClr val="000000"/>
            </a:solidFill>
          </a:ln>
        </p:spPr>
        <p:txBody>
          <a:bodyPr wrap="square" lIns="0" tIns="0" rIns="0" bIns="0" rtlCol="0"/>
          <a:lstStyle/>
          <a:p>
            <a:endParaRPr/>
          </a:p>
        </p:txBody>
      </p:sp>
      <p:sp>
        <p:nvSpPr>
          <p:cNvPr id="8" name="object 8"/>
          <p:cNvSpPr/>
          <p:nvPr/>
        </p:nvSpPr>
        <p:spPr>
          <a:xfrm>
            <a:off x="3278669" y="4966917"/>
            <a:ext cx="105499" cy="81999"/>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2951293" y="4999099"/>
            <a:ext cx="17780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y</a:t>
            </a:r>
            <a:endParaRPr sz="2400">
              <a:latin typeface="Arial"/>
              <a:cs typeface="Arial"/>
            </a:endParaRPr>
          </a:p>
        </p:txBody>
      </p:sp>
      <p:sp>
        <p:nvSpPr>
          <p:cNvPr id="10" name="object 10"/>
          <p:cNvSpPr/>
          <p:nvPr/>
        </p:nvSpPr>
        <p:spPr>
          <a:xfrm>
            <a:off x="3753692" y="3478694"/>
            <a:ext cx="1918970" cy="0"/>
          </a:xfrm>
          <a:custGeom>
            <a:avLst/>
            <a:gdLst/>
            <a:ahLst/>
            <a:cxnLst/>
            <a:rect l="l" t="t" r="r" b="b"/>
            <a:pathLst>
              <a:path w="1918970">
                <a:moveTo>
                  <a:pt x="0" y="0"/>
                </a:moveTo>
                <a:lnTo>
                  <a:pt x="1918496" y="0"/>
                </a:lnTo>
              </a:path>
            </a:pathLst>
          </a:custGeom>
          <a:ln w="19049">
            <a:solidFill>
              <a:srgbClr val="000000"/>
            </a:solidFill>
          </a:ln>
        </p:spPr>
        <p:txBody>
          <a:bodyPr wrap="square" lIns="0" tIns="0" rIns="0" bIns="0" rtlCol="0"/>
          <a:lstStyle/>
          <a:p>
            <a:endParaRPr/>
          </a:p>
        </p:txBody>
      </p:sp>
      <p:sp>
        <p:nvSpPr>
          <p:cNvPr id="11" name="object 11"/>
          <p:cNvSpPr/>
          <p:nvPr/>
        </p:nvSpPr>
        <p:spPr>
          <a:xfrm>
            <a:off x="5662664" y="3437695"/>
            <a:ext cx="105499" cy="81999"/>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3734295" y="2709656"/>
            <a:ext cx="2460625" cy="575945"/>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max </a:t>
            </a:r>
            <a:r>
              <a:rPr spc="-5" dirty="0">
                <a:latin typeface="Arial"/>
                <a:cs typeface="Arial"/>
              </a:rPr>
              <a:t>pool with 2x2</a:t>
            </a:r>
            <a:r>
              <a:rPr spc="-95" dirty="0">
                <a:latin typeface="Arial"/>
                <a:cs typeface="Arial"/>
              </a:rPr>
              <a:t> </a:t>
            </a:r>
            <a:r>
              <a:rPr spc="-5" dirty="0">
                <a:latin typeface="Arial"/>
                <a:cs typeface="Arial"/>
              </a:rPr>
              <a:t>filters  and </a:t>
            </a:r>
            <a:r>
              <a:rPr dirty="0">
                <a:latin typeface="Arial"/>
                <a:cs typeface="Arial"/>
              </a:rPr>
              <a:t>stride</a:t>
            </a:r>
            <a:r>
              <a:rPr spc="-15" dirty="0">
                <a:latin typeface="Arial"/>
                <a:cs typeface="Arial"/>
              </a:rPr>
              <a:t> </a:t>
            </a:r>
            <a:r>
              <a:rPr dirty="0">
                <a:latin typeface="Arial"/>
                <a:cs typeface="Arial"/>
              </a:rPr>
              <a:t>2</a:t>
            </a:r>
            <a:endParaRPr>
              <a:latin typeface="Arial"/>
              <a:cs typeface="Arial"/>
            </a:endParaRPr>
          </a:p>
        </p:txBody>
      </p:sp>
      <p:sp>
        <p:nvSpPr>
          <p:cNvPr id="15" name="object 15"/>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16" name="object 16"/>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100</a:t>
            </a:fld>
            <a:endParaRPr sz="2000"/>
          </a:p>
        </p:txBody>
      </p:sp>
      <p:sp>
        <p:nvSpPr>
          <p:cNvPr id="17" name="object 17"/>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18" name="object 18"/>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graphicFrame>
        <p:nvGraphicFramePr>
          <p:cNvPr id="13" name="object 13"/>
          <p:cNvGraphicFramePr>
            <a:graphicFrameLocks noGrp="1"/>
          </p:cNvGraphicFramePr>
          <p:nvPr/>
        </p:nvGraphicFramePr>
        <p:xfrm>
          <a:off x="6617474" y="2829108"/>
          <a:ext cx="1211580" cy="1211580"/>
        </p:xfrm>
        <a:graphic>
          <a:graphicData uri="http://schemas.openxmlformats.org/drawingml/2006/table">
            <a:tbl>
              <a:tblPr firstRow="1" bandRow="1">
                <a:tableStyleId>{2D5ABB26-0587-4C30-8999-92F81FD0307C}</a:tableStyleId>
              </a:tblPr>
              <a:tblGrid>
                <a:gridCol w="605790">
                  <a:extLst>
                    <a:ext uri="{9D8B030D-6E8A-4147-A177-3AD203B41FA5}">
                      <a16:colId xmlns:a16="http://schemas.microsoft.com/office/drawing/2014/main" val="20000"/>
                    </a:ext>
                  </a:extLst>
                </a:gridCol>
                <a:gridCol w="605790">
                  <a:extLst>
                    <a:ext uri="{9D8B030D-6E8A-4147-A177-3AD203B41FA5}">
                      <a16:colId xmlns:a16="http://schemas.microsoft.com/office/drawing/2014/main" val="20001"/>
                    </a:ext>
                  </a:extLst>
                </a:gridCol>
              </a:tblGrid>
              <a:tr h="605790">
                <a:tc>
                  <a:txBody>
                    <a:bodyPr/>
                    <a:lstStyle/>
                    <a:p>
                      <a:pPr marR="205104" algn="r">
                        <a:lnSpc>
                          <a:spcPct val="100000"/>
                        </a:lnSpc>
                        <a:spcBef>
                          <a:spcPts val="580"/>
                        </a:spcBef>
                      </a:pPr>
                      <a:r>
                        <a:rPr sz="2400" dirty="0">
                          <a:latin typeface="Arial"/>
                          <a:cs typeface="Arial"/>
                        </a:rPr>
                        <a:t>6</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R="205104" algn="r">
                        <a:lnSpc>
                          <a:spcPct val="100000"/>
                        </a:lnSpc>
                        <a:spcBef>
                          <a:spcPts val="580"/>
                        </a:spcBef>
                      </a:pPr>
                      <a:r>
                        <a:rPr sz="2400" dirty="0">
                          <a:latin typeface="Arial"/>
                          <a:cs typeface="Arial"/>
                        </a:rPr>
                        <a:t>8</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0"/>
                  </a:ext>
                </a:extLst>
              </a:tr>
              <a:tr h="605790">
                <a:tc>
                  <a:txBody>
                    <a:bodyPr/>
                    <a:lstStyle/>
                    <a:p>
                      <a:pPr marR="205104" algn="r">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R="205104" algn="r">
                        <a:lnSpc>
                          <a:spcPct val="100000"/>
                        </a:lnSpc>
                        <a:spcBef>
                          <a:spcPts val="580"/>
                        </a:spcBef>
                      </a:pPr>
                      <a:r>
                        <a:rPr sz="2400" dirty="0">
                          <a:latin typeface="Arial"/>
                          <a:cs typeface="Arial"/>
                        </a:rPr>
                        <a:t>4</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sp>
        <p:nvSpPr>
          <p:cNvPr id="14" name="object 14"/>
          <p:cNvSpPr txBox="1">
            <a:spLocks noGrp="1"/>
          </p:cNvSpPr>
          <p:nvPr>
            <p:ph type="title"/>
          </p:nvPr>
        </p:nvSpPr>
        <p:spPr>
          <a:xfrm>
            <a:off x="2991946" y="993287"/>
            <a:ext cx="4932855" cy="689932"/>
          </a:xfrm>
          <a:prstGeom prst="rect">
            <a:avLst/>
          </a:prstGeom>
        </p:spPr>
        <p:txBody>
          <a:bodyPr vert="horz" wrap="square" lIns="0" tIns="12700" rIns="0" bIns="0" rtlCol="0" anchor="ctr">
            <a:spAutoFit/>
          </a:bodyPr>
          <a:lstStyle/>
          <a:p>
            <a:pPr marL="12700">
              <a:lnSpc>
                <a:spcPct val="100000"/>
              </a:lnSpc>
              <a:spcBef>
                <a:spcPts val="100"/>
              </a:spcBef>
            </a:pPr>
            <a:r>
              <a:rPr dirty="0"/>
              <a:t>MAX</a:t>
            </a:r>
            <a:r>
              <a:rPr spc="-95" dirty="0"/>
              <a:t> </a:t>
            </a:r>
            <a:r>
              <a:rPr spc="-5" dirty="0"/>
              <a:t>POOLING</a:t>
            </a:r>
          </a:p>
        </p:txBody>
      </p:sp>
    </p:spTree>
    <p:extLst>
      <p:ext uri="{BB962C8B-B14F-4D97-AF65-F5344CB8AC3E}">
        <p14:creationId xmlns:p14="http://schemas.microsoft.com/office/powerpoint/2010/main" val="26729582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099" y="1021334"/>
            <a:ext cx="8441690" cy="1126334"/>
          </a:xfrm>
          <a:prstGeom prst="rect">
            <a:avLst/>
          </a:prstGeom>
        </p:spPr>
        <p:txBody>
          <a:bodyPr vert="horz" wrap="square" lIns="0" tIns="12700" rIns="0" bIns="0" rtlCol="0" anchor="ctr">
            <a:spAutoFit/>
          </a:bodyPr>
          <a:lstStyle/>
          <a:p>
            <a:pPr marL="12700">
              <a:lnSpc>
                <a:spcPct val="100000"/>
              </a:lnSpc>
              <a:spcBef>
                <a:spcPts val="100"/>
              </a:spcBef>
            </a:pPr>
            <a:r>
              <a:rPr sz="3600" spc="-5" dirty="0"/>
              <a:t>Fully Connected Layer </a:t>
            </a:r>
            <a:r>
              <a:rPr sz="3600" dirty="0"/>
              <a:t>(FC</a:t>
            </a:r>
            <a:r>
              <a:rPr sz="3600" spc="-25" dirty="0"/>
              <a:t> </a:t>
            </a:r>
            <a:r>
              <a:rPr sz="3600" spc="-5" dirty="0"/>
              <a:t>layer)</a:t>
            </a:r>
          </a:p>
          <a:p>
            <a:pPr marL="469265" marR="5080" indent="-304800">
              <a:lnSpc>
                <a:spcPct val="100699"/>
              </a:lnSpc>
              <a:spcBef>
                <a:spcPts val="30"/>
              </a:spcBef>
              <a:tabLst>
                <a:tab pos="469265" algn="l"/>
              </a:tabLst>
            </a:pPr>
            <a:r>
              <a:rPr sz="1800" dirty="0"/>
              <a:t>-	</a:t>
            </a:r>
            <a:r>
              <a:rPr sz="1800" spc="-5" dirty="0"/>
              <a:t>Contains neurons that </a:t>
            </a:r>
            <a:r>
              <a:rPr sz="1800" dirty="0"/>
              <a:t>connect </a:t>
            </a:r>
            <a:r>
              <a:rPr sz="1800" spc="-5" dirty="0"/>
              <a:t>to the entire input </a:t>
            </a:r>
            <a:r>
              <a:rPr sz="1800" dirty="0"/>
              <a:t>volume, </a:t>
            </a:r>
            <a:r>
              <a:rPr sz="1800" spc="-5" dirty="0"/>
              <a:t>as in ordinary Neural  Networks</a:t>
            </a:r>
            <a:endParaRPr sz="1800" dirty="0"/>
          </a:p>
        </p:txBody>
      </p:sp>
      <p:sp>
        <p:nvSpPr>
          <p:cNvPr id="3" name="object 3"/>
          <p:cNvSpPr/>
          <p:nvPr/>
        </p:nvSpPr>
        <p:spPr>
          <a:xfrm>
            <a:off x="1294347" y="2298497"/>
            <a:ext cx="6164912" cy="295229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45747" y="3542648"/>
            <a:ext cx="1470522" cy="134296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6" name="object 6"/>
          <p:cNvSpPr txBox="1">
            <a:spLocks noGrp="1"/>
          </p:cNvSpPr>
          <p:nvPr>
            <p:ph type="sldNum" sz="quarter" idx="7"/>
          </p:nvPr>
        </p:nvSpPr>
        <p:spPr>
          <a:xfrm>
            <a:off x="6457950" y="8099525"/>
            <a:ext cx="2057400" cy="307777"/>
          </a:xfrm>
          <a:prstGeom prst="rect">
            <a:avLst/>
          </a:prstGeom>
        </p:spPr>
        <p:txBody>
          <a:bodyPr vert="horz" wrap="square" lIns="0" tIns="0" rIns="0" bIns="0" rtlCol="0" anchor="ctr">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101</a:t>
            </a:fld>
            <a:endParaRPr sz="2000"/>
          </a:p>
        </p:txBody>
      </p:sp>
      <p:sp>
        <p:nvSpPr>
          <p:cNvPr id="7" name="object 7"/>
          <p:cNvSpPr txBox="1">
            <a:spLocks noGrp="1"/>
          </p:cNvSpPr>
          <p:nvPr>
            <p:ph type="dt" sz="half" idx="6"/>
          </p:nvPr>
        </p:nvSpPr>
        <p:spPr>
          <a:xfrm>
            <a:off x="628650" y="8105937"/>
            <a:ext cx="2057400" cy="294953"/>
          </a:xfrm>
          <a:prstGeom prst="rect">
            <a:avLst/>
          </a:prstGeom>
        </p:spPr>
        <p:txBody>
          <a:bodyPr vert="horz" wrap="square" lIns="0" tIns="0" rIns="0" bIns="0" rtlCol="0" anchor="ctr">
            <a:spAutoFit/>
          </a:bodyPr>
          <a:lstStyle/>
          <a:p>
            <a:pPr marL="12700">
              <a:lnSpc>
                <a:spcPts val="2310"/>
              </a:lnSpc>
            </a:pPr>
            <a:r>
              <a:rPr spc="-5" dirty="0"/>
              <a:t>April 17,</a:t>
            </a:r>
            <a:r>
              <a:rPr spc="-90" dirty="0"/>
              <a:t> </a:t>
            </a:r>
            <a:r>
              <a:rPr spc="-5" dirty="0"/>
              <a:t>2018</a:t>
            </a:r>
          </a:p>
        </p:txBody>
      </p:sp>
      <p:sp>
        <p:nvSpPr>
          <p:cNvPr id="8" name="object 8"/>
          <p:cNvSpPr txBox="1">
            <a:spLocks noGrp="1"/>
          </p:cNvSpPr>
          <p:nvPr>
            <p:ph type="ftr" sz="quarter" idx="5"/>
          </p:nvPr>
        </p:nvSpPr>
        <p:spPr>
          <a:xfrm>
            <a:off x="3028950" y="7984109"/>
            <a:ext cx="3086100" cy="538609"/>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17960946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7973" y="1117811"/>
            <a:ext cx="1978660" cy="574040"/>
          </a:xfrm>
          <a:prstGeom prst="rect">
            <a:avLst/>
          </a:prstGeom>
        </p:spPr>
        <p:txBody>
          <a:bodyPr vert="horz" wrap="square" lIns="0" tIns="12700" rIns="0" bIns="0" rtlCol="0" anchor="ctr">
            <a:spAutoFit/>
          </a:bodyPr>
          <a:lstStyle/>
          <a:p>
            <a:pPr marL="12700">
              <a:lnSpc>
                <a:spcPct val="100000"/>
              </a:lnSpc>
              <a:spcBef>
                <a:spcPts val="100"/>
              </a:spcBef>
            </a:pPr>
            <a:r>
              <a:rPr sz="3600" spc="-5" dirty="0"/>
              <a:t>Summary</a:t>
            </a:r>
            <a:endParaRPr sz="3600"/>
          </a:p>
        </p:txBody>
      </p:sp>
      <p:sp>
        <p:nvSpPr>
          <p:cNvPr id="4" name="object 4"/>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5" name="object 5"/>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102</a:t>
            </a:fld>
            <a:endParaRPr sz="2000"/>
          </a:p>
        </p:txBody>
      </p:sp>
      <p:sp>
        <p:nvSpPr>
          <p:cNvPr id="6" name="object 6"/>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7" name="object 7"/>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3" name="object 3"/>
          <p:cNvSpPr txBox="1"/>
          <p:nvPr/>
        </p:nvSpPr>
        <p:spPr>
          <a:xfrm>
            <a:off x="537974" y="2228805"/>
            <a:ext cx="8118475" cy="3000821"/>
          </a:xfrm>
          <a:prstGeom prst="rect">
            <a:avLst/>
          </a:prstGeom>
        </p:spPr>
        <p:txBody>
          <a:bodyPr vert="horz" wrap="square" lIns="0" tIns="12700" rIns="0" bIns="0" rtlCol="0">
            <a:spAutoFit/>
          </a:bodyPr>
          <a:lstStyle/>
          <a:p>
            <a:pPr marL="198120" indent="-185420">
              <a:lnSpc>
                <a:spcPts val="2865"/>
              </a:lnSpc>
              <a:spcBef>
                <a:spcPts val="100"/>
              </a:spcBef>
              <a:buChar char="-"/>
              <a:tabLst>
                <a:tab pos="198755" algn="l"/>
              </a:tabLst>
            </a:pPr>
            <a:r>
              <a:rPr sz="2400" spc="-5" dirty="0">
                <a:latin typeface="Arial"/>
                <a:cs typeface="Arial"/>
              </a:rPr>
              <a:t>ConvNets </a:t>
            </a:r>
            <a:r>
              <a:rPr sz="2400" dirty="0">
                <a:latin typeface="Arial"/>
                <a:cs typeface="Arial"/>
              </a:rPr>
              <a:t>stack </a:t>
            </a:r>
            <a:r>
              <a:rPr sz="2400" spc="-5" dirty="0">
                <a:latin typeface="Arial"/>
                <a:cs typeface="Arial"/>
              </a:rPr>
              <a:t>CONV,POOL,FC</a:t>
            </a:r>
            <a:r>
              <a:rPr sz="2400" spc="-20" dirty="0">
                <a:latin typeface="Arial"/>
                <a:cs typeface="Arial"/>
              </a:rPr>
              <a:t> </a:t>
            </a:r>
            <a:r>
              <a:rPr sz="2400" spc="-5" dirty="0">
                <a:latin typeface="Arial"/>
                <a:cs typeface="Arial"/>
              </a:rPr>
              <a:t>layers</a:t>
            </a:r>
            <a:endParaRPr sz="2400">
              <a:latin typeface="Arial"/>
              <a:cs typeface="Arial"/>
            </a:endParaRPr>
          </a:p>
          <a:p>
            <a:pPr marL="198120" indent="-185420">
              <a:lnSpc>
                <a:spcPts val="2850"/>
              </a:lnSpc>
              <a:buChar char="-"/>
              <a:tabLst>
                <a:tab pos="198755" algn="l"/>
              </a:tabLst>
            </a:pPr>
            <a:r>
              <a:rPr sz="2400" spc="-5" dirty="0">
                <a:latin typeface="Arial"/>
                <a:cs typeface="Arial"/>
              </a:rPr>
              <a:t>Trend towards </a:t>
            </a:r>
            <a:r>
              <a:rPr sz="2400" dirty="0">
                <a:latin typeface="Arial"/>
                <a:cs typeface="Arial"/>
              </a:rPr>
              <a:t>smaller </a:t>
            </a:r>
            <a:r>
              <a:rPr sz="2400" spc="-5" dirty="0">
                <a:latin typeface="Arial"/>
                <a:cs typeface="Arial"/>
              </a:rPr>
              <a:t>filters and deeper</a:t>
            </a:r>
            <a:r>
              <a:rPr sz="2400" spc="-60" dirty="0">
                <a:latin typeface="Arial"/>
                <a:cs typeface="Arial"/>
              </a:rPr>
              <a:t> </a:t>
            </a:r>
            <a:r>
              <a:rPr sz="2400" spc="-5" dirty="0">
                <a:latin typeface="Arial"/>
                <a:cs typeface="Arial"/>
              </a:rPr>
              <a:t>architectures</a:t>
            </a:r>
            <a:endParaRPr sz="2400">
              <a:latin typeface="Arial"/>
              <a:cs typeface="Arial"/>
            </a:endParaRPr>
          </a:p>
          <a:p>
            <a:pPr marL="198120" indent="-185420">
              <a:lnSpc>
                <a:spcPts val="2850"/>
              </a:lnSpc>
              <a:buChar char="-"/>
              <a:tabLst>
                <a:tab pos="198755" algn="l"/>
              </a:tabLst>
            </a:pPr>
            <a:r>
              <a:rPr sz="2400" spc="-5" dirty="0">
                <a:latin typeface="Arial"/>
                <a:cs typeface="Arial"/>
              </a:rPr>
              <a:t>Trend towards getting </a:t>
            </a:r>
            <a:r>
              <a:rPr sz="2400" dirty="0">
                <a:latin typeface="Arial"/>
                <a:cs typeface="Arial"/>
              </a:rPr>
              <a:t>rid </a:t>
            </a:r>
            <a:r>
              <a:rPr sz="2400" spc="-5" dirty="0">
                <a:latin typeface="Arial"/>
                <a:cs typeface="Arial"/>
              </a:rPr>
              <a:t>of POOL/FC layers </a:t>
            </a:r>
            <a:r>
              <a:rPr sz="2400" dirty="0">
                <a:latin typeface="Arial"/>
                <a:cs typeface="Arial"/>
              </a:rPr>
              <a:t>(just</a:t>
            </a:r>
            <a:r>
              <a:rPr sz="2400" spc="-80" dirty="0">
                <a:latin typeface="Arial"/>
                <a:cs typeface="Arial"/>
              </a:rPr>
              <a:t> </a:t>
            </a:r>
            <a:r>
              <a:rPr sz="2400" spc="-5" dirty="0">
                <a:latin typeface="Arial"/>
                <a:cs typeface="Arial"/>
              </a:rPr>
              <a:t>CONV)</a:t>
            </a:r>
            <a:endParaRPr sz="2400">
              <a:latin typeface="Arial"/>
              <a:cs typeface="Arial"/>
            </a:endParaRPr>
          </a:p>
          <a:p>
            <a:pPr marL="198120" indent="-185420">
              <a:lnSpc>
                <a:spcPts val="2850"/>
              </a:lnSpc>
              <a:buChar char="-"/>
              <a:tabLst>
                <a:tab pos="198755" algn="l"/>
              </a:tabLst>
            </a:pPr>
            <a:r>
              <a:rPr sz="2400" spc="-5" dirty="0">
                <a:latin typeface="Arial"/>
                <a:cs typeface="Arial"/>
              </a:rPr>
              <a:t>Typical architectures look</a:t>
            </a:r>
            <a:r>
              <a:rPr sz="2400" spc="-20" dirty="0">
                <a:latin typeface="Arial"/>
                <a:cs typeface="Arial"/>
              </a:rPr>
              <a:t> </a:t>
            </a:r>
            <a:r>
              <a:rPr sz="2400" spc="-5" dirty="0">
                <a:latin typeface="Arial"/>
                <a:cs typeface="Arial"/>
              </a:rPr>
              <a:t>like</a:t>
            </a:r>
            <a:endParaRPr sz="2400">
              <a:latin typeface="Arial"/>
              <a:cs typeface="Arial"/>
            </a:endParaRPr>
          </a:p>
          <a:p>
            <a:pPr marL="469265">
              <a:lnSpc>
                <a:spcPts val="2850"/>
              </a:lnSpc>
            </a:pPr>
            <a:r>
              <a:rPr sz="2400" b="1" dirty="0">
                <a:latin typeface="Arial"/>
                <a:cs typeface="Arial"/>
              </a:rPr>
              <a:t>[(CONV-RELU)*N-POOL?]*M-(FC-RELU)*K,SOFTMAX</a:t>
            </a:r>
            <a:endParaRPr sz="2400">
              <a:latin typeface="Arial"/>
              <a:cs typeface="Arial"/>
            </a:endParaRPr>
          </a:p>
          <a:p>
            <a:pPr marL="518795">
              <a:lnSpc>
                <a:spcPts val="2850"/>
              </a:lnSpc>
            </a:pPr>
            <a:r>
              <a:rPr sz="2400" spc="-5" dirty="0">
                <a:latin typeface="Arial"/>
                <a:cs typeface="Arial"/>
              </a:rPr>
              <a:t>where </a:t>
            </a:r>
            <a:r>
              <a:rPr sz="2400" dirty="0">
                <a:latin typeface="Arial"/>
                <a:cs typeface="Arial"/>
              </a:rPr>
              <a:t>N </a:t>
            </a:r>
            <a:r>
              <a:rPr sz="2400" spc="-5" dirty="0">
                <a:latin typeface="Arial"/>
                <a:cs typeface="Arial"/>
              </a:rPr>
              <a:t>is usually up to ~5, </a:t>
            </a:r>
            <a:r>
              <a:rPr sz="2400" dirty="0">
                <a:latin typeface="Arial"/>
                <a:cs typeface="Arial"/>
              </a:rPr>
              <a:t>M </a:t>
            </a:r>
            <a:r>
              <a:rPr sz="2400" spc="-5" dirty="0">
                <a:latin typeface="Arial"/>
                <a:cs typeface="Arial"/>
              </a:rPr>
              <a:t>is large, </a:t>
            </a:r>
            <a:r>
              <a:rPr sz="2400" dirty="0">
                <a:latin typeface="Arial"/>
                <a:cs typeface="Arial"/>
              </a:rPr>
              <a:t>0 </a:t>
            </a:r>
            <a:r>
              <a:rPr sz="2400" spc="-5" dirty="0">
                <a:latin typeface="Arial"/>
                <a:cs typeface="Arial"/>
              </a:rPr>
              <a:t>&lt;= </a:t>
            </a:r>
            <a:r>
              <a:rPr sz="2400" dirty="0">
                <a:latin typeface="Arial"/>
                <a:cs typeface="Arial"/>
              </a:rPr>
              <a:t>K </a:t>
            </a:r>
            <a:r>
              <a:rPr sz="2400" spc="-5" dirty="0">
                <a:latin typeface="Arial"/>
                <a:cs typeface="Arial"/>
              </a:rPr>
              <a:t>&lt;=</a:t>
            </a:r>
            <a:r>
              <a:rPr sz="2400" spc="-85" dirty="0">
                <a:latin typeface="Arial"/>
                <a:cs typeface="Arial"/>
              </a:rPr>
              <a:t> </a:t>
            </a:r>
            <a:r>
              <a:rPr sz="2400" spc="-5" dirty="0">
                <a:latin typeface="Arial"/>
                <a:cs typeface="Arial"/>
              </a:rPr>
              <a:t>2.</a:t>
            </a:r>
            <a:endParaRPr sz="2400">
              <a:latin typeface="Arial"/>
              <a:cs typeface="Arial"/>
            </a:endParaRPr>
          </a:p>
          <a:p>
            <a:pPr marL="926465" marR="562610" indent="-330200">
              <a:lnSpc>
                <a:spcPts val="2850"/>
              </a:lnSpc>
              <a:spcBef>
                <a:spcPts val="105"/>
              </a:spcBef>
              <a:tabLst>
                <a:tab pos="926465" algn="l"/>
              </a:tabLst>
            </a:pPr>
            <a:r>
              <a:rPr sz="2400" dirty="0">
                <a:latin typeface="Arial"/>
                <a:cs typeface="Arial"/>
              </a:rPr>
              <a:t>-	</a:t>
            </a:r>
            <a:r>
              <a:rPr sz="2400" spc="-5" dirty="0">
                <a:latin typeface="Arial"/>
                <a:cs typeface="Arial"/>
              </a:rPr>
              <a:t>but </a:t>
            </a:r>
            <a:r>
              <a:rPr sz="2400" dirty="0">
                <a:latin typeface="Arial"/>
                <a:cs typeface="Arial"/>
              </a:rPr>
              <a:t>recent </a:t>
            </a:r>
            <a:r>
              <a:rPr sz="2400" spc="-5" dirty="0">
                <a:latin typeface="Arial"/>
                <a:cs typeface="Arial"/>
              </a:rPr>
              <a:t>advances </a:t>
            </a:r>
            <a:r>
              <a:rPr sz="2400" dirty="0">
                <a:latin typeface="Arial"/>
                <a:cs typeface="Arial"/>
              </a:rPr>
              <a:t>such </a:t>
            </a:r>
            <a:r>
              <a:rPr sz="2400" spc="-5" dirty="0">
                <a:latin typeface="Arial"/>
                <a:cs typeface="Arial"/>
              </a:rPr>
              <a:t>as ResNet/GoogLeNet  </a:t>
            </a:r>
            <a:r>
              <a:rPr sz="2400" dirty="0">
                <a:latin typeface="Arial"/>
                <a:cs typeface="Arial"/>
              </a:rPr>
              <a:t>challenge </a:t>
            </a:r>
            <a:r>
              <a:rPr sz="2400" spc="-5" dirty="0">
                <a:latin typeface="Arial"/>
                <a:cs typeface="Arial"/>
              </a:rPr>
              <a:t>this</a:t>
            </a:r>
            <a:r>
              <a:rPr sz="2400" spc="-20" dirty="0">
                <a:latin typeface="Arial"/>
                <a:cs typeface="Arial"/>
              </a:rPr>
              <a:t> </a:t>
            </a:r>
            <a:r>
              <a:rPr sz="2400" spc="-5" dirty="0">
                <a:latin typeface="Arial"/>
                <a:cs typeface="Arial"/>
              </a:rPr>
              <a:t>paradigm</a:t>
            </a:r>
            <a:endParaRPr sz="2400">
              <a:latin typeface="Arial"/>
              <a:cs typeface="Arial"/>
            </a:endParaRPr>
          </a:p>
        </p:txBody>
      </p:sp>
    </p:spTree>
    <p:extLst>
      <p:ext uri="{BB962C8B-B14F-4D97-AF65-F5344CB8AC3E}">
        <p14:creationId xmlns:p14="http://schemas.microsoft.com/office/powerpoint/2010/main" val="906336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994282"/>
            <a:ext cx="3479800" cy="391160"/>
          </a:xfrm>
          <a:prstGeom prst="rect">
            <a:avLst/>
          </a:prstGeom>
        </p:spPr>
        <p:txBody>
          <a:bodyPr vert="horz" wrap="square" lIns="0" tIns="12700" rIns="0" bIns="0" rtlCol="0" anchor="ctr">
            <a:spAutoFit/>
          </a:bodyPr>
          <a:lstStyle/>
          <a:p>
            <a:pPr marL="12700">
              <a:lnSpc>
                <a:spcPct val="100000"/>
              </a:lnSpc>
              <a:spcBef>
                <a:spcPts val="100"/>
              </a:spcBef>
            </a:pPr>
            <a:r>
              <a:rPr sz="2400" b="1" spc="-5" dirty="0">
                <a:latin typeface="Arial"/>
                <a:cs typeface="Arial"/>
              </a:rPr>
              <a:t>Challenges</a:t>
            </a:r>
            <a:r>
              <a:rPr sz="2400" spc="-5" dirty="0">
                <a:latin typeface="Arial"/>
                <a:cs typeface="Arial"/>
              </a:rPr>
              <a:t>:</a:t>
            </a:r>
            <a:r>
              <a:rPr sz="2400" spc="-80" dirty="0">
                <a:latin typeface="Arial"/>
                <a:cs typeface="Arial"/>
              </a:rPr>
              <a:t> </a:t>
            </a:r>
            <a:r>
              <a:rPr sz="2400" spc="-5" dirty="0">
                <a:latin typeface="Arial"/>
                <a:cs typeface="Arial"/>
              </a:rPr>
              <a:t>Deformation</a:t>
            </a:r>
            <a:endParaRPr sz="2400">
              <a:latin typeface="Arial"/>
              <a:cs typeface="Arial"/>
            </a:endParaRPr>
          </a:p>
        </p:txBody>
      </p:sp>
      <p:sp>
        <p:nvSpPr>
          <p:cNvPr id="3" name="object 3"/>
          <p:cNvSpPr txBox="1"/>
          <p:nvPr/>
        </p:nvSpPr>
        <p:spPr>
          <a:xfrm>
            <a:off x="631606" y="4583749"/>
            <a:ext cx="1166495" cy="201081"/>
          </a:xfrm>
          <a:prstGeom prst="rect">
            <a:avLst/>
          </a:prstGeom>
        </p:spPr>
        <p:txBody>
          <a:bodyPr vert="horz" wrap="square" lIns="0" tIns="8890" rIns="0" bIns="0" rtlCol="0">
            <a:spAutoFit/>
          </a:bodyPr>
          <a:lstStyle/>
          <a:p>
            <a:pPr marL="105410" marR="5080" indent="-93345">
              <a:lnSpc>
                <a:spcPct val="104200"/>
              </a:lnSpc>
              <a:spcBef>
                <a:spcPts val="70"/>
              </a:spcBef>
            </a:pPr>
            <a:r>
              <a:rPr sz="600" u="sng" spc="-5" dirty="0">
                <a:solidFill>
                  <a:srgbClr val="999999"/>
                </a:solidFill>
                <a:uFill>
                  <a:solidFill>
                    <a:srgbClr val="999999"/>
                  </a:solidFill>
                </a:uFill>
                <a:latin typeface="Arial"/>
                <a:cs typeface="Arial"/>
                <a:hlinkClick r:id="rId2"/>
              </a:rPr>
              <a:t>This image</a:t>
            </a:r>
            <a:r>
              <a:rPr sz="600" spc="-5" dirty="0">
                <a:solidFill>
                  <a:srgbClr val="999999"/>
                </a:solidFill>
                <a:latin typeface="Arial"/>
                <a:cs typeface="Arial"/>
                <a:hlinkClick r:id="rId2"/>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3"/>
              </a:rPr>
              <a:t>Umberto Salvagnin </a:t>
            </a:r>
            <a:r>
              <a:rPr sz="600" spc="-5" dirty="0">
                <a:solidFill>
                  <a:srgbClr val="999999"/>
                </a:solidFill>
                <a:latin typeface="Arial"/>
                <a:cs typeface="Arial"/>
              </a:rPr>
              <a:t> is licensed under </a:t>
            </a:r>
            <a:r>
              <a:rPr sz="600" u="sng" spc="-5" dirty="0">
                <a:solidFill>
                  <a:srgbClr val="999999"/>
                </a:solidFill>
                <a:uFill>
                  <a:solidFill>
                    <a:srgbClr val="999999"/>
                  </a:solidFill>
                </a:uFill>
                <a:latin typeface="Arial"/>
                <a:cs typeface="Arial"/>
                <a:hlinkClick r:id="rId4"/>
              </a:rPr>
              <a:t>CC-BY</a:t>
            </a:r>
            <a:r>
              <a:rPr sz="600" u="sng" spc="-40"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4" name="object 4"/>
          <p:cNvSpPr txBox="1"/>
          <p:nvPr/>
        </p:nvSpPr>
        <p:spPr>
          <a:xfrm>
            <a:off x="7476936" y="4551269"/>
            <a:ext cx="916940" cy="201081"/>
          </a:xfrm>
          <a:prstGeom prst="rect">
            <a:avLst/>
          </a:prstGeom>
        </p:spPr>
        <p:txBody>
          <a:bodyPr vert="horz" wrap="square" lIns="0" tIns="8890" rIns="0" bIns="0" rtlCol="0">
            <a:spAutoFit/>
          </a:bodyPr>
          <a:lstStyle/>
          <a:p>
            <a:pPr marL="18415" marR="5080" indent="-6350">
              <a:lnSpc>
                <a:spcPct val="104200"/>
              </a:lnSpc>
              <a:spcBef>
                <a:spcPts val="70"/>
              </a:spcBef>
            </a:pPr>
            <a:r>
              <a:rPr sz="600" u="sng" spc="-5" dirty="0">
                <a:solidFill>
                  <a:srgbClr val="999999"/>
                </a:solidFill>
                <a:uFill>
                  <a:solidFill>
                    <a:srgbClr val="999999"/>
                  </a:solidFill>
                </a:uFill>
                <a:latin typeface="Arial"/>
                <a:cs typeface="Arial"/>
                <a:hlinkClick r:id="rId5"/>
              </a:rPr>
              <a:t>This image</a:t>
            </a:r>
            <a:r>
              <a:rPr sz="600" spc="-5" dirty="0">
                <a:solidFill>
                  <a:srgbClr val="999999"/>
                </a:solidFill>
                <a:latin typeface="Arial"/>
                <a:cs typeface="Arial"/>
                <a:hlinkClick r:id="rId5"/>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6"/>
              </a:rPr>
              <a:t>Tom Thai</a:t>
            </a:r>
            <a:r>
              <a:rPr sz="600" spc="-5" dirty="0">
                <a:solidFill>
                  <a:srgbClr val="999999"/>
                </a:solidFill>
                <a:latin typeface="Arial"/>
                <a:cs typeface="Arial"/>
                <a:hlinkClick r:id="rId6"/>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4"/>
              </a:rPr>
              <a:t>CC-BY</a:t>
            </a:r>
            <a:r>
              <a:rPr sz="600" u="sng" spc="-70"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5" name="object 5"/>
          <p:cNvSpPr txBox="1"/>
          <p:nvPr/>
        </p:nvSpPr>
        <p:spPr>
          <a:xfrm>
            <a:off x="5268201" y="4566423"/>
            <a:ext cx="918210" cy="201081"/>
          </a:xfrm>
          <a:prstGeom prst="rect">
            <a:avLst/>
          </a:prstGeom>
        </p:spPr>
        <p:txBody>
          <a:bodyPr vert="horz" wrap="square" lIns="0" tIns="8890" rIns="0" bIns="0" rtlCol="0">
            <a:spAutoFit/>
          </a:bodyPr>
          <a:lstStyle/>
          <a:p>
            <a:pPr marL="18415" marR="5080" indent="-6350">
              <a:lnSpc>
                <a:spcPct val="104200"/>
              </a:lnSpc>
              <a:spcBef>
                <a:spcPts val="70"/>
              </a:spcBef>
            </a:pPr>
            <a:r>
              <a:rPr sz="600" u="sng" spc="-5" dirty="0">
                <a:solidFill>
                  <a:srgbClr val="999999"/>
                </a:solidFill>
                <a:uFill>
                  <a:solidFill>
                    <a:srgbClr val="999999"/>
                  </a:solidFill>
                </a:uFill>
                <a:latin typeface="Arial"/>
                <a:cs typeface="Arial"/>
                <a:hlinkClick r:id="rId7"/>
              </a:rPr>
              <a:t>This image</a:t>
            </a:r>
            <a:r>
              <a:rPr sz="600" spc="-5" dirty="0">
                <a:solidFill>
                  <a:srgbClr val="999999"/>
                </a:solidFill>
                <a:latin typeface="Arial"/>
                <a:cs typeface="Arial"/>
                <a:hlinkClick r:id="rId7"/>
              </a:rPr>
              <a:t> </a:t>
            </a:r>
            <a:r>
              <a:rPr sz="600" spc="-5" dirty="0">
                <a:solidFill>
                  <a:srgbClr val="999999"/>
                </a:solidFill>
                <a:latin typeface="Arial"/>
                <a:cs typeface="Arial"/>
              </a:rPr>
              <a:t>by </a:t>
            </a:r>
            <a:r>
              <a:rPr sz="600" u="sng" dirty="0">
                <a:solidFill>
                  <a:srgbClr val="999999"/>
                </a:solidFill>
                <a:uFill>
                  <a:solidFill>
                    <a:srgbClr val="999999"/>
                  </a:solidFill>
                </a:uFill>
                <a:latin typeface="Arial"/>
                <a:cs typeface="Arial"/>
                <a:hlinkClick r:id="rId8"/>
              </a:rPr>
              <a:t>sare </a:t>
            </a:r>
            <a:r>
              <a:rPr sz="600" u="sng" spc="-5" dirty="0">
                <a:solidFill>
                  <a:srgbClr val="999999"/>
                </a:solidFill>
                <a:uFill>
                  <a:solidFill>
                    <a:srgbClr val="999999"/>
                  </a:solidFill>
                </a:uFill>
                <a:latin typeface="Arial"/>
                <a:cs typeface="Arial"/>
                <a:hlinkClick r:id="rId8"/>
              </a:rPr>
              <a:t>bear</a:t>
            </a:r>
            <a:r>
              <a:rPr sz="600" spc="-5" dirty="0">
                <a:solidFill>
                  <a:srgbClr val="999999"/>
                </a:solidFill>
                <a:latin typeface="Arial"/>
                <a:cs typeface="Arial"/>
                <a:hlinkClick r:id="rId8"/>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4"/>
              </a:rPr>
              <a:t>CC-BY</a:t>
            </a:r>
            <a:r>
              <a:rPr sz="600" u="sng" spc="-70"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6" name="object 6"/>
          <p:cNvSpPr/>
          <p:nvPr/>
        </p:nvSpPr>
        <p:spPr>
          <a:xfrm>
            <a:off x="97242" y="2160523"/>
            <a:ext cx="2237620" cy="2379795"/>
          </a:xfrm>
          <a:prstGeom prst="rect">
            <a:avLst/>
          </a:prstGeom>
          <a:blipFill>
            <a:blip r:embed="rId9" cstate="print"/>
            <a:stretch>
              <a:fillRect/>
            </a:stretch>
          </a:blipFill>
        </p:spPr>
        <p:txBody>
          <a:bodyPr wrap="square" lIns="0" tIns="0" rIns="0" bIns="0" rtlCol="0"/>
          <a:lstStyle/>
          <a:p>
            <a:endParaRPr/>
          </a:p>
        </p:txBody>
      </p:sp>
      <p:sp>
        <p:nvSpPr>
          <p:cNvPr id="7" name="object 7"/>
          <p:cNvSpPr/>
          <p:nvPr/>
        </p:nvSpPr>
        <p:spPr>
          <a:xfrm>
            <a:off x="4728641" y="2160523"/>
            <a:ext cx="1998095" cy="2379795"/>
          </a:xfrm>
          <a:prstGeom prst="rect">
            <a:avLst/>
          </a:prstGeom>
          <a:blipFill>
            <a:blip r:embed="rId10" cstate="print"/>
            <a:stretch>
              <a:fillRect/>
            </a:stretch>
          </a:blipFill>
        </p:spPr>
        <p:txBody>
          <a:bodyPr wrap="square" lIns="0" tIns="0" rIns="0" bIns="0" rtlCol="0"/>
          <a:lstStyle/>
          <a:p>
            <a:endParaRPr/>
          </a:p>
        </p:txBody>
      </p:sp>
      <p:sp>
        <p:nvSpPr>
          <p:cNvPr id="8" name="object 8"/>
          <p:cNvSpPr/>
          <p:nvPr/>
        </p:nvSpPr>
        <p:spPr>
          <a:xfrm>
            <a:off x="2442312" y="2160523"/>
            <a:ext cx="2178878" cy="2379795"/>
          </a:xfrm>
          <a:prstGeom prst="rect">
            <a:avLst/>
          </a:prstGeom>
          <a:blipFill>
            <a:blip r:embed="rId11" cstate="print"/>
            <a:stretch>
              <a:fillRect/>
            </a:stretch>
          </a:blipFill>
        </p:spPr>
        <p:txBody>
          <a:bodyPr wrap="square" lIns="0" tIns="0" rIns="0" bIns="0" rtlCol="0"/>
          <a:lstStyle/>
          <a:p>
            <a:endParaRPr/>
          </a:p>
        </p:txBody>
      </p:sp>
      <p:sp>
        <p:nvSpPr>
          <p:cNvPr id="9" name="object 9"/>
          <p:cNvSpPr txBox="1"/>
          <p:nvPr/>
        </p:nvSpPr>
        <p:spPr>
          <a:xfrm>
            <a:off x="2947299" y="4598898"/>
            <a:ext cx="1166495" cy="201081"/>
          </a:xfrm>
          <a:prstGeom prst="rect">
            <a:avLst/>
          </a:prstGeom>
        </p:spPr>
        <p:txBody>
          <a:bodyPr vert="horz" wrap="square" lIns="0" tIns="8890" rIns="0" bIns="0" rtlCol="0">
            <a:spAutoFit/>
          </a:bodyPr>
          <a:lstStyle/>
          <a:p>
            <a:pPr marL="105410" marR="5080" indent="-93345">
              <a:lnSpc>
                <a:spcPct val="104200"/>
              </a:lnSpc>
              <a:spcBef>
                <a:spcPts val="70"/>
              </a:spcBef>
            </a:pPr>
            <a:r>
              <a:rPr sz="600" u="sng" spc="-5" dirty="0">
                <a:solidFill>
                  <a:srgbClr val="999999"/>
                </a:solidFill>
                <a:uFill>
                  <a:solidFill>
                    <a:srgbClr val="999999"/>
                  </a:solidFill>
                </a:uFill>
                <a:latin typeface="Arial"/>
                <a:cs typeface="Arial"/>
                <a:hlinkClick r:id="rId12"/>
              </a:rPr>
              <a:t>This image</a:t>
            </a:r>
            <a:r>
              <a:rPr sz="600" spc="-5" dirty="0">
                <a:solidFill>
                  <a:srgbClr val="999999"/>
                </a:solidFill>
                <a:latin typeface="Arial"/>
                <a:cs typeface="Arial"/>
                <a:hlinkClick r:id="rId12"/>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3"/>
              </a:rPr>
              <a:t>Umberto Salvagnin </a:t>
            </a:r>
            <a:r>
              <a:rPr sz="600" spc="-5" dirty="0">
                <a:solidFill>
                  <a:srgbClr val="999999"/>
                </a:solidFill>
                <a:latin typeface="Arial"/>
                <a:cs typeface="Arial"/>
              </a:rPr>
              <a:t> is licensed under </a:t>
            </a:r>
            <a:r>
              <a:rPr sz="600" u="sng" spc="-5" dirty="0">
                <a:solidFill>
                  <a:srgbClr val="999999"/>
                </a:solidFill>
                <a:uFill>
                  <a:solidFill>
                    <a:srgbClr val="999999"/>
                  </a:solidFill>
                </a:uFill>
                <a:latin typeface="Arial"/>
                <a:cs typeface="Arial"/>
                <a:hlinkClick r:id="rId4"/>
              </a:rPr>
              <a:t>CC-BY</a:t>
            </a:r>
            <a:r>
              <a:rPr sz="600" u="sng" spc="-40"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10" name="object 10"/>
          <p:cNvSpPr/>
          <p:nvPr/>
        </p:nvSpPr>
        <p:spPr>
          <a:xfrm>
            <a:off x="6799537" y="2160523"/>
            <a:ext cx="2273695" cy="2379795"/>
          </a:xfrm>
          <a:prstGeom prst="rect">
            <a:avLst/>
          </a:prstGeom>
          <a:blipFill>
            <a:blip r:embed="rId13" cstate="print"/>
            <a:stretch>
              <a:fillRect/>
            </a:stretch>
          </a:blipFill>
        </p:spPr>
        <p:txBody>
          <a:bodyPr wrap="square" lIns="0" tIns="0" rIns="0" bIns="0" rtlCol="0"/>
          <a:lstStyle/>
          <a:p>
            <a:endParaRPr/>
          </a:p>
        </p:txBody>
      </p:sp>
      <p:sp>
        <p:nvSpPr>
          <p:cNvPr id="11" name="object 11"/>
          <p:cNvSpPr txBox="1">
            <a:spLocks noGrp="1"/>
          </p:cNvSpPr>
          <p:nvPr>
            <p:ph type="dt" sz="half"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12" name="object 12"/>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3" name="object 13"/>
          <p:cNvSpPr txBox="1">
            <a:spLocks noGrp="1"/>
          </p:cNvSpPr>
          <p:nvPr>
            <p:ph type="sldNum" sz="quarter" idx="4294967295"/>
          </p:nvPr>
        </p:nvSpPr>
        <p:spPr>
          <a:xfrm>
            <a:off x="0" y="857251"/>
            <a:ext cx="0" cy="538609"/>
          </a:xfrm>
          <a:prstGeom prst="rect">
            <a:avLst/>
          </a:prstGeom>
        </p:spPr>
        <p:txBody>
          <a:bodyPr vert="horz" wrap="square" lIns="0" tIns="0" rIns="0" bIns="0" rtlCol="0">
            <a:spAutoFit/>
          </a:bodyPr>
          <a:lstStyle/>
          <a:p>
            <a:pPr marL="25400">
              <a:lnSpc>
                <a:spcPts val="2090"/>
              </a:lnSpc>
            </a:pPr>
            <a:endParaRPr lang="en-US" spc="-5" dirty="0"/>
          </a:p>
          <a:p>
            <a:pPr marL="25400">
              <a:lnSpc>
                <a:spcPts val="2090"/>
              </a:lnSpc>
            </a:pPr>
            <a:endParaRPr dirty="0"/>
          </a:p>
        </p:txBody>
      </p:sp>
      <p:sp>
        <p:nvSpPr>
          <p:cNvPr id="14" name="object 14"/>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1185519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5" y="994282"/>
            <a:ext cx="3156585" cy="391160"/>
          </a:xfrm>
          <a:prstGeom prst="rect">
            <a:avLst/>
          </a:prstGeom>
        </p:spPr>
        <p:txBody>
          <a:bodyPr vert="horz" wrap="square" lIns="0" tIns="12700" rIns="0" bIns="0" rtlCol="0" anchor="ctr">
            <a:spAutoFit/>
          </a:bodyPr>
          <a:lstStyle/>
          <a:p>
            <a:pPr marL="12700">
              <a:lnSpc>
                <a:spcPct val="100000"/>
              </a:lnSpc>
              <a:spcBef>
                <a:spcPts val="100"/>
              </a:spcBef>
            </a:pPr>
            <a:r>
              <a:rPr sz="2400" b="1" spc="-5" dirty="0">
                <a:latin typeface="Arial"/>
                <a:cs typeface="Arial"/>
              </a:rPr>
              <a:t>Challenges</a:t>
            </a:r>
            <a:r>
              <a:rPr sz="2400" spc="-5" dirty="0">
                <a:latin typeface="Arial"/>
                <a:cs typeface="Arial"/>
              </a:rPr>
              <a:t>:</a:t>
            </a:r>
            <a:r>
              <a:rPr sz="2400" spc="-85" dirty="0">
                <a:latin typeface="Arial"/>
                <a:cs typeface="Arial"/>
              </a:rPr>
              <a:t> </a:t>
            </a:r>
            <a:r>
              <a:rPr sz="2400" spc="-5" dirty="0">
                <a:latin typeface="Arial"/>
                <a:cs typeface="Arial"/>
              </a:rPr>
              <a:t>Occlusion</a:t>
            </a:r>
            <a:endParaRPr sz="2400">
              <a:latin typeface="Arial"/>
              <a:cs typeface="Arial"/>
            </a:endParaRPr>
          </a:p>
        </p:txBody>
      </p:sp>
      <p:sp>
        <p:nvSpPr>
          <p:cNvPr id="3" name="object 3"/>
          <p:cNvSpPr txBox="1"/>
          <p:nvPr/>
        </p:nvSpPr>
        <p:spPr>
          <a:xfrm>
            <a:off x="1086083" y="4391745"/>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2"/>
              </a:rPr>
              <a:t>This image</a:t>
            </a:r>
            <a:r>
              <a:rPr sz="600" spc="-5" dirty="0">
                <a:solidFill>
                  <a:srgbClr val="999999"/>
                </a:solidFill>
                <a:latin typeface="Arial"/>
                <a:cs typeface="Arial"/>
                <a:hlinkClick r:id="rId2"/>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3"/>
              </a:rPr>
              <a:t>CC0 1.0</a:t>
            </a:r>
            <a:r>
              <a:rPr sz="600" spc="-5" dirty="0">
                <a:solidFill>
                  <a:srgbClr val="999999"/>
                </a:solidFill>
                <a:latin typeface="Arial"/>
                <a:cs typeface="Arial"/>
                <a:hlinkClick r:id="rId3"/>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4" name="object 4"/>
          <p:cNvSpPr txBox="1"/>
          <p:nvPr/>
        </p:nvSpPr>
        <p:spPr>
          <a:xfrm>
            <a:off x="6698677" y="4344120"/>
            <a:ext cx="1159510" cy="201081"/>
          </a:xfrm>
          <a:prstGeom prst="rect">
            <a:avLst/>
          </a:prstGeom>
        </p:spPr>
        <p:txBody>
          <a:bodyPr vert="horz" wrap="square" lIns="0" tIns="8890" rIns="0" bIns="0" rtlCol="0">
            <a:spAutoFit/>
          </a:bodyPr>
          <a:lstStyle/>
          <a:p>
            <a:pPr marL="289560" marR="5080" indent="-277495">
              <a:lnSpc>
                <a:spcPct val="104200"/>
              </a:lnSpc>
              <a:spcBef>
                <a:spcPts val="70"/>
              </a:spcBef>
            </a:pPr>
            <a:r>
              <a:rPr sz="600" u="sng" spc="-5" dirty="0">
                <a:solidFill>
                  <a:srgbClr val="999999"/>
                </a:solidFill>
                <a:uFill>
                  <a:solidFill>
                    <a:srgbClr val="999999"/>
                  </a:solidFill>
                </a:uFill>
                <a:latin typeface="Arial"/>
                <a:cs typeface="Arial"/>
              </a:rPr>
              <a:t>This image</a:t>
            </a:r>
            <a:r>
              <a:rPr sz="600" spc="-5" dirty="0">
                <a:solidFill>
                  <a:srgbClr val="999999"/>
                </a:solidFill>
                <a:latin typeface="Arial"/>
                <a:cs typeface="Arial"/>
              </a:rPr>
              <a:t> by </a:t>
            </a:r>
            <a:r>
              <a:rPr sz="600" u="sng" spc="-5" dirty="0">
                <a:solidFill>
                  <a:srgbClr val="999999"/>
                </a:solidFill>
                <a:uFill>
                  <a:solidFill>
                    <a:srgbClr val="999999"/>
                  </a:solidFill>
                </a:uFill>
                <a:latin typeface="Arial"/>
                <a:cs typeface="Arial"/>
                <a:hlinkClick r:id="rId4"/>
              </a:rPr>
              <a:t>jonsson</a:t>
            </a:r>
            <a:r>
              <a:rPr sz="600" spc="-5" dirty="0">
                <a:solidFill>
                  <a:srgbClr val="999999"/>
                </a:solidFill>
                <a:latin typeface="Arial"/>
                <a:cs typeface="Arial"/>
                <a:hlinkClick r:id="rId4"/>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5"/>
              </a:rPr>
              <a:t>CC-BY</a:t>
            </a:r>
            <a:r>
              <a:rPr sz="600" u="sng" spc="-20" dirty="0">
                <a:solidFill>
                  <a:srgbClr val="999999"/>
                </a:solidFill>
                <a:uFill>
                  <a:solidFill>
                    <a:srgbClr val="999999"/>
                  </a:solidFill>
                </a:uFill>
                <a:latin typeface="Arial"/>
                <a:cs typeface="Arial"/>
                <a:hlinkClick r:id="rId5"/>
              </a:rPr>
              <a:t> </a:t>
            </a:r>
            <a:r>
              <a:rPr sz="600" u="sng" spc="-5" dirty="0">
                <a:solidFill>
                  <a:srgbClr val="999999"/>
                </a:solidFill>
                <a:uFill>
                  <a:solidFill>
                    <a:srgbClr val="999999"/>
                  </a:solidFill>
                </a:uFill>
                <a:latin typeface="Arial"/>
                <a:cs typeface="Arial"/>
                <a:hlinkClick r:id="rId5"/>
              </a:rPr>
              <a:t>2.0</a:t>
            </a:r>
            <a:endParaRPr sz="600">
              <a:latin typeface="Arial"/>
              <a:cs typeface="Arial"/>
            </a:endParaRPr>
          </a:p>
        </p:txBody>
      </p:sp>
      <p:sp>
        <p:nvSpPr>
          <p:cNvPr id="5" name="object 5"/>
          <p:cNvSpPr/>
          <p:nvPr/>
        </p:nvSpPr>
        <p:spPr>
          <a:xfrm>
            <a:off x="596337" y="2211648"/>
            <a:ext cx="2245807" cy="2089045"/>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904820" y="2211648"/>
            <a:ext cx="2936319" cy="2089045"/>
          </a:xfrm>
          <a:prstGeom prst="rect">
            <a:avLst/>
          </a:prstGeom>
          <a:blipFill>
            <a:blip r:embed="rId7" cstate="print"/>
            <a:stretch>
              <a:fillRect/>
            </a:stretch>
          </a:blipFill>
        </p:spPr>
        <p:txBody>
          <a:bodyPr wrap="square" lIns="0" tIns="0" rIns="0" bIns="0" rtlCol="0"/>
          <a:lstStyle/>
          <a:p>
            <a:endParaRPr/>
          </a:p>
        </p:txBody>
      </p:sp>
      <p:sp>
        <p:nvSpPr>
          <p:cNvPr id="7" name="object 7"/>
          <p:cNvSpPr txBox="1"/>
          <p:nvPr/>
        </p:nvSpPr>
        <p:spPr>
          <a:xfrm>
            <a:off x="3739818" y="4391745"/>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8"/>
              </a:rPr>
              <a:t>This image</a:t>
            </a:r>
            <a:r>
              <a:rPr sz="600" spc="-5" dirty="0">
                <a:solidFill>
                  <a:srgbClr val="999999"/>
                </a:solidFill>
                <a:latin typeface="Arial"/>
                <a:cs typeface="Arial"/>
                <a:hlinkClick r:id="rId8"/>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3"/>
              </a:rPr>
              <a:t>CC0 1.0</a:t>
            </a:r>
            <a:r>
              <a:rPr sz="600" spc="-5" dirty="0">
                <a:solidFill>
                  <a:srgbClr val="999999"/>
                </a:solidFill>
                <a:latin typeface="Arial"/>
                <a:cs typeface="Arial"/>
                <a:hlinkClick r:id="rId3"/>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8" name="object 8"/>
          <p:cNvSpPr/>
          <p:nvPr/>
        </p:nvSpPr>
        <p:spPr>
          <a:xfrm>
            <a:off x="5903813" y="2224848"/>
            <a:ext cx="2750194" cy="2062645"/>
          </a:xfrm>
          <a:prstGeom prst="rect">
            <a:avLst/>
          </a:prstGeom>
          <a:blipFill>
            <a:blip r:embed="rId9" cstate="print"/>
            <a:stretch>
              <a:fillRect/>
            </a:stretch>
          </a:blipFill>
        </p:spPr>
        <p:txBody>
          <a:bodyPr wrap="square" lIns="0" tIns="0" rIns="0" bIns="0" rtlCol="0"/>
          <a:lstStyle/>
          <a:p>
            <a:endParaRPr/>
          </a:p>
        </p:txBody>
      </p:sp>
      <p:sp>
        <p:nvSpPr>
          <p:cNvPr id="9" name="object 9"/>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10" name="object 10"/>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1" name="object 11"/>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12</a:t>
            </a:fld>
            <a:endParaRPr dirty="0"/>
          </a:p>
        </p:txBody>
      </p:sp>
      <p:sp>
        <p:nvSpPr>
          <p:cNvPr id="12" name="object 12"/>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308797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7672" y="2047498"/>
            <a:ext cx="3824142" cy="254941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109208" y="4687953"/>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3"/>
              </a:rPr>
              <a:t>This image</a:t>
            </a:r>
            <a:r>
              <a:rPr sz="600" spc="-5" dirty="0">
                <a:solidFill>
                  <a:srgbClr val="999999"/>
                </a:solidFill>
                <a:latin typeface="Arial"/>
                <a:cs typeface="Arial"/>
                <a:hlinkClick r:id="rId3"/>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4" name="object 4"/>
          <p:cNvSpPr txBox="1">
            <a:spLocks noGrp="1"/>
          </p:cNvSpPr>
          <p:nvPr>
            <p:ph type="title"/>
          </p:nvPr>
        </p:nvSpPr>
        <p:spPr>
          <a:xfrm>
            <a:off x="384725" y="994282"/>
            <a:ext cx="4422775" cy="391160"/>
          </a:xfrm>
          <a:prstGeom prst="rect">
            <a:avLst/>
          </a:prstGeom>
        </p:spPr>
        <p:txBody>
          <a:bodyPr vert="horz" wrap="square" lIns="0" tIns="12700" rIns="0" bIns="0" rtlCol="0" anchor="ctr">
            <a:spAutoFit/>
          </a:bodyPr>
          <a:lstStyle/>
          <a:p>
            <a:pPr marL="12700">
              <a:lnSpc>
                <a:spcPct val="100000"/>
              </a:lnSpc>
              <a:spcBef>
                <a:spcPts val="100"/>
              </a:spcBef>
            </a:pPr>
            <a:r>
              <a:rPr sz="2400" b="1" spc="-5" dirty="0">
                <a:latin typeface="Arial"/>
                <a:cs typeface="Arial"/>
              </a:rPr>
              <a:t>Challenges</a:t>
            </a:r>
            <a:r>
              <a:rPr sz="2400" spc="-5" dirty="0">
                <a:latin typeface="Arial"/>
                <a:cs typeface="Arial"/>
              </a:rPr>
              <a:t>: Background</a:t>
            </a:r>
            <a:r>
              <a:rPr sz="2400" spc="-90" dirty="0">
                <a:latin typeface="Arial"/>
                <a:cs typeface="Arial"/>
              </a:rPr>
              <a:t> </a:t>
            </a:r>
            <a:r>
              <a:rPr sz="2400" spc="-5" dirty="0">
                <a:latin typeface="Arial"/>
                <a:cs typeface="Arial"/>
              </a:rPr>
              <a:t>Clutter</a:t>
            </a:r>
            <a:endParaRPr sz="2400">
              <a:latin typeface="Arial"/>
              <a:cs typeface="Arial"/>
            </a:endParaRPr>
          </a:p>
        </p:txBody>
      </p:sp>
      <p:sp>
        <p:nvSpPr>
          <p:cNvPr id="5" name="object 5"/>
          <p:cNvSpPr/>
          <p:nvPr/>
        </p:nvSpPr>
        <p:spPr>
          <a:xfrm>
            <a:off x="4917991" y="2047495"/>
            <a:ext cx="3112243" cy="2549422"/>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5840953" y="4687953"/>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6"/>
              </a:rPr>
              <a:t>This image</a:t>
            </a:r>
            <a:r>
              <a:rPr sz="600" spc="-5" dirty="0">
                <a:solidFill>
                  <a:srgbClr val="999999"/>
                </a:solidFill>
                <a:latin typeface="Arial"/>
                <a:cs typeface="Arial"/>
                <a:hlinkClick r:id="rId6"/>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7" name="object 7"/>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8" name="object 8"/>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9" name="object 9"/>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13</a:t>
            </a:fld>
            <a:endParaRPr dirty="0"/>
          </a:p>
        </p:txBody>
      </p:sp>
      <p:sp>
        <p:nvSpPr>
          <p:cNvPr id="10" name="object 10"/>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1541223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994282"/>
            <a:ext cx="4356100" cy="391160"/>
          </a:xfrm>
          <a:prstGeom prst="rect">
            <a:avLst/>
          </a:prstGeom>
        </p:spPr>
        <p:txBody>
          <a:bodyPr vert="horz" wrap="square" lIns="0" tIns="12700" rIns="0" bIns="0" rtlCol="0" anchor="ctr">
            <a:spAutoFit/>
          </a:bodyPr>
          <a:lstStyle/>
          <a:p>
            <a:pPr marL="12700">
              <a:lnSpc>
                <a:spcPct val="100000"/>
              </a:lnSpc>
              <a:spcBef>
                <a:spcPts val="100"/>
              </a:spcBef>
            </a:pPr>
            <a:r>
              <a:rPr sz="2400" b="1" spc="-5" dirty="0"/>
              <a:t>Challenges</a:t>
            </a:r>
            <a:r>
              <a:rPr sz="2400" spc="-5" dirty="0"/>
              <a:t>: Intraclass</a:t>
            </a:r>
            <a:r>
              <a:rPr sz="2400" spc="-95" dirty="0"/>
              <a:t> </a:t>
            </a:r>
            <a:r>
              <a:rPr sz="2400" dirty="0"/>
              <a:t>variation</a:t>
            </a:r>
            <a:endParaRPr sz="2400"/>
          </a:p>
        </p:txBody>
      </p:sp>
      <p:sp>
        <p:nvSpPr>
          <p:cNvPr id="3" name="object 3"/>
          <p:cNvSpPr/>
          <p:nvPr/>
        </p:nvSpPr>
        <p:spPr>
          <a:xfrm>
            <a:off x="1679047" y="1785974"/>
            <a:ext cx="5480263" cy="304269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938814" y="4919424"/>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3"/>
              </a:rPr>
              <a:t>This image</a:t>
            </a:r>
            <a:r>
              <a:rPr sz="600" spc="-5" dirty="0">
                <a:solidFill>
                  <a:srgbClr val="999999"/>
                </a:solidFill>
                <a:latin typeface="Arial"/>
                <a:cs typeface="Arial"/>
                <a:hlinkClick r:id="rId3"/>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5" name="object 5"/>
          <p:cNvSpPr txBox="1">
            <a:spLocks noGrp="1"/>
          </p:cNvSpPr>
          <p:nvPr>
            <p:ph type="dt" sz="half" idx="6"/>
          </p:nvPr>
        </p:nvSpPr>
        <p:spPr>
          <a:xfrm>
            <a:off x="628650" y="7849457"/>
            <a:ext cx="2057400" cy="807913"/>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6" name="object 6"/>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7" name="object 7"/>
          <p:cNvSpPr txBox="1">
            <a:spLocks noGrp="1"/>
          </p:cNvSpPr>
          <p:nvPr>
            <p:ph type="sldNum" sz="quarter" idx="7"/>
          </p:nvPr>
        </p:nvSpPr>
        <p:spPr>
          <a:xfrm>
            <a:off x="6457950" y="8118761"/>
            <a:ext cx="2057400" cy="269304"/>
          </a:xfrm>
          <a:prstGeom prst="rect">
            <a:avLst/>
          </a:prstGeom>
        </p:spPr>
        <p:txBody>
          <a:bodyPr vert="horz" wrap="square" lIns="0" tIns="0" rIns="0" bIns="0" rtlCol="0" anchor="ctr">
            <a:spAutoFit/>
          </a:bodyPr>
          <a:lstStyle/>
          <a:p>
            <a:pPr marL="25400">
              <a:lnSpc>
                <a:spcPts val="2090"/>
              </a:lnSpc>
            </a:pPr>
            <a:fld id="{81D60167-4931-47E6-BA6A-407CBD079E47}" type="slidenum">
              <a:rPr dirty="0"/>
              <a:pPr marL="25400">
                <a:lnSpc>
                  <a:spcPts val="2090"/>
                </a:lnSpc>
              </a:pPr>
              <a:t>14</a:t>
            </a:fld>
            <a:endParaRPr dirty="0"/>
          </a:p>
        </p:txBody>
      </p:sp>
      <p:sp>
        <p:nvSpPr>
          <p:cNvPr id="8" name="object 8"/>
          <p:cNvSpPr txBox="1">
            <a:spLocks noGrp="1"/>
          </p:cNvSpPr>
          <p:nvPr>
            <p:ph type="ftr" sz="quarter" idx="5"/>
          </p:nvPr>
        </p:nvSpPr>
        <p:spPr>
          <a:xfrm>
            <a:off x="3028950" y="8118761"/>
            <a:ext cx="3086100" cy="269304"/>
          </a:xfrm>
          <a:prstGeom prst="rect">
            <a:avLst/>
          </a:prstGeom>
        </p:spPr>
        <p:txBody>
          <a:bodyPr vert="horz" wrap="square" lIns="0" tIns="0" rIns="0" bIns="0" rtlCol="0" anchor="ctr">
            <a:spAutoFit/>
          </a:bodyPr>
          <a:lstStyle/>
          <a:p>
            <a:pPr marL="12700">
              <a:lnSpc>
                <a:spcPts val="2090"/>
              </a:lnSpc>
            </a:pPr>
            <a:r>
              <a:rPr spc="-5" dirty="0"/>
              <a:t>April 5,</a:t>
            </a:r>
            <a:r>
              <a:rPr spc="-90" dirty="0"/>
              <a:t> </a:t>
            </a:r>
            <a:r>
              <a:rPr spc="-5" dirty="0"/>
              <a:t>2018</a:t>
            </a:r>
          </a:p>
        </p:txBody>
      </p:sp>
    </p:spTree>
    <p:extLst>
      <p:ext uri="{BB962C8B-B14F-4D97-AF65-F5344CB8AC3E}">
        <p14:creationId xmlns:p14="http://schemas.microsoft.com/office/powerpoint/2010/main" val="2683156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1309" y="2864250"/>
            <a:ext cx="5498465" cy="756920"/>
          </a:xfrm>
          <a:prstGeom prst="rect">
            <a:avLst/>
          </a:prstGeom>
        </p:spPr>
        <p:txBody>
          <a:bodyPr vert="horz" wrap="square" lIns="0" tIns="12700" rIns="0" bIns="0" rtlCol="0" anchor="ctr">
            <a:spAutoFit/>
          </a:bodyPr>
          <a:lstStyle/>
          <a:p>
            <a:pPr marL="12700">
              <a:lnSpc>
                <a:spcPct val="100000"/>
              </a:lnSpc>
              <a:spcBef>
                <a:spcPts val="100"/>
              </a:spcBef>
            </a:pPr>
            <a:r>
              <a:rPr spc="-35" dirty="0"/>
              <a:t>Linear</a:t>
            </a:r>
            <a:r>
              <a:rPr spc="-40" dirty="0"/>
              <a:t> </a:t>
            </a:r>
            <a:r>
              <a:rPr spc="15" dirty="0"/>
              <a:t>Classification</a:t>
            </a:r>
            <a:endParaRPr/>
          </a:p>
        </p:txBody>
      </p:sp>
      <p:sp>
        <p:nvSpPr>
          <p:cNvPr id="3" name="object 3"/>
          <p:cNvSpPr txBox="1">
            <a:spLocks noGrp="1"/>
          </p:cNvSpPr>
          <p:nvPr>
            <p:ph type="dt" sz="half" idx="6"/>
          </p:nvPr>
        </p:nvSpPr>
        <p:spPr>
          <a:xfrm>
            <a:off x="628650" y="7849457"/>
            <a:ext cx="2057400" cy="807913"/>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4" name="object 4"/>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5" name="object 5"/>
          <p:cNvSpPr txBox="1">
            <a:spLocks noGrp="1"/>
          </p:cNvSpPr>
          <p:nvPr>
            <p:ph type="sldNum" sz="quarter" idx="7"/>
          </p:nvPr>
        </p:nvSpPr>
        <p:spPr>
          <a:xfrm>
            <a:off x="6457950" y="8118761"/>
            <a:ext cx="2057400" cy="269304"/>
          </a:xfrm>
          <a:prstGeom prst="rect">
            <a:avLst/>
          </a:prstGeom>
        </p:spPr>
        <p:txBody>
          <a:bodyPr vert="horz" wrap="square" lIns="0" tIns="0" rIns="0" bIns="0" rtlCol="0" anchor="ctr">
            <a:spAutoFit/>
          </a:bodyPr>
          <a:lstStyle/>
          <a:p>
            <a:pPr marL="25400">
              <a:lnSpc>
                <a:spcPts val="2090"/>
              </a:lnSpc>
            </a:pPr>
            <a:fld id="{81D60167-4931-47E6-BA6A-407CBD079E47}" type="slidenum">
              <a:rPr dirty="0"/>
              <a:pPr marL="25400">
                <a:lnSpc>
                  <a:spcPts val="2090"/>
                </a:lnSpc>
              </a:pPr>
              <a:t>15</a:t>
            </a:fld>
            <a:endParaRPr dirty="0"/>
          </a:p>
        </p:txBody>
      </p:sp>
      <p:sp>
        <p:nvSpPr>
          <p:cNvPr id="6" name="object 6"/>
          <p:cNvSpPr txBox="1">
            <a:spLocks noGrp="1"/>
          </p:cNvSpPr>
          <p:nvPr>
            <p:ph type="ftr" sz="quarter" idx="5"/>
          </p:nvPr>
        </p:nvSpPr>
        <p:spPr>
          <a:xfrm>
            <a:off x="3028950" y="8118761"/>
            <a:ext cx="3086100" cy="269304"/>
          </a:xfrm>
          <a:prstGeom prst="rect">
            <a:avLst/>
          </a:prstGeom>
        </p:spPr>
        <p:txBody>
          <a:bodyPr vert="horz" wrap="square" lIns="0" tIns="0" rIns="0" bIns="0" rtlCol="0" anchor="ctr">
            <a:spAutoFit/>
          </a:bodyPr>
          <a:lstStyle/>
          <a:p>
            <a:pPr marL="12700">
              <a:lnSpc>
                <a:spcPts val="2090"/>
              </a:lnSpc>
            </a:pPr>
            <a:r>
              <a:rPr spc="-5" dirty="0"/>
              <a:t>April 5,</a:t>
            </a:r>
            <a:r>
              <a:rPr spc="-90" dirty="0"/>
              <a:t> </a:t>
            </a:r>
            <a:r>
              <a:rPr spc="-5" dirty="0"/>
              <a:t>2018</a:t>
            </a:r>
          </a:p>
        </p:txBody>
      </p:sp>
    </p:spTree>
    <p:extLst>
      <p:ext uri="{BB962C8B-B14F-4D97-AF65-F5344CB8AC3E}">
        <p14:creationId xmlns:p14="http://schemas.microsoft.com/office/powerpoint/2010/main" val="1793797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5" y="992250"/>
            <a:ext cx="2573655" cy="452120"/>
          </a:xfrm>
          <a:prstGeom prst="rect">
            <a:avLst/>
          </a:prstGeom>
        </p:spPr>
        <p:txBody>
          <a:bodyPr vert="horz" wrap="square" lIns="0" tIns="12700" rIns="0" bIns="0" rtlCol="0" anchor="ctr">
            <a:spAutoFit/>
          </a:bodyPr>
          <a:lstStyle/>
          <a:p>
            <a:pPr marL="12700">
              <a:lnSpc>
                <a:spcPct val="100000"/>
              </a:lnSpc>
              <a:spcBef>
                <a:spcPts val="100"/>
              </a:spcBef>
            </a:pPr>
            <a:r>
              <a:rPr sz="2800" spc="-5" dirty="0">
                <a:latin typeface="Arial"/>
                <a:cs typeface="Arial"/>
              </a:rPr>
              <a:t>Recall</a:t>
            </a:r>
            <a:r>
              <a:rPr sz="2800" spc="-85" dirty="0">
                <a:latin typeface="Arial"/>
                <a:cs typeface="Arial"/>
              </a:rPr>
              <a:t> </a:t>
            </a:r>
            <a:r>
              <a:rPr sz="2800" spc="-5" dirty="0">
                <a:latin typeface="Arial"/>
                <a:cs typeface="Arial"/>
              </a:rPr>
              <a:t>CIFAR10</a:t>
            </a:r>
            <a:endParaRPr sz="2800">
              <a:latin typeface="Arial"/>
              <a:cs typeface="Arial"/>
            </a:endParaRPr>
          </a:p>
        </p:txBody>
      </p:sp>
      <p:sp>
        <p:nvSpPr>
          <p:cNvPr id="3" name="object 3"/>
          <p:cNvSpPr txBox="1"/>
          <p:nvPr/>
        </p:nvSpPr>
        <p:spPr>
          <a:xfrm>
            <a:off x="5211343" y="2658878"/>
            <a:ext cx="2580005" cy="1139799"/>
          </a:xfrm>
          <a:prstGeom prst="rect">
            <a:avLst/>
          </a:prstGeom>
        </p:spPr>
        <p:txBody>
          <a:bodyPr vert="horz" wrap="square" lIns="0" tIns="10795" rIns="0" bIns="0" rtlCol="0">
            <a:spAutoFit/>
          </a:bodyPr>
          <a:lstStyle/>
          <a:p>
            <a:pPr marL="202565" marR="5080" indent="-190500">
              <a:lnSpc>
                <a:spcPct val="100699"/>
              </a:lnSpc>
              <a:spcBef>
                <a:spcPts val="85"/>
              </a:spcBef>
            </a:pPr>
            <a:r>
              <a:rPr b="1" spc="-5" dirty="0">
                <a:latin typeface="Arial"/>
                <a:cs typeface="Arial"/>
              </a:rPr>
              <a:t>50,000 </a:t>
            </a:r>
            <a:r>
              <a:rPr spc="-5" dirty="0">
                <a:latin typeface="Arial"/>
                <a:cs typeface="Arial"/>
              </a:rPr>
              <a:t>training images  each image is</a:t>
            </a:r>
            <a:r>
              <a:rPr spc="-75" dirty="0">
                <a:latin typeface="Arial"/>
                <a:cs typeface="Arial"/>
              </a:rPr>
              <a:t> </a:t>
            </a:r>
            <a:r>
              <a:rPr b="1" spc="-5" dirty="0">
                <a:latin typeface="Arial"/>
                <a:cs typeface="Arial"/>
              </a:rPr>
              <a:t>32x32x3</a:t>
            </a:r>
            <a:endParaRPr>
              <a:latin typeface="Arial"/>
              <a:cs typeface="Arial"/>
            </a:endParaRPr>
          </a:p>
          <a:p>
            <a:pPr>
              <a:spcBef>
                <a:spcPts val="5"/>
              </a:spcBef>
            </a:pPr>
            <a:endParaRPr sz="1900">
              <a:latin typeface="Times New Roman"/>
              <a:cs typeface="Times New Roman"/>
            </a:endParaRPr>
          </a:p>
          <a:p>
            <a:pPr marL="12700"/>
            <a:r>
              <a:rPr b="1" spc="-5" dirty="0">
                <a:latin typeface="Arial"/>
                <a:cs typeface="Arial"/>
              </a:rPr>
              <a:t>10,000 </a:t>
            </a:r>
            <a:r>
              <a:rPr spc="-5" dirty="0">
                <a:latin typeface="Arial"/>
                <a:cs typeface="Arial"/>
              </a:rPr>
              <a:t>test</a:t>
            </a:r>
            <a:r>
              <a:rPr spc="-20" dirty="0">
                <a:latin typeface="Arial"/>
                <a:cs typeface="Arial"/>
              </a:rPr>
              <a:t> </a:t>
            </a:r>
            <a:r>
              <a:rPr spc="-5" dirty="0">
                <a:latin typeface="Arial"/>
                <a:cs typeface="Arial"/>
              </a:rPr>
              <a:t>images.</a:t>
            </a:r>
            <a:endParaRPr>
              <a:latin typeface="Arial"/>
              <a:cs typeface="Arial"/>
            </a:endParaRPr>
          </a:p>
        </p:txBody>
      </p:sp>
      <p:sp>
        <p:nvSpPr>
          <p:cNvPr id="4" name="object 4"/>
          <p:cNvSpPr/>
          <p:nvPr/>
        </p:nvSpPr>
        <p:spPr>
          <a:xfrm>
            <a:off x="130893" y="1564623"/>
            <a:ext cx="4726685" cy="3542042"/>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6" name="object 6"/>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7" name="object 7"/>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16</a:t>
            </a:fld>
            <a:endParaRPr dirty="0"/>
          </a:p>
        </p:txBody>
      </p:sp>
      <p:sp>
        <p:nvSpPr>
          <p:cNvPr id="8" name="object 8"/>
          <p:cNvSpPr txBox="1">
            <a:spLocks noGrp="1"/>
          </p:cNvSpPr>
          <p:nvPr>
            <p:ph type="ftr" sz="quarter" idx="4294967295"/>
          </p:nvPr>
        </p:nvSpPr>
        <p:spPr>
          <a:xfrm>
            <a:off x="0" y="857251"/>
            <a:ext cx="0" cy="538609"/>
          </a:xfrm>
          <a:prstGeom prst="rect">
            <a:avLst/>
          </a:prstGeom>
        </p:spPr>
        <p:txBody>
          <a:bodyPr vert="horz" wrap="square" lIns="0" tIns="0" rIns="0" bIns="0" rtlCol="0">
            <a:spAutoFit/>
          </a:bodyPr>
          <a:lstStyle/>
          <a:p>
            <a:pPr marL="12700">
              <a:lnSpc>
                <a:spcPts val="2090"/>
              </a:lnSpc>
            </a:pPr>
            <a:r>
              <a:rPr spc="-5" dirty="0" smtClean="0"/>
              <a:t>18</a:t>
            </a:r>
            <a:endParaRPr spc="-5" dirty="0"/>
          </a:p>
        </p:txBody>
      </p:sp>
    </p:spTree>
    <p:extLst>
      <p:ext uri="{BB962C8B-B14F-4D97-AF65-F5344CB8AC3E}">
        <p14:creationId xmlns:p14="http://schemas.microsoft.com/office/powerpoint/2010/main" val="2019731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3011" y="2524097"/>
            <a:ext cx="1177412" cy="11528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84725" y="992251"/>
            <a:ext cx="3355975" cy="1520929"/>
          </a:xfrm>
          <a:prstGeom prst="rect">
            <a:avLst/>
          </a:prstGeom>
        </p:spPr>
        <p:txBody>
          <a:bodyPr vert="horz" wrap="square" lIns="0" tIns="12700" rIns="0" bIns="0" rtlCol="0">
            <a:spAutoFit/>
          </a:bodyPr>
          <a:lstStyle/>
          <a:p>
            <a:pPr marL="12700">
              <a:spcBef>
                <a:spcPts val="100"/>
              </a:spcBef>
            </a:pPr>
            <a:r>
              <a:rPr sz="2800" spc="-10" dirty="0">
                <a:latin typeface="Arial"/>
                <a:cs typeface="Arial"/>
              </a:rPr>
              <a:t>Parametric</a:t>
            </a:r>
            <a:r>
              <a:rPr sz="2800" spc="-85" dirty="0">
                <a:latin typeface="Arial"/>
                <a:cs typeface="Arial"/>
              </a:rPr>
              <a:t> </a:t>
            </a:r>
            <a:r>
              <a:rPr sz="2800" spc="-5" dirty="0">
                <a:latin typeface="Arial"/>
                <a:cs typeface="Arial"/>
              </a:rPr>
              <a:t>Approach</a:t>
            </a:r>
            <a:endParaRPr sz="2800">
              <a:latin typeface="Arial"/>
              <a:cs typeface="Arial"/>
            </a:endParaRPr>
          </a:p>
          <a:p>
            <a:pPr>
              <a:spcBef>
                <a:spcPts val="35"/>
              </a:spcBef>
            </a:pPr>
            <a:endParaRPr sz="4600">
              <a:latin typeface="Times New Roman"/>
              <a:cs typeface="Times New Roman"/>
            </a:endParaRPr>
          </a:p>
          <a:p>
            <a:pPr marL="235585">
              <a:spcBef>
                <a:spcPts val="5"/>
              </a:spcBef>
            </a:pPr>
            <a:r>
              <a:rPr sz="2400" spc="-5" dirty="0">
                <a:solidFill>
                  <a:srgbClr val="0000FF"/>
                </a:solidFill>
                <a:latin typeface="Arial"/>
                <a:cs typeface="Arial"/>
              </a:rPr>
              <a:t>Image</a:t>
            </a:r>
            <a:endParaRPr sz="2400">
              <a:latin typeface="Arial"/>
              <a:cs typeface="Arial"/>
            </a:endParaRPr>
          </a:p>
        </p:txBody>
      </p:sp>
      <p:sp>
        <p:nvSpPr>
          <p:cNvPr id="4" name="object 4"/>
          <p:cNvSpPr txBox="1"/>
          <p:nvPr/>
        </p:nvSpPr>
        <p:spPr>
          <a:xfrm>
            <a:off x="3512667" y="2858778"/>
            <a:ext cx="1062355" cy="482600"/>
          </a:xfrm>
          <a:prstGeom prst="rect">
            <a:avLst/>
          </a:prstGeom>
        </p:spPr>
        <p:txBody>
          <a:bodyPr vert="horz" wrap="square" lIns="0" tIns="12700" rIns="0" bIns="0" rtlCol="0">
            <a:spAutoFit/>
          </a:bodyPr>
          <a:lstStyle/>
          <a:p>
            <a:pPr marL="12700">
              <a:spcBef>
                <a:spcPts val="100"/>
              </a:spcBef>
            </a:pPr>
            <a:r>
              <a:rPr sz="3000" spc="-5" dirty="0">
                <a:latin typeface="Arial"/>
                <a:cs typeface="Arial"/>
              </a:rPr>
              <a:t>f</a:t>
            </a:r>
            <a:r>
              <a:rPr sz="3000" dirty="0">
                <a:latin typeface="Arial"/>
                <a:cs typeface="Arial"/>
              </a:rPr>
              <a:t>(</a:t>
            </a:r>
            <a:r>
              <a:rPr sz="3000" b="1" dirty="0">
                <a:solidFill>
                  <a:srgbClr val="0000FF"/>
                </a:solidFill>
                <a:latin typeface="Arial"/>
                <a:cs typeface="Arial"/>
              </a:rPr>
              <a:t>x</a:t>
            </a:r>
            <a:r>
              <a:rPr sz="3000" dirty="0">
                <a:latin typeface="Arial"/>
                <a:cs typeface="Arial"/>
              </a:rPr>
              <a:t>,</a:t>
            </a:r>
            <a:r>
              <a:rPr sz="3000" b="1" dirty="0">
                <a:solidFill>
                  <a:srgbClr val="FF0000"/>
                </a:solidFill>
                <a:latin typeface="Arial"/>
                <a:cs typeface="Arial"/>
              </a:rPr>
              <a:t>W</a:t>
            </a:r>
            <a:r>
              <a:rPr sz="3000" dirty="0">
                <a:latin typeface="Arial"/>
                <a:cs typeface="Arial"/>
              </a:rPr>
              <a:t>)</a:t>
            </a:r>
            <a:endParaRPr sz="3000">
              <a:latin typeface="Arial"/>
              <a:cs typeface="Arial"/>
            </a:endParaRPr>
          </a:p>
        </p:txBody>
      </p:sp>
      <p:sp>
        <p:nvSpPr>
          <p:cNvPr id="5" name="object 5"/>
          <p:cNvSpPr/>
          <p:nvPr/>
        </p:nvSpPr>
        <p:spPr>
          <a:xfrm>
            <a:off x="1819646" y="3100545"/>
            <a:ext cx="1449070" cy="0"/>
          </a:xfrm>
          <a:custGeom>
            <a:avLst/>
            <a:gdLst/>
            <a:ahLst/>
            <a:cxnLst/>
            <a:rect l="l" t="t" r="r" b="b"/>
            <a:pathLst>
              <a:path w="1449070">
                <a:moveTo>
                  <a:pt x="0" y="0"/>
                </a:moveTo>
                <a:lnTo>
                  <a:pt x="1448547" y="0"/>
                </a:lnTo>
              </a:path>
            </a:pathLst>
          </a:custGeom>
          <a:ln w="28574">
            <a:solidFill>
              <a:srgbClr val="000000"/>
            </a:solidFill>
          </a:ln>
        </p:spPr>
        <p:txBody>
          <a:bodyPr wrap="square" lIns="0" tIns="0" rIns="0" bIns="0" rtlCol="0"/>
          <a:lstStyle/>
          <a:p>
            <a:endParaRPr/>
          </a:p>
        </p:txBody>
      </p:sp>
      <p:sp>
        <p:nvSpPr>
          <p:cNvPr id="6" name="object 6"/>
          <p:cNvSpPr/>
          <p:nvPr/>
        </p:nvSpPr>
        <p:spPr>
          <a:xfrm>
            <a:off x="3253907" y="3039061"/>
            <a:ext cx="158249" cy="12296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121241" y="3571545"/>
            <a:ext cx="0" cy="384175"/>
          </a:xfrm>
          <a:custGeom>
            <a:avLst/>
            <a:gdLst/>
            <a:ahLst/>
            <a:cxnLst/>
            <a:rect l="l" t="t" r="r" b="b"/>
            <a:pathLst>
              <a:path h="384175">
                <a:moveTo>
                  <a:pt x="0" y="383849"/>
                </a:moveTo>
                <a:lnTo>
                  <a:pt x="0" y="0"/>
                </a:lnTo>
              </a:path>
            </a:pathLst>
          </a:custGeom>
          <a:ln w="28574">
            <a:solidFill>
              <a:srgbClr val="000000"/>
            </a:solidFill>
          </a:ln>
        </p:spPr>
        <p:txBody>
          <a:bodyPr wrap="square" lIns="0" tIns="0" rIns="0" bIns="0" rtlCol="0"/>
          <a:lstStyle/>
          <a:p>
            <a:endParaRPr/>
          </a:p>
        </p:txBody>
      </p:sp>
      <p:sp>
        <p:nvSpPr>
          <p:cNvPr id="8" name="object 8"/>
          <p:cNvSpPr/>
          <p:nvPr/>
        </p:nvSpPr>
        <p:spPr>
          <a:xfrm>
            <a:off x="4059754" y="3427583"/>
            <a:ext cx="122974" cy="15824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652265" y="3100545"/>
            <a:ext cx="1069340" cy="0"/>
          </a:xfrm>
          <a:custGeom>
            <a:avLst/>
            <a:gdLst/>
            <a:ahLst/>
            <a:cxnLst/>
            <a:rect l="l" t="t" r="r" b="b"/>
            <a:pathLst>
              <a:path w="1069339">
                <a:moveTo>
                  <a:pt x="0" y="0"/>
                </a:moveTo>
                <a:lnTo>
                  <a:pt x="1068747" y="0"/>
                </a:lnTo>
              </a:path>
            </a:pathLst>
          </a:custGeom>
          <a:ln w="28574">
            <a:solidFill>
              <a:srgbClr val="000000"/>
            </a:solidFill>
          </a:ln>
        </p:spPr>
        <p:txBody>
          <a:bodyPr wrap="square" lIns="0" tIns="0" rIns="0" bIns="0" rtlCol="0"/>
          <a:lstStyle/>
          <a:p>
            <a:endParaRPr/>
          </a:p>
        </p:txBody>
      </p:sp>
      <p:sp>
        <p:nvSpPr>
          <p:cNvPr id="10" name="object 10"/>
          <p:cNvSpPr/>
          <p:nvPr/>
        </p:nvSpPr>
        <p:spPr>
          <a:xfrm>
            <a:off x="5706727" y="3039061"/>
            <a:ext cx="158249" cy="122969"/>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6149314" y="2740803"/>
            <a:ext cx="2514600" cy="772005"/>
          </a:xfrm>
          <a:prstGeom prst="rect">
            <a:avLst/>
          </a:prstGeom>
        </p:spPr>
        <p:txBody>
          <a:bodyPr vert="horz" wrap="square" lIns="0" tIns="27939" rIns="0" bIns="0" rtlCol="0">
            <a:spAutoFit/>
          </a:bodyPr>
          <a:lstStyle/>
          <a:p>
            <a:pPr marL="12700" marR="5080">
              <a:lnSpc>
                <a:spcPts val="2850"/>
              </a:lnSpc>
              <a:spcBef>
                <a:spcPts val="219"/>
              </a:spcBef>
            </a:pPr>
            <a:r>
              <a:rPr sz="2400" b="1" spc="-5" dirty="0">
                <a:latin typeface="Arial"/>
                <a:cs typeface="Arial"/>
              </a:rPr>
              <a:t>10 </a:t>
            </a:r>
            <a:r>
              <a:rPr sz="2400" spc="-5" dirty="0">
                <a:latin typeface="Arial"/>
                <a:cs typeface="Arial"/>
              </a:rPr>
              <a:t>numbers</a:t>
            </a:r>
            <a:r>
              <a:rPr sz="2400" spc="-95" dirty="0">
                <a:latin typeface="Arial"/>
                <a:cs typeface="Arial"/>
              </a:rPr>
              <a:t> </a:t>
            </a:r>
            <a:r>
              <a:rPr sz="2400" spc="-5" dirty="0">
                <a:latin typeface="Arial"/>
                <a:cs typeface="Arial"/>
              </a:rPr>
              <a:t>giving  </a:t>
            </a:r>
            <a:r>
              <a:rPr sz="2400" dirty="0">
                <a:latin typeface="Arial"/>
                <a:cs typeface="Arial"/>
              </a:rPr>
              <a:t>class</a:t>
            </a:r>
            <a:r>
              <a:rPr sz="2400" spc="-15" dirty="0">
                <a:latin typeface="Arial"/>
                <a:cs typeface="Arial"/>
              </a:rPr>
              <a:t> </a:t>
            </a:r>
            <a:r>
              <a:rPr sz="2400" dirty="0">
                <a:latin typeface="Arial"/>
                <a:cs typeface="Arial"/>
              </a:rPr>
              <a:t>scores</a:t>
            </a:r>
            <a:endParaRPr sz="2400">
              <a:latin typeface="Arial"/>
              <a:cs typeface="Arial"/>
            </a:endParaRPr>
          </a:p>
        </p:txBody>
      </p:sp>
      <p:sp>
        <p:nvSpPr>
          <p:cNvPr id="14" name="object 14"/>
          <p:cNvSpPr txBox="1">
            <a:spLocks noGrp="1"/>
          </p:cNvSpPr>
          <p:nvPr>
            <p:ph type="dt" sz="half" idx="6"/>
          </p:nvPr>
        </p:nvSpPr>
        <p:spPr>
          <a:xfrm>
            <a:off x="7634718" y="7613079"/>
            <a:ext cx="1433195" cy="1077218"/>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15" name="object 15"/>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6" name="object 16"/>
          <p:cNvSpPr txBox="1">
            <a:spLocks noGrp="1"/>
          </p:cNvSpPr>
          <p:nvPr>
            <p:ph type="sldNum" sz="quarter" idx="7"/>
          </p:nvPr>
        </p:nvSpPr>
        <p:spPr>
          <a:xfrm>
            <a:off x="5105646" y="8017023"/>
            <a:ext cx="1432559" cy="269304"/>
          </a:xfrm>
          <a:prstGeom prst="rect">
            <a:avLst/>
          </a:prstGeom>
        </p:spPr>
        <p:txBody>
          <a:bodyPr vert="horz" wrap="square" lIns="0" tIns="0" rIns="0" bIns="0" rtlCol="0" anchor="ctr">
            <a:spAutoFit/>
          </a:bodyPr>
          <a:lstStyle/>
          <a:p>
            <a:pPr marL="25400">
              <a:lnSpc>
                <a:spcPts val="2090"/>
              </a:lnSpc>
            </a:pPr>
            <a:fld id="{81D60167-4931-47E6-BA6A-407CBD079E47}" type="slidenum">
              <a:rPr dirty="0"/>
              <a:pPr marL="25400">
                <a:lnSpc>
                  <a:spcPts val="2090"/>
                </a:lnSpc>
              </a:pPr>
              <a:t>17</a:t>
            </a:fld>
            <a:endParaRPr dirty="0"/>
          </a:p>
        </p:txBody>
      </p:sp>
      <p:sp>
        <p:nvSpPr>
          <p:cNvPr id="17" name="object 17"/>
          <p:cNvSpPr txBox="1">
            <a:spLocks noGrp="1"/>
          </p:cNvSpPr>
          <p:nvPr>
            <p:ph type="ftr" sz="quarter" idx="5"/>
          </p:nvPr>
        </p:nvSpPr>
        <p:spPr>
          <a:xfrm>
            <a:off x="72824" y="8017036"/>
            <a:ext cx="4514850" cy="269304"/>
          </a:xfrm>
          <a:prstGeom prst="rect">
            <a:avLst/>
          </a:prstGeom>
        </p:spPr>
        <p:txBody>
          <a:bodyPr vert="horz" wrap="square" lIns="0" tIns="0" rIns="0" bIns="0" rtlCol="0" anchor="ctr">
            <a:spAutoFit/>
          </a:bodyPr>
          <a:lstStyle/>
          <a:p>
            <a:pPr marL="12700">
              <a:lnSpc>
                <a:spcPts val="2090"/>
              </a:lnSpc>
            </a:pPr>
            <a:r>
              <a:rPr spc="-5" dirty="0"/>
              <a:t>April 5,</a:t>
            </a:r>
            <a:r>
              <a:rPr spc="-90" dirty="0"/>
              <a:t> </a:t>
            </a:r>
            <a:r>
              <a:rPr spc="-5" dirty="0"/>
              <a:t>2018</a:t>
            </a:r>
          </a:p>
        </p:txBody>
      </p:sp>
      <p:sp>
        <p:nvSpPr>
          <p:cNvPr id="12" name="object 12"/>
          <p:cNvSpPr txBox="1"/>
          <p:nvPr/>
        </p:nvSpPr>
        <p:spPr>
          <a:xfrm>
            <a:off x="37150" y="3746803"/>
            <a:ext cx="2732405" cy="575945"/>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a:latin typeface="Arial"/>
              <a:cs typeface="Arial"/>
            </a:endParaRPr>
          </a:p>
        </p:txBody>
      </p:sp>
      <p:sp>
        <p:nvSpPr>
          <p:cNvPr id="13" name="object 13"/>
          <p:cNvSpPr txBox="1"/>
          <p:nvPr/>
        </p:nvSpPr>
        <p:spPr>
          <a:xfrm>
            <a:off x="3328340" y="3921337"/>
            <a:ext cx="1566545" cy="1388110"/>
          </a:xfrm>
          <a:prstGeom prst="rect">
            <a:avLst/>
          </a:prstGeom>
        </p:spPr>
        <p:txBody>
          <a:bodyPr vert="horz" wrap="square" lIns="0" tIns="12700" rIns="0" bIns="0" rtlCol="0">
            <a:spAutoFit/>
          </a:bodyPr>
          <a:lstStyle/>
          <a:p>
            <a:pPr marR="74930" algn="ctr">
              <a:lnSpc>
                <a:spcPts val="5380"/>
              </a:lnSpc>
              <a:spcBef>
                <a:spcPts val="100"/>
              </a:spcBef>
            </a:pPr>
            <a:r>
              <a:rPr sz="4800" dirty="0">
                <a:solidFill>
                  <a:srgbClr val="FF0000"/>
                </a:solidFill>
                <a:latin typeface="Arial"/>
                <a:cs typeface="Arial"/>
              </a:rPr>
              <a:t>W</a:t>
            </a:r>
            <a:endParaRPr sz="4800">
              <a:latin typeface="Arial"/>
              <a:cs typeface="Arial"/>
            </a:endParaRPr>
          </a:p>
          <a:p>
            <a:pPr marL="12700">
              <a:lnSpc>
                <a:spcPts val="2485"/>
              </a:lnSpc>
            </a:pPr>
            <a:r>
              <a:rPr sz="2400" spc="-5" dirty="0">
                <a:solidFill>
                  <a:srgbClr val="FF0000"/>
                </a:solidFill>
                <a:latin typeface="Arial"/>
                <a:cs typeface="Arial"/>
              </a:rPr>
              <a:t>parameters</a:t>
            </a:r>
            <a:endParaRPr sz="2400">
              <a:latin typeface="Arial"/>
              <a:cs typeface="Arial"/>
            </a:endParaRPr>
          </a:p>
          <a:p>
            <a:pPr marL="12700">
              <a:lnSpc>
                <a:spcPts val="2865"/>
              </a:lnSpc>
            </a:pPr>
            <a:r>
              <a:rPr sz="2400" spc="-5" dirty="0">
                <a:solidFill>
                  <a:srgbClr val="FF0000"/>
                </a:solidFill>
                <a:latin typeface="Arial"/>
                <a:cs typeface="Arial"/>
              </a:rPr>
              <a:t>or</a:t>
            </a:r>
            <a:r>
              <a:rPr sz="2400" spc="-100" dirty="0">
                <a:solidFill>
                  <a:srgbClr val="FF0000"/>
                </a:solidFill>
                <a:latin typeface="Arial"/>
                <a:cs typeface="Arial"/>
              </a:rPr>
              <a:t> </a:t>
            </a:r>
            <a:r>
              <a:rPr sz="2400" spc="-5" dirty="0">
                <a:solidFill>
                  <a:srgbClr val="FF0000"/>
                </a:solidFill>
                <a:latin typeface="Arial"/>
                <a:cs typeface="Arial"/>
              </a:rPr>
              <a:t>weights</a:t>
            </a:r>
            <a:endParaRPr sz="2400">
              <a:latin typeface="Arial"/>
              <a:cs typeface="Arial"/>
            </a:endParaRPr>
          </a:p>
        </p:txBody>
      </p:sp>
    </p:spTree>
    <p:extLst>
      <p:ext uri="{BB962C8B-B14F-4D97-AF65-F5344CB8AC3E}">
        <p14:creationId xmlns:p14="http://schemas.microsoft.com/office/powerpoint/2010/main" val="1391067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4724" y="992250"/>
            <a:ext cx="6097270" cy="452120"/>
          </a:xfrm>
          <a:prstGeom prst="rect">
            <a:avLst/>
          </a:prstGeom>
        </p:spPr>
        <p:txBody>
          <a:bodyPr vert="horz" wrap="square" lIns="0" tIns="12700" rIns="0" bIns="0" rtlCol="0">
            <a:spAutoFit/>
          </a:bodyPr>
          <a:lstStyle/>
          <a:p>
            <a:pPr marL="12700">
              <a:spcBef>
                <a:spcPts val="100"/>
              </a:spcBef>
            </a:pPr>
            <a:r>
              <a:rPr sz="2800" spc="-10" dirty="0">
                <a:latin typeface="Arial"/>
                <a:cs typeface="Arial"/>
              </a:rPr>
              <a:t>Parametric Approach: </a:t>
            </a:r>
            <a:r>
              <a:rPr sz="2800" spc="-5" dirty="0">
                <a:latin typeface="Arial"/>
                <a:cs typeface="Arial"/>
              </a:rPr>
              <a:t>Linear</a:t>
            </a:r>
            <a:r>
              <a:rPr sz="2800" spc="-75" dirty="0">
                <a:latin typeface="Arial"/>
                <a:cs typeface="Arial"/>
              </a:rPr>
              <a:t> </a:t>
            </a:r>
            <a:r>
              <a:rPr sz="2800" spc="-5" dirty="0">
                <a:latin typeface="Arial"/>
                <a:cs typeface="Arial"/>
              </a:rPr>
              <a:t>Classifier</a:t>
            </a:r>
            <a:endParaRPr sz="2800">
              <a:latin typeface="Arial"/>
              <a:cs typeface="Arial"/>
            </a:endParaRPr>
          </a:p>
        </p:txBody>
      </p:sp>
      <p:sp>
        <p:nvSpPr>
          <p:cNvPr id="3" name="object 3"/>
          <p:cNvSpPr/>
          <p:nvPr/>
        </p:nvSpPr>
        <p:spPr>
          <a:xfrm>
            <a:off x="473011" y="2524097"/>
            <a:ext cx="1177412" cy="115289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08086" y="2095703"/>
            <a:ext cx="871855" cy="391160"/>
          </a:xfrm>
          <a:prstGeom prst="rect">
            <a:avLst/>
          </a:prstGeom>
        </p:spPr>
        <p:txBody>
          <a:bodyPr vert="horz" wrap="square" lIns="0" tIns="12700" rIns="0" bIns="0" rtlCol="0">
            <a:spAutoFit/>
          </a:bodyPr>
          <a:lstStyle/>
          <a:p>
            <a:pPr marL="12700">
              <a:spcBef>
                <a:spcPts val="100"/>
              </a:spcBef>
            </a:pPr>
            <a:r>
              <a:rPr sz="2400" spc="-5" dirty="0">
                <a:solidFill>
                  <a:srgbClr val="0000FF"/>
                </a:solidFill>
                <a:latin typeface="Arial"/>
                <a:cs typeface="Arial"/>
              </a:rPr>
              <a:t>Image</a:t>
            </a:r>
            <a:endParaRPr sz="2400">
              <a:latin typeface="Arial"/>
              <a:cs typeface="Arial"/>
            </a:endParaRPr>
          </a:p>
        </p:txBody>
      </p:sp>
      <p:sp>
        <p:nvSpPr>
          <p:cNvPr id="5" name="object 5"/>
          <p:cNvSpPr txBox="1"/>
          <p:nvPr/>
        </p:nvSpPr>
        <p:spPr>
          <a:xfrm>
            <a:off x="3328340" y="3921337"/>
            <a:ext cx="1566545" cy="1388110"/>
          </a:xfrm>
          <a:prstGeom prst="rect">
            <a:avLst/>
          </a:prstGeom>
        </p:spPr>
        <p:txBody>
          <a:bodyPr vert="horz" wrap="square" lIns="0" tIns="12700" rIns="0" bIns="0" rtlCol="0">
            <a:spAutoFit/>
          </a:bodyPr>
          <a:lstStyle/>
          <a:p>
            <a:pPr marR="74930" algn="ctr">
              <a:lnSpc>
                <a:spcPts val="5380"/>
              </a:lnSpc>
              <a:spcBef>
                <a:spcPts val="100"/>
              </a:spcBef>
            </a:pPr>
            <a:r>
              <a:rPr sz="4800" dirty="0">
                <a:solidFill>
                  <a:srgbClr val="FF0000"/>
                </a:solidFill>
                <a:latin typeface="Arial"/>
                <a:cs typeface="Arial"/>
              </a:rPr>
              <a:t>W</a:t>
            </a:r>
            <a:endParaRPr sz="4800">
              <a:latin typeface="Arial"/>
              <a:cs typeface="Arial"/>
            </a:endParaRPr>
          </a:p>
          <a:p>
            <a:pPr marL="12700">
              <a:lnSpc>
                <a:spcPts val="2485"/>
              </a:lnSpc>
            </a:pPr>
            <a:r>
              <a:rPr sz="2400" spc="-5" dirty="0">
                <a:solidFill>
                  <a:srgbClr val="FF0000"/>
                </a:solidFill>
                <a:latin typeface="Arial"/>
                <a:cs typeface="Arial"/>
              </a:rPr>
              <a:t>parameters</a:t>
            </a:r>
            <a:endParaRPr sz="2400">
              <a:latin typeface="Arial"/>
              <a:cs typeface="Arial"/>
            </a:endParaRPr>
          </a:p>
          <a:p>
            <a:pPr marL="12700">
              <a:lnSpc>
                <a:spcPts val="2865"/>
              </a:lnSpc>
            </a:pPr>
            <a:r>
              <a:rPr sz="2400" spc="-5" dirty="0">
                <a:solidFill>
                  <a:srgbClr val="FF0000"/>
                </a:solidFill>
                <a:latin typeface="Arial"/>
                <a:cs typeface="Arial"/>
              </a:rPr>
              <a:t>or</a:t>
            </a:r>
            <a:r>
              <a:rPr sz="2400" spc="-100" dirty="0">
                <a:solidFill>
                  <a:srgbClr val="FF0000"/>
                </a:solidFill>
                <a:latin typeface="Arial"/>
                <a:cs typeface="Arial"/>
              </a:rPr>
              <a:t> </a:t>
            </a:r>
            <a:r>
              <a:rPr sz="2400" spc="-5" dirty="0">
                <a:solidFill>
                  <a:srgbClr val="FF0000"/>
                </a:solidFill>
                <a:latin typeface="Arial"/>
                <a:cs typeface="Arial"/>
              </a:rPr>
              <a:t>weights</a:t>
            </a:r>
            <a:endParaRPr sz="2400">
              <a:latin typeface="Arial"/>
              <a:cs typeface="Arial"/>
            </a:endParaRPr>
          </a:p>
        </p:txBody>
      </p:sp>
      <p:sp>
        <p:nvSpPr>
          <p:cNvPr id="6" name="object 6"/>
          <p:cNvSpPr txBox="1"/>
          <p:nvPr/>
        </p:nvSpPr>
        <p:spPr>
          <a:xfrm>
            <a:off x="3512667" y="2858778"/>
            <a:ext cx="1062355" cy="482600"/>
          </a:xfrm>
          <a:prstGeom prst="rect">
            <a:avLst/>
          </a:prstGeom>
        </p:spPr>
        <p:txBody>
          <a:bodyPr vert="horz" wrap="square" lIns="0" tIns="12700" rIns="0" bIns="0" rtlCol="0">
            <a:spAutoFit/>
          </a:bodyPr>
          <a:lstStyle/>
          <a:p>
            <a:pPr marL="12700">
              <a:spcBef>
                <a:spcPts val="100"/>
              </a:spcBef>
            </a:pPr>
            <a:r>
              <a:rPr sz="3000" spc="-5" dirty="0">
                <a:latin typeface="Arial"/>
                <a:cs typeface="Arial"/>
              </a:rPr>
              <a:t>f</a:t>
            </a:r>
            <a:r>
              <a:rPr sz="3000" dirty="0">
                <a:latin typeface="Arial"/>
                <a:cs typeface="Arial"/>
              </a:rPr>
              <a:t>(</a:t>
            </a:r>
            <a:r>
              <a:rPr sz="3000" b="1" dirty="0">
                <a:solidFill>
                  <a:srgbClr val="0000FF"/>
                </a:solidFill>
                <a:latin typeface="Arial"/>
                <a:cs typeface="Arial"/>
              </a:rPr>
              <a:t>x</a:t>
            </a:r>
            <a:r>
              <a:rPr sz="3000" dirty="0">
                <a:latin typeface="Arial"/>
                <a:cs typeface="Arial"/>
              </a:rPr>
              <a:t>,</a:t>
            </a:r>
            <a:r>
              <a:rPr sz="3000" b="1" dirty="0">
                <a:solidFill>
                  <a:srgbClr val="FF0000"/>
                </a:solidFill>
                <a:latin typeface="Arial"/>
                <a:cs typeface="Arial"/>
              </a:rPr>
              <a:t>W</a:t>
            </a:r>
            <a:r>
              <a:rPr sz="3000" dirty="0">
                <a:latin typeface="Arial"/>
                <a:cs typeface="Arial"/>
              </a:rPr>
              <a:t>)</a:t>
            </a:r>
            <a:endParaRPr sz="3000">
              <a:latin typeface="Arial"/>
              <a:cs typeface="Arial"/>
            </a:endParaRPr>
          </a:p>
        </p:txBody>
      </p:sp>
      <p:sp>
        <p:nvSpPr>
          <p:cNvPr id="7" name="object 7"/>
          <p:cNvSpPr/>
          <p:nvPr/>
        </p:nvSpPr>
        <p:spPr>
          <a:xfrm>
            <a:off x="1819646" y="3100545"/>
            <a:ext cx="1449070" cy="0"/>
          </a:xfrm>
          <a:custGeom>
            <a:avLst/>
            <a:gdLst/>
            <a:ahLst/>
            <a:cxnLst/>
            <a:rect l="l" t="t" r="r" b="b"/>
            <a:pathLst>
              <a:path w="1449070">
                <a:moveTo>
                  <a:pt x="0" y="0"/>
                </a:moveTo>
                <a:lnTo>
                  <a:pt x="1448547" y="0"/>
                </a:lnTo>
              </a:path>
            </a:pathLst>
          </a:custGeom>
          <a:ln w="28574">
            <a:solidFill>
              <a:srgbClr val="000000"/>
            </a:solidFill>
          </a:ln>
        </p:spPr>
        <p:txBody>
          <a:bodyPr wrap="square" lIns="0" tIns="0" rIns="0" bIns="0" rtlCol="0"/>
          <a:lstStyle/>
          <a:p>
            <a:endParaRPr/>
          </a:p>
        </p:txBody>
      </p:sp>
      <p:sp>
        <p:nvSpPr>
          <p:cNvPr id="8" name="object 8"/>
          <p:cNvSpPr/>
          <p:nvPr/>
        </p:nvSpPr>
        <p:spPr>
          <a:xfrm>
            <a:off x="3253907" y="3039061"/>
            <a:ext cx="158249" cy="12296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121241" y="3571645"/>
            <a:ext cx="0" cy="301625"/>
          </a:xfrm>
          <a:custGeom>
            <a:avLst/>
            <a:gdLst/>
            <a:ahLst/>
            <a:cxnLst/>
            <a:rect l="l" t="t" r="r" b="b"/>
            <a:pathLst>
              <a:path h="301625">
                <a:moveTo>
                  <a:pt x="0" y="301049"/>
                </a:moveTo>
                <a:lnTo>
                  <a:pt x="0" y="0"/>
                </a:lnTo>
              </a:path>
            </a:pathLst>
          </a:custGeom>
          <a:ln w="28574">
            <a:solidFill>
              <a:srgbClr val="000000"/>
            </a:solidFill>
          </a:ln>
        </p:spPr>
        <p:txBody>
          <a:bodyPr wrap="square" lIns="0" tIns="0" rIns="0" bIns="0" rtlCol="0"/>
          <a:lstStyle/>
          <a:p>
            <a:endParaRPr/>
          </a:p>
        </p:txBody>
      </p:sp>
      <p:sp>
        <p:nvSpPr>
          <p:cNvPr id="10" name="object 10"/>
          <p:cNvSpPr/>
          <p:nvPr/>
        </p:nvSpPr>
        <p:spPr>
          <a:xfrm>
            <a:off x="4059754" y="3427683"/>
            <a:ext cx="122974" cy="158249"/>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652265" y="3100545"/>
            <a:ext cx="1069340" cy="0"/>
          </a:xfrm>
          <a:custGeom>
            <a:avLst/>
            <a:gdLst/>
            <a:ahLst/>
            <a:cxnLst/>
            <a:rect l="l" t="t" r="r" b="b"/>
            <a:pathLst>
              <a:path w="1069339">
                <a:moveTo>
                  <a:pt x="0" y="0"/>
                </a:moveTo>
                <a:lnTo>
                  <a:pt x="1068747" y="0"/>
                </a:lnTo>
              </a:path>
            </a:pathLst>
          </a:custGeom>
          <a:ln w="28574">
            <a:solidFill>
              <a:srgbClr val="000000"/>
            </a:solidFill>
          </a:ln>
        </p:spPr>
        <p:txBody>
          <a:bodyPr wrap="square" lIns="0" tIns="0" rIns="0" bIns="0" rtlCol="0"/>
          <a:lstStyle/>
          <a:p>
            <a:endParaRPr/>
          </a:p>
        </p:txBody>
      </p:sp>
      <p:sp>
        <p:nvSpPr>
          <p:cNvPr id="12" name="object 12"/>
          <p:cNvSpPr/>
          <p:nvPr/>
        </p:nvSpPr>
        <p:spPr>
          <a:xfrm>
            <a:off x="5706727" y="3039061"/>
            <a:ext cx="158249" cy="122969"/>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6149314" y="2740803"/>
            <a:ext cx="2514600" cy="772005"/>
          </a:xfrm>
          <a:prstGeom prst="rect">
            <a:avLst/>
          </a:prstGeom>
        </p:spPr>
        <p:txBody>
          <a:bodyPr vert="horz" wrap="square" lIns="0" tIns="27939" rIns="0" bIns="0" rtlCol="0">
            <a:spAutoFit/>
          </a:bodyPr>
          <a:lstStyle/>
          <a:p>
            <a:pPr marL="12700" marR="5080">
              <a:lnSpc>
                <a:spcPts val="2850"/>
              </a:lnSpc>
              <a:spcBef>
                <a:spcPts val="219"/>
              </a:spcBef>
            </a:pPr>
            <a:r>
              <a:rPr sz="2400" b="1" spc="-5" dirty="0">
                <a:latin typeface="Arial"/>
                <a:cs typeface="Arial"/>
              </a:rPr>
              <a:t>10 </a:t>
            </a:r>
            <a:r>
              <a:rPr sz="2400" spc="-5" dirty="0">
                <a:latin typeface="Arial"/>
                <a:cs typeface="Arial"/>
              </a:rPr>
              <a:t>numbers</a:t>
            </a:r>
            <a:r>
              <a:rPr sz="2400" spc="-95" dirty="0">
                <a:latin typeface="Arial"/>
                <a:cs typeface="Arial"/>
              </a:rPr>
              <a:t> </a:t>
            </a:r>
            <a:r>
              <a:rPr sz="2400" spc="-5" dirty="0">
                <a:latin typeface="Arial"/>
                <a:cs typeface="Arial"/>
              </a:rPr>
              <a:t>giving  </a:t>
            </a:r>
            <a:r>
              <a:rPr sz="2400" dirty="0">
                <a:latin typeface="Arial"/>
                <a:cs typeface="Arial"/>
              </a:rPr>
              <a:t>class</a:t>
            </a:r>
            <a:r>
              <a:rPr sz="2400" spc="-15" dirty="0">
                <a:latin typeface="Arial"/>
                <a:cs typeface="Arial"/>
              </a:rPr>
              <a:t> </a:t>
            </a:r>
            <a:r>
              <a:rPr sz="2400" dirty="0">
                <a:latin typeface="Arial"/>
                <a:cs typeface="Arial"/>
              </a:rPr>
              <a:t>scores</a:t>
            </a:r>
            <a:endParaRPr sz="2400">
              <a:latin typeface="Arial"/>
              <a:cs typeface="Arial"/>
            </a:endParaRPr>
          </a:p>
        </p:txBody>
      </p:sp>
      <p:sp>
        <p:nvSpPr>
          <p:cNvPr id="16" name="object 16"/>
          <p:cNvSpPr txBox="1">
            <a:spLocks noGrp="1"/>
          </p:cNvSpPr>
          <p:nvPr>
            <p:ph type="dt" sz="half" idx="4294967295"/>
          </p:nvPr>
        </p:nvSpPr>
        <p:spPr>
          <a:xfrm>
            <a:off x="0" y="857251"/>
            <a:ext cx="0" cy="807913"/>
          </a:xfrm>
          <a:prstGeom prst="rect">
            <a:avLst/>
          </a:prstGeom>
        </p:spPr>
        <p:txBody>
          <a:bodyPr vert="horz" wrap="square" lIns="0" tIns="0" rIns="0" bIns="0" rtlCol="0">
            <a:spAutoFit/>
          </a:bodyPr>
          <a:lstStyle/>
          <a:p>
            <a:pPr marL="12700">
              <a:lnSpc>
                <a:spcPts val="2090"/>
              </a:lnSpc>
            </a:pPr>
            <a:r>
              <a:rPr spc="-5" dirty="0" err="1" smtClean="0"/>
              <a:t>ung</a:t>
            </a:r>
            <a:endParaRPr spc="-5" dirty="0"/>
          </a:p>
        </p:txBody>
      </p:sp>
      <p:sp>
        <p:nvSpPr>
          <p:cNvPr id="17" name="object 17"/>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8" name="object 18"/>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18</a:t>
            </a:fld>
            <a:endParaRPr dirty="0"/>
          </a:p>
        </p:txBody>
      </p:sp>
      <p:sp>
        <p:nvSpPr>
          <p:cNvPr id="19" name="object 19"/>
          <p:cNvSpPr txBox="1">
            <a:spLocks noGrp="1"/>
          </p:cNvSpPr>
          <p:nvPr>
            <p:ph type="ftr" sz="quarter" idx="4294967295"/>
          </p:nvPr>
        </p:nvSpPr>
        <p:spPr>
          <a:xfrm>
            <a:off x="0" y="857251"/>
            <a:ext cx="0" cy="807913"/>
          </a:xfrm>
          <a:prstGeom prst="rect">
            <a:avLst/>
          </a:prstGeom>
        </p:spPr>
        <p:txBody>
          <a:bodyPr vert="horz" wrap="square" lIns="0" tIns="0" rIns="0" bIns="0" rtlCol="0">
            <a:spAutoFit/>
          </a:bodyPr>
          <a:lstStyle/>
          <a:p>
            <a:pPr marL="12700">
              <a:lnSpc>
                <a:spcPts val="2090"/>
              </a:lnSpc>
            </a:pPr>
            <a:r>
              <a:rPr spc="-5" dirty="0" smtClean="0"/>
              <a:t>018</a:t>
            </a:r>
            <a:endParaRPr spc="-5" dirty="0"/>
          </a:p>
        </p:txBody>
      </p:sp>
      <p:sp>
        <p:nvSpPr>
          <p:cNvPr id="14" name="object 14"/>
          <p:cNvSpPr txBox="1"/>
          <p:nvPr/>
        </p:nvSpPr>
        <p:spPr>
          <a:xfrm>
            <a:off x="37150" y="3746803"/>
            <a:ext cx="2732405" cy="575945"/>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smtClean="0">
                <a:latin typeface="Arial"/>
                <a:cs typeface="Arial"/>
              </a:rPr>
              <a:t>32x32x3 </a:t>
            </a:r>
            <a:r>
              <a:rPr spc="-5" dirty="0" smtClean="0">
                <a:latin typeface="Arial"/>
                <a:cs typeface="Arial"/>
              </a:rPr>
              <a:t>numbers  </a:t>
            </a:r>
            <a:r>
              <a:rPr dirty="0" smtClean="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dirty="0">
              <a:latin typeface="Arial"/>
              <a:cs typeface="Arial"/>
            </a:endParaRPr>
          </a:p>
        </p:txBody>
      </p:sp>
      <p:sp>
        <p:nvSpPr>
          <p:cNvPr id="15" name="object 15"/>
          <p:cNvSpPr txBox="1">
            <a:spLocks noGrp="1"/>
          </p:cNvSpPr>
          <p:nvPr>
            <p:ph type="title"/>
          </p:nvPr>
        </p:nvSpPr>
        <p:spPr>
          <a:xfrm>
            <a:off x="2842023" y="1786310"/>
            <a:ext cx="2418715" cy="574040"/>
          </a:xfrm>
          <a:prstGeom prst="rect">
            <a:avLst/>
          </a:prstGeom>
        </p:spPr>
        <p:txBody>
          <a:bodyPr vert="horz" wrap="square" lIns="0" tIns="12700" rIns="0" bIns="0" rtlCol="0" anchor="ctr">
            <a:spAutoFit/>
          </a:bodyPr>
          <a:lstStyle/>
          <a:p>
            <a:pPr marL="12700">
              <a:lnSpc>
                <a:spcPct val="100000"/>
              </a:lnSpc>
              <a:spcBef>
                <a:spcPts val="100"/>
              </a:spcBef>
            </a:pPr>
            <a:r>
              <a:rPr sz="3600" spc="-10" dirty="0">
                <a:latin typeface="Arial"/>
                <a:cs typeface="Arial"/>
              </a:rPr>
              <a:t>f(x,W) </a:t>
            </a:r>
            <a:r>
              <a:rPr sz="3600" dirty="0">
                <a:latin typeface="Arial"/>
                <a:cs typeface="Arial"/>
              </a:rPr>
              <a:t>=</a:t>
            </a:r>
            <a:r>
              <a:rPr sz="3600" spc="-100" dirty="0">
                <a:latin typeface="Arial"/>
                <a:cs typeface="Arial"/>
              </a:rPr>
              <a:t> </a:t>
            </a:r>
            <a:r>
              <a:rPr sz="3600" spc="-5" dirty="0">
                <a:latin typeface="Arial"/>
                <a:cs typeface="Arial"/>
              </a:rPr>
              <a:t>Wx</a:t>
            </a:r>
            <a:endParaRPr sz="3600">
              <a:latin typeface="Arial"/>
              <a:cs typeface="Arial"/>
            </a:endParaRPr>
          </a:p>
        </p:txBody>
      </p:sp>
    </p:spTree>
    <p:extLst>
      <p:ext uri="{BB962C8B-B14F-4D97-AF65-F5344CB8AC3E}">
        <p14:creationId xmlns:p14="http://schemas.microsoft.com/office/powerpoint/2010/main" val="4026203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4724" y="992250"/>
            <a:ext cx="6097270" cy="452120"/>
          </a:xfrm>
          <a:prstGeom prst="rect">
            <a:avLst/>
          </a:prstGeom>
        </p:spPr>
        <p:txBody>
          <a:bodyPr vert="horz" wrap="square" lIns="0" tIns="12700" rIns="0" bIns="0" rtlCol="0">
            <a:spAutoFit/>
          </a:bodyPr>
          <a:lstStyle/>
          <a:p>
            <a:pPr marL="12700">
              <a:spcBef>
                <a:spcPts val="100"/>
              </a:spcBef>
            </a:pPr>
            <a:r>
              <a:rPr sz="2800" spc="-10" dirty="0">
                <a:latin typeface="Arial"/>
                <a:cs typeface="Arial"/>
              </a:rPr>
              <a:t>Parametric Approach: </a:t>
            </a:r>
            <a:r>
              <a:rPr sz="2800" spc="-5" dirty="0">
                <a:latin typeface="Arial"/>
                <a:cs typeface="Arial"/>
              </a:rPr>
              <a:t>Linear</a:t>
            </a:r>
            <a:r>
              <a:rPr sz="2800" spc="-75" dirty="0">
                <a:latin typeface="Arial"/>
                <a:cs typeface="Arial"/>
              </a:rPr>
              <a:t> </a:t>
            </a:r>
            <a:r>
              <a:rPr sz="2800" spc="-5" dirty="0">
                <a:latin typeface="Arial"/>
                <a:cs typeface="Arial"/>
              </a:rPr>
              <a:t>Classifier</a:t>
            </a:r>
            <a:endParaRPr sz="2800">
              <a:latin typeface="Arial"/>
              <a:cs typeface="Arial"/>
            </a:endParaRPr>
          </a:p>
        </p:txBody>
      </p:sp>
      <p:sp>
        <p:nvSpPr>
          <p:cNvPr id="3" name="object 3"/>
          <p:cNvSpPr/>
          <p:nvPr/>
        </p:nvSpPr>
        <p:spPr>
          <a:xfrm>
            <a:off x="473011" y="2524097"/>
            <a:ext cx="1177412" cy="115289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08086" y="2095703"/>
            <a:ext cx="871855" cy="391160"/>
          </a:xfrm>
          <a:prstGeom prst="rect">
            <a:avLst/>
          </a:prstGeom>
        </p:spPr>
        <p:txBody>
          <a:bodyPr vert="horz" wrap="square" lIns="0" tIns="12700" rIns="0" bIns="0" rtlCol="0">
            <a:spAutoFit/>
          </a:bodyPr>
          <a:lstStyle/>
          <a:p>
            <a:pPr marL="12700">
              <a:spcBef>
                <a:spcPts val="100"/>
              </a:spcBef>
            </a:pPr>
            <a:r>
              <a:rPr sz="2400" spc="-5" dirty="0">
                <a:solidFill>
                  <a:srgbClr val="0000FF"/>
                </a:solidFill>
                <a:latin typeface="Arial"/>
                <a:cs typeface="Arial"/>
              </a:rPr>
              <a:t>Image</a:t>
            </a:r>
            <a:endParaRPr sz="2400">
              <a:latin typeface="Arial"/>
              <a:cs typeface="Arial"/>
            </a:endParaRPr>
          </a:p>
        </p:txBody>
      </p:sp>
      <p:sp>
        <p:nvSpPr>
          <p:cNvPr id="5" name="object 5"/>
          <p:cNvSpPr txBox="1"/>
          <p:nvPr/>
        </p:nvSpPr>
        <p:spPr>
          <a:xfrm>
            <a:off x="3328340" y="3921337"/>
            <a:ext cx="1566545" cy="1388110"/>
          </a:xfrm>
          <a:prstGeom prst="rect">
            <a:avLst/>
          </a:prstGeom>
        </p:spPr>
        <p:txBody>
          <a:bodyPr vert="horz" wrap="square" lIns="0" tIns="12700" rIns="0" bIns="0" rtlCol="0">
            <a:spAutoFit/>
          </a:bodyPr>
          <a:lstStyle/>
          <a:p>
            <a:pPr marR="74930" algn="ctr">
              <a:lnSpc>
                <a:spcPts val="5380"/>
              </a:lnSpc>
              <a:spcBef>
                <a:spcPts val="100"/>
              </a:spcBef>
            </a:pPr>
            <a:r>
              <a:rPr sz="4800" dirty="0">
                <a:solidFill>
                  <a:srgbClr val="FF0000"/>
                </a:solidFill>
                <a:latin typeface="Arial"/>
                <a:cs typeface="Arial"/>
              </a:rPr>
              <a:t>W</a:t>
            </a:r>
            <a:endParaRPr sz="4800">
              <a:latin typeface="Arial"/>
              <a:cs typeface="Arial"/>
            </a:endParaRPr>
          </a:p>
          <a:p>
            <a:pPr marL="12700">
              <a:lnSpc>
                <a:spcPts val="2485"/>
              </a:lnSpc>
            </a:pPr>
            <a:r>
              <a:rPr sz="2400" spc="-5" dirty="0">
                <a:solidFill>
                  <a:srgbClr val="FF0000"/>
                </a:solidFill>
                <a:latin typeface="Arial"/>
                <a:cs typeface="Arial"/>
              </a:rPr>
              <a:t>parameters</a:t>
            </a:r>
            <a:endParaRPr sz="2400">
              <a:latin typeface="Arial"/>
              <a:cs typeface="Arial"/>
            </a:endParaRPr>
          </a:p>
          <a:p>
            <a:pPr marL="12700">
              <a:lnSpc>
                <a:spcPts val="2865"/>
              </a:lnSpc>
            </a:pPr>
            <a:r>
              <a:rPr sz="2400" spc="-5" dirty="0">
                <a:solidFill>
                  <a:srgbClr val="FF0000"/>
                </a:solidFill>
                <a:latin typeface="Arial"/>
                <a:cs typeface="Arial"/>
              </a:rPr>
              <a:t>or</a:t>
            </a:r>
            <a:r>
              <a:rPr sz="2400" spc="-100" dirty="0">
                <a:solidFill>
                  <a:srgbClr val="FF0000"/>
                </a:solidFill>
                <a:latin typeface="Arial"/>
                <a:cs typeface="Arial"/>
              </a:rPr>
              <a:t> </a:t>
            </a:r>
            <a:r>
              <a:rPr sz="2400" spc="-5" dirty="0">
                <a:solidFill>
                  <a:srgbClr val="FF0000"/>
                </a:solidFill>
                <a:latin typeface="Arial"/>
                <a:cs typeface="Arial"/>
              </a:rPr>
              <a:t>weights</a:t>
            </a:r>
            <a:endParaRPr sz="2400">
              <a:latin typeface="Arial"/>
              <a:cs typeface="Arial"/>
            </a:endParaRPr>
          </a:p>
        </p:txBody>
      </p:sp>
      <p:sp>
        <p:nvSpPr>
          <p:cNvPr id="6" name="object 6"/>
          <p:cNvSpPr/>
          <p:nvPr/>
        </p:nvSpPr>
        <p:spPr>
          <a:xfrm>
            <a:off x="1819646" y="3100545"/>
            <a:ext cx="1449070" cy="0"/>
          </a:xfrm>
          <a:custGeom>
            <a:avLst/>
            <a:gdLst/>
            <a:ahLst/>
            <a:cxnLst/>
            <a:rect l="l" t="t" r="r" b="b"/>
            <a:pathLst>
              <a:path w="1449070">
                <a:moveTo>
                  <a:pt x="0" y="0"/>
                </a:moveTo>
                <a:lnTo>
                  <a:pt x="1448547" y="0"/>
                </a:lnTo>
              </a:path>
            </a:pathLst>
          </a:custGeom>
          <a:ln w="28574">
            <a:solidFill>
              <a:srgbClr val="000000"/>
            </a:solidFill>
          </a:ln>
        </p:spPr>
        <p:txBody>
          <a:bodyPr wrap="square" lIns="0" tIns="0" rIns="0" bIns="0" rtlCol="0"/>
          <a:lstStyle/>
          <a:p>
            <a:endParaRPr/>
          </a:p>
        </p:txBody>
      </p:sp>
      <p:sp>
        <p:nvSpPr>
          <p:cNvPr id="7" name="object 7"/>
          <p:cNvSpPr/>
          <p:nvPr/>
        </p:nvSpPr>
        <p:spPr>
          <a:xfrm>
            <a:off x="3253907" y="3039061"/>
            <a:ext cx="158249" cy="12296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121241" y="3571645"/>
            <a:ext cx="0" cy="301625"/>
          </a:xfrm>
          <a:custGeom>
            <a:avLst/>
            <a:gdLst/>
            <a:ahLst/>
            <a:cxnLst/>
            <a:rect l="l" t="t" r="r" b="b"/>
            <a:pathLst>
              <a:path h="301625">
                <a:moveTo>
                  <a:pt x="0" y="301049"/>
                </a:moveTo>
                <a:lnTo>
                  <a:pt x="0" y="0"/>
                </a:lnTo>
              </a:path>
            </a:pathLst>
          </a:custGeom>
          <a:ln w="28574">
            <a:solidFill>
              <a:srgbClr val="000000"/>
            </a:solidFill>
          </a:ln>
        </p:spPr>
        <p:txBody>
          <a:bodyPr wrap="square" lIns="0" tIns="0" rIns="0" bIns="0" rtlCol="0"/>
          <a:lstStyle/>
          <a:p>
            <a:endParaRPr/>
          </a:p>
        </p:txBody>
      </p:sp>
      <p:sp>
        <p:nvSpPr>
          <p:cNvPr id="9" name="object 9"/>
          <p:cNvSpPr/>
          <p:nvPr/>
        </p:nvSpPr>
        <p:spPr>
          <a:xfrm>
            <a:off x="4059754" y="3427683"/>
            <a:ext cx="122974" cy="15824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652265" y="3100545"/>
            <a:ext cx="1069340" cy="0"/>
          </a:xfrm>
          <a:custGeom>
            <a:avLst/>
            <a:gdLst/>
            <a:ahLst/>
            <a:cxnLst/>
            <a:rect l="l" t="t" r="r" b="b"/>
            <a:pathLst>
              <a:path w="1069339">
                <a:moveTo>
                  <a:pt x="0" y="0"/>
                </a:moveTo>
                <a:lnTo>
                  <a:pt x="1068747" y="0"/>
                </a:lnTo>
              </a:path>
            </a:pathLst>
          </a:custGeom>
          <a:ln w="28574">
            <a:solidFill>
              <a:srgbClr val="000000"/>
            </a:solidFill>
          </a:ln>
        </p:spPr>
        <p:txBody>
          <a:bodyPr wrap="square" lIns="0" tIns="0" rIns="0" bIns="0" rtlCol="0"/>
          <a:lstStyle/>
          <a:p>
            <a:endParaRPr/>
          </a:p>
        </p:txBody>
      </p:sp>
      <p:sp>
        <p:nvSpPr>
          <p:cNvPr id="11" name="object 11"/>
          <p:cNvSpPr/>
          <p:nvPr/>
        </p:nvSpPr>
        <p:spPr>
          <a:xfrm>
            <a:off x="5706727" y="3039061"/>
            <a:ext cx="158249" cy="122969"/>
          </a:xfrm>
          <a:prstGeom prst="rect">
            <a:avLst/>
          </a:prstGeom>
          <a:blipFill>
            <a:blip r:embed="rId3" cstate="print"/>
            <a:stretch>
              <a:fillRect/>
            </a:stretch>
          </a:blipFill>
        </p:spPr>
        <p:txBody>
          <a:bodyPr wrap="square" lIns="0" tIns="0" rIns="0" bIns="0" rtlCol="0"/>
          <a:lstStyle/>
          <a:p>
            <a:endParaRPr/>
          </a:p>
        </p:txBody>
      </p:sp>
      <p:sp>
        <p:nvSpPr>
          <p:cNvPr id="12" name="object 12"/>
          <p:cNvSpPr txBox="1"/>
          <p:nvPr/>
        </p:nvSpPr>
        <p:spPr>
          <a:xfrm>
            <a:off x="6149314" y="2740803"/>
            <a:ext cx="2514600" cy="772005"/>
          </a:xfrm>
          <a:prstGeom prst="rect">
            <a:avLst/>
          </a:prstGeom>
        </p:spPr>
        <p:txBody>
          <a:bodyPr vert="horz" wrap="square" lIns="0" tIns="27939" rIns="0" bIns="0" rtlCol="0">
            <a:spAutoFit/>
          </a:bodyPr>
          <a:lstStyle/>
          <a:p>
            <a:pPr marL="12700" marR="5080">
              <a:lnSpc>
                <a:spcPts val="2850"/>
              </a:lnSpc>
              <a:spcBef>
                <a:spcPts val="219"/>
              </a:spcBef>
            </a:pPr>
            <a:r>
              <a:rPr sz="2400" b="1" spc="-5" dirty="0">
                <a:latin typeface="Arial"/>
                <a:cs typeface="Arial"/>
              </a:rPr>
              <a:t>10 </a:t>
            </a:r>
            <a:r>
              <a:rPr sz="2400" spc="-5" dirty="0">
                <a:latin typeface="Arial"/>
                <a:cs typeface="Arial"/>
              </a:rPr>
              <a:t>numbers</a:t>
            </a:r>
            <a:r>
              <a:rPr sz="2400" spc="-95" dirty="0">
                <a:latin typeface="Arial"/>
                <a:cs typeface="Arial"/>
              </a:rPr>
              <a:t> </a:t>
            </a:r>
            <a:r>
              <a:rPr sz="2400" spc="-5" dirty="0">
                <a:latin typeface="Arial"/>
                <a:cs typeface="Arial"/>
              </a:rPr>
              <a:t>giving  </a:t>
            </a:r>
            <a:r>
              <a:rPr sz="2400" dirty="0">
                <a:latin typeface="Arial"/>
                <a:cs typeface="Arial"/>
              </a:rPr>
              <a:t>class</a:t>
            </a:r>
            <a:r>
              <a:rPr sz="2400" spc="-15" dirty="0">
                <a:latin typeface="Arial"/>
                <a:cs typeface="Arial"/>
              </a:rPr>
              <a:t> </a:t>
            </a:r>
            <a:r>
              <a:rPr sz="2400" dirty="0">
                <a:latin typeface="Arial"/>
                <a:cs typeface="Arial"/>
              </a:rPr>
              <a:t>scores</a:t>
            </a:r>
            <a:endParaRPr sz="2400">
              <a:latin typeface="Arial"/>
              <a:cs typeface="Arial"/>
            </a:endParaRPr>
          </a:p>
        </p:txBody>
      </p:sp>
      <p:sp>
        <p:nvSpPr>
          <p:cNvPr id="13" name="object 13"/>
          <p:cNvSpPr txBox="1"/>
          <p:nvPr/>
        </p:nvSpPr>
        <p:spPr>
          <a:xfrm>
            <a:off x="37150" y="3746803"/>
            <a:ext cx="2732405" cy="575945"/>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a:latin typeface="Arial"/>
              <a:cs typeface="Arial"/>
            </a:endParaRPr>
          </a:p>
        </p:txBody>
      </p:sp>
      <p:sp>
        <p:nvSpPr>
          <p:cNvPr id="14" name="object 14"/>
          <p:cNvSpPr/>
          <p:nvPr/>
        </p:nvSpPr>
        <p:spPr>
          <a:xfrm>
            <a:off x="5045814" y="1990148"/>
            <a:ext cx="223520" cy="310515"/>
          </a:xfrm>
          <a:custGeom>
            <a:avLst/>
            <a:gdLst/>
            <a:ahLst/>
            <a:cxnLst/>
            <a:rect l="l" t="t" r="r" b="b"/>
            <a:pathLst>
              <a:path w="223520" h="310515">
                <a:moveTo>
                  <a:pt x="0" y="0"/>
                </a:moveTo>
                <a:lnTo>
                  <a:pt x="223199" y="0"/>
                </a:lnTo>
                <a:lnTo>
                  <a:pt x="223199" y="310199"/>
                </a:lnTo>
                <a:lnTo>
                  <a:pt x="0" y="310199"/>
                </a:lnTo>
                <a:lnTo>
                  <a:pt x="0" y="0"/>
                </a:lnTo>
                <a:close/>
              </a:path>
            </a:pathLst>
          </a:custGeom>
          <a:ln w="28574">
            <a:solidFill>
              <a:srgbClr val="0000FF"/>
            </a:solidFill>
          </a:ln>
        </p:spPr>
        <p:txBody>
          <a:bodyPr wrap="square" lIns="0" tIns="0" rIns="0" bIns="0" rtlCol="0"/>
          <a:lstStyle/>
          <a:p>
            <a:endParaRPr/>
          </a:p>
        </p:txBody>
      </p:sp>
      <p:sp>
        <p:nvSpPr>
          <p:cNvPr id="15" name="object 15"/>
          <p:cNvSpPr/>
          <p:nvPr/>
        </p:nvSpPr>
        <p:spPr>
          <a:xfrm>
            <a:off x="4545740" y="1870472"/>
            <a:ext cx="483234" cy="457834"/>
          </a:xfrm>
          <a:custGeom>
            <a:avLst/>
            <a:gdLst/>
            <a:ahLst/>
            <a:cxnLst/>
            <a:rect l="l" t="t" r="r" b="b"/>
            <a:pathLst>
              <a:path w="483235" h="457834">
                <a:moveTo>
                  <a:pt x="0" y="0"/>
                </a:moveTo>
                <a:lnTo>
                  <a:pt x="482999" y="0"/>
                </a:lnTo>
                <a:lnTo>
                  <a:pt x="482999" y="457799"/>
                </a:lnTo>
                <a:lnTo>
                  <a:pt x="0" y="457799"/>
                </a:lnTo>
                <a:lnTo>
                  <a:pt x="0" y="0"/>
                </a:lnTo>
                <a:close/>
              </a:path>
            </a:pathLst>
          </a:custGeom>
          <a:ln w="28574">
            <a:solidFill>
              <a:srgbClr val="FF0000"/>
            </a:solidFill>
          </a:ln>
        </p:spPr>
        <p:txBody>
          <a:bodyPr wrap="square" lIns="0" tIns="0" rIns="0" bIns="0" rtlCol="0"/>
          <a:lstStyle/>
          <a:p>
            <a:endParaRPr/>
          </a:p>
        </p:txBody>
      </p:sp>
      <p:sp>
        <p:nvSpPr>
          <p:cNvPr id="16" name="object 16"/>
          <p:cNvSpPr txBox="1"/>
          <p:nvPr/>
        </p:nvSpPr>
        <p:spPr>
          <a:xfrm>
            <a:off x="2718545" y="1483418"/>
            <a:ext cx="3161665" cy="1858010"/>
          </a:xfrm>
          <a:prstGeom prst="rect">
            <a:avLst/>
          </a:prstGeom>
        </p:spPr>
        <p:txBody>
          <a:bodyPr vert="horz" wrap="square" lIns="0" tIns="12700" rIns="0" bIns="0" rtlCol="0">
            <a:spAutoFit/>
          </a:bodyPr>
          <a:lstStyle/>
          <a:p>
            <a:pPr marR="5080" algn="r">
              <a:lnSpc>
                <a:spcPts val="2630"/>
              </a:lnSpc>
              <a:spcBef>
                <a:spcPts val="100"/>
              </a:spcBef>
            </a:pPr>
            <a:r>
              <a:rPr sz="2400" b="1" spc="-5" dirty="0">
                <a:solidFill>
                  <a:srgbClr val="0000FF"/>
                </a:solidFill>
                <a:latin typeface="Arial"/>
                <a:cs typeface="Arial"/>
              </a:rPr>
              <a:t>3072x1</a:t>
            </a:r>
            <a:endParaRPr sz="2400">
              <a:latin typeface="Arial"/>
              <a:cs typeface="Arial"/>
            </a:endParaRPr>
          </a:p>
          <a:p>
            <a:pPr marR="488315" algn="ctr">
              <a:lnSpc>
                <a:spcPts val="4070"/>
              </a:lnSpc>
            </a:pPr>
            <a:r>
              <a:rPr sz="3600" spc="-10" dirty="0">
                <a:latin typeface="Arial"/>
                <a:cs typeface="Arial"/>
              </a:rPr>
              <a:t>f(x,W) </a:t>
            </a:r>
            <a:r>
              <a:rPr sz="3600" dirty="0">
                <a:latin typeface="Arial"/>
                <a:cs typeface="Arial"/>
              </a:rPr>
              <a:t>=</a:t>
            </a:r>
            <a:r>
              <a:rPr sz="3600" spc="-75" dirty="0">
                <a:latin typeface="Arial"/>
                <a:cs typeface="Arial"/>
              </a:rPr>
              <a:t> </a:t>
            </a:r>
            <a:r>
              <a:rPr sz="3600" spc="-5" dirty="0">
                <a:latin typeface="Arial"/>
                <a:cs typeface="Arial"/>
              </a:rPr>
              <a:t>Wx</a:t>
            </a:r>
            <a:endParaRPr sz="3600">
              <a:latin typeface="Arial"/>
              <a:cs typeface="Arial"/>
            </a:endParaRPr>
          </a:p>
          <a:p>
            <a:pPr marL="407034">
              <a:spcBef>
                <a:spcPts val="725"/>
              </a:spcBef>
              <a:tabLst>
                <a:tab pos="1435735" algn="l"/>
              </a:tabLst>
            </a:pPr>
            <a:r>
              <a:rPr sz="2400" b="1" spc="-5" dirty="0">
                <a:solidFill>
                  <a:srgbClr val="38751C"/>
                </a:solidFill>
                <a:latin typeface="Arial"/>
                <a:cs typeface="Arial"/>
              </a:rPr>
              <a:t>10x1	</a:t>
            </a:r>
            <a:r>
              <a:rPr sz="2400" b="1" spc="-5" dirty="0">
                <a:solidFill>
                  <a:srgbClr val="FF0000"/>
                </a:solidFill>
                <a:latin typeface="Arial"/>
                <a:cs typeface="Arial"/>
              </a:rPr>
              <a:t>10x3072</a:t>
            </a:r>
            <a:endParaRPr sz="2400">
              <a:latin typeface="Arial"/>
              <a:cs typeface="Arial"/>
            </a:endParaRPr>
          </a:p>
          <a:p>
            <a:pPr marR="502920" algn="ctr">
              <a:spcBef>
                <a:spcPts val="520"/>
              </a:spcBef>
            </a:pPr>
            <a:r>
              <a:rPr sz="3000" spc="-5" dirty="0">
                <a:latin typeface="Arial"/>
                <a:cs typeface="Arial"/>
              </a:rPr>
              <a:t>f(</a:t>
            </a:r>
            <a:r>
              <a:rPr sz="3000" b="1" spc="-5" dirty="0">
                <a:solidFill>
                  <a:srgbClr val="0000FF"/>
                </a:solidFill>
                <a:latin typeface="Arial"/>
                <a:cs typeface="Arial"/>
              </a:rPr>
              <a:t>x</a:t>
            </a:r>
            <a:r>
              <a:rPr sz="3000" spc="-5" dirty="0">
                <a:latin typeface="Arial"/>
                <a:cs typeface="Arial"/>
              </a:rPr>
              <a:t>,</a:t>
            </a:r>
            <a:r>
              <a:rPr sz="3000" b="1" spc="-5" dirty="0">
                <a:solidFill>
                  <a:srgbClr val="FF0000"/>
                </a:solidFill>
                <a:latin typeface="Arial"/>
                <a:cs typeface="Arial"/>
              </a:rPr>
              <a:t>W</a:t>
            </a:r>
            <a:r>
              <a:rPr sz="3000" spc="-5" dirty="0">
                <a:latin typeface="Arial"/>
                <a:cs typeface="Arial"/>
              </a:rPr>
              <a:t>)</a:t>
            </a:r>
            <a:endParaRPr sz="3000">
              <a:latin typeface="Arial"/>
              <a:cs typeface="Arial"/>
            </a:endParaRPr>
          </a:p>
        </p:txBody>
      </p:sp>
      <p:sp>
        <p:nvSpPr>
          <p:cNvPr id="17" name="object 17"/>
          <p:cNvSpPr txBox="1">
            <a:spLocks noGrp="1"/>
          </p:cNvSpPr>
          <p:nvPr>
            <p:ph type="dt" sz="half" idx="6"/>
          </p:nvPr>
        </p:nvSpPr>
        <p:spPr>
          <a:xfrm>
            <a:off x="7634718" y="7613079"/>
            <a:ext cx="1433195" cy="1077218"/>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18" name="object 18"/>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9" name="object 19"/>
          <p:cNvSpPr txBox="1">
            <a:spLocks noGrp="1"/>
          </p:cNvSpPr>
          <p:nvPr>
            <p:ph type="sldNum" sz="quarter" idx="7"/>
          </p:nvPr>
        </p:nvSpPr>
        <p:spPr>
          <a:xfrm>
            <a:off x="5105646" y="8017023"/>
            <a:ext cx="1432559" cy="269304"/>
          </a:xfrm>
          <a:prstGeom prst="rect">
            <a:avLst/>
          </a:prstGeom>
        </p:spPr>
        <p:txBody>
          <a:bodyPr vert="horz" wrap="square" lIns="0" tIns="0" rIns="0" bIns="0" rtlCol="0" anchor="ctr">
            <a:spAutoFit/>
          </a:bodyPr>
          <a:lstStyle/>
          <a:p>
            <a:pPr marL="25400">
              <a:lnSpc>
                <a:spcPts val="2090"/>
              </a:lnSpc>
            </a:pPr>
            <a:fld id="{81D60167-4931-47E6-BA6A-407CBD079E47}" type="slidenum">
              <a:rPr dirty="0"/>
              <a:pPr marL="25400">
                <a:lnSpc>
                  <a:spcPts val="2090"/>
                </a:lnSpc>
              </a:pPr>
              <a:t>19</a:t>
            </a:fld>
            <a:endParaRPr dirty="0"/>
          </a:p>
        </p:txBody>
      </p:sp>
      <p:sp>
        <p:nvSpPr>
          <p:cNvPr id="20" name="object 20"/>
          <p:cNvSpPr txBox="1">
            <a:spLocks noGrp="1"/>
          </p:cNvSpPr>
          <p:nvPr>
            <p:ph type="ftr" sz="quarter" idx="5"/>
          </p:nvPr>
        </p:nvSpPr>
        <p:spPr>
          <a:xfrm>
            <a:off x="72824" y="8017036"/>
            <a:ext cx="4514850" cy="269304"/>
          </a:xfrm>
          <a:prstGeom prst="rect">
            <a:avLst/>
          </a:prstGeom>
        </p:spPr>
        <p:txBody>
          <a:bodyPr vert="horz" wrap="square" lIns="0" tIns="0" rIns="0" bIns="0" rtlCol="0" anchor="ctr">
            <a:spAutoFit/>
          </a:bodyPr>
          <a:lstStyle/>
          <a:p>
            <a:pPr marL="12700">
              <a:lnSpc>
                <a:spcPts val="2090"/>
              </a:lnSpc>
            </a:pPr>
            <a:r>
              <a:rPr spc="-5" dirty="0"/>
              <a:t>April 5,</a:t>
            </a:r>
            <a:r>
              <a:rPr spc="-90" dirty="0"/>
              <a:t> </a:t>
            </a:r>
            <a:r>
              <a:rPr spc="-5" dirty="0"/>
              <a:t>2018</a:t>
            </a:r>
          </a:p>
        </p:txBody>
      </p:sp>
    </p:spTree>
    <p:extLst>
      <p:ext uri="{BB962C8B-B14F-4D97-AF65-F5344CB8AC3E}">
        <p14:creationId xmlns:p14="http://schemas.microsoft.com/office/powerpoint/2010/main" val="1346478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1424969"/>
            <a:ext cx="7899400" cy="646331"/>
          </a:xfrm>
          <a:prstGeom prst="rect">
            <a:avLst/>
          </a:prstGeom>
        </p:spPr>
        <p:txBody>
          <a:bodyPr wrap="square">
            <a:spAutoFit/>
          </a:bodyPr>
          <a:lstStyle/>
          <a:p>
            <a:r>
              <a:rPr lang="en-US" dirty="0"/>
              <a:t>Machine learning is a field of computer science that gives computers the ability to </a:t>
            </a:r>
            <a:r>
              <a:rPr lang="en-US" b="1" dirty="0">
                <a:solidFill>
                  <a:schemeClr val="accent2"/>
                </a:solidFill>
              </a:rPr>
              <a:t>learn without being explicitly </a:t>
            </a:r>
            <a:r>
              <a:rPr lang="en-US" b="1" dirty="0" smtClean="0">
                <a:solidFill>
                  <a:schemeClr val="accent2"/>
                </a:solidFill>
              </a:rPr>
              <a:t>programmed</a:t>
            </a:r>
            <a:endParaRPr lang="en-US" b="1" dirty="0">
              <a:solidFill>
                <a:schemeClr val="accent2"/>
              </a:solidFill>
            </a:endParaRPr>
          </a:p>
        </p:txBody>
      </p:sp>
      <p:sp>
        <p:nvSpPr>
          <p:cNvPr id="9" name="Rectangle 8"/>
          <p:cNvSpPr/>
          <p:nvPr/>
        </p:nvSpPr>
        <p:spPr>
          <a:xfrm>
            <a:off x="457200" y="5551268"/>
            <a:ext cx="8496300" cy="369332"/>
          </a:xfrm>
          <a:prstGeom prst="rect">
            <a:avLst/>
          </a:prstGeom>
        </p:spPr>
        <p:txBody>
          <a:bodyPr wrap="square">
            <a:spAutoFit/>
          </a:bodyPr>
          <a:lstStyle/>
          <a:p>
            <a:r>
              <a:rPr lang="en-US" dirty="0" smtClean="0"/>
              <a:t>Methods that </a:t>
            </a:r>
            <a:r>
              <a:rPr lang="en-US" dirty="0"/>
              <a:t>can learn from and make predictions on data</a:t>
            </a:r>
          </a:p>
        </p:txBody>
      </p:sp>
      <p:grpSp>
        <p:nvGrpSpPr>
          <p:cNvPr id="78" name="Group 77"/>
          <p:cNvGrpSpPr/>
          <p:nvPr/>
        </p:nvGrpSpPr>
        <p:grpSpPr>
          <a:xfrm>
            <a:off x="457200" y="2359582"/>
            <a:ext cx="8496300" cy="2737104"/>
            <a:chOff x="457200" y="2682748"/>
            <a:chExt cx="8496300" cy="2737104"/>
          </a:xfrm>
        </p:grpSpPr>
        <p:sp>
          <p:nvSpPr>
            <p:cNvPr id="12" name="Can 11"/>
            <p:cNvSpPr/>
            <p:nvPr/>
          </p:nvSpPr>
          <p:spPr>
            <a:xfrm>
              <a:off x="457200" y="2682748"/>
              <a:ext cx="2108200" cy="949452"/>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Labeled Data</a:t>
              </a:r>
              <a:endParaRPr lang="en-US" dirty="0"/>
            </a:p>
          </p:txBody>
        </p:sp>
        <p:sp>
          <p:nvSpPr>
            <p:cNvPr id="13" name="Can 12"/>
            <p:cNvSpPr/>
            <p:nvPr/>
          </p:nvSpPr>
          <p:spPr>
            <a:xfrm>
              <a:off x="457200" y="4470400"/>
              <a:ext cx="2108200" cy="949452"/>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 </a:t>
              </a:r>
              <a:r>
                <a:rPr lang="en-US" dirty="0" smtClean="0"/>
                <a:t>Data</a:t>
              </a:r>
              <a:endParaRPr lang="en-US" dirty="0"/>
            </a:p>
          </p:txBody>
        </p:sp>
        <p:sp>
          <p:nvSpPr>
            <p:cNvPr id="14" name="Rounded Rectangle 13"/>
            <p:cNvSpPr/>
            <p:nvPr/>
          </p:nvSpPr>
          <p:spPr>
            <a:xfrm>
              <a:off x="3542697" y="2682748"/>
              <a:ext cx="2654300" cy="9494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Machine Learning algorithm</a:t>
              </a:r>
              <a:endParaRPr lang="en-US" dirty="0"/>
            </a:p>
          </p:txBody>
        </p:sp>
        <p:sp>
          <p:nvSpPr>
            <p:cNvPr id="15" name="Cube 14"/>
            <p:cNvSpPr/>
            <p:nvPr/>
          </p:nvSpPr>
          <p:spPr>
            <a:xfrm>
              <a:off x="3809397" y="4364454"/>
              <a:ext cx="1943100" cy="909574"/>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Learned model</a:t>
              </a:r>
              <a:endParaRPr lang="en-US" dirty="0"/>
            </a:p>
          </p:txBody>
        </p:sp>
        <p:sp>
          <p:nvSpPr>
            <p:cNvPr id="18" name="Bevel 17"/>
            <p:cNvSpPr/>
            <p:nvPr/>
          </p:nvSpPr>
          <p:spPr>
            <a:xfrm>
              <a:off x="6196997" y="4509782"/>
              <a:ext cx="1536700" cy="870688"/>
            </a:xfrm>
            <a:prstGeom prst="bevel">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Prediction</a:t>
              </a:r>
              <a:endParaRPr lang="en-US" dirty="0"/>
            </a:p>
          </p:txBody>
        </p:sp>
        <p:cxnSp>
          <p:nvCxnSpPr>
            <p:cNvPr id="20" name="Straight Arrow Connector 19"/>
            <p:cNvCxnSpPr>
              <a:stCxn id="12" idx="4"/>
              <a:endCxn id="14" idx="1"/>
            </p:cNvCxnSpPr>
            <p:nvPr/>
          </p:nvCxnSpPr>
          <p:spPr>
            <a:xfrm>
              <a:off x="2565400" y="3157474"/>
              <a:ext cx="97729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3" idx="4"/>
              <a:endCxn id="15" idx="2"/>
            </p:cNvCxnSpPr>
            <p:nvPr/>
          </p:nvCxnSpPr>
          <p:spPr>
            <a:xfrm flipV="1">
              <a:off x="2565400" y="4932938"/>
              <a:ext cx="1243997" cy="121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5" idx="4"/>
              <a:endCxn id="18" idx="4"/>
            </p:cNvCxnSpPr>
            <p:nvPr/>
          </p:nvCxnSpPr>
          <p:spPr>
            <a:xfrm>
              <a:off x="5525104" y="4932938"/>
              <a:ext cx="671893" cy="121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14" idx="2"/>
              <a:endCxn id="15" idx="0"/>
            </p:cNvCxnSpPr>
            <p:nvPr/>
          </p:nvCxnSpPr>
          <p:spPr>
            <a:xfrm>
              <a:off x="4869847" y="3632200"/>
              <a:ext cx="24797" cy="732254"/>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V="1">
              <a:off x="457200" y="4000500"/>
              <a:ext cx="84963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57200" y="3702446"/>
              <a:ext cx="952003" cy="338554"/>
            </a:xfrm>
            <a:prstGeom prst="rect">
              <a:avLst/>
            </a:prstGeom>
            <a:noFill/>
          </p:spPr>
          <p:txBody>
            <a:bodyPr wrap="none" rtlCol="0">
              <a:spAutoFit/>
            </a:bodyPr>
            <a:lstStyle/>
            <a:p>
              <a:r>
                <a:rPr lang="en-US" sz="1600" b="1" dirty="0" smtClean="0">
                  <a:solidFill>
                    <a:schemeClr val="accent2"/>
                  </a:solidFill>
                </a:rPr>
                <a:t>Training</a:t>
              </a:r>
              <a:endParaRPr lang="en-US" sz="1600" b="1" dirty="0">
                <a:solidFill>
                  <a:schemeClr val="accent2"/>
                </a:solidFill>
              </a:endParaRPr>
            </a:p>
          </p:txBody>
        </p:sp>
        <p:sp>
          <p:nvSpPr>
            <p:cNvPr id="46" name="TextBox 45"/>
            <p:cNvSpPr txBox="1"/>
            <p:nvPr/>
          </p:nvSpPr>
          <p:spPr>
            <a:xfrm>
              <a:off x="457200" y="4025900"/>
              <a:ext cx="1177726" cy="338554"/>
            </a:xfrm>
            <a:prstGeom prst="rect">
              <a:avLst/>
            </a:prstGeom>
            <a:noFill/>
          </p:spPr>
          <p:txBody>
            <a:bodyPr wrap="none" rtlCol="0">
              <a:spAutoFit/>
            </a:bodyPr>
            <a:lstStyle/>
            <a:p>
              <a:r>
                <a:rPr lang="en-US" sz="1600" b="1" dirty="0" smtClean="0">
                  <a:solidFill>
                    <a:schemeClr val="accent2"/>
                  </a:solidFill>
                </a:rPr>
                <a:t>Prediction</a:t>
              </a:r>
              <a:endParaRPr lang="en-US" sz="1600" b="1" dirty="0">
                <a:solidFill>
                  <a:schemeClr val="accent2"/>
                </a:solidFill>
              </a:endParaRPr>
            </a:p>
          </p:txBody>
        </p:sp>
      </p:grpSp>
      <p:sp>
        <p:nvSpPr>
          <p:cNvPr id="80" name="Title 1"/>
          <p:cNvSpPr txBox="1">
            <a:spLocks/>
          </p:cNvSpPr>
          <p:nvPr/>
        </p:nvSpPr>
        <p:spPr>
          <a:xfrm>
            <a:off x="551280" y="182563"/>
            <a:ext cx="8041440" cy="8588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Machine Learning Basics</a:t>
            </a:r>
          </a:p>
        </p:txBody>
      </p:sp>
    </p:spTree>
    <p:extLst>
      <p:ext uri="{BB962C8B-B14F-4D97-AF65-F5344CB8AC3E}">
        <p14:creationId xmlns:p14="http://schemas.microsoft.com/office/powerpoint/2010/main" val="4123193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3011" y="2524097"/>
            <a:ext cx="1177412" cy="11528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08086" y="2095703"/>
            <a:ext cx="871855" cy="391160"/>
          </a:xfrm>
          <a:prstGeom prst="rect">
            <a:avLst/>
          </a:prstGeom>
        </p:spPr>
        <p:txBody>
          <a:bodyPr vert="horz" wrap="square" lIns="0" tIns="12700" rIns="0" bIns="0" rtlCol="0">
            <a:spAutoFit/>
          </a:bodyPr>
          <a:lstStyle/>
          <a:p>
            <a:pPr marL="12700">
              <a:spcBef>
                <a:spcPts val="100"/>
              </a:spcBef>
            </a:pPr>
            <a:r>
              <a:rPr sz="2400" spc="-5" dirty="0">
                <a:solidFill>
                  <a:srgbClr val="0000FF"/>
                </a:solidFill>
                <a:latin typeface="Arial"/>
                <a:cs typeface="Arial"/>
              </a:rPr>
              <a:t>Image</a:t>
            </a:r>
            <a:endParaRPr sz="2400">
              <a:latin typeface="Arial"/>
              <a:cs typeface="Arial"/>
            </a:endParaRPr>
          </a:p>
        </p:txBody>
      </p:sp>
      <p:sp>
        <p:nvSpPr>
          <p:cNvPr id="4" name="object 4"/>
          <p:cNvSpPr txBox="1"/>
          <p:nvPr/>
        </p:nvSpPr>
        <p:spPr>
          <a:xfrm>
            <a:off x="3328340" y="3921337"/>
            <a:ext cx="1566545" cy="1388110"/>
          </a:xfrm>
          <a:prstGeom prst="rect">
            <a:avLst/>
          </a:prstGeom>
        </p:spPr>
        <p:txBody>
          <a:bodyPr vert="horz" wrap="square" lIns="0" tIns="12700" rIns="0" bIns="0" rtlCol="0">
            <a:spAutoFit/>
          </a:bodyPr>
          <a:lstStyle/>
          <a:p>
            <a:pPr marR="74930" algn="ctr">
              <a:lnSpc>
                <a:spcPts val="5380"/>
              </a:lnSpc>
              <a:spcBef>
                <a:spcPts val="100"/>
              </a:spcBef>
            </a:pPr>
            <a:r>
              <a:rPr sz="4800" dirty="0">
                <a:solidFill>
                  <a:srgbClr val="FF0000"/>
                </a:solidFill>
                <a:latin typeface="Arial"/>
                <a:cs typeface="Arial"/>
              </a:rPr>
              <a:t>W</a:t>
            </a:r>
            <a:endParaRPr sz="4800">
              <a:latin typeface="Arial"/>
              <a:cs typeface="Arial"/>
            </a:endParaRPr>
          </a:p>
          <a:p>
            <a:pPr marL="12700">
              <a:lnSpc>
                <a:spcPts val="2485"/>
              </a:lnSpc>
            </a:pPr>
            <a:r>
              <a:rPr sz="2400" spc="-5" dirty="0">
                <a:solidFill>
                  <a:srgbClr val="FF0000"/>
                </a:solidFill>
                <a:latin typeface="Arial"/>
                <a:cs typeface="Arial"/>
              </a:rPr>
              <a:t>parameters</a:t>
            </a:r>
            <a:endParaRPr sz="2400">
              <a:latin typeface="Arial"/>
              <a:cs typeface="Arial"/>
            </a:endParaRPr>
          </a:p>
          <a:p>
            <a:pPr marL="12700">
              <a:lnSpc>
                <a:spcPts val="2865"/>
              </a:lnSpc>
            </a:pPr>
            <a:r>
              <a:rPr sz="2400" spc="-5" dirty="0">
                <a:solidFill>
                  <a:srgbClr val="FF0000"/>
                </a:solidFill>
                <a:latin typeface="Arial"/>
                <a:cs typeface="Arial"/>
              </a:rPr>
              <a:t>or</a:t>
            </a:r>
            <a:r>
              <a:rPr sz="2400" spc="-100" dirty="0">
                <a:solidFill>
                  <a:srgbClr val="FF0000"/>
                </a:solidFill>
                <a:latin typeface="Arial"/>
                <a:cs typeface="Arial"/>
              </a:rPr>
              <a:t> </a:t>
            </a:r>
            <a:r>
              <a:rPr sz="2400" spc="-5" dirty="0">
                <a:solidFill>
                  <a:srgbClr val="FF0000"/>
                </a:solidFill>
                <a:latin typeface="Arial"/>
                <a:cs typeface="Arial"/>
              </a:rPr>
              <a:t>weights</a:t>
            </a:r>
            <a:endParaRPr sz="2400">
              <a:latin typeface="Arial"/>
              <a:cs typeface="Arial"/>
            </a:endParaRPr>
          </a:p>
        </p:txBody>
      </p:sp>
      <p:sp>
        <p:nvSpPr>
          <p:cNvPr id="5" name="object 5"/>
          <p:cNvSpPr/>
          <p:nvPr/>
        </p:nvSpPr>
        <p:spPr>
          <a:xfrm>
            <a:off x="1819646" y="3100545"/>
            <a:ext cx="1449070" cy="0"/>
          </a:xfrm>
          <a:custGeom>
            <a:avLst/>
            <a:gdLst/>
            <a:ahLst/>
            <a:cxnLst/>
            <a:rect l="l" t="t" r="r" b="b"/>
            <a:pathLst>
              <a:path w="1449070">
                <a:moveTo>
                  <a:pt x="0" y="0"/>
                </a:moveTo>
                <a:lnTo>
                  <a:pt x="1448547" y="0"/>
                </a:lnTo>
              </a:path>
            </a:pathLst>
          </a:custGeom>
          <a:ln w="28574">
            <a:solidFill>
              <a:srgbClr val="000000"/>
            </a:solidFill>
          </a:ln>
        </p:spPr>
        <p:txBody>
          <a:bodyPr wrap="square" lIns="0" tIns="0" rIns="0" bIns="0" rtlCol="0"/>
          <a:lstStyle/>
          <a:p>
            <a:endParaRPr/>
          </a:p>
        </p:txBody>
      </p:sp>
      <p:sp>
        <p:nvSpPr>
          <p:cNvPr id="6" name="object 6"/>
          <p:cNvSpPr/>
          <p:nvPr/>
        </p:nvSpPr>
        <p:spPr>
          <a:xfrm>
            <a:off x="3253907" y="3039061"/>
            <a:ext cx="158249" cy="12296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121241" y="3571645"/>
            <a:ext cx="0" cy="301625"/>
          </a:xfrm>
          <a:custGeom>
            <a:avLst/>
            <a:gdLst/>
            <a:ahLst/>
            <a:cxnLst/>
            <a:rect l="l" t="t" r="r" b="b"/>
            <a:pathLst>
              <a:path h="301625">
                <a:moveTo>
                  <a:pt x="0" y="301049"/>
                </a:moveTo>
                <a:lnTo>
                  <a:pt x="0" y="0"/>
                </a:lnTo>
              </a:path>
            </a:pathLst>
          </a:custGeom>
          <a:ln w="28574">
            <a:solidFill>
              <a:srgbClr val="000000"/>
            </a:solidFill>
          </a:ln>
        </p:spPr>
        <p:txBody>
          <a:bodyPr wrap="square" lIns="0" tIns="0" rIns="0" bIns="0" rtlCol="0"/>
          <a:lstStyle/>
          <a:p>
            <a:endParaRPr/>
          </a:p>
        </p:txBody>
      </p:sp>
      <p:sp>
        <p:nvSpPr>
          <p:cNvPr id="8" name="object 8"/>
          <p:cNvSpPr/>
          <p:nvPr/>
        </p:nvSpPr>
        <p:spPr>
          <a:xfrm>
            <a:off x="4059754" y="3427683"/>
            <a:ext cx="122974" cy="15824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652265" y="3100545"/>
            <a:ext cx="1069340" cy="0"/>
          </a:xfrm>
          <a:custGeom>
            <a:avLst/>
            <a:gdLst/>
            <a:ahLst/>
            <a:cxnLst/>
            <a:rect l="l" t="t" r="r" b="b"/>
            <a:pathLst>
              <a:path w="1069339">
                <a:moveTo>
                  <a:pt x="0" y="0"/>
                </a:moveTo>
                <a:lnTo>
                  <a:pt x="1068747" y="0"/>
                </a:lnTo>
              </a:path>
            </a:pathLst>
          </a:custGeom>
          <a:ln w="28574">
            <a:solidFill>
              <a:srgbClr val="000000"/>
            </a:solidFill>
          </a:ln>
        </p:spPr>
        <p:txBody>
          <a:bodyPr wrap="square" lIns="0" tIns="0" rIns="0" bIns="0" rtlCol="0"/>
          <a:lstStyle/>
          <a:p>
            <a:endParaRPr/>
          </a:p>
        </p:txBody>
      </p:sp>
      <p:sp>
        <p:nvSpPr>
          <p:cNvPr id="10" name="object 10"/>
          <p:cNvSpPr/>
          <p:nvPr/>
        </p:nvSpPr>
        <p:spPr>
          <a:xfrm>
            <a:off x="5706727" y="3039061"/>
            <a:ext cx="158249" cy="122969"/>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6149314" y="2740803"/>
            <a:ext cx="2514600" cy="772005"/>
          </a:xfrm>
          <a:prstGeom prst="rect">
            <a:avLst/>
          </a:prstGeom>
        </p:spPr>
        <p:txBody>
          <a:bodyPr vert="horz" wrap="square" lIns="0" tIns="27939" rIns="0" bIns="0" rtlCol="0">
            <a:spAutoFit/>
          </a:bodyPr>
          <a:lstStyle/>
          <a:p>
            <a:pPr marL="12700" marR="5080">
              <a:lnSpc>
                <a:spcPts val="2850"/>
              </a:lnSpc>
              <a:spcBef>
                <a:spcPts val="219"/>
              </a:spcBef>
            </a:pPr>
            <a:r>
              <a:rPr sz="2400" b="1" spc="-5" dirty="0">
                <a:latin typeface="Arial"/>
                <a:cs typeface="Arial"/>
              </a:rPr>
              <a:t>10 </a:t>
            </a:r>
            <a:r>
              <a:rPr sz="2400" spc="-5" dirty="0">
                <a:latin typeface="Arial"/>
                <a:cs typeface="Arial"/>
              </a:rPr>
              <a:t>numbers</a:t>
            </a:r>
            <a:r>
              <a:rPr sz="2400" spc="-95" dirty="0">
                <a:latin typeface="Arial"/>
                <a:cs typeface="Arial"/>
              </a:rPr>
              <a:t> </a:t>
            </a:r>
            <a:r>
              <a:rPr sz="2400" spc="-5" dirty="0">
                <a:latin typeface="Arial"/>
                <a:cs typeface="Arial"/>
              </a:rPr>
              <a:t>giving  </a:t>
            </a:r>
            <a:r>
              <a:rPr sz="2400" dirty="0">
                <a:latin typeface="Arial"/>
                <a:cs typeface="Arial"/>
              </a:rPr>
              <a:t>class</a:t>
            </a:r>
            <a:r>
              <a:rPr sz="2400" spc="-15" dirty="0">
                <a:latin typeface="Arial"/>
                <a:cs typeface="Arial"/>
              </a:rPr>
              <a:t> </a:t>
            </a:r>
            <a:r>
              <a:rPr sz="2400" dirty="0">
                <a:latin typeface="Arial"/>
                <a:cs typeface="Arial"/>
              </a:rPr>
              <a:t>scores</a:t>
            </a:r>
            <a:endParaRPr sz="2400">
              <a:latin typeface="Arial"/>
              <a:cs typeface="Arial"/>
            </a:endParaRPr>
          </a:p>
        </p:txBody>
      </p:sp>
      <p:sp>
        <p:nvSpPr>
          <p:cNvPr id="12" name="object 12"/>
          <p:cNvSpPr txBox="1"/>
          <p:nvPr/>
        </p:nvSpPr>
        <p:spPr>
          <a:xfrm>
            <a:off x="37150" y="3746803"/>
            <a:ext cx="2732405" cy="575945"/>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a:latin typeface="Arial"/>
              <a:cs typeface="Arial"/>
            </a:endParaRPr>
          </a:p>
        </p:txBody>
      </p:sp>
      <p:sp>
        <p:nvSpPr>
          <p:cNvPr id="13" name="object 13"/>
          <p:cNvSpPr txBox="1"/>
          <p:nvPr/>
        </p:nvSpPr>
        <p:spPr>
          <a:xfrm>
            <a:off x="2718544" y="1786310"/>
            <a:ext cx="2934970" cy="566822"/>
          </a:xfrm>
          <a:prstGeom prst="rect">
            <a:avLst/>
          </a:prstGeom>
          <a:ln w="28574">
            <a:solidFill>
              <a:srgbClr val="38751C"/>
            </a:solidFill>
          </a:ln>
        </p:spPr>
        <p:txBody>
          <a:bodyPr vert="horz" wrap="square" lIns="0" tIns="12700" rIns="0" bIns="0" rtlCol="0">
            <a:spAutoFit/>
          </a:bodyPr>
          <a:lstStyle/>
          <a:p>
            <a:pPr marL="135890">
              <a:spcBef>
                <a:spcPts val="100"/>
              </a:spcBef>
            </a:pPr>
            <a:r>
              <a:rPr sz="3600" spc="-10" dirty="0">
                <a:latin typeface="Arial"/>
                <a:cs typeface="Arial"/>
              </a:rPr>
              <a:t>f(x,W) </a:t>
            </a:r>
            <a:r>
              <a:rPr sz="3600" dirty="0">
                <a:latin typeface="Arial"/>
                <a:cs typeface="Arial"/>
              </a:rPr>
              <a:t>= </a:t>
            </a:r>
            <a:r>
              <a:rPr sz="3600" spc="-5" dirty="0">
                <a:latin typeface="Arial"/>
                <a:cs typeface="Arial"/>
              </a:rPr>
              <a:t>Wx</a:t>
            </a:r>
            <a:r>
              <a:rPr sz="3600" spc="-114" dirty="0">
                <a:latin typeface="Arial"/>
                <a:cs typeface="Arial"/>
              </a:rPr>
              <a:t> </a:t>
            </a:r>
            <a:r>
              <a:rPr sz="3600" dirty="0">
                <a:latin typeface="Arial"/>
                <a:cs typeface="Arial"/>
              </a:rPr>
              <a:t>+</a:t>
            </a:r>
            <a:endParaRPr sz="3600">
              <a:latin typeface="Arial"/>
              <a:cs typeface="Arial"/>
            </a:endParaRPr>
          </a:p>
        </p:txBody>
      </p:sp>
      <p:sp>
        <p:nvSpPr>
          <p:cNvPr id="14" name="object 14"/>
          <p:cNvSpPr txBox="1"/>
          <p:nvPr/>
        </p:nvSpPr>
        <p:spPr>
          <a:xfrm>
            <a:off x="5676913" y="1871772"/>
            <a:ext cx="483234" cy="457834"/>
          </a:xfrm>
          <a:prstGeom prst="rect">
            <a:avLst/>
          </a:prstGeom>
          <a:ln w="28574">
            <a:solidFill>
              <a:srgbClr val="9900FF"/>
            </a:solidFill>
          </a:ln>
        </p:spPr>
        <p:txBody>
          <a:bodyPr vert="horz" wrap="square" lIns="0" tIns="0" rIns="0" bIns="0" rtlCol="0">
            <a:spAutoFit/>
          </a:bodyPr>
          <a:lstStyle/>
          <a:p>
            <a:pPr marL="88900">
              <a:lnSpc>
                <a:spcPts val="3604"/>
              </a:lnSpc>
            </a:pPr>
            <a:r>
              <a:rPr sz="3600" dirty="0">
                <a:latin typeface="Arial"/>
                <a:cs typeface="Arial"/>
              </a:rPr>
              <a:t>b</a:t>
            </a:r>
            <a:endParaRPr sz="3600">
              <a:latin typeface="Arial"/>
              <a:cs typeface="Arial"/>
            </a:endParaRPr>
          </a:p>
        </p:txBody>
      </p:sp>
      <p:sp>
        <p:nvSpPr>
          <p:cNvPr id="15" name="object 15"/>
          <p:cNvSpPr/>
          <p:nvPr/>
        </p:nvSpPr>
        <p:spPr>
          <a:xfrm>
            <a:off x="5045814" y="1990148"/>
            <a:ext cx="223520" cy="310515"/>
          </a:xfrm>
          <a:custGeom>
            <a:avLst/>
            <a:gdLst/>
            <a:ahLst/>
            <a:cxnLst/>
            <a:rect l="l" t="t" r="r" b="b"/>
            <a:pathLst>
              <a:path w="223520" h="310515">
                <a:moveTo>
                  <a:pt x="0" y="0"/>
                </a:moveTo>
                <a:lnTo>
                  <a:pt x="223199" y="0"/>
                </a:lnTo>
                <a:lnTo>
                  <a:pt x="223199" y="310199"/>
                </a:lnTo>
                <a:lnTo>
                  <a:pt x="0" y="310199"/>
                </a:lnTo>
                <a:lnTo>
                  <a:pt x="0" y="0"/>
                </a:lnTo>
                <a:close/>
              </a:path>
            </a:pathLst>
          </a:custGeom>
          <a:ln w="28574">
            <a:solidFill>
              <a:srgbClr val="0000FF"/>
            </a:solidFill>
          </a:ln>
        </p:spPr>
        <p:txBody>
          <a:bodyPr wrap="square" lIns="0" tIns="0" rIns="0" bIns="0" rtlCol="0"/>
          <a:lstStyle/>
          <a:p>
            <a:endParaRPr/>
          </a:p>
        </p:txBody>
      </p:sp>
      <p:sp>
        <p:nvSpPr>
          <p:cNvPr id="16" name="object 16"/>
          <p:cNvSpPr txBox="1"/>
          <p:nvPr/>
        </p:nvSpPr>
        <p:spPr>
          <a:xfrm>
            <a:off x="384724" y="917061"/>
            <a:ext cx="6097270" cy="957580"/>
          </a:xfrm>
          <a:prstGeom prst="rect">
            <a:avLst/>
          </a:prstGeom>
        </p:spPr>
        <p:txBody>
          <a:bodyPr vert="horz" wrap="square" lIns="0" tIns="87630" rIns="0" bIns="0" rtlCol="0">
            <a:spAutoFit/>
          </a:bodyPr>
          <a:lstStyle/>
          <a:p>
            <a:pPr marL="12700">
              <a:spcBef>
                <a:spcPts val="690"/>
              </a:spcBef>
            </a:pPr>
            <a:r>
              <a:rPr sz="2800" spc="-10" dirty="0">
                <a:latin typeface="Arial"/>
                <a:cs typeface="Arial"/>
              </a:rPr>
              <a:t>Parametric Approach: </a:t>
            </a:r>
            <a:r>
              <a:rPr sz="2800" spc="-5" dirty="0">
                <a:latin typeface="Arial"/>
                <a:cs typeface="Arial"/>
              </a:rPr>
              <a:t>Linear</a:t>
            </a:r>
            <a:r>
              <a:rPr sz="2800" spc="-75" dirty="0">
                <a:latin typeface="Arial"/>
                <a:cs typeface="Arial"/>
              </a:rPr>
              <a:t> </a:t>
            </a:r>
            <a:r>
              <a:rPr sz="2800" spc="-5" dirty="0">
                <a:latin typeface="Arial"/>
                <a:cs typeface="Arial"/>
              </a:rPr>
              <a:t>Classifier</a:t>
            </a:r>
            <a:endParaRPr sz="2800">
              <a:latin typeface="Arial"/>
              <a:cs typeface="Arial"/>
            </a:endParaRPr>
          </a:p>
          <a:p>
            <a:pPr marR="606425" algn="r">
              <a:spcBef>
                <a:spcPts val="509"/>
              </a:spcBef>
            </a:pPr>
            <a:r>
              <a:rPr sz="2400" b="1" spc="-5" dirty="0">
                <a:solidFill>
                  <a:srgbClr val="0000FF"/>
                </a:solidFill>
                <a:latin typeface="Arial"/>
                <a:cs typeface="Arial"/>
              </a:rPr>
              <a:t>3072x1</a:t>
            </a:r>
            <a:endParaRPr sz="2400">
              <a:latin typeface="Arial"/>
              <a:cs typeface="Arial"/>
            </a:endParaRPr>
          </a:p>
        </p:txBody>
      </p:sp>
      <p:sp>
        <p:nvSpPr>
          <p:cNvPr id="17" name="object 17"/>
          <p:cNvSpPr txBox="1"/>
          <p:nvPr/>
        </p:nvSpPr>
        <p:spPr>
          <a:xfrm>
            <a:off x="3113495" y="2374221"/>
            <a:ext cx="2240915" cy="967740"/>
          </a:xfrm>
          <a:prstGeom prst="rect">
            <a:avLst/>
          </a:prstGeom>
        </p:spPr>
        <p:txBody>
          <a:bodyPr vert="horz" wrap="square" lIns="0" tIns="65405" rIns="0" bIns="0" rtlCol="0">
            <a:spAutoFit/>
          </a:bodyPr>
          <a:lstStyle/>
          <a:p>
            <a:pPr marL="12700">
              <a:spcBef>
                <a:spcPts val="515"/>
              </a:spcBef>
              <a:tabLst>
                <a:tab pos="1040765" algn="l"/>
              </a:tabLst>
            </a:pPr>
            <a:r>
              <a:rPr sz="2400" b="1" spc="-5" dirty="0">
                <a:solidFill>
                  <a:srgbClr val="38751C"/>
                </a:solidFill>
                <a:latin typeface="Arial"/>
                <a:cs typeface="Arial"/>
              </a:rPr>
              <a:t>10x</a:t>
            </a:r>
            <a:r>
              <a:rPr sz="2400" b="1" dirty="0">
                <a:solidFill>
                  <a:srgbClr val="38751C"/>
                </a:solidFill>
                <a:latin typeface="Arial"/>
                <a:cs typeface="Arial"/>
              </a:rPr>
              <a:t>1	</a:t>
            </a:r>
            <a:r>
              <a:rPr sz="2400" b="1" spc="-5" dirty="0">
                <a:solidFill>
                  <a:srgbClr val="FF0000"/>
                </a:solidFill>
                <a:latin typeface="Arial"/>
                <a:cs typeface="Arial"/>
              </a:rPr>
              <a:t>10x3072</a:t>
            </a:r>
            <a:endParaRPr sz="2400">
              <a:latin typeface="Arial"/>
              <a:cs typeface="Arial"/>
            </a:endParaRPr>
          </a:p>
          <a:p>
            <a:pPr marL="411480">
              <a:spcBef>
                <a:spcPts val="520"/>
              </a:spcBef>
            </a:pPr>
            <a:r>
              <a:rPr sz="3000" spc="-5" dirty="0">
                <a:latin typeface="Arial"/>
                <a:cs typeface="Arial"/>
              </a:rPr>
              <a:t>f(</a:t>
            </a:r>
            <a:r>
              <a:rPr sz="3000" b="1" spc="-5" dirty="0">
                <a:solidFill>
                  <a:srgbClr val="0000FF"/>
                </a:solidFill>
                <a:latin typeface="Arial"/>
                <a:cs typeface="Arial"/>
              </a:rPr>
              <a:t>x</a:t>
            </a:r>
            <a:r>
              <a:rPr sz="3000" spc="-5" dirty="0">
                <a:latin typeface="Arial"/>
                <a:cs typeface="Arial"/>
              </a:rPr>
              <a:t>,</a:t>
            </a:r>
            <a:r>
              <a:rPr sz="3000" b="1" spc="-5" dirty="0">
                <a:solidFill>
                  <a:srgbClr val="FF0000"/>
                </a:solidFill>
                <a:latin typeface="Arial"/>
                <a:cs typeface="Arial"/>
              </a:rPr>
              <a:t>W</a:t>
            </a:r>
            <a:r>
              <a:rPr sz="3000" spc="-5" dirty="0">
                <a:latin typeface="Arial"/>
                <a:cs typeface="Arial"/>
              </a:rPr>
              <a:t>)</a:t>
            </a:r>
            <a:endParaRPr sz="3000">
              <a:latin typeface="Arial"/>
              <a:cs typeface="Arial"/>
            </a:endParaRPr>
          </a:p>
        </p:txBody>
      </p:sp>
      <p:sp>
        <p:nvSpPr>
          <p:cNvPr id="18" name="object 18"/>
          <p:cNvSpPr/>
          <p:nvPr/>
        </p:nvSpPr>
        <p:spPr>
          <a:xfrm>
            <a:off x="4545740" y="1870472"/>
            <a:ext cx="483234" cy="457834"/>
          </a:xfrm>
          <a:custGeom>
            <a:avLst/>
            <a:gdLst/>
            <a:ahLst/>
            <a:cxnLst/>
            <a:rect l="l" t="t" r="r" b="b"/>
            <a:pathLst>
              <a:path w="483235" h="457834">
                <a:moveTo>
                  <a:pt x="0" y="0"/>
                </a:moveTo>
                <a:lnTo>
                  <a:pt x="482999" y="0"/>
                </a:lnTo>
                <a:lnTo>
                  <a:pt x="482999" y="457799"/>
                </a:lnTo>
                <a:lnTo>
                  <a:pt x="0" y="457799"/>
                </a:lnTo>
                <a:lnTo>
                  <a:pt x="0" y="0"/>
                </a:lnTo>
                <a:close/>
              </a:path>
            </a:pathLst>
          </a:custGeom>
          <a:ln w="28574">
            <a:solidFill>
              <a:srgbClr val="FF0000"/>
            </a:solidFill>
          </a:ln>
        </p:spPr>
        <p:txBody>
          <a:bodyPr wrap="square" lIns="0" tIns="0" rIns="0" bIns="0" rtlCol="0"/>
          <a:lstStyle/>
          <a:p>
            <a:endParaRPr/>
          </a:p>
        </p:txBody>
      </p:sp>
      <p:sp>
        <p:nvSpPr>
          <p:cNvPr id="19" name="object 19"/>
          <p:cNvSpPr txBox="1"/>
          <p:nvPr/>
        </p:nvSpPr>
        <p:spPr>
          <a:xfrm>
            <a:off x="6276559" y="1955429"/>
            <a:ext cx="703580" cy="391160"/>
          </a:xfrm>
          <a:prstGeom prst="rect">
            <a:avLst/>
          </a:prstGeom>
        </p:spPr>
        <p:txBody>
          <a:bodyPr vert="horz" wrap="square" lIns="0" tIns="12700" rIns="0" bIns="0" rtlCol="0">
            <a:spAutoFit/>
          </a:bodyPr>
          <a:lstStyle/>
          <a:p>
            <a:pPr marL="12700">
              <a:spcBef>
                <a:spcPts val="100"/>
              </a:spcBef>
            </a:pPr>
            <a:r>
              <a:rPr sz="2400" b="1" spc="-5" dirty="0">
                <a:solidFill>
                  <a:srgbClr val="9900FF"/>
                </a:solidFill>
                <a:latin typeface="Arial"/>
                <a:cs typeface="Arial"/>
              </a:rPr>
              <a:t>10x1</a:t>
            </a:r>
            <a:endParaRPr sz="2400">
              <a:latin typeface="Arial"/>
              <a:cs typeface="Arial"/>
            </a:endParaRPr>
          </a:p>
        </p:txBody>
      </p:sp>
      <p:sp>
        <p:nvSpPr>
          <p:cNvPr id="20" name="object 20"/>
          <p:cNvSpPr txBox="1">
            <a:spLocks noGrp="1"/>
          </p:cNvSpPr>
          <p:nvPr>
            <p:ph type="dt" sz="half" idx="6"/>
          </p:nvPr>
        </p:nvSpPr>
        <p:spPr>
          <a:xfrm>
            <a:off x="7634718" y="7613079"/>
            <a:ext cx="1433195" cy="1077218"/>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21" name="object 21"/>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22" name="object 22"/>
          <p:cNvSpPr txBox="1">
            <a:spLocks noGrp="1"/>
          </p:cNvSpPr>
          <p:nvPr>
            <p:ph type="sldNum" sz="quarter" idx="7"/>
          </p:nvPr>
        </p:nvSpPr>
        <p:spPr>
          <a:xfrm>
            <a:off x="5105646" y="8017023"/>
            <a:ext cx="1432559" cy="269304"/>
          </a:xfrm>
          <a:prstGeom prst="rect">
            <a:avLst/>
          </a:prstGeom>
        </p:spPr>
        <p:txBody>
          <a:bodyPr vert="horz" wrap="square" lIns="0" tIns="0" rIns="0" bIns="0" rtlCol="0" anchor="ctr">
            <a:spAutoFit/>
          </a:bodyPr>
          <a:lstStyle/>
          <a:p>
            <a:pPr marL="25400">
              <a:lnSpc>
                <a:spcPts val="2090"/>
              </a:lnSpc>
            </a:pPr>
            <a:fld id="{81D60167-4931-47E6-BA6A-407CBD079E47}" type="slidenum">
              <a:rPr dirty="0"/>
              <a:pPr marL="25400">
                <a:lnSpc>
                  <a:spcPts val="2090"/>
                </a:lnSpc>
              </a:pPr>
              <a:t>20</a:t>
            </a:fld>
            <a:endParaRPr dirty="0"/>
          </a:p>
        </p:txBody>
      </p:sp>
      <p:sp>
        <p:nvSpPr>
          <p:cNvPr id="23" name="object 23"/>
          <p:cNvSpPr txBox="1">
            <a:spLocks noGrp="1"/>
          </p:cNvSpPr>
          <p:nvPr>
            <p:ph type="ftr" sz="quarter" idx="5"/>
          </p:nvPr>
        </p:nvSpPr>
        <p:spPr>
          <a:xfrm>
            <a:off x="72824" y="8017036"/>
            <a:ext cx="4514850" cy="269304"/>
          </a:xfrm>
          <a:prstGeom prst="rect">
            <a:avLst/>
          </a:prstGeom>
        </p:spPr>
        <p:txBody>
          <a:bodyPr vert="horz" wrap="square" lIns="0" tIns="0" rIns="0" bIns="0" rtlCol="0" anchor="ctr">
            <a:spAutoFit/>
          </a:bodyPr>
          <a:lstStyle/>
          <a:p>
            <a:pPr marL="12700">
              <a:lnSpc>
                <a:spcPts val="2090"/>
              </a:lnSpc>
            </a:pPr>
            <a:r>
              <a:rPr spc="-5" dirty="0"/>
              <a:t>April 5,</a:t>
            </a:r>
            <a:r>
              <a:rPr spc="-90" dirty="0"/>
              <a:t> </a:t>
            </a:r>
            <a:r>
              <a:rPr spc="-5" dirty="0"/>
              <a:t>2018</a:t>
            </a:r>
          </a:p>
        </p:txBody>
      </p:sp>
    </p:spTree>
    <p:extLst>
      <p:ext uri="{BB962C8B-B14F-4D97-AF65-F5344CB8AC3E}">
        <p14:creationId xmlns:p14="http://schemas.microsoft.com/office/powerpoint/2010/main" val="669968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899" y="964582"/>
            <a:ext cx="8886190" cy="391160"/>
          </a:xfrm>
          <a:prstGeom prst="rect">
            <a:avLst/>
          </a:prstGeom>
        </p:spPr>
        <p:txBody>
          <a:bodyPr vert="horz" wrap="square" lIns="0" tIns="12700" rIns="0" bIns="0" rtlCol="0" anchor="ctr">
            <a:spAutoFit/>
          </a:bodyPr>
          <a:lstStyle/>
          <a:p>
            <a:pPr marL="12700">
              <a:lnSpc>
                <a:spcPct val="100000"/>
              </a:lnSpc>
              <a:spcBef>
                <a:spcPts val="100"/>
              </a:spcBef>
            </a:pPr>
            <a:r>
              <a:rPr sz="2400" spc="-5" dirty="0">
                <a:latin typeface="Arial"/>
                <a:cs typeface="Arial"/>
              </a:rPr>
              <a:t>Example with an image with </a:t>
            </a:r>
            <a:r>
              <a:rPr sz="2400" dirty="0">
                <a:latin typeface="Arial"/>
                <a:cs typeface="Arial"/>
              </a:rPr>
              <a:t>4 </a:t>
            </a:r>
            <a:r>
              <a:rPr sz="2400" spc="-5" dirty="0">
                <a:latin typeface="Arial"/>
                <a:cs typeface="Arial"/>
              </a:rPr>
              <a:t>pixels, and </a:t>
            </a:r>
            <a:r>
              <a:rPr sz="2400" dirty="0">
                <a:latin typeface="Arial"/>
                <a:cs typeface="Arial"/>
              </a:rPr>
              <a:t>3 classes</a:t>
            </a:r>
            <a:r>
              <a:rPr sz="2400" spc="-25" dirty="0">
                <a:latin typeface="Arial"/>
                <a:cs typeface="Arial"/>
              </a:rPr>
              <a:t> </a:t>
            </a:r>
            <a:r>
              <a:rPr sz="2400" dirty="0">
                <a:latin typeface="Arial"/>
                <a:cs typeface="Arial"/>
              </a:rPr>
              <a:t>(</a:t>
            </a:r>
            <a:r>
              <a:rPr sz="2400" dirty="0">
                <a:solidFill>
                  <a:srgbClr val="B35E05"/>
                </a:solidFill>
                <a:latin typeface="Arial"/>
                <a:cs typeface="Arial"/>
              </a:rPr>
              <a:t>cat</a:t>
            </a:r>
            <a:r>
              <a:rPr sz="2400" dirty="0">
                <a:latin typeface="Arial"/>
                <a:cs typeface="Arial"/>
              </a:rPr>
              <a:t>/</a:t>
            </a:r>
            <a:r>
              <a:rPr sz="2400" dirty="0">
                <a:solidFill>
                  <a:srgbClr val="341C75"/>
                </a:solidFill>
                <a:latin typeface="Arial"/>
                <a:cs typeface="Arial"/>
              </a:rPr>
              <a:t>dog</a:t>
            </a:r>
            <a:r>
              <a:rPr sz="2400" dirty="0">
                <a:latin typeface="Arial"/>
                <a:cs typeface="Arial"/>
              </a:rPr>
              <a:t>/</a:t>
            </a:r>
            <a:r>
              <a:rPr sz="2400" dirty="0">
                <a:solidFill>
                  <a:srgbClr val="38751C"/>
                </a:solidFill>
                <a:latin typeface="Arial"/>
                <a:cs typeface="Arial"/>
              </a:rPr>
              <a:t>ship</a:t>
            </a:r>
            <a:r>
              <a:rPr sz="2400" dirty="0">
                <a:latin typeface="Arial"/>
                <a:cs typeface="Arial"/>
              </a:rPr>
              <a:t>)</a:t>
            </a:r>
            <a:endParaRPr sz="2400">
              <a:latin typeface="Arial"/>
              <a:cs typeface="Arial"/>
            </a:endParaRPr>
          </a:p>
        </p:txBody>
      </p:sp>
      <p:graphicFrame>
        <p:nvGraphicFramePr>
          <p:cNvPr id="3" name="object 3"/>
          <p:cNvGraphicFramePr>
            <a:graphicFrameLocks noGrp="1"/>
          </p:cNvGraphicFramePr>
          <p:nvPr/>
        </p:nvGraphicFramePr>
        <p:xfrm>
          <a:off x="1946984" y="2657108"/>
          <a:ext cx="2473959" cy="1760220"/>
        </p:xfrm>
        <a:graphic>
          <a:graphicData uri="http://schemas.openxmlformats.org/drawingml/2006/table">
            <a:tbl>
              <a:tblPr firstRow="1" bandRow="1">
                <a:tableStyleId>{2D5ABB26-0587-4C30-8999-92F81FD0307C}</a:tableStyleId>
              </a:tblPr>
              <a:tblGrid>
                <a:gridCol w="618490">
                  <a:extLst>
                    <a:ext uri="{9D8B030D-6E8A-4147-A177-3AD203B41FA5}">
                      <a16:colId xmlns:a16="http://schemas.microsoft.com/office/drawing/2014/main" val="20000"/>
                    </a:ext>
                  </a:extLst>
                </a:gridCol>
                <a:gridCol w="618490">
                  <a:extLst>
                    <a:ext uri="{9D8B030D-6E8A-4147-A177-3AD203B41FA5}">
                      <a16:colId xmlns:a16="http://schemas.microsoft.com/office/drawing/2014/main" val="20001"/>
                    </a:ext>
                  </a:extLst>
                </a:gridCol>
                <a:gridCol w="618490">
                  <a:extLst>
                    <a:ext uri="{9D8B030D-6E8A-4147-A177-3AD203B41FA5}">
                      <a16:colId xmlns:a16="http://schemas.microsoft.com/office/drawing/2014/main" val="20002"/>
                    </a:ext>
                  </a:extLst>
                </a:gridCol>
                <a:gridCol w="618489">
                  <a:extLst>
                    <a:ext uri="{9D8B030D-6E8A-4147-A177-3AD203B41FA5}">
                      <a16:colId xmlns:a16="http://schemas.microsoft.com/office/drawing/2014/main" val="20003"/>
                    </a:ext>
                  </a:extLst>
                </a:gridCol>
              </a:tblGrid>
              <a:tr h="586740">
                <a:tc>
                  <a:txBody>
                    <a:bodyPr/>
                    <a:lstStyle/>
                    <a:p>
                      <a:pPr marL="8890" algn="ctr">
                        <a:lnSpc>
                          <a:spcPct val="100000"/>
                        </a:lnSpc>
                        <a:spcBef>
                          <a:spcPts val="1270"/>
                        </a:spcBef>
                      </a:pPr>
                      <a:r>
                        <a:rPr sz="1600" b="1" spc="-5" dirty="0">
                          <a:latin typeface="Arial"/>
                          <a:cs typeface="Arial"/>
                        </a:rPr>
                        <a:t>0.2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marL="138430">
                        <a:lnSpc>
                          <a:spcPct val="100000"/>
                        </a:lnSpc>
                        <a:spcBef>
                          <a:spcPts val="1270"/>
                        </a:spcBef>
                      </a:pPr>
                      <a:r>
                        <a:rPr sz="1600" b="1" dirty="0">
                          <a:latin typeface="Arial"/>
                          <a:cs typeface="Arial"/>
                        </a:rPr>
                        <a:t>-0.5</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marL="8890" algn="ctr">
                        <a:lnSpc>
                          <a:spcPct val="100000"/>
                        </a:lnSpc>
                        <a:spcBef>
                          <a:spcPts val="1270"/>
                        </a:spcBef>
                      </a:pPr>
                      <a:r>
                        <a:rPr sz="1600" b="1" spc="-5" dirty="0">
                          <a:latin typeface="Arial"/>
                          <a:cs typeface="Arial"/>
                        </a:rPr>
                        <a:t>0.1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marL="8890" algn="ctr">
                        <a:lnSpc>
                          <a:spcPct val="100000"/>
                        </a:lnSpc>
                        <a:spcBef>
                          <a:spcPts val="1270"/>
                        </a:spcBef>
                      </a:pPr>
                      <a:r>
                        <a:rPr sz="1600" b="1" spc="-5" dirty="0">
                          <a:latin typeface="Arial"/>
                          <a:cs typeface="Arial"/>
                        </a:rPr>
                        <a:t>2.0</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0"/>
                  </a:ext>
                </a:extLst>
              </a:tr>
              <a:tr h="586740">
                <a:tc>
                  <a:txBody>
                    <a:bodyPr/>
                    <a:lstStyle/>
                    <a:p>
                      <a:pPr marL="8890" algn="ctr">
                        <a:lnSpc>
                          <a:spcPct val="100000"/>
                        </a:lnSpc>
                        <a:spcBef>
                          <a:spcPts val="1270"/>
                        </a:spcBef>
                      </a:pPr>
                      <a:r>
                        <a:rPr sz="1600" b="1" spc="-5" dirty="0">
                          <a:latin typeface="Arial"/>
                          <a:cs typeface="Arial"/>
                        </a:rPr>
                        <a:t>1.5</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marL="172720">
                        <a:lnSpc>
                          <a:spcPct val="100000"/>
                        </a:lnSpc>
                        <a:spcBef>
                          <a:spcPts val="1270"/>
                        </a:spcBef>
                      </a:pPr>
                      <a:r>
                        <a:rPr sz="1600" b="1" spc="-5" dirty="0">
                          <a:latin typeface="Arial"/>
                          <a:cs typeface="Arial"/>
                        </a:rPr>
                        <a:t>1.3</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marL="8890" algn="ctr">
                        <a:lnSpc>
                          <a:spcPct val="100000"/>
                        </a:lnSpc>
                        <a:spcBef>
                          <a:spcPts val="1270"/>
                        </a:spcBef>
                      </a:pPr>
                      <a:r>
                        <a:rPr sz="1600" b="1" spc="-5" dirty="0">
                          <a:latin typeface="Arial"/>
                          <a:cs typeface="Arial"/>
                        </a:rPr>
                        <a:t>2.1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marL="8890" algn="ctr">
                        <a:lnSpc>
                          <a:spcPct val="100000"/>
                        </a:lnSpc>
                        <a:spcBef>
                          <a:spcPts val="1270"/>
                        </a:spcBef>
                      </a:pPr>
                      <a:r>
                        <a:rPr sz="1600" b="1" spc="-5" dirty="0">
                          <a:latin typeface="Arial"/>
                          <a:cs typeface="Arial"/>
                        </a:rPr>
                        <a:t>0.0</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1"/>
                  </a:ext>
                </a:extLst>
              </a:tr>
              <a:tr h="586740">
                <a:tc>
                  <a:txBody>
                    <a:bodyPr/>
                    <a:lstStyle/>
                    <a:p>
                      <a:pPr marL="8890" algn="ctr">
                        <a:lnSpc>
                          <a:spcPct val="100000"/>
                        </a:lnSpc>
                        <a:spcBef>
                          <a:spcPts val="1270"/>
                        </a:spcBef>
                      </a:pPr>
                      <a:r>
                        <a:rPr sz="1600" b="1" dirty="0">
                          <a:latin typeface="Arial"/>
                          <a:cs typeface="Arial"/>
                        </a:rPr>
                        <a:t>0</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116205">
                        <a:lnSpc>
                          <a:spcPct val="100000"/>
                        </a:lnSpc>
                        <a:spcBef>
                          <a:spcPts val="1270"/>
                        </a:spcBef>
                      </a:pPr>
                      <a:r>
                        <a:rPr sz="1600" b="1" spc="-5" dirty="0">
                          <a:latin typeface="Arial"/>
                          <a:cs typeface="Arial"/>
                        </a:rPr>
                        <a:t>0.25</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8890" algn="ctr">
                        <a:lnSpc>
                          <a:spcPct val="100000"/>
                        </a:lnSpc>
                        <a:spcBef>
                          <a:spcPts val="1270"/>
                        </a:spcBef>
                      </a:pPr>
                      <a:r>
                        <a:rPr sz="1600" b="1" spc="-5" dirty="0">
                          <a:latin typeface="Arial"/>
                          <a:cs typeface="Arial"/>
                        </a:rPr>
                        <a:t>0.2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8890" algn="ctr">
                        <a:lnSpc>
                          <a:spcPct val="100000"/>
                        </a:lnSpc>
                        <a:spcBef>
                          <a:spcPts val="1270"/>
                        </a:spcBef>
                      </a:pPr>
                      <a:r>
                        <a:rPr sz="1600" b="1" dirty="0">
                          <a:latin typeface="Arial"/>
                          <a:cs typeface="Arial"/>
                        </a:rPr>
                        <a:t>-0.3</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2"/>
                  </a:ext>
                </a:extLst>
              </a:tr>
            </a:tbl>
          </a:graphicData>
        </a:graphic>
      </p:graphicFrame>
      <p:sp>
        <p:nvSpPr>
          <p:cNvPr id="4" name="object 4"/>
          <p:cNvSpPr txBox="1"/>
          <p:nvPr/>
        </p:nvSpPr>
        <p:spPr>
          <a:xfrm>
            <a:off x="2960180" y="4420532"/>
            <a:ext cx="457200" cy="574040"/>
          </a:xfrm>
          <a:prstGeom prst="rect">
            <a:avLst/>
          </a:prstGeom>
        </p:spPr>
        <p:txBody>
          <a:bodyPr vert="horz" wrap="square" lIns="0" tIns="12700" rIns="0" bIns="0" rtlCol="0">
            <a:spAutoFit/>
          </a:bodyPr>
          <a:lstStyle/>
          <a:p>
            <a:pPr marL="12700">
              <a:spcBef>
                <a:spcPts val="100"/>
              </a:spcBef>
            </a:pPr>
            <a:r>
              <a:rPr sz="3600" dirty="0">
                <a:latin typeface="Arial"/>
                <a:cs typeface="Arial"/>
              </a:rPr>
              <a:t>W</a:t>
            </a:r>
            <a:endParaRPr sz="3600">
              <a:latin typeface="Arial"/>
              <a:cs typeface="Arial"/>
            </a:endParaRPr>
          </a:p>
        </p:txBody>
      </p:sp>
      <p:sp>
        <p:nvSpPr>
          <p:cNvPr id="5" name="object 5"/>
          <p:cNvSpPr txBox="1"/>
          <p:nvPr/>
        </p:nvSpPr>
        <p:spPr>
          <a:xfrm>
            <a:off x="300300" y="4161256"/>
            <a:ext cx="953135"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Input</a:t>
            </a:r>
            <a:r>
              <a:rPr sz="1400" spc="-75" dirty="0">
                <a:latin typeface="Arial"/>
                <a:cs typeface="Arial"/>
              </a:rPr>
              <a:t> </a:t>
            </a:r>
            <a:r>
              <a:rPr sz="1400" spc="-5" dirty="0">
                <a:latin typeface="Arial"/>
                <a:cs typeface="Arial"/>
              </a:rPr>
              <a:t>image</a:t>
            </a:r>
            <a:endParaRPr sz="1400">
              <a:latin typeface="Arial"/>
              <a:cs typeface="Arial"/>
            </a:endParaRPr>
          </a:p>
        </p:txBody>
      </p:sp>
      <p:graphicFrame>
        <p:nvGraphicFramePr>
          <p:cNvPr id="6" name="object 6"/>
          <p:cNvGraphicFramePr>
            <a:graphicFrameLocks noGrp="1"/>
          </p:cNvGraphicFramePr>
          <p:nvPr/>
        </p:nvGraphicFramePr>
        <p:xfrm>
          <a:off x="4644628" y="2363697"/>
          <a:ext cx="618490" cy="2346960"/>
        </p:xfrm>
        <a:graphic>
          <a:graphicData uri="http://schemas.openxmlformats.org/drawingml/2006/table">
            <a:tbl>
              <a:tblPr firstRow="1" bandRow="1">
                <a:tableStyleId>{2D5ABB26-0587-4C30-8999-92F81FD0307C}</a:tableStyleId>
              </a:tblPr>
              <a:tblGrid>
                <a:gridCol w="618490">
                  <a:extLst>
                    <a:ext uri="{9D8B030D-6E8A-4147-A177-3AD203B41FA5}">
                      <a16:colId xmlns:a16="http://schemas.microsoft.com/office/drawing/2014/main" val="20000"/>
                    </a:ext>
                  </a:extLst>
                </a:gridCol>
              </a:tblGrid>
              <a:tr h="586740">
                <a:tc>
                  <a:txBody>
                    <a:bodyPr/>
                    <a:lstStyle/>
                    <a:p>
                      <a:pPr marL="8890" algn="ctr">
                        <a:lnSpc>
                          <a:spcPct val="100000"/>
                        </a:lnSpc>
                        <a:spcBef>
                          <a:spcPts val="1270"/>
                        </a:spcBef>
                      </a:pPr>
                      <a:r>
                        <a:rPr sz="1600" b="1" spc="-5" dirty="0">
                          <a:latin typeface="Arial"/>
                          <a:cs typeface="Arial"/>
                        </a:rPr>
                        <a:t>56</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586740">
                <a:tc>
                  <a:txBody>
                    <a:bodyPr/>
                    <a:lstStyle/>
                    <a:p>
                      <a:pPr marL="8890" algn="ctr">
                        <a:lnSpc>
                          <a:spcPct val="100000"/>
                        </a:lnSpc>
                        <a:spcBef>
                          <a:spcPts val="1270"/>
                        </a:spcBef>
                      </a:pPr>
                      <a:r>
                        <a:rPr sz="1600" b="1" spc="-5" dirty="0">
                          <a:latin typeface="Arial"/>
                          <a:cs typeface="Arial"/>
                        </a:rPr>
                        <a:t>231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586740">
                <a:tc>
                  <a:txBody>
                    <a:bodyPr/>
                    <a:lstStyle/>
                    <a:p>
                      <a:pPr marL="8890" algn="ctr">
                        <a:lnSpc>
                          <a:spcPct val="100000"/>
                        </a:lnSpc>
                        <a:spcBef>
                          <a:spcPts val="1270"/>
                        </a:spcBef>
                      </a:pPr>
                      <a:r>
                        <a:rPr sz="1600" b="1" spc="-5" dirty="0">
                          <a:latin typeface="Arial"/>
                          <a:cs typeface="Arial"/>
                        </a:rPr>
                        <a:t>24</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586740">
                <a:tc>
                  <a:txBody>
                    <a:bodyPr/>
                    <a:lstStyle/>
                    <a:p>
                      <a:pPr marL="8890" algn="ctr">
                        <a:lnSpc>
                          <a:spcPct val="100000"/>
                        </a:lnSpc>
                        <a:spcBef>
                          <a:spcPts val="1270"/>
                        </a:spcBef>
                      </a:pPr>
                      <a:r>
                        <a:rPr sz="1600" b="1" dirty="0">
                          <a:latin typeface="Arial"/>
                          <a:cs typeface="Arial"/>
                        </a:rPr>
                        <a:t>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bl>
          </a:graphicData>
        </a:graphic>
      </p:graphicFrame>
      <p:graphicFrame>
        <p:nvGraphicFramePr>
          <p:cNvPr id="7" name="object 7"/>
          <p:cNvGraphicFramePr>
            <a:graphicFrameLocks noGrp="1"/>
          </p:cNvGraphicFramePr>
          <p:nvPr/>
        </p:nvGraphicFramePr>
        <p:xfrm>
          <a:off x="197912" y="2832433"/>
          <a:ext cx="1236980" cy="1173480"/>
        </p:xfrm>
        <a:graphic>
          <a:graphicData uri="http://schemas.openxmlformats.org/drawingml/2006/table">
            <a:tbl>
              <a:tblPr firstRow="1" bandRow="1">
                <a:tableStyleId>{2D5ABB26-0587-4C30-8999-92F81FD0307C}</a:tableStyleId>
              </a:tblPr>
              <a:tblGrid>
                <a:gridCol w="618490">
                  <a:extLst>
                    <a:ext uri="{9D8B030D-6E8A-4147-A177-3AD203B41FA5}">
                      <a16:colId xmlns:a16="http://schemas.microsoft.com/office/drawing/2014/main" val="20000"/>
                    </a:ext>
                  </a:extLst>
                </a:gridCol>
                <a:gridCol w="618490">
                  <a:extLst>
                    <a:ext uri="{9D8B030D-6E8A-4147-A177-3AD203B41FA5}">
                      <a16:colId xmlns:a16="http://schemas.microsoft.com/office/drawing/2014/main" val="20001"/>
                    </a:ext>
                  </a:extLst>
                </a:gridCol>
              </a:tblGrid>
              <a:tr h="586740">
                <a:tc>
                  <a:txBody>
                    <a:bodyPr/>
                    <a:lstStyle/>
                    <a:p>
                      <a:pPr marL="8890" algn="ctr">
                        <a:lnSpc>
                          <a:spcPct val="100000"/>
                        </a:lnSpc>
                        <a:spcBef>
                          <a:spcPts val="1270"/>
                        </a:spcBef>
                      </a:pPr>
                      <a:r>
                        <a:rPr sz="1600" b="1" spc="-5" dirty="0">
                          <a:latin typeface="Arial"/>
                          <a:cs typeface="Arial"/>
                        </a:rPr>
                        <a:t>56</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1270"/>
                        </a:spcBef>
                      </a:pPr>
                      <a:r>
                        <a:rPr sz="1600" b="1" spc="-5" dirty="0">
                          <a:latin typeface="Arial"/>
                          <a:cs typeface="Arial"/>
                        </a:rPr>
                        <a:t>231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586740">
                <a:tc>
                  <a:txBody>
                    <a:bodyPr/>
                    <a:lstStyle/>
                    <a:p>
                      <a:pPr marL="8890" algn="ctr">
                        <a:lnSpc>
                          <a:spcPct val="100000"/>
                        </a:lnSpc>
                        <a:spcBef>
                          <a:spcPts val="1270"/>
                        </a:spcBef>
                      </a:pPr>
                      <a:r>
                        <a:rPr sz="1600" b="1" spc="-5" dirty="0">
                          <a:latin typeface="Arial"/>
                          <a:cs typeface="Arial"/>
                        </a:rPr>
                        <a:t>24</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1270"/>
                        </a:spcBef>
                      </a:pPr>
                      <a:r>
                        <a:rPr sz="1600" b="1" dirty="0">
                          <a:latin typeface="Arial"/>
                          <a:cs typeface="Arial"/>
                        </a:rPr>
                        <a:t>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bl>
          </a:graphicData>
        </a:graphic>
      </p:graphicFrame>
      <p:sp>
        <p:nvSpPr>
          <p:cNvPr id="8" name="object 8"/>
          <p:cNvSpPr/>
          <p:nvPr/>
        </p:nvSpPr>
        <p:spPr>
          <a:xfrm>
            <a:off x="135515" y="2752697"/>
            <a:ext cx="1371196" cy="1342647"/>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821113" y="2039598"/>
            <a:ext cx="2294890" cy="713105"/>
          </a:xfrm>
          <a:custGeom>
            <a:avLst/>
            <a:gdLst/>
            <a:ahLst/>
            <a:cxnLst/>
            <a:rect l="l" t="t" r="r" b="b"/>
            <a:pathLst>
              <a:path w="2294890" h="713105">
                <a:moveTo>
                  <a:pt x="0" y="713098"/>
                </a:moveTo>
                <a:lnTo>
                  <a:pt x="0" y="0"/>
                </a:lnTo>
                <a:lnTo>
                  <a:pt x="2294705" y="0"/>
                </a:lnTo>
              </a:path>
            </a:pathLst>
          </a:custGeom>
          <a:ln w="28574">
            <a:solidFill>
              <a:srgbClr val="595959"/>
            </a:solidFill>
          </a:ln>
        </p:spPr>
        <p:txBody>
          <a:bodyPr wrap="square" lIns="0" tIns="0" rIns="0" bIns="0" rtlCol="0"/>
          <a:lstStyle/>
          <a:p>
            <a:endParaRPr/>
          </a:p>
        </p:txBody>
      </p:sp>
      <p:sp>
        <p:nvSpPr>
          <p:cNvPr id="10" name="object 10"/>
          <p:cNvSpPr/>
          <p:nvPr/>
        </p:nvSpPr>
        <p:spPr>
          <a:xfrm>
            <a:off x="3090419" y="2039697"/>
            <a:ext cx="1857375" cy="160020"/>
          </a:xfrm>
          <a:custGeom>
            <a:avLst/>
            <a:gdLst/>
            <a:ahLst/>
            <a:cxnLst/>
            <a:rect l="l" t="t" r="r" b="b"/>
            <a:pathLst>
              <a:path w="1857375" h="160019">
                <a:moveTo>
                  <a:pt x="0" y="0"/>
                </a:moveTo>
                <a:lnTo>
                  <a:pt x="1856796" y="0"/>
                </a:lnTo>
                <a:lnTo>
                  <a:pt x="1856796" y="159629"/>
                </a:lnTo>
              </a:path>
            </a:pathLst>
          </a:custGeom>
          <a:ln w="28574">
            <a:solidFill>
              <a:srgbClr val="595959"/>
            </a:solidFill>
          </a:ln>
        </p:spPr>
        <p:txBody>
          <a:bodyPr wrap="square" lIns="0" tIns="0" rIns="0" bIns="0" rtlCol="0"/>
          <a:lstStyle/>
          <a:p>
            <a:endParaRPr/>
          </a:p>
        </p:txBody>
      </p:sp>
      <p:sp>
        <p:nvSpPr>
          <p:cNvPr id="11" name="object 11"/>
          <p:cNvSpPr/>
          <p:nvPr/>
        </p:nvSpPr>
        <p:spPr>
          <a:xfrm>
            <a:off x="4885853" y="2181512"/>
            <a:ext cx="122699" cy="161414"/>
          </a:xfrm>
          <a:prstGeom prst="rect">
            <a:avLst/>
          </a:prstGeom>
          <a:blipFill>
            <a:blip r:embed="rId3" cstate="print"/>
            <a:stretch>
              <a:fillRect/>
            </a:stretch>
          </a:blipFill>
        </p:spPr>
        <p:txBody>
          <a:bodyPr wrap="square" lIns="0" tIns="0" rIns="0" bIns="0" rtlCol="0"/>
          <a:lstStyle/>
          <a:p>
            <a:endParaRPr/>
          </a:p>
        </p:txBody>
      </p:sp>
      <p:sp>
        <p:nvSpPr>
          <p:cNvPr id="12" name="object 12"/>
          <p:cNvSpPr txBox="1"/>
          <p:nvPr/>
        </p:nvSpPr>
        <p:spPr>
          <a:xfrm>
            <a:off x="1798142" y="1712011"/>
            <a:ext cx="2047875"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Stretch pixels into</a:t>
            </a:r>
            <a:r>
              <a:rPr sz="1400" spc="-80" dirty="0">
                <a:latin typeface="Arial"/>
                <a:cs typeface="Arial"/>
              </a:rPr>
              <a:t> </a:t>
            </a:r>
            <a:r>
              <a:rPr sz="1400" dirty="0">
                <a:latin typeface="Arial"/>
                <a:cs typeface="Arial"/>
              </a:rPr>
              <a:t>column</a:t>
            </a:r>
            <a:endParaRPr sz="1400">
              <a:latin typeface="Arial"/>
              <a:cs typeface="Arial"/>
            </a:endParaRPr>
          </a:p>
        </p:txBody>
      </p:sp>
      <p:sp>
        <p:nvSpPr>
          <p:cNvPr id="20" name="object 20"/>
          <p:cNvSpPr txBox="1">
            <a:spLocks noGrp="1"/>
          </p:cNvSpPr>
          <p:nvPr>
            <p:ph type="dt" sz="half" idx="4294967295"/>
          </p:nvPr>
        </p:nvSpPr>
        <p:spPr>
          <a:xfrm>
            <a:off x="0" y="857251"/>
            <a:ext cx="0" cy="538609"/>
          </a:xfrm>
          <a:prstGeom prst="rect">
            <a:avLst/>
          </a:prstGeom>
        </p:spPr>
        <p:txBody>
          <a:bodyPr vert="horz" wrap="square" lIns="0" tIns="0" rIns="0" bIns="0" rtlCol="0">
            <a:spAutoFit/>
          </a:bodyPr>
          <a:lstStyle/>
          <a:p>
            <a:pPr marL="12700">
              <a:lnSpc>
                <a:spcPts val="2090"/>
              </a:lnSpc>
            </a:pPr>
            <a:r>
              <a:rPr spc="-5" dirty="0" smtClean="0"/>
              <a:t>ng</a:t>
            </a:r>
            <a:endParaRPr spc="-5" dirty="0"/>
          </a:p>
        </p:txBody>
      </p:sp>
      <p:sp>
        <p:nvSpPr>
          <p:cNvPr id="21" name="object 21"/>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22" name="object 22"/>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21</a:t>
            </a:fld>
            <a:endParaRPr dirty="0"/>
          </a:p>
        </p:txBody>
      </p:sp>
      <p:sp>
        <p:nvSpPr>
          <p:cNvPr id="23" name="object 23"/>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graphicFrame>
        <p:nvGraphicFramePr>
          <p:cNvPr id="13" name="object 13"/>
          <p:cNvGraphicFramePr>
            <a:graphicFrameLocks noGrp="1"/>
          </p:cNvGraphicFramePr>
          <p:nvPr/>
        </p:nvGraphicFramePr>
        <p:xfrm>
          <a:off x="5683975" y="2657121"/>
          <a:ext cx="618490" cy="1760220"/>
        </p:xfrm>
        <a:graphic>
          <a:graphicData uri="http://schemas.openxmlformats.org/drawingml/2006/table">
            <a:tbl>
              <a:tblPr firstRow="1" bandRow="1">
                <a:tableStyleId>{2D5ABB26-0587-4C30-8999-92F81FD0307C}</a:tableStyleId>
              </a:tblPr>
              <a:tblGrid>
                <a:gridCol w="618490">
                  <a:extLst>
                    <a:ext uri="{9D8B030D-6E8A-4147-A177-3AD203B41FA5}">
                      <a16:colId xmlns:a16="http://schemas.microsoft.com/office/drawing/2014/main" val="20000"/>
                    </a:ext>
                  </a:extLst>
                </a:gridCol>
              </a:tblGrid>
              <a:tr h="586740">
                <a:tc>
                  <a:txBody>
                    <a:bodyPr/>
                    <a:lstStyle/>
                    <a:p>
                      <a:pPr marL="172720">
                        <a:lnSpc>
                          <a:spcPct val="100000"/>
                        </a:lnSpc>
                        <a:spcBef>
                          <a:spcPts val="1270"/>
                        </a:spcBef>
                      </a:pPr>
                      <a:r>
                        <a:rPr sz="1600" b="1" spc="-5" dirty="0">
                          <a:latin typeface="Arial"/>
                          <a:cs typeface="Arial"/>
                        </a:rPr>
                        <a:t>1.1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0"/>
                  </a:ext>
                </a:extLst>
              </a:tr>
              <a:tr h="586740">
                <a:tc>
                  <a:txBody>
                    <a:bodyPr/>
                    <a:lstStyle/>
                    <a:p>
                      <a:pPr marL="172720">
                        <a:lnSpc>
                          <a:spcPct val="100000"/>
                        </a:lnSpc>
                        <a:spcBef>
                          <a:spcPts val="1270"/>
                        </a:spcBef>
                      </a:pPr>
                      <a:r>
                        <a:rPr sz="1600" b="1" spc="-5" dirty="0">
                          <a:latin typeface="Arial"/>
                          <a:cs typeface="Arial"/>
                        </a:rPr>
                        <a:t>3.2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1"/>
                  </a:ext>
                </a:extLst>
              </a:tr>
              <a:tr h="586740">
                <a:tc>
                  <a:txBody>
                    <a:bodyPr/>
                    <a:lstStyle/>
                    <a:p>
                      <a:pPr marL="138430">
                        <a:lnSpc>
                          <a:spcPct val="100000"/>
                        </a:lnSpc>
                        <a:spcBef>
                          <a:spcPts val="1270"/>
                        </a:spcBef>
                      </a:pPr>
                      <a:r>
                        <a:rPr sz="1600" b="1" dirty="0">
                          <a:latin typeface="Arial"/>
                          <a:cs typeface="Arial"/>
                        </a:rPr>
                        <a:t>-1.2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2"/>
                  </a:ext>
                </a:extLst>
              </a:tr>
            </a:tbl>
          </a:graphicData>
        </a:graphic>
      </p:graphicFrame>
      <p:graphicFrame>
        <p:nvGraphicFramePr>
          <p:cNvPr id="14" name="object 14"/>
          <p:cNvGraphicFramePr>
            <a:graphicFrameLocks noGrp="1"/>
          </p:cNvGraphicFramePr>
          <p:nvPr/>
        </p:nvGraphicFramePr>
        <p:xfrm>
          <a:off x="6832499" y="2657121"/>
          <a:ext cx="840105" cy="1760220"/>
        </p:xfrm>
        <a:graphic>
          <a:graphicData uri="http://schemas.openxmlformats.org/drawingml/2006/table">
            <a:tbl>
              <a:tblPr firstRow="1" bandRow="1">
                <a:tableStyleId>{2D5ABB26-0587-4C30-8999-92F81FD0307C}</a:tableStyleId>
              </a:tblPr>
              <a:tblGrid>
                <a:gridCol w="840105">
                  <a:extLst>
                    <a:ext uri="{9D8B030D-6E8A-4147-A177-3AD203B41FA5}">
                      <a16:colId xmlns:a16="http://schemas.microsoft.com/office/drawing/2014/main" val="20000"/>
                    </a:ext>
                  </a:extLst>
                </a:gridCol>
              </a:tblGrid>
              <a:tr h="586740">
                <a:tc>
                  <a:txBody>
                    <a:bodyPr/>
                    <a:lstStyle/>
                    <a:p>
                      <a:pPr marL="193040">
                        <a:lnSpc>
                          <a:spcPct val="100000"/>
                        </a:lnSpc>
                        <a:spcBef>
                          <a:spcPts val="1270"/>
                        </a:spcBef>
                      </a:pPr>
                      <a:r>
                        <a:rPr sz="1600" b="1" dirty="0">
                          <a:latin typeface="Arial"/>
                          <a:cs typeface="Arial"/>
                        </a:rPr>
                        <a:t>-96.8</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0"/>
                  </a:ext>
                </a:extLst>
              </a:tr>
              <a:tr h="586740">
                <a:tc>
                  <a:txBody>
                    <a:bodyPr/>
                    <a:lstStyle/>
                    <a:p>
                      <a:pPr marL="170180">
                        <a:lnSpc>
                          <a:spcPct val="100000"/>
                        </a:lnSpc>
                        <a:spcBef>
                          <a:spcPts val="1270"/>
                        </a:spcBef>
                      </a:pPr>
                      <a:r>
                        <a:rPr sz="1600" b="1" spc="-5" dirty="0">
                          <a:latin typeface="Arial"/>
                          <a:cs typeface="Arial"/>
                        </a:rPr>
                        <a:t>437.9</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1"/>
                  </a:ext>
                </a:extLst>
              </a:tr>
              <a:tr h="586740">
                <a:tc>
                  <a:txBody>
                    <a:bodyPr/>
                    <a:lstStyle/>
                    <a:p>
                      <a:pPr marL="170180">
                        <a:lnSpc>
                          <a:spcPct val="100000"/>
                        </a:lnSpc>
                        <a:spcBef>
                          <a:spcPts val="1270"/>
                        </a:spcBef>
                      </a:pPr>
                      <a:r>
                        <a:rPr sz="1600" b="1" spc="-5" dirty="0">
                          <a:latin typeface="Arial"/>
                          <a:cs typeface="Arial"/>
                        </a:rPr>
                        <a:t>61.95</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2"/>
                  </a:ext>
                </a:extLst>
              </a:tr>
            </a:tbl>
          </a:graphicData>
        </a:graphic>
      </p:graphicFrame>
      <p:sp>
        <p:nvSpPr>
          <p:cNvPr id="15" name="object 15"/>
          <p:cNvSpPr txBox="1"/>
          <p:nvPr/>
        </p:nvSpPr>
        <p:spPr>
          <a:xfrm>
            <a:off x="5332089" y="3280059"/>
            <a:ext cx="1346200" cy="574040"/>
          </a:xfrm>
          <a:prstGeom prst="rect">
            <a:avLst/>
          </a:prstGeom>
        </p:spPr>
        <p:txBody>
          <a:bodyPr vert="horz" wrap="square" lIns="0" tIns="12700" rIns="0" bIns="0" rtlCol="0">
            <a:spAutoFit/>
          </a:bodyPr>
          <a:lstStyle/>
          <a:p>
            <a:pPr marL="12700">
              <a:spcBef>
                <a:spcPts val="100"/>
              </a:spcBef>
              <a:tabLst>
                <a:tab pos="1065530" algn="l"/>
              </a:tabLst>
            </a:pPr>
            <a:r>
              <a:rPr sz="3600" dirty="0">
                <a:latin typeface="Arial"/>
                <a:cs typeface="Arial"/>
              </a:rPr>
              <a:t>+	=</a:t>
            </a:r>
            <a:endParaRPr sz="3600">
              <a:latin typeface="Arial"/>
              <a:cs typeface="Arial"/>
            </a:endParaRPr>
          </a:p>
        </p:txBody>
      </p:sp>
      <p:sp>
        <p:nvSpPr>
          <p:cNvPr id="16" name="object 16"/>
          <p:cNvSpPr txBox="1"/>
          <p:nvPr/>
        </p:nvSpPr>
        <p:spPr>
          <a:xfrm>
            <a:off x="7805586" y="2817589"/>
            <a:ext cx="894715" cy="269240"/>
          </a:xfrm>
          <a:prstGeom prst="rect">
            <a:avLst/>
          </a:prstGeom>
        </p:spPr>
        <p:txBody>
          <a:bodyPr vert="horz" wrap="square" lIns="0" tIns="12700" rIns="0" bIns="0" rtlCol="0">
            <a:spAutoFit/>
          </a:bodyPr>
          <a:lstStyle/>
          <a:p>
            <a:pPr marL="12700">
              <a:spcBef>
                <a:spcPts val="100"/>
              </a:spcBef>
            </a:pPr>
            <a:r>
              <a:rPr sz="1600" spc="-5" dirty="0">
                <a:latin typeface="Arial"/>
                <a:cs typeface="Arial"/>
              </a:rPr>
              <a:t>Cat</a:t>
            </a:r>
            <a:r>
              <a:rPr sz="1600" spc="-85" dirty="0">
                <a:latin typeface="Arial"/>
                <a:cs typeface="Arial"/>
              </a:rPr>
              <a:t> </a:t>
            </a:r>
            <a:r>
              <a:rPr sz="1600" dirty="0">
                <a:latin typeface="Arial"/>
                <a:cs typeface="Arial"/>
              </a:rPr>
              <a:t>score</a:t>
            </a:r>
            <a:endParaRPr sz="1600">
              <a:latin typeface="Arial"/>
              <a:cs typeface="Arial"/>
            </a:endParaRPr>
          </a:p>
        </p:txBody>
      </p:sp>
      <p:sp>
        <p:nvSpPr>
          <p:cNvPr id="17" name="object 17"/>
          <p:cNvSpPr txBox="1"/>
          <p:nvPr/>
        </p:nvSpPr>
        <p:spPr>
          <a:xfrm>
            <a:off x="7805585" y="3432551"/>
            <a:ext cx="951230" cy="269240"/>
          </a:xfrm>
          <a:prstGeom prst="rect">
            <a:avLst/>
          </a:prstGeom>
        </p:spPr>
        <p:txBody>
          <a:bodyPr vert="horz" wrap="square" lIns="0" tIns="12700" rIns="0" bIns="0" rtlCol="0">
            <a:spAutoFit/>
          </a:bodyPr>
          <a:lstStyle/>
          <a:p>
            <a:pPr marL="12700">
              <a:spcBef>
                <a:spcPts val="100"/>
              </a:spcBef>
            </a:pPr>
            <a:r>
              <a:rPr sz="1600" spc="-5" dirty="0">
                <a:latin typeface="Arial"/>
                <a:cs typeface="Arial"/>
              </a:rPr>
              <a:t>Dog</a:t>
            </a:r>
            <a:r>
              <a:rPr sz="1600" spc="-85" dirty="0">
                <a:latin typeface="Arial"/>
                <a:cs typeface="Arial"/>
              </a:rPr>
              <a:t> </a:t>
            </a:r>
            <a:r>
              <a:rPr sz="1600" dirty="0">
                <a:latin typeface="Arial"/>
                <a:cs typeface="Arial"/>
              </a:rPr>
              <a:t>score</a:t>
            </a:r>
            <a:endParaRPr sz="1600">
              <a:latin typeface="Arial"/>
              <a:cs typeface="Arial"/>
            </a:endParaRPr>
          </a:p>
        </p:txBody>
      </p:sp>
      <p:sp>
        <p:nvSpPr>
          <p:cNvPr id="18" name="object 18"/>
          <p:cNvSpPr txBox="1"/>
          <p:nvPr/>
        </p:nvSpPr>
        <p:spPr>
          <a:xfrm>
            <a:off x="7805585" y="4009174"/>
            <a:ext cx="984250" cy="269240"/>
          </a:xfrm>
          <a:prstGeom prst="rect">
            <a:avLst/>
          </a:prstGeom>
        </p:spPr>
        <p:txBody>
          <a:bodyPr vert="horz" wrap="square" lIns="0" tIns="12700" rIns="0" bIns="0" rtlCol="0">
            <a:spAutoFit/>
          </a:bodyPr>
          <a:lstStyle/>
          <a:p>
            <a:pPr marL="12700">
              <a:spcBef>
                <a:spcPts val="100"/>
              </a:spcBef>
            </a:pPr>
            <a:r>
              <a:rPr sz="1600" spc="-5" dirty="0">
                <a:latin typeface="Arial"/>
                <a:cs typeface="Arial"/>
              </a:rPr>
              <a:t>Ship</a:t>
            </a:r>
            <a:r>
              <a:rPr sz="1600" spc="-85" dirty="0">
                <a:latin typeface="Arial"/>
                <a:cs typeface="Arial"/>
              </a:rPr>
              <a:t> </a:t>
            </a:r>
            <a:r>
              <a:rPr sz="1600" dirty="0">
                <a:latin typeface="Arial"/>
                <a:cs typeface="Arial"/>
              </a:rPr>
              <a:t>score</a:t>
            </a:r>
            <a:endParaRPr sz="1600">
              <a:latin typeface="Arial"/>
              <a:cs typeface="Arial"/>
            </a:endParaRPr>
          </a:p>
        </p:txBody>
      </p:sp>
      <p:sp>
        <p:nvSpPr>
          <p:cNvPr id="19" name="object 19"/>
          <p:cNvSpPr txBox="1"/>
          <p:nvPr/>
        </p:nvSpPr>
        <p:spPr>
          <a:xfrm>
            <a:off x="5858125" y="4413388"/>
            <a:ext cx="280035" cy="574040"/>
          </a:xfrm>
          <a:prstGeom prst="rect">
            <a:avLst/>
          </a:prstGeom>
        </p:spPr>
        <p:txBody>
          <a:bodyPr vert="horz" wrap="square" lIns="0" tIns="12700" rIns="0" bIns="0" rtlCol="0">
            <a:spAutoFit/>
          </a:bodyPr>
          <a:lstStyle/>
          <a:p>
            <a:pPr marL="12700">
              <a:spcBef>
                <a:spcPts val="100"/>
              </a:spcBef>
            </a:pPr>
            <a:r>
              <a:rPr sz="3600" dirty="0">
                <a:latin typeface="Arial"/>
                <a:cs typeface="Arial"/>
              </a:rPr>
              <a:t>b</a:t>
            </a:r>
            <a:endParaRPr sz="3600">
              <a:latin typeface="Arial"/>
              <a:cs typeface="Arial"/>
            </a:endParaRPr>
          </a:p>
        </p:txBody>
      </p:sp>
    </p:spTree>
    <p:extLst>
      <p:ext uri="{BB962C8B-B14F-4D97-AF65-F5344CB8AC3E}">
        <p14:creationId xmlns:p14="http://schemas.microsoft.com/office/powerpoint/2010/main" val="2000535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899" y="964582"/>
            <a:ext cx="8886190" cy="391160"/>
          </a:xfrm>
          <a:prstGeom prst="rect">
            <a:avLst/>
          </a:prstGeom>
        </p:spPr>
        <p:txBody>
          <a:bodyPr vert="horz" wrap="square" lIns="0" tIns="12700" rIns="0" bIns="0" rtlCol="0" anchor="ctr">
            <a:spAutoFit/>
          </a:bodyPr>
          <a:lstStyle/>
          <a:p>
            <a:pPr marL="12700">
              <a:lnSpc>
                <a:spcPct val="100000"/>
              </a:lnSpc>
              <a:spcBef>
                <a:spcPts val="100"/>
              </a:spcBef>
            </a:pPr>
            <a:r>
              <a:rPr sz="2400" spc="-5" dirty="0">
                <a:latin typeface="Arial"/>
                <a:cs typeface="Arial"/>
              </a:rPr>
              <a:t>Example with an image with </a:t>
            </a:r>
            <a:r>
              <a:rPr sz="2400" dirty="0">
                <a:latin typeface="Arial"/>
                <a:cs typeface="Arial"/>
              </a:rPr>
              <a:t>4 </a:t>
            </a:r>
            <a:r>
              <a:rPr sz="2400" spc="-5" dirty="0">
                <a:latin typeface="Arial"/>
                <a:cs typeface="Arial"/>
              </a:rPr>
              <a:t>pixels, and </a:t>
            </a:r>
            <a:r>
              <a:rPr sz="2400" dirty="0">
                <a:latin typeface="Arial"/>
                <a:cs typeface="Arial"/>
              </a:rPr>
              <a:t>3 classes</a:t>
            </a:r>
            <a:r>
              <a:rPr sz="2400" spc="-25" dirty="0">
                <a:latin typeface="Arial"/>
                <a:cs typeface="Arial"/>
              </a:rPr>
              <a:t> </a:t>
            </a:r>
            <a:r>
              <a:rPr sz="2400" dirty="0">
                <a:latin typeface="Arial"/>
                <a:cs typeface="Arial"/>
              </a:rPr>
              <a:t>(</a:t>
            </a:r>
            <a:r>
              <a:rPr sz="2400" dirty="0">
                <a:solidFill>
                  <a:srgbClr val="B35E05"/>
                </a:solidFill>
                <a:latin typeface="Arial"/>
                <a:cs typeface="Arial"/>
              </a:rPr>
              <a:t>cat</a:t>
            </a:r>
            <a:r>
              <a:rPr sz="2400" dirty="0">
                <a:latin typeface="Arial"/>
                <a:cs typeface="Arial"/>
              </a:rPr>
              <a:t>/</a:t>
            </a:r>
            <a:r>
              <a:rPr sz="2400" dirty="0">
                <a:solidFill>
                  <a:srgbClr val="341C75"/>
                </a:solidFill>
                <a:latin typeface="Arial"/>
                <a:cs typeface="Arial"/>
              </a:rPr>
              <a:t>dog</a:t>
            </a:r>
            <a:r>
              <a:rPr sz="2400" dirty="0">
                <a:latin typeface="Arial"/>
                <a:cs typeface="Arial"/>
              </a:rPr>
              <a:t>/</a:t>
            </a:r>
            <a:r>
              <a:rPr sz="2400" dirty="0">
                <a:solidFill>
                  <a:srgbClr val="38751C"/>
                </a:solidFill>
                <a:latin typeface="Arial"/>
                <a:cs typeface="Arial"/>
              </a:rPr>
              <a:t>ship</a:t>
            </a:r>
            <a:r>
              <a:rPr sz="2400" dirty="0">
                <a:latin typeface="Arial"/>
                <a:cs typeface="Arial"/>
              </a:rPr>
              <a:t>)</a:t>
            </a:r>
            <a:endParaRPr sz="2400">
              <a:latin typeface="Arial"/>
              <a:cs typeface="Arial"/>
            </a:endParaRPr>
          </a:p>
        </p:txBody>
      </p:sp>
      <p:sp>
        <p:nvSpPr>
          <p:cNvPr id="3" name="object 3"/>
          <p:cNvSpPr/>
          <p:nvPr/>
        </p:nvSpPr>
        <p:spPr>
          <a:xfrm>
            <a:off x="271412" y="3271338"/>
            <a:ext cx="3600405" cy="130404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151624" y="1728054"/>
            <a:ext cx="2026920" cy="1113125"/>
          </a:xfrm>
          <a:prstGeom prst="rect">
            <a:avLst/>
          </a:prstGeom>
        </p:spPr>
        <p:txBody>
          <a:bodyPr vert="horz" wrap="square" lIns="0" tIns="12700" rIns="0" bIns="0" rtlCol="0">
            <a:spAutoFit/>
          </a:bodyPr>
          <a:lstStyle/>
          <a:p>
            <a:pPr marL="12700">
              <a:spcBef>
                <a:spcPts val="100"/>
              </a:spcBef>
            </a:pPr>
            <a:r>
              <a:rPr u="heavy" spc="-5" dirty="0">
                <a:uFill>
                  <a:solidFill>
                    <a:srgbClr val="000000"/>
                  </a:solidFill>
                </a:uFill>
                <a:latin typeface="Arial"/>
                <a:cs typeface="Arial"/>
              </a:rPr>
              <a:t>Algebraic</a:t>
            </a:r>
            <a:r>
              <a:rPr u="heavy" spc="-85"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a:p>
            <a:pPr>
              <a:lnSpc>
                <a:spcPct val="100000"/>
              </a:lnSpc>
            </a:pPr>
            <a:endParaRPr sz="2000">
              <a:latin typeface="Times New Roman"/>
              <a:cs typeface="Times New Roman"/>
            </a:endParaRPr>
          </a:p>
          <a:p>
            <a:pPr>
              <a:spcBef>
                <a:spcPts val="45"/>
              </a:spcBef>
            </a:pPr>
            <a:endParaRPr sz="1550">
              <a:latin typeface="Times New Roman"/>
              <a:cs typeface="Times New Roman"/>
            </a:endParaRPr>
          </a:p>
          <a:p>
            <a:pPr marL="313690"/>
            <a:r>
              <a:rPr spc="-5" dirty="0">
                <a:latin typeface="Arial"/>
                <a:cs typeface="Arial"/>
              </a:rPr>
              <a:t>f(x,W) </a:t>
            </a:r>
            <a:r>
              <a:rPr dirty="0">
                <a:latin typeface="Arial"/>
                <a:cs typeface="Arial"/>
              </a:rPr>
              <a:t>=</a:t>
            </a:r>
            <a:r>
              <a:rPr spc="-25" dirty="0">
                <a:latin typeface="Arial"/>
                <a:cs typeface="Arial"/>
              </a:rPr>
              <a:t> </a:t>
            </a:r>
            <a:r>
              <a:rPr spc="-5" dirty="0">
                <a:latin typeface="Arial"/>
                <a:cs typeface="Arial"/>
              </a:rPr>
              <a:t>Wx</a:t>
            </a:r>
            <a:endParaRPr>
              <a:latin typeface="Arial"/>
              <a:cs typeface="Arial"/>
            </a:endParaRPr>
          </a:p>
        </p:txBody>
      </p:sp>
      <p:sp>
        <p:nvSpPr>
          <p:cNvPr id="5" name="object 5"/>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r>
              <a:rPr spc="-5" dirty="0" smtClean="0"/>
              <a:t>g</a:t>
            </a:r>
            <a:endParaRPr spc="-5" dirty="0"/>
          </a:p>
        </p:txBody>
      </p:sp>
      <p:sp>
        <p:nvSpPr>
          <p:cNvPr id="6" name="object 6"/>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7" name="object 7"/>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22</a:t>
            </a:fld>
            <a:endParaRPr dirty="0"/>
          </a:p>
        </p:txBody>
      </p:sp>
      <p:sp>
        <p:nvSpPr>
          <p:cNvPr id="8" name="object 8"/>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1162062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899" y="964582"/>
            <a:ext cx="8886190" cy="391160"/>
          </a:xfrm>
          <a:prstGeom prst="rect">
            <a:avLst/>
          </a:prstGeom>
        </p:spPr>
        <p:txBody>
          <a:bodyPr vert="horz" wrap="square" lIns="0" tIns="12700" rIns="0" bIns="0" rtlCol="0" anchor="ctr">
            <a:spAutoFit/>
          </a:bodyPr>
          <a:lstStyle/>
          <a:p>
            <a:pPr marL="12700">
              <a:lnSpc>
                <a:spcPct val="100000"/>
              </a:lnSpc>
              <a:spcBef>
                <a:spcPts val="100"/>
              </a:spcBef>
            </a:pPr>
            <a:r>
              <a:rPr sz="2400" spc="-5" dirty="0">
                <a:latin typeface="Arial"/>
                <a:cs typeface="Arial"/>
              </a:rPr>
              <a:t>Example with an image with </a:t>
            </a:r>
            <a:r>
              <a:rPr sz="2400" dirty="0">
                <a:latin typeface="Arial"/>
                <a:cs typeface="Arial"/>
              </a:rPr>
              <a:t>4 </a:t>
            </a:r>
            <a:r>
              <a:rPr sz="2400" spc="-5" dirty="0">
                <a:latin typeface="Arial"/>
                <a:cs typeface="Arial"/>
              </a:rPr>
              <a:t>pixels, and </a:t>
            </a:r>
            <a:r>
              <a:rPr sz="2400" dirty="0">
                <a:latin typeface="Arial"/>
                <a:cs typeface="Arial"/>
              </a:rPr>
              <a:t>3 classes</a:t>
            </a:r>
            <a:r>
              <a:rPr sz="2400" spc="-25" dirty="0">
                <a:latin typeface="Arial"/>
                <a:cs typeface="Arial"/>
              </a:rPr>
              <a:t> </a:t>
            </a:r>
            <a:r>
              <a:rPr sz="2400" dirty="0">
                <a:latin typeface="Arial"/>
                <a:cs typeface="Arial"/>
              </a:rPr>
              <a:t>(</a:t>
            </a:r>
            <a:r>
              <a:rPr sz="2400" dirty="0">
                <a:solidFill>
                  <a:srgbClr val="B35E05"/>
                </a:solidFill>
                <a:latin typeface="Arial"/>
                <a:cs typeface="Arial"/>
              </a:rPr>
              <a:t>cat</a:t>
            </a:r>
            <a:r>
              <a:rPr sz="2400" dirty="0">
                <a:latin typeface="Arial"/>
                <a:cs typeface="Arial"/>
              </a:rPr>
              <a:t>/</a:t>
            </a:r>
            <a:r>
              <a:rPr sz="2400" dirty="0">
                <a:solidFill>
                  <a:srgbClr val="341C75"/>
                </a:solidFill>
                <a:latin typeface="Arial"/>
                <a:cs typeface="Arial"/>
              </a:rPr>
              <a:t>dog</a:t>
            </a:r>
            <a:r>
              <a:rPr sz="2400" dirty="0">
                <a:latin typeface="Arial"/>
                <a:cs typeface="Arial"/>
              </a:rPr>
              <a:t>/</a:t>
            </a:r>
            <a:r>
              <a:rPr sz="2400" dirty="0">
                <a:solidFill>
                  <a:srgbClr val="38751C"/>
                </a:solidFill>
                <a:latin typeface="Arial"/>
                <a:cs typeface="Arial"/>
              </a:rPr>
              <a:t>ship</a:t>
            </a:r>
            <a:r>
              <a:rPr sz="2400" dirty="0">
                <a:latin typeface="Arial"/>
                <a:cs typeface="Arial"/>
              </a:rPr>
              <a:t>)</a:t>
            </a:r>
            <a:endParaRPr sz="2400">
              <a:latin typeface="Arial"/>
              <a:cs typeface="Arial"/>
            </a:endParaRPr>
          </a:p>
        </p:txBody>
      </p:sp>
      <p:sp>
        <p:nvSpPr>
          <p:cNvPr id="3" name="object 3"/>
          <p:cNvSpPr/>
          <p:nvPr/>
        </p:nvSpPr>
        <p:spPr>
          <a:xfrm>
            <a:off x="271412" y="3271338"/>
            <a:ext cx="3600405" cy="130404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208438" y="1787374"/>
            <a:ext cx="906223" cy="889123"/>
          </a:xfrm>
          <a:prstGeom prst="rect">
            <a:avLst/>
          </a:prstGeom>
          <a:blipFill>
            <a:blip r:embed="rId3"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4826127" y="2938559"/>
          <a:ext cx="906780" cy="892809"/>
        </p:xfrm>
        <a:graphic>
          <a:graphicData uri="http://schemas.openxmlformats.org/drawingml/2006/table">
            <a:tbl>
              <a:tblPr firstRow="1" bandRow="1">
                <a:tableStyleId>{2D5ABB26-0587-4C30-8999-92F81FD0307C}</a:tableStyleId>
              </a:tblPr>
              <a:tblGrid>
                <a:gridCol w="453390">
                  <a:extLst>
                    <a:ext uri="{9D8B030D-6E8A-4147-A177-3AD203B41FA5}">
                      <a16:colId xmlns:a16="http://schemas.microsoft.com/office/drawing/2014/main" val="20000"/>
                    </a:ext>
                  </a:extLst>
                </a:gridCol>
                <a:gridCol w="453390">
                  <a:extLst>
                    <a:ext uri="{9D8B030D-6E8A-4147-A177-3AD203B41FA5}">
                      <a16:colId xmlns:a16="http://schemas.microsoft.com/office/drawing/2014/main" val="20001"/>
                    </a:ext>
                  </a:extLst>
                </a:gridCol>
              </a:tblGrid>
              <a:tr h="463550">
                <a:tc>
                  <a:txBody>
                    <a:bodyPr/>
                    <a:lstStyle/>
                    <a:p>
                      <a:pPr>
                        <a:lnSpc>
                          <a:spcPct val="100000"/>
                        </a:lnSpc>
                        <a:spcBef>
                          <a:spcPts val="15"/>
                        </a:spcBef>
                      </a:pPr>
                      <a:endParaRPr sz="950">
                        <a:latin typeface="Times New Roman"/>
                        <a:cs typeface="Times New Roman"/>
                      </a:endParaRPr>
                    </a:p>
                    <a:p>
                      <a:pPr marL="8890" algn="ctr">
                        <a:lnSpc>
                          <a:spcPct val="100000"/>
                        </a:lnSpc>
                      </a:pPr>
                      <a:r>
                        <a:rPr sz="1100" b="1" spc="-5" dirty="0">
                          <a:latin typeface="Arial"/>
                          <a:cs typeface="Arial"/>
                        </a:rPr>
                        <a:t>0.2</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a:lnSpc>
                          <a:spcPct val="100000"/>
                        </a:lnSpc>
                        <a:spcBef>
                          <a:spcPts val="15"/>
                        </a:spcBef>
                      </a:pPr>
                      <a:endParaRPr sz="950">
                        <a:latin typeface="Times New Roman"/>
                        <a:cs typeface="Times New Roman"/>
                      </a:endParaRPr>
                    </a:p>
                    <a:p>
                      <a:pPr marL="110489">
                        <a:lnSpc>
                          <a:spcPct val="100000"/>
                        </a:lnSpc>
                      </a:pPr>
                      <a:r>
                        <a:rPr sz="1100" b="1" dirty="0">
                          <a:latin typeface="Arial"/>
                          <a:cs typeface="Arial"/>
                        </a:rPr>
                        <a:t>-0.5</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0"/>
                  </a:ext>
                </a:extLst>
              </a:tr>
              <a:tr h="429259">
                <a:tc>
                  <a:txBody>
                    <a:bodyPr/>
                    <a:lstStyle/>
                    <a:p>
                      <a:pPr marL="8890" algn="ctr">
                        <a:lnSpc>
                          <a:spcPct val="100000"/>
                        </a:lnSpc>
                        <a:spcBef>
                          <a:spcPts val="969"/>
                        </a:spcBef>
                      </a:pPr>
                      <a:r>
                        <a:rPr sz="1100" b="1" spc="-5" dirty="0">
                          <a:latin typeface="Arial"/>
                          <a:cs typeface="Arial"/>
                        </a:rPr>
                        <a:t>0.1</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marL="133985">
                        <a:lnSpc>
                          <a:spcPct val="100000"/>
                        </a:lnSpc>
                        <a:spcBef>
                          <a:spcPts val="969"/>
                        </a:spcBef>
                      </a:pPr>
                      <a:r>
                        <a:rPr sz="1100" b="1" spc="-5" dirty="0">
                          <a:latin typeface="Arial"/>
                          <a:cs typeface="Arial"/>
                        </a:rPr>
                        <a:t>2.0</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1"/>
                  </a:ext>
                </a:extLst>
              </a:tr>
            </a:tbl>
          </a:graphicData>
        </a:graphic>
      </p:graphicFrame>
      <p:graphicFrame>
        <p:nvGraphicFramePr>
          <p:cNvPr id="6" name="object 6"/>
          <p:cNvGraphicFramePr>
            <a:graphicFrameLocks noGrp="1"/>
          </p:cNvGraphicFramePr>
          <p:nvPr/>
        </p:nvGraphicFramePr>
        <p:xfrm>
          <a:off x="6203650" y="2938559"/>
          <a:ext cx="906780" cy="892809"/>
        </p:xfrm>
        <a:graphic>
          <a:graphicData uri="http://schemas.openxmlformats.org/drawingml/2006/table">
            <a:tbl>
              <a:tblPr firstRow="1" bandRow="1">
                <a:tableStyleId>{2D5ABB26-0587-4C30-8999-92F81FD0307C}</a:tableStyleId>
              </a:tblPr>
              <a:tblGrid>
                <a:gridCol w="453390">
                  <a:extLst>
                    <a:ext uri="{9D8B030D-6E8A-4147-A177-3AD203B41FA5}">
                      <a16:colId xmlns:a16="http://schemas.microsoft.com/office/drawing/2014/main" val="20000"/>
                    </a:ext>
                  </a:extLst>
                </a:gridCol>
                <a:gridCol w="453390">
                  <a:extLst>
                    <a:ext uri="{9D8B030D-6E8A-4147-A177-3AD203B41FA5}">
                      <a16:colId xmlns:a16="http://schemas.microsoft.com/office/drawing/2014/main" val="20001"/>
                    </a:ext>
                  </a:extLst>
                </a:gridCol>
              </a:tblGrid>
              <a:tr h="463550">
                <a:tc>
                  <a:txBody>
                    <a:bodyPr/>
                    <a:lstStyle/>
                    <a:p>
                      <a:pPr>
                        <a:lnSpc>
                          <a:spcPct val="100000"/>
                        </a:lnSpc>
                        <a:spcBef>
                          <a:spcPts val="15"/>
                        </a:spcBef>
                      </a:pPr>
                      <a:endParaRPr sz="950">
                        <a:latin typeface="Times New Roman"/>
                        <a:cs typeface="Times New Roman"/>
                      </a:endParaRPr>
                    </a:p>
                    <a:p>
                      <a:pPr marR="116839" algn="r">
                        <a:lnSpc>
                          <a:spcPct val="100000"/>
                        </a:lnSpc>
                      </a:pPr>
                      <a:r>
                        <a:rPr sz="1100" b="1" spc="-5" dirty="0">
                          <a:latin typeface="Arial"/>
                          <a:cs typeface="Arial"/>
                        </a:rPr>
                        <a:t>1.5</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a:lnSpc>
                          <a:spcPct val="100000"/>
                        </a:lnSpc>
                        <a:spcBef>
                          <a:spcPts val="15"/>
                        </a:spcBef>
                      </a:pPr>
                      <a:endParaRPr sz="950">
                        <a:latin typeface="Times New Roman"/>
                        <a:cs typeface="Times New Roman"/>
                      </a:endParaRPr>
                    </a:p>
                    <a:p>
                      <a:pPr marR="117475" algn="r">
                        <a:lnSpc>
                          <a:spcPct val="100000"/>
                        </a:lnSpc>
                      </a:pPr>
                      <a:r>
                        <a:rPr sz="1100" b="1" spc="-5" dirty="0">
                          <a:latin typeface="Arial"/>
                          <a:cs typeface="Arial"/>
                        </a:rPr>
                        <a:t>1.3</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0"/>
                  </a:ext>
                </a:extLst>
              </a:tr>
              <a:tr h="429259">
                <a:tc>
                  <a:txBody>
                    <a:bodyPr/>
                    <a:lstStyle/>
                    <a:p>
                      <a:pPr marR="116839" algn="r">
                        <a:lnSpc>
                          <a:spcPct val="100000"/>
                        </a:lnSpc>
                        <a:spcBef>
                          <a:spcPts val="969"/>
                        </a:spcBef>
                      </a:pPr>
                      <a:r>
                        <a:rPr sz="1100" b="1" spc="-5" dirty="0">
                          <a:latin typeface="Arial"/>
                          <a:cs typeface="Arial"/>
                        </a:rPr>
                        <a:t>2.1</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marR="117475" algn="r">
                        <a:lnSpc>
                          <a:spcPct val="100000"/>
                        </a:lnSpc>
                        <a:spcBef>
                          <a:spcPts val="969"/>
                        </a:spcBef>
                      </a:pPr>
                      <a:r>
                        <a:rPr sz="1100" b="1" spc="-5" dirty="0">
                          <a:latin typeface="Arial"/>
                          <a:cs typeface="Arial"/>
                        </a:rPr>
                        <a:t>0.0</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1"/>
                  </a:ext>
                </a:extLst>
              </a:tr>
            </a:tbl>
          </a:graphicData>
        </a:graphic>
      </p:graphicFrame>
      <p:graphicFrame>
        <p:nvGraphicFramePr>
          <p:cNvPr id="7" name="object 7"/>
          <p:cNvGraphicFramePr>
            <a:graphicFrameLocks noGrp="1"/>
          </p:cNvGraphicFramePr>
          <p:nvPr/>
        </p:nvGraphicFramePr>
        <p:xfrm>
          <a:off x="7581196" y="2938559"/>
          <a:ext cx="906780" cy="892809"/>
        </p:xfrm>
        <a:graphic>
          <a:graphicData uri="http://schemas.openxmlformats.org/drawingml/2006/table">
            <a:tbl>
              <a:tblPr firstRow="1" bandRow="1">
                <a:tableStyleId>{2D5ABB26-0587-4C30-8999-92F81FD0307C}</a:tableStyleId>
              </a:tblPr>
              <a:tblGrid>
                <a:gridCol w="453390">
                  <a:extLst>
                    <a:ext uri="{9D8B030D-6E8A-4147-A177-3AD203B41FA5}">
                      <a16:colId xmlns:a16="http://schemas.microsoft.com/office/drawing/2014/main" val="20000"/>
                    </a:ext>
                  </a:extLst>
                </a:gridCol>
                <a:gridCol w="453390">
                  <a:extLst>
                    <a:ext uri="{9D8B030D-6E8A-4147-A177-3AD203B41FA5}">
                      <a16:colId xmlns:a16="http://schemas.microsoft.com/office/drawing/2014/main" val="20001"/>
                    </a:ext>
                  </a:extLst>
                </a:gridCol>
              </a:tblGrid>
              <a:tr h="463550">
                <a:tc>
                  <a:txBody>
                    <a:bodyPr/>
                    <a:lstStyle/>
                    <a:p>
                      <a:pPr>
                        <a:lnSpc>
                          <a:spcPct val="100000"/>
                        </a:lnSpc>
                        <a:spcBef>
                          <a:spcPts val="15"/>
                        </a:spcBef>
                      </a:pPr>
                      <a:endParaRPr sz="950">
                        <a:latin typeface="Times New Roman"/>
                        <a:cs typeface="Times New Roman"/>
                      </a:endParaRPr>
                    </a:p>
                    <a:p>
                      <a:pPr marL="8890" algn="ctr">
                        <a:lnSpc>
                          <a:spcPct val="100000"/>
                        </a:lnSpc>
                      </a:pPr>
                      <a:r>
                        <a:rPr sz="1100" b="1" dirty="0">
                          <a:latin typeface="Arial"/>
                          <a:cs typeface="Arial"/>
                        </a:rPr>
                        <a:t>0</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a:lnSpc>
                          <a:spcPct val="100000"/>
                        </a:lnSpc>
                        <a:spcBef>
                          <a:spcPts val="15"/>
                        </a:spcBef>
                      </a:pPr>
                      <a:endParaRPr sz="950">
                        <a:latin typeface="Times New Roman"/>
                        <a:cs typeface="Times New Roman"/>
                      </a:endParaRPr>
                    </a:p>
                    <a:p>
                      <a:pPr marL="8255" algn="ctr">
                        <a:lnSpc>
                          <a:spcPct val="100000"/>
                        </a:lnSpc>
                      </a:pPr>
                      <a:r>
                        <a:rPr sz="1100" b="1" spc="-5" dirty="0">
                          <a:latin typeface="Arial"/>
                          <a:cs typeface="Arial"/>
                        </a:rPr>
                        <a:t>.25</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0"/>
                  </a:ext>
                </a:extLst>
              </a:tr>
              <a:tr h="429259">
                <a:tc>
                  <a:txBody>
                    <a:bodyPr/>
                    <a:lstStyle/>
                    <a:p>
                      <a:pPr marL="8890" algn="ctr">
                        <a:lnSpc>
                          <a:spcPct val="100000"/>
                        </a:lnSpc>
                        <a:spcBef>
                          <a:spcPts val="969"/>
                        </a:spcBef>
                      </a:pPr>
                      <a:r>
                        <a:rPr sz="1100" b="1" spc="-5" dirty="0">
                          <a:latin typeface="Arial"/>
                          <a:cs typeface="Arial"/>
                        </a:rPr>
                        <a:t>0.2</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8890" algn="ctr">
                        <a:lnSpc>
                          <a:spcPct val="100000"/>
                        </a:lnSpc>
                        <a:spcBef>
                          <a:spcPts val="969"/>
                        </a:spcBef>
                      </a:pPr>
                      <a:r>
                        <a:rPr sz="1100" b="1" dirty="0">
                          <a:latin typeface="Arial"/>
                          <a:cs typeface="Arial"/>
                        </a:rPr>
                        <a:t>-0.3</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1"/>
                  </a:ext>
                </a:extLst>
              </a:tr>
            </a:tbl>
          </a:graphicData>
        </a:graphic>
      </p:graphicFrame>
      <p:sp>
        <p:nvSpPr>
          <p:cNvPr id="8" name="object 8"/>
          <p:cNvSpPr/>
          <p:nvPr/>
        </p:nvSpPr>
        <p:spPr>
          <a:xfrm>
            <a:off x="5092590" y="4090018"/>
            <a:ext cx="382905" cy="525780"/>
          </a:xfrm>
          <a:custGeom>
            <a:avLst/>
            <a:gdLst/>
            <a:ahLst/>
            <a:cxnLst/>
            <a:rect l="l" t="t" r="r" b="b"/>
            <a:pathLst>
              <a:path w="382904" h="525779">
                <a:moveTo>
                  <a:pt x="0" y="0"/>
                </a:moveTo>
                <a:lnTo>
                  <a:pt x="382849" y="0"/>
                </a:lnTo>
                <a:lnTo>
                  <a:pt x="382849" y="525748"/>
                </a:lnTo>
                <a:lnTo>
                  <a:pt x="0" y="525748"/>
                </a:lnTo>
                <a:lnTo>
                  <a:pt x="0" y="0"/>
                </a:lnTo>
                <a:close/>
              </a:path>
            </a:pathLst>
          </a:custGeom>
          <a:solidFill>
            <a:srgbClr val="FBE4CD"/>
          </a:solidFill>
        </p:spPr>
        <p:txBody>
          <a:bodyPr wrap="square" lIns="0" tIns="0" rIns="0" bIns="0" rtlCol="0"/>
          <a:lstStyle/>
          <a:p>
            <a:endParaRPr/>
          </a:p>
        </p:txBody>
      </p:sp>
      <p:sp>
        <p:nvSpPr>
          <p:cNvPr id="9" name="object 9"/>
          <p:cNvSpPr txBox="1"/>
          <p:nvPr/>
        </p:nvSpPr>
        <p:spPr>
          <a:xfrm>
            <a:off x="5092590" y="4090019"/>
            <a:ext cx="382905" cy="349455"/>
          </a:xfrm>
          <a:prstGeom prst="rect">
            <a:avLst/>
          </a:prstGeom>
          <a:ln w="9524">
            <a:solidFill>
              <a:srgbClr val="000000"/>
            </a:solidFill>
          </a:ln>
        </p:spPr>
        <p:txBody>
          <a:bodyPr vert="horz" wrap="square" lIns="0" tIns="3175" rIns="0" bIns="0" rtlCol="0">
            <a:spAutoFit/>
          </a:bodyPr>
          <a:lstStyle/>
          <a:p>
            <a:pPr>
              <a:spcBef>
                <a:spcPts val="25"/>
              </a:spcBef>
            </a:pPr>
            <a:endParaRPr sz="1150">
              <a:latin typeface="Times New Roman"/>
              <a:cs typeface="Times New Roman"/>
            </a:endParaRPr>
          </a:p>
          <a:p>
            <a:pPr marL="93980"/>
            <a:r>
              <a:rPr sz="1100" spc="-5" dirty="0">
                <a:latin typeface="Arial"/>
                <a:cs typeface="Arial"/>
              </a:rPr>
              <a:t>1.1</a:t>
            </a:r>
            <a:endParaRPr sz="1100">
              <a:latin typeface="Arial"/>
              <a:cs typeface="Arial"/>
            </a:endParaRPr>
          </a:p>
        </p:txBody>
      </p:sp>
      <p:sp>
        <p:nvSpPr>
          <p:cNvPr id="10" name="object 10"/>
          <p:cNvSpPr/>
          <p:nvPr/>
        </p:nvSpPr>
        <p:spPr>
          <a:xfrm>
            <a:off x="6470138" y="4090018"/>
            <a:ext cx="382905" cy="525780"/>
          </a:xfrm>
          <a:custGeom>
            <a:avLst/>
            <a:gdLst/>
            <a:ahLst/>
            <a:cxnLst/>
            <a:rect l="l" t="t" r="r" b="b"/>
            <a:pathLst>
              <a:path w="382904" h="525779">
                <a:moveTo>
                  <a:pt x="0" y="0"/>
                </a:moveTo>
                <a:lnTo>
                  <a:pt x="382824" y="0"/>
                </a:lnTo>
                <a:lnTo>
                  <a:pt x="382824" y="525748"/>
                </a:lnTo>
                <a:lnTo>
                  <a:pt x="0" y="525748"/>
                </a:lnTo>
                <a:lnTo>
                  <a:pt x="0" y="0"/>
                </a:lnTo>
                <a:close/>
              </a:path>
            </a:pathLst>
          </a:custGeom>
          <a:solidFill>
            <a:srgbClr val="D8D1E8"/>
          </a:solidFill>
        </p:spPr>
        <p:txBody>
          <a:bodyPr wrap="square" lIns="0" tIns="0" rIns="0" bIns="0" rtlCol="0"/>
          <a:lstStyle/>
          <a:p>
            <a:endParaRPr/>
          </a:p>
        </p:txBody>
      </p:sp>
      <p:sp>
        <p:nvSpPr>
          <p:cNvPr id="11" name="object 11"/>
          <p:cNvSpPr txBox="1"/>
          <p:nvPr/>
        </p:nvSpPr>
        <p:spPr>
          <a:xfrm>
            <a:off x="6470137" y="4090019"/>
            <a:ext cx="382905" cy="349455"/>
          </a:xfrm>
          <a:prstGeom prst="rect">
            <a:avLst/>
          </a:prstGeom>
          <a:ln w="9524">
            <a:solidFill>
              <a:srgbClr val="000000"/>
            </a:solidFill>
          </a:ln>
        </p:spPr>
        <p:txBody>
          <a:bodyPr vert="horz" wrap="square" lIns="0" tIns="3175" rIns="0" bIns="0" rtlCol="0">
            <a:spAutoFit/>
          </a:bodyPr>
          <a:lstStyle/>
          <a:p>
            <a:pPr>
              <a:spcBef>
                <a:spcPts val="25"/>
              </a:spcBef>
            </a:pPr>
            <a:endParaRPr sz="1150">
              <a:latin typeface="Times New Roman"/>
              <a:cs typeface="Times New Roman"/>
            </a:endParaRPr>
          </a:p>
          <a:p>
            <a:pPr marL="93980"/>
            <a:r>
              <a:rPr sz="1100" spc="-5" dirty="0">
                <a:latin typeface="Arial"/>
                <a:cs typeface="Arial"/>
              </a:rPr>
              <a:t>3.2</a:t>
            </a:r>
            <a:endParaRPr sz="1100">
              <a:latin typeface="Arial"/>
              <a:cs typeface="Arial"/>
            </a:endParaRPr>
          </a:p>
        </p:txBody>
      </p:sp>
      <p:sp>
        <p:nvSpPr>
          <p:cNvPr id="12" name="object 12"/>
          <p:cNvSpPr/>
          <p:nvPr/>
        </p:nvSpPr>
        <p:spPr>
          <a:xfrm>
            <a:off x="7858910" y="4090018"/>
            <a:ext cx="382905" cy="449580"/>
          </a:xfrm>
          <a:custGeom>
            <a:avLst/>
            <a:gdLst/>
            <a:ahLst/>
            <a:cxnLst/>
            <a:rect l="l" t="t" r="r" b="b"/>
            <a:pathLst>
              <a:path w="382904" h="449579">
                <a:moveTo>
                  <a:pt x="0" y="0"/>
                </a:moveTo>
                <a:lnTo>
                  <a:pt x="382849" y="0"/>
                </a:lnTo>
                <a:lnTo>
                  <a:pt x="382849" y="449549"/>
                </a:lnTo>
                <a:lnTo>
                  <a:pt x="0" y="449549"/>
                </a:lnTo>
                <a:lnTo>
                  <a:pt x="0" y="0"/>
                </a:lnTo>
                <a:close/>
              </a:path>
            </a:pathLst>
          </a:custGeom>
          <a:solidFill>
            <a:srgbClr val="D8E9D3"/>
          </a:solidFill>
        </p:spPr>
        <p:txBody>
          <a:bodyPr wrap="square" lIns="0" tIns="0" rIns="0" bIns="0" rtlCol="0"/>
          <a:lstStyle/>
          <a:p>
            <a:endParaRPr/>
          </a:p>
        </p:txBody>
      </p:sp>
      <p:sp>
        <p:nvSpPr>
          <p:cNvPr id="13" name="object 13"/>
          <p:cNvSpPr txBox="1"/>
          <p:nvPr/>
        </p:nvSpPr>
        <p:spPr>
          <a:xfrm>
            <a:off x="7858910" y="4090018"/>
            <a:ext cx="382905" cy="300082"/>
          </a:xfrm>
          <a:prstGeom prst="rect">
            <a:avLst/>
          </a:prstGeom>
          <a:ln w="9524">
            <a:solidFill>
              <a:srgbClr val="000000"/>
            </a:solidFill>
          </a:ln>
        </p:spPr>
        <p:txBody>
          <a:bodyPr vert="horz" wrap="square" lIns="0" tIns="0" rIns="0" bIns="0" rtlCol="0">
            <a:spAutoFit/>
          </a:bodyPr>
          <a:lstStyle/>
          <a:p>
            <a:pPr>
              <a:lnSpc>
                <a:spcPct val="100000"/>
              </a:lnSpc>
            </a:pPr>
            <a:endParaRPr sz="1050">
              <a:latin typeface="Times New Roman"/>
              <a:cs typeface="Times New Roman"/>
            </a:endParaRPr>
          </a:p>
          <a:p>
            <a:pPr marL="92710"/>
            <a:r>
              <a:rPr sz="900" dirty="0">
                <a:latin typeface="Arial"/>
                <a:cs typeface="Arial"/>
              </a:rPr>
              <a:t>-1.2</a:t>
            </a:r>
            <a:endParaRPr sz="900">
              <a:latin typeface="Arial"/>
              <a:cs typeface="Arial"/>
            </a:endParaRPr>
          </a:p>
        </p:txBody>
      </p:sp>
      <p:sp>
        <p:nvSpPr>
          <p:cNvPr id="14" name="object 14"/>
          <p:cNvSpPr txBox="1"/>
          <p:nvPr/>
        </p:nvSpPr>
        <p:spPr>
          <a:xfrm>
            <a:off x="4370620" y="4122238"/>
            <a:ext cx="165100" cy="299720"/>
          </a:xfrm>
          <a:prstGeom prst="rect">
            <a:avLst/>
          </a:prstGeom>
        </p:spPr>
        <p:txBody>
          <a:bodyPr vert="horz" wrap="square" lIns="0" tIns="12700" rIns="0" bIns="0" rtlCol="0">
            <a:spAutoFit/>
          </a:bodyPr>
          <a:lstStyle/>
          <a:p>
            <a:pPr marL="12700">
              <a:spcBef>
                <a:spcPts val="100"/>
              </a:spcBef>
            </a:pPr>
            <a:r>
              <a:rPr b="1" dirty="0">
                <a:latin typeface="Arial"/>
                <a:cs typeface="Arial"/>
              </a:rPr>
              <a:t>b</a:t>
            </a:r>
            <a:endParaRPr>
              <a:latin typeface="Arial"/>
              <a:cs typeface="Arial"/>
            </a:endParaRPr>
          </a:p>
        </p:txBody>
      </p:sp>
      <p:sp>
        <p:nvSpPr>
          <p:cNvPr id="15" name="object 15"/>
          <p:cNvSpPr/>
          <p:nvPr/>
        </p:nvSpPr>
        <p:spPr>
          <a:xfrm>
            <a:off x="5269515" y="2234073"/>
            <a:ext cx="939165" cy="598805"/>
          </a:xfrm>
          <a:custGeom>
            <a:avLst/>
            <a:gdLst/>
            <a:ahLst/>
            <a:cxnLst/>
            <a:rect l="l" t="t" r="r" b="b"/>
            <a:pathLst>
              <a:path w="939164" h="598805">
                <a:moveTo>
                  <a:pt x="938923" y="0"/>
                </a:moveTo>
                <a:lnTo>
                  <a:pt x="0" y="0"/>
                </a:lnTo>
                <a:lnTo>
                  <a:pt x="0" y="598386"/>
                </a:lnTo>
              </a:path>
            </a:pathLst>
          </a:custGeom>
          <a:ln w="19049">
            <a:solidFill>
              <a:srgbClr val="595959"/>
            </a:solidFill>
          </a:ln>
        </p:spPr>
        <p:txBody>
          <a:bodyPr wrap="square" lIns="0" tIns="0" rIns="0" bIns="0" rtlCol="0"/>
          <a:lstStyle/>
          <a:p>
            <a:endParaRPr/>
          </a:p>
        </p:txBody>
      </p:sp>
      <p:sp>
        <p:nvSpPr>
          <p:cNvPr id="16" name="object 16"/>
          <p:cNvSpPr/>
          <p:nvPr/>
        </p:nvSpPr>
        <p:spPr>
          <a:xfrm>
            <a:off x="5228564" y="2821134"/>
            <a:ext cx="81874" cy="107157"/>
          </a:xfrm>
          <a:prstGeom prst="rect">
            <a:avLst/>
          </a:prstGeom>
          <a:blipFill>
            <a:blip r:embed="rId4" cstate="print"/>
            <a:stretch>
              <a:fillRect/>
            </a:stretch>
          </a:blipFill>
        </p:spPr>
        <p:txBody>
          <a:bodyPr wrap="square" lIns="0" tIns="0" rIns="0" bIns="0" rtlCol="0"/>
          <a:lstStyle/>
          <a:p>
            <a:endParaRPr/>
          </a:p>
        </p:txBody>
      </p:sp>
      <p:sp>
        <p:nvSpPr>
          <p:cNvPr id="17" name="object 17"/>
          <p:cNvSpPr txBox="1"/>
          <p:nvPr/>
        </p:nvSpPr>
        <p:spPr>
          <a:xfrm>
            <a:off x="1151624" y="1504386"/>
            <a:ext cx="5942330" cy="2072362"/>
          </a:xfrm>
          <a:prstGeom prst="rect">
            <a:avLst/>
          </a:prstGeom>
        </p:spPr>
        <p:txBody>
          <a:bodyPr vert="horz" wrap="square" lIns="0" tIns="12700" rIns="0" bIns="0" rtlCol="0">
            <a:spAutoFit/>
          </a:bodyPr>
          <a:lstStyle/>
          <a:p>
            <a:pPr marR="5080" algn="r">
              <a:spcBef>
                <a:spcPts val="100"/>
              </a:spcBef>
            </a:pPr>
            <a:r>
              <a:rPr sz="1400" spc="-5" dirty="0">
                <a:latin typeface="Arial"/>
                <a:cs typeface="Arial"/>
              </a:rPr>
              <a:t>Input</a:t>
            </a:r>
            <a:r>
              <a:rPr sz="1400" spc="-100" dirty="0">
                <a:latin typeface="Arial"/>
                <a:cs typeface="Arial"/>
              </a:rPr>
              <a:t> </a:t>
            </a:r>
            <a:r>
              <a:rPr sz="1400" spc="-5" dirty="0">
                <a:latin typeface="Arial"/>
                <a:cs typeface="Arial"/>
              </a:rPr>
              <a:t>image</a:t>
            </a:r>
            <a:endParaRPr sz="1400">
              <a:latin typeface="Arial"/>
              <a:cs typeface="Arial"/>
            </a:endParaRPr>
          </a:p>
          <a:p>
            <a:pPr marL="12700">
              <a:spcBef>
                <a:spcPts val="80"/>
              </a:spcBef>
            </a:pPr>
            <a:r>
              <a:rPr u="heavy" spc="-5" dirty="0">
                <a:uFill>
                  <a:solidFill>
                    <a:srgbClr val="000000"/>
                  </a:solidFill>
                </a:uFill>
                <a:latin typeface="Arial"/>
                <a:cs typeface="Arial"/>
              </a:rPr>
              <a:t>Algebraic</a:t>
            </a:r>
            <a:r>
              <a:rPr u="heavy" spc="-15"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a:p>
            <a:pPr>
              <a:lnSpc>
                <a:spcPct val="100000"/>
              </a:lnSpc>
            </a:pPr>
            <a:endParaRPr sz="2000">
              <a:latin typeface="Times New Roman"/>
              <a:cs typeface="Times New Roman"/>
            </a:endParaRPr>
          </a:p>
          <a:p>
            <a:pPr>
              <a:spcBef>
                <a:spcPts val="45"/>
              </a:spcBef>
            </a:pPr>
            <a:endParaRPr sz="1550">
              <a:latin typeface="Times New Roman"/>
              <a:cs typeface="Times New Roman"/>
            </a:endParaRPr>
          </a:p>
          <a:p>
            <a:pPr marL="313690"/>
            <a:r>
              <a:rPr spc="-5" dirty="0">
                <a:latin typeface="Arial"/>
                <a:cs typeface="Arial"/>
              </a:rPr>
              <a:t>f(x,W) </a:t>
            </a:r>
            <a:r>
              <a:rPr dirty="0">
                <a:latin typeface="Arial"/>
                <a:cs typeface="Arial"/>
              </a:rPr>
              <a:t>=</a:t>
            </a:r>
            <a:r>
              <a:rPr spc="-10" dirty="0">
                <a:latin typeface="Arial"/>
                <a:cs typeface="Arial"/>
              </a:rPr>
              <a:t> </a:t>
            </a:r>
            <a:r>
              <a:rPr spc="-5" dirty="0">
                <a:latin typeface="Arial"/>
                <a:cs typeface="Arial"/>
              </a:rPr>
              <a:t>Wx</a:t>
            </a:r>
            <a:endParaRPr>
              <a:latin typeface="Arial"/>
              <a:cs typeface="Arial"/>
            </a:endParaRPr>
          </a:p>
          <a:p>
            <a:pPr>
              <a:lnSpc>
                <a:spcPct val="100000"/>
              </a:lnSpc>
            </a:pPr>
            <a:endParaRPr sz="2950">
              <a:latin typeface="Times New Roman"/>
              <a:cs typeface="Times New Roman"/>
            </a:endParaRPr>
          </a:p>
          <a:p>
            <a:pPr marL="737235" algn="ctr"/>
            <a:r>
              <a:rPr b="1" dirty="0">
                <a:latin typeface="Arial"/>
                <a:cs typeface="Arial"/>
              </a:rPr>
              <a:t>W</a:t>
            </a:r>
            <a:endParaRPr>
              <a:latin typeface="Arial"/>
              <a:cs typeface="Arial"/>
            </a:endParaRPr>
          </a:p>
        </p:txBody>
      </p:sp>
      <p:sp>
        <p:nvSpPr>
          <p:cNvPr id="18" name="object 18"/>
          <p:cNvSpPr/>
          <p:nvPr/>
        </p:nvSpPr>
        <p:spPr>
          <a:xfrm>
            <a:off x="7114660" y="2234072"/>
            <a:ext cx="912494" cy="585470"/>
          </a:xfrm>
          <a:custGeom>
            <a:avLst/>
            <a:gdLst/>
            <a:ahLst/>
            <a:cxnLst/>
            <a:rect l="l" t="t" r="r" b="b"/>
            <a:pathLst>
              <a:path w="912495" h="585469">
                <a:moveTo>
                  <a:pt x="0" y="0"/>
                </a:moveTo>
                <a:lnTo>
                  <a:pt x="911948" y="0"/>
                </a:lnTo>
                <a:lnTo>
                  <a:pt x="911948" y="585193"/>
                </a:lnTo>
              </a:path>
            </a:pathLst>
          </a:custGeom>
          <a:ln w="19049">
            <a:solidFill>
              <a:srgbClr val="595959"/>
            </a:solidFill>
          </a:ln>
        </p:spPr>
        <p:txBody>
          <a:bodyPr wrap="square" lIns="0" tIns="0" rIns="0" bIns="0" rtlCol="0"/>
          <a:lstStyle/>
          <a:p>
            <a:endParaRPr/>
          </a:p>
        </p:txBody>
      </p:sp>
      <p:sp>
        <p:nvSpPr>
          <p:cNvPr id="19" name="object 19"/>
          <p:cNvSpPr/>
          <p:nvPr/>
        </p:nvSpPr>
        <p:spPr>
          <a:xfrm>
            <a:off x="7985659" y="2807907"/>
            <a:ext cx="81874" cy="107187"/>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6623561" y="2671247"/>
            <a:ext cx="81974" cy="256999"/>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5241740" y="3865568"/>
            <a:ext cx="81999" cy="179974"/>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6613337" y="3865568"/>
            <a:ext cx="81999" cy="179974"/>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8004783" y="3865568"/>
            <a:ext cx="81974" cy="179974"/>
          </a:xfrm>
          <a:prstGeom prst="rect">
            <a:avLst/>
          </a:prstGeom>
          <a:blipFill>
            <a:blip r:embed="rId8" cstate="print"/>
            <a:stretch>
              <a:fillRect/>
            </a:stretch>
          </a:blipFill>
        </p:spPr>
        <p:txBody>
          <a:bodyPr wrap="square" lIns="0" tIns="0" rIns="0" bIns="0" rtlCol="0"/>
          <a:lstStyle/>
          <a:p>
            <a:endParaRPr/>
          </a:p>
        </p:txBody>
      </p:sp>
      <p:sp>
        <p:nvSpPr>
          <p:cNvPr id="24" name="object 24"/>
          <p:cNvSpPr txBox="1"/>
          <p:nvPr/>
        </p:nvSpPr>
        <p:spPr>
          <a:xfrm>
            <a:off x="5008391" y="4677617"/>
            <a:ext cx="549275" cy="279564"/>
          </a:xfrm>
          <a:prstGeom prst="rect">
            <a:avLst/>
          </a:prstGeom>
          <a:solidFill>
            <a:srgbClr val="FBE4CD"/>
          </a:solidFill>
          <a:ln w="9524">
            <a:solidFill>
              <a:srgbClr val="000000"/>
            </a:solidFill>
          </a:ln>
        </p:spPr>
        <p:txBody>
          <a:bodyPr vert="horz" wrap="square" lIns="0" tIns="93980" rIns="0" bIns="0" rtlCol="0">
            <a:spAutoFit/>
          </a:bodyPr>
          <a:lstStyle/>
          <a:p>
            <a:pPr marL="100330">
              <a:spcBef>
                <a:spcPts val="740"/>
              </a:spcBef>
            </a:pPr>
            <a:r>
              <a:rPr sz="1200" dirty="0">
                <a:latin typeface="Arial"/>
                <a:cs typeface="Arial"/>
              </a:rPr>
              <a:t>-96.8</a:t>
            </a:r>
            <a:endParaRPr sz="1200">
              <a:latin typeface="Arial"/>
              <a:cs typeface="Arial"/>
            </a:endParaRPr>
          </a:p>
        </p:txBody>
      </p:sp>
      <p:sp>
        <p:nvSpPr>
          <p:cNvPr id="25" name="object 25"/>
          <p:cNvSpPr txBox="1"/>
          <p:nvPr/>
        </p:nvSpPr>
        <p:spPr>
          <a:xfrm>
            <a:off x="4073479" y="4709844"/>
            <a:ext cx="6597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Score</a:t>
            </a:r>
            <a:endParaRPr>
              <a:latin typeface="Arial"/>
              <a:cs typeface="Arial"/>
            </a:endParaRPr>
          </a:p>
        </p:txBody>
      </p:sp>
      <p:sp>
        <p:nvSpPr>
          <p:cNvPr id="26" name="object 26"/>
          <p:cNvSpPr/>
          <p:nvPr/>
        </p:nvSpPr>
        <p:spPr>
          <a:xfrm>
            <a:off x="5241740" y="4475167"/>
            <a:ext cx="81999" cy="179974"/>
          </a:xfrm>
          <a:prstGeom prst="rect">
            <a:avLst/>
          </a:prstGeom>
          <a:blipFill>
            <a:blip r:embed="rId7" cstate="print"/>
            <a:stretch>
              <a:fillRect/>
            </a:stretch>
          </a:blipFill>
        </p:spPr>
        <p:txBody>
          <a:bodyPr wrap="square" lIns="0" tIns="0" rIns="0" bIns="0" rtlCol="0"/>
          <a:lstStyle/>
          <a:p>
            <a:endParaRPr/>
          </a:p>
        </p:txBody>
      </p:sp>
      <p:sp>
        <p:nvSpPr>
          <p:cNvPr id="27" name="object 27"/>
          <p:cNvSpPr/>
          <p:nvPr/>
        </p:nvSpPr>
        <p:spPr>
          <a:xfrm>
            <a:off x="6613337" y="4475167"/>
            <a:ext cx="81999" cy="179974"/>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8004783" y="4475167"/>
            <a:ext cx="81974" cy="179974"/>
          </a:xfrm>
          <a:prstGeom prst="rect">
            <a:avLst/>
          </a:prstGeom>
          <a:blipFill>
            <a:blip r:embed="rId8" cstate="print"/>
            <a:stretch>
              <a:fillRect/>
            </a:stretch>
          </a:blipFill>
        </p:spPr>
        <p:txBody>
          <a:bodyPr wrap="square" lIns="0" tIns="0" rIns="0" bIns="0" rtlCol="0"/>
          <a:lstStyle/>
          <a:p>
            <a:endParaRPr/>
          </a:p>
        </p:txBody>
      </p:sp>
      <p:sp>
        <p:nvSpPr>
          <p:cNvPr id="29" name="object 29"/>
          <p:cNvSpPr txBox="1"/>
          <p:nvPr/>
        </p:nvSpPr>
        <p:spPr>
          <a:xfrm>
            <a:off x="6338412" y="4677617"/>
            <a:ext cx="632460" cy="279564"/>
          </a:xfrm>
          <a:prstGeom prst="rect">
            <a:avLst/>
          </a:prstGeom>
          <a:solidFill>
            <a:srgbClr val="D8D1E8"/>
          </a:solidFill>
          <a:ln w="9524">
            <a:solidFill>
              <a:srgbClr val="000000"/>
            </a:solidFill>
          </a:ln>
        </p:spPr>
        <p:txBody>
          <a:bodyPr vert="horz" wrap="square" lIns="0" tIns="93980" rIns="0" bIns="0" rtlCol="0">
            <a:spAutoFit/>
          </a:bodyPr>
          <a:lstStyle/>
          <a:p>
            <a:pPr marL="125095">
              <a:spcBef>
                <a:spcPts val="740"/>
              </a:spcBef>
            </a:pPr>
            <a:r>
              <a:rPr sz="1200" spc="-5" dirty="0">
                <a:latin typeface="Arial"/>
                <a:cs typeface="Arial"/>
              </a:rPr>
              <a:t>437.9</a:t>
            </a:r>
            <a:endParaRPr sz="1200">
              <a:latin typeface="Arial"/>
              <a:cs typeface="Arial"/>
            </a:endParaRPr>
          </a:p>
        </p:txBody>
      </p:sp>
      <p:sp>
        <p:nvSpPr>
          <p:cNvPr id="31" name="object 31"/>
          <p:cNvSpPr txBox="1">
            <a:spLocks noGrp="1"/>
          </p:cNvSpPr>
          <p:nvPr>
            <p:ph type="dt" sz="half" idx="4294967295"/>
          </p:nvPr>
        </p:nvSpPr>
        <p:spPr>
          <a:xfrm>
            <a:off x="0" y="857251"/>
            <a:ext cx="0" cy="538609"/>
          </a:xfrm>
          <a:prstGeom prst="rect">
            <a:avLst/>
          </a:prstGeom>
        </p:spPr>
        <p:txBody>
          <a:bodyPr vert="horz" wrap="square" lIns="0" tIns="0" rIns="0" bIns="0" rtlCol="0">
            <a:spAutoFit/>
          </a:bodyPr>
          <a:lstStyle/>
          <a:p>
            <a:pPr marL="12700">
              <a:lnSpc>
                <a:spcPts val="2090"/>
              </a:lnSpc>
            </a:pPr>
            <a:r>
              <a:rPr spc="-5" dirty="0" smtClean="0"/>
              <a:t>ng</a:t>
            </a:r>
            <a:endParaRPr spc="-5" dirty="0"/>
          </a:p>
        </p:txBody>
      </p:sp>
      <p:sp>
        <p:nvSpPr>
          <p:cNvPr id="32" name="object 32"/>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33" name="object 33"/>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23</a:t>
            </a:fld>
            <a:endParaRPr dirty="0"/>
          </a:p>
        </p:txBody>
      </p:sp>
      <p:sp>
        <p:nvSpPr>
          <p:cNvPr id="34" name="object 34"/>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30" name="object 30"/>
          <p:cNvSpPr txBox="1"/>
          <p:nvPr/>
        </p:nvSpPr>
        <p:spPr>
          <a:xfrm>
            <a:off x="7723184" y="4677617"/>
            <a:ext cx="632460" cy="279564"/>
          </a:xfrm>
          <a:prstGeom prst="rect">
            <a:avLst/>
          </a:prstGeom>
          <a:solidFill>
            <a:srgbClr val="D8E9D3"/>
          </a:solidFill>
          <a:ln w="9524">
            <a:solidFill>
              <a:srgbClr val="000000"/>
            </a:solidFill>
          </a:ln>
        </p:spPr>
        <p:txBody>
          <a:bodyPr vert="horz" wrap="square" lIns="0" tIns="93980" rIns="0" bIns="0" rtlCol="0">
            <a:spAutoFit/>
          </a:bodyPr>
          <a:lstStyle/>
          <a:p>
            <a:pPr marL="125095">
              <a:spcBef>
                <a:spcPts val="740"/>
              </a:spcBef>
            </a:pPr>
            <a:r>
              <a:rPr sz="1200" spc="-5" dirty="0">
                <a:latin typeface="Arial"/>
                <a:cs typeface="Arial"/>
              </a:rPr>
              <a:t>61.95</a:t>
            </a:r>
            <a:endParaRPr sz="1200">
              <a:latin typeface="Arial"/>
              <a:cs typeface="Arial"/>
            </a:endParaRPr>
          </a:p>
        </p:txBody>
      </p:sp>
    </p:spTree>
    <p:extLst>
      <p:ext uri="{BB962C8B-B14F-4D97-AF65-F5344CB8AC3E}">
        <p14:creationId xmlns:p14="http://schemas.microsoft.com/office/powerpoint/2010/main" val="1479518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992250"/>
            <a:ext cx="4759960" cy="452120"/>
          </a:xfrm>
          <a:prstGeom prst="rect">
            <a:avLst/>
          </a:prstGeom>
        </p:spPr>
        <p:txBody>
          <a:bodyPr vert="horz" wrap="square" lIns="0" tIns="12700" rIns="0" bIns="0" rtlCol="0" anchor="ctr">
            <a:spAutoFit/>
          </a:bodyPr>
          <a:lstStyle/>
          <a:p>
            <a:pPr marL="12700">
              <a:lnSpc>
                <a:spcPct val="100000"/>
              </a:lnSpc>
              <a:spcBef>
                <a:spcPts val="100"/>
              </a:spcBef>
            </a:pPr>
            <a:r>
              <a:rPr sz="2800" spc="-5" dirty="0"/>
              <a:t>Interpreting </a:t>
            </a:r>
            <a:r>
              <a:rPr sz="2800" dirty="0"/>
              <a:t>a </a:t>
            </a:r>
            <a:r>
              <a:rPr sz="2800" spc="-5" dirty="0"/>
              <a:t>Linear</a:t>
            </a:r>
            <a:r>
              <a:rPr sz="2800" spc="-100" dirty="0"/>
              <a:t> </a:t>
            </a:r>
            <a:r>
              <a:rPr sz="2800" spc="-5" dirty="0"/>
              <a:t>Classifier</a:t>
            </a:r>
            <a:endParaRPr sz="2800"/>
          </a:p>
        </p:txBody>
      </p:sp>
      <p:sp>
        <p:nvSpPr>
          <p:cNvPr id="3" name="object 3"/>
          <p:cNvSpPr/>
          <p:nvPr/>
        </p:nvSpPr>
        <p:spPr>
          <a:xfrm>
            <a:off x="284847" y="1506148"/>
            <a:ext cx="3634692" cy="272374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18315" y="1545661"/>
            <a:ext cx="3226190" cy="2555612"/>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dt" sz="half" idx="6"/>
          </p:nvPr>
        </p:nvSpPr>
        <p:spPr>
          <a:xfrm>
            <a:off x="628650" y="7849457"/>
            <a:ext cx="2057400" cy="807913"/>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6" name="object 6"/>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7" name="object 7"/>
          <p:cNvSpPr txBox="1">
            <a:spLocks noGrp="1"/>
          </p:cNvSpPr>
          <p:nvPr>
            <p:ph type="sldNum" sz="quarter" idx="7"/>
          </p:nvPr>
        </p:nvSpPr>
        <p:spPr>
          <a:xfrm>
            <a:off x="6457950" y="8118761"/>
            <a:ext cx="2057400" cy="269304"/>
          </a:xfrm>
          <a:prstGeom prst="rect">
            <a:avLst/>
          </a:prstGeom>
        </p:spPr>
        <p:txBody>
          <a:bodyPr vert="horz" wrap="square" lIns="0" tIns="0" rIns="0" bIns="0" rtlCol="0" anchor="ctr">
            <a:spAutoFit/>
          </a:bodyPr>
          <a:lstStyle/>
          <a:p>
            <a:pPr marL="25400">
              <a:lnSpc>
                <a:spcPts val="2090"/>
              </a:lnSpc>
            </a:pPr>
            <a:fld id="{81D60167-4931-47E6-BA6A-407CBD079E47}" type="slidenum">
              <a:rPr dirty="0"/>
              <a:pPr marL="25400">
                <a:lnSpc>
                  <a:spcPts val="2090"/>
                </a:lnSpc>
              </a:pPr>
              <a:t>24</a:t>
            </a:fld>
            <a:endParaRPr dirty="0"/>
          </a:p>
        </p:txBody>
      </p:sp>
      <p:sp>
        <p:nvSpPr>
          <p:cNvPr id="8" name="object 8"/>
          <p:cNvSpPr txBox="1">
            <a:spLocks noGrp="1"/>
          </p:cNvSpPr>
          <p:nvPr>
            <p:ph type="ftr" sz="quarter" idx="5"/>
          </p:nvPr>
        </p:nvSpPr>
        <p:spPr>
          <a:xfrm>
            <a:off x="3028950" y="8118761"/>
            <a:ext cx="3086100" cy="269304"/>
          </a:xfrm>
          <a:prstGeom prst="rect">
            <a:avLst/>
          </a:prstGeom>
        </p:spPr>
        <p:txBody>
          <a:bodyPr vert="horz" wrap="square" lIns="0" tIns="0" rIns="0" bIns="0" rtlCol="0" anchor="ctr">
            <a:spAutoFit/>
          </a:bodyPr>
          <a:lstStyle/>
          <a:p>
            <a:pPr marL="12700">
              <a:lnSpc>
                <a:spcPts val="2090"/>
              </a:lnSpc>
            </a:pPr>
            <a:r>
              <a:rPr spc="-5" dirty="0"/>
              <a:t>April 5,</a:t>
            </a:r>
            <a:r>
              <a:rPr spc="-90" dirty="0"/>
              <a:t> </a:t>
            </a:r>
            <a:r>
              <a:rPr spc="-5" dirty="0"/>
              <a:t>2018</a:t>
            </a:r>
          </a:p>
        </p:txBody>
      </p:sp>
    </p:spTree>
    <p:extLst>
      <p:ext uri="{BB962C8B-B14F-4D97-AF65-F5344CB8AC3E}">
        <p14:creationId xmlns:p14="http://schemas.microsoft.com/office/powerpoint/2010/main" val="1468090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992250"/>
            <a:ext cx="8228330" cy="452120"/>
          </a:xfrm>
          <a:prstGeom prst="rect">
            <a:avLst/>
          </a:prstGeom>
        </p:spPr>
        <p:txBody>
          <a:bodyPr vert="horz" wrap="square" lIns="0" tIns="12700" rIns="0" bIns="0" rtlCol="0" anchor="ctr">
            <a:spAutoFit/>
          </a:bodyPr>
          <a:lstStyle/>
          <a:p>
            <a:pPr marL="12700">
              <a:lnSpc>
                <a:spcPct val="100000"/>
              </a:lnSpc>
              <a:spcBef>
                <a:spcPts val="100"/>
              </a:spcBef>
            </a:pPr>
            <a:r>
              <a:rPr sz="2800" spc="-5" dirty="0">
                <a:latin typeface="Arial"/>
                <a:cs typeface="Arial"/>
              </a:rPr>
              <a:t>Interpreting </a:t>
            </a:r>
            <a:r>
              <a:rPr sz="2800" dirty="0">
                <a:latin typeface="Arial"/>
                <a:cs typeface="Arial"/>
              </a:rPr>
              <a:t>a </a:t>
            </a:r>
            <a:r>
              <a:rPr sz="2800" spc="-5" dirty="0">
                <a:latin typeface="Arial"/>
                <a:cs typeface="Arial"/>
              </a:rPr>
              <a:t>Linear Classifier: </a:t>
            </a:r>
            <a:r>
              <a:rPr sz="2800" u="heavy" spc="-5" dirty="0">
                <a:uFill>
                  <a:solidFill>
                    <a:srgbClr val="000000"/>
                  </a:solidFill>
                </a:uFill>
                <a:latin typeface="Arial"/>
                <a:cs typeface="Arial"/>
              </a:rPr>
              <a:t>Geometric</a:t>
            </a:r>
            <a:r>
              <a:rPr sz="2800" u="heavy" spc="-100" dirty="0">
                <a:uFill>
                  <a:solidFill>
                    <a:srgbClr val="000000"/>
                  </a:solidFill>
                </a:uFill>
                <a:latin typeface="Arial"/>
                <a:cs typeface="Arial"/>
              </a:rPr>
              <a:t> </a:t>
            </a:r>
            <a:r>
              <a:rPr sz="2800" u="heavy" spc="-5" dirty="0">
                <a:uFill>
                  <a:solidFill>
                    <a:srgbClr val="000000"/>
                  </a:solidFill>
                </a:uFill>
                <a:latin typeface="Arial"/>
                <a:cs typeface="Arial"/>
              </a:rPr>
              <a:t>Viewpoint</a:t>
            </a:r>
            <a:endParaRPr sz="2800">
              <a:latin typeface="Arial"/>
              <a:cs typeface="Arial"/>
            </a:endParaRPr>
          </a:p>
        </p:txBody>
      </p:sp>
      <p:sp>
        <p:nvSpPr>
          <p:cNvPr id="3" name="object 3"/>
          <p:cNvSpPr/>
          <p:nvPr/>
        </p:nvSpPr>
        <p:spPr>
          <a:xfrm>
            <a:off x="987072" y="1660649"/>
            <a:ext cx="4081566" cy="299469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382887" y="1815210"/>
            <a:ext cx="3191510" cy="574040"/>
          </a:xfrm>
          <a:prstGeom prst="rect">
            <a:avLst/>
          </a:prstGeom>
        </p:spPr>
        <p:txBody>
          <a:bodyPr vert="horz" wrap="square" lIns="0" tIns="12700" rIns="0" bIns="0" rtlCol="0">
            <a:spAutoFit/>
          </a:bodyPr>
          <a:lstStyle/>
          <a:p>
            <a:pPr marL="12700">
              <a:spcBef>
                <a:spcPts val="100"/>
              </a:spcBef>
            </a:pPr>
            <a:r>
              <a:rPr sz="3600" spc="-10" dirty="0">
                <a:latin typeface="Arial"/>
                <a:cs typeface="Arial"/>
              </a:rPr>
              <a:t>f(x,W) </a:t>
            </a:r>
            <a:r>
              <a:rPr sz="3600" dirty="0">
                <a:latin typeface="Arial"/>
                <a:cs typeface="Arial"/>
              </a:rPr>
              <a:t>= </a:t>
            </a:r>
            <a:r>
              <a:rPr sz="3600" spc="-5" dirty="0">
                <a:latin typeface="Arial"/>
                <a:cs typeface="Arial"/>
              </a:rPr>
              <a:t>Wx </a:t>
            </a:r>
            <a:r>
              <a:rPr sz="3600" dirty="0">
                <a:latin typeface="Arial"/>
                <a:cs typeface="Arial"/>
              </a:rPr>
              <a:t>+</a:t>
            </a:r>
            <a:r>
              <a:rPr sz="3600" spc="-125" dirty="0">
                <a:latin typeface="Arial"/>
                <a:cs typeface="Arial"/>
              </a:rPr>
              <a:t> </a:t>
            </a:r>
            <a:r>
              <a:rPr sz="3600" dirty="0">
                <a:latin typeface="Arial"/>
                <a:cs typeface="Arial"/>
              </a:rPr>
              <a:t>b</a:t>
            </a:r>
            <a:endParaRPr sz="3600">
              <a:latin typeface="Arial"/>
              <a:cs typeface="Arial"/>
            </a:endParaRPr>
          </a:p>
        </p:txBody>
      </p:sp>
      <p:sp>
        <p:nvSpPr>
          <p:cNvPr id="5" name="object 5"/>
          <p:cNvSpPr/>
          <p:nvPr/>
        </p:nvSpPr>
        <p:spPr>
          <a:xfrm>
            <a:off x="6462562" y="2669922"/>
            <a:ext cx="1177422" cy="115289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5694888" y="3964877"/>
            <a:ext cx="2732405" cy="575945"/>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a:latin typeface="Arial"/>
              <a:cs typeface="Arial"/>
            </a:endParaRPr>
          </a:p>
        </p:txBody>
      </p:sp>
      <p:sp>
        <p:nvSpPr>
          <p:cNvPr id="7" name="object 7"/>
          <p:cNvSpPr/>
          <p:nvPr/>
        </p:nvSpPr>
        <p:spPr>
          <a:xfrm>
            <a:off x="27074" y="3572470"/>
            <a:ext cx="1969896" cy="155832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452668" y="4332242"/>
            <a:ext cx="840823" cy="798548"/>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293491" y="1506148"/>
            <a:ext cx="775148" cy="79854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87674" y="1745373"/>
            <a:ext cx="801975" cy="798548"/>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7390906" y="5200772"/>
            <a:ext cx="1664335" cy="105157"/>
          </a:xfrm>
          <a:prstGeom prst="rect">
            <a:avLst/>
          </a:prstGeom>
        </p:spPr>
        <p:txBody>
          <a:bodyPr vert="horz" wrap="square" lIns="0" tIns="12700" rIns="0" bIns="0" rtlCol="0">
            <a:spAutoFit/>
          </a:bodyPr>
          <a:lstStyle/>
          <a:p>
            <a:pPr marL="12700">
              <a:spcBef>
                <a:spcPts val="100"/>
              </a:spcBef>
            </a:pPr>
            <a:r>
              <a:rPr sz="600" u="sng" spc="-5" dirty="0">
                <a:solidFill>
                  <a:srgbClr val="0097A7"/>
                </a:solidFill>
                <a:uFill>
                  <a:solidFill>
                    <a:srgbClr val="0097A7"/>
                  </a:solidFill>
                </a:uFill>
                <a:latin typeface="Arial"/>
                <a:cs typeface="Arial"/>
                <a:hlinkClick r:id="rId8"/>
              </a:rPr>
              <a:t>Cat image</a:t>
            </a:r>
            <a:r>
              <a:rPr sz="600" spc="-5" dirty="0">
                <a:solidFill>
                  <a:srgbClr val="0097A7"/>
                </a:solidFill>
                <a:latin typeface="Arial"/>
                <a:cs typeface="Arial"/>
                <a:hlinkClick r:id="rId8"/>
              </a:rPr>
              <a:t> </a:t>
            </a:r>
            <a:r>
              <a:rPr sz="600" spc="-5" dirty="0">
                <a:latin typeface="Arial"/>
                <a:cs typeface="Arial"/>
              </a:rPr>
              <a:t>by </a:t>
            </a:r>
            <a:r>
              <a:rPr sz="600" u="sng" spc="-5" dirty="0">
                <a:solidFill>
                  <a:srgbClr val="0097A7"/>
                </a:solidFill>
                <a:uFill>
                  <a:solidFill>
                    <a:srgbClr val="0097A7"/>
                  </a:solidFill>
                </a:uFill>
                <a:latin typeface="Arial"/>
                <a:cs typeface="Arial"/>
                <a:hlinkClick r:id="rId9"/>
              </a:rPr>
              <a:t>Nikita</a:t>
            </a:r>
            <a:r>
              <a:rPr sz="600" spc="-5" dirty="0">
                <a:solidFill>
                  <a:srgbClr val="0097A7"/>
                </a:solidFill>
                <a:latin typeface="Arial"/>
                <a:cs typeface="Arial"/>
                <a:hlinkClick r:id="rId9"/>
              </a:rPr>
              <a:t> </a:t>
            </a:r>
            <a:r>
              <a:rPr sz="600" spc="-5" dirty="0">
                <a:latin typeface="Arial"/>
                <a:cs typeface="Arial"/>
              </a:rPr>
              <a:t>is licensed under </a:t>
            </a:r>
            <a:r>
              <a:rPr sz="600" u="sng" spc="-5" dirty="0">
                <a:solidFill>
                  <a:srgbClr val="0097A7"/>
                </a:solidFill>
                <a:uFill>
                  <a:solidFill>
                    <a:srgbClr val="0097A7"/>
                  </a:solidFill>
                </a:uFill>
                <a:latin typeface="Arial"/>
                <a:cs typeface="Arial"/>
                <a:hlinkClick r:id="rId10"/>
              </a:rPr>
              <a:t>CC-BY</a:t>
            </a:r>
            <a:r>
              <a:rPr sz="600" u="sng" spc="-35" dirty="0">
                <a:solidFill>
                  <a:srgbClr val="0097A7"/>
                </a:solidFill>
                <a:uFill>
                  <a:solidFill>
                    <a:srgbClr val="0097A7"/>
                  </a:solidFill>
                </a:uFill>
                <a:latin typeface="Arial"/>
                <a:cs typeface="Arial"/>
                <a:hlinkClick r:id="rId10"/>
              </a:rPr>
              <a:t> </a:t>
            </a:r>
            <a:r>
              <a:rPr sz="600" u="sng" spc="-5" dirty="0">
                <a:solidFill>
                  <a:srgbClr val="0097A7"/>
                </a:solidFill>
                <a:uFill>
                  <a:solidFill>
                    <a:srgbClr val="0097A7"/>
                  </a:solidFill>
                </a:uFill>
                <a:latin typeface="Arial"/>
                <a:cs typeface="Arial"/>
                <a:hlinkClick r:id="rId10"/>
              </a:rPr>
              <a:t>2.0</a:t>
            </a:r>
            <a:endParaRPr sz="600">
              <a:latin typeface="Arial"/>
              <a:cs typeface="Arial"/>
            </a:endParaRPr>
          </a:p>
        </p:txBody>
      </p:sp>
      <p:sp>
        <p:nvSpPr>
          <p:cNvPr id="13" name="object 13"/>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14" name="object 14"/>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5" name="object 15"/>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25</a:t>
            </a:fld>
            <a:endParaRPr dirty="0"/>
          </a:p>
        </p:txBody>
      </p:sp>
      <p:sp>
        <p:nvSpPr>
          <p:cNvPr id="16" name="object 16"/>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12" name="object 12"/>
          <p:cNvSpPr txBox="1"/>
          <p:nvPr/>
        </p:nvSpPr>
        <p:spPr>
          <a:xfrm>
            <a:off x="73024" y="5200772"/>
            <a:ext cx="1159510" cy="105157"/>
          </a:xfrm>
          <a:prstGeom prst="rect">
            <a:avLst/>
          </a:prstGeom>
        </p:spPr>
        <p:txBody>
          <a:bodyPr vert="horz" wrap="square" lIns="0" tIns="12700" rIns="0" bIns="0" rtlCol="0">
            <a:spAutoFit/>
          </a:bodyPr>
          <a:lstStyle/>
          <a:p>
            <a:pPr marL="12700">
              <a:spcBef>
                <a:spcPts val="100"/>
              </a:spcBef>
            </a:pPr>
            <a:r>
              <a:rPr sz="600" spc="-5" dirty="0">
                <a:latin typeface="Arial"/>
                <a:cs typeface="Arial"/>
              </a:rPr>
              <a:t>Plot </a:t>
            </a:r>
            <a:r>
              <a:rPr sz="600" dirty="0">
                <a:latin typeface="Arial"/>
                <a:cs typeface="Arial"/>
              </a:rPr>
              <a:t>created </a:t>
            </a:r>
            <a:r>
              <a:rPr sz="600" spc="-5" dirty="0">
                <a:latin typeface="Arial"/>
                <a:cs typeface="Arial"/>
              </a:rPr>
              <a:t>using </a:t>
            </a:r>
            <a:r>
              <a:rPr sz="600" u="sng" spc="-5" dirty="0">
                <a:solidFill>
                  <a:srgbClr val="0097A7"/>
                </a:solidFill>
                <a:uFill>
                  <a:solidFill>
                    <a:srgbClr val="0097A7"/>
                  </a:solidFill>
                </a:uFill>
                <a:latin typeface="Arial"/>
                <a:cs typeface="Arial"/>
                <a:hlinkClick r:id="rId11"/>
              </a:rPr>
              <a:t>Wolfram</a:t>
            </a:r>
            <a:r>
              <a:rPr sz="600" u="sng" spc="-70" dirty="0">
                <a:solidFill>
                  <a:srgbClr val="0097A7"/>
                </a:solidFill>
                <a:uFill>
                  <a:solidFill>
                    <a:srgbClr val="0097A7"/>
                  </a:solidFill>
                </a:uFill>
                <a:latin typeface="Arial"/>
                <a:cs typeface="Arial"/>
                <a:hlinkClick r:id="rId11"/>
              </a:rPr>
              <a:t> </a:t>
            </a:r>
            <a:r>
              <a:rPr sz="600" u="sng" spc="-5" dirty="0">
                <a:solidFill>
                  <a:srgbClr val="0097A7"/>
                </a:solidFill>
                <a:uFill>
                  <a:solidFill>
                    <a:srgbClr val="0097A7"/>
                  </a:solidFill>
                </a:uFill>
                <a:latin typeface="Arial"/>
                <a:cs typeface="Arial"/>
                <a:hlinkClick r:id="rId11"/>
              </a:rPr>
              <a:t>Cloud</a:t>
            </a:r>
            <a:endParaRPr sz="600">
              <a:latin typeface="Arial"/>
              <a:cs typeface="Arial"/>
            </a:endParaRPr>
          </a:p>
        </p:txBody>
      </p:sp>
    </p:spTree>
    <p:extLst>
      <p:ext uri="{BB962C8B-B14F-4D97-AF65-F5344CB8AC3E}">
        <p14:creationId xmlns:p14="http://schemas.microsoft.com/office/powerpoint/2010/main" val="3138134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50843" y="2880345"/>
            <a:ext cx="2425700" cy="2379980"/>
          </a:xfrm>
          <a:custGeom>
            <a:avLst/>
            <a:gdLst/>
            <a:ahLst/>
            <a:cxnLst/>
            <a:rect l="l" t="t" r="r" b="b"/>
            <a:pathLst>
              <a:path w="2425700" h="2379979">
                <a:moveTo>
                  <a:pt x="0" y="0"/>
                </a:moveTo>
                <a:lnTo>
                  <a:pt x="2425170" y="0"/>
                </a:lnTo>
                <a:lnTo>
                  <a:pt x="2425170" y="2379595"/>
                </a:lnTo>
                <a:lnTo>
                  <a:pt x="0" y="2379595"/>
                </a:lnTo>
                <a:lnTo>
                  <a:pt x="0" y="0"/>
                </a:lnTo>
                <a:close/>
              </a:path>
            </a:pathLst>
          </a:custGeom>
          <a:solidFill>
            <a:srgbClr val="F4CCCC"/>
          </a:solidFill>
        </p:spPr>
        <p:txBody>
          <a:bodyPr wrap="square" lIns="0" tIns="0" rIns="0" bIns="0" rtlCol="0"/>
          <a:lstStyle/>
          <a:p>
            <a:endParaRPr/>
          </a:p>
        </p:txBody>
      </p:sp>
      <p:sp>
        <p:nvSpPr>
          <p:cNvPr id="3" name="object 3"/>
          <p:cNvSpPr/>
          <p:nvPr/>
        </p:nvSpPr>
        <p:spPr>
          <a:xfrm>
            <a:off x="3673018" y="3175696"/>
            <a:ext cx="1767839" cy="1767839"/>
          </a:xfrm>
          <a:custGeom>
            <a:avLst/>
            <a:gdLst/>
            <a:ahLst/>
            <a:cxnLst/>
            <a:rect l="l" t="t" r="r" b="b"/>
            <a:pathLst>
              <a:path w="1767839" h="1767839">
                <a:moveTo>
                  <a:pt x="883798" y="1767596"/>
                </a:moveTo>
                <a:lnTo>
                  <a:pt x="835307" y="1766288"/>
                </a:lnTo>
                <a:lnTo>
                  <a:pt x="787500" y="1762410"/>
                </a:lnTo>
                <a:lnTo>
                  <a:pt x="740443" y="1756028"/>
                </a:lnTo>
                <a:lnTo>
                  <a:pt x="694205" y="1747211"/>
                </a:lnTo>
                <a:lnTo>
                  <a:pt x="648852" y="1736025"/>
                </a:lnTo>
                <a:lnTo>
                  <a:pt x="604453" y="1722538"/>
                </a:lnTo>
                <a:lnTo>
                  <a:pt x="561073" y="1706818"/>
                </a:lnTo>
                <a:lnTo>
                  <a:pt x="518782" y="1688932"/>
                </a:lnTo>
                <a:lnTo>
                  <a:pt x="477646" y="1668946"/>
                </a:lnTo>
                <a:lnTo>
                  <a:pt x="437732" y="1646930"/>
                </a:lnTo>
                <a:lnTo>
                  <a:pt x="399108" y="1622949"/>
                </a:lnTo>
                <a:lnTo>
                  <a:pt x="361842" y="1597072"/>
                </a:lnTo>
                <a:lnTo>
                  <a:pt x="326000" y="1569365"/>
                </a:lnTo>
                <a:lnTo>
                  <a:pt x="291651" y="1539897"/>
                </a:lnTo>
                <a:lnTo>
                  <a:pt x="258861" y="1508734"/>
                </a:lnTo>
                <a:lnTo>
                  <a:pt x="227699" y="1475944"/>
                </a:lnTo>
                <a:lnTo>
                  <a:pt x="198230" y="1441595"/>
                </a:lnTo>
                <a:lnTo>
                  <a:pt x="170524" y="1405754"/>
                </a:lnTo>
                <a:lnTo>
                  <a:pt x="144647" y="1368487"/>
                </a:lnTo>
                <a:lnTo>
                  <a:pt x="120666" y="1329864"/>
                </a:lnTo>
                <a:lnTo>
                  <a:pt x="98649" y="1289950"/>
                </a:lnTo>
                <a:lnTo>
                  <a:pt x="78664" y="1248814"/>
                </a:lnTo>
                <a:lnTo>
                  <a:pt x="60777" y="1206522"/>
                </a:lnTo>
                <a:lnTo>
                  <a:pt x="45057" y="1163143"/>
                </a:lnTo>
                <a:lnTo>
                  <a:pt x="31570" y="1118743"/>
                </a:lnTo>
                <a:lnTo>
                  <a:pt x="20385" y="1073390"/>
                </a:lnTo>
                <a:lnTo>
                  <a:pt x="11567" y="1027152"/>
                </a:lnTo>
                <a:lnTo>
                  <a:pt x="5186" y="980096"/>
                </a:lnTo>
                <a:lnTo>
                  <a:pt x="1307" y="932288"/>
                </a:lnTo>
                <a:lnTo>
                  <a:pt x="0" y="883798"/>
                </a:lnTo>
                <a:lnTo>
                  <a:pt x="1307" y="835307"/>
                </a:lnTo>
                <a:lnTo>
                  <a:pt x="5186" y="787500"/>
                </a:lnTo>
                <a:lnTo>
                  <a:pt x="11567" y="740443"/>
                </a:lnTo>
                <a:lnTo>
                  <a:pt x="20385" y="694205"/>
                </a:lnTo>
                <a:lnTo>
                  <a:pt x="31570" y="648852"/>
                </a:lnTo>
                <a:lnTo>
                  <a:pt x="45057" y="604453"/>
                </a:lnTo>
                <a:lnTo>
                  <a:pt x="60777" y="561073"/>
                </a:lnTo>
                <a:lnTo>
                  <a:pt x="78664" y="518782"/>
                </a:lnTo>
                <a:lnTo>
                  <a:pt x="98649" y="477646"/>
                </a:lnTo>
                <a:lnTo>
                  <a:pt x="120666" y="437732"/>
                </a:lnTo>
                <a:lnTo>
                  <a:pt x="144647" y="399108"/>
                </a:lnTo>
                <a:lnTo>
                  <a:pt x="170524" y="361842"/>
                </a:lnTo>
                <a:lnTo>
                  <a:pt x="198230" y="326000"/>
                </a:lnTo>
                <a:lnTo>
                  <a:pt x="227699" y="291651"/>
                </a:lnTo>
                <a:lnTo>
                  <a:pt x="258875" y="258849"/>
                </a:lnTo>
                <a:lnTo>
                  <a:pt x="291651" y="227699"/>
                </a:lnTo>
                <a:lnTo>
                  <a:pt x="326000" y="198230"/>
                </a:lnTo>
                <a:lnTo>
                  <a:pt x="361842" y="170524"/>
                </a:lnTo>
                <a:lnTo>
                  <a:pt x="399108" y="144647"/>
                </a:lnTo>
                <a:lnTo>
                  <a:pt x="437732" y="120666"/>
                </a:lnTo>
                <a:lnTo>
                  <a:pt x="477646" y="98649"/>
                </a:lnTo>
                <a:lnTo>
                  <a:pt x="518782" y="78664"/>
                </a:lnTo>
                <a:lnTo>
                  <a:pt x="561073" y="60777"/>
                </a:lnTo>
                <a:lnTo>
                  <a:pt x="604453" y="45057"/>
                </a:lnTo>
                <a:lnTo>
                  <a:pt x="648852" y="31570"/>
                </a:lnTo>
                <a:lnTo>
                  <a:pt x="694205" y="20385"/>
                </a:lnTo>
                <a:lnTo>
                  <a:pt x="740443" y="11567"/>
                </a:lnTo>
                <a:lnTo>
                  <a:pt x="787500" y="5186"/>
                </a:lnTo>
                <a:lnTo>
                  <a:pt x="835307" y="1307"/>
                </a:lnTo>
                <a:lnTo>
                  <a:pt x="883798" y="0"/>
                </a:lnTo>
                <a:lnTo>
                  <a:pt x="933861" y="1417"/>
                </a:lnTo>
                <a:lnTo>
                  <a:pt x="983523" y="5641"/>
                </a:lnTo>
                <a:lnTo>
                  <a:pt x="1032674" y="12625"/>
                </a:lnTo>
                <a:lnTo>
                  <a:pt x="1081207" y="22325"/>
                </a:lnTo>
                <a:lnTo>
                  <a:pt x="1129014" y="34697"/>
                </a:lnTo>
                <a:lnTo>
                  <a:pt x="1175986" y="49694"/>
                </a:lnTo>
                <a:lnTo>
                  <a:pt x="1222016" y="67274"/>
                </a:lnTo>
                <a:lnTo>
                  <a:pt x="1266995" y="87390"/>
                </a:lnTo>
                <a:lnTo>
                  <a:pt x="1310815" y="109998"/>
                </a:lnTo>
                <a:lnTo>
                  <a:pt x="1353368" y="135053"/>
                </a:lnTo>
                <a:lnTo>
                  <a:pt x="1394545" y="162511"/>
                </a:lnTo>
                <a:lnTo>
                  <a:pt x="1434240" y="192326"/>
                </a:lnTo>
                <a:lnTo>
                  <a:pt x="1472343" y="224453"/>
                </a:lnTo>
                <a:lnTo>
                  <a:pt x="1508758" y="258861"/>
                </a:lnTo>
                <a:lnTo>
                  <a:pt x="1543145" y="295253"/>
                </a:lnTo>
                <a:lnTo>
                  <a:pt x="1575275" y="333356"/>
                </a:lnTo>
                <a:lnTo>
                  <a:pt x="1605091" y="373050"/>
                </a:lnTo>
                <a:lnTo>
                  <a:pt x="1632549" y="414228"/>
                </a:lnTo>
                <a:lnTo>
                  <a:pt x="1657604" y="456781"/>
                </a:lnTo>
                <a:lnTo>
                  <a:pt x="1680212" y="500601"/>
                </a:lnTo>
                <a:lnTo>
                  <a:pt x="1700327" y="545580"/>
                </a:lnTo>
                <a:lnTo>
                  <a:pt x="1717906" y="591609"/>
                </a:lnTo>
                <a:lnTo>
                  <a:pt x="1732903" y="638581"/>
                </a:lnTo>
                <a:lnTo>
                  <a:pt x="1745273" y="686388"/>
                </a:lnTo>
                <a:lnTo>
                  <a:pt x="1754972" y="734921"/>
                </a:lnTo>
                <a:lnTo>
                  <a:pt x="1761956" y="784073"/>
                </a:lnTo>
                <a:lnTo>
                  <a:pt x="1766178" y="833734"/>
                </a:lnTo>
                <a:lnTo>
                  <a:pt x="1767596" y="883798"/>
                </a:lnTo>
                <a:lnTo>
                  <a:pt x="1766288" y="932288"/>
                </a:lnTo>
                <a:lnTo>
                  <a:pt x="1762410" y="980096"/>
                </a:lnTo>
                <a:lnTo>
                  <a:pt x="1756029" y="1027152"/>
                </a:lnTo>
                <a:lnTo>
                  <a:pt x="1747212" y="1073390"/>
                </a:lnTo>
                <a:lnTo>
                  <a:pt x="1736027" y="1118743"/>
                </a:lnTo>
                <a:lnTo>
                  <a:pt x="1722541" y="1163143"/>
                </a:lnTo>
                <a:lnTo>
                  <a:pt x="1706821" y="1206522"/>
                </a:lnTo>
                <a:lnTo>
                  <a:pt x="1688936" y="1248814"/>
                </a:lnTo>
                <a:lnTo>
                  <a:pt x="1668951" y="1289950"/>
                </a:lnTo>
                <a:lnTo>
                  <a:pt x="1646935" y="1329864"/>
                </a:lnTo>
                <a:lnTo>
                  <a:pt x="1622955" y="1368487"/>
                </a:lnTo>
                <a:lnTo>
                  <a:pt x="1597079" y="1405754"/>
                </a:lnTo>
                <a:lnTo>
                  <a:pt x="1569373" y="1441595"/>
                </a:lnTo>
                <a:lnTo>
                  <a:pt x="1539905" y="1475944"/>
                </a:lnTo>
                <a:lnTo>
                  <a:pt x="1508743" y="1508734"/>
                </a:lnTo>
                <a:lnTo>
                  <a:pt x="1475954" y="1539897"/>
                </a:lnTo>
                <a:lnTo>
                  <a:pt x="1441605" y="1569365"/>
                </a:lnTo>
                <a:lnTo>
                  <a:pt x="1405764" y="1597072"/>
                </a:lnTo>
                <a:lnTo>
                  <a:pt x="1368498" y="1622949"/>
                </a:lnTo>
                <a:lnTo>
                  <a:pt x="1329875" y="1646930"/>
                </a:lnTo>
                <a:lnTo>
                  <a:pt x="1289961" y="1668946"/>
                </a:lnTo>
                <a:lnTo>
                  <a:pt x="1248824" y="1688932"/>
                </a:lnTo>
                <a:lnTo>
                  <a:pt x="1206532" y="1706818"/>
                </a:lnTo>
                <a:lnTo>
                  <a:pt x="1163152" y="1722538"/>
                </a:lnTo>
                <a:lnTo>
                  <a:pt x="1118752" y="1736025"/>
                </a:lnTo>
                <a:lnTo>
                  <a:pt x="1073398" y="1747211"/>
                </a:lnTo>
                <a:lnTo>
                  <a:pt x="1027158" y="1756028"/>
                </a:lnTo>
                <a:lnTo>
                  <a:pt x="980100" y="1762410"/>
                </a:lnTo>
                <a:lnTo>
                  <a:pt x="932291" y="1766288"/>
                </a:lnTo>
                <a:lnTo>
                  <a:pt x="883798" y="1767596"/>
                </a:lnTo>
                <a:close/>
              </a:path>
            </a:pathLst>
          </a:custGeom>
          <a:solidFill>
            <a:srgbClr val="C8DAF7"/>
          </a:solidFill>
        </p:spPr>
        <p:txBody>
          <a:bodyPr wrap="square" lIns="0" tIns="0" rIns="0" bIns="0" rtlCol="0"/>
          <a:lstStyle/>
          <a:p>
            <a:endParaRPr/>
          </a:p>
        </p:txBody>
      </p:sp>
      <p:sp>
        <p:nvSpPr>
          <p:cNvPr id="4" name="object 4"/>
          <p:cNvSpPr/>
          <p:nvPr/>
        </p:nvSpPr>
        <p:spPr>
          <a:xfrm>
            <a:off x="4153041" y="3655694"/>
            <a:ext cx="807720" cy="807720"/>
          </a:xfrm>
          <a:custGeom>
            <a:avLst/>
            <a:gdLst/>
            <a:ahLst/>
            <a:cxnLst/>
            <a:rect l="l" t="t" r="r" b="b"/>
            <a:pathLst>
              <a:path w="807720" h="807720">
                <a:moveTo>
                  <a:pt x="403774" y="807598"/>
                </a:moveTo>
                <a:lnTo>
                  <a:pt x="356685" y="804881"/>
                </a:lnTo>
                <a:lnTo>
                  <a:pt x="311192" y="796933"/>
                </a:lnTo>
                <a:lnTo>
                  <a:pt x="267597" y="784056"/>
                </a:lnTo>
                <a:lnTo>
                  <a:pt x="226203" y="766553"/>
                </a:lnTo>
                <a:lnTo>
                  <a:pt x="187315" y="744728"/>
                </a:lnTo>
                <a:lnTo>
                  <a:pt x="151233" y="718884"/>
                </a:lnTo>
                <a:lnTo>
                  <a:pt x="118262" y="689323"/>
                </a:lnTo>
                <a:lnTo>
                  <a:pt x="88704" y="656349"/>
                </a:lnTo>
                <a:lnTo>
                  <a:pt x="62862" y="620265"/>
                </a:lnTo>
                <a:lnTo>
                  <a:pt x="41039" y="581374"/>
                </a:lnTo>
                <a:lnTo>
                  <a:pt x="23539" y="539979"/>
                </a:lnTo>
                <a:lnTo>
                  <a:pt x="10663" y="496382"/>
                </a:lnTo>
                <a:lnTo>
                  <a:pt x="2716" y="450888"/>
                </a:lnTo>
                <a:lnTo>
                  <a:pt x="0" y="403799"/>
                </a:lnTo>
                <a:lnTo>
                  <a:pt x="2716" y="356705"/>
                </a:lnTo>
                <a:lnTo>
                  <a:pt x="10663" y="311207"/>
                </a:lnTo>
                <a:lnTo>
                  <a:pt x="23539" y="267609"/>
                </a:lnTo>
                <a:lnTo>
                  <a:pt x="41039" y="226213"/>
                </a:lnTo>
                <a:lnTo>
                  <a:pt x="62862" y="187321"/>
                </a:lnTo>
                <a:lnTo>
                  <a:pt x="88704" y="151238"/>
                </a:lnTo>
                <a:lnTo>
                  <a:pt x="118262" y="118265"/>
                </a:lnTo>
                <a:lnTo>
                  <a:pt x="151233" y="88706"/>
                </a:lnTo>
                <a:lnTo>
                  <a:pt x="187315" y="62863"/>
                </a:lnTo>
                <a:lnTo>
                  <a:pt x="226203" y="41040"/>
                </a:lnTo>
                <a:lnTo>
                  <a:pt x="267597" y="23539"/>
                </a:lnTo>
                <a:lnTo>
                  <a:pt x="311192" y="10663"/>
                </a:lnTo>
                <a:lnTo>
                  <a:pt x="356685" y="2716"/>
                </a:lnTo>
                <a:lnTo>
                  <a:pt x="403774" y="0"/>
                </a:lnTo>
                <a:lnTo>
                  <a:pt x="456854" y="3502"/>
                </a:lnTo>
                <a:lnTo>
                  <a:pt x="508577" y="13836"/>
                </a:lnTo>
                <a:lnTo>
                  <a:pt x="558314" y="30740"/>
                </a:lnTo>
                <a:lnTo>
                  <a:pt x="605436" y="53955"/>
                </a:lnTo>
                <a:lnTo>
                  <a:pt x="649315" y="83220"/>
                </a:lnTo>
                <a:lnTo>
                  <a:pt x="689323" y="118274"/>
                </a:lnTo>
                <a:lnTo>
                  <a:pt x="724378" y="158280"/>
                </a:lnTo>
                <a:lnTo>
                  <a:pt x="753642" y="202155"/>
                </a:lnTo>
                <a:lnTo>
                  <a:pt x="776857" y="249271"/>
                </a:lnTo>
                <a:lnTo>
                  <a:pt x="793762" y="299002"/>
                </a:lnTo>
                <a:lnTo>
                  <a:pt x="804095" y="350720"/>
                </a:lnTo>
                <a:lnTo>
                  <a:pt x="807598" y="403799"/>
                </a:lnTo>
                <a:lnTo>
                  <a:pt x="804881" y="450888"/>
                </a:lnTo>
                <a:lnTo>
                  <a:pt x="796933" y="496382"/>
                </a:lnTo>
                <a:lnTo>
                  <a:pt x="784055" y="539979"/>
                </a:lnTo>
                <a:lnTo>
                  <a:pt x="766552" y="581374"/>
                </a:lnTo>
                <a:lnTo>
                  <a:pt x="744727" y="620265"/>
                </a:lnTo>
                <a:lnTo>
                  <a:pt x="718882" y="656349"/>
                </a:lnTo>
                <a:lnTo>
                  <a:pt x="689320" y="689323"/>
                </a:lnTo>
                <a:lnTo>
                  <a:pt x="656345" y="718884"/>
                </a:lnTo>
                <a:lnTo>
                  <a:pt x="620258" y="744728"/>
                </a:lnTo>
                <a:lnTo>
                  <a:pt x="581365" y="766553"/>
                </a:lnTo>
                <a:lnTo>
                  <a:pt x="539966" y="784056"/>
                </a:lnTo>
                <a:lnTo>
                  <a:pt x="496366" y="796933"/>
                </a:lnTo>
                <a:lnTo>
                  <a:pt x="450868" y="804881"/>
                </a:lnTo>
                <a:lnTo>
                  <a:pt x="403774" y="807598"/>
                </a:lnTo>
                <a:close/>
              </a:path>
            </a:pathLst>
          </a:custGeom>
          <a:solidFill>
            <a:srgbClr val="F4CCCC"/>
          </a:solidFill>
        </p:spPr>
        <p:txBody>
          <a:bodyPr wrap="square" lIns="0" tIns="0" rIns="0" bIns="0" rtlCol="0"/>
          <a:lstStyle/>
          <a:p>
            <a:endParaRPr/>
          </a:p>
        </p:txBody>
      </p:sp>
      <p:sp>
        <p:nvSpPr>
          <p:cNvPr id="5" name="object 5"/>
          <p:cNvSpPr txBox="1">
            <a:spLocks noGrp="1"/>
          </p:cNvSpPr>
          <p:nvPr>
            <p:ph type="title"/>
          </p:nvPr>
        </p:nvSpPr>
        <p:spPr>
          <a:xfrm>
            <a:off x="384725" y="992250"/>
            <a:ext cx="5080635" cy="452120"/>
          </a:xfrm>
          <a:prstGeom prst="rect">
            <a:avLst/>
          </a:prstGeom>
        </p:spPr>
        <p:txBody>
          <a:bodyPr vert="horz" wrap="square" lIns="0" tIns="12700" rIns="0" bIns="0" rtlCol="0" anchor="ctr">
            <a:spAutoFit/>
          </a:bodyPr>
          <a:lstStyle/>
          <a:p>
            <a:pPr marL="12700">
              <a:lnSpc>
                <a:spcPct val="100000"/>
              </a:lnSpc>
              <a:spcBef>
                <a:spcPts val="100"/>
              </a:spcBef>
            </a:pPr>
            <a:r>
              <a:rPr sz="2800" spc="-5" dirty="0">
                <a:latin typeface="Arial"/>
                <a:cs typeface="Arial"/>
              </a:rPr>
              <a:t>Hard </a:t>
            </a:r>
            <a:r>
              <a:rPr sz="2800" dirty="0">
                <a:latin typeface="Arial"/>
                <a:cs typeface="Arial"/>
              </a:rPr>
              <a:t>cases </a:t>
            </a:r>
            <a:r>
              <a:rPr sz="2800" spc="-5" dirty="0">
                <a:latin typeface="Arial"/>
                <a:cs typeface="Arial"/>
              </a:rPr>
              <a:t>for </a:t>
            </a:r>
            <a:r>
              <a:rPr sz="2800" dirty="0">
                <a:latin typeface="Arial"/>
                <a:cs typeface="Arial"/>
              </a:rPr>
              <a:t>a </a:t>
            </a:r>
            <a:r>
              <a:rPr sz="2800" spc="-5" dirty="0">
                <a:latin typeface="Arial"/>
                <a:cs typeface="Arial"/>
              </a:rPr>
              <a:t>linear</a:t>
            </a:r>
            <a:r>
              <a:rPr sz="2800" spc="-105" dirty="0">
                <a:latin typeface="Arial"/>
                <a:cs typeface="Arial"/>
              </a:rPr>
              <a:t> </a:t>
            </a:r>
            <a:r>
              <a:rPr sz="2800" dirty="0">
                <a:latin typeface="Arial"/>
                <a:cs typeface="Arial"/>
              </a:rPr>
              <a:t>classifier</a:t>
            </a:r>
            <a:endParaRPr sz="2800">
              <a:latin typeface="Arial"/>
              <a:cs typeface="Arial"/>
            </a:endParaRPr>
          </a:p>
        </p:txBody>
      </p:sp>
      <p:graphicFrame>
        <p:nvGraphicFramePr>
          <p:cNvPr id="6" name="object 6"/>
          <p:cNvGraphicFramePr>
            <a:graphicFrameLocks noGrp="1"/>
          </p:cNvGraphicFramePr>
          <p:nvPr/>
        </p:nvGraphicFramePr>
        <p:xfrm>
          <a:off x="303549" y="2876545"/>
          <a:ext cx="2435860" cy="2386330"/>
        </p:xfrm>
        <a:graphic>
          <a:graphicData uri="http://schemas.openxmlformats.org/drawingml/2006/table">
            <a:tbl>
              <a:tblPr firstRow="1" bandRow="1">
                <a:tableStyleId>{2D5ABB26-0587-4C30-8999-92F81FD0307C}</a:tableStyleId>
              </a:tblPr>
              <a:tblGrid>
                <a:gridCol w="121666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1193165">
                <a:tc>
                  <a:txBody>
                    <a:bodyPr/>
                    <a:lstStyle/>
                    <a:p>
                      <a:pPr>
                        <a:lnSpc>
                          <a:spcPct val="100000"/>
                        </a:lnSpc>
                      </a:pPr>
                      <a:endParaRPr sz="1800">
                        <a:latin typeface="Times New Roman"/>
                        <a:cs typeface="Times New Roman"/>
                      </a:endParaRPr>
                    </a:p>
                  </a:txBody>
                  <a:tcPr marL="0" marR="0" marT="0" marB="0">
                    <a:lnR w="19050">
                      <a:solidFill>
                        <a:srgbClr val="000000"/>
                      </a:solidFill>
                      <a:prstDash val="solid"/>
                    </a:lnR>
                    <a:lnB w="19050">
                      <a:solidFill>
                        <a:srgbClr val="000000"/>
                      </a:solidFill>
                      <a:prstDash val="solid"/>
                    </a:lnB>
                    <a:solidFill>
                      <a:srgbClr val="CFE1F2"/>
                    </a:solidFill>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B w="19050">
                      <a:solidFill>
                        <a:srgbClr val="000000"/>
                      </a:solidFill>
                      <a:prstDash val="solid"/>
                    </a:lnB>
                    <a:solidFill>
                      <a:srgbClr val="F4CCCC"/>
                    </a:solidFill>
                  </a:tcPr>
                </a:tc>
                <a:extLst>
                  <a:ext uri="{0D108BD9-81ED-4DB2-BD59-A6C34878D82A}">
                    <a16:rowId xmlns:a16="http://schemas.microsoft.com/office/drawing/2014/main" val="10000"/>
                  </a:ext>
                </a:extLst>
              </a:tr>
              <a:tr h="1193165">
                <a:tc>
                  <a:txBody>
                    <a:bodyPr/>
                    <a:lstStyle/>
                    <a:p>
                      <a:pPr>
                        <a:lnSpc>
                          <a:spcPct val="100000"/>
                        </a:lnSpc>
                      </a:pPr>
                      <a:endParaRPr sz="1800">
                        <a:latin typeface="Times New Roman"/>
                        <a:cs typeface="Times New Roman"/>
                      </a:endParaRPr>
                    </a:p>
                  </a:txBody>
                  <a:tcPr marL="0" marR="0" marT="0" marB="0">
                    <a:lnR w="19050">
                      <a:solidFill>
                        <a:srgbClr val="000000"/>
                      </a:solidFill>
                      <a:prstDash val="solid"/>
                    </a:lnR>
                    <a:lnT w="19050">
                      <a:solidFill>
                        <a:srgbClr val="000000"/>
                      </a:solidFill>
                      <a:prstDash val="solid"/>
                    </a:lnT>
                    <a:solidFill>
                      <a:srgbClr val="F4CCCC"/>
                    </a:solidFill>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T w="19050">
                      <a:solidFill>
                        <a:srgbClr val="000000"/>
                      </a:solidFill>
                      <a:prstDash val="solid"/>
                    </a:lnT>
                    <a:solidFill>
                      <a:srgbClr val="CFE1F2"/>
                    </a:solidFill>
                  </a:tcPr>
                </a:tc>
                <a:extLst>
                  <a:ext uri="{0D108BD9-81ED-4DB2-BD59-A6C34878D82A}">
                    <a16:rowId xmlns:a16="http://schemas.microsoft.com/office/drawing/2014/main" val="10001"/>
                  </a:ext>
                </a:extLst>
              </a:tr>
            </a:tbl>
          </a:graphicData>
        </a:graphic>
      </p:graphicFrame>
      <p:sp>
        <p:nvSpPr>
          <p:cNvPr id="7" name="object 7"/>
          <p:cNvSpPr txBox="1"/>
          <p:nvPr/>
        </p:nvSpPr>
        <p:spPr>
          <a:xfrm>
            <a:off x="308774" y="1571045"/>
            <a:ext cx="2223770" cy="516890"/>
          </a:xfrm>
          <a:prstGeom prst="rect">
            <a:avLst/>
          </a:prstGeom>
        </p:spPr>
        <p:txBody>
          <a:bodyPr vert="horz" wrap="square" lIns="0" tIns="12700" rIns="0" bIns="0" rtlCol="0">
            <a:spAutoFit/>
          </a:bodyPr>
          <a:lstStyle/>
          <a:p>
            <a:pPr marL="12700">
              <a:spcBef>
                <a:spcPts val="100"/>
              </a:spcBef>
            </a:pPr>
            <a:r>
              <a:rPr sz="1600" b="1" spc="-5" dirty="0">
                <a:solidFill>
                  <a:srgbClr val="0000FF"/>
                </a:solidFill>
                <a:latin typeface="Arial"/>
                <a:cs typeface="Arial"/>
              </a:rPr>
              <a:t>Class</a:t>
            </a:r>
            <a:r>
              <a:rPr sz="1600" b="1" spc="-10" dirty="0">
                <a:solidFill>
                  <a:srgbClr val="0000FF"/>
                </a:solidFill>
                <a:latin typeface="Arial"/>
                <a:cs typeface="Arial"/>
              </a:rPr>
              <a:t> </a:t>
            </a:r>
            <a:r>
              <a:rPr sz="1600" b="1" dirty="0">
                <a:solidFill>
                  <a:srgbClr val="0000FF"/>
                </a:solidFill>
                <a:latin typeface="Arial"/>
                <a:cs typeface="Arial"/>
              </a:rPr>
              <a:t>1</a:t>
            </a:r>
            <a:r>
              <a:rPr sz="1600" dirty="0">
                <a:latin typeface="Arial"/>
                <a:cs typeface="Arial"/>
              </a:rPr>
              <a:t>:</a:t>
            </a:r>
            <a:endParaRPr sz="1600">
              <a:latin typeface="Arial"/>
              <a:cs typeface="Arial"/>
            </a:endParaRPr>
          </a:p>
          <a:p>
            <a:pPr marL="12700">
              <a:spcBef>
                <a:spcPts val="30"/>
              </a:spcBef>
            </a:pPr>
            <a:r>
              <a:rPr sz="1600" spc="-5" dirty="0">
                <a:latin typeface="Arial"/>
                <a:cs typeface="Arial"/>
              </a:rPr>
              <a:t>First and third</a:t>
            </a:r>
            <a:r>
              <a:rPr sz="1600" spc="-80" dirty="0">
                <a:latin typeface="Arial"/>
                <a:cs typeface="Arial"/>
              </a:rPr>
              <a:t> </a:t>
            </a:r>
            <a:r>
              <a:rPr sz="1600" spc="-5" dirty="0">
                <a:latin typeface="Arial"/>
                <a:cs typeface="Arial"/>
              </a:rPr>
              <a:t>quadrants</a:t>
            </a:r>
            <a:endParaRPr sz="1600">
              <a:latin typeface="Arial"/>
              <a:cs typeface="Arial"/>
            </a:endParaRPr>
          </a:p>
        </p:txBody>
      </p:sp>
      <p:sp>
        <p:nvSpPr>
          <p:cNvPr id="8" name="object 8"/>
          <p:cNvSpPr txBox="1"/>
          <p:nvPr/>
        </p:nvSpPr>
        <p:spPr>
          <a:xfrm>
            <a:off x="308775" y="2313994"/>
            <a:ext cx="2640965" cy="516890"/>
          </a:xfrm>
          <a:prstGeom prst="rect">
            <a:avLst/>
          </a:prstGeom>
        </p:spPr>
        <p:txBody>
          <a:bodyPr vert="horz" wrap="square" lIns="0" tIns="12700" rIns="0" bIns="0" rtlCol="0">
            <a:spAutoFit/>
          </a:bodyPr>
          <a:lstStyle/>
          <a:p>
            <a:pPr marL="12700">
              <a:spcBef>
                <a:spcPts val="100"/>
              </a:spcBef>
            </a:pPr>
            <a:r>
              <a:rPr sz="1600" b="1" spc="-5" dirty="0">
                <a:solidFill>
                  <a:srgbClr val="FF0000"/>
                </a:solidFill>
                <a:latin typeface="Arial"/>
                <a:cs typeface="Arial"/>
              </a:rPr>
              <a:t>Class</a:t>
            </a:r>
            <a:r>
              <a:rPr sz="1600" b="1" spc="-10" dirty="0">
                <a:solidFill>
                  <a:srgbClr val="FF0000"/>
                </a:solidFill>
                <a:latin typeface="Arial"/>
                <a:cs typeface="Arial"/>
              </a:rPr>
              <a:t> </a:t>
            </a:r>
            <a:r>
              <a:rPr sz="1600" b="1" dirty="0">
                <a:solidFill>
                  <a:srgbClr val="FF0000"/>
                </a:solidFill>
                <a:latin typeface="Arial"/>
                <a:cs typeface="Arial"/>
              </a:rPr>
              <a:t>2</a:t>
            </a:r>
            <a:r>
              <a:rPr sz="1600" dirty="0">
                <a:latin typeface="Arial"/>
                <a:cs typeface="Arial"/>
              </a:rPr>
              <a:t>:</a:t>
            </a:r>
            <a:endParaRPr sz="1600">
              <a:latin typeface="Arial"/>
              <a:cs typeface="Arial"/>
            </a:endParaRPr>
          </a:p>
          <a:p>
            <a:pPr marL="12700">
              <a:spcBef>
                <a:spcPts val="30"/>
              </a:spcBef>
            </a:pPr>
            <a:r>
              <a:rPr sz="1600" spc="-5" dirty="0">
                <a:latin typeface="Arial"/>
                <a:cs typeface="Arial"/>
              </a:rPr>
              <a:t>Second and fourth</a:t>
            </a:r>
            <a:r>
              <a:rPr sz="1600" spc="-80" dirty="0">
                <a:latin typeface="Arial"/>
                <a:cs typeface="Arial"/>
              </a:rPr>
              <a:t> </a:t>
            </a:r>
            <a:r>
              <a:rPr sz="1600" spc="-5" dirty="0">
                <a:latin typeface="Arial"/>
                <a:cs typeface="Arial"/>
              </a:rPr>
              <a:t>quadrants</a:t>
            </a:r>
            <a:endParaRPr sz="1600">
              <a:latin typeface="Arial"/>
              <a:cs typeface="Arial"/>
            </a:endParaRPr>
          </a:p>
        </p:txBody>
      </p:sp>
      <p:sp>
        <p:nvSpPr>
          <p:cNvPr id="9" name="object 9"/>
          <p:cNvSpPr/>
          <p:nvPr/>
        </p:nvSpPr>
        <p:spPr>
          <a:xfrm>
            <a:off x="4556815" y="2880345"/>
            <a:ext cx="0" cy="2358390"/>
          </a:xfrm>
          <a:custGeom>
            <a:avLst/>
            <a:gdLst/>
            <a:ahLst/>
            <a:cxnLst/>
            <a:rect l="l" t="t" r="r" b="b"/>
            <a:pathLst>
              <a:path h="2358390">
                <a:moveTo>
                  <a:pt x="0" y="0"/>
                </a:moveTo>
                <a:lnTo>
                  <a:pt x="0" y="2358295"/>
                </a:lnTo>
              </a:path>
            </a:pathLst>
          </a:custGeom>
          <a:ln w="19049">
            <a:solidFill>
              <a:srgbClr val="000000"/>
            </a:solidFill>
          </a:ln>
        </p:spPr>
        <p:txBody>
          <a:bodyPr wrap="square" lIns="0" tIns="0" rIns="0" bIns="0" rtlCol="0"/>
          <a:lstStyle/>
          <a:p>
            <a:endParaRPr/>
          </a:p>
        </p:txBody>
      </p:sp>
      <p:sp>
        <p:nvSpPr>
          <p:cNvPr id="10" name="object 10"/>
          <p:cNvSpPr/>
          <p:nvPr/>
        </p:nvSpPr>
        <p:spPr>
          <a:xfrm>
            <a:off x="3350843" y="4059493"/>
            <a:ext cx="2425700" cy="0"/>
          </a:xfrm>
          <a:custGeom>
            <a:avLst/>
            <a:gdLst/>
            <a:ahLst/>
            <a:cxnLst/>
            <a:rect l="l" t="t" r="r" b="b"/>
            <a:pathLst>
              <a:path w="2425700">
                <a:moveTo>
                  <a:pt x="2425170" y="0"/>
                </a:moveTo>
                <a:lnTo>
                  <a:pt x="0" y="0"/>
                </a:lnTo>
              </a:path>
            </a:pathLst>
          </a:custGeom>
          <a:ln w="19049">
            <a:solidFill>
              <a:srgbClr val="000000"/>
            </a:solidFill>
          </a:ln>
        </p:spPr>
        <p:txBody>
          <a:bodyPr wrap="square" lIns="0" tIns="0" rIns="0" bIns="0" rtlCol="0"/>
          <a:lstStyle/>
          <a:p>
            <a:endParaRPr/>
          </a:p>
        </p:txBody>
      </p:sp>
      <p:sp>
        <p:nvSpPr>
          <p:cNvPr id="11" name="object 11"/>
          <p:cNvSpPr txBox="1"/>
          <p:nvPr/>
        </p:nvSpPr>
        <p:spPr>
          <a:xfrm>
            <a:off x="3646416" y="1571045"/>
            <a:ext cx="1694814" cy="1164590"/>
          </a:xfrm>
          <a:prstGeom prst="rect">
            <a:avLst/>
          </a:prstGeom>
        </p:spPr>
        <p:txBody>
          <a:bodyPr vert="horz" wrap="square" lIns="0" tIns="12700" rIns="0" bIns="0" rtlCol="0">
            <a:spAutoFit/>
          </a:bodyPr>
          <a:lstStyle/>
          <a:p>
            <a:pPr marL="12700">
              <a:spcBef>
                <a:spcPts val="100"/>
              </a:spcBef>
            </a:pPr>
            <a:r>
              <a:rPr sz="1600" b="1" spc="-5" dirty="0">
                <a:solidFill>
                  <a:srgbClr val="0000FF"/>
                </a:solidFill>
                <a:latin typeface="Arial"/>
                <a:cs typeface="Arial"/>
              </a:rPr>
              <a:t>Class</a:t>
            </a:r>
            <a:r>
              <a:rPr sz="1600" b="1" spc="-15" dirty="0">
                <a:solidFill>
                  <a:srgbClr val="0000FF"/>
                </a:solidFill>
                <a:latin typeface="Arial"/>
                <a:cs typeface="Arial"/>
              </a:rPr>
              <a:t> </a:t>
            </a:r>
            <a:r>
              <a:rPr sz="1600" b="1" dirty="0">
                <a:solidFill>
                  <a:srgbClr val="0000FF"/>
                </a:solidFill>
                <a:latin typeface="Arial"/>
                <a:cs typeface="Arial"/>
              </a:rPr>
              <a:t>1</a:t>
            </a:r>
            <a:r>
              <a:rPr sz="1600" dirty="0">
                <a:latin typeface="Arial"/>
                <a:cs typeface="Arial"/>
              </a:rPr>
              <a:t>:</a:t>
            </a:r>
            <a:endParaRPr sz="1600">
              <a:latin typeface="Arial"/>
              <a:cs typeface="Arial"/>
            </a:endParaRPr>
          </a:p>
          <a:p>
            <a:pPr marL="12700">
              <a:spcBef>
                <a:spcPts val="30"/>
              </a:spcBef>
            </a:pPr>
            <a:r>
              <a:rPr sz="1600" dirty="0">
                <a:latin typeface="Arial"/>
                <a:cs typeface="Arial"/>
              </a:rPr>
              <a:t>1 </a:t>
            </a:r>
            <a:r>
              <a:rPr sz="1600" spc="-5" dirty="0">
                <a:latin typeface="Arial"/>
                <a:cs typeface="Arial"/>
              </a:rPr>
              <a:t>&lt;= L2 norm &lt;=</a:t>
            </a:r>
            <a:r>
              <a:rPr sz="1600" spc="-90" dirty="0">
                <a:latin typeface="Arial"/>
                <a:cs typeface="Arial"/>
              </a:rPr>
              <a:t> </a:t>
            </a:r>
            <a:r>
              <a:rPr sz="1600" dirty="0">
                <a:latin typeface="Arial"/>
                <a:cs typeface="Arial"/>
              </a:rPr>
              <a:t>2</a:t>
            </a:r>
            <a:endParaRPr sz="1600">
              <a:latin typeface="Arial"/>
              <a:cs typeface="Arial"/>
            </a:endParaRPr>
          </a:p>
          <a:p>
            <a:pPr marL="12700" marR="288925">
              <a:lnSpc>
                <a:spcPct val="101600"/>
              </a:lnSpc>
              <a:spcBef>
                <a:spcPts val="1200"/>
              </a:spcBef>
            </a:pPr>
            <a:r>
              <a:rPr sz="1600" b="1" spc="-5" dirty="0">
                <a:solidFill>
                  <a:srgbClr val="FF0000"/>
                </a:solidFill>
                <a:latin typeface="Arial"/>
                <a:cs typeface="Arial"/>
              </a:rPr>
              <a:t>Class </a:t>
            </a:r>
            <a:r>
              <a:rPr sz="1600" b="1" dirty="0">
                <a:solidFill>
                  <a:srgbClr val="FF0000"/>
                </a:solidFill>
                <a:latin typeface="Arial"/>
                <a:cs typeface="Arial"/>
              </a:rPr>
              <a:t>2</a:t>
            </a:r>
            <a:r>
              <a:rPr sz="1600" dirty="0">
                <a:latin typeface="Arial"/>
                <a:cs typeface="Arial"/>
              </a:rPr>
              <a:t>:  </a:t>
            </a:r>
            <a:r>
              <a:rPr sz="1600" spc="-5" dirty="0">
                <a:latin typeface="Arial"/>
                <a:cs typeface="Arial"/>
              </a:rPr>
              <a:t>Everything</a:t>
            </a:r>
            <a:r>
              <a:rPr sz="1600" spc="-95" dirty="0">
                <a:latin typeface="Arial"/>
                <a:cs typeface="Arial"/>
              </a:rPr>
              <a:t> </a:t>
            </a:r>
            <a:r>
              <a:rPr sz="1600" spc="-5" dirty="0">
                <a:latin typeface="Arial"/>
                <a:cs typeface="Arial"/>
              </a:rPr>
              <a:t>else</a:t>
            </a:r>
            <a:endParaRPr sz="1600">
              <a:latin typeface="Arial"/>
              <a:cs typeface="Arial"/>
            </a:endParaRPr>
          </a:p>
        </p:txBody>
      </p:sp>
      <p:sp>
        <p:nvSpPr>
          <p:cNvPr id="12" name="object 12"/>
          <p:cNvSpPr/>
          <p:nvPr/>
        </p:nvSpPr>
        <p:spPr>
          <a:xfrm>
            <a:off x="6387637" y="2880345"/>
            <a:ext cx="2425700" cy="2379980"/>
          </a:xfrm>
          <a:custGeom>
            <a:avLst/>
            <a:gdLst/>
            <a:ahLst/>
            <a:cxnLst/>
            <a:rect l="l" t="t" r="r" b="b"/>
            <a:pathLst>
              <a:path w="2425700" h="2379979">
                <a:moveTo>
                  <a:pt x="0" y="0"/>
                </a:moveTo>
                <a:lnTo>
                  <a:pt x="2425195" y="0"/>
                </a:lnTo>
                <a:lnTo>
                  <a:pt x="2425195" y="2379595"/>
                </a:lnTo>
                <a:lnTo>
                  <a:pt x="0" y="2379595"/>
                </a:lnTo>
                <a:lnTo>
                  <a:pt x="0" y="0"/>
                </a:lnTo>
                <a:close/>
              </a:path>
            </a:pathLst>
          </a:custGeom>
          <a:solidFill>
            <a:srgbClr val="F4CCCC"/>
          </a:solidFill>
        </p:spPr>
        <p:txBody>
          <a:bodyPr wrap="square" lIns="0" tIns="0" rIns="0" bIns="0" rtlCol="0"/>
          <a:lstStyle/>
          <a:p>
            <a:endParaRPr/>
          </a:p>
        </p:txBody>
      </p:sp>
      <p:sp>
        <p:nvSpPr>
          <p:cNvPr id="13" name="object 13"/>
          <p:cNvSpPr/>
          <p:nvPr/>
        </p:nvSpPr>
        <p:spPr>
          <a:xfrm>
            <a:off x="6953337" y="4463293"/>
            <a:ext cx="549275" cy="549275"/>
          </a:xfrm>
          <a:custGeom>
            <a:avLst/>
            <a:gdLst/>
            <a:ahLst/>
            <a:cxnLst/>
            <a:rect l="l" t="t" r="r" b="b"/>
            <a:pathLst>
              <a:path w="549275" h="549275">
                <a:moveTo>
                  <a:pt x="274349" y="548698"/>
                </a:moveTo>
                <a:lnTo>
                  <a:pt x="225033" y="544278"/>
                </a:lnTo>
                <a:lnTo>
                  <a:pt x="178617" y="531535"/>
                </a:lnTo>
                <a:lnTo>
                  <a:pt x="135877" y="511243"/>
                </a:lnTo>
                <a:lnTo>
                  <a:pt x="97587" y="484177"/>
                </a:lnTo>
                <a:lnTo>
                  <a:pt x="64521" y="451111"/>
                </a:lnTo>
                <a:lnTo>
                  <a:pt x="37455" y="412821"/>
                </a:lnTo>
                <a:lnTo>
                  <a:pt x="17163" y="370081"/>
                </a:lnTo>
                <a:lnTo>
                  <a:pt x="4419" y="323665"/>
                </a:lnTo>
                <a:lnTo>
                  <a:pt x="0" y="274349"/>
                </a:lnTo>
                <a:lnTo>
                  <a:pt x="4419" y="225033"/>
                </a:lnTo>
                <a:lnTo>
                  <a:pt x="17163" y="178617"/>
                </a:lnTo>
                <a:lnTo>
                  <a:pt x="37455" y="135877"/>
                </a:lnTo>
                <a:lnTo>
                  <a:pt x="64521" y="97587"/>
                </a:lnTo>
                <a:lnTo>
                  <a:pt x="97587" y="64521"/>
                </a:lnTo>
                <a:lnTo>
                  <a:pt x="135877" y="37455"/>
                </a:lnTo>
                <a:lnTo>
                  <a:pt x="178617" y="17163"/>
                </a:lnTo>
                <a:lnTo>
                  <a:pt x="225033" y="4419"/>
                </a:lnTo>
                <a:lnTo>
                  <a:pt x="274349" y="0"/>
                </a:lnTo>
                <a:lnTo>
                  <a:pt x="328118" y="5319"/>
                </a:lnTo>
                <a:lnTo>
                  <a:pt x="379336" y="20881"/>
                </a:lnTo>
                <a:lnTo>
                  <a:pt x="426561" y="46089"/>
                </a:lnTo>
                <a:lnTo>
                  <a:pt x="468349" y="80349"/>
                </a:lnTo>
                <a:lnTo>
                  <a:pt x="502609" y="122137"/>
                </a:lnTo>
                <a:lnTo>
                  <a:pt x="527817" y="169362"/>
                </a:lnTo>
                <a:lnTo>
                  <a:pt x="543379" y="220580"/>
                </a:lnTo>
                <a:lnTo>
                  <a:pt x="548698" y="274349"/>
                </a:lnTo>
                <a:lnTo>
                  <a:pt x="544278" y="323665"/>
                </a:lnTo>
                <a:lnTo>
                  <a:pt x="531535" y="370081"/>
                </a:lnTo>
                <a:lnTo>
                  <a:pt x="511243" y="412821"/>
                </a:lnTo>
                <a:lnTo>
                  <a:pt x="484177" y="451111"/>
                </a:lnTo>
                <a:lnTo>
                  <a:pt x="451111" y="484177"/>
                </a:lnTo>
                <a:lnTo>
                  <a:pt x="412821" y="511243"/>
                </a:lnTo>
                <a:lnTo>
                  <a:pt x="370081" y="531535"/>
                </a:lnTo>
                <a:lnTo>
                  <a:pt x="323665" y="544278"/>
                </a:lnTo>
                <a:lnTo>
                  <a:pt x="274349" y="548698"/>
                </a:lnTo>
                <a:close/>
              </a:path>
            </a:pathLst>
          </a:custGeom>
          <a:solidFill>
            <a:srgbClr val="C8DAF7"/>
          </a:solidFill>
        </p:spPr>
        <p:txBody>
          <a:bodyPr wrap="square" lIns="0" tIns="0" rIns="0" bIns="0" rtlCol="0"/>
          <a:lstStyle/>
          <a:p>
            <a:endParaRPr/>
          </a:p>
        </p:txBody>
      </p:sp>
      <p:sp>
        <p:nvSpPr>
          <p:cNvPr id="14" name="object 14"/>
          <p:cNvSpPr/>
          <p:nvPr/>
        </p:nvSpPr>
        <p:spPr>
          <a:xfrm>
            <a:off x="7593634" y="2880345"/>
            <a:ext cx="0" cy="2358390"/>
          </a:xfrm>
          <a:custGeom>
            <a:avLst/>
            <a:gdLst/>
            <a:ahLst/>
            <a:cxnLst/>
            <a:rect l="l" t="t" r="r" b="b"/>
            <a:pathLst>
              <a:path h="2358390">
                <a:moveTo>
                  <a:pt x="0" y="0"/>
                </a:moveTo>
                <a:lnTo>
                  <a:pt x="0" y="2358295"/>
                </a:lnTo>
              </a:path>
            </a:pathLst>
          </a:custGeom>
          <a:ln w="19049">
            <a:solidFill>
              <a:srgbClr val="000000"/>
            </a:solidFill>
          </a:ln>
        </p:spPr>
        <p:txBody>
          <a:bodyPr wrap="square" lIns="0" tIns="0" rIns="0" bIns="0" rtlCol="0"/>
          <a:lstStyle/>
          <a:p>
            <a:endParaRPr/>
          </a:p>
        </p:txBody>
      </p:sp>
      <p:sp>
        <p:nvSpPr>
          <p:cNvPr id="15" name="object 15"/>
          <p:cNvSpPr/>
          <p:nvPr/>
        </p:nvSpPr>
        <p:spPr>
          <a:xfrm>
            <a:off x="6387637" y="4059493"/>
            <a:ext cx="2425700" cy="0"/>
          </a:xfrm>
          <a:custGeom>
            <a:avLst/>
            <a:gdLst/>
            <a:ahLst/>
            <a:cxnLst/>
            <a:rect l="l" t="t" r="r" b="b"/>
            <a:pathLst>
              <a:path w="2425700">
                <a:moveTo>
                  <a:pt x="2425195" y="0"/>
                </a:moveTo>
                <a:lnTo>
                  <a:pt x="0" y="0"/>
                </a:lnTo>
              </a:path>
            </a:pathLst>
          </a:custGeom>
          <a:ln w="19049">
            <a:solidFill>
              <a:srgbClr val="000000"/>
            </a:solidFill>
          </a:ln>
        </p:spPr>
        <p:txBody>
          <a:bodyPr wrap="square" lIns="0" tIns="0" rIns="0" bIns="0" rtlCol="0"/>
          <a:lstStyle/>
          <a:p>
            <a:endParaRPr/>
          </a:p>
        </p:txBody>
      </p:sp>
      <p:sp>
        <p:nvSpPr>
          <p:cNvPr id="16" name="object 16"/>
          <p:cNvSpPr txBox="1"/>
          <p:nvPr/>
        </p:nvSpPr>
        <p:spPr>
          <a:xfrm>
            <a:off x="6676666" y="1571045"/>
            <a:ext cx="1410335" cy="1164590"/>
          </a:xfrm>
          <a:prstGeom prst="rect">
            <a:avLst/>
          </a:prstGeom>
        </p:spPr>
        <p:txBody>
          <a:bodyPr vert="horz" wrap="square" lIns="0" tIns="8890" rIns="0" bIns="0" rtlCol="0">
            <a:spAutoFit/>
          </a:bodyPr>
          <a:lstStyle/>
          <a:p>
            <a:pPr marL="12700" marR="194310">
              <a:lnSpc>
                <a:spcPct val="101600"/>
              </a:lnSpc>
              <a:spcBef>
                <a:spcPts val="70"/>
              </a:spcBef>
            </a:pPr>
            <a:r>
              <a:rPr sz="1600" b="1" spc="-5" dirty="0">
                <a:solidFill>
                  <a:srgbClr val="0000FF"/>
                </a:solidFill>
                <a:latin typeface="Arial"/>
                <a:cs typeface="Arial"/>
              </a:rPr>
              <a:t>Class </a:t>
            </a:r>
            <a:r>
              <a:rPr sz="1600" b="1" dirty="0">
                <a:solidFill>
                  <a:srgbClr val="0000FF"/>
                </a:solidFill>
                <a:latin typeface="Arial"/>
                <a:cs typeface="Arial"/>
              </a:rPr>
              <a:t>1</a:t>
            </a:r>
            <a:r>
              <a:rPr sz="1600" dirty="0">
                <a:latin typeface="Arial"/>
                <a:cs typeface="Arial"/>
              </a:rPr>
              <a:t>:  </a:t>
            </a:r>
            <a:r>
              <a:rPr sz="1600" spc="-5" dirty="0">
                <a:latin typeface="Arial"/>
                <a:cs typeface="Arial"/>
              </a:rPr>
              <a:t>Three</a:t>
            </a:r>
            <a:r>
              <a:rPr sz="1600" spc="-100" dirty="0">
                <a:latin typeface="Arial"/>
                <a:cs typeface="Arial"/>
              </a:rPr>
              <a:t> </a:t>
            </a:r>
            <a:r>
              <a:rPr sz="1600" dirty="0">
                <a:latin typeface="Arial"/>
                <a:cs typeface="Arial"/>
              </a:rPr>
              <a:t>modes</a:t>
            </a:r>
            <a:endParaRPr sz="1600">
              <a:latin typeface="Arial"/>
              <a:cs typeface="Arial"/>
            </a:endParaRPr>
          </a:p>
          <a:p>
            <a:pPr marL="12700" marR="5080">
              <a:lnSpc>
                <a:spcPct val="101600"/>
              </a:lnSpc>
              <a:spcBef>
                <a:spcPts val="1195"/>
              </a:spcBef>
            </a:pPr>
            <a:r>
              <a:rPr sz="1600" b="1" spc="-5" dirty="0">
                <a:solidFill>
                  <a:srgbClr val="FF0000"/>
                </a:solidFill>
                <a:latin typeface="Arial"/>
                <a:cs typeface="Arial"/>
              </a:rPr>
              <a:t>Class </a:t>
            </a:r>
            <a:r>
              <a:rPr sz="1600" b="1" dirty="0">
                <a:solidFill>
                  <a:srgbClr val="FF0000"/>
                </a:solidFill>
                <a:latin typeface="Arial"/>
                <a:cs typeface="Arial"/>
              </a:rPr>
              <a:t>2</a:t>
            </a:r>
            <a:r>
              <a:rPr sz="1600" dirty="0">
                <a:latin typeface="Arial"/>
                <a:cs typeface="Arial"/>
              </a:rPr>
              <a:t>:  </a:t>
            </a:r>
            <a:r>
              <a:rPr sz="1600" spc="-5" dirty="0">
                <a:latin typeface="Arial"/>
                <a:cs typeface="Arial"/>
              </a:rPr>
              <a:t>Everything</a:t>
            </a:r>
            <a:r>
              <a:rPr sz="1600" spc="-95" dirty="0">
                <a:latin typeface="Arial"/>
                <a:cs typeface="Arial"/>
              </a:rPr>
              <a:t> </a:t>
            </a:r>
            <a:r>
              <a:rPr sz="1600" spc="-5" dirty="0">
                <a:latin typeface="Arial"/>
                <a:cs typeface="Arial"/>
              </a:rPr>
              <a:t>else</a:t>
            </a:r>
            <a:endParaRPr sz="1600">
              <a:latin typeface="Arial"/>
              <a:cs typeface="Arial"/>
            </a:endParaRPr>
          </a:p>
        </p:txBody>
      </p:sp>
      <p:sp>
        <p:nvSpPr>
          <p:cNvPr id="17" name="object 17"/>
          <p:cNvSpPr/>
          <p:nvPr/>
        </p:nvSpPr>
        <p:spPr>
          <a:xfrm>
            <a:off x="6603638" y="3300921"/>
            <a:ext cx="549275" cy="549275"/>
          </a:xfrm>
          <a:custGeom>
            <a:avLst/>
            <a:gdLst/>
            <a:ahLst/>
            <a:cxnLst/>
            <a:rect l="l" t="t" r="r" b="b"/>
            <a:pathLst>
              <a:path w="549275" h="549275">
                <a:moveTo>
                  <a:pt x="274349" y="548698"/>
                </a:moveTo>
                <a:lnTo>
                  <a:pt x="225033" y="544278"/>
                </a:lnTo>
                <a:lnTo>
                  <a:pt x="178617" y="531535"/>
                </a:lnTo>
                <a:lnTo>
                  <a:pt x="135877" y="511243"/>
                </a:lnTo>
                <a:lnTo>
                  <a:pt x="97587" y="484177"/>
                </a:lnTo>
                <a:lnTo>
                  <a:pt x="64521" y="451111"/>
                </a:lnTo>
                <a:lnTo>
                  <a:pt x="37455" y="412821"/>
                </a:lnTo>
                <a:lnTo>
                  <a:pt x="17163" y="370081"/>
                </a:lnTo>
                <a:lnTo>
                  <a:pt x="4419" y="323665"/>
                </a:lnTo>
                <a:lnTo>
                  <a:pt x="0" y="274349"/>
                </a:lnTo>
                <a:lnTo>
                  <a:pt x="4419" y="225033"/>
                </a:lnTo>
                <a:lnTo>
                  <a:pt x="17163" y="178617"/>
                </a:lnTo>
                <a:lnTo>
                  <a:pt x="37455" y="135877"/>
                </a:lnTo>
                <a:lnTo>
                  <a:pt x="64521" y="97587"/>
                </a:lnTo>
                <a:lnTo>
                  <a:pt x="97587" y="64521"/>
                </a:lnTo>
                <a:lnTo>
                  <a:pt x="135877" y="37455"/>
                </a:lnTo>
                <a:lnTo>
                  <a:pt x="178617" y="17163"/>
                </a:lnTo>
                <a:lnTo>
                  <a:pt x="225033" y="4419"/>
                </a:lnTo>
                <a:lnTo>
                  <a:pt x="274349" y="0"/>
                </a:lnTo>
                <a:lnTo>
                  <a:pt x="328118" y="5320"/>
                </a:lnTo>
                <a:lnTo>
                  <a:pt x="379336" y="20883"/>
                </a:lnTo>
                <a:lnTo>
                  <a:pt x="426561" y="46091"/>
                </a:lnTo>
                <a:lnTo>
                  <a:pt x="468349" y="80349"/>
                </a:lnTo>
                <a:lnTo>
                  <a:pt x="502609" y="122137"/>
                </a:lnTo>
                <a:lnTo>
                  <a:pt x="527817" y="169362"/>
                </a:lnTo>
                <a:lnTo>
                  <a:pt x="543379" y="220580"/>
                </a:lnTo>
                <a:lnTo>
                  <a:pt x="548698" y="274349"/>
                </a:lnTo>
                <a:lnTo>
                  <a:pt x="544278" y="323665"/>
                </a:lnTo>
                <a:lnTo>
                  <a:pt x="531535" y="370081"/>
                </a:lnTo>
                <a:lnTo>
                  <a:pt x="511243" y="412821"/>
                </a:lnTo>
                <a:lnTo>
                  <a:pt x="484177" y="451111"/>
                </a:lnTo>
                <a:lnTo>
                  <a:pt x="451111" y="484177"/>
                </a:lnTo>
                <a:lnTo>
                  <a:pt x="412821" y="511243"/>
                </a:lnTo>
                <a:lnTo>
                  <a:pt x="370081" y="531535"/>
                </a:lnTo>
                <a:lnTo>
                  <a:pt x="323665" y="544278"/>
                </a:lnTo>
                <a:lnTo>
                  <a:pt x="274349" y="548698"/>
                </a:lnTo>
                <a:close/>
              </a:path>
            </a:pathLst>
          </a:custGeom>
          <a:solidFill>
            <a:srgbClr val="C8DAF7"/>
          </a:solidFill>
        </p:spPr>
        <p:txBody>
          <a:bodyPr wrap="square" lIns="0" tIns="0" rIns="0" bIns="0" rtlCol="0"/>
          <a:lstStyle/>
          <a:p>
            <a:endParaRPr/>
          </a:p>
        </p:txBody>
      </p:sp>
      <p:sp>
        <p:nvSpPr>
          <p:cNvPr id="18" name="object 18"/>
          <p:cNvSpPr/>
          <p:nvPr/>
        </p:nvSpPr>
        <p:spPr>
          <a:xfrm>
            <a:off x="7929835" y="3413945"/>
            <a:ext cx="549275" cy="549275"/>
          </a:xfrm>
          <a:custGeom>
            <a:avLst/>
            <a:gdLst/>
            <a:ahLst/>
            <a:cxnLst/>
            <a:rect l="l" t="t" r="r" b="b"/>
            <a:pathLst>
              <a:path w="549275" h="549275">
                <a:moveTo>
                  <a:pt x="274349" y="548698"/>
                </a:moveTo>
                <a:lnTo>
                  <a:pt x="225033" y="544278"/>
                </a:lnTo>
                <a:lnTo>
                  <a:pt x="178617" y="531535"/>
                </a:lnTo>
                <a:lnTo>
                  <a:pt x="135877" y="511243"/>
                </a:lnTo>
                <a:lnTo>
                  <a:pt x="97587" y="484177"/>
                </a:lnTo>
                <a:lnTo>
                  <a:pt x="64521" y="451111"/>
                </a:lnTo>
                <a:lnTo>
                  <a:pt x="37455" y="412821"/>
                </a:lnTo>
                <a:lnTo>
                  <a:pt x="17163" y="370081"/>
                </a:lnTo>
                <a:lnTo>
                  <a:pt x="4419" y="323665"/>
                </a:lnTo>
                <a:lnTo>
                  <a:pt x="0" y="274349"/>
                </a:lnTo>
                <a:lnTo>
                  <a:pt x="4419" y="225033"/>
                </a:lnTo>
                <a:lnTo>
                  <a:pt x="17163" y="178617"/>
                </a:lnTo>
                <a:lnTo>
                  <a:pt x="37455" y="135877"/>
                </a:lnTo>
                <a:lnTo>
                  <a:pt x="64521" y="97587"/>
                </a:lnTo>
                <a:lnTo>
                  <a:pt x="97587" y="64521"/>
                </a:lnTo>
                <a:lnTo>
                  <a:pt x="135877" y="37455"/>
                </a:lnTo>
                <a:lnTo>
                  <a:pt x="178617" y="17163"/>
                </a:lnTo>
                <a:lnTo>
                  <a:pt x="225033" y="4419"/>
                </a:lnTo>
                <a:lnTo>
                  <a:pt x="274349" y="0"/>
                </a:lnTo>
                <a:lnTo>
                  <a:pt x="328118" y="5319"/>
                </a:lnTo>
                <a:lnTo>
                  <a:pt x="379336" y="20881"/>
                </a:lnTo>
                <a:lnTo>
                  <a:pt x="426561" y="46089"/>
                </a:lnTo>
                <a:lnTo>
                  <a:pt x="468349" y="80349"/>
                </a:lnTo>
                <a:lnTo>
                  <a:pt x="502609" y="122137"/>
                </a:lnTo>
                <a:lnTo>
                  <a:pt x="527817" y="169362"/>
                </a:lnTo>
                <a:lnTo>
                  <a:pt x="543379" y="220580"/>
                </a:lnTo>
                <a:lnTo>
                  <a:pt x="548698" y="274349"/>
                </a:lnTo>
                <a:lnTo>
                  <a:pt x="544278" y="323665"/>
                </a:lnTo>
                <a:lnTo>
                  <a:pt x="531535" y="370081"/>
                </a:lnTo>
                <a:lnTo>
                  <a:pt x="511243" y="412821"/>
                </a:lnTo>
                <a:lnTo>
                  <a:pt x="484177" y="451111"/>
                </a:lnTo>
                <a:lnTo>
                  <a:pt x="451111" y="484177"/>
                </a:lnTo>
                <a:lnTo>
                  <a:pt x="412821" y="511243"/>
                </a:lnTo>
                <a:lnTo>
                  <a:pt x="370081" y="531535"/>
                </a:lnTo>
                <a:lnTo>
                  <a:pt x="323665" y="544278"/>
                </a:lnTo>
                <a:lnTo>
                  <a:pt x="274349" y="548698"/>
                </a:lnTo>
                <a:close/>
              </a:path>
            </a:pathLst>
          </a:custGeom>
          <a:solidFill>
            <a:srgbClr val="C8DAF7"/>
          </a:solidFill>
        </p:spPr>
        <p:txBody>
          <a:bodyPr wrap="square" lIns="0" tIns="0" rIns="0" bIns="0" rtlCol="0"/>
          <a:lstStyle/>
          <a:p>
            <a:endParaRPr/>
          </a:p>
        </p:txBody>
      </p:sp>
      <p:sp>
        <p:nvSpPr>
          <p:cNvPr id="19" name="object 19"/>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20" name="object 20"/>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21" name="object 21"/>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26</a:t>
            </a:fld>
            <a:endParaRPr dirty="0"/>
          </a:p>
        </p:txBody>
      </p:sp>
      <p:sp>
        <p:nvSpPr>
          <p:cNvPr id="22" name="object 22"/>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2845066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992250"/>
            <a:ext cx="5510530" cy="452120"/>
          </a:xfrm>
          <a:prstGeom prst="rect">
            <a:avLst/>
          </a:prstGeom>
        </p:spPr>
        <p:txBody>
          <a:bodyPr vert="horz" wrap="square" lIns="0" tIns="12700" rIns="0" bIns="0" rtlCol="0" anchor="ctr">
            <a:spAutoFit/>
          </a:bodyPr>
          <a:lstStyle/>
          <a:p>
            <a:pPr marL="12700">
              <a:lnSpc>
                <a:spcPct val="100000"/>
              </a:lnSpc>
              <a:spcBef>
                <a:spcPts val="100"/>
              </a:spcBef>
            </a:pPr>
            <a:r>
              <a:rPr sz="2800" spc="-5" dirty="0">
                <a:latin typeface="Arial"/>
                <a:cs typeface="Arial"/>
              </a:rPr>
              <a:t>Linear Classifier: Three</a:t>
            </a:r>
            <a:r>
              <a:rPr sz="2800" spc="-90" dirty="0">
                <a:latin typeface="Arial"/>
                <a:cs typeface="Arial"/>
              </a:rPr>
              <a:t> </a:t>
            </a:r>
            <a:r>
              <a:rPr sz="2800" spc="-5" dirty="0">
                <a:latin typeface="Arial"/>
                <a:cs typeface="Arial"/>
              </a:rPr>
              <a:t>Viewpoints</a:t>
            </a:r>
            <a:endParaRPr sz="2800">
              <a:latin typeface="Arial"/>
              <a:cs typeface="Arial"/>
            </a:endParaRPr>
          </a:p>
        </p:txBody>
      </p:sp>
      <p:sp>
        <p:nvSpPr>
          <p:cNvPr id="3" name="object 3"/>
          <p:cNvSpPr/>
          <p:nvPr/>
        </p:nvSpPr>
        <p:spPr>
          <a:xfrm>
            <a:off x="244998" y="3324625"/>
            <a:ext cx="2913219" cy="10551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09867" y="3331927"/>
            <a:ext cx="2592494" cy="109759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082969" y="2483751"/>
            <a:ext cx="122237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f(x,W) </a:t>
            </a:r>
            <a:r>
              <a:rPr dirty="0">
                <a:latin typeface="Arial"/>
                <a:cs typeface="Arial"/>
              </a:rPr>
              <a:t>=</a:t>
            </a:r>
            <a:r>
              <a:rPr spc="-90" dirty="0">
                <a:latin typeface="Arial"/>
                <a:cs typeface="Arial"/>
              </a:rPr>
              <a:t> </a:t>
            </a:r>
            <a:r>
              <a:rPr spc="-5" dirty="0">
                <a:latin typeface="Arial"/>
                <a:cs typeface="Arial"/>
              </a:rPr>
              <a:t>Wx</a:t>
            </a:r>
            <a:endParaRPr>
              <a:latin typeface="Arial"/>
              <a:cs typeface="Arial"/>
            </a:endParaRPr>
          </a:p>
        </p:txBody>
      </p:sp>
      <p:sp>
        <p:nvSpPr>
          <p:cNvPr id="6" name="object 6"/>
          <p:cNvSpPr txBox="1"/>
          <p:nvPr/>
        </p:nvSpPr>
        <p:spPr>
          <a:xfrm>
            <a:off x="651111" y="1734654"/>
            <a:ext cx="2026920" cy="299720"/>
          </a:xfrm>
          <a:prstGeom prst="rect">
            <a:avLst/>
          </a:prstGeom>
        </p:spPr>
        <p:txBody>
          <a:bodyPr vert="horz" wrap="square" lIns="0" tIns="12700" rIns="0" bIns="0" rtlCol="0">
            <a:spAutoFit/>
          </a:bodyPr>
          <a:lstStyle/>
          <a:p>
            <a:pPr marL="12700">
              <a:spcBef>
                <a:spcPts val="100"/>
              </a:spcBef>
            </a:pPr>
            <a:r>
              <a:rPr u="heavy" spc="-5" dirty="0">
                <a:uFill>
                  <a:solidFill>
                    <a:srgbClr val="000000"/>
                  </a:solidFill>
                </a:uFill>
                <a:latin typeface="Arial"/>
                <a:cs typeface="Arial"/>
              </a:rPr>
              <a:t>Algebraic</a:t>
            </a:r>
            <a:r>
              <a:rPr u="heavy" spc="-85"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p:txBody>
      </p:sp>
      <p:sp>
        <p:nvSpPr>
          <p:cNvPr id="7" name="object 7"/>
          <p:cNvSpPr txBox="1"/>
          <p:nvPr/>
        </p:nvSpPr>
        <p:spPr>
          <a:xfrm>
            <a:off x="3915688" y="1700004"/>
            <a:ext cx="1697989" cy="299720"/>
          </a:xfrm>
          <a:prstGeom prst="rect">
            <a:avLst/>
          </a:prstGeom>
        </p:spPr>
        <p:txBody>
          <a:bodyPr vert="horz" wrap="square" lIns="0" tIns="12700" rIns="0" bIns="0" rtlCol="0">
            <a:spAutoFit/>
          </a:bodyPr>
          <a:lstStyle/>
          <a:p>
            <a:pPr marL="12700">
              <a:spcBef>
                <a:spcPts val="100"/>
              </a:spcBef>
            </a:pPr>
            <a:r>
              <a:rPr u="heavy" spc="-5" dirty="0">
                <a:uFill>
                  <a:solidFill>
                    <a:srgbClr val="000000"/>
                  </a:solidFill>
                </a:uFill>
                <a:latin typeface="Arial"/>
                <a:cs typeface="Arial"/>
              </a:rPr>
              <a:t>Visual</a:t>
            </a:r>
            <a:r>
              <a:rPr u="heavy" spc="-85"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p:txBody>
      </p:sp>
      <p:sp>
        <p:nvSpPr>
          <p:cNvPr id="8" name="object 8"/>
          <p:cNvSpPr txBox="1"/>
          <p:nvPr/>
        </p:nvSpPr>
        <p:spPr>
          <a:xfrm>
            <a:off x="6664884" y="1734654"/>
            <a:ext cx="2129155" cy="299720"/>
          </a:xfrm>
          <a:prstGeom prst="rect">
            <a:avLst/>
          </a:prstGeom>
        </p:spPr>
        <p:txBody>
          <a:bodyPr vert="horz" wrap="square" lIns="0" tIns="12700" rIns="0" bIns="0" rtlCol="0">
            <a:spAutoFit/>
          </a:bodyPr>
          <a:lstStyle/>
          <a:p>
            <a:pPr marL="12700">
              <a:spcBef>
                <a:spcPts val="100"/>
              </a:spcBef>
            </a:pPr>
            <a:r>
              <a:rPr u="heavy" spc="-5" dirty="0">
                <a:uFill>
                  <a:solidFill>
                    <a:srgbClr val="000000"/>
                  </a:solidFill>
                </a:uFill>
                <a:latin typeface="Arial"/>
                <a:cs typeface="Arial"/>
              </a:rPr>
              <a:t>Geometric</a:t>
            </a:r>
            <a:r>
              <a:rPr u="heavy" spc="-80"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p:txBody>
      </p:sp>
      <p:sp>
        <p:nvSpPr>
          <p:cNvPr id="9" name="object 9"/>
          <p:cNvSpPr/>
          <p:nvPr/>
        </p:nvSpPr>
        <p:spPr>
          <a:xfrm>
            <a:off x="6629111" y="3260870"/>
            <a:ext cx="2305670" cy="1662846"/>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4107228" y="2449100"/>
            <a:ext cx="1393825" cy="575945"/>
          </a:xfrm>
          <a:prstGeom prst="rect">
            <a:avLst/>
          </a:prstGeom>
        </p:spPr>
        <p:txBody>
          <a:bodyPr vert="horz" wrap="square" lIns="0" tIns="10795" rIns="0" bIns="0" rtlCol="0">
            <a:spAutoFit/>
          </a:bodyPr>
          <a:lstStyle/>
          <a:p>
            <a:pPr marL="241300" marR="5080" indent="-229235">
              <a:lnSpc>
                <a:spcPct val="100699"/>
              </a:lnSpc>
              <a:spcBef>
                <a:spcPts val="85"/>
              </a:spcBef>
            </a:pPr>
            <a:r>
              <a:rPr spc="-5" dirty="0">
                <a:latin typeface="Arial"/>
                <a:cs typeface="Arial"/>
              </a:rPr>
              <a:t>One</a:t>
            </a:r>
            <a:r>
              <a:rPr spc="-95" dirty="0">
                <a:latin typeface="Arial"/>
                <a:cs typeface="Arial"/>
              </a:rPr>
              <a:t> </a:t>
            </a:r>
            <a:r>
              <a:rPr spc="-5" dirty="0">
                <a:latin typeface="Arial"/>
                <a:cs typeface="Arial"/>
              </a:rPr>
              <a:t>template  per</a:t>
            </a:r>
            <a:r>
              <a:rPr spc="-30" dirty="0">
                <a:latin typeface="Arial"/>
                <a:cs typeface="Arial"/>
              </a:rPr>
              <a:t> </a:t>
            </a:r>
            <a:r>
              <a:rPr dirty="0">
                <a:latin typeface="Arial"/>
                <a:cs typeface="Arial"/>
              </a:rPr>
              <a:t>class</a:t>
            </a:r>
            <a:endParaRPr>
              <a:latin typeface="Arial"/>
              <a:cs typeface="Arial"/>
            </a:endParaRPr>
          </a:p>
        </p:txBody>
      </p:sp>
      <p:sp>
        <p:nvSpPr>
          <p:cNvPr id="11" name="object 11"/>
          <p:cNvSpPr/>
          <p:nvPr/>
        </p:nvSpPr>
        <p:spPr>
          <a:xfrm>
            <a:off x="3345518" y="1743223"/>
            <a:ext cx="0" cy="3411854"/>
          </a:xfrm>
          <a:custGeom>
            <a:avLst/>
            <a:gdLst/>
            <a:ahLst/>
            <a:cxnLst/>
            <a:rect l="l" t="t" r="r" b="b"/>
            <a:pathLst>
              <a:path h="3411854">
                <a:moveTo>
                  <a:pt x="0" y="0"/>
                </a:moveTo>
                <a:lnTo>
                  <a:pt x="0" y="3411593"/>
                </a:lnTo>
              </a:path>
            </a:pathLst>
          </a:custGeom>
          <a:ln w="9524">
            <a:solidFill>
              <a:srgbClr val="595959"/>
            </a:solidFill>
          </a:ln>
        </p:spPr>
        <p:txBody>
          <a:bodyPr wrap="square" lIns="0" tIns="0" rIns="0" bIns="0" rtlCol="0"/>
          <a:lstStyle/>
          <a:p>
            <a:endParaRPr/>
          </a:p>
        </p:txBody>
      </p:sp>
      <p:sp>
        <p:nvSpPr>
          <p:cNvPr id="12" name="object 12"/>
          <p:cNvSpPr/>
          <p:nvPr/>
        </p:nvSpPr>
        <p:spPr>
          <a:xfrm>
            <a:off x="6317312" y="1743223"/>
            <a:ext cx="0" cy="3411854"/>
          </a:xfrm>
          <a:custGeom>
            <a:avLst/>
            <a:gdLst/>
            <a:ahLst/>
            <a:cxnLst/>
            <a:rect l="l" t="t" r="r" b="b"/>
            <a:pathLst>
              <a:path h="3411854">
                <a:moveTo>
                  <a:pt x="0" y="0"/>
                </a:moveTo>
                <a:lnTo>
                  <a:pt x="0" y="3411593"/>
                </a:lnTo>
              </a:path>
            </a:pathLst>
          </a:custGeom>
          <a:ln w="9524">
            <a:solidFill>
              <a:srgbClr val="595959"/>
            </a:solidFill>
          </a:ln>
        </p:spPr>
        <p:txBody>
          <a:bodyPr wrap="square" lIns="0" tIns="0" rIns="0" bIns="0" rtlCol="0"/>
          <a:lstStyle/>
          <a:p>
            <a:endParaRPr/>
          </a:p>
        </p:txBody>
      </p:sp>
      <p:sp>
        <p:nvSpPr>
          <p:cNvPr id="13" name="object 13"/>
          <p:cNvSpPr txBox="1"/>
          <p:nvPr/>
        </p:nvSpPr>
        <p:spPr>
          <a:xfrm>
            <a:off x="6936851" y="2449091"/>
            <a:ext cx="1689735" cy="575945"/>
          </a:xfrm>
          <a:prstGeom prst="rect">
            <a:avLst/>
          </a:prstGeom>
        </p:spPr>
        <p:txBody>
          <a:bodyPr vert="horz" wrap="square" lIns="0" tIns="10795" rIns="0" bIns="0" rtlCol="0">
            <a:spAutoFit/>
          </a:bodyPr>
          <a:lstStyle/>
          <a:p>
            <a:pPr marL="12700" marR="5080" indent="190500">
              <a:lnSpc>
                <a:spcPct val="100699"/>
              </a:lnSpc>
              <a:spcBef>
                <a:spcPts val="85"/>
              </a:spcBef>
            </a:pPr>
            <a:r>
              <a:rPr spc="-5" dirty="0">
                <a:latin typeface="Arial"/>
                <a:cs typeface="Arial"/>
              </a:rPr>
              <a:t>Hyperplanes  </a:t>
            </a:r>
            <a:r>
              <a:rPr dirty="0">
                <a:latin typeface="Arial"/>
                <a:cs typeface="Arial"/>
              </a:rPr>
              <a:t>cutting </a:t>
            </a:r>
            <a:r>
              <a:rPr spc="-5" dirty="0">
                <a:latin typeface="Arial"/>
                <a:cs typeface="Arial"/>
              </a:rPr>
              <a:t>up</a:t>
            </a:r>
            <a:r>
              <a:rPr spc="-105" dirty="0">
                <a:latin typeface="Arial"/>
                <a:cs typeface="Arial"/>
              </a:rPr>
              <a:t> </a:t>
            </a:r>
            <a:r>
              <a:rPr dirty="0">
                <a:latin typeface="Arial"/>
                <a:cs typeface="Arial"/>
              </a:rPr>
              <a:t>space</a:t>
            </a:r>
            <a:endParaRPr>
              <a:latin typeface="Arial"/>
              <a:cs typeface="Arial"/>
            </a:endParaRPr>
          </a:p>
        </p:txBody>
      </p:sp>
      <p:sp>
        <p:nvSpPr>
          <p:cNvPr id="14" name="object 14"/>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r>
              <a:rPr spc="-5" dirty="0" smtClean="0"/>
              <a:t>u</a:t>
            </a:r>
            <a:endParaRPr spc="-5" dirty="0"/>
          </a:p>
        </p:txBody>
      </p:sp>
      <p:sp>
        <p:nvSpPr>
          <p:cNvPr id="15" name="object 15"/>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6" name="object 16"/>
          <p:cNvSpPr txBox="1">
            <a:spLocks noGrp="1"/>
          </p:cNvSpPr>
          <p:nvPr>
            <p:ph type="sldNum" sz="quarter" idx="4294967295"/>
          </p:nvPr>
        </p:nvSpPr>
        <p:spPr>
          <a:xfrm>
            <a:off x="0" y="857251"/>
            <a:ext cx="0" cy="807913"/>
          </a:xfrm>
          <a:prstGeom prst="rect">
            <a:avLst/>
          </a:prstGeom>
        </p:spPr>
        <p:txBody>
          <a:bodyPr vert="horz" wrap="square" lIns="0" tIns="0" rIns="0" bIns="0" rtlCol="0">
            <a:spAutoFit/>
          </a:bodyPr>
          <a:lstStyle/>
          <a:p>
            <a:pPr marL="25400">
              <a:lnSpc>
                <a:spcPts val="2090"/>
              </a:lnSpc>
            </a:pPr>
            <a:fld id="{81D60167-4931-47E6-BA6A-407CBD079E47}" type="slidenum">
              <a:rPr dirty="0"/>
              <a:pPr marL="25400">
                <a:lnSpc>
                  <a:spcPts val="2090"/>
                </a:lnSpc>
              </a:pPr>
              <a:t>27</a:t>
            </a:fld>
            <a:endParaRPr dirty="0"/>
          </a:p>
        </p:txBody>
      </p:sp>
      <p:sp>
        <p:nvSpPr>
          <p:cNvPr id="17" name="object 17"/>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3766260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Deep learning </a:t>
            </a:r>
            <a:br>
              <a:rPr lang="en-US" altLang="zh-TW" dirty="0" smtClean="0"/>
            </a:br>
            <a:r>
              <a:rPr lang="en-US" altLang="zh-TW" dirty="0" smtClean="0"/>
              <a:t>attracts </a:t>
            </a:r>
            <a:r>
              <a:rPr lang="en-US" altLang="zh-TW" dirty="0"/>
              <a:t>lots of </a:t>
            </a:r>
            <a:r>
              <a:rPr lang="en-US" altLang="zh-TW" dirty="0" smtClean="0"/>
              <a:t>attention.</a:t>
            </a:r>
            <a:endParaRPr lang="zh-TW" altLang="en-US" dirty="0"/>
          </a:p>
        </p:txBody>
      </p:sp>
      <p:sp>
        <p:nvSpPr>
          <p:cNvPr id="3" name="內容版面配置區 2"/>
          <p:cNvSpPr>
            <a:spLocks noGrp="1"/>
          </p:cNvSpPr>
          <p:nvPr>
            <p:ph idx="1"/>
          </p:nvPr>
        </p:nvSpPr>
        <p:spPr/>
        <p:txBody>
          <a:bodyPr/>
          <a:lstStyle/>
          <a:p>
            <a:r>
              <a:rPr lang="en-US" altLang="zh-TW" dirty="0"/>
              <a:t>Google Trends</a:t>
            </a:r>
            <a:endParaRPr lang="zh-TW" altLang="en-US" dirty="0"/>
          </a:p>
        </p:txBody>
      </p:sp>
      <p:pic>
        <p:nvPicPr>
          <p:cNvPr id="4" name="圖片 3"/>
          <p:cNvPicPr>
            <a:picLocks noChangeAspect="1"/>
          </p:cNvPicPr>
          <p:nvPr/>
        </p:nvPicPr>
        <p:blipFill>
          <a:blip r:embed="rId2"/>
          <a:stretch>
            <a:fillRect/>
          </a:stretch>
        </p:blipFill>
        <p:spPr>
          <a:xfrm>
            <a:off x="-1297040" y="2797284"/>
            <a:ext cx="10369096" cy="3420399"/>
          </a:xfrm>
          <a:prstGeom prst="rect">
            <a:avLst/>
          </a:prstGeom>
        </p:spPr>
      </p:pic>
      <p:sp>
        <p:nvSpPr>
          <p:cNvPr id="6" name="文字方塊 5"/>
          <p:cNvSpPr txBox="1"/>
          <p:nvPr/>
        </p:nvSpPr>
        <p:spPr>
          <a:xfrm>
            <a:off x="628650" y="5898493"/>
            <a:ext cx="907143" cy="461665"/>
          </a:xfrm>
          <a:prstGeom prst="rect">
            <a:avLst/>
          </a:prstGeom>
          <a:solidFill>
            <a:schemeClr val="bg1"/>
          </a:solidFill>
        </p:spPr>
        <p:txBody>
          <a:bodyPr wrap="square" rtlCol="0">
            <a:spAutoFit/>
          </a:bodyPr>
          <a:lstStyle/>
          <a:p>
            <a:pPr algn="ctr"/>
            <a:r>
              <a:rPr lang="en-US" altLang="zh-TW" sz="2400" dirty="0" smtClean="0"/>
              <a:t>2007</a:t>
            </a:r>
            <a:endParaRPr lang="zh-TW" altLang="en-US" sz="2400" dirty="0"/>
          </a:p>
        </p:txBody>
      </p:sp>
      <p:sp>
        <p:nvSpPr>
          <p:cNvPr id="7" name="文字方塊 6"/>
          <p:cNvSpPr txBox="1"/>
          <p:nvPr/>
        </p:nvSpPr>
        <p:spPr>
          <a:xfrm>
            <a:off x="2305050" y="5898493"/>
            <a:ext cx="907143" cy="461665"/>
          </a:xfrm>
          <a:prstGeom prst="rect">
            <a:avLst/>
          </a:prstGeom>
          <a:solidFill>
            <a:schemeClr val="bg1"/>
          </a:solidFill>
        </p:spPr>
        <p:txBody>
          <a:bodyPr wrap="square" rtlCol="0">
            <a:spAutoFit/>
          </a:bodyPr>
          <a:lstStyle/>
          <a:p>
            <a:pPr algn="ctr"/>
            <a:r>
              <a:rPr lang="en-US" altLang="zh-TW" sz="2400" dirty="0" smtClean="0"/>
              <a:t>2009</a:t>
            </a:r>
            <a:endParaRPr lang="zh-TW" altLang="en-US" sz="2400" dirty="0"/>
          </a:p>
        </p:txBody>
      </p:sp>
      <p:sp>
        <p:nvSpPr>
          <p:cNvPr id="8" name="文字方塊 7"/>
          <p:cNvSpPr txBox="1"/>
          <p:nvPr/>
        </p:nvSpPr>
        <p:spPr>
          <a:xfrm>
            <a:off x="4169780" y="5898493"/>
            <a:ext cx="907143" cy="461665"/>
          </a:xfrm>
          <a:prstGeom prst="rect">
            <a:avLst/>
          </a:prstGeom>
          <a:solidFill>
            <a:schemeClr val="bg1"/>
          </a:solidFill>
        </p:spPr>
        <p:txBody>
          <a:bodyPr wrap="square" rtlCol="0">
            <a:spAutoFit/>
          </a:bodyPr>
          <a:lstStyle/>
          <a:p>
            <a:pPr algn="ctr"/>
            <a:r>
              <a:rPr lang="en-US" altLang="zh-TW" sz="2400" dirty="0" smtClean="0"/>
              <a:t>2011</a:t>
            </a:r>
            <a:endParaRPr lang="zh-TW" altLang="en-US" sz="2400" dirty="0"/>
          </a:p>
        </p:txBody>
      </p:sp>
      <p:sp>
        <p:nvSpPr>
          <p:cNvPr id="9" name="文字方塊 8"/>
          <p:cNvSpPr txBox="1"/>
          <p:nvPr/>
        </p:nvSpPr>
        <p:spPr>
          <a:xfrm>
            <a:off x="5916392" y="5898493"/>
            <a:ext cx="907143" cy="461665"/>
          </a:xfrm>
          <a:prstGeom prst="rect">
            <a:avLst/>
          </a:prstGeom>
          <a:solidFill>
            <a:schemeClr val="bg1"/>
          </a:solidFill>
        </p:spPr>
        <p:txBody>
          <a:bodyPr wrap="square" rtlCol="0">
            <a:spAutoFit/>
          </a:bodyPr>
          <a:lstStyle/>
          <a:p>
            <a:pPr algn="ctr"/>
            <a:r>
              <a:rPr lang="en-US" altLang="zh-TW" sz="2400" dirty="0" smtClean="0"/>
              <a:t>2013</a:t>
            </a:r>
            <a:endParaRPr lang="zh-TW" altLang="en-US" sz="2400" dirty="0"/>
          </a:p>
        </p:txBody>
      </p:sp>
      <p:sp>
        <p:nvSpPr>
          <p:cNvPr id="10" name="文字方塊 9"/>
          <p:cNvSpPr txBox="1"/>
          <p:nvPr/>
        </p:nvSpPr>
        <p:spPr>
          <a:xfrm>
            <a:off x="7663005" y="5898493"/>
            <a:ext cx="907143" cy="461665"/>
          </a:xfrm>
          <a:prstGeom prst="rect">
            <a:avLst/>
          </a:prstGeom>
          <a:solidFill>
            <a:schemeClr val="bg1"/>
          </a:solidFill>
        </p:spPr>
        <p:txBody>
          <a:bodyPr wrap="square" rtlCol="0">
            <a:spAutoFit/>
          </a:bodyPr>
          <a:lstStyle/>
          <a:p>
            <a:pPr algn="ctr"/>
            <a:r>
              <a:rPr lang="en-US" altLang="zh-TW" sz="2400" dirty="0" smtClean="0"/>
              <a:t>2015</a:t>
            </a:r>
            <a:endParaRPr lang="zh-TW" altLang="en-US" sz="2400" dirty="0"/>
          </a:p>
        </p:txBody>
      </p:sp>
      <p:cxnSp>
        <p:nvCxnSpPr>
          <p:cNvPr id="12" name="直線接點 11"/>
          <p:cNvCxnSpPr/>
          <p:nvPr/>
        </p:nvCxnSpPr>
        <p:spPr>
          <a:xfrm>
            <a:off x="-274320" y="5883253"/>
            <a:ext cx="9418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457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Grp="1" noChangeArrowheads="1"/>
          </p:cNvSpPr>
          <p:nvPr>
            <p:ph type="title"/>
          </p:nvPr>
        </p:nvSpPr>
        <p:spPr/>
        <p:txBody>
          <a:bodyPr/>
          <a:lstStyle/>
          <a:p>
            <a:r>
              <a:rPr lang="en-US" altLang="en-US"/>
              <a:t>How the Human Brain learns</a:t>
            </a:r>
          </a:p>
        </p:txBody>
      </p:sp>
      <p:sp>
        <p:nvSpPr>
          <p:cNvPr id="22531" name="Rectangle 3"/>
          <p:cNvSpPr>
            <a:spLocks noGrp="1" noChangeArrowheads="1"/>
          </p:cNvSpPr>
          <p:nvPr>
            <p:ph type="body" idx="1"/>
          </p:nvPr>
        </p:nvSpPr>
        <p:spPr>
          <a:xfrm>
            <a:off x="838200" y="2362200"/>
            <a:ext cx="7848600" cy="4343400"/>
          </a:xfrm>
        </p:spPr>
        <p:txBody>
          <a:bodyPr>
            <a:normAutofit fontScale="77500" lnSpcReduction="20000"/>
          </a:bodyPr>
          <a:lstStyle/>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1800"/>
          </a:p>
          <a:p>
            <a:pPr>
              <a:lnSpc>
                <a:spcPct val="80000"/>
              </a:lnSpc>
            </a:pPr>
            <a:r>
              <a:rPr lang="en-US" altLang="en-US" sz="1900"/>
              <a:t>In the human brain, a typical neuron collects signals from others through a host of fine structures called </a:t>
            </a:r>
            <a:r>
              <a:rPr lang="en-US" altLang="en-US" sz="1900" i="1"/>
              <a:t>dendrites</a:t>
            </a:r>
            <a:r>
              <a:rPr lang="en-US" altLang="en-US" sz="1900"/>
              <a:t>. </a:t>
            </a:r>
          </a:p>
          <a:p>
            <a:pPr>
              <a:lnSpc>
                <a:spcPct val="80000"/>
              </a:lnSpc>
            </a:pPr>
            <a:r>
              <a:rPr lang="en-US" altLang="en-US" sz="1900"/>
              <a:t>The neuron sends out spikes of electrical activity through a long, thin stand known as an </a:t>
            </a:r>
            <a:r>
              <a:rPr lang="en-US" altLang="en-US" sz="1900" i="1"/>
              <a:t>axon</a:t>
            </a:r>
            <a:r>
              <a:rPr lang="en-US" altLang="en-US" sz="1900"/>
              <a:t>, which splits into thousands of branches. </a:t>
            </a:r>
          </a:p>
          <a:p>
            <a:pPr>
              <a:lnSpc>
                <a:spcPct val="80000"/>
              </a:lnSpc>
            </a:pPr>
            <a:r>
              <a:rPr lang="en-US" altLang="en-US" sz="1900"/>
              <a:t>At the end of each branch, a structure called a </a:t>
            </a:r>
            <a:r>
              <a:rPr lang="en-US" altLang="en-US" sz="1900" i="1"/>
              <a:t>synapse</a:t>
            </a:r>
            <a:r>
              <a:rPr lang="en-US" altLang="en-US" sz="1900"/>
              <a:t> converts the activity from the axon into electrical effects that inhibit or excite activity in the connected neurons. </a:t>
            </a:r>
          </a:p>
        </p:txBody>
      </p:sp>
      <p:pic>
        <p:nvPicPr>
          <p:cNvPr id="22533" name="Picture 5" descr="re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14600"/>
            <a:ext cx="3352800" cy="1722438"/>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re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8400"/>
            <a:ext cx="381952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95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971800" y="3797300"/>
            <a:ext cx="3124200" cy="1955800"/>
            <a:chOff x="2806700" y="3998831"/>
            <a:chExt cx="2539492" cy="1690769"/>
          </a:xfrm>
        </p:grpSpPr>
        <p:pic>
          <p:nvPicPr>
            <p:cNvPr id="23" name="Picture 22" descr="m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3998831"/>
              <a:ext cx="2539492" cy="1451138"/>
            </a:xfrm>
            <a:prstGeom prst="rect">
              <a:avLst/>
            </a:prstGeom>
          </p:spPr>
        </p:pic>
        <p:sp>
          <p:nvSpPr>
            <p:cNvPr id="24" name="TextBox 23"/>
            <p:cNvSpPr txBox="1"/>
            <p:nvPr/>
          </p:nvSpPr>
          <p:spPr>
            <a:xfrm>
              <a:off x="3566292" y="5320268"/>
              <a:ext cx="1365991" cy="369332"/>
            </a:xfrm>
            <a:prstGeom prst="rect">
              <a:avLst/>
            </a:prstGeom>
            <a:noFill/>
          </p:spPr>
          <p:txBody>
            <a:bodyPr wrap="none" rtlCol="0">
              <a:spAutoFit/>
            </a:bodyPr>
            <a:lstStyle/>
            <a:p>
              <a:r>
                <a:rPr lang="en-US" dirty="0" smtClean="0"/>
                <a:t>Regression</a:t>
              </a:r>
              <a:endParaRPr lang="en-US" dirty="0"/>
            </a:p>
          </p:txBody>
        </p:sp>
      </p:grpSp>
      <p:sp>
        <p:nvSpPr>
          <p:cNvPr id="5" name="TextBox 4"/>
          <p:cNvSpPr txBox="1"/>
          <p:nvPr/>
        </p:nvSpPr>
        <p:spPr>
          <a:xfrm>
            <a:off x="793184" y="1338971"/>
            <a:ext cx="7400997" cy="2308324"/>
          </a:xfrm>
          <a:prstGeom prst="rect">
            <a:avLst/>
          </a:prstGeom>
          <a:noFill/>
        </p:spPr>
        <p:txBody>
          <a:bodyPr wrap="none" rtlCol="0">
            <a:spAutoFit/>
          </a:bodyPr>
          <a:lstStyle/>
          <a:p>
            <a:r>
              <a:rPr lang="en-US" b="1" dirty="0" smtClean="0"/>
              <a:t>Supervised</a:t>
            </a:r>
            <a:r>
              <a:rPr lang="en-US" dirty="0" smtClean="0"/>
              <a:t>: Learning with a </a:t>
            </a:r>
            <a:r>
              <a:rPr lang="en-US" b="1" dirty="0" smtClean="0">
                <a:solidFill>
                  <a:srgbClr val="E68230"/>
                </a:solidFill>
              </a:rPr>
              <a:t>labeled training</a:t>
            </a:r>
            <a:r>
              <a:rPr lang="en-US" dirty="0" smtClean="0"/>
              <a:t> set</a:t>
            </a:r>
            <a:endParaRPr lang="en-US" dirty="0"/>
          </a:p>
          <a:p>
            <a:r>
              <a:rPr lang="en-US" dirty="0" smtClean="0"/>
              <a:t>Example: email </a:t>
            </a:r>
            <a:r>
              <a:rPr lang="en-US" i="1" dirty="0" smtClean="0">
                <a:solidFill>
                  <a:schemeClr val="accent2">
                    <a:lumMod val="75000"/>
                  </a:schemeClr>
                </a:solidFill>
              </a:rPr>
              <a:t>classification</a:t>
            </a:r>
            <a:r>
              <a:rPr lang="en-US" dirty="0" smtClean="0">
                <a:solidFill>
                  <a:schemeClr val="accent2">
                    <a:lumMod val="75000"/>
                  </a:schemeClr>
                </a:solidFill>
              </a:rPr>
              <a:t> </a:t>
            </a:r>
            <a:r>
              <a:rPr lang="en-US" dirty="0" smtClean="0"/>
              <a:t>with already labeled emails</a:t>
            </a:r>
          </a:p>
          <a:p>
            <a:endParaRPr lang="en-US" dirty="0"/>
          </a:p>
          <a:p>
            <a:r>
              <a:rPr lang="en-US" b="1" dirty="0" smtClean="0"/>
              <a:t>Unsupervised</a:t>
            </a:r>
            <a:r>
              <a:rPr lang="en-US" dirty="0" smtClean="0"/>
              <a:t>: Discover </a:t>
            </a:r>
            <a:r>
              <a:rPr lang="en-US" b="1" dirty="0" smtClean="0">
                <a:solidFill>
                  <a:srgbClr val="E68230"/>
                </a:solidFill>
              </a:rPr>
              <a:t>patterns</a:t>
            </a:r>
            <a:r>
              <a:rPr lang="en-US" dirty="0" smtClean="0"/>
              <a:t> in </a:t>
            </a:r>
            <a:r>
              <a:rPr lang="en-US" b="1" dirty="0" smtClean="0">
                <a:solidFill>
                  <a:srgbClr val="E68230"/>
                </a:solidFill>
              </a:rPr>
              <a:t>unlabeled</a:t>
            </a:r>
            <a:r>
              <a:rPr lang="en-US" dirty="0" smtClean="0"/>
              <a:t> data</a:t>
            </a:r>
          </a:p>
          <a:p>
            <a:r>
              <a:rPr lang="en-US" dirty="0" smtClean="0"/>
              <a:t>Example: </a:t>
            </a:r>
            <a:r>
              <a:rPr lang="en-US" i="1" dirty="0" smtClean="0">
                <a:solidFill>
                  <a:srgbClr val="BA6016"/>
                </a:solidFill>
              </a:rPr>
              <a:t>cluster</a:t>
            </a:r>
            <a:r>
              <a:rPr lang="en-US" dirty="0" smtClean="0">
                <a:solidFill>
                  <a:srgbClr val="BA6016"/>
                </a:solidFill>
              </a:rPr>
              <a:t> </a:t>
            </a:r>
            <a:r>
              <a:rPr lang="en-US" dirty="0" smtClean="0"/>
              <a:t>similar documents based on text</a:t>
            </a:r>
          </a:p>
          <a:p>
            <a:endParaRPr lang="en-US" dirty="0"/>
          </a:p>
          <a:p>
            <a:r>
              <a:rPr lang="en-US" b="1" dirty="0" smtClean="0"/>
              <a:t>Reinforcement learning</a:t>
            </a:r>
            <a:r>
              <a:rPr lang="en-US" dirty="0" smtClean="0"/>
              <a:t>: learn to </a:t>
            </a:r>
            <a:r>
              <a:rPr lang="en-US" b="1" dirty="0" smtClean="0">
                <a:solidFill>
                  <a:schemeClr val="accent2"/>
                </a:solidFill>
              </a:rPr>
              <a:t>act</a:t>
            </a:r>
            <a:r>
              <a:rPr lang="en-US" dirty="0" smtClean="0"/>
              <a:t> based on </a:t>
            </a:r>
            <a:r>
              <a:rPr lang="en-US" b="1" dirty="0" smtClean="0">
                <a:solidFill>
                  <a:srgbClr val="E68230"/>
                </a:solidFill>
              </a:rPr>
              <a:t>feedback/reward</a:t>
            </a:r>
          </a:p>
          <a:p>
            <a:r>
              <a:rPr lang="en-US" dirty="0" smtClean="0"/>
              <a:t>Example: learn to play Go, reward: </a:t>
            </a:r>
            <a:r>
              <a:rPr lang="en-US" i="1" dirty="0" smtClean="0">
                <a:solidFill>
                  <a:srgbClr val="BA6016"/>
                </a:solidFill>
              </a:rPr>
              <a:t>win or lose </a:t>
            </a:r>
          </a:p>
        </p:txBody>
      </p:sp>
      <p:sp>
        <p:nvSpPr>
          <p:cNvPr id="7" name="Title 1"/>
          <p:cNvSpPr txBox="1">
            <a:spLocks/>
          </p:cNvSpPr>
          <p:nvPr/>
        </p:nvSpPr>
        <p:spPr>
          <a:xfrm>
            <a:off x="551280" y="182563"/>
            <a:ext cx="8041440" cy="8588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Types of Learning</a:t>
            </a:r>
            <a:endParaRPr lang="en-US" dirty="0"/>
          </a:p>
        </p:txBody>
      </p:sp>
      <p:grpSp>
        <p:nvGrpSpPr>
          <p:cNvPr id="21" name="Group 20"/>
          <p:cNvGrpSpPr/>
          <p:nvPr/>
        </p:nvGrpSpPr>
        <p:grpSpPr>
          <a:xfrm>
            <a:off x="558234" y="4140200"/>
            <a:ext cx="2007166" cy="1549400"/>
            <a:chOff x="393134" y="4140200"/>
            <a:chExt cx="2007166" cy="1549400"/>
          </a:xfrm>
        </p:grpSpPr>
        <p:pic>
          <p:nvPicPr>
            <p:cNvPr id="12" name="Picture 11"/>
            <p:cNvPicPr>
              <a:picLocks noChangeAspect="1"/>
            </p:cNvPicPr>
            <p:nvPr/>
          </p:nvPicPr>
          <p:blipFill>
            <a:blip r:embed="rId4"/>
            <a:stretch>
              <a:fillRect/>
            </a:stretch>
          </p:blipFill>
          <p:spPr>
            <a:xfrm>
              <a:off x="393134" y="4140200"/>
              <a:ext cx="800100" cy="1117600"/>
            </a:xfrm>
            <a:prstGeom prst="rect">
              <a:avLst/>
            </a:prstGeom>
          </p:spPr>
        </p:pic>
        <p:sp>
          <p:nvSpPr>
            <p:cNvPr id="13" name="Rectangle 12"/>
            <p:cNvSpPr/>
            <p:nvPr/>
          </p:nvSpPr>
          <p:spPr>
            <a:xfrm>
              <a:off x="1587500" y="4229100"/>
              <a:ext cx="812800" cy="3429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t>class A</a:t>
              </a:r>
              <a:endParaRPr lang="en-US" sz="1400" dirty="0"/>
            </a:p>
          </p:txBody>
        </p:sp>
        <p:sp>
          <p:nvSpPr>
            <p:cNvPr id="14" name="Rectangle 13"/>
            <p:cNvSpPr/>
            <p:nvPr/>
          </p:nvSpPr>
          <p:spPr>
            <a:xfrm>
              <a:off x="1587500" y="4775200"/>
              <a:ext cx="812800" cy="3429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dirty="0" smtClean="0"/>
                <a:t>class A</a:t>
              </a:r>
              <a:endParaRPr lang="en-US" sz="1400" dirty="0"/>
            </a:p>
          </p:txBody>
        </p:sp>
        <p:cxnSp>
          <p:nvCxnSpPr>
            <p:cNvPr id="16" name="Straight Arrow Connector 15"/>
            <p:cNvCxnSpPr/>
            <p:nvPr/>
          </p:nvCxnSpPr>
          <p:spPr>
            <a:xfrm>
              <a:off x="1193234" y="4660900"/>
              <a:ext cx="322266" cy="0"/>
            </a:xfrm>
            <a:prstGeom prst="straightConnector1">
              <a:avLst/>
            </a:prstGeom>
            <a:ln w="38100" cmpd="sng">
              <a:solidFill>
                <a:srgbClr val="4F81BD"/>
              </a:solidFill>
              <a:tailEnd type="arrow"/>
            </a:ln>
          </p:spPr>
          <p:style>
            <a:lnRef idx="2">
              <a:schemeClr val="accent5"/>
            </a:lnRef>
            <a:fillRef idx="0">
              <a:schemeClr val="accent5"/>
            </a:fillRef>
            <a:effectRef idx="1">
              <a:schemeClr val="accent5"/>
            </a:effectRef>
            <a:fontRef idx="minor">
              <a:schemeClr val="tx1"/>
            </a:fontRef>
          </p:style>
        </p:cxnSp>
        <p:sp>
          <p:nvSpPr>
            <p:cNvPr id="20" name="TextBox 19"/>
            <p:cNvSpPr txBox="1"/>
            <p:nvPr/>
          </p:nvSpPr>
          <p:spPr>
            <a:xfrm>
              <a:off x="693644" y="5320268"/>
              <a:ext cx="1643712" cy="369332"/>
            </a:xfrm>
            <a:prstGeom prst="rect">
              <a:avLst/>
            </a:prstGeom>
            <a:noFill/>
          </p:spPr>
          <p:txBody>
            <a:bodyPr wrap="none" rtlCol="0">
              <a:spAutoFit/>
            </a:bodyPr>
            <a:lstStyle/>
            <a:p>
              <a:r>
                <a:rPr lang="en-US" dirty="0" smtClean="0"/>
                <a:t>Classification</a:t>
              </a:r>
              <a:endParaRPr lang="en-US" dirty="0"/>
            </a:p>
          </p:txBody>
        </p:sp>
      </p:grpSp>
      <p:sp>
        <p:nvSpPr>
          <p:cNvPr id="25" name="TextBox 24"/>
          <p:cNvSpPr txBox="1"/>
          <p:nvPr/>
        </p:nvSpPr>
        <p:spPr>
          <a:xfrm>
            <a:off x="577236" y="5798234"/>
            <a:ext cx="2371149" cy="923330"/>
          </a:xfrm>
          <a:prstGeom prst="rect">
            <a:avLst/>
          </a:prstGeom>
          <a:noFill/>
        </p:spPr>
        <p:txBody>
          <a:bodyPr wrap="none" rtlCol="0">
            <a:spAutoFit/>
          </a:bodyPr>
          <a:lstStyle/>
          <a:p>
            <a:r>
              <a:rPr lang="en-US" dirty="0" smtClean="0"/>
              <a:t>Anomaly Detection</a:t>
            </a:r>
          </a:p>
          <a:p>
            <a:r>
              <a:rPr lang="en-US" dirty="0" smtClean="0"/>
              <a:t>Sequence labeling</a:t>
            </a:r>
          </a:p>
          <a:p>
            <a:r>
              <a:rPr lang="mr-IN" dirty="0" smtClean="0"/>
              <a:t>…</a:t>
            </a:r>
            <a:endParaRPr lang="en-US" dirty="0"/>
          </a:p>
        </p:txBody>
      </p:sp>
      <p:grpSp>
        <p:nvGrpSpPr>
          <p:cNvPr id="31" name="Group 30"/>
          <p:cNvGrpSpPr/>
          <p:nvPr/>
        </p:nvGrpSpPr>
        <p:grpSpPr>
          <a:xfrm>
            <a:off x="6278317" y="4070350"/>
            <a:ext cx="2670726" cy="1619250"/>
            <a:chOff x="5635074" y="4070350"/>
            <a:chExt cx="2670726" cy="1619250"/>
          </a:xfrm>
        </p:grpSpPr>
        <p:pic>
          <p:nvPicPr>
            <p:cNvPr id="26" name="Picture 25" descr="220px-Cluster-2.sv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174" y="4070350"/>
              <a:ext cx="1870626" cy="1249918"/>
            </a:xfrm>
            <a:prstGeom prst="rect">
              <a:avLst/>
            </a:prstGeom>
          </p:spPr>
        </p:pic>
        <p:pic>
          <p:nvPicPr>
            <p:cNvPr id="28" name="Picture 27"/>
            <p:cNvPicPr>
              <a:picLocks noChangeAspect="1"/>
            </p:cNvPicPr>
            <p:nvPr/>
          </p:nvPicPr>
          <p:blipFill>
            <a:blip r:embed="rId4"/>
            <a:stretch>
              <a:fillRect/>
            </a:stretch>
          </p:blipFill>
          <p:spPr>
            <a:xfrm>
              <a:off x="5635074" y="4140200"/>
              <a:ext cx="800100" cy="1117600"/>
            </a:xfrm>
            <a:prstGeom prst="rect">
              <a:avLst/>
            </a:prstGeom>
          </p:spPr>
        </p:pic>
        <p:cxnSp>
          <p:nvCxnSpPr>
            <p:cNvPr id="29" name="Straight Arrow Connector 28"/>
            <p:cNvCxnSpPr/>
            <p:nvPr/>
          </p:nvCxnSpPr>
          <p:spPr>
            <a:xfrm>
              <a:off x="6435174" y="4660900"/>
              <a:ext cx="322266" cy="0"/>
            </a:xfrm>
            <a:prstGeom prst="straightConnector1">
              <a:avLst/>
            </a:prstGeom>
            <a:ln w="38100" cmpd="sng">
              <a:solidFill>
                <a:srgbClr val="4F81BD"/>
              </a:solidFill>
              <a:tailEnd type="arrow"/>
            </a:ln>
          </p:spPr>
          <p:style>
            <a:lnRef idx="2">
              <a:schemeClr val="accent5"/>
            </a:lnRef>
            <a:fillRef idx="0">
              <a:schemeClr val="accent5"/>
            </a:fillRef>
            <a:effectRef idx="1">
              <a:schemeClr val="accent5"/>
            </a:effectRef>
            <a:fontRef idx="minor">
              <a:schemeClr val="tx1"/>
            </a:fontRef>
          </p:style>
        </p:cxnSp>
        <p:sp>
          <p:nvSpPr>
            <p:cNvPr id="30" name="TextBox 29"/>
            <p:cNvSpPr txBox="1"/>
            <p:nvPr/>
          </p:nvSpPr>
          <p:spPr>
            <a:xfrm>
              <a:off x="6113217" y="5320268"/>
              <a:ext cx="1288446" cy="369332"/>
            </a:xfrm>
            <a:prstGeom prst="rect">
              <a:avLst/>
            </a:prstGeom>
            <a:noFill/>
          </p:spPr>
          <p:txBody>
            <a:bodyPr wrap="none" rtlCol="0">
              <a:spAutoFit/>
            </a:bodyPr>
            <a:lstStyle/>
            <a:p>
              <a:r>
                <a:rPr lang="en-US" dirty="0" smtClean="0"/>
                <a:t>Clustering</a:t>
              </a:r>
              <a:endParaRPr lang="en-US" dirty="0"/>
            </a:p>
          </p:txBody>
        </p:sp>
      </p:grpSp>
      <p:sp>
        <p:nvSpPr>
          <p:cNvPr id="2" name="Ορθογώνιο 1"/>
          <p:cNvSpPr/>
          <p:nvPr/>
        </p:nvSpPr>
        <p:spPr>
          <a:xfrm>
            <a:off x="4377043" y="6339354"/>
            <a:ext cx="4572000" cy="230832"/>
          </a:xfrm>
          <a:prstGeom prst="rect">
            <a:avLst/>
          </a:prstGeom>
        </p:spPr>
        <p:txBody>
          <a:bodyPr>
            <a:spAutoFit/>
          </a:bodyPr>
          <a:lstStyle/>
          <a:p>
            <a:pPr algn="r"/>
            <a:r>
              <a:rPr lang="en-US" sz="900" i="1" dirty="0"/>
              <a:t>http://</a:t>
            </a:r>
            <a:r>
              <a:rPr lang="en-US" sz="900" i="1" dirty="0" err="1"/>
              <a:t>mbjoseph.github.io</a:t>
            </a:r>
            <a:r>
              <a:rPr lang="en-US" sz="900" i="1" dirty="0"/>
              <a:t>/2013/11/27/</a:t>
            </a:r>
            <a:r>
              <a:rPr lang="en-US" sz="900" i="1" dirty="0" err="1"/>
              <a:t>measure.html</a:t>
            </a:r>
            <a:endParaRPr lang="en-US" sz="900" i="1" dirty="0"/>
          </a:p>
        </p:txBody>
      </p:sp>
    </p:spTree>
    <p:extLst>
      <p:ext uri="{BB962C8B-B14F-4D97-AF65-F5344CB8AC3E}">
        <p14:creationId xmlns:p14="http://schemas.microsoft.com/office/powerpoint/2010/main" val="140580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r>
              <a:rPr lang="en-US" altLang="en-US"/>
              <a:t>A Neuron Model</a:t>
            </a:r>
          </a:p>
        </p:txBody>
      </p:sp>
      <p:sp>
        <p:nvSpPr>
          <p:cNvPr id="23555" name="Rectangle 3"/>
          <p:cNvSpPr>
            <a:spLocks noGrp="1" noChangeArrowheads="1"/>
          </p:cNvSpPr>
          <p:nvPr>
            <p:ph type="body" idx="1"/>
          </p:nvPr>
        </p:nvSpPr>
        <p:spPr>
          <a:xfrm>
            <a:off x="838200" y="2362200"/>
            <a:ext cx="7848600" cy="4267200"/>
          </a:xfrm>
        </p:spPr>
        <p:txBody>
          <a:bodyPr>
            <a:normAutofit lnSpcReduction="10000"/>
          </a:bodyPr>
          <a:lstStyle/>
          <a:p>
            <a:pPr>
              <a:lnSpc>
                <a:spcPct val="80000"/>
              </a:lnSpc>
            </a:pPr>
            <a:r>
              <a:rPr lang="en-US" altLang="en-US" sz="1800"/>
              <a:t>When a neuron receives excitatory input that is sufficiently large compared with its inhibitory input, it sends a spike of electrical activity down its axon. Learning occurs by changing the effectiveness of the synapses so that the influence of one neuron on another changes. </a:t>
            </a:r>
          </a:p>
          <a:p>
            <a:pPr>
              <a:lnSpc>
                <a:spcPct val="80000"/>
              </a:lnSpc>
            </a:pPr>
            <a:endParaRPr lang="en-US" altLang="en-US" sz="1800"/>
          </a:p>
          <a:p>
            <a:pPr>
              <a:lnSpc>
                <a:spcPct val="80000"/>
              </a:lnSpc>
            </a:pPr>
            <a:endParaRPr lang="en-US" altLang="en-US" sz="1400"/>
          </a:p>
          <a:p>
            <a:pPr>
              <a:lnSpc>
                <a:spcPct val="80000"/>
              </a:lnSpc>
            </a:pPr>
            <a:endParaRPr lang="en-US" altLang="en-US" sz="1400"/>
          </a:p>
          <a:p>
            <a:pPr>
              <a:lnSpc>
                <a:spcPct val="80000"/>
              </a:lnSpc>
            </a:pPr>
            <a:endParaRPr lang="en-US" altLang="en-US" sz="1400"/>
          </a:p>
          <a:p>
            <a:pPr>
              <a:lnSpc>
                <a:spcPct val="80000"/>
              </a:lnSpc>
            </a:pPr>
            <a:endParaRPr lang="en-US" altLang="en-US" sz="1400"/>
          </a:p>
          <a:p>
            <a:pPr>
              <a:lnSpc>
                <a:spcPct val="80000"/>
              </a:lnSpc>
            </a:pPr>
            <a:endParaRPr lang="en-US" altLang="en-US" sz="1400"/>
          </a:p>
          <a:p>
            <a:pPr>
              <a:lnSpc>
                <a:spcPct val="80000"/>
              </a:lnSpc>
            </a:pPr>
            <a:endParaRPr lang="en-US" altLang="en-US" sz="1400"/>
          </a:p>
          <a:p>
            <a:pPr>
              <a:lnSpc>
                <a:spcPct val="80000"/>
              </a:lnSpc>
            </a:pPr>
            <a:endParaRPr lang="en-US" altLang="en-US" sz="1600"/>
          </a:p>
          <a:p>
            <a:pPr>
              <a:lnSpc>
                <a:spcPct val="80000"/>
              </a:lnSpc>
            </a:pPr>
            <a:endParaRPr lang="en-US" altLang="en-US" sz="1600"/>
          </a:p>
          <a:p>
            <a:pPr>
              <a:lnSpc>
                <a:spcPct val="80000"/>
              </a:lnSpc>
            </a:pPr>
            <a:r>
              <a:rPr lang="en-US" altLang="en-US" sz="1800"/>
              <a:t>We conduct these neural networks by first trying to deduce the essential features of neurons and their interconnections. </a:t>
            </a:r>
          </a:p>
          <a:p>
            <a:pPr>
              <a:lnSpc>
                <a:spcPct val="80000"/>
              </a:lnSpc>
            </a:pPr>
            <a:r>
              <a:rPr lang="en-US" altLang="en-US" sz="1800"/>
              <a:t>We then typically program a computer to simulate these features. </a:t>
            </a:r>
          </a:p>
          <a:p>
            <a:pPr>
              <a:lnSpc>
                <a:spcPct val="80000"/>
              </a:lnSpc>
              <a:buFont typeface="Wingdings" panose="05000000000000000000" pitchFamily="2" charset="2"/>
              <a:buNone/>
            </a:pPr>
            <a:endParaRPr lang="en-US" altLang="en-US" sz="1800"/>
          </a:p>
          <a:p>
            <a:pPr>
              <a:lnSpc>
                <a:spcPct val="80000"/>
              </a:lnSpc>
            </a:pPr>
            <a:endParaRPr lang="en-US" altLang="en-US" sz="1400"/>
          </a:p>
        </p:txBody>
      </p:sp>
      <p:pic>
        <p:nvPicPr>
          <p:cNvPr id="23557" name="Picture 5" descr="re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429000"/>
            <a:ext cx="38100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577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A Simple Neuron</a:t>
            </a:r>
          </a:p>
        </p:txBody>
      </p:sp>
      <p:sp>
        <p:nvSpPr>
          <p:cNvPr id="25603" name="Rectangle 3"/>
          <p:cNvSpPr>
            <a:spLocks noGrp="1" noChangeArrowheads="1"/>
          </p:cNvSpPr>
          <p:nvPr>
            <p:ph type="body" idx="1"/>
          </p:nvPr>
        </p:nvSpPr>
        <p:spPr/>
        <p:txBody>
          <a:bodyPr>
            <a:normAutofit fontScale="92500"/>
          </a:bodyPr>
          <a:lstStyle/>
          <a:p>
            <a:pPr>
              <a:lnSpc>
                <a:spcPct val="80000"/>
              </a:lnSpc>
              <a:buFont typeface="Wingdings" panose="05000000000000000000" pitchFamily="2" charset="2"/>
              <a:buNone/>
            </a:pPr>
            <a:endParaRPr lang="en-US" altLang="en-US" sz="2400" b="1"/>
          </a:p>
          <a:p>
            <a:pPr>
              <a:lnSpc>
                <a:spcPct val="80000"/>
              </a:lnSpc>
            </a:pPr>
            <a:endParaRPr lang="en-US" altLang="en-US" sz="2400"/>
          </a:p>
          <a:p>
            <a:pPr>
              <a:lnSpc>
                <a:spcPct val="80000"/>
              </a:lnSpc>
            </a:pPr>
            <a:endParaRPr lang="en-US" altLang="en-US" sz="2400"/>
          </a:p>
          <a:p>
            <a:pPr>
              <a:lnSpc>
                <a:spcPct val="80000"/>
              </a:lnSpc>
            </a:pPr>
            <a:endParaRPr lang="en-US" altLang="en-US" sz="2400"/>
          </a:p>
          <a:p>
            <a:pPr>
              <a:lnSpc>
                <a:spcPct val="80000"/>
              </a:lnSpc>
            </a:pPr>
            <a:endParaRPr lang="en-US" altLang="en-US" sz="2400"/>
          </a:p>
          <a:p>
            <a:pPr>
              <a:lnSpc>
                <a:spcPct val="80000"/>
              </a:lnSpc>
            </a:pPr>
            <a:endParaRPr lang="en-US" altLang="en-US" sz="2400"/>
          </a:p>
          <a:p>
            <a:pPr>
              <a:lnSpc>
                <a:spcPct val="80000"/>
              </a:lnSpc>
            </a:pPr>
            <a:endParaRPr lang="en-US" altLang="en-US" sz="2400"/>
          </a:p>
          <a:p>
            <a:pPr>
              <a:lnSpc>
                <a:spcPct val="80000"/>
              </a:lnSpc>
            </a:pPr>
            <a:r>
              <a:rPr lang="en-US" altLang="en-US" sz="2400"/>
              <a:t>An artificial neuron is a device with many inputs and one output. </a:t>
            </a:r>
          </a:p>
          <a:p>
            <a:pPr>
              <a:lnSpc>
                <a:spcPct val="80000"/>
              </a:lnSpc>
            </a:pPr>
            <a:r>
              <a:rPr lang="en-US" altLang="en-US" sz="2400"/>
              <a:t>The neuron has two modes of operation; </a:t>
            </a:r>
          </a:p>
          <a:p>
            <a:pPr>
              <a:lnSpc>
                <a:spcPct val="80000"/>
              </a:lnSpc>
            </a:pPr>
            <a:r>
              <a:rPr lang="en-US" altLang="en-US" sz="2400"/>
              <a:t>the training mode and </a:t>
            </a:r>
          </a:p>
          <a:p>
            <a:pPr>
              <a:lnSpc>
                <a:spcPct val="80000"/>
              </a:lnSpc>
            </a:pPr>
            <a:r>
              <a:rPr lang="en-US" altLang="en-US" sz="2400"/>
              <a:t>the using mode. </a:t>
            </a:r>
          </a:p>
        </p:txBody>
      </p:sp>
      <p:pic>
        <p:nvPicPr>
          <p:cNvPr id="25605" name="Picture 5" descr="re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438400"/>
            <a:ext cx="42672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909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p:txBody>
          <a:bodyPr/>
          <a:lstStyle/>
          <a:p>
            <a:r>
              <a:rPr lang="en-US" altLang="en-US"/>
              <a:t>A Simple Neuron (Cont.)</a:t>
            </a:r>
          </a:p>
        </p:txBody>
      </p:sp>
      <p:sp>
        <p:nvSpPr>
          <p:cNvPr id="26627" name="Rectangle 3"/>
          <p:cNvSpPr>
            <a:spLocks noGrp="1" noChangeArrowheads="1"/>
          </p:cNvSpPr>
          <p:nvPr>
            <p:ph type="body" idx="1"/>
          </p:nvPr>
        </p:nvSpPr>
        <p:spPr/>
        <p:txBody>
          <a:bodyPr/>
          <a:lstStyle/>
          <a:p>
            <a:pPr>
              <a:lnSpc>
                <a:spcPct val="90000"/>
              </a:lnSpc>
            </a:pPr>
            <a:r>
              <a:rPr lang="en-US" altLang="en-US" sz="2000"/>
              <a:t>In the training mode, the neuron can be trained to fire (or not), for particular input patterns. </a:t>
            </a:r>
          </a:p>
          <a:p>
            <a:pPr>
              <a:lnSpc>
                <a:spcPct val="90000"/>
              </a:lnSpc>
            </a:pPr>
            <a:r>
              <a:rPr lang="en-US" altLang="en-US" sz="2000"/>
              <a:t>In the using mode, when a taught input pattern is detected at the input, its associated output becomes the current output. If the input pattern does not belong in the taught list of input patterns, the firing rule is used to determine whether to fire or not.</a:t>
            </a:r>
          </a:p>
          <a:p>
            <a:pPr>
              <a:lnSpc>
                <a:spcPct val="90000"/>
              </a:lnSpc>
            </a:pPr>
            <a:r>
              <a:rPr lang="en-US" altLang="en-US" sz="2000"/>
              <a:t>The firing rule is an important concept in neural networks and accounts for their high flexibility. A firing rule determines how one calculates whether a neuron should fire for any input pattern. It relates to all the input patterns, not only the ones on which the node was trained on previously. </a:t>
            </a:r>
          </a:p>
        </p:txBody>
      </p:sp>
    </p:spTree>
    <p:extLst>
      <p:ext uri="{BB962C8B-B14F-4D97-AF65-F5344CB8AC3E}">
        <p14:creationId xmlns:p14="http://schemas.microsoft.com/office/powerpoint/2010/main" val="2493258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812475"/>
            <a:ext cx="7772400" cy="2387600"/>
          </a:xfrm>
        </p:spPr>
        <p:txBody>
          <a:bodyPr>
            <a:normAutofit fontScale="90000"/>
          </a:bodyPr>
          <a:lstStyle/>
          <a:p>
            <a:r>
              <a:rPr lang="en-US" altLang="zh-TW" dirty="0" smtClean="0"/>
              <a:t>Part I: </a:t>
            </a:r>
            <a:br>
              <a:rPr lang="en-US" altLang="zh-TW" dirty="0" smtClean="0"/>
            </a:br>
            <a:r>
              <a:rPr lang="en-US" altLang="zh-TW" dirty="0" smtClean="0">
                <a:solidFill>
                  <a:srgbClr val="0000FF"/>
                </a:solidFill>
              </a:rPr>
              <a:t>Introduction of </a:t>
            </a:r>
            <a:br>
              <a:rPr lang="en-US" altLang="zh-TW" dirty="0" smtClean="0">
                <a:solidFill>
                  <a:srgbClr val="0000FF"/>
                </a:solidFill>
              </a:rPr>
            </a:br>
            <a:r>
              <a:rPr lang="en-US" altLang="zh-TW" dirty="0" smtClean="0">
                <a:solidFill>
                  <a:srgbClr val="0000FF"/>
                </a:solidFill>
              </a:rPr>
              <a:t>Deep Learning</a:t>
            </a:r>
            <a:endParaRPr lang="zh-TW" altLang="en-US" dirty="0">
              <a:solidFill>
                <a:srgbClr val="0000FF"/>
              </a:solidFill>
            </a:endParaRPr>
          </a:p>
        </p:txBody>
      </p:sp>
      <p:sp>
        <p:nvSpPr>
          <p:cNvPr id="3" name="矩形 2"/>
          <p:cNvSpPr/>
          <p:nvPr/>
        </p:nvSpPr>
        <p:spPr>
          <a:xfrm>
            <a:off x="1683115" y="5409035"/>
            <a:ext cx="577777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altLang="zh-TW" sz="2800" dirty="0"/>
              <a:t>What people already knew in 1980s </a:t>
            </a:r>
            <a:endParaRPr lang="zh-TW" altLang="en-US" sz="2800" dirty="0"/>
          </a:p>
        </p:txBody>
      </p:sp>
    </p:spTree>
    <p:extLst>
      <p:ext uri="{BB962C8B-B14F-4D97-AF65-F5344CB8AC3E}">
        <p14:creationId xmlns:p14="http://schemas.microsoft.com/office/powerpoint/2010/main" val="32117005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Application</a:t>
            </a:r>
            <a:endParaRPr lang="zh-TW" altLang="en-US" dirty="0"/>
          </a:p>
        </p:txBody>
      </p:sp>
      <p:sp>
        <p:nvSpPr>
          <p:cNvPr id="3" name="內容版面配置區 2"/>
          <p:cNvSpPr>
            <a:spLocks noGrp="1"/>
          </p:cNvSpPr>
          <p:nvPr>
            <p:ph idx="1"/>
          </p:nvPr>
        </p:nvSpPr>
        <p:spPr/>
        <p:txBody>
          <a:bodyPr/>
          <a:lstStyle/>
          <a:p>
            <a:r>
              <a:rPr lang="en-US" altLang="zh-TW" dirty="0" smtClean="0"/>
              <a:t>Handwriting Digit Recognition</a:t>
            </a:r>
            <a:endParaRPr lang="zh-TW" altLang="en-US" dirty="0"/>
          </a:p>
        </p:txBody>
      </p:sp>
      <p:pic>
        <p:nvPicPr>
          <p:cNvPr id="5" name="圖片 4"/>
          <p:cNvPicPr>
            <a:picLocks noChangeAspect="1"/>
          </p:cNvPicPr>
          <p:nvPr/>
        </p:nvPicPr>
        <p:blipFill>
          <a:blip r:embed="rId3"/>
          <a:stretch>
            <a:fillRect/>
          </a:stretch>
        </p:blipFill>
        <p:spPr>
          <a:xfrm>
            <a:off x="1634162" y="3503955"/>
            <a:ext cx="1602442" cy="1592235"/>
          </a:xfrm>
          <a:prstGeom prst="rect">
            <a:avLst/>
          </a:prstGeom>
        </p:spPr>
      </p:pic>
      <p:sp>
        <p:nvSpPr>
          <p:cNvPr id="7" name="矩形 6"/>
          <p:cNvSpPr/>
          <p:nvPr/>
        </p:nvSpPr>
        <p:spPr>
          <a:xfrm>
            <a:off x="4057246" y="3518469"/>
            <a:ext cx="2034073" cy="1516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smtClean="0"/>
              <a:t>Machine</a:t>
            </a:r>
            <a:endParaRPr lang="zh-TW" altLang="en-US" sz="2800" dirty="0"/>
          </a:p>
        </p:txBody>
      </p:sp>
      <p:sp>
        <p:nvSpPr>
          <p:cNvPr id="8" name="向右箭號 7"/>
          <p:cNvSpPr/>
          <p:nvPr/>
        </p:nvSpPr>
        <p:spPr>
          <a:xfrm>
            <a:off x="3328044" y="3864273"/>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6183987" y="3874139"/>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6898676" y="4005524"/>
            <a:ext cx="721324" cy="584775"/>
          </a:xfrm>
          <a:prstGeom prst="rect">
            <a:avLst/>
          </a:prstGeom>
          <a:noFill/>
        </p:spPr>
        <p:txBody>
          <a:bodyPr wrap="square" rtlCol="0">
            <a:spAutoFit/>
          </a:bodyPr>
          <a:lstStyle/>
          <a:p>
            <a:r>
              <a:rPr lang="en-US" altLang="zh-TW" sz="3200" dirty="0" smtClean="0"/>
              <a:t>“2”</a:t>
            </a:r>
            <a:endParaRPr lang="zh-TW" altLang="en-US" sz="3200" dirty="0"/>
          </a:p>
        </p:txBody>
      </p:sp>
    </p:spTree>
    <p:extLst>
      <p:ext uri="{BB962C8B-B14F-4D97-AF65-F5344CB8AC3E}">
        <p14:creationId xmlns:p14="http://schemas.microsoft.com/office/powerpoint/2010/main" val="25525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Handwriting Digit Recognition</a:t>
            </a:r>
            <a:endParaRPr lang="zh-TW" altLang="en-US" dirty="0"/>
          </a:p>
        </p:txBody>
      </p:sp>
      <p:sp>
        <p:nvSpPr>
          <p:cNvPr id="3" name="文字版面配置區 2"/>
          <p:cNvSpPr>
            <a:spLocks noGrp="1"/>
          </p:cNvSpPr>
          <p:nvPr>
            <p:ph type="body" idx="1"/>
          </p:nvPr>
        </p:nvSpPr>
        <p:spPr/>
        <p:txBody>
          <a:bodyPr>
            <a:normAutofit/>
          </a:bodyPr>
          <a:lstStyle/>
          <a:p>
            <a:r>
              <a:rPr lang="en-US" altLang="zh-TW" sz="3200" dirty="0" smtClean="0"/>
              <a:t>Input</a:t>
            </a:r>
            <a:endParaRPr lang="zh-TW" altLang="en-US" sz="3200" dirty="0"/>
          </a:p>
        </p:txBody>
      </p:sp>
      <p:sp>
        <p:nvSpPr>
          <p:cNvPr id="4" name="內容版面配置區 3"/>
          <p:cNvSpPr>
            <a:spLocks noGrp="1"/>
          </p:cNvSpPr>
          <p:nvPr>
            <p:ph sz="half" idx="2"/>
          </p:nvPr>
        </p:nvSpPr>
        <p:spPr/>
        <p:txBody>
          <a:bodyPr/>
          <a:lstStyle/>
          <a:p>
            <a:endParaRPr lang="zh-TW" altLang="en-US"/>
          </a:p>
        </p:txBody>
      </p:sp>
      <p:sp>
        <p:nvSpPr>
          <p:cNvPr id="5" name="文字版面配置區 4"/>
          <p:cNvSpPr>
            <a:spLocks noGrp="1"/>
          </p:cNvSpPr>
          <p:nvPr>
            <p:ph type="body" sz="quarter" idx="3"/>
          </p:nvPr>
        </p:nvSpPr>
        <p:spPr/>
        <p:txBody>
          <a:bodyPr>
            <a:normAutofit/>
          </a:bodyPr>
          <a:lstStyle/>
          <a:p>
            <a:r>
              <a:rPr lang="en-US" altLang="zh-TW" sz="3200" dirty="0" smtClean="0"/>
              <a:t>Output</a:t>
            </a:r>
            <a:endParaRPr lang="zh-TW" altLang="en-US" sz="3200" dirty="0"/>
          </a:p>
        </p:txBody>
      </p:sp>
      <p:sp>
        <p:nvSpPr>
          <p:cNvPr id="6" name="內容版面配置區 5"/>
          <p:cNvSpPr>
            <a:spLocks noGrp="1"/>
          </p:cNvSpPr>
          <p:nvPr>
            <p:ph sz="quarter" idx="4"/>
          </p:nvPr>
        </p:nvSpPr>
        <p:spPr/>
        <p:txBody>
          <a:bodyPr/>
          <a:lstStyle/>
          <a:p>
            <a:endParaRPr lang="zh-TW" altLang="en-US"/>
          </a:p>
        </p:txBody>
      </p:sp>
      <p:pic>
        <p:nvPicPr>
          <p:cNvPr id="7" name="圖片 6"/>
          <p:cNvPicPr>
            <a:picLocks noChangeAspect="1"/>
          </p:cNvPicPr>
          <p:nvPr/>
        </p:nvPicPr>
        <p:blipFill>
          <a:blip r:embed="rId4"/>
          <a:stretch>
            <a:fillRect/>
          </a:stretch>
        </p:blipFill>
        <p:spPr>
          <a:xfrm>
            <a:off x="1088933" y="3309806"/>
            <a:ext cx="2130022" cy="2116455"/>
          </a:xfrm>
          <a:prstGeom prst="rect">
            <a:avLst/>
          </a:prstGeom>
        </p:spPr>
      </p:pic>
      <p:sp>
        <p:nvSpPr>
          <p:cNvPr id="8" name="文字方塊 7"/>
          <p:cNvSpPr txBox="1"/>
          <p:nvPr/>
        </p:nvSpPr>
        <p:spPr>
          <a:xfrm>
            <a:off x="1336292" y="5413288"/>
            <a:ext cx="1447800" cy="369332"/>
          </a:xfrm>
          <a:prstGeom prst="rect">
            <a:avLst/>
          </a:prstGeom>
          <a:noFill/>
        </p:spPr>
        <p:txBody>
          <a:bodyPr wrap="square" rtlCol="0">
            <a:spAutoFit/>
          </a:bodyPr>
          <a:lstStyle/>
          <a:p>
            <a:r>
              <a:rPr lang="en-US" altLang="zh-TW" dirty="0" smtClean="0"/>
              <a:t>16 x 16 = 256</a:t>
            </a:r>
            <a:endParaRPr lang="zh-TW" altLang="en-US" dirty="0"/>
          </a:p>
        </p:txBody>
      </p:sp>
      <p:sp>
        <p:nvSpPr>
          <p:cNvPr id="9" name="矩形 8"/>
          <p:cNvSpPr/>
          <p:nvPr/>
        </p:nvSpPr>
        <p:spPr>
          <a:xfrm>
            <a:off x="3448638" y="300672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9"/>
          <p:cNvSpPr/>
          <p:nvPr/>
        </p:nvSpPr>
        <p:spPr>
          <a:xfrm>
            <a:off x="3517026" y="372441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1" name="矩形 10"/>
          <p:cNvSpPr/>
          <p:nvPr/>
        </p:nvSpPr>
        <p:spPr>
          <a:xfrm>
            <a:off x="3522844" y="315409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2" name="Object 12"/>
          <p:cNvGraphicFramePr>
            <a:graphicFrameLocks noChangeAspect="1"/>
          </p:cNvGraphicFramePr>
          <p:nvPr>
            <p:extLst>
              <p:ext uri="{D42A27DB-BD31-4B8C-83A1-F6EECF244321}">
                <p14:modId xmlns:p14="http://schemas.microsoft.com/office/powerpoint/2010/main" val="3645106544"/>
              </p:ext>
            </p:extLst>
          </p:nvPr>
        </p:nvGraphicFramePr>
        <p:xfrm>
          <a:off x="3535543" y="3058840"/>
          <a:ext cx="325438" cy="461962"/>
        </p:xfrm>
        <a:graphic>
          <a:graphicData uri="http://schemas.openxmlformats.org/presentationml/2006/ole">
            <mc:AlternateContent xmlns:mc="http://schemas.openxmlformats.org/markup-compatibility/2006">
              <mc:Choice xmlns:v="urn:schemas-microsoft-com:vml" Requires="v">
                <p:oleObj spid="_x0000_s108660" name="方程式" r:id="rId5" imgW="152280" imgH="215640" progId="Equation.3">
                  <p:embed/>
                </p:oleObj>
              </mc:Choice>
              <mc:Fallback>
                <p:oleObj name="方程式" r:id="rId5" imgW="152280" imgH="215640" progId="Equation.3">
                  <p:embed/>
                  <p:pic>
                    <p:nvPicPr>
                      <p:cNvPr id="0" name=""/>
                      <p:cNvPicPr>
                        <a:picLocks noChangeAspect="1" noChangeArrowheads="1"/>
                      </p:cNvPicPr>
                      <p:nvPr/>
                    </p:nvPicPr>
                    <p:blipFill>
                      <a:blip r:embed="rId6"/>
                      <a:srcRect/>
                      <a:stretch>
                        <a:fillRect/>
                      </a:stretch>
                    </p:blipFill>
                    <p:spPr bwMode="auto">
                      <a:xfrm>
                        <a:off x="3535543" y="305884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604717373"/>
              </p:ext>
            </p:extLst>
          </p:nvPr>
        </p:nvGraphicFramePr>
        <p:xfrm>
          <a:off x="3540839" y="3641569"/>
          <a:ext cx="352425" cy="461963"/>
        </p:xfrm>
        <a:graphic>
          <a:graphicData uri="http://schemas.openxmlformats.org/presentationml/2006/ole">
            <mc:AlternateContent xmlns:mc="http://schemas.openxmlformats.org/markup-compatibility/2006">
              <mc:Choice xmlns:v="urn:schemas-microsoft-com:vml" Requires="v">
                <p:oleObj spid="_x0000_s108661" name="方程式" r:id="rId7" imgW="164880" imgH="215640" progId="Equation.3">
                  <p:embed/>
                </p:oleObj>
              </mc:Choice>
              <mc:Fallback>
                <p:oleObj name="方程式" r:id="rId7" imgW="164880" imgH="215640" progId="Equation.3">
                  <p:embed/>
                  <p:pic>
                    <p:nvPicPr>
                      <p:cNvPr id="0" name=""/>
                      <p:cNvPicPr>
                        <a:picLocks noChangeAspect="1" noChangeArrowheads="1"/>
                      </p:cNvPicPr>
                      <p:nvPr/>
                    </p:nvPicPr>
                    <p:blipFill>
                      <a:blip r:embed="rId8"/>
                      <a:srcRect/>
                      <a:stretch>
                        <a:fillRect/>
                      </a:stretch>
                    </p:blipFill>
                    <p:spPr bwMode="auto">
                      <a:xfrm>
                        <a:off x="3540839" y="364156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矩形 13"/>
          <p:cNvSpPr/>
          <p:nvPr/>
        </p:nvSpPr>
        <p:spPr>
          <a:xfrm>
            <a:off x="3526551" y="512217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5" name="Object 12"/>
          <p:cNvGraphicFramePr>
            <a:graphicFrameLocks noChangeAspect="1"/>
          </p:cNvGraphicFramePr>
          <p:nvPr>
            <p:extLst>
              <p:ext uri="{D42A27DB-BD31-4B8C-83A1-F6EECF244321}">
                <p14:modId xmlns:p14="http://schemas.microsoft.com/office/powerpoint/2010/main" val="3522919168"/>
              </p:ext>
            </p:extLst>
          </p:nvPr>
        </p:nvGraphicFramePr>
        <p:xfrm>
          <a:off x="3454628" y="5025409"/>
          <a:ext cx="544512" cy="488950"/>
        </p:xfrm>
        <a:graphic>
          <a:graphicData uri="http://schemas.openxmlformats.org/presentationml/2006/ole">
            <mc:AlternateContent xmlns:mc="http://schemas.openxmlformats.org/markup-compatibility/2006">
              <mc:Choice xmlns:v="urn:schemas-microsoft-com:vml" Requires="v">
                <p:oleObj spid="_x0000_s108662" name="方程式" r:id="rId9" imgW="253800" imgH="228600" progId="Equation.3">
                  <p:embed/>
                </p:oleObj>
              </mc:Choice>
              <mc:Fallback>
                <p:oleObj name="方程式" r:id="rId9" imgW="253800" imgH="228600" progId="Equation.3">
                  <p:embed/>
                  <p:pic>
                    <p:nvPicPr>
                      <p:cNvPr id="0" name=""/>
                      <p:cNvPicPr>
                        <a:picLocks noChangeAspect="1" noChangeArrowheads="1"/>
                      </p:cNvPicPr>
                      <p:nvPr/>
                    </p:nvPicPr>
                    <p:blipFill>
                      <a:blip r:embed="rId10"/>
                      <a:srcRect/>
                      <a:stretch>
                        <a:fillRect/>
                      </a:stretch>
                    </p:blipFill>
                    <p:spPr bwMode="auto">
                      <a:xfrm>
                        <a:off x="3454628" y="502540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文字方塊 15"/>
          <p:cNvSpPr txBox="1"/>
          <p:nvPr/>
        </p:nvSpPr>
        <p:spPr>
          <a:xfrm rot="5400000">
            <a:off x="3402483" y="4407118"/>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7" name="手繪多邊形 16"/>
          <p:cNvSpPr/>
          <p:nvPr/>
        </p:nvSpPr>
        <p:spPr>
          <a:xfrm>
            <a:off x="1214665" y="3068121"/>
            <a:ext cx="2305050" cy="36394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手繪多邊形 17"/>
          <p:cNvSpPr/>
          <p:nvPr/>
        </p:nvSpPr>
        <p:spPr>
          <a:xfrm>
            <a:off x="1348015" y="3241062"/>
            <a:ext cx="2171700" cy="646109"/>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手繪多邊形 18"/>
          <p:cNvSpPr/>
          <p:nvPr/>
        </p:nvSpPr>
        <p:spPr>
          <a:xfrm>
            <a:off x="3081565" y="5284171"/>
            <a:ext cx="463550" cy="243308"/>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1371218" y="5765880"/>
            <a:ext cx="1661390" cy="830997"/>
          </a:xfrm>
          <a:prstGeom prst="rect">
            <a:avLst/>
          </a:prstGeom>
          <a:noFill/>
        </p:spPr>
        <p:txBody>
          <a:bodyPr wrap="square" rtlCol="0">
            <a:spAutoFit/>
          </a:bodyPr>
          <a:lstStyle/>
          <a:p>
            <a:r>
              <a:rPr lang="en-US" altLang="zh-TW" sz="2400" dirty="0" smtClean="0"/>
              <a:t>Ink → 1</a:t>
            </a:r>
          </a:p>
          <a:p>
            <a:r>
              <a:rPr lang="en-US" altLang="zh-TW" sz="2400" dirty="0" smtClean="0"/>
              <a:t>No ink </a:t>
            </a:r>
            <a:r>
              <a:rPr lang="en-US" altLang="zh-TW" sz="2400" dirty="0"/>
              <a:t>→ 0</a:t>
            </a:r>
            <a:endParaRPr lang="zh-TW" altLang="en-US" sz="2400" dirty="0"/>
          </a:p>
        </p:txBody>
      </p:sp>
      <p:grpSp>
        <p:nvGrpSpPr>
          <p:cNvPr id="26" name="群組 25"/>
          <p:cNvGrpSpPr/>
          <p:nvPr/>
        </p:nvGrpSpPr>
        <p:grpSpPr>
          <a:xfrm>
            <a:off x="5179092" y="2822199"/>
            <a:ext cx="642352" cy="2642877"/>
            <a:chOff x="7142066" y="1987121"/>
            <a:chExt cx="642352" cy="2642877"/>
          </a:xfrm>
        </p:grpSpPr>
        <p:sp>
          <p:nvSpPr>
            <p:cNvPr id="21"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2" name="文字方塊 21"/>
            <p:cNvSpPr txBox="1"/>
            <p:nvPr/>
          </p:nvSpPr>
          <p:spPr>
            <a:xfrm rot="5400000">
              <a:off x="7084256" y="3505942"/>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23" name="文字方塊 22"/>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smtClean="0"/>
                <a:t>1</a:t>
              </a:r>
              <a:endParaRPr lang="zh-TW" altLang="en-US" sz="2800" baseline="-25000" dirty="0"/>
            </a:p>
          </p:txBody>
        </p:sp>
        <p:sp>
          <p:nvSpPr>
            <p:cNvPr id="24" name="文字方塊 23"/>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smtClean="0"/>
                <a:t>2</a:t>
              </a:r>
              <a:endParaRPr lang="zh-TW" altLang="en-US" sz="2800" baseline="-25000" dirty="0"/>
            </a:p>
          </p:txBody>
        </p:sp>
        <p:sp>
          <p:nvSpPr>
            <p:cNvPr id="25" name="文字方塊 24"/>
            <p:cNvSpPr txBox="1"/>
            <p:nvPr/>
          </p:nvSpPr>
          <p:spPr>
            <a:xfrm>
              <a:off x="7142066" y="4051573"/>
              <a:ext cx="631069" cy="523220"/>
            </a:xfrm>
            <a:prstGeom prst="rect">
              <a:avLst/>
            </a:prstGeom>
            <a:noFill/>
          </p:spPr>
          <p:txBody>
            <a:bodyPr wrap="square" rtlCol="0">
              <a:spAutoFit/>
            </a:bodyPr>
            <a:lstStyle/>
            <a:p>
              <a:r>
                <a:rPr lang="en-US" altLang="zh-TW" sz="2800" dirty="0" smtClean="0"/>
                <a:t>y</a:t>
              </a:r>
              <a:r>
                <a:rPr lang="en-US" altLang="zh-TW" sz="2800" baseline="-25000" dirty="0" smtClean="0"/>
                <a:t>10</a:t>
              </a:r>
              <a:endParaRPr lang="zh-TW" altLang="en-US" sz="2800" baseline="-25000" dirty="0"/>
            </a:p>
          </p:txBody>
        </p:sp>
      </p:grpSp>
      <p:sp>
        <p:nvSpPr>
          <p:cNvPr id="27" name="文字方塊 26"/>
          <p:cNvSpPr txBox="1"/>
          <p:nvPr/>
        </p:nvSpPr>
        <p:spPr>
          <a:xfrm>
            <a:off x="5106944" y="5737345"/>
            <a:ext cx="3566686" cy="8309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altLang="zh-TW" sz="2400" dirty="0" smtClean="0"/>
              <a:t>Each dimension represents the confidence of a digit.</a:t>
            </a:r>
            <a:endParaRPr lang="zh-TW" altLang="en-US" sz="2400" dirty="0"/>
          </a:p>
        </p:txBody>
      </p:sp>
      <p:sp>
        <p:nvSpPr>
          <p:cNvPr id="28" name="文字方塊 27"/>
          <p:cNvSpPr txBox="1"/>
          <p:nvPr/>
        </p:nvSpPr>
        <p:spPr>
          <a:xfrm>
            <a:off x="6048212" y="2883754"/>
            <a:ext cx="8616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smtClean="0"/>
              <a:t>is 1</a:t>
            </a:r>
            <a:endParaRPr lang="zh-TW" altLang="en-US" sz="2400" dirty="0"/>
          </a:p>
        </p:txBody>
      </p:sp>
      <p:sp>
        <p:nvSpPr>
          <p:cNvPr id="29" name="文字方塊 28"/>
          <p:cNvSpPr txBox="1"/>
          <p:nvPr/>
        </p:nvSpPr>
        <p:spPr>
          <a:xfrm>
            <a:off x="6055521" y="3665036"/>
            <a:ext cx="84701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smtClean="0"/>
              <a:t>is 2</a:t>
            </a:r>
            <a:endParaRPr lang="zh-TW" altLang="en-US" sz="2400" dirty="0"/>
          </a:p>
        </p:txBody>
      </p:sp>
      <p:sp>
        <p:nvSpPr>
          <p:cNvPr id="30" name="文字方塊 29"/>
          <p:cNvSpPr txBox="1"/>
          <p:nvPr/>
        </p:nvSpPr>
        <p:spPr>
          <a:xfrm>
            <a:off x="6055521" y="4939005"/>
            <a:ext cx="83476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smtClean="0"/>
              <a:t>is 0</a:t>
            </a:r>
            <a:endParaRPr lang="zh-TW" altLang="en-US" sz="2400" dirty="0"/>
          </a:p>
        </p:txBody>
      </p:sp>
      <p:sp>
        <p:nvSpPr>
          <p:cNvPr id="31" name="文字方塊 30"/>
          <p:cNvSpPr txBox="1"/>
          <p:nvPr/>
        </p:nvSpPr>
        <p:spPr>
          <a:xfrm rot="5400000">
            <a:off x="6188216" y="4321802"/>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32" name="矩形 31"/>
          <p:cNvSpPr/>
          <p:nvPr/>
        </p:nvSpPr>
        <p:spPr>
          <a:xfrm>
            <a:off x="5115795" y="2944663"/>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0.1</a:t>
            </a:r>
            <a:endParaRPr lang="zh-TW" altLang="en-US" sz="2400" dirty="0"/>
          </a:p>
        </p:txBody>
      </p:sp>
      <p:sp>
        <p:nvSpPr>
          <p:cNvPr id="33" name="矩形 32"/>
          <p:cNvSpPr/>
          <p:nvPr/>
        </p:nvSpPr>
        <p:spPr>
          <a:xfrm>
            <a:off x="5115795" y="3669068"/>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0.7</a:t>
            </a:r>
            <a:endParaRPr lang="zh-TW" altLang="en-US" sz="2400" dirty="0"/>
          </a:p>
        </p:txBody>
      </p:sp>
      <p:sp>
        <p:nvSpPr>
          <p:cNvPr id="34" name="矩形 33"/>
          <p:cNvSpPr/>
          <p:nvPr/>
        </p:nvSpPr>
        <p:spPr>
          <a:xfrm>
            <a:off x="5096948" y="4938330"/>
            <a:ext cx="656740"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0.2</a:t>
            </a:r>
            <a:endParaRPr lang="zh-TW" altLang="en-US" sz="2400" dirty="0"/>
          </a:p>
        </p:txBody>
      </p:sp>
      <p:sp>
        <p:nvSpPr>
          <p:cNvPr id="35" name="矩形 34"/>
          <p:cNvSpPr/>
          <p:nvPr/>
        </p:nvSpPr>
        <p:spPr>
          <a:xfrm>
            <a:off x="5007951" y="3577013"/>
            <a:ext cx="1950970" cy="640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7006627" y="3813785"/>
            <a:ext cx="1940923" cy="9033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800" dirty="0" smtClean="0"/>
              <a:t>The image is  “2”</a:t>
            </a:r>
            <a:endParaRPr lang="zh-TW" altLang="en-US" sz="2800" dirty="0"/>
          </a:p>
        </p:txBody>
      </p:sp>
    </p:spTree>
    <p:extLst>
      <p:ext uri="{BB962C8B-B14F-4D97-AF65-F5344CB8AC3E}">
        <p14:creationId xmlns:p14="http://schemas.microsoft.com/office/powerpoint/2010/main" val="119475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4" grpId="0" animBg="1"/>
      <p:bldP spid="16" grpId="0"/>
      <p:bldP spid="17" grpId="0" animBg="1"/>
      <p:bldP spid="18" grpId="0" animBg="1"/>
      <p:bldP spid="19" grpId="0" animBg="1"/>
      <p:bldP spid="20" grpId="0"/>
      <p:bldP spid="27" grpId="0" animBg="1"/>
      <p:bldP spid="28" grpId="0" animBg="1"/>
      <p:bldP spid="29" grpId="0" animBg="1"/>
      <p:bldP spid="30" grpId="0" animBg="1"/>
      <p:bldP spid="31" grpId="0"/>
      <p:bldP spid="32" grpId="0" animBg="1"/>
      <p:bldP spid="33" grpId="0" animBg="1"/>
      <p:bldP spid="34" grpId="0" animBg="1"/>
      <p:bldP spid="35"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Application</a:t>
            </a:r>
            <a:endParaRPr lang="zh-TW" altLang="en-US" dirty="0"/>
          </a:p>
        </p:txBody>
      </p:sp>
      <p:sp>
        <p:nvSpPr>
          <p:cNvPr id="3" name="內容版面配置區 2"/>
          <p:cNvSpPr>
            <a:spLocks noGrp="1"/>
          </p:cNvSpPr>
          <p:nvPr>
            <p:ph idx="1"/>
          </p:nvPr>
        </p:nvSpPr>
        <p:spPr>
          <a:xfrm>
            <a:off x="628650" y="1788413"/>
            <a:ext cx="7886700" cy="4351338"/>
          </a:xfrm>
        </p:spPr>
        <p:txBody>
          <a:bodyPr/>
          <a:lstStyle/>
          <a:p>
            <a:r>
              <a:rPr lang="en-US" altLang="zh-TW" dirty="0" smtClean="0"/>
              <a:t>Handwriting Digit Recognition</a:t>
            </a:r>
            <a:endParaRPr lang="zh-TW" altLang="en-US" dirty="0"/>
          </a:p>
        </p:txBody>
      </p:sp>
      <p:pic>
        <p:nvPicPr>
          <p:cNvPr id="5" name="圖片 4"/>
          <p:cNvPicPr>
            <a:picLocks noChangeAspect="1"/>
          </p:cNvPicPr>
          <p:nvPr/>
        </p:nvPicPr>
        <p:blipFill>
          <a:blip r:embed="rId4"/>
          <a:stretch>
            <a:fillRect/>
          </a:stretch>
        </p:blipFill>
        <p:spPr>
          <a:xfrm>
            <a:off x="1401933" y="3170126"/>
            <a:ext cx="1602442" cy="1592235"/>
          </a:xfrm>
          <a:prstGeom prst="rect">
            <a:avLst/>
          </a:prstGeom>
        </p:spPr>
      </p:pic>
      <p:sp>
        <p:nvSpPr>
          <p:cNvPr id="7" name="矩形 6"/>
          <p:cNvSpPr/>
          <p:nvPr/>
        </p:nvSpPr>
        <p:spPr>
          <a:xfrm>
            <a:off x="3825017" y="3184640"/>
            <a:ext cx="2034073" cy="1516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smtClean="0"/>
              <a:t>Machine</a:t>
            </a:r>
            <a:endParaRPr lang="zh-TW" altLang="en-US" sz="2800" dirty="0"/>
          </a:p>
        </p:txBody>
      </p:sp>
      <p:sp>
        <p:nvSpPr>
          <p:cNvPr id="8" name="向右箭號 7"/>
          <p:cNvSpPr/>
          <p:nvPr/>
        </p:nvSpPr>
        <p:spPr>
          <a:xfrm>
            <a:off x="3095815" y="3530444"/>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5951758" y="3540310"/>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6666447" y="3671695"/>
            <a:ext cx="721324" cy="584775"/>
          </a:xfrm>
          <a:prstGeom prst="rect">
            <a:avLst/>
          </a:prstGeom>
          <a:noFill/>
        </p:spPr>
        <p:txBody>
          <a:bodyPr wrap="square" rtlCol="0">
            <a:spAutoFit/>
          </a:bodyPr>
          <a:lstStyle/>
          <a:p>
            <a:r>
              <a:rPr lang="en-US" altLang="zh-TW" sz="3200" dirty="0" smtClean="0"/>
              <a:t>“2”</a:t>
            </a:r>
            <a:endParaRPr lang="zh-TW" altLang="en-US" sz="3200" dirty="0"/>
          </a:p>
        </p:txBody>
      </p:sp>
      <p:grpSp>
        <p:nvGrpSpPr>
          <p:cNvPr id="6" name="群組 5"/>
          <p:cNvGrpSpPr/>
          <p:nvPr/>
        </p:nvGrpSpPr>
        <p:grpSpPr>
          <a:xfrm>
            <a:off x="2462115" y="2538616"/>
            <a:ext cx="600084" cy="2625052"/>
            <a:chOff x="2462115" y="2538616"/>
            <a:chExt cx="600084" cy="2625052"/>
          </a:xfrm>
        </p:grpSpPr>
        <p:sp>
          <p:nvSpPr>
            <p:cNvPr id="12" name="矩形 11"/>
            <p:cNvSpPr/>
            <p:nvPr/>
          </p:nvSpPr>
          <p:spPr>
            <a:xfrm>
              <a:off x="2462115" y="253861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3" name="矩形 12"/>
            <p:cNvSpPr/>
            <p:nvPr/>
          </p:nvSpPr>
          <p:spPr>
            <a:xfrm>
              <a:off x="2530503" y="325630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4" name="矩形 13"/>
            <p:cNvSpPr/>
            <p:nvPr/>
          </p:nvSpPr>
          <p:spPr>
            <a:xfrm>
              <a:off x="2536321" y="268598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5" name="Object 12"/>
            <p:cNvGraphicFramePr>
              <a:graphicFrameLocks noChangeAspect="1"/>
            </p:cNvGraphicFramePr>
            <p:nvPr>
              <p:extLst>
                <p:ext uri="{D42A27DB-BD31-4B8C-83A1-F6EECF244321}">
                  <p14:modId xmlns:p14="http://schemas.microsoft.com/office/powerpoint/2010/main" val="3121748135"/>
                </p:ext>
              </p:extLst>
            </p:nvPr>
          </p:nvGraphicFramePr>
          <p:xfrm>
            <a:off x="2549020" y="2590730"/>
            <a:ext cx="325438" cy="461962"/>
          </p:xfrm>
          <a:graphic>
            <a:graphicData uri="http://schemas.openxmlformats.org/presentationml/2006/ole">
              <mc:AlternateContent xmlns:mc="http://schemas.openxmlformats.org/markup-compatibility/2006">
                <mc:Choice xmlns:v="urn:schemas-microsoft-com:vml" Requires="v">
                  <p:oleObj spid="_x0000_s112753" name="方程式" r:id="rId5" imgW="152280" imgH="215640" progId="Equation.3">
                    <p:embed/>
                  </p:oleObj>
                </mc:Choice>
                <mc:Fallback>
                  <p:oleObj name="方程式" r:id="rId5" imgW="152280" imgH="215640" progId="Equation.3">
                    <p:embed/>
                    <p:pic>
                      <p:nvPicPr>
                        <p:cNvPr id="0" name=""/>
                        <p:cNvPicPr>
                          <a:picLocks noChangeAspect="1" noChangeArrowheads="1"/>
                        </p:cNvPicPr>
                        <p:nvPr/>
                      </p:nvPicPr>
                      <p:blipFill>
                        <a:blip r:embed="rId6"/>
                        <a:srcRect/>
                        <a:stretch>
                          <a:fillRect/>
                        </a:stretch>
                      </p:blipFill>
                      <p:spPr bwMode="auto">
                        <a:xfrm>
                          <a:off x="2549020" y="259073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2"/>
            <p:cNvGraphicFramePr>
              <a:graphicFrameLocks noChangeAspect="1"/>
            </p:cNvGraphicFramePr>
            <p:nvPr>
              <p:extLst>
                <p:ext uri="{D42A27DB-BD31-4B8C-83A1-F6EECF244321}">
                  <p14:modId xmlns:p14="http://schemas.microsoft.com/office/powerpoint/2010/main" val="698351405"/>
                </p:ext>
              </p:extLst>
            </p:nvPr>
          </p:nvGraphicFramePr>
          <p:xfrm>
            <a:off x="2554316" y="3173459"/>
            <a:ext cx="352425" cy="461963"/>
          </p:xfrm>
          <a:graphic>
            <a:graphicData uri="http://schemas.openxmlformats.org/presentationml/2006/ole">
              <mc:AlternateContent xmlns:mc="http://schemas.openxmlformats.org/markup-compatibility/2006">
                <mc:Choice xmlns:v="urn:schemas-microsoft-com:vml" Requires="v">
                  <p:oleObj spid="_x0000_s112754" name="方程式" r:id="rId7" imgW="164880" imgH="215640" progId="Equation.3">
                    <p:embed/>
                  </p:oleObj>
                </mc:Choice>
                <mc:Fallback>
                  <p:oleObj name="方程式" r:id="rId7" imgW="164880" imgH="215640" progId="Equation.3">
                    <p:embed/>
                    <p:pic>
                      <p:nvPicPr>
                        <p:cNvPr id="0" name=""/>
                        <p:cNvPicPr>
                          <a:picLocks noChangeAspect="1" noChangeArrowheads="1"/>
                        </p:cNvPicPr>
                        <p:nvPr/>
                      </p:nvPicPr>
                      <p:blipFill>
                        <a:blip r:embed="rId8"/>
                        <a:srcRect/>
                        <a:stretch>
                          <a:fillRect/>
                        </a:stretch>
                      </p:blipFill>
                      <p:spPr bwMode="auto">
                        <a:xfrm>
                          <a:off x="2554316" y="317345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矩形 16"/>
            <p:cNvSpPr/>
            <p:nvPr/>
          </p:nvSpPr>
          <p:spPr>
            <a:xfrm>
              <a:off x="2540028" y="465406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8" name="Object 12"/>
            <p:cNvGraphicFramePr>
              <a:graphicFrameLocks noChangeAspect="1"/>
            </p:cNvGraphicFramePr>
            <p:nvPr>
              <p:extLst>
                <p:ext uri="{D42A27DB-BD31-4B8C-83A1-F6EECF244321}">
                  <p14:modId xmlns:p14="http://schemas.microsoft.com/office/powerpoint/2010/main" val="1965344105"/>
                </p:ext>
              </p:extLst>
            </p:nvPr>
          </p:nvGraphicFramePr>
          <p:xfrm>
            <a:off x="2468105" y="4557299"/>
            <a:ext cx="544512" cy="488950"/>
          </p:xfrm>
          <a:graphic>
            <a:graphicData uri="http://schemas.openxmlformats.org/presentationml/2006/ole">
              <mc:AlternateContent xmlns:mc="http://schemas.openxmlformats.org/markup-compatibility/2006">
                <mc:Choice xmlns:v="urn:schemas-microsoft-com:vml" Requires="v">
                  <p:oleObj spid="_x0000_s112755" name="方程式" r:id="rId9" imgW="253800" imgH="228600" progId="Equation.3">
                    <p:embed/>
                  </p:oleObj>
                </mc:Choice>
                <mc:Fallback>
                  <p:oleObj name="方程式" r:id="rId9" imgW="253800" imgH="228600" progId="Equation.3">
                    <p:embed/>
                    <p:pic>
                      <p:nvPicPr>
                        <p:cNvPr id="0" name=""/>
                        <p:cNvPicPr>
                          <a:picLocks noChangeAspect="1" noChangeArrowheads="1"/>
                        </p:cNvPicPr>
                        <p:nvPr/>
                      </p:nvPicPr>
                      <p:blipFill>
                        <a:blip r:embed="rId10"/>
                        <a:srcRect/>
                        <a:stretch>
                          <a:fillRect/>
                        </a:stretch>
                      </p:blipFill>
                      <p:spPr bwMode="auto">
                        <a:xfrm>
                          <a:off x="2468105" y="455729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文字方塊 18"/>
            <p:cNvSpPr txBox="1"/>
            <p:nvPr/>
          </p:nvSpPr>
          <p:spPr>
            <a:xfrm rot="5400000">
              <a:off x="2415960" y="3939008"/>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grpSp>
      <p:grpSp>
        <p:nvGrpSpPr>
          <p:cNvPr id="20" name="群組 19"/>
          <p:cNvGrpSpPr/>
          <p:nvPr/>
        </p:nvGrpSpPr>
        <p:grpSpPr>
          <a:xfrm>
            <a:off x="6745418" y="2501358"/>
            <a:ext cx="642352" cy="2642877"/>
            <a:chOff x="7142066" y="1987121"/>
            <a:chExt cx="642352" cy="2642877"/>
          </a:xfrm>
        </p:grpSpPr>
        <p:sp>
          <p:nvSpPr>
            <p:cNvPr id="21"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2" name="文字方塊 21"/>
            <p:cNvSpPr txBox="1"/>
            <p:nvPr/>
          </p:nvSpPr>
          <p:spPr>
            <a:xfrm rot="5400000">
              <a:off x="7084256" y="3505942"/>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23" name="文字方塊 22"/>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smtClean="0"/>
                <a:t>1</a:t>
              </a:r>
              <a:endParaRPr lang="zh-TW" altLang="en-US" sz="2800" baseline="-25000" dirty="0"/>
            </a:p>
          </p:txBody>
        </p:sp>
        <p:sp>
          <p:nvSpPr>
            <p:cNvPr id="24" name="文字方塊 23"/>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smtClean="0"/>
                <a:t>2</a:t>
              </a:r>
              <a:endParaRPr lang="zh-TW" altLang="en-US" sz="2800" baseline="-25000" dirty="0"/>
            </a:p>
          </p:txBody>
        </p:sp>
        <p:sp>
          <p:nvSpPr>
            <p:cNvPr id="25" name="文字方塊 24"/>
            <p:cNvSpPr txBox="1"/>
            <p:nvPr/>
          </p:nvSpPr>
          <p:spPr>
            <a:xfrm>
              <a:off x="7142066" y="4051573"/>
              <a:ext cx="631069" cy="523220"/>
            </a:xfrm>
            <a:prstGeom prst="rect">
              <a:avLst/>
            </a:prstGeom>
            <a:noFill/>
          </p:spPr>
          <p:txBody>
            <a:bodyPr wrap="square" rtlCol="0">
              <a:spAutoFit/>
            </a:bodyPr>
            <a:lstStyle/>
            <a:p>
              <a:r>
                <a:rPr lang="en-US" altLang="zh-TW" sz="2800" dirty="0" smtClean="0"/>
                <a:t>y</a:t>
              </a:r>
              <a:r>
                <a:rPr lang="en-US" altLang="zh-TW" sz="2800" baseline="-25000" dirty="0" smtClean="0"/>
                <a:t>10</a:t>
              </a:r>
              <a:endParaRPr lang="zh-TW" altLang="en-US" sz="2800" baseline="-25000" dirty="0"/>
            </a:p>
          </p:txBody>
        </p:sp>
      </p:grpSp>
      <mc:AlternateContent xmlns:mc="http://schemas.openxmlformats.org/markup-compatibility/2006" xmlns:a14="http://schemas.microsoft.com/office/drawing/2010/main">
        <mc:Choice Requires="a14">
          <p:sp>
            <p:nvSpPr>
              <p:cNvPr id="29" name="文字方塊 28"/>
              <p:cNvSpPr txBox="1"/>
              <p:nvPr/>
            </p:nvSpPr>
            <p:spPr>
              <a:xfrm>
                <a:off x="3749382" y="4801774"/>
                <a:ext cx="2207720" cy="435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𝑓</m:t>
                      </m:r>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𝑅</m:t>
                          </m:r>
                        </m:e>
                        <m:sup>
                          <m:r>
                            <a:rPr lang="en-US" altLang="zh-TW" sz="2800" b="0" i="1" smtClean="0">
                              <a:latin typeface="Cambria Math" panose="02040503050406030204" pitchFamily="18" charset="0"/>
                            </a:rPr>
                            <m:t>256</m:t>
                          </m:r>
                        </m:sup>
                      </m:sSup>
                      <m:r>
                        <a:rPr lang="en-US" altLang="zh-TW" sz="2800" b="0" i="1" smtClean="0">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𝑅</m:t>
                          </m:r>
                        </m:e>
                        <m:sup>
                          <m:r>
                            <a:rPr lang="en-US" altLang="zh-TW" sz="2800" b="0" i="1" smtClean="0">
                              <a:latin typeface="Cambria Math" panose="02040503050406030204" pitchFamily="18" charset="0"/>
                            </a:rPr>
                            <m:t>10</m:t>
                          </m:r>
                        </m:sup>
                      </m:sSup>
                    </m:oMath>
                  </m:oMathPara>
                </a14:m>
                <a:endParaRPr lang="zh-TW" altLang="en-US" sz="28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3749382" y="4801774"/>
                <a:ext cx="2207720" cy="435760"/>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997253" y="5438668"/>
                <a:ext cx="56896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altLang="zh-TW" sz="2800" dirty="0" smtClean="0"/>
                  <a:t>In deep learning, the function </a:t>
                </a:r>
                <a14:m>
                  <m:oMath xmlns:m="http://schemas.openxmlformats.org/officeDocument/2006/math">
                    <m:r>
                      <a:rPr lang="en-US" altLang="zh-TW" sz="2800" b="0" i="1" smtClean="0">
                        <a:latin typeface="Cambria Math" panose="02040503050406030204" pitchFamily="18" charset="0"/>
                      </a:rPr>
                      <m:t>𝑓</m:t>
                    </m:r>
                  </m:oMath>
                </a14:m>
                <a:r>
                  <a:rPr lang="zh-TW" altLang="en-US" sz="2800" dirty="0" smtClean="0"/>
                  <a:t> </a:t>
                </a:r>
                <a:r>
                  <a:rPr lang="en-US" altLang="zh-TW" sz="2800" dirty="0" smtClean="0"/>
                  <a:t>is represented by neural network</a:t>
                </a:r>
                <a:endParaRPr lang="zh-TW" altLang="en-US" sz="2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997253" y="5438668"/>
                <a:ext cx="5689600" cy="954107"/>
              </a:xfrm>
              <a:prstGeom prst="rect">
                <a:avLst/>
              </a:prstGeom>
              <a:blipFill rotWithShape="0">
                <a:blip r:embed="rId12"/>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6087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12"/>
          <p:cNvGraphicFramePr>
            <a:graphicFrameLocks noChangeAspect="1"/>
          </p:cNvGraphicFramePr>
          <p:nvPr>
            <p:extLst>
              <p:ext uri="{D42A27DB-BD31-4B8C-83A1-F6EECF244321}">
                <p14:modId xmlns:p14="http://schemas.microsoft.com/office/powerpoint/2010/main" val="1096342192"/>
              </p:ext>
            </p:extLst>
          </p:nvPr>
        </p:nvGraphicFramePr>
        <p:xfrm>
          <a:off x="3437393" y="2894648"/>
          <a:ext cx="5324475" cy="596900"/>
        </p:xfrm>
        <a:graphic>
          <a:graphicData uri="http://schemas.openxmlformats.org/presentationml/2006/ole">
            <mc:AlternateContent xmlns:mc="http://schemas.openxmlformats.org/markup-compatibility/2006">
              <mc:Choice xmlns:v="urn:schemas-microsoft-com:vml" Requires="v">
                <p:oleObj spid="_x0000_s102198" name="方程式" r:id="rId4" imgW="1917360" imgH="215640" progId="Equation.3">
                  <p:embed/>
                </p:oleObj>
              </mc:Choice>
              <mc:Fallback>
                <p:oleObj name="方程式" r:id="rId4" imgW="1917360" imgH="215640" progId="Equation.3">
                  <p:embed/>
                  <p:pic>
                    <p:nvPicPr>
                      <p:cNvPr id="0" name=""/>
                      <p:cNvPicPr>
                        <a:picLocks noChangeAspect="1" noChangeArrowheads="1"/>
                      </p:cNvPicPr>
                      <p:nvPr/>
                    </p:nvPicPr>
                    <p:blipFill>
                      <a:blip r:embed="rId5"/>
                      <a:srcRect/>
                      <a:stretch>
                        <a:fillRect/>
                      </a:stretch>
                    </p:blipFill>
                    <p:spPr bwMode="auto">
                      <a:xfrm>
                        <a:off x="3437393" y="2894648"/>
                        <a:ext cx="5324475" cy="596900"/>
                      </a:xfrm>
                      <a:prstGeom prst="rect">
                        <a:avLst/>
                      </a:prstGeom>
                      <a:noFill/>
                      <a:extLst/>
                    </p:spPr>
                  </p:pic>
                </p:oleObj>
              </mc:Fallback>
            </mc:AlternateContent>
          </a:graphicData>
        </a:graphic>
      </p:graphicFrame>
      <p:sp>
        <p:nvSpPr>
          <p:cNvPr id="2" name="標題 1"/>
          <p:cNvSpPr>
            <a:spLocks noGrp="1"/>
          </p:cNvSpPr>
          <p:nvPr>
            <p:ph type="title"/>
          </p:nvPr>
        </p:nvSpPr>
        <p:spPr/>
        <p:txBody>
          <a:bodyPr/>
          <a:lstStyle/>
          <a:p>
            <a:r>
              <a:rPr lang="en-US" altLang="zh-TW" dirty="0" smtClean="0"/>
              <a:t>Element of Neural Network </a:t>
            </a:r>
            <a:endParaRPr lang="zh-TW" altLang="en-US" dirty="0"/>
          </a:p>
        </p:txBody>
      </p:sp>
      <mc:AlternateContent xmlns:mc="http://schemas.openxmlformats.org/markup-compatibility/2006" xmlns:a14="http://schemas.microsoft.com/office/drawing/2010/main">
        <mc:Choice Requires="a14">
          <p:sp>
            <p:nvSpPr>
              <p:cNvPr id="35" name="文字方塊 34"/>
              <p:cNvSpPr txBox="1"/>
              <p:nvPr/>
            </p:nvSpPr>
            <p:spPr>
              <a:xfrm>
                <a:off x="4227506" y="1902037"/>
                <a:ext cx="164404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𝑓</m:t>
                      </m:r>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𝑅</m:t>
                          </m:r>
                        </m:e>
                        <m:sup>
                          <m:r>
                            <a:rPr lang="en-US" altLang="zh-TW" sz="2800" b="0" i="1" smtClean="0">
                              <a:latin typeface="Cambria Math" panose="02040503050406030204" pitchFamily="18" charset="0"/>
                            </a:rPr>
                            <m:t>𝐾</m:t>
                          </m:r>
                        </m:sup>
                      </m:sSup>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𝑅</m:t>
                      </m:r>
                    </m:oMath>
                  </m:oMathPara>
                </a14:m>
                <a:endParaRPr lang="zh-TW" altLang="en-US" sz="28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4227506" y="1902037"/>
                <a:ext cx="1644040" cy="430887"/>
              </a:xfrm>
              <a:prstGeom prst="rect">
                <a:avLst/>
              </a:prstGeom>
              <a:blipFill rotWithShape="0">
                <a:blip r:embed="rId6"/>
                <a:stretch>
                  <a:fillRect/>
                </a:stretch>
              </a:blipFill>
            </p:spPr>
            <p:txBody>
              <a:bodyPr/>
              <a:lstStyle/>
              <a:p>
                <a:r>
                  <a:rPr lang="zh-TW" altLang="en-US">
                    <a:noFill/>
                  </a:rPr>
                  <a:t> </a:t>
                </a:r>
              </a:p>
            </p:txBody>
          </p:sp>
        </mc:Fallback>
      </mc:AlternateContent>
      <p:sp>
        <p:nvSpPr>
          <p:cNvPr id="26" name="矩形 25"/>
          <p:cNvSpPr/>
          <p:nvPr/>
        </p:nvSpPr>
        <p:spPr>
          <a:xfrm>
            <a:off x="2082333" y="2938572"/>
            <a:ext cx="622890" cy="221935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36" name="直線單箭頭接點 35"/>
          <p:cNvCxnSpPr/>
          <p:nvPr/>
        </p:nvCxnSpPr>
        <p:spPr>
          <a:xfrm flipV="1">
            <a:off x="5697288" y="4441558"/>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771942" y="5463176"/>
            <a:ext cx="596697" cy="584276"/>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 name="矩形 4"/>
          <p:cNvSpPr/>
          <p:nvPr/>
        </p:nvSpPr>
        <p:spPr>
          <a:xfrm>
            <a:off x="1097648" y="2850704"/>
            <a:ext cx="596697" cy="280702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6" name="直線單箭頭接點 5"/>
          <p:cNvCxnSpPr>
            <a:stCxn id="18" idx="3"/>
            <a:endCxn id="22" idx="1"/>
          </p:cNvCxnSpPr>
          <p:nvPr/>
        </p:nvCxnSpPr>
        <p:spPr>
          <a:xfrm flipV="1">
            <a:off x="1686725" y="4452003"/>
            <a:ext cx="2145559" cy="7888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4986856" y="3943097"/>
            <a:ext cx="941612" cy="94161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dirty="0"/>
          </a:p>
        </p:txBody>
      </p:sp>
      <p:graphicFrame>
        <p:nvGraphicFramePr>
          <p:cNvPr id="8" name="Object 12"/>
          <p:cNvGraphicFramePr>
            <a:graphicFrameLocks noChangeAspect="1"/>
          </p:cNvGraphicFramePr>
          <p:nvPr>
            <p:extLst>
              <p:ext uri="{D42A27DB-BD31-4B8C-83A1-F6EECF244321}">
                <p14:modId xmlns:p14="http://schemas.microsoft.com/office/powerpoint/2010/main" val="85264104"/>
              </p:ext>
            </p:extLst>
          </p:nvPr>
        </p:nvGraphicFramePr>
        <p:xfrm>
          <a:off x="4515922" y="4054524"/>
          <a:ext cx="352425" cy="350837"/>
        </p:xfrm>
        <a:graphic>
          <a:graphicData uri="http://schemas.openxmlformats.org/presentationml/2006/ole">
            <mc:AlternateContent xmlns:mc="http://schemas.openxmlformats.org/markup-compatibility/2006">
              <mc:Choice xmlns:v="urn:schemas-microsoft-com:vml" Requires="v">
                <p:oleObj spid="_x0000_s102199" name="方程式" r:id="rId7" imgW="126720" imgH="126720" progId="Equation.3">
                  <p:embed/>
                </p:oleObj>
              </mc:Choice>
              <mc:Fallback>
                <p:oleObj name="方程式" r:id="rId7" imgW="126720" imgH="126720" progId="Equation.3">
                  <p:embed/>
                  <p:pic>
                    <p:nvPicPr>
                      <p:cNvPr id="0" name=""/>
                      <p:cNvPicPr>
                        <a:picLocks noChangeAspect="1" noChangeArrowheads="1"/>
                      </p:cNvPicPr>
                      <p:nvPr/>
                    </p:nvPicPr>
                    <p:blipFill>
                      <a:blip r:embed="rId8"/>
                      <a:srcRect/>
                      <a:stretch>
                        <a:fillRect/>
                      </a:stretch>
                    </p:blipFill>
                    <p:spPr bwMode="auto">
                      <a:xfrm>
                        <a:off x="4515922" y="4054524"/>
                        <a:ext cx="352425" cy="350837"/>
                      </a:xfrm>
                      <a:prstGeom prst="rect">
                        <a:avLst/>
                      </a:prstGeom>
                      <a:noFill/>
                      <a:extLst/>
                    </p:spPr>
                  </p:pic>
                </p:oleObj>
              </mc:Fallback>
            </mc:AlternateContent>
          </a:graphicData>
        </a:graphic>
      </p:graphicFrame>
      <p:graphicFrame>
        <p:nvGraphicFramePr>
          <p:cNvPr id="9" name="Object 12"/>
          <p:cNvGraphicFramePr>
            <a:graphicFrameLocks noChangeAspect="1"/>
          </p:cNvGraphicFramePr>
          <p:nvPr>
            <p:extLst>
              <p:ext uri="{D42A27DB-BD31-4B8C-83A1-F6EECF244321}">
                <p14:modId xmlns:p14="http://schemas.microsoft.com/office/powerpoint/2010/main" val="1767688913"/>
              </p:ext>
            </p:extLst>
          </p:nvPr>
        </p:nvGraphicFramePr>
        <p:xfrm>
          <a:off x="2140424" y="2959301"/>
          <a:ext cx="493713" cy="595313"/>
        </p:xfrm>
        <a:graphic>
          <a:graphicData uri="http://schemas.openxmlformats.org/presentationml/2006/ole">
            <mc:AlternateContent xmlns:mc="http://schemas.openxmlformats.org/markup-compatibility/2006">
              <mc:Choice xmlns:v="urn:schemas-microsoft-com:vml" Requires="v">
                <p:oleObj spid="_x0000_s102200" name="方程式" r:id="rId9" imgW="177480" imgH="215640" progId="Equation.3">
                  <p:embed/>
                </p:oleObj>
              </mc:Choice>
              <mc:Fallback>
                <p:oleObj name="方程式" r:id="rId9" imgW="177480" imgH="215640" progId="Equation.3">
                  <p:embed/>
                  <p:pic>
                    <p:nvPicPr>
                      <p:cNvPr id="0" name=""/>
                      <p:cNvPicPr>
                        <a:picLocks noChangeAspect="1" noChangeArrowheads="1"/>
                      </p:cNvPicPr>
                      <p:nvPr/>
                    </p:nvPicPr>
                    <p:blipFill>
                      <a:blip r:embed="rId10"/>
                      <a:srcRect/>
                      <a:stretch>
                        <a:fillRect/>
                      </a:stretch>
                    </p:blipFill>
                    <p:spPr bwMode="auto">
                      <a:xfrm>
                        <a:off x="2140424" y="2959301"/>
                        <a:ext cx="493713" cy="595313"/>
                      </a:xfrm>
                      <a:prstGeom prst="rect">
                        <a:avLst/>
                      </a:prstGeom>
                      <a:noFill/>
                      <a:extLst/>
                    </p:spPr>
                  </p:pic>
                </p:oleObj>
              </mc:Fallback>
            </mc:AlternateContent>
          </a:graphicData>
        </a:graphic>
      </p:graphicFrame>
      <p:graphicFrame>
        <p:nvGraphicFramePr>
          <p:cNvPr id="10" name="Object 12"/>
          <p:cNvGraphicFramePr>
            <a:graphicFrameLocks noChangeAspect="1"/>
          </p:cNvGraphicFramePr>
          <p:nvPr>
            <p:extLst>
              <p:ext uri="{D42A27DB-BD31-4B8C-83A1-F6EECF244321}">
                <p14:modId xmlns:p14="http://schemas.microsoft.com/office/powerpoint/2010/main" val="2177799279"/>
              </p:ext>
            </p:extLst>
          </p:nvPr>
        </p:nvGraphicFramePr>
        <p:xfrm>
          <a:off x="2144274" y="3595555"/>
          <a:ext cx="528638" cy="595313"/>
        </p:xfrm>
        <a:graphic>
          <a:graphicData uri="http://schemas.openxmlformats.org/presentationml/2006/ole">
            <mc:AlternateContent xmlns:mc="http://schemas.openxmlformats.org/markup-compatibility/2006">
              <mc:Choice xmlns:v="urn:schemas-microsoft-com:vml" Requires="v">
                <p:oleObj spid="_x0000_s102201" name="方程式" r:id="rId11" imgW="190440" imgH="215640" progId="Equation.3">
                  <p:embed/>
                </p:oleObj>
              </mc:Choice>
              <mc:Fallback>
                <p:oleObj name="方程式" r:id="rId11" imgW="190440" imgH="215640" progId="Equation.3">
                  <p:embed/>
                  <p:pic>
                    <p:nvPicPr>
                      <p:cNvPr id="0" name=""/>
                      <p:cNvPicPr>
                        <a:picLocks noChangeAspect="1" noChangeArrowheads="1"/>
                      </p:cNvPicPr>
                      <p:nvPr/>
                    </p:nvPicPr>
                    <p:blipFill>
                      <a:blip r:embed="rId12"/>
                      <a:srcRect/>
                      <a:stretch>
                        <a:fillRect/>
                      </a:stretch>
                    </p:blipFill>
                    <p:spPr bwMode="auto">
                      <a:xfrm>
                        <a:off x="2144274" y="3595555"/>
                        <a:ext cx="528638" cy="595313"/>
                      </a:xfrm>
                      <a:prstGeom prst="rect">
                        <a:avLst/>
                      </a:prstGeom>
                      <a:noFill/>
                      <a:extLst/>
                    </p:spPr>
                  </p:pic>
                </p:oleObj>
              </mc:Fallback>
            </mc:AlternateContent>
          </a:graphicData>
        </a:graphic>
      </p:graphicFrame>
      <p:graphicFrame>
        <p:nvGraphicFramePr>
          <p:cNvPr id="11" name="Object 12"/>
          <p:cNvGraphicFramePr>
            <a:graphicFrameLocks noChangeAspect="1"/>
          </p:cNvGraphicFramePr>
          <p:nvPr>
            <p:extLst>
              <p:ext uri="{D42A27DB-BD31-4B8C-83A1-F6EECF244321}">
                <p14:modId xmlns:p14="http://schemas.microsoft.com/office/powerpoint/2010/main" val="2499923169"/>
              </p:ext>
            </p:extLst>
          </p:nvPr>
        </p:nvGraphicFramePr>
        <p:xfrm>
          <a:off x="2140424" y="4374405"/>
          <a:ext cx="598487" cy="595312"/>
        </p:xfrm>
        <a:graphic>
          <a:graphicData uri="http://schemas.openxmlformats.org/presentationml/2006/ole">
            <mc:AlternateContent xmlns:mc="http://schemas.openxmlformats.org/markup-compatibility/2006">
              <mc:Choice xmlns:v="urn:schemas-microsoft-com:vml" Requires="v">
                <p:oleObj spid="_x0000_s102202" name="方程式" r:id="rId13" imgW="215640" imgH="215640" progId="Equation.3">
                  <p:embed/>
                </p:oleObj>
              </mc:Choice>
              <mc:Fallback>
                <p:oleObj name="方程式" r:id="rId13" imgW="215640" imgH="215640" progId="Equation.3">
                  <p:embed/>
                  <p:pic>
                    <p:nvPicPr>
                      <p:cNvPr id="0" name=""/>
                      <p:cNvPicPr>
                        <a:picLocks noChangeAspect="1" noChangeArrowheads="1"/>
                      </p:cNvPicPr>
                      <p:nvPr/>
                    </p:nvPicPr>
                    <p:blipFill>
                      <a:blip r:embed="rId14"/>
                      <a:srcRect/>
                      <a:stretch>
                        <a:fillRect/>
                      </a:stretch>
                    </p:blipFill>
                    <p:spPr bwMode="auto">
                      <a:xfrm>
                        <a:off x="2140424" y="4374405"/>
                        <a:ext cx="598487" cy="595312"/>
                      </a:xfrm>
                      <a:prstGeom prst="rect">
                        <a:avLst/>
                      </a:prstGeom>
                      <a:noFill/>
                      <a:extLst/>
                    </p:spPr>
                  </p:pic>
                </p:oleObj>
              </mc:Fallback>
            </mc:AlternateContent>
          </a:graphicData>
        </a:graphic>
      </p:graphicFrame>
      <p:cxnSp>
        <p:nvCxnSpPr>
          <p:cNvPr id="12" name="直線單箭頭接點 11"/>
          <p:cNvCxnSpPr/>
          <p:nvPr/>
        </p:nvCxnSpPr>
        <p:spPr>
          <a:xfrm flipV="1">
            <a:off x="4173798" y="4421401"/>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17" idx="3"/>
            <a:endCxn id="22" idx="1"/>
          </p:cNvCxnSpPr>
          <p:nvPr/>
        </p:nvCxnSpPr>
        <p:spPr>
          <a:xfrm>
            <a:off x="1674694" y="4024747"/>
            <a:ext cx="2157590" cy="4272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endCxn id="22" idx="1"/>
          </p:cNvCxnSpPr>
          <p:nvPr/>
        </p:nvCxnSpPr>
        <p:spPr>
          <a:xfrm>
            <a:off x="1694345" y="3166471"/>
            <a:ext cx="2137939" cy="12855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rot="5400000">
            <a:off x="1104498" y="4511686"/>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graphicFrame>
        <p:nvGraphicFramePr>
          <p:cNvPr id="16" name="Object 12"/>
          <p:cNvGraphicFramePr>
            <a:graphicFrameLocks noChangeAspect="1"/>
          </p:cNvGraphicFramePr>
          <p:nvPr>
            <p:extLst>
              <p:ext uri="{D42A27DB-BD31-4B8C-83A1-F6EECF244321}">
                <p14:modId xmlns:p14="http://schemas.microsoft.com/office/powerpoint/2010/main" val="2046599115"/>
              </p:ext>
            </p:extLst>
          </p:nvPr>
        </p:nvGraphicFramePr>
        <p:xfrm>
          <a:off x="1179394" y="2807928"/>
          <a:ext cx="495300" cy="630238"/>
        </p:xfrm>
        <a:graphic>
          <a:graphicData uri="http://schemas.openxmlformats.org/presentationml/2006/ole">
            <mc:AlternateContent xmlns:mc="http://schemas.openxmlformats.org/markup-compatibility/2006">
              <mc:Choice xmlns:v="urn:schemas-microsoft-com:vml" Requires="v">
                <p:oleObj spid="_x0000_s102203" name="方程式" r:id="rId15" imgW="177480" imgH="228600" progId="Equation.3">
                  <p:embed/>
                </p:oleObj>
              </mc:Choice>
              <mc:Fallback>
                <p:oleObj name="方程式" r:id="rId15" imgW="177480" imgH="228600" progId="Equation.3">
                  <p:embed/>
                  <p:pic>
                    <p:nvPicPr>
                      <p:cNvPr id="0" name=""/>
                      <p:cNvPicPr>
                        <a:picLocks noChangeAspect="1" noChangeArrowheads="1"/>
                      </p:cNvPicPr>
                      <p:nvPr/>
                    </p:nvPicPr>
                    <p:blipFill>
                      <a:blip r:embed="rId16"/>
                      <a:srcRect/>
                      <a:stretch>
                        <a:fillRect/>
                      </a:stretch>
                    </p:blipFill>
                    <p:spPr bwMode="auto">
                      <a:xfrm>
                        <a:off x="1179394" y="2807928"/>
                        <a:ext cx="495300" cy="630238"/>
                      </a:xfrm>
                      <a:prstGeom prst="rect">
                        <a:avLst/>
                      </a:prstGeom>
                      <a:noFill/>
                      <a:extLst/>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1632680723"/>
              </p:ext>
            </p:extLst>
          </p:nvPr>
        </p:nvGraphicFramePr>
        <p:xfrm>
          <a:off x="1179394" y="3709628"/>
          <a:ext cx="495300" cy="630238"/>
        </p:xfrm>
        <a:graphic>
          <a:graphicData uri="http://schemas.openxmlformats.org/presentationml/2006/ole">
            <mc:AlternateContent xmlns:mc="http://schemas.openxmlformats.org/markup-compatibility/2006">
              <mc:Choice xmlns:v="urn:schemas-microsoft-com:vml" Requires="v">
                <p:oleObj spid="_x0000_s102204" name="方程式" r:id="rId17" imgW="177480" imgH="228600" progId="Equation.3">
                  <p:embed/>
                </p:oleObj>
              </mc:Choice>
              <mc:Fallback>
                <p:oleObj name="方程式" r:id="rId17" imgW="177480" imgH="228600" progId="Equation.3">
                  <p:embed/>
                  <p:pic>
                    <p:nvPicPr>
                      <p:cNvPr id="0" name=""/>
                      <p:cNvPicPr>
                        <a:picLocks noChangeAspect="1" noChangeArrowheads="1"/>
                      </p:cNvPicPr>
                      <p:nvPr/>
                    </p:nvPicPr>
                    <p:blipFill>
                      <a:blip r:embed="rId18"/>
                      <a:srcRect/>
                      <a:stretch>
                        <a:fillRect/>
                      </a:stretch>
                    </p:blipFill>
                    <p:spPr bwMode="auto">
                      <a:xfrm>
                        <a:off x="1179394" y="3709628"/>
                        <a:ext cx="495300" cy="630238"/>
                      </a:xfrm>
                      <a:prstGeom prst="rect">
                        <a:avLst/>
                      </a:prstGeom>
                      <a:noFill/>
                      <a:extLst/>
                    </p:spPr>
                  </p:pic>
                </p:oleObj>
              </mc:Fallback>
            </mc:AlternateContent>
          </a:graphicData>
        </a:graphic>
      </p:graphicFrame>
      <p:graphicFrame>
        <p:nvGraphicFramePr>
          <p:cNvPr id="18" name="Object 12"/>
          <p:cNvGraphicFramePr>
            <a:graphicFrameLocks noChangeAspect="1"/>
          </p:cNvGraphicFramePr>
          <p:nvPr>
            <p:extLst>
              <p:ext uri="{D42A27DB-BD31-4B8C-83A1-F6EECF244321}">
                <p14:modId xmlns:p14="http://schemas.microsoft.com/office/powerpoint/2010/main" val="3763425429"/>
              </p:ext>
            </p:extLst>
          </p:nvPr>
        </p:nvGraphicFramePr>
        <p:xfrm>
          <a:off x="1153325" y="4925746"/>
          <a:ext cx="533400" cy="630238"/>
        </p:xfrm>
        <a:graphic>
          <a:graphicData uri="http://schemas.openxmlformats.org/presentationml/2006/ole">
            <mc:AlternateContent xmlns:mc="http://schemas.openxmlformats.org/markup-compatibility/2006">
              <mc:Choice xmlns:v="urn:schemas-microsoft-com:vml" Requires="v">
                <p:oleObj spid="_x0000_s102205" name="方程式" r:id="rId19" imgW="190440" imgH="228600" progId="Equation.3">
                  <p:embed/>
                </p:oleObj>
              </mc:Choice>
              <mc:Fallback>
                <p:oleObj name="方程式" r:id="rId19" imgW="190440" imgH="228600" progId="Equation.3">
                  <p:embed/>
                  <p:pic>
                    <p:nvPicPr>
                      <p:cNvPr id="0" name=""/>
                      <p:cNvPicPr>
                        <a:picLocks noChangeAspect="1" noChangeArrowheads="1"/>
                      </p:cNvPicPr>
                      <p:nvPr/>
                    </p:nvPicPr>
                    <p:blipFill>
                      <a:blip r:embed="rId20"/>
                      <a:srcRect/>
                      <a:stretch>
                        <a:fillRect/>
                      </a:stretch>
                    </p:blipFill>
                    <p:spPr bwMode="auto">
                      <a:xfrm>
                        <a:off x="1153325" y="4925746"/>
                        <a:ext cx="533400" cy="630238"/>
                      </a:xfrm>
                      <a:prstGeom prst="rect">
                        <a:avLst/>
                      </a:prstGeom>
                      <a:noFill/>
                      <a:extLst/>
                    </p:spPr>
                  </p:pic>
                </p:oleObj>
              </mc:Fallback>
            </mc:AlternateContent>
          </a:graphicData>
        </a:graphic>
      </p:graphicFrame>
      <p:grpSp>
        <p:nvGrpSpPr>
          <p:cNvPr id="21" name="群組 20"/>
          <p:cNvGrpSpPr/>
          <p:nvPr/>
        </p:nvGrpSpPr>
        <p:grpSpPr>
          <a:xfrm>
            <a:off x="3832284" y="4191843"/>
            <a:ext cx="520319" cy="520319"/>
            <a:chOff x="3342651" y="3507082"/>
            <a:chExt cx="520319" cy="520319"/>
          </a:xfrm>
        </p:grpSpPr>
        <p:sp>
          <p:nvSpPr>
            <p:cNvPr id="22" name="矩形 21"/>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23" name="Object 12"/>
            <p:cNvGraphicFramePr>
              <a:graphicFrameLocks noChangeAspect="1"/>
            </p:cNvGraphicFramePr>
            <p:nvPr>
              <p:extLst/>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spid="_x0000_s102206" name="方程式" r:id="rId21" imgW="139680" imgH="139680" progId="Equation.3">
                    <p:embed/>
                  </p:oleObj>
                </mc:Choice>
                <mc:Fallback>
                  <p:oleObj name="方程式" r:id="rId21" imgW="139680" imgH="139680" progId="Equation.3">
                    <p:embed/>
                    <p:pic>
                      <p:nvPicPr>
                        <p:cNvPr id="0" name=""/>
                        <p:cNvPicPr>
                          <a:picLocks noChangeAspect="1" noChangeArrowheads="1"/>
                        </p:cNvPicPr>
                        <p:nvPr/>
                      </p:nvPicPr>
                      <p:blipFill>
                        <a:blip r:embed="rId22"/>
                        <a:srcRect/>
                        <a:stretch>
                          <a:fillRect/>
                        </a:stretch>
                      </p:blipFill>
                      <p:spPr bwMode="auto">
                        <a:xfrm>
                          <a:off x="3435128" y="3545009"/>
                          <a:ext cx="385763" cy="387350"/>
                        </a:xfrm>
                        <a:prstGeom prst="rect">
                          <a:avLst/>
                        </a:prstGeom>
                        <a:noFill/>
                        <a:extLst/>
                      </p:spPr>
                    </p:pic>
                  </p:oleObj>
                </mc:Fallback>
              </mc:AlternateContent>
            </a:graphicData>
          </a:graphic>
        </p:graphicFrame>
      </p:grpSp>
      <p:graphicFrame>
        <p:nvGraphicFramePr>
          <p:cNvPr id="24" name="Object 12"/>
          <p:cNvGraphicFramePr>
            <a:graphicFrameLocks noChangeAspect="1"/>
          </p:cNvGraphicFramePr>
          <p:nvPr>
            <p:extLst>
              <p:ext uri="{D42A27DB-BD31-4B8C-83A1-F6EECF244321}">
                <p14:modId xmlns:p14="http://schemas.microsoft.com/office/powerpoint/2010/main" val="577195241"/>
              </p:ext>
            </p:extLst>
          </p:nvPr>
        </p:nvGraphicFramePr>
        <p:xfrm>
          <a:off x="3889980" y="5545694"/>
          <a:ext cx="354012" cy="488950"/>
        </p:xfrm>
        <a:graphic>
          <a:graphicData uri="http://schemas.openxmlformats.org/presentationml/2006/ole">
            <mc:AlternateContent xmlns:mc="http://schemas.openxmlformats.org/markup-compatibility/2006">
              <mc:Choice xmlns:v="urn:schemas-microsoft-com:vml" Requires="v">
                <p:oleObj spid="_x0000_s102207" name="方程式" r:id="rId23" imgW="126720" imgH="177480" progId="Equation.3">
                  <p:embed/>
                </p:oleObj>
              </mc:Choice>
              <mc:Fallback>
                <p:oleObj name="方程式" r:id="rId23" imgW="126720" imgH="177480" progId="Equation.3">
                  <p:embed/>
                  <p:pic>
                    <p:nvPicPr>
                      <p:cNvPr id="0" name=""/>
                      <p:cNvPicPr>
                        <a:picLocks noChangeAspect="1" noChangeArrowheads="1"/>
                      </p:cNvPicPr>
                      <p:nvPr/>
                    </p:nvPicPr>
                    <p:blipFill>
                      <a:blip r:embed="rId24"/>
                      <a:srcRect/>
                      <a:stretch>
                        <a:fillRect/>
                      </a:stretch>
                    </p:blipFill>
                    <p:spPr bwMode="auto">
                      <a:xfrm>
                        <a:off x="3889980" y="5545694"/>
                        <a:ext cx="354012" cy="488950"/>
                      </a:xfrm>
                      <a:prstGeom prst="rect">
                        <a:avLst/>
                      </a:prstGeom>
                      <a:noFill/>
                      <a:extLst/>
                    </p:spPr>
                  </p:pic>
                </p:oleObj>
              </mc:Fallback>
            </mc:AlternateContent>
          </a:graphicData>
        </a:graphic>
      </p:graphicFrame>
      <p:cxnSp>
        <p:nvCxnSpPr>
          <p:cNvPr id="25" name="直線單箭頭接點 24"/>
          <p:cNvCxnSpPr/>
          <p:nvPr/>
        </p:nvCxnSpPr>
        <p:spPr>
          <a:xfrm flipV="1">
            <a:off x="4083491" y="4722606"/>
            <a:ext cx="0" cy="754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ct 12"/>
          <p:cNvGraphicFramePr>
            <a:graphicFrameLocks noChangeAspect="1"/>
          </p:cNvGraphicFramePr>
          <p:nvPr>
            <p:extLst>
              <p:ext uri="{D42A27DB-BD31-4B8C-83A1-F6EECF244321}">
                <p14:modId xmlns:p14="http://schemas.microsoft.com/office/powerpoint/2010/main" val="1173254858"/>
              </p:ext>
            </p:extLst>
          </p:nvPr>
        </p:nvGraphicFramePr>
        <p:xfrm>
          <a:off x="5054247" y="4138661"/>
          <a:ext cx="787400" cy="533400"/>
        </p:xfrm>
        <a:graphic>
          <a:graphicData uri="http://schemas.openxmlformats.org/presentationml/2006/ole">
            <mc:AlternateContent xmlns:mc="http://schemas.openxmlformats.org/markup-compatibility/2006">
              <mc:Choice xmlns:v="urn:schemas-microsoft-com:vml" Requires="v">
                <p:oleObj spid="_x0000_s102208" name="方程式" r:id="rId25" imgW="317160" imgH="215640" progId="Equation.3">
                  <p:embed/>
                </p:oleObj>
              </mc:Choice>
              <mc:Fallback>
                <p:oleObj name="方程式" r:id="rId25" imgW="317160" imgH="215640" progId="Equation.3">
                  <p:embed/>
                  <p:pic>
                    <p:nvPicPr>
                      <p:cNvPr id="0" name=""/>
                      <p:cNvPicPr>
                        <a:picLocks noChangeAspect="1" noChangeArrowheads="1"/>
                      </p:cNvPicPr>
                      <p:nvPr/>
                    </p:nvPicPr>
                    <p:blipFill>
                      <a:blip r:embed="rId26"/>
                      <a:srcRect/>
                      <a:stretch>
                        <a:fillRect/>
                      </a:stretch>
                    </p:blipFill>
                    <p:spPr bwMode="auto">
                      <a:xfrm>
                        <a:off x="5054247" y="4138661"/>
                        <a:ext cx="787400" cy="533400"/>
                      </a:xfrm>
                      <a:prstGeom prst="rect">
                        <a:avLst/>
                      </a:prstGeom>
                      <a:noFill/>
                      <a:extLst/>
                    </p:spPr>
                  </p:pic>
                </p:oleObj>
              </mc:Fallback>
            </mc:AlternateContent>
          </a:graphicData>
        </a:graphic>
      </p:graphicFrame>
      <p:sp>
        <p:nvSpPr>
          <p:cNvPr id="34" name="文字方塊 33"/>
          <p:cNvSpPr txBox="1"/>
          <p:nvPr/>
        </p:nvSpPr>
        <p:spPr>
          <a:xfrm>
            <a:off x="3667975" y="6056796"/>
            <a:ext cx="798022" cy="461665"/>
          </a:xfrm>
          <a:prstGeom prst="rect">
            <a:avLst/>
          </a:prstGeom>
          <a:noFill/>
        </p:spPr>
        <p:txBody>
          <a:bodyPr wrap="square" rtlCol="0">
            <a:spAutoFit/>
          </a:bodyPr>
          <a:lstStyle/>
          <a:p>
            <a:pPr algn="ctr"/>
            <a:r>
              <a:rPr lang="en-US" altLang="zh-TW" sz="2400" dirty="0" smtClean="0">
                <a:solidFill>
                  <a:srgbClr val="0000FF"/>
                </a:solidFill>
              </a:rPr>
              <a:t>bias</a:t>
            </a:r>
            <a:endParaRPr lang="zh-TW" altLang="en-US" sz="2400" dirty="0">
              <a:solidFill>
                <a:srgbClr val="0000FF"/>
              </a:solidFill>
            </a:endParaRPr>
          </a:p>
        </p:txBody>
      </p:sp>
      <p:graphicFrame>
        <p:nvGraphicFramePr>
          <p:cNvPr id="37" name="Object 12"/>
          <p:cNvGraphicFramePr>
            <a:graphicFrameLocks noChangeAspect="1"/>
          </p:cNvGraphicFramePr>
          <p:nvPr>
            <p:extLst>
              <p:ext uri="{D42A27DB-BD31-4B8C-83A1-F6EECF244321}">
                <p14:modId xmlns:p14="http://schemas.microsoft.com/office/powerpoint/2010/main" val="3695982689"/>
              </p:ext>
            </p:extLst>
          </p:nvPr>
        </p:nvGraphicFramePr>
        <p:xfrm>
          <a:off x="6563805" y="4232275"/>
          <a:ext cx="352425" cy="385763"/>
        </p:xfrm>
        <a:graphic>
          <a:graphicData uri="http://schemas.openxmlformats.org/presentationml/2006/ole">
            <mc:AlternateContent xmlns:mc="http://schemas.openxmlformats.org/markup-compatibility/2006">
              <mc:Choice xmlns:v="urn:schemas-microsoft-com:vml" Requires="v">
                <p:oleObj spid="_x0000_s102209" name="方程式" r:id="rId27" imgW="126720" imgH="139680" progId="Equation.3">
                  <p:embed/>
                </p:oleObj>
              </mc:Choice>
              <mc:Fallback>
                <p:oleObj name="方程式" r:id="rId27" imgW="126720" imgH="139680" progId="Equation.3">
                  <p:embed/>
                  <p:pic>
                    <p:nvPicPr>
                      <p:cNvPr id="0" name=""/>
                      <p:cNvPicPr>
                        <a:picLocks noChangeAspect="1" noChangeArrowheads="1"/>
                      </p:cNvPicPr>
                      <p:nvPr/>
                    </p:nvPicPr>
                    <p:blipFill>
                      <a:blip r:embed="rId28"/>
                      <a:srcRect/>
                      <a:stretch>
                        <a:fillRect/>
                      </a:stretch>
                    </p:blipFill>
                    <p:spPr bwMode="auto">
                      <a:xfrm>
                        <a:off x="6563805" y="4232275"/>
                        <a:ext cx="352425" cy="385763"/>
                      </a:xfrm>
                      <a:prstGeom prst="rect">
                        <a:avLst/>
                      </a:prstGeom>
                      <a:noFill/>
                      <a:extLst/>
                    </p:spPr>
                  </p:pic>
                </p:oleObj>
              </mc:Fallback>
            </mc:AlternateContent>
          </a:graphicData>
        </a:graphic>
      </p:graphicFrame>
      <p:sp>
        <p:nvSpPr>
          <p:cNvPr id="40" name="文字方塊 39"/>
          <p:cNvSpPr txBox="1"/>
          <p:nvPr/>
        </p:nvSpPr>
        <p:spPr>
          <a:xfrm>
            <a:off x="4576141" y="4945347"/>
            <a:ext cx="1894780" cy="830997"/>
          </a:xfrm>
          <a:prstGeom prst="rect">
            <a:avLst/>
          </a:prstGeom>
          <a:noFill/>
        </p:spPr>
        <p:txBody>
          <a:bodyPr wrap="square" rtlCol="0">
            <a:spAutoFit/>
          </a:bodyPr>
          <a:lstStyle/>
          <a:p>
            <a:pPr algn="ctr"/>
            <a:r>
              <a:rPr lang="en-US" altLang="zh-TW" sz="2400" dirty="0" smtClean="0">
                <a:solidFill>
                  <a:srgbClr val="0000FF"/>
                </a:solidFill>
              </a:rPr>
              <a:t>Activation function</a:t>
            </a:r>
            <a:endParaRPr lang="zh-TW" altLang="en-US" sz="2400" dirty="0">
              <a:solidFill>
                <a:srgbClr val="0000FF"/>
              </a:solidFill>
            </a:endParaRPr>
          </a:p>
        </p:txBody>
      </p:sp>
      <p:sp>
        <p:nvSpPr>
          <p:cNvPr id="39" name="文字方塊 38"/>
          <p:cNvSpPr txBox="1"/>
          <p:nvPr/>
        </p:nvSpPr>
        <p:spPr>
          <a:xfrm>
            <a:off x="1833704" y="5240865"/>
            <a:ext cx="1186572" cy="461665"/>
          </a:xfrm>
          <a:prstGeom prst="rect">
            <a:avLst/>
          </a:prstGeom>
          <a:noFill/>
        </p:spPr>
        <p:txBody>
          <a:bodyPr wrap="square" rtlCol="0">
            <a:spAutoFit/>
          </a:bodyPr>
          <a:lstStyle/>
          <a:p>
            <a:pPr algn="ctr"/>
            <a:r>
              <a:rPr lang="en-US" altLang="zh-TW" sz="2400" dirty="0" smtClean="0">
                <a:solidFill>
                  <a:srgbClr val="0000FF"/>
                </a:solidFill>
              </a:rPr>
              <a:t>weights</a:t>
            </a:r>
            <a:endParaRPr lang="zh-TW" altLang="en-US" sz="2400" dirty="0">
              <a:solidFill>
                <a:srgbClr val="0000FF"/>
              </a:solidFill>
            </a:endParaRPr>
          </a:p>
        </p:txBody>
      </p:sp>
      <p:sp>
        <p:nvSpPr>
          <p:cNvPr id="3" name="矩形 2"/>
          <p:cNvSpPr/>
          <p:nvPr/>
        </p:nvSpPr>
        <p:spPr>
          <a:xfrm>
            <a:off x="2456611" y="1825094"/>
            <a:ext cx="1463670" cy="584775"/>
          </a:xfrm>
          <a:prstGeom prst="rect">
            <a:avLst/>
          </a:prstGeom>
        </p:spPr>
        <p:txBody>
          <a:bodyPr wrap="none">
            <a:spAutoFit/>
          </a:bodyPr>
          <a:lstStyle/>
          <a:p>
            <a:r>
              <a:rPr lang="en-US" altLang="zh-TW" sz="3200" b="1" i="1" u="sng" dirty="0" smtClean="0"/>
              <a:t>Neuron</a:t>
            </a:r>
            <a:endParaRPr lang="zh-TW" altLang="en-US" sz="3200" b="1" i="1" u="sng" dirty="0"/>
          </a:p>
        </p:txBody>
      </p:sp>
    </p:spTree>
    <p:extLst>
      <p:ext uri="{BB962C8B-B14F-4D97-AF65-F5344CB8AC3E}">
        <p14:creationId xmlns:p14="http://schemas.microsoft.com/office/powerpoint/2010/main" val="36046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animBg="1"/>
      <p:bldP spid="7" grpId="0" animBg="1"/>
      <p:bldP spid="34" grpId="0"/>
      <p:bldP spid="40"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字方塊 63"/>
          <p:cNvSpPr txBox="1"/>
          <p:nvPr/>
        </p:nvSpPr>
        <p:spPr>
          <a:xfrm>
            <a:off x="5837170" y="4824499"/>
            <a:ext cx="1165859" cy="830997"/>
          </a:xfrm>
          <a:prstGeom prst="rect">
            <a:avLst/>
          </a:prstGeom>
          <a:noFill/>
        </p:spPr>
        <p:txBody>
          <a:bodyPr wrap="square" rtlCol="0">
            <a:spAutoFit/>
          </a:bodyPr>
          <a:lstStyle/>
          <a:p>
            <a:pPr algn="ctr"/>
            <a:r>
              <a:rPr lang="en-US" altLang="zh-TW" sz="2400" b="1" dirty="0" smtClean="0"/>
              <a:t>Output Layer</a:t>
            </a:r>
            <a:endParaRPr lang="zh-TW" altLang="en-US" sz="2400" b="1" dirty="0"/>
          </a:p>
        </p:txBody>
      </p:sp>
      <p:sp>
        <p:nvSpPr>
          <p:cNvPr id="65" name="文字方塊 64"/>
          <p:cNvSpPr txBox="1"/>
          <p:nvPr/>
        </p:nvSpPr>
        <p:spPr>
          <a:xfrm>
            <a:off x="2883916" y="5172079"/>
            <a:ext cx="2066642" cy="461665"/>
          </a:xfrm>
          <a:prstGeom prst="rect">
            <a:avLst/>
          </a:prstGeom>
          <a:noFill/>
        </p:spPr>
        <p:txBody>
          <a:bodyPr wrap="square" rtlCol="0">
            <a:spAutoFit/>
          </a:bodyPr>
          <a:lstStyle/>
          <a:p>
            <a:pPr algn="ctr"/>
            <a:r>
              <a:rPr lang="en-US" altLang="zh-TW" sz="2400" b="1" dirty="0" smtClean="0"/>
              <a:t>Hidden Layers</a:t>
            </a:r>
            <a:endParaRPr lang="zh-TW" altLang="en-US" sz="2400" b="1" dirty="0"/>
          </a:p>
        </p:txBody>
      </p:sp>
      <p:sp>
        <p:nvSpPr>
          <p:cNvPr id="66" name="右大括弧 65"/>
          <p:cNvSpPr/>
          <p:nvPr/>
        </p:nvSpPr>
        <p:spPr>
          <a:xfrm rot="5400000">
            <a:off x="3844836" y="3524807"/>
            <a:ext cx="181728" cy="2939290"/>
          </a:xfrm>
          <a:prstGeom prst="rightBrace">
            <a:avLst>
              <a:gd name="adj1" fmla="val 175868"/>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9" name="矩形 58"/>
          <p:cNvSpPr/>
          <p:nvPr/>
        </p:nvSpPr>
        <p:spPr>
          <a:xfrm>
            <a:off x="1321462" y="2252513"/>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0" name="文字方塊 59"/>
          <p:cNvSpPr txBox="1"/>
          <p:nvPr/>
        </p:nvSpPr>
        <p:spPr>
          <a:xfrm>
            <a:off x="1120750" y="4829478"/>
            <a:ext cx="928762" cy="830997"/>
          </a:xfrm>
          <a:prstGeom prst="rect">
            <a:avLst/>
          </a:prstGeom>
          <a:noFill/>
        </p:spPr>
        <p:txBody>
          <a:bodyPr wrap="square" rtlCol="0">
            <a:spAutoFit/>
          </a:bodyPr>
          <a:lstStyle/>
          <a:p>
            <a:pPr algn="ctr"/>
            <a:r>
              <a:rPr lang="en-US" altLang="zh-TW" sz="2400" b="1" dirty="0" smtClean="0"/>
              <a:t>Input Layer</a:t>
            </a:r>
            <a:endParaRPr lang="zh-TW" altLang="en-US" sz="2400" b="1" dirty="0"/>
          </a:p>
        </p:txBody>
      </p:sp>
      <p:sp>
        <p:nvSpPr>
          <p:cNvPr id="2" name="標題 1"/>
          <p:cNvSpPr>
            <a:spLocks noGrp="1"/>
          </p:cNvSpPr>
          <p:nvPr>
            <p:ph type="title"/>
          </p:nvPr>
        </p:nvSpPr>
        <p:spPr/>
        <p:txBody>
          <a:bodyPr/>
          <a:lstStyle/>
          <a:p>
            <a:r>
              <a:rPr lang="en-US" altLang="zh-TW" dirty="0"/>
              <a:t>Neural </a:t>
            </a:r>
            <a:r>
              <a:rPr lang="en-US" altLang="zh-TW" dirty="0" smtClean="0"/>
              <a:t>Network</a:t>
            </a:r>
            <a:endParaRPr lang="zh-TW" altLang="en-US" dirty="0"/>
          </a:p>
        </p:txBody>
      </p:sp>
      <p:sp>
        <p:nvSpPr>
          <p:cNvPr id="7" name="文字方塊 6"/>
          <p:cNvSpPr txBox="1"/>
          <p:nvPr/>
        </p:nvSpPr>
        <p:spPr>
          <a:xfrm>
            <a:off x="993976" y="1770729"/>
            <a:ext cx="1134648" cy="461665"/>
          </a:xfrm>
          <a:prstGeom prst="rect">
            <a:avLst/>
          </a:prstGeom>
          <a:noFill/>
        </p:spPr>
        <p:txBody>
          <a:bodyPr wrap="square" rtlCol="0">
            <a:spAutoFit/>
          </a:bodyPr>
          <a:lstStyle/>
          <a:p>
            <a:pPr algn="ctr"/>
            <a:r>
              <a:rPr lang="en-US" altLang="zh-TW" sz="2400" dirty="0" smtClean="0"/>
              <a:t>Input</a:t>
            </a:r>
          </a:p>
        </p:txBody>
      </p:sp>
      <p:sp>
        <p:nvSpPr>
          <p:cNvPr id="8" name="文字方塊 7"/>
          <p:cNvSpPr txBox="1"/>
          <p:nvPr/>
        </p:nvSpPr>
        <p:spPr>
          <a:xfrm>
            <a:off x="7138018" y="1770729"/>
            <a:ext cx="1134648" cy="461665"/>
          </a:xfrm>
          <a:prstGeom prst="rect">
            <a:avLst/>
          </a:prstGeom>
          <a:noFill/>
        </p:spPr>
        <p:txBody>
          <a:bodyPr wrap="square" rtlCol="0">
            <a:spAutoFit/>
          </a:bodyPr>
          <a:lstStyle/>
          <a:p>
            <a:pPr algn="ctr"/>
            <a:r>
              <a:rPr lang="en-US" altLang="zh-TW" sz="2400" dirty="0" smtClean="0"/>
              <a:t>Output</a:t>
            </a:r>
          </a:p>
        </p:txBody>
      </p:sp>
      <p:cxnSp>
        <p:nvCxnSpPr>
          <p:cNvPr id="11" name="直線單箭頭接點 10"/>
          <p:cNvCxnSpPr/>
          <p:nvPr/>
        </p:nvCxnSpPr>
        <p:spPr>
          <a:xfrm>
            <a:off x="6433736" y="3273292"/>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6543052" y="4519182"/>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6409852" y="2494489"/>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389850" y="297020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5" name="矩形 14"/>
          <p:cNvSpPr/>
          <p:nvPr/>
        </p:nvSpPr>
        <p:spPr>
          <a:xfrm>
            <a:off x="1395668" y="239987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6" name="Object 12"/>
          <p:cNvGraphicFramePr>
            <a:graphicFrameLocks noChangeAspect="1"/>
          </p:cNvGraphicFramePr>
          <p:nvPr>
            <p:extLst>
              <p:ext uri="{D42A27DB-BD31-4B8C-83A1-F6EECF244321}">
                <p14:modId xmlns:p14="http://schemas.microsoft.com/office/powerpoint/2010/main" val="1038737765"/>
              </p:ext>
            </p:extLst>
          </p:nvPr>
        </p:nvGraphicFramePr>
        <p:xfrm>
          <a:off x="1408367" y="2304627"/>
          <a:ext cx="325438" cy="461962"/>
        </p:xfrm>
        <a:graphic>
          <a:graphicData uri="http://schemas.openxmlformats.org/presentationml/2006/ole">
            <mc:AlternateContent xmlns:mc="http://schemas.openxmlformats.org/markup-compatibility/2006">
              <mc:Choice xmlns:v="urn:schemas-microsoft-com:vml" Requires="v">
                <p:oleObj spid="_x0000_s13986"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1408367" y="2304627"/>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1370193013"/>
              </p:ext>
            </p:extLst>
          </p:nvPr>
        </p:nvGraphicFramePr>
        <p:xfrm>
          <a:off x="1413663" y="2887356"/>
          <a:ext cx="352425" cy="461963"/>
        </p:xfrm>
        <a:graphic>
          <a:graphicData uri="http://schemas.openxmlformats.org/presentationml/2006/ole">
            <mc:AlternateContent xmlns:mc="http://schemas.openxmlformats.org/markup-compatibility/2006">
              <mc:Choice xmlns:v="urn:schemas-microsoft-com:vml" Requires="v">
                <p:oleObj spid="_x0000_s13987"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1413663" y="2887356"/>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8" name="群組 77"/>
          <p:cNvGrpSpPr/>
          <p:nvPr/>
        </p:nvGrpSpPr>
        <p:grpSpPr>
          <a:xfrm>
            <a:off x="2332137" y="1770729"/>
            <a:ext cx="1134648" cy="3130011"/>
            <a:chOff x="2332137" y="1770729"/>
            <a:chExt cx="1134648" cy="3130011"/>
          </a:xfrm>
        </p:grpSpPr>
        <p:sp>
          <p:nvSpPr>
            <p:cNvPr id="61" name="矩形 60"/>
            <p:cNvSpPr/>
            <p:nvPr/>
          </p:nvSpPr>
          <p:spPr>
            <a:xfrm>
              <a:off x="2504565"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 name="文字方塊 3"/>
            <p:cNvSpPr txBox="1"/>
            <p:nvPr/>
          </p:nvSpPr>
          <p:spPr>
            <a:xfrm>
              <a:off x="2332137" y="1770729"/>
              <a:ext cx="1134648" cy="461665"/>
            </a:xfrm>
            <a:prstGeom prst="rect">
              <a:avLst/>
            </a:prstGeom>
            <a:noFill/>
          </p:spPr>
          <p:txBody>
            <a:bodyPr wrap="square" rtlCol="0">
              <a:spAutoFit/>
            </a:bodyPr>
            <a:lstStyle/>
            <a:p>
              <a:pPr algn="ctr"/>
              <a:r>
                <a:rPr lang="en-US" altLang="zh-TW" sz="2400" dirty="0" smtClean="0"/>
                <a:t>Layer 1</a:t>
              </a:r>
              <a:endParaRPr lang="zh-TW" altLang="en-US" sz="2400" dirty="0"/>
            </a:p>
          </p:txBody>
        </p:sp>
        <p:sp>
          <p:nvSpPr>
            <p:cNvPr id="18" name="橢圓 17"/>
            <p:cNvSpPr/>
            <p:nvPr/>
          </p:nvSpPr>
          <p:spPr>
            <a:xfrm>
              <a:off x="2601675" y="223587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9" name="橢圓 18"/>
            <p:cNvSpPr/>
            <p:nvPr/>
          </p:nvSpPr>
          <p:spPr>
            <a:xfrm>
              <a:off x="2604017" y="301444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0" name="橢圓 19"/>
            <p:cNvSpPr/>
            <p:nvPr/>
          </p:nvSpPr>
          <p:spPr>
            <a:xfrm>
              <a:off x="2592384" y="42424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文字方塊 20"/>
            <p:cNvSpPr txBox="1"/>
            <p:nvPr/>
          </p:nvSpPr>
          <p:spPr>
            <a:xfrm rot="5400000">
              <a:off x="2589637" y="3664749"/>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grpSp>
      <p:sp>
        <p:nvSpPr>
          <p:cNvPr id="22" name="矩形 21"/>
          <p:cNvSpPr/>
          <p:nvPr/>
        </p:nvSpPr>
        <p:spPr>
          <a:xfrm>
            <a:off x="1399375" y="43679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23" name="Object 12"/>
          <p:cNvGraphicFramePr>
            <a:graphicFrameLocks noChangeAspect="1"/>
          </p:cNvGraphicFramePr>
          <p:nvPr>
            <p:extLst>
              <p:ext uri="{D42A27DB-BD31-4B8C-83A1-F6EECF244321}">
                <p14:modId xmlns:p14="http://schemas.microsoft.com/office/powerpoint/2010/main" val="2599264759"/>
              </p:ext>
            </p:extLst>
          </p:nvPr>
        </p:nvGraphicFramePr>
        <p:xfrm>
          <a:off x="1396259" y="4271709"/>
          <a:ext cx="407988" cy="488950"/>
        </p:xfrm>
        <a:graphic>
          <a:graphicData uri="http://schemas.openxmlformats.org/presentationml/2006/ole">
            <mc:AlternateContent xmlns:mc="http://schemas.openxmlformats.org/markup-compatibility/2006">
              <mc:Choice xmlns:v="urn:schemas-microsoft-com:vml" Requires="v">
                <p:oleObj spid="_x0000_s13988" name="方程式" r:id="rId8" imgW="190440" imgH="228600" progId="Equation.3">
                  <p:embed/>
                </p:oleObj>
              </mc:Choice>
              <mc:Fallback>
                <p:oleObj name="方程式" r:id="rId8" imgW="190440" imgH="228600" progId="Equation.3">
                  <p:embed/>
                  <p:pic>
                    <p:nvPicPr>
                      <p:cNvPr id="0" name=""/>
                      <p:cNvPicPr>
                        <a:picLocks noChangeAspect="1" noChangeArrowheads="1"/>
                      </p:cNvPicPr>
                      <p:nvPr/>
                    </p:nvPicPr>
                    <p:blipFill>
                      <a:blip r:embed="rId9"/>
                      <a:srcRect/>
                      <a:stretch>
                        <a:fillRect/>
                      </a:stretch>
                    </p:blipFill>
                    <p:spPr bwMode="auto">
                      <a:xfrm>
                        <a:off x="1396259" y="4271709"/>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文字方塊 23"/>
          <p:cNvSpPr txBox="1"/>
          <p:nvPr/>
        </p:nvSpPr>
        <p:spPr>
          <a:xfrm rot="5400000">
            <a:off x="1275307" y="3652905"/>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grpSp>
        <p:nvGrpSpPr>
          <p:cNvPr id="79" name="群組 78"/>
          <p:cNvGrpSpPr/>
          <p:nvPr/>
        </p:nvGrpSpPr>
        <p:grpSpPr>
          <a:xfrm>
            <a:off x="3657035" y="1770729"/>
            <a:ext cx="1134648" cy="3113664"/>
            <a:chOff x="3657035" y="1770729"/>
            <a:chExt cx="1134648" cy="3113664"/>
          </a:xfrm>
        </p:grpSpPr>
        <p:sp>
          <p:nvSpPr>
            <p:cNvPr id="62" name="矩形 61"/>
            <p:cNvSpPr/>
            <p:nvPr/>
          </p:nvSpPr>
          <p:spPr>
            <a:xfrm>
              <a:off x="3830151" y="2208525"/>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文字方塊 4"/>
            <p:cNvSpPr txBox="1"/>
            <p:nvPr/>
          </p:nvSpPr>
          <p:spPr>
            <a:xfrm>
              <a:off x="3657035" y="1770729"/>
              <a:ext cx="1134648" cy="461665"/>
            </a:xfrm>
            <a:prstGeom prst="rect">
              <a:avLst/>
            </a:prstGeom>
            <a:noFill/>
          </p:spPr>
          <p:txBody>
            <a:bodyPr wrap="square" rtlCol="0">
              <a:spAutoFit/>
            </a:bodyPr>
            <a:lstStyle/>
            <a:p>
              <a:pPr algn="ctr"/>
              <a:r>
                <a:rPr lang="en-US" altLang="zh-TW" sz="2400" dirty="0" smtClean="0"/>
                <a:t>Layer 2</a:t>
              </a:r>
              <a:endParaRPr lang="zh-TW" altLang="en-US" sz="2400" dirty="0"/>
            </a:p>
          </p:txBody>
        </p:sp>
        <p:sp>
          <p:nvSpPr>
            <p:cNvPr id="25" name="橢圓 24"/>
            <p:cNvSpPr/>
            <p:nvPr/>
          </p:nvSpPr>
          <p:spPr>
            <a:xfrm>
              <a:off x="3917237" y="223587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6" name="橢圓 25"/>
            <p:cNvSpPr/>
            <p:nvPr/>
          </p:nvSpPr>
          <p:spPr>
            <a:xfrm>
              <a:off x="3919579" y="301444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7" name="橢圓 26"/>
            <p:cNvSpPr/>
            <p:nvPr/>
          </p:nvSpPr>
          <p:spPr>
            <a:xfrm>
              <a:off x="3907946" y="424245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文字方塊 27"/>
            <p:cNvSpPr txBox="1"/>
            <p:nvPr/>
          </p:nvSpPr>
          <p:spPr>
            <a:xfrm rot="5400000">
              <a:off x="3905199" y="3664749"/>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grpSp>
      <p:grpSp>
        <p:nvGrpSpPr>
          <p:cNvPr id="80" name="群組 79"/>
          <p:cNvGrpSpPr/>
          <p:nvPr/>
        </p:nvGrpSpPr>
        <p:grpSpPr>
          <a:xfrm>
            <a:off x="5868381" y="1770729"/>
            <a:ext cx="1134648" cy="3130011"/>
            <a:chOff x="5868381" y="1770729"/>
            <a:chExt cx="1134648" cy="3130011"/>
          </a:xfrm>
        </p:grpSpPr>
        <p:sp>
          <p:nvSpPr>
            <p:cNvPr id="63" name="矩形 62"/>
            <p:cNvSpPr/>
            <p:nvPr/>
          </p:nvSpPr>
          <p:spPr>
            <a:xfrm>
              <a:off x="6046929"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文字方塊 5"/>
            <p:cNvSpPr txBox="1"/>
            <p:nvPr/>
          </p:nvSpPr>
          <p:spPr>
            <a:xfrm>
              <a:off x="5868381" y="1770729"/>
              <a:ext cx="1134648" cy="461665"/>
            </a:xfrm>
            <a:prstGeom prst="rect">
              <a:avLst/>
            </a:prstGeom>
            <a:noFill/>
          </p:spPr>
          <p:txBody>
            <a:bodyPr wrap="square" rtlCol="0">
              <a:spAutoFit/>
            </a:bodyPr>
            <a:lstStyle/>
            <a:p>
              <a:pPr algn="ctr"/>
              <a:r>
                <a:rPr lang="en-US" altLang="zh-TW" sz="2400" dirty="0" smtClean="0"/>
                <a:t>Layer L</a:t>
              </a:r>
              <a:endParaRPr lang="zh-TW" altLang="en-US" sz="2400" dirty="0"/>
            </a:p>
          </p:txBody>
        </p:sp>
        <p:sp>
          <p:nvSpPr>
            <p:cNvPr id="29" name="橢圓 28"/>
            <p:cNvSpPr/>
            <p:nvPr/>
          </p:nvSpPr>
          <p:spPr>
            <a:xfrm>
              <a:off x="6122773" y="221676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0" name="橢圓 29"/>
            <p:cNvSpPr/>
            <p:nvPr/>
          </p:nvSpPr>
          <p:spPr>
            <a:xfrm>
              <a:off x="6125115" y="297667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1" name="橢圓 30"/>
            <p:cNvSpPr/>
            <p:nvPr/>
          </p:nvSpPr>
          <p:spPr>
            <a:xfrm>
              <a:off x="6132143" y="422334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文字方塊 31"/>
            <p:cNvSpPr txBox="1"/>
            <p:nvPr/>
          </p:nvSpPr>
          <p:spPr>
            <a:xfrm rot="5400000">
              <a:off x="6129396" y="3642478"/>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grpSp>
      <p:sp>
        <p:nvSpPr>
          <p:cNvPr id="33" name="文字方塊 32"/>
          <p:cNvSpPr txBox="1"/>
          <p:nvPr/>
        </p:nvSpPr>
        <p:spPr>
          <a:xfrm>
            <a:off x="4600123" y="2191862"/>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34" name="文字方塊 33"/>
          <p:cNvSpPr txBox="1"/>
          <p:nvPr/>
        </p:nvSpPr>
        <p:spPr>
          <a:xfrm>
            <a:off x="4607072" y="2952849"/>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35" name="文字方塊 34"/>
          <p:cNvSpPr txBox="1"/>
          <p:nvPr/>
        </p:nvSpPr>
        <p:spPr>
          <a:xfrm>
            <a:off x="4636088" y="4168184"/>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grpSp>
        <p:nvGrpSpPr>
          <p:cNvPr id="81" name="群組 80"/>
          <p:cNvGrpSpPr/>
          <p:nvPr/>
        </p:nvGrpSpPr>
        <p:grpSpPr>
          <a:xfrm>
            <a:off x="3166542" y="2522953"/>
            <a:ext cx="753037" cy="2013721"/>
            <a:chOff x="3166542" y="2522953"/>
            <a:chExt cx="753037" cy="2013721"/>
          </a:xfrm>
        </p:grpSpPr>
        <p:cxnSp>
          <p:nvCxnSpPr>
            <p:cNvPr id="36" name="直線單箭頭接點 35"/>
            <p:cNvCxnSpPr>
              <a:stCxn id="18" idx="6"/>
              <a:endCxn id="25" idx="2"/>
            </p:cNvCxnSpPr>
            <p:nvPr/>
          </p:nvCxnSpPr>
          <p:spPr>
            <a:xfrm>
              <a:off x="3175833" y="252295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3175833" y="331470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3166542" y="453667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19" idx="6"/>
              <a:endCxn id="25" idx="2"/>
            </p:cNvCxnSpPr>
            <p:nvPr/>
          </p:nvCxnSpPr>
          <p:spPr>
            <a:xfrm flipV="1">
              <a:off x="3178175" y="2522953"/>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18" idx="6"/>
              <a:endCxn id="26" idx="2"/>
            </p:cNvCxnSpPr>
            <p:nvPr/>
          </p:nvCxnSpPr>
          <p:spPr>
            <a:xfrm>
              <a:off x="3175833" y="2522953"/>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18" idx="6"/>
              <a:endCxn id="27" idx="2"/>
            </p:cNvCxnSpPr>
            <p:nvPr/>
          </p:nvCxnSpPr>
          <p:spPr>
            <a:xfrm>
              <a:off x="3175833" y="2522953"/>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19" idx="6"/>
              <a:endCxn id="27" idx="2"/>
            </p:cNvCxnSpPr>
            <p:nvPr/>
          </p:nvCxnSpPr>
          <p:spPr>
            <a:xfrm>
              <a:off x="3178175" y="3301523"/>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20" idx="6"/>
              <a:endCxn id="25" idx="2"/>
            </p:cNvCxnSpPr>
            <p:nvPr/>
          </p:nvCxnSpPr>
          <p:spPr>
            <a:xfrm flipV="1">
              <a:off x="3166542" y="2522953"/>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a:stCxn id="20" idx="6"/>
              <a:endCxn id="26" idx="2"/>
            </p:cNvCxnSpPr>
            <p:nvPr/>
          </p:nvCxnSpPr>
          <p:spPr>
            <a:xfrm flipV="1">
              <a:off x="3166542" y="3301523"/>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直線單箭頭接點 44"/>
          <p:cNvCxnSpPr>
            <a:endCxn id="18" idx="2"/>
          </p:cNvCxnSpPr>
          <p:nvPr/>
        </p:nvCxnSpPr>
        <p:spPr>
          <a:xfrm flipV="1">
            <a:off x="1742275" y="2522953"/>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15" idx="3"/>
            <a:endCxn id="19" idx="2"/>
          </p:cNvCxnSpPr>
          <p:nvPr/>
        </p:nvCxnSpPr>
        <p:spPr>
          <a:xfrm>
            <a:off x="1738568" y="2571327"/>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15" idx="3"/>
            <a:endCxn id="20" idx="2"/>
          </p:cNvCxnSpPr>
          <p:nvPr/>
        </p:nvCxnSpPr>
        <p:spPr>
          <a:xfrm>
            <a:off x="1738568" y="2571327"/>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17" idx="3"/>
            <a:endCxn id="18" idx="2"/>
          </p:cNvCxnSpPr>
          <p:nvPr/>
        </p:nvCxnSpPr>
        <p:spPr>
          <a:xfrm flipV="1">
            <a:off x="1766088" y="2522953"/>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a:stCxn id="14" idx="3"/>
            <a:endCxn id="19" idx="2"/>
          </p:cNvCxnSpPr>
          <p:nvPr/>
        </p:nvCxnSpPr>
        <p:spPr>
          <a:xfrm>
            <a:off x="1732750" y="3141656"/>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14" idx="3"/>
            <a:endCxn id="20" idx="2"/>
          </p:cNvCxnSpPr>
          <p:nvPr/>
        </p:nvCxnSpPr>
        <p:spPr>
          <a:xfrm>
            <a:off x="1732750" y="3141656"/>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23" idx="3"/>
            <a:endCxn id="18" idx="2"/>
          </p:cNvCxnSpPr>
          <p:nvPr/>
        </p:nvCxnSpPr>
        <p:spPr>
          <a:xfrm flipV="1">
            <a:off x="1804247" y="2522953"/>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23" idx="3"/>
            <a:endCxn id="19" idx="2"/>
          </p:cNvCxnSpPr>
          <p:nvPr/>
        </p:nvCxnSpPr>
        <p:spPr>
          <a:xfrm flipV="1">
            <a:off x="1777878" y="3301523"/>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23" idx="3"/>
            <a:endCxn id="20" idx="2"/>
          </p:cNvCxnSpPr>
          <p:nvPr/>
        </p:nvCxnSpPr>
        <p:spPr>
          <a:xfrm>
            <a:off x="1777878" y="4516129"/>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rot="5400000">
            <a:off x="7402414" y="3673450"/>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55" name="文字方塊 54"/>
          <p:cNvSpPr txBox="1"/>
          <p:nvPr/>
        </p:nvSpPr>
        <p:spPr>
          <a:xfrm>
            <a:off x="7471507" y="2154629"/>
            <a:ext cx="631069" cy="523220"/>
          </a:xfrm>
          <a:prstGeom prst="rect">
            <a:avLst/>
          </a:prstGeom>
          <a:noFill/>
        </p:spPr>
        <p:txBody>
          <a:bodyPr wrap="square" rtlCol="0">
            <a:spAutoFit/>
          </a:bodyPr>
          <a:lstStyle/>
          <a:p>
            <a:r>
              <a:rPr lang="en-US" altLang="zh-TW" sz="2800" dirty="0"/>
              <a:t>y</a:t>
            </a:r>
            <a:r>
              <a:rPr lang="en-US" altLang="zh-TW" sz="2800" baseline="-25000" dirty="0" smtClean="0"/>
              <a:t>1</a:t>
            </a:r>
            <a:endParaRPr lang="zh-TW" altLang="en-US" sz="2800" baseline="-25000" dirty="0"/>
          </a:p>
        </p:txBody>
      </p:sp>
      <p:sp>
        <p:nvSpPr>
          <p:cNvPr id="56" name="文字方塊 55"/>
          <p:cNvSpPr txBox="1"/>
          <p:nvPr/>
        </p:nvSpPr>
        <p:spPr>
          <a:xfrm>
            <a:off x="7460224" y="2952849"/>
            <a:ext cx="631069" cy="523220"/>
          </a:xfrm>
          <a:prstGeom prst="rect">
            <a:avLst/>
          </a:prstGeom>
          <a:noFill/>
        </p:spPr>
        <p:txBody>
          <a:bodyPr wrap="square" rtlCol="0">
            <a:spAutoFit/>
          </a:bodyPr>
          <a:lstStyle/>
          <a:p>
            <a:r>
              <a:rPr lang="en-US" altLang="zh-TW" sz="2800" dirty="0"/>
              <a:t>y</a:t>
            </a:r>
            <a:r>
              <a:rPr lang="en-US" altLang="zh-TW" sz="2800" baseline="-25000" dirty="0" smtClean="0"/>
              <a:t>2</a:t>
            </a:r>
            <a:endParaRPr lang="zh-TW" altLang="en-US" sz="2800" baseline="-25000" dirty="0"/>
          </a:p>
        </p:txBody>
      </p:sp>
      <p:sp>
        <p:nvSpPr>
          <p:cNvPr id="57" name="文字方塊 56"/>
          <p:cNvSpPr txBox="1"/>
          <p:nvPr/>
        </p:nvSpPr>
        <p:spPr>
          <a:xfrm>
            <a:off x="7460224" y="4219081"/>
            <a:ext cx="631069" cy="523220"/>
          </a:xfrm>
          <a:prstGeom prst="rect">
            <a:avLst/>
          </a:prstGeom>
          <a:noFill/>
        </p:spPr>
        <p:txBody>
          <a:bodyPr wrap="square" rtlCol="0">
            <a:spAutoFit/>
          </a:bodyPr>
          <a:lstStyle/>
          <a:p>
            <a:r>
              <a:rPr lang="en-US" altLang="zh-TW" sz="2800" dirty="0" err="1" smtClean="0"/>
              <a:t>y</a:t>
            </a:r>
            <a:r>
              <a:rPr lang="en-US" altLang="zh-TW" sz="2800" baseline="-25000" dirty="0" err="1"/>
              <a:t>M</a:t>
            </a:r>
            <a:endParaRPr lang="zh-TW" altLang="en-US" sz="2800" baseline="-25000" dirty="0"/>
          </a:p>
        </p:txBody>
      </p:sp>
      <p:sp>
        <p:nvSpPr>
          <p:cNvPr id="68" name="文字方塊 67"/>
          <p:cNvSpPr txBox="1"/>
          <p:nvPr/>
        </p:nvSpPr>
        <p:spPr>
          <a:xfrm>
            <a:off x="2136850" y="5937293"/>
            <a:ext cx="5239013"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800" dirty="0" smtClean="0"/>
              <a:t>Deep means many hidden layers</a:t>
            </a:r>
            <a:endParaRPr lang="zh-TW" altLang="en-US" sz="2800" dirty="0"/>
          </a:p>
        </p:txBody>
      </p:sp>
      <p:grpSp>
        <p:nvGrpSpPr>
          <p:cNvPr id="82" name="群組 81"/>
          <p:cNvGrpSpPr/>
          <p:nvPr/>
        </p:nvGrpSpPr>
        <p:grpSpPr>
          <a:xfrm>
            <a:off x="5357094" y="2515814"/>
            <a:ext cx="753037" cy="2013721"/>
            <a:chOff x="5357094" y="2515814"/>
            <a:chExt cx="753037" cy="2013721"/>
          </a:xfrm>
        </p:grpSpPr>
        <p:cxnSp>
          <p:nvCxnSpPr>
            <p:cNvPr id="67" name="直線單箭頭接點 66"/>
            <p:cNvCxnSpPr/>
            <p:nvPr/>
          </p:nvCxnSpPr>
          <p:spPr>
            <a:xfrm>
              <a:off x="5366385" y="251581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a:off x="5366385" y="330756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a:off x="5357094" y="452953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flipV="1">
              <a:off x="5368727" y="2515814"/>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5366385" y="2515814"/>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a:off x="5366385" y="2515814"/>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368727" y="3294384"/>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V="1">
              <a:off x="5357094" y="2515814"/>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V="1">
              <a:off x="5357094" y="3294384"/>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文字方塊 2"/>
          <p:cNvSpPr txBox="1"/>
          <p:nvPr/>
        </p:nvSpPr>
        <p:spPr>
          <a:xfrm>
            <a:off x="4984751" y="1165844"/>
            <a:ext cx="1181585"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smtClean="0"/>
              <a:t>neuron</a:t>
            </a:r>
            <a:endParaRPr lang="zh-TW" altLang="en-US" sz="2400" dirty="0"/>
          </a:p>
        </p:txBody>
      </p:sp>
      <p:cxnSp>
        <p:nvCxnSpPr>
          <p:cNvPr id="10" name="直線單箭頭接點 9"/>
          <p:cNvCxnSpPr>
            <a:endCxn id="3" idx="2"/>
          </p:cNvCxnSpPr>
          <p:nvPr/>
        </p:nvCxnSpPr>
        <p:spPr>
          <a:xfrm flipV="1">
            <a:off x="4159624" y="1627509"/>
            <a:ext cx="1415920" cy="94381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19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animBg="1"/>
      <p:bldP spid="59" grpId="0" animBg="1"/>
      <p:bldP spid="60" grpId="0"/>
      <p:bldP spid="7" grpId="0"/>
      <p:bldP spid="8" grpId="0"/>
      <p:bldP spid="14" grpId="0" animBg="1"/>
      <p:bldP spid="15" grpId="0" animBg="1"/>
      <p:bldP spid="22" grpId="0" animBg="1"/>
      <p:bldP spid="24" grpId="0"/>
      <p:bldP spid="33" grpId="0"/>
      <p:bldP spid="34" grpId="0"/>
      <p:bldP spid="35" grpId="0"/>
      <p:bldP spid="54" grpId="0"/>
      <p:bldP spid="55" grpId="0"/>
      <p:bldP spid="56" grpId="0"/>
      <p:bldP spid="57" grpId="0"/>
      <p:bldP spid="68"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群組 128"/>
          <p:cNvGrpSpPr/>
          <p:nvPr/>
        </p:nvGrpSpPr>
        <p:grpSpPr>
          <a:xfrm>
            <a:off x="6906115" y="3813978"/>
            <a:ext cx="458287" cy="831947"/>
            <a:chOff x="10102194" y="1939763"/>
            <a:chExt cx="458287" cy="831947"/>
          </a:xfrm>
        </p:grpSpPr>
        <p:sp>
          <p:nvSpPr>
            <p:cNvPr id="130"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群組 104"/>
          <p:cNvGrpSpPr/>
          <p:nvPr/>
        </p:nvGrpSpPr>
        <p:grpSpPr>
          <a:xfrm>
            <a:off x="4676173" y="3786657"/>
            <a:ext cx="458287" cy="831947"/>
            <a:chOff x="10102194" y="1939763"/>
            <a:chExt cx="458287" cy="831947"/>
          </a:xfrm>
        </p:grpSpPr>
        <p:sp>
          <p:nvSpPr>
            <p:cNvPr id="118"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標題 1"/>
          <p:cNvSpPr>
            <a:spLocks noGrp="1"/>
          </p:cNvSpPr>
          <p:nvPr>
            <p:ph type="title"/>
          </p:nvPr>
        </p:nvSpPr>
        <p:spPr/>
        <p:txBody>
          <a:bodyPr/>
          <a:lstStyle/>
          <a:p>
            <a:r>
              <a:rPr lang="en-US" altLang="zh-TW" dirty="0" smtClean="0"/>
              <a:t>Example of </a:t>
            </a:r>
            <a:r>
              <a:rPr lang="en-US" altLang="zh-TW" dirty="0"/>
              <a:t>Neural Network</a:t>
            </a:r>
            <a:r>
              <a:rPr lang="en-US" altLang="zh-TW" dirty="0" smtClean="0"/>
              <a:t>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6" name="矩形 15"/>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0" name="橢圓 19"/>
          <p:cNvSpPr/>
          <p:nvPr/>
        </p:nvSpPr>
        <p:spPr>
          <a:xfrm>
            <a:off x="2725104"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4947448"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橢圓 30"/>
          <p:cNvSpPr/>
          <p:nvPr/>
        </p:nvSpPr>
        <p:spPr>
          <a:xfrm>
            <a:off x="7082219"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群組 2"/>
          <p:cNvGrpSpPr/>
          <p:nvPr/>
        </p:nvGrpSpPr>
        <p:grpSpPr>
          <a:xfrm>
            <a:off x="3615463" y="4585976"/>
            <a:ext cx="5297714" cy="2078894"/>
            <a:chOff x="3615463" y="4585976"/>
            <a:chExt cx="5297714" cy="2078894"/>
          </a:xfrm>
        </p:grpSpPr>
        <p:sp>
          <p:nvSpPr>
            <p:cNvPr id="137" name="圓角矩形圖說文字 136"/>
            <p:cNvSpPr/>
            <p:nvPr/>
          </p:nvSpPr>
          <p:spPr>
            <a:xfrm>
              <a:off x="3615463" y="4585976"/>
              <a:ext cx="5297714" cy="2078894"/>
            </a:xfrm>
            <a:prstGeom prst="wedgeRoundRectCallout">
              <a:avLst>
                <a:gd name="adj1" fmla="val -59656"/>
                <a:gd name="adj2" fmla="val -163051"/>
                <a:gd name="adj3" fmla="val 16667"/>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p:cNvGrpSpPr/>
            <p:nvPr/>
          </p:nvGrpSpPr>
          <p:grpSpPr>
            <a:xfrm>
              <a:off x="5943645" y="4731685"/>
              <a:ext cx="2743688" cy="1838325"/>
              <a:chOff x="4096343" y="4657321"/>
              <a:chExt cx="2743688" cy="1838325"/>
            </a:xfrm>
          </p:grpSpPr>
          <p:pic>
            <p:nvPicPr>
              <p:cNvPr id="5" name="圖片 4"/>
              <p:cNvPicPr>
                <a:picLocks noChangeAspect="1"/>
              </p:cNvPicPr>
              <p:nvPr/>
            </p:nvPicPr>
            <p:blipFill>
              <a:blip r:embed="rId4"/>
              <a:stretch>
                <a:fillRect/>
              </a:stretch>
            </p:blipFill>
            <p:spPr>
              <a:xfrm>
                <a:off x="4096343" y="4657321"/>
                <a:ext cx="2571750" cy="1838325"/>
              </a:xfrm>
              <a:prstGeom prst="rect">
                <a:avLst/>
              </a:prstGeom>
            </p:spPr>
          </p:pic>
          <p:graphicFrame>
            <p:nvGraphicFramePr>
              <p:cNvPr id="6" name="Object 12"/>
              <p:cNvGraphicFramePr>
                <a:graphicFrameLocks noChangeAspect="1"/>
              </p:cNvGraphicFramePr>
              <p:nvPr>
                <p:extLst/>
              </p:nvPr>
            </p:nvGraphicFramePr>
            <p:xfrm>
              <a:off x="4474734" y="4768231"/>
              <a:ext cx="717072" cy="489740"/>
            </p:xfrm>
            <a:graphic>
              <a:graphicData uri="http://schemas.openxmlformats.org/presentationml/2006/ole">
                <mc:AlternateContent xmlns:mc="http://schemas.openxmlformats.org/markup-compatibility/2006">
                  <mc:Choice xmlns:v="urn:schemas-microsoft-com:vml" Requires="v">
                    <p:oleObj spid="_x0000_s70354" name="方程式" r:id="rId5" imgW="317160" imgH="215640" progId="Equation.3">
                      <p:embed/>
                    </p:oleObj>
                  </mc:Choice>
                  <mc:Fallback>
                    <p:oleObj name="方程式" r:id="rId5" imgW="317160" imgH="215640" progId="Equation.3">
                      <p:embed/>
                      <p:pic>
                        <p:nvPicPr>
                          <p:cNvPr id="0" name=""/>
                          <p:cNvPicPr>
                            <a:picLocks noChangeAspect="1" noChangeArrowheads="1"/>
                          </p:cNvPicPr>
                          <p:nvPr/>
                        </p:nvPicPr>
                        <p:blipFill>
                          <a:blip r:embed="rId6"/>
                          <a:srcRect/>
                          <a:stretch>
                            <a:fillRect/>
                          </a:stretch>
                        </p:blipFill>
                        <p:spPr bwMode="auto">
                          <a:xfrm>
                            <a:off x="4474734" y="4768231"/>
                            <a:ext cx="717072" cy="489740"/>
                          </a:xfrm>
                          <a:prstGeom prst="rect">
                            <a:avLst/>
                          </a:prstGeom>
                          <a:noFill/>
                          <a:extLst/>
                        </p:spPr>
                      </p:pic>
                    </p:oleObj>
                  </mc:Fallback>
                </mc:AlternateContent>
              </a:graphicData>
            </a:graphic>
          </p:graphicFrame>
          <p:graphicFrame>
            <p:nvGraphicFramePr>
              <p:cNvPr id="7" name="Object 12"/>
              <p:cNvGraphicFramePr>
                <a:graphicFrameLocks noChangeAspect="1"/>
              </p:cNvGraphicFramePr>
              <p:nvPr>
                <p:extLst/>
              </p:nvPr>
            </p:nvGraphicFramePr>
            <p:xfrm>
              <a:off x="6512897" y="6101982"/>
              <a:ext cx="327134" cy="325661"/>
            </p:xfrm>
            <a:graphic>
              <a:graphicData uri="http://schemas.openxmlformats.org/presentationml/2006/ole">
                <mc:AlternateContent xmlns:mc="http://schemas.openxmlformats.org/markup-compatibility/2006">
                  <mc:Choice xmlns:v="urn:schemas-microsoft-com:vml" Requires="v">
                    <p:oleObj spid="_x0000_s70355" name="方程式" r:id="rId7" imgW="126720" imgH="126720" progId="Equation.3">
                      <p:embed/>
                    </p:oleObj>
                  </mc:Choice>
                  <mc:Fallback>
                    <p:oleObj name="方程式" r:id="rId7" imgW="126720" imgH="126720" progId="Equation.3">
                      <p:embed/>
                      <p:pic>
                        <p:nvPicPr>
                          <p:cNvPr id="0" name=""/>
                          <p:cNvPicPr>
                            <a:picLocks noChangeAspect="1" noChangeArrowheads="1"/>
                          </p:cNvPicPr>
                          <p:nvPr/>
                        </p:nvPicPr>
                        <p:blipFill>
                          <a:blip r:embed="rId8"/>
                          <a:srcRect/>
                          <a:stretch>
                            <a:fillRect/>
                          </a:stretch>
                        </p:blipFill>
                        <p:spPr bwMode="auto">
                          <a:xfrm>
                            <a:off x="6512897" y="6101982"/>
                            <a:ext cx="327134" cy="325661"/>
                          </a:xfrm>
                          <a:prstGeom prst="rect">
                            <a:avLst/>
                          </a:prstGeom>
                          <a:noFill/>
                          <a:extLst/>
                        </p:spPr>
                      </p:pic>
                    </p:oleObj>
                  </mc:Fallback>
                </mc:AlternateContent>
              </a:graphicData>
            </a:graphic>
          </p:graphicFrame>
        </p:grpSp>
        <p:graphicFrame>
          <p:nvGraphicFramePr>
            <p:cNvPr id="79" name="Object 12"/>
            <p:cNvGraphicFramePr>
              <a:graphicFrameLocks noChangeAspect="1"/>
            </p:cNvGraphicFramePr>
            <p:nvPr>
              <p:extLst>
                <p:ext uri="{D42A27DB-BD31-4B8C-83A1-F6EECF244321}">
                  <p14:modId xmlns:p14="http://schemas.microsoft.com/office/powerpoint/2010/main" val="1293819652"/>
                </p:ext>
              </p:extLst>
            </p:nvPr>
          </p:nvGraphicFramePr>
          <p:xfrm>
            <a:off x="3800520" y="5368768"/>
            <a:ext cx="2143125" cy="973138"/>
          </p:xfrm>
          <a:graphic>
            <a:graphicData uri="http://schemas.openxmlformats.org/presentationml/2006/ole">
              <mc:AlternateContent xmlns:mc="http://schemas.openxmlformats.org/markup-compatibility/2006">
                <mc:Choice xmlns:v="urn:schemas-microsoft-com:vml" Requires="v">
                  <p:oleObj spid="_x0000_s70356" name="方程式" r:id="rId9" imgW="863280" imgH="393480" progId="Equation.3">
                    <p:embed/>
                  </p:oleObj>
                </mc:Choice>
                <mc:Fallback>
                  <p:oleObj name="方程式" r:id="rId9" imgW="863280" imgH="393480" progId="Equation.3">
                    <p:embed/>
                    <p:pic>
                      <p:nvPicPr>
                        <p:cNvPr id="0" name=""/>
                        <p:cNvPicPr>
                          <a:picLocks noChangeAspect="1" noChangeArrowheads="1"/>
                        </p:cNvPicPr>
                        <p:nvPr/>
                      </p:nvPicPr>
                      <p:blipFill>
                        <a:blip r:embed="rId10"/>
                        <a:srcRect/>
                        <a:stretch>
                          <a:fillRect/>
                        </a:stretch>
                      </p:blipFill>
                      <p:spPr bwMode="auto">
                        <a:xfrm>
                          <a:off x="3800520" y="5368768"/>
                          <a:ext cx="2143125" cy="973138"/>
                        </a:xfrm>
                        <a:prstGeom prst="rect">
                          <a:avLst/>
                        </a:prstGeom>
                        <a:noFill/>
                        <a:extLst/>
                      </p:spPr>
                    </p:pic>
                  </p:oleObj>
                </mc:Fallback>
              </mc:AlternateContent>
            </a:graphicData>
          </a:graphic>
        </p:graphicFrame>
        <p:sp>
          <p:nvSpPr>
            <p:cNvPr id="103" name="文字方塊 102"/>
            <p:cNvSpPr txBox="1"/>
            <p:nvPr/>
          </p:nvSpPr>
          <p:spPr>
            <a:xfrm>
              <a:off x="3800520" y="4795570"/>
              <a:ext cx="2463800" cy="461665"/>
            </a:xfrm>
            <a:prstGeom prst="rect">
              <a:avLst/>
            </a:prstGeom>
            <a:noFill/>
          </p:spPr>
          <p:txBody>
            <a:bodyPr wrap="square" rtlCol="0">
              <a:spAutoFit/>
            </a:bodyPr>
            <a:lstStyle/>
            <a:p>
              <a:r>
                <a:rPr lang="en-US" altLang="zh-TW" sz="2400" dirty="0" smtClean="0"/>
                <a:t>Sigmoid Function</a:t>
              </a:r>
              <a:endParaRPr lang="zh-TW" altLang="en-US" sz="2400" dirty="0"/>
            </a:p>
          </p:txBody>
        </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手繪多邊形 105"/>
          <p:cNvSpPr/>
          <p:nvPr/>
        </p:nvSpPr>
        <p:spPr>
          <a:xfrm>
            <a:off x="2761527" y="19804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手繪多邊形 107"/>
          <p:cNvSpPr/>
          <p:nvPr/>
        </p:nvSpPr>
        <p:spPr>
          <a:xfrm>
            <a:off x="5006793" y="351499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手繪多邊形 108"/>
          <p:cNvSpPr/>
          <p:nvPr/>
        </p:nvSpPr>
        <p:spPr>
          <a:xfrm>
            <a:off x="7139390" y="193024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手繪多邊形 109"/>
          <p:cNvSpPr/>
          <p:nvPr/>
        </p:nvSpPr>
        <p:spPr>
          <a:xfrm>
            <a:off x="7186477"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文字方塊 110"/>
          <p:cNvSpPr txBox="1"/>
          <p:nvPr/>
        </p:nvSpPr>
        <p:spPr>
          <a:xfrm>
            <a:off x="760961" y="1978208"/>
            <a:ext cx="342900" cy="461665"/>
          </a:xfrm>
          <a:prstGeom prst="rect">
            <a:avLst/>
          </a:prstGeom>
          <a:noFill/>
        </p:spPr>
        <p:txBody>
          <a:bodyPr wrap="square" rtlCol="0">
            <a:spAutoFit/>
          </a:bodyPr>
          <a:lstStyle/>
          <a:p>
            <a:pPr algn="ctr"/>
            <a:r>
              <a:rPr lang="en-US" altLang="zh-TW" sz="2400" dirty="0" smtClean="0">
                <a:solidFill>
                  <a:srgbClr val="0000FF"/>
                </a:solidFill>
              </a:rPr>
              <a:t>1</a:t>
            </a:r>
            <a:endParaRPr lang="zh-TW" altLang="en-US" sz="2400" dirty="0">
              <a:solidFill>
                <a:srgbClr val="0000FF"/>
              </a:solidFill>
            </a:endParaRPr>
          </a:p>
        </p:txBody>
      </p:sp>
      <p:sp>
        <p:nvSpPr>
          <p:cNvPr id="112" name="文字方塊 111"/>
          <p:cNvSpPr txBox="1"/>
          <p:nvPr/>
        </p:nvSpPr>
        <p:spPr>
          <a:xfrm>
            <a:off x="655177" y="3577639"/>
            <a:ext cx="488741" cy="461665"/>
          </a:xfrm>
          <a:prstGeom prst="rect">
            <a:avLst/>
          </a:prstGeom>
          <a:noFill/>
        </p:spPr>
        <p:txBody>
          <a:bodyPr wrap="square" rtlCol="0">
            <a:spAutoFit/>
          </a:bodyPr>
          <a:lstStyle/>
          <a:p>
            <a:pPr algn="ctr"/>
            <a:r>
              <a:rPr lang="en-US" altLang="zh-TW" sz="2400" dirty="0" smtClean="0">
                <a:solidFill>
                  <a:srgbClr val="0000FF"/>
                </a:solidFill>
              </a:rPr>
              <a:t>-1</a:t>
            </a:r>
            <a:endParaRPr lang="zh-TW" altLang="en-US" sz="2400" dirty="0">
              <a:solidFill>
                <a:srgbClr val="0000FF"/>
              </a:solidFill>
            </a:endParaRPr>
          </a:p>
        </p:txBody>
      </p:sp>
      <p:sp>
        <p:nvSpPr>
          <p:cNvPr id="113" name="文字方塊 112"/>
          <p:cNvSpPr txBox="1"/>
          <p:nvPr/>
        </p:nvSpPr>
        <p:spPr>
          <a:xfrm>
            <a:off x="1707829" y="1693279"/>
            <a:ext cx="342900"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14" name="文字方塊 113"/>
          <p:cNvSpPr txBox="1"/>
          <p:nvPr/>
        </p:nvSpPr>
        <p:spPr>
          <a:xfrm>
            <a:off x="1874920" y="2281596"/>
            <a:ext cx="441679" cy="461665"/>
          </a:xfrm>
          <a:prstGeom prst="rect">
            <a:avLst/>
          </a:prstGeom>
          <a:noFill/>
        </p:spPr>
        <p:txBody>
          <a:bodyPr wrap="square" rtlCol="0">
            <a:spAutoFit/>
          </a:bodyPr>
          <a:lstStyle/>
          <a:p>
            <a:pPr algn="ctr"/>
            <a:r>
              <a:rPr lang="en-US" altLang="zh-TW" sz="2400" dirty="0" smtClean="0"/>
              <a:t>-2</a:t>
            </a:r>
            <a:endParaRPr lang="zh-TW" altLang="en-US" sz="2400" dirty="0"/>
          </a:p>
        </p:txBody>
      </p:sp>
      <p:sp>
        <p:nvSpPr>
          <p:cNvPr id="115" name="文字方塊 114"/>
          <p:cNvSpPr txBox="1"/>
          <p:nvPr/>
        </p:nvSpPr>
        <p:spPr>
          <a:xfrm>
            <a:off x="1572624" y="3798726"/>
            <a:ext cx="715437"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16" name="文字方塊 115"/>
          <p:cNvSpPr txBox="1"/>
          <p:nvPr/>
        </p:nvSpPr>
        <p:spPr>
          <a:xfrm>
            <a:off x="1724903" y="3228414"/>
            <a:ext cx="715437"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17" name="矩形 116"/>
          <p:cNvSpPr/>
          <p:nvPr/>
        </p:nvSpPr>
        <p:spPr>
          <a:xfrm>
            <a:off x="2471151" y="2657649"/>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2698053" y="2274449"/>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2493998" y="2644731"/>
            <a:ext cx="441679"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32" name="矩形 131"/>
          <p:cNvSpPr/>
          <p:nvPr/>
        </p:nvSpPr>
        <p:spPr>
          <a:xfrm>
            <a:off x="2480676" y="4206988"/>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2707578" y="382378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2497284" y="4200528"/>
            <a:ext cx="441679" cy="461665"/>
          </a:xfrm>
          <a:prstGeom prst="rect">
            <a:avLst/>
          </a:prstGeom>
          <a:noFill/>
        </p:spPr>
        <p:txBody>
          <a:bodyPr wrap="square" rtlCol="0">
            <a:spAutoFit/>
          </a:bodyPr>
          <a:lstStyle/>
          <a:p>
            <a:pPr algn="ctr"/>
            <a:r>
              <a:rPr lang="en-US" altLang="zh-TW" sz="2400" dirty="0" smtClean="0"/>
              <a:t>0</a:t>
            </a:r>
            <a:endParaRPr lang="zh-TW" altLang="en-US" sz="2400" dirty="0"/>
          </a:p>
        </p:txBody>
      </p:sp>
      <p:sp>
        <p:nvSpPr>
          <p:cNvPr id="135" name="文字方塊 134"/>
          <p:cNvSpPr txBox="1"/>
          <p:nvPr/>
        </p:nvSpPr>
        <p:spPr>
          <a:xfrm>
            <a:off x="2410434" y="1640959"/>
            <a:ext cx="430062" cy="461665"/>
          </a:xfrm>
          <a:prstGeom prst="rect">
            <a:avLst/>
          </a:prstGeom>
          <a:noFill/>
        </p:spPr>
        <p:txBody>
          <a:bodyPr wrap="square" rtlCol="0">
            <a:spAutoFit/>
          </a:bodyPr>
          <a:lstStyle/>
          <a:p>
            <a:pPr algn="ctr"/>
            <a:r>
              <a:rPr lang="en-US" altLang="zh-TW" sz="2400" dirty="0" smtClean="0">
                <a:solidFill>
                  <a:srgbClr val="FF0000"/>
                </a:solidFill>
              </a:rPr>
              <a:t>4</a:t>
            </a:r>
            <a:endParaRPr lang="zh-TW" altLang="en-US" sz="2400" dirty="0">
              <a:solidFill>
                <a:srgbClr val="FF0000"/>
              </a:solidFill>
            </a:endParaRPr>
          </a:p>
        </p:txBody>
      </p:sp>
      <p:sp>
        <p:nvSpPr>
          <p:cNvPr id="136" name="文字方塊 135"/>
          <p:cNvSpPr txBox="1"/>
          <p:nvPr/>
        </p:nvSpPr>
        <p:spPr>
          <a:xfrm>
            <a:off x="2296396" y="3244826"/>
            <a:ext cx="682714" cy="461665"/>
          </a:xfrm>
          <a:prstGeom prst="rect">
            <a:avLst/>
          </a:prstGeom>
          <a:noFill/>
        </p:spPr>
        <p:txBody>
          <a:bodyPr wrap="square" rtlCol="0">
            <a:spAutoFit/>
          </a:bodyPr>
          <a:lstStyle/>
          <a:p>
            <a:pPr algn="ctr"/>
            <a:r>
              <a:rPr lang="en-US" altLang="zh-TW" sz="2400" dirty="0" smtClean="0">
                <a:solidFill>
                  <a:srgbClr val="FF0000"/>
                </a:solidFill>
              </a:rPr>
              <a:t>-2</a:t>
            </a:r>
            <a:endParaRPr lang="zh-TW" altLang="en-US" sz="2400" dirty="0">
              <a:solidFill>
                <a:srgbClr val="FF0000"/>
              </a:solidFill>
            </a:endParaRPr>
          </a:p>
        </p:txBody>
      </p:sp>
      <p:sp>
        <p:nvSpPr>
          <p:cNvPr id="138" name="文字方塊 137"/>
          <p:cNvSpPr txBox="1"/>
          <p:nvPr/>
        </p:nvSpPr>
        <p:spPr>
          <a:xfrm>
            <a:off x="3109050" y="1602027"/>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0.98</a:t>
            </a:r>
            <a:endParaRPr lang="zh-TW" altLang="en-US" sz="2400" dirty="0">
              <a:solidFill>
                <a:srgbClr val="0000FF"/>
              </a:solidFill>
            </a:endParaRPr>
          </a:p>
        </p:txBody>
      </p:sp>
      <p:sp>
        <p:nvSpPr>
          <p:cNvPr id="139" name="文字方塊 138"/>
          <p:cNvSpPr txBox="1"/>
          <p:nvPr/>
        </p:nvSpPr>
        <p:spPr>
          <a:xfrm>
            <a:off x="3131369" y="320755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0.12</a:t>
            </a:r>
            <a:endParaRPr lang="zh-TW" altLang="en-US" sz="2400" dirty="0">
              <a:solidFill>
                <a:srgbClr val="0000FF"/>
              </a:solidFill>
            </a:endParaRPr>
          </a:p>
        </p:txBody>
      </p:sp>
      <p:grpSp>
        <p:nvGrpSpPr>
          <p:cNvPr id="97" name="群組 96"/>
          <p:cNvGrpSpPr/>
          <p:nvPr/>
        </p:nvGrpSpPr>
        <p:grpSpPr>
          <a:xfrm>
            <a:off x="4673795" y="2262334"/>
            <a:ext cx="458287" cy="831947"/>
            <a:chOff x="10102194" y="1939763"/>
            <a:chExt cx="458287" cy="831947"/>
          </a:xfrm>
        </p:grpSpPr>
        <p:sp>
          <p:nvSpPr>
            <p:cNvPr id="98"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群組 124"/>
          <p:cNvGrpSpPr/>
          <p:nvPr/>
        </p:nvGrpSpPr>
        <p:grpSpPr>
          <a:xfrm>
            <a:off x="6852035" y="2257142"/>
            <a:ext cx="458287" cy="831947"/>
            <a:chOff x="10102194" y="1939763"/>
            <a:chExt cx="458287" cy="831947"/>
          </a:xfrm>
        </p:grpSpPr>
        <p:sp>
          <p:nvSpPr>
            <p:cNvPr id="126"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73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P spid="115" grpId="0"/>
      <p:bldP spid="116" grpId="0"/>
      <p:bldP spid="120" grpId="0"/>
      <p:bldP spid="134" grpId="0"/>
      <p:bldP spid="135" grpId="0"/>
      <p:bldP spid="136" grpId="0"/>
      <p:bldP spid="138" grpId="0" animBg="1"/>
      <p:bldP spid="1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280" y="2336437"/>
            <a:ext cx="3966912" cy="3644900"/>
          </a:xfrm>
          <a:prstGeom prst="rect">
            <a:avLst/>
          </a:prstGeom>
        </p:spPr>
      </p:pic>
      <p:sp>
        <p:nvSpPr>
          <p:cNvPr id="5" name="Rectangle 4"/>
          <p:cNvSpPr/>
          <p:nvPr/>
        </p:nvSpPr>
        <p:spPr>
          <a:xfrm>
            <a:off x="551280" y="1266372"/>
            <a:ext cx="8275335" cy="923330"/>
          </a:xfrm>
          <a:prstGeom prst="rect">
            <a:avLst/>
          </a:prstGeom>
        </p:spPr>
        <p:txBody>
          <a:bodyPr wrap="square">
            <a:spAutoFit/>
          </a:bodyPr>
          <a:lstStyle/>
          <a:p>
            <a:r>
              <a:rPr lang="en-US" dirty="0" smtClean="0"/>
              <a:t>Most </a:t>
            </a:r>
            <a:r>
              <a:rPr lang="en-US" dirty="0"/>
              <a:t>machine learning methods work well because of </a:t>
            </a:r>
            <a:r>
              <a:rPr lang="en-US" b="1" dirty="0">
                <a:solidFill>
                  <a:srgbClr val="E68230"/>
                </a:solidFill>
              </a:rPr>
              <a:t>human-designed representations</a:t>
            </a:r>
            <a:r>
              <a:rPr lang="en-US" dirty="0">
                <a:solidFill>
                  <a:srgbClr val="E68230"/>
                </a:solidFill>
              </a:rPr>
              <a:t> </a:t>
            </a:r>
            <a:r>
              <a:rPr lang="en-US" dirty="0"/>
              <a:t>and </a:t>
            </a:r>
            <a:r>
              <a:rPr lang="en-US" b="1" dirty="0">
                <a:solidFill>
                  <a:srgbClr val="E68230"/>
                </a:solidFill>
              </a:rPr>
              <a:t>input features</a:t>
            </a:r>
          </a:p>
          <a:p>
            <a:r>
              <a:rPr lang="en-US" dirty="0" smtClean="0"/>
              <a:t>ML becomes </a:t>
            </a:r>
            <a:r>
              <a:rPr lang="en-US" dirty="0"/>
              <a:t>just </a:t>
            </a:r>
            <a:r>
              <a:rPr lang="en-US" b="1" dirty="0">
                <a:solidFill>
                  <a:srgbClr val="E68230"/>
                </a:solidFill>
              </a:rPr>
              <a:t>optimizing weights </a:t>
            </a:r>
            <a:r>
              <a:rPr lang="en-US" dirty="0"/>
              <a:t>to best make a final prediction</a:t>
            </a:r>
          </a:p>
        </p:txBody>
      </p:sp>
      <p:pic>
        <p:nvPicPr>
          <p:cNvPr id="6" name="Picture 5"/>
          <p:cNvPicPr>
            <a:picLocks noChangeAspect="1"/>
          </p:cNvPicPr>
          <p:nvPr/>
        </p:nvPicPr>
        <p:blipFill>
          <a:blip r:embed="rId3"/>
          <a:stretch>
            <a:fillRect/>
          </a:stretch>
        </p:blipFill>
        <p:spPr>
          <a:xfrm>
            <a:off x="5541796" y="2755537"/>
            <a:ext cx="2847723" cy="2222863"/>
          </a:xfrm>
          <a:prstGeom prst="rect">
            <a:avLst/>
          </a:prstGeom>
        </p:spPr>
      </p:pic>
      <p:sp>
        <p:nvSpPr>
          <p:cNvPr id="7" name="Title 1"/>
          <p:cNvSpPr txBox="1">
            <a:spLocks/>
          </p:cNvSpPr>
          <p:nvPr/>
        </p:nvSpPr>
        <p:spPr>
          <a:xfrm>
            <a:off x="551280" y="182563"/>
            <a:ext cx="8041440" cy="8588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ML vs. Deep Learning </a:t>
            </a:r>
            <a:endParaRPr lang="en-US" dirty="0"/>
          </a:p>
        </p:txBody>
      </p:sp>
    </p:spTree>
    <p:extLst>
      <p:ext uri="{BB962C8B-B14F-4D97-AF65-F5344CB8AC3E}">
        <p14:creationId xmlns:p14="http://schemas.microsoft.com/office/powerpoint/2010/main" val="138127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of </a:t>
            </a:r>
            <a:r>
              <a:rPr lang="en-US" altLang="zh-TW" dirty="0"/>
              <a:t>Neural Network</a:t>
            </a:r>
            <a:r>
              <a:rPr lang="en-US" altLang="zh-TW" dirty="0" smtClean="0"/>
              <a:t>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4"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4947448"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橢圓 30"/>
          <p:cNvSpPr/>
          <p:nvPr/>
        </p:nvSpPr>
        <p:spPr>
          <a:xfrm>
            <a:off x="7082219"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手繪多邊形 105"/>
          <p:cNvSpPr/>
          <p:nvPr/>
        </p:nvSpPr>
        <p:spPr>
          <a:xfrm>
            <a:off x="2761527" y="19804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手繪多邊形 107"/>
          <p:cNvSpPr/>
          <p:nvPr/>
        </p:nvSpPr>
        <p:spPr>
          <a:xfrm>
            <a:off x="5006793" y="351499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手繪多邊形 108"/>
          <p:cNvSpPr/>
          <p:nvPr/>
        </p:nvSpPr>
        <p:spPr>
          <a:xfrm>
            <a:off x="7139390" y="193024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手繪多邊形 109"/>
          <p:cNvSpPr/>
          <p:nvPr/>
        </p:nvSpPr>
        <p:spPr>
          <a:xfrm>
            <a:off x="7186477"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文字方塊 112"/>
          <p:cNvSpPr txBox="1"/>
          <p:nvPr/>
        </p:nvSpPr>
        <p:spPr>
          <a:xfrm>
            <a:off x="1707829" y="1693279"/>
            <a:ext cx="342900"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14" name="文字方塊 113"/>
          <p:cNvSpPr txBox="1"/>
          <p:nvPr/>
        </p:nvSpPr>
        <p:spPr>
          <a:xfrm>
            <a:off x="1874920" y="2281596"/>
            <a:ext cx="441679" cy="461665"/>
          </a:xfrm>
          <a:prstGeom prst="rect">
            <a:avLst/>
          </a:prstGeom>
          <a:noFill/>
        </p:spPr>
        <p:txBody>
          <a:bodyPr wrap="square" rtlCol="0">
            <a:spAutoFit/>
          </a:bodyPr>
          <a:lstStyle/>
          <a:p>
            <a:pPr algn="ctr"/>
            <a:r>
              <a:rPr lang="en-US" altLang="zh-TW" sz="2400" dirty="0" smtClean="0"/>
              <a:t>-2</a:t>
            </a:r>
            <a:endParaRPr lang="zh-TW" altLang="en-US" sz="2400" dirty="0"/>
          </a:p>
        </p:txBody>
      </p:sp>
      <p:sp>
        <p:nvSpPr>
          <p:cNvPr id="115" name="文字方塊 114"/>
          <p:cNvSpPr txBox="1"/>
          <p:nvPr/>
        </p:nvSpPr>
        <p:spPr>
          <a:xfrm>
            <a:off x="1572624" y="3798726"/>
            <a:ext cx="715437"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16" name="文字方塊 115"/>
          <p:cNvSpPr txBox="1"/>
          <p:nvPr/>
        </p:nvSpPr>
        <p:spPr>
          <a:xfrm>
            <a:off x="1724903" y="3228414"/>
            <a:ext cx="715437" cy="461665"/>
          </a:xfrm>
          <a:prstGeom prst="rect">
            <a:avLst/>
          </a:prstGeom>
          <a:noFill/>
        </p:spPr>
        <p:txBody>
          <a:bodyPr wrap="square" rtlCol="0">
            <a:spAutoFit/>
          </a:bodyPr>
          <a:lstStyle/>
          <a:p>
            <a:pPr algn="ctr"/>
            <a:r>
              <a:rPr lang="en-US" altLang="zh-TW" sz="2400" dirty="0" smtClean="0"/>
              <a:t>-1</a:t>
            </a:r>
            <a:endParaRPr lang="zh-TW" altLang="en-US" sz="2400" dirty="0"/>
          </a:p>
        </p:txBody>
      </p:sp>
      <p:grpSp>
        <p:nvGrpSpPr>
          <p:cNvPr id="123" name="群組 122"/>
          <p:cNvGrpSpPr/>
          <p:nvPr/>
        </p:nvGrpSpPr>
        <p:grpSpPr>
          <a:xfrm>
            <a:off x="2471151" y="2274449"/>
            <a:ext cx="458287" cy="838405"/>
            <a:chOff x="10102194" y="1939763"/>
            <a:chExt cx="458287" cy="838405"/>
          </a:xfrm>
        </p:grpSpPr>
        <p:sp>
          <p:nvSpPr>
            <p:cNvPr id="117" name="矩形 116"/>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1</a:t>
              </a:r>
              <a:endParaRPr lang="zh-TW" altLang="en-US" sz="2400" dirty="0"/>
            </a:p>
          </p:txBody>
        </p:sp>
      </p:grpSp>
      <p:grpSp>
        <p:nvGrpSpPr>
          <p:cNvPr id="131" name="群組 130"/>
          <p:cNvGrpSpPr/>
          <p:nvPr/>
        </p:nvGrpSpPr>
        <p:grpSpPr>
          <a:xfrm>
            <a:off x="2480676" y="3823788"/>
            <a:ext cx="458287" cy="838405"/>
            <a:chOff x="10102194" y="1939763"/>
            <a:chExt cx="458287" cy="838405"/>
          </a:xfrm>
        </p:grpSpPr>
        <p:sp>
          <p:nvSpPr>
            <p:cNvPr id="132" name="矩形 131"/>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0</a:t>
              </a:r>
              <a:endParaRPr lang="zh-TW" altLang="en-US" sz="2400" dirty="0"/>
            </a:p>
          </p:txBody>
        </p:sp>
      </p:grpSp>
      <p:sp>
        <p:nvSpPr>
          <p:cNvPr id="135" name="文字方塊 134"/>
          <p:cNvSpPr txBox="1"/>
          <p:nvPr/>
        </p:nvSpPr>
        <p:spPr>
          <a:xfrm>
            <a:off x="2410434" y="1640959"/>
            <a:ext cx="430062" cy="461665"/>
          </a:xfrm>
          <a:prstGeom prst="rect">
            <a:avLst/>
          </a:prstGeom>
          <a:noFill/>
        </p:spPr>
        <p:txBody>
          <a:bodyPr wrap="square" rtlCol="0">
            <a:spAutoFit/>
          </a:bodyPr>
          <a:lstStyle/>
          <a:p>
            <a:pPr algn="ctr"/>
            <a:r>
              <a:rPr lang="en-US" altLang="zh-TW" sz="2400" dirty="0" smtClean="0">
                <a:solidFill>
                  <a:srgbClr val="FF0000"/>
                </a:solidFill>
              </a:rPr>
              <a:t>4</a:t>
            </a:r>
            <a:endParaRPr lang="zh-TW" altLang="en-US" sz="2400" dirty="0">
              <a:solidFill>
                <a:srgbClr val="FF0000"/>
              </a:solidFill>
            </a:endParaRPr>
          </a:p>
        </p:txBody>
      </p:sp>
      <p:sp>
        <p:nvSpPr>
          <p:cNvPr id="136" name="文字方塊 135"/>
          <p:cNvSpPr txBox="1"/>
          <p:nvPr/>
        </p:nvSpPr>
        <p:spPr>
          <a:xfrm>
            <a:off x="2296396" y="3244826"/>
            <a:ext cx="682714" cy="461665"/>
          </a:xfrm>
          <a:prstGeom prst="rect">
            <a:avLst/>
          </a:prstGeom>
          <a:noFill/>
        </p:spPr>
        <p:txBody>
          <a:bodyPr wrap="square" rtlCol="0">
            <a:spAutoFit/>
          </a:bodyPr>
          <a:lstStyle/>
          <a:p>
            <a:pPr algn="ctr"/>
            <a:r>
              <a:rPr lang="en-US" altLang="zh-TW" sz="2400" dirty="0" smtClean="0">
                <a:solidFill>
                  <a:srgbClr val="FF0000"/>
                </a:solidFill>
              </a:rPr>
              <a:t>-2</a:t>
            </a:r>
            <a:endParaRPr lang="zh-TW" altLang="en-US" sz="2400" dirty="0">
              <a:solidFill>
                <a:srgbClr val="FF0000"/>
              </a:solidFill>
            </a:endParaRPr>
          </a:p>
        </p:txBody>
      </p:sp>
      <p:sp>
        <p:nvSpPr>
          <p:cNvPr id="138" name="文字方塊 137"/>
          <p:cNvSpPr txBox="1"/>
          <p:nvPr/>
        </p:nvSpPr>
        <p:spPr>
          <a:xfrm>
            <a:off x="3109050" y="1602027"/>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0.98</a:t>
            </a:r>
            <a:endParaRPr lang="zh-TW" altLang="en-US" sz="2400" dirty="0">
              <a:solidFill>
                <a:srgbClr val="0000FF"/>
              </a:solidFill>
            </a:endParaRPr>
          </a:p>
        </p:txBody>
      </p:sp>
      <p:sp>
        <p:nvSpPr>
          <p:cNvPr id="139" name="文字方塊 138"/>
          <p:cNvSpPr txBox="1"/>
          <p:nvPr/>
        </p:nvSpPr>
        <p:spPr>
          <a:xfrm>
            <a:off x="3131369" y="320755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0.12</a:t>
            </a:r>
            <a:endParaRPr lang="zh-TW" altLang="en-US" sz="2400" dirty="0">
              <a:solidFill>
                <a:srgbClr val="0000FF"/>
              </a:solidFill>
            </a:endParaRPr>
          </a:p>
        </p:txBody>
      </p:sp>
      <p:sp>
        <p:nvSpPr>
          <p:cNvPr id="140" name="文字方塊 139"/>
          <p:cNvSpPr txBox="1"/>
          <p:nvPr/>
        </p:nvSpPr>
        <p:spPr>
          <a:xfrm>
            <a:off x="3953237" y="1672423"/>
            <a:ext cx="342900"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41" name="文字方塊 140"/>
          <p:cNvSpPr txBox="1"/>
          <p:nvPr/>
        </p:nvSpPr>
        <p:spPr>
          <a:xfrm>
            <a:off x="4120328" y="2260740"/>
            <a:ext cx="441679"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42" name="文字方塊 141"/>
          <p:cNvSpPr txBox="1"/>
          <p:nvPr/>
        </p:nvSpPr>
        <p:spPr>
          <a:xfrm>
            <a:off x="3818032" y="3777870"/>
            <a:ext cx="715437" cy="461665"/>
          </a:xfrm>
          <a:prstGeom prst="rect">
            <a:avLst/>
          </a:prstGeom>
          <a:noFill/>
        </p:spPr>
        <p:txBody>
          <a:bodyPr wrap="square" rtlCol="0">
            <a:spAutoFit/>
          </a:bodyPr>
          <a:lstStyle/>
          <a:p>
            <a:pPr algn="ctr"/>
            <a:r>
              <a:rPr lang="en-US" altLang="zh-TW" sz="2400" dirty="0"/>
              <a:t>-</a:t>
            </a:r>
            <a:r>
              <a:rPr lang="en-US" altLang="zh-TW" sz="2400" dirty="0" smtClean="0"/>
              <a:t>1</a:t>
            </a:r>
            <a:endParaRPr lang="zh-TW" altLang="en-US" sz="2400" dirty="0"/>
          </a:p>
        </p:txBody>
      </p:sp>
      <p:sp>
        <p:nvSpPr>
          <p:cNvPr id="143" name="文字方塊 142"/>
          <p:cNvSpPr txBox="1"/>
          <p:nvPr/>
        </p:nvSpPr>
        <p:spPr>
          <a:xfrm>
            <a:off x="3970311" y="3207558"/>
            <a:ext cx="715437" cy="461665"/>
          </a:xfrm>
          <a:prstGeom prst="rect">
            <a:avLst/>
          </a:prstGeom>
          <a:noFill/>
        </p:spPr>
        <p:txBody>
          <a:bodyPr wrap="square" rtlCol="0">
            <a:spAutoFit/>
          </a:bodyPr>
          <a:lstStyle/>
          <a:p>
            <a:pPr algn="ctr"/>
            <a:r>
              <a:rPr lang="en-US" altLang="zh-TW" sz="2400" dirty="0" smtClean="0"/>
              <a:t>-2</a:t>
            </a:r>
            <a:endParaRPr lang="zh-TW" altLang="en-US" sz="2400" dirty="0"/>
          </a:p>
        </p:txBody>
      </p:sp>
      <p:sp>
        <p:nvSpPr>
          <p:cNvPr id="144" name="文字方塊 143"/>
          <p:cNvSpPr txBox="1"/>
          <p:nvPr/>
        </p:nvSpPr>
        <p:spPr>
          <a:xfrm>
            <a:off x="6126016" y="1673340"/>
            <a:ext cx="342900" cy="461665"/>
          </a:xfrm>
          <a:prstGeom prst="rect">
            <a:avLst/>
          </a:prstGeom>
          <a:noFill/>
        </p:spPr>
        <p:txBody>
          <a:bodyPr wrap="square" rtlCol="0">
            <a:spAutoFit/>
          </a:bodyPr>
          <a:lstStyle/>
          <a:p>
            <a:pPr algn="ctr"/>
            <a:r>
              <a:rPr lang="en-US" altLang="zh-TW" sz="2400" dirty="0" smtClean="0"/>
              <a:t>3</a:t>
            </a:r>
            <a:endParaRPr lang="zh-TW" altLang="en-US" sz="2400" dirty="0"/>
          </a:p>
        </p:txBody>
      </p:sp>
      <p:sp>
        <p:nvSpPr>
          <p:cNvPr id="145" name="文字方塊 144"/>
          <p:cNvSpPr txBox="1"/>
          <p:nvPr/>
        </p:nvSpPr>
        <p:spPr>
          <a:xfrm>
            <a:off x="6293107" y="2261657"/>
            <a:ext cx="441679"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46" name="文字方塊 145"/>
          <p:cNvSpPr txBox="1"/>
          <p:nvPr/>
        </p:nvSpPr>
        <p:spPr>
          <a:xfrm>
            <a:off x="5990811" y="3778787"/>
            <a:ext cx="715437" cy="461665"/>
          </a:xfrm>
          <a:prstGeom prst="rect">
            <a:avLst/>
          </a:prstGeom>
          <a:noFill/>
        </p:spPr>
        <p:txBody>
          <a:bodyPr wrap="square" rtlCol="0">
            <a:spAutoFit/>
          </a:bodyPr>
          <a:lstStyle/>
          <a:p>
            <a:pPr algn="ctr"/>
            <a:r>
              <a:rPr lang="en-US" altLang="zh-TW" sz="2400" dirty="0"/>
              <a:t>4</a:t>
            </a:r>
            <a:endParaRPr lang="zh-TW" altLang="en-US" sz="2400" dirty="0"/>
          </a:p>
        </p:txBody>
      </p:sp>
      <p:sp>
        <p:nvSpPr>
          <p:cNvPr id="147" name="文字方塊 146"/>
          <p:cNvSpPr txBox="1"/>
          <p:nvPr/>
        </p:nvSpPr>
        <p:spPr>
          <a:xfrm>
            <a:off x="6143090" y="3208475"/>
            <a:ext cx="715437"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50" name="文字方塊 149"/>
          <p:cNvSpPr txBox="1"/>
          <p:nvPr/>
        </p:nvSpPr>
        <p:spPr>
          <a:xfrm>
            <a:off x="5252837" y="166543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0.86</a:t>
            </a:r>
            <a:endParaRPr lang="zh-TW" altLang="en-US" sz="2400" dirty="0">
              <a:solidFill>
                <a:srgbClr val="0000FF"/>
              </a:solidFill>
            </a:endParaRPr>
          </a:p>
        </p:txBody>
      </p:sp>
      <p:sp>
        <p:nvSpPr>
          <p:cNvPr id="151" name="文字方塊 150"/>
          <p:cNvSpPr txBox="1"/>
          <p:nvPr/>
        </p:nvSpPr>
        <p:spPr>
          <a:xfrm>
            <a:off x="5275156" y="327096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0.11</a:t>
            </a:r>
            <a:endParaRPr lang="zh-TW" altLang="en-US" sz="2400" dirty="0">
              <a:solidFill>
                <a:srgbClr val="0000FF"/>
              </a:solidFill>
            </a:endParaRPr>
          </a:p>
        </p:txBody>
      </p:sp>
      <p:sp>
        <p:nvSpPr>
          <p:cNvPr id="154" name="文字方塊 153"/>
          <p:cNvSpPr txBox="1"/>
          <p:nvPr/>
        </p:nvSpPr>
        <p:spPr>
          <a:xfrm>
            <a:off x="7505772" y="162619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0.62</a:t>
            </a:r>
            <a:endParaRPr lang="zh-TW" altLang="en-US" sz="2400" dirty="0">
              <a:solidFill>
                <a:srgbClr val="0000FF"/>
              </a:solidFill>
            </a:endParaRPr>
          </a:p>
        </p:txBody>
      </p:sp>
      <p:sp>
        <p:nvSpPr>
          <p:cNvPr id="155" name="文字方塊 154"/>
          <p:cNvSpPr txBox="1"/>
          <p:nvPr/>
        </p:nvSpPr>
        <p:spPr>
          <a:xfrm>
            <a:off x="7528091" y="3231730"/>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0.83</a:t>
            </a:r>
            <a:endParaRPr lang="zh-TW" altLang="en-US" sz="2400" dirty="0">
              <a:solidFill>
                <a:srgbClr val="0000FF"/>
              </a:solidFill>
            </a:endParaRPr>
          </a:p>
        </p:txBody>
      </p:sp>
      <p:grpSp>
        <p:nvGrpSpPr>
          <p:cNvPr id="97" name="群組 96"/>
          <p:cNvGrpSpPr/>
          <p:nvPr/>
        </p:nvGrpSpPr>
        <p:grpSpPr>
          <a:xfrm>
            <a:off x="4673795" y="2262334"/>
            <a:ext cx="458287" cy="838405"/>
            <a:chOff x="10102194" y="1939763"/>
            <a:chExt cx="458287" cy="838405"/>
          </a:xfrm>
        </p:grpSpPr>
        <p:sp>
          <p:nvSpPr>
            <p:cNvPr id="98"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字方塊 101"/>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0</a:t>
              </a:r>
              <a:endParaRPr lang="zh-TW" altLang="en-US" sz="2400" dirty="0"/>
            </a:p>
          </p:txBody>
        </p:sp>
      </p:grpSp>
      <p:grpSp>
        <p:nvGrpSpPr>
          <p:cNvPr id="105" name="群組 104"/>
          <p:cNvGrpSpPr/>
          <p:nvPr/>
        </p:nvGrpSpPr>
        <p:grpSpPr>
          <a:xfrm>
            <a:off x="4676173" y="3786657"/>
            <a:ext cx="458287" cy="838405"/>
            <a:chOff x="10102194" y="1939763"/>
            <a:chExt cx="458287" cy="838405"/>
          </a:xfrm>
        </p:grpSpPr>
        <p:sp>
          <p:nvSpPr>
            <p:cNvPr id="118"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文字方塊 123"/>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0</a:t>
              </a:r>
              <a:endParaRPr lang="zh-TW" altLang="en-US" sz="2400" dirty="0"/>
            </a:p>
          </p:txBody>
        </p:sp>
      </p:grpSp>
      <p:grpSp>
        <p:nvGrpSpPr>
          <p:cNvPr id="125" name="群組 124"/>
          <p:cNvGrpSpPr/>
          <p:nvPr/>
        </p:nvGrpSpPr>
        <p:grpSpPr>
          <a:xfrm>
            <a:off x="6852035" y="2257142"/>
            <a:ext cx="458287" cy="838405"/>
            <a:chOff x="10102194" y="1939763"/>
            <a:chExt cx="458287" cy="838405"/>
          </a:xfrm>
        </p:grpSpPr>
        <p:sp>
          <p:nvSpPr>
            <p:cNvPr id="126"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文字方塊 127"/>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-2</a:t>
              </a:r>
              <a:endParaRPr lang="zh-TW" altLang="en-US" sz="2400" dirty="0"/>
            </a:p>
          </p:txBody>
        </p:sp>
      </p:grpSp>
      <p:grpSp>
        <p:nvGrpSpPr>
          <p:cNvPr id="129" name="群組 128"/>
          <p:cNvGrpSpPr/>
          <p:nvPr/>
        </p:nvGrpSpPr>
        <p:grpSpPr>
          <a:xfrm>
            <a:off x="6906115" y="3813978"/>
            <a:ext cx="458287" cy="838405"/>
            <a:chOff x="10102194" y="1939763"/>
            <a:chExt cx="458287" cy="838405"/>
          </a:xfrm>
        </p:grpSpPr>
        <p:sp>
          <p:nvSpPr>
            <p:cNvPr id="130"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文字方塊 148"/>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2</a:t>
              </a:r>
              <a:endParaRPr lang="zh-TW" altLang="en-US" sz="2400" dirty="0"/>
            </a:p>
          </p:txBody>
        </p:sp>
      </p:grpSp>
      <p:sp>
        <p:nvSpPr>
          <p:cNvPr id="121" name="矩形 120"/>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37" name="矩形 136"/>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52" name="文字方塊 151"/>
          <p:cNvSpPr txBox="1"/>
          <p:nvPr/>
        </p:nvSpPr>
        <p:spPr>
          <a:xfrm>
            <a:off x="760961" y="1978208"/>
            <a:ext cx="342900" cy="461665"/>
          </a:xfrm>
          <a:prstGeom prst="rect">
            <a:avLst/>
          </a:prstGeom>
          <a:noFill/>
        </p:spPr>
        <p:txBody>
          <a:bodyPr wrap="square" rtlCol="0">
            <a:spAutoFit/>
          </a:bodyPr>
          <a:lstStyle/>
          <a:p>
            <a:pPr algn="ctr"/>
            <a:r>
              <a:rPr lang="en-US" altLang="zh-TW" sz="2400" dirty="0" smtClean="0">
                <a:solidFill>
                  <a:srgbClr val="0000FF"/>
                </a:solidFill>
              </a:rPr>
              <a:t>1</a:t>
            </a:r>
            <a:endParaRPr lang="zh-TW" altLang="en-US" sz="2400" dirty="0">
              <a:solidFill>
                <a:srgbClr val="0000FF"/>
              </a:solidFill>
            </a:endParaRPr>
          </a:p>
        </p:txBody>
      </p:sp>
      <p:sp>
        <p:nvSpPr>
          <p:cNvPr id="153" name="文字方塊 152"/>
          <p:cNvSpPr txBox="1"/>
          <p:nvPr/>
        </p:nvSpPr>
        <p:spPr>
          <a:xfrm>
            <a:off x="655177" y="3577639"/>
            <a:ext cx="488741" cy="461665"/>
          </a:xfrm>
          <a:prstGeom prst="rect">
            <a:avLst/>
          </a:prstGeom>
          <a:noFill/>
        </p:spPr>
        <p:txBody>
          <a:bodyPr wrap="square" rtlCol="0">
            <a:spAutoFit/>
          </a:bodyPr>
          <a:lstStyle/>
          <a:p>
            <a:pPr algn="ctr"/>
            <a:r>
              <a:rPr lang="en-US" altLang="zh-TW" sz="2400" dirty="0" smtClean="0">
                <a:solidFill>
                  <a:srgbClr val="0000FF"/>
                </a:solidFill>
              </a:rPr>
              <a:t>-1</a:t>
            </a:r>
            <a:endParaRPr lang="zh-TW" altLang="en-US" sz="2400" dirty="0">
              <a:solidFill>
                <a:srgbClr val="0000FF"/>
              </a:solidFill>
            </a:endParaRPr>
          </a:p>
        </p:txBody>
      </p:sp>
    </p:spTree>
    <p:extLst>
      <p:ext uri="{BB962C8B-B14F-4D97-AF65-F5344CB8AC3E}">
        <p14:creationId xmlns:p14="http://schemas.microsoft.com/office/powerpoint/2010/main" val="14492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4" grpId="0" animBg="1"/>
      <p:bldP spid="1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of </a:t>
            </a:r>
            <a:r>
              <a:rPr lang="en-US" altLang="zh-TW" dirty="0"/>
              <a:t>Neural Network</a:t>
            </a:r>
            <a:r>
              <a:rPr lang="en-US" altLang="zh-TW" dirty="0" smtClean="0"/>
              <a:t>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4"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4947448"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橢圓 30"/>
          <p:cNvSpPr/>
          <p:nvPr/>
        </p:nvSpPr>
        <p:spPr>
          <a:xfrm>
            <a:off x="7082219"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手繪多邊形 105"/>
          <p:cNvSpPr/>
          <p:nvPr/>
        </p:nvSpPr>
        <p:spPr>
          <a:xfrm>
            <a:off x="2761527" y="19804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手繪多邊形 107"/>
          <p:cNvSpPr/>
          <p:nvPr/>
        </p:nvSpPr>
        <p:spPr>
          <a:xfrm>
            <a:off x="5006793" y="351499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手繪多邊形 108"/>
          <p:cNvSpPr/>
          <p:nvPr/>
        </p:nvSpPr>
        <p:spPr>
          <a:xfrm>
            <a:off x="7139390" y="193024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手繪多邊形 109"/>
          <p:cNvSpPr/>
          <p:nvPr/>
        </p:nvSpPr>
        <p:spPr>
          <a:xfrm>
            <a:off x="7186477"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文字方塊 112"/>
          <p:cNvSpPr txBox="1"/>
          <p:nvPr/>
        </p:nvSpPr>
        <p:spPr>
          <a:xfrm>
            <a:off x="1707829" y="1693279"/>
            <a:ext cx="342900"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14" name="文字方塊 113"/>
          <p:cNvSpPr txBox="1"/>
          <p:nvPr/>
        </p:nvSpPr>
        <p:spPr>
          <a:xfrm>
            <a:off x="1874920" y="2281596"/>
            <a:ext cx="441679" cy="461665"/>
          </a:xfrm>
          <a:prstGeom prst="rect">
            <a:avLst/>
          </a:prstGeom>
          <a:noFill/>
        </p:spPr>
        <p:txBody>
          <a:bodyPr wrap="square" rtlCol="0">
            <a:spAutoFit/>
          </a:bodyPr>
          <a:lstStyle/>
          <a:p>
            <a:pPr algn="ctr"/>
            <a:r>
              <a:rPr lang="en-US" altLang="zh-TW" sz="2400" dirty="0" smtClean="0"/>
              <a:t>-2</a:t>
            </a:r>
            <a:endParaRPr lang="zh-TW" altLang="en-US" sz="2400" dirty="0"/>
          </a:p>
        </p:txBody>
      </p:sp>
      <p:sp>
        <p:nvSpPr>
          <p:cNvPr id="115" name="文字方塊 114"/>
          <p:cNvSpPr txBox="1"/>
          <p:nvPr/>
        </p:nvSpPr>
        <p:spPr>
          <a:xfrm>
            <a:off x="1572624" y="3798726"/>
            <a:ext cx="715437"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16" name="文字方塊 115"/>
          <p:cNvSpPr txBox="1"/>
          <p:nvPr/>
        </p:nvSpPr>
        <p:spPr>
          <a:xfrm>
            <a:off x="1724903" y="3228414"/>
            <a:ext cx="715437" cy="461665"/>
          </a:xfrm>
          <a:prstGeom prst="rect">
            <a:avLst/>
          </a:prstGeom>
          <a:noFill/>
        </p:spPr>
        <p:txBody>
          <a:bodyPr wrap="square" rtlCol="0">
            <a:spAutoFit/>
          </a:bodyPr>
          <a:lstStyle/>
          <a:p>
            <a:pPr algn="ctr"/>
            <a:r>
              <a:rPr lang="en-US" altLang="zh-TW" sz="2400" dirty="0" smtClean="0"/>
              <a:t>-1</a:t>
            </a:r>
            <a:endParaRPr lang="zh-TW" altLang="en-US" sz="2400" dirty="0"/>
          </a:p>
        </p:txBody>
      </p:sp>
      <p:grpSp>
        <p:nvGrpSpPr>
          <p:cNvPr id="123" name="群組 122"/>
          <p:cNvGrpSpPr/>
          <p:nvPr/>
        </p:nvGrpSpPr>
        <p:grpSpPr>
          <a:xfrm>
            <a:off x="2471151" y="2274449"/>
            <a:ext cx="458287" cy="838405"/>
            <a:chOff x="10102194" y="1939763"/>
            <a:chExt cx="458287" cy="838405"/>
          </a:xfrm>
        </p:grpSpPr>
        <p:sp>
          <p:nvSpPr>
            <p:cNvPr id="117" name="矩形 116"/>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1</a:t>
              </a:r>
              <a:endParaRPr lang="zh-TW" altLang="en-US" sz="2400" dirty="0"/>
            </a:p>
          </p:txBody>
        </p:sp>
      </p:grpSp>
      <p:grpSp>
        <p:nvGrpSpPr>
          <p:cNvPr id="131" name="群組 130"/>
          <p:cNvGrpSpPr/>
          <p:nvPr/>
        </p:nvGrpSpPr>
        <p:grpSpPr>
          <a:xfrm>
            <a:off x="2480676" y="3823788"/>
            <a:ext cx="458287" cy="838405"/>
            <a:chOff x="10102194" y="1939763"/>
            <a:chExt cx="458287" cy="838405"/>
          </a:xfrm>
        </p:grpSpPr>
        <p:sp>
          <p:nvSpPr>
            <p:cNvPr id="132" name="矩形 131"/>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0</a:t>
              </a:r>
              <a:endParaRPr lang="zh-TW" altLang="en-US" sz="2400" dirty="0"/>
            </a:p>
          </p:txBody>
        </p:sp>
      </p:grpSp>
      <p:sp>
        <p:nvSpPr>
          <p:cNvPr id="138" name="文字方塊 137"/>
          <p:cNvSpPr txBox="1"/>
          <p:nvPr/>
        </p:nvSpPr>
        <p:spPr>
          <a:xfrm>
            <a:off x="3109050" y="1602027"/>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0.73</a:t>
            </a:r>
            <a:endParaRPr lang="zh-TW" altLang="en-US" sz="2400" dirty="0">
              <a:solidFill>
                <a:srgbClr val="0000FF"/>
              </a:solidFill>
            </a:endParaRPr>
          </a:p>
        </p:txBody>
      </p:sp>
      <p:sp>
        <p:nvSpPr>
          <p:cNvPr id="139" name="文字方塊 138"/>
          <p:cNvSpPr txBox="1"/>
          <p:nvPr/>
        </p:nvSpPr>
        <p:spPr>
          <a:xfrm>
            <a:off x="3075361" y="320755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0.5</a:t>
            </a:r>
            <a:endParaRPr lang="zh-TW" altLang="en-US" sz="2400" dirty="0">
              <a:solidFill>
                <a:srgbClr val="0000FF"/>
              </a:solidFill>
            </a:endParaRPr>
          </a:p>
        </p:txBody>
      </p:sp>
      <p:sp>
        <p:nvSpPr>
          <p:cNvPr id="140" name="文字方塊 139"/>
          <p:cNvSpPr txBox="1"/>
          <p:nvPr/>
        </p:nvSpPr>
        <p:spPr>
          <a:xfrm>
            <a:off x="3953237" y="1672423"/>
            <a:ext cx="342900"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41" name="文字方塊 140"/>
          <p:cNvSpPr txBox="1"/>
          <p:nvPr/>
        </p:nvSpPr>
        <p:spPr>
          <a:xfrm>
            <a:off x="4120328" y="2260740"/>
            <a:ext cx="441679"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42" name="文字方塊 141"/>
          <p:cNvSpPr txBox="1"/>
          <p:nvPr/>
        </p:nvSpPr>
        <p:spPr>
          <a:xfrm>
            <a:off x="3818032" y="3777870"/>
            <a:ext cx="715437" cy="461665"/>
          </a:xfrm>
          <a:prstGeom prst="rect">
            <a:avLst/>
          </a:prstGeom>
          <a:noFill/>
        </p:spPr>
        <p:txBody>
          <a:bodyPr wrap="square" rtlCol="0">
            <a:spAutoFit/>
          </a:bodyPr>
          <a:lstStyle/>
          <a:p>
            <a:pPr algn="ctr"/>
            <a:r>
              <a:rPr lang="en-US" altLang="zh-TW" sz="2400" dirty="0"/>
              <a:t>-</a:t>
            </a:r>
            <a:r>
              <a:rPr lang="en-US" altLang="zh-TW" sz="2400" dirty="0" smtClean="0"/>
              <a:t>1</a:t>
            </a:r>
            <a:endParaRPr lang="zh-TW" altLang="en-US" sz="2400" dirty="0"/>
          </a:p>
        </p:txBody>
      </p:sp>
      <p:sp>
        <p:nvSpPr>
          <p:cNvPr id="143" name="文字方塊 142"/>
          <p:cNvSpPr txBox="1"/>
          <p:nvPr/>
        </p:nvSpPr>
        <p:spPr>
          <a:xfrm>
            <a:off x="3970311" y="3207558"/>
            <a:ext cx="715437" cy="461665"/>
          </a:xfrm>
          <a:prstGeom prst="rect">
            <a:avLst/>
          </a:prstGeom>
          <a:noFill/>
        </p:spPr>
        <p:txBody>
          <a:bodyPr wrap="square" rtlCol="0">
            <a:spAutoFit/>
          </a:bodyPr>
          <a:lstStyle/>
          <a:p>
            <a:pPr algn="ctr"/>
            <a:r>
              <a:rPr lang="en-US" altLang="zh-TW" sz="2400" dirty="0" smtClean="0"/>
              <a:t>-2</a:t>
            </a:r>
            <a:endParaRPr lang="zh-TW" altLang="en-US" sz="2400" dirty="0"/>
          </a:p>
        </p:txBody>
      </p:sp>
      <p:sp>
        <p:nvSpPr>
          <p:cNvPr id="144" name="文字方塊 143"/>
          <p:cNvSpPr txBox="1"/>
          <p:nvPr/>
        </p:nvSpPr>
        <p:spPr>
          <a:xfrm>
            <a:off x="6126016" y="1673340"/>
            <a:ext cx="342900" cy="461665"/>
          </a:xfrm>
          <a:prstGeom prst="rect">
            <a:avLst/>
          </a:prstGeom>
          <a:noFill/>
        </p:spPr>
        <p:txBody>
          <a:bodyPr wrap="square" rtlCol="0">
            <a:spAutoFit/>
          </a:bodyPr>
          <a:lstStyle/>
          <a:p>
            <a:pPr algn="ctr"/>
            <a:r>
              <a:rPr lang="en-US" altLang="zh-TW" sz="2400" dirty="0" smtClean="0"/>
              <a:t>3</a:t>
            </a:r>
            <a:endParaRPr lang="zh-TW" altLang="en-US" sz="2400" dirty="0"/>
          </a:p>
        </p:txBody>
      </p:sp>
      <p:sp>
        <p:nvSpPr>
          <p:cNvPr id="145" name="文字方塊 144"/>
          <p:cNvSpPr txBox="1"/>
          <p:nvPr/>
        </p:nvSpPr>
        <p:spPr>
          <a:xfrm>
            <a:off x="6293107" y="2261657"/>
            <a:ext cx="441679"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46" name="文字方塊 145"/>
          <p:cNvSpPr txBox="1"/>
          <p:nvPr/>
        </p:nvSpPr>
        <p:spPr>
          <a:xfrm>
            <a:off x="5990811" y="3778787"/>
            <a:ext cx="715437" cy="461665"/>
          </a:xfrm>
          <a:prstGeom prst="rect">
            <a:avLst/>
          </a:prstGeom>
          <a:noFill/>
        </p:spPr>
        <p:txBody>
          <a:bodyPr wrap="square" rtlCol="0">
            <a:spAutoFit/>
          </a:bodyPr>
          <a:lstStyle/>
          <a:p>
            <a:pPr algn="ctr"/>
            <a:r>
              <a:rPr lang="en-US" altLang="zh-TW" sz="2400" dirty="0"/>
              <a:t>4</a:t>
            </a:r>
            <a:endParaRPr lang="zh-TW" altLang="en-US" sz="2400" dirty="0"/>
          </a:p>
        </p:txBody>
      </p:sp>
      <p:sp>
        <p:nvSpPr>
          <p:cNvPr id="147" name="文字方塊 146"/>
          <p:cNvSpPr txBox="1"/>
          <p:nvPr/>
        </p:nvSpPr>
        <p:spPr>
          <a:xfrm>
            <a:off x="6143090" y="3208475"/>
            <a:ext cx="715437" cy="461665"/>
          </a:xfrm>
          <a:prstGeom prst="rect">
            <a:avLst/>
          </a:prstGeom>
          <a:noFill/>
        </p:spPr>
        <p:txBody>
          <a:bodyPr wrap="square" rtlCol="0">
            <a:spAutoFit/>
          </a:bodyPr>
          <a:lstStyle/>
          <a:p>
            <a:pPr algn="ctr"/>
            <a:r>
              <a:rPr lang="en-US" altLang="zh-TW" sz="2400" dirty="0" smtClean="0"/>
              <a:t>-1</a:t>
            </a:r>
            <a:endParaRPr lang="zh-TW" altLang="en-US" sz="2400" dirty="0"/>
          </a:p>
        </p:txBody>
      </p:sp>
      <p:sp>
        <p:nvSpPr>
          <p:cNvPr id="150" name="文字方塊 149"/>
          <p:cNvSpPr txBox="1"/>
          <p:nvPr/>
        </p:nvSpPr>
        <p:spPr>
          <a:xfrm>
            <a:off x="5215605" y="1556516"/>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0.72</a:t>
            </a:r>
            <a:endParaRPr lang="zh-TW" altLang="en-US" sz="2400" dirty="0">
              <a:solidFill>
                <a:srgbClr val="0000FF"/>
              </a:solidFill>
            </a:endParaRPr>
          </a:p>
        </p:txBody>
      </p:sp>
      <p:sp>
        <p:nvSpPr>
          <p:cNvPr id="151" name="文字方塊 150"/>
          <p:cNvSpPr txBox="1"/>
          <p:nvPr/>
        </p:nvSpPr>
        <p:spPr>
          <a:xfrm>
            <a:off x="5275156" y="327096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0.12</a:t>
            </a:r>
            <a:endParaRPr lang="zh-TW" altLang="en-US" sz="2400" dirty="0">
              <a:solidFill>
                <a:srgbClr val="0000FF"/>
              </a:solidFill>
            </a:endParaRPr>
          </a:p>
        </p:txBody>
      </p:sp>
      <p:sp>
        <p:nvSpPr>
          <p:cNvPr id="154" name="文字方塊 153"/>
          <p:cNvSpPr txBox="1"/>
          <p:nvPr/>
        </p:nvSpPr>
        <p:spPr>
          <a:xfrm>
            <a:off x="7540144" y="1574623"/>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0.51</a:t>
            </a:r>
            <a:endParaRPr lang="zh-TW" altLang="en-US" sz="2400" dirty="0">
              <a:solidFill>
                <a:srgbClr val="0000FF"/>
              </a:solidFill>
            </a:endParaRPr>
          </a:p>
        </p:txBody>
      </p:sp>
      <p:sp>
        <p:nvSpPr>
          <p:cNvPr id="155" name="文字方塊 154"/>
          <p:cNvSpPr txBox="1"/>
          <p:nvPr/>
        </p:nvSpPr>
        <p:spPr>
          <a:xfrm>
            <a:off x="7621461" y="3228414"/>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smtClean="0">
                <a:solidFill>
                  <a:srgbClr val="0000FF"/>
                </a:solidFill>
              </a:rPr>
              <a:t>0.85</a:t>
            </a:r>
            <a:endParaRPr lang="zh-TW" altLang="en-US" sz="2400" dirty="0">
              <a:solidFill>
                <a:srgbClr val="0000FF"/>
              </a:solidFill>
            </a:endParaRPr>
          </a:p>
        </p:txBody>
      </p:sp>
      <p:grpSp>
        <p:nvGrpSpPr>
          <p:cNvPr id="97" name="群組 96"/>
          <p:cNvGrpSpPr/>
          <p:nvPr/>
        </p:nvGrpSpPr>
        <p:grpSpPr>
          <a:xfrm>
            <a:off x="4673795" y="2262334"/>
            <a:ext cx="458287" cy="838405"/>
            <a:chOff x="10102194" y="1939763"/>
            <a:chExt cx="458287" cy="838405"/>
          </a:xfrm>
        </p:grpSpPr>
        <p:sp>
          <p:nvSpPr>
            <p:cNvPr id="98"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字方塊 101"/>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0</a:t>
              </a:r>
              <a:endParaRPr lang="zh-TW" altLang="en-US" sz="2400" dirty="0"/>
            </a:p>
          </p:txBody>
        </p:sp>
      </p:grpSp>
      <p:grpSp>
        <p:nvGrpSpPr>
          <p:cNvPr id="105" name="群組 104"/>
          <p:cNvGrpSpPr/>
          <p:nvPr/>
        </p:nvGrpSpPr>
        <p:grpSpPr>
          <a:xfrm>
            <a:off x="4676173" y="3786657"/>
            <a:ext cx="458287" cy="838405"/>
            <a:chOff x="10102194" y="1939763"/>
            <a:chExt cx="458287" cy="838405"/>
          </a:xfrm>
        </p:grpSpPr>
        <p:sp>
          <p:nvSpPr>
            <p:cNvPr id="118"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文字方塊 123"/>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0</a:t>
              </a:r>
              <a:endParaRPr lang="zh-TW" altLang="en-US" sz="2400" dirty="0"/>
            </a:p>
          </p:txBody>
        </p:sp>
      </p:grpSp>
      <p:grpSp>
        <p:nvGrpSpPr>
          <p:cNvPr id="125" name="群組 124"/>
          <p:cNvGrpSpPr/>
          <p:nvPr/>
        </p:nvGrpSpPr>
        <p:grpSpPr>
          <a:xfrm>
            <a:off x="6852035" y="2257142"/>
            <a:ext cx="458287" cy="838405"/>
            <a:chOff x="10102194" y="1939763"/>
            <a:chExt cx="458287" cy="838405"/>
          </a:xfrm>
        </p:grpSpPr>
        <p:sp>
          <p:nvSpPr>
            <p:cNvPr id="126"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文字方塊 127"/>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-2</a:t>
              </a:r>
              <a:endParaRPr lang="zh-TW" altLang="en-US" sz="2400" dirty="0"/>
            </a:p>
          </p:txBody>
        </p:sp>
      </p:grpSp>
      <p:grpSp>
        <p:nvGrpSpPr>
          <p:cNvPr id="129" name="群組 128"/>
          <p:cNvGrpSpPr/>
          <p:nvPr/>
        </p:nvGrpSpPr>
        <p:grpSpPr>
          <a:xfrm>
            <a:off x="6906115" y="3813978"/>
            <a:ext cx="458287" cy="838405"/>
            <a:chOff x="10102194" y="1939763"/>
            <a:chExt cx="458287" cy="838405"/>
          </a:xfrm>
        </p:grpSpPr>
        <p:sp>
          <p:nvSpPr>
            <p:cNvPr id="130"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文字方塊 148"/>
            <p:cNvSpPr txBox="1"/>
            <p:nvPr/>
          </p:nvSpPr>
          <p:spPr>
            <a:xfrm>
              <a:off x="10118802" y="2316503"/>
              <a:ext cx="441679" cy="461665"/>
            </a:xfrm>
            <a:prstGeom prst="rect">
              <a:avLst/>
            </a:prstGeom>
            <a:noFill/>
          </p:spPr>
          <p:txBody>
            <a:bodyPr wrap="square" rtlCol="0">
              <a:spAutoFit/>
            </a:bodyPr>
            <a:lstStyle/>
            <a:p>
              <a:pPr algn="ctr"/>
              <a:r>
                <a:rPr lang="en-US" altLang="zh-TW" sz="2400" dirty="0" smtClean="0"/>
                <a:t>2</a:t>
              </a:r>
              <a:endParaRPr lang="zh-TW" altLang="en-US" sz="2400" dirty="0"/>
            </a:p>
          </p:txBody>
        </p:sp>
      </p:grpSp>
      <mc:AlternateContent xmlns:mc="http://schemas.openxmlformats.org/markup-compatibility/2006" xmlns:a14="http://schemas.microsoft.com/office/drawing/2010/main">
        <mc:Choice Requires="a14">
          <p:sp>
            <p:nvSpPr>
              <p:cNvPr id="103" name="文字方塊 102"/>
              <p:cNvSpPr txBox="1"/>
              <p:nvPr/>
            </p:nvSpPr>
            <p:spPr>
              <a:xfrm>
                <a:off x="5821153" y="4944894"/>
                <a:ext cx="2561855" cy="7272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𝑓</m:t>
                      </m:r>
                      <m:d>
                        <m:dPr>
                          <m:ctrlPr>
                            <a:rPr lang="en-US" altLang="zh-TW" sz="2800" b="0" i="1" smtClean="0">
                              <a:latin typeface="Cambria Math" panose="02040503050406030204" pitchFamily="18" charset="0"/>
                            </a:rPr>
                          </m:ctrlPr>
                        </m:dPr>
                        <m:e>
                          <m:d>
                            <m:dPr>
                              <m:begChr m:val="["/>
                              <m:endChr m:val="]"/>
                              <m:ctrlPr>
                                <a:rPr lang="en-US" altLang="zh-TW" sz="2800" b="0" i="1" smtClean="0">
                                  <a:latin typeface="Cambria Math" panose="02040503050406030204" pitchFamily="18" charset="0"/>
                                </a:rPr>
                              </m:ctrlPr>
                            </m:dPr>
                            <m:e>
                              <m:m>
                                <m:mPr>
                                  <m:mcs>
                                    <m:mc>
                                      <m:mcPr>
                                        <m:count m:val="1"/>
                                        <m:mcJc m:val="center"/>
                                      </m:mcPr>
                                    </m:mc>
                                  </m:mcs>
                                  <m:ctrlPr>
                                    <a:rPr lang="en-US" altLang="zh-TW" sz="2800" b="0" i="1" smtClean="0">
                                      <a:latin typeface="Cambria Math" panose="02040503050406030204" pitchFamily="18" charset="0"/>
                                    </a:rPr>
                                  </m:ctrlPr>
                                </m:mPr>
                                <m:mr>
                                  <m:e>
                                    <m:r>
                                      <a:rPr lang="en-US" altLang="zh-TW" sz="2800" b="0" i="1" smtClean="0">
                                        <a:latin typeface="Cambria Math" panose="02040503050406030204" pitchFamily="18" charset="0"/>
                                      </a:rPr>
                                      <m:t>0</m:t>
                                    </m:r>
                                  </m:e>
                                </m:mr>
                                <m:mr>
                                  <m:e>
                                    <m:r>
                                      <a:rPr lang="en-US" altLang="zh-TW" sz="2800" b="0" i="1" smtClean="0">
                                        <a:latin typeface="Cambria Math" panose="02040503050406030204" pitchFamily="18" charset="0"/>
                                      </a:rPr>
                                      <m:t>0</m:t>
                                    </m:r>
                                  </m:e>
                                </m:mr>
                              </m:m>
                            </m:e>
                          </m:d>
                        </m:e>
                      </m:d>
                      <m:r>
                        <a:rPr lang="en-US" altLang="zh-TW" sz="2800" b="0" i="1" smtClean="0">
                          <a:latin typeface="Cambria Math" panose="02040503050406030204" pitchFamily="18" charset="0"/>
                        </a:rPr>
                        <m:t>=</m:t>
                      </m:r>
                      <m:d>
                        <m:dPr>
                          <m:begChr m:val="["/>
                          <m:endChr m:val="]"/>
                          <m:ctrlPr>
                            <a:rPr lang="en-US" altLang="zh-TW" sz="2800" i="1">
                              <a:latin typeface="Cambria Math" panose="02040503050406030204" pitchFamily="18" charset="0"/>
                            </a:rPr>
                          </m:ctrlPr>
                        </m:dPr>
                        <m:e>
                          <m:m>
                            <m:mPr>
                              <m:mcs>
                                <m:mc>
                                  <m:mcPr>
                                    <m:count m:val="1"/>
                                    <m:mcJc m:val="center"/>
                                  </m:mcPr>
                                </m:mc>
                              </m:mcs>
                              <m:ctrlPr>
                                <a:rPr lang="en-US" altLang="zh-TW" sz="2800" i="1">
                                  <a:latin typeface="Cambria Math" panose="02040503050406030204" pitchFamily="18" charset="0"/>
                                </a:rPr>
                              </m:ctrlPr>
                            </m:mPr>
                            <m:mr>
                              <m:e>
                                <m:r>
                                  <m:rPr>
                                    <m:brk m:alnAt="7"/>
                                  </m:rPr>
                                  <a:rPr lang="en-US" altLang="zh-TW" sz="2800" b="0" i="1" smtClean="0">
                                    <a:latin typeface="Cambria Math" panose="02040503050406030204" pitchFamily="18" charset="0"/>
                                  </a:rPr>
                                  <m:t>0</m:t>
                                </m:r>
                                <m:r>
                                  <a:rPr lang="en-US" altLang="zh-TW" sz="2800" b="0" i="1" smtClean="0">
                                    <a:latin typeface="Cambria Math" panose="02040503050406030204" pitchFamily="18" charset="0"/>
                                  </a:rPr>
                                  <m:t>.51</m:t>
                                </m:r>
                              </m:e>
                            </m:mr>
                            <m:mr>
                              <m:e>
                                <m:r>
                                  <a:rPr lang="en-US" altLang="zh-TW" sz="2800" b="0" i="1" smtClean="0">
                                    <a:latin typeface="Cambria Math" panose="02040503050406030204" pitchFamily="18" charset="0"/>
                                  </a:rPr>
                                  <m:t>0.85</m:t>
                                </m:r>
                              </m:e>
                            </m:mr>
                          </m:m>
                        </m:e>
                      </m:d>
                    </m:oMath>
                  </m:oMathPara>
                </a14:m>
                <a:endParaRPr lang="zh-TW" altLang="en-US" sz="2800" dirty="0"/>
              </a:p>
            </p:txBody>
          </p:sp>
        </mc:Choice>
        <mc:Fallback xmlns="">
          <p:sp>
            <p:nvSpPr>
              <p:cNvPr id="103" name="文字方塊 102"/>
              <p:cNvSpPr txBox="1">
                <a:spLocks noRot="1" noChangeAspect="1" noMove="1" noResize="1" noEditPoints="1" noAdjustHandles="1" noChangeArrowheads="1" noChangeShapeType="1" noTextEdit="1"/>
              </p:cNvSpPr>
              <p:nvPr/>
            </p:nvSpPr>
            <p:spPr>
              <a:xfrm>
                <a:off x="5821153" y="4944894"/>
                <a:ext cx="2561855" cy="727250"/>
              </a:xfrm>
              <a:prstGeom prst="rect">
                <a:avLst/>
              </a:prstGeom>
              <a:blipFill rotWithShape="0">
                <a:blip r:embed="rId12"/>
                <a:stretch>
                  <a:fillRect/>
                </a:stretch>
              </a:blipFill>
            </p:spPr>
            <p:txBody>
              <a:bodyPr/>
              <a:lstStyle/>
              <a:p>
                <a:r>
                  <a:rPr lang="zh-TW" altLang="en-US">
                    <a:noFill/>
                  </a:rPr>
                  <a:t> </a:t>
                </a:r>
              </a:p>
            </p:txBody>
          </p:sp>
        </mc:Fallback>
      </mc:AlternateContent>
      <p:sp>
        <p:nvSpPr>
          <p:cNvPr id="4" name="文字方塊 3"/>
          <p:cNvSpPr txBox="1"/>
          <p:nvPr/>
        </p:nvSpPr>
        <p:spPr>
          <a:xfrm>
            <a:off x="975595" y="5969249"/>
            <a:ext cx="7376191"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800" dirty="0"/>
              <a:t>D</a:t>
            </a:r>
            <a:r>
              <a:rPr lang="en-US" altLang="zh-TW" sz="2800" dirty="0" smtClean="0"/>
              <a:t>ifferent parameters define different function </a:t>
            </a:r>
            <a:endParaRPr lang="zh-TW" altLang="en-US" sz="2800" dirty="0"/>
          </a:p>
        </p:txBody>
      </p:sp>
      <mc:AlternateContent xmlns:mc="http://schemas.openxmlformats.org/markup-compatibility/2006" xmlns:a14="http://schemas.microsoft.com/office/drawing/2010/main">
        <mc:Choice Requires="a14">
          <p:sp>
            <p:nvSpPr>
              <p:cNvPr id="121" name="文字方塊 120"/>
              <p:cNvSpPr txBox="1"/>
              <p:nvPr/>
            </p:nvSpPr>
            <p:spPr>
              <a:xfrm>
                <a:off x="2727524" y="4962387"/>
                <a:ext cx="2829557" cy="7184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𝑓</m:t>
                      </m:r>
                      <m:d>
                        <m:dPr>
                          <m:ctrlPr>
                            <a:rPr lang="en-US" altLang="zh-TW" sz="2800" b="0" i="1" smtClean="0">
                              <a:latin typeface="Cambria Math" panose="02040503050406030204" pitchFamily="18" charset="0"/>
                            </a:rPr>
                          </m:ctrlPr>
                        </m:dPr>
                        <m:e>
                          <m:d>
                            <m:dPr>
                              <m:begChr m:val="["/>
                              <m:endChr m:val="]"/>
                              <m:ctrlPr>
                                <a:rPr lang="en-US" altLang="zh-TW" sz="2800" b="0" i="1" smtClean="0">
                                  <a:latin typeface="Cambria Math" panose="02040503050406030204" pitchFamily="18" charset="0"/>
                                </a:rPr>
                              </m:ctrlPr>
                            </m:dPr>
                            <m:e>
                              <m:m>
                                <m:mPr>
                                  <m:mcs>
                                    <m:mc>
                                      <m:mcPr>
                                        <m:count m:val="1"/>
                                        <m:mcJc m:val="center"/>
                                      </m:mcPr>
                                    </m:mc>
                                  </m:mcs>
                                  <m:ctrlPr>
                                    <a:rPr lang="en-US" altLang="zh-TW" sz="2800" b="0" i="1" smtClean="0">
                                      <a:latin typeface="Cambria Math" panose="02040503050406030204" pitchFamily="18" charset="0"/>
                                    </a:rPr>
                                  </m:ctrlPr>
                                </m:mPr>
                                <m:mr>
                                  <m:e>
                                    <m:r>
                                      <m:rPr>
                                        <m:brk m:alnAt="7"/>
                                      </m:rPr>
                                      <a:rPr lang="en-US" altLang="zh-TW" sz="2800" b="0" i="1" smtClean="0">
                                        <a:latin typeface="Cambria Math" panose="02040503050406030204" pitchFamily="18" charset="0"/>
                                      </a:rPr>
                                      <m:t>1</m:t>
                                    </m:r>
                                  </m:e>
                                </m:mr>
                                <m:mr>
                                  <m:e>
                                    <m:r>
                                      <a:rPr lang="en-US" altLang="zh-TW" sz="2800" b="0" i="1" smtClean="0">
                                        <a:latin typeface="Cambria Math" panose="02040503050406030204" pitchFamily="18" charset="0"/>
                                      </a:rPr>
                                      <m:t>−1</m:t>
                                    </m:r>
                                  </m:e>
                                </m:mr>
                              </m:m>
                            </m:e>
                          </m:d>
                        </m:e>
                      </m:d>
                      <m:r>
                        <a:rPr lang="en-US" altLang="zh-TW" sz="2800" b="0" i="1" smtClean="0">
                          <a:latin typeface="Cambria Math" panose="02040503050406030204" pitchFamily="18" charset="0"/>
                        </a:rPr>
                        <m:t>=</m:t>
                      </m:r>
                      <m:d>
                        <m:dPr>
                          <m:begChr m:val="["/>
                          <m:endChr m:val="]"/>
                          <m:ctrlPr>
                            <a:rPr lang="en-US" altLang="zh-TW" sz="2800" i="1">
                              <a:latin typeface="Cambria Math" panose="02040503050406030204" pitchFamily="18" charset="0"/>
                            </a:rPr>
                          </m:ctrlPr>
                        </m:dPr>
                        <m:e>
                          <m:m>
                            <m:mPr>
                              <m:mcs>
                                <m:mc>
                                  <m:mcPr>
                                    <m:count m:val="1"/>
                                    <m:mcJc m:val="center"/>
                                  </m:mcPr>
                                </m:mc>
                              </m:mcs>
                              <m:ctrlPr>
                                <a:rPr lang="en-US" altLang="zh-TW" sz="2800" i="1">
                                  <a:latin typeface="Cambria Math" panose="02040503050406030204" pitchFamily="18" charset="0"/>
                                </a:rPr>
                              </m:ctrlPr>
                            </m:mPr>
                            <m:mr>
                              <m:e>
                                <m:r>
                                  <m:rPr>
                                    <m:brk m:alnAt="7"/>
                                  </m:rPr>
                                  <a:rPr lang="en-US" altLang="zh-TW" sz="2800" b="0" i="1" smtClean="0">
                                    <a:latin typeface="Cambria Math" panose="02040503050406030204" pitchFamily="18" charset="0"/>
                                  </a:rPr>
                                  <m:t>0</m:t>
                                </m:r>
                                <m:r>
                                  <a:rPr lang="en-US" altLang="zh-TW" sz="2800" b="0" i="1" smtClean="0">
                                    <a:latin typeface="Cambria Math" panose="02040503050406030204" pitchFamily="18" charset="0"/>
                                  </a:rPr>
                                  <m:t>.62</m:t>
                                </m:r>
                              </m:e>
                            </m:mr>
                            <m:mr>
                              <m:e>
                                <m:r>
                                  <a:rPr lang="en-US" altLang="zh-TW" sz="2800" b="0" i="1" smtClean="0">
                                    <a:latin typeface="Cambria Math" panose="02040503050406030204" pitchFamily="18" charset="0"/>
                                  </a:rPr>
                                  <m:t>0.83</m:t>
                                </m:r>
                              </m:e>
                            </m:mr>
                          </m:m>
                        </m:e>
                      </m:d>
                    </m:oMath>
                  </m:oMathPara>
                </a14:m>
                <a:endParaRPr lang="zh-TW" altLang="en-US" sz="2800" dirty="0"/>
              </a:p>
            </p:txBody>
          </p:sp>
        </mc:Choice>
        <mc:Fallback xmlns="">
          <p:sp>
            <p:nvSpPr>
              <p:cNvPr id="121" name="文字方塊 120"/>
              <p:cNvSpPr txBox="1">
                <a:spLocks noRot="1" noChangeAspect="1" noMove="1" noResize="1" noEditPoints="1" noAdjustHandles="1" noChangeArrowheads="1" noChangeShapeType="1" noTextEdit="1"/>
              </p:cNvSpPr>
              <p:nvPr/>
            </p:nvSpPr>
            <p:spPr>
              <a:xfrm>
                <a:off x="2727524" y="4962387"/>
                <a:ext cx="2829557" cy="718466"/>
              </a:xfrm>
              <a:prstGeom prst="rect">
                <a:avLst/>
              </a:prstGeom>
              <a:blipFill rotWithShape="0">
                <a:blip r:embed="rId1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7" name="文字方塊 136"/>
              <p:cNvSpPr txBox="1"/>
              <p:nvPr/>
            </p:nvSpPr>
            <p:spPr>
              <a:xfrm>
                <a:off x="446183" y="4859312"/>
                <a:ext cx="17585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𝑓</m:t>
                      </m:r>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𝑅</m:t>
                          </m:r>
                        </m:e>
                        <m:sup>
                          <m:r>
                            <a:rPr lang="en-US" altLang="zh-TW" sz="2800" b="0" i="1" smtClean="0">
                              <a:latin typeface="Cambria Math" panose="02040503050406030204" pitchFamily="18" charset="0"/>
                            </a:rPr>
                            <m:t>2</m:t>
                          </m:r>
                        </m:sup>
                      </m:sSup>
                      <m:r>
                        <a:rPr lang="en-US" altLang="zh-TW" sz="2800" b="0" i="1" smtClean="0">
                          <a:latin typeface="Cambria Math" panose="02040503050406030204" pitchFamily="18" charset="0"/>
                          <a:ea typeface="Cambria Math" panose="02040503050406030204" pitchFamily="18" charset="0"/>
                        </a:rPr>
                        <m:t>→</m:t>
                      </m:r>
                      <m:sSup>
                        <m:sSupPr>
                          <m:ctrlPr>
                            <a:rPr lang="en-US" altLang="zh-TW" sz="2800" b="0" i="1" smtClean="0">
                              <a:latin typeface="Cambria Math" panose="02040503050406030204" pitchFamily="18" charset="0"/>
                              <a:ea typeface="Cambria Math" panose="02040503050406030204" pitchFamily="18" charset="0"/>
                            </a:rPr>
                          </m:ctrlPr>
                        </m:sSupPr>
                        <m:e>
                          <m:r>
                            <a:rPr lang="en-US" altLang="zh-TW" sz="2800" b="0" i="1" smtClean="0">
                              <a:latin typeface="Cambria Math" panose="02040503050406030204" pitchFamily="18" charset="0"/>
                              <a:ea typeface="Cambria Math" panose="02040503050406030204" pitchFamily="18" charset="0"/>
                            </a:rPr>
                            <m:t>𝑅</m:t>
                          </m:r>
                        </m:e>
                        <m:sup>
                          <m:r>
                            <a:rPr lang="en-US" altLang="zh-TW" sz="2800" b="0" i="1" smtClean="0">
                              <a:latin typeface="Cambria Math" panose="02040503050406030204" pitchFamily="18" charset="0"/>
                              <a:ea typeface="Cambria Math" panose="02040503050406030204" pitchFamily="18" charset="0"/>
                            </a:rPr>
                            <m:t>2</m:t>
                          </m:r>
                        </m:sup>
                      </m:sSup>
                    </m:oMath>
                  </m:oMathPara>
                </a14:m>
                <a:endParaRPr lang="zh-TW" altLang="en-US" sz="2800" dirty="0"/>
              </a:p>
            </p:txBody>
          </p:sp>
        </mc:Choice>
        <mc:Fallback xmlns="">
          <p:sp>
            <p:nvSpPr>
              <p:cNvPr id="137" name="文字方塊 136"/>
              <p:cNvSpPr txBox="1">
                <a:spLocks noRot="1" noChangeAspect="1" noMove="1" noResize="1" noEditPoints="1" noAdjustHandles="1" noChangeArrowheads="1" noChangeShapeType="1" noTextEdit="1"/>
              </p:cNvSpPr>
              <p:nvPr/>
            </p:nvSpPr>
            <p:spPr>
              <a:xfrm>
                <a:off x="446183" y="4859312"/>
                <a:ext cx="1758558" cy="430887"/>
              </a:xfrm>
              <a:prstGeom prst="rect">
                <a:avLst/>
              </a:prstGeom>
              <a:blipFill rotWithShape="0">
                <a:blip r:embed="rId15"/>
                <a:stretch>
                  <a:fillRect/>
                </a:stretch>
              </a:blipFill>
            </p:spPr>
            <p:txBody>
              <a:bodyPr/>
              <a:lstStyle/>
              <a:p>
                <a:r>
                  <a:rPr lang="zh-TW" altLang="en-US">
                    <a:noFill/>
                  </a:rPr>
                  <a:t> </a:t>
                </a:r>
              </a:p>
            </p:txBody>
          </p:sp>
        </mc:Fallback>
      </mc:AlternateContent>
      <p:sp>
        <p:nvSpPr>
          <p:cNvPr id="135" name="矩形 134"/>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36" name="矩形 135"/>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52" name="文字方塊 151"/>
          <p:cNvSpPr txBox="1"/>
          <p:nvPr/>
        </p:nvSpPr>
        <p:spPr>
          <a:xfrm>
            <a:off x="760961" y="1978208"/>
            <a:ext cx="342900" cy="461665"/>
          </a:xfrm>
          <a:prstGeom prst="rect">
            <a:avLst/>
          </a:prstGeom>
          <a:noFill/>
        </p:spPr>
        <p:txBody>
          <a:bodyPr wrap="square" rtlCol="0">
            <a:spAutoFit/>
          </a:bodyPr>
          <a:lstStyle/>
          <a:p>
            <a:pPr algn="ctr"/>
            <a:r>
              <a:rPr lang="en-US" altLang="zh-TW" sz="2400" dirty="0" smtClean="0">
                <a:solidFill>
                  <a:srgbClr val="0000FF"/>
                </a:solidFill>
              </a:rPr>
              <a:t>0</a:t>
            </a:r>
            <a:endParaRPr lang="zh-TW" altLang="en-US" sz="2400" dirty="0">
              <a:solidFill>
                <a:srgbClr val="0000FF"/>
              </a:solidFill>
            </a:endParaRPr>
          </a:p>
        </p:txBody>
      </p:sp>
      <p:sp>
        <p:nvSpPr>
          <p:cNvPr id="153" name="文字方塊 152"/>
          <p:cNvSpPr txBox="1"/>
          <p:nvPr/>
        </p:nvSpPr>
        <p:spPr>
          <a:xfrm>
            <a:off x="655177" y="3577639"/>
            <a:ext cx="488741" cy="461665"/>
          </a:xfrm>
          <a:prstGeom prst="rect">
            <a:avLst/>
          </a:prstGeom>
          <a:noFill/>
        </p:spPr>
        <p:txBody>
          <a:bodyPr wrap="square" rtlCol="0">
            <a:spAutoFit/>
          </a:bodyPr>
          <a:lstStyle/>
          <a:p>
            <a:pPr algn="ctr"/>
            <a:r>
              <a:rPr lang="en-US" altLang="zh-TW" sz="2400" dirty="0" smtClean="0">
                <a:solidFill>
                  <a:srgbClr val="0000FF"/>
                </a:solidFill>
              </a:rPr>
              <a:t>0</a:t>
            </a:r>
            <a:endParaRPr lang="zh-TW" altLang="en-US" sz="2400" dirty="0">
              <a:solidFill>
                <a:srgbClr val="0000FF"/>
              </a:solidFill>
            </a:endParaRPr>
          </a:p>
        </p:txBody>
      </p:sp>
    </p:spTree>
    <p:extLst>
      <p:ext uri="{BB962C8B-B14F-4D97-AF65-F5344CB8AC3E}">
        <p14:creationId xmlns:p14="http://schemas.microsoft.com/office/powerpoint/2010/main" val="156572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P spid="150" grpId="0" animBg="1"/>
      <p:bldP spid="151" grpId="0" animBg="1"/>
      <p:bldP spid="154" grpId="0" animBg="1"/>
      <p:bldP spid="155" grpId="0" animBg="1"/>
      <p:bldP spid="103" grpId="0"/>
      <p:bldP spid="4" grpId="0" animBg="1"/>
      <p:bldP spid="121" grpId="0"/>
      <p:bldP spid="137" grpId="0"/>
      <p:bldP spid="152" grpId="0"/>
      <p:bldP spid="15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字方塊 7"/>
              <p:cNvSpPr txBox="1"/>
              <p:nvPr/>
            </p:nvSpPr>
            <p:spPr>
              <a:xfrm>
                <a:off x="1218012" y="5073419"/>
                <a:ext cx="49186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𝜎</m:t>
                      </m:r>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                                                       </m:t>
                          </m:r>
                        </m:e>
                      </m:d>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218012" y="5073419"/>
                <a:ext cx="4918654" cy="430887"/>
              </a:xfrm>
              <a:prstGeom prst="rect">
                <a:avLst/>
              </a:prstGeom>
              <a:blipFill rotWithShape="0">
                <a:blip r:embed="rId4"/>
                <a:stretch>
                  <a:fillRect/>
                </a:stretch>
              </a:blipFill>
            </p:spPr>
            <p:txBody>
              <a:bodyPr/>
              <a:lstStyle/>
              <a:p>
                <a:r>
                  <a:rPr lang="zh-TW" altLang="en-US">
                    <a:noFill/>
                  </a:rPr>
                  <a:t> </a:t>
                </a:r>
              </a:p>
            </p:txBody>
          </p:sp>
        </mc:Fallback>
      </mc:AlternateContent>
      <p:sp>
        <p:nvSpPr>
          <p:cNvPr id="2" name="標題 1"/>
          <p:cNvSpPr>
            <a:spLocks noGrp="1"/>
          </p:cNvSpPr>
          <p:nvPr>
            <p:ph type="title"/>
          </p:nvPr>
        </p:nvSpPr>
        <p:spPr/>
        <p:txBody>
          <a:bodyPr/>
          <a:lstStyle/>
          <a:p>
            <a:r>
              <a:rPr lang="en-US" altLang="zh-TW" dirty="0" smtClean="0"/>
              <a:t>Matrix Operation</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4"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4947448"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橢圓 30"/>
          <p:cNvSpPr/>
          <p:nvPr/>
        </p:nvSpPr>
        <p:spPr>
          <a:xfrm>
            <a:off x="7082219"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100" name="Object 12"/>
          <p:cNvGraphicFramePr>
            <a:graphicFrameLocks noChangeAspect="1"/>
          </p:cNvGraphicFramePr>
          <p:nvPr>
            <p:extLst/>
          </p:nvPr>
        </p:nvGraphicFramePr>
        <p:xfrm>
          <a:off x="8307921" y="3494488"/>
          <a:ext cx="379412" cy="461963"/>
        </p:xfrm>
        <a:graphic>
          <a:graphicData uri="http://schemas.openxmlformats.org/presentationml/2006/ole">
            <mc:AlternateContent xmlns:mc="http://schemas.openxmlformats.org/markup-compatibility/2006">
              <mc:Choice xmlns:v="urn:schemas-microsoft-com:vml" Requires="v">
                <p:oleObj spid="_x0000_s73192" name="方程式" r:id="rId5" imgW="177480" imgH="215640" progId="Equation.3">
                  <p:embed/>
                </p:oleObj>
              </mc:Choice>
              <mc:Fallback>
                <p:oleObj name="方程式" r:id="rId5" imgW="177480" imgH="215640" progId="Equation.3">
                  <p:embed/>
                  <p:pic>
                    <p:nvPicPr>
                      <p:cNvPr id="0" name=""/>
                      <p:cNvPicPr>
                        <a:picLocks noChangeAspect="1" noChangeArrowheads="1"/>
                      </p:cNvPicPr>
                      <p:nvPr/>
                    </p:nvPicPr>
                    <p:blipFill>
                      <a:blip r:embed="rId6"/>
                      <a:srcRect/>
                      <a:stretch>
                        <a:fillRect/>
                      </a:stretch>
                    </p:blipFill>
                    <p:spPr bwMode="auto">
                      <a:xfrm>
                        <a:off x="8307921" y="3494488"/>
                        <a:ext cx="3794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 name="Object 12"/>
          <p:cNvGraphicFramePr>
            <a:graphicFrameLocks noChangeAspect="1"/>
          </p:cNvGraphicFramePr>
          <p:nvPr>
            <p:extLst/>
          </p:nvPr>
        </p:nvGraphicFramePr>
        <p:xfrm>
          <a:off x="8320088" y="1838346"/>
          <a:ext cx="352425" cy="461963"/>
        </p:xfrm>
        <a:graphic>
          <a:graphicData uri="http://schemas.openxmlformats.org/presentationml/2006/ole">
            <mc:AlternateContent xmlns:mc="http://schemas.openxmlformats.org/markup-compatibility/2006">
              <mc:Choice xmlns:v="urn:schemas-microsoft-com:vml" Requires="v">
                <p:oleObj spid="_x0000_s73193" name="方程式" r:id="rId7" imgW="164880" imgH="215640" progId="Equation.3">
                  <p:embed/>
                </p:oleObj>
              </mc:Choice>
              <mc:Fallback>
                <p:oleObj name="方程式" r:id="rId7" imgW="164880" imgH="215640" progId="Equation.3">
                  <p:embed/>
                  <p:pic>
                    <p:nvPicPr>
                      <p:cNvPr id="0" name=""/>
                      <p:cNvPicPr>
                        <a:picLocks noChangeAspect="1" noChangeArrowheads="1"/>
                      </p:cNvPicPr>
                      <p:nvPr/>
                    </p:nvPicPr>
                    <p:blipFill>
                      <a:blip r:embed="rId8"/>
                      <a:srcRect/>
                      <a:stretch>
                        <a:fillRect/>
                      </a:stretch>
                    </p:blipFill>
                    <p:spPr bwMode="auto">
                      <a:xfrm>
                        <a:off x="8320088" y="1838346"/>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手繪多邊形 105"/>
          <p:cNvSpPr/>
          <p:nvPr/>
        </p:nvSpPr>
        <p:spPr>
          <a:xfrm>
            <a:off x="2761527" y="19804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手繪多邊形 107"/>
          <p:cNvSpPr/>
          <p:nvPr/>
        </p:nvSpPr>
        <p:spPr>
          <a:xfrm>
            <a:off x="5006793" y="351499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手繪多邊形 108"/>
          <p:cNvSpPr/>
          <p:nvPr/>
        </p:nvSpPr>
        <p:spPr>
          <a:xfrm>
            <a:off x="7139390" y="193024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手繪多邊形 109"/>
          <p:cNvSpPr/>
          <p:nvPr/>
        </p:nvSpPr>
        <p:spPr>
          <a:xfrm>
            <a:off x="7186477"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文字方塊 112"/>
          <p:cNvSpPr txBox="1"/>
          <p:nvPr/>
        </p:nvSpPr>
        <p:spPr>
          <a:xfrm>
            <a:off x="1707829" y="1693279"/>
            <a:ext cx="342900" cy="461665"/>
          </a:xfrm>
          <a:prstGeom prst="rect">
            <a:avLst/>
          </a:prstGeom>
          <a:noFill/>
        </p:spPr>
        <p:txBody>
          <a:bodyPr wrap="square" rtlCol="0">
            <a:spAutoFit/>
          </a:bodyPr>
          <a:lstStyle/>
          <a:p>
            <a:pPr algn="ctr"/>
            <a:r>
              <a:rPr lang="en-US" altLang="zh-TW" sz="2400" dirty="0" smtClean="0">
                <a:solidFill>
                  <a:srgbClr val="FFC000"/>
                </a:solidFill>
              </a:rPr>
              <a:t>1</a:t>
            </a:r>
            <a:endParaRPr lang="zh-TW" altLang="en-US" sz="2400" dirty="0">
              <a:solidFill>
                <a:srgbClr val="FFC000"/>
              </a:solidFill>
            </a:endParaRPr>
          </a:p>
        </p:txBody>
      </p:sp>
      <p:sp>
        <p:nvSpPr>
          <p:cNvPr id="114" name="文字方塊 113"/>
          <p:cNvSpPr txBox="1"/>
          <p:nvPr/>
        </p:nvSpPr>
        <p:spPr>
          <a:xfrm>
            <a:off x="1874920" y="2281596"/>
            <a:ext cx="441679" cy="461665"/>
          </a:xfrm>
          <a:prstGeom prst="rect">
            <a:avLst/>
          </a:prstGeom>
          <a:noFill/>
        </p:spPr>
        <p:txBody>
          <a:bodyPr wrap="square" rtlCol="0">
            <a:spAutoFit/>
          </a:bodyPr>
          <a:lstStyle/>
          <a:p>
            <a:pPr algn="ctr"/>
            <a:r>
              <a:rPr lang="en-US" altLang="zh-TW" sz="2400" dirty="0" smtClean="0">
                <a:solidFill>
                  <a:srgbClr val="FFC000"/>
                </a:solidFill>
              </a:rPr>
              <a:t>-2</a:t>
            </a:r>
            <a:endParaRPr lang="zh-TW" altLang="en-US" sz="2400" dirty="0">
              <a:solidFill>
                <a:srgbClr val="FFC000"/>
              </a:solidFill>
            </a:endParaRPr>
          </a:p>
        </p:txBody>
      </p:sp>
      <p:sp>
        <p:nvSpPr>
          <p:cNvPr id="115" name="文字方塊 114"/>
          <p:cNvSpPr txBox="1"/>
          <p:nvPr/>
        </p:nvSpPr>
        <p:spPr>
          <a:xfrm>
            <a:off x="1572624" y="3798726"/>
            <a:ext cx="715437" cy="461665"/>
          </a:xfrm>
          <a:prstGeom prst="rect">
            <a:avLst/>
          </a:prstGeom>
          <a:noFill/>
        </p:spPr>
        <p:txBody>
          <a:bodyPr wrap="square" rtlCol="0">
            <a:spAutoFit/>
          </a:bodyPr>
          <a:lstStyle/>
          <a:p>
            <a:pPr algn="ctr"/>
            <a:r>
              <a:rPr lang="en-US" altLang="zh-TW" sz="2400" dirty="0" smtClean="0">
                <a:solidFill>
                  <a:srgbClr val="FFC000"/>
                </a:solidFill>
              </a:rPr>
              <a:t>1</a:t>
            </a:r>
            <a:endParaRPr lang="zh-TW" altLang="en-US" sz="2400" dirty="0">
              <a:solidFill>
                <a:srgbClr val="FFC000"/>
              </a:solidFill>
            </a:endParaRPr>
          </a:p>
        </p:txBody>
      </p:sp>
      <p:sp>
        <p:nvSpPr>
          <p:cNvPr id="116" name="文字方塊 115"/>
          <p:cNvSpPr txBox="1"/>
          <p:nvPr/>
        </p:nvSpPr>
        <p:spPr>
          <a:xfrm>
            <a:off x="1724903" y="3228414"/>
            <a:ext cx="715437" cy="461665"/>
          </a:xfrm>
          <a:prstGeom prst="rect">
            <a:avLst/>
          </a:prstGeom>
          <a:noFill/>
        </p:spPr>
        <p:txBody>
          <a:bodyPr wrap="square" rtlCol="0">
            <a:spAutoFit/>
          </a:bodyPr>
          <a:lstStyle/>
          <a:p>
            <a:pPr algn="ctr"/>
            <a:r>
              <a:rPr lang="en-US" altLang="zh-TW" sz="2400" dirty="0" smtClean="0">
                <a:solidFill>
                  <a:srgbClr val="FFC000"/>
                </a:solidFill>
              </a:rPr>
              <a:t>-1</a:t>
            </a:r>
            <a:endParaRPr lang="zh-TW" altLang="en-US" sz="2400" dirty="0">
              <a:solidFill>
                <a:srgbClr val="FFC000"/>
              </a:solidFill>
            </a:endParaRPr>
          </a:p>
        </p:txBody>
      </p:sp>
      <p:sp>
        <p:nvSpPr>
          <p:cNvPr id="117" name="矩形 116"/>
          <p:cNvSpPr/>
          <p:nvPr/>
        </p:nvSpPr>
        <p:spPr>
          <a:xfrm>
            <a:off x="2471151" y="2657649"/>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2698053" y="2274449"/>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2487759" y="2651189"/>
            <a:ext cx="441679" cy="461665"/>
          </a:xfrm>
          <a:prstGeom prst="rect">
            <a:avLst/>
          </a:prstGeom>
          <a:noFill/>
        </p:spPr>
        <p:txBody>
          <a:bodyPr wrap="square" rtlCol="0">
            <a:spAutoFit/>
          </a:bodyPr>
          <a:lstStyle/>
          <a:p>
            <a:pPr algn="ctr"/>
            <a:r>
              <a:rPr lang="en-US" altLang="zh-TW" sz="2400" dirty="0" smtClean="0">
                <a:solidFill>
                  <a:srgbClr val="00B050"/>
                </a:solidFill>
              </a:rPr>
              <a:t>1</a:t>
            </a:r>
            <a:endParaRPr lang="zh-TW" altLang="en-US" sz="2400" dirty="0">
              <a:solidFill>
                <a:srgbClr val="00B050"/>
              </a:solidFill>
            </a:endParaRPr>
          </a:p>
        </p:txBody>
      </p:sp>
      <p:sp>
        <p:nvSpPr>
          <p:cNvPr id="132" name="矩形 131"/>
          <p:cNvSpPr/>
          <p:nvPr/>
        </p:nvSpPr>
        <p:spPr>
          <a:xfrm>
            <a:off x="2480676" y="4206988"/>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2707578" y="382378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2497284" y="4200528"/>
            <a:ext cx="441679" cy="461665"/>
          </a:xfrm>
          <a:prstGeom prst="rect">
            <a:avLst/>
          </a:prstGeom>
          <a:noFill/>
        </p:spPr>
        <p:txBody>
          <a:bodyPr wrap="square" rtlCol="0">
            <a:spAutoFit/>
          </a:bodyPr>
          <a:lstStyle/>
          <a:p>
            <a:pPr algn="ctr"/>
            <a:r>
              <a:rPr lang="en-US" altLang="zh-TW" sz="2400" dirty="0" smtClean="0">
                <a:solidFill>
                  <a:srgbClr val="00B050"/>
                </a:solidFill>
              </a:rPr>
              <a:t>0</a:t>
            </a:r>
            <a:endParaRPr lang="zh-TW" altLang="en-US" sz="2400" dirty="0">
              <a:solidFill>
                <a:srgbClr val="00B050"/>
              </a:solidFill>
            </a:endParaRPr>
          </a:p>
        </p:txBody>
      </p:sp>
      <p:sp>
        <p:nvSpPr>
          <p:cNvPr id="135" name="文字方塊 134"/>
          <p:cNvSpPr txBox="1"/>
          <p:nvPr/>
        </p:nvSpPr>
        <p:spPr>
          <a:xfrm>
            <a:off x="2410434" y="1640959"/>
            <a:ext cx="430062" cy="461665"/>
          </a:xfrm>
          <a:prstGeom prst="rect">
            <a:avLst/>
          </a:prstGeom>
          <a:noFill/>
        </p:spPr>
        <p:txBody>
          <a:bodyPr wrap="square" rtlCol="0">
            <a:spAutoFit/>
          </a:bodyPr>
          <a:lstStyle/>
          <a:p>
            <a:pPr algn="ctr"/>
            <a:r>
              <a:rPr lang="en-US" altLang="zh-TW" sz="2400" dirty="0" smtClean="0">
                <a:solidFill>
                  <a:srgbClr val="FF0000"/>
                </a:solidFill>
              </a:rPr>
              <a:t>4</a:t>
            </a:r>
            <a:endParaRPr lang="zh-TW" altLang="en-US" sz="2400" dirty="0">
              <a:solidFill>
                <a:srgbClr val="FF0000"/>
              </a:solidFill>
            </a:endParaRPr>
          </a:p>
        </p:txBody>
      </p:sp>
      <p:sp>
        <p:nvSpPr>
          <p:cNvPr id="136" name="文字方塊 135"/>
          <p:cNvSpPr txBox="1"/>
          <p:nvPr/>
        </p:nvSpPr>
        <p:spPr>
          <a:xfrm>
            <a:off x="2296396" y="3244826"/>
            <a:ext cx="682714" cy="461665"/>
          </a:xfrm>
          <a:prstGeom prst="rect">
            <a:avLst/>
          </a:prstGeom>
          <a:noFill/>
        </p:spPr>
        <p:txBody>
          <a:bodyPr wrap="square" rtlCol="0">
            <a:spAutoFit/>
          </a:bodyPr>
          <a:lstStyle/>
          <a:p>
            <a:pPr algn="ctr"/>
            <a:r>
              <a:rPr lang="en-US" altLang="zh-TW" sz="2400" dirty="0" smtClean="0">
                <a:solidFill>
                  <a:srgbClr val="FF0000"/>
                </a:solidFill>
              </a:rPr>
              <a:t>-2</a:t>
            </a:r>
            <a:endParaRPr lang="zh-TW" altLang="en-US" sz="2400" dirty="0">
              <a:solidFill>
                <a:srgbClr val="FF0000"/>
              </a:solidFill>
            </a:endParaRPr>
          </a:p>
        </p:txBody>
      </p:sp>
      <p:sp>
        <p:nvSpPr>
          <p:cNvPr id="138" name="文字方塊 137"/>
          <p:cNvSpPr txBox="1"/>
          <p:nvPr/>
        </p:nvSpPr>
        <p:spPr>
          <a:xfrm>
            <a:off x="3109050" y="1602027"/>
            <a:ext cx="811642" cy="461665"/>
          </a:xfrm>
          <a:prstGeom prst="rect">
            <a:avLst/>
          </a:prstGeom>
          <a:noFill/>
        </p:spPr>
        <p:txBody>
          <a:bodyPr wrap="square" rtlCol="0">
            <a:spAutoFit/>
          </a:bodyPr>
          <a:lstStyle/>
          <a:p>
            <a:pPr algn="ctr"/>
            <a:r>
              <a:rPr lang="en-US" altLang="zh-TW" sz="2400" dirty="0" smtClean="0">
                <a:solidFill>
                  <a:srgbClr val="0000FF"/>
                </a:solidFill>
              </a:rPr>
              <a:t>0.98</a:t>
            </a:r>
            <a:endParaRPr lang="zh-TW" altLang="en-US" sz="2400" dirty="0">
              <a:solidFill>
                <a:srgbClr val="0000FF"/>
              </a:solidFill>
            </a:endParaRPr>
          </a:p>
        </p:txBody>
      </p:sp>
      <p:sp>
        <p:nvSpPr>
          <p:cNvPr id="139" name="文字方塊 138"/>
          <p:cNvSpPr txBox="1"/>
          <p:nvPr/>
        </p:nvSpPr>
        <p:spPr>
          <a:xfrm>
            <a:off x="3131369" y="3207558"/>
            <a:ext cx="811642" cy="461665"/>
          </a:xfrm>
          <a:prstGeom prst="rect">
            <a:avLst/>
          </a:prstGeom>
          <a:noFill/>
        </p:spPr>
        <p:txBody>
          <a:bodyPr wrap="square" rtlCol="0">
            <a:spAutoFit/>
          </a:bodyPr>
          <a:lstStyle/>
          <a:p>
            <a:pPr algn="ctr"/>
            <a:r>
              <a:rPr lang="en-US" altLang="zh-TW" sz="2400" dirty="0" smtClean="0">
                <a:solidFill>
                  <a:srgbClr val="0000FF"/>
                </a:solidFill>
              </a:rPr>
              <a:t>0.12</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3" name="文字方塊 2"/>
              <p:cNvSpPr txBox="1"/>
              <p:nvPr/>
            </p:nvSpPr>
            <p:spPr>
              <a:xfrm>
                <a:off x="3635333" y="4932535"/>
                <a:ext cx="810478" cy="715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smtClean="0">
                              <a:solidFill>
                                <a:srgbClr val="0000FF"/>
                              </a:solidFill>
                              <a:latin typeface="Cambria Math" panose="02040503050406030204" pitchFamily="18" charset="0"/>
                            </a:rPr>
                          </m:ctrlPr>
                        </m:dPr>
                        <m:e>
                          <m:m>
                            <m:mPr>
                              <m:mcs>
                                <m:mc>
                                  <m:mcPr>
                                    <m:count m:val="1"/>
                                    <m:mcJc m:val="center"/>
                                  </m:mcPr>
                                </m:mc>
                              </m:mcs>
                              <m:ctrlPr>
                                <a:rPr lang="en-US" altLang="zh-TW" sz="2800" i="1" smtClean="0">
                                  <a:solidFill>
                                    <a:srgbClr val="0000FF"/>
                                  </a:solidFill>
                                  <a:latin typeface="Cambria Math" panose="02040503050406030204" pitchFamily="18" charset="0"/>
                                </a:rPr>
                              </m:ctrlPr>
                            </m:mPr>
                            <m:mr>
                              <m:e>
                                <m:r>
                                  <m:rPr>
                                    <m:brk m:alnAt="7"/>
                                  </m:rPr>
                                  <a:rPr lang="en-US" altLang="zh-TW" sz="2800" b="0" i="1" smtClean="0">
                                    <a:solidFill>
                                      <a:srgbClr val="0000FF"/>
                                    </a:solidFill>
                                    <a:latin typeface="Cambria Math" panose="02040503050406030204" pitchFamily="18" charset="0"/>
                                  </a:rPr>
                                  <m:t>1</m:t>
                                </m:r>
                              </m:e>
                            </m:mr>
                            <m:mr>
                              <m:e>
                                <m:r>
                                  <a:rPr lang="en-US" altLang="zh-TW" sz="2800" b="0" i="1" smtClean="0">
                                    <a:solidFill>
                                      <a:srgbClr val="0000FF"/>
                                    </a:solidFill>
                                    <a:latin typeface="Cambria Math" panose="02040503050406030204" pitchFamily="18" charset="0"/>
                                  </a:rPr>
                                  <m:t>−1</m:t>
                                </m:r>
                              </m:e>
                            </m:mr>
                          </m:m>
                        </m:e>
                      </m:d>
                    </m:oMath>
                  </m:oMathPara>
                </a14:m>
                <a:endParaRPr lang="zh-TW" altLang="en-US" sz="2800" dirty="0">
                  <a:solidFill>
                    <a:srgbClr val="0000FF"/>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3635333" y="4932535"/>
                <a:ext cx="810478" cy="715645"/>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p:cNvSpPr txBox="1"/>
              <p:nvPr/>
            </p:nvSpPr>
            <p:spPr>
              <a:xfrm>
                <a:off x="1871121" y="4931041"/>
                <a:ext cx="1636025" cy="715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smtClean="0">
                              <a:solidFill>
                                <a:srgbClr val="FFC000"/>
                              </a:solidFill>
                              <a:latin typeface="Cambria Math" panose="02040503050406030204" pitchFamily="18" charset="0"/>
                            </a:rPr>
                          </m:ctrlPr>
                        </m:dPr>
                        <m:e>
                          <m:m>
                            <m:mPr>
                              <m:mcs>
                                <m:mc>
                                  <m:mcPr>
                                    <m:count m:val="2"/>
                                    <m:mcJc m:val="center"/>
                                  </m:mcPr>
                                </m:mc>
                              </m:mcs>
                              <m:ctrlPr>
                                <a:rPr lang="en-US" altLang="zh-TW" sz="2800" i="1" smtClean="0">
                                  <a:solidFill>
                                    <a:srgbClr val="FFC000"/>
                                  </a:solidFill>
                                  <a:latin typeface="Cambria Math" panose="02040503050406030204" pitchFamily="18" charset="0"/>
                                </a:rPr>
                              </m:ctrlPr>
                            </m:mPr>
                            <m:mr>
                              <m:e>
                                <m:r>
                                  <m:rPr>
                                    <m:brk m:alnAt="7"/>
                                  </m:rPr>
                                  <a:rPr lang="en-US" altLang="zh-TW" sz="2800" b="0" i="1" smtClean="0">
                                    <a:solidFill>
                                      <a:srgbClr val="FFC000"/>
                                    </a:solidFill>
                                    <a:latin typeface="Cambria Math" panose="02040503050406030204" pitchFamily="18" charset="0"/>
                                  </a:rPr>
                                  <m:t>1</m:t>
                                </m:r>
                              </m:e>
                              <m:e>
                                <m:r>
                                  <a:rPr lang="en-US" altLang="zh-TW" sz="2800" b="0" i="1" smtClean="0">
                                    <a:solidFill>
                                      <a:srgbClr val="FFC000"/>
                                    </a:solidFill>
                                    <a:latin typeface="Cambria Math" panose="02040503050406030204" pitchFamily="18" charset="0"/>
                                  </a:rPr>
                                  <m:t>−2</m:t>
                                </m:r>
                              </m:e>
                            </m:mr>
                            <m:mr>
                              <m:e>
                                <m:r>
                                  <a:rPr lang="en-US" altLang="zh-TW" sz="2800" b="0" i="1" smtClean="0">
                                    <a:solidFill>
                                      <a:srgbClr val="FFC000"/>
                                    </a:solidFill>
                                    <a:latin typeface="Cambria Math" panose="02040503050406030204" pitchFamily="18" charset="0"/>
                                  </a:rPr>
                                  <m:t>−1</m:t>
                                </m:r>
                              </m:e>
                              <m:e>
                                <m:r>
                                  <a:rPr lang="en-US" altLang="zh-TW" sz="2800" b="0" i="1" smtClean="0">
                                    <a:solidFill>
                                      <a:srgbClr val="FFC000"/>
                                    </a:solidFill>
                                    <a:latin typeface="Cambria Math" panose="02040503050406030204" pitchFamily="18" charset="0"/>
                                  </a:rPr>
                                  <m:t>1</m:t>
                                </m:r>
                              </m:e>
                            </m:mr>
                          </m:m>
                        </m:e>
                      </m:d>
                    </m:oMath>
                  </m:oMathPara>
                </a14:m>
                <a:endParaRPr lang="zh-TW" altLang="en-US" sz="2800" dirty="0">
                  <a:solidFill>
                    <a:srgbClr val="FFC000"/>
                  </a:solidFill>
                </a:endParaRPr>
              </a:p>
            </p:txBody>
          </p:sp>
        </mc:Choice>
        <mc:Fallback xmlns="">
          <p:sp>
            <p:nvSpPr>
              <p:cNvPr id="70" name="文字方塊 69"/>
              <p:cNvSpPr txBox="1">
                <a:spLocks noRot="1" noChangeAspect="1" noMove="1" noResize="1" noEditPoints="1" noAdjustHandles="1" noChangeArrowheads="1" noChangeShapeType="1" noTextEdit="1"/>
              </p:cNvSpPr>
              <p:nvPr/>
            </p:nvSpPr>
            <p:spPr>
              <a:xfrm>
                <a:off x="1871121" y="4931041"/>
                <a:ext cx="1636025" cy="715645"/>
              </a:xfrm>
              <a:prstGeom prst="rect">
                <a:avLst/>
              </a:prstGeom>
              <a:blipFill rotWithShape="0">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p:cNvSpPr txBox="1"/>
              <p:nvPr/>
            </p:nvSpPr>
            <p:spPr>
              <a:xfrm>
                <a:off x="4640994" y="5085249"/>
                <a:ext cx="3494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oMath>
                  </m:oMathPara>
                </a14:m>
                <a:endParaRPr lang="zh-TW" altLang="en-US" sz="2800" dirty="0"/>
              </a:p>
            </p:txBody>
          </p:sp>
        </mc:Choice>
        <mc:Fallback xmlns="">
          <p:sp>
            <p:nvSpPr>
              <p:cNvPr id="71" name="文字方塊 70"/>
              <p:cNvSpPr txBox="1">
                <a:spLocks noRot="1" noChangeAspect="1" noMove="1" noResize="1" noEditPoints="1" noAdjustHandles="1" noChangeArrowheads="1" noChangeShapeType="1" noTextEdit="1"/>
              </p:cNvSpPr>
              <p:nvPr/>
            </p:nvSpPr>
            <p:spPr>
              <a:xfrm>
                <a:off x="4640994" y="5085249"/>
                <a:ext cx="349455" cy="430887"/>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文字方塊 66"/>
              <p:cNvSpPr txBox="1"/>
              <p:nvPr/>
            </p:nvSpPr>
            <p:spPr>
              <a:xfrm>
                <a:off x="5141874" y="4921977"/>
                <a:ext cx="542776" cy="7184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smtClean="0">
                              <a:solidFill>
                                <a:srgbClr val="00B050"/>
                              </a:solidFill>
                              <a:latin typeface="Cambria Math" panose="02040503050406030204" pitchFamily="18" charset="0"/>
                            </a:rPr>
                          </m:ctrlPr>
                        </m:dPr>
                        <m:e>
                          <m:m>
                            <m:mPr>
                              <m:mcs>
                                <m:mc>
                                  <m:mcPr>
                                    <m:count m:val="1"/>
                                    <m:mcJc m:val="center"/>
                                  </m:mcPr>
                                </m:mc>
                              </m:mcs>
                              <m:ctrlPr>
                                <a:rPr lang="en-US" altLang="zh-TW" sz="2800" i="1" smtClean="0">
                                  <a:solidFill>
                                    <a:srgbClr val="00B050"/>
                                  </a:solidFill>
                                  <a:latin typeface="Cambria Math" panose="02040503050406030204" pitchFamily="18" charset="0"/>
                                </a:rPr>
                              </m:ctrlPr>
                            </m:mPr>
                            <m:mr>
                              <m:e>
                                <m:r>
                                  <m:rPr>
                                    <m:brk m:alnAt="7"/>
                                  </m:rPr>
                                  <a:rPr lang="en-US" altLang="zh-TW" sz="2800" b="0" i="1" smtClean="0">
                                    <a:solidFill>
                                      <a:srgbClr val="00B050"/>
                                    </a:solidFill>
                                    <a:latin typeface="Cambria Math" panose="02040503050406030204" pitchFamily="18" charset="0"/>
                                  </a:rPr>
                                  <m:t>1</m:t>
                                </m:r>
                              </m:e>
                            </m:mr>
                            <m:mr>
                              <m:e>
                                <m:r>
                                  <a:rPr lang="en-US" altLang="zh-TW" sz="2800" b="0" i="1" smtClean="0">
                                    <a:solidFill>
                                      <a:srgbClr val="00B050"/>
                                    </a:solidFill>
                                    <a:latin typeface="Cambria Math" panose="02040503050406030204" pitchFamily="18" charset="0"/>
                                  </a:rPr>
                                  <m:t>0</m:t>
                                </m:r>
                              </m:e>
                            </m:mr>
                          </m:m>
                        </m:e>
                      </m:d>
                    </m:oMath>
                  </m:oMathPara>
                </a14:m>
                <a:endParaRPr lang="zh-TW" altLang="en-US" sz="2800" dirty="0">
                  <a:solidFill>
                    <a:srgbClr val="00B050"/>
                  </a:solidFill>
                </a:endParaRPr>
              </a:p>
            </p:txBody>
          </p:sp>
        </mc:Choice>
        <mc:Fallback xmlns="">
          <p:sp>
            <p:nvSpPr>
              <p:cNvPr id="67" name="文字方塊 66"/>
              <p:cNvSpPr txBox="1">
                <a:spLocks noRot="1" noChangeAspect="1" noMove="1" noResize="1" noEditPoints="1" noAdjustHandles="1" noChangeArrowheads="1" noChangeShapeType="1" noTextEdit="1"/>
              </p:cNvSpPr>
              <p:nvPr/>
            </p:nvSpPr>
            <p:spPr>
              <a:xfrm>
                <a:off x="5141874" y="4921977"/>
                <a:ext cx="542776" cy="718466"/>
              </a:xfrm>
              <a:prstGeom prst="rect">
                <a:avLst/>
              </a:prstGeom>
              <a:blipFill rotWithShape="0">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文字方塊 67"/>
              <p:cNvSpPr txBox="1"/>
              <p:nvPr/>
            </p:nvSpPr>
            <p:spPr>
              <a:xfrm>
                <a:off x="6758905" y="4919562"/>
                <a:ext cx="1014059" cy="7184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smtClean="0">
                              <a:solidFill>
                                <a:srgbClr val="0000FF"/>
                              </a:solidFill>
                              <a:latin typeface="Cambria Math" panose="02040503050406030204" pitchFamily="18" charset="0"/>
                            </a:rPr>
                          </m:ctrlPr>
                        </m:dPr>
                        <m:e>
                          <m:m>
                            <m:mPr>
                              <m:mcs>
                                <m:mc>
                                  <m:mcPr>
                                    <m:count m:val="1"/>
                                    <m:mcJc m:val="center"/>
                                  </m:mcPr>
                                </m:mc>
                              </m:mcs>
                              <m:ctrlPr>
                                <a:rPr lang="en-US" altLang="zh-TW" sz="2800" i="1" smtClean="0">
                                  <a:solidFill>
                                    <a:srgbClr val="0000FF"/>
                                  </a:solidFill>
                                  <a:latin typeface="Cambria Math" panose="02040503050406030204" pitchFamily="18" charset="0"/>
                                </a:rPr>
                              </m:ctrlPr>
                            </m:mPr>
                            <m:mr>
                              <m:e>
                                <m:r>
                                  <m:rPr>
                                    <m:brk m:alnAt="7"/>
                                  </m:rPr>
                                  <a:rPr lang="en-US" altLang="zh-TW" sz="2800" b="0" i="1" smtClean="0">
                                    <a:solidFill>
                                      <a:srgbClr val="0000FF"/>
                                    </a:solidFill>
                                    <a:latin typeface="Cambria Math" panose="02040503050406030204" pitchFamily="18" charset="0"/>
                                  </a:rPr>
                                  <m:t>0</m:t>
                                </m:r>
                                <m:r>
                                  <a:rPr lang="en-US" altLang="zh-TW" sz="2800" b="0" i="1" smtClean="0">
                                    <a:solidFill>
                                      <a:srgbClr val="0000FF"/>
                                    </a:solidFill>
                                    <a:latin typeface="Cambria Math" panose="02040503050406030204" pitchFamily="18" charset="0"/>
                                  </a:rPr>
                                  <m:t>.98</m:t>
                                </m:r>
                              </m:e>
                            </m:mr>
                            <m:mr>
                              <m:e>
                                <m:r>
                                  <a:rPr lang="en-US" altLang="zh-TW" sz="2800" b="0" i="1" smtClean="0">
                                    <a:solidFill>
                                      <a:srgbClr val="0000FF"/>
                                    </a:solidFill>
                                    <a:latin typeface="Cambria Math" panose="02040503050406030204" pitchFamily="18" charset="0"/>
                                  </a:rPr>
                                  <m:t>0.12</m:t>
                                </m:r>
                              </m:e>
                            </m:mr>
                          </m:m>
                        </m:e>
                      </m:d>
                    </m:oMath>
                  </m:oMathPara>
                </a14:m>
                <a:endParaRPr lang="zh-TW" altLang="en-US" sz="2800" dirty="0">
                  <a:solidFill>
                    <a:srgbClr val="0000FF"/>
                  </a:solidFill>
                </a:endParaRPr>
              </a:p>
            </p:txBody>
          </p:sp>
        </mc:Choice>
        <mc:Fallback xmlns="">
          <p:sp>
            <p:nvSpPr>
              <p:cNvPr id="68" name="文字方塊 67"/>
              <p:cNvSpPr txBox="1">
                <a:spLocks noRot="1" noChangeAspect="1" noMove="1" noResize="1" noEditPoints="1" noAdjustHandles="1" noChangeArrowheads="1" noChangeShapeType="1" noTextEdit="1"/>
              </p:cNvSpPr>
              <p:nvPr/>
            </p:nvSpPr>
            <p:spPr>
              <a:xfrm>
                <a:off x="6758905" y="4919562"/>
                <a:ext cx="1014059" cy="718466"/>
              </a:xfrm>
              <a:prstGeom prst="rect">
                <a:avLst/>
              </a:prstGeom>
              <a:blipFill rotWithShape="0">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6190636" y="5017185"/>
                <a:ext cx="53412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m:t>
                      </m:r>
                    </m:oMath>
                  </m:oMathPara>
                </a14:m>
                <a:endParaRPr lang="zh-TW" altLang="en-US" sz="2800" dirty="0">
                  <a:solidFill>
                    <a:srgbClr val="0000FF"/>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6190636" y="5017185"/>
                <a:ext cx="534121" cy="523220"/>
              </a:xfrm>
              <a:prstGeom prst="rect">
                <a:avLst/>
              </a:prstGeom>
              <a:blipFill rotWithShape="0">
                <a:blip r:embed="rId14"/>
                <a:stretch>
                  <a:fillRect/>
                </a:stretch>
              </a:blipFill>
            </p:spPr>
            <p:txBody>
              <a:bodyPr/>
              <a:lstStyle/>
              <a:p>
                <a:r>
                  <a:rPr lang="zh-TW" altLang="en-US">
                    <a:noFill/>
                  </a:rPr>
                  <a:t> </a:t>
                </a:r>
              </a:p>
            </p:txBody>
          </p:sp>
        </mc:Fallback>
      </mc:AlternateContent>
      <p:sp>
        <p:nvSpPr>
          <p:cNvPr id="78" name="矩形 77"/>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79" name="矩形 78"/>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81" name="文字方塊 80"/>
          <p:cNvSpPr txBox="1"/>
          <p:nvPr/>
        </p:nvSpPr>
        <p:spPr>
          <a:xfrm>
            <a:off x="760961" y="1978208"/>
            <a:ext cx="342900" cy="461665"/>
          </a:xfrm>
          <a:prstGeom prst="rect">
            <a:avLst/>
          </a:prstGeom>
          <a:noFill/>
        </p:spPr>
        <p:txBody>
          <a:bodyPr wrap="square" rtlCol="0">
            <a:spAutoFit/>
          </a:bodyPr>
          <a:lstStyle/>
          <a:p>
            <a:pPr algn="ctr"/>
            <a:r>
              <a:rPr lang="en-US" altLang="zh-TW" sz="2400" dirty="0" smtClean="0">
                <a:solidFill>
                  <a:srgbClr val="0000FF"/>
                </a:solidFill>
              </a:rPr>
              <a:t>1</a:t>
            </a:r>
            <a:endParaRPr lang="zh-TW" altLang="en-US" sz="2400" dirty="0">
              <a:solidFill>
                <a:srgbClr val="0000FF"/>
              </a:solidFill>
            </a:endParaRPr>
          </a:p>
        </p:txBody>
      </p:sp>
      <p:sp>
        <p:nvSpPr>
          <p:cNvPr id="82" name="文字方塊 81"/>
          <p:cNvSpPr txBox="1"/>
          <p:nvPr/>
        </p:nvSpPr>
        <p:spPr>
          <a:xfrm>
            <a:off x="664366" y="3567893"/>
            <a:ext cx="488741" cy="461665"/>
          </a:xfrm>
          <a:prstGeom prst="rect">
            <a:avLst/>
          </a:prstGeom>
          <a:noFill/>
        </p:spPr>
        <p:txBody>
          <a:bodyPr wrap="square" rtlCol="0">
            <a:spAutoFit/>
          </a:bodyPr>
          <a:lstStyle/>
          <a:p>
            <a:pPr algn="ctr"/>
            <a:r>
              <a:rPr lang="en-US" altLang="zh-TW" sz="2400" dirty="0" smtClean="0">
                <a:solidFill>
                  <a:srgbClr val="0000FF"/>
                </a:solidFill>
              </a:rPr>
              <a:t>-1</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97" name="文字方塊 96"/>
              <p:cNvSpPr txBox="1"/>
              <p:nvPr/>
            </p:nvSpPr>
            <p:spPr>
              <a:xfrm>
                <a:off x="3478118" y="5992672"/>
                <a:ext cx="810478" cy="714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smtClean="0">
                              <a:solidFill>
                                <a:srgbClr val="FF0000"/>
                              </a:solidFill>
                              <a:latin typeface="Cambria Math" panose="02040503050406030204" pitchFamily="18" charset="0"/>
                            </a:rPr>
                          </m:ctrlPr>
                        </m:dPr>
                        <m:e>
                          <m:m>
                            <m:mPr>
                              <m:mcs>
                                <m:mc>
                                  <m:mcPr>
                                    <m:count m:val="1"/>
                                    <m:mcJc m:val="center"/>
                                  </m:mcPr>
                                </m:mc>
                              </m:mcs>
                              <m:ctrlPr>
                                <a:rPr lang="en-US" altLang="zh-TW" sz="2800" i="1" smtClean="0">
                                  <a:solidFill>
                                    <a:srgbClr val="FF0000"/>
                                  </a:solidFill>
                                  <a:latin typeface="Cambria Math" panose="02040503050406030204" pitchFamily="18" charset="0"/>
                                </a:rPr>
                              </m:ctrlPr>
                            </m:mPr>
                            <m:mr>
                              <m:e>
                                <m:r>
                                  <m:rPr>
                                    <m:brk m:alnAt="7"/>
                                  </m:rPr>
                                  <a:rPr lang="en-US" altLang="zh-TW" sz="2800" b="0" i="1" smtClean="0">
                                    <a:solidFill>
                                      <a:srgbClr val="FF0000"/>
                                    </a:solidFill>
                                    <a:latin typeface="Cambria Math" panose="02040503050406030204" pitchFamily="18" charset="0"/>
                                  </a:rPr>
                                  <m:t>4</m:t>
                                </m:r>
                              </m:e>
                            </m:mr>
                            <m:mr>
                              <m:e>
                                <m:r>
                                  <a:rPr lang="en-US" altLang="zh-TW" sz="2800" b="0" i="1" smtClean="0">
                                    <a:solidFill>
                                      <a:srgbClr val="FF0000"/>
                                    </a:solidFill>
                                    <a:latin typeface="Cambria Math" panose="02040503050406030204" pitchFamily="18" charset="0"/>
                                  </a:rPr>
                                  <m:t>−2</m:t>
                                </m:r>
                              </m:e>
                            </m:mr>
                          </m:m>
                        </m:e>
                      </m:d>
                    </m:oMath>
                  </m:oMathPara>
                </a14:m>
                <a:endParaRPr lang="zh-TW" altLang="en-US" sz="2800" dirty="0">
                  <a:solidFill>
                    <a:srgbClr val="FF0000"/>
                  </a:solidFill>
                </a:endParaRPr>
              </a:p>
            </p:txBody>
          </p:sp>
        </mc:Choice>
        <mc:Fallback xmlns="">
          <p:sp>
            <p:nvSpPr>
              <p:cNvPr id="97" name="文字方塊 96"/>
              <p:cNvSpPr txBox="1">
                <a:spLocks noRot="1" noChangeAspect="1" noMove="1" noResize="1" noEditPoints="1" noAdjustHandles="1" noChangeArrowheads="1" noChangeShapeType="1" noTextEdit="1"/>
              </p:cNvSpPr>
              <p:nvPr/>
            </p:nvSpPr>
            <p:spPr>
              <a:xfrm>
                <a:off x="3478118" y="5992672"/>
                <a:ext cx="810478" cy="714106"/>
              </a:xfrm>
              <a:prstGeom prst="rect">
                <a:avLst/>
              </a:prstGeom>
              <a:blipFill rotWithShape="0">
                <a:blip r:embed="rId15"/>
                <a:stretch>
                  <a:fillRect/>
                </a:stretch>
              </a:blipFill>
            </p:spPr>
            <p:txBody>
              <a:bodyPr/>
              <a:lstStyle/>
              <a:p>
                <a:r>
                  <a:rPr lang="zh-TW" altLang="en-US">
                    <a:noFill/>
                  </a:rPr>
                  <a:t> </a:t>
                </a:r>
              </a:p>
            </p:txBody>
          </p:sp>
        </mc:Fallback>
      </mc:AlternateContent>
      <p:sp>
        <p:nvSpPr>
          <p:cNvPr id="9" name="右大括弧 8"/>
          <p:cNvSpPr/>
          <p:nvPr/>
        </p:nvSpPr>
        <p:spPr>
          <a:xfrm rot="5400000">
            <a:off x="3799148" y="3670894"/>
            <a:ext cx="151251" cy="4152171"/>
          </a:xfrm>
          <a:prstGeom prst="rightBrace">
            <a:avLst>
              <a:gd name="adj1" fmla="val 11539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6947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3" grpId="0"/>
      <p:bldP spid="114" grpId="0"/>
      <p:bldP spid="115" grpId="0"/>
      <p:bldP spid="116" grpId="0"/>
      <p:bldP spid="120" grpId="0"/>
      <p:bldP spid="134" grpId="0"/>
      <p:bldP spid="135" grpId="0"/>
      <p:bldP spid="136" grpId="0"/>
      <p:bldP spid="138" grpId="0"/>
      <p:bldP spid="139" grpId="0"/>
      <p:bldP spid="3" grpId="0"/>
      <p:bldP spid="70" grpId="0"/>
      <p:bldP spid="71" grpId="0"/>
      <p:bldP spid="67" grpId="0"/>
      <p:bldP spid="68" grpId="0"/>
      <p:bldP spid="5" grpId="0"/>
      <p:bldP spid="81" grpId="0"/>
      <p:bldP spid="82" grpId="0"/>
      <p:bldP spid="9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7180166" y="155409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4" name="矩形 73"/>
          <p:cNvSpPr/>
          <p:nvPr/>
        </p:nvSpPr>
        <p:spPr>
          <a:xfrm>
            <a:off x="3029726" y="160651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5" name="矩形 74"/>
          <p:cNvSpPr/>
          <p:nvPr/>
        </p:nvSpPr>
        <p:spPr>
          <a:xfrm>
            <a:off x="4355312" y="1590167"/>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6" name="矩形 75"/>
          <p:cNvSpPr/>
          <p:nvPr/>
        </p:nvSpPr>
        <p:spPr>
          <a:xfrm>
            <a:off x="5766871" y="160651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7" name="矩形 76"/>
          <p:cNvSpPr/>
          <p:nvPr/>
        </p:nvSpPr>
        <p:spPr>
          <a:xfrm>
            <a:off x="1846623" y="163415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93" name="直線單箭頭接點 92"/>
          <p:cNvCxnSpPr/>
          <p:nvPr/>
        </p:nvCxnSpPr>
        <p:spPr>
          <a:xfrm>
            <a:off x="6153678" y="2654934"/>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a:off x="6262994" y="3900824"/>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a:off x="6129794" y="1876131"/>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1915011" y="235184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97" name="矩形 96"/>
          <p:cNvSpPr/>
          <p:nvPr/>
        </p:nvSpPr>
        <p:spPr>
          <a:xfrm>
            <a:off x="1920829" y="178151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98" name="Object 12"/>
          <p:cNvGraphicFramePr>
            <a:graphicFrameLocks noChangeAspect="1"/>
          </p:cNvGraphicFramePr>
          <p:nvPr>
            <p:extLst>
              <p:ext uri="{D42A27DB-BD31-4B8C-83A1-F6EECF244321}">
                <p14:modId xmlns:p14="http://schemas.microsoft.com/office/powerpoint/2010/main" val="2456075025"/>
              </p:ext>
            </p:extLst>
          </p:nvPr>
        </p:nvGraphicFramePr>
        <p:xfrm>
          <a:off x="1933528" y="1686269"/>
          <a:ext cx="325438" cy="461962"/>
        </p:xfrm>
        <a:graphic>
          <a:graphicData uri="http://schemas.openxmlformats.org/presentationml/2006/ole">
            <mc:AlternateContent xmlns:mc="http://schemas.openxmlformats.org/markup-compatibility/2006">
              <mc:Choice xmlns:v="urn:schemas-microsoft-com:vml" Requires="v">
                <p:oleObj spid="_x0000_s99057"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1933528" y="168626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 name="Object 12"/>
          <p:cNvGraphicFramePr>
            <a:graphicFrameLocks noChangeAspect="1"/>
          </p:cNvGraphicFramePr>
          <p:nvPr>
            <p:extLst>
              <p:ext uri="{D42A27DB-BD31-4B8C-83A1-F6EECF244321}">
                <p14:modId xmlns:p14="http://schemas.microsoft.com/office/powerpoint/2010/main" val="2431463302"/>
              </p:ext>
            </p:extLst>
          </p:nvPr>
        </p:nvGraphicFramePr>
        <p:xfrm>
          <a:off x="1938824" y="2268998"/>
          <a:ext cx="352425" cy="461963"/>
        </p:xfrm>
        <a:graphic>
          <a:graphicData uri="http://schemas.openxmlformats.org/presentationml/2006/ole">
            <mc:AlternateContent xmlns:mc="http://schemas.openxmlformats.org/markup-compatibility/2006">
              <mc:Choice xmlns:v="urn:schemas-microsoft-com:vml" Requires="v">
                <p:oleObj spid="_x0000_s99058"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1938824" y="2268998"/>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橢圓 99"/>
          <p:cNvSpPr/>
          <p:nvPr/>
        </p:nvSpPr>
        <p:spPr>
          <a:xfrm>
            <a:off x="3126836" y="16175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1" name="橢圓 100"/>
          <p:cNvSpPr/>
          <p:nvPr/>
        </p:nvSpPr>
        <p:spPr>
          <a:xfrm>
            <a:off x="3129178" y="239608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2" name="橢圓 101"/>
          <p:cNvSpPr/>
          <p:nvPr/>
        </p:nvSpPr>
        <p:spPr>
          <a:xfrm>
            <a:off x="3117545" y="362409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3" name="文字方塊 102"/>
          <p:cNvSpPr txBox="1"/>
          <p:nvPr/>
        </p:nvSpPr>
        <p:spPr>
          <a:xfrm rot="5400000">
            <a:off x="3114798" y="3046391"/>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04" name="矩形 103"/>
          <p:cNvSpPr/>
          <p:nvPr/>
        </p:nvSpPr>
        <p:spPr>
          <a:xfrm>
            <a:off x="1924536" y="374960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05" name="Object 12"/>
          <p:cNvGraphicFramePr>
            <a:graphicFrameLocks noChangeAspect="1"/>
          </p:cNvGraphicFramePr>
          <p:nvPr>
            <p:extLst>
              <p:ext uri="{D42A27DB-BD31-4B8C-83A1-F6EECF244321}">
                <p14:modId xmlns:p14="http://schemas.microsoft.com/office/powerpoint/2010/main" val="2516349987"/>
              </p:ext>
            </p:extLst>
          </p:nvPr>
        </p:nvGraphicFramePr>
        <p:xfrm>
          <a:off x="1921420" y="3653351"/>
          <a:ext cx="407988" cy="488950"/>
        </p:xfrm>
        <a:graphic>
          <a:graphicData uri="http://schemas.openxmlformats.org/presentationml/2006/ole">
            <mc:AlternateContent xmlns:mc="http://schemas.openxmlformats.org/markup-compatibility/2006">
              <mc:Choice xmlns:v="urn:schemas-microsoft-com:vml" Requires="v">
                <p:oleObj spid="_x0000_s99059" name="方程式" r:id="rId8" imgW="190440" imgH="228600" progId="Equation.3">
                  <p:embed/>
                </p:oleObj>
              </mc:Choice>
              <mc:Fallback>
                <p:oleObj name="方程式" r:id="rId8" imgW="190440" imgH="228600" progId="Equation.3">
                  <p:embed/>
                  <p:pic>
                    <p:nvPicPr>
                      <p:cNvPr id="0" name=""/>
                      <p:cNvPicPr>
                        <a:picLocks noChangeAspect="1" noChangeArrowheads="1"/>
                      </p:cNvPicPr>
                      <p:nvPr/>
                    </p:nvPicPr>
                    <p:blipFill>
                      <a:blip r:embed="rId9"/>
                      <a:srcRect/>
                      <a:stretch>
                        <a:fillRect/>
                      </a:stretch>
                    </p:blipFill>
                    <p:spPr bwMode="auto">
                      <a:xfrm>
                        <a:off x="1921420" y="3653351"/>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 name="文字方塊 105"/>
          <p:cNvSpPr txBox="1"/>
          <p:nvPr/>
        </p:nvSpPr>
        <p:spPr>
          <a:xfrm rot="5400000">
            <a:off x="1800468" y="3034547"/>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07" name="橢圓 106"/>
          <p:cNvSpPr/>
          <p:nvPr/>
        </p:nvSpPr>
        <p:spPr>
          <a:xfrm>
            <a:off x="4442398" y="161751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8" name="橢圓 107"/>
          <p:cNvSpPr/>
          <p:nvPr/>
        </p:nvSpPr>
        <p:spPr>
          <a:xfrm>
            <a:off x="4444740" y="239608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9" name="橢圓 108"/>
          <p:cNvSpPr/>
          <p:nvPr/>
        </p:nvSpPr>
        <p:spPr>
          <a:xfrm>
            <a:off x="4433107" y="3624098"/>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0" name="文字方塊 109"/>
          <p:cNvSpPr txBox="1"/>
          <p:nvPr/>
        </p:nvSpPr>
        <p:spPr>
          <a:xfrm rot="5400000">
            <a:off x="4430360" y="3046391"/>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1" name="橢圓 110"/>
          <p:cNvSpPr/>
          <p:nvPr/>
        </p:nvSpPr>
        <p:spPr>
          <a:xfrm>
            <a:off x="5842715" y="159840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2" name="橢圓 111"/>
          <p:cNvSpPr/>
          <p:nvPr/>
        </p:nvSpPr>
        <p:spPr>
          <a:xfrm>
            <a:off x="5845057" y="235831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3" name="橢圓 112"/>
          <p:cNvSpPr/>
          <p:nvPr/>
        </p:nvSpPr>
        <p:spPr>
          <a:xfrm>
            <a:off x="5852085" y="3604990"/>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4" name="文字方塊 113"/>
          <p:cNvSpPr txBox="1"/>
          <p:nvPr/>
        </p:nvSpPr>
        <p:spPr>
          <a:xfrm rot="5400000">
            <a:off x="5849338" y="3024120"/>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5" name="文字方塊 114"/>
          <p:cNvSpPr txBox="1"/>
          <p:nvPr/>
        </p:nvSpPr>
        <p:spPr>
          <a:xfrm>
            <a:off x="5014443" y="1558932"/>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6" name="文字方塊 115"/>
          <p:cNvSpPr txBox="1"/>
          <p:nvPr/>
        </p:nvSpPr>
        <p:spPr>
          <a:xfrm>
            <a:off x="5032066" y="2344431"/>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7" name="文字方塊 116"/>
          <p:cNvSpPr txBox="1"/>
          <p:nvPr/>
        </p:nvSpPr>
        <p:spPr>
          <a:xfrm>
            <a:off x="5044246" y="3600723"/>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cxnSp>
        <p:nvCxnSpPr>
          <p:cNvPr id="118" name="直線單箭頭接點 117"/>
          <p:cNvCxnSpPr>
            <a:stCxn id="100" idx="6"/>
            <a:endCxn id="107" idx="2"/>
          </p:cNvCxnSpPr>
          <p:nvPr/>
        </p:nvCxnSpPr>
        <p:spPr>
          <a:xfrm>
            <a:off x="3700994" y="190459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a:off x="3700994" y="2696347"/>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p:cNvCxnSpPr/>
          <p:nvPr/>
        </p:nvCxnSpPr>
        <p:spPr>
          <a:xfrm>
            <a:off x="3691703" y="391831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a:stCxn id="101" idx="6"/>
            <a:endCxn id="107" idx="2"/>
          </p:cNvCxnSpPr>
          <p:nvPr/>
        </p:nvCxnSpPr>
        <p:spPr>
          <a:xfrm flipV="1">
            <a:off x="3703336" y="1904595"/>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stCxn id="100" idx="6"/>
            <a:endCxn id="108" idx="2"/>
          </p:cNvCxnSpPr>
          <p:nvPr/>
        </p:nvCxnSpPr>
        <p:spPr>
          <a:xfrm>
            <a:off x="3700994" y="1904595"/>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p:cNvCxnSpPr>
            <a:stCxn id="100" idx="6"/>
            <a:endCxn id="109" idx="2"/>
          </p:cNvCxnSpPr>
          <p:nvPr/>
        </p:nvCxnSpPr>
        <p:spPr>
          <a:xfrm>
            <a:off x="3700994" y="1904595"/>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101" idx="6"/>
            <a:endCxn id="109" idx="2"/>
          </p:cNvCxnSpPr>
          <p:nvPr/>
        </p:nvCxnSpPr>
        <p:spPr>
          <a:xfrm>
            <a:off x="3703336" y="2683165"/>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a:stCxn id="102" idx="6"/>
            <a:endCxn id="107" idx="2"/>
          </p:cNvCxnSpPr>
          <p:nvPr/>
        </p:nvCxnSpPr>
        <p:spPr>
          <a:xfrm flipV="1">
            <a:off x="3691703" y="1904595"/>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102" idx="6"/>
            <a:endCxn id="108" idx="2"/>
          </p:cNvCxnSpPr>
          <p:nvPr/>
        </p:nvCxnSpPr>
        <p:spPr>
          <a:xfrm flipV="1">
            <a:off x="3691703" y="2683165"/>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p:cNvCxnSpPr>
            <a:endCxn id="100" idx="2"/>
          </p:cNvCxnSpPr>
          <p:nvPr/>
        </p:nvCxnSpPr>
        <p:spPr>
          <a:xfrm flipV="1">
            <a:off x="2267436" y="1904595"/>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p:cNvCxnSpPr>
            <a:stCxn id="97" idx="3"/>
            <a:endCxn id="101" idx="2"/>
          </p:cNvCxnSpPr>
          <p:nvPr/>
        </p:nvCxnSpPr>
        <p:spPr>
          <a:xfrm>
            <a:off x="2263729" y="1952969"/>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97" idx="3"/>
            <a:endCxn id="102" idx="2"/>
          </p:cNvCxnSpPr>
          <p:nvPr/>
        </p:nvCxnSpPr>
        <p:spPr>
          <a:xfrm>
            <a:off x="2263729" y="1952969"/>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p:cNvCxnSpPr>
            <a:stCxn id="99" idx="3"/>
            <a:endCxn id="100" idx="2"/>
          </p:cNvCxnSpPr>
          <p:nvPr/>
        </p:nvCxnSpPr>
        <p:spPr>
          <a:xfrm flipV="1">
            <a:off x="2291249" y="1904595"/>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p:cNvCxnSpPr>
            <a:stCxn id="96" idx="3"/>
            <a:endCxn id="101" idx="2"/>
          </p:cNvCxnSpPr>
          <p:nvPr/>
        </p:nvCxnSpPr>
        <p:spPr>
          <a:xfrm>
            <a:off x="2257911" y="2523298"/>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131"/>
          <p:cNvCxnSpPr>
            <a:stCxn id="96" idx="3"/>
            <a:endCxn id="102" idx="2"/>
          </p:cNvCxnSpPr>
          <p:nvPr/>
        </p:nvCxnSpPr>
        <p:spPr>
          <a:xfrm>
            <a:off x="2257911" y="2523298"/>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132"/>
          <p:cNvCxnSpPr>
            <a:stCxn id="105" idx="3"/>
            <a:endCxn id="100" idx="2"/>
          </p:cNvCxnSpPr>
          <p:nvPr/>
        </p:nvCxnSpPr>
        <p:spPr>
          <a:xfrm flipV="1">
            <a:off x="2329408" y="1904595"/>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a:stCxn id="105" idx="3"/>
            <a:endCxn id="101" idx="2"/>
          </p:cNvCxnSpPr>
          <p:nvPr/>
        </p:nvCxnSpPr>
        <p:spPr>
          <a:xfrm flipV="1">
            <a:off x="2303039" y="2683165"/>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a:stCxn id="105" idx="3"/>
            <a:endCxn id="102" idx="2"/>
          </p:cNvCxnSpPr>
          <p:nvPr/>
        </p:nvCxnSpPr>
        <p:spPr>
          <a:xfrm>
            <a:off x="2303039" y="3897771"/>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rot="5400000">
            <a:off x="7122356" y="3055092"/>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37" name="文字方塊 136"/>
          <p:cNvSpPr txBox="1"/>
          <p:nvPr/>
        </p:nvSpPr>
        <p:spPr>
          <a:xfrm>
            <a:off x="7191449" y="1536271"/>
            <a:ext cx="631069" cy="523220"/>
          </a:xfrm>
          <a:prstGeom prst="rect">
            <a:avLst/>
          </a:prstGeom>
          <a:noFill/>
        </p:spPr>
        <p:txBody>
          <a:bodyPr wrap="square" rtlCol="0">
            <a:spAutoFit/>
          </a:bodyPr>
          <a:lstStyle/>
          <a:p>
            <a:r>
              <a:rPr lang="en-US" altLang="zh-TW" sz="2800" dirty="0"/>
              <a:t>y</a:t>
            </a:r>
            <a:r>
              <a:rPr lang="en-US" altLang="zh-TW" sz="2800" baseline="-25000" dirty="0" smtClean="0"/>
              <a:t>1</a:t>
            </a:r>
            <a:endParaRPr lang="zh-TW" altLang="en-US" sz="2800" baseline="-25000" dirty="0"/>
          </a:p>
        </p:txBody>
      </p:sp>
      <p:sp>
        <p:nvSpPr>
          <p:cNvPr id="138" name="文字方塊 137"/>
          <p:cNvSpPr txBox="1"/>
          <p:nvPr/>
        </p:nvSpPr>
        <p:spPr>
          <a:xfrm>
            <a:off x="7180166" y="2334491"/>
            <a:ext cx="631069" cy="523220"/>
          </a:xfrm>
          <a:prstGeom prst="rect">
            <a:avLst/>
          </a:prstGeom>
          <a:noFill/>
        </p:spPr>
        <p:txBody>
          <a:bodyPr wrap="square" rtlCol="0">
            <a:spAutoFit/>
          </a:bodyPr>
          <a:lstStyle/>
          <a:p>
            <a:r>
              <a:rPr lang="en-US" altLang="zh-TW" sz="2800" dirty="0"/>
              <a:t>y</a:t>
            </a:r>
            <a:r>
              <a:rPr lang="en-US" altLang="zh-TW" sz="2800" baseline="-25000" dirty="0" smtClean="0"/>
              <a:t>2</a:t>
            </a:r>
            <a:endParaRPr lang="zh-TW" altLang="en-US" sz="2800" baseline="-25000" dirty="0"/>
          </a:p>
        </p:txBody>
      </p:sp>
      <p:sp>
        <p:nvSpPr>
          <p:cNvPr id="139" name="文字方塊 138"/>
          <p:cNvSpPr txBox="1"/>
          <p:nvPr/>
        </p:nvSpPr>
        <p:spPr>
          <a:xfrm>
            <a:off x="7180166" y="3600723"/>
            <a:ext cx="631069" cy="523220"/>
          </a:xfrm>
          <a:prstGeom prst="rect">
            <a:avLst/>
          </a:prstGeom>
          <a:noFill/>
        </p:spPr>
        <p:txBody>
          <a:bodyPr wrap="square" rtlCol="0">
            <a:spAutoFit/>
          </a:bodyPr>
          <a:lstStyle/>
          <a:p>
            <a:r>
              <a:rPr lang="en-US" altLang="zh-TW" sz="2800" dirty="0" err="1" smtClean="0"/>
              <a:t>y</a:t>
            </a:r>
            <a:r>
              <a:rPr lang="en-US" altLang="zh-TW" sz="2800" baseline="-25000" dirty="0" err="1"/>
              <a:t>M</a:t>
            </a:r>
            <a:endParaRPr lang="zh-TW" altLang="en-US" sz="2800" baseline="-25000" dirty="0"/>
          </a:p>
        </p:txBody>
      </p:sp>
      <p:sp>
        <p:nvSpPr>
          <p:cNvPr id="2" name="標題 1"/>
          <p:cNvSpPr>
            <a:spLocks noGrp="1"/>
          </p:cNvSpPr>
          <p:nvPr>
            <p:ph type="title"/>
          </p:nvPr>
        </p:nvSpPr>
        <p:spPr/>
        <p:txBody>
          <a:bodyPr/>
          <a:lstStyle/>
          <a:p>
            <a:r>
              <a:rPr lang="en-US" altLang="zh-TW" dirty="0"/>
              <a:t>Neural Network </a:t>
            </a:r>
            <a:endParaRPr lang="zh-TW" altLang="en-US" dirty="0"/>
          </a:p>
        </p:txBody>
      </p:sp>
      <p:sp>
        <p:nvSpPr>
          <p:cNvPr id="70" name="矩形 69"/>
          <p:cNvSpPr/>
          <p:nvPr/>
        </p:nvSpPr>
        <p:spPr>
          <a:xfrm>
            <a:off x="2318544" y="218578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smtClean="0"/>
              <a:t>1</a:t>
            </a:r>
            <a:endParaRPr lang="zh-TW" altLang="en-US" sz="2400" baseline="30000" dirty="0"/>
          </a:p>
        </p:txBody>
      </p:sp>
      <p:sp>
        <p:nvSpPr>
          <p:cNvPr id="79" name="矩形 78"/>
          <p:cNvSpPr/>
          <p:nvPr/>
        </p:nvSpPr>
        <p:spPr>
          <a:xfrm>
            <a:off x="3706747" y="2193987"/>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a:t>2</a:t>
            </a:r>
            <a:endParaRPr lang="zh-TW" altLang="en-US" sz="2400" baseline="30000" dirty="0"/>
          </a:p>
        </p:txBody>
      </p:sp>
      <p:sp>
        <p:nvSpPr>
          <p:cNvPr id="80" name="矩形 79"/>
          <p:cNvSpPr/>
          <p:nvPr/>
        </p:nvSpPr>
        <p:spPr>
          <a:xfrm>
            <a:off x="5172752" y="2187088"/>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a:t>L</a:t>
            </a:r>
            <a:endParaRPr lang="zh-TW" altLang="en-US" sz="2400" baseline="30000" dirty="0"/>
          </a:p>
        </p:txBody>
      </p:sp>
      <p:sp>
        <p:nvSpPr>
          <p:cNvPr id="82" name="矩形 81"/>
          <p:cNvSpPr/>
          <p:nvPr/>
        </p:nvSpPr>
        <p:spPr>
          <a:xfrm>
            <a:off x="4322227" y="2527382"/>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b</a:t>
            </a:r>
            <a:r>
              <a:rPr lang="en-US" altLang="zh-TW" sz="2400" baseline="30000" dirty="0"/>
              <a:t>2</a:t>
            </a:r>
            <a:endParaRPr lang="zh-TW" altLang="en-US" sz="2400" baseline="30000" dirty="0"/>
          </a:p>
        </p:txBody>
      </p:sp>
      <p:sp>
        <p:nvSpPr>
          <p:cNvPr id="83" name="矩形 82"/>
          <p:cNvSpPr/>
          <p:nvPr/>
        </p:nvSpPr>
        <p:spPr>
          <a:xfrm>
            <a:off x="5812126" y="2503875"/>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smtClean="0"/>
              <a:t>b</a:t>
            </a:r>
            <a:r>
              <a:rPr lang="en-US" altLang="zh-TW" sz="2400" baseline="30000" dirty="0" err="1"/>
              <a:t>L</a:t>
            </a:r>
            <a:endParaRPr lang="zh-TW" altLang="en-US" sz="2400" baseline="30000" dirty="0"/>
          </a:p>
        </p:txBody>
      </p:sp>
      <p:sp>
        <p:nvSpPr>
          <p:cNvPr id="88" name="矩形 87"/>
          <p:cNvSpPr/>
          <p:nvPr/>
        </p:nvSpPr>
        <p:spPr>
          <a:xfrm>
            <a:off x="2230673" y="358102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x</a:t>
            </a:r>
            <a:endParaRPr lang="zh-TW" altLang="en-US" sz="2400" dirty="0"/>
          </a:p>
        </p:txBody>
      </p:sp>
      <p:sp>
        <p:nvSpPr>
          <p:cNvPr id="89" name="矩形 88"/>
          <p:cNvSpPr/>
          <p:nvPr/>
        </p:nvSpPr>
        <p:spPr>
          <a:xfrm>
            <a:off x="3540087" y="358102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a</a:t>
            </a:r>
            <a:r>
              <a:rPr lang="en-US" altLang="zh-TW" sz="2400" baseline="30000" dirty="0" smtClean="0"/>
              <a:t>1</a:t>
            </a:r>
            <a:endParaRPr lang="zh-TW" altLang="en-US" sz="2400" baseline="30000" dirty="0"/>
          </a:p>
        </p:txBody>
      </p:sp>
      <p:sp>
        <p:nvSpPr>
          <p:cNvPr id="90" name="矩形 89"/>
          <p:cNvSpPr/>
          <p:nvPr/>
        </p:nvSpPr>
        <p:spPr>
          <a:xfrm>
            <a:off x="4875211" y="359476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a</a:t>
            </a:r>
            <a:r>
              <a:rPr lang="en-US" altLang="zh-TW" sz="2400" baseline="30000" dirty="0"/>
              <a:t>2</a:t>
            </a:r>
            <a:endParaRPr lang="zh-TW" altLang="en-US" sz="2400" baseline="30000" dirty="0"/>
          </a:p>
        </p:txBody>
      </p:sp>
      <p:sp>
        <p:nvSpPr>
          <p:cNvPr id="92" name="矩形 91"/>
          <p:cNvSpPr/>
          <p:nvPr/>
        </p:nvSpPr>
        <p:spPr>
          <a:xfrm>
            <a:off x="6464825" y="3589712"/>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y</a:t>
            </a:r>
            <a:endParaRPr lang="zh-TW" altLang="en-US" sz="2400" baseline="30000" dirty="0"/>
          </a:p>
        </p:txBody>
      </p:sp>
      <p:grpSp>
        <p:nvGrpSpPr>
          <p:cNvPr id="4" name="群組 3"/>
          <p:cNvGrpSpPr/>
          <p:nvPr/>
        </p:nvGrpSpPr>
        <p:grpSpPr>
          <a:xfrm>
            <a:off x="162373" y="4820851"/>
            <a:ext cx="3002489" cy="877076"/>
            <a:chOff x="522337" y="4911258"/>
            <a:chExt cx="3002489" cy="877076"/>
          </a:xfrm>
        </p:grpSpPr>
        <p:sp>
          <p:nvSpPr>
            <p:cNvPr id="71" name="矩形 70"/>
            <p:cNvSpPr/>
            <p:nvPr/>
          </p:nvSpPr>
          <p:spPr>
            <a:xfrm>
              <a:off x="280429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b</a:t>
              </a:r>
              <a:r>
                <a:rPr lang="en-US" altLang="zh-TW" sz="2400" baseline="30000" dirty="0" smtClean="0"/>
                <a:t>1</a:t>
              </a:r>
              <a:endParaRPr lang="zh-TW" altLang="en-US" sz="2400" baseline="30000" dirty="0"/>
            </a:p>
          </p:txBody>
        </p:sp>
        <p:sp>
          <p:nvSpPr>
            <p:cNvPr id="143" name="矩形 142"/>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smtClean="0"/>
                <a:t>1</a:t>
              </a:r>
              <a:endParaRPr lang="zh-TW" altLang="en-US" sz="2400" baseline="30000" dirty="0"/>
            </a:p>
          </p:txBody>
        </p:sp>
        <p:sp>
          <p:nvSpPr>
            <p:cNvPr id="144" name="矩形 143"/>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x</a:t>
              </a:r>
              <a:endParaRPr lang="zh-TW" altLang="en-US" sz="2400" dirty="0"/>
            </a:p>
          </p:txBody>
        </p:sp>
        <p:sp>
          <p:nvSpPr>
            <p:cNvPr id="3" name="文字方塊 2"/>
            <p:cNvSpPr txBox="1"/>
            <p:nvPr/>
          </p:nvSpPr>
          <p:spPr>
            <a:xfrm>
              <a:off x="2384389" y="5106861"/>
              <a:ext cx="360621" cy="461665"/>
            </a:xfrm>
            <a:prstGeom prst="rect">
              <a:avLst/>
            </a:prstGeom>
            <a:noFill/>
          </p:spPr>
          <p:txBody>
            <a:bodyPr wrap="square" rtlCol="0">
              <a:spAutoFit/>
            </a:bodyPr>
            <a:lstStyle/>
            <a:p>
              <a:pPr algn="ctr"/>
              <a:r>
                <a:rPr lang="en-US" altLang="zh-TW" sz="2400" dirty="0" smtClean="0"/>
                <a:t>+</a:t>
              </a:r>
              <a:endParaRPr lang="zh-TW" altLang="en-US" sz="2400" dirty="0"/>
            </a:p>
          </p:txBody>
        </p:sp>
        <mc:AlternateContent xmlns:mc="http://schemas.openxmlformats.org/markup-compatibility/2006" xmlns:a14="http://schemas.microsoft.com/office/drawing/2010/main">
          <mc:Choice Requires="a14">
            <p:sp>
              <p:nvSpPr>
                <p:cNvPr id="145" name="文字方塊 144"/>
                <p:cNvSpPr txBox="1"/>
                <p:nvPr/>
              </p:nvSpPr>
              <p:spPr>
                <a:xfrm>
                  <a:off x="522337" y="5165130"/>
                  <a:ext cx="30024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45" name="文字方塊 144"/>
                <p:cNvSpPr txBox="1">
                  <a:spLocks noRot="1" noChangeAspect="1" noMove="1" noResize="1" noEditPoints="1" noAdjustHandles="1" noChangeArrowheads="1" noChangeShapeType="1" noTextEdit="1"/>
                </p:cNvSpPr>
                <p:nvPr/>
              </p:nvSpPr>
              <p:spPr>
                <a:xfrm>
                  <a:off x="522337" y="5165130"/>
                  <a:ext cx="3002489" cy="369332"/>
                </a:xfrm>
                <a:prstGeom prst="rect">
                  <a:avLst/>
                </a:prstGeom>
                <a:blipFill rotWithShape="0">
                  <a:blip r:embed="rId10"/>
                  <a:stretch>
                    <a:fillRect/>
                  </a:stretch>
                </a:blipFill>
              </p:spPr>
              <p:txBody>
                <a:bodyPr/>
                <a:lstStyle/>
                <a:p>
                  <a:r>
                    <a:rPr lang="zh-TW" altLang="en-US">
                      <a:noFill/>
                    </a:rPr>
                    <a:t> </a:t>
                  </a:r>
                </a:p>
              </p:txBody>
            </p:sp>
          </mc:Fallback>
        </mc:AlternateContent>
      </p:grpSp>
      <p:grpSp>
        <p:nvGrpSpPr>
          <p:cNvPr id="159" name="群組 158"/>
          <p:cNvGrpSpPr/>
          <p:nvPr/>
        </p:nvGrpSpPr>
        <p:grpSpPr>
          <a:xfrm>
            <a:off x="3164862" y="5192193"/>
            <a:ext cx="3002489" cy="877076"/>
            <a:chOff x="522337" y="4911258"/>
            <a:chExt cx="3002489" cy="877076"/>
          </a:xfrm>
        </p:grpSpPr>
        <p:sp>
          <p:nvSpPr>
            <p:cNvPr id="160" name="矩形 159"/>
            <p:cNvSpPr/>
            <p:nvPr/>
          </p:nvSpPr>
          <p:spPr>
            <a:xfrm>
              <a:off x="280429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b</a:t>
              </a:r>
              <a:r>
                <a:rPr lang="en-US" altLang="zh-TW" sz="2400" baseline="30000" dirty="0"/>
                <a:t>2</a:t>
              </a:r>
              <a:endParaRPr lang="zh-TW" altLang="en-US" sz="2400" baseline="30000" dirty="0"/>
            </a:p>
          </p:txBody>
        </p:sp>
        <p:sp>
          <p:nvSpPr>
            <p:cNvPr id="161" name="矩形 160"/>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a:t>2</a:t>
              </a:r>
              <a:endParaRPr lang="zh-TW" altLang="en-US" sz="2400" baseline="30000" dirty="0"/>
            </a:p>
          </p:txBody>
        </p:sp>
        <p:sp>
          <p:nvSpPr>
            <p:cNvPr id="162" name="矩形 161"/>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1</a:t>
              </a:r>
              <a:endParaRPr lang="zh-TW" altLang="en-US" sz="2400" baseline="30000" dirty="0"/>
            </a:p>
          </p:txBody>
        </p:sp>
        <p:sp>
          <p:nvSpPr>
            <p:cNvPr id="163" name="文字方塊 162"/>
            <p:cNvSpPr txBox="1"/>
            <p:nvPr/>
          </p:nvSpPr>
          <p:spPr>
            <a:xfrm>
              <a:off x="2384389" y="5106861"/>
              <a:ext cx="360621" cy="461665"/>
            </a:xfrm>
            <a:prstGeom prst="rect">
              <a:avLst/>
            </a:prstGeom>
            <a:noFill/>
          </p:spPr>
          <p:txBody>
            <a:bodyPr wrap="square" rtlCol="0">
              <a:spAutoFit/>
            </a:bodyPr>
            <a:lstStyle/>
            <a:p>
              <a:pPr algn="ctr"/>
              <a:r>
                <a:rPr lang="en-US" altLang="zh-TW" sz="2400" dirty="0" smtClean="0"/>
                <a:t>+</a:t>
              </a:r>
              <a:endParaRPr lang="zh-TW" altLang="en-US" sz="2400" dirty="0"/>
            </a:p>
          </p:txBody>
        </p:sp>
        <mc:AlternateContent xmlns:mc="http://schemas.openxmlformats.org/markup-compatibility/2006" xmlns:a14="http://schemas.microsoft.com/office/drawing/2010/main">
          <mc:Choice Requires="a14">
            <p:sp>
              <p:nvSpPr>
                <p:cNvPr id="164" name="文字方塊 163"/>
                <p:cNvSpPr txBox="1"/>
                <p:nvPr/>
              </p:nvSpPr>
              <p:spPr>
                <a:xfrm>
                  <a:off x="522337" y="5165130"/>
                  <a:ext cx="30024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64" name="文字方塊 163"/>
                <p:cNvSpPr txBox="1">
                  <a:spLocks noRot="1" noChangeAspect="1" noMove="1" noResize="1" noEditPoints="1" noAdjustHandles="1" noChangeArrowheads="1" noChangeShapeType="1" noTextEdit="1"/>
                </p:cNvSpPr>
                <p:nvPr/>
              </p:nvSpPr>
              <p:spPr>
                <a:xfrm>
                  <a:off x="522337" y="5165130"/>
                  <a:ext cx="3002489" cy="369332"/>
                </a:xfrm>
                <a:prstGeom prst="rect">
                  <a:avLst/>
                </a:prstGeom>
                <a:blipFill rotWithShape="0">
                  <a:blip r:embed="rId11"/>
                  <a:stretch>
                    <a:fillRect/>
                  </a:stretch>
                </a:blipFill>
              </p:spPr>
              <p:txBody>
                <a:bodyPr/>
                <a:lstStyle/>
                <a:p>
                  <a:r>
                    <a:rPr lang="zh-TW" altLang="en-US">
                      <a:noFill/>
                    </a:rPr>
                    <a:t> </a:t>
                  </a:r>
                </a:p>
              </p:txBody>
            </p:sp>
          </mc:Fallback>
        </mc:AlternateContent>
      </p:grpSp>
      <p:grpSp>
        <p:nvGrpSpPr>
          <p:cNvPr id="165" name="群組 164"/>
          <p:cNvGrpSpPr/>
          <p:nvPr/>
        </p:nvGrpSpPr>
        <p:grpSpPr>
          <a:xfrm>
            <a:off x="6003379" y="5784539"/>
            <a:ext cx="2867836" cy="877076"/>
            <a:chOff x="522337" y="4911258"/>
            <a:chExt cx="2867836" cy="877076"/>
          </a:xfrm>
        </p:grpSpPr>
        <p:sp>
          <p:nvSpPr>
            <p:cNvPr id="166" name="矩形 165"/>
            <p:cNvSpPr/>
            <p:nvPr/>
          </p:nvSpPr>
          <p:spPr>
            <a:xfrm>
              <a:off x="274351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smtClean="0"/>
                <a:t>b</a:t>
              </a:r>
              <a:r>
                <a:rPr lang="en-US" altLang="zh-TW" sz="2400" baseline="30000" dirty="0" err="1" smtClean="0"/>
                <a:t>L</a:t>
              </a:r>
              <a:endParaRPr lang="zh-TW" altLang="en-US" sz="2400" baseline="30000" dirty="0"/>
            </a:p>
          </p:txBody>
        </p:sp>
        <p:sp>
          <p:nvSpPr>
            <p:cNvPr id="167" name="矩形 166"/>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smtClean="0"/>
                <a:t>L</a:t>
              </a:r>
              <a:endParaRPr lang="zh-TW" altLang="en-US" sz="2400" baseline="30000" dirty="0"/>
            </a:p>
          </p:txBody>
        </p:sp>
        <p:sp>
          <p:nvSpPr>
            <p:cNvPr id="168" name="矩形 167"/>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400" baseline="30000" dirty="0"/>
            </a:p>
          </p:txBody>
        </p:sp>
        <p:sp>
          <p:nvSpPr>
            <p:cNvPr id="169" name="文字方塊 168"/>
            <p:cNvSpPr txBox="1"/>
            <p:nvPr/>
          </p:nvSpPr>
          <p:spPr>
            <a:xfrm>
              <a:off x="2384389" y="5106861"/>
              <a:ext cx="360621" cy="461665"/>
            </a:xfrm>
            <a:prstGeom prst="rect">
              <a:avLst/>
            </a:prstGeom>
            <a:noFill/>
          </p:spPr>
          <p:txBody>
            <a:bodyPr wrap="square" rtlCol="0">
              <a:spAutoFit/>
            </a:bodyPr>
            <a:lstStyle/>
            <a:p>
              <a:pPr algn="ctr"/>
              <a:r>
                <a:rPr lang="en-US" altLang="zh-TW" sz="2400" dirty="0" smtClean="0"/>
                <a:t>+</a:t>
              </a:r>
              <a:endParaRPr lang="zh-TW" altLang="en-US" sz="2400" dirty="0"/>
            </a:p>
          </p:txBody>
        </p:sp>
        <mc:AlternateContent xmlns:mc="http://schemas.openxmlformats.org/markup-compatibility/2006" xmlns:a14="http://schemas.microsoft.com/office/drawing/2010/main">
          <mc:Choice Requires="a14">
            <p:sp>
              <p:nvSpPr>
                <p:cNvPr id="170" name="文字方塊 169"/>
                <p:cNvSpPr txBox="1"/>
                <p:nvPr/>
              </p:nvSpPr>
              <p:spPr>
                <a:xfrm>
                  <a:off x="522337" y="5165130"/>
                  <a:ext cx="28678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70" name="文字方塊 169"/>
                <p:cNvSpPr txBox="1">
                  <a:spLocks noRot="1" noChangeAspect="1" noMove="1" noResize="1" noEditPoints="1" noAdjustHandles="1" noChangeArrowheads="1" noChangeShapeType="1" noTextEdit="1"/>
                </p:cNvSpPr>
                <p:nvPr/>
              </p:nvSpPr>
              <p:spPr>
                <a:xfrm>
                  <a:off x="522337" y="5165130"/>
                  <a:ext cx="2867836" cy="369332"/>
                </a:xfrm>
                <a:prstGeom prst="rect">
                  <a:avLst/>
                </a:prstGeom>
                <a:blipFill rotWithShape="0">
                  <a:blip r:embed="rId12"/>
                  <a:stretch>
                    <a:fillRect l="-1064"/>
                  </a:stretch>
                </a:blipFill>
              </p:spPr>
              <p:txBody>
                <a:bodyPr/>
                <a:lstStyle/>
                <a:p>
                  <a:r>
                    <a:rPr lang="zh-TW" altLang="en-US">
                      <a:noFill/>
                    </a:rPr>
                    <a:t> </a:t>
                  </a:r>
                </a:p>
              </p:txBody>
            </p:sp>
          </mc:Fallback>
        </mc:AlternateContent>
      </p:grpSp>
      <p:cxnSp>
        <p:nvCxnSpPr>
          <p:cNvPr id="7" name="直線單箭頭接點 6"/>
          <p:cNvCxnSpPr>
            <a:stCxn id="145" idx="3"/>
            <a:endCxn id="89" idx="2"/>
          </p:cNvCxnSpPr>
          <p:nvPr/>
        </p:nvCxnSpPr>
        <p:spPr>
          <a:xfrm flipV="1">
            <a:off x="3164862" y="4458105"/>
            <a:ext cx="595905" cy="801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7306246" y="5985200"/>
            <a:ext cx="585417" cy="461665"/>
          </a:xfrm>
          <a:prstGeom prst="rect">
            <a:avLst/>
          </a:prstGeom>
        </p:spPr>
        <p:txBody>
          <a:bodyPr wrap="none">
            <a:spAutoFit/>
          </a:bodyPr>
          <a:lstStyle/>
          <a:p>
            <a:pPr algn="ctr"/>
            <a:r>
              <a:rPr lang="en-US" altLang="zh-TW" sz="2400" dirty="0" smtClean="0"/>
              <a:t>a</a:t>
            </a:r>
            <a:r>
              <a:rPr lang="en-US" altLang="zh-TW" sz="2400" baseline="30000" dirty="0" smtClean="0"/>
              <a:t>L-1</a:t>
            </a:r>
            <a:endParaRPr lang="zh-TW" altLang="en-US" sz="2400" baseline="30000" dirty="0"/>
          </a:p>
        </p:txBody>
      </p:sp>
      <p:sp>
        <p:nvSpPr>
          <p:cNvPr id="173" name="矩形 172"/>
          <p:cNvSpPr/>
          <p:nvPr/>
        </p:nvSpPr>
        <p:spPr>
          <a:xfrm>
            <a:off x="2881004" y="2531687"/>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b</a:t>
            </a:r>
            <a:r>
              <a:rPr lang="en-US" altLang="zh-TW" sz="2400" baseline="30000" dirty="0" smtClean="0"/>
              <a:t>1</a:t>
            </a:r>
            <a:endParaRPr lang="zh-TW" altLang="en-US" sz="2400" baseline="30000" dirty="0"/>
          </a:p>
        </p:txBody>
      </p:sp>
      <p:sp>
        <p:nvSpPr>
          <p:cNvPr id="24" name="手繪多邊形 23"/>
          <p:cNvSpPr/>
          <p:nvPr/>
        </p:nvSpPr>
        <p:spPr>
          <a:xfrm>
            <a:off x="5351489" y="4437089"/>
            <a:ext cx="882753" cy="1169232"/>
          </a:xfrm>
          <a:custGeom>
            <a:avLst/>
            <a:gdLst>
              <a:gd name="connsiteX0" fmla="*/ 749508 w 882753"/>
              <a:gd name="connsiteY0" fmla="*/ 1169232 h 1169232"/>
              <a:gd name="connsiteX1" fmla="*/ 824459 w 882753"/>
              <a:gd name="connsiteY1" fmla="*/ 779488 h 1169232"/>
              <a:gd name="connsiteX2" fmla="*/ 0 w 882753"/>
              <a:gd name="connsiteY2" fmla="*/ 0 h 1169232"/>
            </a:gdLst>
            <a:ahLst/>
            <a:cxnLst>
              <a:cxn ang="0">
                <a:pos x="connsiteX0" y="connsiteY0"/>
              </a:cxn>
              <a:cxn ang="0">
                <a:pos x="connsiteX1" y="connsiteY1"/>
              </a:cxn>
              <a:cxn ang="0">
                <a:pos x="connsiteX2" y="connsiteY2"/>
              </a:cxn>
            </a:cxnLst>
            <a:rect l="l" t="t" r="r" b="b"/>
            <a:pathLst>
              <a:path w="882753" h="1169232">
                <a:moveTo>
                  <a:pt x="749508" y="1169232"/>
                </a:moveTo>
                <a:cubicBezTo>
                  <a:pt x="849442" y="1071796"/>
                  <a:pt x="949377" y="974360"/>
                  <a:pt x="824459" y="779488"/>
                </a:cubicBezTo>
                <a:cubicBezTo>
                  <a:pt x="699541" y="584616"/>
                  <a:pt x="349770" y="292308"/>
                  <a:pt x="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手繪多邊形 24"/>
          <p:cNvSpPr/>
          <p:nvPr/>
        </p:nvSpPr>
        <p:spPr>
          <a:xfrm>
            <a:off x="6925456" y="4407108"/>
            <a:ext cx="2027943" cy="1783830"/>
          </a:xfrm>
          <a:custGeom>
            <a:avLst/>
            <a:gdLst>
              <a:gd name="connsiteX0" fmla="*/ 1933731 w 2027943"/>
              <a:gd name="connsiteY0" fmla="*/ 1783830 h 1783830"/>
              <a:gd name="connsiteX1" fmla="*/ 1993692 w 2027943"/>
              <a:gd name="connsiteY1" fmla="*/ 1319135 h 1783830"/>
              <a:gd name="connsiteX2" fmla="*/ 1469036 w 2027943"/>
              <a:gd name="connsiteY2" fmla="*/ 449705 h 1783830"/>
              <a:gd name="connsiteX3" fmla="*/ 0 w 2027943"/>
              <a:gd name="connsiteY3" fmla="*/ 0 h 1783830"/>
            </a:gdLst>
            <a:ahLst/>
            <a:cxnLst>
              <a:cxn ang="0">
                <a:pos x="connsiteX0" y="connsiteY0"/>
              </a:cxn>
              <a:cxn ang="0">
                <a:pos x="connsiteX1" y="connsiteY1"/>
              </a:cxn>
              <a:cxn ang="0">
                <a:pos x="connsiteX2" y="connsiteY2"/>
              </a:cxn>
              <a:cxn ang="0">
                <a:pos x="connsiteX3" y="connsiteY3"/>
              </a:cxn>
            </a:cxnLst>
            <a:rect l="l" t="t" r="r" b="b"/>
            <a:pathLst>
              <a:path w="2027943" h="1783830">
                <a:moveTo>
                  <a:pt x="1933731" y="1783830"/>
                </a:moveTo>
                <a:cubicBezTo>
                  <a:pt x="2002436" y="1662659"/>
                  <a:pt x="2071141" y="1541489"/>
                  <a:pt x="1993692" y="1319135"/>
                </a:cubicBezTo>
                <a:cubicBezTo>
                  <a:pt x="1916243" y="1096781"/>
                  <a:pt x="1801318" y="669561"/>
                  <a:pt x="1469036" y="449705"/>
                </a:cubicBezTo>
                <a:cubicBezTo>
                  <a:pt x="1136754" y="229849"/>
                  <a:pt x="568377" y="114924"/>
                  <a:pt x="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7006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9" grpId="0" animBg="1"/>
      <p:bldP spid="80" grpId="0" animBg="1"/>
      <p:bldP spid="82" grpId="0" animBg="1"/>
      <p:bldP spid="83" grpId="0" animBg="1"/>
      <p:bldP spid="88" grpId="0" animBg="1"/>
      <p:bldP spid="89" grpId="0" animBg="1"/>
      <p:bldP spid="90" grpId="0" animBg="1"/>
      <p:bldP spid="92" grpId="0" animBg="1"/>
      <p:bldP spid="14" grpId="0"/>
      <p:bldP spid="173" grpId="0" animBg="1"/>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3" name="文字方塊 172"/>
              <p:cNvSpPr txBox="1"/>
              <p:nvPr/>
            </p:nvSpPr>
            <p:spPr>
              <a:xfrm>
                <a:off x="321349" y="5960609"/>
                <a:ext cx="85013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73" name="文字方塊 172"/>
              <p:cNvSpPr txBox="1">
                <a:spLocks noRot="1" noChangeAspect="1" noMove="1" noResize="1" noEditPoints="1" noAdjustHandles="1" noChangeArrowheads="1" noChangeShapeType="1" noTextEdit="1"/>
              </p:cNvSpPr>
              <p:nvPr/>
            </p:nvSpPr>
            <p:spPr>
              <a:xfrm>
                <a:off x="321349" y="5960609"/>
                <a:ext cx="8501302" cy="369332"/>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3" name="文字方塊 152"/>
              <p:cNvSpPr txBox="1"/>
              <p:nvPr/>
            </p:nvSpPr>
            <p:spPr>
              <a:xfrm>
                <a:off x="2399137" y="5965343"/>
                <a:ext cx="51569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53" name="文字方塊 152"/>
              <p:cNvSpPr txBox="1">
                <a:spLocks noRot="1" noChangeAspect="1" noMove="1" noResize="1" noEditPoints="1" noAdjustHandles="1" noChangeArrowheads="1" noChangeShapeType="1" noTextEdit="1"/>
              </p:cNvSpPr>
              <p:nvPr/>
            </p:nvSpPr>
            <p:spPr>
              <a:xfrm>
                <a:off x="2399137" y="5965343"/>
                <a:ext cx="5156925" cy="369332"/>
              </a:xfrm>
              <a:prstGeom prst="rect">
                <a:avLst/>
              </a:prstGeom>
              <a:blipFill rotWithShape="0">
                <a:blip r:embed="rId5"/>
                <a:stretch>
                  <a:fillRect l="-355"/>
                </a:stretch>
              </a:blipFill>
            </p:spPr>
            <p:txBody>
              <a:bodyPr/>
              <a:lstStyle/>
              <a:p>
                <a:r>
                  <a:rPr lang="zh-TW" altLang="en-US">
                    <a:noFill/>
                  </a:rPr>
                  <a:t> </a:t>
                </a:r>
              </a:p>
            </p:txBody>
          </p:sp>
        </mc:Fallback>
      </mc:AlternateContent>
      <p:sp>
        <p:nvSpPr>
          <p:cNvPr id="78" name="矩形 77"/>
          <p:cNvSpPr/>
          <p:nvPr/>
        </p:nvSpPr>
        <p:spPr>
          <a:xfrm>
            <a:off x="7180166" y="155409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4" name="矩形 73"/>
          <p:cNvSpPr/>
          <p:nvPr/>
        </p:nvSpPr>
        <p:spPr>
          <a:xfrm>
            <a:off x="3029726" y="160651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5" name="矩形 74"/>
          <p:cNvSpPr/>
          <p:nvPr/>
        </p:nvSpPr>
        <p:spPr>
          <a:xfrm>
            <a:off x="4355312" y="1590167"/>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6" name="矩形 75"/>
          <p:cNvSpPr/>
          <p:nvPr/>
        </p:nvSpPr>
        <p:spPr>
          <a:xfrm>
            <a:off x="5766871" y="160651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7" name="矩形 76"/>
          <p:cNvSpPr/>
          <p:nvPr/>
        </p:nvSpPr>
        <p:spPr>
          <a:xfrm>
            <a:off x="1846623" y="163415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93" name="直線單箭頭接點 92"/>
          <p:cNvCxnSpPr/>
          <p:nvPr/>
        </p:nvCxnSpPr>
        <p:spPr>
          <a:xfrm>
            <a:off x="6153678" y="2654934"/>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a:off x="6262994" y="3900824"/>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a:off x="6129794" y="1876131"/>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1915011" y="235184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97" name="矩形 96"/>
          <p:cNvSpPr/>
          <p:nvPr/>
        </p:nvSpPr>
        <p:spPr>
          <a:xfrm>
            <a:off x="1920829" y="178151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98" name="Object 12"/>
          <p:cNvGraphicFramePr>
            <a:graphicFrameLocks noChangeAspect="1"/>
          </p:cNvGraphicFramePr>
          <p:nvPr>
            <p:extLst/>
          </p:nvPr>
        </p:nvGraphicFramePr>
        <p:xfrm>
          <a:off x="1933528" y="1686269"/>
          <a:ext cx="325438" cy="461962"/>
        </p:xfrm>
        <a:graphic>
          <a:graphicData uri="http://schemas.openxmlformats.org/presentationml/2006/ole">
            <mc:AlternateContent xmlns:mc="http://schemas.openxmlformats.org/markup-compatibility/2006">
              <mc:Choice xmlns:v="urn:schemas-microsoft-com:vml" Requires="v">
                <p:oleObj spid="_x0000_s113777" name="方程式" r:id="rId6" imgW="152280" imgH="215640" progId="Equation.3">
                  <p:embed/>
                </p:oleObj>
              </mc:Choice>
              <mc:Fallback>
                <p:oleObj name="方程式" r:id="rId6" imgW="152280" imgH="215640" progId="Equation.3">
                  <p:embed/>
                  <p:pic>
                    <p:nvPicPr>
                      <p:cNvPr id="0" name=""/>
                      <p:cNvPicPr>
                        <a:picLocks noChangeAspect="1" noChangeArrowheads="1"/>
                      </p:cNvPicPr>
                      <p:nvPr/>
                    </p:nvPicPr>
                    <p:blipFill>
                      <a:blip r:embed="rId7"/>
                      <a:srcRect/>
                      <a:stretch>
                        <a:fillRect/>
                      </a:stretch>
                    </p:blipFill>
                    <p:spPr bwMode="auto">
                      <a:xfrm>
                        <a:off x="1933528" y="168626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 name="Object 12"/>
          <p:cNvGraphicFramePr>
            <a:graphicFrameLocks noChangeAspect="1"/>
          </p:cNvGraphicFramePr>
          <p:nvPr>
            <p:extLst/>
          </p:nvPr>
        </p:nvGraphicFramePr>
        <p:xfrm>
          <a:off x="1938824" y="2268998"/>
          <a:ext cx="352425" cy="461963"/>
        </p:xfrm>
        <a:graphic>
          <a:graphicData uri="http://schemas.openxmlformats.org/presentationml/2006/ole">
            <mc:AlternateContent xmlns:mc="http://schemas.openxmlformats.org/markup-compatibility/2006">
              <mc:Choice xmlns:v="urn:schemas-microsoft-com:vml" Requires="v">
                <p:oleObj spid="_x0000_s113778" name="方程式" r:id="rId8" imgW="164880" imgH="215640" progId="Equation.3">
                  <p:embed/>
                </p:oleObj>
              </mc:Choice>
              <mc:Fallback>
                <p:oleObj name="方程式" r:id="rId8" imgW="164880" imgH="215640" progId="Equation.3">
                  <p:embed/>
                  <p:pic>
                    <p:nvPicPr>
                      <p:cNvPr id="0" name=""/>
                      <p:cNvPicPr>
                        <a:picLocks noChangeAspect="1" noChangeArrowheads="1"/>
                      </p:cNvPicPr>
                      <p:nvPr/>
                    </p:nvPicPr>
                    <p:blipFill>
                      <a:blip r:embed="rId9"/>
                      <a:srcRect/>
                      <a:stretch>
                        <a:fillRect/>
                      </a:stretch>
                    </p:blipFill>
                    <p:spPr bwMode="auto">
                      <a:xfrm>
                        <a:off x="1938824" y="2268998"/>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橢圓 99"/>
          <p:cNvSpPr/>
          <p:nvPr/>
        </p:nvSpPr>
        <p:spPr>
          <a:xfrm>
            <a:off x="3126836" y="16175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1" name="橢圓 100"/>
          <p:cNvSpPr/>
          <p:nvPr/>
        </p:nvSpPr>
        <p:spPr>
          <a:xfrm>
            <a:off x="3129178" y="239608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2" name="橢圓 101"/>
          <p:cNvSpPr/>
          <p:nvPr/>
        </p:nvSpPr>
        <p:spPr>
          <a:xfrm>
            <a:off x="3117545" y="362409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3" name="文字方塊 102"/>
          <p:cNvSpPr txBox="1"/>
          <p:nvPr/>
        </p:nvSpPr>
        <p:spPr>
          <a:xfrm rot="5400000">
            <a:off x="3114798" y="3046391"/>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04" name="矩形 103"/>
          <p:cNvSpPr/>
          <p:nvPr/>
        </p:nvSpPr>
        <p:spPr>
          <a:xfrm>
            <a:off x="1924536" y="374960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05" name="Object 12"/>
          <p:cNvGraphicFramePr>
            <a:graphicFrameLocks noChangeAspect="1"/>
          </p:cNvGraphicFramePr>
          <p:nvPr>
            <p:extLst/>
          </p:nvPr>
        </p:nvGraphicFramePr>
        <p:xfrm>
          <a:off x="1921420" y="3653351"/>
          <a:ext cx="407988" cy="488950"/>
        </p:xfrm>
        <a:graphic>
          <a:graphicData uri="http://schemas.openxmlformats.org/presentationml/2006/ole">
            <mc:AlternateContent xmlns:mc="http://schemas.openxmlformats.org/markup-compatibility/2006">
              <mc:Choice xmlns:v="urn:schemas-microsoft-com:vml" Requires="v">
                <p:oleObj spid="_x0000_s113779" name="方程式" r:id="rId10" imgW="190440" imgH="228600" progId="Equation.3">
                  <p:embed/>
                </p:oleObj>
              </mc:Choice>
              <mc:Fallback>
                <p:oleObj name="方程式" r:id="rId10" imgW="190440" imgH="228600" progId="Equation.3">
                  <p:embed/>
                  <p:pic>
                    <p:nvPicPr>
                      <p:cNvPr id="0" name=""/>
                      <p:cNvPicPr>
                        <a:picLocks noChangeAspect="1" noChangeArrowheads="1"/>
                      </p:cNvPicPr>
                      <p:nvPr/>
                    </p:nvPicPr>
                    <p:blipFill>
                      <a:blip r:embed="rId11"/>
                      <a:srcRect/>
                      <a:stretch>
                        <a:fillRect/>
                      </a:stretch>
                    </p:blipFill>
                    <p:spPr bwMode="auto">
                      <a:xfrm>
                        <a:off x="1921420" y="3653351"/>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 name="文字方塊 105"/>
          <p:cNvSpPr txBox="1"/>
          <p:nvPr/>
        </p:nvSpPr>
        <p:spPr>
          <a:xfrm rot="5400000">
            <a:off x="1800468" y="3034547"/>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07" name="橢圓 106"/>
          <p:cNvSpPr/>
          <p:nvPr/>
        </p:nvSpPr>
        <p:spPr>
          <a:xfrm>
            <a:off x="4442398" y="161751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8" name="橢圓 107"/>
          <p:cNvSpPr/>
          <p:nvPr/>
        </p:nvSpPr>
        <p:spPr>
          <a:xfrm>
            <a:off x="4444740" y="239608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9" name="橢圓 108"/>
          <p:cNvSpPr/>
          <p:nvPr/>
        </p:nvSpPr>
        <p:spPr>
          <a:xfrm>
            <a:off x="4433107" y="3624098"/>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0" name="文字方塊 109"/>
          <p:cNvSpPr txBox="1"/>
          <p:nvPr/>
        </p:nvSpPr>
        <p:spPr>
          <a:xfrm rot="5400000">
            <a:off x="4430360" y="3046391"/>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1" name="橢圓 110"/>
          <p:cNvSpPr/>
          <p:nvPr/>
        </p:nvSpPr>
        <p:spPr>
          <a:xfrm>
            <a:off x="5842715" y="159840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2" name="橢圓 111"/>
          <p:cNvSpPr/>
          <p:nvPr/>
        </p:nvSpPr>
        <p:spPr>
          <a:xfrm>
            <a:off x="5845057" y="235831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3" name="橢圓 112"/>
          <p:cNvSpPr/>
          <p:nvPr/>
        </p:nvSpPr>
        <p:spPr>
          <a:xfrm>
            <a:off x="5852085" y="3604990"/>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4" name="文字方塊 113"/>
          <p:cNvSpPr txBox="1"/>
          <p:nvPr/>
        </p:nvSpPr>
        <p:spPr>
          <a:xfrm rot="5400000">
            <a:off x="5849338" y="3024120"/>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5" name="文字方塊 114"/>
          <p:cNvSpPr txBox="1"/>
          <p:nvPr/>
        </p:nvSpPr>
        <p:spPr>
          <a:xfrm>
            <a:off x="5014443" y="1558932"/>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6" name="文字方塊 115"/>
          <p:cNvSpPr txBox="1"/>
          <p:nvPr/>
        </p:nvSpPr>
        <p:spPr>
          <a:xfrm>
            <a:off x="5032066" y="2344431"/>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7" name="文字方塊 116"/>
          <p:cNvSpPr txBox="1"/>
          <p:nvPr/>
        </p:nvSpPr>
        <p:spPr>
          <a:xfrm>
            <a:off x="5044246" y="3600723"/>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cxnSp>
        <p:nvCxnSpPr>
          <p:cNvPr id="118" name="直線單箭頭接點 117"/>
          <p:cNvCxnSpPr>
            <a:stCxn id="100" idx="6"/>
            <a:endCxn id="107" idx="2"/>
          </p:cNvCxnSpPr>
          <p:nvPr/>
        </p:nvCxnSpPr>
        <p:spPr>
          <a:xfrm>
            <a:off x="3700994" y="190459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a:off x="3700994" y="2696347"/>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p:cNvCxnSpPr/>
          <p:nvPr/>
        </p:nvCxnSpPr>
        <p:spPr>
          <a:xfrm>
            <a:off x="3691703" y="391831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a:stCxn id="101" idx="6"/>
            <a:endCxn id="107" idx="2"/>
          </p:cNvCxnSpPr>
          <p:nvPr/>
        </p:nvCxnSpPr>
        <p:spPr>
          <a:xfrm flipV="1">
            <a:off x="3703336" y="1904595"/>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stCxn id="100" idx="6"/>
            <a:endCxn id="108" idx="2"/>
          </p:cNvCxnSpPr>
          <p:nvPr/>
        </p:nvCxnSpPr>
        <p:spPr>
          <a:xfrm>
            <a:off x="3700994" y="1904595"/>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p:cNvCxnSpPr>
            <a:stCxn id="100" idx="6"/>
            <a:endCxn id="109" idx="2"/>
          </p:cNvCxnSpPr>
          <p:nvPr/>
        </p:nvCxnSpPr>
        <p:spPr>
          <a:xfrm>
            <a:off x="3700994" y="1904595"/>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101" idx="6"/>
            <a:endCxn id="109" idx="2"/>
          </p:cNvCxnSpPr>
          <p:nvPr/>
        </p:nvCxnSpPr>
        <p:spPr>
          <a:xfrm>
            <a:off x="3703336" y="2683165"/>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a:stCxn id="102" idx="6"/>
            <a:endCxn id="107" idx="2"/>
          </p:cNvCxnSpPr>
          <p:nvPr/>
        </p:nvCxnSpPr>
        <p:spPr>
          <a:xfrm flipV="1">
            <a:off x="3691703" y="1904595"/>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102" idx="6"/>
            <a:endCxn id="108" idx="2"/>
          </p:cNvCxnSpPr>
          <p:nvPr/>
        </p:nvCxnSpPr>
        <p:spPr>
          <a:xfrm flipV="1">
            <a:off x="3691703" y="2683165"/>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p:cNvCxnSpPr>
            <a:endCxn id="100" idx="2"/>
          </p:cNvCxnSpPr>
          <p:nvPr/>
        </p:nvCxnSpPr>
        <p:spPr>
          <a:xfrm flipV="1">
            <a:off x="2267436" y="1904595"/>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p:cNvCxnSpPr>
            <a:stCxn id="97" idx="3"/>
            <a:endCxn id="101" idx="2"/>
          </p:cNvCxnSpPr>
          <p:nvPr/>
        </p:nvCxnSpPr>
        <p:spPr>
          <a:xfrm>
            <a:off x="2263729" y="1952969"/>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97" idx="3"/>
            <a:endCxn id="102" idx="2"/>
          </p:cNvCxnSpPr>
          <p:nvPr/>
        </p:nvCxnSpPr>
        <p:spPr>
          <a:xfrm>
            <a:off x="2263729" y="1952969"/>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p:cNvCxnSpPr>
            <a:stCxn id="99" idx="3"/>
            <a:endCxn id="100" idx="2"/>
          </p:cNvCxnSpPr>
          <p:nvPr/>
        </p:nvCxnSpPr>
        <p:spPr>
          <a:xfrm flipV="1">
            <a:off x="2291249" y="1904595"/>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p:cNvCxnSpPr>
            <a:stCxn id="96" idx="3"/>
            <a:endCxn id="101" idx="2"/>
          </p:cNvCxnSpPr>
          <p:nvPr/>
        </p:nvCxnSpPr>
        <p:spPr>
          <a:xfrm>
            <a:off x="2257911" y="2523298"/>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131"/>
          <p:cNvCxnSpPr>
            <a:stCxn id="96" idx="3"/>
            <a:endCxn id="102" idx="2"/>
          </p:cNvCxnSpPr>
          <p:nvPr/>
        </p:nvCxnSpPr>
        <p:spPr>
          <a:xfrm>
            <a:off x="2257911" y="2523298"/>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132"/>
          <p:cNvCxnSpPr>
            <a:stCxn id="105" idx="3"/>
            <a:endCxn id="100" idx="2"/>
          </p:cNvCxnSpPr>
          <p:nvPr/>
        </p:nvCxnSpPr>
        <p:spPr>
          <a:xfrm flipV="1">
            <a:off x="2329408" y="1904595"/>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a:stCxn id="105" idx="3"/>
            <a:endCxn id="101" idx="2"/>
          </p:cNvCxnSpPr>
          <p:nvPr/>
        </p:nvCxnSpPr>
        <p:spPr>
          <a:xfrm flipV="1">
            <a:off x="2303039" y="2683165"/>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a:stCxn id="105" idx="3"/>
            <a:endCxn id="102" idx="2"/>
          </p:cNvCxnSpPr>
          <p:nvPr/>
        </p:nvCxnSpPr>
        <p:spPr>
          <a:xfrm>
            <a:off x="2303039" y="3897771"/>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rot="5400000">
            <a:off x="7122356" y="3055092"/>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37" name="文字方塊 136"/>
          <p:cNvSpPr txBox="1"/>
          <p:nvPr/>
        </p:nvSpPr>
        <p:spPr>
          <a:xfrm>
            <a:off x="7191449" y="1536271"/>
            <a:ext cx="631069" cy="523220"/>
          </a:xfrm>
          <a:prstGeom prst="rect">
            <a:avLst/>
          </a:prstGeom>
          <a:noFill/>
        </p:spPr>
        <p:txBody>
          <a:bodyPr wrap="square" rtlCol="0">
            <a:spAutoFit/>
          </a:bodyPr>
          <a:lstStyle/>
          <a:p>
            <a:r>
              <a:rPr lang="en-US" altLang="zh-TW" sz="2800" dirty="0"/>
              <a:t>y</a:t>
            </a:r>
            <a:r>
              <a:rPr lang="en-US" altLang="zh-TW" sz="2800" baseline="-25000" dirty="0" smtClean="0"/>
              <a:t>1</a:t>
            </a:r>
            <a:endParaRPr lang="zh-TW" altLang="en-US" sz="2800" baseline="-25000" dirty="0"/>
          </a:p>
        </p:txBody>
      </p:sp>
      <p:sp>
        <p:nvSpPr>
          <p:cNvPr id="138" name="文字方塊 137"/>
          <p:cNvSpPr txBox="1"/>
          <p:nvPr/>
        </p:nvSpPr>
        <p:spPr>
          <a:xfrm>
            <a:off x="7180166" y="2334491"/>
            <a:ext cx="631069" cy="523220"/>
          </a:xfrm>
          <a:prstGeom prst="rect">
            <a:avLst/>
          </a:prstGeom>
          <a:noFill/>
        </p:spPr>
        <p:txBody>
          <a:bodyPr wrap="square" rtlCol="0">
            <a:spAutoFit/>
          </a:bodyPr>
          <a:lstStyle/>
          <a:p>
            <a:r>
              <a:rPr lang="en-US" altLang="zh-TW" sz="2800" dirty="0"/>
              <a:t>y</a:t>
            </a:r>
            <a:r>
              <a:rPr lang="en-US" altLang="zh-TW" sz="2800" baseline="-25000" dirty="0" smtClean="0"/>
              <a:t>2</a:t>
            </a:r>
            <a:endParaRPr lang="zh-TW" altLang="en-US" sz="2800" baseline="-25000" dirty="0"/>
          </a:p>
        </p:txBody>
      </p:sp>
      <p:sp>
        <p:nvSpPr>
          <p:cNvPr id="139" name="文字方塊 138"/>
          <p:cNvSpPr txBox="1"/>
          <p:nvPr/>
        </p:nvSpPr>
        <p:spPr>
          <a:xfrm>
            <a:off x="7180166" y="3600723"/>
            <a:ext cx="631069" cy="523220"/>
          </a:xfrm>
          <a:prstGeom prst="rect">
            <a:avLst/>
          </a:prstGeom>
          <a:noFill/>
        </p:spPr>
        <p:txBody>
          <a:bodyPr wrap="square" rtlCol="0">
            <a:spAutoFit/>
          </a:bodyPr>
          <a:lstStyle/>
          <a:p>
            <a:r>
              <a:rPr lang="en-US" altLang="zh-TW" sz="2800" dirty="0" err="1" smtClean="0"/>
              <a:t>y</a:t>
            </a:r>
            <a:r>
              <a:rPr lang="en-US" altLang="zh-TW" sz="2800" baseline="-25000" dirty="0" err="1"/>
              <a:t>M</a:t>
            </a:r>
            <a:endParaRPr lang="zh-TW" altLang="en-US" sz="2800" baseline="-25000" dirty="0"/>
          </a:p>
        </p:txBody>
      </p:sp>
      <p:sp>
        <p:nvSpPr>
          <p:cNvPr id="2" name="標題 1"/>
          <p:cNvSpPr>
            <a:spLocks noGrp="1"/>
          </p:cNvSpPr>
          <p:nvPr>
            <p:ph type="title"/>
          </p:nvPr>
        </p:nvSpPr>
        <p:spPr/>
        <p:txBody>
          <a:bodyPr/>
          <a:lstStyle/>
          <a:p>
            <a:r>
              <a:rPr lang="en-US" altLang="zh-TW" dirty="0"/>
              <a:t>Neural Network </a:t>
            </a:r>
            <a:endParaRPr lang="zh-TW" altLang="en-US" dirty="0"/>
          </a:p>
        </p:txBody>
      </p:sp>
      <p:sp>
        <p:nvSpPr>
          <p:cNvPr id="70" name="矩形 69"/>
          <p:cNvSpPr/>
          <p:nvPr/>
        </p:nvSpPr>
        <p:spPr>
          <a:xfrm>
            <a:off x="2318544" y="218578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smtClean="0"/>
              <a:t>1</a:t>
            </a:r>
            <a:endParaRPr lang="zh-TW" altLang="en-US" sz="2400" baseline="30000" dirty="0"/>
          </a:p>
        </p:txBody>
      </p:sp>
      <p:sp>
        <p:nvSpPr>
          <p:cNvPr id="79" name="矩形 78"/>
          <p:cNvSpPr/>
          <p:nvPr/>
        </p:nvSpPr>
        <p:spPr>
          <a:xfrm>
            <a:off x="3706747" y="2193987"/>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a:t>2</a:t>
            </a:r>
            <a:endParaRPr lang="zh-TW" altLang="en-US" sz="2400" baseline="30000" dirty="0"/>
          </a:p>
        </p:txBody>
      </p:sp>
      <p:sp>
        <p:nvSpPr>
          <p:cNvPr id="80" name="矩形 79"/>
          <p:cNvSpPr/>
          <p:nvPr/>
        </p:nvSpPr>
        <p:spPr>
          <a:xfrm>
            <a:off x="5172752" y="2187088"/>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a:t>L</a:t>
            </a:r>
            <a:endParaRPr lang="zh-TW" altLang="en-US" sz="2400" baseline="30000" dirty="0"/>
          </a:p>
        </p:txBody>
      </p:sp>
      <p:sp>
        <p:nvSpPr>
          <p:cNvPr id="82" name="矩形 81"/>
          <p:cNvSpPr/>
          <p:nvPr/>
        </p:nvSpPr>
        <p:spPr>
          <a:xfrm>
            <a:off x="4322227" y="2527382"/>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b</a:t>
            </a:r>
            <a:r>
              <a:rPr lang="en-US" altLang="zh-TW" sz="2400" baseline="30000" dirty="0"/>
              <a:t>2</a:t>
            </a:r>
            <a:endParaRPr lang="zh-TW" altLang="en-US" sz="2400" baseline="30000" dirty="0"/>
          </a:p>
        </p:txBody>
      </p:sp>
      <p:sp>
        <p:nvSpPr>
          <p:cNvPr id="83" name="矩形 82"/>
          <p:cNvSpPr/>
          <p:nvPr/>
        </p:nvSpPr>
        <p:spPr>
          <a:xfrm>
            <a:off x="5812126" y="2503875"/>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smtClean="0"/>
              <a:t>b</a:t>
            </a:r>
            <a:r>
              <a:rPr lang="en-US" altLang="zh-TW" sz="2400" baseline="30000" dirty="0" err="1"/>
              <a:t>L</a:t>
            </a:r>
            <a:endParaRPr lang="zh-TW" altLang="en-US" sz="2400" baseline="30000" dirty="0"/>
          </a:p>
        </p:txBody>
      </p:sp>
      <p:sp>
        <p:nvSpPr>
          <p:cNvPr id="88" name="矩形 87"/>
          <p:cNvSpPr/>
          <p:nvPr/>
        </p:nvSpPr>
        <p:spPr>
          <a:xfrm>
            <a:off x="2230673" y="358102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x</a:t>
            </a:r>
            <a:endParaRPr lang="zh-TW" altLang="en-US" sz="2400" dirty="0"/>
          </a:p>
        </p:txBody>
      </p:sp>
      <p:sp>
        <p:nvSpPr>
          <p:cNvPr id="89" name="矩形 88"/>
          <p:cNvSpPr/>
          <p:nvPr/>
        </p:nvSpPr>
        <p:spPr>
          <a:xfrm>
            <a:off x="3540087" y="358102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a</a:t>
            </a:r>
            <a:r>
              <a:rPr lang="en-US" altLang="zh-TW" sz="2400" baseline="30000" dirty="0" smtClean="0"/>
              <a:t>1</a:t>
            </a:r>
            <a:endParaRPr lang="zh-TW" altLang="en-US" sz="2400" baseline="30000" dirty="0"/>
          </a:p>
        </p:txBody>
      </p:sp>
      <p:sp>
        <p:nvSpPr>
          <p:cNvPr id="90" name="矩形 89"/>
          <p:cNvSpPr/>
          <p:nvPr/>
        </p:nvSpPr>
        <p:spPr>
          <a:xfrm>
            <a:off x="4875211" y="359476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a</a:t>
            </a:r>
            <a:r>
              <a:rPr lang="en-US" altLang="zh-TW" sz="2400" baseline="30000" dirty="0"/>
              <a:t>2</a:t>
            </a:r>
            <a:endParaRPr lang="zh-TW" altLang="en-US" sz="2400" baseline="30000" dirty="0"/>
          </a:p>
        </p:txBody>
      </p:sp>
      <p:sp>
        <p:nvSpPr>
          <p:cNvPr id="92" name="矩形 91"/>
          <p:cNvSpPr/>
          <p:nvPr/>
        </p:nvSpPr>
        <p:spPr>
          <a:xfrm>
            <a:off x="6464825" y="3589712"/>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y</a:t>
            </a:r>
            <a:endParaRPr lang="zh-TW" altLang="en-US" sz="2400" baseline="30000" dirty="0"/>
          </a:p>
        </p:txBody>
      </p:sp>
      <p:sp>
        <p:nvSpPr>
          <p:cNvPr id="85" name="矩形 84"/>
          <p:cNvSpPr/>
          <p:nvPr/>
        </p:nvSpPr>
        <p:spPr>
          <a:xfrm>
            <a:off x="521225" y="4593012"/>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y</a:t>
            </a:r>
            <a:endParaRPr lang="zh-TW" altLang="en-US" sz="2400" baseline="30000" dirty="0"/>
          </a:p>
        </p:txBody>
      </p:sp>
      <p:grpSp>
        <p:nvGrpSpPr>
          <p:cNvPr id="6" name="群組 5"/>
          <p:cNvGrpSpPr/>
          <p:nvPr/>
        </p:nvGrpSpPr>
        <p:grpSpPr>
          <a:xfrm>
            <a:off x="1022727" y="4582414"/>
            <a:ext cx="1423980" cy="877076"/>
            <a:chOff x="3047770" y="5664328"/>
            <a:chExt cx="1423980" cy="877076"/>
          </a:xfrm>
        </p:grpSpPr>
        <mc:AlternateContent xmlns:mc="http://schemas.openxmlformats.org/markup-compatibility/2006" xmlns:a14="http://schemas.microsoft.com/office/drawing/2010/main">
          <mc:Choice Requires="a14">
            <p:sp>
              <p:nvSpPr>
                <p:cNvPr id="5" name="文字方塊 4"/>
                <p:cNvSpPr txBox="1"/>
                <p:nvPr/>
              </p:nvSpPr>
              <p:spPr>
                <a:xfrm>
                  <a:off x="3047770" y="5918200"/>
                  <a:ext cx="14239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3047770" y="5918200"/>
                  <a:ext cx="1423980" cy="369332"/>
                </a:xfrm>
                <a:prstGeom prst="rect">
                  <a:avLst/>
                </a:prstGeom>
                <a:blipFill rotWithShape="0">
                  <a:blip r:embed="rId12"/>
                  <a:stretch>
                    <a:fillRect l="-1717" b="-34426"/>
                  </a:stretch>
                </a:blipFill>
              </p:spPr>
              <p:txBody>
                <a:bodyPr/>
                <a:lstStyle/>
                <a:p>
                  <a:r>
                    <a:rPr lang="zh-TW" altLang="en-US">
                      <a:noFill/>
                    </a:rPr>
                    <a:t> </a:t>
                  </a:r>
                </a:p>
              </p:txBody>
            </p:sp>
          </mc:Fallback>
        </mc:AlternateContent>
        <p:sp>
          <p:nvSpPr>
            <p:cNvPr id="87" name="矩形 86"/>
            <p:cNvSpPr/>
            <p:nvPr/>
          </p:nvSpPr>
          <p:spPr>
            <a:xfrm>
              <a:off x="3778163" y="566432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x</a:t>
              </a:r>
              <a:endParaRPr lang="zh-TW" altLang="en-US" sz="2400" dirty="0"/>
            </a:p>
          </p:txBody>
        </p:sp>
      </p:grpSp>
      <p:sp>
        <p:nvSpPr>
          <p:cNvPr id="140" name="矩形 139"/>
          <p:cNvSpPr/>
          <p:nvPr/>
        </p:nvSpPr>
        <p:spPr>
          <a:xfrm>
            <a:off x="5934446" y="568681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b</a:t>
            </a:r>
            <a:r>
              <a:rPr lang="en-US" altLang="zh-TW" sz="2400" baseline="30000" dirty="0" smtClean="0"/>
              <a:t>1</a:t>
            </a:r>
            <a:endParaRPr lang="zh-TW" altLang="en-US" sz="2400" baseline="30000" dirty="0"/>
          </a:p>
        </p:txBody>
      </p:sp>
      <p:sp>
        <p:nvSpPr>
          <p:cNvPr id="141" name="矩形 140"/>
          <p:cNvSpPr/>
          <p:nvPr/>
        </p:nvSpPr>
        <p:spPr>
          <a:xfrm>
            <a:off x="4112961" y="570896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smtClean="0"/>
              <a:t>1</a:t>
            </a:r>
            <a:endParaRPr lang="zh-TW" altLang="en-US" sz="2400" baseline="30000" dirty="0"/>
          </a:p>
        </p:txBody>
      </p:sp>
      <p:sp>
        <p:nvSpPr>
          <p:cNvPr id="142" name="矩形 141"/>
          <p:cNvSpPr/>
          <p:nvPr/>
        </p:nvSpPr>
        <p:spPr>
          <a:xfrm>
            <a:off x="5013903" y="568500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x</a:t>
            </a:r>
            <a:endParaRPr lang="zh-TW" altLang="en-US" sz="2400" dirty="0"/>
          </a:p>
        </p:txBody>
      </p:sp>
      <p:sp>
        <p:nvSpPr>
          <p:cNvPr id="146" name="文字方塊 145"/>
          <p:cNvSpPr txBox="1"/>
          <p:nvPr/>
        </p:nvSpPr>
        <p:spPr>
          <a:xfrm>
            <a:off x="5514543" y="5880611"/>
            <a:ext cx="360621" cy="461665"/>
          </a:xfrm>
          <a:prstGeom prst="rect">
            <a:avLst/>
          </a:prstGeom>
          <a:noFill/>
        </p:spPr>
        <p:txBody>
          <a:bodyPr wrap="square" rtlCol="0">
            <a:spAutoFit/>
          </a:bodyPr>
          <a:lstStyle/>
          <a:p>
            <a:pPr algn="ctr"/>
            <a:r>
              <a:rPr lang="en-US" altLang="zh-TW" sz="2400" dirty="0" smtClean="0"/>
              <a:t>+</a:t>
            </a:r>
            <a:endParaRPr lang="zh-TW" altLang="en-US" sz="2400" dirty="0"/>
          </a:p>
        </p:txBody>
      </p:sp>
      <mc:AlternateContent xmlns:mc="http://schemas.openxmlformats.org/markup-compatibility/2006" xmlns:a14="http://schemas.microsoft.com/office/drawing/2010/main">
        <mc:Choice Requires="a14">
          <p:sp>
            <p:nvSpPr>
              <p:cNvPr id="147" name="文字方塊 146"/>
              <p:cNvSpPr txBox="1"/>
              <p:nvPr/>
            </p:nvSpPr>
            <p:spPr>
              <a:xfrm>
                <a:off x="3652491" y="5938880"/>
                <a:ext cx="30024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47" name="文字方塊 146"/>
              <p:cNvSpPr txBox="1">
                <a:spLocks noRot="1" noChangeAspect="1" noMove="1" noResize="1" noEditPoints="1" noAdjustHandles="1" noChangeArrowheads="1" noChangeShapeType="1" noTextEdit="1"/>
              </p:cNvSpPr>
              <p:nvPr/>
            </p:nvSpPr>
            <p:spPr>
              <a:xfrm>
                <a:off x="3652491" y="5938880"/>
                <a:ext cx="3002489" cy="369332"/>
              </a:xfrm>
              <a:prstGeom prst="rect">
                <a:avLst/>
              </a:prstGeom>
              <a:blipFill rotWithShape="0">
                <a:blip r:embed="rId13"/>
                <a:stretch>
                  <a:fillRect/>
                </a:stretch>
              </a:blipFill>
            </p:spPr>
            <p:txBody>
              <a:bodyPr/>
              <a:lstStyle/>
              <a:p>
                <a:r>
                  <a:rPr lang="zh-TW" altLang="en-US">
                    <a:noFill/>
                  </a:rPr>
                  <a:t> </a:t>
                </a:r>
              </a:p>
            </p:txBody>
          </p:sp>
        </mc:Fallback>
      </mc:AlternateContent>
      <p:sp>
        <p:nvSpPr>
          <p:cNvPr id="149" name="矩形 148"/>
          <p:cNvSpPr/>
          <p:nvPr/>
        </p:nvSpPr>
        <p:spPr>
          <a:xfrm>
            <a:off x="6876409" y="5703455"/>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b</a:t>
            </a:r>
            <a:r>
              <a:rPr lang="en-US" altLang="zh-TW" sz="2400" baseline="30000" dirty="0"/>
              <a:t>2</a:t>
            </a:r>
            <a:endParaRPr lang="zh-TW" altLang="en-US" sz="2400" baseline="30000" dirty="0"/>
          </a:p>
        </p:txBody>
      </p:sp>
      <p:sp>
        <p:nvSpPr>
          <p:cNvPr id="150" name="矩形 149"/>
          <p:cNvSpPr/>
          <p:nvPr/>
        </p:nvSpPr>
        <p:spPr>
          <a:xfrm>
            <a:off x="2825706" y="5725607"/>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a:t>2</a:t>
            </a:r>
            <a:endParaRPr lang="zh-TW" altLang="en-US" sz="2400" baseline="30000" dirty="0"/>
          </a:p>
        </p:txBody>
      </p:sp>
      <p:sp>
        <p:nvSpPr>
          <p:cNvPr id="152" name="文字方塊 151"/>
          <p:cNvSpPr txBox="1"/>
          <p:nvPr/>
        </p:nvSpPr>
        <p:spPr>
          <a:xfrm>
            <a:off x="6521219" y="5892199"/>
            <a:ext cx="360621" cy="461665"/>
          </a:xfrm>
          <a:prstGeom prst="rect">
            <a:avLst/>
          </a:prstGeom>
          <a:noFill/>
        </p:spPr>
        <p:txBody>
          <a:bodyPr wrap="square" rtlCol="0">
            <a:spAutoFit/>
          </a:bodyPr>
          <a:lstStyle/>
          <a:p>
            <a:pPr algn="ctr"/>
            <a:r>
              <a:rPr lang="en-US" altLang="zh-TW" sz="2400" dirty="0" smtClean="0"/>
              <a:t>+</a:t>
            </a:r>
            <a:endParaRPr lang="zh-TW" altLang="en-US" sz="2400" dirty="0"/>
          </a:p>
        </p:txBody>
      </p:sp>
      <p:sp>
        <p:nvSpPr>
          <p:cNvPr id="155" name="矩形 154"/>
          <p:cNvSpPr/>
          <p:nvPr/>
        </p:nvSpPr>
        <p:spPr>
          <a:xfrm>
            <a:off x="8091450" y="5685008"/>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smtClean="0"/>
              <a:t>b</a:t>
            </a:r>
            <a:r>
              <a:rPr lang="en-US" altLang="zh-TW" sz="2400" baseline="30000" dirty="0" err="1" smtClean="0"/>
              <a:t>L</a:t>
            </a:r>
            <a:endParaRPr lang="zh-TW" altLang="en-US" sz="2400" baseline="30000" dirty="0"/>
          </a:p>
        </p:txBody>
      </p:sp>
      <p:sp>
        <p:nvSpPr>
          <p:cNvPr id="156" name="矩形 155"/>
          <p:cNvSpPr/>
          <p:nvPr/>
        </p:nvSpPr>
        <p:spPr>
          <a:xfrm>
            <a:off x="1129407" y="571837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smtClean="0"/>
              <a:t>W</a:t>
            </a:r>
            <a:r>
              <a:rPr lang="en-US" altLang="zh-TW" sz="2400" baseline="30000" dirty="0" smtClean="0"/>
              <a:t>L</a:t>
            </a:r>
            <a:endParaRPr lang="zh-TW" altLang="en-US" sz="2400" baseline="30000" dirty="0"/>
          </a:p>
        </p:txBody>
      </p:sp>
      <p:sp>
        <p:nvSpPr>
          <p:cNvPr id="157" name="矩形 156"/>
          <p:cNvSpPr/>
          <p:nvPr/>
        </p:nvSpPr>
        <p:spPr>
          <a:xfrm>
            <a:off x="11333819" y="6349207"/>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t>x</a:t>
            </a:r>
            <a:endParaRPr lang="zh-TW" altLang="en-US" sz="2400" dirty="0"/>
          </a:p>
        </p:txBody>
      </p:sp>
      <p:sp>
        <p:nvSpPr>
          <p:cNvPr id="158" name="文字方塊 157"/>
          <p:cNvSpPr txBox="1"/>
          <p:nvPr/>
        </p:nvSpPr>
        <p:spPr>
          <a:xfrm>
            <a:off x="7780895" y="5884466"/>
            <a:ext cx="360621" cy="461665"/>
          </a:xfrm>
          <a:prstGeom prst="rect">
            <a:avLst/>
          </a:prstGeom>
          <a:noFill/>
        </p:spPr>
        <p:txBody>
          <a:bodyPr wrap="square" rtlCol="0">
            <a:spAutoFit/>
          </a:bodyPr>
          <a:lstStyle/>
          <a:p>
            <a:pPr algn="ctr"/>
            <a:r>
              <a:rPr lang="en-US" altLang="zh-TW" sz="2400" dirty="0" smtClean="0"/>
              <a:t>+</a:t>
            </a:r>
            <a:endParaRPr lang="zh-TW" altLang="en-US" sz="2400" dirty="0"/>
          </a:p>
        </p:txBody>
      </p:sp>
      <p:sp>
        <p:nvSpPr>
          <p:cNvPr id="8" name="文字方塊 7"/>
          <p:cNvSpPr txBox="1"/>
          <p:nvPr/>
        </p:nvSpPr>
        <p:spPr>
          <a:xfrm>
            <a:off x="1860078" y="5819056"/>
            <a:ext cx="719116"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74" name="矩形 173"/>
          <p:cNvSpPr/>
          <p:nvPr/>
        </p:nvSpPr>
        <p:spPr>
          <a:xfrm>
            <a:off x="2881004" y="2531687"/>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b</a:t>
            </a:r>
            <a:r>
              <a:rPr lang="en-US" altLang="zh-TW" sz="2400" baseline="30000" dirty="0" smtClean="0"/>
              <a:t>1</a:t>
            </a:r>
            <a:endParaRPr lang="zh-TW" altLang="en-US" sz="2400" baseline="30000" dirty="0"/>
          </a:p>
        </p:txBody>
      </p:sp>
      <p:sp>
        <p:nvSpPr>
          <p:cNvPr id="175" name="文字方塊 174"/>
          <p:cNvSpPr txBox="1"/>
          <p:nvPr/>
        </p:nvSpPr>
        <p:spPr>
          <a:xfrm>
            <a:off x="7372935" y="5774436"/>
            <a:ext cx="719116"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76" name="文字方塊 175"/>
          <p:cNvSpPr txBox="1"/>
          <p:nvPr/>
        </p:nvSpPr>
        <p:spPr>
          <a:xfrm>
            <a:off x="2777295" y="4572908"/>
            <a:ext cx="5539589" cy="954107"/>
          </a:xfrm>
          <a:prstGeom prst="rect">
            <a:avLst/>
          </a:prstGeom>
          <a:noFill/>
        </p:spPr>
        <p:txBody>
          <a:bodyPr wrap="square" rtlCol="0">
            <a:spAutoFit/>
          </a:bodyPr>
          <a:lstStyle/>
          <a:p>
            <a:r>
              <a:rPr lang="en-US" altLang="zh-TW" sz="2800" dirty="0" smtClean="0"/>
              <a:t>Using parallel computing techniques to speed up matrix operation</a:t>
            </a:r>
            <a:endParaRPr lang="zh-TW" altLang="en-US" sz="2800" dirty="0"/>
          </a:p>
        </p:txBody>
      </p:sp>
    </p:spTree>
    <p:extLst>
      <p:ext uri="{BB962C8B-B14F-4D97-AF65-F5344CB8AC3E}">
        <p14:creationId xmlns:p14="http://schemas.microsoft.com/office/powerpoint/2010/main" val="3447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53" grpId="0"/>
      <p:bldP spid="85" grpId="0" animBg="1"/>
      <p:bldP spid="140" grpId="0" animBg="1"/>
      <p:bldP spid="141" grpId="0" animBg="1"/>
      <p:bldP spid="142" grpId="0" animBg="1"/>
      <p:bldP spid="146" grpId="0"/>
      <p:bldP spid="147" grpId="0"/>
      <p:bldP spid="149" grpId="0" animBg="1"/>
      <p:bldP spid="150" grpId="0" animBg="1"/>
      <p:bldP spid="152" grpId="0"/>
      <p:bldP spid="155" grpId="0" animBg="1"/>
      <p:bldP spid="156" grpId="0" animBg="1"/>
      <p:bldP spid="158" grpId="0"/>
      <p:bldP spid="8" grpId="0"/>
      <p:bldP spid="175" grpId="0"/>
      <p:bldP spid="17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Softmax</a:t>
            </a:r>
            <a:endParaRPr lang="zh-TW" altLang="en-US" dirty="0"/>
          </a:p>
        </p:txBody>
      </p:sp>
      <p:sp>
        <p:nvSpPr>
          <p:cNvPr id="3" name="內容版面配置區 2"/>
          <p:cNvSpPr>
            <a:spLocks noGrp="1"/>
          </p:cNvSpPr>
          <p:nvPr>
            <p:ph idx="1"/>
          </p:nvPr>
        </p:nvSpPr>
        <p:spPr/>
        <p:txBody>
          <a:bodyPr/>
          <a:lstStyle/>
          <a:p>
            <a:r>
              <a:rPr lang="en-US" altLang="zh-TW" dirty="0" err="1" smtClean="0"/>
              <a:t>Softmax</a:t>
            </a:r>
            <a:r>
              <a:rPr lang="en-US" altLang="zh-TW" dirty="0" smtClean="0"/>
              <a:t> layer as the output layer</a:t>
            </a:r>
            <a:endParaRPr lang="zh-TW" altLang="en-US" dirty="0"/>
          </a:p>
        </p:txBody>
      </p:sp>
      <p:sp>
        <p:nvSpPr>
          <p:cNvPr id="4" name="文字方塊 3"/>
          <p:cNvSpPr txBox="1"/>
          <p:nvPr/>
        </p:nvSpPr>
        <p:spPr>
          <a:xfrm>
            <a:off x="487848" y="2591477"/>
            <a:ext cx="2850858" cy="461665"/>
          </a:xfrm>
          <a:prstGeom prst="rect">
            <a:avLst/>
          </a:prstGeom>
          <a:noFill/>
        </p:spPr>
        <p:txBody>
          <a:bodyPr wrap="square" rtlCol="0">
            <a:spAutoFit/>
          </a:bodyPr>
          <a:lstStyle/>
          <a:p>
            <a:pPr algn="ctr"/>
            <a:r>
              <a:rPr lang="en-US" altLang="zh-TW" sz="2400" b="1" i="1" u="sng" dirty="0" smtClean="0"/>
              <a:t>Ordinary Layer</a:t>
            </a:r>
            <a:endParaRPr lang="zh-TW" altLang="en-US" sz="2400" b="1" i="1" u="sng" dirty="0"/>
          </a:p>
        </p:txBody>
      </p:sp>
      <p:cxnSp>
        <p:nvCxnSpPr>
          <p:cNvPr id="44" name="直線單箭頭接點 43"/>
          <p:cNvCxnSpPr/>
          <p:nvPr/>
        </p:nvCxnSpPr>
        <p:spPr>
          <a:xfrm flipV="1">
            <a:off x="1913277" y="4407407"/>
            <a:ext cx="121920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1913277" y="5293333"/>
            <a:ext cx="121920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1913277" y="3519428"/>
            <a:ext cx="121920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Object 12"/>
          <p:cNvGraphicFramePr>
            <a:graphicFrameLocks noChangeAspect="1"/>
          </p:cNvGraphicFramePr>
          <p:nvPr>
            <p:extLst/>
          </p:nvPr>
        </p:nvGraphicFramePr>
        <p:xfrm>
          <a:off x="3232150" y="3219450"/>
          <a:ext cx="1382713" cy="487363"/>
        </p:xfrm>
        <a:graphic>
          <a:graphicData uri="http://schemas.openxmlformats.org/presentationml/2006/ole">
            <mc:AlternateContent xmlns:mc="http://schemas.openxmlformats.org/markup-compatibility/2006">
              <mc:Choice xmlns:v="urn:schemas-microsoft-com:vml" Requires="v">
                <p:oleObj spid="_x0000_s110927" name="方程式" r:id="rId4" imgW="647640" imgH="228600" progId="Equation.3">
                  <p:embed/>
                </p:oleObj>
              </mc:Choice>
              <mc:Fallback>
                <p:oleObj name="方程式" r:id="rId4" imgW="647640" imgH="228600" progId="Equation.3">
                  <p:embed/>
                  <p:pic>
                    <p:nvPicPr>
                      <p:cNvPr id="0" name=""/>
                      <p:cNvPicPr>
                        <a:picLocks noChangeAspect="1" noChangeArrowheads="1"/>
                      </p:cNvPicPr>
                      <p:nvPr/>
                    </p:nvPicPr>
                    <p:blipFill>
                      <a:blip r:embed="rId5"/>
                      <a:srcRect/>
                      <a:stretch>
                        <a:fillRect/>
                      </a:stretch>
                    </p:blipFill>
                    <p:spPr bwMode="auto">
                      <a:xfrm>
                        <a:off x="3232150" y="3219450"/>
                        <a:ext cx="13827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12"/>
          <p:cNvGraphicFramePr>
            <a:graphicFrameLocks noChangeAspect="1"/>
          </p:cNvGraphicFramePr>
          <p:nvPr>
            <p:extLst/>
          </p:nvPr>
        </p:nvGraphicFramePr>
        <p:xfrm>
          <a:off x="3216275" y="4156075"/>
          <a:ext cx="1436688" cy="487363"/>
        </p:xfrm>
        <a:graphic>
          <a:graphicData uri="http://schemas.openxmlformats.org/presentationml/2006/ole">
            <mc:AlternateContent xmlns:mc="http://schemas.openxmlformats.org/markup-compatibility/2006">
              <mc:Choice xmlns:v="urn:schemas-microsoft-com:vml" Requires="v">
                <p:oleObj spid="_x0000_s110928" name="方程式" r:id="rId6" imgW="672840" imgH="228600" progId="Equation.3">
                  <p:embed/>
                </p:oleObj>
              </mc:Choice>
              <mc:Fallback>
                <p:oleObj name="方程式" r:id="rId6" imgW="672840" imgH="228600" progId="Equation.3">
                  <p:embed/>
                  <p:pic>
                    <p:nvPicPr>
                      <p:cNvPr id="0" name=""/>
                      <p:cNvPicPr>
                        <a:picLocks noChangeAspect="1" noChangeArrowheads="1"/>
                      </p:cNvPicPr>
                      <p:nvPr/>
                    </p:nvPicPr>
                    <p:blipFill>
                      <a:blip r:embed="rId7"/>
                      <a:srcRect/>
                      <a:stretch>
                        <a:fillRect/>
                      </a:stretch>
                    </p:blipFill>
                    <p:spPr bwMode="auto">
                      <a:xfrm>
                        <a:off x="3216275" y="4156075"/>
                        <a:ext cx="1436688"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12"/>
          <p:cNvGraphicFramePr>
            <a:graphicFrameLocks noChangeAspect="1"/>
          </p:cNvGraphicFramePr>
          <p:nvPr>
            <p:extLst/>
          </p:nvPr>
        </p:nvGraphicFramePr>
        <p:xfrm>
          <a:off x="3230563" y="5022850"/>
          <a:ext cx="1409700" cy="514350"/>
        </p:xfrm>
        <a:graphic>
          <a:graphicData uri="http://schemas.openxmlformats.org/presentationml/2006/ole">
            <mc:AlternateContent xmlns:mc="http://schemas.openxmlformats.org/markup-compatibility/2006">
              <mc:Choice xmlns:v="urn:schemas-microsoft-com:vml" Requires="v">
                <p:oleObj spid="_x0000_s110929" name="方程式" r:id="rId8" imgW="660240" imgH="241200" progId="Equation.3">
                  <p:embed/>
                </p:oleObj>
              </mc:Choice>
              <mc:Fallback>
                <p:oleObj name="方程式" r:id="rId8" imgW="660240" imgH="241200" progId="Equation.3">
                  <p:embed/>
                  <p:pic>
                    <p:nvPicPr>
                      <p:cNvPr id="0" name=""/>
                      <p:cNvPicPr>
                        <a:picLocks noChangeAspect="1" noChangeArrowheads="1"/>
                      </p:cNvPicPr>
                      <p:nvPr/>
                    </p:nvPicPr>
                    <p:blipFill>
                      <a:blip r:embed="rId9"/>
                      <a:srcRect/>
                      <a:stretch>
                        <a:fillRect/>
                      </a:stretch>
                    </p:blipFill>
                    <p:spPr bwMode="auto">
                      <a:xfrm>
                        <a:off x="3230563" y="5022850"/>
                        <a:ext cx="14097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0" name="直線單箭頭接點 49"/>
          <p:cNvCxnSpPr/>
          <p:nvPr/>
        </p:nvCxnSpPr>
        <p:spPr>
          <a:xfrm>
            <a:off x="688760" y="4414080"/>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688760" y="5300006"/>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688760" y="3526101"/>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橢圓 52"/>
          <p:cNvSpPr/>
          <p:nvPr/>
        </p:nvSpPr>
        <p:spPr>
          <a:xfrm>
            <a:off x="1322853" y="3228558"/>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54" name="橢圓 53"/>
          <p:cNvSpPr/>
          <p:nvPr/>
        </p:nvSpPr>
        <p:spPr>
          <a:xfrm>
            <a:off x="1322853" y="4116537"/>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55" name="橢圓 54"/>
          <p:cNvSpPr/>
          <p:nvPr/>
        </p:nvSpPr>
        <p:spPr>
          <a:xfrm>
            <a:off x="1322853" y="5002463"/>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56" name="Object 12"/>
          <p:cNvGraphicFramePr>
            <a:graphicFrameLocks noChangeAspect="1"/>
          </p:cNvGraphicFramePr>
          <p:nvPr>
            <p:extLst/>
          </p:nvPr>
        </p:nvGraphicFramePr>
        <p:xfrm>
          <a:off x="363538" y="3267075"/>
          <a:ext cx="352425" cy="487363"/>
        </p:xfrm>
        <a:graphic>
          <a:graphicData uri="http://schemas.openxmlformats.org/presentationml/2006/ole">
            <mc:AlternateContent xmlns:mc="http://schemas.openxmlformats.org/markup-compatibility/2006">
              <mc:Choice xmlns:v="urn:schemas-microsoft-com:vml" Requires="v">
                <p:oleObj spid="_x0000_s110930" name="方程式" r:id="rId10" imgW="164880" imgH="228600" progId="Equation.3">
                  <p:embed/>
                </p:oleObj>
              </mc:Choice>
              <mc:Fallback>
                <p:oleObj name="方程式" r:id="rId10" imgW="164880" imgH="228600" progId="Equation.3">
                  <p:embed/>
                  <p:pic>
                    <p:nvPicPr>
                      <p:cNvPr id="0" name=""/>
                      <p:cNvPicPr>
                        <a:picLocks noChangeAspect="1" noChangeArrowheads="1"/>
                      </p:cNvPicPr>
                      <p:nvPr/>
                    </p:nvPicPr>
                    <p:blipFill>
                      <a:blip r:embed="rId11"/>
                      <a:srcRect/>
                      <a:stretch>
                        <a:fillRect/>
                      </a:stretch>
                    </p:blipFill>
                    <p:spPr bwMode="auto">
                      <a:xfrm>
                        <a:off x="363538" y="3267075"/>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12"/>
          <p:cNvGraphicFramePr>
            <a:graphicFrameLocks noChangeAspect="1"/>
          </p:cNvGraphicFramePr>
          <p:nvPr>
            <p:extLst/>
          </p:nvPr>
        </p:nvGraphicFramePr>
        <p:xfrm>
          <a:off x="328613" y="4154488"/>
          <a:ext cx="352425" cy="487362"/>
        </p:xfrm>
        <a:graphic>
          <a:graphicData uri="http://schemas.openxmlformats.org/presentationml/2006/ole">
            <mc:AlternateContent xmlns:mc="http://schemas.openxmlformats.org/markup-compatibility/2006">
              <mc:Choice xmlns:v="urn:schemas-microsoft-com:vml" Requires="v">
                <p:oleObj spid="_x0000_s110931" name="方程式" r:id="rId12" imgW="164880" imgH="228600" progId="Equation.3">
                  <p:embed/>
                </p:oleObj>
              </mc:Choice>
              <mc:Fallback>
                <p:oleObj name="方程式" r:id="rId12" imgW="164880" imgH="228600" progId="Equation.3">
                  <p:embed/>
                  <p:pic>
                    <p:nvPicPr>
                      <p:cNvPr id="0" name=""/>
                      <p:cNvPicPr>
                        <a:picLocks noChangeAspect="1" noChangeArrowheads="1"/>
                      </p:cNvPicPr>
                      <p:nvPr/>
                    </p:nvPicPr>
                    <p:blipFill>
                      <a:blip r:embed="rId13"/>
                      <a:srcRect/>
                      <a:stretch>
                        <a:fillRect/>
                      </a:stretch>
                    </p:blipFill>
                    <p:spPr bwMode="auto">
                      <a:xfrm>
                        <a:off x="328613" y="4154488"/>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12"/>
          <p:cNvGraphicFramePr>
            <a:graphicFrameLocks noChangeAspect="1"/>
          </p:cNvGraphicFramePr>
          <p:nvPr>
            <p:extLst/>
          </p:nvPr>
        </p:nvGraphicFramePr>
        <p:xfrm>
          <a:off x="361950" y="5002213"/>
          <a:ext cx="352425" cy="514350"/>
        </p:xfrm>
        <a:graphic>
          <a:graphicData uri="http://schemas.openxmlformats.org/presentationml/2006/ole">
            <mc:AlternateContent xmlns:mc="http://schemas.openxmlformats.org/markup-compatibility/2006">
              <mc:Choice xmlns:v="urn:schemas-microsoft-com:vml" Requires="v">
                <p:oleObj spid="_x0000_s110932" name="方程式" r:id="rId14" imgW="164880" imgH="241200" progId="Equation.3">
                  <p:embed/>
                </p:oleObj>
              </mc:Choice>
              <mc:Fallback>
                <p:oleObj name="方程式" r:id="rId14" imgW="164880" imgH="241200" progId="Equation.3">
                  <p:embed/>
                  <p:pic>
                    <p:nvPicPr>
                      <p:cNvPr id="0" name=""/>
                      <p:cNvPicPr>
                        <a:picLocks noChangeAspect="1" noChangeArrowheads="1"/>
                      </p:cNvPicPr>
                      <p:nvPr/>
                    </p:nvPicPr>
                    <p:blipFill>
                      <a:blip r:embed="rId15"/>
                      <a:srcRect/>
                      <a:stretch>
                        <a:fillRect/>
                      </a:stretch>
                    </p:blipFill>
                    <p:spPr bwMode="auto">
                      <a:xfrm>
                        <a:off x="361950" y="5002213"/>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12"/>
          <p:cNvGraphicFramePr>
            <a:graphicFrameLocks noChangeAspect="1"/>
          </p:cNvGraphicFramePr>
          <p:nvPr>
            <p:extLst/>
          </p:nvPr>
        </p:nvGraphicFramePr>
        <p:xfrm>
          <a:off x="1468438" y="3395663"/>
          <a:ext cx="323850" cy="298450"/>
        </p:xfrm>
        <a:graphic>
          <a:graphicData uri="http://schemas.openxmlformats.org/presentationml/2006/ole">
            <mc:AlternateContent xmlns:mc="http://schemas.openxmlformats.org/markup-compatibility/2006">
              <mc:Choice xmlns:v="urn:schemas-microsoft-com:vml" Requires="v">
                <p:oleObj spid="_x0000_s110933" name="方程式" r:id="rId16" imgW="152280" imgH="139680" progId="Equation.3">
                  <p:embed/>
                </p:oleObj>
              </mc:Choice>
              <mc:Fallback>
                <p:oleObj name="方程式" r:id="rId16" imgW="152280" imgH="139680" progId="Equation.3">
                  <p:embed/>
                  <p:pic>
                    <p:nvPicPr>
                      <p:cNvPr id="0" name=""/>
                      <p:cNvPicPr>
                        <a:picLocks noChangeAspect="1" noChangeArrowheads="1"/>
                      </p:cNvPicPr>
                      <p:nvPr/>
                    </p:nvPicPr>
                    <p:blipFill>
                      <a:blip r:embed="rId17"/>
                      <a:srcRect/>
                      <a:stretch>
                        <a:fillRect/>
                      </a:stretch>
                    </p:blipFill>
                    <p:spPr bwMode="auto">
                      <a:xfrm>
                        <a:off x="1468438" y="3395663"/>
                        <a:ext cx="3238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 name="Object 12"/>
          <p:cNvGraphicFramePr>
            <a:graphicFrameLocks noChangeAspect="1"/>
          </p:cNvGraphicFramePr>
          <p:nvPr>
            <p:extLst/>
          </p:nvPr>
        </p:nvGraphicFramePr>
        <p:xfrm>
          <a:off x="1457325" y="4286250"/>
          <a:ext cx="325438" cy="298450"/>
        </p:xfrm>
        <a:graphic>
          <a:graphicData uri="http://schemas.openxmlformats.org/presentationml/2006/ole">
            <mc:AlternateContent xmlns:mc="http://schemas.openxmlformats.org/markup-compatibility/2006">
              <mc:Choice xmlns:v="urn:schemas-microsoft-com:vml" Requires="v">
                <p:oleObj spid="_x0000_s110934" name="方程式" r:id="rId18" imgW="152280" imgH="139680" progId="Equation.3">
                  <p:embed/>
                </p:oleObj>
              </mc:Choice>
              <mc:Fallback>
                <p:oleObj name="方程式" r:id="rId18" imgW="152280" imgH="139680" progId="Equation.3">
                  <p:embed/>
                  <p:pic>
                    <p:nvPicPr>
                      <p:cNvPr id="0" name=""/>
                      <p:cNvPicPr>
                        <a:picLocks noChangeAspect="1" noChangeArrowheads="1"/>
                      </p:cNvPicPr>
                      <p:nvPr/>
                    </p:nvPicPr>
                    <p:blipFill>
                      <a:blip r:embed="rId19"/>
                      <a:srcRect/>
                      <a:stretch>
                        <a:fillRect/>
                      </a:stretch>
                    </p:blipFill>
                    <p:spPr bwMode="auto">
                      <a:xfrm>
                        <a:off x="1457325" y="4286250"/>
                        <a:ext cx="325438"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12"/>
          <p:cNvGraphicFramePr>
            <a:graphicFrameLocks noChangeAspect="1"/>
          </p:cNvGraphicFramePr>
          <p:nvPr>
            <p:extLst/>
          </p:nvPr>
        </p:nvGraphicFramePr>
        <p:xfrm>
          <a:off x="1489075" y="5159375"/>
          <a:ext cx="327025" cy="298450"/>
        </p:xfrm>
        <a:graphic>
          <a:graphicData uri="http://schemas.openxmlformats.org/presentationml/2006/ole">
            <mc:AlternateContent xmlns:mc="http://schemas.openxmlformats.org/markup-compatibility/2006">
              <mc:Choice xmlns:v="urn:schemas-microsoft-com:vml" Requires="v">
                <p:oleObj spid="_x0000_s110935" name="方程式" r:id="rId20" imgW="152280" imgH="139680" progId="Equation.3">
                  <p:embed/>
                </p:oleObj>
              </mc:Choice>
              <mc:Fallback>
                <p:oleObj name="方程式" r:id="rId20" imgW="152280" imgH="139680" progId="Equation.3">
                  <p:embed/>
                  <p:pic>
                    <p:nvPicPr>
                      <p:cNvPr id="0" name=""/>
                      <p:cNvPicPr>
                        <a:picLocks noChangeAspect="1" noChangeArrowheads="1"/>
                      </p:cNvPicPr>
                      <p:nvPr/>
                    </p:nvPicPr>
                    <p:blipFill>
                      <a:blip r:embed="rId21"/>
                      <a:srcRect/>
                      <a:stretch>
                        <a:fillRect/>
                      </a:stretch>
                    </p:blipFill>
                    <p:spPr bwMode="auto">
                      <a:xfrm>
                        <a:off x="1489075" y="5159375"/>
                        <a:ext cx="32702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文字方塊 22"/>
          <p:cNvSpPr txBox="1"/>
          <p:nvPr/>
        </p:nvSpPr>
        <p:spPr>
          <a:xfrm>
            <a:off x="5133419" y="3601399"/>
            <a:ext cx="3381931" cy="830997"/>
          </a:xfrm>
          <a:prstGeom prst="rect">
            <a:avLst/>
          </a:prstGeom>
          <a:noFill/>
        </p:spPr>
        <p:txBody>
          <a:bodyPr wrap="square" rtlCol="0">
            <a:spAutoFit/>
          </a:bodyPr>
          <a:lstStyle/>
          <a:p>
            <a:r>
              <a:rPr lang="en-US" altLang="zh-TW" sz="2400" dirty="0" smtClean="0"/>
              <a:t>In general, the output of network can be any value.</a:t>
            </a:r>
            <a:endParaRPr lang="zh-TW" altLang="en-US" sz="2400" dirty="0"/>
          </a:p>
        </p:txBody>
      </p:sp>
      <p:sp>
        <p:nvSpPr>
          <p:cNvPr id="24" name="文字方塊 23"/>
          <p:cNvSpPr txBox="1"/>
          <p:nvPr/>
        </p:nvSpPr>
        <p:spPr>
          <a:xfrm>
            <a:off x="5133419" y="4711623"/>
            <a:ext cx="3728961" cy="461665"/>
          </a:xfrm>
          <a:prstGeom prst="rect">
            <a:avLst/>
          </a:prstGeom>
          <a:noFill/>
        </p:spPr>
        <p:txBody>
          <a:bodyPr wrap="square" rtlCol="0">
            <a:spAutoFit/>
          </a:bodyPr>
          <a:lstStyle/>
          <a:p>
            <a:r>
              <a:rPr lang="en-US" altLang="zh-TW" sz="2400" dirty="0" smtClean="0"/>
              <a:t>May not be easy </a:t>
            </a:r>
            <a:r>
              <a:rPr lang="en-US" altLang="zh-TW" sz="2400" dirty="0"/>
              <a:t>to interpret </a:t>
            </a:r>
            <a:endParaRPr lang="zh-TW" altLang="en-US" sz="2400" dirty="0"/>
          </a:p>
        </p:txBody>
      </p:sp>
    </p:spTree>
    <p:extLst>
      <p:ext uri="{BB962C8B-B14F-4D97-AF65-F5344CB8AC3E}">
        <p14:creationId xmlns:p14="http://schemas.microsoft.com/office/powerpoint/2010/main" val="15249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996848" y="3041686"/>
            <a:ext cx="5556352" cy="35242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p:nvPr/>
        </p:nvCxnSpPr>
        <p:spPr>
          <a:xfrm>
            <a:off x="688760" y="4414080"/>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688760" y="5300006"/>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688760" y="3526101"/>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en-US" altLang="zh-TW" dirty="0" err="1" smtClean="0"/>
              <a:t>Softmax</a:t>
            </a:r>
            <a:endParaRPr lang="zh-TW" altLang="en-US" dirty="0"/>
          </a:p>
        </p:txBody>
      </p:sp>
      <p:sp>
        <p:nvSpPr>
          <p:cNvPr id="3" name="內容版面配置區 2"/>
          <p:cNvSpPr>
            <a:spLocks noGrp="1"/>
          </p:cNvSpPr>
          <p:nvPr>
            <p:ph idx="1"/>
          </p:nvPr>
        </p:nvSpPr>
        <p:spPr/>
        <p:txBody>
          <a:bodyPr/>
          <a:lstStyle/>
          <a:p>
            <a:r>
              <a:rPr lang="en-US" altLang="zh-TW" dirty="0" err="1" smtClean="0"/>
              <a:t>Softmax</a:t>
            </a:r>
            <a:r>
              <a:rPr lang="en-US" altLang="zh-TW" dirty="0" smtClean="0"/>
              <a:t> layer as the output layer</a:t>
            </a:r>
            <a:endParaRPr lang="zh-TW" altLang="en-US" dirty="0"/>
          </a:p>
        </p:txBody>
      </p:sp>
      <p:sp>
        <p:nvSpPr>
          <p:cNvPr id="7" name="橢圓 6"/>
          <p:cNvSpPr/>
          <p:nvPr/>
        </p:nvSpPr>
        <p:spPr>
          <a:xfrm>
            <a:off x="1322853" y="3228558"/>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 name="橢圓 7"/>
          <p:cNvSpPr/>
          <p:nvPr/>
        </p:nvSpPr>
        <p:spPr>
          <a:xfrm>
            <a:off x="1322853" y="4116537"/>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9" name="橢圓 8"/>
          <p:cNvSpPr/>
          <p:nvPr/>
        </p:nvSpPr>
        <p:spPr>
          <a:xfrm>
            <a:off x="1322853" y="5002463"/>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14" name="Object 12"/>
          <p:cNvGraphicFramePr>
            <a:graphicFrameLocks noChangeAspect="1"/>
          </p:cNvGraphicFramePr>
          <p:nvPr>
            <p:extLst/>
          </p:nvPr>
        </p:nvGraphicFramePr>
        <p:xfrm>
          <a:off x="363538" y="3267075"/>
          <a:ext cx="352425" cy="487363"/>
        </p:xfrm>
        <a:graphic>
          <a:graphicData uri="http://schemas.openxmlformats.org/presentationml/2006/ole">
            <mc:AlternateContent xmlns:mc="http://schemas.openxmlformats.org/markup-compatibility/2006">
              <mc:Choice xmlns:v="urn:schemas-microsoft-com:vml" Requires="v">
                <p:oleObj spid="_x0000_s112230" name="方程式" r:id="rId4" imgW="164880" imgH="228600" progId="Equation.3">
                  <p:embed/>
                </p:oleObj>
              </mc:Choice>
              <mc:Fallback>
                <p:oleObj name="方程式" r:id="rId4" imgW="164880" imgH="228600" progId="Equation.3">
                  <p:embed/>
                  <p:pic>
                    <p:nvPicPr>
                      <p:cNvPr id="0" name=""/>
                      <p:cNvPicPr>
                        <a:picLocks noChangeAspect="1" noChangeArrowheads="1"/>
                      </p:cNvPicPr>
                      <p:nvPr/>
                    </p:nvPicPr>
                    <p:blipFill>
                      <a:blip r:embed="rId5"/>
                      <a:srcRect/>
                      <a:stretch>
                        <a:fillRect/>
                      </a:stretch>
                    </p:blipFill>
                    <p:spPr bwMode="auto">
                      <a:xfrm>
                        <a:off x="363538" y="3267075"/>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2"/>
          <p:cNvGraphicFramePr>
            <a:graphicFrameLocks noChangeAspect="1"/>
          </p:cNvGraphicFramePr>
          <p:nvPr>
            <p:extLst/>
          </p:nvPr>
        </p:nvGraphicFramePr>
        <p:xfrm>
          <a:off x="328613" y="4154488"/>
          <a:ext cx="352425" cy="487362"/>
        </p:xfrm>
        <a:graphic>
          <a:graphicData uri="http://schemas.openxmlformats.org/presentationml/2006/ole">
            <mc:AlternateContent xmlns:mc="http://schemas.openxmlformats.org/markup-compatibility/2006">
              <mc:Choice xmlns:v="urn:schemas-microsoft-com:vml" Requires="v">
                <p:oleObj spid="_x0000_s112231" name="方程式" r:id="rId6" imgW="164880" imgH="228600" progId="Equation.3">
                  <p:embed/>
                </p:oleObj>
              </mc:Choice>
              <mc:Fallback>
                <p:oleObj name="方程式" r:id="rId6" imgW="164880" imgH="228600" progId="Equation.3">
                  <p:embed/>
                  <p:pic>
                    <p:nvPicPr>
                      <p:cNvPr id="0" name=""/>
                      <p:cNvPicPr>
                        <a:picLocks noChangeAspect="1" noChangeArrowheads="1"/>
                      </p:cNvPicPr>
                      <p:nvPr/>
                    </p:nvPicPr>
                    <p:blipFill>
                      <a:blip r:embed="rId7"/>
                      <a:srcRect/>
                      <a:stretch>
                        <a:fillRect/>
                      </a:stretch>
                    </p:blipFill>
                    <p:spPr bwMode="auto">
                      <a:xfrm>
                        <a:off x="328613" y="4154488"/>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2"/>
          <p:cNvGraphicFramePr>
            <a:graphicFrameLocks noChangeAspect="1"/>
          </p:cNvGraphicFramePr>
          <p:nvPr>
            <p:extLst/>
          </p:nvPr>
        </p:nvGraphicFramePr>
        <p:xfrm>
          <a:off x="361950" y="5002213"/>
          <a:ext cx="352425" cy="514350"/>
        </p:xfrm>
        <a:graphic>
          <a:graphicData uri="http://schemas.openxmlformats.org/presentationml/2006/ole">
            <mc:AlternateContent xmlns:mc="http://schemas.openxmlformats.org/markup-compatibility/2006">
              <mc:Choice xmlns:v="urn:schemas-microsoft-com:vml" Requires="v">
                <p:oleObj spid="_x0000_s112232" name="方程式" r:id="rId8" imgW="164880" imgH="241200" progId="Equation.3">
                  <p:embed/>
                </p:oleObj>
              </mc:Choice>
              <mc:Fallback>
                <p:oleObj name="方程式" r:id="rId8" imgW="164880" imgH="241200" progId="Equation.3">
                  <p:embed/>
                  <p:pic>
                    <p:nvPicPr>
                      <p:cNvPr id="0" name=""/>
                      <p:cNvPicPr>
                        <a:picLocks noChangeAspect="1" noChangeArrowheads="1"/>
                      </p:cNvPicPr>
                      <p:nvPr/>
                    </p:nvPicPr>
                    <p:blipFill>
                      <a:blip r:embed="rId9"/>
                      <a:srcRect/>
                      <a:stretch>
                        <a:fillRect/>
                      </a:stretch>
                    </p:blipFill>
                    <p:spPr bwMode="auto">
                      <a:xfrm>
                        <a:off x="361950" y="5002213"/>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文字方塊 3"/>
          <p:cNvSpPr txBox="1"/>
          <p:nvPr/>
        </p:nvSpPr>
        <p:spPr>
          <a:xfrm>
            <a:off x="2084351" y="2455419"/>
            <a:ext cx="3614559" cy="461665"/>
          </a:xfrm>
          <a:prstGeom prst="rect">
            <a:avLst/>
          </a:prstGeom>
          <a:noFill/>
        </p:spPr>
        <p:txBody>
          <a:bodyPr wrap="square" rtlCol="0">
            <a:spAutoFit/>
          </a:bodyPr>
          <a:lstStyle/>
          <a:p>
            <a:pPr algn="ctr"/>
            <a:r>
              <a:rPr lang="en-US" altLang="zh-TW" sz="2400" b="1" i="1" u="sng" dirty="0" err="1" smtClean="0"/>
              <a:t>Softmax</a:t>
            </a:r>
            <a:r>
              <a:rPr lang="en-US" altLang="zh-TW" sz="2400" b="1" i="1" u="sng" dirty="0" smtClean="0"/>
              <a:t> Layer</a:t>
            </a:r>
            <a:endParaRPr lang="zh-TW" altLang="en-US" sz="2400" b="1" i="1" u="sng" dirty="0"/>
          </a:p>
        </p:txBody>
      </p:sp>
      <p:graphicFrame>
        <p:nvGraphicFramePr>
          <p:cNvPr id="41" name="Object 12"/>
          <p:cNvGraphicFramePr>
            <a:graphicFrameLocks noChangeAspect="1"/>
          </p:cNvGraphicFramePr>
          <p:nvPr>
            <p:extLst/>
          </p:nvPr>
        </p:nvGraphicFramePr>
        <p:xfrm>
          <a:off x="1507910" y="3395699"/>
          <a:ext cx="242888" cy="298450"/>
        </p:xfrm>
        <a:graphic>
          <a:graphicData uri="http://schemas.openxmlformats.org/presentationml/2006/ole">
            <mc:AlternateContent xmlns:mc="http://schemas.openxmlformats.org/markup-compatibility/2006">
              <mc:Choice xmlns:v="urn:schemas-microsoft-com:vml" Requires="v">
                <p:oleObj spid="_x0000_s112233" name="方程式" r:id="rId10" imgW="114120" imgH="139680" progId="Equation.3">
                  <p:embed/>
                </p:oleObj>
              </mc:Choice>
              <mc:Fallback>
                <p:oleObj name="方程式" r:id="rId10" imgW="114120" imgH="139680" progId="Equation.3">
                  <p:embed/>
                  <p:pic>
                    <p:nvPicPr>
                      <p:cNvPr id="0" name=""/>
                      <p:cNvPicPr>
                        <a:picLocks noChangeAspect="1" noChangeArrowheads="1"/>
                      </p:cNvPicPr>
                      <p:nvPr/>
                    </p:nvPicPr>
                    <p:blipFill>
                      <a:blip r:embed="rId11"/>
                      <a:srcRect/>
                      <a:stretch>
                        <a:fillRect/>
                      </a:stretch>
                    </p:blipFill>
                    <p:spPr bwMode="auto">
                      <a:xfrm>
                        <a:off x="1507910" y="3395699"/>
                        <a:ext cx="242888"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12"/>
          <p:cNvGraphicFramePr>
            <a:graphicFrameLocks noChangeAspect="1"/>
          </p:cNvGraphicFramePr>
          <p:nvPr>
            <p:extLst/>
          </p:nvPr>
        </p:nvGraphicFramePr>
        <p:xfrm>
          <a:off x="1498385" y="4286286"/>
          <a:ext cx="244475" cy="298450"/>
        </p:xfrm>
        <a:graphic>
          <a:graphicData uri="http://schemas.openxmlformats.org/presentationml/2006/ole">
            <mc:AlternateContent xmlns:mc="http://schemas.openxmlformats.org/markup-compatibility/2006">
              <mc:Choice xmlns:v="urn:schemas-microsoft-com:vml" Requires="v">
                <p:oleObj spid="_x0000_s112234" name="方程式" r:id="rId12" imgW="114120" imgH="139680" progId="Equation.3">
                  <p:embed/>
                </p:oleObj>
              </mc:Choice>
              <mc:Fallback>
                <p:oleObj name="方程式" r:id="rId12" imgW="114120" imgH="139680" progId="Equation.3">
                  <p:embed/>
                  <p:pic>
                    <p:nvPicPr>
                      <p:cNvPr id="0" name=""/>
                      <p:cNvPicPr>
                        <a:picLocks noChangeAspect="1" noChangeArrowheads="1"/>
                      </p:cNvPicPr>
                      <p:nvPr/>
                    </p:nvPicPr>
                    <p:blipFill>
                      <a:blip r:embed="rId13"/>
                      <a:srcRect/>
                      <a:stretch>
                        <a:fillRect/>
                      </a:stretch>
                    </p:blipFill>
                    <p:spPr bwMode="auto">
                      <a:xfrm>
                        <a:off x="1498385" y="4286286"/>
                        <a:ext cx="24447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12"/>
          <p:cNvGraphicFramePr>
            <a:graphicFrameLocks noChangeAspect="1"/>
          </p:cNvGraphicFramePr>
          <p:nvPr>
            <p:extLst/>
          </p:nvPr>
        </p:nvGraphicFramePr>
        <p:xfrm>
          <a:off x="1530135" y="5159411"/>
          <a:ext cx="244475" cy="298450"/>
        </p:xfrm>
        <a:graphic>
          <a:graphicData uri="http://schemas.openxmlformats.org/presentationml/2006/ole">
            <mc:AlternateContent xmlns:mc="http://schemas.openxmlformats.org/markup-compatibility/2006">
              <mc:Choice xmlns:v="urn:schemas-microsoft-com:vml" Requires="v">
                <p:oleObj spid="_x0000_s112235" name="方程式" r:id="rId14" imgW="114120" imgH="139680" progId="Equation.3">
                  <p:embed/>
                </p:oleObj>
              </mc:Choice>
              <mc:Fallback>
                <p:oleObj name="方程式" r:id="rId14" imgW="114120" imgH="139680" progId="Equation.3">
                  <p:embed/>
                  <p:pic>
                    <p:nvPicPr>
                      <p:cNvPr id="0" name=""/>
                      <p:cNvPicPr>
                        <a:picLocks noChangeAspect="1" noChangeArrowheads="1"/>
                      </p:cNvPicPr>
                      <p:nvPr/>
                    </p:nvPicPr>
                    <p:blipFill>
                      <a:blip r:embed="rId15"/>
                      <a:srcRect/>
                      <a:stretch>
                        <a:fillRect/>
                      </a:stretch>
                    </p:blipFill>
                    <p:spPr bwMode="auto">
                      <a:xfrm>
                        <a:off x="1530135" y="5159411"/>
                        <a:ext cx="24447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4" name="直線單箭頭接點 43"/>
          <p:cNvCxnSpPr/>
          <p:nvPr/>
        </p:nvCxnSpPr>
        <p:spPr>
          <a:xfrm flipV="1">
            <a:off x="1917939" y="4414082"/>
            <a:ext cx="1182913"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1917939" y="5300006"/>
            <a:ext cx="173536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1917939" y="3526101"/>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12"/>
          <p:cNvGraphicFramePr>
            <a:graphicFrameLocks noChangeAspect="1"/>
          </p:cNvGraphicFramePr>
          <p:nvPr>
            <p:extLst/>
          </p:nvPr>
        </p:nvGraphicFramePr>
        <p:xfrm>
          <a:off x="2487613" y="3186113"/>
          <a:ext cx="433387" cy="487362"/>
        </p:xfrm>
        <a:graphic>
          <a:graphicData uri="http://schemas.openxmlformats.org/presentationml/2006/ole">
            <mc:AlternateContent xmlns:mc="http://schemas.openxmlformats.org/markup-compatibility/2006">
              <mc:Choice xmlns:v="urn:schemas-microsoft-com:vml" Requires="v">
                <p:oleObj spid="_x0000_s112236" name="方程式" r:id="rId16" imgW="203040" imgH="228600" progId="Equation.3">
                  <p:embed/>
                </p:oleObj>
              </mc:Choice>
              <mc:Fallback>
                <p:oleObj name="方程式" r:id="rId16" imgW="203040" imgH="228600" progId="Equation.3">
                  <p:embed/>
                  <p:pic>
                    <p:nvPicPr>
                      <p:cNvPr id="0" name=""/>
                      <p:cNvPicPr>
                        <a:picLocks noChangeAspect="1" noChangeArrowheads="1"/>
                      </p:cNvPicPr>
                      <p:nvPr/>
                    </p:nvPicPr>
                    <p:blipFill>
                      <a:blip r:embed="rId17"/>
                      <a:srcRect/>
                      <a:stretch>
                        <a:fillRect/>
                      </a:stretch>
                    </p:blipFill>
                    <p:spPr bwMode="auto">
                      <a:xfrm>
                        <a:off x="2487613" y="3186113"/>
                        <a:ext cx="433387"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12"/>
          <p:cNvGraphicFramePr>
            <a:graphicFrameLocks noChangeAspect="1"/>
          </p:cNvGraphicFramePr>
          <p:nvPr>
            <p:extLst/>
          </p:nvPr>
        </p:nvGraphicFramePr>
        <p:xfrm>
          <a:off x="3205163" y="4127500"/>
          <a:ext cx="433387" cy="487363"/>
        </p:xfrm>
        <a:graphic>
          <a:graphicData uri="http://schemas.openxmlformats.org/presentationml/2006/ole">
            <mc:AlternateContent xmlns:mc="http://schemas.openxmlformats.org/markup-compatibility/2006">
              <mc:Choice xmlns:v="urn:schemas-microsoft-com:vml" Requires="v">
                <p:oleObj spid="_x0000_s112237" name="方程式" r:id="rId18" imgW="203040" imgH="228600" progId="Equation.3">
                  <p:embed/>
                </p:oleObj>
              </mc:Choice>
              <mc:Fallback>
                <p:oleObj name="方程式" r:id="rId18" imgW="203040" imgH="228600" progId="Equation.3">
                  <p:embed/>
                  <p:pic>
                    <p:nvPicPr>
                      <p:cNvPr id="0" name=""/>
                      <p:cNvPicPr>
                        <a:picLocks noChangeAspect="1" noChangeArrowheads="1"/>
                      </p:cNvPicPr>
                      <p:nvPr/>
                    </p:nvPicPr>
                    <p:blipFill>
                      <a:blip r:embed="rId19"/>
                      <a:srcRect/>
                      <a:stretch>
                        <a:fillRect/>
                      </a:stretch>
                    </p:blipFill>
                    <p:spPr bwMode="auto">
                      <a:xfrm>
                        <a:off x="3205163" y="4127500"/>
                        <a:ext cx="433387"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12"/>
          <p:cNvGraphicFramePr>
            <a:graphicFrameLocks noChangeAspect="1"/>
          </p:cNvGraphicFramePr>
          <p:nvPr>
            <p:extLst/>
          </p:nvPr>
        </p:nvGraphicFramePr>
        <p:xfrm>
          <a:off x="3748088" y="5011738"/>
          <a:ext cx="433387" cy="487362"/>
        </p:xfrm>
        <a:graphic>
          <a:graphicData uri="http://schemas.openxmlformats.org/presentationml/2006/ole">
            <mc:AlternateContent xmlns:mc="http://schemas.openxmlformats.org/markup-compatibility/2006">
              <mc:Choice xmlns:v="urn:schemas-microsoft-com:vml" Requires="v">
                <p:oleObj spid="_x0000_s112238" name="方程式" r:id="rId20" imgW="203040" imgH="228600" progId="Equation.3">
                  <p:embed/>
                </p:oleObj>
              </mc:Choice>
              <mc:Fallback>
                <p:oleObj name="方程式" r:id="rId20" imgW="203040" imgH="228600" progId="Equation.3">
                  <p:embed/>
                  <p:pic>
                    <p:nvPicPr>
                      <p:cNvPr id="0" name=""/>
                      <p:cNvPicPr>
                        <a:picLocks noChangeAspect="1" noChangeArrowheads="1"/>
                      </p:cNvPicPr>
                      <p:nvPr/>
                    </p:nvPicPr>
                    <p:blipFill>
                      <a:blip r:embed="rId21"/>
                      <a:srcRect/>
                      <a:stretch>
                        <a:fillRect/>
                      </a:stretch>
                    </p:blipFill>
                    <p:spPr bwMode="auto">
                      <a:xfrm>
                        <a:off x="3748088" y="5011738"/>
                        <a:ext cx="433387"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 name="群組 26"/>
          <p:cNvGrpSpPr/>
          <p:nvPr/>
        </p:nvGrpSpPr>
        <p:grpSpPr>
          <a:xfrm>
            <a:off x="3055803" y="5833131"/>
            <a:ext cx="520319" cy="520319"/>
            <a:chOff x="3342651" y="3507082"/>
            <a:chExt cx="520319" cy="520319"/>
          </a:xfrm>
        </p:grpSpPr>
        <p:sp>
          <p:nvSpPr>
            <p:cNvPr id="28" name="矩形 27"/>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29" name="Object 12"/>
            <p:cNvGraphicFramePr>
              <a:graphicFrameLocks noChangeAspect="1"/>
            </p:cNvGraphicFramePr>
            <p:nvPr>
              <p:extLst/>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spid="_x0000_s112239" name="方程式" r:id="rId22" imgW="139680" imgH="139680" progId="Equation.3">
                    <p:embed/>
                  </p:oleObj>
                </mc:Choice>
                <mc:Fallback>
                  <p:oleObj name="方程式" r:id="rId22" imgW="139680" imgH="139680" progId="Equation.3">
                    <p:embed/>
                    <p:pic>
                      <p:nvPicPr>
                        <p:cNvPr id="0" name=""/>
                        <p:cNvPicPr>
                          <a:picLocks noChangeAspect="1" noChangeArrowheads="1"/>
                        </p:cNvPicPr>
                        <p:nvPr/>
                      </p:nvPicPr>
                      <p:blipFill>
                        <a:blip r:embed="rId23"/>
                        <a:srcRect/>
                        <a:stretch>
                          <a:fillRect/>
                        </a:stretch>
                      </p:blipFill>
                      <p:spPr bwMode="auto">
                        <a:xfrm>
                          <a:off x="3435128" y="3545009"/>
                          <a:ext cx="385763" cy="387350"/>
                        </a:xfrm>
                        <a:prstGeom prst="rect">
                          <a:avLst/>
                        </a:prstGeom>
                        <a:noFill/>
                        <a:extLst/>
                      </p:spPr>
                    </p:pic>
                  </p:oleObj>
                </mc:Fallback>
              </mc:AlternateContent>
            </a:graphicData>
          </a:graphic>
        </p:graphicFrame>
      </p:grpSp>
      <p:graphicFrame>
        <p:nvGraphicFramePr>
          <p:cNvPr id="35" name="Object 12"/>
          <p:cNvGraphicFramePr>
            <a:graphicFrameLocks noChangeAspect="1"/>
          </p:cNvGraphicFramePr>
          <p:nvPr>
            <p:extLst/>
          </p:nvPr>
        </p:nvGraphicFramePr>
        <p:xfrm>
          <a:off x="6986588" y="3065463"/>
          <a:ext cx="2032000" cy="947737"/>
        </p:xfrm>
        <a:graphic>
          <a:graphicData uri="http://schemas.openxmlformats.org/presentationml/2006/ole">
            <mc:AlternateContent xmlns:mc="http://schemas.openxmlformats.org/markup-compatibility/2006">
              <mc:Choice xmlns:v="urn:schemas-microsoft-com:vml" Requires="v">
                <p:oleObj spid="_x0000_s112240" name="方程式" r:id="rId24" imgW="952200" imgH="444240" progId="Equation.3">
                  <p:embed/>
                </p:oleObj>
              </mc:Choice>
              <mc:Fallback>
                <p:oleObj name="方程式" r:id="rId24" imgW="952200" imgH="444240" progId="Equation.3">
                  <p:embed/>
                  <p:pic>
                    <p:nvPicPr>
                      <p:cNvPr id="0" name=""/>
                      <p:cNvPicPr>
                        <a:picLocks noChangeAspect="1" noChangeArrowheads="1"/>
                      </p:cNvPicPr>
                      <p:nvPr/>
                    </p:nvPicPr>
                    <p:blipFill>
                      <a:blip r:embed="rId25"/>
                      <a:srcRect/>
                      <a:stretch>
                        <a:fillRect/>
                      </a:stretch>
                    </p:blipFill>
                    <p:spPr bwMode="auto">
                      <a:xfrm>
                        <a:off x="6986588" y="3065463"/>
                        <a:ext cx="2032000"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12"/>
          <p:cNvGraphicFramePr>
            <a:graphicFrameLocks noChangeAspect="1"/>
          </p:cNvGraphicFramePr>
          <p:nvPr>
            <p:extLst/>
          </p:nvPr>
        </p:nvGraphicFramePr>
        <p:xfrm>
          <a:off x="3636963" y="5624513"/>
          <a:ext cx="868362" cy="949325"/>
        </p:xfrm>
        <a:graphic>
          <a:graphicData uri="http://schemas.openxmlformats.org/presentationml/2006/ole">
            <mc:AlternateContent xmlns:mc="http://schemas.openxmlformats.org/markup-compatibility/2006">
              <mc:Choice xmlns:v="urn:schemas-microsoft-com:vml" Requires="v">
                <p:oleObj spid="_x0000_s112241" name="方程式" r:id="rId26" imgW="406080" imgH="444240" progId="Equation.3">
                  <p:embed/>
                </p:oleObj>
              </mc:Choice>
              <mc:Fallback>
                <p:oleObj name="方程式" r:id="rId26" imgW="406080" imgH="444240" progId="Equation.3">
                  <p:embed/>
                  <p:pic>
                    <p:nvPicPr>
                      <p:cNvPr id="0" name=""/>
                      <p:cNvPicPr>
                        <a:picLocks noChangeAspect="1" noChangeArrowheads="1"/>
                      </p:cNvPicPr>
                      <p:nvPr/>
                    </p:nvPicPr>
                    <p:blipFill>
                      <a:blip r:embed="rId27"/>
                      <a:srcRect/>
                      <a:stretch>
                        <a:fillRect/>
                      </a:stretch>
                    </p:blipFill>
                    <p:spPr bwMode="auto">
                      <a:xfrm>
                        <a:off x="3636963" y="5624513"/>
                        <a:ext cx="868362"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0" name="群組 39"/>
          <p:cNvGrpSpPr/>
          <p:nvPr/>
        </p:nvGrpSpPr>
        <p:grpSpPr>
          <a:xfrm>
            <a:off x="4604781" y="3290494"/>
            <a:ext cx="520319" cy="520319"/>
            <a:chOff x="3342651" y="3507082"/>
            <a:chExt cx="520319" cy="520319"/>
          </a:xfrm>
        </p:grpSpPr>
        <p:sp>
          <p:nvSpPr>
            <p:cNvPr id="50" name="矩形 49"/>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51" name="Object 12"/>
            <p:cNvGraphicFramePr>
              <a:graphicFrameLocks noChangeAspect="1"/>
            </p:cNvGraphicFramePr>
            <p:nvPr>
              <p:extLst/>
            </p:nvPr>
          </p:nvGraphicFramePr>
          <p:xfrm>
            <a:off x="3452214" y="3562455"/>
            <a:ext cx="350837" cy="352425"/>
          </p:xfrm>
          <a:graphic>
            <a:graphicData uri="http://schemas.openxmlformats.org/presentationml/2006/ole">
              <mc:AlternateContent xmlns:mc="http://schemas.openxmlformats.org/markup-compatibility/2006">
                <mc:Choice xmlns:v="urn:schemas-microsoft-com:vml" Requires="v">
                  <p:oleObj spid="_x0000_s112242" name="方程式" r:id="rId28" imgW="126720" imgH="126720" progId="Equation.3">
                    <p:embed/>
                  </p:oleObj>
                </mc:Choice>
                <mc:Fallback>
                  <p:oleObj name="方程式" r:id="rId28" imgW="126720" imgH="126720" progId="Equation.3">
                    <p:embed/>
                    <p:pic>
                      <p:nvPicPr>
                        <p:cNvPr id="0" name=""/>
                        <p:cNvPicPr>
                          <a:picLocks noChangeAspect="1" noChangeArrowheads="1"/>
                        </p:cNvPicPr>
                        <p:nvPr/>
                      </p:nvPicPr>
                      <p:blipFill>
                        <a:blip r:embed="rId29"/>
                        <a:srcRect/>
                        <a:stretch>
                          <a:fillRect/>
                        </a:stretch>
                      </p:blipFill>
                      <p:spPr bwMode="auto">
                        <a:xfrm>
                          <a:off x="3452214" y="3562455"/>
                          <a:ext cx="350837" cy="352425"/>
                        </a:xfrm>
                        <a:prstGeom prst="rect">
                          <a:avLst/>
                        </a:prstGeom>
                        <a:noFill/>
                        <a:extLst/>
                      </p:spPr>
                    </p:pic>
                  </p:oleObj>
                </mc:Fallback>
              </mc:AlternateContent>
            </a:graphicData>
          </a:graphic>
        </p:graphicFrame>
      </p:grpSp>
      <p:grpSp>
        <p:nvGrpSpPr>
          <p:cNvPr id="52" name="群組 51"/>
          <p:cNvGrpSpPr/>
          <p:nvPr/>
        </p:nvGrpSpPr>
        <p:grpSpPr>
          <a:xfrm>
            <a:off x="5253394" y="4193274"/>
            <a:ext cx="520319" cy="520319"/>
            <a:chOff x="3342651" y="3507082"/>
            <a:chExt cx="520319" cy="520319"/>
          </a:xfrm>
        </p:grpSpPr>
        <p:sp>
          <p:nvSpPr>
            <p:cNvPr id="53" name="矩形 52"/>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54" name="Object 12"/>
            <p:cNvGraphicFramePr>
              <a:graphicFrameLocks noChangeAspect="1"/>
            </p:cNvGraphicFramePr>
            <p:nvPr>
              <p:extLst/>
            </p:nvPr>
          </p:nvGraphicFramePr>
          <p:xfrm>
            <a:off x="3452978" y="3563248"/>
            <a:ext cx="349250" cy="352425"/>
          </p:xfrm>
          <a:graphic>
            <a:graphicData uri="http://schemas.openxmlformats.org/presentationml/2006/ole">
              <mc:AlternateContent xmlns:mc="http://schemas.openxmlformats.org/markup-compatibility/2006">
                <mc:Choice xmlns:v="urn:schemas-microsoft-com:vml" Requires="v">
                  <p:oleObj spid="_x0000_s112243" name="方程式" r:id="rId30" imgW="126720" imgH="126720" progId="Equation.3">
                    <p:embed/>
                  </p:oleObj>
                </mc:Choice>
                <mc:Fallback>
                  <p:oleObj name="方程式" r:id="rId30" imgW="126720" imgH="126720" progId="Equation.3">
                    <p:embed/>
                    <p:pic>
                      <p:nvPicPr>
                        <p:cNvPr id="0" name=""/>
                        <p:cNvPicPr>
                          <a:picLocks noChangeAspect="1" noChangeArrowheads="1"/>
                        </p:cNvPicPr>
                        <p:nvPr/>
                      </p:nvPicPr>
                      <p:blipFill>
                        <a:blip r:embed="rId31"/>
                        <a:srcRect/>
                        <a:stretch>
                          <a:fillRect/>
                        </a:stretch>
                      </p:blipFill>
                      <p:spPr bwMode="auto">
                        <a:xfrm>
                          <a:off x="3452978" y="3563248"/>
                          <a:ext cx="349250" cy="352425"/>
                        </a:xfrm>
                        <a:prstGeom prst="rect">
                          <a:avLst/>
                        </a:prstGeom>
                        <a:noFill/>
                        <a:extLst/>
                      </p:spPr>
                    </p:pic>
                  </p:oleObj>
                </mc:Fallback>
              </mc:AlternateContent>
            </a:graphicData>
          </a:graphic>
        </p:graphicFrame>
      </p:grpSp>
      <p:grpSp>
        <p:nvGrpSpPr>
          <p:cNvPr id="55" name="群組 54"/>
          <p:cNvGrpSpPr/>
          <p:nvPr/>
        </p:nvGrpSpPr>
        <p:grpSpPr>
          <a:xfrm>
            <a:off x="5909505" y="5095715"/>
            <a:ext cx="520319" cy="520319"/>
            <a:chOff x="3342651" y="3507082"/>
            <a:chExt cx="520319" cy="520319"/>
          </a:xfrm>
        </p:grpSpPr>
        <p:sp>
          <p:nvSpPr>
            <p:cNvPr id="56" name="矩形 55"/>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57" name="Object 12"/>
            <p:cNvGraphicFramePr>
              <a:graphicFrameLocks noChangeAspect="1"/>
            </p:cNvGraphicFramePr>
            <p:nvPr>
              <p:extLst/>
            </p:nvPr>
          </p:nvGraphicFramePr>
          <p:xfrm>
            <a:off x="3452002" y="3562263"/>
            <a:ext cx="350837" cy="352425"/>
          </p:xfrm>
          <a:graphic>
            <a:graphicData uri="http://schemas.openxmlformats.org/presentationml/2006/ole">
              <mc:AlternateContent xmlns:mc="http://schemas.openxmlformats.org/markup-compatibility/2006">
                <mc:Choice xmlns:v="urn:schemas-microsoft-com:vml" Requires="v">
                  <p:oleObj spid="_x0000_s112244" name="方程式" r:id="rId32" imgW="126720" imgH="126720" progId="Equation.3">
                    <p:embed/>
                  </p:oleObj>
                </mc:Choice>
                <mc:Fallback>
                  <p:oleObj name="方程式" r:id="rId32" imgW="126720" imgH="126720" progId="Equation.3">
                    <p:embed/>
                    <p:pic>
                      <p:nvPicPr>
                        <p:cNvPr id="0" name=""/>
                        <p:cNvPicPr>
                          <a:picLocks noChangeAspect="1" noChangeArrowheads="1"/>
                        </p:cNvPicPr>
                        <p:nvPr/>
                      </p:nvPicPr>
                      <p:blipFill>
                        <a:blip r:embed="rId33"/>
                        <a:srcRect/>
                        <a:stretch>
                          <a:fillRect/>
                        </a:stretch>
                      </p:blipFill>
                      <p:spPr bwMode="auto">
                        <a:xfrm>
                          <a:off x="3452002" y="3562263"/>
                          <a:ext cx="350837" cy="352425"/>
                        </a:xfrm>
                        <a:prstGeom prst="rect">
                          <a:avLst/>
                        </a:prstGeom>
                        <a:noFill/>
                        <a:extLst/>
                      </p:spPr>
                    </p:pic>
                  </p:oleObj>
                </mc:Fallback>
              </mc:AlternateContent>
            </a:graphicData>
          </a:graphic>
        </p:graphicFrame>
      </p:grpSp>
      <p:cxnSp>
        <p:nvCxnSpPr>
          <p:cNvPr id="58" name="直線單箭頭接點 57"/>
          <p:cNvCxnSpPr/>
          <p:nvPr/>
        </p:nvCxnSpPr>
        <p:spPr>
          <a:xfrm>
            <a:off x="2103903" y="3545151"/>
            <a:ext cx="0" cy="2548140"/>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2103903" y="6074241"/>
            <a:ext cx="91167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2422310" y="4435511"/>
            <a:ext cx="0" cy="1666105"/>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a:off x="2705558" y="5300006"/>
            <a:ext cx="0" cy="777875"/>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a:off x="2999138" y="3519094"/>
            <a:ext cx="16056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a:off x="3653302" y="4435511"/>
            <a:ext cx="16000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a:off x="5135520" y="3525874"/>
            <a:ext cx="17558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a:off x="5815740" y="4435511"/>
            <a:ext cx="107566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6410690" y="5288177"/>
            <a:ext cx="48071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4889762" y="3825244"/>
            <a:ext cx="0" cy="2239489"/>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5513553" y="4687345"/>
            <a:ext cx="0" cy="1414271"/>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6156090" y="5575575"/>
            <a:ext cx="0" cy="526041"/>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a:off x="4464197" y="6074241"/>
            <a:ext cx="1710943" cy="0"/>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endCxn id="56" idx="1"/>
          </p:cNvCxnSpPr>
          <p:nvPr/>
        </p:nvCxnSpPr>
        <p:spPr>
          <a:xfrm>
            <a:off x="4158584" y="5336674"/>
            <a:ext cx="1750921" cy="192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矩形 102"/>
          <p:cNvSpPr/>
          <p:nvPr/>
        </p:nvSpPr>
        <p:spPr>
          <a:xfrm>
            <a:off x="683976" y="3083152"/>
            <a:ext cx="493752"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04" name="矩形 103"/>
          <p:cNvSpPr/>
          <p:nvPr/>
        </p:nvSpPr>
        <p:spPr>
          <a:xfrm>
            <a:off x="683703" y="4873349"/>
            <a:ext cx="461193" cy="461665"/>
          </a:xfrm>
          <a:prstGeom prst="rect">
            <a:avLst/>
          </a:prstGeom>
        </p:spPr>
        <p:txBody>
          <a:bodyPr wrap="square">
            <a:spAutoFit/>
          </a:bodyPr>
          <a:lstStyle/>
          <a:p>
            <a:r>
              <a:rPr lang="en-US" altLang="zh-TW" sz="2400" b="1" dirty="0" smtClean="0">
                <a:solidFill>
                  <a:srgbClr val="FF0000"/>
                </a:solidFill>
              </a:rPr>
              <a:t>-3</a:t>
            </a:r>
            <a:endParaRPr lang="zh-TW" altLang="en-US" sz="2400" b="1" dirty="0">
              <a:solidFill>
                <a:srgbClr val="FF0000"/>
              </a:solidFill>
            </a:endParaRPr>
          </a:p>
        </p:txBody>
      </p:sp>
      <p:sp>
        <p:nvSpPr>
          <p:cNvPr id="105" name="矩形 104"/>
          <p:cNvSpPr/>
          <p:nvPr/>
        </p:nvSpPr>
        <p:spPr>
          <a:xfrm>
            <a:off x="667417" y="3999478"/>
            <a:ext cx="528324" cy="461665"/>
          </a:xfrm>
          <a:prstGeom prst="rect">
            <a:avLst/>
          </a:prstGeom>
        </p:spPr>
        <p:txBody>
          <a:bodyPr wrap="square">
            <a:spAutoFit/>
          </a:bodyPr>
          <a:lstStyle/>
          <a:p>
            <a:r>
              <a:rPr lang="en-US" altLang="zh-TW" sz="2400" b="1" dirty="0" smtClean="0">
                <a:solidFill>
                  <a:srgbClr val="FF0000"/>
                </a:solidFill>
              </a:rPr>
              <a:t>1</a:t>
            </a:r>
            <a:endParaRPr lang="zh-TW" altLang="en-US" sz="2400" b="1" dirty="0">
              <a:solidFill>
                <a:srgbClr val="FF0000"/>
              </a:solidFill>
            </a:endParaRPr>
          </a:p>
        </p:txBody>
      </p:sp>
      <p:sp>
        <p:nvSpPr>
          <p:cNvPr id="106" name="矩形 105"/>
          <p:cNvSpPr/>
          <p:nvPr/>
        </p:nvSpPr>
        <p:spPr>
          <a:xfrm>
            <a:off x="3561227" y="4030727"/>
            <a:ext cx="665082" cy="461665"/>
          </a:xfrm>
          <a:prstGeom prst="rect">
            <a:avLst/>
          </a:prstGeom>
        </p:spPr>
        <p:txBody>
          <a:bodyPr wrap="square">
            <a:spAutoFit/>
          </a:bodyPr>
          <a:lstStyle/>
          <a:p>
            <a:r>
              <a:rPr lang="en-US" altLang="zh-TW" sz="2400" b="1" dirty="0" smtClean="0">
                <a:solidFill>
                  <a:srgbClr val="FF0000"/>
                </a:solidFill>
                <a:latin typeface="+mj-lt"/>
              </a:rPr>
              <a:t>2.7</a:t>
            </a:r>
            <a:endParaRPr lang="zh-TW" altLang="en-US" sz="2400" b="1" dirty="0">
              <a:solidFill>
                <a:srgbClr val="FF0000"/>
              </a:solidFill>
              <a:latin typeface="+mj-lt"/>
            </a:endParaRPr>
          </a:p>
        </p:txBody>
      </p:sp>
      <p:sp>
        <p:nvSpPr>
          <p:cNvPr id="107" name="矩形 106"/>
          <p:cNvSpPr/>
          <p:nvPr/>
        </p:nvSpPr>
        <p:spPr>
          <a:xfrm>
            <a:off x="2964737" y="3091372"/>
            <a:ext cx="492443" cy="461665"/>
          </a:xfrm>
          <a:prstGeom prst="rect">
            <a:avLst/>
          </a:prstGeom>
        </p:spPr>
        <p:txBody>
          <a:bodyPr wrap="none">
            <a:spAutoFit/>
          </a:bodyPr>
          <a:lstStyle/>
          <a:p>
            <a:r>
              <a:rPr lang="en-US" altLang="zh-TW" sz="2400" b="1" dirty="0">
                <a:solidFill>
                  <a:srgbClr val="FF0000"/>
                </a:solidFill>
                <a:latin typeface="+mj-lt"/>
              </a:rPr>
              <a:t>20</a:t>
            </a:r>
            <a:endParaRPr lang="zh-TW" altLang="en-US" sz="2400" b="1" dirty="0">
              <a:solidFill>
                <a:srgbClr val="FF0000"/>
              </a:solidFill>
              <a:latin typeface="+mj-lt"/>
            </a:endParaRPr>
          </a:p>
        </p:txBody>
      </p:sp>
      <p:sp>
        <p:nvSpPr>
          <p:cNvPr id="108" name="矩形 107"/>
          <p:cNvSpPr/>
          <p:nvPr/>
        </p:nvSpPr>
        <p:spPr>
          <a:xfrm>
            <a:off x="4104192" y="4844655"/>
            <a:ext cx="1036480" cy="461665"/>
          </a:xfrm>
          <a:prstGeom prst="rect">
            <a:avLst/>
          </a:prstGeom>
        </p:spPr>
        <p:txBody>
          <a:bodyPr wrap="square">
            <a:spAutoFit/>
          </a:bodyPr>
          <a:lstStyle/>
          <a:p>
            <a:r>
              <a:rPr lang="en-US" altLang="zh-TW" sz="2400" b="1" dirty="0" smtClean="0">
                <a:solidFill>
                  <a:srgbClr val="FF0000"/>
                </a:solidFill>
                <a:latin typeface="+mj-lt"/>
              </a:rPr>
              <a:t>0.05</a:t>
            </a:r>
            <a:endParaRPr lang="zh-TW" altLang="en-US" sz="2400" b="1" dirty="0">
              <a:solidFill>
                <a:srgbClr val="FF0000"/>
              </a:solidFill>
              <a:latin typeface="+mj-lt"/>
            </a:endParaRPr>
          </a:p>
        </p:txBody>
      </p:sp>
      <p:sp>
        <p:nvSpPr>
          <p:cNvPr id="109" name="矩形 108"/>
          <p:cNvSpPr/>
          <p:nvPr/>
        </p:nvSpPr>
        <p:spPr>
          <a:xfrm>
            <a:off x="6550146" y="3036238"/>
            <a:ext cx="723275" cy="461665"/>
          </a:xfrm>
          <a:prstGeom prst="rect">
            <a:avLst/>
          </a:prstGeom>
        </p:spPr>
        <p:txBody>
          <a:bodyPr wrap="none">
            <a:spAutoFit/>
          </a:bodyPr>
          <a:lstStyle/>
          <a:p>
            <a:r>
              <a:rPr lang="en-US" altLang="zh-TW" sz="2400" b="1" dirty="0" smtClean="0">
                <a:solidFill>
                  <a:srgbClr val="FF0000"/>
                </a:solidFill>
                <a:latin typeface="times" panose="02020603050405020304" pitchFamily="18" charset="0"/>
              </a:rPr>
              <a:t>0.88</a:t>
            </a:r>
            <a:endParaRPr lang="zh-TW" altLang="en-US" sz="2400" b="1" dirty="0">
              <a:solidFill>
                <a:srgbClr val="FF0000"/>
              </a:solidFill>
            </a:endParaRPr>
          </a:p>
        </p:txBody>
      </p:sp>
      <p:sp>
        <p:nvSpPr>
          <p:cNvPr id="110" name="矩形 109"/>
          <p:cNvSpPr/>
          <p:nvPr/>
        </p:nvSpPr>
        <p:spPr>
          <a:xfrm>
            <a:off x="6573941" y="3922105"/>
            <a:ext cx="723275" cy="461665"/>
          </a:xfrm>
          <a:prstGeom prst="rect">
            <a:avLst/>
          </a:prstGeom>
        </p:spPr>
        <p:txBody>
          <a:bodyPr wrap="none">
            <a:spAutoFit/>
          </a:bodyPr>
          <a:lstStyle/>
          <a:p>
            <a:r>
              <a:rPr lang="en-US" altLang="zh-TW" sz="2400" b="1" dirty="0" smtClean="0">
                <a:solidFill>
                  <a:srgbClr val="FF0000"/>
                </a:solidFill>
                <a:latin typeface="times" panose="02020603050405020304" pitchFamily="18" charset="0"/>
              </a:rPr>
              <a:t>0.12</a:t>
            </a:r>
            <a:endParaRPr lang="zh-TW" altLang="en-US" sz="2400" b="1" dirty="0">
              <a:solidFill>
                <a:srgbClr val="FF0000"/>
              </a:solidFill>
            </a:endParaRPr>
          </a:p>
        </p:txBody>
      </p:sp>
      <p:sp>
        <p:nvSpPr>
          <p:cNvPr id="111" name="矩形 110"/>
          <p:cNvSpPr/>
          <p:nvPr/>
        </p:nvSpPr>
        <p:spPr>
          <a:xfrm>
            <a:off x="6638581" y="4759044"/>
            <a:ext cx="492443" cy="461665"/>
          </a:xfrm>
          <a:prstGeom prst="rect">
            <a:avLst/>
          </a:prstGeom>
        </p:spPr>
        <p:txBody>
          <a:bodyPr wrap="none">
            <a:spAutoFit/>
          </a:bodyPr>
          <a:lstStyle/>
          <a:p>
            <a:r>
              <a:rPr lang="en-US" altLang="zh-TW" sz="2400" b="1" dirty="0" smtClean="0">
                <a:solidFill>
                  <a:srgbClr val="FF0000"/>
                </a:solidFill>
                <a:latin typeface="Calibri" panose="020F0502020204030204" pitchFamily="34" charset="0"/>
              </a:rPr>
              <a:t>≈</a:t>
            </a:r>
            <a:r>
              <a:rPr lang="en-US" altLang="zh-TW" sz="2400" b="1" dirty="0" smtClean="0">
                <a:solidFill>
                  <a:srgbClr val="FF0000"/>
                </a:solidFill>
                <a:latin typeface="times" panose="02020603050405020304" pitchFamily="18" charset="0"/>
              </a:rPr>
              <a:t>0</a:t>
            </a:r>
            <a:endParaRPr lang="zh-TW" altLang="en-US" sz="2400" b="1" dirty="0">
              <a:solidFill>
                <a:srgbClr val="FF0000"/>
              </a:solidFill>
            </a:endParaRPr>
          </a:p>
        </p:txBody>
      </p:sp>
      <mc:AlternateContent xmlns:mc="http://schemas.openxmlformats.org/markup-compatibility/2006" xmlns:a14="http://schemas.microsoft.com/office/drawing/2010/main">
        <mc:Choice Requires="a14">
          <p:sp>
            <p:nvSpPr>
              <p:cNvPr id="64" name="文字方塊 63"/>
              <p:cNvSpPr txBox="1"/>
              <p:nvPr/>
            </p:nvSpPr>
            <p:spPr>
              <a:xfrm>
                <a:off x="6805802" y="1431015"/>
                <a:ext cx="2221716" cy="1200650"/>
              </a:xfrm>
              <a:prstGeom prst="rect">
                <a:avLst/>
              </a:prstGeom>
              <a:noFill/>
            </p:spPr>
            <p:txBody>
              <a:bodyPr wrap="square" rtlCol="0">
                <a:spAutoFit/>
              </a:bodyPr>
              <a:lstStyle/>
              <a:p>
                <a:r>
                  <a:rPr lang="en-US" altLang="zh-TW" sz="2400" b="1" i="1" u="sng" dirty="0" smtClean="0"/>
                  <a:t>Probability</a:t>
                </a:r>
                <a:r>
                  <a:rPr lang="en-US" altLang="zh-TW" sz="2400" dirty="0" smtClean="0"/>
                  <a:t>:</a:t>
                </a:r>
              </a:p>
              <a:p>
                <a:pPr marL="342900" indent="-342900">
                  <a:buFont typeface="Wingdings" panose="05000000000000000000" pitchFamily="2" charset="2"/>
                  <a:buChar char="n"/>
                </a:pPr>
                <a14:m>
                  <m:oMath xmlns:m="http://schemas.openxmlformats.org/officeDocument/2006/math">
                    <m:r>
                      <a:rPr lang="en-US" altLang="zh-TW" sz="2400" b="0" i="1" smtClean="0">
                        <a:latin typeface="Cambria Math" panose="02040503050406030204" pitchFamily="18" charset="0"/>
                      </a:rPr>
                      <m:t>1&gt;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r>
                      <a:rPr lang="en-US" altLang="zh-TW" sz="2400" b="0" i="1" smtClean="0">
                        <a:latin typeface="Cambria Math" panose="02040503050406030204" pitchFamily="18" charset="0"/>
                      </a:rPr>
                      <m:t>&gt;0</m:t>
                    </m:r>
                  </m:oMath>
                </a14:m>
                <a:endParaRPr lang="en-US" altLang="zh-TW" sz="2400" dirty="0" smtClean="0"/>
              </a:p>
              <a:p>
                <a:pPr marL="342900" indent="-342900">
                  <a:buFont typeface="Wingdings" panose="05000000000000000000" pitchFamily="2" charset="2"/>
                  <a:buChar char="n"/>
                </a:pPr>
                <a14:m>
                  <m:oMath xmlns:m="http://schemas.openxmlformats.org/officeDocument/2006/math">
                    <m:nary>
                      <m:naryPr>
                        <m:chr m:val="∑"/>
                        <m:supHide m:val="on"/>
                        <m:ctrlPr>
                          <a:rPr lang="en-US" altLang="zh-TW" sz="2400" i="1" smtClean="0">
                            <a:latin typeface="Cambria Math" panose="02040503050406030204" pitchFamily="18" charset="0"/>
                          </a:rPr>
                        </m:ctrlPr>
                      </m:naryPr>
                      <m:sub>
                        <m:r>
                          <m:rPr>
                            <m:brk m:alnAt="7"/>
                          </m:rPr>
                          <a:rPr lang="en-US" altLang="zh-TW" sz="2400" b="0" i="1" smtClean="0">
                            <a:latin typeface="Cambria Math" panose="02040503050406030204" pitchFamily="18" charset="0"/>
                          </a:rPr>
                          <m:t>𝑖</m:t>
                        </m:r>
                      </m:sub>
                      <m:sup/>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𝑦</m:t>
                            </m:r>
                          </m:e>
                          <m:sub>
                            <m:r>
                              <a:rPr lang="en-US" altLang="zh-TW" sz="2400" b="0" i="1" smtClean="0">
                                <a:latin typeface="Cambria Math" panose="02040503050406030204" pitchFamily="18" charset="0"/>
                              </a:rPr>
                              <m:t>𝑖</m:t>
                            </m:r>
                          </m:sub>
                        </m:sSub>
                        <m:r>
                          <a:rPr lang="en-US" altLang="zh-TW" sz="2400" b="0" i="1" smtClean="0">
                            <a:latin typeface="Cambria Math" panose="02040503050406030204" pitchFamily="18" charset="0"/>
                          </a:rPr>
                          <m:t>=1</m:t>
                        </m:r>
                      </m:e>
                    </m:nary>
                  </m:oMath>
                </a14:m>
                <a:endParaRPr lang="zh-TW" altLang="en-US" sz="2400" dirty="0"/>
              </a:p>
            </p:txBody>
          </p:sp>
        </mc:Choice>
        <mc:Fallback xmlns="">
          <p:sp>
            <p:nvSpPr>
              <p:cNvPr id="64" name="文字方塊 63"/>
              <p:cNvSpPr txBox="1">
                <a:spLocks noRot="1" noChangeAspect="1" noMove="1" noResize="1" noEditPoints="1" noAdjustHandles="1" noChangeArrowheads="1" noChangeShapeType="1" noTextEdit="1"/>
              </p:cNvSpPr>
              <p:nvPr/>
            </p:nvSpPr>
            <p:spPr>
              <a:xfrm>
                <a:off x="6805802" y="1431015"/>
                <a:ext cx="2221716" cy="1200650"/>
              </a:xfrm>
              <a:prstGeom prst="rect">
                <a:avLst/>
              </a:prstGeom>
              <a:blipFill rotWithShape="0">
                <a:blip r:embed="rId34"/>
                <a:stretch>
                  <a:fillRect l="-5753" t="-4061" b="-74619"/>
                </a:stretch>
              </a:blipFill>
            </p:spPr>
            <p:txBody>
              <a:bodyPr/>
              <a:lstStyle/>
              <a:p>
                <a:r>
                  <a:rPr lang="zh-TW" altLang="en-US">
                    <a:noFill/>
                  </a:rPr>
                  <a:t> </a:t>
                </a:r>
              </a:p>
            </p:txBody>
          </p:sp>
        </mc:Fallback>
      </mc:AlternateContent>
      <p:graphicFrame>
        <p:nvGraphicFramePr>
          <p:cNvPr id="65" name="Object 12"/>
          <p:cNvGraphicFramePr>
            <a:graphicFrameLocks noChangeAspect="1"/>
          </p:cNvGraphicFramePr>
          <p:nvPr>
            <p:extLst/>
          </p:nvPr>
        </p:nvGraphicFramePr>
        <p:xfrm>
          <a:off x="6953250" y="3997325"/>
          <a:ext cx="2085975" cy="947738"/>
        </p:xfrm>
        <a:graphic>
          <a:graphicData uri="http://schemas.openxmlformats.org/presentationml/2006/ole">
            <mc:AlternateContent xmlns:mc="http://schemas.openxmlformats.org/markup-compatibility/2006">
              <mc:Choice xmlns:v="urn:schemas-microsoft-com:vml" Requires="v">
                <p:oleObj spid="_x0000_s112245" name="方程式" r:id="rId35" imgW="977760" imgH="444240" progId="Equation.3">
                  <p:embed/>
                </p:oleObj>
              </mc:Choice>
              <mc:Fallback>
                <p:oleObj name="方程式" r:id="rId35" imgW="977760" imgH="444240" progId="Equation.3">
                  <p:embed/>
                  <p:pic>
                    <p:nvPicPr>
                      <p:cNvPr id="0" name=""/>
                      <p:cNvPicPr>
                        <a:picLocks noChangeAspect="1" noChangeArrowheads="1"/>
                      </p:cNvPicPr>
                      <p:nvPr/>
                    </p:nvPicPr>
                    <p:blipFill>
                      <a:blip r:embed="rId36"/>
                      <a:srcRect/>
                      <a:stretch>
                        <a:fillRect/>
                      </a:stretch>
                    </p:blipFill>
                    <p:spPr bwMode="auto">
                      <a:xfrm>
                        <a:off x="6953250" y="3997325"/>
                        <a:ext cx="2085975" cy="947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 name="Object 12"/>
          <p:cNvGraphicFramePr>
            <a:graphicFrameLocks noChangeAspect="1"/>
          </p:cNvGraphicFramePr>
          <p:nvPr>
            <p:extLst/>
          </p:nvPr>
        </p:nvGraphicFramePr>
        <p:xfrm>
          <a:off x="6943725" y="4926013"/>
          <a:ext cx="2060575" cy="947737"/>
        </p:xfrm>
        <a:graphic>
          <a:graphicData uri="http://schemas.openxmlformats.org/presentationml/2006/ole">
            <mc:AlternateContent xmlns:mc="http://schemas.openxmlformats.org/markup-compatibility/2006">
              <mc:Choice xmlns:v="urn:schemas-microsoft-com:vml" Requires="v">
                <p:oleObj spid="_x0000_s112246" name="方程式" r:id="rId37" imgW="965160" imgH="444240" progId="Equation.3">
                  <p:embed/>
                </p:oleObj>
              </mc:Choice>
              <mc:Fallback>
                <p:oleObj name="方程式" r:id="rId37" imgW="965160" imgH="444240" progId="Equation.3">
                  <p:embed/>
                  <p:pic>
                    <p:nvPicPr>
                      <p:cNvPr id="0" name=""/>
                      <p:cNvPicPr>
                        <a:picLocks noChangeAspect="1" noChangeArrowheads="1"/>
                      </p:cNvPicPr>
                      <p:nvPr/>
                    </p:nvPicPr>
                    <p:blipFill>
                      <a:blip r:embed="rId38"/>
                      <a:srcRect/>
                      <a:stretch>
                        <a:fillRect/>
                      </a:stretch>
                    </p:blipFill>
                    <p:spPr bwMode="auto">
                      <a:xfrm>
                        <a:off x="6943725" y="4926013"/>
                        <a:ext cx="2060575"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540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p:bldP spid="106" grpId="0"/>
      <p:bldP spid="107" grpId="0"/>
      <p:bldP spid="108" grpId="0"/>
      <p:bldP spid="109" grpId="0"/>
      <p:bldP spid="110" grpId="0"/>
      <p:bldP spid="1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How to set network parameters</a:t>
            </a:r>
            <a:endParaRPr lang="zh-TW" altLang="en-US" dirty="0"/>
          </a:p>
        </p:txBody>
      </p:sp>
      <p:pic>
        <p:nvPicPr>
          <p:cNvPr id="33" name="圖片 32"/>
          <p:cNvPicPr>
            <a:picLocks noChangeAspect="1"/>
          </p:cNvPicPr>
          <p:nvPr/>
        </p:nvPicPr>
        <p:blipFill>
          <a:blip r:embed="rId3"/>
          <a:stretch>
            <a:fillRect/>
          </a:stretch>
        </p:blipFill>
        <p:spPr>
          <a:xfrm>
            <a:off x="160018" y="2227843"/>
            <a:ext cx="2130022" cy="2116455"/>
          </a:xfrm>
          <a:prstGeom prst="rect">
            <a:avLst/>
          </a:prstGeom>
        </p:spPr>
      </p:pic>
      <p:sp>
        <p:nvSpPr>
          <p:cNvPr id="8" name="文字方塊 7"/>
          <p:cNvSpPr txBox="1"/>
          <p:nvPr/>
        </p:nvSpPr>
        <p:spPr>
          <a:xfrm>
            <a:off x="407377" y="4331325"/>
            <a:ext cx="1447800" cy="369332"/>
          </a:xfrm>
          <a:prstGeom prst="rect">
            <a:avLst/>
          </a:prstGeom>
          <a:noFill/>
        </p:spPr>
        <p:txBody>
          <a:bodyPr wrap="square" rtlCol="0">
            <a:spAutoFit/>
          </a:bodyPr>
          <a:lstStyle/>
          <a:p>
            <a:r>
              <a:rPr lang="en-US" altLang="zh-TW" dirty="0" smtClean="0"/>
              <a:t>16 x 16 = 256</a:t>
            </a:r>
            <a:endParaRPr lang="zh-TW" altLang="en-US" dirty="0"/>
          </a:p>
        </p:txBody>
      </p:sp>
      <p:sp>
        <p:nvSpPr>
          <p:cNvPr id="35" name="矩形 34"/>
          <p:cNvSpPr/>
          <p:nvPr/>
        </p:nvSpPr>
        <p:spPr>
          <a:xfrm>
            <a:off x="3702826" y="189712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0" name="矩形 39"/>
          <p:cNvSpPr/>
          <p:nvPr/>
        </p:nvSpPr>
        <p:spPr>
          <a:xfrm>
            <a:off x="2519723" y="1924763"/>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6" name="矩形 45"/>
          <p:cNvSpPr/>
          <p:nvPr/>
        </p:nvSpPr>
        <p:spPr>
          <a:xfrm>
            <a:off x="2588111" y="264245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47" name="矩形 46"/>
          <p:cNvSpPr/>
          <p:nvPr/>
        </p:nvSpPr>
        <p:spPr>
          <a:xfrm>
            <a:off x="2593929" y="207212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9" name="Object 12"/>
          <p:cNvGraphicFramePr>
            <a:graphicFrameLocks noChangeAspect="1"/>
          </p:cNvGraphicFramePr>
          <p:nvPr>
            <p:extLst/>
          </p:nvPr>
        </p:nvGraphicFramePr>
        <p:xfrm>
          <a:off x="2606628" y="1976877"/>
          <a:ext cx="325438" cy="461962"/>
        </p:xfrm>
        <a:graphic>
          <a:graphicData uri="http://schemas.openxmlformats.org/presentationml/2006/ole">
            <mc:AlternateContent xmlns:mc="http://schemas.openxmlformats.org/markup-compatibility/2006">
              <mc:Choice xmlns:v="urn:schemas-microsoft-com:vml" Requires="v">
                <p:oleObj spid="_x0000_s100582"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2606628" y="1976877"/>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12"/>
          <p:cNvGraphicFramePr>
            <a:graphicFrameLocks noChangeAspect="1"/>
          </p:cNvGraphicFramePr>
          <p:nvPr>
            <p:extLst/>
          </p:nvPr>
        </p:nvGraphicFramePr>
        <p:xfrm>
          <a:off x="2611924" y="2559606"/>
          <a:ext cx="352425" cy="461963"/>
        </p:xfrm>
        <a:graphic>
          <a:graphicData uri="http://schemas.openxmlformats.org/presentationml/2006/ole">
            <mc:AlternateContent xmlns:mc="http://schemas.openxmlformats.org/markup-compatibility/2006">
              <mc:Choice xmlns:v="urn:schemas-microsoft-com:vml" Requires="v">
                <p:oleObj spid="_x0000_s100583"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2611924" y="2559606"/>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橢圓 52"/>
          <p:cNvSpPr/>
          <p:nvPr/>
        </p:nvSpPr>
        <p:spPr>
          <a:xfrm>
            <a:off x="3799936" y="190812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4" name="橢圓 53"/>
          <p:cNvSpPr/>
          <p:nvPr/>
        </p:nvSpPr>
        <p:spPr>
          <a:xfrm>
            <a:off x="3802278" y="268669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5" name="橢圓 54"/>
          <p:cNvSpPr/>
          <p:nvPr/>
        </p:nvSpPr>
        <p:spPr>
          <a:xfrm>
            <a:off x="3790645" y="391470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6" name="文字方塊 55"/>
          <p:cNvSpPr txBox="1"/>
          <p:nvPr/>
        </p:nvSpPr>
        <p:spPr>
          <a:xfrm rot="5400000">
            <a:off x="3787898" y="3336999"/>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59" name="矩形 58"/>
          <p:cNvSpPr/>
          <p:nvPr/>
        </p:nvSpPr>
        <p:spPr>
          <a:xfrm>
            <a:off x="2597636" y="404021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62" name="Object 12"/>
          <p:cNvGraphicFramePr>
            <a:graphicFrameLocks noChangeAspect="1"/>
          </p:cNvGraphicFramePr>
          <p:nvPr>
            <p:extLst/>
          </p:nvPr>
        </p:nvGraphicFramePr>
        <p:xfrm>
          <a:off x="2525713" y="3943446"/>
          <a:ext cx="544512" cy="488950"/>
        </p:xfrm>
        <a:graphic>
          <a:graphicData uri="http://schemas.openxmlformats.org/presentationml/2006/ole">
            <mc:AlternateContent xmlns:mc="http://schemas.openxmlformats.org/markup-compatibility/2006">
              <mc:Choice xmlns:v="urn:schemas-microsoft-com:vml" Requires="v">
                <p:oleObj spid="_x0000_s100584" name="方程式" r:id="rId8" imgW="253800" imgH="228600" progId="Equation.3">
                  <p:embed/>
                </p:oleObj>
              </mc:Choice>
              <mc:Fallback>
                <p:oleObj name="方程式" r:id="rId8" imgW="253800" imgH="228600" progId="Equation.3">
                  <p:embed/>
                  <p:pic>
                    <p:nvPicPr>
                      <p:cNvPr id="0" name=""/>
                      <p:cNvPicPr>
                        <a:picLocks noChangeAspect="1" noChangeArrowheads="1"/>
                      </p:cNvPicPr>
                      <p:nvPr/>
                    </p:nvPicPr>
                    <p:blipFill>
                      <a:blip r:embed="rId9"/>
                      <a:srcRect/>
                      <a:stretch>
                        <a:fillRect/>
                      </a:stretch>
                    </p:blipFill>
                    <p:spPr bwMode="auto">
                      <a:xfrm>
                        <a:off x="2525713" y="3943446"/>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文字方塊 62"/>
          <p:cNvSpPr txBox="1"/>
          <p:nvPr/>
        </p:nvSpPr>
        <p:spPr>
          <a:xfrm rot="5400000">
            <a:off x="2473568" y="3325155"/>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72" name="文字方塊 71"/>
          <p:cNvSpPr txBox="1"/>
          <p:nvPr/>
        </p:nvSpPr>
        <p:spPr>
          <a:xfrm>
            <a:off x="5027143" y="1849540"/>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73" name="文字方塊 72"/>
          <p:cNvSpPr txBox="1"/>
          <p:nvPr/>
        </p:nvSpPr>
        <p:spPr>
          <a:xfrm>
            <a:off x="5044766" y="2635039"/>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74" name="文字方塊 73"/>
          <p:cNvSpPr txBox="1"/>
          <p:nvPr/>
        </p:nvSpPr>
        <p:spPr>
          <a:xfrm>
            <a:off x="5056946" y="3891331"/>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cxnSp>
        <p:nvCxnSpPr>
          <p:cNvPr id="75" name="直線單箭頭接點 74"/>
          <p:cNvCxnSpPr>
            <a:stCxn id="53" idx="6"/>
          </p:cNvCxnSpPr>
          <p:nvPr/>
        </p:nvCxnSpPr>
        <p:spPr>
          <a:xfrm>
            <a:off x="4374094" y="219520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4374094" y="298695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4364803" y="420892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stCxn id="54" idx="6"/>
          </p:cNvCxnSpPr>
          <p:nvPr/>
        </p:nvCxnSpPr>
        <p:spPr>
          <a:xfrm flipV="1">
            <a:off x="4376436" y="2195203"/>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stCxn id="53" idx="6"/>
          </p:cNvCxnSpPr>
          <p:nvPr/>
        </p:nvCxnSpPr>
        <p:spPr>
          <a:xfrm>
            <a:off x="4374094" y="2195203"/>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stCxn id="53" idx="6"/>
          </p:cNvCxnSpPr>
          <p:nvPr/>
        </p:nvCxnSpPr>
        <p:spPr>
          <a:xfrm>
            <a:off x="4374094" y="2195203"/>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stCxn id="54" idx="6"/>
          </p:cNvCxnSpPr>
          <p:nvPr/>
        </p:nvCxnSpPr>
        <p:spPr>
          <a:xfrm>
            <a:off x="4376436" y="2973773"/>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5" idx="6"/>
          </p:cNvCxnSpPr>
          <p:nvPr/>
        </p:nvCxnSpPr>
        <p:spPr>
          <a:xfrm flipV="1">
            <a:off x="4364803" y="2195203"/>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5" idx="6"/>
          </p:cNvCxnSpPr>
          <p:nvPr/>
        </p:nvCxnSpPr>
        <p:spPr>
          <a:xfrm flipV="1">
            <a:off x="4364803" y="2973773"/>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endCxn id="53" idx="2"/>
          </p:cNvCxnSpPr>
          <p:nvPr/>
        </p:nvCxnSpPr>
        <p:spPr>
          <a:xfrm flipV="1">
            <a:off x="2940536" y="2195203"/>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47" idx="3"/>
            <a:endCxn id="54" idx="2"/>
          </p:cNvCxnSpPr>
          <p:nvPr/>
        </p:nvCxnSpPr>
        <p:spPr>
          <a:xfrm>
            <a:off x="2936829" y="2243577"/>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stCxn id="47" idx="3"/>
            <a:endCxn id="55" idx="2"/>
          </p:cNvCxnSpPr>
          <p:nvPr/>
        </p:nvCxnSpPr>
        <p:spPr>
          <a:xfrm>
            <a:off x="2936829" y="2243577"/>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a:stCxn id="52" idx="3"/>
            <a:endCxn id="53" idx="2"/>
          </p:cNvCxnSpPr>
          <p:nvPr/>
        </p:nvCxnSpPr>
        <p:spPr>
          <a:xfrm flipV="1">
            <a:off x="2964349" y="2195203"/>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46" idx="3"/>
            <a:endCxn id="54" idx="2"/>
          </p:cNvCxnSpPr>
          <p:nvPr/>
        </p:nvCxnSpPr>
        <p:spPr>
          <a:xfrm>
            <a:off x="2931011" y="2813906"/>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46" idx="3"/>
            <a:endCxn id="55" idx="2"/>
          </p:cNvCxnSpPr>
          <p:nvPr/>
        </p:nvCxnSpPr>
        <p:spPr>
          <a:xfrm>
            <a:off x="2931011" y="2813906"/>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62" idx="3"/>
            <a:endCxn id="53" idx="2"/>
          </p:cNvCxnSpPr>
          <p:nvPr/>
        </p:nvCxnSpPr>
        <p:spPr>
          <a:xfrm flipV="1">
            <a:off x="3002508" y="2195203"/>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stCxn id="62" idx="3"/>
            <a:endCxn id="54" idx="2"/>
          </p:cNvCxnSpPr>
          <p:nvPr/>
        </p:nvCxnSpPr>
        <p:spPr>
          <a:xfrm flipV="1">
            <a:off x="2976139" y="2973773"/>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62" idx="3"/>
            <a:endCxn id="55" idx="2"/>
          </p:cNvCxnSpPr>
          <p:nvPr/>
        </p:nvCxnSpPr>
        <p:spPr>
          <a:xfrm>
            <a:off x="2976139" y="4188379"/>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手繪多邊形 11"/>
          <p:cNvSpPr/>
          <p:nvPr/>
        </p:nvSpPr>
        <p:spPr>
          <a:xfrm>
            <a:off x="285750" y="1986158"/>
            <a:ext cx="2305050" cy="36394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手繪多邊形 13"/>
          <p:cNvSpPr/>
          <p:nvPr/>
        </p:nvSpPr>
        <p:spPr>
          <a:xfrm>
            <a:off x="419100" y="2159099"/>
            <a:ext cx="2171700" cy="646109"/>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手繪多邊形 21"/>
          <p:cNvSpPr/>
          <p:nvPr/>
        </p:nvSpPr>
        <p:spPr>
          <a:xfrm>
            <a:off x="2152650" y="4202208"/>
            <a:ext cx="463550" cy="243308"/>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442303" y="4683917"/>
            <a:ext cx="1661390" cy="830997"/>
          </a:xfrm>
          <a:prstGeom prst="rect">
            <a:avLst/>
          </a:prstGeom>
          <a:noFill/>
        </p:spPr>
        <p:txBody>
          <a:bodyPr wrap="square" rtlCol="0">
            <a:spAutoFit/>
          </a:bodyPr>
          <a:lstStyle/>
          <a:p>
            <a:r>
              <a:rPr lang="en-US" altLang="zh-TW" sz="2400" dirty="0" smtClean="0"/>
              <a:t>Ink → 1</a:t>
            </a:r>
          </a:p>
          <a:p>
            <a:r>
              <a:rPr lang="en-US" altLang="zh-TW" sz="2400" dirty="0" smtClean="0"/>
              <a:t>No ink </a:t>
            </a:r>
            <a:r>
              <a:rPr lang="en-US" altLang="zh-TW" sz="2400" dirty="0"/>
              <a:t>→ </a:t>
            </a:r>
            <a:r>
              <a:rPr lang="en-US" altLang="zh-TW" sz="2400" dirty="0" smtClean="0"/>
              <a:t>0</a:t>
            </a:r>
            <a:endParaRPr lang="zh-TW" altLang="en-US" sz="2400" dirty="0"/>
          </a:p>
        </p:txBody>
      </p:sp>
      <p:sp>
        <p:nvSpPr>
          <p:cNvPr id="121" name="矩形 120"/>
          <p:cNvSpPr/>
          <p:nvPr/>
        </p:nvSpPr>
        <p:spPr>
          <a:xfrm>
            <a:off x="6860098" y="1909383"/>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123" name="直線單箭頭接點 122"/>
          <p:cNvCxnSpPr/>
          <p:nvPr/>
        </p:nvCxnSpPr>
        <p:spPr>
          <a:xfrm>
            <a:off x="6166378" y="2945542"/>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a:off x="6275694" y="4191432"/>
            <a:ext cx="5251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p:nvPr/>
        </p:nvCxnSpPr>
        <p:spPr>
          <a:xfrm>
            <a:off x="6142494" y="2166739"/>
            <a:ext cx="6583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文字方塊 129"/>
          <p:cNvSpPr txBox="1"/>
          <p:nvPr/>
        </p:nvSpPr>
        <p:spPr>
          <a:xfrm rot="5400000">
            <a:off x="6802288" y="3410379"/>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31" name="文字方塊 130"/>
          <p:cNvSpPr txBox="1"/>
          <p:nvPr/>
        </p:nvSpPr>
        <p:spPr>
          <a:xfrm>
            <a:off x="6871381" y="1891558"/>
            <a:ext cx="631069" cy="523220"/>
          </a:xfrm>
          <a:prstGeom prst="rect">
            <a:avLst/>
          </a:prstGeom>
          <a:noFill/>
        </p:spPr>
        <p:txBody>
          <a:bodyPr wrap="square" rtlCol="0">
            <a:spAutoFit/>
          </a:bodyPr>
          <a:lstStyle/>
          <a:p>
            <a:r>
              <a:rPr lang="en-US" altLang="zh-TW" sz="2800" dirty="0"/>
              <a:t>y</a:t>
            </a:r>
            <a:r>
              <a:rPr lang="en-US" altLang="zh-TW" sz="2800" baseline="-25000" dirty="0" smtClean="0"/>
              <a:t>1</a:t>
            </a:r>
            <a:endParaRPr lang="zh-TW" altLang="en-US" sz="2800" baseline="-25000" dirty="0"/>
          </a:p>
        </p:txBody>
      </p:sp>
      <p:sp>
        <p:nvSpPr>
          <p:cNvPr id="132" name="文字方塊 131"/>
          <p:cNvSpPr txBox="1"/>
          <p:nvPr/>
        </p:nvSpPr>
        <p:spPr>
          <a:xfrm>
            <a:off x="6892479" y="2699867"/>
            <a:ext cx="631069" cy="523220"/>
          </a:xfrm>
          <a:prstGeom prst="rect">
            <a:avLst/>
          </a:prstGeom>
          <a:noFill/>
        </p:spPr>
        <p:txBody>
          <a:bodyPr wrap="square" rtlCol="0">
            <a:spAutoFit/>
          </a:bodyPr>
          <a:lstStyle/>
          <a:p>
            <a:r>
              <a:rPr lang="en-US" altLang="zh-TW" sz="2800" dirty="0"/>
              <a:t>y</a:t>
            </a:r>
            <a:r>
              <a:rPr lang="en-US" altLang="zh-TW" sz="2800" baseline="-25000" dirty="0" smtClean="0"/>
              <a:t>2</a:t>
            </a:r>
            <a:endParaRPr lang="zh-TW" altLang="en-US" sz="2800" baseline="-25000" dirty="0"/>
          </a:p>
        </p:txBody>
      </p:sp>
      <p:sp>
        <p:nvSpPr>
          <p:cNvPr id="133" name="文字方塊 132"/>
          <p:cNvSpPr txBox="1"/>
          <p:nvPr/>
        </p:nvSpPr>
        <p:spPr>
          <a:xfrm>
            <a:off x="6860098" y="3956010"/>
            <a:ext cx="631069" cy="523220"/>
          </a:xfrm>
          <a:prstGeom prst="rect">
            <a:avLst/>
          </a:prstGeom>
          <a:noFill/>
        </p:spPr>
        <p:txBody>
          <a:bodyPr wrap="square" rtlCol="0">
            <a:spAutoFit/>
          </a:bodyPr>
          <a:lstStyle/>
          <a:p>
            <a:r>
              <a:rPr lang="en-US" altLang="zh-TW" sz="2800" dirty="0" smtClean="0"/>
              <a:t>y</a:t>
            </a:r>
            <a:r>
              <a:rPr lang="en-US" altLang="zh-TW" sz="2800" baseline="-25000" dirty="0" smtClean="0"/>
              <a:t>10</a:t>
            </a:r>
            <a:endParaRPr lang="zh-TW" altLang="en-US" sz="2800" baseline="-25000" dirty="0"/>
          </a:p>
        </p:txBody>
      </p:sp>
      <p:sp>
        <p:nvSpPr>
          <p:cNvPr id="137" name="矩形 136"/>
          <p:cNvSpPr/>
          <p:nvPr/>
        </p:nvSpPr>
        <p:spPr>
          <a:xfrm>
            <a:off x="6819698" y="1999228"/>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0.1</a:t>
            </a:r>
            <a:endParaRPr lang="zh-TW" altLang="en-US" sz="2400" dirty="0"/>
          </a:p>
        </p:txBody>
      </p:sp>
      <p:sp>
        <p:nvSpPr>
          <p:cNvPr id="138" name="矩形 137"/>
          <p:cNvSpPr/>
          <p:nvPr/>
        </p:nvSpPr>
        <p:spPr>
          <a:xfrm>
            <a:off x="6819698" y="2723633"/>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0.7</a:t>
            </a:r>
            <a:endParaRPr lang="zh-TW" altLang="en-US" sz="2400" dirty="0"/>
          </a:p>
        </p:txBody>
      </p:sp>
      <p:sp>
        <p:nvSpPr>
          <p:cNvPr id="139" name="矩形 138"/>
          <p:cNvSpPr/>
          <p:nvPr/>
        </p:nvSpPr>
        <p:spPr>
          <a:xfrm>
            <a:off x="6800851" y="3992895"/>
            <a:ext cx="656740"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0.2</a:t>
            </a:r>
            <a:endParaRPr lang="zh-TW" altLang="en-US" sz="2400" dirty="0"/>
          </a:p>
        </p:txBody>
      </p:sp>
      <p:sp>
        <p:nvSpPr>
          <p:cNvPr id="140" name="文字方塊 139"/>
          <p:cNvSpPr txBox="1"/>
          <p:nvPr/>
        </p:nvSpPr>
        <p:spPr>
          <a:xfrm>
            <a:off x="5106207" y="5263647"/>
            <a:ext cx="3466655" cy="461665"/>
          </a:xfrm>
          <a:prstGeom prst="rect">
            <a:avLst/>
          </a:prstGeom>
          <a:noFill/>
        </p:spPr>
        <p:txBody>
          <a:bodyPr wrap="none" rtlCol="0">
            <a:spAutoFit/>
          </a:bodyPr>
          <a:lstStyle/>
          <a:p>
            <a:r>
              <a:rPr lang="en-US" altLang="zh-TW" sz="2400" dirty="0" smtClean="0"/>
              <a:t>y</a:t>
            </a:r>
            <a:r>
              <a:rPr lang="en-US" altLang="zh-TW" sz="2400" baseline="-25000" dirty="0" smtClean="0"/>
              <a:t>1</a:t>
            </a:r>
            <a:r>
              <a:rPr lang="en-US" altLang="zh-TW" sz="2400" dirty="0" smtClean="0"/>
              <a:t> has the maximum value</a:t>
            </a:r>
            <a:endParaRPr lang="zh-TW" altLang="en-US" sz="2400" dirty="0"/>
          </a:p>
        </p:txBody>
      </p:sp>
      <mc:AlternateContent xmlns:mc="http://schemas.openxmlformats.org/markup-compatibility/2006" xmlns:a14="http://schemas.microsoft.com/office/drawing/2010/main">
        <mc:Choice Requires="a14">
          <p:sp>
            <p:nvSpPr>
              <p:cNvPr id="141" name="文字方塊 140"/>
              <p:cNvSpPr txBox="1"/>
              <p:nvPr/>
            </p:nvSpPr>
            <p:spPr>
              <a:xfrm>
                <a:off x="2251228" y="4640618"/>
                <a:ext cx="5648726" cy="461665"/>
              </a:xfrm>
              <a:prstGeom prst="rect">
                <a:avLst/>
              </a:prstGeom>
              <a:noFill/>
            </p:spPr>
            <p:txBody>
              <a:bodyPr wrap="none" rtlCol="0">
                <a:spAutoFit/>
              </a:bodyPr>
              <a:lstStyle/>
              <a:p>
                <a:r>
                  <a:rPr lang="en-US" altLang="zh-TW" sz="2400" dirty="0" smtClean="0"/>
                  <a:t>Set the network parameters </a:t>
                </a:r>
                <a14:m>
                  <m:oMath xmlns:m="http://schemas.openxmlformats.org/officeDocument/2006/math">
                    <m:r>
                      <a:rPr lang="zh-TW" altLang="en-US" sz="2400" i="1" smtClean="0">
                        <a:latin typeface="Cambria Math" panose="02040503050406030204" pitchFamily="18" charset="0"/>
                      </a:rPr>
                      <m:t>𝜃</m:t>
                    </m:r>
                  </m:oMath>
                </a14:m>
                <a:r>
                  <a:rPr lang="en-US" altLang="zh-TW" sz="2400" dirty="0" smtClean="0"/>
                  <a:t> such that ……</a:t>
                </a:r>
                <a:endParaRPr lang="zh-TW" altLang="en-US" sz="2400" dirty="0"/>
              </a:p>
            </p:txBody>
          </p:sp>
        </mc:Choice>
        <mc:Fallback xmlns="">
          <p:sp>
            <p:nvSpPr>
              <p:cNvPr id="141" name="文字方塊 140"/>
              <p:cNvSpPr txBox="1">
                <a:spLocks noRot="1" noChangeAspect="1" noMove="1" noResize="1" noEditPoints="1" noAdjustHandles="1" noChangeArrowheads="1" noChangeShapeType="1" noTextEdit="1"/>
              </p:cNvSpPr>
              <p:nvPr/>
            </p:nvSpPr>
            <p:spPr>
              <a:xfrm>
                <a:off x="2251228" y="4640618"/>
                <a:ext cx="5648726" cy="461665"/>
              </a:xfrm>
              <a:prstGeom prst="rect">
                <a:avLst/>
              </a:prstGeom>
              <a:blipFill rotWithShape="0">
                <a:blip r:embed="rId10"/>
                <a:stretch>
                  <a:fillRect l="-1618" t="-10526" r="-863" b="-28947"/>
                </a:stretch>
              </a:blipFill>
            </p:spPr>
            <p:txBody>
              <a:bodyPr/>
              <a:lstStyle/>
              <a:p>
                <a:r>
                  <a:rPr lang="zh-TW" altLang="en-US">
                    <a:noFill/>
                  </a:rPr>
                  <a:t> </a:t>
                </a:r>
              </a:p>
            </p:txBody>
          </p:sp>
        </mc:Fallback>
      </mc:AlternateContent>
      <p:pic>
        <p:nvPicPr>
          <p:cNvPr id="142" name="圖片 141"/>
          <p:cNvPicPr>
            <a:picLocks noChangeAspect="1"/>
          </p:cNvPicPr>
          <p:nvPr/>
        </p:nvPicPr>
        <p:blipFill>
          <a:blip r:embed="rId11"/>
          <a:stretch>
            <a:fillRect/>
          </a:stretch>
        </p:blipFill>
        <p:spPr>
          <a:xfrm>
            <a:off x="3851677" y="5215631"/>
            <a:ext cx="574872" cy="581143"/>
          </a:xfrm>
          <a:prstGeom prst="rect">
            <a:avLst/>
          </a:prstGeom>
          <a:ln w="38100">
            <a:solidFill>
              <a:schemeClr val="tx1"/>
            </a:solidFill>
          </a:ln>
        </p:spPr>
      </p:pic>
      <p:sp>
        <p:nvSpPr>
          <p:cNvPr id="143" name="文字方塊 142"/>
          <p:cNvSpPr txBox="1"/>
          <p:nvPr/>
        </p:nvSpPr>
        <p:spPr>
          <a:xfrm>
            <a:off x="2867621" y="5240015"/>
            <a:ext cx="925253" cy="461665"/>
          </a:xfrm>
          <a:prstGeom prst="rect">
            <a:avLst/>
          </a:prstGeom>
          <a:noFill/>
        </p:spPr>
        <p:txBody>
          <a:bodyPr wrap="none" rtlCol="0">
            <a:spAutoFit/>
          </a:bodyPr>
          <a:lstStyle/>
          <a:p>
            <a:r>
              <a:rPr lang="en-US" altLang="zh-TW" sz="2400" dirty="0" smtClean="0"/>
              <a:t>Input:</a:t>
            </a:r>
            <a:endParaRPr lang="zh-TW" altLang="en-US" sz="2400" dirty="0"/>
          </a:p>
        </p:txBody>
      </p:sp>
      <p:sp>
        <p:nvSpPr>
          <p:cNvPr id="144" name="向右箭號 143"/>
          <p:cNvSpPr/>
          <p:nvPr/>
        </p:nvSpPr>
        <p:spPr>
          <a:xfrm>
            <a:off x="4570509" y="5360426"/>
            <a:ext cx="491685" cy="3412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45" name="文字方塊 144"/>
          <p:cNvSpPr txBox="1"/>
          <p:nvPr/>
        </p:nvSpPr>
        <p:spPr>
          <a:xfrm>
            <a:off x="5106207" y="5996123"/>
            <a:ext cx="3466655" cy="461665"/>
          </a:xfrm>
          <a:prstGeom prst="rect">
            <a:avLst/>
          </a:prstGeom>
          <a:noFill/>
        </p:spPr>
        <p:txBody>
          <a:bodyPr wrap="none" rtlCol="0">
            <a:spAutoFit/>
          </a:bodyPr>
          <a:lstStyle/>
          <a:p>
            <a:r>
              <a:rPr lang="en-US" altLang="zh-TW" sz="2400" dirty="0" smtClean="0"/>
              <a:t>y</a:t>
            </a:r>
            <a:r>
              <a:rPr lang="en-US" altLang="zh-TW" sz="2400" baseline="-25000" dirty="0"/>
              <a:t>2</a:t>
            </a:r>
            <a:r>
              <a:rPr lang="en-US" altLang="zh-TW" sz="2400" dirty="0" smtClean="0"/>
              <a:t> has the maximum value</a:t>
            </a:r>
            <a:endParaRPr lang="zh-TW" altLang="en-US" sz="2400" dirty="0"/>
          </a:p>
        </p:txBody>
      </p:sp>
      <p:sp>
        <p:nvSpPr>
          <p:cNvPr id="146" name="文字方塊 145"/>
          <p:cNvSpPr txBox="1"/>
          <p:nvPr/>
        </p:nvSpPr>
        <p:spPr>
          <a:xfrm>
            <a:off x="2867621" y="5972491"/>
            <a:ext cx="925253" cy="461665"/>
          </a:xfrm>
          <a:prstGeom prst="rect">
            <a:avLst/>
          </a:prstGeom>
          <a:noFill/>
        </p:spPr>
        <p:txBody>
          <a:bodyPr wrap="none" rtlCol="0">
            <a:spAutoFit/>
          </a:bodyPr>
          <a:lstStyle/>
          <a:p>
            <a:r>
              <a:rPr lang="en-US" altLang="zh-TW" sz="2400" dirty="0" smtClean="0"/>
              <a:t>Input:</a:t>
            </a:r>
            <a:endParaRPr lang="zh-TW" altLang="en-US" sz="2400" dirty="0"/>
          </a:p>
        </p:txBody>
      </p:sp>
      <p:sp>
        <p:nvSpPr>
          <p:cNvPr id="147" name="向右箭號 146"/>
          <p:cNvSpPr/>
          <p:nvPr/>
        </p:nvSpPr>
        <p:spPr>
          <a:xfrm>
            <a:off x="4570509" y="6092902"/>
            <a:ext cx="491685" cy="3412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148" name="圖片 147"/>
          <p:cNvPicPr>
            <a:picLocks noChangeAspect="1"/>
          </p:cNvPicPr>
          <p:nvPr/>
        </p:nvPicPr>
        <p:blipFill>
          <a:blip r:embed="rId12"/>
          <a:stretch>
            <a:fillRect/>
          </a:stretch>
        </p:blipFill>
        <p:spPr>
          <a:xfrm>
            <a:off x="3828206" y="5948719"/>
            <a:ext cx="605932" cy="601556"/>
          </a:xfrm>
          <a:prstGeom prst="rect">
            <a:avLst/>
          </a:prstGeom>
          <a:ln w="38100">
            <a:solidFill>
              <a:schemeClr val="tx1"/>
            </a:solidFill>
          </a:ln>
        </p:spPr>
      </p:pic>
      <p:sp>
        <p:nvSpPr>
          <p:cNvPr id="149" name="文字方塊 148"/>
          <p:cNvSpPr txBox="1"/>
          <p:nvPr/>
        </p:nvSpPr>
        <p:spPr>
          <a:xfrm>
            <a:off x="7653717" y="1919554"/>
            <a:ext cx="8616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smtClean="0"/>
              <a:t>is 1</a:t>
            </a:r>
            <a:endParaRPr lang="zh-TW" altLang="en-US" sz="2400" dirty="0"/>
          </a:p>
        </p:txBody>
      </p:sp>
      <p:sp>
        <p:nvSpPr>
          <p:cNvPr id="150" name="文字方塊 149"/>
          <p:cNvSpPr txBox="1"/>
          <p:nvPr/>
        </p:nvSpPr>
        <p:spPr>
          <a:xfrm>
            <a:off x="7668337" y="2739277"/>
            <a:ext cx="84701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smtClean="0"/>
              <a:t>is 2</a:t>
            </a:r>
            <a:endParaRPr lang="zh-TW" altLang="en-US" sz="2400" dirty="0"/>
          </a:p>
        </p:txBody>
      </p:sp>
      <p:sp>
        <p:nvSpPr>
          <p:cNvPr id="151" name="文字方塊 150"/>
          <p:cNvSpPr txBox="1"/>
          <p:nvPr/>
        </p:nvSpPr>
        <p:spPr>
          <a:xfrm>
            <a:off x="7680584" y="3966147"/>
            <a:ext cx="83476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smtClean="0"/>
              <a:t>is 0</a:t>
            </a:r>
            <a:endParaRPr lang="zh-TW" altLang="en-US" sz="2400" dirty="0"/>
          </a:p>
        </p:txBody>
      </p:sp>
      <p:sp>
        <p:nvSpPr>
          <p:cNvPr id="152" name="矩形 151"/>
          <p:cNvSpPr/>
          <p:nvPr/>
        </p:nvSpPr>
        <p:spPr>
          <a:xfrm>
            <a:off x="3561371" y="5104192"/>
            <a:ext cx="3962706" cy="10707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800" dirty="0" smtClean="0"/>
              <a:t>How to let the neural network achieve this</a:t>
            </a:r>
            <a:endParaRPr lang="zh-TW" altLang="en-US" sz="2800" dirty="0"/>
          </a:p>
        </p:txBody>
      </p:sp>
      <p:sp>
        <p:nvSpPr>
          <p:cNvPr id="153" name="矩形 152"/>
          <p:cNvSpPr/>
          <p:nvPr/>
        </p:nvSpPr>
        <p:spPr>
          <a:xfrm>
            <a:off x="2251228" y="4635910"/>
            <a:ext cx="6424752" cy="2040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4" name="矩形 153"/>
          <p:cNvSpPr/>
          <p:nvPr/>
        </p:nvSpPr>
        <p:spPr>
          <a:xfrm rot="5400000">
            <a:off x="4731530" y="2959620"/>
            <a:ext cx="2582833"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err="1" smtClean="0"/>
              <a:t>Softmax</a:t>
            </a:r>
            <a:endParaRPr lang="zh-TW" altLang="en-US" sz="2800" dirty="0"/>
          </a:p>
        </p:txBody>
      </p:sp>
      <mc:AlternateContent xmlns:mc="http://schemas.openxmlformats.org/markup-compatibility/2006" xmlns:a14="http://schemas.microsoft.com/office/drawing/2010/main">
        <mc:Choice Requires="a14">
          <p:sp>
            <p:nvSpPr>
              <p:cNvPr id="3" name="文字方塊 2"/>
              <p:cNvSpPr txBox="1"/>
              <p:nvPr/>
            </p:nvSpPr>
            <p:spPr>
              <a:xfrm>
                <a:off x="3081028" y="1425674"/>
                <a:ext cx="476515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𝜃</m:t>
                      </m:r>
                      <m:r>
                        <a:rPr lang="en-US" altLang="zh-TW" sz="2800" b="0" i="1" smtClean="0">
                          <a:latin typeface="Cambria Math" panose="02040503050406030204" pitchFamily="18" charset="0"/>
                        </a:rPr>
                        <m:t>=</m:t>
                      </m:r>
                      <m:d>
                        <m:dPr>
                          <m:begChr m:val="{"/>
                          <m:endChr m:val="}"/>
                          <m:ctrlPr>
                            <a:rPr lang="en-US" altLang="zh-TW" sz="2800" b="0" i="1" smtClean="0">
                              <a:latin typeface="Cambria Math" panose="02040503050406030204" pitchFamily="18" charset="0"/>
                            </a:rPr>
                          </m:ctrlPr>
                        </m:dPr>
                        <m:e>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𝑊</m:t>
                              </m:r>
                            </m:e>
                            <m:sup>
                              <m:r>
                                <a:rPr lang="en-US" altLang="zh-TW" sz="2800" b="0" i="1" smtClean="0">
                                  <a:latin typeface="Cambria Math" panose="02040503050406030204" pitchFamily="18" charset="0"/>
                                </a:rPr>
                                <m:t>1</m:t>
                              </m:r>
                            </m:sup>
                          </m:sSup>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𝑏</m:t>
                              </m:r>
                            </m:e>
                            <m:sup>
                              <m:r>
                                <a:rPr lang="en-US" altLang="zh-TW" sz="2800" b="0" i="1" smtClean="0">
                                  <a:latin typeface="Cambria Math" panose="02040503050406030204" pitchFamily="18" charset="0"/>
                                </a:rPr>
                                <m:t>1</m:t>
                              </m:r>
                            </m:sup>
                          </m:sSup>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𝑊</m:t>
                              </m:r>
                            </m:e>
                            <m:sup>
                              <m:r>
                                <a:rPr lang="en-US" altLang="zh-TW" sz="2800" b="0" i="1" smtClean="0">
                                  <a:latin typeface="Cambria Math" panose="02040503050406030204" pitchFamily="18" charset="0"/>
                                </a:rPr>
                                <m:t>2</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b="0" i="1" smtClean="0">
                                  <a:latin typeface="Cambria Math" panose="02040503050406030204" pitchFamily="18" charset="0"/>
                                </a:rPr>
                                <m:t>2</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𝑊</m:t>
                              </m:r>
                            </m:e>
                            <m:sup>
                              <m:r>
                                <a:rPr lang="en-US" altLang="zh-TW" sz="2800" b="0" i="1" smtClean="0">
                                  <a:latin typeface="Cambria Math" panose="02040503050406030204" pitchFamily="18" charset="0"/>
                                </a:rPr>
                                <m:t>𝐿</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b="0" i="1" smtClean="0">
                                  <a:latin typeface="Cambria Math" panose="02040503050406030204" pitchFamily="18" charset="0"/>
                                </a:rPr>
                                <m:t>𝐿</m:t>
                              </m:r>
                            </m:sup>
                          </m:sSup>
                        </m:e>
                      </m:d>
                    </m:oMath>
                  </m:oMathPara>
                </a14:m>
                <a:endParaRPr lang="zh-TW" altLang="en-US" sz="2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3081028" y="1425674"/>
                <a:ext cx="4765151" cy="430887"/>
              </a:xfrm>
              <a:prstGeom prst="rect">
                <a:avLst/>
              </a:prstGeom>
              <a:blipFill rotWithShape="0">
                <a:blip r:embed="rId1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6672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3" grpId="0"/>
      <p:bldP spid="144" grpId="0" animBg="1"/>
      <p:bldP spid="145" grpId="0"/>
      <p:bldP spid="146" grpId="0"/>
      <p:bldP spid="147" grpId="0" animBg="1"/>
      <p:bldP spid="152" grpId="0" animBg="1"/>
      <p:bldP spid="153"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Training Data</a:t>
            </a:r>
            <a:endParaRPr lang="zh-TW" altLang="en-US" dirty="0"/>
          </a:p>
        </p:txBody>
      </p:sp>
      <p:sp>
        <p:nvSpPr>
          <p:cNvPr id="3" name="內容版面配置區 2"/>
          <p:cNvSpPr>
            <a:spLocks noGrp="1"/>
          </p:cNvSpPr>
          <p:nvPr>
            <p:ph idx="1"/>
          </p:nvPr>
        </p:nvSpPr>
        <p:spPr/>
        <p:txBody>
          <a:bodyPr/>
          <a:lstStyle/>
          <a:p>
            <a:r>
              <a:rPr lang="en-US" altLang="zh-TW" dirty="0"/>
              <a:t>Preparing training data: images and their labels</a:t>
            </a:r>
          </a:p>
          <a:p>
            <a:endParaRPr lang="zh-TW" altLang="en-US" dirty="0"/>
          </a:p>
        </p:txBody>
      </p:sp>
      <p:sp>
        <p:nvSpPr>
          <p:cNvPr id="4" name="矩形 3"/>
          <p:cNvSpPr/>
          <p:nvPr/>
        </p:nvSpPr>
        <p:spPr>
          <a:xfrm>
            <a:off x="2047089" y="5414706"/>
            <a:ext cx="5049822" cy="9054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smtClean="0"/>
              <a:t>Using the training data to find the network parameters.</a:t>
            </a:r>
            <a:endParaRPr lang="zh-TW" altLang="en-US" sz="2800" dirty="0"/>
          </a:p>
        </p:txBody>
      </p:sp>
      <p:pic>
        <p:nvPicPr>
          <p:cNvPr id="5" name="圖片 4"/>
          <p:cNvPicPr preferRelativeResize="0">
            <a:picLocks/>
          </p:cNvPicPr>
          <p:nvPr/>
        </p:nvPicPr>
        <p:blipFill>
          <a:blip r:embed="rId2"/>
          <a:stretch>
            <a:fillRect/>
          </a:stretch>
        </p:blipFill>
        <p:spPr>
          <a:xfrm>
            <a:off x="1516094" y="2815203"/>
            <a:ext cx="720000" cy="720000"/>
          </a:xfrm>
          <a:prstGeom prst="rect">
            <a:avLst/>
          </a:prstGeom>
          <a:ln w="38100">
            <a:solidFill>
              <a:schemeClr val="tx1"/>
            </a:solidFill>
          </a:ln>
        </p:spPr>
      </p:pic>
      <p:pic>
        <p:nvPicPr>
          <p:cNvPr id="6" name="圖片 5"/>
          <p:cNvPicPr preferRelativeResize="0">
            <a:picLocks/>
          </p:cNvPicPr>
          <p:nvPr/>
        </p:nvPicPr>
        <p:blipFill>
          <a:blip r:embed="rId3"/>
          <a:stretch>
            <a:fillRect/>
          </a:stretch>
        </p:blipFill>
        <p:spPr>
          <a:xfrm>
            <a:off x="3140987" y="2815203"/>
            <a:ext cx="720000" cy="720000"/>
          </a:xfrm>
          <a:prstGeom prst="rect">
            <a:avLst/>
          </a:prstGeom>
          <a:ln w="38100">
            <a:solidFill>
              <a:schemeClr val="tx1"/>
            </a:solidFill>
          </a:ln>
        </p:spPr>
      </p:pic>
      <p:pic>
        <p:nvPicPr>
          <p:cNvPr id="7" name="圖片 6"/>
          <p:cNvPicPr preferRelativeResize="0">
            <a:picLocks/>
          </p:cNvPicPr>
          <p:nvPr/>
        </p:nvPicPr>
        <p:blipFill>
          <a:blip r:embed="rId4"/>
          <a:stretch>
            <a:fillRect/>
          </a:stretch>
        </p:blipFill>
        <p:spPr>
          <a:xfrm>
            <a:off x="4765880" y="2815203"/>
            <a:ext cx="720000" cy="720000"/>
          </a:xfrm>
          <a:prstGeom prst="rect">
            <a:avLst/>
          </a:prstGeom>
          <a:ln w="38100">
            <a:solidFill>
              <a:schemeClr val="tx1"/>
            </a:solidFill>
          </a:ln>
        </p:spPr>
      </p:pic>
      <p:pic>
        <p:nvPicPr>
          <p:cNvPr id="8" name="圖片 7"/>
          <p:cNvPicPr preferRelativeResize="0">
            <a:picLocks/>
          </p:cNvPicPr>
          <p:nvPr/>
        </p:nvPicPr>
        <p:blipFill>
          <a:blip r:embed="rId5"/>
          <a:stretch>
            <a:fillRect/>
          </a:stretch>
        </p:blipFill>
        <p:spPr>
          <a:xfrm>
            <a:off x="6390772" y="2815203"/>
            <a:ext cx="720000" cy="720000"/>
          </a:xfrm>
          <a:prstGeom prst="rect">
            <a:avLst/>
          </a:prstGeom>
          <a:ln w="38100">
            <a:solidFill>
              <a:schemeClr val="tx1"/>
            </a:solidFill>
          </a:ln>
        </p:spPr>
      </p:pic>
      <p:pic>
        <p:nvPicPr>
          <p:cNvPr id="9" name="圖片 8"/>
          <p:cNvPicPr preferRelativeResize="0">
            <a:picLocks/>
          </p:cNvPicPr>
          <p:nvPr/>
        </p:nvPicPr>
        <p:blipFill>
          <a:blip r:embed="rId6"/>
          <a:stretch>
            <a:fillRect/>
          </a:stretch>
        </p:blipFill>
        <p:spPr>
          <a:xfrm>
            <a:off x="1515051" y="4169063"/>
            <a:ext cx="720000" cy="720000"/>
          </a:xfrm>
          <a:prstGeom prst="rect">
            <a:avLst/>
          </a:prstGeom>
          <a:ln w="38100">
            <a:solidFill>
              <a:schemeClr val="tx1"/>
            </a:solidFill>
          </a:ln>
        </p:spPr>
      </p:pic>
      <p:pic>
        <p:nvPicPr>
          <p:cNvPr id="10" name="圖片 9"/>
          <p:cNvPicPr preferRelativeResize="0">
            <a:picLocks/>
          </p:cNvPicPr>
          <p:nvPr/>
        </p:nvPicPr>
        <p:blipFill>
          <a:blip r:embed="rId7"/>
          <a:stretch>
            <a:fillRect/>
          </a:stretch>
        </p:blipFill>
        <p:spPr>
          <a:xfrm>
            <a:off x="3140987" y="4169063"/>
            <a:ext cx="720000" cy="720000"/>
          </a:xfrm>
          <a:prstGeom prst="rect">
            <a:avLst/>
          </a:prstGeom>
          <a:ln w="38100">
            <a:solidFill>
              <a:schemeClr val="tx1"/>
            </a:solidFill>
          </a:ln>
        </p:spPr>
      </p:pic>
      <p:pic>
        <p:nvPicPr>
          <p:cNvPr id="11" name="圖片 10"/>
          <p:cNvPicPr preferRelativeResize="0">
            <a:picLocks/>
          </p:cNvPicPr>
          <p:nvPr/>
        </p:nvPicPr>
        <p:blipFill>
          <a:blip r:embed="rId8"/>
          <a:stretch>
            <a:fillRect/>
          </a:stretch>
        </p:blipFill>
        <p:spPr>
          <a:xfrm>
            <a:off x="4766923" y="4169063"/>
            <a:ext cx="720000" cy="720000"/>
          </a:xfrm>
          <a:prstGeom prst="rect">
            <a:avLst/>
          </a:prstGeom>
          <a:ln w="38100">
            <a:solidFill>
              <a:schemeClr val="tx1"/>
            </a:solidFill>
          </a:ln>
        </p:spPr>
      </p:pic>
      <p:pic>
        <p:nvPicPr>
          <p:cNvPr id="12" name="圖片 11"/>
          <p:cNvPicPr preferRelativeResize="0">
            <a:picLocks/>
          </p:cNvPicPr>
          <p:nvPr/>
        </p:nvPicPr>
        <p:blipFill>
          <a:blip r:embed="rId9"/>
          <a:stretch>
            <a:fillRect/>
          </a:stretch>
        </p:blipFill>
        <p:spPr>
          <a:xfrm>
            <a:off x="6392858" y="4169063"/>
            <a:ext cx="720000" cy="720000"/>
          </a:xfrm>
          <a:prstGeom prst="rect">
            <a:avLst/>
          </a:prstGeom>
          <a:ln w="38100">
            <a:solidFill>
              <a:schemeClr val="tx1"/>
            </a:solidFill>
          </a:ln>
        </p:spPr>
      </p:pic>
      <p:sp>
        <p:nvSpPr>
          <p:cNvPr id="13" name="文字方塊 12"/>
          <p:cNvSpPr txBox="1"/>
          <p:nvPr/>
        </p:nvSpPr>
        <p:spPr>
          <a:xfrm>
            <a:off x="2232965" y="2974693"/>
            <a:ext cx="654853" cy="523220"/>
          </a:xfrm>
          <a:prstGeom prst="rect">
            <a:avLst/>
          </a:prstGeom>
          <a:noFill/>
        </p:spPr>
        <p:txBody>
          <a:bodyPr wrap="square" rtlCol="0">
            <a:spAutoFit/>
          </a:bodyPr>
          <a:lstStyle/>
          <a:p>
            <a:r>
              <a:rPr lang="en-US" altLang="zh-TW" sz="2800" dirty="0" smtClean="0"/>
              <a:t>“5”</a:t>
            </a:r>
            <a:endParaRPr lang="zh-TW" altLang="en-US" sz="2800" dirty="0"/>
          </a:p>
        </p:txBody>
      </p:sp>
      <p:sp>
        <p:nvSpPr>
          <p:cNvPr id="14" name="文字方塊 13"/>
          <p:cNvSpPr txBox="1"/>
          <p:nvPr/>
        </p:nvSpPr>
        <p:spPr>
          <a:xfrm>
            <a:off x="3858901" y="2963143"/>
            <a:ext cx="654853" cy="523220"/>
          </a:xfrm>
          <a:prstGeom prst="rect">
            <a:avLst/>
          </a:prstGeom>
          <a:noFill/>
        </p:spPr>
        <p:txBody>
          <a:bodyPr wrap="square" rtlCol="0">
            <a:spAutoFit/>
          </a:bodyPr>
          <a:lstStyle/>
          <a:p>
            <a:r>
              <a:rPr lang="en-US" altLang="zh-TW" sz="2800" dirty="0" smtClean="0"/>
              <a:t>“0”</a:t>
            </a:r>
            <a:endParaRPr lang="zh-TW" altLang="en-US" sz="2800" dirty="0"/>
          </a:p>
        </p:txBody>
      </p:sp>
      <p:sp>
        <p:nvSpPr>
          <p:cNvPr id="15" name="文字方塊 14"/>
          <p:cNvSpPr txBox="1"/>
          <p:nvPr/>
        </p:nvSpPr>
        <p:spPr>
          <a:xfrm>
            <a:off x="5509359" y="2963143"/>
            <a:ext cx="654853" cy="523220"/>
          </a:xfrm>
          <a:prstGeom prst="rect">
            <a:avLst/>
          </a:prstGeom>
          <a:noFill/>
        </p:spPr>
        <p:txBody>
          <a:bodyPr wrap="square" rtlCol="0">
            <a:spAutoFit/>
          </a:bodyPr>
          <a:lstStyle/>
          <a:p>
            <a:r>
              <a:rPr lang="en-US" altLang="zh-TW" sz="2800" dirty="0" smtClean="0"/>
              <a:t>“4”</a:t>
            </a:r>
            <a:endParaRPr lang="zh-TW" altLang="en-US" sz="2800" dirty="0"/>
          </a:p>
        </p:txBody>
      </p:sp>
      <p:sp>
        <p:nvSpPr>
          <p:cNvPr id="16" name="文字方塊 15"/>
          <p:cNvSpPr txBox="1"/>
          <p:nvPr/>
        </p:nvSpPr>
        <p:spPr>
          <a:xfrm>
            <a:off x="7126536" y="2960615"/>
            <a:ext cx="654853" cy="523220"/>
          </a:xfrm>
          <a:prstGeom prst="rect">
            <a:avLst/>
          </a:prstGeom>
          <a:noFill/>
        </p:spPr>
        <p:txBody>
          <a:bodyPr wrap="square" rtlCol="0">
            <a:spAutoFit/>
          </a:bodyPr>
          <a:lstStyle/>
          <a:p>
            <a:r>
              <a:rPr lang="en-US" altLang="zh-TW" sz="2800" dirty="0" smtClean="0"/>
              <a:t>“1”</a:t>
            </a:r>
            <a:endParaRPr lang="zh-TW" altLang="en-US" sz="2800" dirty="0"/>
          </a:p>
        </p:txBody>
      </p:sp>
      <p:sp>
        <p:nvSpPr>
          <p:cNvPr id="17" name="文字方塊 16"/>
          <p:cNvSpPr txBox="1"/>
          <p:nvPr/>
        </p:nvSpPr>
        <p:spPr>
          <a:xfrm>
            <a:off x="7128622" y="4324036"/>
            <a:ext cx="654853" cy="523220"/>
          </a:xfrm>
          <a:prstGeom prst="rect">
            <a:avLst/>
          </a:prstGeom>
          <a:noFill/>
        </p:spPr>
        <p:txBody>
          <a:bodyPr wrap="square" rtlCol="0">
            <a:spAutoFit/>
          </a:bodyPr>
          <a:lstStyle/>
          <a:p>
            <a:r>
              <a:rPr lang="en-US" altLang="zh-TW" sz="2800" dirty="0" smtClean="0"/>
              <a:t>“3”</a:t>
            </a:r>
            <a:endParaRPr lang="zh-TW" altLang="en-US" sz="2800" dirty="0"/>
          </a:p>
        </p:txBody>
      </p:sp>
      <p:sp>
        <p:nvSpPr>
          <p:cNvPr id="18" name="文字方塊 17"/>
          <p:cNvSpPr txBox="1"/>
          <p:nvPr/>
        </p:nvSpPr>
        <p:spPr>
          <a:xfrm>
            <a:off x="5511445" y="4350478"/>
            <a:ext cx="654853" cy="523220"/>
          </a:xfrm>
          <a:prstGeom prst="rect">
            <a:avLst/>
          </a:prstGeom>
          <a:noFill/>
        </p:spPr>
        <p:txBody>
          <a:bodyPr wrap="square" rtlCol="0">
            <a:spAutoFit/>
          </a:bodyPr>
          <a:lstStyle/>
          <a:p>
            <a:r>
              <a:rPr lang="en-US" altLang="zh-TW" sz="2800" dirty="0" smtClean="0"/>
              <a:t>“1”</a:t>
            </a:r>
            <a:endParaRPr lang="zh-TW" altLang="en-US" sz="2800" dirty="0"/>
          </a:p>
        </p:txBody>
      </p:sp>
      <p:sp>
        <p:nvSpPr>
          <p:cNvPr id="19" name="文字方塊 18"/>
          <p:cNvSpPr txBox="1"/>
          <p:nvPr/>
        </p:nvSpPr>
        <p:spPr>
          <a:xfrm>
            <a:off x="3860987" y="4329092"/>
            <a:ext cx="654853" cy="523220"/>
          </a:xfrm>
          <a:prstGeom prst="rect">
            <a:avLst/>
          </a:prstGeom>
          <a:noFill/>
        </p:spPr>
        <p:txBody>
          <a:bodyPr wrap="square" rtlCol="0">
            <a:spAutoFit/>
          </a:bodyPr>
          <a:lstStyle/>
          <a:p>
            <a:r>
              <a:rPr lang="en-US" altLang="zh-TW" sz="2800" dirty="0" smtClean="0"/>
              <a:t>“2”</a:t>
            </a:r>
            <a:endParaRPr lang="zh-TW" altLang="en-US" sz="2800" dirty="0"/>
          </a:p>
        </p:txBody>
      </p:sp>
      <p:sp>
        <p:nvSpPr>
          <p:cNvPr id="20" name="文字方塊 19"/>
          <p:cNvSpPr txBox="1"/>
          <p:nvPr/>
        </p:nvSpPr>
        <p:spPr>
          <a:xfrm>
            <a:off x="2235051" y="4350478"/>
            <a:ext cx="654853" cy="523220"/>
          </a:xfrm>
          <a:prstGeom prst="rect">
            <a:avLst/>
          </a:prstGeom>
          <a:noFill/>
        </p:spPr>
        <p:txBody>
          <a:bodyPr wrap="square" rtlCol="0">
            <a:spAutoFit/>
          </a:bodyPr>
          <a:lstStyle/>
          <a:p>
            <a:r>
              <a:rPr lang="en-US" altLang="zh-TW" sz="2800" dirty="0" smtClean="0"/>
              <a:t>“9”</a:t>
            </a:r>
            <a:endParaRPr lang="zh-TW" altLang="en-US" sz="2800" dirty="0"/>
          </a:p>
        </p:txBody>
      </p:sp>
    </p:spTree>
    <p:extLst>
      <p:ext uri="{BB962C8B-B14F-4D97-AF65-F5344CB8AC3E}">
        <p14:creationId xmlns:p14="http://schemas.microsoft.com/office/powerpoint/2010/main" val="28730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P spid="15" grpId="0"/>
      <p:bldP spid="16" grpId="0"/>
      <p:bldP spid="17" grpId="0"/>
      <p:bldP spid="18"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Cost</a:t>
            </a:r>
            <a:endParaRPr lang="zh-TW" altLang="en-US" dirty="0"/>
          </a:p>
        </p:txBody>
      </p:sp>
      <p:sp>
        <p:nvSpPr>
          <p:cNvPr id="34" name="矩形 33"/>
          <p:cNvSpPr/>
          <p:nvPr/>
        </p:nvSpPr>
        <p:spPr>
          <a:xfrm>
            <a:off x="5960212" y="261786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5" name="矩形 34"/>
          <p:cNvSpPr/>
          <p:nvPr/>
        </p:nvSpPr>
        <p:spPr>
          <a:xfrm>
            <a:off x="2802940" y="2605600"/>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0" name="矩形 39"/>
          <p:cNvSpPr/>
          <p:nvPr/>
        </p:nvSpPr>
        <p:spPr>
          <a:xfrm>
            <a:off x="1619837" y="263324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43" name="直線單箭頭接點 42"/>
          <p:cNvCxnSpPr/>
          <p:nvPr/>
        </p:nvCxnSpPr>
        <p:spPr>
          <a:xfrm>
            <a:off x="5266492" y="3654020"/>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5375808" y="4899910"/>
            <a:ext cx="5251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242608" y="2875217"/>
            <a:ext cx="6583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688225" y="335093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47" name="矩形 46"/>
          <p:cNvSpPr/>
          <p:nvPr/>
        </p:nvSpPr>
        <p:spPr>
          <a:xfrm>
            <a:off x="1694043" y="278060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9" name="Object 12"/>
          <p:cNvGraphicFramePr>
            <a:graphicFrameLocks noChangeAspect="1"/>
          </p:cNvGraphicFramePr>
          <p:nvPr>
            <p:extLst>
              <p:ext uri="{D42A27DB-BD31-4B8C-83A1-F6EECF244321}">
                <p14:modId xmlns:p14="http://schemas.microsoft.com/office/powerpoint/2010/main" val="3757115568"/>
              </p:ext>
            </p:extLst>
          </p:nvPr>
        </p:nvGraphicFramePr>
        <p:xfrm>
          <a:off x="1706742" y="2685355"/>
          <a:ext cx="325438" cy="461962"/>
        </p:xfrm>
        <a:graphic>
          <a:graphicData uri="http://schemas.openxmlformats.org/presentationml/2006/ole">
            <mc:AlternateContent xmlns:mc="http://schemas.openxmlformats.org/markup-compatibility/2006">
              <mc:Choice xmlns:v="urn:schemas-microsoft-com:vml" Requires="v">
                <p:oleObj spid="_x0000_s93483"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1706742" y="2685355"/>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12"/>
          <p:cNvGraphicFramePr>
            <a:graphicFrameLocks noChangeAspect="1"/>
          </p:cNvGraphicFramePr>
          <p:nvPr>
            <p:extLst>
              <p:ext uri="{D42A27DB-BD31-4B8C-83A1-F6EECF244321}">
                <p14:modId xmlns:p14="http://schemas.microsoft.com/office/powerpoint/2010/main" val="2709049212"/>
              </p:ext>
            </p:extLst>
          </p:nvPr>
        </p:nvGraphicFramePr>
        <p:xfrm>
          <a:off x="1712038" y="3268084"/>
          <a:ext cx="352425" cy="461963"/>
        </p:xfrm>
        <a:graphic>
          <a:graphicData uri="http://schemas.openxmlformats.org/presentationml/2006/ole">
            <mc:AlternateContent xmlns:mc="http://schemas.openxmlformats.org/markup-compatibility/2006">
              <mc:Choice xmlns:v="urn:schemas-microsoft-com:vml" Requires="v">
                <p:oleObj spid="_x0000_s93484"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1712038" y="3268084"/>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橢圓 52"/>
          <p:cNvSpPr/>
          <p:nvPr/>
        </p:nvSpPr>
        <p:spPr>
          <a:xfrm>
            <a:off x="2900050" y="261660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4" name="橢圓 53"/>
          <p:cNvSpPr/>
          <p:nvPr/>
        </p:nvSpPr>
        <p:spPr>
          <a:xfrm>
            <a:off x="2902392" y="339517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5" name="橢圓 54"/>
          <p:cNvSpPr/>
          <p:nvPr/>
        </p:nvSpPr>
        <p:spPr>
          <a:xfrm>
            <a:off x="2890759" y="462318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6" name="文字方塊 55"/>
          <p:cNvSpPr txBox="1"/>
          <p:nvPr/>
        </p:nvSpPr>
        <p:spPr>
          <a:xfrm rot="5400000">
            <a:off x="2888012" y="4045477"/>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59" name="矩形 58"/>
          <p:cNvSpPr/>
          <p:nvPr/>
        </p:nvSpPr>
        <p:spPr>
          <a:xfrm>
            <a:off x="1697750" y="4748691"/>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62" name="Object 12"/>
          <p:cNvGraphicFramePr>
            <a:graphicFrameLocks noChangeAspect="1"/>
          </p:cNvGraphicFramePr>
          <p:nvPr>
            <p:extLst>
              <p:ext uri="{D42A27DB-BD31-4B8C-83A1-F6EECF244321}">
                <p14:modId xmlns:p14="http://schemas.microsoft.com/office/powerpoint/2010/main" val="2853560008"/>
              </p:ext>
            </p:extLst>
          </p:nvPr>
        </p:nvGraphicFramePr>
        <p:xfrm>
          <a:off x="1625827" y="4651924"/>
          <a:ext cx="544512" cy="488950"/>
        </p:xfrm>
        <a:graphic>
          <a:graphicData uri="http://schemas.openxmlformats.org/presentationml/2006/ole">
            <mc:AlternateContent xmlns:mc="http://schemas.openxmlformats.org/markup-compatibility/2006">
              <mc:Choice xmlns:v="urn:schemas-microsoft-com:vml" Requires="v">
                <p:oleObj spid="_x0000_s93485" name="方程式" r:id="rId8" imgW="253800" imgH="228600" progId="Equation.3">
                  <p:embed/>
                </p:oleObj>
              </mc:Choice>
              <mc:Fallback>
                <p:oleObj name="方程式" r:id="rId8" imgW="253800" imgH="228600" progId="Equation.3">
                  <p:embed/>
                  <p:pic>
                    <p:nvPicPr>
                      <p:cNvPr id="0" name=""/>
                      <p:cNvPicPr>
                        <a:picLocks noChangeAspect="1" noChangeArrowheads="1"/>
                      </p:cNvPicPr>
                      <p:nvPr/>
                    </p:nvPicPr>
                    <p:blipFill>
                      <a:blip r:embed="rId9"/>
                      <a:srcRect/>
                      <a:stretch>
                        <a:fillRect/>
                      </a:stretch>
                    </p:blipFill>
                    <p:spPr bwMode="auto">
                      <a:xfrm>
                        <a:off x="1625827" y="4651924"/>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文字方塊 62"/>
          <p:cNvSpPr txBox="1"/>
          <p:nvPr/>
        </p:nvSpPr>
        <p:spPr>
          <a:xfrm rot="5400000">
            <a:off x="1573682" y="4033633"/>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72" name="文字方塊 71"/>
          <p:cNvSpPr txBox="1"/>
          <p:nvPr/>
        </p:nvSpPr>
        <p:spPr>
          <a:xfrm>
            <a:off x="4127257" y="2558018"/>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73" name="文字方塊 72"/>
          <p:cNvSpPr txBox="1"/>
          <p:nvPr/>
        </p:nvSpPr>
        <p:spPr>
          <a:xfrm>
            <a:off x="4144880" y="3343517"/>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74" name="文字方塊 73"/>
          <p:cNvSpPr txBox="1"/>
          <p:nvPr/>
        </p:nvSpPr>
        <p:spPr>
          <a:xfrm>
            <a:off x="4157060" y="4599809"/>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cxnSp>
        <p:nvCxnSpPr>
          <p:cNvPr id="75" name="直線單箭頭接點 74"/>
          <p:cNvCxnSpPr>
            <a:stCxn id="53" idx="6"/>
          </p:cNvCxnSpPr>
          <p:nvPr/>
        </p:nvCxnSpPr>
        <p:spPr>
          <a:xfrm>
            <a:off x="3474208" y="290368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3474208" y="369543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3464917" y="491740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stCxn id="54" idx="6"/>
          </p:cNvCxnSpPr>
          <p:nvPr/>
        </p:nvCxnSpPr>
        <p:spPr>
          <a:xfrm flipV="1">
            <a:off x="3476550" y="2903681"/>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stCxn id="53" idx="6"/>
          </p:cNvCxnSpPr>
          <p:nvPr/>
        </p:nvCxnSpPr>
        <p:spPr>
          <a:xfrm>
            <a:off x="3474208" y="2903681"/>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stCxn id="53" idx="6"/>
          </p:cNvCxnSpPr>
          <p:nvPr/>
        </p:nvCxnSpPr>
        <p:spPr>
          <a:xfrm>
            <a:off x="3474208" y="2903681"/>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stCxn id="54" idx="6"/>
          </p:cNvCxnSpPr>
          <p:nvPr/>
        </p:nvCxnSpPr>
        <p:spPr>
          <a:xfrm>
            <a:off x="3476550" y="3682251"/>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5" idx="6"/>
          </p:cNvCxnSpPr>
          <p:nvPr/>
        </p:nvCxnSpPr>
        <p:spPr>
          <a:xfrm flipV="1">
            <a:off x="3464917" y="2903681"/>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5" idx="6"/>
          </p:cNvCxnSpPr>
          <p:nvPr/>
        </p:nvCxnSpPr>
        <p:spPr>
          <a:xfrm flipV="1">
            <a:off x="3464917" y="3682251"/>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endCxn id="53" idx="2"/>
          </p:cNvCxnSpPr>
          <p:nvPr/>
        </p:nvCxnSpPr>
        <p:spPr>
          <a:xfrm flipV="1">
            <a:off x="2040650" y="2903681"/>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47" idx="3"/>
            <a:endCxn id="54" idx="2"/>
          </p:cNvCxnSpPr>
          <p:nvPr/>
        </p:nvCxnSpPr>
        <p:spPr>
          <a:xfrm>
            <a:off x="2036943" y="2952055"/>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stCxn id="47" idx="3"/>
            <a:endCxn id="55" idx="2"/>
          </p:cNvCxnSpPr>
          <p:nvPr/>
        </p:nvCxnSpPr>
        <p:spPr>
          <a:xfrm>
            <a:off x="2036943" y="2952055"/>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a:stCxn id="52" idx="3"/>
            <a:endCxn id="53" idx="2"/>
          </p:cNvCxnSpPr>
          <p:nvPr/>
        </p:nvCxnSpPr>
        <p:spPr>
          <a:xfrm flipV="1">
            <a:off x="2064463" y="2903681"/>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46" idx="3"/>
            <a:endCxn id="54" idx="2"/>
          </p:cNvCxnSpPr>
          <p:nvPr/>
        </p:nvCxnSpPr>
        <p:spPr>
          <a:xfrm>
            <a:off x="2031125" y="3522384"/>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46" idx="3"/>
            <a:endCxn id="55" idx="2"/>
          </p:cNvCxnSpPr>
          <p:nvPr/>
        </p:nvCxnSpPr>
        <p:spPr>
          <a:xfrm>
            <a:off x="2031125" y="3522384"/>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62" idx="3"/>
            <a:endCxn id="53" idx="2"/>
          </p:cNvCxnSpPr>
          <p:nvPr/>
        </p:nvCxnSpPr>
        <p:spPr>
          <a:xfrm flipV="1">
            <a:off x="2102622" y="2903681"/>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stCxn id="62" idx="3"/>
            <a:endCxn id="54" idx="2"/>
          </p:cNvCxnSpPr>
          <p:nvPr/>
        </p:nvCxnSpPr>
        <p:spPr>
          <a:xfrm flipV="1">
            <a:off x="2076253" y="3682251"/>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62" idx="3"/>
            <a:endCxn id="55" idx="2"/>
          </p:cNvCxnSpPr>
          <p:nvPr/>
        </p:nvCxnSpPr>
        <p:spPr>
          <a:xfrm>
            <a:off x="2076253" y="4896857"/>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文字方塊 92"/>
          <p:cNvSpPr txBox="1"/>
          <p:nvPr/>
        </p:nvSpPr>
        <p:spPr>
          <a:xfrm rot="5400000">
            <a:off x="5902402" y="4118857"/>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94" name="文字方塊 93"/>
          <p:cNvSpPr txBox="1"/>
          <p:nvPr/>
        </p:nvSpPr>
        <p:spPr>
          <a:xfrm>
            <a:off x="5971495" y="2600036"/>
            <a:ext cx="631069" cy="523220"/>
          </a:xfrm>
          <a:prstGeom prst="rect">
            <a:avLst/>
          </a:prstGeom>
          <a:noFill/>
        </p:spPr>
        <p:txBody>
          <a:bodyPr wrap="square" rtlCol="0">
            <a:spAutoFit/>
          </a:bodyPr>
          <a:lstStyle/>
          <a:p>
            <a:r>
              <a:rPr lang="en-US" altLang="zh-TW" sz="2800" dirty="0"/>
              <a:t>y</a:t>
            </a:r>
            <a:r>
              <a:rPr lang="en-US" altLang="zh-TW" sz="2800" baseline="-25000" dirty="0" smtClean="0"/>
              <a:t>1</a:t>
            </a:r>
            <a:endParaRPr lang="zh-TW" altLang="en-US" sz="2800" baseline="-25000" dirty="0"/>
          </a:p>
        </p:txBody>
      </p:sp>
      <p:sp>
        <p:nvSpPr>
          <p:cNvPr id="95" name="文字方塊 94"/>
          <p:cNvSpPr txBox="1"/>
          <p:nvPr/>
        </p:nvSpPr>
        <p:spPr>
          <a:xfrm>
            <a:off x="5992593" y="3408345"/>
            <a:ext cx="631069" cy="523220"/>
          </a:xfrm>
          <a:prstGeom prst="rect">
            <a:avLst/>
          </a:prstGeom>
          <a:noFill/>
        </p:spPr>
        <p:txBody>
          <a:bodyPr wrap="square" rtlCol="0">
            <a:spAutoFit/>
          </a:bodyPr>
          <a:lstStyle/>
          <a:p>
            <a:r>
              <a:rPr lang="en-US" altLang="zh-TW" sz="2800" dirty="0"/>
              <a:t>y</a:t>
            </a:r>
            <a:r>
              <a:rPr lang="en-US" altLang="zh-TW" sz="2800" baseline="-25000" dirty="0" smtClean="0"/>
              <a:t>2</a:t>
            </a:r>
            <a:endParaRPr lang="zh-TW" altLang="en-US" sz="2800" baseline="-25000" dirty="0"/>
          </a:p>
        </p:txBody>
      </p:sp>
      <p:sp>
        <p:nvSpPr>
          <p:cNvPr id="96" name="文字方塊 95"/>
          <p:cNvSpPr txBox="1"/>
          <p:nvPr/>
        </p:nvSpPr>
        <p:spPr>
          <a:xfrm>
            <a:off x="5960212" y="4664488"/>
            <a:ext cx="631069" cy="523220"/>
          </a:xfrm>
          <a:prstGeom prst="rect">
            <a:avLst/>
          </a:prstGeom>
          <a:noFill/>
        </p:spPr>
        <p:txBody>
          <a:bodyPr wrap="square" rtlCol="0">
            <a:spAutoFit/>
          </a:bodyPr>
          <a:lstStyle/>
          <a:p>
            <a:r>
              <a:rPr lang="en-US" altLang="zh-TW" sz="2800" dirty="0" smtClean="0"/>
              <a:t>y</a:t>
            </a:r>
            <a:r>
              <a:rPr lang="en-US" altLang="zh-TW" sz="2800" baseline="-25000" dirty="0" smtClean="0"/>
              <a:t>10</a:t>
            </a:r>
            <a:endParaRPr lang="zh-TW" altLang="en-US" sz="2800" baseline="-25000" dirty="0"/>
          </a:p>
        </p:txBody>
      </p:sp>
      <p:sp>
        <p:nvSpPr>
          <p:cNvPr id="9" name="文字方塊 8"/>
          <p:cNvSpPr txBox="1"/>
          <p:nvPr/>
        </p:nvSpPr>
        <p:spPr>
          <a:xfrm>
            <a:off x="3222534" y="3680278"/>
            <a:ext cx="65" cy="276999"/>
          </a:xfrm>
          <a:prstGeom prst="rect">
            <a:avLst/>
          </a:prstGeom>
          <a:noFill/>
        </p:spPr>
        <p:txBody>
          <a:bodyPr wrap="none" lIns="0" tIns="0" rIns="0" bIns="0" rtlCol="0">
            <a:spAutoFit/>
          </a:bodyPr>
          <a:lstStyle/>
          <a:p>
            <a:endParaRPr lang="zh-TW" altLang="en-US" dirty="0"/>
          </a:p>
        </p:txBody>
      </p:sp>
      <p:sp>
        <p:nvSpPr>
          <p:cNvPr id="71" name="文字方塊 70"/>
          <p:cNvSpPr txBox="1"/>
          <p:nvPr/>
        </p:nvSpPr>
        <p:spPr>
          <a:xfrm>
            <a:off x="6841544" y="3934728"/>
            <a:ext cx="101427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smtClean="0"/>
              <a:t>Cost </a:t>
            </a:r>
          </a:p>
        </p:txBody>
      </p:sp>
      <p:sp>
        <p:nvSpPr>
          <p:cNvPr id="97" name="矩形 96"/>
          <p:cNvSpPr/>
          <p:nvPr/>
        </p:nvSpPr>
        <p:spPr>
          <a:xfrm>
            <a:off x="5964640" y="2675422"/>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0.2</a:t>
            </a:r>
            <a:endParaRPr lang="zh-TW" altLang="en-US" sz="2400" dirty="0"/>
          </a:p>
        </p:txBody>
      </p:sp>
      <p:sp>
        <p:nvSpPr>
          <p:cNvPr id="100" name="矩形 99"/>
          <p:cNvSpPr/>
          <p:nvPr/>
        </p:nvSpPr>
        <p:spPr>
          <a:xfrm>
            <a:off x="5964641" y="3461006"/>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0.3</a:t>
            </a:r>
            <a:endParaRPr lang="zh-TW" altLang="en-US" sz="2400" dirty="0"/>
          </a:p>
        </p:txBody>
      </p:sp>
      <p:sp>
        <p:nvSpPr>
          <p:cNvPr id="101" name="矩形 100"/>
          <p:cNvSpPr/>
          <p:nvPr/>
        </p:nvSpPr>
        <p:spPr>
          <a:xfrm>
            <a:off x="5960212" y="4701373"/>
            <a:ext cx="69031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0.5</a:t>
            </a:r>
            <a:endParaRPr lang="zh-TW" altLang="en-US" sz="2400" dirty="0"/>
          </a:p>
        </p:txBody>
      </p:sp>
      <p:pic>
        <p:nvPicPr>
          <p:cNvPr id="102" name="圖片 101"/>
          <p:cNvPicPr preferRelativeResize="0">
            <a:picLocks/>
          </p:cNvPicPr>
          <p:nvPr/>
        </p:nvPicPr>
        <p:blipFill>
          <a:blip r:embed="rId10"/>
          <a:stretch>
            <a:fillRect/>
          </a:stretch>
        </p:blipFill>
        <p:spPr>
          <a:xfrm>
            <a:off x="3875875" y="1658335"/>
            <a:ext cx="720000" cy="720000"/>
          </a:xfrm>
          <a:prstGeom prst="rect">
            <a:avLst/>
          </a:prstGeom>
          <a:ln w="38100">
            <a:solidFill>
              <a:schemeClr val="tx1"/>
            </a:solidFill>
          </a:ln>
        </p:spPr>
      </p:pic>
      <p:sp>
        <p:nvSpPr>
          <p:cNvPr id="103" name="文字方塊 102"/>
          <p:cNvSpPr txBox="1"/>
          <p:nvPr/>
        </p:nvSpPr>
        <p:spPr>
          <a:xfrm>
            <a:off x="4678601" y="1747396"/>
            <a:ext cx="654853" cy="523220"/>
          </a:xfrm>
          <a:prstGeom prst="rect">
            <a:avLst/>
          </a:prstGeom>
          <a:noFill/>
        </p:spPr>
        <p:txBody>
          <a:bodyPr wrap="square" rtlCol="0">
            <a:spAutoFit/>
          </a:bodyPr>
          <a:lstStyle/>
          <a:p>
            <a:r>
              <a:rPr lang="en-US" altLang="zh-TW" sz="2800" dirty="0" smtClean="0"/>
              <a:t>“1”</a:t>
            </a:r>
            <a:endParaRPr lang="zh-TW" altLang="en-US" sz="2800" dirty="0"/>
          </a:p>
        </p:txBody>
      </p:sp>
      <p:pic>
        <p:nvPicPr>
          <p:cNvPr id="108" name="圖片 107"/>
          <p:cNvPicPr preferRelativeResize="0">
            <a:picLocks/>
          </p:cNvPicPr>
          <p:nvPr/>
        </p:nvPicPr>
        <p:blipFill>
          <a:blip r:embed="rId10"/>
          <a:stretch>
            <a:fillRect/>
          </a:stretch>
        </p:blipFill>
        <p:spPr>
          <a:xfrm>
            <a:off x="602038" y="3609330"/>
            <a:ext cx="720000" cy="720000"/>
          </a:xfrm>
          <a:prstGeom prst="rect">
            <a:avLst/>
          </a:prstGeom>
          <a:ln w="38100">
            <a:solidFill>
              <a:schemeClr val="tx1"/>
            </a:solidFill>
          </a:ln>
        </p:spPr>
      </p:pic>
      <p:grpSp>
        <p:nvGrpSpPr>
          <p:cNvPr id="11" name="群組 10"/>
          <p:cNvGrpSpPr/>
          <p:nvPr/>
        </p:nvGrpSpPr>
        <p:grpSpPr>
          <a:xfrm>
            <a:off x="7996358" y="2633241"/>
            <a:ext cx="654489" cy="2625052"/>
            <a:chOff x="7996358" y="2461791"/>
            <a:chExt cx="654489" cy="2625052"/>
          </a:xfrm>
        </p:grpSpPr>
        <p:sp>
          <p:nvSpPr>
            <p:cNvPr id="110" name="矩形 109"/>
            <p:cNvSpPr/>
            <p:nvPr/>
          </p:nvSpPr>
          <p:spPr>
            <a:xfrm>
              <a:off x="8062418" y="2461791"/>
              <a:ext cx="498951" cy="262505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1" name="文字方塊 110"/>
            <p:cNvSpPr txBox="1"/>
            <p:nvPr/>
          </p:nvSpPr>
          <p:spPr>
            <a:xfrm rot="5400000">
              <a:off x="8004608" y="3948039"/>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2" name="文字方塊 111"/>
            <p:cNvSpPr txBox="1"/>
            <p:nvPr/>
          </p:nvSpPr>
          <p:spPr>
            <a:xfrm>
              <a:off x="7996358" y="2508931"/>
              <a:ext cx="631069" cy="523220"/>
            </a:xfrm>
            <a:prstGeom prst="rect">
              <a:avLst/>
            </a:prstGeom>
            <a:noFill/>
          </p:spPr>
          <p:txBody>
            <a:bodyPr wrap="square" rtlCol="0">
              <a:spAutoFit/>
            </a:bodyPr>
            <a:lstStyle/>
            <a:p>
              <a:pPr algn="ctr"/>
              <a:r>
                <a:rPr lang="en-US" altLang="zh-TW" sz="2800" dirty="0" smtClean="0"/>
                <a:t>1</a:t>
              </a:r>
              <a:endParaRPr lang="zh-TW" altLang="en-US" sz="2800" baseline="-25000" dirty="0"/>
            </a:p>
          </p:txBody>
        </p:sp>
        <p:sp>
          <p:nvSpPr>
            <p:cNvPr id="113" name="文字方塊 112"/>
            <p:cNvSpPr txBox="1"/>
            <p:nvPr/>
          </p:nvSpPr>
          <p:spPr>
            <a:xfrm>
              <a:off x="8005216" y="3269035"/>
              <a:ext cx="631069" cy="523220"/>
            </a:xfrm>
            <a:prstGeom prst="rect">
              <a:avLst/>
            </a:prstGeom>
            <a:noFill/>
          </p:spPr>
          <p:txBody>
            <a:bodyPr wrap="square" rtlCol="0">
              <a:spAutoFit/>
            </a:bodyPr>
            <a:lstStyle/>
            <a:p>
              <a:pPr algn="ctr"/>
              <a:r>
                <a:rPr lang="en-US" altLang="zh-TW" sz="2800" dirty="0" smtClean="0"/>
                <a:t>0</a:t>
              </a:r>
              <a:endParaRPr lang="zh-TW" altLang="en-US" sz="2800" baseline="-25000" dirty="0"/>
            </a:p>
          </p:txBody>
        </p:sp>
        <p:sp>
          <p:nvSpPr>
            <p:cNvPr id="114" name="文字方塊 113"/>
            <p:cNvSpPr txBox="1"/>
            <p:nvPr/>
          </p:nvSpPr>
          <p:spPr>
            <a:xfrm>
              <a:off x="7996358" y="4489333"/>
              <a:ext cx="631069" cy="523220"/>
            </a:xfrm>
            <a:prstGeom prst="rect">
              <a:avLst/>
            </a:prstGeom>
            <a:noFill/>
          </p:spPr>
          <p:txBody>
            <a:bodyPr wrap="square" rtlCol="0">
              <a:spAutoFit/>
            </a:bodyPr>
            <a:lstStyle/>
            <a:p>
              <a:pPr algn="ctr"/>
              <a:r>
                <a:rPr lang="en-US" altLang="zh-TW" sz="2800" dirty="0" smtClean="0"/>
                <a:t>0</a:t>
              </a:r>
              <a:endParaRPr lang="zh-TW" altLang="en-US" sz="2800" baseline="-25000" dirty="0"/>
            </a:p>
          </p:txBody>
        </p:sp>
      </p:grpSp>
      <p:sp>
        <p:nvSpPr>
          <p:cNvPr id="115" name="左-右雙向箭號 114"/>
          <p:cNvSpPr/>
          <p:nvPr/>
        </p:nvSpPr>
        <p:spPr>
          <a:xfrm>
            <a:off x="6737204" y="3516864"/>
            <a:ext cx="1187596" cy="33487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5" name="直線接點 14"/>
          <p:cNvCxnSpPr/>
          <p:nvPr/>
        </p:nvCxnSpPr>
        <p:spPr>
          <a:xfrm flipH="1">
            <a:off x="972457" y="1985736"/>
            <a:ext cx="27286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接點 115"/>
          <p:cNvCxnSpPr/>
          <p:nvPr/>
        </p:nvCxnSpPr>
        <p:spPr>
          <a:xfrm flipH="1">
            <a:off x="5333454" y="2009006"/>
            <a:ext cx="29872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962038" y="2018335"/>
            <a:ext cx="0" cy="14807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單箭頭接點 117"/>
          <p:cNvCxnSpPr/>
          <p:nvPr/>
        </p:nvCxnSpPr>
        <p:spPr>
          <a:xfrm>
            <a:off x="8320750" y="2018335"/>
            <a:ext cx="0" cy="5817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矩形 97"/>
          <p:cNvSpPr/>
          <p:nvPr/>
        </p:nvSpPr>
        <p:spPr>
          <a:xfrm>
            <a:off x="4801564" y="2616028"/>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9" name="橢圓 98"/>
          <p:cNvSpPr/>
          <p:nvPr/>
        </p:nvSpPr>
        <p:spPr>
          <a:xfrm>
            <a:off x="4877408" y="260792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04" name="橢圓 103"/>
          <p:cNvSpPr/>
          <p:nvPr/>
        </p:nvSpPr>
        <p:spPr>
          <a:xfrm>
            <a:off x="4879750" y="336783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05" name="橢圓 104"/>
          <p:cNvSpPr/>
          <p:nvPr/>
        </p:nvSpPr>
        <p:spPr>
          <a:xfrm>
            <a:off x="4886778" y="461450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06" name="文字方塊 105"/>
          <p:cNvSpPr txBox="1"/>
          <p:nvPr/>
        </p:nvSpPr>
        <p:spPr>
          <a:xfrm rot="5400000">
            <a:off x="4884031" y="4033634"/>
            <a:ext cx="769257"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17" name="文字方塊 116"/>
          <p:cNvSpPr txBox="1"/>
          <p:nvPr/>
        </p:nvSpPr>
        <p:spPr>
          <a:xfrm>
            <a:off x="614215" y="5626040"/>
            <a:ext cx="6754090" cy="954107"/>
          </a:xfrm>
          <a:prstGeom prst="rect">
            <a:avLst/>
          </a:prstGeom>
          <a:noFill/>
        </p:spPr>
        <p:txBody>
          <a:bodyPr wrap="square" rtlCol="0">
            <a:spAutoFit/>
          </a:bodyPr>
          <a:lstStyle/>
          <a:p>
            <a:r>
              <a:rPr lang="en-US" altLang="zh-TW" sz="2800" dirty="0" smtClean="0"/>
              <a:t>Cost can be Euclidean distance or cross entropy of the network output and target </a:t>
            </a:r>
            <a:endParaRPr lang="zh-TW" altLang="en-US" sz="2800" dirty="0"/>
          </a:p>
        </p:txBody>
      </p:sp>
      <mc:AlternateContent xmlns:mc="http://schemas.openxmlformats.org/markup-compatibility/2006" xmlns:a14="http://schemas.microsoft.com/office/drawing/2010/main">
        <mc:Choice Requires="a14">
          <p:sp>
            <p:nvSpPr>
              <p:cNvPr id="119" name="文字方塊 118"/>
              <p:cNvSpPr txBox="1"/>
              <p:nvPr/>
            </p:nvSpPr>
            <p:spPr>
              <a:xfrm>
                <a:off x="2589854" y="521897"/>
                <a:ext cx="6097064" cy="954107"/>
              </a:xfrm>
              <a:prstGeom prst="rect">
                <a:avLst/>
              </a:prstGeom>
              <a:noFill/>
            </p:spPr>
            <p:txBody>
              <a:bodyPr wrap="square" rtlCol="0">
                <a:spAutoFit/>
              </a:bodyPr>
              <a:lstStyle/>
              <a:p>
                <a:r>
                  <a:rPr lang="en-US" altLang="zh-TW" sz="2800" dirty="0" smtClean="0"/>
                  <a:t>Given a set of network parameters </a:t>
                </a:r>
                <a14:m>
                  <m:oMath xmlns:m="http://schemas.openxmlformats.org/officeDocument/2006/math">
                    <m:r>
                      <a:rPr lang="zh-TW" altLang="en-US" sz="2800" i="1">
                        <a:latin typeface="Cambria Math" panose="02040503050406030204" pitchFamily="18" charset="0"/>
                      </a:rPr>
                      <m:t>𝜃</m:t>
                    </m:r>
                  </m:oMath>
                </a14:m>
                <a:r>
                  <a:rPr lang="en-US" altLang="zh-TW" sz="2800" dirty="0" smtClean="0"/>
                  <a:t>, each example has a cost value. </a:t>
                </a:r>
                <a:endParaRPr lang="zh-TW" altLang="en-US" sz="2800" dirty="0"/>
              </a:p>
            </p:txBody>
          </p:sp>
        </mc:Choice>
        <mc:Fallback xmlns="">
          <p:sp>
            <p:nvSpPr>
              <p:cNvPr id="119" name="文字方塊 118"/>
              <p:cNvSpPr txBox="1">
                <a:spLocks noRot="1" noChangeAspect="1" noMove="1" noResize="1" noEditPoints="1" noAdjustHandles="1" noChangeArrowheads="1" noChangeShapeType="1" noTextEdit="1"/>
              </p:cNvSpPr>
              <p:nvPr/>
            </p:nvSpPr>
            <p:spPr>
              <a:xfrm>
                <a:off x="2589854" y="521897"/>
                <a:ext cx="6097064" cy="954107"/>
              </a:xfrm>
              <a:prstGeom prst="rect">
                <a:avLst/>
              </a:prstGeom>
              <a:blipFill rotWithShape="0">
                <a:blip r:embed="rId11"/>
                <a:stretch>
                  <a:fillRect l="-2100" t="-6410" b="-17949"/>
                </a:stretch>
              </a:blipFill>
            </p:spPr>
            <p:txBody>
              <a:bodyPr/>
              <a:lstStyle/>
              <a:p>
                <a:r>
                  <a:rPr lang="zh-TW" altLang="en-US">
                    <a:noFill/>
                  </a:rPr>
                  <a:t> </a:t>
                </a:r>
              </a:p>
            </p:txBody>
          </p:sp>
        </mc:Fallback>
      </mc:AlternateContent>
      <p:sp>
        <p:nvSpPr>
          <p:cNvPr id="3" name="矩形 2"/>
          <p:cNvSpPr/>
          <p:nvPr/>
        </p:nvSpPr>
        <p:spPr>
          <a:xfrm>
            <a:off x="7817449" y="5341282"/>
            <a:ext cx="930639" cy="46166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zh-TW" sz="2400" dirty="0" smtClean="0"/>
              <a:t>target</a:t>
            </a:r>
            <a:endParaRPr lang="zh-TW" altLang="en-US" sz="2400" dirty="0"/>
          </a:p>
        </p:txBody>
      </p:sp>
      <mc:AlternateContent xmlns:mc="http://schemas.openxmlformats.org/markup-compatibility/2006" xmlns:a14="http://schemas.microsoft.com/office/drawing/2010/main">
        <mc:Choice Requires="a14">
          <p:sp>
            <p:nvSpPr>
              <p:cNvPr id="7" name="文字方塊 6"/>
              <p:cNvSpPr txBox="1"/>
              <p:nvPr/>
            </p:nvSpPr>
            <p:spPr>
              <a:xfrm>
                <a:off x="6937189" y="4559415"/>
                <a:ext cx="79053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r>
                        <a:rPr lang="zh-TW" altLang="en-US" sz="2800" b="0" i="1" smtClean="0">
                          <a:latin typeface="Cambria Math" panose="02040503050406030204" pitchFamily="18" charset="0"/>
                        </a:rPr>
                        <m:t>𝜃</m:t>
                      </m:r>
                      <m:r>
                        <a:rPr lang="en-US" altLang="zh-TW" sz="2800" b="0" i="1" smtClean="0">
                          <a:latin typeface="Cambria Math" panose="02040503050406030204" pitchFamily="18" charset="0"/>
                        </a:rPr>
                        <m:t>)</m:t>
                      </m:r>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937189" y="4559415"/>
                <a:ext cx="790537" cy="430887"/>
              </a:xfrm>
              <a:prstGeom prst="rect">
                <a:avLst/>
              </a:prstGeom>
              <a:blipFill rotWithShape="0">
                <a:blip r:embed="rId12"/>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367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97" grpId="0" animBg="1"/>
      <p:bldP spid="100" grpId="0" animBg="1"/>
      <p:bldP spid="101" grpId="0" animBg="1"/>
      <p:bldP spid="103" grpId="0"/>
      <p:bldP spid="115" grpId="0" animBg="1"/>
      <p:bldP spid="117" grpId="0"/>
      <p:bldP spid="119" grpId="0"/>
      <p:bldP spid="3"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5872" y="1211263"/>
            <a:ext cx="8250928" cy="1754327"/>
          </a:xfrm>
          <a:prstGeom prst="rect">
            <a:avLst/>
          </a:prstGeom>
        </p:spPr>
        <p:txBody>
          <a:bodyPr wrap="square">
            <a:spAutoFit/>
          </a:bodyPr>
          <a:lstStyle/>
          <a:p>
            <a:r>
              <a:rPr lang="en-US" dirty="0" smtClean="0"/>
              <a:t>A machine </a:t>
            </a:r>
            <a:r>
              <a:rPr lang="en-US" dirty="0"/>
              <a:t>learning </a:t>
            </a:r>
            <a:r>
              <a:rPr lang="en-US" dirty="0" smtClean="0"/>
              <a:t>subfield </a:t>
            </a:r>
            <a:r>
              <a:rPr lang="en-US" dirty="0"/>
              <a:t>of learning </a:t>
            </a:r>
            <a:r>
              <a:rPr lang="en-US" b="1" dirty="0">
                <a:solidFill>
                  <a:srgbClr val="E68230"/>
                </a:solidFill>
              </a:rPr>
              <a:t>representations</a:t>
            </a:r>
            <a:r>
              <a:rPr lang="en-US" dirty="0">
                <a:solidFill>
                  <a:srgbClr val="E68230"/>
                </a:solidFill>
              </a:rPr>
              <a:t> </a:t>
            </a:r>
            <a:r>
              <a:rPr lang="en-US" dirty="0"/>
              <a:t>of data. Exceptional effective at </a:t>
            </a:r>
            <a:r>
              <a:rPr lang="en-US" b="1" dirty="0">
                <a:solidFill>
                  <a:srgbClr val="E68230"/>
                </a:solidFill>
              </a:rPr>
              <a:t>learning patterns</a:t>
            </a:r>
            <a:r>
              <a:rPr lang="en-US" dirty="0" smtClean="0"/>
              <a:t>.</a:t>
            </a:r>
          </a:p>
          <a:p>
            <a:r>
              <a:rPr lang="en-US" dirty="0"/>
              <a:t>Deep learning algorithms attempt to learn (multiple levels of) representation </a:t>
            </a:r>
            <a:r>
              <a:rPr lang="en-US" dirty="0" smtClean="0"/>
              <a:t>by </a:t>
            </a:r>
            <a:r>
              <a:rPr lang="en-US" dirty="0"/>
              <a:t>using a </a:t>
            </a:r>
            <a:r>
              <a:rPr lang="en-US" b="1" dirty="0">
                <a:solidFill>
                  <a:srgbClr val="E68230"/>
                </a:solidFill>
              </a:rPr>
              <a:t>hierarchy of multiple layers</a:t>
            </a:r>
          </a:p>
          <a:p>
            <a:r>
              <a:rPr lang="en-US" dirty="0"/>
              <a:t>If you provide the system </a:t>
            </a:r>
            <a:r>
              <a:rPr lang="en-US" b="1" dirty="0">
                <a:solidFill>
                  <a:srgbClr val="E68230"/>
                </a:solidFill>
              </a:rPr>
              <a:t>tons of information</a:t>
            </a:r>
            <a:r>
              <a:rPr lang="en-US" dirty="0"/>
              <a:t>, it begins to understand it and respond in useful ways</a:t>
            </a:r>
            <a:r>
              <a:rPr lang="en-US" dirty="0" smtClean="0"/>
              <a:t>.</a:t>
            </a:r>
            <a:endParaRPr lang="en-US" dirty="0"/>
          </a:p>
        </p:txBody>
      </p:sp>
      <p:sp>
        <p:nvSpPr>
          <p:cNvPr id="12" name="Title 1"/>
          <p:cNvSpPr txBox="1">
            <a:spLocks/>
          </p:cNvSpPr>
          <p:nvPr/>
        </p:nvSpPr>
        <p:spPr>
          <a:xfrm>
            <a:off x="551280" y="182563"/>
            <a:ext cx="8041440" cy="8588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What is Deep Learning </a:t>
            </a:r>
            <a:r>
              <a:rPr lang="en-US" sz="4000" dirty="0" smtClean="0"/>
              <a:t>(DL) </a:t>
            </a:r>
            <a:r>
              <a:rPr lang="en-US" dirty="0" smtClean="0"/>
              <a:t>? </a:t>
            </a:r>
            <a:endParaRPr lang="en-US" dirty="0"/>
          </a:p>
        </p:txBody>
      </p:sp>
      <p:pic>
        <p:nvPicPr>
          <p:cNvPr id="14" name="Picture 13" descr="machine-learning-vs-deep-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00" y="3029090"/>
            <a:ext cx="6890920" cy="3360939"/>
          </a:xfrm>
          <a:prstGeom prst="rect">
            <a:avLst/>
          </a:prstGeom>
        </p:spPr>
      </p:pic>
      <p:sp>
        <p:nvSpPr>
          <p:cNvPr id="2" name="Ορθογώνιο 1"/>
          <p:cNvSpPr/>
          <p:nvPr/>
        </p:nvSpPr>
        <p:spPr>
          <a:xfrm>
            <a:off x="1473102" y="6390029"/>
            <a:ext cx="6374361" cy="229135"/>
          </a:xfrm>
          <a:prstGeom prst="rect">
            <a:avLst/>
          </a:prstGeom>
        </p:spPr>
        <p:txBody>
          <a:bodyPr wrap="square">
            <a:spAutoFit/>
          </a:bodyPr>
          <a:lstStyle/>
          <a:p>
            <a:r>
              <a:rPr lang="en-US" sz="900" i="1" dirty="0"/>
              <a:t>https://</a:t>
            </a:r>
            <a:r>
              <a:rPr lang="en-US" sz="900" i="1" dirty="0" err="1"/>
              <a:t>www.xenonstack.com</a:t>
            </a:r>
            <a:r>
              <a:rPr lang="en-US" sz="900" i="1" dirty="0"/>
              <a:t>/blog/static/public/uploads/media/machine-learning-vs-deep-</a:t>
            </a:r>
            <a:r>
              <a:rPr lang="en-US" sz="900" i="1" dirty="0" err="1"/>
              <a:t>learning.png</a:t>
            </a:r>
            <a:endParaRPr lang="en-US" sz="900" i="1" dirty="0"/>
          </a:p>
        </p:txBody>
      </p:sp>
    </p:spTree>
    <p:extLst>
      <p:ext uri="{BB962C8B-B14F-4D97-AF65-F5344CB8AC3E}">
        <p14:creationId xmlns:p14="http://schemas.microsoft.com/office/powerpoint/2010/main" val="3913510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Total Cost</a:t>
            </a:r>
            <a:endParaRPr lang="zh-TW" altLang="en-US" dirty="0"/>
          </a:p>
        </p:txBody>
      </p:sp>
      <p:grpSp>
        <p:nvGrpSpPr>
          <p:cNvPr id="18" name="群組 17"/>
          <p:cNvGrpSpPr/>
          <p:nvPr/>
        </p:nvGrpSpPr>
        <p:grpSpPr>
          <a:xfrm>
            <a:off x="1727768" y="2298174"/>
            <a:ext cx="421911" cy="671513"/>
            <a:chOff x="510563" y="3417283"/>
            <a:chExt cx="421911" cy="671513"/>
          </a:xfrm>
        </p:grpSpPr>
        <p:sp>
          <p:nvSpPr>
            <p:cNvPr id="19" name="矩形 18"/>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0" name="矩形 19"/>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1</a:t>
              </a:r>
              <a:endParaRPr lang="zh-TW" altLang="en-US" sz="2400" baseline="30000" dirty="0"/>
            </a:p>
          </p:txBody>
        </p:sp>
      </p:grpSp>
      <p:grpSp>
        <p:nvGrpSpPr>
          <p:cNvPr id="21" name="群組 20"/>
          <p:cNvGrpSpPr/>
          <p:nvPr/>
        </p:nvGrpSpPr>
        <p:grpSpPr>
          <a:xfrm>
            <a:off x="1727768" y="3245279"/>
            <a:ext cx="421910" cy="671513"/>
            <a:chOff x="510564" y="3417283"/>
            <a:chExt cx="421910" cy="671513"/>
          </a:xfrm>
        </p:grpSpPr>
        <p:sp>
          <p:nvSpPr>
            <p:cNvPr id="22" name="矩形 21"/>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3" name="矩形 22"/>
            <p:cNvSpPr/>
            <p:nvPr/>
          </p:nvSpPr>
          <p:spPr>
            <a:xfrm>
              <a:off x="510564" y="3522206"/>
              <a:ext cx="421910" cy="461665"/>
            </a:xfrm>
            <a:prstGeom prst="rect">
              <a:avLst/>
            </a:prstGeom>
          </p:spPr>
          <p:txBody>
            <a:bodyPr wrap="none">
              <a:spAutoFit/>
            </a:bodyPr>
            <a:lstStyle/>
            <a:p>
              <a:pPr algn="ctr"/>
              <a:r>
                <a:rPr lang="en-US" altLang="zh-TW" sz="2400" dirty="0" smtClean="0"/>
                <a:t>x</a:t>
              </a:r>
              <a:r>
                <a:rPr lang="en-US" altLang="zh-TW" sz="2400" baseline="30000" dirty="0" smtClean="0"/>
                <a:t>2</a:t>
              </a:r>
              <a:endParaRPr lang="zh-TW" altLang="en-US" sz="2400" baseline="30000" dirty="0"/>
            </a:p>
          </p:txBody>
        </p:sp>
      </p:grpSp>
      <p:grpSp>
        <p:nvGrpSpPr>
          <p:cNvPr id="24" name="群組 23"/>
          <p:cNvGrpSpPr/>
          <p:nvPr/>
        </p:nvGrpSpPr>
        <p:grpSpPr>
          <a:xfrm>
            <a:off x="1723759" y="5606623"/>
            <a:ext cx="429926" cy="671513"/>
            <a:chOff x="506555" y="3417283"/>
            <a:chExt cx="429926" cy="671513"/>
          </a:xfrm>
        </p:grpSpPr>
        <p:sp>
          <p:nvSpPr>
            <p:cNvPr id="25" name="矩形 2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6" name="矩形 25"/>
            <p:cNvSpPr/>
            <p:nvPr/>
          </p:nvSpPr>
          <p:spPr>
            <a:xfrm>
              <a:off x="506555" y="3522206"/>
              <a:ext cx="429926" cy="461665"/>
            </a:xfrm>
            <a:prstGeom prst="rect">
              <a:avLst/>
            </a:prstGeom>
          </p:spPr>
          <p:txBody>
            <a:bodyPr wrap="none">
              <a:spAutoFit/>
            </a:bodyPr>
            <a:lstStyle/>
            <a:p>
              <a:pPr algn="ctr"/>
              <a:r>
                <a:rPr lang="en-US" altLang="zh-TW" sz="2400" dirty="0" err="1" smtClean="0"/>
                <a:t>x</a:t>
              </a:r>
              <a:r>
                <a:rPr lang="en-US" altLang="zh-TW" sz="2400" baseline="30000" dirty="0" err="1" smtClean="0"/>
                <a:t>R</a:t>
              </a:r>
              <a:endParaRPr lang="zh-TW" altLang="en-US" sz="2400" baseline="30000" dirty="0"/>
            </a:p>
          </p:txBody>
        </p:sp>
      </p:grpSp>
      <p:sp>
        <p:nvSpPr>
          <p:cNvPr id="27" name="矩形 26"/>
          <p:cNvSpPr/>
          <p:nvPr/>
        </p:nvSpPr>
        <p:spPr>
          <a:xfrm>
            <a:off x="2527693" y="2300745"/>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NN</a:t>
            </a:r>
            <a:endParaRPr lang="zh-TW" altLang="en-US" sz="2400" dirty="0"/>
          </a:p>
        </p:txBody>
      </p:sp>
      <p:sp>
        <p:nvSpPr>
          <p:cNvPr id="28" name="矩形 27"/>
          <p:cNvSpPr/>
          <p:nvPr/>
        </p:nvSpPr>
        <p:spPr>
          <a:xfrm>
            <a:off x="2527693" y="3239455"/>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NN</a:t>
            </a:r>
            <a:endParaRPr lang="zh-TW" altLang="en-US" sz="2400" dirty="0"/>
          </a:p>
        </p:txBody>
      </p:sp>
      <p:sp>
        <p:nvSpPr>
          <p:cNvPr id="29" name="矩形 28"/>
          <p:cNvSpPr/>
          <p:nvPr/>
        </p:nvSpPr>
        <p:spPr>
          <a:xfrm>
            <a:off x="2527693" y="5594978"/>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NN</a:t>
            </a:r>
            <a:endParaRPr lang="zh-TW" altLang="en-US" sz="2400" dirty="0"/>
          </a:p>
        </p:txBody>
      </p:sp>
      <p:sp>
        <p:nvSpPr>
          <p:cNvPr id="30" name="文字方塊 29"/>
          <p:cNvSpPr txBox="1"/>
          <p:nvPr/>
        </p:nvSpPr>
        <p:spPr>
          <a:xfrm rot="5400000">
            <a:off x="1585319" y="4930674"/>
            <a:ext cx="828675"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31" name="文字方塊 30"/>
          <p:cNvSpPr txBox="1"/>
          <p:nvPr/>
        </p:nvSpPr>
        <p:spPr>
          <a:xfrm rot="5400000">
            <a:off x="2658584" y="4919031"/>
            <a:ext cx="828675" cy="523220"/>
          </a:xfrm>
          <a:prstGeom prst="rect">
            <a:avLst/>
          </a:prstGeom>
          <a:noFill/>
        </p:spPr>
        <p:txBody>
          <a:bodyPr wrap="square" rtlCol="0">
            <a:spAutoFit/>
          </a:bodyPr>
          <a:lstStyle/>
          <a:p>
            <a:pPr algn="ctr"/>
            <a:r>
              <a:rPr lang="en-US" altLang="zh-TW" sz="2800" dirty="0" smtClean="0"/>
              <a:t>……</a:t>
            </a:r>
            <a:endParaRPr lang="zh-TW" altLang="en-US" sz="2800" dirty="0"/>
          </a:p>
        </p:txBody>
      </p:sp>
      <p:cxnSp>
        <p:nvCxnSpPr>
          <p:cNvPr id="32" name="直線單箭頭接點 31"/>
          <p:cNvCxnSpPr/>
          <p:nvPr/>
        </p:nvCxnSpPr>
        <p:spPr>
          <a:xfrm flipV="1">
            <a:off x="2096310" y="2633929"/>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flipV="1">
            <a:off x="2093349" y="3581034"/>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2093348" y="5936557"/>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3496559" y="2628722"/>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3493598" y="3575827"/>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V="1">
            <a:off x="3493597" y="5931350"/>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3895074" y="2298174"/>
            <a:ext cx="428323" cy="671513"/>
            <a:chOff x="507357" y="3417283"/>
            <a:chExt cx="428323" cy="671513"/>
          </a:xfrm>
        </p:grpSpPr>
        <p:sp>
          <p:nvSpPr>
            <p:cNvPr id="39" name="矩形 38"/>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0" name="矩形 39"/>
            <p:cNvSpPr/>
            <p:nvPr/>
          </p:nvSpPr>
          <p:spPr>
            <a:xfrm>
              <a:off x="507357" y="3522206"/>
              <a:ext cx="428323" cy="461665"/>
            </a:xfrm>
            <a:prstGeom prst="rect">
              <a:avLst/>
            </a:prstGeom>
          </p:spPr>
          <p:txBody>
            <a:bodyPr wrap="none">
              <a:spAutoFit/>
            </a:bodyPr>
            <a:lstStyle/>
            <a:p>
              <a:pPr algn="ctr"/>
              <a:r>
                <a:rPr lang="en-US" altLang="zh-TW" sz="2400" dirty="0" smtClean="0"/>
                <a:t>y</a:t>
              </a:r>
              <a:r>
                <a:rPr lang="en-US" altLang="zh-TW" sz="2400" baseline="30000" dirty="0" smtClean="0"/>
                <a:t>1</a:t>
              </a:r>
              <a:endParaRPr lang="zh-TW" altLang="en-US" sz="2400" baseline="30000" dirty="0"/>
            </a:p>
          </p:txBody>
        </p:sp>
      </p:grpSp>
      <p:grpSp>
        <p:nvGrpSpPr>
          <p:cNvPr id="41" name="群組 40"/>
          <p:cNvGrpSpPr/>
          <p:nvPr/>
        </p:nvGrpSpPr>
        <p:grpSpPr>
          <a:xfrm>
            <a:off x="3895074" y="3245279"/>
            <a:ext cx="428323" cy="671513"/>
            <a:chOff x="507358" y="3417283"/>
            <a:chExt cx="428323" cy="671513"/>
          </a:xfrm>
        </p:grpSpPr>
        <p:sp>
          <p:nvSpPr>
            <p:cNvPr id="42" name="矩形 41"/>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3" name="矩形 42"/>
            <p:cNvSpPr/>
            <p:nvPr/>
          </p:nvSpPr>
          <p:spPr>
            <a:xfrm>
              <a:off x="507358" y="3522206"/>
              <a:ext cx="428323" cy="461665"/>
            </a:xfrm>
            <a:prstGeom prst="rect">
              <a:avLst/>
            </a:prstGeom>
          </p:spPr>
          <p:txBody>
            <a:bodyPr wrap="none">
              <a:spAutoFit/>
            </a:bodyPr>
            <a:lstStyle/>
            <a:p>
              <a:pPr algn="ctr"/>
              <a:r>
                <a:rPr lang="en-US" altLang="zh-TW" sz="2400" dirty="0"/>
                <a:t>y</a:t>
              </a:r>
              <a:r>
                <a:rPr lang="en-US" altLang="zh-TW" sz="2400" baseline="30000" dirty="0" smtClean="0"/>
                <a:t>2</a:t>
              </a:r>
              <a:endParaRPr lang="zh-TW" altLang="en-US" sz="2400" baseline="30000" dirty="0"/>
            </a:p>
          </p:txBody>
        </p:sp>
      </p:grpSp>
      <p:grpSp>
        <p:nvGrpSpPr>
          <p:cNvPr id="44" name="群組 43"/>
          <p:cNvGrpSpPr/>
          <p:nvPr/>
        </p:nvGrpSpPr>
        <p:grpSpPr>
          <a:xfrm>
            <a:off x="3891065" y="5606623"/>
            <a:ext cx="436338" cy="671513"/>
            <a:chOff x="503349" y="3417283"/>
            <a:chExt cx="436338" cy="671513"/>
          </a:xfrm>
        </p:grpSpPr>
        <p:sp>
          <p:nvSpPr>
            <p:cNvPr id="45" name="矩形 4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6" name="矩形 45"/>
            <p:cNvSpPr/>
            <p:nvPr/>
          </p:nvSpPr>
          <p:spPr>
            <a:xfrm>
              <a:off x="503349" y="3522206"/>
              <a:ext cx="436338" cy="461665"/>
            </a:xfrm>
            <a:prstGeom prst="rect">
              <a:avLst/>
            </a:prstGeom>
          </p:spPr>
          <p:txBody>
            <a:bodyPr wrap="none">
              <a:spAutoFit/>
            </a:bodyPr>
            <a:lstStyle/>
            <a:p>
              <a:pPr algn="ctr"/>
              <a:r>
                <a:rPr lang="en-US" altLang="zh-TW" sz="2400" dirty="0" err="1"/>
                <a:t>y</a:t>
              </a:r>
              <a:r>
                <a:rPr lang="en-US" altLang="zh-TW" sz="2400" baseline="30000" dirty="0" err="1" smtClean="0"/>
                <a:t>R</a:t>
              </a:r>
              <a:endParaRPr lang="zh-TW" altLang="en-US" sz="2400" baseline="30000" dirty="0"/>
            </a:p>
          </p:txBody>
        </p:sp>
      </p:grpSp>
      <p:sp>
        <p:nvSpPr>
          <p:cNvPr id="47" name="矩形 46"/>
          <p:cNvSpPr/>
          <p:nvPr/>
        </p:nvSpPr>
        <p:spPr>
          <a:xfrm>
            <a:off x="4913118" y="2298174"/>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p:sp>
        <p:nvSpPr>
          <p:cNvPr id="48" name="矩形 47"/>
          <p:cNvSpPr/>
          <p:nvPr/>
        </p:nvSpPr>
        <p:spPr>
          <a:xfrm>
            <a:off x="4913117" y="3245279"/>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p:sp>
        <p:nvSpPr>
          <p:cNvPr id="49" name="矩形 48"/>
          <p:cNvSpPr/>
          <p:nvPr/>
        </p:nvSpPr>
        <p:spPr>
          <a:xfrm>
            <a:off x="4913117" y="5606623"/>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50" name="文字方塊 49"/>
              <p:cNvSpPr txBox="1"/>
              <p:nvPr/>
            </p:nvSpPr>
            <p:spPr>
              <a:xfrm>
                <a:off x="4902677" y="2471777"/>
                <a:ext cx="3914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50" name="文字方塊 49"/>
              <p:cNvSpPr txBox="1">
                <a:spLocks noRot="1" noChangeAspect="1" noMove="1" noResize="1" noEditPoints="1" noAdjustHandles="1" noChangeArrowheads="1" noChangeShapeType="1" noTextEdit="1"/>
              </p:cNvSpPr>
              <p:nvPr/>
            </p:nvSpPr>
            <p:spPr>
              <a:xfrm>
                <a:off x="4902677" y="2471777"/>
                <a:ext cx="391454" cy="369332"/>
              </a:xfrm>
              <a:prstGeom prst="rect">
                <a:avLst/>
              </a:prstGeom>
              <a:blipFill rotWithShape="0">
                <a:blip r:embed="rId3"/>
                <a:stretch>
                  <a:fillRect l="-18750" t="-16393" r="-50000"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1" name="文字方塊 50"/>
              <p:cNvSpPr txBox="1"/>
              <p:nvPr/>
            </p:nvSpPr>
            <p:spPr>
              <a:xfrm>
                <a:off x="4913117" y="3407287"/>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51" name="文字方塊 50"/>
              <p:cNvSpPr txBox="1">
                <a:spLocks noRot="1" noChangeAspect="1" noMove="1" noResize="1" noEditPoints="1" noAdjustHandles="1" noChangeArrowheads="1" noChangeShapeType="1" noTextEdit="1"/>
              </p:cNvSpPr>
              <p:nvPr/>
            </p:nvSpPr>
            <p:spPr>
              <a:xfrm>
                <a:off x="4913117" y="3407287"/>
                <a:ext cx="398058" cy="369332"/>
              </a:xfrm>
              <a:prstGeom prst="rect">
                <a:avLst/>
              </a:prstGeom>
              <a:blipFill rotWithShape="0">
                <a:blip r:embed="rId4"/>
                <a:stretch>
                  <a:fillRect l="-18462" t="-18033" r="-47692"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文字方塊 51"/>
              <p:cNvSpPr txBox="1"/>
              <p:nvPr/>
            </p:nvSpPr>
            <p:spPr>
              <a:xfrm>
                <a:off x="4888687" y="5803879"/>
                <a:ext cx="4224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𝑅</m:t>
                          </m:r>
                        </m:sup>
                      </m:sSup>
                    </m:oMath>
                  </m:oMathPara>
                </a14:m>
                <a:endParaRPr lang="zh-TW" altLang="en-US" sz="2400" dirty="0"/>
              </a:p>
            </p:txBody>
          </p:sp>
        </mc:Choice>
        <mc:Fallback xmlns="">
          <p:sp>
            <p:nvSpPr>
              <p:cNvPr id="52" name="文字方塊 51"/>
              <p:cNvSpPr txBox="1">
                <a:spLocks noRot="1" noChangeAspect="1" noMove="1" noResize="1" noEditPoints="1" noAdjustHandles="1" noChangeArrowheads="1" noChangeShapeType="1" noTextEdit="1"/>
              </p:cNvSpPr>
              <p:nvPr/>
            </p:nvSpPr>
            <p:spPr>
              <a:xfrm>
                <a:off x="4888687" y="5803879"/>
                <a:ext cx="422488" cy="369332"/>
              </a:xfrm>
              <a:prstGeom prst="rect">
                <a:avLst/>
              </a:prstGeom>
              <a:blipFill rotWithShape="0">
                <a:blip r:embed="rId5"/>
                <a:stretch>
                  <a:fillRect l="-17391" t="-16393" r="-44928" b="-24590"/>
                </a:stretch>
              </a:blipFill>
            </p:spPr>
            <p:txBody>
              <a:bodyPr/>
              <a:lstStyle/>
              <a:p>
                <a:r>
                  <a:rPr lang="zh-TW" altLang="en-US">
                    <a:noFill/>
                  </a:rPr>
                  <a:t> </a:t>
                </a:r>
              </a:p>
            </p:txBody>
          </p:sp>
        </mc:Fallback>
      </mc:AlternateContent>
      <p:sp>
        <p:nvSpPr>
          <p:cNvPr id="53" name="左-右雙向箭號 52"/>
          <p:cNvSpPr/>
          <p:nvPr/>
        </p:nvSpPr>
        <p:spPr>
          <a:xfrm>
            <a:off x="4254704" y="2590148"/>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4" name="左-右雙向箭號 53"/>
          <p:cNvSpPr/>
          <p:nvPr/>
        </p:nvSpPr>
        <p:spPr>
          <a:xfrm>
            <a:off x="4249342" y="3510848"/>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5" name="左-右雙向箭號 54"/>
          <p:cNvSpPr/>
          <p:nvPr/>
        </p:nvSpPr>
        <p:spPr>
          <a:xfrm>
            <a:off x="4249276" y="5851855"/>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6" name="文字方塊 55"/>
              <p:cNvSpPr txBox="1"/>
              <p:nvPr/>
            </p:nvSpPr>
            <p:spPr>
              <a:xfrm>
                <a:off x="4161190" y="2830046"/>
                <a:ext cx="78829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𝐿</m:t>
                          </m:r>
                        </m:e>
                        <m:sup>
                          <m:r>
                            <a:rPr lang="en-US" altLang="zh-TW" sz="2400" b="0" i="1" smtClean="0">
                              <a:latin typeface="Cambria Math" panose="02040503050406030204" pitchFamily="18" charset="0"/>
                            </a:rPr>
                            <m:t>1</m:t>
                          </m:r>
                        </m:sup>
                      </m:sSup>
                      <m:d>
                        <m:dPr>
                          <m:ctrlPr>
                            <a:rPr lang="en-US" altLang="zh-TW" sz="2400" b="0" i="1" smtClean="0">
                              <a:latin typeface="Cambria Math" panose="02040503050406030204" pitchFamily="18" charset="0"/>
                            </a:rPr>
                          </m:ctrlPr>
                        </m:dPr>
                        <m:e>
                          <m:r>
                            <a:rPr lang="zh-TW" altLang="en-US" sz="2400" b="0" i="1" smtClean="0">
                              <a:latin typeface="Cambria Math" panose="02040503050406030204" pitchFamily="18" charset="0"/>
                            </a:rPr>
                            <m:t>𝜃</m:t>
                          </m:r>
                        </m:e>
                      </m:d>
                    </m:oMath>
                  </m:oMathPara>
                </a14:m>
                <a:endParaRPr lang="zh-TW" altLang="en-US" sz="2400" dirty="0"/>
              </a:p>
            </p:txBody>
          </p:sp>
        </mc:Choice>
        <mc:Fallback xmlns="">
          <p:sp>
            <p:nvSpPr>
              <p:cNvPr id="56" name="文字方塊 55"/>
              <p:cNvSpPr txBox="1">
                <a:spLocks noRot="1" noChangeAspect="1" noMove="1" noResize="1" noEditPoints="1" noAdjustHandles="1" noChangeArrowheads="1" noChangeShapeType="1" noTextEdit="1"/>
              </p:cNvSpPr>
              <p:nvPr/>
            </p:nvSpPr>
            <p:spPr>
              <a:xfrm>
                <a:off x="4161190" y="2830046"/>
                <a:ext cx="788293" cy="369332"/>
              </a:xfrm>
              <a:prstGeom prst="rect">
                <a:avLst/>
              </a:prstGeom>
              <a:blipFill rotWithShape="0">
                <a:blip r:embed="rId6"/>
                <a:stretch>
                  <a:fillRect l="-9302" b="-6557"/>
                </a:stretch>
              </a:blipFill>
            </p:spPr>
            <p:txBody>
              <a:bodyPr/>
              <a:lstStyle/>
              <a:p>
                <a:r>
                  <a:rPr lang="zh-TW" altLang="en-US">
                    <a:noFill/>
                  </a:rPr>
                  <a:t> </a:t>
                </a:r>
              </a:p>
            </p:txBody>
          </p:sp>
        </mc:Fallback>
      </mc:AlternateContent>
      <p:sp>
        <p:nvSpPr>
          <p:cNvPr id="59" name="文字方塊 58"/>
          <p:cNvSpPr txBox="1"/>
          <p:nvPr/>
        </p:nvSpPr>
        <p:spPr>
          <a:xfrm rot="5400000">
            <a:off x="3746853" y="4967195"/>
            <a:ext cx="828675"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60" name="文字方塊 59"/>
          <p:cNvSpPr txBox="1"/>
          <p:nvPr/>
        </p:nvSpPr>
        <p:spPr>
          <a:xfrm rot="5400000">
            <a:off x="4749949" y="4954287"/>
            <a:ext cx="828675" cy="523220"/>
          </a:xfrm>
          <a:prstGeom prst="rect">
            <a:avLst/>
          </a:prstGeom>
          <a:noFill/>
        </p:spPr>
        <p:txBody>
          <a:bodyPr wrap="square" rtlCol="0">
            <a:spAutoFit/>
          </a:bodyPr>
          <a:lstStyle/>
          <a:p>
            <a:pPr algn="ctr"/>
            <a:r>
              <a:rPr lang="en-US" altLang="zh-TW" sz="2800" dirty="0" smtClean="0"/>
              <a:t>……</a:t>
            </a:r>
            <a:endParaRPr lang="zh-TW" altLang="en-US" sz="2800" dirty="0"/>
          </a:p>
        </p:txBody>
      </p:sp>
      <p:grpSp>
        <p:nvGrpSpPr>
          <p:cNvPr id="64" name="群組 63"/>
          <p:cNvGrpSpPr/>
          <p:nvPr/>
        </p:nvGrpSpPr>
        <p:grpSpPr>
          <a:xfrm>
            <a:off x="1724616" y="4152253"/>
            <a:ext cx="421910" cy="671513"/>
            <a:chOff x="510564" y="3417283"/>
            <a:chExt cx="421910" cy="671513"/>
          </a:xfrm>
        </p:grpSpPr>
        <p:sp>
          <p:nvSpPr>
            <p:cNvPr id="65" name="矩形 6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6" name="矩形 65"/>
            <p:cNvSpPr/>
            <p:nvPr/>
          </p:nvSpPr>
          <p:spPr>
            <a:xfrm>
              <a:off x="510564" y="3522206"/>
              <a:ext cx="421910" cy="461665"/>
            </a:xfrm>
            <a:prstGeom prst="rect">
              <a:avLst/>
            </a:prstGeom>
          </p:spPr>
          <p:txBody>
            <a:bodyPr wrap="none">
              <a:spAutoFit/>
            </a:bodyPr>
            <a:lstStyle/>
            <a:p>
              <a:pPr algn="ctr"/>
              <a:r>
                <a:rPr lang="en-US" altLang="zh-TW" sz="2400" dirty="0" smtClean="0"/>
                <a:t>x</a:t>
              </a:r>
              <a:r>
                <a:rPr lang="en-US" altLang="zh-TW" sz="2400" baseline="30000" dirty="0"/>
                <a:t>3</a:t>
              </a:r>
              <a:endParaRPr lang="zh-TW" altLang="en-US" sz="2400" baseline="30000" dirty="0"/>
            </a:p>
          </p:txBody>
        </p:sp>
      </p:grpSp>
      <p:sp>
        <p:nvSpPr>
          <p:cNvPr id="67" name="矩形 66"/>
          <p:cNvSpPr/>
          <p:nvPr/>
        </p:nvSpPr>
        <p:spPr>
          <a:xfrm>
            <a:off x="2524541" y="4146429"/>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NN</a:t>
            </a:r>
            <a:endParaRPr lang="zh-TW" altLang="en-US" sz="2400" dirty="0"/>
          </a:p>
        </p:txBody>
      </p:sp>
      <p:cxnSp>
        <p:nvCxnSpPr>
          <p:cNvPr id="68" name="直線單箭頭接點 67"/>
          <p:cNvCxnSpPr/>
          <p:nvPr/>
        </p:nvCxnSpPr>
        <p:spPr>
          <a:xfrm flipV="1">
            <a:off x="2090197" y="4488008"/>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flipV="1">
            <a:off x="3490446" y="4482801"/>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群組 69"/>
          <p:cNvGrpSpPr/>
          <p:nvPr/>
        </p:nvGrpSpPr>
        <p:grpSpPr>
          <a:xfrm>
            <a:off x="3891923" y="4152253"/>
            <a:ext cx="428322" cy="671513"/>
            <a:chOff x="507359" y="3417283"/>
            <a:chExt cx="428322" cy="671513"/>
          </a:xfrm>
        </p:grpSpPr>
        <p:sp>
          <p:nvSpPr>
            <p:cNvPr id="71" name="矩形 70"/>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72" name="矩形 71"/>
            <p:cNvSpPr/>
            <p:nvPr/>
          </p:nvSpPr>
          <p:spPr>
            <a:xfrm>
              <a:off x="507359" y="3522206"/>
              <a:ext cx="428322" cy="461665"/>
            </a:xfrm>
            <a:prstGeom prst="rect">
              <a:avLst/>
            </a:prstGeom>
          </p:spPr>
          <p:txBody>
            <a:bodyPr wrap="none">
              <a:spAutoFit/>
            </a:bodyPr>
            <a:lstStyle/>
            <a:p>
              <a:pPr algn="ctr"/>
              <a:r>
                <a:rPr lang="en-US" altLang="zh-TW" sz="2400" dirty="0" smtClean="0"/>
                <a:t>y</a:t>
              </a:r>
              <a:r>
                <a:rPr lang="en-US" altLang="zh-TW" sz="2400" baseline="30000" dirty="0"/>
                <a:t>3</a:t>
              </a:r>
              <a:endParaRPr lang="zh-TW" altLang="en-US" sz="2400" baseline="30000" dirty="0"/>
            </a:p>
          </p:txBody>
        </p:sp>
      </p:grpSp>
      <p:sp>
        <p:nvSpPr>
          <p:cNvPr id="73" name="矩形 72"/>
          <p:cNvSpPr/>
          <p:nvPr/>
        </p:nvSpPr>
        <p:spPr>
          <a:xfrm>
            <a:off x="4909965" y="4152253"/>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74" name="文字方塊 73"/>
              <p:cNvSpPr txBox="1"/>
              <p:nvPr/>
            </p:nvSpPr>
            <p:spPr>
              <a:xfrm>
                <a:off x="4909965" y="4314261"/>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74" name="文字方塊 73"/>
              <p:cNvSpPr txBox="1">
                <a:spLocks noRot="1" noChangeAspect="1" noMove="1" noResize="1" noEditPoints="1" noAdjustHandles="1" noChangeArrowheads="1" noChangeShapeType="1" noTextEdit="1"/>
              </p:cNvSpPr>
              <p:nvPr/>
            </p:nvSpPr>
            <p:spPr>
              <a:xfrm>
                <a:off x="4909965" y="4314261"/>
                <a:ext cx="398058" cy="369332"/>
              </a:xfrm>
              <a:prstGeom prst="rect">
                <a:avLst/>
              </a:prstGeom>
              <a:blipFill rotWithShape="0">
                <a:blip r:embed="rId7"/>
                <a:stretch>
                  <a:fillRect l="-18182" t="-18333" r="-46970" b="-26667"/>
                </a:stretch>
              </a:blipFill>
            </p:spPr>
            <p:txBody>
              <a:bodyPr/>
              <a:lstStyle/>
              <a:p>
                <a:r>
                  <a:rPr lang="zh-TW" altLang="en-US">
                    <a:noFill/>
                  </a:rPr>
                  <a:t> </a:t>
                </a:r>
              </a:p>
            </p:txBody>
          </p:sp>
        </mc:Fallback>
      </mc:AlternateContent>
      <p:sp>
        <p:nvSpPr>
          <p:cNvPr id="75" name="左-右雙向箭號 74"/>
          <p:cNvSpPr/>
          <p:nvPr/>
        </p:nvSpPr>
        <p:spPr>
          <a:xfrm>
            <a:off x="4246190" y="4417822"/>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 name="文字方塊 5"/>
          <p:cNvSpPr txBox="1"/>
          <p:nvPr/>
        </p:nvSpPr>
        <p:spPr>
          <a:xfrm>
            <a:off x="508787" y="1640875"/>
            <a:ext cx="3580190" cy="523220"/>
          </a:xfrm>
          <a:prstGeom prst="rect">
            <a:avLst/>
          </a:prstGeom>
          <a:noFill/>
        </p:spPr>
        <p:txBody>
          <a:bodyPr wrap="square" rtlCol="0">
            <a:spAutoFit/>
          </a:bodyPr>
          <a:lstStyle/>
          <a:p>
            <a:r>
              <a:rPr lang="en-US" altLang="zh-TW" sz="2800" dirty="0" smtClean="0"/>
              <a:t>For all training data …</a:t>
            </a:r>
            <a:endParaRPr lang="zh-TW" altLang="en-US" sz="2800" dirty="0"/>
          </a:p>
        </p:txBody>
      </p:sp>
      <p:pic>
        <p:nvPicPr>
          <p:cNvPr id="90" name="圖片 89"/>
          <p:cNvPicPr preferRelativeResize="0">
            <a:picLocks/>
          </p:cNvPicPr>
          <p:nvPr/>
        </p:nvPicPr>
        <p:blipFill>
          <a:blip r:embed="rId8"/>
          <a:stretch>
            <a:fillRect/>
          </a:stretch>
        </p:blipFill>
        <p:spPr>
          <a:xfrm>
            <a:off x="915322" y="2314599"/>
            <a:ext cx="720000" cy="720000"/>
          </a:xfrm>
          <a:prstGeom prst="rect">
            <a:avLst/>
          </a:prstGeom>
          <a:ln w="38100">
            <a:solidFill>
              <a:schemeClr val="tx1"/>
            </a:solidFill>
          </a:ln>
        </p:spPr>
      </p:pic>
      <p:pic>
        <p:nvPicPr>
          <p:cNvPr id="92" name="圖片 91"/>
          <p:cNvPicPr preferRelativeResize="0">
            <a:picLocks/>
          </p:cNvPicPr>
          <p:nvPr/>
        </p:nvPicPr>
        <p:blipFill>
          <a:blip r:embed="rId9"/>
          <a:stretch>
            <a:fillRect/>
          </a:stretch>
        </p:blipFill>
        <p:spPr>
          <a:xfrm>
            <a:off x="894572" y="3258994"/>
            <a:ext cx="720000" cy="720000"/>
          </a:xfrm>
          <a:prstGeom prst="rect">
            <a:avLst/>
          </a:prstGeom>
          <a:ln w="38100">
            <a:solidFill>
              <a:schemeClr val="tx1"/>
            </a:solidFill>
          </a:ln>
        </p:spPr>
      </p:pic>
      <p:pic>
        <p:nvPicPr>
          <p:cNvPr id="93" name="圖片 92"/>
          <p:cNvPicPr preferRelativeResize="0">
            <a:picLocks/>
          </p:cNvPicPr>
          <p:nvPr/>
        </p:nvPicPr>
        <p:blipFill>
          <a:blip r:embed="rId10"/>
          <a:stretch>
            <a:fillRect/>
          </a:stretch>
        </p:blipFill>
        <p:spPr>
          <a:xfrm>
            <a:off x="894572" y="4139587"/>
            <a:ext cx="720000" cy="720000"/>
          </a:xfrm>
          <a:prstGeom prst="rect">
            <a:avLst/>
          </a:prstGeom>
          <a:ln w="38100">
            <a:solidFill>
              <a:schemeClr val="tx1"/>
            </a:solidFill>
          </a:ln>
        </p:spPr>
      </p:pic>
      <p:pic>
        <p:nvPicPr>
          <p:cNvPr id="94" name="圖片 93"/>
          <p:cNvPicPr preferRelativeResize="0">
            <a:picLocks/>
          </p:cNvPicPr>
          <p:nvPr/>
        </p:nvPicPr>
        <p:blipFill>
          <a:blip r:embed="rId11"/>
          <a:stretch>
            <a:fillRect/>
          </a:stretch>
        </p:blipFill>
        <p:spPr>
          <a:xfrm>
            <a:off x="894572" y="5594978"/>
            <a:ext cx="720000" cy="720000"/>
          </a:xfrm>
          <a:prstGeom prst="rect">
            <a:avLst/>
          </a:prstGeom>
          <a:ln w="38100">
            <a:solidFill>
              <a:schemeClr val="tx1"/>
            </a:solidFill>
          </a:ln>
        </p:spPr>
      </p:pic>
      <mc:AlternateContent xmlns:mc="http://schemas.openxmlformats.org/markup-compatibility/2006" xmlns:a14="http://schemas.microsoft.com/office/drawing/2010/main">
        <mc:Choice Requires="a14">
          <p:sp>
            <p:nvSpPr>
              <p:cNvPr id="7" name="文字方塊 6"/>
              <p:cNvSpPr txBox="1"/>
              <p:nvPr/>
            </p:nvSpPr>
            <p:spPr>
              <a:xfrm>
                <a:off x="6115440" y="2164095"/>
                <a:ext cx="2683940" cy="12092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𝐶</m:t>
                      </m:r>
                      <m:d>
                        <m:dPr>
                          <m:ctrlPr>
                            <a:rPr lang="en-US" altLang="zh-TW" sz="2800" b="0" i="1" smtClean="0">
                              <a:latin typeface="Cambria Math" panose="02040503050406030204" pitchFamily="18" charset="0"/>
                            </a:rPr>
                          </m:ctrlPr>
                        </m:dPr>
                        <m:e>
                          <m:r>
                            <a:rPr lang="zh-TW" altLang="en-US" sz="2800" b="0" i="1" smtClean="0">
                              <a:latin typeface="Cambria Math" panose="02040503050406030204" pitchFamily="18" charset="0"/>
                            </a:rPr>
                            <m:t>𝜃</m:t>
                          </m:r>
                        </m:e>
                      </m:d>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𝑟</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𝑅</m:t>
                          </m:r>
                        </m:sup>
                        <m:e>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𝐿</m:t>
                              </m:r>
                            </m:e>
                            <m:sup>
                              <m:r>
                                <a:rPr lang="en-US" altLang="zh-TW" sz="2800" b="0" i="1" smtClean="0">
                                  <a:latin typeface="Cambria Math" panose="02040503050406030204" pitchFamily="18" charset="0"/>
                                </a:rPr>
                                <m:t>𝑟</m:t>
                              </m:r>
                            </m:sup>
                          </m:sSup>
                          <m:d>
                            <m:dPr>
                              <m:ctrlPr>
                                <a:rPr lang="en-US" altLang="zh-TW" sz="2800" i="1">
                                  <a:latin typeface="Cambria Math" panose="02040503050406030204" pitchFamily="18" charset="0"/>
                                </a:rPr>
                              </m:ctrlPr>
                            </m:dPr>
                            <m:e>
                              <m:r>
                                <a:rPr lang="zh-TW" altLang="en-US" sz="2800" i="1" smtClean="0">
                                  <a:latin typeface="Cambria Math" panose="02040503050406030204" pitchFamily="18" charset="0"/>
                                </a:rPr>
                                <m:t>𝜃</m:t>
                              </m:r>
                            </m:e>
                          </m:d>
                        </m:e>
                      </m:nary>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115440" y="2164095"/>
                <a:ext cx="2683940" cy="1209242"/>
              </a:xfrm>
              <a:prstGeom prst="rect">
                <a:avLst/>
              </a:prstGeom>
              <a:blipFill rotWithShape="0">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5" name="文字方塊 94"/>
              <p:cNvSpPr txBox="1"/>
              <p:nvPr/>
            </p:nvSpPr>
            <p:spPr>
              <a:xfrm>
                <a:off x="5658933" y="4938976"/>
                <a:ext cx="3122536" cy="140833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800" dirty="0" smtClean="0"/>
                  <a:t>Find the network parameters </a:t>
                </a:r>
                <a14:m>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𝜃</m:t>
                        </m:r>
                      </m:e>
                      <m:sup>
                        <m:r>
                          <a:rPr lang="en-US" altLang="zh-TW" sz="2800" b="0" i="1" smtClean="0">
                            <a:latin typeface="Cambria Math" panose="02040503050406030204" pitchFamily="18" charset="0"/>
                          </a:rPr>
                          <m:t>∗</m:t>
                        </m:r>
                      </m:sup>
                    </m:sSup>
                  </m:oMath>
                </a14:m>
                <a:r>
                  <a:rPr lang="en-US" altLang="zh-TW" sz="2800" dirty="0" smtClean="0"/>
                  <a:t> that minimize this value</a:t>
                </a:r>
                <a:endParaRPr lang="zh-TW" altLang="en-US" sz="2800" dirty="0"/>
              </a:p>
            </p:txBody>
          </p:sp>
        </mc:Choice>
        <mc:Fallback xmlns="">
          <p:sp>
            <p:nvSpPr>
              <p:cNvPr id="95" name="文字方塊 94"/>
              <p:cNvSpPr txBox="1">
                <a:spLocks noRot="1" noChangeAspect="1" noMove="1" noResize="1" noEditPoints="1" noAdjustHandles="1" noChangeArrowheads="1" noChangeShapeType="1" noTextEdit="1"/>
              </p:cNvSpPr>
              <p:nvPr/>
            </p:nvSpPr>
            <p:spPr>
              <a:xfrm>
                <a:off x="5658933" y="4938976"/>
                <a:ext cx="3122536" cy="1408334"/>
              </a:xfrm>
              <a:prstGeom prst="rect">
                <a:avLst/>
              </a:prstGeom>
              <a:blipFill rotWithShape="0">
                <a:blip r:embed="rId13"/>
                <a:stretch>
                  <a:fillRect/>
                </a:stretch>
              </a:blipFill>
            </p:spPr>
            <p:txBody>
              <a:bodyPr/>
              <a:lstStyle/>
              <a:p>
                <a:r>
                  <a:rPr lang="zh-TW" altLang="en-US">
                    <a:noFill/>
                  </a:rPr>
                  <a:t> </a:t>
                </a:r>
              </a:p>
            </p:txBody>
          </p:sp>
        </mc:Fallback>
      </mc:AlternateContent>
      <p:sp>
        <p:nvSpPr>
          <p:cNvPr id="77" name="文字方塊 76"/>
          <p:cNvSpPr txBox="1"/>
          <p:nvPr/>
        </p:nvSpPr>
        <p:spPr>
          <a:xfrm>
            <a:off x="5546325" y="1650744"/>
            <a:ext cx="1805606" cy="523220"/>
          </a:xfrm>
          <a:prstGeom prst="rect">
            <a:avLst/>
          </a:prstGeom>
          <a:noFill/>
        </p:spPr>
        <p:txBody>
          <a:bodyPr wrap="square" rtlCol="0">
            <a:spAutoFit/>
          </a:bodyPr>
          <a:lstStyle/>
          <a:p>
            <a:r>
              <a:rPr lang="en-US" altLang="zh-TW" sz="2800" dirty="0" smtClean="0"/>
              <a:t>Total Cost:</a:t>
            </a:r>
            <a:endParaRPr lang="zh-TW" altLang="en-US" sz="2800" dirty="0"/>
          </a:p>
        </p:txBody>
      </p:sp>
      <mc:AlternateContent xmlns:mc="http://schemas.openxmlformats.org/markup-compatibility/2006" xmlns:a14="http://schemas.microsoft.com/office/drawing/2010/main">
        <mc:Choice Requires="a14">
          <p:sp>
            <p:nvSpPr>
              <p:cNvPr id="80" name="文字方塊 79"/>
              <p:cNvSpPr txBox="1"/>
              <p:nvPr/>
            </p:nvSpPr>
            <p:spPr>
              <a:xfrm>
                <a:off x="5579001" y="3498631"/>
                <a:ext cx="3425940" cy="1384995"/>
              </a:xfrm>
              <a:prstGeom prst="rect">
                <a:avLst/>
              </a:prstGeom>
              <a:noFill/>
            </p:spPr>
            <p:txBody>
              <a:bodyPr wrap="square" rtlCol="0">
                <a:spAutoFit/>
              </a:bodyPr>
              <a:lstStyle/>
              <a:p>
                <a:r>
                  <a:rPr lang="en-US" altLang="zh-TW" sz="2800" dirty="0" smtClean="0"/>
                  <a:t>How bad the network parameters </a:t>
                </a:r>
                <a14:m>
                  <m:oMath xmlns:m="http://schemas.openxmlformats.org/officeDocument/2006/math">
                    <m:r>
                      <a:rPr lang="zh-TW" altLang="en-US" sz="2800" i="1">
                        <a:latin typeface="Cambria Math" panose="02040503050406030204" pitchFamily="18" charset="0"/>
                      </a:rPr>
                      <m:t>𝜃</m:t>
                    </m:r>
                  </m:oMath>
                </a14:m>
                <a:r>
                  <a:rPr lang="en-US" altLang="zh-TW" sz="2800" dirty="0" smtClean="0"/>
                  <a:t> is on this task</a:t>
                </a:r>
                <a:endParaRPr lang="zh-TW" altLang="en-US" sz="2800" dirty="0"/>
              </a:p>
            </p:txBody>
          </p:sp>
        </mc:Choice>
        <mc:Fallback xmlns="">
          <p:sp>
            <p:nvSpPr>
              <p:cNvPr id="80" name="文字方塊 79"/>
              <p:cNvSpPr txBox="1">
                <a:spLocks noRot="1" noChangeAspect="1" noMove="1" noResize="1" noEditPoints="1" noAdjustHandles="1" noChangeArrowheads="1" noChangeShapeType="1" noTextEdit="1"/>
              </p:cNvSpPr>
              <p:nvPr/>
            </p:nvSpPr>
            <p:spPr>
              <a:xfrm>
                <a:off x="5579001" y="3498631"/>
                <a:ext cx="3425940" cy="1384995"/>
              </a:xfrm>
              <a:prstGeom prst="rect">
                <a:avLst/>
              </a:prstGeom>
              <a:blipFill rotWithShape="0">
                <a:blip r:embed="rId14"/>
                <a:stretch>
                  <a:fillRect l="-3559" t="-4405" r="-3025" b="-1189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1" name="文字方塊 80"/>
              <p:cNvSpPr txBox="1"/>
              <p:nvPr/>
            </p:nvSpPr>
            <p:spPr>
              <a:xfrm>
                <a:off x="4163084" y="3717652"/>
                <a:ext cx="7948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𝐿</m:t>
                          </m:r>
                        </m:e>
                        <m:sup>
                          <m:r>
                            <a:rPr lang="en-US" altLang="zh-TW" sz="2400" b="0" i="1" smtClean="0">
                              <a:latin typeface="Cambria Math" panose="02040503050406030204" pitchFamily="18" charset="0"/>
                            </a:rPr>
                            <m:t>2</m:t>
                          </m:r>
                        </m:sup>
                      </m:sSup>
                      <m:d>
                        <m:dPr>
                          <m:ctrlPr>
                            <a:rPr lang="en-US" altLang="zh-TW" sz="2400" b="0" i="1" smtClean="0">
                              <a:latin typeface="Cambria Math" panose="02040503050406030204" pitchFamily="18" charset="0"/>
                            </a:rPr>
                          </m:ctrlPr>
                        </m:dPr>
                        <m:e>
                          <m:r>
                            <a:rPr lang="zh-TW" altLang="en-US" sz="2400" b="0" i="1" smtClean="0">
                              <a:latin typeface="Cambria Math" panose="02040503050406030204" pitchFamily="18" charset="0"/>
                            </a:rPr>
                            <m:t>𝜃</m:t>
                          </m:r>
                        </m:e>
                      </m:d>
                    </m:oMath>
                  </m:oMathPara>
                </a14:m>
                <a:endParaRPr lang="zh-TW" altLang="en-US" sz="2400" dirty="0"/>
              </a:p>
            </p:txBody>
          </p:sp>
        </mc:Choice>
        <mc:Fallback xmlns="">
          <p:sp>
            <p:nvSpPr>
              <p:cNvPr id="81" name="文字方塊 80"/>
              <p:cNvSpPr txBox="1">
                <a:spLocks noRot="1" noChangeAspect="1" noMove="1" noResize="1" noEditPoints="1" noAdjustHandles="1" noChangeArrowheads="1" noChangeShapeType="1" noTextEdit="1"/>
              </p:cNvSpPr>
              <p:nvPr/>
            </p:nvSpPr>
            <p:spPr>
              <a:xfrm>
                <a:off x="4163084" y="3717652"/>
                <a:ext cx="794898" cy="369332"/>
              </a:xfrm>
              <a:prstGeom prst="rect">
                <a:avLst/>
              </a:prstGeom>
              <a:blipFill rotWithShape="0">
                <a:blip r:embed="rId15"/>
                <a:stretch>
                  <a:fillRect l="-9231"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2" name="文字方塊 81"/>
              <p:cNvSpPr txBox="1"/>
              <p:nvPr/>
            </p:nvSpPr>
            <p:spPr>
              <a:xfrm>
                <a:off x="4150147" y="4724821"/>
                <a:ext cx="7948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𝐿</m:t>
                          </m:r>
                        </m:e>
                        <m:sup>
                          <m:r>
                            <a:rPr lang="en-US" altLang="zh-TW" sz="2400" b="0" i="1" smtClean="0">
                              <a:latin typeface="Cambria Math" panose="02040503050406030204" pitchFamily="18" charset="0"/>
                            </a:rPr>
                            <m:t>3</m:t>
                          </m:r>
                        </m:sup>
                      </m:sSup>
                      <m:d>
                        <m:dPr>
                          <m:ctrlPr>
                            <a:rPr lang="en-US" altLang="zh-TW" sz="2400" b="0" i="1" smtClean="0">
                              <a:latin typeface="Cambria Math" panose="02040503050406030204" pitchFamily="18" charset="0"/>
                            </a:rPr>
                          </m:ctrlPr>
                        </m:dPr>
                        <m:e>
                          <m:r>
                            <a:rPr lang="zh-TW" altLang="en-US" sz="2400" b="0" i="1" smtClean="0">
                              <a:latin typeface="Cambria Math" panose="02040503050406030204" pitchFamily="18" charset="0"/>
                            </a:rPr>
                            <m:t>𝜃</m:t>
                          </m:r>
                        </m:e>
                      </m:d>
                    </m:oMath>
                  </m:oMathPara>
                </a14:m>
                <a:endParaRPr lang="zh-TW" altLang="en-US" sz="2400" dirty="0"/>
              </a:p>
            </p:txBody>
          </p:sp>
        </mc:Choice>
        <mc:Fallback xmlns="">
          <p:sp>
            <p:nvSpPr>
              <p:cNvPr id="82" name="文字方塊 81"/>
              <p:cNvSpPr txBox="1">
                <a:spLocks noRot="1" noChangeAspect="1" noMove="1" noResize="1" noEditPoints="1" noAdjustHandles="1" noChangeArrowheads="1" noChangeShapeType="1" noTextEdit="1"/>
              </p:cNvSpPr>
              <p:nvPr/>
            </p:nvSpPr>
            <p:spPr>
              <a:xfrm>
                <a:off x="4150147" y="4724821"/>
                <a:ext cx="794898" cy="369332"/>
              </a:xfrm>
              <a:prstGeom prst="rect">
                <a:avLst/>
              </a:prstGeom>
              <a:blipFill rotWithShape="0">
                <a:blip r:embed="rId16"/>
                <a:stretch>
                  <a:fillRect l="-9231"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3" name="文字方塊 82"/>
              <p:cNvSpPr txBox="1"/>
              <p:nvPr/>
            </p:nvSpPr>
            <p:spPr>
              <a:xfrm>
                <a:off x="4150869" y="6228426"/>
                <a:ext cx="81932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𝐿</m:t>
                          </m:r>
                        </m:e>
                        <m:sup>
                          <m:r>
                            <a:rPr lang="en-US" altLang="zh-TW" sz="2400" b="0" i="1" smtClean="0">
                              <a:latin typeface="Cambria Math" panose="02040503050406030204" pitchFamily="18" charset="0"/>
                            </a:rPr>
                            <m:t>𝑅</m:t>
                          </m:r>
                        </m:sup>
                      </m:sSup>
                      <m:d>
                        <m:dPr>
                          <m:ctrlPr>
                            <a:rPr lang="en-US" altLang="zh-TW" sz="2400" b="0" i="1" smtClean="0">
                              <a:latin typeface="Cambria Math" panose="02040503050406030204" pitchFamily="18" charset="0"/>
                            </a:rPr>
                          </m:ctrlPr>
                        </m:dPr>
                        <m:e>
                          <m:r>
                            <a:rPr lang="zh-TW" altLang="en-US" sz="2400" b="0" i="1" smtClean="0">
                              <a:latin typeface="Cambria Math" panose="02040503050406030204" pitchFamily="18" charset="0"/>
                            </a:rPr>
                            <m:t>𝜃</m:t>
                          </m:r>
                        </m:e>
                      </m:d>
                    </m:oMath>
                  </m:oMathPara>
                </a14:m>
                <a:endParaRPr lang="zh-TW" altLang="en-US" sz="2400" dirty="0"/>
              </a:p>
            </p:txBody>
          </p:sp>
        </mc:Choice>
        <mc:Fallback xmlns="">
          <p:sp>
            <p:nvSpPr>
              <p:cNvPr id="83" name="文字方塊 82"/>
              <p:cNvSpPr txBox="1">
                <a:spLocks noRot="1" noChangeAspect="1" noMove="1" noResize="1" noEditPoints="1" noAdjustHandles="1" noChangeArrowheads="1" noChangeShapeType="1" noTextEdit="1"/>
              </p:cNvSpPr>
              <p:nvPr/>
            </p:nvSpPr>
            <p:spPr>
              <a:xfrm>
                <a:off x="4150869" y="6228426"/>
                <a:ext cx="819327" cy="369332"/>
              </a:xfrm>
              <a:prstGeom prst="rect">
                <a:avLst/>
              </a:prstGeom>
              <a:blipFill rotWithShape="0">
                <a:blip r:embed="rId17"/>
                <a:stretch>
                  <a:fillRect l="-8955" t="-1667" b="-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123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5" grpId="0" animBg="1"/>
      <p:bldP spid="77" grpId="0"/>
      <p:bldP spid="8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Gradient Descent</a:t>
            </a:r>
            <a:endParaRPr lang="zh-TW" altLang="en-US" dirty="0"/>
          </a:p>
        </p:txBody>
      </p:sp>
      <p:grpSp>
        <p:nvGrpSpPr>
          <p:cNvPr id="4" name="群組 3"/>
          <p:cNvGrpSpPr/>
          <p:nvPr/>
        </p:nvGrpSpPr>
        <p:grpSpPr>
          <a:xfrm>
            <a:off x="-20166" y="1345273"/>
            <a:ext cx="7092867" cy="5365372"/>
            <a:chOff x="706835" y="2011916"/>
            <a:chExt cx="6113826" cy="4624779"/>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675390" y="6267363"/>
                  <a:ext cx="42184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675390" y="6267363"/>
                  <a:ext cx="421847" cy="369332"/>
                </a:xfrm>
                <a:prstGeom prst="rect">
                  <a:avLst/>
                </a:prstGeom>
                <a:blipFill rotWithShape="0">
                  <a:blip r:embed="rId4"/>
                  <a:stretch>
                    <a:fillRect l="-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3326" y="4119935"/>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43326" y="4119935"/>
                  <a:ext cx="428964" cy="369332"/>
                </a:xfrm>
                <a:prstGeom prst="rect">
                  <a:avLst/>
                </a:prstGeom>
                <a:blipFill rotWithShape="0">
                  <a:blip r:embed="rId6"/>
                  <a:stretch>
                    <a:fillRect l="-10000" r="-5714" b="-13115"/>
                  </a:stretch>
                </a:blipFill>
              </p:spPr>
              <p:txBody>
                <a:bodyPr/>
                <a:lstStyle/>
                <a:p>
                  <a:r>
                    <a:rPr lang="zh-TW" altLang="en-US">
                      <a:noFill/>
                    </a:rPr>
                    <a:t> </a:t>
                  </a:r>
                </a:p>
              </p:txBody>
            </p:sp>
          </mc:Fallback>
        </mc:AlternateContent>
      </p:grpSp>
      <p:sp>
        <p:nvSpPr>
          <p:cNvPr id="9" name="橢圓 8"/>
          <p:cNvSpPr/>
          <p:nvPr/>
        </p:nvSpPr>
        <p:spPr>
          <a:xfrm>
            <a:off x="1431899" y="527007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p:cNvCxnSpPr/>
          <p:nvPr/>
        </p:nvCxnSpPr>
        <p:spPr>
          <a:xfrm flipV="1">
            <a:off x="1553145" y="4580623"/>
            <a:ext cx="224999" cy="7268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5281272" y="150971"/>
            <a:ext cx="3582858" cy="1200329"/>
          </a:xfrm>
          <a:prstGeom prst="rect">
            <a:avLst/>
          </a:prstGeom>
          <a:noFill/>
        </p:spPr>
        <p:txBody>
          <a:bodyPr wrap="square" rtlCol="0">
            <a:spAutoFit/>
          </a:bodyPr>
          <a:lstStyle/>
          <a:p>
            <a:r>
              <a:rPr lang="en-US" altLang="zh-TW" sz="2400" dirty="0" smtClean="0"/>
              <a:t>Assume there are only two parameters w</a:t>
            </a:r>
            <a:r>
              <a:rPr lang="en-US" altLang="zh-TW" sz="2400" baseline="-25000" dirty="0" smtClean="0"/>
              <a:t>1</a:t>
            </a:r>
            <a:r>
              <a:rPr lang="en-US" altLang="zh-TW" sz="2400" dirty="0" smtClean="0"/>
              <a:t> and w</a:t>
            </a:r>
            <a:r>
              <a:rPr lang="en-US" altLang="zh-TW" sz="2400" baseline="-25000" dirty="0" smtClean="0"/>
              <a:t>2</a:t>
            </a:r>
            <a:r>
              <a:rPr lang="en-US" altLang="zh-TW" sz="2400" dirty="0" smtClean="0"/>
              <a:t> in a network.</a:t>
            </a:r>
            <a:endParaRPr lang="zh-TW" altLang="en-US" sz="2400" dirty="0"/>
          </a:p>
        </p:txBody>
      </p:sp>
      <p:sp>
        <p:nvSpPr>
          <p:cNvPr id="21" name="文字方塊 20"/>
          <p:cNvSpPr txBox="1"/>
          <p:nvPr/>
        </p:nvSpPr>
        <p:spPr>
          <a:xfrm>
            <a:off x="1329120" y="2064816"/>
            <a:ext cx="467868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sz="2400" dirty="0" smtClean="0"/>
              <a:t>The colors represent the value of C.</a:t>
            </a:r>
            <a:endParaRPr lang="zh-TW" altLang="en-US" sz="2400" dirty="0"/>
          </a:p>
        </p:txBody>
      </p:sp>
      <mc:AlternateContent xmlns:mc="http://schemas.openxmlformats.org/markup-compatibility/2006" xmlns:a14="http://schemas.microsoft.com/office/drawing/2010/main">
        <mc:Choice Requires="a14">
          <p:sp>
            <p:nvSpPr>
              <p:cNvPr id="22" name="文字方塊 21"/>
              <p:cNvSpPr txBox="1"/>
              <p:nvPr/>
            </p:nvSpPr>
            <p:spPr>
              <a:xfrm>
                <a:off x="6562231" y="1948459"/>
                <a:ext cx="2463590" cy="830997"/>
              </a:xfrm>
              <a:prstGeom prst="rect">
                <a:avLst/>
              </a:prstGeom>
              <a:noFill/>
            </p:spPr>
            <p:txBody>
              <a:bodyPr wrap="square" rtlCol="0">
                <a:spAutoFit/>
              </a:bodyPr>
              <a:lstStyle/>
              <a:p>
                <a:r>
                  <a:rPr lang="en-US" altLang="zh-TW" sz="2400" dirty="0" smtClean="0"/>
                  <a:t>Randomly pick a starting point </a:t>
                </a:r>
                <a14:m>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0</m:t>
                        </m:r>
                      </m:sup>
                    </m:sSup>
                  </m:oMath>
                </a14:m>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6562231" y="1948459"/>
                <a:ext cx="2463590" cy="830997"/>
              </a:xfrm>
              <a:prstGeom prst="rect">
                <a:avLst/>
              </a:prstGeom>
              <a:blipFill rotWithShape="0">
                <a:blip r:embed="rId7"/>
                <a:stretch>
                  <a:fillRect l="-3704"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6547173" y="2880131"/>
                <a:ext cx="2463590" cy="1200329"/>
              </a:xfrm>
              <a:prstGeom prst="rect">
                <a:avLst/>
              </a:prstGeom>
              <a:noFill/>
            </p:spPr>
            <p:txBody>
              <a:bodyPr wrap="square" rtlCol="0">
                <a:spAutoFit/>
              </a:bodyPr>
              <a:lstStyle/>
              <a:p>
                <a:r>
                  <a:rPr lang="en-US" altLang="zh-TW" sz="2400" dirty="0" smtClean="0"/>
                  <a:t>Compute the negative gradient at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6547173" y="2880131"/>
                <a:ext cx="2463590" cy="1200329"/>
              </a:xfrm>
              <a:prstGeom prst="rect">
                <a:avLst/>
              </a:prstGeom>
              <a:blipFill rotWithShape="0">
                <a:blip r:embed="rId8"/>
                <a:stretch>
                  <a:fillRect l="-3713" t="-4061" r="-1485" b="-1066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7336989" y="4142216"/>
                <a:ext cx="147790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r>
                        <a:rPr lang="zh-TW" altLang="en-US" sz="2800" i="1" smtClean="0">
                          <a:latin typeface="Cambria Math" panose="02040503050406030204" pitchFamily="18" charset="0"/>
                        </a:rPr>
                        <m:t>𝛻</m:t>
                      </m:r>
                      <m:r>
                        <a:rPr lang="en-US" altLang="zh-TW" sz="2800" b="0" i="1" smtClean="0">
                          <a:latin typeface="Cambria Math" panose="02040503050406030204" pitchFamily="18" charset="0"/>
                        </a:rPr>
                        <m:t>𝐶</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oMath>
                  </m:oMathPara>
                </a14:m>
                <a:endParaRPr lang="zh-TW" altLang="en-US" sz="2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336989" y="4142216"/>
                <a:ext cx="1477905" cy="430887"/>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1692405" y="5269497"/>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0</m:t>
                          </m:r>
                        </m:sup>
                      </m:sSup>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1692405" y="5269497"/>
                <a:ext cx="458899" cy="461665"/>
              </a:xfrm>
              <a:prstGeom prst="rect">
                <a:avLst/>
              </a:prstGeom>
              <a:blipFill rotWithShape="0">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1968061" y="4503750"/>
                <a:ext cx="1265026"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i="1" smtClean="0">
                          <a:latin typeface="Cambria Math" panose="02040503050406030204" pitchFamily="18" charset="0"/>
                        </a:rPr>
                        <m:t>𝛻</m:t>
                      </m:r>
                      <m:r>
                        <a:rPr lang="en-US" altLang="zh-TW" sz="2400" b="0" i="1" smtClean="0">
                          <a:latin typeface="Cambria Math" panose="02040503050406030204" pitchFamily="18" charset="0"/>
                        </a:rPr>
                        <m:t>𝐶</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1968061" y="4503750"/>
                <a:ext cx="1265026" cy="369332"/>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6528918" y="4636603"/>
                <a:ext cx="2463590" cy="830997"/>
              </a:xfrm>
              <a:prstGeom prst="rect">
                <a:avLst/>
              </a:prstGeom>
              <a:noFill/>
            </p:spPr>
            <p:txBody>
              <a:bodyPr wrap="square" rtlCol="0">
                <a:spAutoFit/>
              </a:bodyPr>
              <a:lstStyle/>
              <a:p>
                <a:r>
                  <a:rPr lang="en-US" altLang="zh-TW" sz="2400" dirty="0"/>
                  <a:t>Times the learning rate </a:t>
                </a:r>
                <a14:m>
                  <m:oMath xmlns:m="http://schemas.openxmlformats.org/officeDocument/2006/math">
                    <m:r>
                      <a:rPr lang="zh-TW" altLang="en-US" sz="2400" i="1">
                        <a:latin typeface="Cambria Math" panose="02040503050406030204" pitchFamily="18" charset="0"/>
                      </a:rPr>
                      <m:t>𝜂</m:t>
                    </m:r>
                  </m:oMath>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6528918" y="4636603"/>
                <a:ext cx="2463590" cy="830997"/>
              </a:xfrm>
              <a:prstGeom prst="rect">
                <a:avLst/>
              </a:prstGeom>
              <a:blipFill rotWithShape="0">
                <a:blip r:embed="rId12"/>
                <a:stretch>
                  <a:fillRect l="-3713"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7319958" y="5619542"/>
                <a:ext cx="16759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r>
                        <a:rPr lang="zh-TW" altLang="en-US" sz="2800" b="0" i="1" smtClean="0">
                          <a:latin typeface="Cambria Math" panose="02040503050406030204" pitchFamily="18" charset="0"/>
                        </a:rPr>
                        <m:t>𝜂</m:t>
                      </m:r>
                      <m:r>
                        <a:rPr lang="zh-TW" altLang="en-US" sz="2800" i="1" smtClean="0">
                          <a:latin typeface="Cambria Math" panose="02040503050406030204" pitchFamily="18" charset="0"/>
                        </a:rPr>
                        <m:t>𝛻</m:t>
                      </m:r>
                      <m:r>
                        <a:rPr lang="en-US" altLang="zh-TW" sz="2800" b="0" i="1" smtClean="0">
                          <a:latin typeface="Cambria Math" panose="02040503050406030204" pitchFamily="18" charset="0"/>
                        </a:rPr>
                        <m:t>𝐶</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oMath>
                  </m:oMathPara>
                </a14:m>
                <a:endParaRPr lang="zh-TW" altLang="en-US" sz="2800"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7319958" y="5619542"/>
                <a:ext cx="1675972" cy="430887"/>
              </a:xfrm>
              <a:prstGeom prst="rect">
                <a:avLst/>
              </a:prstGeom>
              <a:blipFill rotWithShape="0">
                <a:blip r:embed="rId13"/>
                <a:stretch>
                  <a:fillRect/>
                </a:stretch>
              </a:blipFill>
            </p:spPr>
            <p:txBody>
              <a:bodyPr/>
              <a:lstStyle/>
              <a:p>
                <a:r>
                  <a:rPr lang="zh-TW" altLang="en-US">
                    <a:noFill/>
                  </a:rPr>
                  <a:t> </a:t>
                </a:r>
              </a:p>
            </p:txBody>
          </p:sp>
        </mc:Fallback>
      </mc:AlternateContent>
      <p:sp>
        <p:nvSpPr>
          <p:cNvPr id="32" name="向右箭號 31"/>
          <p:cNvSpPr/>
          <p:nvPr/>
        </p:nvSpPr>
        <p:spPr>
          <a:xfrm>
            <a:off x="6687063" y="4181135"/>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向右箭號 32"/>
          <p:cNvSpPr/>
          <p:nvPr/>
        </p:nvSpPr>
        <p:spPr>
          <a:xfrm>
            <a:off x="6681378" y="5654219"/>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4" name="文字方塊 23"/>
              <p:cNvSpPr txBox="1"/>
              <p:nvPr/>
            </p:nvSpPr>
            <p:spPr>
              <a:xfrm>
                <a:off x="2436385" y="5052101"/>
                <a:ext cx="3980705" cy="958852"/>
              </a:xfrm>
              <a:prstGeom prst="rect">
                <a:avLst/>
              </a:prstGeom>
            </p:spPr>
            <p:style>
              <a:lnRef idx="1">
                <a:schemeClr val="accent3"/>
              </a:lnRef>
              <a:fillRef idx="2">
                <a:schemeClr val="accent3"/>
              </a:fillRef>
              <a:effectRef idx="1">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m:t>
                      </m:r>
                      <m:r>
                        <a:rPr lang="en-US" altLang="zh-TW" sz="2800" b="0" i="1" smtClean="0">
                          <a:latin typeface="Cambria Math" panose="02040503050406030204" pitchFamily="18" charset="0"/>
                        </a:rPr>
                        <m:t>𝐶</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r>
                        <a:rPr lang="en-US" altLang="zh-TW" sz="2800" b="0" i="1" smtClean="0">
                          <a:latin typeface="Cambria Math" panose="02040503050406030204" pitchFamily="18" charset="0"/>
                        </a:rPr>
                        <m:t>=</m:t>
                      </m:r>
                      <m:d>
                        <m:dPr>
                          <m:begChr m:val="["/>
                          <m:endChr m:val="]"/>
                          <m:ctrlPr>
                            <a:rPr lang="en-US" altLang="zh-TW" sz="2800" b="0" i="1" smtClean="0">
                              <a:latin typeface="Cambria Math" panose="02040503050406030204" pitchFamily="18" charset="0"/>
                            </a:rPr>
                          </m:ctrlPr>
                        </m:dPr>
                        <m:e>
                          <m:m>
                            <m:mPr>
                              <m:mcs>
                                <m:mc>
                                  <m:mcPr>
                                    <m:count m:val="1"/>
                                    <m:mcJc m:val="center"/>
                                  </m:mcPr>
                                </m:mc>
                              </m:mcs>
                              <m:ctrlPr>
                                <a:rPr lang="en-US" altLang="zh-TW" sz="2800" b="0" i="1" smtClean="0">
                                  <a:latin typeface="Cambria Math" panose="02040503050406030204" pitchFamily="18" charset="0"/>
                                </a:rPr>
                              </m:ctrlPr>
                            </m:mPr>
                            <m:mr>
                              <m:e>
                                <m:r>
                                  <m:rPr>
                                    <m:brk m:alnAt="7"/>
                                  </m:rPr>
                                  <a:rPr lang="zh-TW" altLang="en-US" sz="2800" b="0" i="1" smtClean="0">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r>
                                  <m:rPr>
                                    <m:brk m:alnAt="7"/>
                                  </m:rPr>
                                  <a:rPr lang="en-US" altLang="zh-TW" sz="2800" b="0" i="1" smtClean="0">
                                    <a:latin typeface="Cambria Math" panose="02040503050406030204" pitchFamily="18" charset="0"/>
                                  </a:rPr>
                                  <m:t>/</m:t>
                                </m:r>
                                <m:r>
                                  <a:rPr lang="zh-TW" altLang="en-US" sz="2800" i="1">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1</m:t>
                                    </m:r>
                                  </m:sub>
                                </m:sSub>
                              </m:e>
                            </m:mr>
                            <m:mr>
                              <m:e>
                                <m:r>
                                  <m:rPr>
                                    <m:brk m:alnAt="7"/>
                                  </m:rPr>
                                  <a:rPr lang="zh-TW" altLang="en-US"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r>
                                  <m:rPr>
                                    <m:brk m:alnAt="7"/>
                                  </m:rPr>
                                  <a:rPr lang="en-US" altLang="zh-TW" sz="2800" i="1">
                                    <a:latin typeface="Cambria Math" panose="02040503050406030204" pitchFamily="18" charset="0"/>
                                  </a:rPr>
                                  <m:t>/</m:t>
                                </m:r>
                                <m:r>
                                  <a:rPr lang="zh-TW" altLang="en-US"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b="0" i="1" smtClean="0">
                                        <a:latin typeface="Cambria Math" panose="02040503050406030204" pitchFamily="18" charset="0"/>
                                      </a:rPr>
                                      <m:t>2</m:t>
                                    </m:r>
                                  </m:sub>
                                </m:sSub>
                              </m:e>
                            </m:mr>
                          </m:m>
                        </m:e>
                      </m:d>
                    </m:oMath>
                  </m:oMathPara>
                </a14:m>
                <a:endParaRPr lang="zh-TW" altLang="en-US" sz="28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2436385" y="5052101"/>
                <a:ext cx="3980705" cy="958852"/>
              </a:xfrm>
              <a:prstGeom prst="rect">
                <a:avLst/>
              </a:prstGeom>
              <a:blipFill rotWithShape="0">
                <a:blip r:embed="rId1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246276" y="4127807"/>
                <a:ext cx="1435971"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r>
                        <a:rPr lang="zh-TW" altLang="en-US" sz="2400" i="1" smtClean="0">
                          <a:latin typeface="Cambria Math" panose="02040503050406030204" pitchFamily="18" charset="0"/>
                        </a:rPr>
                        <m:t>𝛻</m:t>
                      </m:r>
                      <m:r>
                        <a:rPr lang="en-US" altLang="zh-TW" sz="2400" b="0" i="1" smtClean="0">
                          <a:latin typeface="Cambria Math" panose="02040503050406030204" pitchFamily="18" charset="0"/>
                        </a:rPr>
                        <m:t>𝐶</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246276" y="4127807"/>
                <a:ext cx="1435971" cy="369332"/>
              </a:xfrm>
              <a:prstGeom prst="rect">
                <a:avLst/>
              </a:prstGeom>
              <a:blipFill rotWithShape="0">
                <a:blip r:embed="rId15"/>
                <a:stretch>
                  <a:fillRect/>
                </a:stretch>
              </a:blipFill>
            </p:spPr>
            <p:txBody>
              <a:bodyPr/>
              <a:lstStyle/>
              <a:p>
                <a:r>
                  <a:rPr lang="zh-TW" altLang="en-US">
                    <a:noFill/>
                  </a:rPr>
                  <a:t> </a:t>
                </a:r>
              </a:p>
            </p:txBody>
          </p:sp>
        </mc:Fallback>
      </mc:AlternateContent>
      <p:cxnSp>
        <p:nvCxnSpPr>
          <p:cNvPr id="34" name="直線單箭頭接點 33"/>
          <p:cNvCxnSpPr/>
          <p:nvPr/>
        </p:nvCxnSpPr>
        <p:spPr>
          <a:xfrm flipV="1">
            <a:off x="1574978" y="4358885"/>
            <a:ext cx="284326" cy="918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字方塊 34"/>
              <p:cNvSpPr txBox="1"/>
              <p:nvPr/>
            </p:nvSpPr>
            <p:spPr>
              <a:xfrm>
                <a:off x="6681378" y="1259802"/>
                <a:ext cx="200426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𝜃</m:t>
                      </m:r>
                      <m:r>
                        <a:rPr lang="en-US" altLang="zh-TW" sz="2800" b="0" i="1" smtClean="0">
                          <a:latin typeface="Cambria Math" panose="02040503050406030204" pitchFamily="18" charset="0"/>
                        </a:rPr>
                        <m:t>=</m:t>
                      </m:r>
                      <m:d>
                        <m:dPr>
                          <m:begChr m:val="{"/>
                          <m:endChr m:val="}"/>
                          <m:ctrlPr>
                            <a:rPr lang="en-US" altLang="zh-TW" sz="2800" b="0" i="1" smtClean="0">
                              <a:latin typeface="Cambria Math" panose="02040503050406030204" pitchFamily="18" charset="0"/>
                            </a:rPr>
                          </m:ctrlPr>
                        </m:dPr>
                        <m:e>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2</m:t>
                              </m:r>
                            </m:sub>
                          </m:sSub>
                        </m:e>
                      </m:d>
                    </m:oMath>
                  </m:oMathPara>
                </a14:m>
                <a:endParaRPr lang="zh-TW" altLang="en-US" sz="28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6681378" y="1259802"/>
                <a:ext cx="2004267" cy="430887"/>
              </a:xfrm>
              <a:prstGeom prst="rect">
                <a:avLst/>
              </a:prstGeom>
              <a:blipFill rotWithShape="0">
                <a:blip r:embed="rId16"/>
                <a:stretch>
                  <a:fillRect/>
                </a:stretch>
              </a:blipFill>
            </p:spPr>
            <p:txBody>
              <a:bodyPr/>
              <a:lstStyle/>
              <a:p>
                <a:r>
                  <a:rPr lang="zh-TW" altLang="en-US">
                    <a:noFill/>
                  </a:rPr>
                  <a:t> </a:t>
                </a:r>
              </a:p>
            </p:txBody>
          </p:sp>
        </mc:Fallback>
      </mc:AlternateContent>
      <p:sp>
        <p:nvSpPr>
          <p:cNvPr id="3" name="文字方塊 2"/>
          <p:cNvSpPr txBox="1"/>
          <p:nvPr/>
        </p:nvSpPr>
        <p:spPr>
          <a:xfrm>
            <a:off x="1859304" y="1372739"/>
            <a:ext cx="3313211" cy="523220"/>
          </a:xfrm>
          <a:prstGeom prst="rect">
            <a:avLst/>
          </a:prstGeom>
          <a:noFill/>
        </p:spPr>
        <p:txBody>
          <a:bodyPr wrap="square" rtlCol="0">
            <a:spAutoFit/>
          </a:bodyPr>
          <a:lstStyle/>
          <a:p>
            <a:pPr algn="ctr"/>
            <a:r>
              <a:rPr lang="en-US" altLang="zh-TW" sz="2800" dirty="0" smtClean="0"/>
              <a:t>Error Surface</a:t>
            </a:r>
            <a:endParaRPr lang="zh-TW" altLang="en-US" sz="2800" dirty="0"/>
          </a:p>
        </p:txBody>
      </p:sp>
      <p:sp>
        <p:nvSpPr>
          <p:cNvPr id="37" name="橢圓 36"/>
          <p:cNvSpPr/>
          <p:nvPr/>
        </p:nvSpPr>
        <p:spPr>
          <a:xfrm>
            <a:off x="3527815" y="3764991"/>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8" name="文字方塊 37"/>
              <p:cNvSpPr txBox="1"/>
              <p:nvPr/>
            </p:nvSpPr>
            <p:spPr>
              <a:xfrm>
                <a:off x="3776908" y="3666142"/>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m:t>
                          </m:r>
                        </m:sup>
                      </m:sSup>
                    </m:oMath>
                  </m:oMathPara>
                </a14:m>
                <a:endParaRPr lang="zh-TW" altLang="en-US" sz="2400" dirty="0"/>
              </a:p>
            </p:txBody>
          </p:sp>
        </mc:Choice>
        <mc:Fallback xmlns="">
          <p:sp>
            <p:nvSpPr>
              <p:cNvPr id="38" name="文字方塊 37"/>
              <p:cNvSpPr txBox="1">
                <a:spLocks noRot="1" noChangeAspect="1" noMove="1" noResize="1" noEditPoints="1" noAdjustHandles="1" noChangeArrowheads="1" noChangeShapeType="1" noTextEdit="1"/>
              </p:cNvSpPr>
              <p:nvPr/>
            </p:nvSpPr>
            <p:spPr>
              <a:xfrm>
                <a:off x="3776908" y="3666142"/>
                <a:ext cx="458899" cy="461665"/>
              </a:xfrm>
              <a:prstGeom prst="rect">
                <a:avLst/>
              </a:prstGeom>
              <a:blipFill rotWithShape="0">
                <a:blip r:embed="rId1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8249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P spid="21" grpId="0" animBg="1"/>
      <p:bldP spid="22" grpId="0"/>
      <p:bldP spid="23" grpId="0"/>
      <p:bldP spid="25" grpId="0"/>
      <p:bldP spid="26" grpId="0" animBg="1"/>
      <p:bldP spid="27" grpId="0" animBg="1"/>
      <p:bldP spid="27" grpId="1" animBg="1"/>
      <p:bldP spid="30" grpId="0"/>
      <p:bldP spid="31" grpId="0"/>
      <p:bldP spid="32" grpId="0" animBg="1"/>
      <p:bldP spid="33" grpId="0" animBg="1"/>
      <p:bldP spid="24" grpId="0" animBg="1"/>
      <p:bldP spid="29" grpId="0" animBg="1"/>
      <p:bldP spid="35" grpId="0"/>
      <p:bldP spid="37" grpId="0" animBg="1"/>
      <p:bldP spid="3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Gradient Descent</a:t>
            </a:r>
            <a:endParaRPr lang="zh-TW" altLang="en-US" dirty="0"/>
          </a:p>
        </p:txBody>
      </p:sp>
      <p:grpSp>
        <p:nvGrpSpPr>
          <p:cNvPr id="4" name="群組 3"/>
          <p:cNvGrpSpPr/>
          <p:nvPr/>
        </p:nvGrpSpPr>
        <p:grpSpPr>
          <a:xfrm>
            <a:off x="-20166" y="1345273"/>
            <a:ext cx="7092867" cy="5365372"/>
            <a:chOff x="706835" y="2011916"/>
            <a:chExt cx="6113826" cy="4624779"/>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675390" y="6267363"/>
                  <a:ext cx="42184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675390" y="6267363"/>
                  <a:ext cx="421847" cy="369332"/>
                </a:xfrm>
                <a:prstGeom prst="rect">
                  <a:avLst/>
                </a:prstGeom>
                <a:blipFill rotWithShape="0">
                  <a:blip r:embed="rId3"/>
                  <a:stretch>
                    <a:fillRect l="-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3326" y="4119935"/>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43326" y="4119935"/>
                  <a:ext cx="428964" cy="369332"/>
                </a:xfrm>
                <a:prstGeom prst="rect">
                  <a:avLst/>
                </a:prstGeom>
                <a:blipFill rotWithShape="0">
                  <a:blip r:embed="rId6"/>
                  <a:stretch>
                    <a:fillRect l="-10000" r="-5714" b="-13115"/>
                  </a:stretch>
                </a:blipFill>
              </p:spPr>
              <p:txBody>
                <a:bodyPr/>
                <a:lstStyle/>
                <a:p>
                  <a:r>
                    <a:rPr lang="zh-TW" altLang="en-US">
                      <a:noFill/>
                    </a:rPr>
                    <a:t> </a:t>
                  </a:r>
                </a:p>
              </p:txBody>
            </p:sp>
          </mc:Fallback>
        </mc:AlternateContent>
      </p:grpSp>
      <p:sp>
        <p:nvSpPr>
          <p:cNvPr id="9" name="橢圓 8"/>
          <p:cNvSpPr/>
          <p:nvPr/>
        </p:nvSpPr>
        <p:spPr>
          <a:xfrm>
            <a:off x="1431899" y="527007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3" name="文字方塊 22"/>
              <p:cNvSpPr txBox="1"/>
              <p:nvPr/>
            </p:nvSpPr>
            <p:spPr>
              <a:xfrm>
                <a:off x="6547173" y="2880131"/>
                <a:ext cx="2463590" cy="1200329"/>
              </a:xfrm>
              <a:prstGeom prst="rect">
                <a:avLst/>
              </a:prstGeom>
              <a:noFill/>
            </p:spPr>
            <p:txBody>
              <a:bodyPr wrap="square" rtlCol="0">
                <a:spAutoFit/>
              </a:bodyPr>
              <a:lstStyle/>
              <a:p>
                <a:r>
                  <a:rPr lang="en-US" altLang="zh-TW" sz="2400" dirty="0" smtClean="0"/>
                  <a:t>Compute the negative gradient at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6547173" y="2880131"/>
                <a:ext cx="2463590" cy="1200329"/>
              </a:xfrm>
              <a:prstGeom prst="rect">
                <a:avLst/>
              </a:prstGeom>
              <a:blipFill rotWithShape="0">
                <a:blip r:embed="rId8"/>
                <a:stretch>
                  <a:fillRect l="-3713" t="-4061" r="-1485" b="-1066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7336989" y="4142216"/>
                <a:ext cx="147790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r>
                        <a:rPr lang="zh-TW" altLang="en-US" sz="2800" i="1" smtClean="0">
                          <a:latin typeface="Cambria Math" panose="02040503050406030204" pitchFamily="18" charset="0"/>
                        </a:rPr>
                        <m:t>𝛻</m:t>
                      </m:r>
                      <m:r>
                        <a:rPr lang="en-US" altLang="zh-TW" sz="2800" b="0" i="1" smtClean="0">
                          <a:latin typeface="Cambria Math" panose="02040503050406030204" pitchFamily="18" charset="0"/>
                        </a:rPr>
                        <m:t>𝐶</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oMath>
                  </m:oMathPara>
                </a14:m>
                <a:endParaRPr lang="zh-TW" altLang="en-US" sz="2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336989" y="4142216"/>
                <a:ext cx="1477905" cy="430887"/>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1692405" y="5269497"/>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0</m:t>
                          </m:r>
                        </m:sup>
                      </m:sSup>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1692405" y="5269497"/>
                <a:ext cx="458899" cy="461665"/>
              </a:xfrm>
              <a:prstGeom prst="rect">
                <a:avLst/>
              </a:prstGeom>
              <a:blipFill rotWithShape="0">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6528918" y="4636603"/>
                <a:ext cx="2463590" cy="830997"/>
              </a:xfrm>
              <a:prstGeom prst="rect">
                <a:avLst/>
              </a:prstGeom>
              <a:noFill/>
            </p:spPr>
            <p:txBody>
              <a:bodyPr wrap="square" rtlCol="0">
                <a:spAutoFit/>
              </a:bodyPr>
              <a:lstStyle/>
              <a:p>
                <a:r>
                  <a:rPr lang="en-US" altLang="zh-TW" sz="2400" dirty="0" smtClean="0"/>
                  <a:t>Times the learning rate </a:t>
                </a:r>
                <a14:m>
                  <m:oMath xmlns:m="http://schemas.openxmlformats.org/officeDocument/2006/math">
                    <m:r>
                      <a:rPr lang="zh-TW" altLang="en-US" sz="2400" i="1">
                        <a:latin typeface="Cambria Math" panose="02040503050406030204" pitchFamily="18" charset="0"/>
                      </a:rPr>
                      <m:t>𝜂</m:t>
                    </m:r>
                  </m:oMath>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6528918" y="4636603"/>
                <a:ext cx="2463590" cy="830997"/>
              </a:xfrm>
              <a:prstGeom prst="rect">
                <a:avLst/>
              </a:prstGeom>
              <a:blipFill rotWithShape="0">
                <a:blip r:embed="rId12"/>
                <a:stretch>
                  <a:fillRect l="-3713"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7319958" y="5619542"/>
                <a:ext cx="16759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r>
                        <a:rPr lang="zh-TW" altLang="en-US" sz="2800" b="0" i="1" smtClean="0">
                          <a:latin typeface="Cambria Math" panose="02040503050406030204" pitchFamily="18" charset="0"/>
                        </a:rPr>
                        <m:t>𝜂</m:t>
                      </m:r>
                      <m:r>
                        <a:rPr lang="zh-TW" altLang="en-US" sz="2800" i="1" smtClean="0">
                          <a:latin typeface="Cambria Math" panose="02040503050406030204" pitchFamily="18" charset="0"/>
                        </a:rPr>
                        <m:t>𝛻</m:t>
                      </m:r>
                      <m:r>
                        <a:rPr lang="en-US" altLang="zh-TW" sz="2800" b="0" i="1" smtClean="0">
                          <a:latin typeface="Cambria Math" panose="02040503050406030204" pitchFamily="18" charset="0"/>
                        </a:rPr>
                        <m:t>𝐶</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oMath>
                  </m:oMathPara>
                </a14:m>
                <a:endParaRPr lang="zh-TW" altLang="en-US" sz="2800"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7319958" y="5619542"/>
                <a:ext cx="1675972" cy="430887"/>
              </a:xfrm>
              <a:prstGeom prst="rect">
                <a:avLst/>
              </a:prstGeom>
              <a:blipFill rotWithShape="0">
                <a:blip r:embed="rId13"/>
                <a:stretch>
                  <a:fillRect/>
                </a:stretch>
              </a:blipFill>
            </p:spPr>
            <p:txBody>
              <a:bodyPr/>
              <a:lstStyle/>
              <a:p>
                <a:r>
                  <a:rPr lang="zh-TW" altLang="en-US">
                    <a:noFill/>
                  </a:rPr>
                  <a:t> </a:t>
                </a:r>
              </a:p>
            </p:txBody>
          </p:sp>
        </mc:Fallback>
      </mc:AlternateContent>
      <p:sp>
        <p:nvSpPr>
          <p:cNvPr id="32" name="向右箭號 31"/>
          <p:cNvSpPr/>
          <p:nvPr/>
        </p:nvSpPr>
        <p:spPr>
          <a:xfrm>
            <a:off x="6687063" y="4181135"/>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向右箭號 32"/>
          <p:cNvSpPr/>
          <p:nvPr/>
        </p:nvSpPr>
        <p:spPr>
          <a:xfrm>
            <a:off x="6681378" y="5654219"/>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單箭頭接點 23"/>
          <p:cNvCxnSpPr/>
          <p:nvPr/>
        </p:nvCxnSpPr>
        <p:spPr>
          <a:xfrm flipV="1">
            <a:off x="1574978" y="4358885"/>
            <a:ext cx="284326" cy="918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橢圓 28"/>
          <p:cNvSpPr/>
          <p:nvPr/>
        </p:nvSpPr>
        <p:spPr>
          <a:xfrm>
            <a:off x="1809148" y="4154270"/>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4" name="文字方塊 33"/>
              <p:cNvSpPr txBox="1"/>
              <p:nvPr/>
            </p:nvSpPr>
            <p:spPr>
              <a:xfrm>
                <a:off x="2069654" y="4153694"/>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34" name="文字方塊 33"/>
              <p:cNvSpPr txBox="1">
                <a:spLocks noRot="1" noChangeAspect="1" noMove="1" noResize="1" noEditPoints="1" noAdjustHandles="1" noChangeArrowheads="1" noChangeShapeType="1" noTextEdit="1"/>
              </p:cNvSpPr>
              <p:nvPr/>
            </p:nvSpPr>
            <p:spPr>
              <a:xfrm>
                <a:off x="2069654" y="4153694"/>
                <a:ext cx="458899" cy="461665"/>
              </a:xfrm>
              <a:prstGeom prst="rect">
                <a:avLst/>
              </a:prstGeom>
              <a:blipFill rotWithShape="0">
                <a:blip r:embed="rId15"/>
                <a:stretch>
                  <a:fillRect/>
                </a:stretch>
              </a:blipFill>
            </p:spPr>
            <p:txBody>
              <a:bodyPr/>
              <a:lstStyle/>
              <a:p>
                <a:r>
                  <a:rPr lang="zh-TW" altLang="en-US">
                    <a:noFill/>
                  </a:rPr>
                  <a:t> </a:t>
                </a:r>
              </a:p>
            </p:txBody>
          </p:sp>
        </mc:Fallback>
      </mc:AlternateContent>
      <p:cxnSp>
        <p:nvCxnSpPr>
          <p:cNvPr id="35" name="直線單箭頭接點 34"/>
          <p:cNvCxnSpPr/>
          <p:nvPr/>
        </p:nvCxnSpPr>
        <p:spPr>
          <a:xfrm flipV="1">
            <a:off x="1968061" y="3942136"/>
            <a:ext cx="267554" cy="238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字方塊 35"/>
              <p:cNvSpPr txBox="1"/>
              <p:nvPr/>
            </p:nvSpPr>
            <p:spPr>
              <a:xfrm>
                <a:off x="2349553" y="3895971"/>
                <a:ext cx="1258421"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i="1" smtClean="0">
                          <a:latin typeface="Cambria Math" panose="02040503050406030204" pitchFamily="18" charset="0"/>
                        </a:rPr>
                        <m:t>𝛻</m:t>
                      </m:r>
                      <m:r>
                        <a:rPr lang="en-US" altLang="zh-TW" sz="2400" b="0" i="1" smtClean="0">
                          <a:latin typeface="Cambria Math" panose="02040503050406030204" pitchFamily="18" charset="0"/>
                        </a:rPr>
                        <m:t>𝐶</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1</m:t>
                              </m:r>
                            </m:sup>
                          </m:sSup>
                        </m:e>
                      </m:d>
                    </m:oMath>
                  </m:oMathPara>
                </a14:m>
                <a:endParaRPr lang="zh-TW" altLang="en-US" sz="24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2349553" y="3895971"/>
                <a:ext cx="1258421" cy="369332"/>
              </a:xfrm>
              <a:prstGeom prst="rect">
                <a:avLst/>
              </a:prstGeom>
              <a:blipFill rotWithShape="0">
                <a:blip r:embed="rId1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665867" y="3478955"/>
                <a:ext cx="1429366"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r>
                        <a:rPr lang="zh-TW" altLang="en-US" sz="2400" i="1" smtClean="0">
                          <a:latin typeface="Cambria Math" panose="02040503050406030204" pitchFamily="18" charset="0"/>
                        </a:rPr>
                        <m:t>𝛻</m:t>
                      </m:r>
                      <m:r>
                        <a:rPr lang="en-US" altLang="zh-TW" sz="2400" b="0" i="1" smtClean="0">
                          <a:latin typeface="Cambria Math" panose="02040503050406030204" pitchFamily="18" charset="0"/>
                        </a:rPr>
                        <m:t>𝐶</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1</m:t>
                              </m:r>
                            </m:sup>
                          </m:sSup>
                        </m:e>
                      </m:d>
                    </m:oMath>
                  </m:oMathPara>
                </a14:m>
                <a:endParaRPr lang="zh-TW" altLang="en-US" sz="24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665867" y="3478955"/>
                <a:ext cx="1429366" cy="369332"/>
              </a:xfrm>
              <a:prstGeom prst="rect">
                <a:avLst/>
              </a:prstGeom>
              <a:blipFill rotWithShape="0">
                <a:blip r:embed="rId17"/>
                <a:stretch>
                  <a:fillRect/>
                </a:stretch>
              </a:blipFill>
            </p:spPr>
            <p:txBody>
              <a:bodyPr/>
              <a:lstStyle/>
              <a:p>
                <a:r>
                  <a:rPr lang="zh-TW" altLang="en-US">
                    <a:noFill/>
                  </a:rPr>
                  <a:t> </a:t>
                </a:r>
              </a:p>
            </p:txBody>
          </p:sp>
        </mc:Fallback>
      </mc:AlternateContent>
      <p:cxnSp>
        <p:nvCxnSpPr>
          <p:cNvPr id="38" name="直線單箭頭接點 37"/>
          <p:cNvCxnSpPr/>
          <p:nvPr/>
        </p:nvCxnSpPr>
        <p:spPr>
          <a:xfrm flipV="1">
            <a:off x="1928821" y="3893346"/>
            <a:ext cx="389681" cy="323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2304108" y="3710295"/>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0" name="文字方塊 39"/>
              <p:cNvSpPr txBox="1"/>
              <p:nvPr/>
            </p:nvSpPr>
            <p:spPr>
              <a:xfrm>
                <a:off x="2721746" y="3818353"/>
                <a:ext cx="1265026"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i="1" smtClean="0">
                          <a:latin typeface="Cambria Math" panose="02040503050406030204" pitchFamily="18" charset="0"/>
                        </a:rPr>
                        <m:t>𝛻</m:t>
                      </m:r>
                      <m:r>
                        <a:rPr lang="en-US" altLang="zh-TW" sz="2400" b="0" i="1" smtClean="0">
                          <a:latin typeface="Cambria Math" panose="02040503050406030204" pitchFamily="18" charset="0"/>
                        </a:rPr>
                        <m:t>𝐶</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2</m:t>
                              </m:r>
                            </m:sup>
                          </m:sSup>
                        </m:e>
                      </m:d>
                    </m:oMath>
                  </m:oMathPara>
                </a14:m>
                <a:endParaRPr lang="zh-TW" altLang="en-US" sz="2400" dirty="0"/>
              </a:p>
            </p:txBody>
          </p:sp>
        </mc:Choice>
        <mc:Fallback xmlns="">
          <p:sp>
            <p:nvSpPr>
              <p:cNvPr id="40" name="文字方塊 39"/>
              <p:cNvSpPr txBox="1">
                <a:spLocks noRot="1" noChangeAspect="1" noMove="1" noResize="1" noEditPoints="1" noAdjustHandles="1" noChangeArrowheads="1" noChangeShapeType="1" noTextEdit="1"/>
              </p:cNvSpPr>
              <p:nvPr/>
            </p:nvSpPr>
            <p:spPr>
              <a:xfrm>
                <a:off x="2721746" y="3818353"/>
                <a:ext cx="1265026" cy="369332"/>
              </a:xfrm>
              <a:prstGeom prst="rect">
                <a:avLst/>
              </a:prstGeom>
              <a:blipFill rotWithShape="0">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p:cNvSpPr txBox="1"/>
              <p:nvPr/>
            </p:nvSpPr>
            <p:spPr>
              <a:xfrm>
                <a:off x="2151304" y="3243206"/>
                <a:ext cx="1435970"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r>
                        <a:rPr lang="zh-TW" altLang="en-US" sz="2400" i="1" smtClean="0">
                          <a:latin typeface="Cambria Math" panose="02040503050406030204" pitchFamily="18" charset="0"/>
                        </a:rPr>
                        <m:t>𝛻</m:t>
                      </m:r>
                      <m:r>
                        <a:rPr lang="en-US" altLang="zh-TW" sz="2400" b="0" i="1" smtClean="0">
                          <a:latin typeface="Cambria Math" panose="02040503050406030204" pitchFamily="18" charset="0"/>
                        </a:rPr>
                        <m:t>𝐶</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2</m:t>
                              </m:r>
                            </m:sup>
                          </m:sSup>
                        </m:e>
                      </m:d>
                    </m:oMath>
                  </m:oMathPara>
                </a14:m>
                <a:endParaRPr lang="zh-TW" altLang="en-US" sz="2400"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2151304" y="3243206"/>
                <a:ext cx="1435970" cy="369332"/>
              </a:xfrm>
              <a:prstGeom prst="rect">
                <a:avLst/>
              </a:prstGeom>
              <a:blipFill rotWithShape="0">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1802411" y="3377289"/>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1802411" y="3377289"/>
                <a:ext cx="458899" cy="461665"/>
              </a:xfrm>
              <a:prstGeom prst="rect">
                <a:avLst/>
              </a:prstGeom>
              <a:blipFill rotWithShape="0">
                <a:blip r:embed="rId20"/>
                <a:stretch>
                  <a:fillRect/>
                </a:stretch>
              </a:blipFill>
            </p:spPr>
            <p:txBody>
              <a:bodyPr/>
              <a:lstStyle/>
              <a:p>
                <a:r>
                  <a:rPr lang="zh-TW" altLang="en-US">
                    <a:noFill/>
                  </a:rPr>
                  <a:t> </a:t>
                </a:r>
              </a:p>
            </p:txBody>
          </p:sp>
        </mc:Fallback>
      </mc:AlternateContent>
      <p:cxnSp>
        <p:nvCxnSpPr>
          <p:cNvPr id="43" name="直線單箭頭接點 42"/>
          <p:cNvCxnSpPr/>
          <p:nvPr/>
        </p:nvCxnSpPr>
        <p:spPr>
          <a:xfrm flipV="1">
            <a:off x="2508484" y="3710295"/>
            <a:ext cx="526048" cy="61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2504477" y="3735101"/>
            <a:ext cx="305685" cy="356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859304" y="1644462"/>
            <a:ext cx="3876724" cy="94533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smtClean="0"/>
              <a:t>Eventually, we would reach a minima …..</a:t>
            </a:r>
            <a:endParaRPr lang="zh-TW" altLang="en-US" sz="2800" dirty="0"/>
          </a:p>
        </p:txBody>
      </p:sp>
      <mc:AlternateContent xmlns:mc="http://schemas.openxmlformats.org/markup-compatibility/2006" xmlns:a14="http://schemas.microsoft.com/office/drawing/2010/main">
        <mc:Choice Requires="a14">
          <p:sp>
            <p:nvSpPr>
              <p:cNvPr id="45" name="文字方塊 44"/>
              <p:cNvSpPr txBox="1"/>
              <p:nvPr/>
            </p:nvSpPr>
            <p:spPr>
              <a:xfrm>
                <a:off x="6562231" y="1948459"/>
                <a:ext cx="2463590" cy="830997"/>
              </a:xfrm>
              <a:prstGeom prst="rect">
                <a:avLst/>
              </a:prstGeom>
              <a:noFill/>
            </p:spPr>
            <p:txBody>
              <a:bodyPr wrap="square" rtlCol="0">
                <a:spAutoFit/>
              </a:bodyPr>
              <a:lstStyle/>
              <a:p>
                <a:r>
                  <a:rPr lang="en-US" altLang="zh-TW" sz="2400" dirty="0" smtClean="0"/>
                  <a:t>Randomly pick a starting point </a:t>
                </a:r>
                <a14:m>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0</m:t>
                        </m:r>
                      </m:sup>
                    </m:sSup>
                  </m:oMath>
                </a14:m>
                <a:endParaRPr lang="zh-TW" altLang="en-US" sz="2400" dirty="0"/>
              </a:p>
            </p:txBody>
          </p:sp>
        </mc:Choice>
        <mc:Fallback xmlns="">
          <p:sp>
            <p:nvSpPr>
              <p:cNvPr id="45" name="文字方塊 44"/>
              <p:cNvSpPr txBox="1">
                <a:spLocks noRot="1" noChangeAspect="1" noMove="1" noResize="1" noEditPoints="1" noAdjustHandles="1" noChangeArrowheads="1" noChangeShapeType="1" noTextEdit="1"/>
              </p:cNvSpPr>
              <p:nvPr/>
            </p:nvSpPr>
            <p:spPr>
              <a:xfrm>
                <a:off x="6562231" y="1948459"/>
                <a:ext cx="2463590" cy="830997"/>
              </a:xfrm>
              <a:prstGeom prst="rect">
                <a:avLst/>
              </a:prstGeom>
              <a:blipFill rotWithShape="0">
                <a:blip r:embed="rId21"/>
                <a:stretch>
                  <a:fillRect l="-3704" t="-5882" b="-1617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1157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36" grpId="0" animBg="1"/>
      <p:bldP spid="36" grpId="1" animBg="1"/>
      <p:bldP spid="37" grpId="0" animBg="1"/>
      <p:bldP spid="37" grpId="1" animBg="1"/>
      <p:bldP spid="39" grpId="0" animBg="1"/>
      <p:bldP spid="40" grpId="0" animBg="1"/>
      <p:bldP spid="40" grpId="1" animBg="1"/>
      <p:bldP spid="41" grpId="0" animBg="1"/>
      <p:bldP spid="4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Local Minima</a:t>
            </a:r>
            <a:endParaRPr lang="zh-TW" altLang="en-US" dirty="0"/>
          </a:p>
        </p:txBody>
      </p:sp>
      <p:sp>
        <p:nvSpPr>
          <p:cNvPr id="3" name="內容版面配置區 2"/>
          <p:cNvSpPr>
            <a:spLocks noGrp="1"/>
          </p:cNvSpPr>
          <p:nvPr>
            <p:ph idx="1"/>
          </p:nvPr>
        </p:nvSpPr>
        <p:spPr/>
        <p:txBody>
          <a:bodyPr/>
          <a:lstStyle/>
          <a:p>
            <a:r>
              <a:rPr lang="en-US" altLang="zh-TW" dirty="0" smtClean="0"/>
              <a:t>Gradient descent never guarantee global minima </a:t>
            </a:r>
            <a:endParaRPr lang="zh-TW" altLang="en-US" dirty="0"/>
          </a:p>
        </p:txBody>
      </p:sp>
      <p:grpSp>
        <p:nvGrpSpPr>
          <p:cNvPr id="4" name="群組 3"/>
          <p:cNvGrpSpPr/>
          <p:nvPr/>
        </p:nvGrpSpPr>
        <p:grpSpPr>
          <a:xfrm>
            <a:off x="77519" y="2320604"/>
            <a:ext cx="5417088" cy="4338638"/>
            <a:chOff x="2141628" y="1985961"/>
            <a:chExt cx="5417088" cy="4338638"/>
          </a:xfrm>
        </p:grpSpPr>
        <p:pic>
          <p:nvPicPr>
            <p:cNvPr id="5" name="圖片 4"/>
            <p:cNvPicPr>
              <a:picLocks noChangeAspect="1"/>
            </p:cNvPicPr>
            <p:nvPr/>
          </p:nvPicPr>
          <p:blipFill>
            <a:blip r:embed="rId2"/>
            <a:stretch>
              <a:fillRect/>
            </a:stretch>
          </p:blipFill>
          <p:spPr>
            <a:xfrm>
              <a:off x="2297793" y="1985961"/>
              <a:ext cx="5260923" cy="433863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141628" y="3738534"/>
                  <a:ext cx="31233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𝐶</m:t>
                        </m:r>
                      </m:oMath>
                    </m:oMathPara>
                  </a14:m>
                  <a:endParaRPr lang="zh-TW" altLang="en-US" sz="2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41628" y="3738534"/>
                  <a:ext cx="312330" cy="430887"/>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27448" y="5437129"/>
                  <a:ext cx="4932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1</m:t>
                            </m:r>
                          </m:sub>
                        </m:sSub>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427448" y="5437129"/>
                  <a:ext cx="493212" cy="430887"/>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309167" y="5396258"/>
                  <a:ext cx="50148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2</m:t>
                            </m:r>
                          </m:sub>
                        </m:sSub>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6309167" y="5396258"/>
                  <a:ext cx="501484" cy="430887"/>
                </a:xfrm>
                <a:prstGeom prst="rect">
                  <a:avLst/>
                </a:prstGeom>
                <a:blipFill rotWithShape="0">
                  <a:blip r:embed="rId5"/>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9" name="文字方塊 8"/>
              <p:cNvSpPr txBox="1"/>
              <p:nvPr/>
            </p:nvSpPr>
            <p:spPr>
              <a:xfrm>
                <a:off x="5347965" y="2331544"/>
                <a:ext cx="2510854"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TW" sz="2800" dirty="0" smtClean="0"/>
                  <a:t>Different initial point </a:t>
                </a:r>
                <a14:m>
                  <m:oMath xmlns:m="http://schemas.openxmlformats.org/officeDocument/2006/math">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oMath>
                </a14:m>
                <a:r>
                  <a:rPr lang="en-US" altLang="zh-TW" sz="2800" dirty="0" smtClean="0"/>
                  <a:t>  </a:t>
                </a:r>
                <a:endParaRPr lang="zh-TW" altLang="en-US" sz="2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347965" y="2331544"/>
                <a:ext cx="2510854" cy="954107"/>
              </a:xfrm>
              <a:prstGeom prst="rect">
                <a:avLst/>
              </a:prstGeom>
              <a:blipFill rotWithShape="0">
                <a:blip r:embed="rId6"/>
                <a:stretch>
                  <a:fillRect/>
                </a:stretch>
              </a:blipFill>
            </p:spPr>
            <p:txBody>
              <a:bodyPr/>
              <a:lstStyle/>
              <a:p>
                <a:r>
                  <a:rPr lang="zh-TW" altLang="en-US">
                    <a:noFill/>
                  </a:rPr>
                  <a:t> </a:t>
                </a:r>
              </a:p>
            </p:txBody>
          </p:sp>
        </mc:Fallback>
      </mc:AlternateContent>
      <p:sp>
        <p:nvSpPr>
          <p:cNvPr id="10" name="文字方塊 9"/>
          <p:cNvSpPr txBox="1"/>
          <p:nvPr/>
        </p:nvSpPr>
        <p:spPr>
          <a:xfrm>
            <a:off x="5347965" y="3934155"/>
            <a:ext cx="3562350" cy="95410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800" dirty="0" smtClean="0"/>
              <a:t>Reach different minima, so different results</a:t>
            </a:r>
            <a:endParaRPr lang="zh-TW" altLang="en-US" sz="2800" dirty="0"/>
          </a:p>
        </p:txBody>
      </p:sp>
      <p:sp>
        <p:nvSpPr>
          <p:cNvPr id="11" name="向下箭號 10"/>
          <p:cNvSpPr/>
          <p:nvPr/>
        </p:nvSpPr>
        <p:spPr>
          <a:xfrm>
            <a:off x="6159412" y="3354081"/>
            <a:ext cx="641261" cy="5379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3" name="矩形 12"/>
          <p:cNvSpPr/>
          <p:nvPr/>
        </p:nvSpPr>
        <p:spPr>
          <a:xfrm>
            <a:off x="4572000" y="5022271"/>
            <a:ext cx="4572000" cy="1569660"/>
          </a:xfrm>
          <a:prstGeom prst="rect">
            <a:avLst/>
          </a:prstGeom>
        </p:spPr>
        <p:txBody>
          <a:bodyPr>
            <a:spAutoFit/>
          </a:bodyPr>
          <a:lstStyle/>
          <a:p>
            <a:pPr lvl="1"/>
            <a:r>
              <a:rPr lang="en-US" altLang="zh-TW" sz="2400" dirty="0"/>
              <a:t>Who is Afraid of Non-Convex Loss Functions?</a:t>
            </a:r>
          </a:p>
          <a:p>
            <a:pPr lvl="1"/>
            <a:r>
              <a:rPr lang="en-US" altLang="zh-TW" sz="2400" u="sng" dirty="0"/>
              <a:t>http://videolectures.net/eml07_lecun_wia/</a:t>
            </a:r>
            <a:endParaRPr lang="zh-TW" altLang="en-US" sz="2400" dirty="0"/>
          </a:p>
        </p:txBody>
      </p:sp>
    </p:spTree>
    <p:extLst>
      <p:ext uri="{BB962C8B-B14F-4D97-AF65-F5344CB8AC3E}">
        <p14:creationId xmlns:p14="http://schemas.microsoft.com/office/powerpoint/2010/main" val="6293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接點 42"/>
          <p:cNvCxnSpPr/>
          <p:nvPr/>
        </p:nvCxnSpPr>
        <p:spPr>
          <a:xfrm>
            <a:off x="6477914" y="5086227"/>
            <a:ext cx="0" cy="7270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6146877" y="476970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2" name="直線接點 41"/>
          <p:cNvCxnSpPr/>
          <p:nvPr/>
        </p:nvCxnSpPr>
        <p:spPr>
          <a:xfrm>
            <a:off x="4542662" y="4062409"/>
            <a:ext cx="0" cy="17626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2807794" y="4050707"/>
            <a:ext cx="0" cy="17626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302268" y="2964487"/>
            <a:ext cx="0" cy="288006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a:off x="1410327" y="5813320"/>
            <a:ext cx="676977"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en-US" altLang="zh-TW" dirty="0" smtClean="0"/>
              <a:t>Besides local minima ……</a:t>
            </a:r>
            <a:endParaRPr lang="zh-TW" altLang="en-US" dirty="0"/>
          </a:p>
        </p:txBody>
      </p:sp>
      <p:sp>
        <p:nvSpPr>
          <p:cNvPr id="6" name="手繪多邊形 5"/>
          <p:cNvSpPr/>
          <p:nvPr/>
        </p:nvSpPr>
        <p:spPr>
          <a:xfrm>
            <a:off x="600809" y="1909536"/>
            <a:ext cx="7914542" cy="420826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823199 w 7754816"/>
              <a:gd name="connsiteY2" fmla="*/ 269819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677358" y="1776011"/>
                  <a:pt x="1314558" y="2225710"/>
                </a:cubicBezTo>
                <a:cubicBezTo>
                  <a:pt x="1951758" y="2675409"/>
                  <a:pt x="3073523" y="2701682"/>
                  <a:pt x="3823199" y="2698193"/>
                </a:cubicBezTo>
                <a:cubicBezTo>
                  <a:pt x="4572875" y="2694704"/>
                  <a:pt x="5321243" y="3501607"/>
                  <a:pt x="5732254" y="3511062"/>
                </a:cubicBezTo>
                <a:cubicBezTo>
                  <a:pt x="6143265" y="3520517"/>
                  <a:pt x="6133882" y="2941515"/>
                  <a:pt x="6289268" y="2754923"/>
                </a:cubicBezTo>
                <a:cubicBezTo>
                  <a:pt x="6444654" y="2568331"/>
                  <a:pt x="6452551" y="2185377"/>
                  <a:pt x="6664570" y="2391508"/>
                </a:cubicBezTo>
                <a:cubicBezTo>
                  <a:pt x="6876589" y="25976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4226140" y="3972511"/>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a:off x="411176" y="5955032"/>
            <a:ext cx="84280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829408" y="1801390"/>
            <a:ext cx="0" cy="43628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921269" y="1755204"/>
            <a:ext cx="762000" cy="461665"/>
          </a:xfrm>
          <a:prstGeom prst="rect">
            <a:avLst/>
          </a:prstGeom>
          <a:noFill/>
        </p:spPr>
        <p:txBody>
          <a:bodyPr wrap="square" rtlCol="0">
            <a:spAutoFit/>
          </a:bodyPr>
          <a:lstStyle/>
          <a:p>
            <a:pPr algn="ctr"/>
            <a:r>
              <a:rPr lang="en-US" altLang="zh-TW" sz="2400" dirty="0" smtClean="0"/>
              <a:t>cost</a:t>
            </a:r>
            <a:endParaRPr lang="zh-TW" altLang="en-US" sz="2400" dirty="0"/>
          </a:p>
        </p:txBody>
      </p:sp>
      <p:sp>
        <p:nvSpPr>
          <p:cNvPr id="17" name="文字方塊 16"/>
          <p:cNvSpPr txBox="1"/>
          <p:nvPr/>
        </p:nvSpPr>
        <p:spPr>
          <a:xfrm>
            <a:off x="3319576" y="6050224"/>
            <a:ext cx="2545741" cy="461665"/>
          </a:xfrm>
          <a:prstGeom prst="rect">
            <a:avLst/>
          </a:prstGeom>
          <a:noFill/>
        </p:spPr>
        <p:txBody>
          <a:bodyPr wrap="square" rtlCol="0">
            <a:spAutoFit/>
          </a:bodyPr>
          <a:lstStyle/>
          <a:p>
            <a:pPr algn="ctr"/>
            <a:r>
              <a:rPr lang="en-US" altLang="zh-TW" sz="2400" dirty="0"/>
              <a:t>p</a:t>
            </a:r>
            <a:r>
              <a:rPr lang="en-US" altLang="zh-TW" sz="2400" dirty="0" smtClean="0"/>
              <a:t>arameter space</a:t>
            </a:r>
            <a:endParaRPr lang="zh-TW" altLang="en-US" sz="2400" dirty="0"/>
          </a:p>
        </p:txBody>
      </p:sp>
      <p:sp>
        <p:nvSpPr>
          <p:cNvPr id="11" name="文字方塊 10"/>
          <p:cNvSpPr txBox="1"/>
          <p:nvPr/>
        </p:nvSpPr>
        <p:spPr>
          <a:xfrm>
            <a:off x="2213390" y="1945244"/>
            <a:ext cx="2549506"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800" dirty="0" smtClean="0"/>
              <a:t>Very slow at the </a:t>
            </a:r>
            <a:r>
              <a:rPr lang="en-US" altLang="zh-TW" sz="2800" b="1" dirty="0"/>
              <a:t>plateau</a:t>
            </a:r>
            <a:endParaRPr lang="zh-TW" altLang="en-US" sz="2800" dirty="0"/>
          </a:p>
        </p:txBody>
      </p:sp>
      <p:sp>
        <p:nvSpPr>
          <p:cNvPr id="22" name="文字方塊 21"/>
          <p:cNvSpPr txBox="1"/>
          <p:nvPr/>
        </p:nvSpPr>
        <p:spPr>
          <a:xfrm>
            <a:off x="5719185" y="3608094"/>
            <a:ext cx="335024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800" dirty="0" smtClean="0"/>
              <a:t>Stuck at local minima</a:t>
            </a:r>
            <a:endParaRPr lang="zh-TW" altLang="en-US" sz="2800" dirty="0"/>
          </a:p>
        </p:txBody>
      </p:sp>
      <p:sp>
        <p:nvSpPr>
          <p:cNvPr id="21" name="橢圓 20"/>
          <p:cNvSpPr/>
          <p:nvPr/>
        </p:nvSpPr>
        <p:spPr>
          <a:xfrm>
            <a:off x="1009471" y="264796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8" name="文字方塊 27"/>
              <p:cNvSpPr txBox="1"/>
              <p:nvPr/>
            </p:nvSpPr>
            <p:spPr>
              <a:xfrm>
                <a:off x="6707566" y="5250879"/>
                <a:ext cx="1053142" cy="8139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smtClean="0">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b="0" i="1" smtClean="0">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6707566" y="5250879"/>
                <a:ext cx="1053142" cy="813941"/>
              </a:xfrm>
              <a:prstGeom prst="rect">
                <a:avLst/>
              </a:prstGeom>
              <a:blipFill rotWithShape="0">
                <a:blip r:embed="rId3"/>
                <a:stretch>
                  <a:fillRect/>
                </a:stretch>
              </a:blipFill>
            </p:spPr>
            <p:txBody>
              <a:bodyPr/>
              <a:lstStyle/>
              <a:p>
                <a:r>
                  <a:rPr lang="zh-TW" altLang="en-US">
                    <a:noFill/>
                  </a:rPr>
                  <a:t> </a:t>
                </a:r>
              </a:p>
            </p:txBody>
          </p:sp>
        </mc:Fallback>
      </mc:AlternateContent>
      <p:sp>
        <p:nvSpPr>
          <p:cNvPr id="30" name="橢圓 29"/>
          <p:cNvSpPr/>
          <p:nvPr/>
        </p:nvSpPr>
        <p:spPr>
          <a:xfrm>
            <a:off x="2491271" y="384731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4320922" y="2819014"/>
            <a:ext cx="335024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800" dirty="0" smtClean="0"/>
              <a:t>Stuck at saddle point</a:t>
            </a:r>
            <a:endParaRPr lang="zh-TW" altLang="en-US" sz="2800" dirty="0"/>
          </a:p>
        </p:txBody>
      </p:sp>
      <p:cxnSp>
        <p:nvCxnSpPr>
          <p:cNvPr id="34" name="直線單箭頭接點 33"/>
          <p:cNvCxnSpPr>
            <a:stCxn id="24" idx="7"/>
          </p:cNvCxnSpPr>
          <p:nvPr/>
        </p:nvCxnSpPr>
        <p:spPr>
          <a:xfrm flipV="1">
            <a:off x="6687216" y="4131315"/>
            <a:ext cx="342234" cy="73109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4703879" y="3281010"/>
            <a:ext cx="344940" cy="76969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0" idx="7"/>
            <a:endCxn id="11" idx="2"/>
          </p:cNvCxnSpPr>
          <p:nvPr/>
        </p:nvCxnSpPr>
        <p:spPr>
          <a:xfrm flipV="1">
            <a:off x="3031610" y="2899351"/>
            <a:ext cx="456533" cy="104067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字方塊 25"/>
              <p:cNvSpPr txBox="1"/>
              <p:nvPr/>
            </p:nvSpPr>
            <p:spPr>
              <a:xfrm>
                <a:off x="4738592" y="5212030"/>
                <a:ext cx="1053142" cy="8139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smtClean="0">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b="0" i="1" smtClean="0">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4738592" y="5212030"/>
                <a:ext cx="1053142" cy="813941"/>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2988708" y="5227198"/>
                <a:ext cx="1053142" cy="8139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smtClean="0">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b="0" i="1" smtClean="0">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2988708" y="5227198"/>
                <a:ext cx="1053142" cy="813941"/>
              </a:xfrm>
              <a:prstGeom prst="rect">
                <a:avLst/>
              </a:prstGeom>
              <a:blipFill rotWithShape="0">
                <a:blip r:embed="rId5"/>
                <a:stretch>
                  <a:fillRect/>
                </a:stretch>
              </a:blipFill>
            </p:spPr>
            <p:txBody>
              <a:bodyPr/>
              <a:lstStyle/>
              <a:p>
                <a:r>
                  <a:rPr lang="zh-TW" altLang="en-US">
                    <a:noFill/>
                  </a:rPr>
                  <a:t> </a:t>
                </a:r>
              </a:p>
            </p:txBody>
          </p:sp>
        </mc:Fallback>
      </mc:AlternateContent>
      <p:sp>
        <p:nvSpPr>
          <p:cNvPr id="35" name="橢圓 34"/>
          <p:cNvSpPr/>
          <p:nvPr/>
        </p:nvSpPr>
        <p:spPr>
          <a:xfrm>
            <a:off x="1194210" y="584697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p:cNvSpPr/>
          <p:nvPr/>
        </p:nvSpPr>
        <p:spPr>
          <a:xfrm>
            <a:off x="2706138" y="5841274"/>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p:cNvSpPr/>
          <p:nvPr/>
        </p:nvSpPr>
        <p:spPr>
          <a:xfrm>
            <a:off x="4434604" y="5816826"/>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p:cNvSpPr/>
          <p:nvPr/>
        </p:nvSpPr>
        <p:spPr>
          <a:xfrm>
            <a:off x="6375849" y="5825022"/>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876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P spid="11" grpId="0" animBg="1"/>
      <p:bldP spid="22" grpId="0" animBg="1"/>
      <p:bldP spid="28" grpId="0" animBg="1"/>
      <p:bldP spid="30" grpId="0" animBg="1"/>
      <p:bldP spid="33" grpId="0" animBg="1"/>
      <p:bldP spid="26" grpId="0" animBg="1"/>
      <p:bldP spid="29" grpId="0" animBg="1"/>
      <p:bldP spid="38" grpId="0" animBg="1"/>
      <p:bldP spid="39" grpId="0" animBg="1"/>
      <p:bldP spid="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Mini-batch</a:t>
            </a:r>
            <a:endParaRPr lang="zh-TW" altLang="en-US" dirty="0"/>
          </a:p>
        </p:txBody>
      </p:sp>
      <p:grpSp>
        <p:nvGrpSpPr>
          <p:cNvPr id="4" name="群組 3"/>
          <p:cNvGrpSpPr/>
          <p:nvPr/>
        </p:nvGrpSpPr>
        <p:grpSpPr>
          <a:xfrm>
            <a:off x="1258864" y="1778496"/>
            <a:ext cx="421911" cy="671513"/>
            <a:chOff x="510563" y="3417283"/>
            <a:chExt cx="421911" cy="671513"/>
          </a:xfrm>
        </p:grpSpPr>
        <p:sp>
          <p:nvSpPr>
            <p:cNvPr id="5" name="矩形 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 name="矩形 5"/>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1</a:t>
              </a:r>
              <a:endParaRPr lang="zh-TW" altLang="en-US" sz="2400" baseline="30000" dirty="0"/>
            </a:p>
          </p:txBody>
        </p:sp>
      </p:grpSp>
      <p:sp>
        <p:nvSpPr>
          <p:cNvPr id="13" name="矩形 12"/>
          <p:cNvSpPr/>
          <p:nvPr/>
        </p:nvSpPr>
        <p:spPr>
          <a:xfrm>
            <a:off x="2058789" y="1781067"/>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NN</a:t>
            </a:r>
            <a:endParaRPr lang="zh-TW" altLang="en-US" sz="2400" dirty="0"/>
          </a:p>
        </p:txBody>
      </p:sp>
      <p:sp>
        <p:nvSpPr>
          <p:cNvPr id="17" name="文字方塊 16"/>
          <p:cNvSpPr txBox="1"/>
          <p:nvPr/>
        </p:nvSpPr>
        <p:spPr>
          <a:xfrm rot="5400000">
            <a:off x="2281307" y="3323803"/>
            <a:ext cx="828675" cy="523220"/>
          </a:xfrm>
          <a:prstGeom prst="rect">
            <a:avLst/>
          </a:prstGeom>
          <a:noFill/>
        </p:spPr>
        <p:txBody>
          <a:bodyPr wrap="square" rtlCol="0">
            <a:spAutoFit/>
          </a:bodyPr>
          <a:lstStyle/>
          <a:p>
            <a:pPr algn="ctr"/>
            <a:r>
              <a:rPr lang="en-US" altLang="zh-TW" sz="2800" dirty="0" smtClean="0"/>
              <a:t>……</a:t>
            </a:r>
            <a:endParaRPr lang="zh-TW" altLang="en-US" sz="2800" dirty="0"/>
          </a:p>
        </p:txBody>
      </p:sp>
      <p:cxnSp>
        <p:nvCxnSpPr>
          <p:cNvPr id="18" name="直線單箭頭接點 17"/>
          <p:cNvCxnSpPr/>
          <p:nvPr/>
        </p:nvCxnSpPr>
        <p:spPr>
          <a:xfrm flipV="1">
            <a:off x="1627406" y="2114251"/>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027655" y="2109044"/>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群組 23"/>
          <p:cNvGrpSpPr/>
          <p:nvPr/>
        </p:nvGrpSpPr>
        <p:grpSpPr>
          <a:xfrm>
            <a:off x="3426170" y="1778496"/>
            <a:ext cx="428323" cy="671513"/>
            <a:chOff x="507357" y="3417283"/>
            <a:chExt cx="428323" cy="671513"/>
          </a:xfrm>
        </p:grpSpPr>
        <p:sp>
          <p:nvSpPr>
            <p:cNvPr id="25" name="矩形 2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26" name="矩形 25"/>
            <p:cNvSpPr/>
            <p:nvPr/>
          </p:nvSpPr>
          <p:spPr>
            <a:xfrm>
              <a:off x="507357" y="3522206"/>
              <a:ext cx="428323" cy="461665"/>
            </a:xfrm>
            <a:prstGeom prst="rect">
              <a:avLst/>
            </a:prstGeom>
          </p:spPr>
          <p:txBody>
            <a:bodyPr wrap="none">
              <a:spAutoFit/>
            </a:bodyPr>
            <a:lstStyle/>
            <a:p>
              <a:pPr algn="ctr"/>
              <a:r>
                <a:rPr lang="en-US" altLang="zh-TW" sz="2400" dirty="0" smtClean="0"/>
                <a:t>y</a:t>
              </a:r>
              <a:r>
                <a:rPr lang="en-US" altLang="zh-TW" sz="2400" baseline="30000" dirty="0" smtClean="0"/>
                <a:t>1</a:t>
              </a:r>
              <a:endParaRPr lang="zh-TW" altLang="en-US" sz="2400" baseline="30000" dirty="0"/>
            </a:p>
          </p:txBody>
        </p:sp>
      </p:grpSp>
      <p:sp>
        <p:nvSpPr>
          <p:cNvPr id="33" name="矩形 32"/>
          <p:cNvSpPr/>
          <p:nvPr/>
        </p:nvSpPr>
        <p:spPr>
          <a:xfrm>
            <a:off x="4444214" y="1778496"/>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36" name="文字方塊 35"/>
              <p:cNvSpPr txBox="1"/>
              <p:nvPr/>
            </p:nvSpPr>
            <p:spPr>
              <a:xfrm>
                <a:off x="4433773" y="1952099"/>
                <a:ext cx="3914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4433773" y="1952099"/>
                <a:ext cx="391454" cy="369332"/>
              </a:xfrm>
              <a:prstGeom prst="rect">
                <a:avLst/>
              </a:prstGeom>
              <a:blipFill rotWithShape="0">
                <a:blip r:embed="rId3"/>
                <a:stretch>
                  <a:fillRect l="-18462" t="-16393" r="-47692" b="-24590"/>
                </a:stretch>
              </a:blipFill>
            </p:spPr>
            <p:txBody>
              <a:bodyPr/>
              <a:lstStyle/>
              <a:p>
                <a:r>
                  <a:rPr lang="zh-TW" altLang="en-US">
                    <a:noFill/>
                  </a:rPr>
                  <a:t> </a:t>
                </a:r>
              </a:p>
            </p:txBody>
          </p:sp>
        </mc:Fallback>
      </mc:AlternateContent>
      <p:sp>
        <p:nvSpPr>
          <p:cNvPr id="39" name="左-右雙向箭號 38"/>
          <p:cNvSpPr/>
          <p:nvPr/>
        </p:nvSpPr>
        <p:spPr>
          <a:xfrm>
            <a:off x="3785800" y="2070470"/>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2" name="文字方塊 41"/>
              <p:cNvSpPr txBox="1"/>
              <p:nvPr/>
            </p:nvSpPr>
            <p:spPr>
              <a:xfrm>
                <a:off x="3927373" y="2265204"/>
                <a:ext cx="4072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𝐶</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3927373" y="2265204"/>
                <a:ext cx="407291" cy="369332"/>
              </a:xfrm>
              <a:prstGeom prst="rect">
                <a:avLst/>
              </a:prstGeom>
              <a:blipFill rotWithShape="0">
                <a:blip r:embed="rId4"/>
                <a:stretch>
                  <a:fillRect l="-16418" t="-1667" r="-5970" b="-6667"/>
                </a:stretch>
              </a:blipFill>
            </p:spPr>
            <p:txBody>
              <a:bodyPr/>
              <a:lstStyle/>
              <a:p>
                <a:r>
                  <a:rPr lang="zh-TW" altLang="en-US">
                    <a:noFill/>
                  </a:rPr>
                  <a:t> </a:t>
                </a:r>
              </a:p>
            </p:txBody>
          </p:sp>
        </mc:Fallback>
      </mc:AlternateContent>
      <p:grpSp>
        <p:nvGrpSpPr>
          <p:cNvPr id="47" name="群組 46"/>
          <p:cNvGrpSpPr/>
          <p:nvPr/>
        </p:nvGrpSpPr>
        <p:grpSpPr>
          <a:xfrm>
            <a:off x="1209850" y="2586461"/>
            <a:ext cx="526106" cy="671513"/>
            <a:chOff x="458466" y="3417283"/>
            <a:chExt cx="526106" cy="671513"/>
          </a:xfrm>
        </p:grpSpPr>
        <p:sp>
          <p:nvSpPr>
            <p:cNvPr id="48" name="矩形 47"/>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49" name="矩形 48"/>
            <p:cNvSpPr/>
            <p:nvPr/>
          </p:nvSpPr>
          <p:spPr>
            <a:xfrm>
              <a:off x="458466" y="3522206"/>
              <a:ext cx="526106" cy="461665"/>
            </a:xfrm>
            <a:prstGeom prst="rect">
              <a:avLst/>
            </a:prstGeom>
          </p:spPr>
          <p:txBody>
            <a:bodyPr wrap="none">
              <a:spAutoFit/>
            </a:bodyPr>
            <a:lstStyle/>
            <a:p>
              <a:pPr algn="ctr"/>
              <a:r>
                <a:rPr lang="en-US" altLang="zh-TW" sz="2400" dirty="0" smtClean="0"/>
                <a:t>x</a:t>
              </a:r>
              <a:r>
                <a:rPr lang="en-US" altLang="zh-TW" sz="2400" baseline="30000" dirty="0" smtClean="0"/>
                <a:t>31</a:t>
              </a:r>
              <a:endParaRPr lang="zh-TW" altLang="en-US" sz="2400" baseline="30000" dirty="0"/>
            </a:p>
          </p:txBody>
        </p:sp>
      </p:grpSp>
      <p:sp>
        <p:nvSpPr>
          <p:cNvPr id="50" name="矩形 49"/>
          <p:cNvSpPr/>
          <p:nvPr/>
        </p:nvSpPr>
        <p:spPr>
          <a:xfrm>
            <a:off x="2061873" y="2580637"/>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NN</a:t>
            </a:r>
            <a:endParaRPr lang="zh-TW" altLang="en-US" sz="2400" dirty="0"/>
          </a:p>
        </p:txBody>
      </p:sp>
      <p:cxnSp>
        <p:nvCxnSpPr>
          <p:cNvPr id="51" name="直線單箭頭接點 50"/>
          <p:cNvCxnSpPr/>
          <p:nvPr/>
        </p:nvCxnSpPr>
        <p:spPr>
          <a:xfrm flipV="1">
            <a:off x="1627529" y="2922216"/>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3027778" y="2917009"/>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群組 52"/>
          <p:cNvGrpSpPr/>
          <p:nvPr/>
        </p:nvGrpSpPr>
        <p:grpSpPr>
          <a:xfrm>
            <a:off x="3377157" y="2586461"/>
            <a:ext cx="532518" cy="671513"/>
            <a:chOff x="455261" y="3417283"/>
            <a:chExt cx="532518" cy="671513"/>
          </a:xfrm>
        </p:grpSpPr>
        <p:sp>
          <p:nvSpPr>
            <p:cNvPr id="54" name="矩形 53"/>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55" name="矩形 54"/>
            <p:cNvSpPr/>
            <p:nvPr/>
          </p:nvSpPr>
          <p:spPr>
            <a:xfrm>
              <a:off x="455261" y="3522206"/>
              <a:ext cx="532518" cy="461665"/>
            </a:xfrm>
            <a:prstGeom prst="rect">
              <a:avLst/>
            </a:prstGeom>
          </p:spPr>
          <p:txBody>
            <a:bodyPr wrap="none">
              <a:spAutoFit/>
            </a:bodyPr>
            <a:lstStyle/>
            <a:p>
              <a:pPr algn="ctr"/>
              <a:r>
                <a:rPr lang="en-US" altLang="zh-TW" sz="2400" dirty="0" smtClean="0"/>
                <a:t>y</a:t>
              </a:r>
              <a:r>
                <a:rPr lang="en-US" altLang="zh-TW" sz="2400" baseline="30000" dirty="0" smtClean="0"/>
                <a:t>31</a:t>
              </a:r>
              <a:endParaRPr lang="zh-TW" altLang="en-US" sz="2400" baseline="30000" dirty="0"/>
            </a:p>
          </p:txBody>
        </p:sp>
      </p:grpSp>
      <p:sp>
        <p:nvSpPr>
          <p:cNvPr id="56" name="矩形 55"/>
          <p:cNvSpPr/>
          <p:nvPr/>
        </p:nvSpPr>
        <p:spPr>
          <a:xfrm>
            <a:off x="4447297" y="2586461"/>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57" name="文字方塊 56"/>
              <p:cNvSpPr txBox="1"/>
              <p:nvPr/>
            </p:nvSpPr>
            <p:spPr>
              <a:xfrm>
                <a:off x="4447297" y="2748469"/>
                <a:ext cx="52790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31</m:t>
                          </m:r>
                        </m:sup>
                      </m:sSup>
                    </m:oMath>
                  </m:oMathPara>
                </a14:m>
                <a:endParaRPr lang="zh-TW" altLang="en-US" sz="2400" dirty="0"/>
              </a:p>
            </p:txBody>
          </p:sp>
        </mc:Choice>
        <mc:Fallback xmlns="">
          <p:sp>
            <p:nvSpPr>
              <p:cNvPr id="57" name="文字方塊 56"/>
              <p:cNvSpPr txBox="1">
                <a:spLocks noRot="1" noChangeAspect="1" noMove="1" noResize="1" noEditPoints="1" noAdjustHandles="1" noChangeArrowheads="1" noChangeShapeType="1" noTextEdit="1"/>
              </p:cNvSpPr>
              <p:nvPr/>
            </p:nvSpPr>
            <p:spPr>
              <a:xfrm>
                <a:off x="4447297" y="2748469"/>
                <a:ext cx="527901" cy="369332"/>
              </a:xfrm>
              <a:prstGeom prst="rect">
                <a:avLst/>
              </a:prstGeom>
              <a:blipFill rotWithShape="0">
                <a:blip r:embed="rId5"/>
                <a:stretch>
                  <a:fillRect l="-13953" t="-18333" r="-33721" b="-26667"/>
                </a:stretch>
              </a:blipFill>
            </p:spPr>
            <p:txBody>
              <a:bodyPr/>
              <a:lstStyle/>
              <a:p>
                <a:r>
                  <a:rPr lang="zh-TW" altLang="en-US">
                    <a:noFill/>
                  </a:rPr>
                  <a:t> </a:t>
                </a:r>
              </a:p>
            </p:txBody>
          </p:sp>
        </mc:Fallback>
      </mc:AlternateContent>
      <p:sp>
        <p:nvSpPr>
          <p:cNvPr id="58" name="左-右雙向箭號 57"/>
          <p:cNvSpPr/>
          <p:nvPr/>
        </p:nvSpPr>
        <p:spPr>
          <a:xfrm>
            <a:off x="3783522" y="2852030"/>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9" name="文字方塊 58"/>
              <p:cNvSpPr txBox="1"/>
              <p:nvPr/>
            </p:nvSpPr>
            <p:spPr>
              <a:xfrm>
                <a:off x="3926811" y="3109079"/>
                <a:ext cx="5437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𝐶</m:t>
                          </m:r>
                        </m:e>
                        <m:sup>
                          <m:r>
                            <a:rPr lang="en-US" altLang="zh-TW" sz="2400" b="0" i="1" smtClean="0">
                              <a:latin typeface="Cambria Math" panose="02040503050406030204" pitchFamily="18" charset="0"/>
                            </a:rPr>
                            <m:t>31</m:t>
                          </m:r>
                        </m:sup>
                      </m:sSup>
                    </m:oMath>
                  </m:oMathPara>
                </a14:m>
                <a:endParaRPr lang="zh-TW" altLang="en-US" sz="2400" dirty="0"/>
              </a:p>
            </p:txBody>
          </p:sp>
        </mc:Choice>
        <mc:Fallback xmlns="">
          <p:sp>
            <p:nvSpPr>
              <p:cNvPr id="59" name="文字方塊 58"/>
              <p:cNvSpPr txBox="1">
                <a:spLocks noRot="1" noChangeAspect="1" noMove="1" noResize="1" noEditPoints="1" noAdjustHandles="1" noChangeArrowheads="1" noChangeShapeType="1" noTextEdit="1"/>
              </p:cNvSpPr>
              <p:nvPr/>
            </p:nvSpPr>
            <p:spPr>
              <a:xfrm>
                <a:off x="3926811" y="3109079"/>
                <a:ext cx="543739" cy="369332"/>
              </a:xfrm>
              <a:prstGeom prst="rect">
                <a:avLst/>
              </a:prstGeom>
              <a:blipFill rotWithShape="0">
                <a:blip r:embed="rId6"/>
                <a:stretch>
                  <a:fillRect l="-12360" r="-4494" b="-6557"/>
                </a:stretch>
              </a:blipFill>
            </p:spPr>
            <p:txBody>
              <a:bodyPr/>
              <a:lstStyle/>
              <a:p>
                <a:r>
                  <a:rPr lang="zh-TW" altLang="en-US">
                    <a:noFill/>
                  </a:rPr>
                  <a:t> </a:t>
                </a:r>
              </a:p>
            </p:txBody>
          </p:sp>
        </mc:Fallback>
      </mc:AlternateContent>
      <p:pic>
        <p:nvPicPr>
          <p:cNvPr id="60" name="圖片 59"/>
          <p:cNvPicPr preferRelativeResize="0">
            <a:picLocks/>
          </p:cNvPicPr>
          <p:nvPr/>
        </p:nvPicPr>
        <p:blipFill>
          <a:blip r:embed="rId7"/>
          <a:stretch>
            <a:fillRect/>
          </a:stretch>
        </p:blipFill>
        <p:spPr>
          <a:xfrm>
            <a:off x="853541" y="1961431"/>
            <a:ext cx="360000" cy="360000"/>
          </a:xfrm>
          <a:prstGeom prst="rect">
            <a:avLst/>
          </a:prstGeom>
          <a:ln w="38100">
            <a:solidFill>
              <a:schemeClr val="tx1"/>
            </a:solidFill>
          </a:ln>
        </p:spPr>
      </p:pic>
      <p:pic>
        <p:nvPicPr>
          <p:cNvPr id="61" name="圖片 60"/>
          <p:cNvPicPr preferRelativeResize="0">
            <a:picLocks/>
          </p:cNvPicPr>
          <p:nvPr/>
        </p:nvPicPr>
        <p:blipFill>
          <a:blip r:embed="rId8"/>
          <a:stretch>
            <a:fillRect/>
          </a:stretch>
        </p:blipFill>
        <p:spPr>
          <a:xfrm>
            <a:off x="811991" y="4331374"/>
            <a:ext cx="360000" cy="360000"/>
          </a:xfrm>
          <a:prstGeom prst="rect">
            <a:avLst/>
          </a:prstGeom>
          <a:ln w="38100">
            <a:solidFill>
              <a:schemeClr val="tx1"/>
            </a:solidFill>
          </a:ln>
        </p:spPr>
      </p:pic>
      <p:pic>
        <p:nvPicPr>
          <p:cNvPr id="62" name="圖片 61"/>
          <p:cNvPicPr preferRelativeResize="0">
            <a:picLocks/>
          </p:cNvPicPr>
          <p:nvPr/>
        </p:nvPicPr>
        <p:blipFill>
          <a:blip r:embed="rId9"/>
          <a:stretch>
            <a:fillRect/>
          </a:stretch>
        </p:blipFill>
        <p:spPr>
          <a:xfrm>
            <a:off x="824563" y="2718563"/>
            <a:ext cx="360000" cy="360000"/>
          </a:xfrm>
          <a:prstGeom prst="rect">
            <a:avLst/>
          </a:prstGeom>
          <a:ln w="38100">
            <a:solidFill>
              <a:schemeClr val="tx1"/>
            </a:solidFill>
          </a:ln>
        </p:spPr>
      </p:pic>
      <p:pic>
        <p:nvPicPr>
          <p:cNvPr id="63" name="圖片 62"/>
          <p:cNvPicPr preferRelativeResize="0">
            <a:picLocks/>
          </p:cNvPicPr>
          <p:nvPr/>
        </p:nvPicPr>
        <p:blipFill>
          <a:blip r:embed="rId10"/>
          <a:stretch>
            <a:fillRect/>
          </a:stretch>
        </p:blipFill>
        <p:spPr>
          <a:xfrm>
            <a:off x="778436" y="5322008"/>
            <a:ext cx="360000" cy="360000"/>
          </a:xfrm>
          <a:prstGeom prst="rect">
            <a:avLst/>
          </a:prstGeom>
          <a:ln w="38100">
            <a:solidFill>
              <a:schemeClr val="tx1"/>
            </a:solidFill>
          </a:ln>
        </p:spPr>
      </p:pic>
      <p:grpSp>
        <p:nvGrpSpPr>
          <p:cNvPr id="65" name="群組 64"/>
          <p:cNvGrpSpPr/>
          <p:nvPr/>
        </p:nvGrpSpPr>
        <p:grpSpPr>
          <a:xfrm>
            <a:off x="1244871" y="4218355"/>
            <a:ext cx="421910" cy="671513"/>
            <a:chOff x="510564" y="3417283"/>
            <a:chExt cx="421910" cy="671513"/>
          </a:xfrm>
        </p:grpSpPr>
        <p:sp>
          <p:nvSpPr>
            <p:cNvPr id="66" name="矩形 65"/>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7" name="矩形 66"/>
            <p:cNvSpPr/>
            <p:nvPr/>
          </p:nvSpPr>
          <p:spPr>
            <a:xfrm>
              <a:off x="510564" y="3522206"/>
              <a:ext cx="421910" cy="461665"/>
            </a:xfrm>
            <a:prstGeom prst="rect">
              <a:avLst/>
            </a:prstGeom>
          </p:spPr>
          <p:txBody>
            <a:bodyPr wrap="none">
              <a:spAutoFit/>
            </a:bodyPr>
            <a:lstStyle/>
            <a:p>
              <a:pPr algn="ctr"/>
              <a:r>
                <a:rPr lang="en-US" altLang="zh-TW" sz="2400" dirty="0" smtClean="0"/>
                <a:t>x</a:t>
              </a:r>
              <a:r>
                <a:rPr lang="en-US" altLang="zh-TW" sz="2400" baseline="30000" dirty="0"/>
                <a:t>2</a:t>
              </a:r>
              <a:endParaRPr lang="zh-TW" altLang="en-US" sz="2400" baseline="30000" dirty="0"/>
            </a:p>
          </p:txBody>
        </p:sp>
      </p:grpSp>
      <p:sp>
        <p:nvSpPr>
          <p:cNvPr id="68" name="矩形 67"/>
          <p:cNvSpPr/>
          <p:nvPr/>
        </p:nvSpPr>
        <p:spPr>
          <a:xfrm>
            <a:off x="2044795" y="4220926"/>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NN</a:t>
            </a:r>
            <a:endParaRPr lang="zh-TW" altLang="en-US" sz="2400" dirty="0"/>
          </a:p>
        </p:txBody>
      </p:sp>
      <p:sp>
        <p:nvSpPr>
          <p:cNvPr id="69" name="文字方塊 68"/>
          <p:cNvSpPr txBox="1"/>
          <p:nvPr/>
        </p:nvSpPr>
        <p:spPr>
          <a:xfrm rot="5400000">
            <a:off x="2266552" y="5908663"/>
            <a:ext cx="828675" cy="523220"/>
          </a:xfrm>
          <a:prstGeom prst="rect">
            <a:avLst/>
          </a:prstGeom>
          <a:noFill/>
        </p:spPr>
        <p:txBody>
          <a:bodyPr wrap="square" rtlCol="0">
            <a:spAutoFit/>
          </a:bodyPr>
          <a:lstStyle/>
          <a:p>
            <a:pPr algn="ctr"/>
            <a:r>
              <a:rPr lang="en-US" altLang="zh-TW" sz="2800" dirty="0" smtClean="0"/>
              <a:t>……</a:t>
            </a:r>
            <a:endParaRPr lang="zh-TW" altLang="en-US" sz="2800" dirty="0"/>
          </a:p>
        </p:txBody>
      </p:sp>
      <p:cxnSp>
        <p:nvCxnSpPr>
          <p:cNvPr id="70" name="直線單箭頭接點 69"/>
          <p:cNvCxnSpPr/>
          <p:nvPr/>
        </p:nvCxnSpPr>
        <p:spPr>
          <a:xfrm flipV="1">
            <a:off x="1613412" y="4554110"/>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flipV="1">
            <a:off x="3013661" y="4548903"/>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群組 71"/>
          <p:cNvGrpSpPr/>
          <p:nvPr/>
        </p:nvGrpSpPr>
        <p:grpSpPr>
          <a:xfrm>
            <a:off x="3412177" y="4218355"/>
            <a:ext cx="428322" cy="671513"/>
            <a:chOff x="507358" y="3417283"/>
            <a:chExt cx="428322" cy="671513"/>
          </a:xfrm>
        </p:grpSpPr>
        <p:sp>
          <p:nvSpPr>
            <p:cNvPr id="73" name="矩形 72"/>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74" name="矩形 73"/>
            <p:cNvSpPr/>
            <p:nvPr/>
          </p:nvSpPr>
          <p:spPr>
            <a:xfrm>
              <a:off x="507358" y="3522206"/>
              <a:ext cx="428322" cy="461665"/>
            </a:xfrm>
            <a:prstGeom prst="rect">
              <a:avLst/>
            </a:prstGeom>
          </p:spPr>
          <p:txBody>
            <a:bodyPr wrap="none">
              <a:spAutoFit/>
            </a:bodyPr>
            <a:lstStyle/>
            <a:p>
              <a:pPr algn="ctr"/>
              <a:r>
                <a:rPr lang="en-US" altLang="zh-TW" sz="2400" dirty="0" smtClean="0"/>
                <a:t>y</a:t>
              </a:r>
              <a:r>
                <a:rPr lang="en-US" altLang="zh-TW" sz="2400" baseline="30000" dirty="0"/>
                <a:t>2</a:t>
              </a:r>
              <a:endParaRPr lang="zh-TW" altLang="en-US" sz="2400" baseline="30000" dirty="0"/>
            </a:p>
          </p:txBody>
        </p:sp>
      </p:grpSp>
      <p:sp>
        <p:nvSpPr>
          <p:cNvPr id="75" name="矩形 74"/>
          <p:cNvSpPr/>
          <p:nvPr/>
        </p:nvSpPr>
        <p:spPr>
          <a:xfrm>
            <a:off x="4430220" y="4218355"/>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76" name="文字方塊 75"/>
              <p:cNvSpPr txBox="1"/>
              <p:nvPr/>
            </p:nvSpPr>
            <p:spPr>
              <a:xfrm>
                <a:off x="4419779" y="4391958"/>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6" name="文字方塊 75"/>
              <p:cNvSpPr txBox="1">
                <a:spLocks noRot="1" noChangeAspect="1" noMove="1" noResize="1" noEditPoints="1" noAdjustHandles="1" noChangeArrowheads="1" noChangeShapeType="1" noTextEdit="1"/>
              </p:cNvSpPr>
              <p:nvPr/>
            </p:nvSpPr>
            <p:spPr>
              <a:xfrm>
                <a:off x="4419779" y="4391958"/>
                <a:ext cx="398058" cy="369332"/>
              </a:xfrm>
              <a:prstGeom prst="rect">
                <a:avLst/>
              </a:prstGeom>
              <a:blipFill rotWithShape="0">
                <a:blip r:embed="rId11"/>
                <a:stretch>
                  <a:fillRect l="-18462" t="-16393" r="-49231" b="-24590"/>
                </a:stretch>
              </a:blipFill>
            </p:spPr>
            <p:txBody>
              <a:bodyPr/>
              <a:lstStyle/>
              <a:p>
                <a:r>
                  <a:rPr lang="zh-TW" altLang="en-US">
                    <a:noFill/>
                  </a:rPr>
                  <a:t> </a:t>
                </a:r>
              </a:p>
            </p:txBody>
          </p:sp>
        </mc:Fallback>
      </mc:AlternateContent>
      <p:sp>
        <p:nvSpPr>
          <p:cNvPr id="77" name="左-右雙向箭號 76"/>
          <p:cNvSpPr/>
          <p:nvPr/>
        </p:nvSpPr>
        <p:spPr>
          <a:xfrm>
            <a:off x="3771806" y="4510329"/>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8" name="文字方塊 77"/>
              <p:cNvSpPr txBox="1"/>
              <p:nvPr/>
            </p:nvSpPr>
            <p:spPr>
              <a:xfrm>
                <a:off x="3913379" y="4705063"/>
                <a:ext cx="4138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𝐶</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8" name="文字方塊 77"/>
              <p:cNvSpPr txBox="1">
                <a:spLocks noRot="1" noChangeAspect="1" noMove="1" noResize="1" noEditPoints="1" noAdjustHandles="1" noChangeArrowheads="1" noChangeShapeType="1" noTextEdit="1"/>
              </p:cNvSpPr>
              <p:nvPr/>
            </p:nvSpPr>
            <p:spPr>
              <a:xfrm>
                <a:off x="3913379" y="4705063"/>
                <a:ext cx="413896" cy="369332"/>
              </a:xfrm>
              <a:prstGeom prst="rect">
                <a:avLst/>
              </a:prstGeom>
              <a:blipFill rotWithShape="0">
                <a:blip r:embed="rId12"/>
                <a:stretch>
                  <a:fillRect l="-17647" r="-5882" b="-6667"/>
                </a:stretch>
              </a:blipFill>
            </p:spPr>
            <p:txBody>
              <a:bodyPr/>
              <a:lstStyle/>
              <a:p>
                <a:r>
                  <a:rPr lang="zh-TW" altLang="en-US">
                    <a:noFill/>
                  </a:rPr>
                  <a:t> </a:t>
                </a:r>
              </a:p>
            </p:txBody>
          </p:sp>
        </mc:Fallback>
      </mc:AlternateContent>
      <p:grpSp>
        <p:nvGrpSpPr>
          <p:cNvPr id="79" name="群組 78"/>
          <p:cNvGrpSpPr/>
          <p:nvPr/>
        </p:nvGrpSpPr>
        <p:grpSpPr>
          <a:xfrm>
            <a:off x="1210370" y="5171460"/>
            <a:ext cx="526106" cy="671513"/>
            <a:chOff x="458466" y="3417283"/>
            <a:chExt cx="526106" cy="671513"/>
          </a:xfrm>
        </p:grpSpPr>
        <p:sp>
          <p:nvSpPr>
            <p:cNvPr id="80" name="矩形 79"/>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81" name="矩形 80"/>
            <p:cNvSpPr/>
            <p:nvPr/>
          </p:nvSpPr>
          <p:spPr>
            <a:xfrm>
              <a:off x="458466" y="3522206"/>
              <a:ext cx="526106" cy="461665"/>
            </a:xfrm>
            <a:prstGeom prst="rect">
              <a:avLst/>
            </a:prstGeom>
          </p:spPr>
          <p:txBody>
            <a:bodyPr wrap="none">
              <a:spAutoFit/>
            </a:bodyPr>
            <a:lstStyle/>
            <a:p>
              <a:pPr algn="ctr"/>
              <a:r>
                <a:rPr lang="en-US" altLang="zh-TW" sz="2400" dirty="0" smtClean="0"/>
                <a:t>x</a:t>
              </a:r>
              <a:r>
                <a:rPr lang="en-US" altLang="zh-TW" sz="2400" baseline="30000" dirty="0" smtClean="0"/>
                <a:t>16</a:t>
              </a:r>
              <a:endParaRPr lang="zh-TW" altLang="en-US" sz="2400" baseline="30000" dirty="0"/>
            </a:p>
          </p:txBody>
        </p:sp>
      </p:grpSp>
      <p:sp>
        <p:nvSpPr>
          <p:cNvPr id="82" name="矩形 81"/>
          <p:cNvSpPr/>
          <p:nvPr/>
        </p:nvSpPr>
        <p:spPr>
          <a:xfrm>
            <a:off x="2062393" y="5165636"/>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smtClean="0"/>
              <a:t>NN</a:t>
            </a:r>
            <a:endParaRPr lang="zh-TW" altLang="en-US" sz="2400" dirty="0"/>
          </a:p>
        </p:txBody>
      </p:sp>
      <p:cxnSp>
        <p:nvCxnSpPr>
          <p:cNvPr id="83" name="直線單箭頭接點 82"/>
          <p:cNvCxnSpPr/>
          <p:nvPr/>
        </p:nvCxnSpPr>
        <p:spPr>
          <a:xfrm flipV="1">
            <a:off x="1628049" y="5507215"/>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V="1">
            <a:off x="3028298" y="5502008"/>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5" name="群組 84"/>
          <p:cNvGrpSpPr/>
          <p:nvPr/>
        </p:nvGrpSpPr>
        <p:grpSpPr>
          <a:xfrm>
            <a:off x="3377677" y="5171460"/>
            <a:ext cx="532518" cy="671513"/>
            <a:chOff x="455261" y="3417283"/>
            <a:chExt cx="532518" cy="671513"/>
          </a:xfrm>
        </p:grpSpPr>
        <p:sp>
          <p:nvSpPr>
            <p:cNvPr id="86" name="矩形 85"/>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87" name="矩形 86"/>
            <p:cNvSpPr/>
            <p:nvPr/>
          </p:nvSpPr>
          <p:spPr>
            <a:xfrm>
              <a:off x="455261" y="3522206"/>
              <a:ext cx="532518" cy="461665"/>
            </a:xfrm>
            <a:prstGeom prst="rect">
              <a:avLst/>
            </a:prstGeom>
          </p:spPr>
          <p:txBody>
            <a:bodyPr wrap="none">
              <a:spAutoFit/>
            </a:bodyPr>
            <a:lstStyle/>
            <a:p>
              <a:pPr algn="ctr"/>
              <a:r>
                <a:rPr lang="en-US" altLang="zh-TW" sz="2400" dirty="0" smtClean="0"/>
                <a:t>y</a:t>
              </a:r>
              <a:r>
                <a:rPr lang="en-US" altLang="zh-TW" sz="2400" baseline="30000" dirty="0" smtClean="0"/>
                <a:t>16</a:t>
              </a:r>
              <a:endParaRPr lang="zh-TW" altLang="en-US" sz="2400" baseline="30000" dirty="0"/>
            </a:p>
          </p:txBody>
        </p:sp>
      </p:grpSp>
      <p:sp>
        <p:nvSpPr>
          <p:cNvPr id="88" name="矩形 87"/>
          <p:cNvSpPr/>
          <p:nvPr/>
        </p:nvSpPr>
        <p:spPr>
          <a:xfrm>
            <a:off x="4447817" y="5171460"/>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89" name="文字方塊 88"/>
              <p:cNvSpPr txBox="1"/>
              <p:nvPr/>
            </p:nvSpPr>
            <p:spPr>
              <a:xfrm>
                <a:off x="4447817" y="5333468"/>
                <a:ext cx="5212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16</m:t>
                          </m:r>
                        </m:sup>
                      </m:sSup>
                    </m:oMath>
                  </m:oMathPara>
                </a14:m>
                <a:endParaRPr lang="zh-TW" altLang="en-US" sz="2400" dirty="0"/>
              </a:p>
            </p:txBody>
          </p:sp>
        </mc:Choice>
        <mc:Fallback xmlns="">
          <p:sp>
            <p:nvSpPr>
              <p:cNvPr id="89" name="文字方塊 88"/>
              <p:cNvSpPr txBox="1">
                <a:spLocks noRot="1" noChangeAspect="1" noMove="1" noResize="1" noEditPoints="1" noAdjustHandles="1" noChangeArrowheads="1" noChangeShapeType="1" noTextEdit="1"/>
              </p:cNvSpPr>
              <p:nvPr/>
            </p:nvSpPr>
            <p:spPr>
              <a:xfrm>
                <a:off x="4447817" y="5333468"/>
                <a:ext cx="521297" cy="369332"/>
              </a:xfrm>
              <a:prstGeom prst="rect">
                <a:avLst/>
              </a:prstGeom>
              <a:blipFill rotWithShape="0">
                <a:blip r:embed="rId13"/>
                <a:stretch>
                  <a:fillRect l="-14118" t="-18333" r="-35294" b="-26667"/>
                </a:stretch>
              </a:blipFill>
            </p:spPr>
            <p:txBody>
              <a:bodyPr/>
              <a:lstStyle/>
              <a:p>
                <a:r>
                  <a:rPr lang="zh-TW" altLang="en-US">
                    <a:noFill/>
                  </a:rPr>
                  <a:t> </a:t>
                </a:r>
              </a:p>
            </p:txBody>
          </p:sp>
        </mc:Fallback>
      </mc:AlternateContent>
      <p:sp>
        <p:nvSpPr>
          <p:cNvPr id="90" name="左-右雙向箭號 89"/>
          <p:cNvSpPr/>
          <p:nvPr/>
        </p:nvSpPr>
        <p:spPr>
          <a:xfrm>
            <a:off x="3784042" y="5437029"/>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1" name="文字方塊 90"/>
              <p:cNvSpPr txBox="1"/>
              <p:nvPr/>
            </p:nvSpPr>
            <p:spPr>
              <a:xfrm>
                <a:off x="3927331" y="5694078"/>
                <a:ext cx="53713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𝐶</m:t>
                          </m:r>
                        </m:e>
                        <m:sup>
                          <m:r>
                            <a:rPr lang="en-US" altLang="zh-TW" sz="2400" b="0" i="1" smtClean="0">
                              <a:latin typeface="Cambria Math" panose="02040503050406030204" pitchFamily="18" charset="0"/>
                            </a:rPr>
                            <m:t>16</m:t>
                          </m:r>
                        </m:sup>
                      </m:sSup>
                    </m:oMath>
                  </m:oMathPara>
                </a14:m>
                <a:endParaRPr lang="zh-TW" altLang="en-US" sz="2400" dirty="0"/>
              </a:p>
            </p:txBody>
          </p:sp>
        </mc:Choice>
        <mc:Fallback xmlns="">
          <p:sp>
            <p:nvSpPr>
              <p:cNvPr id="91" name="文字方塊 90"/>
              <p:cNvSpPr txBox="1">
                <a:spLocks noRot="1" noChangeAspect="1" noMove="1" noResize="1" noEditPoints="1" noAdjustHandles="1" noChangeArrowheads="1" noChangeShapeType="1" noTextEdit="1"/>
              </p:cNvSpPr>
              <p:nvPr/>
            </p:nvSpPr>
            <p:spPr>
              <a:xfrm>
                <a:off x="3927331" y="5694078"/>
                <a:ext cx="537135" cy="369332"/>
              </a:xfrm>
              <a:prstGeom prst="rect">
                <a:avLst/>
              </a:prstGeom>
              <a:blipFill rotWithShape="0">
                <a:blip r:embed="rId14"/>
                <a:stretch>
                  <a:fillRect l="-12500" r="-4545" b="-6557"/>
                </a:stretch>
              </a:blipFill>
            </p:spPr>
            <p:txBody>
              <a:bodyPr/>
              <a:lstStyle/>
              <a:p>
                <a:r>
                  <a:rPr lang="zh-TW" altLang="en-US">
                    <a:noFill/>
                  </a:rPr>
                  <a:t> </a:t>
                </a:r>
              </a:p>
            </p:txBody>
          </p:sp>
        </mc:Fallback>
      </mc:AlternateContent>
      <p:sp>
        <p:nvSpPr>
          <p:cNvPr id="94" name="文字方塊 93"/>
          <p:cNvSpPr txBox="1"/>
          <p:nvPr/>
        </p:nvSpPr>
        <p:spPr>
          <a:xfrm>
            <a:off x="5201054" y="1834082"/>
            <a:ext cx="3069419" cy="461665"/>
          </a:xfrm>
          <a:prstGeom prst="rect">
            <a:avLst/>
          </a:prstGeom>
          <a:noFill/>
        </p:spPr>
        <p:txBody>
          <a:bodyPr wrap="square" rtlCol="0">
            <a:spAutoFit/>
          </a:bodyPr>
          <a:lstStyle/>
          <a:p>
            <a:pPr marL="514350" indent="-514350">
              <a:buFont typeface="Wingdings" panose="05000000000000000000" pitchFamily="2" charset="2"/>
              <a:buChar char="Ø"/>
            </a:pPr>
            <a:r>
              <a:rPr lang="en-US" altLang="zh-TW" sz="2400" dirty="0" smtClean="0"/>
              <a:t>Pick the 1</a:t>
            </a:r>
            <a:r>
              <a:rPr lang="en-US" altLang="zh-TW" sz="2400" baseline="30000" dirty="0" smtClean="0"/>
              <a:t>st</a:t>
            </a:r>
            <a:r>
              <a:rPr lang="en-US" altLang="zh-TW" sz="2400" dirty="0" smtClean="0"/>
              <a:t> batch</a:t>
            </a:r>
            <a:endParaRPr lang="zh-TW" altLang="en-US" sz="2400" baseline="30000" dirty="0"/>
          </a:p>
        </p:txBody>
      </p:sp>
      <mc:AlternateContent xmlns:mc="http://schemas.openxmlformats.org/markup-compatibility/2006" xmlns:a14="http://schemas.microsoft.com/office/drawing/2010/main">
        <mc:Choice Requires="a14">
          <p:sp>
            <p:nvSpPr>
              <p:cNvPr id="95" name="文字方塊 94"/>
              <p:cNvSpPr txBox="1"/>
              <p:nvPr/>
            </p:nvSpPr>
            <p:spPr>
              <a:xfrm>
                <a:off x="5166387" y="1371722"/>
                <a:ext cx="3438906" cy="461665"/>
              </a:xfrm>
              <a:prstGeom prst="rect">
                <a:avLst/>
              </a:prstGeom>
              <a:noFill/>
            </p:spPr>
            <p:txBody>
              <a:bodyPr wrap="square" rtlCol="0">
                <a:spAutoFit/>
              </a:bodyPr>
              <a:lstStyle/>
              <a:p>
                <a:pPr marL="514350" indent="-514350">
                  <a:buFont typeface="Wingdings" panose="05000000000000000000" pitchFamily="2" charset="2"/>
                  <a:buChar char="Ø"/>
                </a:pPr>
                <a:r>
                  <a:rPr lang="en-US" altLang="zh-TW" sz="2400" dirty="0" smtClean="0"/>
                  <a:t>Randomly initialize </a:t>
                </a:r>
                <a14:m>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0</m:t>
                        </m:r>
                      </m:sup>
                    </m:sSup>
                  </m:oMath>
                </a14:m>
                <a:endParaRPr lang="zh-TW" altLang="en-US" sz="2400" baseline="30000" dirty="0"/>
              </a:p>
            </p:txBody>
          </p:sp>
        </mc:Choice>
        <mc:Fallback xmlns="">
          <p:sp>
            <p:nvSpPr>
              <p:cNvPr id="95" name="文字方塊 94"/>
              <p:cNvSpPr txBox="1">
                <a:spLocks noRot="1" noChangeAspect="1" noMove="1" noResize="1" noEditPoints="1" noAdjustHandles="1" noChangeArrowheads="1" noChangeShapeType="1" noTextEdit="1"/>
              </p:cNvSpPr>
              <p:nvPr/>
            </p:nvSpPr>
            <p:spPr>
              <a:xfrm>
                <a:off x="5166387" y="1371722"/>
                <a:ext cx="3438906" cy="461665"/>
              </a:xfrm>
              <a:prstGeom prst="rect">
                <a:avLst/>
              </a:prstGeom>
              <a:blipFill rotWithShape="0">
                <a:blip r:embed="rId15"/>
                <a:stretch>
                  <a:fillRect l="-2482"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6" name="文字方塊 95"/>
              <p:cNvSpPr txBox="1"/>
              <p:nvPr/>
            </p:nvSpPr>
            <p:spPr>
              <a:xfrm>
                <a:off x="5802640" y="2782316"/>
                <a:ext cx="26541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1</m:t>
                          </m:r>
                        </m:sup>
                      </m:sSup>
                      <m:r>
                        <a:rPr lang="en-US" altLang="zh-TW" sz="240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0</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r>
                        <a:rPr lang="en-US" altLang="zh-TW" sz="2400" b="0" i="1" smtClean="0">
                          <a:latin typeface="Cambria Math" panose="02040503050406030204" pitchFamily="18" charset="0"/>
                        </a:rPr>
                        <m:t>𝐶</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96" name="文字方塊 95"/>
              <p:cNvSpPr txBox="1">
                <a:spLocks noRot="1" noChangeAspect="1" noMove="1" noResize="1" noEditPoints="1" noAdjustHandles="1" noChangeArrowheads="1" noChangeShapeType="1" noTextEdit="1"/>
              </p:cNvSpPr>
              <p:nvPr/>
            </p:nvSpPr>
            <p:spPr>
              <a:xfrm>
                <a:off x="5802640" y="2782316"/>
                <a:ext cx="2654188" cy="369332"/>
              </a:xfrm>
              <a:prstGeom prst="rect">
                <a:avLst/>
              </a:prstGeom>
              <a:blipFill rotWithShape="0">
                <a:blip r:embed="rId16"/>
                <a:stretch>
                  <a:fillRect l="-2299" b="-32787"/>
                </a:stretch>
              </a:blipFill>
            </p:spPr>
            <p:txBody>
              <a:bodyPr/>
              <a:lstStyle/>
              <a:p>
                <a:r>
                  <a:rPr lang="zh-TW" altLang="en-US">
                    <a:noFill/>
                  </a:rPr>
                  <a:t> </a:t>
                </a:r>
              </a:p>
            </p:txBody>
          </p:sp>
        </mc:Fallback>
      </mc:AlternateContent>
      <p:sp>
        <p:nvSpPr>
          <p:cNvPr id="97" name="文字方塊 96"/>
          <p:cNvSpPr txBox="1"/>
          <p:nvPr/>
        </p:nvSpPr>
        <p:spPr>
          <a:xfrm>
            <a:off x="5214990" y="3136165"/>
            <a:ext cx="3069419" cy="461665"/>
          </a:xfrm>
          <a:prstGeom prst="rect">
            <a:avLst/>
          </a:prstGeom>
          <a:noFill/>
        </p:spPr>
        <p:txBody>
          <a:bodyPr wrap="square" rtlCol="0">
            <a:spAutoFit/>
          </a:bodyPr>
          <a:lstStyle/>
          <a:p>
            <a:pPr marL="514350" indent="-514350">
              <a:buFont typeface="Wingdings" panose="05000000000000000000" pitchFamily="2" charset="2"/>
              <a:buChar char="Ø"/>
            </a:pPr>
            <a:r>
              <a:rPr lang="en-US" altLang="zh-TW" sz="2400" dirty="0"/>
              <a:t>Pick </a:t>
            </a:r>
            <a:r>
              <a:rPr lang="en-US" altLang="zh-TW" sz="2400" dirty="0" smtClean="0"/>
              <a:t>the 2</a:t>
            </a:r>
            <a:r>
              <a:rPr lang="en-US" altLang="zh-TW" sz="2400" baseline="30000" dirty="0" smtClean="0"/>
              <a:t>nd</a:t>
            </a:r>
            <a:r>
              <a:rPr lang="en-US" altLang="zh-TW" sz="2400" dirty="0" smtClean="0"/>
              <a:t> batch</a:t>
            </a:r>
            <a:endParaRPr lang="zh-TW" altLang="en-US" sz="2400" baseline="30000" dirty="0"/>
          </a:p>
        </p:txBody>
      </p:sp>
      <mc:AlternateContent xmlns:mc="http://schemas.openxmlformats.org/markup-compatibility/2006" xmlns:a14="http://schemas.microsoft.com/office/drawing/2010/main">
        <mc:Choice Requires="a14">
          <p:sp>
            <p:nvSpPr>
              <p:cNvPr id="98" name="文字方塊 97"/>
              <p:cNvSpPr txBox="1"/>
              <p:nvPr/>
            </p:nvSpPr>
            <p:spPr>
              <a:xfrm>
                <a:off x="5795308" y="4100090"/>
                <a:ext cx="26475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2</m:t>
                          </m:r>
                        </m:sup>
                      </m:sSup>
                      <m:r>
                        <a:rPr lang="en-US" altLang="zh-TW" sz="240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r>
                        <a:rPr lang="en-US" altLang="zh-TW" sz="2400" b="0" i="1" smtClean="0">
                          <a:latin typeface="Cambria Math" panose="02040503050406030204" pitchFamily="18" charset="0"/>
                        </a:rPr>
                        <m:t>𝐶</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1</m:t>
                              </m:r>
                            </m:sup>
                          </m:sSup>
                        </m:e>
                      </m:d>
                    </m:oMath>
                  </m:oMathPara>
                </a14:m>
                <a:endParaRPr lang="zh-TW" altLang="en-US" sz="2400" dirty="0"/>
              </a:p>
            </p:txBody>
          </p:sp>
        </mc:Choice>
        <mc:Fallback xmlns="">
          <p:sp>
            <p:nvSpPr>
              <p:cNvPr id="98" name="文字方塊 97"/>
              <p:cNvSpPr txBox="1">
                <a:spLocks noRot="1" noChangeAspect="1" noMove="1" noResize="1" noEditPoints="1" noAdjustHandles="1" noChangeArrowheads="1" noChangeShapeType="1" noTextEdit="1"/>
              </p:cNvSpPr>
              <p:nvPr/>
            </p:nvSpPr>
            <p:spPr>
              <a:xfrm>
                <a:off x="5795308" y="4100090"/>
                <a:ext cx="2647584" cy="369332"/>
              </a:xfrm>
              <a:prstGeom prst="rect">
                <a:avLst/>
              </a:prstGeom>
              <a:blipFill rotWithShape="0">
                <a:blip r:embed="rId17"/>
                <a:stretch>
                  <a:fillRect l="-2304" t="-1667" b="-35000"/>
                </a:stretch>
              </a:blipFill>
            </p:spPr>
            <p:txBody>
              <a:bodyPr/>
              <a:lstStyle/>
              <a:p>
                <a:r>
                  <a:rPr lang="zh-TW" altLang="en-US">
                    <a:noFill/>
                  </a:rPr>
                  <a:t> </a:t>
                </a:r>
              </a:p>
            </p:txBody>
          </p:sp>
        </mc:Fallback>
      </mc:AlternateContent>
      <p:sp>
        <p:nvSpPr>
          <p:cNvPr id="101" name="文字方塊 100"/>
          <p:cNvSpPr txBox="1"/>
          <p:nvPr/>
        </p:nvSpPr>
        <p:spPr>
          <a:xfrm>
            <a:off x="5228849" y="4734287"/>
            <a:ext cx="3537276" cy="830997"/>
          </a:xfrm>
          <a:prstGeom prst="rect">
            <a:avLst/>
          </a:prstGeom>
          <a:noFill/>
        </p:spPr>
        <p:txBody>
          <a:bodyPr wrap="square" rtlCol="0">
            <a:spAutoFit/>
          </a:bodyPr>
          <a:lstStyle/>
          <a:p>
            <a:pPr marL="514350" indent="-514350">
              <a:buFont typeface="Wingdings" panose="05000000000000000000" pitchFamily="2" charset="2"/>
              <a:buChar char="Ø"/>
            </a:pPr>
            <a:r>
              <a:rPr lang="en-US" altLang="zh-TW" sz="2400" dirty="0" smtClean="0"/>
              <a:t>Until all mini-batches have been picked</a:t>
            </a:r>
            <a:endParaRPr lang="zh-TW" altLang="en-US" sz="2400" baseline="30000" dirty="0"/>
          </a:p>
        </p:txBody>
      </p:sp>
      <p:sp>
        <p:nvSpPr>
          <p:cNvPr id="102" name="文字方塊 101"/>
          <p:cNvSpPr txBox="1"/>
          <p:nvPr/>
        </p:nvSpPr>
        <p:spPr>
          <a:xfrm rot="5400000">
            <a:off x="6523363" y="4589259"/>
            <a:ext cx="751076" cy="461665"/>
          </a:xfrm>
          <a:prstGeom prst="rect">
            <a:avLst/>
          </a:prstGeom>
          <a:noFill/>
        </p:spPr>
        <p:txBody>
          <a:bodyPr wrap="square" rtlCol="0">
            <a:spAutoFit/>
          </a:bodyPr>
          <a:lstStyle/>
          <a:p>
            <a:r>
              <a:rPr lang="en-US" altLang="zh-TW" sz="2400" dirty="0" smtClean="0"/>
              <a:t>…</a:t>
            </a:r>
            <a:endParaRPr lang="zh-TW" altLang="en-US" sz="2400" baseline="30000" dirty="0"/>
          </a:p>
        </p:txBody>
      </p:sp>
      <p:sp>
        <p:nvSpPr>
          <p:cNvPr id="103" name="矩形 102"/>
          <p:cNvSpPr/>
          <p:nvPr/>
        </p:nvSpPr>
        <p:spPr>
          <a:xfrm>
            <a:off x="5849733" y="5596570"/>
            <a:ext cx="2209169" cy="44716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TW" sz="2400" dirty="0" smtClean="0"/>
              <a:t>one epoch</a:t>
            </a:r>
            <a:endParaRPr lang="zh-TW" altLang="en-US" sz="2400" dirty="0"/>
          </a:p>
        </p:txBody>
      </p:sp>
      <p:sp>
        <p:nvSpPr>
          <p:cNvPr id="104" name="矩形 103"/>
          <p:cNvSpPr/>
          <p:nvPr/>
        </p:nvSpPr>
        <p:spPr>
          <a:xfrm>
            <a:off x="5185680" y="1883419"/>
            <a:ext cx="3537276" cy="372802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文字方塊 106"/>
          <p:cNvSpPr txBox="1"/>
          <p:nvPr/>
        </p:nvSpPr>
        <p:spPr>
          <a:xfrm rot="16200000">
            <a:off x="-479666" y="2468681"/>
            <a:ext cx="1677869" cy="461665"/>
          </a:xfrm>
          <a:prstGeom prst="rect">
            <a:avLst/>
          </a:prstGeom>
          <a:noFill/>
        </p:spPr>
        <p:txBody>
          <a:bodyPr wrap="square" rtlCol="0">
            <a:spAutoFit/>
          </a:bodyPr>
          <a:lstStyle/>
          <a:p>
            <a:pPr algn="ctr"/>
            <a:r>
              <a:rPr lang="en-US" altLang="zh-TW" sz="2400" dirty="0" smtClean="0">
                <a:solidFill>
                  <a:srgbClr val="0000FF"/>
                </a:solidFill>
              </a:rPr>
              <a:t>Mini-batch</a:t>
            </a:r>
            <a:endParaRPr lang="zh-TW" altLang="en-US" sz="2400" dirty="0">
              <a:solidFill>
                <a:srgbClr val="0000FF"/>
              </a:solidFill>
            </a:endParaRPr>
          </a:p>
        </p:txBody>
      </p:sp>
      <p:sp>
        <p:nvSpPr>
          <p:cNvPr id="108" name="文字方塊 107"/>
          <p:cNvSpPr txBox="1"/>
          <p:nvPr/>
        </p:nvSpPr>
        <p:spPr>
          <a:xfrm rot="16200000">
            <a:off x="-488377" y="4939476"/>
            <a:ext cx="1677869" cy="461665"/>
          </a:xfrm>
          <a:prstGeom prst="rect">
            <a:avLst/>
          </a:prstGeom>
          <a:noFill/>
        </p:spPr>
        <p:txBody>
          <a:bodyPr wrap="square" rtlCol="0">
            <a:spAutoFit/>
          </a:bodyPr>
          <a:lstStyle/>
          <a:p>
            <a:pPr algn="ctr"/>
            <a:r>
              <a:rPr lang="en-US" altLang="zh-TW" sz="2400" dirty="0" smtClean="0">
                <a:solidFill>
                  <a:srgbClr val="0000FF"/>
                </a:solidFill>
              </a:rPr>
              <a:t>Mini-batch</a:t>
            </a:r>
            <a:endParaRPr lang="zh-TW" altLang="en-US" sz="2400" dirty="0">
              <a:solidFill>
                <a:srgbClr val="0000FF"/>
              </a:solidFill>
            </a:endParaRPr>
          </a:p>
        </p:txBody>
      </p:sp>
      <p:sp>
        <p:nvSpPr>
          <p:cNvPr id="109" name="矩形 108"/>
          <p:cNvSpPr/>
          <p:nvPr/>
        </p:nvSpPr>
        <p:spPr>
          <a:xfrm>
            <a:off x="648662" y="1634942"/>
            <a:ext cx="4279192" cy="2310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109"/>
          <p:cNvSpPr/>
          <p:nvPr/>
        </p:nvSpPr>
        <p:spPr>
          <a:xfrm>
            <a:off x="648662" y="4132044"/>
            <a:ext cx="4279192" cy="2310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10"/>
          <p:cNvSpPr/>
          <p:nvPr/>
        </p:nvSpPr>
        <p:spPr>
          <a:xfrm>
            <a:off x="5236213" y="6141503"/>
            <a:ext cx="3436207" cy="51835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400" dirty="0" smtClean="0"/>
              <a:t>Repeat the above process</a:t>
            </a:r>
            <a:endParaRPr lang="zh-TW" altLang="en-US" sz="2400" dirty="0"/>
          </a:p>
        </p:txBody>
      </p:sp>
      <mc:AlternateContent xmlns:mc="http://schemas.openxmlformats.org/markup-compatibility/2006" xmlns:a14="http://schemas.microsoft.com/office/drawing/2010/main">
        <mc:Choice Requires="a14">
          <p:sp>
            <p:nvSpPr>
              <p:cNvPr id="112" name="文字方塊 111"/>
              <p:cNvSpPr txBox="1"/>
              <p:nvPr/>
            </p:nvSpPr>
            <p:spPr>
              <a:xfrm>
                <a:off x="5795308" y="2319763"/>
                <a:ext cx="24751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𝐶</m:t>
                      </m:r>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b="0" i="1" smtClean="0">
                              <a:latin typeface="Cambria Math" panose="02040503050406030204" pitchFamily="18" charset="0"/>
                            </a:rPr>
                            <m:t>3</m:t>
                          </m:r>
                          <m:r>
                            <a:rPr lang="en-US" altLang="zh-TW" sz="2400" i="1">
                              <a:latin typeface="Cambria Math" panose="02040503050406030204" pitchFamily="18" charset="0"/>
                            </a:rPr>
                            <m:t>1</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2" name="文字方塊 111"/>
              <p:cNvSpPr txBox="1">
                <a:spLocks noRot="1" noChangeAspect="1" noMove="1" noResize="1" noEditPoints="1" noAdjustHandles="1" noChangeArrowheads="1" noChangeShapeType="1" noTextEdit="1"/>
              </p:cNvSpPr>
              <p:nvPr/>
            </p:nvSpPr>
            <p:spPr>
              <a:xfrm>
                <a:off x="5795308" y="2319763"/>
                <a:ext cx="2475165" cy="369332"/>
              </a:xfrm>
              <a:prstGeom prst="rect">
                <a:avLst/>
              </a:prstGeom>
              <a:blipFill rotWithShape="0">
                <a:blip r:embed="rId18"/>
                <a:stretch>
                  <a:fillRect l="-2463" t="-1667" r="-493"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3" name="文字方塊 112"/>
              <p:cNvSpPr txBox="1"/>
              <p:nvPr/>
            </p:nvSpPr>
            <p:spPr>
              <a:xfrm>
                <a:off x="5809244" y="3664294"/>
                <a:ext cx="24751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𝐶</m:t>
                      </m:r>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m:t>
                          </m:r>
                          <m:r>
                            <a:rPr lang="en-US" altLang="zh-TW" sz="2400" b="0" i="1" smtClean="0">
                              <a:latin typeface="Cambria Math" panose="02040503050406030204" pitchFamily="18" charset="0"/>
                            </a:rPr>
                            <m:t>6</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3" name="文字方塊 112"/>
              <p:cNvSpPr txBox="1">
                <a:spLocks noRot="1" noChangeAspect="1" noMove="1" noResize="1" noEditPoints="1" noAdjustHandles="1" noChangeArrowheads="1" noChangeShapeType="1" noTextEdit="1"/>
              </p:cNvSpPr>
              <p:nvPr/>
            </p:nvSpPr>
            <p:spPr>
              <a:xfrm>
                <a:off x="5809244" y="3664294"/>
                <a:ext cx="2475165" cy="369332"/>
              </a:xfrm>
              <a:prstGeom prst="rect">
                <a:avLst/>
              </a:prstGeom>
              <a:blipFill rotWithShape="0">
                <a:blip r:embed="rId19"/>
                <a:stretch>
                  <a:fillRect l="-2463" r="-493" b="-65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07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3" grpId="0" animBg="1"/>
      <p:bldP spid="104" grpId="0" animBg="1"/>
      <p:bldP spid="1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4" name="Picture 6" descr="http://cdn.geekwire.com/wp-content/uploads/2015/11/google-Tensor-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298" y="4464855"/>
            <a:ext cx="1715402" cy="139805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smtClean="0"/>
              <a:t>Backpropagation</a:t>
            </a:r>
            <a:endParaRPr lang="zh-TW" altLang="en-US" dirty="0"/>
          </a:p>
        </p:txBody>
      </p:sp>
      <p:sp>
        <p:nvSpPr>
          <p:cNvPr id="3" name="內容版面配置區 2"/>
          <p:cNvSpPr>
            <a:spLocks noGrp="1"/>
          </p:cNvSpPr>
          <p:nvPr>
            <p:ph idx="1"/>
          </p:nvPr>
        </p:nvSpPr>
        <p:spPr/>
        <p:txBody>
          <a:bodyPr>
            <a:normAutofit/>
          </a:bodyPr>
          <a:lstStyle/>
          <a:p>
            <a:r>
              <a:rPr lang="en-US" altLang="zh-TW" sz="2400" dirty="0" smtClean="0"/>
              <a:t>A network can have millions of parameters.</a:t>
            </a:r>
          </a:p>
          <a:p>
            <a:pPr lvl="1"/>
            <a:r>
              <a:rPr lang="en-US" altLang="zh-TW" dirty="0" smtClean="0"/>
              <a:t>Backpropagation is the way to compute the gradients efficiently (not today)</a:t>
            </a:r>
          </a:p>
          <a:p>
            <a:pPr lvl="1"/>
            <a:r>
              <a:rPr lang="en-US" altLang="zh-TW" dirty="0" smtClean="0"/>
              <a:t>Ref</a:t>
            </a:r>
            <a:r>
              <a:rPr lang="en-US" altLang="zh-TW" dirty="0"/>
              <a:t>: http://speech.ee.ntu.edu.tw/~tlkagk/courses/MLDS_2015_2/Lecture/DNN%20backprop.ecm.mp4/index.html</a:t>
            </a:r>
            <a:endParaRPr lang="en-US" altLang="zh-TW" dirty="0" smtClean="0"/>
          </a:p>
          <a:p>
            <a:r>
              <a:rPr lang="en-US" altLang="zh-TW" sz="2400" dirty="0"/>
              <a:t>M</a:t>
            </a:r>
            <a:r>
              <a:rPr lang="en-US" altLang="zh-TW" sz="2400" dirty="0" smtClean="0"/>
              <a:t>any toolkits can compute the gradients automatically</a:t>
            </a:r>
          </a:p>
        </p:txBody>
      </p:sp>
      <p:pic>
        <p:nvPicPr>
          <p:cNvPr id="73730" name="Picture 2" descr="http://deeplearning.net/software/theano/_static/theano_logo_allblue_200x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269" y="4746227"/>
            <a:ext cx="2547469" cy="585919"/>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http://devblogs.nvidia.com/parallelforall/wp-content/uploads/sites/3/2015/03/torch_lstm_thumb-179x1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0548" y="4578464"/>
            <a:ext cx="1999261" cy="128444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628650" y="5576798"/>
            <a:ext cx="8271510" cy="1200329"/>
          </a:xfrm>
          <a:prstGeom prst="rect">
            <a:avLst/>
          </a:prstGeom>
          <a:noFill/>
        </p:spPr>
        <p:txBody>
          <a:bodyPr wrap="square" rtlCol="0">
            <a:spAutoFit/>
          </a:bodyPr>
          <a:lstStyle/>
          <a:p>
            <a:r>
              <a:rPr lang="en-US" altLang="zh-TW" sz="2400" dirty="0" smtClean="0"/>
              <a:t>Ref</a:t>
            </a:r>
            <a:r>
              <a:rPr lang="en-US" altLang="zh-TW" sz="2400" dirty="0"/>
              <a:t>: http://speech.ee.ntu.edu.tw/~tlkagk/courses/MLDS_2015_2/Lecture/Theano%20DNN.ecm.mp4/index.html</a:t>
            </a:r>
            <a:endParaRPr lang="zh-TW" altLang="en-US" sz="2400" dirty="0"/>
          </a:p>
        </p:txBody>
      </p:sp>
    </p:spTree>
    <p:extLst>
      <p:ext uri="{BB962C8B-B14F-4D97-AF65-F5344CB8AC3E}">
        <p14:creationId xmlns:p14="http://schemas.microsoft.com/office/powerpoint/2010/main" val="62791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7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7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7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lstStyle/>
          <a:p>
            <a:r>
              <a:rPr lang="en-US" altLang="en-US"/>
              <a:t>Size of Training Data</a:t>
            </a:r>
          </a:p>
        </p:txBody>
      </p:sp>
      <p:sp>
        <p:nvSpPr>
          <p:cNvPr id="18435" name="Rectangle 3"/>
          <p:cNvSpPr>
            <a:spLocks noGrp="1" noChangeArrowheads="1"/>
          </p:cNvSpPr>
          <p:nvPr>
            <p:ph type="body" sz="half" idx="1"/>
          </p:nvPr>
        </p:nvSpPr>
        <p:spPr>
          <a:xfrm>
            <a:off x="838200" y="2362200"/>
            <a:ext cx="7391400" cy="2514600"/>
          </a:xfrm>
        </p:spPr>
        <p:txBody>
          <a:bodyPr/>
          <a:lstStyle/>
          <a:p>
            <a:pPr>
              <a:lnSpc>
                <a:spcPct val="90000"/>
              </a:lnSpc>
            </a:pPr>
            <a:r>
              <a:rPr lang="en-US" altLang="en-US" sz="2400">
                <a:solidFill>
                  <a:schemeClr val="accent2"/>
                </a:solidFill>
              </a:rPr>
              <a:t>Rule of thumb: </a:t>
            </a:r>
          </a:p>
          <a:p>
            <a:pPr lvl="1">
              <a:lnSpc>
                <a:spcPct val="90000"/>
              </a:lnSpc>
            </a:pPr>
            <a:r>
              <a:rPr lang="en-US" altLang="en-US" sz="2000"/>
              <a:t>the number of training examples should be at least five to ten times the number of weights of the network.</a:t>
            </a:r>
          </a:p>
          <a:p>
            <a:pPr lvl="1">
              <a:lnSpc>
                <a:spcPct val="90000"/>
              </a:lnSpc>
            </a:pPr>
            <a:endParaRPr lang="en-US" altLang="en-US" sz="2000"/>
          </a:p>
          <a:p>
            <a:pPr lvl="1">
              <a:lnSpc>
                <a:spcPct val="90000"/>
              </a:lnSpc>
            </a:pPr>
            <a:endParaRPr lang="en-US" altLang="en-US" sz="2000"/>
          </a:p>
          <a:p>
            <a:pPr lvl="1">
              <a:lnSpc>
                <a:spcPct val="90000"/>
              </a:lnSpc>
            </a:pPr>
            <a:endParaRPr lang="en-US" altLang="en-US" sz="2000"/>
          </a:p>
          <a:p>
            <a:pPr>
              <a:lnSpc>
                <a:spcPct val="90000"/>
              </a:lnSpc>
            </a:pPr>
            <a:r>
              <a:rPr lang="en-US" altLang="en-US" sz="2400">
                <a:solidFill>
                  <a:schemeClr val="accent2"/>
                </a:solidFill>
              </a:rPr>
              <a:t>Other rule:</a:t>
            </a:r>
          </a:p>
          <a:p>
            <a:pPr>
              <a:lnSpc>
                <a:spcPct val="90000"/>
              </a:lnSpc>
            </a:pPr>
            <a:endParaRPr lang="en-US" altLang="en-US" sz="2400">
              <a:solidFill>
                <a:schemeClr val="accent2"/>
              </a:solidFill>
              <a:sym typeface="Symbol" panose="05050102010706020507" pitchFamily="18" charset="2"/>
            </a:endParaRPr>
          </a:p>
          <a:p>
            <a:pPr>
              <a:lnSpc>
                <a:spcPct val="90000"/>
              </a:lnSpc>
            </a:pPr>
            <a:endParaRPr lang="en-US" altLang="en-US" sz="2400"/>
          </a:p>
        </p:txBody>
      </p:sp>
      <p:graphicFrame>
        <p:nvGraphicFramePr>
          <p:cNvPr id="18436" name="Object 4"/>
          <p:cNvGraphicFramePr>
            <a:graphicFrameLocks noGrp="1" noChangeAspect="1"/>
          </p:cNvGraphicFramePr>
          <p:nvPr>
            <p:ph sz="half" idx="2"/>
          </p:nvPr>
        </p:nvGraphicFramePr>
        <p:xfrm>
          <a:off x="1447800" y="5029200"/>
          <a:ext cx="2286000" cy="1423988"/>
        </p:xfrm>
        <a:graphic>
          <a:graphicData uri="http://schemas.openxmlformats.org/presentationml/2006/ole">
            <mc:AlternateContent xmlns:mc="http://schemas.openxmlformats.org/markup-compatibility/2006">
              <mc:Choice xmlns:v="urn:schemas-microsoft-com:vml" Requires="v">
                <p:oleObj spid="_x0000_s114693" name="Equation" r:id="rId3" imgW="672840" imgH="419040" progId="Equation.3">
                  <p:embed/>
                </p:oleObj>
              </mc:Choice>
              <mc:Fallback>
                <p:oleObj name="Equation" r:id="rId3" imgW="672840" imgH="419040" progId="Equation.3">
                  <p:embed/>
                  <p:pic>
                    <p:nvPicPr>
                      <p:cNvPr id="184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029200"/>
                        <a:ext cx="2286000" cy="142398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8" name="Text Box 6"/>
          <p:cNvSpPr txBox="1">
            <a:spLocks noChangeArrowheads="1"/>
          </p:cNvSpPr>
          <p:nvPr/>
        </p:nvSpPr>
        <p:spPr bwMode="auto">
          <a:xfrm>
            <a:off x="5165725" y="4913313"/>
            <a:ext cx="35210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|W|= number of weights</a:t>
            </a:r>
          </a:p>
          <a:p>
            <a:endParaRPr lang="en-US" altLang="en-US" sz="2000"/>
          </a:p>
          <a:p>
            <a:r>
              <a:rPr lang="en-US" altLang="en-US" sz="2000"/>
              <a:t>a = expected accuracy on test set</a:t>
            </a:r>
          </a:p>
        </p:txBody>
      </p:sp>
    </p:spTree>
    <p:extLst>
      <p:ext uri="{BB962C8B-B14F-4D97-AF65-F5344CB8AC3E}">
        <p14:creationId xmlns:p14="http://schemas.microsoft.com/office/powerpoint/2010/main" val="19312525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r>
              <a:rPr lang="en-US" altLang="en-US">
                <a:solidFill>
                  <a:schemeClr val="tx1"/>
                </a:solidFill>
              </a:rPr>
              <a:t>Training: Backprop algorithm</a:t>
            </a:r>
          </a:p>
        </p:txBody>
      </p:sp>
      <p:sp>
        <p:nvSpPr>
          <p:cNvPr id="11267" name="Rectangle 3"/>
          <p:cNvSpPr>
            <a:spLocks noGrp="1" noChangeArrowheads="1"/>
          </p:cNvSpPr>
          <p:nvPr>
            <p:ph type="body" idx="1"/>
          </p:nvPr>
        </p:nvSpPr>
        <p:spPr>
          <a:xfrm>
            <a:off x="838200" y="2362200"/>
            <a:ext cx="7693025" cy="4191000"/>
          </a:xfrm>
        </p:spPr>
        <p:txBody>
          <a:bodyPr/>
          <a:lstStyle/>
          <a:p>
            <a:pPr>
              <a:lnSpc>
                <a:spcPct val="80000"/>
              </a:lnSpc>
            </a:pPr>
            <a:r>
              <a:rPr lang="en-US" altLang="en-US" sz="2000"/>
              <a:t>The Backprop algorithm searches for weight values that minimize the total error of the network over the set of training examples (training set).</a:t>
            </a:r>
          </a:p>
          <a:p>
            <a:pPr>
              <a:lnSpc>
                <a:spcPct val="80000"/>
              </a:lnSpc>
            </a:pPr>
            <a:r>
              <a:rPr lang="en-US" altLang="en-US" sz="2000"/>
              <a:t>Backprop consists of the repeated application of the following two passes:</a:t>
            </a:r>
          </a:p>
          <a:p>
            <a:pPr lvl="1">
              <a:lnSpc>
                <a:spcPct val="80000"/>
              </a:lnSpc>
            </a:pPr>
            <a:r>
              <a:rPr lang="en-US" altLang="en-US" sz="2000" b="1"/>
              <a:t>Forward pass</a:t>
            </a:r>
            <a:r>
              <a:rPr lang="en-US" altLang="en-US" sz="2000"/>
              <a:t>: in this step the network is activated on one example and the error of (each neuron of) the output layer is computed.</a:t>
            </a:r>
          </a:p>
          <a:p>
            <a:pPr lvl="1">
              <a:lnSpc>
                <a:spcPct val="80000"/>
              </a:lnSpc>
            </a:pPr>
            <a:r>
              <a:rPr lang="en-US" altLang="en-US" sz="2000" b="1"/>
              <a:t>Backward pass</a:t>
            </a:r>
            <a:r>
              <a:rPr lang="en-US" altLang="en-US" sz="2000"/>
              <a:t>: in this step the network error is used for updating the weights.  Starting at the output layer, the error is propagated backwards through the network, layer by layer. This is done by recursively computing the </a:t>
            </a:r>
            <a:r>
              <a:rPr lang="en-US" altLang="en-US" sz="2000">
                <a:sym typeface="Symbol" panose="05050102010706020507" pitchFamily="18" charset="2"/>
              </a:rPr>
              <a:t>local gradient of each neuron.</a:t>
            </a:r>
          </a:p>
          <a:p>
            <a:pPr>
              <a:lnSpc>
                <a:spcPct val="80000"/>
              </a:lnSpc>
            </a:pPr>
            <a:endParaRPr lang="en-US" altLang="en-US" sz="2000"/>
          </a:p>
        </p:txBody>
      </p:sp>
    </p:spTree>
    <p:extLst>
      <p:ext uri="{BB962C8B-B14F-4D97-AF65-F5344CB8AC3E}">
        <p14:creationId xmlns:p14="http://schemas.microsoft.com/office/powerpoint/2010/main" val="40213863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Grp="1" noChangeArrowheads="1"/>
          </p:cNvSpPr>
          <p:nvPr>
            <p:ph type="title"/>
          </p:nvPr>
        </p:nvSpPr>
        <p:spPr/>
        <p:txBody>
          <a:bodyPr/>
          <a:lstStyle/>
          <a:p>
            <a:r>
              <a:rPr lang="en-US" altLang="en-US"/>
              <a:t>Back Propagation</a:t>
            </a:r>
          </a:p>
        </p:txBody>
      </p:sp>
      <p:sp>
        <p:nvSpPr>
          <p:cNvPr id="13315" name="Rectangle 3"/>
          <p:cNvSpPr>
            <a:spLocks noGrp="1" noChangeArrowheads="1"/>
          </p:cNvSpPr>
          <p:nvPr>
            <p:ph type="body" idx="1"/>
          </p:nvPr>
        </p:nvSpPr>
        <p:spPr/>
        <p:txBody>
          <a:bodyPr/>
          <a:lstStyle/>
          <a:p>
            <a:endParaRPr lang="en-US" altLang="en-US"/>
          </a:p>
        </p:txBody>
      </p:sp>
      <p:sp>
        <p:nvSpPr>
          <p:cNvPr id="13316" name="Rectangle 4"/>
          <p:cNvSpPr>
            <a:spLocks noChangeArrowheads="1"/>
          </p:cNvSpPr>
          <p:nvPr/>
        </p:nvSpPr>
        <p:spPr bwMode="auto">
          <a:xfrm>
            <a:off x="835025" y="411163"/>
            <a:ext cx="7851775"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defRPr sz="3600" b="1">
                <a:solidFill>
                  <a:schemeClr val="tx2"/>
                </a:solidFill>
                <a:latin typeface="Arial" panose="020B0604020202020204" pitchFamily="34" charset="0"/>
              </a:defRPr>
            </a:lvl1pPr>
            <a:lvl2pPr>
              <a:lnSpc>
                <a:spcPct val="90000"/>
              </a:lnSpc>
              <a:defRPr sz="3600" b="1">
                <a:solidFill>
                  <a:schemeClr val="tx2"/>
                </a:solidFill>
                <a:latin typeface="Arial" panose="020B0604020202020204" pitchFamily="34" charset="0"/>
              </a:defRPr>
            </a:lvl2pPr>
            <a:lvl3pPr>
              <a:lnSpc>
                <a:spcPct val="90000"/>
              </a:lnSpc>
              <a:defRPr sz="3600" b="1">
                <a:solidFill>
                  <a:schemeClr val="tx2"/>
                </a:solidFill>
                <a:latin typeface="Arial" panose="020B0604020202020204" pitchFamily="34" charset="0"/>
              </a:defRPr>
            </a:lvl3pPr>
            <a:lvl4pPr>
              <a:lnSpc>
                <a:spcPct val="90000"/>
              </a:lnSpc>
              <a:defRPr sz="3600" b="1">
                <a:solidFill>
                  <a:schemeClr val="tx2"/>
                </a:solidFill>
                <a:latin typeface="Arial" panose="020B0604020202020204" pitchFamily="34" charset="0"/>
              </a:defRPr>
            </a:lvl4pPr>
            <a:lvl5pPr>
              <a:lnSpc>
                <a:spcPct val="90000"/>
              </a:lnSpc>
              <a:defRPr sz="3600" b="1">
                <a:solidFill>
                  <a:schemeClr val="tx2"/>
                </a:solidFill>
                <a:latin typeface="Arial" panose="020B0604020202020204" pitchFamily="34" charset="0"/>
              </a:defRPr>
            </a:lvl5pPr>
            <a:lvl6pPr marL="457200" fontAlgn="base">
              <a:lnSpc>
                <a:spcPct val="90000"/>
              </a:lnSpc>
              <a:spcBef>
                <a:spcPct val="0"/>
              </a:spcBef>
              <a:spcAft>
                <a:spcPct val="0"/>
              </a:spcAft>
              <a:defRPr sz="3600" b="1">
                <a:solidFill>
                  <a:schemeClr val="tx2"/>
                </a:solidFill>
                <a:latin typeface="Arial" panose="020B0604020202020204" pitchFamily="34" charset="0"/>
              </a:defRPr>
            </a:lvl6pPr>
            <a:lvl7pPr marL="914400" fontAlgn="base">
              <a:lnSpc>
                <a:spcPct val="90000"/>
              </a:lnSpc>
              <a:spcBef>
                <a:spcPct val="0"/>
              </a:spcBef>
              <a:spcAft>
                <a:spcPct val="0"/>
              </a:spcAft>
              <a:defRPr sz="3600" b="1">
                <a:solidFill>
                  <a:schemeClr val="tx2"/>
                </a:solidFill>
                <a:latin typeface="Arial" panose="020B0604020202020204" pitchFamily="34" charset="0"/>
              </a:defRPr>
            </a:lvl7pPr>
            <a:lvl8pPr marL="1371600" fontAlgn="base">
              <a:lnSpc>
                <a:spcPct val="90000"/>
              </a:lnSpc>
              <a:spcBef>
                <a:spcPct val="0"/>
              </a:spcBef>
              <a:spcAft>
                <a:spcPct val="0"/>
              </a:spcAft>
              <a:defRPr sz="3600" b="1">
                <a:solidFill>
                  <a:schemeClr val="tx2"/>
                </a:solidFill>
                <a:latin typeface="Arial" panose="020B0604020202020204" pitchFamily="34" charset="0"/>
              </a:defRPr>
            </a:lvl8pPr>
            <a:lvl9pPr marL="1828800" fontAlgn="base">
              <a:lnSpc>
                <a:spcPct val="90000"/>
              </a:lnSpc>
              <a:spcBef>
                <a:spcPct val="0"/>
              </a:spcBef>
              <a:spcAft>
                <a:spcPct val="0"/>
              </a:spcAft>
              <a:defRPr sz="3600" b="1">
                <a:solidFill>
                  <a:schemeClr val="tx2"/>
                </a:solidFill>
                <a:latin typeface="Arial" panose="020B0604020202020204" pitchFamily="34" charset="0"/>
              </a:defRPr>
            </a:lvl9pPr>
          </a:lstStyle>
          <a:p>
            <a:pPr eaLnBrk="1" hangingPunct="1"/>
            <a:endParaRPr lang="en-US" altLang="en-US" sz="3200"/>
          </a:p>
        </p:txBody>
      </p:sp>
      <p:sp>
        <p:nvSpPr>
          <p:cNvPr id="13317" name="Rectangle 5"/>
          <p:cNvSpPr>
            <a:spLocks noChangeArrowheads="1"/>
          </p:cNvSpPr>
          <p:nvPr/>
        </p:nvSpPr>
        <p:spPr bwMode="auto">
          <a:xfrm>
            <a:off x="914400" y="2362200"/>
            <a:ext cx="79248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r>
              <a:rPr lang="en-US" altLang="en-US" sz="2400"/>
              <a:t>Back-propagation training algorithm</a:t>
            </a:r>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sz="2400"/>
              <a:t>Backprop adjusts the weights of the NN in order to minimize the network total mean squared error.</a:t>
            </a:r>
          </a:p>
        </p:txBody>
      </p:sp>
      <p:cxnSp>
        <p:nvCxnSpPr>
          <p:cNvPr id="13319" name="AutoShape 7"/>
          <p:cNvCxnSpPr>
            <a:cxnSpLocks noChangeShapeType="1"/>
            <a:stCxn id="13317" idx="0"/>
            <a:endCxn id="13317" idx="0"/>
          </p:cNvCxnSpPr>
          <p:nvPr/>
        </p:nvCxnSpPr>
        <p:spPr bwMode="auto">
          <a:xfrm>
            <a:off x="4876800" y="2362200"/>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20" name="Oval 8"/>
          <p:cNvSpPr>
            <a:spLocks noChangeArrowheads="1"/>
          </p:cNvSpPr>
          <p:nvPr/>
        </p:nvSpPr>
        <p:spPr bwMode="auto">
          <a:xfrm>
            <a:off x="2209800" y="3276600"/>
            <a:ext cx="363538" cy="4746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 name="Oval 9"/>
          <p:cNvSpPr>
            <a:spLocks noChangeArrowheads="1"/>
          </p:cNvSpPr>
          <p:nvPr/>
        </p:nvSpPr>
        <p:spPr bwMode="auto">
          <a:xfrm>
            <a:off x="2209800" y="4114800"/>
            <a:ext cx="363538" cy="4746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2" name="Oval 10"/>
          <p:cNvSpPr>
            <a:spLocks noChangeArrowheads="1"/>
          </p:cNvSpPr>
          <p:nvPr/>
        </p:nvSpPr>
        <p:spPr bwMode="auto">
          <a:xfrm>
            <a:off x="2209800" y="4800600"/>
            <a:ext cx="363538" cy="4746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3" name="Oval 11"/>
          <p:cNvSpPr>
            <a:spLocks noChangeArrowheads="1"/>
          </p:cNvSpPr>
          <p:nvPr/>
        </p:nvSpPr>
        <p:spPr bwMode="auto">
          <a:xfrm>
            <a:off x="3962400" y="3962400"/>
            <a:ext cx="363538" cy="4746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Line 12"/>
          <p:cNvSpPr>
            <a:spLocks noChangeShapeType="1"/>
          </p:cNvSpPr>
          <p:nvPr/>
        </p:nvSpPr>
        <p:spPr bwMode="auto">
          <a:xfrm>
            <a:off x="1752600" y="3352800"/>
            <a:ext cx="509588" cy="1588"/>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Line 13"/>
          <p:cNvSpPr>
            <a:spLocks noChangeShapeType="1"/>
          </p:cNvSpPr>
          <p:nvPr/>
        </p:nvSpPr>
        <p:spPr bwMode="auto">
          <a:xfrm>
            <a:off x="1752600" y="4191000"/>
            <a:ext cx="509588" cy="1588"/>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6" name="Line 14"/>
          <p:cNvSpPr>
            <a:spLocks noChangeShapeType="1"/>
          </p:cNvSpPr>
          <p:nvPr/>
        </p:nvSpPr>
        <p:spPr bwMode="auto">
          <a:xfrm>
            <a:off x="1752600" y="4876800"/>
            <a:ext cx="509588" cy="1588"/>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7" name="Line 15"/>
          <p:cNvSpPr>
            <a:spLocks noChangeShapeType="1"/>
          </p:cNvSpPr>
          <p:nvPr/>
        </p:nvSpPr>
        <p:spPr bwMode="auto">
          <a:xfrm>
            <a:off x="2590800" y="3352800"/>
            <a:ext cx="800100" cy="1588"/>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8" name="Line 16"/>
          <p:cNvSpPr>
            <a:spLocks noChangeShapeType="1"/>
          </p:cNvSpPr>
          <p:nvPr/>
        </p:nvSpPr>
        <p:spPr bwMode="auto">
          <a:xfrm>
            <a:off x="2514600" y="4876800"/>
            <a:ext cx="800100" cy="1588"/>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3329" name="AutoShape 17"/>
          <p:cNvCxnSpPr>
            <a:cxnSpLocks noChangeShapeType="1"/>
            <a:stCxn id="13328" idx="1"/>
            <a:endCxn id="13323" idx="3"/>
          </p:cNvCxnSpPr>
          <p:nvPr/>
        </p:nvCxnSpPr>
        <p:spPr bwMode="auto">
          <a:xfrm flipV="1">
            <a:off x="3314700" y="4367213"/>
            <a:ext cx="701675" cy="525462"/>
          </a:xfrm>
          <a:prstGeom prst="straightConnector1">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30" name="Line 18"/>
          <p:cNvSpPr>
            <a:spLocks noChangeShapeType="1"/>
          </p:cNvSpPr>
          <p:nvPr/>
        </p:nvSpPr>
        <p:spPr bwMode="auto">
          <a:xfrm flipH="1">
            <a:off x="4343400" y="4191000"/>
            <a:ext cx="509588" cy="1588"/>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1" name="Line 19"/>
          <p:cNvSpPr>
            <a:spLocks noChangeShapeType="1"/>
          </p:cNvSpPr>
          <p:nvPr/>
        </p:nvSpPr>
        <p:spPr bwMode="auto">
          <a:xfrm flipH="1">
            <a:off x="1676400" y="3429000"/>
            <a:ext cx="509588" cy="1588"/>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2" name="Line 20"/>
          <p:cNvSpPr>
            <a:spLocks noChangeShapeType="1"/>
          </p:cNvSpPr>
          <p:nvPr/>
        </p:nvSpPr>
        <p:spPr bwMode="auto">
          <a:xfrm flipH="1">
            <a:off x="1676400" y="4343400"/>
            <a:ext cx="509588" cy="1588"/>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3" name="Line 21"/>
          <p:cNvSpPr>
            <a:spLocks noChangeShapeType="1"/>
          </p:cNvSpPr>
          <p:nvPr/>
        </p:nvSpPr>
        <p:spPr bwMode="auto">
          <a:xfrm flipH="1">
            <a:off x="1676400" y="5029200"/>
            <a:ext cx="509588" cy="1588"/>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4" name="Line 22"/>
          <p:cNvSpPr>
            <a:spLocks noChangeShapeType="1"/>
          </p:cNvSpPr>
          <p:nvPr/>
        </p:nvSpPr>
        <p:spPr bwMode="auto">
          <a:xfrm flipH="1">
            <a:off x="3276600" y="4419600"/>
            <a:ext cx="654050" cy="631825"/>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5" name="Line 23"/>
          <p:cNvSpPr>
            <a:spLocks noChangeShapeType="1"/>
          </p:cNvSpPr>
          <p:nvPr/>
        </p:nvSpPr>
        <p:spPr bwMode="auto">
          <a:xfrm flipH="1">
            <a:off x="2514600" y="4267200"/>
            <a:ext cx="1381125" cy="1588"/>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6" name="Line 24"/>
          <p:cNvSpPr>
            <a:spLocks noChangeShapeType="1"/>
          </p:cNvSpPr>
          <p:nvPr/>
        </p:nvSpPr>
        <p:spPr bwMode="auto">
          <a:xfrm>
            <a:off x="2590800" y="4114800"/>
            <a:ext cx="1381125" cy="1588"/>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7" name="Line 25"/>
          <p:cNvSpPr>
            <a:spLocks noChangeShapeType="1"/>
          </p:cNvSpPr>
          <p:nvPr/>
        </p:nvSpPr>
        <p:spPr bwMode="auto">
          <a:xfrm flipH="1">
            <a:off x="2514600" y="5029200"/>
            <a:ext cx="800100" cy="1588"/>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8" name="Line 26"/>
          <p:cNvSpPr>
            <a:spLocks noChangeShapeType="1"/>
          </p:cNvSpPr>
          <p:nvPr/>
        </p:nvSpPr>
        <p:spPr bwMode="auto">
          <a:xfrm>
            <a:off x="3429000" y="3352800"/>
            <a:ext cx="727075" cy="631825"/>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9" name="Line 27"/>
          <p:cNvSpPr>
            <a:spLocks noChangeShapeType="1"/>
          </p:cNvSpPr>
          <p:nvPr/>
        </p:nvSpPr>
        <p:spPr bwMode="auto">
          <a:xfrm flipH="1" flipV="1">
            <a:off x="3352800" y="3429000"/>
            <a:ext cx="654050" cy="554038"/>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0" name="Line 28"/>
          <p:cNvSpPr>
            <a:spLocks noChangeShapeType="1"/>
          </p:cNvSpPr>
          <p:nvPr/>
        </p:nvSpPr>
        <p:spPr bwMode="auto">
          <a:xfrm flipH="1">
            <a:off x="2590800" y="3429000"/>
            <a:ext cx="800100" cy="1588"/>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1" name="Line 29"/>
          <p:cNvSpPr>
            <a:spLocks noChangeShapeType="1"/>
          </p:cNvSpPr>
          <p:nvPr/>
        </p:nvSpPr>
        <p:spPr bwMode="auto">
          <a:xfrm>
            <a:off x="4343400" y="4038600"/>
            <a:ext cx="509588" cy="1588"/>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2" name="Line 30"/>
          <p:cNvSpPr>
            <a:spLocks noChangeShapeType="1"/>
          </p:cNvSpPr>
          <p:nvPr/>
        </p:nvSpPr>
        <p:spPr bwMode="auto">
          <a:xfrm>
            <a:off x="5738813" y="2819400"/>
            <a:ext cx="509587" cy="1588"/>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3" name="Text Box 31"/>
          <p:cNvSpPr txBox="1">
            <a:spLocks noChangeArrowheads="1"/>
          </p:cNvSpPr>
          <p:nvPr/>
        </p:nvSpPr>
        <p:spPr bwMode="auto">
          <a:xfrm>
            <a:off x="6453188" y="2549525"/>
            <a:ext cx="26908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solidFill>
                  <a:srgbClr val="009900"/>
                </a:solidFill>
              </a:rPr>
              <a:t>Network activation</a:t>
            </a:r>
          </a:p>
          <a:p>
            <a:r>
              <a:rPr lang="en-US" altLang="en-US" sz="2400" i="1">
                <a:solidFill>
                  <a:srgbClr val="009900"/>
                </a:solidFill>
              </a:rPr>
              <a:t>Forward Step</a:t>
            </a:r>
            <a:endParaRPr lang="en-US" altLang="en-US" sz="2400"/>
          </a:p>
        </p:txBody>
      </p:sp>
      <p:sp>
        <p:nvSpPr>
          <p:cNvPr id="13344" name="Text Box 32"/>
          <p:cNvSpPr txBox="1">
            <a:spLocks noChangeArrowheads="1"/>
          </p:cNvSpPr>
          <p:nvPr/>
        </p:nvSpPr>
        <p:spPr bwMode="auto">
          <a:xfrm>
            <a:off x="6367463" y="3783013"/>
            <a:ext cx="24717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p>
          <a:p>
            <a:r>
              <a:rPr lang="en-US" altLang="en-US" sz="2400" i="1">
                <a:solidFill>
                  <a:schemeClr val="tx2"/>
                </a:solidFill>
              </a:rPr>
              <a:t>Error propagation</a:t>
            </a:r>
          </a:p>
          <a:p>
            <a:r>
              <a:rPr lang="en-US" altLang="en-US" sz="2400" i="1">
                <a:solidFill>
                  <a:schemeClr val="tx2"/>
                </a:solidFill>
              </a:rPr>
              <a:t>Backward Step</a:t>
            </a:r>
            <a:endParaRPr lang="en-US" altLang="en-US" sz="2400"/>
          </a:p>
        </p:txBody>
      </p:sp>
      <p:sp>
        <p:nvSpPr>
          <p:cNvPr id="13345" name="Line 33"/>
          <p:cNvSpPr>
            <a:spLocks noChangeShapeType="1"/>
          </p:cNvSpPr>
          <p:nvPr/>
        </p:nvSpPr>
        <p:spPr bwMode="auto">
          <a:xfrm flipH="1">
            <a:off x="5662613" y="4114800"/>
            <a:ext cx="509587" cy="1588"/>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268390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59300" y="3618226"/>
            <a:ext cx="4414420" cy="2998474"/>
          </a:xfrm>
          <a:prstGeom prst="rect">
            <a:avLst/>
          </a:prstGeom>
        </p:spPr>
      </p:pic>
      <p:sp>
        <p:nvSpPr>
          <p:cNvPr id="5" name="Rectangle 4"/>
          <p:cNvSpPr/>
          <p:nvPr/>
        </p:nvSpPr>
        <p:spPr>
          <a:xfrm>
            <a:off x="330200" y="1231014"/>
            <a:ext cx="8458200" cy="2585323"/>
          </a:xfrm>
          <a:prstGeom prst="rect">
            <a:avLst/>
          </a:prstGeom>
        </p:spPr>
        <p:txBody>
          <a:bodyPr wrap="square">
            <a:spAutoFit/>
          </a:bodyPr>
          <a:lstStyle/>
          <a:p>
            <a:pPr marL="285750" indent="-285750">
              <a:buFont typeface="Courier New"/>
              <a:buChar char="o"/>
            </a:pPr>
            <a:r>
              <a:rPr lang="en-US" dirty="0"/>
              <a:t>Manually designed features are often </a:t>
            </a:r>
            <a:r>
              <a:rPr lang="en-US" b="1" dirty="0">
                <a:solidFill>
                  <a:srgbClr val="E68230"/>
                </a:solidFill>
              </a:rPr>
              <a:t>over-specified</a:t>
            </a:r>
            <a:r>
              <a:rPr lang="en-US" dirty="0"/>
              <a:t>, </a:t>
            </a:r>
            <a:r>
              <a:rPr lang="en-US" b="1" dirty="0">
                <a:solidFill>
                  <a:srgbClr val="E68230"/>
                </a:solidFill>
              </a:rPr>
              <a:t>incomplete</a:t>
            </a:r>
            <a:r>
              <a:rPr lang="en-US" dirty="0">
                <a:solidFill>
                  <a:srgbClr val="E68230"/>
                </a:solidFill>
              </a:rPr>
              <a:t> </a:t>
            </a:r>
            <a:r>
              <a:rPr lang="en-US" dirty="0"/>
              <a:t>and take a </a:t>
            </a:r>
            <a:r>
              <a:rPr lang="en-US" b="1" dirty="0">
                <a:solidFill>
                  <a:srgbClr val="E68230"/>
                </a:solidFill>
              </a:rPr>
              <a:t>long time to design </a:t>
            </a:r>
            <a:r>
              <a:rPr lang="en-US" dirty="0"/>
              <a:t>and validate</a:t>
            </a:r>
          </a:p>
          <a:p>
            <a:pPr marL="285750" indent="-285750">
              <a:buFont typeface="Courier New"/>
              <a:buChar char="o"/>
            </a:pPr>
            <a:r>
              <a:rPr lang="en-US" dirty="0" smtClean="0"/>
              <a:t>Learned </a:t>
            </a:r>
            <a:r>
              <a:rPr lang="en-US" dirty="0"/>
              <a:t>Features are </a:t>
            </a:r>
            <a:r>
              <a:rPr lang="en-US" b="1" dirty="0">
                <a:solidFill>
                  <a:srgbClr val="E68230"/>
                </a:solidFill>
              </a:rPr>
              <a:t>easy to adapt</a:t>
            </a:r>
            <a:r>
              <a:rPr lang="en-US" dirty="0"/>
              <a:t>, </a:t>
            </a:r>
            <a:r>
              <a:rPr lang="en-US" b="1" dirty="0">
                <a:solidFill>
                  <a:srgbClr val="E68230"/>
                </a:solidFill>
              </a:rPr>
              <a:t>fast</a:t>
            </a:r>
            <a:r>
              <a:rPr lang="en-US" dirty="0"/>
              <a:t> to learn</a:t>
            </a:r>
          </a:p>
          <a:p>
            <a:pPr marL="285750" indent="-285750">
              <a:buFont typeface="Courier New"/>
              <a:buChar char="o"/>
            </a:pPr>
            <a:r>
              <a:rPr lang="en-US" dirty="0" smtClean="0"/>
              <a:t>Deep </a:t>
            </a:r>
            <a:r>
              <a:rPr lang="en-US" dirty="0"/>
              <a:t>learning provides a very </a:t>
            </a:r>
            <a:r>
              <a:rPr lang="en-US" b="1" dirty="0">
                <a:solidFill>
                  <a:srgbClr val="E68230"/>
                </a:solidFill>
              </a:rPr>
              <a:t>flexible</a:t>
            </a:r>
            <a:r>
              <a:rPr lang="en-US" dirty="0"/>
              <a:t>, (almost?) </a:t>
            </a:r>
            <a:r>
              <a:rPr lang="en-US" b="1" dirty="0">
                <a:solidFill>
                  <a:srgbClr val="E68230"/>
                </a:solidFill>
              </a:rPr>
              <a:t>universal</a:t>
            </a:r>
            <a:r>
              <a:rPr lang="en-US" dirty="0"/>
              <a:t>, learnable framework for representing world, visual and linguistic information.</a:t>
            </a:r>
          </a:p>
          <a:p>
            <a:pPr marL="285750" indent="-285750">
              <a:buFont typeface="Courier New"/>
              <a:buChar char="o"/>
            </a:pPr>
            <a:r>
              <a:rPr lang="en-US" dirty="0"/>
              <a:t>C</a:t>
            </a:r>
            <a:r>
              <a:rPr lang="en-US" dirty="0" smtClean="0"/>
              <a:t>an </a:t>
            </a:r>
            <a:r>
              <a:rPr lang="en-US" dirty="0"/>
              <a:t>learn </a:t>
            </a:r>
            <a:r>
              <a:rPr lang="en-US" dirty="0" smtClean="0"/>
              <a:t>both unsupervised and supervised</a:t>
            </a:r>
          </a:p>
          <a:p>
            <a:pPr marL="285750" indent="-285750">
              <a:buFont typeface="Courier New"/>
              <a:buChar char="o"/>
            </a:pPr>
            <a:r>
              <a:rPr lang="en-US" dirty="0"/>
              <a:t>Effective </a:t>
            </a:r>
            <a:r>
              <a:rPr lang="en-US" b="1" dirty="0">
                <a:solidFill>
                  <a:srgbClr val="E68230"/>
                </a:solidFill>
              </a:rPr>
              <a:t>end-to-end </a:t>
            </a:r>
            <a:r>
              <a:rPr lang="en-US" dirty="0"/>
              <a:t>joint system </a:t>
            </a:r>
            <a:r>
              <a:rPr lang="en-US" dirty="0" smtClean="0"/>
              <a:t>learning</a:t>
            </a:r>
          </a:p>
          <a:p>
            <a:pPr marL="285750" indent="-285750">
              <a:buFont typeface="Courier New"/>
              <a:buChar char="o"/>
            </a:pPr>
            <a:r>
              <a:rPr lang="en-US" dirty="0" smtClean="0"/>
              <a:t>Utilize large </a:t>
            </a:r>
            <a:r>
              <a:rPr lang="en-US" dirty="0"/>
              <a:t>amounts of training </a:t>
            </a:r>
            <a:r>
              <a:rPr lang="en-US" dirty="0" smtClean="0"/>
              <a:t>data</a:t>
            </a:r>
            <a:endParaRPr lang="en-US" dirty="0"/>
          </a:p>
          <a:p>
            <a:endParaRPr lang="en-US" dirty="0"/>
          </a:p>
        </p:txBody>
      </p:sp>
      <p:sp>
        <p:nvSpPr>
          <p:cNvPr id="7" name="Title 1"/>
          <p:cNvSpPr txBox="1">
            <a:spLocks/>
          </p:cNvSpPr>
          <p:nvPr/>
        </p:nvSpPr>
        <p:spPr>
          <a:xfrm>
            <a:off x="551280" y="182563"/>
            <a:ext cx="8041440" cy="8588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Why is DL useful? </a:t>
            </a:r>
            <a:endParaRPr lang="en-US" dirty="0"/>
          </a:p>
        </p:txBody>
      </p:sp>
      <p:sp>
        <p:nvSpPr>
          <p:cNvPr id="8" name="Rectangle 7"/>
          <p:cNvSpPr/>
          <p:nvPr/>
        </p:nvSpPr>
        <p:spPr>
          <a:xfrm>
            <a:off x="444500" y="4402370"/>
            <a:ext cx="4114800" cy="923330"/>
          </a:xfrm>
          <a:prstGeom prst="rect">
            <a:avLst/>
          </a:prstGeom>
        </p:spPr>
        <p:txBody>
          <a:bodyPr wrap="square">
            <a:spAutoFit/>
          </a:bodyPr>
          <a:lstStyle/>
          <a:p>
            <a:r>
              <a:rPr lang="en-US" dirty="0"/>
              <a:t>In ~2010 </a:t>
            </a:r>
            <a:r>
              <a:rPr lang="en-US" dirty="0" smtClean="0"/>
              <a:t>DL started </a:t>
            </a:r>
            <a:r>
              <a:rPr lang="en-US" dirty="0"/>
              <a:t>outperforming other </a:t>
            </a:r>
            <a:r>
              <a:rPr lang="en-US" dirty="0" smtClean="0"/>
              <a:t>ML techniques </a:t>
            </a:r>
          </a:p>
          <a:p>
            <a:r>
              <a:rPr lang="en-US" dirty="0" smtClean="0"/>
              <a:t>first </a:t>
            </a:r>
            <a:r>
              <a:rPr lang="en-US" dirty="0"/>
              <a:t>in speech and vision, </a:t>
            </a:r>
            <a:r>
              <a:rPr lang="en-US" dirty="0" smtClean="0"/>
              <a:t>then NLP</a:t>
            </a:r>
            <a:endParaRPr lang="en-US" dirty="0"/>
          </a:p>
        </p:txBody>
      </p:sp>
    </p:spTree>
    <p:extLst>
      <p:ext uri="{BB962C8B-B14F-4D97-AF65-F5344CB8AC3E}">
        <p14:creationId xmlns:p14="http://schemas.microsoft.com/office/powerpoint/2010/main" val="3362510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623789"/>
            <a:ext cx="7772400" cy="2387600"/>
          </a:xfrm>
        </p:spPr>
        <p:txBody>
          <a:bodyPr>
            <a:normAutofit/>
          </a:bodyPr>
          <a:lstStyle/>
          <a:p>
            <a:r>
              <a:rPr lang="en-US" altLang="zh-TW" dirty="0" smtClean="0"/>
              <a:t>Part II:</a:t>
            </a:r>
            <a:br>
              <a:rPr lang="en-US" altLang="zh-TW" dirty="0" smtClean="0"/>
            </a:br>
            <a:r>
              <a:rPr lang="en-US" altLang="zh-TW" dirty="0" smtClean="0">
                <a:solidFill>
                  <a:srgbClr val="0000FF"/>
                </a:solidFill>
              </a:rPr>
              <a:t>Why Deep?</a:t>
            </a:r>
            <a:endParaRPr lang="zh-TW" altLang="en-US" dirty="0">
              <a:solidFill>
                <a:srgbClr val="0000FF"/>
              </a:solidFill>
            </a:endParaRPr>
          </a:p>
        </p:txBody>
      </p:sp>
    </p:spTree>
    <p:extLst>
      <p:ext uri="{BB962C8B-B14F-4D97-AF65-F5344CB8AC3E}">
        <p14:creationId xmlns:p14="http://schemas.microsoft.com/office/powerpoint/2010/main" val="19589458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4"/>
          <a:stretch>
            <a:fillRect/>
          </a:stretch>
        </p:blipFill>
        <p:spPr>
          <a:xfrm rot="16200000">
            <a:off x="5507376" y="1631048"/>
            <a:ext cx="2689840" cy="2809123"/>
          </a:xfrm>
          <a:prstGeom prst="rect">
            <a:avLst/>
          </a:prstGeom>
        </p:spPr>
      </p:pic>
      <p:sp>
        <p:nvSpPr>
          <p:cNvPr id="2" name="標題 1"/>
          <p:cNvSpPr>
            <a:spLocks noGrp="1"/>
          </p:cNvSpPr>
          <p:nvPr>
            <p:ph type="title"/>
          </p:nvPr>
        </p:nvSpPr>
        <p:spPr/>
        <p:txBody>
          <a:bodyPr/>
          <a:lstStyle/>
          <a:p>
            <a:r>
              <a:rPr lang="en-US" altLang="zh-TW" dirty="0"/>
              <a:t>Universality Theorem</a:t>
            </a:r>
            <a:endParaRPr lang="zh-TW" altLang="en-US" dirty="0"/>
          </a:p>
        </p:txBody>
      </p:sp>
      <p:sp>
        <p:nvSpPr>
          <p:cNvPr id="4" name="矩形 3"/>
          <p:cNvSpPr/>
          <p:nvPr/>
        </p:nvSpPr>
        <p:spPr>
          <a:xfrm>
            <a:off x="5326190" y="4404313"/>
            <a:ext cx="2930667" cy="923330"/>
          </a:xfrm>
          <a:prstGeom prst="rect">
            <a:avLst/>
          </a:prstGeom>
        </p:spPr>
        <p:txBody>
          <a:bodyPr wrap="square">
            <a:spAutoFit/>
          </a:bodyPr>
          <a:lstStyle/>
          <a:p>
            <a:r>
              <a:rPr lang="en-US" altLang="zh-TW" dirty="0" smtClean="0">
                <a:solidFill>
                  <a:srgbClr val="0000FF"/>
                </a:solidFill>
              </a:rPr>
              <a:t>Reference</a:t>
            </a:r>
            <a:r>
              <a:rPr lang="zh-TW" altLang="en-US" dirty="0" smtClean="0">
                <a:solidFill>
                  <a:srgbClr val="0000FF"/>
                </a:solidFill>
              </a:rPr>
              <a:t> </a:t>
            </a:r>
            <a:r>
              <a:rPr lang="en-US" altLang="zh-TW" dirty="0" smtClean="0">
                <a:solidFill>
                  <a:srgbClr val="0000FF"/>
                </a:solidFill>
              </a:rPr>
              <a:t>for the reason: </a:t>
            </a:r>
            <a:r>
              <a:rPr lang="zh-TW" altLang="en-US" u="sng" dirty="0" smtClean="0"/>
              <a:t>http</a:t>
            </a:r>
            <a:r>
              <a:rPr lang="zh-TW" altLang="en-US" u="sng" dirty="0"/>
              <a:t>://neuralnetworksanddeeplearning.com/chap4.html</a:t>
            </a:r>
          </a:p>
        </p:txBody>
      </p:sp>
      <p:sp>
        <p:nvSpPr>
          <p:cNvPr id="7" name="文字方塊 6"/>
          <p:cNvSpPr txBox="1"/>
          <p:nvPr/>
        </p:nvSpPr>
        <p:spPr>
          <a:xfrm>
            <a:off x="935342" y="1893033"/>
            <a:ext cx="4390847" cy="523220"/>
          </a:xfrm>
          <a:prstGeom prst="rect">
            <a:avLst/>
          </a:prstGeom>
          <a:noFill/>
        </p:spPr>
        <p:txBody>
          <a:bodyPr wrap="square" rtlCol="0">
            <a:spAutoFit/>
          </a:bodyPr>
          <a:lstStyle/>
          <a:p>
            <a:r>
              <a:rPr lang="en-US" altLang="zh-TW" sz="2800" dirty="0" smtClean="0"/>
              <a:t>Any continuous function f</a:t>
            </a:r>
            <a:endParaRPr lang="zh-TW" altLang="en-US" sz="2800" dirty="0"/>
          </a:p>
        </p:txBody>
      </p:sp>
      <p:graphicFrame>
        <p:nvGraphicFramePr>
          <p:cNvPr id="8" name="Object 12"/>
          <p:cNvGraphicFramePr>
            <a:graphicFrameLocks noChangeAspect="1"/>
          </p:cNvGraphicFramePr>
          <p:nvPr>
            <p:extLst>
              <p:ext uri="{D42A27DB-BD31-4B8C-83A1-F6EECF244321}">
                <p14:modId xmlns:p14="http://schemas.microsoft.com/office/powerpoint/2010/main" val="3014574577"/>
              </p:ext>
            </p:extLst>
          </p:nvPr>
        </p:nvGraphicFramePr>
        <p:xfrm>
          <a:off x="1805231" y="2579752"/>
          <a:ext cx="2342046" cy="630000"/>
        </p:xfrm>
        <a:graphic>
          <a:graphicData uri="http://schemas.openxmlformats.org/presentationml/2006/ole">
            <mc:AlternateContent xmlns:mc="http://schemas.openxmlformats.org/markup-compatibility/2006">
              <mc:Choice xmlns:v="urn:schemas-microsoft-com:vml" Requires="v">
                <p:oleObj spid="_x0000_s84081" name="方程式" r:id="rId5" imgW="850680" imgH="228600" progId="Equation.3">
                  <p:embed/>
                </p:oleObj>
              </mc:Choice>
              <mc:Fallback>
                <p:oleObj name="方程式" r:id="rId5" imgW="850680" imgH="228600" progId="Equation.3">
                  <p:embed/>
                  <p:pic>
                    <p:nvPicPr>
                      <p:cNvPr id="0" name=""/>
                      <p:cNvPicPr>
                        <a:picLocks noChangeAspect="1" noChangeArrowheads="1"/>
                      </p:cNvPicPr>
                      <p:nvPr/>
                    </p:nvPicPr>
                    <p:blipFill>
                      <a:blip r:embed="rId6"/>
                      <a:srcRect/>
                      <a:stretch>
                        <a:fillRect/>
                      </a:stretch>
                    </p:blipFill>
                    <p:spPr bwMode="auto">
                      <a:xfrm>
                        <a:off x="1805231" y="2579752"/>
                        <a:ext cx="2342046" cy="63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p:cNvSpPr txBox="1"/>
          <p:nvPr/>
        </p:nvSpPr>
        <p:spPr>
          <a:xfrm>
            <a:off x="874966" y="3364330"/>
            <a:ext cx="4390847" cy="954107"/>
          </a:xfrm>
          <a:prstGeom prst="rect">
            <a:avLst/>
          </a:prstGeom>
          <a:noFill/>
        </p:spPr>
        <p:txBody>
          <a:bodyPr wrap="square" rtlCol="0">
            <a:spAutoFit/>
          </a:bodyPr>
          <a:lstStyle/>
          <a:p>
            <a:r>
              <a:rPr lang="en-US" altLang="zh-TW" sz="2800" dirty="0" smtClean="0"/>
              <a:t>Can be realized by a network with one hidden layer</a:t>
            </a:r>
            <a:endParaRPr lang="zh-TW" altLang="en-US" sz="2800" dirty="0"/>
          </a:p>
        </p:txBody>
      </p:sp>
      <p:sp>
        <p:nvSpPr>
          <p:cNvPr id="10" name="文字方塊 9"/>
          <p:cNvSpPr txBox="1"/>
          <p:nvPr/>
        </p:nvSpPr>
        <p:spPr>
          <a:xfrm>
            <a:off x="865786" y="4430840"/>
            <a:ext cx="4220936" cy="954107"/>
          </a:xfrm>
          <a:prstGeom prst="rect">
            <a:avLst/>
          </a:prstGeom>
          <a:noFill/>
        </p:spPr>
        <p:txBody>
          <a:bodyPr wrap="square" rtlCol="0">
            <a:spAutoFit/>
          </a:bodyPr>
          <a:lstStyle/>
          <a:p>
            <a:r>
              <a:rPr lang="en-US" altLang="zh-TW" sz="2800" dirty="0" smtClean="0"/>
              <a:t>(given </a:t>
            </a:r>
            <a:r>
              <a:rPr lang="en-US" altLang="zh-TW" sz="2800" b="1" dirty="0" smtClean="0"/>
              <a:t>enough</a:t>
            </a:r>
            <a:r>
              <a:rPr lang="en-US" altLang="zh-TW" sz="2800" dirty="0" smtClean="0"/>
              <a:t> hidden neurons)</a:t>
            </a:r>
            <a:endParaRPr lang="zh-TW" altLang="en-US" sz="2800" dirty="0"/>
          </a:p>
        </p:txBody>
      </p:sp>
      <p:sp>
        <p:nvSpPr>
          <p:cNvPr id="5" name="矩形 4"/>
          <p:cNvSpPr/>
          <p:nvPr/>
        </p:nvSpPr>
        <p:spPr>
          <a:xfrm>
            <a:off x="510547" y="5842685"/>
            <a:ext cx="8122905" cy="523220"/>
          </a:xfrm>
          <a:prstGeom prst="rect">
            <a:avLst/>
          </a:prstGeom>
        </p:spPr>
        <p:txBody>
          <a:bodyPr wrap="square">
            <a:spAutoFit/>
          </a:bodyPr>
          <a:lstStyle/>
          <a:p>
            <a:pPr algn="ctr"/>
            <a:r>
              <a:rPr lang="en-US" altLang="zh-TW" sz="2800" dirty="0">
                <a:solidFill>
                  <a:srgbClr val="0000FF"/>
                </a:solidFill>
              </a:rPr>
              <a:t>Why “Deep” neural network not “Fat” neural network?</a:t>
            </a:r>
            <a:endParaRPr lang="zh-TW" altLang="en-US" sz="2800" dirty="0">
              <a:solidFill>
                <a:srgbClr val="0000FF"/>
              </a:solidFill>
            </a:endParaRPr>
          </a:p>
        </p:txBody>
      </p:sp>
    </p:spTree>
    <p:extLst>
      <p:ext uri="{BB962C8B-B14F-4D97-AF65-F5344CB8AC3E}">
        <p14:creationId xmlns:p14="http://schemas.microsoft.com/office/powerpoint/2010/main" val="18071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Fat + Short </a:t>
            </a:r>
            <a:r>
              <a:rPr lang="en-US" altLang="zh-TW" dirty="0" err="1" smtClean="0"/>
              <a:t>v.s</a:t>
            </a:r>
            <a:r>
              <a:rPr lang="en-US" altLang="zh-TW" dirty="0" smtClean="0"/>
              <a:t>. Thin + Tall</a:t>
            </a:r>
            <a:endParaRPr lang="zh-TW" altLang="en-US" dirty="0"/>
          </a:p>
        </p:txBody>
      </p:sp>
      <p:sp>
        <p:nvSpPr>
          <p:cNvPr id="6" name="矩形 5"/>
          <p:cNvSpPr/>
          <p:nvPr/>
        </p:nvSpPr>
        <p:spPr>
          <a:xfrm rot="5400000">
            <a:off x="6149823" y="4483524"/>
            <a:ext cx="714976" cy="252490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 name="矩形 6"/>
          <p:cNvSpPr/>
          <p:nvPr/>
        </p:nvSpPr>
        <p:spPr>
          <a:xfrm rot="5400000">
            <a:off x="6147437" y="3651090"/>
            <a:ext cx="714976" cy="19678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
          <p:cNvSpPr/>
          <p:nvPr/>
        </p:nvSpPr>
        <p:spPr>
          <a:xfrm rot="5400000">
            <a:off x="6155580" y="2541201"/>
            <a:ext cx="714976" cy="198417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 name="矩形 8"/>
          <p:cNvSpPr/>
          <p:nvPr/>
        </p:nvSpPr>
        <p:spPr>
          <a:xfrm rot="5400000">
            <a:off x="6113134" y="1393429"/>
            <a:ext cx="714976" cy="176960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45" name="群組 44"/>
          <p:cNvGrpSpPr/>
          <p:nvPr/>
        </p:nvGrpSpPr>
        <p:grpSpPr>
          <a:xfrm>
            <a:off x="5414826" y="5343054"/>
            <a:ext cx="2283266" cy="556872"/>
            <a:chOff x="755858" y="5735182"/>
            <a:chExt cx="2283266" cy="556872"/>
          </a:xfrm>
        </p:grpSpPr>
        <p:grpSp>
          <p:nvGrpSpPr>
            <p:cNvPr id="77" name="群組 76"/>
            <p:cNvGrpSpPr/>
            <p:nvPr/>
          </p:nvGrpSpPr>
          <p:grpSpPr>
            <a:xfrm>
              <a:off x="755858" y="5895047"/>
              <a:ext cx="289125" cy="383103"/>
              <a:chOff x="2268775" y="3538012"/>
              <a:chExt cx="289125" cy="383103"/>
            </a:xfrm>
          </p:grpSpPr>
          <p:sp>
            <p:nvSpPr>
              <p:cNvPr id="85" name="矩形 84"/>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6" name="Object 12"/>
              <p:cNvGraphicFramePr>
                <a:graphicFrameLocks noChangeAspect="1"/>
              </p:cNvGraphicFramePr>
              <p:nvPr>
                <p:extLst/>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spid="_x0000_s82600"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群組 77"/>
            <p:cNvGrpSpPr/>
            <p:nvPr/>
          </p:nvGrpSpPr>
          <p:grpSpPr>
            <a:xfrm>
              <a:off x="1456763" y="5895047"/>
              <a:ext cx="317234" cy="383104"/>
              <a:chOff x="2263870" y="4021266"/>
              <a:chExt cx="317234" cy="383104"/>
            </a:xfrm>
          </p:grpSpPr>
          <p:sp>
            <p:nvSpPr>
              <p:cNvPr id="83" name="矩形 82"/>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4" name="Object 12"/>
              <p:cNvGraphicFramePr>
                <a:graphicFrameLocks noChangeAspect="1"/>
              </p:cNvGraphicFramePr>
              <p:nvPr>
                <p:extLst/>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spid="_x0000_s82601"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9" name="文字方塊 78"/>
            <p:cNvSpPr txBox="1"/>
            <p:nvPr/>
          </p:nvSpPr>
          <p:spPr>
            <a:xfrm>
              <a:off x="1728860" y="5735182"/>
              <a:ext cx="1061391" cy="523220"/>
            </a:xfrm>
            <a:prstGeom prst="rect">
              <a:avLst/>
            </a:prstGeom>
            <a:noFill/>
          </p:spPr>
          <p:txBody>
            <a:bodyPr wrap="square" rtlCol="0">
              <a:spAutoFit/>
            </a:bodyPr>
            <a:lstStyle/>
            <a:p>
              <a:pPr algn="ctr"/>
              <a:r>
                <a:rPr lang="en-US" altLang="zh-TW" sz="2800" dirty="0" smtClean="0"/>
                <a:t>……</a:t>
              </a:r>
              <a:endParaRPr lang="zh-TW" altLang="en-US" sz="2800" dirty="0"/>
            </a:p>
          </p:txBody>
        </p:sp>
        <p:grpSp>
          <p:nvGrpSpPr>
            <p:cNvPr id="80" name="群組 79"/>
            <p:cNvGrpSpPr/>
            <p:nvPr/>
          </p:nvGrpSpPr>
          <p:grpSpPr>
            <a:xfrm>
              <a:off x="2687405" y="5886570"/>
              <a:ext cx="351719" cy="405484"/>
              <a:chOff x="2257778" y="5192060"/>
              <a:chExt cx="351719" cy="405484"/>
            </a:xfrm>
          </p:grpSpPr>
          <p:sp>
            <p:nvSpPr>
              <p:cNvPr id="81" name="矩形 80"/>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2" name="Object 12"/>
              <p:cNvGraphicFramePr>
                <a:graphicFrameLocks noChangeAspect="1"/>
              </p:cNvGraphicFramePr>
              <p:nvPr>
                <p:extLst/>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spid="_x0000_s82602" name="方程式" r:id="rId8" imgW="190440" imgH="228600" progId="Equation.3">
                      <p:embed/>
                    </p:oleObj>
                  </mc:Choice>
                  <mc:Fallback>
                    <p:oleObj name="方程式" r:id="rId8" imgW="190440" imgH="228600" progId="Equation.3">
                      <p:embed/>
                      <p:pic>
                        <p:nvPicPr>
                          <p:cNvPr id="0" name=""/>
                          <p:cNvPicPr>
                            <a:picLocks noChangeAspect="1" noChangeArrowheads="1"/>
                          </p:cNvPicPr>
                          <p:nvPr/>
                        </p:nvPicPr>
                        <p:blipFill>
                          <a:blip r:embed="rId9"/>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46" name="橢圓 45"/>
          <p:cNvSpPr/>
          <p:nvPr/>
        </p:nvSpPr>
        <p:spPr>
          <a:xfrm>
            <a:off x="5713181" y="4418969"/>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47" name="橢圓 46"/>
          <p:cNvSpPr/>
          <p:nvPr/>
        </p:nvSpPr>
        <p:spPr>
          <a:xfrm>
            <a:off x="6828491" y="438614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50" name="直線單箭頭接點 49"/>
          <p:cNvCxnSpPr/>
          <p:nvPr/>
        </p:nvCxnSpPr>
        <p:spPr>
          <a:xfrm flipH="1" flipV="1">
            <a:off x="5941237" y="4921949"/>
            <a:ext cx="341060" cy="6496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endCxn id="47" idx="4"/>
          </p:cNvCxnSpPr>
          <p:nvPr/>
        </p:nvCxnSpPr>
        <p:spPr>
          <a:xfrm flipH="1" flipV="1">
            <a:off x="7070549" y="4862293"/>
            <a:ext cx="437011" cy="7257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endCxn id="46" idx="4"/>
          </p:cNvCxnSpPr>
          <p:nvPr/>
        </p:nvCxnSpPr>
        <p:spPr>
          <a:xfrm flipH="1" flipV="1">
            <a:off x="5955239" y="4895116"/>
            <a:ext cx="1571012" cy="745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86" idx="0"/>
            <a:endCxn id="46" idx="4"/>
          </p:cNvCxnSpPr>
          <p:nvPr/>
        </p:nvCxnSpPr>
        <p:spPr>
          <a:xfrm flipV="1">
            <a:off x="5562734" y="4895116"/>
            <a:ext cx="392505" cy="6078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stCxn id="84" idx="0"/>
            <a:endCxn id="47" idx="4"/>
          </p:cNvCxnSpPr>
          <p:nvPr/>
        </p:nvCxnSpPr>
        <p:spPr>
          <a:xfrm flipV="1">
            <a:off x="6284387" y="4862293"/>
            <a:ext cx="786162" cy="6406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5692478" y="3257555"/>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8" name="橢圓 57"/>
          <p:cNvSpPr/>
          <p:nvPr/>
        </p:nvSpPr>
        <p:spPr>
          <a:xfrm>
            <a:off x="6817987" y="3275939"/>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1" name="橢圓 60"/>
          <p:cNvSpPr/>
          <p:nvPr/>
        </p:nvSpPr>
        <p:spPr>
          <a:xfrm>
            <a:off x="5694883" y="2005207"/>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2" name="橢圓 61"/>
          <p:cNvSpPr/>
          <p:nvPr/>
        </p:nvSpPr>
        <p:spPr>
          <a:xfrm>
            <a:off x="6808838" y="1990978"/>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63" name="直線單箭頭接點 62"/>
          <p:cNvCxnSpPr>
            <a:stCxn id="57" idx="0"/>
            <a:endCxn id="61" idx="4"/>
          </p:cNvCxnSpPr>
          <p:nvPr/>
        </p:nvCxnSpPr>
        <p:spPr>
          <a:xfrm flipV="1">
            <a:off x="5934536" y="2481354"/>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58" idx="0"/>
            <a:endCxn id="61" idx="4"/>
          </p:cNvCxnSpPr>
          <p:nvPr/>
        </p:nvCxnSpPr>
        <p:spPr>
          <a:xfrm flipH="1" flipV="1">
            <a:off x="5936941" y="2481354"/>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stCxn id="58" idx="0"/>
            <a:endCxn id="62" idx="4"/>
          </p:cNvCxnSpPr>
          <p:nvPr/>
        </p:nvCxnSpPr>
        <p:spPr>
          <a:xfrm flipH="1" flipV="1">
            <a:off x="7050896" y="2467125"/>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a:stCxn id="57" idx="0"/>
            <a:endCxn id="62" idx="4"/>
          </p:cNvCxnSpPr>
          <p:nvPr/>
        </p:nvCxnSpPr>
        <p:spPr>
          <a:xfrm flipV="1">
            <a:off x="5934536" y="2467125"/>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5263063" y="6119354"/>
            <a:ext cx="2477482" cy="523220"/>
          </a:xfrm>
          <a:prstGeom prst="rect">
            <a:avLst/>
          </a:prstGeom>
          <a:noFill/>
        </p:spPr>
        <p:txBody>
          <a:bodyPr wrap="square" rtlCol="0">
            <a:spAutoFit/>
          </a:bodyPr>
          <a:lstStyle/>
          <a:p>
            <a:pPr algn="ctr"/>
            <a:r>
              <a:rPr lang="en-US" altLang="zh-TW" sz="2800" dirty="0" smtClean="0"/>
              <a:t>Deep</a:t>
            </a:r>
            <a:endParaRPr lang="zh-TW" altLang="en-US" sz="2800" dirty="0"/>
          </a:p>
        </p:txBody>
      </p:sp>
      <p:cxnSp>
        <p:nvCxnSpPr>
          <p:cNvPr id="91" name="直線單箭頭接點 90"/>
          <p:cNvCxnSpPr/>
          <p:nvPr/>
        </p:nvCxnSpPr>
        <p:spPr>
          <a:xfrm flipV="1">
            <a:off x="5936941" y="160686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7060045" y="1592639"/>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p:cNvGrpSpPr/>
          <p:nvPr/>
        </p:nvGrpSpPr>
        <p:grpSpPr>
          <a:xfrm>
            <a:off x="361950" y="2795203"/>
            <a:ext cx="4495802" cy="3854835"/>
            <a:chOff x="361950" y="2795203"/>
            <a:chExt cx="4495802" cy="3854835"/>
          </a:xfrm>
        </p:grpSpPr>
        <p:sp>
          <p:nvSpPr>
            <p:cNvPr id="4" name="矩形 3"/>
            <p:cNvSpPr/>
            <p:nvPr/>
          </p:nvSpPr>
          <p:spPr>
            <a:xfrm rot="5400000">
              <a:off x="2252363" y="2404343"/>
              <a:ext cx="714976" cy="449580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rot="5400000">
              <a:off x="2195397" y="2432167"/>
              <a:ext cx="714976" cy="20171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9"/>
            <p:cNvSpPr/>
            <p:nvPr/>
          </p:nvSpPr>
          <p:spPr>
            <a:xfrm rot="5400000">
              <a:off x="2331114" y="4469637"/>
              <a:ext cx="491526" cy="256472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 name="群組 10"/>
            <p:cNvGrpSpPr/>
            <p:nvPr/>
          </p:nvGrpSpPr>
          <p:grpSpPr>
            <a:xfrm>
              <a:off x="1351533" y="3162509"/>
              <a:ext cx="2474555" cy="2765327"/>
              <a:chOff x="1091509" y="3383234"/>
              <a:chExt cx="2474555" cy="2765327"/>
            </a:xfrm>
          </p:grpSpPr>
          <p:sp>
            <p:nvSpPr>
              <p:cNvPr id="12" name="橢圓 11"/>
              <p:cNvSpPr/>
              <p:nvPr/>
            </p:nvSpPr>
            <p:spPr>
              <a:xfrm>
                <a:off x="1091509" y="464616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13" name="群組 12"/>
              <p:cNvGrpSpPr/>
              <p:nvPr/>
            </p:nvGrpSpPr>
            <p:grpSpPr>
              <a:xfrm>
                <a:off x="1211127" y="5591689"/>
                <a:ext cx="2283266" cy="556872"/>
                <a:chOff x="755858" y="5735182"/>
                <a:chExt cx="2283266" cy="556872"/>
              </a:xfrm>
            </p:grpSpPr>
            <p:grpSp>
              <p:nvGrpSpPr>
                <p:cNvPr id="33" name="群組 32"/>
                <p:cNvGrpSpPr/>
                <p:nvPr/>
              </p:nvGrpSpPr>
              <p:grpSpPr>
                <a:xfrm>
                  <a:off x="755858" y="5895047"/>
                  <a:ext cx="289125" cy="383103"/>
                  <a:chOff x="2268775" y="3538012"/>
                  <a:chExt cx="289125" cy="383103"/>
                </a:xfrm>
              </p:grpSpPr>
              <p:sp>
                <p:nvSpPr>
                  <p:cNvPr id="41" name="矩形 40"/>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2" name="Object 12"/>
                  <p:cNvGraphicFramePr>
                    <a:graphicFrameLocks noChangeAspect="1"/>
                  </p:cNvGraphicFramePr>
                  <p:nvPr>
                    <p:extLst/>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spid="_x0000_s82603" name="方程式" r:id="rId10" imgW="152280" imgH="215640" progId="Equation.3">
                          <p:embed/>
                        </p:oleObj>
                      </mc:Choice>
                      <mc:Fallback>
                        <p:oleObj name="方程式" r:id="rId10" imgW="152280" imgH="215640" progId="Equation.3">
                          <p:embed/>
                          <p:pic>
                            <p:nvPicPr>
                              <p:cNvPr id="0" name=""/>
                              <p:cNvPicPr>
                                <a:picLocks noChangeAspect="1" noChangeArrowheads="1"/>
                              </p:cNvPicPr>
                              <p:nvPr/>
                            </p:nvPicPr>
                            <p:blipFill>
                              <a:blip r:embed="rId5"/>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4" name="群組 33"/>
                <p:cNvGrpSpPr/>
                <p:nvPr/>
              </p:nvGrpSpPr>
              <p:grpSpPr>
                <a:xfrm>
                  <a:off x="1456763" y="5895047"/>
                  <a:ext cx="317234" cy="383104"/>
                  <a:chOff x="2263870" y="4021266"/>
                  <a:chExt cx="317234" cy="383104"/>
                </a:xfrm>
              </p:grpSpPr>
              <p:sp>
                <p:nvSpPr>
                  <p:cNvPr id="39" name="矩形 38"/>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0" name="Object 12"/>
                  <p:cNvGraphicFramePr>
                    <a:graphicFrameLocks noChangeAspect="1"/>
                  </p:cNvGraphicFramePr>
                  <p:nvPr>
                    <p:extLst/>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spid="_x0000_s82604" name="方程式" r:id="rId11" imgW="164880" imgH="215640" progId="Equation.3">
                          <p:embed/>
                        </p:oleObj>
                      </mc:Choice>
                      <mc:Fallback>
                        <p:oleObj name="方程式" r:id="rId11" imgW="164880" imgH="215640" progId="Equation.3">
                          <p:embed/>
                          <p:pic>
                            <p:nvPicPr>
                              <p:cNvPr id="0" name=""/>
                              <p:cNvPicPr>
                                <a:picLocks noChangeAspect="1" noChangeArrowheads="1"/>
                              </p:cNvPicPr>
                              <p:nvPr/>
                            </p:nvPicPr>
                            <p:blipFill>
                              <a:blip r:embed="rId7"/>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文字方塊 34"/>
                <p:cNvSpPr txBox="1"/>
                <p:nvPr/>
              </p:nvSpPr>
              <p:spPr>
                <a:xfrm>
                  <a:off x="1728860" y="5735182"/>
                  <a:ext cx="1061391" cy="523220"/>
                </a:xfrm>
                <a:prstGeom prst="rect">
                  <a:avLst/>
                </a:prstGeom>
                <a:noFill/>
              </p:spPr>
              <p:txBody>
                <a:bodyPr wrap="square" rtlCol="0">
                  <a:spAutoFit/>
                </a:bodyPr>
                <a:lstStyle/>
                <a:p>
                  <a:pPr algn="ctr"/>
                  <a:r>
                    <a:rPr lang="en-US" altLang="zh-TW" sz="2800" dirty="0" smtClean="0"/>
                    <a:t>……</a:t>
                  </a:r>
                  <a:endParaRPr lang="zh-TW" altLang="en-US" sz="2800" dirty="0"/>
                </a:p>
              </p:txBody>
            </p:sp>
            <p:grpSp>
              <p:nvGrpSpPr>
                <p:cNvPr id="36" name="群組 35"/>
                <p:cNvGrpSpPr/>
                <p:nvPr/>
              </p:nvGrpSpPr>
              <p:grpSpPr>
                <a:xfrm>
                  <a:off x="2687405" y="5886570"/>
                  <a:ext cx="351719" cy="405484"/>
                  <a:chOff x="2257778" y="5192060"/>
                  <a:chExt cx="351719" cy="405484"/>
                </a:xfrm>
              </p:grpSpPr>
              <p:sp>
                <p:nvSpPr>
                  <p:cNvPr id="37" name="矩形 36"/>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8" name="Object 12"/>
                  <p:cNvGraphicFramePr>
                    <a:graphicFrameLocks noChangeAspect="1"/>
                  </p:cNvGraphicFramePr>
                  <p:nvPr>
                    <p:extLst/>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spid="_x0000_s82605" name="方程式" r:id="rId12" imgW="190440" imgH="228600" progId="Equation.3">
                          <p:embed/>
                        </p:oleObj>
                      </mc:Choice>
                      <mc:Fallback>
                        <p:oleObj name="方程式" r:id="rId12" imgW="190440" imgH="228600" progId="Equation.3">
                          <p:embed/>
                          <p:pic>
                            <p:nvPicPr>
                              <p:cNvPr id="0" name=""/>
                              <p:cNvPicPr>
                                <a:picLocks noChangeAspect="1" noChangeArrowheads="1"/>
                              </p:cNvPicPr>
                              <p:nvPr/>
                            </p:nvPicPr>
                            <p:blipFill>
                              <a:blip r:embed="rId9"/>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4" name="橢圓 13"/>
              <p:cNvSpPr/>
              <p:nvPr/>
            </p:nvSpPr>
            <p:spPr>
              <a:xfrm>
                <a:off x="1836539" y="466652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14"/>
              <p:cNvSpPr/>
              <p:nvPr/>
            </p:nvSpPr>
            <p:spPr>
              <a:xfrm>
                <a:off x="3081948" y="465396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文字方塊 15"/>
              <p:cNvSpPr txBox="1"/>
              <p:nvPr/>
            </p:nvSpPr>
            <p:spPr>
              <a:xfrm>
                <a:off x="2186531" y="4544968"/>
                <a:ext cx="1061391" cy="523220"/>
              </a:xfrm>
              <a:prstGeom prst="rect">
                <a:avLst/>
              </a:prstGeom>
              <a:noFill/>
            </p:spPr>
            <p:txBody>
              <a:bodyPr wrap="square" rtlCol="0">
                <a:spAutoFit/>
              </a:bodyPr>
              <a:lstStyle/>
              <a:p>
                <a:pPr algn="ctr"/>
                <a:r>
                  <a:rPr lang="en-US" altLang="zh-TW" sz="2800" dirty="0" smtClean="0"/>
                  <a:t>……</a:t>
                </a:r>
                <a:endParaRPr lang="zh-TW" altLang="en-US" sz="2800" dirty="0"/>
              </a:p>
            </p:txBody>
          </p:sp>
          <p:sp>
            <p:nvSpPr>
              <p:cNvPr id="17" name="橢圓 16"/>
              <p:cNvSpPr/>
              <p:nvPr/>
            </p:nvSpPr>
            <p:spPr>
              <a:xfrm>
                <a:off x="1513734" y="3397463"/>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8" name="橢圓 17"/>
              <p:cNvSpPr/>
              <p:nvPr/>
            </p:nvSpPr>
            <p:spPr>
              <a:xfrm>
                <a:off x="2627689" y="3383234"/>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單箭頭接點 18"/>
              <p:cNvCxnSpPr>
                <a:endCxn id="12" idx="4"/>
              </p:cNvCxnSpPr>
              <p:nvPr/>
            </p:nvCxnSpPr>
            <p:spPr>
              <a:xfrm flipV="1">
                <a:off x="1333567" y="512231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2078597" y="5112033"/>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303861" y="512844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4" idx="4"/>
              </p:cNvCxnSpPr>
              <p:nvPr/>
            </p:nvCxnSpPr>
            <p:spPr>
              <a:xfrm flipH="1" flipV="1">
                <a:off x="2078597" y="5142674"/>
                <a:ext cx="1164518" cy="687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1349851" y="5128445"/>
                <a:ext cx="1951605" cy="732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4" idx="4"/>
              </p:cNvCxnSpPr>
              <p:nvPr/>
            </p:nvCxnSpPr>
            <p:spPr>
              <a:xfrm flipV="1">
                <a:off x="1337430" y="5142674"/>
                <a:ext cx="741167" cy="731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5" idx="4"/>
              </p:cNvCxnSpPr>
              <p:nvPr/>
            </p:nvCxnSpPr>
            <p:spPr>
              <a:xfrm flipV="1">
                <a:off x="2071100" y="5130113"/>
                <a:ext cx="1252906" cy="713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2" idx="4"/>
              </p:cNvCxnSpPr>
              <p:nvPr/>
            </p:nvCxnSpPr>
            <p:spPr>
              <a:xfrm flipH="1" flipV="1">
                <a:off x="1333567" y="5122315"/>
                <a:ext cx="664283" cy="7211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12" idx="0"/>
                <a:endCxn id="17" idx="4"/>
              </p:cNvCxnSpPr>
              <p:nvPr/>
            </p:nvCxnSpPr>
            <p:spPr>
              <a:xfrm flipV="1">
                <a:off x="1333567" y="3873610"/>
                <a:ext cx="422225" cy="772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4" idx="0"/>
                <a:endCxn id="17" idx="4"/>
              </p:cNvCxnSpPr>
              <p:nvPr/>
            </p:nvCxnSpPr>
            <p:spPr>
              <a:xfrm flipH="1" flipV="1">
                <a:off x="1755792" y="3873610"/>
                <a:ext cx="322805" cy="792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5" idx="0"/>
                <a:endCxn id="17" idx="4"/>
              </p:cNvCxnSpPr>
              <p:nvPr/>
            </p:nvCxnSpPr>
            <p:spPr>
              <a:xfrm flipH="1" flipV="1">
                <a:off x="1755792" y="3873610"/>
                <a:ext cx="1568214" cy="780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5" idx="0"/>
                <a:endCxn id="18" idx="4"/>
              </p:cNvCxnSpPr>
              <p:nvPr/>
            </p:nvCxnSpPr>
            <p:spPr>
              <a:xfrm flipH="1" flipV="1">
                <a:off x="2869747" y="3859381"/>
                <a:ext cx="454259"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4" idx="0"/>
                <a:endCxn id="18" idx="4"/>
              </p:cNvCxnSpPr>
              <p:nvPr/>
            </p:nvCxnSpPr>
            <p:spPr>
              <a:xfrm flipV="1">
                <a:off x="2078597" y="3859381"/>
                <a:ext cx="791150" cy="8071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12" idx="0"/>
                <a:endCxn id="18" idx="4"/>
              </p:cNvCxnSpPr>
              <p:nvPr/>
            </p:nvCxnSpPr>
            <p:spPr>
              <a:xfrm flipV="1">
                <a:off x="1333567" y="3859381"/>
                <a:ext cx="1536180" cy="786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文字方塊 86"/>
            <p:cNvSpPr txBox="1"/>
            <p:nvPr/>
          </p:nvSpPr>
          <p:spPr>
            <a:xfrm>
              <a:off x="1276935" y="6126818"/>
              <a:ext cx="2477482" cy="523220"/>
            </a:xfrm>
            <a:prstGeom prst="rect">
              <a:avLst/>
            </a:prstGeom>
            <a:noFill/>
          </p:spPr>
          <p:txBody>
            <a:bodyPr wrap="square" rtlCol="0">
              <a:spAutoFit/>
            </a:bodyPr>
            <a:lstStyle/>
            <a:p>
              <a:pPr algn="ctr"/>
              <a:r>
                <a:rPr lang="en-US" altLang="zh-TW" sz="2800" dirty="0" smtClean="0"/>
                <a:t>Shallow</a:t>
              </a:r>
              <a:endParaRPr lang="zh-TW" altLang="en-US" sz="2800" dirty="0"/>
            </a:p>
          </p:txBody>
        </p:sp>
        <p:cxnSp>
          <p:nvCxnSpPr>
            <p:cNvPr id="89" name="直線單箭頭接點 88"/>
            <p:cNvCxnSpPr/>
            <p:nvPr/>
          </p:nvCxnSpPr>
          <p:spPr>
            <a:xfrm flipV="1">
              <a:off x="2022770" y="282680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3151277" y="2795203"/>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橢圓 92"/>
            <p:cNvSpPr/>
            <p:nvPr/>
          </p:nvSpPr>
          <p:spPr>
            <a:xfrm>
              <a:off x="533220" y="440533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94" name="橢圓 93"/>
            <p:cNvSpPr/>
            <p:nvPr/>
          </p:nvSpPr>
          <p:spPr>
            <a:xfrm>
              <a:off x="4195437" y="44501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95" name="直線單箭頭接點 94"/>
            <p:cNvCxnSpPr>
              <a:endCxn id="94" idx="3"/>
            </p:cNvCxnSpPr>
            <p:nvPr/>
          </p:nvCxnSpPr>
          <p:spPr>
            <a:xfrm flipV="1">
              <a:off x="3541139" y="4856587"/>
              <a:ext cx="725195" cy="831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endCxn id="93" idx="4"/>
            </p:cNvCxnSpPr>
            <p:nvPr/>
          </p:nvCxnSpPr>
          <p:spPr>
            <a:xfrm flipH="1" flipV="1">
              <a:off x="775278" y="4881478"/>
              <a:ext cx="2819573" cy="80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a:endCxn id="94" idx="3"/>
            </p:cNvCxnSpPr>
            <p:nvPr/>
          </p:nvCxnSpPr>
          <p:spPr>
            <a:xfrm flipV="1">
              <a:off x="2346118" y="4856587"/>
              <a:ext cx="1920216"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endCxn id="93" idx="4"/>
            </p:cNvCxnSpPr>
            <p:nvPr/>
          </p:nvCxnSpPr>
          <p:spPr>
            <a:xfrm flipH="1" flipV="1">
              <a:off x="775278" y="4881478"/>
              <a:ext cx="1565332" cy="79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endCxn id="94" idx="3"/>
            </p:cNvCxnSpPr>
            <p:nvPr/>
          </p:nvCxnSpPr>
          <p:spPr>
            <a:xfrm flipV="1">
              <a:off x="1577134" y="4856587"/>
              <a:ext cx="2689200"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a:endCxn id="93" idx="4"/>
            </p:cNvCxnSpPr>
            <p:nvPr/>
          </p:nvCxnSpPr>
          <p:spPr>
            <a:xfrm flipH="1" flipV="1">
              <a:off x="775278" y="4881478"/>
              <a:ext cx="803632" cy="7589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a:stCxn id="94" idx="0"/>
            </p:cNvCxnSpPr>
            <p:nvPr/>
          </p:nvCxnSpPr>
          <p:spPr>
            <a:xfrm flipH="1" flipV="1">
              <a:off x="3222223" y="3701326"/>
              <a:ext cx="1215272" cy="748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a:stCxn id="94" idx="0"/>
            </p:cNvCxnSpPr>
            <p:nvPr/>
          </p:nvCxnSpPr>
          <p:spPr>
            <a:xfrm flipH="1" flipV="1">
              <a:off x="2117281" y="3675932"/>
              <a:ext cx="2320214" cy="7742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endCxn id="18" idx="4"/>
            </p:cNvCxnSpPr>
            <p:nvPr/>
          </p:nvCxnSpPr>
          <p:spPr>
            <a:xfrm flipV="1">
              <a:off x="856319" y="3638656"/>
              <a:ext cx="2273452" cy="81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93" idx="0"/>
            </p:cNvCxnSpPr>
            <p:nvPr/>
          </p:nvCxnSpPr>
          <p:spPr>
            <a:xfrm flipV="1">
              <a:off x="775278" y="3679127"/>
              <a:ext cx="1189281" cy="7262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7" name="直線單箭頭接點 136"/>
          <p:cNvCxnSpPr/>
          <p:nvPr/>
        </p:nvCxnSpPr>
        <p:spPr>
          <a:xfrm flipV="1">
            <a:off x="5934536" y="3661383"/>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flipH="1" flipV="1">
            <a:off x="5936941" y="3661383"/>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138"/>
          <p:cNvCxnSpPr/>
          <p:nvPr/>
        </p:nvCxnSpPr>
        <p:spPr>
          <a:xfrm flipH="1" flipV="1">
            <a:off x="7050896" y="3647154"/>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flipV="1">
            <a:off x="5934536" y="3647154"/>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文字方塊 146"/>
          <p:cNvSpPr txBox="1"/>
          <p:nvPr/>
        </p:nvSpPr>
        <p:spPr>
          <a:xfrm>
            <a:off x="2126391" y="4096121"/>
            <a:ext cx="5209843"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3600" dirty="0" smtClean="0">
                <a:solidFill>
                  <a:schemeClr val="bg1"/>
                </a:solidFill>
              </a:rPr>
              <a:t>Which one is better?</a:t>
            </a:r>
            <a:endParaRPr lang="zh-TW" altLang="en-US" sz="3600" dirty="0">
              <a:solidFill>
                <a:schemeClr val="bg1"/>
              </a:solidFill>
            </a:endParaRPr>
          </a:p>
        </p:txBody>
      </p:sp>
      <p:sp>
        <p:nvSpPr>
          <p:cNvPr id="3" name="文字方塊 2"/>
          <p:cNvSpPr txBox="1"/>
          <p:nvPr/>
        </p:nvSpPr>
        <p:spPr>
          <a:xfrm>
            <a:off x="1718059" y="1641206"/>
            <a:ext cx="2969919" cy="95410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smtClean="0"/>
              <a:t>The same number of parameters</a:t>
            </a:r>
            <a:endParaRPr lang="zh-TW" altLang="en-US" sz="2800" dirty="0"/>
          </a:p>
        </p:txBody>
      </p:sp>
      <p:sp>
        <p:nvSpPr>
          <p:cNvPr id="43" name="左-右雙向箭號 42"/>
          <p:cNvSpPr/>
          <p:nvPr/>
        </p:nvSpPr>
        <p:spPr>
          <a:xfrm rot="20486886">
            <a:off x="3826753" y="2839509"/>
            <a:ext cx="1533838" cy="67257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955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3" grpId="0" animBg="1"/>
      <p:bldP spid="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Recipe for Learning</a:t>
            </a:r>
            <a:endParaRPr lang="zh-TW" altLang="en-US" dirty="0"/>
          </a:p>
        </p:txBody>
      </p:sp>
      <p:pic>
        <p:nvPicPr>
          <p:cNvPr id="57346" name="Picture 2" descr="http://edge.alluremedia.com.au/m/l/2015/03/IMG_20150319_112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15" y="1676525"/>
            <a:ext cx="773496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15974" y="6027863"/>
            <a:ext cx="7512050" cy="646331"/>
          </a:xfrm>
          <a:prstGeom prst="rect">
            <a:avLst/>
          </a:prstGeom>
        </p:spPr>
        <p:txBody>
          <a:bodyPr wrap="square">
            <a:spAutoFit/>
          </a:bodyPr>
          <a:lstStyle/>
          <a:p>
            <a:r>
              <a:rPr lang="zh-TW" altLang="en-US" dirty="0"/>
              <a:t>http://www.gizmodo.com.au/2015/04/the-basic-recipe-for-machine-learning-explained-in-a-single-powerpoint-slide/</a:t>
            </a:r>
          </a:p>
        </p:txBody>
      </p:sp>
    </p:spTree>
    <p:extLst>
      <p:ext uri="{BB962C8B-B14F-4D97-AF65-F5344CB8AC3E}">
        <p14:creationId xmlns:p14="http://schemas.microsoft.com/office/powerpoint/2010/main" val="17689391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Recipe for Learning</a:t>
            </a:r>
            <a:endParaRPr lang="zh-TW" altLang="en-US" dirty="0"/>
          </a:p>
        </p:txBody>
      </p:sp>
      <p:pic>
        <p:nvPicPr>
          <p:cNvPr id="57346" name="Picture 2" descr="http://edge.alluremedia.com.au/m/l/2015/03/IMG_20150319_112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15" y="1676525"/>
            <a:ext cx="773496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15974" y="6027863"/>
            <a:ext cx="7512050" cy="646331"/>
          </a:xfrm>
          <a:prstGeom prst="rect">
            <a:avLst/>
          </a:prstGeom>
        </p:spPr>
        <p:txBody>
          <a:bodyPr wrap="square">
            <a:spAutoFit/>
          </a:bodyPr>
          <a:lstStyle/>
          <a:p>
            <a:r>
              <a:rPr lang="zh-TW" altLang="en-US" dirty="0"/>
              <a:t>http://www.gizmodo.com.au/2015/04/the-basic-recipe-for-machine-learning-explained-in-a-single-powerpoint-slide/</a:t>
            </a:r>
          </a:p>
        </p:txBody>
      </p:sp>
      <p:sp>
        <p:nvSpPr>
          <p:cNvPr id="5" name="文字方塊 4"/>
          <p:cNvSpPr txBox="1"/>
          <p:nvPr/>
        </p:nvSpPr>
        <p:spPr>
          <a:xfrm>
            <a:off x="5867400" y="3599113"/>
            <a:ext cx="1495425"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TW" sz="2400" dirty="0" smtClean="0"/>
              <a:t>overfitting</a:t>
            </a:r>
            <a:endParaRPr lang="zh-TW" altLang="en-US" sz="2400" dirty="0"/>
          </a:p>
        </p:txBody>
      </p:sp>
      <p:sp>
        <p:nvSpPr>
          <p:cNvPr id="7" name="文字方塊 6"/>
          <p:cNvSpPr txBox="1"/>
          <p:nvPr/>
        </p:nvSpPr>
        <p:spPr>
          <a:xfrm>
            <a:off x="628649" y="3599113"/>
            <a:ext cx="172118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sz="2400" dirty="0" smtClean="0"/>
              <a:t>Don’t forget!</a:t>
            </a:r>
            <a:endParaRPr lang="zh-TW" altLang="en-US" sz="2400" dirty="0"/>
          </a:p>
        </p:txBody>
      </p:sp>
      <p:sp>
        <p:nvSpPr>
          <p:cNvPr id="9" name="矩形 8"/>
          <p:cNvSpPr/>
          <p:nvPr/>
        </p:nvSpPr>
        <p:spPr>
          <a:xfrm>
            <a:off x="4571999" y="4252065"/>
            <a:ext cx="1581151" cy="82105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sz="2400" dirty="0" smtClean="0"/>
              <a:t>Preventing</a:t>
            </a:r>
          </a:p>
          <a:p>
            <a:pPr algn="ctr"/>
            <a:r>
              <a:rPr lang="en-US" altLang="zh-TW" sz="2400" dirty="0" smtClean="0"/>
              <a:t>Overfitting</a:t>
            </a:r>
            <a:endParaRPr lang="zh-TW" altLang="en-US" sz="2400" dirty="0"/>
          </a:p>
        </p:txBody>
      </p:sp>
      <p:sp>
        <p:nvSpPr>
          <p:cNvPr id="8" name="矩形 7"/>
          <p:cNvSpPr/>
          <p:nvPr/>
        </p:nvSpPr>
        <p:spPr>
          <a:xfrm>
            <a:off x="1443465" y="4140149"/>
            <a:ext cx="2879154" cy="489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400" dirty="0"/>
              <a:t>Modify </a:t>
            </a:r>
            <a:r>
              <a:rPr lang="en-US" altLang="zh-TW" sz="2400" dirty="0" smtClean="0"/>
              <a:t>the Network</a:t>
            </a:r>
            <a:endParaRPr lang="zh-TW" altLang="en-US" sz="2400" dirty="0"/>
          </a:p>
        </p:txBody>
      </p:sp>
      <p:sp>
        <p:nvSpPr>
          <p:cNvPr id="11" name="矩形 10"/>
          <p:cNvSpPr/>
          <p:nvPr/>
        </p:nvSpPr>
        <p:spPr>
          <a:xfrm>
            <a:off x="1458963" y="4675690"/>
            <a:ext cx="2879154" cy="6438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smtClean="0"/>
              <a:t>Better optimization Strategy</a:t>
            </a:r>
            <a:endParaRPr lang="zh-TW" altLang="en-US" sz="2400" dirty="0"/>
          </a:p>
        </p:txBody>
      </p:sp>
    </p:spTree>
    <p:extLst>
      <p:ext uri="{BB962C8B-B14F-4D97-AF65-F5344CB8AC3E}">
        <p14:creationId xmlns:p14="http://schemas.microsoft.com/office/powerpoint/2010/main" val="170785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8"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2622" y="3125391"/>
            <a:ext cx="5981692" cy="566822"/>
          </a:xfrm>
          <a:prstGeom prst="rect">
            <a:avLst/>
          </a:prstGeom>
        </p:spPr>
        <p:txBody>
          <a:bodyPr vert="horz" wrap="square" lIns="0" tIns="12700" rIns="0" bIns="0" rtlCol="0" anchor="ctr">
            <a:spAutoFit/>
          </a:bodyPr>
          <a:lstStyle/>
          <a:p>
            <a:pPr marL="12700">
              <a:lnSpc>
                <a:spcPct val="100000"/>
              </a:lnSpc>
              <a:spcBef>
                <a:spcPts val="100"/>
              </a:spcBef>
            </a:pPr>
            <a:r>
              <a:rPr lang="en-US" sz="3600" spc="-5" dirty="0" smtClean="0"/>
              <a:t>Neural networks re-visited</a:t>
            </a:r>
            <a:endParaRPr sz="3600" dirty="0"/>
          </a:p>
        </p:txBody>
      </p:sp>
      <p:sp>
        <p:nvSpPr>
          <p:cNvPr id="3" name="object 3"/>
          <p:cNvSpPr txBox="1">
            <a:spLocks noGrp="1"/>
          </p:cNvSpPr>
          <p:nvPr>
            <p:ph type="ftr" sz="quarter" idx="5"/>
          </p:nvPr>
        </p:nvSpPr>
        <p:spPr>
          <a:xfrm>
            <a:off x="3028950" y="7984109"/>
            <a:ext cx="3086100" cy="538609"/>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4" name="object 4"/>
          <p:cNvSpPr txBox="1">
            <a:spLocks noGrp="1"/>
          </p:cNvSpPr>
          <p:nvPr>
            <p:ph type="sldNum" sz="quarter" idx="7"/>
          </p:nvPr>
        </p:nvSpPr>
        <p:spPr>
          <a:xfrm>
            <a:off x="6457950" y="8118761"/>
            <a:ext cx="2057400" cy="269304"/>
          </a:xfrm>
          <a:prstGeom prst="rect">
            <a:avLst/>
          </a:prstGeom>
        </p:spPr>
        <p:txBody>
          <a:bodyPr vert="horz" wrap="square" lIns="0" tIns="0" rIns="0" bIns="0" rtlCol="0" anchor="ctr">
            <a:spAutoFit/>
          </a:bodyPr>
          <a:lstStyle/>
          <a:p>
            <a:pPr marL="12700">
              <a:lnSpc>
                <a:spcPts val="2090"/>
              </a:lnSpc>
            </a:pPr>
            <a:r>
              <a:rPr spc="-5" dirty="0"/>
              <a:t>Lecture </a:t>
            </a:r>
            <a:r>
              <a:rPr dirty="0"/>
              <a:t>4 -</a:t>
            </a:r>
            <a:r>
              <a:rPr spc="-215" dirty="0"/>
              <a:t> </a:t>
            </a:r>
            <a:fld id="{81D60167-4931-47E6-BA6A-407CBD079E47}" type="slidenum">
              <a:rPr dirty="0"/>
              <a:pPr marL="12700">
                <a:lnSpc>
                  <a:spcPts val="2090"/>
                </a:lnSpc>
              </a:pPr>
              <a:t>65</a:t>
            </a:fld>
            <a:endParaRPr dirty="0"/>
          </a:p>
        </p:txBody>
      </p:sp>
      <p:sp>
        <p:nvSpPr>
          <p:cNvPr id="5" name="object 5"/>
          <p:cNvSpPr txBox="1">
            <a:spLocks noGrp="1"/>
          </p:cNvSpPr>
          <p:nvPr>
            <p:ph type="dt" sz="half" idx="6"/>
          </p:nvPr>
        </p:nvSpPr>
        <p:spPr>
          <a:xfrm>
            <a:off x="628650" y="8118761"/>
            <a:ext cx="2057400" cy="269304"/>
          </a:xfrm>
          <a:prstGeom prst="rect">
            <a:avLst/>
          </a:prstGeom>
        </p:spPr>
        <p:txBody>
          <a:bodyPr vert="horz" wrap="square" lIns="0" tIns="0" rIns="0" bIns="0" rtlCol="0" anchor="ctr">
            <a:spAutoFit/>
          </a:bodyPr>
          <a:lstStyle/>
          <a:p>
            <a:pPr marL="12700">
              <a:lnSpc>
                <a:spcPts val="2090"/>
              </a:lnSpc>
            </a:pPr>
            <a:r>
              <a:rPr spc="-5" dirty="0"/>
              <a:t>April 12,</a:t>
            </a:r>
            <a:r>
              <a:rPr spc="-90" dirty="0"/>
              <a:t> </a:t>
            </a:r>
            <a:r>
              <a:rPr spc="-5" dirty="0"/>
              <a:t>2018</a:t>
            </a:r>
          </a:p>
        </p:txBody>
      </p:sp>
    </p:spTree>
    <p:extLst>
      <p:ext uri="{BB962C8B-B14F-4D97-AF65-F5344CB8AC3E}">
        <p14:creationId xmlns:p14="http://schemas.microsoft.com/office/powerpoint/2010/main" val="23288773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4725" y="992250"/>
            <a:ext cx="6166485" cy="452120"/>
          </a:xfrm>
          <a:prstGeom prst="rect">
            <a:avLst/>
          </a:prstGeom>
        </p:spPr>
        <p:txBody>
          <a:bodyPr vert="horz" wrap="square" lIns="0" tIns="12700" rIns="0" bIns="0" rtlCol="0">
            <a:spAutoFit/>
          </a:bodyPr>
          <a:lstStyle/>
          <a:p>
            <a:pPr marL="12700">
              <a:spcBef>
                <a:spcPts val="100"/>
              </a:spcBef>
            </a:pPr>
            <a:r>
              <a:rPr sz="2800" spc="-5" dirty="0">
                <a:latin typeface="Arial"/>
                <a:cs typeface="Arial"/>
              </a:rPr>
              <a:t>Neural networks: without the brain</a:t>
            </a:r>
            <a:r>
              <a:rPr sz="2800" spc="-85" dirty="0">
                <a:latin typeface="Arial"/>
                <a:cs typeface="Arial"/>
              </a:rPr>
              <a:t> </a:t>
            </a:r>
            <a:r>
              <a:rPr sz="2800" dirty="0">
                <a:latin typeface="Arial"/>
                <a:cs typeface="Arial"/>
              </a:rPr>
              <a:t>stuff</a:t>
            </a:r>
            <a:endParaRPr sz="2800">
              <a:latin typeface="Arial"/>
              <a:cs typeface="Arial"/>
            </a:endParaRPr>
          </a:p>
        </p:txBody>
      </p:sp>
      <p:sp>
        <p:nvSpPr>
          <p:cNvPr id="3" name="object 3"/>
          <p:cNvSpPr/>
          <p:nvPr/>
        </p:nvSpPr>
        <p:spPr>
          <a:xfrm>
            <a:off x="5027989" y="2209322"/>
            <a:ext cx="1649164" cy="49474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72774" y="2231501"/>
            <a:ext cx="4189729"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a:t>
            </a:r>
            <a:r>
              <a:rPr sz="2400" b="1" spc="-5" dirty="0">
                <a:latin typeface="Arial"/>
                <a:cs typeface="Arial"/>
              </a:rPr>
              <a:t>Before</a:t>
            </a:r>
            <a:r>
              <a:rPr sz="2400" spc="-5" dirty="0">
                <a:latin typeface="Arial"/>
                <a:cs typeface="Arial"/>
              </a:rPr>
              <a:t>) Linear </a:t>
            </a:r>
            <a:r>
              <a:rPr sz="2400" dirty="0">
                <a:latin typeface="Arial"/>
                <a:cs typeface="Arial"/>
              </a:rPr>
              <a:t>score</a:t>
            </a:r>
            <a:r>
              <a:rPr sz="2400" spc="-80" dirty="0">
                <a:latin typeface="Arial"/>
                <a:cs typeface="Arial"/>
              </a:rPr>
              <a:t> </a:t>
            </a:r>
            <a:r>
              <a:rPr sz="2400" spc="-5" dirty="0">
                <a:latin typeface="Arial"/>
                <a:cs typeface="Arial"/>
              </a:rPr>
              <a:t>function:</a:t>
            </a:r>
            <a:endParaRPr sz="2400">
              <a:latin typeface="Arial"/>
              <a:cs typeface="Arial"/>
            </a:endParaRPr>
          </a:p>
        </p:txBody>
      </p:sp>
      <p:sp>
        <p:nvSpPr>
          <p:cNvPr id="5" name="object 5"/>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6" name="object 6"/>
          <p:cNvSpPr txBox="1">
            <a:spLocks noGrp="1"/>
          </p:cNvSpPr>
          <p:nvPr>
            <p:ph type="sldNum" sz="quarter" idx="4294967295"/>
          </p:nvPr>
        </p:nvSpPr>
        <p:spPr>
          <a:xfrm>
            <a:off x="0" y="857250"/>
            <a:ext cx="0" cy="269304"/>
          </a:xfrm>
          <a:prstGeom prst="rect">
            <a:avLst/>
          </a:prstGeom>
        </p:spPr>
        <p:txBody>
          <a:bodyPr vert="horz" wrap="square" lIns="0" tIns="0" rIns="0" bIns="0" rtlCol="0">
            <a:spAutoFit/>
          </a:bodyPr>
          <a:lstStyle/>
          <a:p>
            <a:pPr marL="12700">
              <a:lnSpc>
                <a:spcPts val="2090"/>
              </a:lnSpc>
            </a:pPr>
            <a:endParaRPr dirty="0"/>
          </a:p>
        </p:txBody>
      </p:sp>
      <p:sp>
        <p:nvSpPr>
          <p:cNvPr id="7" name="object 7"/>
          <p:cNvSpPr txBox="1">
            <a:spLocks noGrp="1"/>
          </p:cNvSpPr>
          <p:nvPr>
            <p:ph type="dt" sz="half" idx="4294967295"/>
          </p:nvPr>
        </p:nvSpPr>
        <p:spPr>
          <a:xfrm>
            <a:off x="0" y="857250"/>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18536441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27989" y="2209322"/>
            <a:ext cx="1649164" cy="49474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70774" y="2020362"/>
            <a:ext cx="4191635" cy="1179195"/>
          </a:xfrm>
          <a:prstGeom prst="rect">
            <a:avLst/>
          </a:prstGeom>
        </p:spPr>
        <p:txBody>
          <a:bodyPr vert="horz" wrap="square" lIns="0" tIns="12700" rIns="0" bIns="0" rtlCol="0">
            <a:spAutoFit/>
          </a:bodyPr>
          <a:lstStyle/>
          <a:p>
            <a:pPr marL="12700" marR="5080" indent="1905">
              <a:lnSpc>
                <a:spcPct val="157700"/>
              </a:lnSpc>
              <a:spcBef>
                <a:spcPts val="100"/>
              </a:spcBef>
            </a:pPr>
            <a:r>
              <a:rPr sz="2400" spc="-5" dirty="0">
                <a:latin typeface="Arial"/>
                <a:cs typeface="Arial"/>
              </a:rPr>
              <a:t>(</a:t>
            </a:r>
            <a:r>
              <a:rPr sz="2400" b="1" spc="-5" dirty="0">
                <a:latin typeface="Arial"/>
                <a:cs typeface="Arial"/>
              </a:rPr>
              <a:t>Before</a:t>
            </a:r>
            <a:r>
              <a:rPr sz="2400" spc="-5" dirty="0">
                <a:latin typeface="Arial"/>
                <a:cs typeface="Arial"/>
              </a:rPr>
              <a:t>) Linear </a:t>
            </a:r>
            <a:r>
              <a:rPr sz="2400" dirty="0">
                <a:latin typeface="Arial"/>
                <a:cs typeface="Arial"/>
              </a:rPr>
              <a:t>score </a:t>
            </a:r>
            <a:r>
              <a:rPr sz="2400" spc="-5" dirty="0">
                <a:latin typeface="Arial"/>
                <a:cs typeface="Arial"/>
              </a:rPr>
              <a:t>function:  (</a:t>
            </a:r>
            <a:r>
              <a:rPr sz="2400" b="1" spc="-5" dirty="0">
                <a:latin typeface="Arial"/>
                <a:cs typeface="Arial"/>
              </a:rPr>
              <a:t>Now</a:t>
            </a:r>
            <a:r>
              <a:rPr sz="2400" spc="-5" dirty="0">
                <a:latin typeface="Arial"/>
                <a:cs typeface="Arial"/>
              </a:rPr>
              <a:t>) 2-layer Neural</a:t>
            </a:r>
            <a:r>
              <a:rPr sz="2400" spc="-55" dirty="0">
                <a:latin typeface="Arial"/>
                <a:cs typeface="Arial"/>
              </a:rPr>
              <a:t> </a:t>
            </a:r>
            <a:r>
              <a:rPr sz="2400" spc="-5" dirty="0">
                <a:latin typeface="Arial"/>
                <a:cs typeface="Arial"/>
              </a:rPr>
              <a:t>Network</a:t>
            </a:r>
            <a:endParaRPr sz="2400">
              <a:latin typeface="Arial"/>
              <a:cs typeface="Arial"/>
            </a:endParaRPr>
          </a:p>
        </p:txBody>
      </p:sp>
      <p:sp>
        <p:nvSpPr>
          <p:cNvPr id="4" name="object 4"/>
          <p:cNvSpPr/>
          <p:nvPr/>
        </p:nvSpPr>
        <p:spPr>
          <a:xfrm>
            <a:off x="5061115" y="2804996"/>
            <a:ext cx="3527381" cy="44893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84725" y="992250"/>
            <a:ext cx="6166485" cy="452120"/>
          </a:xfrm>
          <a:prstGeom prst="rect">
            <a:avLst/>
          </a:prstGeom>
        </p:spPr>
        <p:txBody>
          <a:bodyPr vert="horz" wrap="square" lIns="0" tIns="12700" rIns="0" bIns="0" rtlCol="0">
            <a:spAutoFit/>
          </a:bodyPr>
          <a:lstStyle/>
          <a:p>
            <a:pPr marL="12700">
              <a:spcBef>
                <a:spcPts val="100"/>
              </a:spcBef>
            </a:pPr>
            <a:r>
              <a:rPr sz="2800" spc="-5" dirty="0">
                <a:latin typeface="Arial"/>
                <a:cs typeface="Arial"/>
              </a:rPr>
              <a:t>Neural networks: without the brain</a:t>
            </a:r>
            <a:r>
              <a:rPr sz="2800" spc="-85" dirty="0">
                <a:latin typeface="Arial"/>
                <a:cs typeface="Arial"/>
              </a:rPr>
              <a:t> </a:t>
            </a:r>
            <a:r>
              <a:rPr sz="2800" dirty="0">
                <a:latin typeface="Arial"/>
                <a:cs typeface="Arial"/>
              </a:rPr>
              <a:t>stuff</a:t>
            </a:r>
            <a:endParaRPr sz="2800">
              <a:latin typeface="Arial"/>
              <a:cs typeface="Arial"/>
            </a:endParaRPr>
          </a:p>
        </p:txBody>
      </p:sp>
      <p:sp>
        <p:nvSpPr>
          <p:cNvPr id="6" name="object 6"/>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7" name="object 7"/>
          <p:cNvSpPr txBox="1">
            <a:spLocks noGrp="1"/>
          </p:cNvSpPr>
          <p:nvPr>
            <p:ph type="sldNum" sz="quarter" idx="4294967295"/>
          </p:nvPr>
        </p:nvSpPr>
        <p:spPr>
          <a:xfrm>
            <a:off x="0" y="857250"/>
            <a:ext cx="0" cy="269304"/>
          </a:xfrm>
          <a:prstGeom prst="rect">
            <a:avLst/>
          </a:prstGeom>
        </p:spPr>
        <p:txBody>
          <a:bodyPr vert="horz" wrap="square" lIns="0" tIns="0" rIns="0" bIns="0" rtlCol="0">
            <a:spAutoFit/>
          </a:bodyPr>
          <a:lstStyle/>
          <a:p>
            <a:pPr marL="12700">
              <a:lnSpc>
                <a:spcPts val="2090"/>
              </a:lnSpc>
            </a:pPr>
            <a:endParaRPr dirty="0"/>
          </a:p>
        </p:txBody>
      </p:sp>
      <p:sp>
        <p:nvSpPr>
          <p:cNvPr id="8" name="object 8"/>
          <p:cNvSpPr txBox="1">
            <a:spLocks noGrp="1"/>
          </p:cNvSpPr>
          <p:nvPr>
            <p:ph type="dt" sz="half" idx="4294967295"/>
          </p:nvPr>
        </p:nvSpPr>
        <p:spPr>
          <a:xfrm>
            <a:off x="0" y="857250"/>
            <a:ext cx="0" cy="269304"/>
          </a:xfrm>
          <a:prstGeom prst="rect">
            <a:avLst/>
          </a:prstGeom>
        </p:spPr>
        <p:txBody>
          <a:bodyPr vert="horz" wrap="square" lIns="0" tIns="0" rIns="0" bIns="0" rtlCol="0">
            <a:spAutoFit/>
          </a:bodyPr>
          <a:lstStyle/>
          <a:p>
            <a:pPr marL="12700">
              <a:lnSpc>
                <a:spcPts val="2090"/>
              </a:lnSpc>
            </a:pPr>
            <a:endParaRPr spc="-5" dirty="0"/>
          </a:p>
        </p:txBody>
      </p:sp>
    </p:spTree>
    <p:extLst>
      <p:ext uri="{BB962C8B-B14F-4D97-AF65-F5344CB8AC3E}">
        <p14:creationId xmlns:p14="http://schemas.microsoft.com/office/powerpoint/2010/main" val="24866209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27989" y="1599723"/>
            <a:ext cx="1649164" cy="4947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61115" y="2195397"/>
            <a:ext cx="3527381" cy="44893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84725" y="830340"/>
            <a:ext cx="6166485" cy="1888337"/>
          </a:xfrm>
          <a:prstGeom prst="rect">
            <a:avLst/>
          </a:prstGeom>
        </p:spPr>
        <p:txBody>
          <a:bodyPr vert="horz" wrap="square" lIns="0" tIns="249555" rIns="0" bIns="0" rtlCol="0" anchor="ctr">
            <a:spAutoFit/>
          </a:bodyPr>
          <a:lstStyle/>
          <a:p>
            <a:pPr marL="12700">
              <a:lnSpc>
                <a:spcPct val="100000"/>
              </a:lnSpc>
              <a:spcBef>
                <a:spcPts val="1965"/>
              </a:spcBef>
            </a:pPr>
            <a:r>
              <a:rPr sz="2800" spc="-5" dirty="0"/>
              <a:t>Neural networks: without the brain</a:t>
            </a:r>
            <a:r>
              <a:rPr sz="2800" spc="-85" dirty="0"/>
              <a:t> </a:t>
            </a:r>
            <a:r>
              <a:rPr sz="2800" dirty="0"/>
              <a:t>stuff</a:t>
            </a:r>
            <a:endParaRPr sz="2800"/>
          </a:p>
          <a:p>
            <a:pPr marL="198120" marR="1793875" indent="1905">
              <a:lnSpc>
                <a:spcPts val="4540"/>
              </a:lnSpc>
              <a:spcBef>
                <a:spcPts val="365"/>
              </a:spcBef>
            </a:pPr>
            <a:r>
              <a:rPr sz="2400" spc="-5" dirty="0"/>
              <a:t>(</a:t>
            </a:r>
            <a:r>
              <a:rPr sz="2400" b="1" spc="-5" dirty="0">
                <a:latin typeface="Arial"/>
                <a:cs typeface="Arial"/>
              </a:rPr>
              <a:t>Before</a:t>
            </a:r>
            <a:r>
              <a:rPr sz="2400" spc="-5" dirty="0"/>
              <a:t>) Linear </a:t>
            </a:r>
            <a:r>
              <a:rPr sz="2400" dirty="0"/>
              <a:t>score </a:t>
            </a:r>
            <a:r>
              <a:rPr sz="2400" spc="-5" dirty="0"/>
              <a:t>function:  (</a:t>
            </a:r>
            <a:r>
              <a:rPr sz="2400" b="1" spc="-5" dirty="0">
                <a:latin typeface="Arial"/>
                <a:cs typeface="Arial"/>
              </a:rPr>
              <a:t>Now</a:t>
            </a:r>
            <a:r>
              <a:rPr sz="2400" spc="-5" dirty="0"/>
              <a:t>) 2-layer Neural</a:t>
            </a:r>
            <a:r>
              <a:rPr sz="2400" spc="-55" dirty="0"/>
              <a:t> </a:t>
            </a:r>
            <a:r>
              <a:rPr sz="2400" spc="-5" dirty="0"/>
              <a:t>Network</a:t>
            </a:r>
            <a:endParaRPr sz="2400">
              <a:latin typeface="Arial"/>
              <a:cs typeface="Arial"/>
            </a:endParaRPr>
          </a:p>
        </p:txBody>
      </p:sp>
      <p:sp>
        <p:nvSpPr>
          <p:cNvPr id="5" name="object 5"/>
          <p:cNvSpPr txBox="1"/>
          <p:nvPr/>
        </p:nvSpPr>
        <p:spPr>
          <a:xfrm>
            <a:off x="2788245" y="2717896"/>
            <a:ext cx="448309" cy="932948"/>
          </a:xfrm>
          <a:prstGeom prst="rect">
            <a:avLst/>
          </a:prstGeom>
          <a:solidFill>
            <a:srgbClr val="EDEDED"/>
          </a:solidFill>
          <a:ln w="9524">
            <a:solidFill>
              <a:srgbClr val="595959"/>
            </a:solidFill>
          </a:ln>
        </p:spPr>
        <p:txBody>
          <a:bodyPr vert="horz" wrap="square" lIns="0" tIns="1905" rIns="0" bIns="0" rtlCol="0">
            <a:spAutoFit/>
          </a:bodyPr>
          <a:lstStyle/>
          <a:p>
            <a:pPr>
              <a:spcBef>
                <a:spcPts val="15"/>
              </a:spcBef>
            </a:pPr>
            <a:endParaRPr sz="3650">
              <a:latin typeface="Times New Roman"/>
              <a:cs typeface="Times New Roman"/>
            </a:endParaRPr>
          </a:p>
          <a:p>
            <a:pPr marL="147320"/>
            <a:r>
              <a:rPr sz="2400" dirty="0">
                <a:latin typeface="Arial"/>
                <a:cs typeface="Arial"/>
              </a:rPr>
              <a:t>x</a:t>
            </a:r>
            <a:endParaRPr sz="2400">
              <a:latin typeface="Arial"/>
              <a:cs typeface="Arial"/>
            </a:endParaRPr>
          </a:p>
        </p:txBody>
      </p:sp>
      <p:sp>
        <p:nvSpPr>
          <p:cNvPr id="6" name="object 6"/>
          <p:cNvSpPr txBox="1"/>
          <p:nvPr/>
        </p:nvSpPr>
        <p:spPr>
          <a:xfrm>
            <a:off x="4136442" y="3054060"/>
            <a:ext cx="448309" cy="606576"/>
          </a:xfrm>
          <a:prstGeom prst="rect">
            <a:avLst/>
          </a:prstGeom>
          <a:solidFill>
            <a:srgbClr val="EDEDED"/>
          </a:solidFill>
          <a:ln w="9524">
            <a:solidFill>
              <a:srgbClr val="595959"/>
            </a:solidFill>
          </a:ln>
        </p:spPr>
        <p:txBody>
          <a:bodyPr vert="horz" wrap="square" lIns="0" tIns="234950" rIns="0" bIns="0" rtlCol="0">
            <a:spAutoFit/>
          </a:bodyPr>
          <a:lstStyle/>
          <a:p>
            <a:pPr marL="139065">
              <a:spcBef>
                <a:spcPts val="1850"/>
              </a:spcBef>
            </a:pPr>
            <a:r>
              <a:rPr sz="2400" dirty="0">
                <a:latin typeface="Arial"/>
                <a:cs typeface="Arial"/>
              </a:rPr>
              <a:t>h</a:t>
            </a:r>
            <a:endParaRPr sz="2400">
              <a:latin typeface="Arial"/>
              <a:cs typeface="Arial"/>
            </a:endParaRPr>
          </a:p>
        </p:txBody>
      </p:sp>
      <p:sp>
        <p:nvSpPr>
          <p:cNvPr id="7" name="object 7"/>
          <p:cNvSpPr/>
          <p:nvPr/>
        </p:nvSpPr>
        <p:spPr>
          <a:xfrm>
            <a:off x="3236469" y="3910569"/>
            <a:ext cx="904875" cy="272415"/>
          </a:xfrm>
          <a:custGeom>
            <a:avLst/>
            <a:gdLst/>
            <a:ahLst/>
            <a:cxnLst/>
            <a:rect l="l" t="t" r="r" b="b"/>
            <a:pathLst>
              <a:path w="904875" h="272414">
                <a:moveTo>
                  <a:pt x="0" y="272099"/>
                </a:moveTo>
                <a:lnTo>
                  <a:pt x="904498" y="0"/>
                </a:lnTo>
              </a:path>
            </a:pathLst>
          </a:custGeom>
          <a:ln w="9524">
            <a:solidFill>
              <a:srgbClr val="595959"/>
            </a:solidFill>
          </a:ln>
        </p:spPr>
        <p:txBody>
          <a:bodyPr wrap="square" lIns="0" tIns="0" rIns="0" bIns="0" rtlCol="0"/>
          <a:lstStyle/>
          <a:p>
            <a:endParaRPr/>
          </a:p>
        </p:txBody>
      </p:sp>
      <p:sp>
        <p:nvSpPr>
          <p:cNvPr id="8" name="object 8"/>
          <p:cNvSpPr/>
          <p:nvPr/>
        </p:nvSpPr>
        <p:spPr>
          <a:xfrm>
            <a:off x="3236468" y="2725889"/>
            <a:ext cx="913130" cy="328295"/>
          </a:xfrm>
          <a:custGeom>
            <a:avLst/>
            <a:gdLst/>
            <a:ahLst/>
            <a:cxnLst/>
            <a:rect l="l" t="t" r="r" b="b"/>
            <a:pathLst>
              <a:path w="913129" h="328294">
                <a:moveTo>
                  <a:pt x="0" y="0"/>
                </a:moveTo>
                <a:lnTo>
                  <a:pt x="912598" y="328199"/>
                </a:lnTo>
              </a:path>
            </a:pathLst>
          </a:custGeom>
          <a:ln w="9524">
            <a:solidFill>
              <a:srgbClr val="595959"/>
            </a:solidFill>
          </a:ln>
        </p:spPr>
        <p:txBody>
          <a:bodyPr wrap="square" lIns="0" tIns="0" rIns="0" bIns="0" rtlCol="0"/>
          <a:lstStyle/>
          <a:p>
            <a:endParaRPr/>
          </a:p>
        </p:txBody>
      </p:sp>
      <p:sp>
        <p:nvSpPr>
          <p:cNvPr id="9" name="object 9"/>
          <p:cNvSpPr txBox="1"/>
          <p:nvPr/>
        </p:nvSpPr>
        <p:spPr>
          <a:xfrm>
            <a:off x="3437600" y="3288679"/>
            <a:ext cx="3683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W1</a:t>
            </a:r>
            <a:endParaRPr>
              <a:latin typeface="Arial"/>
              <a:cs typeface="Arial"/>
            </a:endParaRPr>
          </a:p>
        </p:txBody>
      </p:sp>
      <p:sp>
        <p:nvSpPr>
          <p:cNvPr id="10" name="object 10"/>
          <p:cNvSpPr txBox="1"/>
          <p:nvPr/>
        </p:nvSpPr>
        <p:spPr>
          <a:xfrm>
            <a:off x="5548664" y="3243518"/>
            <a:ext cx="448309" cy="415497"/>
          </a:xfrm>
          <a:prstGeom prst="rect">
            <a:avLst/>
          </a:prstGeom>
          <a:solidFill>
            <a:srgbClr val="EDEDED"/>
          </a:solidFill>
          <a:ln w="9524">
            <a:solidFill>
              <a:srgbClr val="595959"/>
            </a:solidFill>
          </a:ln>
        </p:spPr>
        <p:txBody>
          <a:bodyPr vert="horz" wrap="square" lIns="0" tIns="45719" rIns="0" bIns="0" rtlCol="0">
            <a:spAutoFit/>
          </a:bodyPr>
          <a:lstStyle/>
          <a:p>
            <a:pPr marL="147320">
              <a:spcBef>
                <a:spcPts val="359"/>
              </a:spcBef>
            </a:pPr>
            <a:r>
              <a:rPr sz="2400" dirty="0">
                <a:latin typeface="Arial"/>
                <a:cs typeface="Arial"/>
              </a:rPr>
              <a:t>s</a:t>
            </a:r>
            <a:endParaRPr sz="2400">
              <a:latin typeface="Arial"/>
              <a:cs typeface="Arial"/>
            </a:endParaRPr>
          </a:p>
        </p:txBody>
      </p:sp>
      <p:sp>
        <p:nvSpPr>
          <p:cNvPr id="11" name="object 11"/>
          <p:cNvSpPr/>
          <p:nvPr/>
        </p:nvSpPr>
        <p:spPr>
          <a:xfrm>
            <a:off x="4565165" y="3054060"/>
            <a:ext cx="1000760" cy="200660"/>
          </a:xfrm>
          <a:custGeom>
            <a:avLst/>
            <a:gdLst/>
            <a:ahLst/>
            <a:cxnLst/>
            <a:rect l="l" t="t" r="r" b="b"/>
            <a:pathLst>
              <a:path w="1000760" h="200660">
                <a:moveTo>
                  <a:pt x="0" y="0"/>
                </a:moveTo>
                <a:lnTo>
                  <a:pt x="1000497" y="200399"/>
                </a:lnTo>
              </a:path>
            </a:pathLst>
          </a:custGeom>
          <a:ln w="9524">
            <a:solidFill>
              <a:srgbClr val="595959"/>
            </a:solidFill>
          </a:ln>
        </p:spPr>
        <p:txBody>
          <a:bodyPr wrap="square" lIns="0" tIns="0" rIns="0" bIns="0" rtlCol="0"/>
          <a:lstStyle/>
          <a:p>
            <a:endParaRPr/>
          </a:p>
        </p:txBody>
      </p:sp>
      <p:sp>
        <p:nvSpPr>
          <p:cNvPr id="12" name="object 12"/>
          <p:cNvSpPr/>
          <p:nvPr/>
        </p:nvSpPr>
        <p:spPr>
          <a:xfrm>
            <a:off x="4581190" y="3710119"/>
            <a:ext cx="969010" cy="200660"/>
          </a:xfrm>
          <a:custGeom>
            <a:avLst/>
            <a:gdLst/>
            <a:ahLst/>
            <a:cxnLst/>
            <a:rect l="l" t="t" r="r" b="b"/>
            <a:pathLst>
              <a:path w="969010" h="200660">
                <a:moveTo>
                  <a:pt x="0" y="200399"/>
                </a:moveTo>
                <a:lnTo>
                  <a:pt x="968698" y="0"/>
                </a:lnTo>
              </a:path>
            </a:pathLst>
          </a:custGeom>
          <a:ln w="9524">
            <a:solidFill>
              <a:srgbClr val="595959"/>
            </a:solidFill>
          </a:ln>
        </p:spPr>
        <p:txBody>
          <a:bodyPr wrap="square" lIns="0" tIns="0" rIns="0" bIns="0" rtlCol="0"/>
          <a:lstStyle/>
          <a:p>
            <a:endParaRPr/>
          </a:p>
        </p:txBody>
      </p:sp>
      <p:sp>
        <p:nvSpPr>
          <p:cNvPr id="13" name="object 13"/>
          <p:cNvSpPr txBox="1"/>
          <p:nvPr/>
        </p:nvSpPr>
        <p:spPr>
          <a:xfrm>
            <a:off x="4812045" y="3294870"/>
            <a:ext cx="3683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W2</a:t>
            </a:r>
            <a:endParaRPr>
              <a:latin typeface="Arial"/>
              <a:cs typeface="Arial"/>
            </a:endParaRPr>
          </a:p>
        </p:txBody>
      </p:sp>
      <p:sp>
        <p:nvSpPr>
          <p:cNvPr id="17" name="object 17"/>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18" name="object 18"/>
          <p:cNvSpPr txBox="1">
            <a:spLocks noGrp="1"/>
          </p:cNvSpPr>
          <p:nvPr>
            <p:ph type="sldNum" sz="quarter" idx="4294967295"/>
          </p:nvPr>
        </p:nvSpPr>
        <p:spPr>
          <a:xfrm>
            <a:off x="0" y="857250"/>
            <a:ext cx="0" cy="3231654"/>
          </a:xfrm>
          <a:prstGeom prst="rect">
            <a:avLst/>
          </a:prstGeom>
        </p:spPr>
        <p:txBody>
          <a:bodyPr vert="horz" wrap="square" lIns="0" tIns="0" rIns="0" bIns="0" rtlCol="0">
            <a:spAutoFit/>
          </a:bodyPr>
          <a:lstStyle/>
          <a:p>
            <a:pPr marL="12700">
              <a:lnSpc>
                <a:spcPts val="2090"/>
              </a:lnSpc>
            </a:pPr>
            <a:r>
              <a:rPr spc="-5" dirty="0"/>
              <a:t>Lecture </a:t>
            </a:r>
            <a:r>
              <a:rPr dirty="0"/>
              <a:t>4 -</a:t>
            </a:r>
            <a:r>
              <a:rPr spc="-215" dirty="0"/>
              <a:t> </a:t>
            </a:r>
            <a:fld id="{81D60167-4931-47E6-BA6A-407CBD079E47}" type="slidenum">
              <a:rPr dirty="0"/>
              <a:pPr marL="12700">
                <a:lnSpc>
                  <a:spcPts val="2090"/>
                </a:lnSpc>
              </a:pPr>
              <a:t>68</a:t>
            </a:fld>
            <a:endParaRPr dirty="0"/>
          </a:p>
        </p:txBody>
      </p:sp>
      <p:sp>
        <p:nvSpPr>
          <p:cNvPr id="19" name="object 19"/>
          <p:cNvSpPr txBox="1">
            <a:spLocks noGrp="1"/>
          </p:cNvSpPr>
          <p:nvPr>
            <p:ph type="dt" sz="half" idx="4294967295"/>
          </p:nvPr>
        </p:nvSpPr>
        <p:spPr>
          <a:xfrm>
            <a:off x="0" y="857250"/>
            <a:ext cx="0" cy="3231654"/>
          </a:xfrm>
          <a:prstGeom prst="rect">
            <a:avLst/>
          </a:prstGeom>
        </p:spPr>
        <p:txBody>
          <a:bodyPr vert="horz" wrap="square" lIns="0" tIns="0" rIns="0" bIns="0" rtlCol="0">
            <a:spAutoFit/>
          </a:bodyPr>
          <a:lstStyle/>
          <a:p>
            <a:pPr marL="12700">
              <a:lnSpc>
                <a:spcPts val="2090"/>
              </a:lnSpc>
            </a:pPr>
            <a:r>
              <a:rPr spc="-5" dirty="0"/>
              <a:t>April 12,</a:t>
            </a:r>
            <a:r>
              <a:rPr spc="-90" dirty="0"/>
              <a:t> </a:t>
            </a:r>
            <a:r>
              <a:rPr spc="-5" dirty="0"/>
              <a:t>2018</a:t>
            </a:r>
          </a:p>
        </p:txBody>
      </p:sp>
      <p:sp>
        <p:nvSpPr>
          <p:cNvPr id="14" name="object 14"/>
          <p:cNvSpPr txBox="1"/>
          <p:nvPr/>
        </p:nvSpPr>
        <p:spPr>
          <a:xfrm>
            <a:off x="2136574" y="3958104"/>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15" name="object 15"/>
          <p:cNvSpPr txBox="1"/>
          <p:nvPr/>
        </p:nvSpPr>
        <p:spPr>
          <a:xfrm>
            <a:off x="4109016" y="3958104"/>
            <a:ext cx="407034"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100</a:t>
            </a:r>
            <a:endParaRPr>
              <a:latin typeface="Arial"/>
              <a:cs typeface="Arial"/>
            </a:endParaRPr>
          </a:p>
        </p:txBody>
      </p:sp>
      <p:sp>
        <p:nvSpPr>
          <p:cNvPr id="16" name="object 16"/>
          <p:cNvSpPr txBox="1"/>
          <p:nvPr/>
        </p:nvSpPr>
        <p:spPr>
          <a:xfrm>
            <a:off x="5642463" y="3888952"/>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Tree>
    <p:extLst>
      <p:ext uri="{BB962C8B-B14F-4D97-AF65-F5344CB8AC3E}">
        <p14:creationId xmlns:p14="http://schemas.microsoft.com/office/powerpoint/2010/main" val="18505281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27989" y="1599723"/>
            <a:ext cx="1649164" cy="4947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61115" y="2195397"/>
            <a:ext cx="3527381" cy="44893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84725" y="830340"/>
            <a:ext cx="6166485" cy="1888337"/>
          </a:xfrm>
          <a:prstGeom prst="rect">
            <a:avLst/>
          </a:prstGeom>
        </p:spPr>
        <p:txBody>
          <a:bodyPr vert="horz" wrap="square" lIns="0" tIns="249555" rIns="0" bIns="0" rtlCol="0" anchor="ctr">
            <a:spAutoFit/>
          </a:bodyPr>
          <a:lstStyle/>
          <a:p>
            <a:pPr marL="12700">
              <a:lnSpc>
                <a:spcPct val="100000"/>
              </a:lnSpc>
              <a:spcBef>
                <a:spcPts val="1965"/>
              </a:spcBef>
            </a:pPr>
            <a:r>
              <a:rPr sz="2800" spc="-5" dirty="0"/>
              <a:t>Neural networks: without the brain</a:t>
            </a:r>
            <a:r>
              <a:rPr sz="2800" spc="-85" dirty="0"/>
              <a:t> </a:t>
            </a:r>
            <a:r>
              <a:rPr sz="2800" dirty="0"/>
              <a:t>stuff</a:t>
            </a:r>
            <a:endParaRPr sz="2800"/>
          </a:p>
          <a:p>
            <a:pPr marL="198120" marR="1793875" indent="1905">
              <a:lnSpc>
                <a:spcPts val="4540"/>
              </a:lnSpc>
              <a:spcBef>
                <a:spcPts val="365"/>
              </a:spcBef>
            </a:pPr>
            <a:r>
              <a:rPr sz="2400" spc="-5" dirty="0"/>
              <a:t>(</a:t>
            </a:r>
            <a:r>
              <a:rPr sz="2400" b="1" spc="-5" dirty="0">
                <a:latin typeface="Arial"/>
                <a:cs typeface="Arial"/>
              </a:rPr>
              <a:t>Before</a:t>
            </a:r>
            <a:r>
              <a:rPr sz="2400" spc="-5" dirty="0"/>
              <a:t>) Linear </a:t>
            </a:r>
            <a:r>
              <a:rPr sz="2400" dirty="0"/>
              <a:t>score </a:t>
            </a:r>
            <a:r>
              <a:rPr sz="2400" spc="-5" dirty="0"/>
              <a:t>function:  (</a:t>
            </a:r>
            <a:r>
              <a:rPr sz="2400" b="1" spc="-5" dirty="0">
                <a:latin typeface="Arial"/>
                <a:cs typeface="Arial"/>
              </a:rPr>
              <a:t>Now</a:t>
            </a:r>
            <a:r>
              <a:rPr sz="2400" spc="-5" dirty="0"/>
              <a:t>) 2-layer Neural</a:t>
            </a:r>
            <a:r>
              <a:rPr sz="2400" spc="-55" dirty="0"/>
              <a:t> </a:t>
            </a:r>
            <a:r>
              <a:rPr sz="2400" spc="-5" dirty="0"/>
              <a:t>Network</a:t>
            </a:r>
            <a:endParaRPr sz="2400">
              <a:latin typeface="Arial"/>
              <a:cs typeface="Arial"/>
            </a:endParaRPr>
          </a:p>
        </p:txBody>
      </p:sp>
      <p:sp>
        <p:nvSpPr>
          <p:cNvPr id="5" name="object 5"/>
          <p:cNvSpPr txBox="1"/>
          <p:nvPr/>
        </p:nvSpPr>
        <p:spPr>
          <a:xfrm>
            <a:off x="2788245" y="2717896"/>
            <a:ext cx="448309" cy="932948"/>
          </a:xfrm>
          <a:prstGeom prst="rect">
            <a:avLst/>
          </a:prstGeom>
          <a:solidFill>
            <a:srgbClr val="EDEDED"/>
          </a:solidFill>
          <a:ln w="9524">
            <a:solidFill>
              <a:srgbClr val="595959"/>
            </a:solidFill>
          </a:ln>
        </p:spPr>
        <p:txBody>
          <a:bodyPr vert="horz" wrap="square" lIns="0" tIns="1905" rIns="0" bIns="0" rtlCol="0">
            <a:spAutoFit/>
          </a:bodyPr>
          <a:lstStyle/>
          <a:p>
            <a:pPr>
              <a:spcBef>
                <a:spcPts val="15"/>
              </a:spcBef>
            </a:pPr>
            <a:endParaRPr sz="3650">
              <a:latin typeface="Times New Roman"/>
              <a:cs typeface="Times New Roman"/>
            </a:endParaRPr>
          </a:p>
          <a:p>
            <a:pPr marL="147320"/>
            <a:r>
              <a:rPr sz="2400" dirty="0">
                <a:latin typeface="Arial"/>
                <a:cs typeface="Arial"/>
              </a:rPr>
              <a:t>x</a:t>
            </a:r>
            <a:endParaRPr sz="2400">
              <a:latin typeface="Arial"/>
              <a:cs typeface="Arial"/>
            </a:endParaRPr>
          </a:p>
        </p:txBody>
      </p:sp>
      <p:sp>
        <p:nvSpPr>
          <p:cNvPr id="6" name="object 6"/>
          <p:cNvSpPr txBox="1"/>
          <p:nvPr/>
        </p:nvSpPr>
        <p:spPr>
          <a:xfrm>
            <a:off x="4136442" y="3054060"/>
            <a:ext cx="448309" cy="606576"/>
          </a:xfrm>
          <a:prstGeom prst="rect">
            <a:avLst/>
          </a:prstGeom>
          <a:solidFill>
            <a:srgbClr val="EDEDED"/>
          </a:solidFill>
          <a:ln w="9524">
            <a:solidFill>
              <a:srgbClr val="595959"/>
            </a:solidFill>
          </a:ln>
        </p:spPr>
        <p:txBody>
          <a:bodyPr vert="horz" wrap="square" lIns="0" tIns="234950" rIns="0" bIns="0" rtlCol="0">
            <a:spAutoFit/>
          </a:bodyPr>
          <a:lstStyle/>
          <a:p>
            <a:pPr marL="139065">
              <a:spcBef>
                <a:spcPts val="1850"/>
              </a:spcBef>
            </a:pPr>
            <a:r>
              <a:rPr sz="2400" dirty="0">
                <a:latin typeface="Arial"/>
                <a:cs typeface="Arial"/>
              </a:rPr>
              <a:t>h</a:t>
            </a:r>
            <a:endParaRPr sz="2400">
              <a:latin typeface="Arial"/>
              <a:cs typeface="Arial"/>
            </a:endParaRPr>
          </a:p>
        </p:txBody>
      </p:sp>
      <p:sp>
        <p:nvSpPr>
          <p:cNvPr id="7" name="object 7"/>
          <p:cNvSpPr/>
          <p:nvPr/>
        </p:nvSpPr>
        <p:spPr>
          <a:xfrm>
            <a:off x="3236469" y="3910569"/>
            <a:ext cx="904875" cy="272415"/>
          </a:xfrm>
          <a:custGeom>
            <a:avLst/>
            <a:gdLst/>
            <a:ahLst/>
            <a:cxnLst/>
            <a:rect l="l" t="t" r="r" b="b"/>
            <a:pathLst>
              <a:path w="904875" h="272414">
                <a:moveTo>
                  <a:pt x="0" y="272099"/>
                </a:moveTo>
                <a:lnTo>
                  <a:pt x="904498" y="0"/>
                </a:lnTo>
              </a:path>
            </a:pathLst>
          </a:custGeom>
          <a:ln w="9524">
            <a:solidFill>
              <a:srgbClr val="595959"/>
            </a:solidFill>
          </a:ln>
        </p:spPr>
        <p:txBody>
          <a:bodyPr wrap="square" lIns="0" tIns="0" rIns="0" bIns="0" rtlCol="0"/>
          <a:lstStyle/>
          <a:p>
            <a:endParaRPr/>
          </a:p>
        </p:txBody>
      </p:sp>
      <p:sp>
        <p:nvSpPr>
          <p:cNvPr id="8" name="object 8"/>
          <p:cNvSpPr/>
          <p:nvPr/>
        </p:nvSpPr>
        <p:spPr>
          <a:xfrm>
            <a:off x="3236468" y="2725889"/>
            <a:ext cx="913130" cy="328295"/>
          </a:xfrm>
          <a:custGeom>
            <a:avLst/>
            <a:gdLst/>
            <a:ahLst/>
            <a:cxnLst/>
            <a:rect l="l" t="t" r="r" b="b"/>
            <a:pathLst>
              <a:path w="913129" h="328294">
                <a:moveTo>
                  <a:pt x="0" y="0"/>
                </a:moveTo>
                <a:lnTo>
                  <a:pt x="912598" y="328199"/>
                </a:lnTo>
              </a:path>
            </a:pathLst>
          </a:custGeom>
          <a:ln w="9524">
            <a:solidFill>
              <a:srgbClr val="595959"/>
            </a:solidFill>
          </a:ln>
        </p:spPr>
        <p:txBody>
          <a:bodyPr wrap="square" lIns="0" tIns="0" rIns="0" bIns="0" rtlCol="0"/>
          <a:lstStyle/>
          <a:p>
            <a:endParaRPr/>
          </a:p>
        </p:txBody>
      </p:sp>
      <p:sp>
        <p:nvSpPr>
          <p:cNvPr id="9" name="object 9"/>
          <p:cNvSpPr txBox="1"/>
          <p:nvPr/>
        </p:nvSpPr>
        <p:spPr>
          <a:xfrm>
            <a:off x="3437600" y="3288679"/>
            <a:ext cx="3683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W1</a:t>
            </a:r>
            <a:endParaRPr>
              <a:latin typeface="Arial"/>
              <a:cs typeface="Arial"/>
            </a:endParaRPr>
          </a:p>
        </p:txBody>
      </p:sp>
      <p:sp>
        <p:nvSpPr>
          <p:cNvPr id="10" name="object 10"/>
          <p:cNvSpPr txBox="1"/>
          <p:nvPr/>
        </p:nvSpPr>
        <p:spPr>
          <a:xfrm>
            <a:off x="5548664" y="3243518"/>
            <a:ext cx="448309" cy="415497"/>
          </a:xfrm>
          <a:prstGeom prst="rect">
            <a:avLst/>
          </a:prstGeom>
          <a:solidFill>
            <a:srgbClr val="EDEDED"/>
          </a:solidFill>
          <a:ln w="9524">
            <a:solidFill>
              <a:srgbClr val="595959"/>
            </a:solidFill>
          </a:ln>
        </p:spPr>
        <p:txBody>
          <a:bodyPr vert="horz" wrap="square" lIns="0" tIns="45719" rIns="0" bIns="0" rtlCol="0">
            <a:spAutoFit/>
          </a:bodyPr>
          <a:lstStyle/>
          <a:p>
            <a:pPr marL="147320">
              <a:spcBef>
                <a:spcPts val="359"/>
              </a:spcBef>
            </a:pPr>
            <a:r>
              <a:rPr sz="2400" dirty="0">
                <a:latin typeface="Arial"/>
                <a:cs typeface="Arial"/>
              </a:rPr>
              <a:t>s</a:t>
            </a:r>
            <a:endParaRPr sz="2400">
              <a:latin typeface="Arial"/>
              <a:cs typeface="Arial"/>
            </a:endParaRPr>
          </a:p>
        </p:txBody>
      </p:sp>
      <p:sp>
        <p:nvSpPr>
          <p:cNvPr id="11" name="object 11"/>
          <p:cNvSpPr/>
          <p:nvPr/>
        </p:nvSpPr>
        <p:spPr>
          <a:xfrm>
            <a:off x="4565165" y="3054060"/>
            <a:ext cx="1000760" cy="200660"/>
          </a:xfrm>
          <a:custGeom>
            <a:avLst/>
            <a:gdLst/>
            <a:ahLst/>
            <a:cxnLst/>
            <a:rect l="l" t="t" r="r" b="b"/>
            <a:pathLst>
              <a:path w="1000760" h="200660">
                <a:moveTo>
                  <a:pt x="0" y="0"/>
                </a:moveTo>
                <a:lnTo>
                  <a:pt x="1000497" y="200399"/>
                </a:lnTo>
              </a:path>
            </a:pathLst>
          </a:custGeom>
          <a:ln w="9524">
            <a:solidFill>
              <a:srgbClr val="595959"/>
            </a:solidFill>
          </a:ln>
        </p:spPr>
        <p:txBody>
          <a:bodyPr wrap="square" lIns="0" tIns="0" rIns="0" bIns="0" rtlCol="0"/>
          <a:lstStyle/>
          <a:p>
            <a:endParaRPr/>
          </a:p>
        </p:txBody>
      </p:sp>
      <p:sp>
        <p:nvSpPr>
          <p:cNvPr id="12" name="object 12"/>
          <p:cNvSpPr/>
          <p:nvPr/>
        </p:nvSpPr>
        <p:spPr>
          <a:xfrm>
            <a:off x="4581190" y="3710119"/>
            <a:ext cx="969010" cy="200660"/>
          </a:xfrm>
          <a:custGeom>
            <a:avLst/>
            <a:gdLst/>
            <a:ahLst/>
            <a:cxnLst/>
            <a:rect l="l" t="t" r="r" b="b"/>
            <a:pathLst>
              <a:path w="969010" h="200660">
                <a:moveTo>
                  <a:pt x="0" y="200399"/>
                </a:moveTo>
                <a:lnTo>
                  <a:pt x="968698" y="0"/>
                </a:lnTo>
              </a:path>
            </a:pathLst>
          </a:custGeom>
          <a:ln w="9524">
            <a:solidFill>
              <a:srgbClr val="595959"/>
            </a:solidFill>
          </a:ln>
        </p:spPr>
        <p:txBody>
          <a:bodyPr wrap="square" lIns="0" tIns="0" rIns="0" bIns="0" rtlCol="0"/>
          <a:lstStyle/>
          <a:p>
            <a:endParaRPr/>
          </a:p>
        </p:txBody>
      </p:sp>
      <p:sp>
        <p:nvSpPr>
          <p:cNvPr id="13" name="object 13"/>
          <p:cNvSpPr txBox="1"/>
          <p:nvPr/>
        </p:nvSpPr>
        <p:spPr>
          <a:xfrm>
            <a:off x="4812045" y="3294870"/>
            <a:ext cx="3683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W2</a:t>
            </a:r>
            <a:endParaRPr>
              <a:latin typeface="Arial"/>
              <a:cs typeface="Arial"/>
            </a:endParaRPr>
          </a:p>
        </p:txBody>
      </p:sp>
      <p:sp>
        <p:nvSpPr>
          <p:cNvPr id="14" name="object 14"/>
          <p:cNvSpPr txBox="1"/>
          <p:nvPr/>
        </p:nvSpPr>
        <p:spPr>
          <a:xfrm>
            <a:off x="2136574" y="3958104"/>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15" name="object 15"/>
          <p:cNvSpPr txBox="1"/>
          <p:nvPr/>
        </p:nvSpPr>
        <p:spPr>
          <a:xfrm>
            <a:off x="4109016" y="3958104"/>
            <a:ext cx="407034"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100</a:t>
            </a:r>
            <a:endParaRPr>
              <a:latin typeface="Arial"/>
              <a:cs typeface="Arial"/>
            </a:endParaRPr>
          </a:p>
        </p:txBody>
      </p:sp>
      <p:sp>
        <p:nvSpPr>
          <p:cNvPr id="16" name="object 16"/>
          <p:cNvSpPr txBox="1"/>
          <p:nvPr/>
        </p:nvSpPr>
        <p:spPr>
          <a:xfrm>
            <a:off x="5642463" y="3888952"/>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17" name="object 17"/>
          <p:cNvSpPr/>
          <p:nvPr/>
        </p:nvSpPr>
        <p:spPr>
          <a:xfrm>
            <a:off x="767446" y="4389693"/>
            <a:ext cx="7521509" cy="795623"/>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762683" y="4384942"/>
            <a:ext cx="7531100" cy="805180"/>
          </a:xfrm>
          <a:custGeom>
            <a:avLst/>
            <a:gdLst/>
            <a:ahLst/>
            <a:cxnLst/>
            <a:rect l="l" t="t" r="r" b="b"/>
            <a:pathLst>
              <a:path w="7531100" h="805179">
                <a:moveTo>
                  <a:pt x="0" y="0"/>
                </a:moveTo>
                <a:lnTo>
                  <a:pt x="7531049" y="0"/>
                </a:lnTo>
                <a:lnTo>
                  <a:pt x="7531049" y="805148"/>
                </a:lnTo>
                <a:lnTo>
                  <a:pt x="0" y="805148"/>
                </a:lnTo>
                <a:lnTo>
                  <a:pt x="0" y="0"/>
                </a:lnTo>
                <a:close/>
              </a:path>
            </a:pathLst>
          </a:custGeom>
          <a:ln w="9524">
            <a:solidFill>
              <a:srgbClr val="000000"/>
            </a:solidFill>
          </a:ln>
        </p:spPr>
        <p:txBody>
          <a:bodyPr wrap="square" lIns="0" tIns="0" rIns="0" bIns="0" rtlCol="0"/>
          <a:lstStyle/>
          <a:p>
            <a:endParaRPr/>
          </a:p>
        </p:txBody>
      </p:sp>
      <p:sp>
        <p:nvSpPr>
          <p:cNvPr id="19" name="object 19"/>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20" name="object 20"/>
          <p:cNvSpPr txBox="1">
            <a:spLocks noGrp="1"/>
          </p:cNvSpPr>
          <p:nvPr>
            <p:ph type="sldNum" sz="quarter" idx="4294967295"/>
          </p:nvPr>
        </p:nvSpPr>
        <p:spPr>
          <a:xfrm>
            <a:off x="0" y="857250"/>
            <a:ext cx="0" cy="3231654"/>
          </a:xfrm>
          <a:prstGeom prst="rect">
            <a:avLst/>
          </a:prstGeom>
        </p:spPr>
        <p:txBody>
          <a:bodyPr vert="horz" wrap="square" lIns="0" tIns="0" rIns="0" bIns="0" rtlCol="0">
            <a:spAutoFit/>
          </a:bodyPr>
          <a:lstStyle/>
          <a:p>
            <a:pPr marL="12700">
              <a:lnSpc>
                <a:spcPts val="2090"/>
              </a:lnSpc>
            </a:pPr>
            <a:r>
              <a:rPr spc="-5" dirty="0"/>
              <a:t>Lecture </a:t>
            </a:r>
            <a:r>
              <a:rPr dirty="0"/>
              <a:t>4 -</a:t>
            </a:r>
            <a:r>
              <a:rPr spc="-215" dirty="0"/>
              <a:t> </a:t>
            </a:r>
            <a:fld id="{81D60167-4931-47E6-BA6A-407CBD079E47}" type="slidenum">
              <a:rPr dirty="0"/>
              <a:pPr marL="12700">
                <a:lnSpc>
                  <a:spcPts val="2090"/>
                </a:lnSpc>
              </a:pPr>
              <a:t>69</a:t>
            </a:fld>
            <a:endParaRPr dirty="0"/>
          </a:p>
        </p:txBody>
      </p:sp>
      <p:sp>
        <p:nvSpPr>
          <p:cNvPr id="21" name="object 21"/>
          <p:cNvSpPr txBox="1">
            <a:spLocks noGrp="1"/>
          </p:cNvSpPr>
          <p:nvPr>
            <p:ph type="dt" sz="half" idx="4294967295"/>
          </p:nvPr>
        </p:nvSpPr>
        <p:spPr>
          <a:xfrm>
            <a:off x="0" y="857250"/>
            <a:ext cx="0" cy="3231654"/>
          </a:xfrm>
          <a:prstGeom prst="rect">
            <a:avLst/>
          </a:prstGeom>
        </p:spPr>
        <p:txBody>
          <a:bodyPr vert="horz" wrap="square" lIns="0" tIns="0" rIns="0" bIns="0" rtlCol="0">
            <a:spAutoFit/>
          </a:bodyPr>
          <a:lstStyle/>
          <a:p>
            <a:pPr marL="12700">
              <a:lnSpc>
                <a:spcPts val="2090"/>
              </a:lnSpc>
            </a:pPr>
            <a:r>
              <a:rPr spc="-5" dirty="0"/>
              <a:t>April 12,</a:t>
            </a:r>
            <a:r>
              <a:rPr spc="-90" dirty="0"/>
              <a:t> </a:t>
            </a:r>
            <a:r>
              <a:rPr spc="-5" dirty="0"/>
              <a:t>2018</a:t>
            </a:r>
          </a:p>
        </p:txBody>
      </p:sp>
    </p:spTree>
    <p:extLst>
      <p:ext uri="{BB962C8B-B14F-4D97-AF65-F5344CB8AC3E}">
        <p14:creationId xmlns:p14="http://schemas.microsoft.com/office/powerpoint/2010/main" val="2481926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5" y="994282"/>
            <a:ext cx="7319009" cy="391160"/>
          </a:xfrm>
          <a:prstGeom prst="rect">
            <a:avLst/>
          </a:prstGeom>
        </p:spPr>
        <p:txBody>
          <a:bodyPr vert="horz" wrap="square" lIns="0" tIns="12700" rIns="0" bIns="0" rtlCol="0" anchor="ctr">
            <a:spAutoFit/>
          </a:bodyPr>
          <a:lstStyle/>
          <a:p>
            <a:pPr marL="12700">
              <a:lnSpc>
                <a:spcPct val="100000"/>
              </a:lnSpc>
              <a:spcBef>
                <a:spcPts val="100"/>
              </a:spcBef>
            </a:pPr>
            <a:r>
              <a:rPr sz="2400" b="1" spc="-5" dirty="0">
                <a:latin typeface="Arial"/>
                <a:cs typeface="Arial"/>
              </a:rPr>
              <a:t>Image Classification</a:t>
            </a:r>
            <a:r>
              <a:rPr sz="2400" spc="-5" dirty="0">
                <a:latin typeface="Arial"/>
                <a:cs typeface="Arial"/>
              </a:rPr>
              <a:t>: </a:t>
            </a:r>
            <a:r>
              <a:rPr sz="2400" dirty="0">
                <a:latin typeface="Arial"/>
                <a:cs typeface="Arial"/>
              </a:rPr>
              <a:t>A core </a:t>
            </a:r>
            <a:r>
              <a:rPr sz="2400" spc="-5" dirty="0">
                <a:latin typeface="Arial"/>
                <a:cs typeface="Arial"/>
              </a:rPr>
              <a:t>task in Computer</a:t>
            </a:r>
            <a:r>
              <a:rPr sz="2400" spc="-80" dirty="0">
                <a:latin typeface="Arial"/>
                <a:cs typeface="Arial"/>
              </a:rPr>
              <a:t> </a:t>
            </a:r>
            <a:r>
              <a:rPr sz="2400" spc="-5" dirty="0">
                <a:latin typeface="Arial"/>
                <a:cs typeface="Arial"/>
              </a:rPr>
              <a:t>Vision</a:t>
            </a:r>
            <a:endParaRPr sz="2400">
              <a:latin typeface="Arial"/>
              <a:cs typeface="Arial"/>
            </a:endParaRPr>
          </a:p>
        </p:txBody>
      </p:sp>
      <p:sp>
        <p:nvSpPr>
          <p:cNvPr id="3" name="object 3"/>
          <p:cNvSpPr/>
          <p:nvPr/>
        </p:nvSpPr>
        <p:spPr>
          <a:xfrm>
            <a:off x="4099717" y="3359294"/>
            <a:ext cx="1242695" cy="0"/>
          </a:xfrm>
          <a:custGeom>
            <a:avLst/>
            <a:gdLst/>
            <a:ahLst/>
            <a:cxnLst/>
            <a:rect l="l" t="t" r="r" b="b"/>
            <a:pathLst>
              <a:path w="1242695">
                <a:moveTo>
                  <a:pt x="0" y="0"/>
                </a:moveTo>
                <a:lnTo>
                  <a:pt x="1242297" y="0"/>
                </a:lnTo>
              </a:path>
            </a:pathLst>
          </a:custGeom>
          <a:ln w="19049">
            <a:solidFill>
              <a:srgbClr val="000000"/>
            </a:solidFill>
          </a:ln>
        </p:spPr>
        <p:txBody>
          <a:bodyPr wrap="square" lIns="0" tIns="0" rIns="0" bIns="0" rtlCol="0"/>
          <a:lstStyle/>
          <a:p>
            <a:endParaRPr/>
          </a:p>
        </p:txBody>
      </p:sp>
      <p:sp>
        <p:nvSpPr>
          <p:cNvPr id="4" name="object 4"/>
          <p:cNvSpPr/>
          <p:nvPr/>
        </p:nvSpPr>
        <p:spPr>
          <a:xfrm>
            <a:off x="5332490" y="3318306"/>
            <a:ext cx="105499" cy="81989"/>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257969" y="1997606"/>
            <a:ext cx="3733165" cy="1579920"/>
          </a:xfrm>
          <a:prstGeom prst="rect">
            <a:avLst/>
          </a:prstGeom>
        </p:spPr>
        <p:txBody>
          <a:bodyPr vert="horz" wrap="square" lIns="0" tIns="12700" rIns="0" bIns="0" rtlCol="0">
            <a:spAutoFit/>
          </a:bodyPr>
          <a:lstStyle/>
          <a:p>
            <a:pPr marL="12700">
              <a:spcBef>
                <a:spcPts val="100"/>
              </a:spcBef>
            </a:pPr>
            <a:r>
              <a:rPr dirty="0">
                <a:latin typeface="Arial"/>
                <a:cs typeface="Arial"/>
              </a:rPr>
              <a:t>(assume </a:t>
            </a:r>
            <a:r>
              <a:rPr spc="-5" dirty="0">
                <a:latin typeface="Arial"/>
                <a:cs typeface="Arial"/>
              </a:rPr>
              <a:t>given </a:t>
            </a:r>
            <a:r>
              <a:rPr dirty="0">
                <a:latin typeface="Arial"/>
                <a:cs typeface="Arial"/>
              </a:rPr>
              <a:t>set </a:t>
            </a:r>
            <a:r>
              <a:rPr spc="-5" dirty="0">
                <a:latin typeface="Arial"/>
                <a:cs typeface="Arial"/>
              </a:rPr>
              <a:t>of discrete</a:t>
            </a:r>
            <a:r>
              <a:rPr spc="-95" dirty="0">
                <a:latin typeface="Arial"/>
                <a:cs typeface="Arial"/>
              </a:rPr>
              <a:t> </a:t>
            </a:r>
            <a:r>
              <a:rPr spc="-5" dirty="0">
                <a:latin typeface="Arial"/>
                <a:cs typeface="Arial"/>
              </a:rPr>
              <a:t>labels)</a:t>
            </a:r>
            <a:endParaRPr>
              <a:latin typeface="Arial"/>
              <a:cs typeface="Arial"/>
            </a:endParaRPr>
          </a:p>
          <a:p>
            <a:pPr marL="12700">
              <a:spcBef>
                <a:spcPts val="15"/>
              </a:spcBef>
            </a:pPr>
            <a:r>
              <a:rPr spc="-5" dirty="0">
                <a:latin typeface="Arial"/>
                <a:cs typeface="Arial"/>
              </a:rPr>
              <a:t>{dog, </a:t>
            </a:r>
            <a:r>
              <a:rPr dirty="0">
                <a:latin typeface="Arial"/>
                <a:cs typeface="Arial"/>
              </a:rPr>
              <a:t>cat, </a:t>
            </a:r>
            <a:r>
              <a:rPr spc="-5" dirty="0">
                <a:latin typeface="Arial"/>
                <a:cs typeface="Arial"/>
              </a:rPr>
              <a:t>truck, plane,</a:t>
            </a:r>
            <a:r>
              <a:rPr spc="-30" dirty="0">
                <a:latin typeface="Arial"/>
                <a:cs typeface="Arial"/>
              </a:rPr>
              <a:t> </a:t>
            </a:r>
            <a:r>
              <a:rPr spc="-5" dirty="0">
                <a:latin typeface="Arial"/>
                <a:cs typeface="Arial"/>
              </a:rPr>
              <a:t>...}</a:t>
            </a:r>
            <a:endParaRPr>
              <a:latin typeface="Arial"/>
              <a:cs typeface="Arial"/>
            </a:endParaRPr>
          </a:p>
          <a:p>
            <a:pPr>
              <a:lnSpc>
                <a:spcPct val="100000"/>
              </a:lnSpc>
            </a:pPr>
            <a:endParaRPr sz="2000">
              <a:latin typeface="Times New Roman"/>
              <a:cs typeface="Times New Roman"/>
            </a:endParaRPr>
          </a:p>
          <a:p>
            <a:pPr>
              <a:spcBef>
                <a:spcPts val="50"/>
              </a:spcBef>
            </a:pPr>
            <a:endParaRPr sz="2100">
              <a:latin typeface="Times New Roman"/>
              <a:cs typeface="Times New Roman"/>
            </a:endParaRPr>
          </a:p>
          <a:p>
            <a:pPr marL="185420" algn="ctr">
              <a:spcBef>
                <a:spcPts val="5"/>
              </a:spcBef>
            </a:pPr>
            <a:r>
              <a:rPr sz="2400" dirty="0">
                <a:latin typeface="Arial"/>
                <a:cs typeface="Arial"/>
              </a:rPr>
              <a:t>cat</a:t>
            </a:r>
            <a:endParaRPr sz="2400">
              <a:latin typeface="Arial"/>
              <a:cs typeface="Arial"/>
            </a:endParaRPr>
          </a:p>
        </p:txBody>
      </p:sp>
      <p:sp>
        <p:nvSpPr>
          <p:cNvPr id="6" name="object 6"/>
          <p:cNvSpPr txBox="1"/>
          <p:nvPr/>
        </p:nvSpPr>
        <p:spPr>
          <a:xfrm>
            <a:off x="1335018" y="4642499"/>
            <a:ext cx="906144" cy="201081"/>
          </a:xfrm>
          <a:prstGeom prst="rect">
            <a:avLst/>
          </a:prstGeom>
        </p:spPr>
        <p:txBody>
          <a:bodyPr vert="horz" wrap="square" lIns="0" tIns="8890" rIns="0" bIns="0" rtlCol="0">
            <a:spAutoFit/>
          </a:bodyPr>
          <a:lstStyle/>
          <a:p>
            <a:pPr marL="12700" marR="5080">
              <a:lnSpc>
                <a:spcPct val="104200"/>
              </a:lnSpc>
              <a:spcBef>
                <a:spcPts val="70"/>
              </a:spcBef>
            </a:pPr>
            <a:r>
              <a:rPr sz="600" u="sng" spc="-5" dirty="0">
                <a:solidFill>
                  <a:srgbClr val="999999"/>
                </a:solidFill>
                <a:uFill>
                  <a:solidFill>
                    <a:srgbClr val="999999"/>
                  </a:solidFill>
                </a:uFill>
                <a:latin typeface="Arial"/>
                <a:cs typeface="Arial"/>
                <a:hlinkClick r:id="rId3"/>
              </a:rPr>
              <a:t>This image</a:t>
            </a:r>
            <a:r>
              <a:rPr sz="600" spc="-5" dirty="0">
                <a:solidFill>
                  <a:srgbClr val="999999"/>
                </a:solidFill>
                <a:latin typeface="Arial"/>
                <a:cs typeface="Arial"/>
                <a:hlinkClick r:id="rId3"/>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4"/>
              </a:rPr>
              <a:t>Nikita</a:t>
            </a:r>
            <a:r>
              <a:rPr sz="600" spc="-5" dirty="0">
                <a:solidFill>
                  <a:srgbClr val="999999"/>
                </a:solidFill>
                <a:latin typeface="Arial"/>
                <a:cs typeface="Arial"/>
                <a:hlinkClick r:id="rId4"/>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5"/>
              </a:rPr>
              <a:t>CC-BY</a:t>
            </a:r>
            <a:r>
              <a:rPr sz="600" u="sng" spc="-75" dirty="0">
                <a:solidFill>
                  <a:srgbClr val="999999"/>
                </a:solidFill>
                <a:uFill>
                  <a:solidFill>
                    <a:srgbClr val="999999"/>
                  </a:solidFill>
                </a:uFill>
                <a:latin typeface="Arial"/>
                <a:cs typeface="Arial"/>
                <a:hlinkClick r:id="rId5"/>
              </a:rPr>
              <a:t> </a:t>
            </a:r>
            <a:r>
              <a:rPr sz="600" u="sng" spc="-5" dirty="0">
                <a:solidFill>
                  <a:srgbClr val="999999"/>
                </a:solidFill>
                <a:uFill>
                  <a:solidFill>
                    <a:srgbClr val="999999"/>
                  </a:solidFill>
                </a:uFill>
                <a:latin typeface="Arial"/>
                <a:cs typeface="Arial"/>
                <a:hlinkClick r:id="rId5"/>
              </a:rPr>
              <a:t>2.0</a:t>
            </a:r>
            <a:endParaRPr sz="600">
              <a:latin typeface="Arial"/>
              <a:cs typeface="Arial"/>
            </a:endParaRPr>
          </a:p>
        </p:txBody>
      </p:sp>
      <p:sp>
        <p:nvSpPr>
          <p:cNvPr id="7" name="object 7"/>
          <p:cNvSpPr/>
          <p:nvPr/>
        </p:nvSpPr>
        <p:spPr>
          <a:xfrm>
            <a:off x="815549" y="1839861"/>
            <a:ext cx="2021795" cy="2803831"/>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9" name="object 9"/>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0" name="object 10"/>
          <p:cNvSpPr txBox="1"/>
          <p:nvPr/>
        </p:nvSpPr>
        <p:spPr>
          <a:xfrm>
            <a:off x="6357166" y="5550480"/>
            <a:ext cx="178435" cy="807913"/>
          </a:xfrm>
          <a:prstGeom prst="rect">
            <a:avLst/>
          </a:prstGeom>
        </p:spPr>
        <p:txBody>
          <a:bodyPr vert="horz" wrap="square" lIns="0" tIns="0" rIns="0" bIns="0" rtlCol="0">
            <a:spAutoFit/>
          </a:bodyPr>
          <a:lstStyle/>
          <a:p>
            <a:pPr marL="25400">
              <a:lnSpc>
                <a:spcPts val="2090"/>
              </a:lnSpc>
            </a:pPr>
            <a:fld id="{81D60167-4931-47E6-BA6A-407CBD079E47}" type="slidenum">
              <a:rPr dirty="0">
                <a:solidFill>
                  <a:srgbClr val="FFFFFF"/>
                </a:solidFill>
                <a:latin typeface="Arial"/>
                <a:cs typeface="Arial"/>
              </a:rPr>
              <a:pPr marL="25400">
                <a:lnSpc>
                  <a:spcPts val="2090"/>
                </a:lnSpc>
              </a:pPr>
              <a:t>7</a:t>
            </a:fld>
            <a:endParaRPr>
              <a:latin typeface="Arial"/>
              <a:cs typeface="Arial"/>
            </a:endParaRPr>
          </a:p>
        </p:txBody>
      </p:sp>
    </p:spTree>
    <p:extLst>
      <p:ext uri="{BB962C8B-B14F-4D97-AF65-F5344CB8AC3E}">
        <p14:creationId xmlns:p14="http://schemas.microsoft.com/office/powerpoint/2010/main" val="11738157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75619" y="3613969"/>
            <a:ext cx="5424239" cy="49474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84725" y="992250"/>
            <a:ext cx="6166485" cy="452120"/>
          </a:xfrm>
          <a:prstGeom prst="rect">
            <a:avLst/>
          </a:prstGeom>
        </p:spPr>
        <p:txBody>
          <a:bodyPr vert="horz" wrap="square" lIns="0" tIns="12700" rIns="0" bIns="0" rtlCol="0" anchor="ctr">
            <a:spAutoFit/>
          </a:bodyPr>
          <a:lstStyle/>
          <a:p>
            <a:pPr marL="12700">
              <a:lnSpc>
                <a:spcPct val="100000"/>
              </a:lnSpc>
              <a:spcBef>
                <a:spcPts val="100"/>
              </a:spcBef>
            </a:pPr>
            <a:r>
              <a:rPr sz="2800" spc="-5" dirty="0"/>
              <a:t>Neural networks: without the brain</a:t>
            </a:r>
            <a:r>
              <a:rPr sz="2800" spc="-85" dirty="0"/>
              <a:t> </a:t>
            </a:r>
            <a:r>
              <a:rPr sz="2800" dirty="0"/>
              <a:t>stuff</a:t>
            </a:r>
            <a:endParaRPr sz="2800"/>
          </a:p>
        </p:txBody>
      </p:sp>
      <p:sp>
        <p:nvSpPr>
          <p:cNvPr id="4" name="object 4"/>
          <p:cNvSpPr/>
          <p:nvPr/>
        </p:nvSpPr>
        <p:spPr>
          <a:xfrm>
            <a:off x="5027989" y="2209322"/>
            <a:ext cx="1649164" cy="49474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570774" y="2020362"/>
            <a:ext cx="4191635" cy="1541145"/>
          </a:xfrm>
          <a:prstGeom prst="rect">
            <a:avLst/>
          </a:prstGeom>
        </p:spPr>
        <p:txBody>
          <a:bodyPr vert="horz" wrap="square" lIns="0" tIns="12700" rIns="0" bIns="0" rtlCol="0">
            <a:spAutoFit/>
          </a:bodyPr>
          <a:lstStyle/>
          <a:p>
            <a:pPr marL="12700" marR="5080" indent="1905">
              <a:lnSpc>
                <a:spcPct val="157700"/>
              </a:lnSpc>
              <a:spcBef>
                <a:spcPts val="100"/>
              </a:spcBef>
            </a:pPr>
            <a:r>
              <a:rPr sz="2400" spc="-5" dirty="0">
                <a:latin typeface="Arial"/>
                <a:cs typeface="Arial"/>
              </a:rPr>
              <a:t>(</a:t>
            </a:r>
            <a:r>
              <a:rPr sz="2400" b="1" spc="-5" dirty="0">
                <a:latin typeface="Arial"/>
                <a:cs typeface="Arial"/>
              </a:rPr>
              <a:t>Before</a:t>
            </a:r>
            <a:r>
              <a:rPr sz="2400" spc="-5" dirty="0">
                <a:latin typeface="Arial"/>
                <a:cs typeface="Arial"/>
              </a:rPr>
              <a:t>) Linear </a:t>
            </a:r>
            <a:r>
              <a:rPr sz="2400" dirty="0">
                <a:latin typeface="Arial"/>
                <a:cs typeface="Arial"/>
              </a:rPr>
              <a:t>score </a:t>
            </a:r>
            <a:r>
              <a:rPr sz="2400" spc="-5" dirty="0">
                <a:latin typeface="Arial"/>
                <a:cs typeface="Arial"/>
              </a:rPr>
              <a:t>function:  (</a:t>
            </a:r>
            <a:r>
              <a:rPr sz="2400" b="1" spc="-5" dirty="0">
                <a:latin typeface="Arial"/>
                <a:cs typeface="Arial"/>
              </a:rPr>
              <a:t>Now</a:t>
            </a:r>
            <a:r>
              <a:rPr sz="2400" spc="-5" dirty="0">
                <a:latin typeface="Arial"/>
                <a:cs typeface="Arial"/>
              </a:rPr>
              <a:t>) 2-layer Neural</a:t>
            </a:r>
            <a:r>
              <a:rPr sz="2400" spc="-55" dirty="0">
                <a:latin typeface="Arial"/>
                <a:cs typeface="Arial"/>
              </a:rPr>
              <a:t> </a:t>
            </a:r>
            <a:r>
              <a:rPr sz="2400" spc="-5" dirty="0">
                <a:latin typeface="Arial"/>
                <a:cs typeface="Arial"/>
              </a:rPr>
              <a:t>Network</a:t>
            </a:r>
            <a:endParaRPr sz="2400">
              <a:latin typeface="Arial"/>
              <a:cs typeface="Arial"/>
            </a:endParaRPr>
          </a:p>
          <a:p>
            <a:pPr marL="638175">
              <a:lnSpc>
                <a:spcPts val="2850"/>
              </a:lnSpc>
            </a:pPr>
            <a:r>
              <a:rPr sz="2400" spc="-5" dirty="0">
                <a:latin typeface="Arial"/>
                <a:cs typeface="Arial"/>
              </a:rPr>
              <a:t>or 3-layer Neural</a:t>
            </a:r>
            <a:r>
              <a:rPr sz="2400" spc="-70" dirty="0">
                <a:latin typeface="Arial"/>
                <a:cs typeface="Arial"/>
              </a:rPr>
              <a:t> </a:t>
            </a:r>
            <a:r>
              <a:rPr sz="2400" spc="-5" dirty="0">
                <a:latin typeface="Arial"/>
                <a:cs typeface="Arial"/>
              </a:rPr>
              <a:t>Network</a:t>
            </a:r>
            <a:endParaRPr sz="2400">
              <a:latin typeface="Arial"/>
              <a:cs typeface="Arial"/>
            </a:endParaRPr>
          </a:p>
        </p:txBody>
      </p:sp>
      <p:sp>
        <p:nvSpPr>
          <p:cNvPr id="6" name="object 6"/>
          <p:cNvSpPr/>
          <p:nvPr/>
        </p:nvSpPr>
        <p:spPr>
          <a:xfrm>
            <a:off x="5061115" y="2804996"/>
            <a:ext cx="3527381" cy="448938"/>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8" name="object 8"/>
          <p:cNvSpPr txBox="1">
            <a:spLocks noGrp="1"/>
          </p:cNvSpPr>
          <p:nvPr>
            <p:ph type="sldNum" sz="quarter" idx="4294967295"/>
          </p:nvPr>
        </p:nvSpPr>
        <p:spPr>
          <a:xfrm>
            <a:off x="0" y="857250"/>
            <a:ext cx="0" cy="3231654"/>
          </a:xfrm>
          <a:prstGeom prst="rect">
            <a:avLst/>
          </a:prstGeom>
        </p:spPr>
        <p:txBody>
          <a:bodyPr vert="horz" wrap="square" lIns="0" tIns="0" rIns="0" bIns="0" rtlCol="0">
            <a:spAutoFit/>
          </a:bodyPr>
          <a:lstStyle/>
          <a:p>
            <a:pPr marL="12700">
              <a:lnSpc>
                <a:spcPts val="2090"/>
              </a:lnSpc>
            </a:pPr>
            <a:r>
              <a:rPr spc="-5" dirty="0"/>
              <a:t>Lecture </a:t>
            </a:r>
            <a:r>
              <a:rPr dirty="0"/>
              <a:t>4 -</a:t>
            </a:r>
            <a:r>
              <a:rPr spc="-215" dirty="0"/>
              <a:t> </a:t>
            </a:r>
            <a:fld id="{81D60167-4931-47E6-BA6A-407CBD079E47}" type="slidenum">
              <a:rPr dirty="0"/>
              <a:pPr marL="12700">
                <a:lnSpc>
                  <a:spcPts val="2090"/>
                </a:lnSpc>
              </a:pPr>
              <a:t>70</a:t>
            </a:fld>
            <a:endParaRPr dirty="0"/>
          </a:p>
        </p:txBody>
      </p:sp>
      <p:sp>
        <p:nvSpPr>
          <p:cNvPr id="9" name="object 9"/>
          <p:cNvSpPr txBox="1">
            <a:spLocks noGrp="1"/>
          </p:cNvSpPr>
          <p:nvPr>
            <p:ph type="dt" sz="half" idx="4294967295"/>
          </p:nvPr>
        </p:nvSpPr>
        <p:spPr>
          <a:xfrm>
            <a:off x="0" y="857250"/>
            <a:ext cx="0" cy="3231654"/>
          </a:xfrm>
          <a:prstGeom prst="rect">
            <a:avLst/>
          </a:prstGeom>
        </p:spPr>
        <p:txBody>
          <a:bodyPr vert="horz" wrap="square" lIns="0" tIns="0" rIns="0" bIns="0" rtlCol="0">
            <a:spAutoFit/>
          </a:bodyPr>
          <a:lstStyle/>
          <a:p>
            <a:pPr marL="12700">
              <a:lnSpc>
                <a:spcPts val="2090"/>
              </a:lnSpc>
            </a:pPr>
            <a:r>
              <a:rPr spc="-5" dirty="0"/>
              <a:t>April 12,</a:t>
            </a:r>
            <a:r>
              <a:rPr spc="-90" dirty="0"/>
              <a:t> </a:t>
            </a:r>
            <a:r>
              <a:rPr spc="-5" dirty="0"/>
              <a:t>2018</a:t>
            </a:r>
          </a:p>
        </p:txBody>
      </p:sp>
    </p:spTree>
    <p:extLst>
      <p:ext uri="{BB962C8B-B14F-4D97-AF65-F5344CB8AC3E}">
        <p14:creationId xmlns:p14="http://schemas.microsoft.com/office/powerpoint/2010/main" val="20199233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1024" y="1680256"/>
            <a:ext cx="1225550" cy="1644040"/>
          </a:xfrm>
          <a:prstGeom prst="rect">
            <a:avLst/>
          </a:prstGeom>
        </p:spPr>
        <p:txBody>
          <a:bodyPr vert="horz" wrap="square" lIns="0" tIns="12700" rIns="0" bIns="0" rtlCol="0">
            <a:spAutoFit/>
          </a:bodyPr>
          <a:lstStyle/>
          <a:p>
            <a:pPr marL="12700">
              <a:spcBef>
                <a:spcPts val="100"/>
              </a:spcBef>
            </a:pPr>
            <a:r>
              <a:rPr sz="2400" b="1" spc="-5" dirty="0">
                <a:latin typeface="Arial"/>
                <a:cs typeface="Arial"/>
              </a:rPr>
              <a:t>Sigmoid</a:t>
            </a:r>
            <a:endParaRPr sz="2400">
              <a:latin typeface="Arial"/>
              <a:cs typeface="Arial"/>
            </a:endParaRPr>
          </a:p>
          <a:p>
            <a:pPr>
              <a:lnSpc>
                <a:spcPct val="100000"/>
              </a:lnSpc>
            </a:pPr>
            <a:endParaRPr sz="2700">
              <a:latin typeface="Times New Roman"/>
              <a:cs typeface="Times New Roman"/>
            </a:endParaRPr>
          </a:p>
          <a:p>
            <a:pPr>
              <a:spcBef>
                <a:spcPts val="20"/>
              </a:spcBef>
            </a:pPr>
            <a:endParaRPr sz="3100">
              <a:latin typeface="Times New Roman"/>
              <a:cs typeface="Times New Roman"/>
            </a:endParaRPr>
          </a:p>
          <a:p>
            <a:pPr marL="12700"/>
            <a:r>
              <a:rPr sz="2400" b="1" dirty="0">
                <a:latin typeface="Arial"/>
                <a:cs typeface="Arial"/>
              </a:rPr>
              <a:t>tanh</a:t>
            </a:r>
            <a:endParaRPr sz="2400">
              <a:latin typeface="Arial"/>
              <a:cs typeface="Arial"/>
            </a:endParaRPr>
          </a:p>
        </p:txBody>
      </p:sp>
      <p:sp>
        <p:nvSpPr>
          <p:cNvPr id="3" name="object 3"/>
          <p:cNvSpPr txBox="1"/>
          <p:nvPr/>
        </p:nvSpPr>
        <p:spPr>
          <a:xfrm>
            <a:off x="411024" y="4185799"/>
            <a:ext cx="821690" cy="391160"/>
          </a:xfrm>
          <a:prstGeom prst="rect">
            <a:avLst/>
          </a:prstGeom>
        </p:spPr>
        <p:txBody>
          <a:bodyPr vert="horz" wrap="square" lIns="0" tIns="12700" rIns="0" bIns="0" rtlCol="0">
            <a:spAutoFit/>
          </a:bodyPr>
          <a:lstStyle/>
          <a:p>
            <a:pPr marL="12700">
              <a:spcBef>
                <a:spcPts val="100"/>
              </a:spcBef>
            </a:pPr>
            <a:r>
              <a:rPr sz="2400" b="1" spc="-5" dirty="0">
                <a:latin typeface="Arial"/>
                <a:cs typeface="Arial"/>
              </a:rPr>
              <a:t>ReLU</a:t>
            </a:r>
            <a:endParaRPr sz="2400">
              <a:latin typeface="Arial"/>
              <a:cs typeface="Arial"/>
            </a:endParaRPr>
          </a:p>
        </p:txBody>
      </p:sp>
      <p:sp>
        <p:nvSpPr>
          <p:cNvPr id="4" name="object 4"/>
          <p:cNvSpPr txBox="1"/>
          <p:nvPr/>
        </p:nvSpPr>
        <p:spPr>
          <a:xfrm>
            <a:off x="4816637" y="1618231"/>
            <a:ext cx="1767839" cy="391160"/>
          </a:xfrm>
          <a:prstGeom prst="rect">
            <a:avLst/>
          </a:prstGeom>
        </p:spPr>
        <p:txBody>
          <a:bodyPr vert="horz" wrap="square" lIns="0" tIns="12700" rIns="0" bIns="0" rtlCol="0">
            <a:spAutoFit/>
          </a:bodyPr>
          <a:lstStyle/>
          <a:p>
            <a:pPr marL="12700">
              <a:spcBef>
                <a:spcPts val="100"/>
              </a:spcBef>
            </a:pPr>
            <a:r>
              <a:rPr sz="2400" b="1" spc="-5" dirty="0">
                <a:latin typeface="Arial"/>
                <a:cs typeface="Arial"/>
              </a:rPr>
              <a:t>Leaky</a:t>
            </a:r>
            <a:r>
              <a:rPr sz="2400" b="1" spc="-90" dirty="0">
                <a:latin typeface="Arial"/>
                <a:cs typeface="Arial"/>
              </a:rPr>
              <a:t> </a:t>
            </a:r>
            <a:r>
              <a:rPr sz="2400" b="1" spc="-5" dirty="0">
                <a:latin typeface="Arial"/>
                <a:cs typeface="Arial"/>
              </a:rPr>
              <a:t>ReLU</a:t>
            </a:r>
            <a:endParaRPr sz="2400">
              <a:latin typeface="Arial"/>
              <a:cs typeface="Arial"/>
            </a:endParaRPr>
          </a:p>
        </p:txBody>
      </p:sp>
      <p:sp>
        <p:nvSpPr>
          <p:cNvPr id="5" name="object 5"/>
          <p:cNvSpPr txBox="1"/>
          <p:nvPr/>
        </p:nvSpPr>
        <p:spPr>
          <a:xfrm>
            <a:off x="4892817" y="3024551"/>
            <a:ext cx="1092200" cy="391160"/>
          </a:xfrm>
          <a:prstGeom prst="rect">
            <a:avLst/>
          </a:prstGeom>
        </p:spPr>
        <p:txBody>
          <a:bodyPr vert="horz" wrap="square" lIns="0" tIns="12700" rIns="0" bIns="0" rtlCol="0">
            <a:spAutoFit/>
          </a:bodyPr>
          <a:lstStyle/>
          <a:p>
            <a:pPr marL="12700">
              <a:spcBef>
                <a:spcPts val="100"/>
              </a:spcBef>
            </a:pPr>
            <a:r>
              <a:rPr sz="2400" b="1" dirty="0">
                <a:latin typeface="Arial"/>
                <a:cs typeface="Arial"/>
              </a:rPr>
              <a:t>Maxout</a:t>
            </a:r>
            <a:endParaRPr sz="2400">
              <a:latin typeface="Arial"/>
              <a:cs typeface="Arial"/>
            </a:endParaRPr>
          </a:p>
        </p:txBody>
      </p:sp>
      <p:sp>
        <p:nvSpPr>
          <p:cNvPr id="6" name="object 6"/>
          <p:cNvSpPr txBox="1"/>
          <p:nvPr/>
        </p:nvSpPr>
        <p:spPr>
          <a:xfrm>
            <a:off x="4937862" y="4109827"/>
            <a:ext cx="634365" cy="391160"/>
          </a:xfrm>
          <a:prstGeom prst="rect">
            <a:avLst/>
          </a:prstGeom>
        </p:spPr>
        <p:txBody>
          <a:bodyPr vert="horz" wrap="square" lIns="0" tIns="12700" rIns="0" bIns="0" rtlCol="0">
            <a:spAutoFit/>
          </a:bodyPr>
          <a:lstStyle/>
          <a:p>
            <a:pPr marL="12700">
              <a:spcBef>
                <a:spcPts val="100"/>
              </a:spcBef>
            </a:pPr>
            <a:r>
              <a:rPr sz="2400" b="1" spc="-5" dirty="0">
                <a:latin typeface="Arial"/>
                <a:cs typeface="Arial"/>
              </a:rPr>
              <a:t>ELU</a:t>
            </a:r>
            <a:endParaRPr sz="2400">
              <a:latin typeface="Arial"/>
              <a:cs typeface="Arial"/>
            </a:endParaRPr>
          </a:p>
        </p:txBody>
      </p:sp>
      <p:sp>
        <p:nvSpPr>
          <p:cNvPr id="7" name="object 7"/>
          <p:cNvSpPr txBox="1">
            <a:spLocks noGrp="1"/>
          </p:cNvSpPr>
          <p:nvPr>
            <p:ph type="title"/>
          </p:nvPr>
        </p:nvSpPr>
        <p:spPr>
          <a:xfrm>
            <a:off x="411024" y="1035201"/>
            <a:ext cx="3079750" cy="452120"/>
          </a:xfrm>
          <a:prstGeom prst="rect">
            <a:avLst/>
          </a:prstGeom>
        </p:spPr>
        <p:txBody>
          <a:bodyPr vert="horz" wrap="square" lIns="0" tIns="12700" rIns="0" bIns="0" rtlCol="0" anchor="ctr">
            <a:spAutoFit/>
          </a:bodyPr>
          <a:lstStyle/>
          <a:p>
            <a:pPr marL="12700">
              <a:lnSpc>
                <a:spcPct val="100000"/>
              </a:lnSpc>
              <a:spcBef>
                <a:spcPts val="100"/>
              </a:spcBef>
            </a:pPr>
            <a:r>
              <a:rPr sz="2800" spc="-10" dirty="0"/>
              <a:t>Activation</a:t>
            </a:r>
            <a:r>
              <a:rPr sz="2800" spc="-85" dirty="0"/>
              <a:t> </a:t>
            </a:r>
            <a:r>
              <a:rPr sz="2800" spc="-5" dirty="0"/>
              <a:t>functions</a:t>
            </a:r>
            <a:endParaRPr sz="2800"/>
          </a:p>
        </p:txBody>
      </p:sp>
      <p:sp>
        <p:nvSpPr>
          <p:cNvPr id="8" name="object 8"/>
          <p:cNvSpPr/>
          <p:nvPr/>
        </p:nvSpPr>
        <p:spPr>
          <a:xfrm>
            <a:off x="439200" y="2142448"/>
            <a:ext cx="1650071" cy="382629"/>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39199" y="3326280"/>
            <a:ext cx="1077552" cy="349964"/>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439199" y="4616342"/>
            <a:ext cx="1335474" cy="34997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864841" y="2018398"/>
            <a:ext cx="1650071" cy="32489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4921941" y="4501702"/>
            <a:ext cx="1897671" cy="712438"/>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4921941" y="3390857"/>
            <a:ext cx="2964293" cy="306136"/>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2416797" y="1648624"/>
            <a:ext cx="1391516" cy="1062979"/>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416807" y="2906134"/>
            <a:ext cx="1391506" cy="1060187"/>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2465190" y="4092163"/>
            <a:ext cx="1330038" cy="1095640"/>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7116673" y="1629295"/>
            <a:ext cx="1391506" cy="1085036"/>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7116673" y="4093180"/>
            <a:ext cx="1391506" cy="1082282"/>
          </a:xfrm>
          <a:prstGeom prst="rect">
            <a:avLst/>
          </a:prstGeom>
          <a:blipFill>
            <a:blip r:embed="rId12" cstate="print"/>
            <a:stretch>
              <a:fillRect/>
            </a:stretch>
          </a:blipFill>
        </p:spPr>
        <p:txBody>
          <a:bodyPr wrap="square" lIns="0" tIns="0" rIns="0" bIns="0" rtlCol="0"/>
          <a:lstStyle/>
          <a:p>
            <a:endParaRPr/>
          </a:p>
        </p:txBody>
      </p:sp>
      <p:sp>
        <p:nvSpPr>
          <p:cNvPr id="19" name="object 19"/>
          <p:cNvSpPr txBox="1">
            <a:spLocks noGrp="1"/>
          </p:cNvSpPr>
          <p:nvPr>
            <p:ph type="ftr" sz="quarter" idx="5"/>
          </p:nvPr>
        </p:nvSpPr>
        <p:spPr>
          <a:xfrm>
            <a:off x="3028950" y="7984109"/>
            <a:ext cx="3086100" cy="538609"/>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20" name="object 20"/>
          <p:cNvSpPr txBox="1">
            <a:spLocks noGrp="1"/>
          </p:cNvSpPr>
          <p:nvPr>
            <p:ph type="sldNum" sz="quarter" idx="7"/>
          </p:nvPr>
        </p:nvSpPr>
        <p:spPr>
          <a:xfrm>
            <a:off x="6457950" y="8118761"/>
            <a:ext cx="2057400" cy="269304"/>
          </a:xfrm>
          <a:prstGeom prst="rect">
            <a:avLst/>
          </a:prstGeom>
        </p:spPr>
        <p:txBody>
          <a:bodyPr vert="horz" wrap="square" lIns="0" tIns="0" rIns="0" bIns="0" rtlCol="0" anchor="ctr">
            <a:spAutoFit/>
          </a:bodyPr>
          <a:lstStyle/>
          <a:p>
            <a:pPr marL="12700">
              <a:lnSpc>
                <a:spcPts val="2090"/>
              </a:lnSpc>
            </a:pPr>
            <a:r>
              <a:rPr spc="-5" dirty="0"/>
              <a:t>Lecture </a:t>
            </a:r>
            <a:r>
              <a:rPr dirty="0"/>
              <a:t>4 -</a:t>
            </a:r>
            <a:r>
              <a:rPr spc="-215" dirty="0"/>
              <a:t> </a:t>
            </a:r>
            <a:fld id="{81D60167-4931-47E6-BA6A-407CBD079E47}" type="slidenum">
              <a:rPr dirty="0"/>
              <a:pPr marL="12700">
                <a:lnSpc>
                  <a:spcPts val="2090"/>
                </a:lnSpc>
              </a:pPr>
              <a:t>71</a:t>
            </a:fld>
            <a:endParaRPr dirty="0"/>
          </a:p>
        </p:txBody>
      </p:sp>
      <p:sp>
        <p:nvSpPr>
          <p:cNvPr id="21" name="object 21"/>
          <p:cNvSpPr txBox="1">
            <a:spLocks noGrp="1"/>
          </p:cNvSpPr>
          <p:nvPr>
            <p:ph type="dt" sz="half" idx="6"/>
          </p:nvPr>
        </p:nvSpPr>
        <p:spPr>
          <a:xfrm>
            <a:off x="628650" y="8118761"/>
            <a:ext cx="2057400" cy="269304"/>
          </a:xfrm>
          <a:prstGeom prst="rect">
            <a:avLst/>
          </a:prstGeom>
        </p:spPr>
        <p:txBody>
          <a:bodyPr vert="horz" wrap="square" lIns="0" tIns="0" rIns="0" bIns="0" rtlCol="0" anchor="ctr">
            <a:spAutoFit/>
          </a:bodyPr>
          <a:lstStyle/>
          <a:p>
            <a:pPr marL="12700">
              <a:lnSpc>
                <a:spcPts val="2090"/>
              </a:lnSpc>
            </a:pPr>
            <a:r>
              <a:rPr spc="-5" dirty="0"/>
              <a:t>April 12,</a:t>
            </a:r>
            <a:r>
              <a:rPr spc="-90" dirty="0"/>
              <a:t> </a:t>
            </a:r>
            <a:r>
              <a:rPr spc="-5" dirty="0"/>
              <a:t>2018</a:t>
            </a:r>
          </a:p>
        </p:txBody>
      </p:sp>
    </p:spTree>
    <p:extLst>
      <p:ext uri="{BB962C8B-B14F-4D97-AF65-F5344CB8AC3E}">
        <p14:creationId xmlns:p14="http://schemas.microsoft.com/office/powerpoint/2010/main" val="2402843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4774" y="1707849"/>
            <a:ext cx="3245718" cy="222309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69241" y="1690000"/>
            <a:ext cx="4604940" cy="224132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901192" y="1765774"/>
            <a:ext cx="0" cy="2242185"/>
          </a:xfrm>
          <a:custGeom>
            <a:avLst/>
            <a:gdLst/>
            <a:ahLst/>
            <a:cxnLst/>
            <a:rect l="l" t="t" r="r" b="b"/>
            <a:pathLst>
              <a:path h="2242185">
                <a:moveTo>
                  <a:pt x="0" y="0"/>
                </a:moveTo>
                <a:lnTo>
                  <a:pt x="0" y="2241895"/>
                </a:lnTo>
              </a:path>
            </a:pathLst>
          </a:custGeom>
          <a:ln w="28574">
            <a:solidFill>
              <a:srgbClr val="000000"/>
            </a:solidFill>
          </a:ln>
        </p:spPr>
        <p:txBody>
          <a:bodyPr wrap="square" lIns="0" tIns="0" rIns="0" bIns="0" rtlCol="0"/>
          <a:lstStyle/>
          <a:p>
            <a:endParaRPr/>
          </a:p>
        </p:txBody>
      </p:sp>
      <p:sp>
        <p:nvSpPr>
          <p:cNvPr id="5" name="object 5"/>
          <p:cNvSpPr/>
          <p:nvPr/>
        </p:nvSpPr>
        <p:spPr>
          <a:xfrm>
            <a:off x="2406045" y="4111118"/>
            <a:ext cx="1021080" cy="717550"/>
          </a:xfrm>
          <a:custGeom>
            <a:avLst/>
            <a:gdLst/>
            <a:ahLst/>
            <a:cxnLst/>
            <a:rect l="l" t="t" r="r" b="b"/>
            <a:pathLst>
              <a:path w="1021079" h="717550">
                <a:moveTo>
                  <a:pt x="1020972" y="717298"/>
                </a:moveTo>
                <a:lnTo>
                  <a:pt x="0" y="0"/>
                </a:lnTo>
              </a:path>
            </a:pathLst>
          </a:custGeom>
          <a:ln w="19049">
            <a:solidFill>
              <a:srgbClr val="666666"/>
            </a:solidFill>
          </a:ln>
        </p:spPr>
        <p:txBody>
          <a:bodyPr wrap="square" lIns="0" tIns="0" rIns="0" bIns="0" rtlCol="0"/>
          <a:lstStyle/>
          <a:p>
            <a:endParaRPr/>
          </a:p>
        </p:txBody>
      </p:sp>
      <p:sp>
        <p:nvSpPr>
          <p:cNvPr id="6" name="object 6"/>
          <p:cNvSpPr/>
          <p:nvPr/>
        </p:nvSpPr>
        <p:spPr>
          <a:xfrm>
            <a:off x="2325783" y="4051894"/>
            <a:ext cx="107877" cy="9449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080743" y="3858993"/>
            <a:ext cx="478790" cy="981710"/>
          </a:xfrm>
          <a:custGeom>
            <a:avLst/>
            <a:gdLst/>
            <a:ahLst/>
            <a:cxnLst/>
            <a:rect l="l" t="t" r="r" b="b"/>
            <a:pathLst>
              <a:path w="478789" h="981710">
                <a:moveTo>
                  <a:pt x="478774" y="981473"/>
                </a:moveTo>
                <a:lnTo>
                  <a:pt x="0" y="0"/>
                </a:lnTo>
              </a:path>
            </a:pathLst>
          </a:custGeom>
          <a:ln w="19049">
            <a:solidFill>
              <a:srgbClr val="666666"/>
            </a:solidFill>
          </a:ln>
        </p:spPr>
        <p:txBody>
          <a:bodyPr wrap="square" lIns="0" tIns="0" rIns="0" bIns="0" rtlCol="0"/>
          <a:lstStyle/>
          <a:p>
            <a:endParaRPr/>
          </a:p>
        </p:txBody>
      </p:sp>
      <p:sp>
        <p:nvSpPr>
          <p:cNvPr id="8" name="object 8"/>
          <p:cNvSpPr/>
          <p:nvPr/>
        </p:nvSpPr>
        <p:spPr>
          <a:xfrm>
            <a:off x="3033294" y="3771770"/>
            <a:ext cx="85249" cy="11054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301625" y="4438573"/>
            <a:ext cx="2794635" cy="575945"/>
          </a:xfrm>
          <a:prstGeom prst="rect">
            <a:avLst/>
          </a:prstGeom>
        </p:spPr>
        <p:txBody>
          <a:bodyPr vert="horz" wrap="square" lIns="0" tIns="12700" rIns="0" bIns="0" rtlCol="0">
            <a:spAutoFit/>
          </a:bodyPr>
          <a:lstStyle/>
          <a:p>
            <a:pPr marL="12700">
              <a:spcBef>
                <a:spcPts val="100"/>
              </a:spcBef>
            </a:pPr>
            <a:r>
              <a:rPr dirty="0">
                <a:latin typeface="Arial"/>
                <a:cs typeface="Arial"/>
              </a:rPr>
              <a:t>“2-layer </a:t>
            </a:r>
            <a:r>
              <a:rPr spc="-5" dirty="0">
                <a:latin typeface="Arial"/>
                <a:cs typeface="Arial"/>
              </a:rPr>
              <a:t>Neural Net”,</a:t>
            </a:r>
            <a:r>
              <a:rPr spc="-40" dirty="0">
                <a:latin typeface="Arial"/>
                <a:cs typeface="Arial"/>
              </a:rPr>
              <a:t> </a:t>
            </a:r>
            <a:r>
              <a:rPr spc="-5" dirty="0">
                <a:latin typeface="Arial"/>
                <a:cs typeface="Arial"/>
              </a:rPr>
              <a:t>or</a:t>
            </a:r>
            <a:endParaRPr>
              <a:latin typeface="Arial"/>
              <a:cs typeface="Arial"/>
            </a:endParaRPr>
          </a:p>
          <a:p>
            <a:pPr marL="12700">
              <a:spcBef>
                <a:spcPts val="15"/>
              </a:spcBef>
            </a:pPr>
            <a:r>
              <a:rPr dirty="0">
                <a:latin typeface="Arial"/>
                <a:cs typeface="Arial"/>
              </a:rPr>
              <a:t>“1-hidden-layer </a:t>
            </a:r>
            <a:r>
              <a:rPr spc="-5" dirty="0">
                <a:latin typeface="Arial"/>
                <a:cs typeface="Arial"/>
              </a:rPr>
              <a:t>Neural</a:t>
            </a:r>
            <a:r>
              <a:rPr spc="-95" dirty="0">
                <a:latin typeface="Arial"/>
                <a:cs typeface="Arial"/>
              </a:rPr>
              <a:t> </a:t>
            </a:r>
            <a:r>
              <a:rPr spc="-5" dirty="0">
                <a:latin typeface="Arial"/>
                <a:cs typeface="Arial"/>
              </a:rPr>
              <a:t>Net”</a:t>
            </a:r>
            <a:endParaRPr>
              <a:latin typeface="Arial"/>
              <a:cs typeface="Arial"/>
            </a:endParaRPr>
          </a:p>
        </p:txBody>
      </p:sp>
      <p:sp>
        <p:nvSpPr>
          <p:cNvPr id="12" name="object 12"/>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13" name="object 13"/>
          <p:cNvSpPr txBox="1">
            <a:spLocks noGrp="1"/>
          </p:cNvSpPr>
          <p:nvPr>
            <p:ph type="sldNum" sz="quarter" idx="4294967295"/>
          </p:nvPr>
        </p:nvSpPr>
        <p:spPr>
          <a:xfrm>
            <a:off x="0" y="857250"/>
            <a:ext cx="0" cy="3231654"/>
          </a:xfrm>
          <a:prstGeom prst="rect">
            <a:avLst/>
          </a:prstGeom>
        </p:spPr>
        <p:txBody>
          <a:bodyPr vert="horz" wrap="square" lIns="0" tIns="0" rIns="0" bIns="0" rtlCol="0">
            <a:spAutoFit/>
          </a:bodyPr>
          <a:lstStyle/>
          <a:p>
            <a:pPr marL="12700">
              <a:lnSpc>
                <a:spcPts val="2090"/>
              </a:lnSpc>
            </a:pPr>
            <a:r>
              <a:rPr spc="-5" dirty="0"/>
              <a:t>Lecture </a:t>
            </a:r>
            <a:r>
              <a:rPr dirty="0"/>
              <a:t>4 -</a:t>
            </a:r>
            <a:r>
              <a:rPr spc="-215" dirty="0"/>
              <a:t> </a:t>
            </a:r>
            <a:fld id="{81D60167-4931-47E6-BA6A-407CBD079E47}" type="slidenum">
              <a:rPr dirty="0"/>
              <a:pPr marL="12700">
                <a:lnSpc>
                  <a:spcPts val="2090"/>
                </a:lnSpc>
              </a:pPr>
              <a:t>72</a:t>
            </a:fld>
            <a:endParaRPr dirty="0"/>
          </a:p>
        </p:txBody>
      </p:sp>
      <p:sp>
        <p:nvSpPr>
          <p:cNvPr id="14" name="object 14"/>
          <p:cNvSpPr txBox="1">
            <a:spLocks noGrp="1"/>
          </p:cNvSpPr>
          <p:nvPr>
            <p:ph type="dt" sz="half" idx="4294967295"/>
          </p:nvPr>
        </p:nvSpPr>
        <p:spPr>
          <a:xfrm>
            <a:off x="0" y="857250"/>
            <a:ext cx="0" cy="3231654"/>
          </a:xfrm>
          <a:prstGeom prst="rect">
            <a:avLst/>
          </a:prstGeom>
        </p:spPr>
        <p:txBody>
          <a:bodyPr vert="horz" wrap="square" lIns="0" tIns="0" rIns="0" bIns="0" rtlCol="0">
            <a:spAutoFit/>
          </a:bodyPr>
          <a:lstStyle/>
          <a:p>
            <a:pPr marL="12700">
              <a:lnSpc>
                <a:spcPts val="2090"/>
              </a:lnSpc>
            </a:pPr>
            <a:r>
              <a:rPr spc="-5" dirty="0"/>
              <a:t>April 12,</a:t>
            </a:r>
            <a:r>
              <a:rPr spc="-90" dirty="0"/>
              <a:t> </a:t>
            </a:r>
            <a:r>
              <a:rPr spc="-5" dirty="0"/>
              <a:t>2018</a:t>
            </a:r>
          </a:p>
        </p:txBody>
      </p:sp>
      <p:sp>
        <p:nvSpPr>
          <p:cNvPr id="10" name="object 10"/>
          <p:cNvSpPr txBox="1"/>
          <p:nvPr/>
        </p:nvSpPr>
        <p:spPr>
          <a:xfrm>
            <a:off x="3269923" y="4188028"/>
            <a:ext cx="5083175" cy="939165"/>
          </a:xfrm>
          <a:prstGeom prst="rect">
            <a:avLst/>
          </a:prstGeom>
        </p:spPr>
        <p:txBody>
          <a:bodyPr vert="horz" wrap="square" lIns="0" tIns="12700" rIns="0" bIns="0" rtlCol="0">
            <a:spAutoFit/>
          </a:bodyPr>
          <a:lstStyle/>
          <a:p>
            <a:pPr marL="2301240">
              <a:spcBef>
                <a:spcPts val="100"/>
              </a:spcBef>
            </a:pPr>
            <a:r>
              <a:rPr dirty="0">
                <a:latin typeface="Arial"/>
                <a:cs typeface="Arial"/>
              </a:rPr>
              <a:t>“3-layer </a:t>
            </a:r>
            <a:r>
              <a:rPr spc="-5" dirty="0">
                <a:latin typeface="Arial"/>
                <a:cs typeface="Arial"/>
              </a:rPr>
              <a:t>Neural Net”,</a:t>
            </a:r>
            <a:r>
              <a:rPr spc="-40" dirty="0">
                <a:latin typeface="Arial"/>
                <a:cs typeface="Arial"/>
              </a:rPr>
              <a:t> </a:t>
            </a:r>
            <a:r>
              <a:rPr spc="-5" dirty="0">
                <a:latin typeface="Arial"/>
                <a:cs typeface="Arial"/>
              </a:rPr>
              <a:t>or</a:t>
            </a:r>
            <a:endParaRPr>
              <a:latin typeface="Arial"/>
              <a:cs typeface="Arial"/>
            </a:endParaRPr>
          </a:p>
          <a:p>
            <a:pPr marL="2301240">
              <a:spcBef>
                <a:spcPts val="15"/>
              </a:spcBef>
            </a:pPr>
            <a:r>
              <a:rPr dirty="0">
                <a:latin typeface="Arial"/>
                <a:cs typeface="Arial"/>
              </a:rPr>
              <a:t>“2-hidden-layer </a:t>
            </a:r>
            <a:r>
              <a:rPr spc="-5" dirty="0">
                <a:latin typeface="Arial"/>
                <a:cs typeface="Arial"/>
              </a:rPr>
              <a:t>Neural</a:t>
            </a:r>
            <a:r>
              <a:rPr spc="-95" dirty="0">
                <a:latin typeface="Arial"/>
                <a:cs typeface="Arial"/>
              </a:rPr>
              <a:t> </a:t>
            </a:r>
            <a:r>
              <a:rPr spc="-5" dirty="0">
                <a:latin typeface="Arial"/>
                <a:cs typeface="Arial"/>
              </a:rPr>
              <a:t>Net”</a:t>
            </a:r>
            <a:endParaRPr>
              <a:latin typeface="Arial"/>
              <a:cs typeface="Arial"/>
            </a:endParaRPr>
          </a:p>
          <a:p>
            <a:pPr marL="12700">
              <a:spcBef>
                <a:spcPts val="700"/>
              </a:spcBef>
            </a:pPr>
            <a:r>
              <a:rPr b="1" dirty="0">
                <a:latin typeface="Arial"/>
                <a:cs typeface="Arial"/>
              </a:rPr>
              <a:t>“Fully-connected”</a:t>
            </a:r>
            <a:r>
              <a:rPr b="1" spc="-10" dirty="0">
                <a:latin typeface="Arial"/>
                <a:cs typeface="Arial"/>
              </a:rPr>
              <a:t> </a:t>
            </a:r>
            <a:r>
              <a:rPr b="1" spc="-5" dirty="0">
                <a:latin typeface="Arial"/>
                <a:cs typeface="Arial"/>
              </a:rPr>
              <a:t>layers</a:t>
            </a:r>
            <a:endParaRPr>
              <a:latin typeface="Arial"/>
              <a:cs typeface="Arial"/>
            </a:endParaRPr>
          </a:p>
        </p:txBody>
      </p:sp>
      <p:sp>
        <p:nvSpPr>
          <p:cNvPr id="11" name="object 11"/>
          <p:cNvSpPr txBox="1">
            <a:spLocks noGrp="1"/>
          </p:cNvSpPr>
          <p:nvPr>
            <p:ph type="title"/>
          </p:nvPr>
        </p:nvSpPr>
        <p:spPr>
          <a:xfrm>
            <a:off x="384725" y="992250"/>
            <a:ext cx="4860925" cy="452120"/>
          </a:xfrm>
          <a:prstGeom prst="rect">
            <a:avLst/>
          </a:prstGeom>
        </p:spPr>
        <p:txBody>
          <a:bodyPr vert="horz" wrap="square" lIns="0" tIns="12700" rIns="0" bIns="0" rtlCol="0" anchor="ctr">
            <a:spAutoFit/>
          </a:bodyPr>
          <a:lstStyle/>
          <a:p>
            <a:pPr marL="12700">
              <a:lnSpc>
                <a:spcPct val="100000"/>
              </a:lnSpc>
              <a:spcBef>
                <a:spcPts val="100"/>
              </a:spcBef>
            </a:pPr>
            <a:r>
              <a:rPr sz="2800" spc="-5" dirty="0"/>
              <a:t>Neural networks:</a:t>
            </a:r>
            <a:r>
              <a:rPr sz="2800" spc="-90" dirty="0"/>
              <a:t> </a:t>
            </a:r>
            <a:r>
              <a:rPr sz="2800" spc="-5" dirty="0"/>
              <a:t>Architectures</a:t>
            </a:r>
            <a:endParaRPr sz="2800"/>
          </a:p>
        </p:txBody>
      </p:sp>
    </p:spTree>
    <p:extLst>
      <p:ext uri="{BB962C8B-B14F-4D97-AF65-F5344CB8AC3E}">
        <p14:creationId xmlns:p14="http://schemas.microsoft.com/office/powerpoint/2010/main" val="11921584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0223" y="1250691"/>
            <a:ext cx="5831840" cy="452120"/>
          </a:xfrm>
          <a:prstGeom prst="rect">
            <a:avLst/>
          </a:prstGeom>
        </p:spPr>
        <p:txBody>
          <a:bodyPr vert="horz" wrap="square" lIns="0" tIns="12700" rIns="0" bIns="0" rtlCol="0" anchor="ctr">
            <a:spAutoFit/>
          </a:bodyPr>
          <a:lstStyle/>
          <a:p>
            <a:pPr marL="12700">
              <a:lnSpc>
                <a:spcPct val="100000"/>
              </a:lnSpc>
              <a:spcBef>
                <a:spcPts val="100"/>
              </a:spcBef>
            </a:pPr>
            <a:r>
              <a:rPr sz="2800" spc="-5" dirty="0"/>
              <a:t>Next: Convolutional Neural</a:t>
            </a:r>
            <a:r>
              <a:rPr sz="2800" spc="-85" dirty="0"/>
              <a:t> </a:t>
            </a:r>
            <a:r>
              <a:rPr sz="2800" spc="-5" dirty="0"/>
              <a:t>Networks</a:t>
            </a:r>
            <a:endParaRPr sz="2800"/>
          </a:p>
        </p:txBody>
      </p:sp>
      <p:sp>
        <p:nvSpPr>
          <p:cNvPr id="3" name="object 3"/>
          <p:cNvSpPr/>
          <p:nvPr/>
        </p:nvSpPr>
        <p:spPr>
          <a:xfrm>
            <a:off x="54349" y="1970472"/>
            <a:ext cx="8839182" cy="268819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19543" y="4495546"/>
            <a:ext cx="2076450" cy="105157"/>
          </a:xfrm>
          <a:prstGeom prst="rect">
            <a:avLst/>
          </a:prstGeom>
        </p:spPr>
        <p:txBody>
          <a:bodyPr vert="horz" wrap="square" lIns="0" tIns="12700" rIns="0" bIns="0" rtlCol="0">
            <a:spAutoFit/>
          </a:bodyPr>
          <a:lstStyle/>
          <a:p>
            <a:pPr marL="12700">
              <a:spcBef>
                <a:spcPts val="100"/>
              </a:spcBef>
            </a:pPr>
            <a:r>
              <a:rPr sz="600" spc="-5" dirty="0">
                <a:latin typeface="Arial"/>
                <a:cs typeface="Arial"/>
              </a:rPr>
              <a:t>Illustration of LeCun et al. 1998 from CS231n 2017 Lecture</a:t>
            </a:r>
            <a:r>
              <a:rPr sz="600" spc="-50" dirty="0">
                <a:latin typeface="Arial"/>
                <a:cs typeface="Arial"/>
              </a:rPr>
              <a:t> </a:t>
            </a:r>
            <a:r>
              <a:rPr sz="600" dirty="0">
                <a:latin typeface="Arial"/>
                <a:cs typeface="Arial"/>
              </a:rPr>
              <a:t>1</a:t>
            </a:r>
            <a:endParaRPr sz="600">
              <a:latin typeface="Arial"/>
              <a:cs typeface="Arial"/>
            </a:endParaRPr>
          </a:p>
        </p:txBody>
      </p:sp>
      <p:sp>
        <p:nvSpPr>
          <p:cNvPr id="5" name="object 5"/>
          <p:cNvSpPr txBox="1"/>
          <p:nvPr/>
        </p:nvSpPr>
        <p:spPr>
          <a:xfrm>
            <a:off x="5399119" y="5562144"/>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
        <p:nvSpPr>
          <p:cNvPr id="6" name="object 6"/>
          <p:cNvSpPr txBox="1"/>
          <p:nvPr/>
        </p:nvSpPr>
        <p:spPr>
          <a:xfrm>
            <a:off x="7380313" y="5562144"/>
            <a:ext cx="1652270"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April 17,</a:t>
            </a:r>
            <a:r>
              <a:rPr sz="2000" spc="-90" dirty="0">
                <a:solidFill>
                  <a:srgbClr val="FFFFFF"/>
                </a:solidFill>
                <a:latin typeface="Arial"/>
                <a:cs typeface="Arial"/>
              </a:rPr>
              <a:t> </a:t>
            </a:r>
            <a:r>
              <a:rPr sz="2000" spc="-50" dirty="0">
                <a:solidFill>
                  <a:srgbClr val="FFFFFF"/>
                </a:solidFill>
                <a:latin typeface="Arial"/>
                <a:cs typeface="Arial"/>
              </a:rPr>
              <a:t>2018</a:t>
            </a:r>
            <a:r>
              <a:rPr sz="1950" spc="-75" baseline="-19230" dirty="0">
                <a:latin typeface="Arial"/>
                <a:cs typeface="Arial"/>
              </a:rPr>
              <a:t>4</a:t>
            </a:r>
            <a:endParaRPr sz="1950" baseline="-19230">
              <a:latin typeface="Arial"/>
              <a:cs typeface="Arial"/>
            </a:endParaRPr>
          </a:p>
        </p:txBody>
      </p:sp>
      <p:sp>
        <p:nvSpPr>
          <p:cNvPr id="7" name="object 7"/>
          <p:cNvSpPr txBox="1">
            <a:spLocks noGrp="1"/>
          </p:cNvSpPr>
          <p:nvPr>
            <p:ph type="ftr" sz="quarter" idx="5"/>
          </p:nvPr>
        </p:nvSpPr>
        <p:spPr>
          <a:xfrm>
            <a:off x="3028950" y="7984109"/>
            <a:ext cx="3086100" cy="538609"/>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8" name="object 8"/>
          <p:cNvSpPr txBox="1"/>
          <p:nvPr/>
        </p:nvSpPr>
        <p:spPr>
          <a:xfrm>
            <a:off x="6716001" y="5570690"/>
            <a:ext cx="192405" cy="884858"/>
          </a:xfrm>
          <a:prstGeom prst="rect">
            <a:avLst/>
          </a:prstGeom>
        </p:spPr>
        <p:txBody>
          <a:bodyPr vert="horz" wrap="square" lIns="0" tIns="0" rIns="0" bIns="0" rtlCol="0">
            <a:spAutoFit/>
          </a:bodyPr>
          <a:lstStyle/>
          <a:p>
            <a:pPr marL="25400">
              <a:lnSpc>
                <a:spcPts val="2310"/>
              </a:lnSpc>
            </a:pPr>
            <a:fld id="{81D60167-4931-47E6-BA6A-407CBD079E47}" type="slidenum">
              <a:rPr sz="2000" dirty="0">
                <a:solidFill>
                  <a:srgbClr val="FFFFFF"/>
                </a:solidFill>
                <a:latin typeface="Arial"/>
                <a:cs typeface="Arial"/>
              </a:rPr>
              <a:pPr marL="25400">
                <a:lnSpc>
                  <a:spcPts val="2310"/>
                </a:lnSpc>
              </a:pPr>
              <a:t>73</a:t>
            </a:fld>
            <a:endParaRPr sz="2000">
              <a:latin typeface="Arial"/>
              <a:cs typeface="Arial"/>
            </a:endParaRPr>
          </a:p>
        </p:txBody>
      </p:sp>
    </p:spTree>
    <p:extLst>
      <p:ext uri="{BB962C8B-B14F-4D97-AF65-F5344CB8AC3E}">
        <p14:creationId xmlns:p14="http://schemas.microsoft.com/office/powerpoint/2010/main" val="15596028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650" y="1540191"/>
            <a:ext cx="7886700" cy="689932"/>
          </a:xfrm>
          <a:prstGeom prst="rect">
            <a:avLst/>
          </a:prstGeom>
        </p:spPr>
        <p:txBody>
          <a:bodyPr vert="horz" wrap="square" lIns="0" tIns="12700" rIns="0" bIns="0" rtlCol="0" anchor="ctr">
            <a:spAutoFit/>
          </a:bodyPr>
          <a:lstStyle/>
          <a:p>
            <a:pPr marL="12700">
              <a:lnSpc>
                <a:spcPct val="100000"/>
              </a:lnSpc>
              <a:spcBef>
                <a:spcPts val="100"/>
              </a:spcBef>
            </a:pPr>
            <a:r>
              <a:rPr dirty="0"/>
              <a:t>A </a:t>
            </a:r>
            <a:r>
              <a:rPr spc="-5" dirty="0"/>
              <a:t>bit of</a:t>
            </a:r>
            <a:r>
              <a:rPr spc="-100" dirty="0"/>
              <a:t> </a:t>
            </a:r>
            <a:r>
              <a:rPr spc="-5" dirty="0"/>
              <a:t>history:</a:t>
            </a:r>
          </a:p>
        </p:txBody>
      </p:sp>
      <p:sp>
        <p:nvSpPr>
          <p:cNvPr id="3" name="object 3"/>
          <p:cNvSpPr txBox="1"/>
          <p:nvPr/>
        </p:nvSpPr>
        <p:spPr>
          <a:xfrm>
            <a:off x="1007299" y="236458"/>
            <a:ext cx="5179695" cy="1131078"/>
          </a:xfrm>
          <a:prstGeom prst="rect">
            <a:avLst/>
          </a:prstGeom>
        </p:spPr>
        <p:txBody>
          <a:bodyPr vert="horz" wrap="square" lIns="0" tIns="27939" rIns="0" bIns="0" rtlCol="0">
            <a:spAutoFit/>
          </a:bodyPr>
          <a:lstStyle/>
          <a:p>
            <a:pPr marL="12700" marR="141605">
              <a:lnSpc>
                <a:spcPts val="2850"/>
              </a:lnSpc>
              <a:spcBef>
                <a:spcPts val="219"/>
              </a:spcBef>
            </a:pPr>
            <a:r>
              <a:rPr sz="2400" b="1" spc="-5" dirty="0">
                <a:latin typeface="Arial"/>
                <a:cs typeface="Arial"/>
              </a:rPr>
              <a:t>Gradient-based learning applied</a:t>
            </a:r>
            <a:r>
              <a:rPr sz="2400" b="1" spc="-100" dirty="0">
                <a:latin typeface="Arial"/>
                <a:cs typeface="Arial"/>
              </a:rPr>
              <a:t> </a:t>
            </a:r>
            <a:r>
              <a:rPr sz="2400" b="1" dirty="0">
                <a:latin typeface="Arial"/>
                <a:cs typeface="Arial"/>
              </a:rPr>
              <a:t>to  </a:t>
            </a:r>
            <a:r>
              <a:rPr sz="2400" b="1" spc="-5" dirty="0">
                <a:latin typeface="Arial"/>
                <a:cs typeface="Arial"/>
              </a:rPr>
              <a:t>document</a:t>
            </a:r>
            <a:r>
              <a:rPr sz="2400" b="1" spc="-15" dirty="0">
                <a:latin typeface="Arial"/>
                <a:cs typeface="Arial"/>
              </a:rPr>
              <a:t> </a:t>
            </a:r>
            <a:r>
              <a:rPr sz="2400" b="1" spc="-5" dirty="0">
                <a:latin typeface="Arial"/>
                <a:cs typeface="Arial"/>
              </a:rPr>
              <a:t>recognition</a:t>
            </a:r>
            <a:endParaRPr sz="2400" dirty="0">
              <a:latin typeface="Arial"/>
              <a:cs typeface="Arial"/>
            </a:endParaRPr>
          </a:p>
          <a:p>
            <a:pPr marL="12700">
              <a:lnSpc>
                <a:spcPts val="2760"/>
              </a:lnSpc>
            </a:pPr>
            <a:r>
              <a:rPr sz="2400" i="1" spc="-5" dirty="0">
                <a:latin typeface="Arial"/>
                <a:cs typeface="Arial"/>
              </a:rPr>
              <a:t>[LeCun, Bottou, Bengio, Haffner</a:t>
            </a:r>
            <a:r>
              <a:rPr sz="2400" i="1" spc="-100" dirty="0">
                <a:latin typeface="Arial"/>
                <a:cs typeface="Arial"/>
              </a:rPr>
              <a:t> </a:t>
            </a:r>
            <a:r>
              <a:rPr sz="2400" i="1" spc="-5" dirty="0">
                <a:latin typeface="Arial"/>
                <a:cs typeface="Arial"/>
              </a:rPr>
              <a:t>1998]</a:t>
            </a:r>
            <a:endParaRPr sz="2400" dirty="0">
              <a:latin typeface="Arial"/>
              <a:cs typeface="Arial"/>
            </a:endParaRPr>
          </a:p>
        </p:txBody>
      </p:sp>
      <p:sp>
        <p:nvSpPr>
          <p:cNvPr id="4" name="object 4"/>
          <p:cNvSpPr txBox="1"/>
          <p:nvPr/>
        </p:nvSpPr>
        <p:spPr>
          <a:xfrm>
            <a:off x="4479461" y="4943352"/>
            <a:ext cx="657860"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LeNet-5</a:t>
            </a:r>
            <a:endParaRPr sz="1400">
              <a:latin typeface="Arial"/>
              <a:cs typeface="Arial"/>
            </a:endParaRPr>
          </a:p>
        </p:txBody>
      </p:sp>
      <p:sp>
        <p:nvSpPr>
          <p:cNvPr id="5" name="object 5"/>
          <p:cNvSpPr/>
          <p:nvPr/>
        </p:nvSpPr>
        <p:spPr>
          <a:xfrm>
            <a:off x="1698234" y="3066170"/>
            <a:ext cx="6086150" cy="1850946"/>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5399119" y="5562144"/>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
        <p:nvSpPr>
          <p:cNvPr id="7" name="object 7"/>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8" name="object 8"/>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9" name="object 9"/>
          <p:cNvSpPr txBox="1"/>
          <p:nvPr/>
        </p:nvSpPr>
        <p:spPr>
          <a:xfrm>
            <a:off x="6728701" y="5570690"/>
            <a:ext cx="327025" cy="269304"/>
          </a:xfrm>
          <a:prstGeom prst="rect">
            <a:avLst/>
          </a:prstGeom>
        </p:spPr>
        <p:txBody>
          <a:bodyPr vert="horz" wrap="square" lIns="0" tIns="0" rIns="0" bIns="0" rtlCol="0">
            <a:spAutoFit/>
          </a:bodyPr>
          <a:lstStyle/>
          <a:p>
            <a:pPr marL="12700">
              <a:lnSpc>
                <a:spcPts val="2050"/>
              </a:lnSpc>
            </a:pPr>
            <a:r>
              <a:rPr sz="3000" spc="-284" baseline="-6944" dirty="0">
                <a:solidFill>
                  <a:srgbClr val="FFFFFF"/>
                </a:solidFill>
                <a:latin typeface="Arial"/>
                <a:cs typeface="Arial"/>
              </a:rPr>
              <a:t>1</a:t>
            </a:r>
            <a:r>
              <a:rPr sz="1300" spc="-540" dirty="0">
                <a:latin typeface="Arial"/>
                <a:cs typeface="Arial"/>
              </a:rPr>
              <a:t>1</a:t>
            </a:r>
            <a:r>
              <a:rPr sz="3000" spc="-869" baseline="-6944" dirty="0">
                <a:solidFill>
                  <a:srgbClr val="FFFFFF"/>
                </a:solidFill>
                <a:latin typeface="Arial"/>
                <a:cs typeface="Arial"/>
              </a:rPr>
              <a:t>4</a:t>
            </a:r>
            <a:r>
              <a:rPr sz="1300" spc="-5" dirty="0">
                <a:latin typeface="Arial"/>
                <a:cs typeface="Arial"/>
              </a:rPr>
              <a:t>4</a:t>
            </a:r>
            <a:endParaRPr sz="1300">
              <a:latin typeface="Arial"/>
              <a:cs typeface="Arial"/>
            </a:endParaRPr>
          </a:p>
        </p:txBody>
      </p:sp>
    </p:spTree>
    <p:extLst>
      <p:ext uri="{BB962C8B-B14F-4D97-AF65-F5344CB8AC3E}">
        <p14:creationId xmlns:p14="http://schemas.microsoft.com/office/powerpoint/2010/main" val="22663673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51825" y="4465909"/>
            <a:ext cx="4329145" cy="8751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43024" y="1004510"/>
            <a:ext cx="5077460" cy="1603003"/>
          </a:xfrm>
          <a:prstGeom prst="rect">
            <a:avLst/>
          </a:prstGeom>
        </p:spPr>
        <p:txBody>
          <a:bodyPr vert="horz" wrap="square" lIns="0" tIns="12700" rIns="0" bIns="0" rtlCol="0">
            <a:spAutoFit/>
          </a:bodyPr>
          <a:lstStyle/>
          <a:p>
            <a:pPr marL="12700">
              <a:spcBef>
                <a:spcPts val="100"/>
              </a:spcBef>
            </a:pPr>
            <a:r>
              <a:rPr sz="3000" dirty="0">
                <a:latin typeface="Arial"/>
                <a:cs typeface="Arial"/>
              </a:rPr>
              <a:t>A </a:t>
            </a:r>
            <a:r>
              <a:rPr sz="3000" spc="-5" dirty="0">
                <a:latin typeface="Arial"/>
                <a:cs typeface="Arial"/>
              </a:rPr>
              <a:t>bit of</a:t>
            </a:r>
            <a:r>
              <a:rPr sz="3000" spc="-25" dirty="0">
                <a:latin typeface="Arial"/>
                <a:cs typeface="Arial"/>
              </a:rPr>
              <a:t> </a:t>
            </a:r>
            <a:r>
              <a:rPr sz="3000" spc="-5" dirty="0">
                <a:latin typeface="Arial"/>
                <a:cs typeface="Arial"/>
              </a:rPr>
              <a:t>history:</a:t>
            </a:r>
            <a:endParaRPr sz="3000">
              <a:latin typeface="Arial"/>
              <a:cs typeface="Arial"/>
            </a:endParaRPr>
          </a:p>
          <a:p>
            <a:pPr marL="12700" marR="5080">
              <a:lnSpc>
                <a:spcPts val="2850"/>
              </a:lnSpc>
              <a:spcBef>
                <a:spcPts val="140"/>
              </a:spcBef>
            </a:pPr>
            <a:r>
              <a:rPr sz="2400" b="1" spc="-5" dirty="0">
                <a:latin typeface="Arial"/>
                <a:cs typeface="Arial"/>
              </a:rPr>
              <a:t>ImageNet Classification with Deep  Convolutional Neural Networks  </a:t>
            </a:r>
            <a:r>
              <a:rPr sz="2400" i="1" spc="-5" dirty="0">
                <a:latin typeface="Arial"/>
                <a:cs typeface="Arial"/>
              </a:rPr>
              <a:t>[Krizhevsky, Sutskever, Hinton,</a:t>
            </a:r>
            <a:r>
              <a:rPr sz="2400" i="1" spc="-100" dirty="0">
                <a:latin typeface="Arial"/>
                <a:cs typeface="Arial"/>
              </a:rPr>
              <a:t> </a:t>
            </a:r>
            <a:r>
              <a:rPr sz="2400" i="1" spc="-5" dirty="0">
                <a:latin typeface="Arial"/>
                <a:cs typeface="Arial"/>
              </a:rPr>
              <a:t>2012]</a:t>
            </a:r>
            <a:endParaRPr sz="2400">
              <a:latin typeface="Arial"/>
              <a:cs typeface="Arial"/>
            </a:endParaRPr>
          </a:p>
        </p:txBody>
      </p:sp>
      <p:sp>
        <p:nvSpPr>
          <p:cNvPr id="4" name="object 4"/>
          <p:cNvSpPr/>
          <p:nvPr/>
        </p:nvSpPr>
        <p:spPr>
          <a:xfrm>
            <a:off x="2137596" y="2755196"/>
            <a:ext cx="5238739" cy="16382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32834" y="2750434"/>
            <a:ext cx="5248275" cy="1647825"/>
          </a:xfrm>
          <a:custGeom>
            <a:avLst/>
            <a:gdLst/>
            <a:ahLst/>
            <a:cxnLst/>
            <a:rect l="l" t="t" r="r" b="b"/>
            <a:pathLst>
              <a:path w="5248275" h="1647825">
                <a:moveTo>
                  <a:pt x="0" y="0"/>
                </a:moveTo>
                <a:lnTo>
                  <a:pt x="5248251" y="0"/>
                </a:lnTo>
                <a:lnTo>
                  <a:pt x="5248251" y="1647809"/>
                </a:lnTo>
                <a:lnTo>
                  <a:pt x="0" y="1647809"/>
                </a:lnTo>
                <a:lnTo>
                  <a:pt x="0" y="0"/>
                </a:lnTo>
                <a:close/>
              </a:path>
            </a:pathLst>
          </a:custGeom>
          <a:ln w="9524">
            <a:solidFill>
              <a:srgbClr val="666666"/>
            </a:solidFill>
          </a:ln>
        </p:spPr>
        <p:txBody>
          <a:bodyPr wrap="square" lIns="0" tIns="0" rIns="0" bIns="0" rtlCol="0"/>
          <a:lstStyle/>
          <a:p>
            <a:endParaRPr/>
          </a:p>
        </p:txBody>
      </p:sp>
      <p:sp>
        <p:nvSpPr>
          <p:cNvPr id="6" name="object 6"/>
          <p:cNvSpPr txBox="1"/>
          <p:nvPr/>
        </p:nvSpPr>
        <p:spPr>
          <a:xfrm>
            <a:off x="3992241" y="4575828"/>
            <a:ext cx="1296035"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“AlexNet”</a:t>
            </a:r>
            <a:endParaRPr sz="2400">
              <a:latin typeface="Arial"/>
              <a:cs typeface="Arial"/>
            </a:endParaRPr>
          </a:p>
        </p:txBody>
      </p:sp>
      <p:sp>
        <p:nvSpPr>
          <p:cNvPr id="7" name="object 7"/>
          <p:cNvSpPr txBox="1"/>
          <p:nvPr/>
        </p:nvSpPr>
        <p:spPr>
          <a:xfrm>
            <a:off x="5399119" y="5562144"/>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
        <p:nvSpPr>
          <p:cNvPr id="8" name="object 8"/>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9" name="object 9"/>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10" name="object 10"/>
          <p:cNvSpPr txBox="1"/>
          <p:nvPr/>
        </p:nvSpPr>
        <p:spPr>
          <a:xfrm>
            <a:off x="6728701" y="5570690"/>
            <a:ext cx="327025" cy="269304"/>
          </a:xfrm>
          <a:prstGeom prst="rect">
            <a:avLst/>
          </a:prstGeom>
        </p:spPr>
        <p:txBody>
          <a:bodyPr vert="horz" wrap="square" lIns="0" tIns="0" rIns="0" bIns="0" rtlCol="0">
            <a:spAutoFit/>
          </a:bodyPr>
          <a:lstStyle/>
          <a:p>
            <a:pPr marL="12700">
              <a:lnSpc>
                <a:spcPts val="2050"/>
              </a:lnSpc>
            </a:pPr>
            <a:r>
              <a:rPr sz="3000" spc="-284" baseline="-6944" dirty="0">
                <a:solidFill>
                  <a:srgbClr val="FFFFFF"/>
                </a:solidFill>
                <a:latin typeface="Arial"/>
                <a:cs typeface="Arial"/>
              </a:rPr>
              <a:t>1</a:t>
            </a:r>
            <a:r>
              <a:rPr sz="1300" spc="-540" dirty="0">
                <a:latin typeface="Arial"/>
                <a:cs typeface="Arial"/>
              </a:rPr>
              <a:t>1</a:t>
            </a:r>
            <a:r>
              <a:rPr sz="3000" spc="-869" baseline="-6944" dirty="0">
                <a:solidFill>
                  <a:srgbClr val="FFFFFF"/>
                </a:solidFill>
                <a:latin typeface="Arial"/>
                <a:cs typeface="Arial"/>
              </a:rPr>
              <a:t>5</a:t>
            </a:r>
            <a:r>
              <a:rPr sz="1300" spc="-5" dirty="0">
                <a:latin typeface="Arial"/>
                <a:cs typeface="Arial"/>
              </a:rPr>
              <a:t>5</a:t>
            </a:r>
            <a:endParaRPr sz="1300">
              <a:latin typeface="Arial"/>
              <a:cs typeface="Arial"/>
            </a:endParaRPr>
          </a:p>
        </p:txBody>
      </p:sp>
    </p:spTree>
    <p:extLst>
      <p:ext uri="{BB962C8B-B14F-4D97-AF65-F5344CB8AC3E}">
        <p14:creationId xmlns:p14="http://schemas.microsoft.com/office/powerpoint/2010/main" val="27776735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33916" y="1457705"/>
            <a:ext cx="3006458" cy="247019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2336" y="125838"/>
            <a:ext cx="8225155" cy="1367041"/>
          </a:xfrm>
          <a:prstGeom prst="rect">
            <a:avLst/>
          </a:prstGeom>
        </p:spPr>
        <p:txBody>
          <a:bodyPr vert="horz" wrap="square" lIns="0" tIns="12700" rIns="0" bIns="0" rtlCol="0" anchor="ctr">
            <a:spAutoFit/>
          </a:bodyPr>
          <a:lstStyle/>
          <a:p>
            <a:pPr marL="12700">
              <a:lnSpc>
                <a:spcPct val="100000"/>
              </a:lnSpc>
              <a:spcBef>
                <a:spcPts val="100"/>
              </a:spcBef>
            </a:pPr>
            <a:r>
              <a:rPr spc="-5" dirty="0"/>
              <a:t>Fast-forward to today: ConvNets are</a:t>
            </a:r>
            <a:r>
              <a:rPr spc="-95" dirty="0"/>
              <a:t> </a:t>
            </a:r>
            <a:r>
              <a:rPr spc="-5" dirty="0"/>
              <a:t>everywhere</a:t>
            </a:r>
          </a:p>
        </p:txBody>
      </p:sp>
      <p:sp>
        <p:nvSpPr>
          <p:cNvPr id="4" name="object 4"/>
          <p:cNvSpPr txBox="1"/>
          <p:nvPr/>
        </p:nvSpPr>
        <p:spPr>
          <a:xfrm>
            <a:off x="5104968" y="3933872"/>
            <a:ext cx="2987675" cy="487680"/>
          </a:xfrm>
          <a:prstGeom prst="rect">
            <a:avLst/>
          </a:prstGeom>
        </p:spPr>
        <p:txBody>
          <a:bodyPr vert="horz" wrap="square" lIns="0" tIns="12700" rIns="0" bIns="0" rtlCol="0">
            <a:spAutoFit/>
          </a:bodyPr>
          <a:lstStyle/>
          <a:p>
            <a:pPr marL="12700">
              <a:spcBef>
                <a:spcPts val="100"/>
              </a:spcBef>
            </a:pPr>
            <a:r>
              <a:rPr spc="-5" dirty="0">
                <a:latin typeface="Arial"/>
                <a:cs typeface="Arial"/>
              </a:rPr>
              <a:t>NVIDIA Tesla</a:t>
            </a:r>
            <a:r>
              <a:rPr spc="-15" dirty="0">
                <a:latin typeface="Arial"/>
                <a:cs typeface="Arial"/>
              </a:rPr>
              <a:t> </a:t>
            </a:r>
            <a:r>
              <a:rPr spc="-5" dirty="0">
                <a:latin typeface="Arial"/>
                <a:cs typeface="Arial"/>
              </a:rPr>
              <a:t>line</a:t>
            </a:r>
            <a:endParaRPr>
              <a:latin typeface="Arial"/>
              <a:cs typeface="Arial"/>
            </a:endParaRPr>
          </a:p>
          <a:p>
            <a:pPr marL="12700">
              <a:spcBef>
                <a:spcPts val="35"/>
              </a:spcBef>
            </a:pPr>
            <a:r>
              <a:rPr sz="1200" dirty="0">
                <a:latin typeface="Arial"/>
                <a:cs typeface="Arial"/>
              </a:rPr>
              <a:t>(these </a:t>
            </a:r>
            <a:r>
              <a:rPr sz="1200" spc="-5" dirty="0">
                <a:latin typeface="Arial"/>
                <a:cs typeface="Arial"/>
              </a:rPr>
              <a:t>are the GPUs on</a:t>
            </a:r>
            <a:r>
              <a:rPr sz="1200" spc="-85" dirty="0">
                <a:latin typeface="Arial"/>
                <a:cs typeface="Arial"/>
              </a:rPr>
              <a:t> </a:t>
            </a:r>
            <a:r>
              <a:rPr sz="1200" dirty="0">
                <a:latin typeface="Arial"/>
                <a:cs typeface="Arial"/>
              </a:rPr>
              <a:t>rye01.stanford.edu)</a:t>
            </a:r>
            <a:endParaRPr sz="1200">
              <a:latin typeface="Arial"/>
              <a:cs typeface="Arial"/>
            </a:endParaRPr>
          </a:p>
        </p:txBody>
      </p:sp>
      <p:sp>
        <p:nvSpPr>
          <p:cNvPr id="5" name="object 5"/>
          <p:cNvSpPr txBox="1"/>
          <p:nvPr/>
        </p:nvSpPr>
        <p:spPr>
          <a:xfrm>
            <a:off x="5104967" y="4575094"/>
            <a:ext cx="3239770" cy="570230"/>
          </a:xfrm>
          <a:prstGeom prst="rect">
            <a:avLst/>
          </a:prstGeom>
        </p:spPr>
        <p:txBody>
          <a:bodyPr vert="horz" wrap="square" lIns="0" tIns="20320" rIns="0" bIns="0" rtlCol="0">
            <a:spAutoFit/>
          </a:bodyPr>
          <a:lstStyle/>
          <a:p>
            <a:pPr marL="12700" marR="5080">
              <a:lnSpc>
                <a:spcPts val="1420"/>
              </a:lnSpc>
              <a:spcBef>
                <a:spcPts val="160"/>
              </a:spcBef>
            </a:pPr>
            <a:r>
              <a:rPr sz="1200" spc="-5" dirty="0">
                <a:latin typeface="Arial"/>
                <a:cs typeface="Arial"/>
              </a:rPr>
              <a:t>Note that for embedded </a:t>
            </a:r>
            <a:r>
              <a:rPr sz="1200" dirty="0">
                <a:latin typeface="Arial"/>
                <a:cs typeface="Arial"/>
              </a:rPr>
              <a:t>systems a </a:t>
            </a:r>
            <a:r>
              <a:rPr sz="1200" spc="-5" dirty="0">
                <a:latin typeface="Arial"/>
                <a:cs typeface="Arial"/>
              </a:rPr>
              <a:t>typical </a:t>
            </a:r>
            <a:r>
              <a:rPr sz="1200" dirty="0">
                <a:latin typeface="Arial"/>
                <a:cs typeface="Arial"/>
              </a:rPr>
              <a:t>setup  </a:t>
            </a:r>
            <a:r>
              <a:rPr sz="1200" spc="-5" dirty="0">
                <a:latin typeface="Arial"/>
                <a:cs typeface="Arial"/>
              </a:rPr>
              <a:t>would involve NVIDIA Tegras, with integrated  GPU and ARM-based CPU</a:t>
            </a:r>
            <a:r>
              <a:rPr sz="1200" spc="-20" dirty="0">
                <a:latin typeface="Arial"/>
                <a:cs typeface="Arial"/>
              </a:rPr>
              <a:t> </a:t>
            </a:r>
            <a:r>
              <a:rPr sz="1200" dirty="0">
                <a:latin typeface="Arial"/>
                <a:cs typeface="Arial"/>
              </a:rPr>
              <a:t>cores.</a:t>
            </a:r>
            <a:endParaRPr sz="1200">
              <a:latin typeface="Arial"/>
              <a:cs typeface="Arial"/>
            </a:endParaRPr>
          </a:p>
        </p:txBody>
      </p:sp>
      <p:sp>
        <p:nvSpPr>
          <p:cNvPr id="6" name="object 6"/>
          <p:cNvSpPr txBox="1"/>
          <p:nvPr/>
        </p:nvSpPr>
        <p:spPr>
          <a:xfrm>
            <a:off x="461625" y="4948981"/>
            <a:ext cx="1270635" cy="228268"/>
          </a:xfrm>
          <a:prstGeom prst="rect">
            <a:avLst/>
          </a:prstGeom>
        </p:spPr>
        <p:txBody>
          <a:bodyPr vert="horz" wrap="square" lIns="0" tIns="12700" rIns="0" bIns="0" rtlCol="0">
            <a:spAutoFit/>
          </a:bodyPr>
          <a:lstStyle/>
          <a:p>
            <a:pPr marL="12700">
              <a:spcBef>
                <a:spcPts val="100"/>
              </a:spcBef>
            </a:pPr>
            <a:r>
              <a:rPr sz="1400" dirty="0">
                <a:latin typeface="Arial"/>
                <a:cs typeface="Arial"/>
              </a:rPr>
              <a:t>self-driving</a:t>
            </a:r>
            <a:r>
              <a:rPr sz="1400" spc="-85" dirty="0">
                <a:latin typeface="Arial"/>
                <a:cs typeface="Arial"/>
              </a:rPr>
              <a:t> </a:t>
            </a:r>
            <a:r>
              <a:rPr sz="1400" dirty="0">
                <a:latin typeface="Arial"/>
                <a:cs typeface="Arial"/>
              </a:rPr>
              <a:t>cars</a:t>
            </a:r>
            <a:endParaRPr sz="1400">
              <a:latin typeface="Arial"/>
              <a:cs typeface="Arial"/>
            </a:endParaRPr>
          </a:p>
        </p:txBody>
      </p:sp>
      <p:sp>
        <p:nvSpPr>
          <p:cNvPr id="7" name="object 7"/>
          <p:cNvSpPr/>
          <p:nvPr/>
        </p:nvSpPr>
        <p:spPr>
          <a:xfrm>
            <a:off x="388599" y="1525549"/>
            <a:ext cx="4427516" cy="331349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735862" y="4904381"/>
            <a:ext cx="2018113" cy="8721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681059" y="3558795"/>
            <a:ext cx="1192918" cy="212824"/>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8309689" y="3781903"/>
            <a:ext cx="395605" cy="0"/>
          </a:xfrm>
          <a:custGeom>
            <a:avLst/>
            <a:gdLst/>
            <a:ahLst/>
            <a:cxnLst/>
            <a:rect l="l" t="t" r="r" b="b"/>
            <a:pathLst>
              <a:path w="395604">
                <a:moveTo>
                  <a:pt x="0" y="0"/>
                </a:moveTo>
                <a:lnTo>
                  <a:pt x="395448" y="0"/>
                </a:lnTo>
              </a:path>
            </a:pathLst>
          </a:custGeom>
          <a:ln w="9524">
            <a:solidFill>
              <a:srgbClr val="1154CC"/>
            </a:solidFill>
          </a:ln>
        </p:spPr>
        <p:txBody>
          <a:bodyPr wrap="square" lIns="0" tIns="0" rIns="0" bIns="0" rtlCol="0"/>
          <a:lstStyle/>
          <a:p>
            <a:endParaRPr/>
          </a:p>
        </p:txBody>
      </p:sp>
      <p:sp>
        <p:nvSpPr>
          <p:cNvPr id="11" name="object 11"/>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12" name="object 12"/>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76</a:t>
            </a:fld>
            <a:endParaRPr sz="2000"/>
          </a:p>
        </p:txBody>
      </p:sp>
      <p:sp>
        <p:nvSpPr>
          <p:cNvPr id="13" name="object 13"/>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14" name="object 14"/>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15040721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0050" y="2381986"/>
            <a:ext cx="8388985" cy="756920"/>
          </a:xfrm>
          <a:prstGeom prst="rect">
            <a:avLst/>
          </a:prstGeom>
        </p:spPr>
        <p:txBody>
          <a:bodyPr vert="horz" wrap="square" lIns="0" tIns="12700" rIns="0" bIns="0" rtlCol="0">
            <a:spAutoFit/>
          </a:bodyPr>
          <a:lstStyle/>
          <a:p>
            <a:pPr marL="12700">
              <a:spcBef>
                <a:spcPts val="100"/>
              </a:spcBef>
            </a:pPr>
            <a:r>
              <a:rPr sz="4800" spc="-5" dirty="0">
                <a:latin typeface="Arial"/>
                <a:cs typeface="Arial"/>
              </a:rPr>
              <a:t>Convolutional Neural</a:t>
            </a:r>
            <a:r>
              <a:rPr sz="4800" spc="-100" dirty="0">
                <a:latin typeface="Arial"/>
                <a:cs typeface="Arial"/>
              </a:rPr>
              <a:t> </a:t>
            </a:r>
            <a:r>
              <a:rPr sz="4800" spc="-5" dirty="0">
                <a:latin typeface="Arial"/>
                <a:cs typeface="Arial"/>
              </a:rPr>
              <a:t>Networks</a:t>
            </a:r>
            <a:endParaRPr sz="4800">
              <a:latin typeface="Arial"/>
              <a:cs typeface="Arial"/>
            </a:endParaRPr>
          </a:p>
        </p:txBody>
      </p:sp>
      <p:sp>
        <p:nvSpPr>
          <p:cNvPr id="4" name="object 4"/>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5" name="object 5"/>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77</a:t>
            </a:fld>
            <a:endParaRPr sz="2000"/>
          </a:p>
        </p:txBody>
      </p:sp>
      <p:sp>
        <p:nvSpPr>
          <p:cNvPr id="6" name="object 6"/>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7" name="object 7"/>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3" name="object 3"/>
          <p:cNvSpPr txBox="1"/>
          <p:nvPr/>
        </p:nvSpPr>
        <p:spPr>
          <a:xfrm>
            <a:off x="2205772" y="3283926"/>
            <a:ext cx="3799204"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(First </a:t>
            </a:r>
            <a:r>
              <a:rPr sz="2400" spc="-5" dirty="0">
                <a:latin typeface="Arial"/>
                <a:cs typeface="Arial"/>
              </a:rPr>
              <a:t>without the brain</a:t>
            </a:r>
            <a:r>
              <a:rPr sz="2400" spc="-100" dirty="0">
                <a:latin typeface="Arial"/>
                <a:cs typeface="Arial"/>
              </a:rPr>
              <a:t> </a:t>
            </a:r>
            <a:r>
              <a:rPr sz="2400" dirty="0">
                <a:latin typeface="Arial"/>
                <a:cs typeface="Arial"/>
              </a:rPr>
              <a:t>stuff)</a:t>
            </a:r>
            <a:endParaRPr sz="2400">
              <a:latin typeface="Arial"/>
              <a:cs typeface="Arial"/>
            </a:endParaRPr>
          </a:p>
        </p:txBody>
      </p:sp>
    </p:spTree>
    <p:extLst>
      <p:ext uri="{BB962C8B-B14F-4D97-AF65-F5344CB8AC3E}">
        <p14:creationId xmlns:p14="http://schemas.microsoft.com/office/powerpoint/2010/main" val="398539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73026"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73438"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73024" y="911986"/>
            <a:ext cx="4593590" cy="574040"/>
          </a:xfrm>
          <a:prstGeom prst="rect">
            <a:avLst/>
          </a:prstGeom>
        </p:spPr>
        <p:txBody>
          <a:bodyPr vert="horz" wrap="square" lIns="0" tIns="12700" rIns="0" bIns="0" rtlCol="0" anchor="ctr">
            <a:spAutoFit/>
          </a:bodyPr>
          <a:lstStyle/>
          <a:p>
            <a:pPr marL="12700">
              <a:lnSpc>
                <a:spcPct val="100000"/>
              </a:lnSpc>
              <a:spcBef>
                <a:spcPts val="100"/>
              </a:spcBef>
            </a:pPr>
            <a:r>
              <a:rPr sz="3600" spc="-10" dirty="0"/>
              <a:t>Fully </a:t>
            </a:r>
            <a:r>
              <a:rPr sz="3600" spc="-5" dirty="0"/>
              <a:t>Connected</a:t>
            </a:r>
            <a:r>
              <a:rPr sz="3600" spc="-85" dirty="0"/>
              <a:t> </a:t>
            </a:r>
            <a:r>
              <a:rPr sz="3600" spc="-5" dirty="0"/>
              <a:t>Layer</a:t>
            </a:r>
            <a:endParaRPr sz="3600"/>
          </a:p>
        </p:txBody>
      </p:sp>
      <p:sp>
        <p:nvSpPr>
          <p:cNvPr id="5" name="object 5"/>
          <p:cNvSpPr txBox="1"/>
          <p:nvPr/>
        </p:nvSpPr>
        <p:spPr>
          <a:xfrm>
            <a:off x="824249"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4189504" y="3321503"/>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6728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6450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8132158" y="3140171"/>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6450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6450436" y="3140171"/>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6450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8132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6517138" y="3223721"/>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388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3102643" y="3140171"/>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388925"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388925" y="3140171"/>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388925"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3102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4429492"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1461682"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6171128"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4" name="object 24"/>
          <p:cNvSpPr txBox="1"/>
          <p:nvPr/>
        </p:nvSpPr>
        <p:spPr>
          <a:xfrm>
            <a:off x="7188014"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5" name="object 25"/>
          <p:cNvSpPr/>
          <p:nvPr/>
        </p:nvSpPr>
        <p:spPr>
          <a:xfrm>
            <a:off x="3346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6" name="object 26"/>
          <p:cNvSpPr/>
          <p:nvPr/>
        </p:nvSpPr>
        <p:spPr>
          <a:xfrm>
            <a:off x="3767555" y="3228460"/>
            <a:ext cx="159149" cy="122952"/>
          </a:xfrm>
          <a:prstGeom prst="rect">
            <a:avLst/>
          </a:prstGeom>
          <a:blipFill>
            <a:blip r:embed="rId4" cstate="print"/>
            <a:stretch>
              <a:fillRect/>
            </a:stretch>
          </a:blipFill>
        </p:spPr>
        <p:txBody>
          <a:bodyPr wrap="square" lIns="0" tIns="0" rIns="0" bIns="0" rtlCol="0"/>
          <a:lstStyle/>
          <a:p>
            <a:endParaRPr/>
          </a:p>
        </p:txBody>
      </p:sp>
      <p:sp>
        <p:nvSpPr>
          <p:cNvPr id="27" name="object 27"/>
          <p:cNvSpPr/>
          <p:nvPr/>
        </p:nvSpPr>
        <p:spPr>
          <a:xfrm>
            <a:off x="5394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28" name="object 28"/>
          <p:cNvSpPr/>
          <p:nvPr/>
        </p:nvSpPr>
        <p:spPr>
          <a:xfrm>
            <a:off x="5822501" y="3217438"/>
            <a:ext cx="158899" cy="122959"/>
          </a:xfrm>
          <a:prstGeom prst="rect">
            <a:avLst/>
          </a:prstGeom>
          <a:blipFill>
            <a:blip r:embed="rId5" cstate="print"/>
            <a:stretch>
              <a:fillRect/>
            </a:stretch>
          </a:blipFill>
        </p:spPr>
        <p:txBody>
          <a:bodyPr wrap="square" lIns="0" tIns="0" rIns="0" bIns="0" rtlCol="0"/>
          <a:lstStyle/>
          <a:p>
            <a:endParaRPr/>
          </a:p>
        </p:txBody>
      </p:sp>
      <p:sp>
        <p:nvSpPr>
          <p:cNvPr id="29" name="object 29"/>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0" name="object 30"/>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78</a:t>
            </a:fld>
            <a:endParaRPr sz="2000"/>
          </a:p>
        </p:txBody>
      </p:sp>
      <p:sp>
        <p:nvSpPr>
          <p:cNvPr id="31" name="object 31"/>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32" name="object 32"/>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25900457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73026"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73438"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876605" y="617840"/>
            <a:ext cx="4593590" cy="574040"/>
          </a:xfrm>
          <a:prstGeom prst="rect">
            <a:avLst/>
          </a:prstGeom>
        </p:spPr>
        <p:txBody>
          <a:bodyPr vert="horz" wrap="square" lIns="0" tIns="12700" rIns="0" bIns="0" rtlCol="0" anchor="ctr">
            <a:spAutoFit/>
          </a:bodyPr>
          <a:lstStyle/>
          <a:p>
            <a:pPr marL="12700">
              <a:lnSpc>
                <a:spcPct val="100000"/>
              </a:lnSpc>
              <a:spcBef>
                <a:spcPts val="100"/>
              </a:spcBef>
            </a:pPr>
            <a:r>
              <a:rPr sz="3600" spc="-10" dirty="0"/>
              <a:t>Fully </a:t>
            </a:r>
            <a:r>
              <a:rPr sz="3600" spc="-5" dirty="0"/>
              <a:t>Connected</a:t>
            </a:r>
            <a:r>
              <a:rPr sz="3600" spc="-85" dirty="0"/>
              <a:t> </a:t>
            </a:r>
            <a:r>
              <a:rPr sz="3600" spc="-5" dirty="0"/>
              <a:t>Layer</a:t>
            </a:r>
            <a:endParaRPr sz="3600" dirty="0"/>
          </a:p>
        </p:txBody>
      </p:sp>
      <p:sp>
        <p:nvSpPr>
          <p:cNvPr id="5" name="object 5"/>
          <p:cNvSpPr txBox="1"/>
          <p:nvPr/>
        </p:nvSpPr>
        <p:spPr>
          <a:xfrm>
            <a:off x="824249"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4189504" y="3321503"/>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6728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6450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8132158" y="3140171"/>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6450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6450436" y="3140171"/>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6450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8132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6517138" y="3223721"/>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388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3102643" y="3140171"/>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388925"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388925" y="3140171"/>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388925"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3102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4429492"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1461682"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5914591" y="3945458"/>
            <a:ext cx="2671445" cy="897682"/>
          </a:xfrm>
          <a:prstGeom prst="rect">
            <a:avLst/>
          </a:prstGeom>
        </p:spPr>
        <p:txBody>
          <a:bodyPr vert="horz" wrap="square" lIns="0" tIns="12700" rIns="0" bIns="0" rtlCol="0">
            <a:spAutoFit/>
          </a:bodyPr>
          <a:lstStyle/>
          <a:p>
            <a:pPr marL="12700">
              <a:lnSpc>
                <a:spcPts val="1664"/>
              </a:lnSpc>
              <a:spcBef>
                <a:spcPts val="100"/>
              </a:spcBef>
            </a:pPr>
            <a:r>
              <a:rPr sz="1400" b="1" dirty="0">
                <a:latin typeface="Arial"/>
                <a:cs typeface="Arial"/>
              </a:rPr>
              <a:t>1</a:t>
            </a:r>
            <a:r>
              <a:rPr sz="1400" b="1" spc="-10" dirty="0">
                <a:latin typeface="Arial"/>
                <a:cs typeface="Arial"/>
              </a:rPr>
              <a:t> </a:t>
            </a:r>
            <a:r>
              <a:rPr sz="1400" b="1" spc="-5" dirty="0">
                <a:latin typeface="Arial"/>
                <a:cs typeface="Arial"/>
              </a:rPr>
              <a:t>number:</a:t>
            </a:r>
            <a:endParaRPr sz="1400">
              <a:latin typeface="Arial"/>
              <a:cs typeface="Arial"/>
            </a:endParaRPr>
          </a:p>
          <a:p>
            <a:pPr marL="12700" marR="5080">
              <a:lnSpc>
                <a:spcPts val="1650"/>
              </a:lnSpc>
              <a:spcBef>
                <a:spcPts val="65"/>
              </a:spcBef>
            </a:pPr>
            <a:r>
              <a:rPr sz="1400" spc="-5" dirty="0">
                <a:latin typeface="Arial"/>
                <a:cs typeface="Arial"/>
              </a:rPr>
              <a:t>the </a:t>
            </a:r>
            <a:r>
              <a:rPr sz="1400" dirty="0">
                <a:latin typeface="Arial"/>
                <a:cs typeface="Arial"/>
              </a:rPr>
              <a:t>result </a:t>
            </a:r>
            <a:r>
              <a:rPr sz="1400" spc="-5" dirty="0">
                <a:latin typeface="Arial"/>
                <a:cs typeface="Arial"/>
              </a:rPr>
              <a:t>of taking </a:t>
            </a:r>
            <a:r>
              <a:rPr sz="1400" dirty="0">
                <a:latin typeface="Arial"/>
                <a:cs typeface="Arial"/>
              </a:rPr>
              <a:t>a </a:t>
            </a:r>
            <a:r>
              <a:rPr sz="1400" spc="-5" dirty="0">
                <a:latin typeface="Arial"/>
                <a:cs typeface="Arial"/>
              </a:rPr>
              <a:t>dot product  between </a:t>
            </a:r>
            <a:r>
              <a:rPr sz="1400" dirty="0">
                <a:latin typeface="Arial"/>
                <a:cs typeface="Arial"/>
              </a:rPr>
              <a:t>a row </a:t>
            </a:r>
            <a:r>
              <a:rPr sz="1400" spc="-5" dirty="0">
                <a:latin typeface="Arial"/>
                <a:cs typeface="Arial"/>
              </a:rPr>
              <a:t>of </a:t>
            </a:r>
            <a:r>
              <a:rPr sz="1400" dirty="0">
                <a:latin typeface="Arial"/>
                <a:cs typeface="Arial"/>
              </a:rPr>
              <a:t>W </a:t>
            </a:r>
            <a:r>
              <a:rPr sz="1400" spc="-5" dirty="0">
                <a:latin typeface="Arial"/>
                <a:cs typeface="Arial"/>
              </a:rPr>
              <a:t>and the</a:t>
            </a:r>
            <a:r>
              <a:rPr sz="1400" spc="-100" dirty="0">
                <a:latin typeface="Arial"/>
                <a:cs typeface="Arial"/>
              </a:rPr>
              <a:t> </a:t>
            </a:r>
            <a:r>
              <a:rPr sz="1400" spc="-5" dirty="0">
                <a:latin typeface="Arial"/>
                <a:cs typeface="Arial"/>
              </a:rPr>
              <a:t>input  </a:t>
            </a:r>
            <a:r>
              <a:rPr sz="1400" dirty="0">
                <a:latin typeface="Arial"/>
                <a:cs typeface="Arial"/>
              </a:rPr>
              <a:t>(a </a:t>
            </a:r>
            <a:r>
              <a:rPr sz="1400" spc="-5" dirty="0">
                <a:latin typeface="Arial"/>
                <a:cs typeface="Arial"/>
              </a:rPr>
              <a:t>3072-dimensional dot</a:t>
            </a:r>
            <a:r>
              <a:rPr sz="1400" spc="-80" dirty="0">
                <a:latin typeface="Arial"/>
                <a:cs typeface="Arial"/>
              </a:rPr>
              <a:t> </a:t>
            </a:r>
            <a:r>
              <a:rPr sz="1400" spc="-5" dirty="0">
                <a:latin typeface="Arial"/>
                <a:cs typeface="Arial"/>
              </a:rPr>
              <a:t>product)</a:t>
            </a:r>
            <a:endParaRPr sz="1400">
              <a:latin typeface="Arial"/>
              <a:cs typeface="Arial"/>
            </a:endParaRPr>
          </a:p>
        </p:txBody>
      </p:sp>
      <p:sp>
        <p:nvSpPr>
          <p:cNvPr id="24" name="object 24"/>
          <p:cNvSpPr txBox="1"/>
          <p:nvPr/>
        </p:nvSpPr>
        <p:spPr>
          <a:xfrm>
            <a:off x="6171128"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5" name="object 25"/>
          <p:cNvSpPr txBox="1"/>
          <p:nvPr/>
        </p:nvSpPr>
        <p:spPr>
          <a:xfrm>
            <a:off x="7188014"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6" name="object 26"/>
          <p:cNvSpPr/>
          <p:nvPr/>
        </p:nvSpPr>
        <p:spPr>
          <a:xfrm>
            <a:off x="6174012" y="3603319"/>
            <a:ext cx="245110" cy="317500"/>
          </a:xfrm>
          <a:custGeom>
            <a:avLst/>
            <a:gdLst/>
            <a:ahLst/>
            <a:cxnLst/>
            <a:rect l="l" t="t" r="r" b="b"/>
            <a:pathLst>
              <a:path w="245110" h="317500">
                <a:moveTo>
                  <a:pt x="0" y="317024"/>
                </a:moveTo>
                <a:lnTo>
                  <a:pt x="244974" y="0"/>
                </a:lnTo>
              </a:path>
            </a:pathLst>
          </a:custGeom>
          <a:ln w="28574">
            <a:solidFill>
              <a:srgbClr val="666666"/>
            </a:solidFill>
          </a:ln>
        </p:spPr>
        <p:txBody>
          <a:bodyPr wrap="square" lIns="0" tIns="0" rIns="0" bIns="0" rtlCol="0"/>
          <a:lstStyle/>
          <a:p>
            <a:endParaRPr/>
          </a:p>
        </p:txBody>
      </p:sp>
      <p:sp>
        <p:nvSpPr>
          <p:cNvPr id="27" name="object 27"/>
          <p:cNvSpPr/>
          <p:nvPr/>
        </p:nvSpPr>
        <p:spPr>
          <a:xfrm>
            <a:off x="6367350" y="3486408"/>
            <a:ext cx="145199" cy="160049"/>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3346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9" name="object 29"/>
          <p:cNvSpPr/>
          <p:nvPr/>
        </p:nvSpPr>
        <p:spPr>
          <a:xfrm>
            <a:off x="3767555" y="3228460"/>
            <a:ext cx="159149" cy="122952"/>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5394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31" name="object 31"/>
          <p:cNvSpPr/>
          <p:nvPr/>
        </p:nvSpPr>
        <p:spPr>
          <a:xfrm>
            <a:off x="5822501" y="3217438"/>
            <a:ext cx="158899" cy="122959"/>
          </a:xfrm>
          <a:prstGeom prst="rect">
            <a:avLst/>
          </a:prstGeom>
          <a:blipFill>
            <a:blip r:embed="rId6" cstate="print"/>
            <a:stretch>
              <a:fillRect/>
            </a:stretch>
          </a:blipFill>
        </p:spPr>
        <p:txBody>
          <a:bodyPr wrap="square" lIns="0" tIns="0" rIns="0" bIns="0" rtlCol="0"/>
          <a:lstStyle/>
          <a:p>
            <a:endParaRPr/>
          </a:p>
        </p:txBody>
      </p:sp>
      <p:sp>
        <p:nvSpPr>
          <p:cNvPr id="32" name="object 32"/>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3" name="object 33"/>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79</a:t>
            </a:fld>
            <a:endParaRPr sz="2000"/>
          </a:p>
        </p:txBody>
      </p:sp>
      <p:sp>
        <p:nvSpPr>
          <p:cNvPr id="34" name="object 34"/>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35" name="object 35"/>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2398991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5018" y="4642499"/>
            <a:ext cx="906144" cy="201081"/>
          </a:xfrm>
          <a:prstGeom prst="rect">
            <a:avLst/>
          </a:prstGeom>
        </p:spPr>
        <p:txBody>
          <a:bodyPr vert="horz" wrap="square" lIns="0" tIns="8890" rIns="0" bIns="0" rtlCol="0">
            <a:spAutoFit/>
          </a:bodyPr>
          <a:lstStyle/>
          <a:p>
            <a:pPr marL="12700" marR="5080">
              <a:lnSpc>
                <a:spcPct val="104200"/>
              </a:lnSpc>
              <a:spcBef>
                <a:spcPts val="70"/>
              </a:spcBef>
            </a:pPr>
            <a:r>
              <a:rPr sz="600" u="sng" spc="-5" dirty="0">
                <a:solidFill>
                  <a:srgbClr val="999999"/>
                </a:solidFill>
                <a:uFill>
                  <a:solidFill>
                    <a:srgbClr val="999999"/>
                  </a:solidFill>
                </a:uFill>
                <a:latin typeface="Arial"/>
                <a:cs typeface="Arial"/>
                <a:hlinkClick r:id="rId2"/>
              </a:rPr>
              <a:t>This image</a:t>
            </a:r>
            <a:r>
              <a:rPr sz="600" spc="-5" dirty="0">
                <a:solidFill>
                  <a:srgbClr val="999999"/>
                </a:solidFill>
                <a:latin typeface="Arial"/>
                <a:cs typeface="Arial"/>
                <a:hlinkClick r:id="rId2"/>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3"/>
              </a:rPr>
              <a:t>Nikita</a:t>
            </a:r>
            <a:r>
              <a:rPr sz="600" spc="-5" dirty="0">
                <a:solidFill>
                  <a:srgbClr val="999999"/>
                </a:solidFill>
                <a:latin typeface="Arial"/>
                <a:cs typeface="Arial"/>
                <a:hlinkClick r:id="rId3"/>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4"/>
              </a:rPr>
              <a:t>CC-BY</a:t>
            </a:r>
            <a:r>
              <a:rPr sz="600" u="sng" spc="-75"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3" name="object 3"/>
          <p:cNvSpPr/>
          <p:nvPr/>
        </p:nvSpPr>
        <p:spPr>
          <a:xfrm>
            <a:off x="815549" y="1839861"/>
            <a:ext cx="2021795" cy="2803831"/>
          </a:xfrm>
          <a:prstGeom prst="rect">
            <a:avLst/>
          </a:prstGeom>
          <a:blipFill>
            <a:blip r:embed="rId5"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84725" y="994282"/>
            <a:ext cx="3965575" cy="391160"/>
          </a:xfrm>
          <a:prstGeom prst="rect">
            <a:avLst/>
          </a:prstGeom>
        </p:spPr>
        <p:txBody>
          <a:bodyPr vert="horz" wrap="square" lIns="0" tIns="12700" rIns="0" bIns="0" rtlCol="0" anchor="ctr">
            <a:spAutoFit/>
          </a:bodyPr>
          <a:lstStyle/>
          <a:p>
            <a:pPr marL="12700">
              <a:lnSpc>
                <a:spcPct val="100000"/>
              </a:lnSpc>
              <a:spcBef>
                <a:spcPts val="100"/>
              </a:spcBef>
            </a:pPr>
            <a:r>
              <a:rPr sz="2400" b="1" spc="-5" dirty="0">
                <a:latin typeface="Arial"/>
                <a:cs typeface="Arial"/>
              </a:rPr>
              <a:t>The Problem</a:t>
            </a:r>
            <a:r>
              <a:rPr sz="2400" spc="-5" dirty="0">
                <a:latin typeface="Arial"/>
                <a:cs typeface="Arial"/>
              </a:rPr>
              <a:t>: Semantic</a:t>
            </a:r>
            <a:r>
              <a:rPr sz="2400" spc="-75" dirty="0">
                <a:latin typeface="Arial"/>
                <a:cs typeface="Arial"/>
              </a:rPr>
              <a:t> </a:t>
            </a:r>
            <a:r>
              <a:rPr sz="2400" spc="-5" dirty="0">
                <a:latin typeface="Arial"/>
                <a:cs typeface="Arial"/>
              </a:rPr>
              <a:t>Gap</a:t>
            </a:r>
            <a:endParaRPr sz="2400">
              <a:latin typeface="Arial"/>
              <a:cs typeface="Arial"/>
            </a:endParaRPr>
          </a:p>
        </p:txBody>
      </p:sp>
      <p:sp>
        <p:nvSpPr>
          <p:cNvPr id="5" name="object 5"/>
          <p:cNvSpPr/>
          <p:nvPr/>
        </p:nvSpPr>
        <p:spPr>
          <a:xfrm>
            <a:off x="5007765" y="1251300"/>
            <a:ext cx="2543369" cy="1847271"/>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4998239" y="1241774"/>
            <a:ext cx="2562860" cy="1866900"/>
          </a:xfrm>
          <a:custGeom>
            <a:avLst/>
            <a:gdLst/>
            <a:ahLst/>
            <a:cxnLst/>
            <a:rect l="l" t="t" r="r" b="b"/>
            <a:pathLst>
              <a:path w="2562859" h="1866900">
                <a:moveTo>
                  <a:pt x="0" y="0"/>
                </a:moveTo>
                <a:lnTo>
                  <a:pt x="2562419" y="0"/>
                </a:lnTo>
                <a:lnTo>
                  <a:pt x="2562419" y="1866321"/>
                </a:lnTo>
                <a:lnTo>
                  <a:pt x="0" y="1866321"/>
                </a:lnTo>
                <a:lnTo>
                  <a:pt x="0" y="0"/>
                </a:lnTo>
                <a:close/>
              </a:path>
            </a:pathLst>
          </a:custGeom>
          <a:ln w="19049">
            <a:solidFill>
              <a:srgbClr val="000000"/>
            </a:solidFill>
          </a:ln>
        </p:spPr>
        <p:txBody>
          <a:bodyPr wrap="square" lIns="0" tIns="0" rIns="0" bIns="0" rtlCol="0"/>
          <a:lstStyle/>
          <a:p>
            <a:endParaRPr/>
          </a:p>
        </p:txBody>
      </p:sp>
      <p:sp>
        <p:nvSpPr>
          <p:cNvPr id="7" name="object 7"/>
          <p:cNvSpPr/>
          <p:nvPr/>
        </p:nvSpPr>
        <p:spPr>
          <a:xfrm>
            <a:off x="2003545" y="3044958"/>
            <a:ext cx="393700" cy="393700"/>
          </a:xfrm>
          <a:custGeom>
            <a:avLst/>
            <a:gdLst/>
            <a:ahLst/>
            <a:cxnLst/>
            <a:rect l="l" t="t" r="r" b="b"/>
            <a:pathLst>
              <a:path w="393700" h="393700">
                <a:moveTo>
                  <a:pt x="0" y="0"/>
                </a:moveTo>
                <a:lnTo>
                  <a:pt x="393599" y="0"/>
                </a:lnTo>
                <a:lnTo>
                  <a:pt x="393599" y="393586"/>
                </a:lnTo>
                <a:lnTo>
                  <a:pt x="0" y="393586"/>
                </a:lnTo>
                <a:lnTo>
                  <a:pt x="0" y="0"/>
                </a:lnTo>
                <a:close/>
              </a:path>
            </a:pathLst>
          </a:custGeom>
          <a:ln w="19049">
            <a:solidFill>
              <a:srgbClr val="000000"/>
            </a:solidFill>
          </a:ln>
        </p:spPr>
        <p:txBody>
          <a:bodyPr wrap="square" lIns="0" tIns="0" rIns="0" bIns="0" rtlCol="0"/>
          <a:lstStyle/>
          <a:p>
            <a:endParaRPr/>
          </a:p>
        </p:txBody>
      </p:sp>
      <p:sp>
        <p:nvSpPr>
          <p:cNvPr id="8" name="object 8"/>
          <p:cNvSpPr/>
          <p:nvPr/>
        </p:nvSpPr>
        <p:spPr>
          <a:xfrm>
            <a:off x="2391096" y="1238349"/>
            <a:ext cx="2607945" cy="1819910"/>
          </a:xfrm>
          <a:custGeom>
            <a:avLst/>
            <a:gdLst/>
            <a:ahLst/>
            <a:cxnLst/>
            <a:rect l="l" t="t" r="r" b="b"/>
            <a:pathLst>
              <a:path w="2607945" h="1819910">
                <a:moveTo>
                  <a:pt x="0" y="1819496"/>
                </a:moveTo>
                <a:lnTo>
                  <a:pt x="2607894" y="0"/>
                </a:lnTo>
              </a:path>
            </a:pathLst>
          </a:custGeom>
          <a:ln w="19049">
            <a:solidFill>
              <a:srgbClr val="000000"/>
            </a:solidFill>
          </a:ln>
        </p:spPr>
        <p:txBody>
          <a:bodyPr wrap="square" lIns="0" tIns="0" rIns="0" bIns="0" rtlCol="0"/>
          <a:lstStyle/>
          <a:p>
            <a:endParaRPr/>
          </a:p>
        </p:txBody>
      </p:sp>
      <p:sp>
        <p:nvSpPr>
          <p:cNvPr id="9" name="object 9"/>
          <p:cNvSpPr/>
          <p:nvPr/>
        </p:nvSpPr>
        <p:spPr>
          <a:xfrm>
            <a:off x="2397671" y="3110296"/>
            <a:ext cx="2595245" cy="342265"/>
          </a:xfrm>
          <a:custGeom>
            <a:avLst/>
            <a:gdLst/>
            <a:ahLst/>
            <a:cxnLst/>
            <a:rect l="l" t="t" r="r" b="b"/>
            <a:pathLst>
              <a:path w="2595245" h="342264">
                <a:moveTo>
                  <a:pt x="0" y="341699"/>
                </a:moveTo>
                <a:lnTo>
                  <a:pt x="2594694" y="0"/>
                </a:lnTo>
              </a:path>
            </a:pathLst>
          </a:custGeom>
          <a:ln w="19049">
            <a:solidFill>
              <a:srgbClr val="000000"/>
            </a:solidFill>
          </a:ln>
        </p:spPr>
        <p:txBody>
          <a:bodyPr wrap="square" lIns="0" tIns="0" rIns="0" bIns="0" rtlCol="0"/>
          <a:lstStyle/>
          <a:p>
            <a:endParaRPr/>
          </a:p>
        </p:txBody>
      </p:sp>
      <p:sp>
        <p:nvSpPr>
          <p:cNvPr id="10" name="object 10"/>
          <p:cNvSpPr txBox="1"/>
          <p:nvPr/>
        </p:nvSpPr>
        <p:spPr>
          <a:xfrm>
            <a:off x="4963465" y="3176202"/>
            <a:ext cx="2290445" cy="1010533"/>
          </a:xfrm>
          <a:prstGeom prst="rect">
            <a:avLst/>
          </a:prstGeom>
        </p:spPr>
        <p:txBody>
          <a:bodyPr vert="horz" wrap="square" lIns="0" tIns="12700" rIns="0" bIns="0" rtlCol="0">
            <a:spAutoFit/>
          </a:bodyPr>
          <a:lstStyle/>
          <a:p>
            <a:pPr marL="352425">
              <a:spcBef>
                <a:spcPts val="100"/>
              </a:spcBef>
            </a:pPr>
            <a:r>
              <a:rPr sz="1400" spc="-5" dirty="0">
                <a:latin typeface="Arial"/>
                <a:cs typeface="Arial"/>
              </a:rPr>
              <a:t>What the </a:t>
            </a:r>
            <a:r>
              <a:rPr sz="1400" dirty="0">
                <a:latin typeface="Arial"/>
                <a:cs typeface="Arial"/>
              </a:rPr>
              <a:t>computer</a:t>
            </a:r>
            <a:r>
              <a:rPr sz="1400" spc="-90" dirty="0">
                <a:latin typeface="Arial"/>
                <a:cs typeface="Arial"/>
              </a:rPr>
              <a:t> </a:t>
            </a:r>
            <a:r>
              <a:rPr sz="1400" dirty="0">
                <a:latin typeface="Arial"/>
                <a:cs typeface="Arial"/>
              </a:rPr>
              <a:t>sees</a:t>
            </a:r>
            <a:endParaRPr sz="1400">
              <a:latin typeface="Arial"/>
              <a:cs typeface="Arial"/>
            </a:endParaRPr>
          </a:p>
          <a:p>
            <a:pPr>
              <a:lnSpc>
                <a:spcPct val="100000"/>
              </a:lnSpc>
            </a:pPr>
            <a:endParaRPr sz="1500">
              <a:latin typeface="Times New Roman"/>
              <a:cs typeface="Times New Roman"/>
            </a:endParaRPr>
          </a:p>
          <a:p>
            <a:pPr marL="12700" marR="38735">
              <a:lnSpc>
                <a:spcPts val="1650"/>
              </a:lnSpc>
              <a:spcBef>
                <a:spcPts val="880"/>
              </a:spcBef>
            </a:pPr>
            <a:r>
              <a:rPr sz="1400" spc="-5" dirty="0">
                <a:latin typeface="Arial"/>
                <a:cs typeface="Arial"/>
              </a:rPr>
              <a:t>An image is just </a:t>
            </a:r>
            <a:r>
              <a:rPr sz="1400" dirty="0">
                <a:latin typeface="Arial"/>
                <a:cs typeface="Arial"/>
              </a:rPr>
              <a:t>a </a:t>
            </a:r>
            <a:r>
              <a:rPr sz="1400" spc="-5" dirty="0">
                <a:latin typeface="Arial"/>
                <a:cs typeface="Arial"/>
              </a:rPr>
              <a:t>big grid of  numbers between [0,</a:t>
            </a:r>
            <a:r>
              <a:rPr sz="1400" spc="-50" dirty="0">
                <a:latin typeface="Arial"/>
                <a:cs typeface="Arial"/>
              </a:rPr>
              <a:t> </a:t>
            </a:r>
            <a:r>
              <a:rPr sz="1400" spc="-5" dirty="0">
                <a:latin typeface="Arial"/>
                <a:cs typeface="Arial"/>
              </a:rPr>
              <a:t>255]:</a:t>
            </a:r>
            <a:endParaRPr sz="1400">
              <a:latin typeface="Arial"/>
              <a:cs typeface="Arial"/>
            </a:endParaRPr>
          </a:p>
        </p:txBody>
      </p:sp>
      <p:sp>
        <p:nvSpPr>
          <p:cNvPr id="12" name="object 12"/>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13" name="object 13"/>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4" name="object 14"/>
          <p:cNvSpPr txBox="1"/>
          <p:nvPr/>
        </p:nvSpPr>
        <p:spPr>
          <a:xfrm>
            <a:off x="6357166" y="5550480"/>
            <a:ext cx="178435" cy="807913"/>
          </a:xfrm>
          <a:prstGeom prst="rect">
            <a:avLst/>
          </a:prstGeom>
        </p:spPr>
        <p:txBody>
          <a:bodyPr vert="horz" wrap="square" lIns="0" tIns="0" rIns="0" bIns="0" rtlCol="0">
            <a:spAutoFit/>
          </a:bodyPr>
          <a:lstStyle/>
          <a:p>
            <a:pPr marL="25400">
              <a:lnSpc>
                <a:spcPts val="2090"/>
              </a:lnSpc>
            </a:pPr>
            <a:fld id="{81D60167-4931-47E6-BA6A-407CBD079E47}" type="slidenum">
              <a:rPr dirty="0">
                <a:solidFill>
                  <a:srgbClr val="FFFFFF"/>
                </a:solidFill>
                <a:latin typeface="Arial"/>
                <a:cs typeface="Arial"/>
              </a:rPr>
              <a:pPr marL="25400">
                <a:lnSpc>
                  <a:spcPts val="2090"/>
                </a:lnSpc>
              </a:pPr>
              <a:t>8</a:t>
            </a:fld>
            <a:endParaRPr>
              <a:latin typeface="Arial"/>
              <a:cs typeface="Arial"/>
            </a:endParaRPr>
          </a:p>
        </p:txBody>
      </p:sp>
      <p:sp>
        <p:nvSpPr>
          <p:cNvPr id="15" name="object 15"/>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11" name="object 11"/>
          <p:cNvSpPr txBox="1"/>
          <p:nvPr/>
        </p:nvSpPr>
        <p:spPr>
          <a:xfrm>
            <a:off x="4963465" y="4338877"/>
            <a:ext cx="1438275" cy="459100"/>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a:cs typeface="Arial"/>
              </a:rPr>
              <a:t>e.g. 800 </a:t>
            </a:r>
            <a:r>
              <a:rPr sz="1400" dirty="0">
                <a:latin typeface="Arial"/>
                <a:cs typeface="Arial"/>
              </a:rPr>
              <a:t>x </a:t>
            </a:r>
            <a:r>
              <a:rPr sz="1400" spc="-5" dirty="0">
                <a:latin typeface="Arial"/>
                <a:cs typeface="Arial"/>
              </a:rPr>
              <a:t>600 </a:t>
            </a:r>
            <a:r>
              <a:rPr sz="1400" dirty="0">
                <a:latin typeface="Arial"/>
                <a:cs typeface="Arial"/>
              </a:rPr>
              <a:t>x</a:t>
            </a:r>
            <a:r>
              <a:rPr sz="1400" spc="-95" dirty="0">
                <a:latin typeface="Arial"/>
                <a:cs typeface="Arial"/>
              </a:rPr>
              <a:t> </a:t>
            </a:r>
            <a:r>
              <a:rPr sz="1400" dirty="0">
                <a:latin typeface="Arial"/>
                <a:cs typeface="Arial"/>
              </a:rPr>
              <a:t>3  (3 channels</a:t>
            </a:r>
            <a:r>
              <a:rPr sz="1400" spc="-110" dirty="0">
                <a:latin typeface="Arial"/>
                <a:cs typeface="Arial"/>
              </a:rPr>
              <a:t> </a:t>
            </a:r>
            <a:r>
              <a:rPr sz="1400" spc="-5" dirty="0">
                <a:latin typeface="Arial"/>
                <a:cs typeface="Arial"/>
              </a:rPr>
              <a:t>RGB)</a:t>
            </a:r>
            <a:endParaRPr sz="1400">
              <a:latin typeface="Arial"/>
              <a:cs typeface="Arial"/>
            </a:endParaRPr>
          </a:p>
        </p:txBody>
      </p:sp>
    </p:spTree>
    <p:extLst>
      <p:ext uri="{BB962C8B-B14F-4D97-AF65-F5344CB8AC3E}">
        <p14:creationId xmlns:p14="http://schemas.microsoft.com/office/powerpoint/2010/main" val="32187608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6447" y="3026236"/>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1279620"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1066447" y="2283010"/>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1066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1066447" y="2283010"/>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1279619" y="3026236"/>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p:nvPr/>
        </p:nvSpPr>
        <p:spPr>
          <a:xfrm>
            <a:off x="2095874" y="310561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16" name="object 16"/>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80</a:t>
            </a:fld>
            <a:endParaRPr sz="2000"/>
          </a:p>
        </p:txBody>
      </p:sp>
      <p:sp>
        <p:nvSpPr>
          <p:cNvPr id="17" name="object 17"/>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18" name="object 18"/>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9" name="object 9"/>
          <p:cNvSpPr txBox="1"/>
          <p:nvPr/>
        </p:nvSpPr>
        <p:spPr>
          <a:xfrm>
            <a:off x="1081483" y="5038513"/>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0" name="object 10"/>
          <p:cNvSpPr txBox="1">
            <a:spLocks noGrp="1"/>
          </p:cNvSpPr>
          <p:nvPr>
            <p:ph type="title"/>
          </p:nvPr>
        </p:nvSpPr>
        <p:spPr>
          <a:xfrm>
            <a:off x="796632" y="529751"/>
            <a:ext cx="3708400" cy="574040"/>
          </a:xfrm>
          <a:prstGeom prst="rect">
            <a:avLst/>
          </a:prstGeom>
        </p:spPr>
        <p:txBody>
          <a:bodyPr vert="horz" wrap="square" lIns="0" tIns="12700" rIns="0" bIns="0" rtlCol="0" anchor="ctr">
            <a:spAutoFit/>
          </a:bodyPr>
          <a:lstStyle/>
          <a:p>
            <a:pPr marL="12700">
              <a:lnSpc>
                <a:spcPct val="100000"/>
              </a:lnSpc>
              <a:spcBef>
                <a:spcPts val="100"/>
              </a:spcBef>
            </a:pPr>
            <a:r>
              <a:rPr sz="3600" spc="-5" dirty="0"/>
              <a:t>Convolution</a:t>
            </a:r>
            <a:r>
              <a:rPr sz="3600" spc="-90" dirty="0"/>
              <a:t> </a:t>
            </a:r>
            <a:r>
              <a:rPr sz="3600" spc="-5" dirty="0"/>
              <a:t>Layer</a:t>
            </a:r>
            <a:endParaRPr sz="3600" dirty="0"/>
          </a:p>
        </p:txBody>
      </p:sp>
      <p:sp>
        <p:nvSpPr>
          <p:cNvPr id="11" name="object 11"/>
          <p:cNvSpPr txBox="1"/>
          <p:nvPr/>
        </p:nvSpPr>
        <p:spPr>
          <a:xfrm>
            <a:off x="824249" y="1762105"/>
            <a:ext cx="596074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a:t>
            </a:r>
            <a:r>
              <a:rPr sz="2400" spc="-5" dirty="0">
                <a:latin typeface="Arial"/>
                <a:cs typeface="Arial"/>
              </a:rPr>
              <a:t>preserve </a:t>
            </a:r>
            <a:r>
              <a:rPr sz="2400" dirty="0">
                <a:latin typeface="Arial"/>
                <a:cs typeface="Arial"/>
              </a:rPr>
              <a:t>spatial</a:t>
            </a:r>
            <a:r>
              <a:rPr sz="2400" spc="-95" dirty="0">
                <a:latin typeface="Arial"/>
                <a:cs typeface="Arial"/>
              </a:rPr>
              <a:t> </a:t>
            </a:r>
            <a:r>
              <a:rPr sz="2400" dirty="0">
                <a:latin typeface="Arial"/>
                <a:cs typeface="Arial"/>
              </a:rPr>
              <a:t>structure</a:t>
            </a:r>
            <a:endParaRPr sz="2400">
              <a:latin typeface="Arial"/>
              <a:cs typeface="Arial"/>
            </a:endParaRPr>
          </a:p>
        </p:txBody>
      </p:sp>
      <p:sp>
        <p:nvSpPr>
          <p:cNvPr id="12" name="object 12"/>
          <p:cNvSpPr txBox="1"/>
          <p:nvPr/>
        </p:nvSpPr>
        <p:spPr>
          <a:xfrm>
            <a:off x="2091397" y="4561371"/>
            <a:ext cx="559435" cy="299720"/>
          </a:xfrm>
          <a:prstGeom prst="rect">
            <a:avLst/>
          </a:prstGeom>
        </p:spPr>
        <p:txBody>
          <a:bodyPr vert="horz" wrap="square" lIns="0" tIns="12700" rIns="0" bIns="0" rtlCol="0">
            <a:spAutoFit/>
          </a:bodyPr>
          <a:lstStyle/>
          <a:p>
            <a:pPr marL="12700">
              <a:spcBef>
                <a:spcPts val="100"/>
              </a:spcBef>
            </a:pPr>
            <a:r>
              <a:rPr spc="-5" dirty="0">
                <a:solidFill>
                  <a:srgbClr val="0000FF"/>
                </a:solidFill>
                <a:latin typeface="Arial"/>
                <a:cs typeface="Arial"/>
              </a:rPr>
              <a:t>width</a:t>
            </a:r>
            <a:endParaRPr>
              <a:latin typeface="Arial"/>
              <a:cs typeface="Arial"/>
            </a:endParaRPr>
          </a:p>
        </p:txBody>
      </p:sp>
      <p:sp>
        <p:nvSpPr>
          <p:cNvPr id="13" name="object 13"/>
          <p:cNvSpPr txBox="1"/>
          <p:nvPr/>
        </p:nvSpPr>
        <p:spPr>
          <a:xfrm>
            <a:off x="2511373" y="3045947"/>
            <a:ext cx="648335" cy="299720"/>
          </a:xfrm>
          <a:prstGeom prst="rect">
            <a:avLst/>
          </a:prstGeom>
        </p:spPr>
        <p:txBody>
          <a:bodyPr vert="horz" wrap="square" lIns="0" tIns="12700" rIns="0" bIns="0" rtlCol="0">
            <a:spAutoFit/>
          </a:bodyPr>
          <a:lstStyle/>
          <a:p>
            <a:pPr marL="12700">
              <a:spcBef>
                <a:spcPts val="100"/>
              </a:spcBef>
            </a:pPr>
            <a:r>
              <a:rPr spc="-5" dirty="0">
                <a:solidFill>
                  <a:srgbClr val="0000FF"/>
                </a:solidFill>
                <a:latin typeface="Arial"/>
                <a:cs typeface="Arial"/>
              </a:rPr>
              <a:t>height</a:t>
            </a:r>
            <a:endParaRPr>
              <a:latin typeface="Arial"/>
              <a:cs typeface="Arial"/>
            </a:endParaRPr>
          </a:p>
        </p:txBody>
      </p:sp>
      <p:sp>
        <p:nvSpPr>
          <p:cNvPr id="14" name="object 14"/>
          <p:cNvSpPr txBox="1"/>
          <p:nvPr/>
        </p:nvSpPr>
        <p:spPr>
          <a:xfrm>
            <a:off x="1378424" y="4586274"/>
            <a:ext cx="597535" cy="695325"/>
          </a:xfrm>
          <a:prstGeom prst="rect">
            <a:avLst/>
          </a:prstGeom>
        </p:spPr>
        <p:txBody>
          <a:bodyPr vert="horz" wrap="square" lIns="0" tIns="73025" rIns="0" bIns="0" rtlCol="0">
            <a:spAutoFit/>
          </a:bodyPr>
          <a:lstStyle/>
          <a:p>
            <a:pPr marL="309880">
              <a:spcBef>
                <a:spcPts val="575"/>
              </a:spcBef>
            </a:pPr>
            <a:r>
              <a:rPr spc="-5" dirty="0">
                <a:latin typeface="Arial"/>
                <a:cs typeface="Arial"/>
              </a:rPr>
              <a:t>32</a:t>
            </a:r>
            <a:endParaRPr>
              <a:latin typeface="Arial"/>
              <a:cs typeface="Arial"/>
            </a:endParaRPr>
          </a:p>
          <a:p>
            <a:pPr marL="12700">
              <a:spcBef>
                <a:spcPts val="480"/>
              </a:spcBef>
            </a:pPr>
            <a:r>
              <a:rPr spc="-5" dirty="0">
                <a:solidFill>
                  <a:srgbClr val="0000FF"/>
                </a:solidFill>
                <a:latin typeface="Arial"/>
                <a:cs typeface="Arial"/>
              </a:rPr>
              <a:t>depth</a:t>
            </a:r>
            <a:endParaRPr>
              <a:latin typeface="Arial"/>
              <a:cs typeface="Arial"/>
            </a:endParaRPr>
          </a:p>
        </p:txBody>
      </p:sp>
    </p:spTree>
    <p:extLst>
      <p:ext uri="{BB962C8B-B14F-4D97-AF65-F5344CB8AC3E}">
        <p14:creationId xmlns:p14="http://schemas.microsoft.com/office/powerpoint/2010/main" val="11991933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6447" y="3026236"/>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1279620"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1066447" y="2283010"/>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1066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1066447" y="2283010"/>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1279619" y="3026236"/>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73024" y="911986"/>
            <a:ext cx="3708400" cy="574040"/>
          </a:xfrm>
          <a:prstGeom prst="rect">
            <a:avLst/>
          </a:prstGeom>
        </p:spPr>
        <p:txBody>
          <a:bodyPr vert="horz" wrap="square" lIns="0" tIns="12700" rIns="0" bIns="0" rtlCol="0" anchor="ctr">
            <a:spAutoFit/>
          </a:bodyPr>
          <a:lstStyle/>
          <a:p>
            <a:pPr marL="12700">
              <a:lnSpc>
                <a:spcPct val="100000"/>
              </a:lnSpc>
              <a:spcBef>
                <a:spcPts val="100"/>
              </a:spcBef>
            </a:pPr>
            <a:r>
              <a:rPr sz="3600" spc="-5" dirty="0"/>
              <a:t>Convolution</a:t>
            </a:r>
            <a:r>
              <a:rPr sz="3600" spc="-90" dirty="0"/>
              <a:t> </a:t>
            </a:r>
            <a:r>
              <a:rPr sz="3600" spc="-5" dirty="0"/>
              <a:t>Layer</a:t>
            </a:r>
            <a:endParaRPr sz="3600"/>
          </a:p>
        </p:txBody>
      </p:sp>
      <p:sp>
        <p:nvSpPr>
          <p:cNvPr id="9" name="object 9"/>
          <p:cNvSpPr/>
          <p:nvPr/>
        </p:nvSpPr>
        <p:spPr>
          <a:xfrm>
            <a:off x="4145891" y="3312681"/>
            <a:ext cx="132080" cy="663575"/>
          </a:xfrm>
          <a:custGeom>
            <a:avLst/>
            <a:gdLst/>
            <a:ahLst/>
            <a:cxnLst/>
            <a:rect l="l" t="t" r="r" b="b"/>
            <a:pathLst>
              <a:path w="132079" h="663575">
                <a:moveTo>
                  <a:pt x="0" y="0"/>
                </a:moveTo>
                <a:lnTo>
                  <a:pt x="131599" y="0"/>
                </a:lnTo>
                <a:lnTo>
                  <a:pt x="131599" y="663213"/>
                </a:lnTo>
                <a:lnTo>
                  <a:pt x="0" y="663213"/>
                </a:lnTo>
                <a:lnTo>
                  <a:pt x="0" y="0"/>
                </a:lnTo>
                <a:close/>
              </a:path>
            </a:pathLst>
          </a:custGeom>
          <a:solidFill>
            <a:srgbClr val="C8DAF7"/>
          </a:solidFill>
        </p:spPr>
        <p:txBody>
          <a:bodyPr wrap="square" lIns="0" tIns="0" rIns="0" bIns="0" rtlCol="0"/>
          <a:lstStyle/>
          <a:p>
            <a:endParaRPr/>
          </a:p>
        </p:txBody>
      </p:sp>
      <p:sp>
        <p:nvSpPr>
          <p:cNvPr id="10" name="object 10"/>
          <p:cNvSpPr/>
          <p:nvPr/>
        </p:nvSpPr>
        <p:spPr>
          <a:xfrm>
            <a:off x="4277491" y="3161983"/>
            <a:ext cx="151130" cy="814069"/>
          </a:xfrm>
          <a:custGeom>
            <a:avLst/>
            <a:gdLst/>
            <a:ahLst/>
            <a:cxnLst/>
            <a:rect l="l" t="t" r="r" b="b"/>
            <a:pathLst>
              <a:path w="151129" h="814069">
                <a:moveTo>
                  <a:pt x="0" y="813910"/>
                </a:moveTo>
                <a:lnTo>
                  <a:pt x="0" y="150697"/>
                </a:lnTo>
                <a:lnTo>
                  <a:pt x="150699" y="0"/>
                </a:lnTo>
                <a:lnTo>
                  <a:pt x="150699" y="663211"/>
                </a:lnTo>
                <a:lnTo>
                  <a:pt x="0" y="813910"/>
                </a:lnTo>
                <a:close/>
              </a:path>
            </a:pathLst>
          </a:custGeom>
          <a:solidFill>
            <a:srgbClr val="A0AEC6"/>
          </a:solidFill>
        </p:spPr>
        <p:txBody>
          <a:bodyPr wrap="square" lIns="0" tIns="0" rIns="0" bIns="0" rtlCol="0"/>
          <a:lstStyle/>
          <a:p>
            <a:endParaRPr/>
          </a:p>
        </p:txBody>
      </p:sp>
      <p:sp>
        <p:nvSpPr>
          <p:cNvPr id="11" name="object 11"/>
          <p:cNvSpPr/>
          <p:nvPr/>
        </p:nvSpPr>
        <p:spPr>
          <a:xfrm>
            <a:off x="4145892" y="3161982"/>
            <a:ext cx="282575" cy="151130"/>
          </a:xfrm>
          <a:custGeom>
            <a:avLst/>
            <a:gdLst/>
            <a:ahLst/>
            <a:cxnLst/>
            <a:rect l="l" t="t" r="r" b="b"/>
            <a:pathLst>
              <a:path w="282575" h="151130">
                <a:moveTo>
                  <a:pt x="131599" y="150697"/>
                </a:moveTo>
                <a:lnTo>
                  <a:pt x="0" y="150697"/>
                </a:lnTo>
                <a:lnTo>
                  <a:pt x="150699" y="0"/>
                </a:lnTo>
                <a:lnTo>
                  <a:pt x="282299" y="0"/>
                </a:lnTo>
                <a:lnTo>
                  <a:pt x="131599" y="150697"/>
                </a:lnTo>
                <a:close/>
              </a:path>
            </a:pathLst>
          </a:custGeom>
          <a:solidFill>
            <a:srgbClr val="D3E1F9"/>
          </a:solidFill>
        </p:spPr>
        <p:txBody>
          <a:bodyPr wrap="square" lIns="0" tIns="0" rIns="0" bIns="0" rtlCol="0"/>
          <a:lstStyle/>
          <a:p>
            <a:endParaRPr/>
          </a:p>
        </p:txBody>
      </p:sp>
      <p:sp>
        <p:nvSpPr>
          <p:cNvPr id="12" name="object 12"/>
          <p:cNvSpPr/>
          <p:nvPr/>
        </p:nvSpPr>
        <p:spPr>
          <a:xfrm>
            <a:off x="4145892" y="3161983"/>
            <a:ext cx="282575" cy="814069"/>
          </a:xfrm>
          <a:custGeom>
            <a:avLst/>
            <a:gdLst/>
            <a:ahLst/>
            <a:cxnLst/>
            <a:rect l="l" t="t" r="r" b="b"/>
            <a:pathLst>
              <a:path w="282575" h="814069">
                <a:moveTo>
                  <a:pt x="0" y="150697"/>
                </a:moveTo>
                <a:lnTo>
                  <a:pt x="150699" y="0"/>
                </a:lnTo>
                <a:lnTo>
                  <a:pt x="282299" y="0"/>
                </a:lnTo>
                <a:lnTo>
                  <a:pt x="282299" y="663211"/>
                </a:lnTo>
                <a:lnTo>
                  <a:pt x="131599" y="813910"/>
                </a:lnTo>
                <a:lnTo>
                  <a:pt x="0" y="813910"/>
                </a:lnTo>
                <a:lnTo>
                  <a:pt x="0" y="150697"/>
                </a:lnTo>
                <a:close/>
              </a:path>
            </a:pathLst>
          </a:custGeom>
          <a:ln w="19049">
            <a:solidFill>
              <a:srgbClr val="000000"/>
            </a:solidFill>
          </a:ln>
        </p:spPr>
        <p:txBody>
          <a:bodyPr wrap="square" lIns="0" tIns="0" rIns="0" bIns="0" rtlCol="0"/>
          <a:lstStyle/>
          <a:p>
            <a:endParaRPr/>
          </a:p>
        </p:txBody>
      </p:sp>
      <p:sp>
        <p:nvSpPr>
          <p:cNvPr id="13" name="object 13"/>
          <p:cNvSpPr/>
          <p:nvPr/>
        </p:nvSpPr>
        <p:spPr>
          <a:xfrm>
            <a:off x="4145892" y="3161982"/>
            <a:ext cx="282575" cy="151130"/>
          </a:xfrm>
          <a:custGeom>
            <a:avLst/>
            <a:gdLst/>
            <a:ahLst/>
            <a:cxnLst/>
            <a:rect l="l" t="t" r="r" b="b"/>
            <a:pathLst>
              <a:path w="282575" h="151130">
                <a:moveTo>
                  <a:pt x="0" y="150697"/>
                </a:moveTo>
                <a:lnTo>
                  <a:pt x="131599" y="150697"/>
                </a:lnTo>
                <a:lnTo>
                  <a:pt x="282299" y="0"/>
                </a:lnTo>
              </a:path>
            </a:pathLst>
          </a:custGeom>
          <a:ln w="19049">
            <a:solidFill>
              <a:srgbClr val="000000"/>
            </a:solidFill>
          </a:ln>
        </p:spPr>
        <p:txBody>
          <a:bodyPr wrap="square" lIns="0" tIns="0" rIns="0" bIns="0" rtlCol="0"/>
          <a:lstStyle/>
          <a:p>
            <a:endParaRPr/>
          </a:p>
        </p:txBody>
      </p:sp>
      <p:sp>
        <p:nvSpPr>
          <p:cNvPr id="14" name="object 14"/>
          <p:cNvSpPr/>
          <p:nvPr/>
        </p:nvSpPr>
        <p:spPr>
          <a:xfrm>
            <a:off x="4277491" y="3312680"/>
            <a:ext cx="0" cy="663575"/>
          </a:xfrm>
          <a:custGeom>
            <a:avLst/>
            <a:gdLst/>
            <a:ahLst/>
            <a:cxnLst/>
            <a:rect l="l" t="t" r="r" b="b"/>
            <a:pathLst>
              <a:path h="663575">
                <a:moveTo>
                  <a:pt x="0" y="0"/>
                </a:moveTo>
                <a:lnTo>
                  <a:pt x="0" y="663213"/>
                </a:lnTo>
              </a:path>
            </a:pathLst>
          </a:custGeom>
          <a:ln w="19049">
            <a:solidFill>
              <a:srgbClr val="000000"/>
            </a:solidFill>
          </a:ln>
        </p:spPr>
        <p:txBody>
          <a:bodyPr wrap="square" lIns="0" tIns="0" rIns="0" bIns="0" rtlCol="0"/>
          <a:lstStyle/>
          <a:p>
            <a:endParaRPr/>
          </a:p>
        </p:txBody>
      </p:sp>
      <p:sp>
        <p:nvSpPr>
          <p:cNvPr id="15" name="object 15"/>
          <p:cNvSpPr txBox="1">
            <a:spLocks noGrp="1"/>
          </p:cNvSpPr>
          <p:nvPr>
            <p:ph type="body" idx="1"/>
          </p:nvPr>
        </p:nvSpPr>
        <p:spPr>
          <a:xfrm>
            <a:off x="409706" y="1612647"/>
            <a:ext cx="7886700" cy="3098669"/>
          </a:xfrm>
          <a:prstGeom prst="rect">
            <a:avLst/>
          </a:prstGeom>
        </p:spPr>
        <p:txBody>
          <a:bodyPr vert="horz" wrap="square" lIns="0" tIns="12700" rIns="0" bIns="0" rtlCol="0">
            <a:spAutoFit/>
          </a:bodyPr>
          <a:lstStyle/>
          <a:p>
            <a:pPr marL="12700">
              <a:lnSpc>
                <a:spcPct val="100000"/>
              </a:lnSpc>
              <a:spcBef>
                <a:spcPts val="100"/>
              </a:spcBef>
            </a:pPr>
            <a:r>
              <a:rPr spc="-5" dirty="0"/>
              <a:t>32x32x3</a:t>
            </a:r>
            <a:r>
              <a:rPr spc="-10" dirty="0"/>
              <a:t> </a:t>
            </a:r>
            <a:r>
              <a:rPr spc="-5" dirty="0"/>
              <a:t>image</a:t>
            </a:r>
          </a:p>
          <a:p>
            <a:pPr>
              <a:lnSpc>
                <a:spcPct val="100000"/>
              </a:lnSpc>
              <a:spcBef>
                <a:spcPts val="50"/>
              </a:spcBef>
            </a:pPr>
            <a:endParaRPr dirty="0">
              <a:latin typeface="Times New Roman"/>
              <a:cs typeface="Times New Roman"/>
            </a:endParaRPr>
          </a:p>
          <a:p>
            <a:pPr marR="69215" algn="ctr">
              <a:lnSpc>
                <a:spcPct val="100000"/>
              </a:lnSpc>
            </a:pPr>
            <a:r>
              <a:rPr spc="-5" dirty="0"/>
              <a:t>5x5x3</a:t>
            </a:r>
            <a:r>
              <a:rPr spc="-10" dirty="0"/>
              <a:t> </a:t>
            </a:r>
            <a:r>
              <a:rPr spc="-5" dirty="0"/>
              <a:t>filter</a:t>
            </a:r>
          </a:p>
          <a:p>
            <a:pPr marL="1283970">
              <a:lnSpc>
                <a:spcPct val="100000"/>
              </a:lnSpc>
              <a:spcBef>
                <a:spcPts val="1550"/>
              </a:spcBef>
            </a:pPr>
            <a:r>
              <a:rPr sz="1800" spc="-5" dirty="0"/>
              <a:t>32</a:t>
            </a:r>
            <a:endParaRPr sz="1800" dirty="0"/>
          </a:p>
          <a:p>
            <a:pPr marL="4458970">
              <a:lnSpc>
                <a:spcPct val="100000"/>
              </a:lnSpc>
              <a:spcBef>
                <a:spcPts val="1580"/>
              </a:spcBef>
            </a:pPr>
            <a:r>
              <a:rPr sz="1800" b="1" spc="-5" dirty="0">
                <a:latin typeface="Arial"/>
                <a:cs typeface="Arial"/>
              </a:rPr>
              <a:t>Convolve </a:t>
            </a:r>
            <a:r>
              <a:rPr sz="1800" spc="-5" dirty="0"/>
              <a:t>the filter with the</a:t>
            </a:r>
            <a:r>
              <a:rPr sz="1800" spc="-70" dirty="0"/>
              <a:t> </a:t>
            </a:r>
            <a:r>
              <a:rPr sz="1800" spc="-5" dirty="0"/>
              <a:t>image</a:t>
            </a:r>
            <a:endParaRPr sz="1800" dirty="0">
              <a:latin typeface="Arial"/>
              <a:cs typeface="Arial"/>
            </a:endParaRPr>
          </a:p>
          <a:p>
            <a:pPr marL="4458970" marR="5080">
              <a:lnSpc>
                <a:spcPct val="100699"/>
              </a:lnSpc>
            </a:pPr>
            <a:r>
              <a:rPr sz="1800" spc="-5" dirty="0"/>
              <a:t>i.e. </a:t>
            </a:r>
            <a:r>
              <a:rPr sz="1800" dirty="0"/>
              <a:t>“slide </a:t>
            </a:r>
            <a:r>
              <a:rPr sz="1800" spc="-5" dirty="0"/>
              <a:t>over the image</a:t>
            </a:r>
            <a:r>
              <a:rPr sz="1800" spc="-90" dirty="0"/>
              <a:t> </a:t>
            </a:r>
            <a:r>
              <a:rPr sz="1800" dirty="0"/>
              <a:t>spatially,  computing </a:t>
            </a:r>
            <a:r>
              <a:rPr sz="1800" spc="-5" dirty="0"/>
              <a:t>dot</a:t>
            </a:r>
            <a:r>
              <a:rPr sz="1800" spc="-25" dirty="0"/>
              <a:t> </a:t>
            </a:r>
            <a:r>
              <a:rPr sz="1800" spc="-5" dirty="0"/>
              <a:t>products”</a:t>
            </a:r>
            <a:endParaRPr sz="1800" dirty="0"/>
          </a:p>
        </p:txBody>
      </p:sp>
      <p:sp>
        <p:nvSpPr>
          <p:cNvPr id="16" name="object 16"/>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dirty="0">
              <a:latin typeface="Arial"/>
              <a:cs typeface="Arial"/>
            </a:endParaRPr>
          </a:p>
        </p:txBody>
      </p:sp>
      <p:sp>
        <p:nvSpPr>
          <p:cNvPr id="17" name="object 17"/>
          <p:cNvSpPr txBox="1"/>
          <p:nvPr/>
        </p:nvSpPr>
        <p:spPr>
          <a:xfrm>
            <a:off x="1675899" y="4668538"/>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18" name="object 18"/>
          <p:cNvSpPr txBox="1"/>
          <p:nvPr/>
        </p:nvSpPr>
        <p:spPr>
          <a:xfrm>
            <a:off x="1081483" y="5060167"/>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
        <p:nvSpPr>
          <p:cNvPr id="19" name="object 19"/>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81</a:t>
            </a:fld>
            <a:endParaRPr sz="2000"/>
          </a:p>
        </p:txBody>
      </p:sp>
      <p:sp>
        <p:nvSpPr>
          <p:cNvPr id="20" name="object 20"/>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21" name="object 21"/>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24750873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6447" y="3026236"/>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1279620"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1066447" y="2283010"/>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1066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1066447" y="2283010"/>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1279619" y="3026236"/>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73024" y="911986"/>
            <a:ext cx="3708400" cy="574040"/>
          </a:xfrm>
          <a:prstGeom prst="rect">
            <a:avLst/>
          </a:prstGeom>
        </p:spPr>
        <p:txBody>
          <a:bodyPr vert="horz" wrap="square" lIns="0" tIns="12700" rIns="0" bIns="0" rtlCol="0" anchor="ctr">
            <a:spAutoFit/>
          </a:bodyPr>
          <a:lstStyle/>
          <a:p>
            <a:pPr marL="12700">
              <a:lnSpc>
                <a:spcPct val="100000"/>
              </a:lnSpc>
              <a:spcBef>
                <a:spcPts val="100"/>
              </a:spcBef>
            </a:pPr>
            <a:r>
              <a:rPr sz="3600" spc="-5" dirty="0"/>
              <a:t>Convolution</a:t>
            </a:r>
            <a:r>
              <a:rPr sz="3600" spc="-90" dirty="0"/>
              <a:t> </a:t>
            </a:r>
            <a:r>
              <a:rPr sz="3600" spc="-5" dirty="0"/>
              <a:t>Layer</a:t>
            </a:r>
            <a:endParaRPr sz="3600"/>
          </a:p>
        </p:txBody>
      </p:sp>
      <p:sp>
        <p:nvSpPr>
          <p:cNvPr id="9" name="object 9"/>
          <p:cNvSpPr/>
          <p:nvPr/>
        </p:nvSpPr>
        <p:spPr>
          <a:xfrm>
            <a:off x="4145891" y="3312681"/>
            <a:ext cx="132080" cy="663575"/>
          </a:xfrm>
          <a:custGeom>
            <a:avLst/>
            <a:gdLst/>
            <a:ahLst/>
            <a:cxnLst/>
            <a:rect l="l" t="t" r="r" b="b"/>
            <a:pathLst>
              <a:path w="132079" h="663575">
                <a:moveTo>
                  <a:pt x="0" y="0"/>
                </a:moveTo>
                <a:lnTo>
                  <a:pt x="131599" y="0"/>
                </a:lnTo>
                <a:lnTo>
                  <a:pt x="131599" y="663213"/>
                </a:lnTo>
                <a:lnTo>
                  <a:pt x="0" y="663213"/>
                </a:lnTo>
                <a:lnTo>
                  <a:pt x="0" y="0"/>
                </a:lnTo>
                <a:close/>
              </a:path>
            </a:pathLst>
          </a:custGeom>
          <a:solidFill>
            <a:srgbClr val="C8DAF7"/>
          </a:solidFill>
        </p:spPr>
        <p:txBody>
          <a:bodyPr wrap="square" lIns="0" tIns="0" rIns="0" bIns="0" rtlCol="0"/>
          <a:lstStyle/>
          <a:p>
            <a:endParaRPr/>
          </a:p>
        </p:txBody>
      </p:sp>
      <p:sp>
        <p:nvSpPr>
          <p:cNvPr id="10" name="object 10"/>
          <p:cNvSpPr/>
          <p:nvPr/>
        </p:nvSpPr>
        <p:spPr>
          <a:xfrm>
            <a:off x="4277491" y="3161983"/>
            <a:ext cx="151130" cy="814069"/>
          </a:xfrm>
          <a:custGeom>
            <a:avLst/>
            <a:gdLst/>
            <a:ahLst/>
            <a:cxnLst/>
            <a:rect l="l" t="t" r="r" b="b"/>
            <a:pathLst>
              <a:path w="151129" h="814069">
                <a:moveTo>
                  <a:pt x="0" y="813910"/>
                </a:moveTo>
                <a:lnTo>
                  <a:pt x="0" y="150697"/>
                </a:lnTo>
                <a:lnTo>
                  <a:pt x="150699" y="0"/>
                </a:lnTo>
                <a:lnTo>
                  <a:pt x="150699" y="663211"/>
                </a:lnTo>
                <a:lnTo>
                  <a:pt x="0" y="813910"/>
                </a:lnTo>
                <a:close/>
              </a:path>
            </a:pathLst>
          </a:custGeom>
          <a:solidFill>
            <a:srgbClr val="A0AEC6"/>
          </a:solidFill>
        </p:spPr>
        <p:txBody>
          <a:bodyPr wrap="square" lIns="0" tIns="0" rIns="0" bIns="0" rtlCol="0"/>
          <a:lstStyle/>
          <a:p>
            <a:endParaRPr/>
          </a:p>
        </p:txBody>
      </p:sp>
      <p:sp>
        <p:nvSpPr>
          <p:cNvPr id="11" name="object 11"/>
          <p:cNvSpPr/>
          <p:nvPr/>
        </p:nvSpPr>
        <p:spPr>
          <a:xfrm>
            <a:off x="4145892" y="3161982"/>
            <a:ext cx="282575" cy="151130"/>
          </a:xfrm>
          <a:custGeom>
            <a:avLst/>
            <a:gdLst/>
            <a:ahLst/>
            <a:cxnLst/>
            <a:rect l="l" t="t" r="r" b="b"/>
            <a:pathLst>
              <a:path w="282575" h="151130">
                <a:moveTo>
                  <a:pt x="131599" y="150697"/>
                </a:moveTo>
                <a:lnTo>
                  <a:pt x="0" y="150697"/>
                </a:lnTo>
                <a:lnTo>
                  <a:pt x="150699" y="0"/>
                </a:lnTo>
                <a:lnTo>
                  <a:pt x="282299" y="0"/>
                </a:lnTo>
                <a:lnTo>
                  <a:pt x="131599" y="150697"/>
                </a:lnTo>
                <a:close/>
              </a:path>
            </a:pathLst>
          </a:custGeom>
          <a:solidFill>
            <a:srgbClr val="D3E1F9"/>
          </a:solidFill>
        </p:spPr>
        <p:txBody>
          <a:bodyPr wrap="square" lIns="0" tIns="0" rIns="0" bIns="0" rtlCol="0"/>
          <a:lstStyle/>
          <a:p>
            <a:endParaRPr/>
          </a:p>
        </p:txBody>
      </p:sp>
      <p:sp>
        <p:nvSpPr>
          <p:cNvPr id="12" name="object 12"/>
          <p:cNvSpPr/>
          <p:nvPr/>
        </p:nvSpPr>
        <p:spPr>
          <a:xfrm>
            <a:off x="4145892" y="3161983"/>
            <a:ext cx="282575" cy="814069"/>
          </a:xfrm>
          <a:custGeom>
            <a:avLst/>
            <a:gdLst/>
            <a:ahLst/>
            <a:cxnLst/>
            <a:rect l="l" t="t" r="r" b="b"/>
            <a:pathLst>
              <a:path w="282575" h="814069">
                <a:moveTo>
                  <a:pt x="0" y="150697"/>
                </a:moveTo>
                <a:lnTo>
                  <a:pt x="150699" y="0"/>
                </a:lnTo>
                <a:lnTo>
                  <a:pt x="282299" y="0"/>
                </a:lnTo>
                <a:lnTo>
                  <a:pt x="282299" y="663211"/>
                </a:lnTo>
                <a:lnTo>
                  <a:pt x="131599" y="813910"/>
                </a:lnTo>
                <a:lnTo>
                  <a:pt x="0" y="813910"/>
                </a:lnTo>
                <a:lnTo>
                  <a:pt x="0" y="150697"/>
                </a:lnTo>
                <a:close/>
              </a:path>
            </a:pathLst>
          </a:custGeom>
          <a:ln w="19049">
            <a:solidFill>
              <a:srgbClr val="000000"/>
            </a:solidFill>
          </a:ln>
        </p:spPr>
        <p:txBody>
          <a:bodyPr wrap="square" lIns="0" tIns="0" rIns="0" bIns="0" rtlCol="0"/>
          <a:lstStyle/>
          <a:p>
            <a:endParaRPr/>
          </a:p>
        </p:txBody>
      </p:sp>
      <p:sp>
        <p:nvSpPr>
          <p:cNvPr id="13" name="object 13"/>
          <p:cNvSpPr/>
          <p:nvPr/>
        </p:nvSpPr>
        <p:spPr>
          <a:xfrm>
            <a:off x="4145892" y="3161982"/>
            <a:ext cx="282575" cy="151130"/>
          </a:xfrm>
          <a:custGeom>
            <a:avLst/>
            <a:gdLst/>
            <a:ahLst/>
            <a:cxnLst/>
            <a:rect l="l" t="t" r="r" b="b"/>
            <a:pathLst>
              <a:path w="282575" h="151130">
                <a:moveTo>
                  <a:pt x="0" y="150697"/>
                </a:moveTo>
                <a:lnTo>
                  <a:pt x="131599" y="150697"/>
                </a:lnTo>
                <a:lnTo>
                  <a:pt x="282299" y="0"/>
                </a:lnTo>
              </a:path>
            </a:pathLst>
          </a:custGeom>
          <a:ln w="19049">
            <a:solidFill>
              <a:srgbClr val="000000"/>
            </a:solidFill>
          </a:ln>
        </p:spPr>
        <p:txBody>
          <a:bodyPr wrap="square" lIns="0" tIns="0" rIns="0" bIns="0" rtlCol="0"/>
          <a:lstStyle/>
          <a:p>
            <a:endParaRPr/>
          </a:p>
        </p:txBody>
      </p:sp>
      <p:sp>
        <p:nvSpPr>
          <p:cNvPr id="14" name="object 14"/>
          <p:cNvSpPr/>
          <p:nvPr/>
        </p:nvSpPr>
        <p:spPr>
          <a:xfrm>
            <a:off x="4277491" y="3312680"/>
            <a:ext cx="0" cy="663575"/>
          </a:xfrm>
          <a:custGeom>
            <a:avLst/>
            <a:gdLst/>
            <a:ahLst/>
            <a:cxnLst/>
            <a:rect l="l" t="t" r="r" b="b"/>
            <a:pathLst>
              <a:path h="663575">
                <a:moveTo>
                  <a:pt x="0" y="0"/>
                </a:moveTo>
                <a:lnTo>
                  <a:pt x="0" y="663213"/>
                </a:lnTo>
              </a:path>
            </a:pathLst>
          </a:custGeom>
          <a:ln w="19049">
            <a:solidFill>
              <a:srgbClr val="000000"/>
            </a:solidFill>
          </a:ln>
        </p:spPr>
        <p:txBody>
          <a:bodyPr wrap="square" lIns="0" tIns="0" rIns="0" bIns="0" rtlCol="0"/>
          <a:lstStyle/>
          <a:p>
            <a:endParaRPr/>
          </a:p>
        </p:txBody>
      </p:sp>
      <p:sp>
        <p:nvSpPr>
          <p:cNvPr id="15" name="object 15"/>
          <p:cNvSpPr txBox="1">
            <a:spLocks noGrp="1"/>
          </p:cNvSpPr>
          <p:nvPr>
            <p:ph type="body" idx="1"/>
          </p:nvPr>
        </p:nvSpPr>
        <p:spPr>
          <a:xfrm>
            <a:off x="614172" y="1676778"/>
            <a:ext cx="7886700" cy="3098669"/>
          </a:xfrm>
          <a:prstGeom prst="rect">
            <a:avLst/>
          </a:prstGeom>
        </p:spPr>
        <p:txBody>
          <a:bodyPr vert="horz" wrap="square" lIns="0" tIns="12700" rIns="0" bIns="0" rtlCol="0">
            <a:spAutoFit/>
          </a:bodyPr>
          <a:lstStyle/>
          <a:p>
            <a:pPr marL="12700">
              <a:lnSpc>
                <a:spcPct val="100000"/>
              </a:lnSpc>
              <a:spcBef>
                <a:spcPts val="100"/>
              </a:spcBef>
            </a:pPr>
            <a:r>
              <a:rPr spc="-5" dirty="0"/>
              <a:t>32x32x</a:t>
            </a:r>
            <a:r>
              <a:rPr spc="-5" dirty="0">
                <a:solidFill>
                  <a:srgbClr val="0000FF"/>
                </a:solidFill>
              </a:rPr>
              <a:t>3</a:t>
            </a:r>
            <a:r>
              <a:rPr spc="-10" dirty="0">
                <a:solidFill>
                  <a:srgbClr val="0000FF"/>
                </a:solidFill>
              </a:rPr>
              <a:t> </a:t>
            </a:r>
            <a:r>
              <a:rPr spc="-5" dirty="0"/>
              <a:t>image</a:t>
            </a:r>
          </a:p>
          <a:p>
            <a:pPr>
              <a:lnSpc>
                <a:spcPct val="100000"/>
              </a:lnSpc>
              <a:spcBef>
                <a:spcPts val="50"/>
              </a:spcBef>
            </a:pPr>
            <a:endParaRPr dirty="0">
              <a:latin typeface="Times New Roman"/>
              <a:cs typeface="Times New Roman"/>
            </a:endParaRPr>
          </a:p>
          <a:p>
            <a:pPr marR="69215" algn="ctr">
              <a:lnSpc>
                <a:spcPct val="100000"/>
              </a:lnSpc>
            </a:pPr>
            <a:r>
              <a:rPr spc="-5" dirty="0"/>
              <a:t>5x5x</a:t>
            </a:r>
            <a:r>
              <a:rPr spc="-5" dirty="0">
                <a:solidFill>
                  <a:srgbClr val="0000FF"/>
                </a:solidFill>
              </a:rPr>
              <a:t>3</a:t>
            </a:r>
            <a:r>
              <a:rPr spc="-10" dirty="0">
                <a:solidFill>
                  <a:srgbClr val="0000FF"/>
                </a:solidFill>
              </a:rPr>
              <a:t> </a:t>
            </a:r>
            <a:r>
              <a:rPr spc="-5" dirty="0"/>
              <a:t>filter</a:t>
            </a:r>
          </a:p>
          <a:p>
            <a:pPr marL="1283970">
              <a:lnSpc>
                <a:spcPct val="100000"/>
              </a:lnSpc>
              <a:spcBef>
                <a:spcPts val="1550"/>
              </a:spcBef>
            </a:pPr>
            <a:r>
              <a:rPr sz="1800" spc="-5" dirty="0"/>
              <a:t>32</a:t>
            </a:r>
            <a:endParaRPr sz="1800" dirty="0"/>
          </a:p>
          <a:p>
            <a:pPr marL="4458970">
              <a:lnSpc>
                <a:spcPct val="100000"/>
              </a:lnSpc>
              <a:spcBef>
                <a:spcPts val="1580"/>
              </a:spcBef>
            </a:pPr>
            <a:r>
              <a:rPr sz="1800" b="1" spc="-5" dirty="0">
                <a:latin typeface="Arial"/>
                <a:cs typeface="Arial"/>
              </a:rPr>
              <a:t>Convolve </a:t>
            </a:r>
            <a:r>
              <a:rPr sz="1800" spc="-5" dirty="0"/>
              <a:t>the filter with the</a:t>
            </a:r>
            <a:r>
              <a:rPr sz="1800" spc="-70" dirty="0"/>
              <a:t> </a:t>
            </a:r>
            <a:r>
              <a:rPr sz="1800" spc="-5" dirty="0"/>
              <a:t>image</a:t>
            </a:r>
            <a:endParaRPr sz="1800" dirty="0">
              <a:latin typeface="Arial"/>
              <a:cs typeface="Arial"/>
            </a:endParaRPr>
          </a:p>
          <a:p>
            <a:pPr marL="4458970" marR="5080">
              <a:lnSpc>
                <a:spcPct val="100699"/>
              </a:lnSpc>
            </a:pPr>
            <a:r>
              <a:rPr sz="1800" spc="-5" dirty="0"/>
              <a:t>i.e. </a:t>
            </a:r>
            <a:r>
              <a:rPr sz="1800" dirty="0"/>
              <a:t>“slide </a:t>
            </a:r>
            <a:r>
              <a:rPr sz="1800" spc="-5" dirty="0"/>
              <a:t>over the image</a:t>
            </a:r>
            <a:r>
              <a:rPr sz="1800" spc="-90" dirty="0"/>
              <a:t> </a:t>
            </a:r>
            <a:r>
              <a:rPr sz="1800" dirty="0"/>
              <a:t>spatially,  computing </a:t>
            </a:r>
            <a:r>
              <a:rPr sz="1800" spc="-5" dirty="0"/>
              <a:t>dot</a:t>
            </a:r>
            <a:r>
              <a:rPr sz="1800" spc="-25" dirty="0"/>
              <a:t> </a:t>
            </a:r>
            <a:r>
              <a:rPr sz="1800" spc="-5" dirty="0"/>
              <a:t>products”</a:t>
            </a:r>
            <a:endParaRPr sz="1800" dirty="0"/>
          </a:p>
        </p:txBody>
      </p:sp>
      <p:sp>
        <p:nvSpPr>
          <p:cNvPr id="16" name="object 16"/>
          <p:cNvSpPr txBox="1"/>
          <p:nvPr/>
        </p:nvSpPr>
        <p:spPr>
          <a:xfrm>
            <a:off x="5036539" y="1197131"/>
            <a:ext cx="2890520" cy="575945"/>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0000FF"/>
                </a:solidFill>
                <a:latin typeface="Arial"/>
                <a:cs typeface="Arial"/>
              </a:rPr>
              <a:t>Filters always extend the full  depth of the input</a:t>
            </a:r>
            <a:r>
              <a:rPr spc="-45" dirty="0">
                <a:solidFill>
                  <a:srgbClr val="0000FF"/>
                </a:solidFill>
                <a:latin typeface="Arial"/>
                <a:cs typeface="Arial"/>
              </a:rPr>
              <a:t> </a:t>
            </a:r>
            <a:r>
              <a:rPr dirty="0">
                <a:solidFill>
                  <a:srgbClr val="0000FF"/>
                </a:solidFill>
                <a:latin typeface="Arial"/>
                <a:cs typeface="Arial"/>
              </a:rPr>
              <a:t>volume</a:t>
            </a:r>
            <a:endParaRPr>
              <a:latin typeface="Arial"/>
              <a:cs typeface="Arial"/>
            </a:endParaRPr>
          </a:p>
        </p:txBody>
      </p:sp>
      <p:sp>
        <p:nvSpPr>
          <p:cNvPr id="17" name="object 17"/>
          <p:cNvSpPr/>
          <p:nvPr/>
        </p:nvSpPr>
        <p:spPr>
          <a:xfrm>
            <a:off x="5020540" y="1956436"/>
            <a:ext cx="547370" cy="488315"/>
          </a:xfrm>
          <a:custGeom>
            <a:avLst/>
            <a:gdLst/>
            <a:ahLst/>
            <a:cxnLst/>
            <a:rect l="l" t="t" r="r" b="b"/>
            <a:pathLst>
              <a:path w="547370" h="488315">
                <a:moveTo>
                  <a:pt x="547148" y="0"/>
                </a:moveTo>
                <a:lnTo>
                  <a:pt x="0" y="487864"/>
                </a:lnTo>
              </a:path>
            </a:pathLst>
          </a:custGeom>
          <a:ln w="9524">
            <a:solidFill>
              <a:srgbClr val="0000FF"/>
            </a:solidFill>
          </a:ln>
        </p:spPr>
        <p:txBody>
          <a:bodyPr wrap="square" lIns="0" tIns="0" rIns="0" bIns="0" rtlCol="0"/>
          <a:lstStyle/>
          <a:p>
            <a:endParaRPr/>
          </a:p>
        </p:txBody>
      </p:sp>
      <p:sp>
        <p:nvSpPr>
          <p:cNvPr id="18" name="object 18"/>
          <p:cNvSpPr/>
          <p:nvPr/>
        </p:nvSpPr>
        <p:spPr>
          <a:xfrm>
            <a:off x="4988290" y="2432556"/>
            <a:ext cx="43180" cy="40640"/>
          </a:xfrm>
          <a:custGeom>
            <a:avLst/>
            <a:gdLst/>
            <a:ahLst/>
            <a:cxnLst/>
            <a:rect l="l" t="t" r="r" b="b"/>
            <a:pathLst>
              <a:path w="43179" h="40640">
                <a:moveTo>
                  <a:pt x="0" y="40509"/>
                </a:moveTo>
                <a:lnTo>
                  <a:pt x="21774" y="0"/>
                </a:lnTo>
                <a:lnTo>
                  <a:pt x="42724" y="23484"/>
                </a:lnTo>
                <a:lnTo>
                  <a:pt x="0" y="40509"/>
                </a:lnTo>
                <a:close/>
              </a:path>
            </a:pathLst>
          </a:custGeom>
          <a:solidFill>
            <a:srgbClr val="0000FF"/>
          </a:solidFill>
        </p:spPr>
        <p:txBody>
          <a:bodyPr wrap="square" lIns="0" tIns="0" rIns="0" bIns="0" rtlCol="0"/>
          <a:lstStyle/>
          <a:p>
            <a:endParaRPr/>
          </a:p>
        </p:txBody>
      </p:sp>
      <p:sp>
        <p:nvSpPr>
          <p:cNvPr id="19" name="object 19"/>
          <p:cNvSpPr/>
          <p:nvPr/>
        </p:nvSpPr>
        <p:spPr>
          <a:xfrm>
            <a:off x="4988290" y="2432556"/>
            <a:ext cx="43180" cy="40640"/>
          </a:xfrm>
          <a:custGeom>
            <a:avLst/>
            <a:gdLst/>
            <a:ahLst/>
            <a:cxnLst/>
            <a:rect l="l" t="t" r="r" b="b"/>
            <a:pathLst>
              <a:path w="43179" h="40640">
                <a:moveTo>
                  <a:pt x="21774" y="0"/>
                </a:moveTo>
                <a:lnTo>
                  <a:pt x="0" y="40509"/>
                </a:lnTo>
                <a:lnTo>
                  <a:pt x="42724" y="23484"/>
                </a:lnTo>
                <a:lnTo>
                  <a:pt x="21774" y="0"/>
                </a:lnTo>
                <a:close/>
              </a:path>
            </a:pathLst>
          </a:custGeom>
          <a:ln w="9524">
            <a:solidFill>
              <a:srgbClr val="0000FF"/>
            </a:solidFill>
          </a:ln>
        </p:spPr>
        <p:txBody>
          <a:bodyPr wrap="square" lIns="0" tIns="0" rIns="0" bIns="0" rtlCol="0"/>
          <a:lstStyle/>
          <a:p>
            <a:endParaRPr/>
          </a:p>
        </p:txBody>
      </p:sp>
      <p:sp>
        <p:nvSpPr>
          <p:cNvPr id="20" name="object 20"/>
          <p:cNvSpPr/>
          <p:nvPr/>
        </p:nvSpPr>
        <p:spPr>
          <a:xfrm>
            <a:off x="2155673" y="1585348"/>
            <a:ext cx="2527300" cy="223520"/>
          </a:xfrm>
          <a:custGeom>
            <a:avLst/>
            <a:gdLst/>
            <a:ahLst/>
            <a:cxnLst/>
            <a:rect l="l" t="t" r="r" b="b"/>
            <a:pathLst>
              <a:path w="2527300" h="223519">
                <a:moveTo>
                  <a:pt x="2526967" y="0"/>
                </a:moveTo>
                <a:lnTo>
                  <a:pt x="0" y="223269"/>
                </a:lnTo>
              </a:path>
            </a:pathLst>
          </a:custGeom>
          <a:ln w="9524">
            <a:solidFill>
              <a:srgbClr val="0000FF"/>
            </a:solidFill>
          </a:ln>
        </p:spPr>
        <p:txBody>
          <a:bodyPr wrap="square" lIns="0" tIns="0" rIns="0" bIns="0" rtlCol="0"/>
          <a:lstStyle/>
          <a:p>
            <a:endParaRPr/>
          </a:p>
        </p:txBody>
      </p:sp>
      <p:sp>
        <p:nvSpPr>
          <p:cNvPr id="21" name="object 21"/>
          <p:cNvSpPr/>
          <p:nvPr/>
        </p:nvSpPr>
        <p:spPr>
          <a:xfrm>
            <a:off x="2112615" y="1792945"/>
            <a:ext cx="44450" cy="31750"/>
          </a:xfrm>
          <a:custGeom>
            <a:avLst/>
            <a:gdLst/>
            <a:ahLst/>
            <a:cxnLst/>
            <a:rect l="l" t="t" r="r" b="b"/>
            <a:pathLst>
              <a:path w="44450" h="31750">
                <a:moveTo>
                  <a:pt x="44442" y="31344"/>
                </a:moveTo>
                <a:lnTo>
                  <a:pt x="0" y="19477"/>
                </a:lnTo>
                <a:lnTo>
                  <a:pt x="41672" y="0"/>
                </a:lnTo>
                <a:lnTo>
                  <a:pt x="44442" y="31344"/>
                </a:lnTo>
                <a:close/>
              </a:path>
            </a:pathLst>
          </a:custGeom>
          <a:solidFill>
            <a:srgbClr val="0000FF"/>
          </a:solidFill>
        </p:spPr>
        <p:txBody>
          <a:bodyPr wrap="square" lIns="0" tIns="0" rIns="0" bIns="0" rtlCol="0"/>
          <a:lstStyle/>
          <a:p>
            <a:endParaRPr/>
          </a:p>
        </p:txBody>
      </p:sp>
      <p:sp>
        <p:nvSpPr>
          <p:cNvPr id="22" name="object 22"/>
          <p:cNvSpPr/>
          <p:nvPr/>
        </p:nvSpPr>
        <p:spPr>
          <a:xfrm>
            <a:off x="2112615" y="1792945"/>
            <a:ext cx="44450" cy="31750"/>
          </a:xfrm>
          <a:custGeom>
            <a:avLst/>
            <a:gdLst/>
            <a:ahLst/>
            <a:cxnLst/>
            <a:rect l="l" t="t" r="r" b="b"/>
            <a:pathLst>
              <a:path w="44450" h="31750">
                <a:moveTo>
                  <a:pt x="41672" y="0"/>
                </a:moveTo>
                <a:lnTo>
                  <a:pt x="0" y="19477"/>
                </a:lnTo>
                <a:lnTo>
                  <a:pt x="44442" y="31344"/>
                </a:lnTo>
                <a:lnTo>
                  <a:pt x="41672" y="0"/>
                </a:lnTo>
                <a:close/>
              </a:path>
            </a:pathLst>
          </a:custGeom>
          <a:ln w="9524">
            <a:solidFill>
              <a:srgbClr val="0000FF"/>
            </a:solidFill>
          </a:ln>
        </p:spPr>
        <p:txBody>
          <a:bodyPr wrap="square" lIns="0" tIns="0" rIns="0" bIns="0" rtlCol="0"/>
          <a:lstStyle/>
          <a:p>
            <a:endParaRPr/>
          </a:p>
        </p:txBody>
      </p:sp>
      <p:sp>
        <p:nvSpPr>
          <p:cNvPr id="23" name="object 23"/>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24" name="object 24"/>
          <p:cNvSpPr txBox="1"/>
          <p:nvPr/>
        </p:nvSpPr>
        <p:spPr>
          <a:xfrm>
            <a:off x="1675899" y="4668538"/>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25" name="object 25"/>
          <p:cNvSpPr txBox="1"/>
          <p:nvPr/>
        </p:nvSpPr>
        <p:spPr>
          <a:xfrm>
            <a:off x="1081483" y="5060167"/>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
        <p:nvSpPr>
          <p:cNvPr id="26" name="object 26"/>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82</a:t>
            </a:fld>
            <a:endParaRPr sz="2000"/>
          </a:p>
        </p:txBody>
      </p:sp>
      <p:sp>
        <p:nvSpPr>
          <p:cNvPr id="27" name="object 27"/>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28" name="object 28"/>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19918618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8396" y="3170793"/>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1769998" y="3020096"/>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4" name="object 4"/>
          <p:cNvSpPr/>
          <p:nvPr/>
        </p:nvSpPr>
        <p:spPr>
          <a:xfrm>
            <a:off x="1638397"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5" name="object 5"/>
          <p:cNvSpPr/>
          <p:nvPr/>
        </p:nvSpPr>
        <p:spPr>
          <a:xfrm>
            <a:off x="1638397" y="3020096"/>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6" name="object 6"/>
          <p:cNvSpPr/>
          <p:nvPr/>
        </p:nvSpPr>
        <p:spPr>
          <a:xfrm>
            <a:off x="1638397"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7" name="object 7"/>
          <p:cNvSpPr/>
          <p:nvPr/>
        </p:nvSpPr>
        <p:spPr>
          <a:xfrm>
            <a:off x="1769998" y="3170793"/>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8" name="object 8"/>
          <p:cNvSpPr/>
          <p:nvPr/>
        </p:nvSpPr>
        <p:spPr>
          <a:xfrm>
            <a:off x="3234644" y="3285896"/>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9" name="object 9"/>
          <p:cNvSpPr/>
          <p:nvPr/>
        </p:nvSpPr>
        <p:spPr>
          <a:xfrm>
            <a:off x="3234644" y="3285896"/>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0" name="object 10"/>
          <p:cNvSpPr/>
          <p:nvPr/>
        </p:nvSpPr>
        <p:spPr>
          <a:xfrm>
            <a:off x="1745146" y="3427045"/>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1" name="object 11"/>
          <p:cNvSpPr/>
          <p:nvPr/>
        </p:nvSpPr>
        <p:spPr>
          <a:xfrm>
            <a:off x="1764647"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2" name="object 12"/>
          <p:cNvSpPr/>
          <p:nvPr/>
        </p:nvSpPr>
        <p:spPr>
          <a:xfrm>
            <a:off x="1900847" y="3040346"/>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3" name="object 13"/>
          <p:cNvSpPr/>
          <p:nvPr/>
        </p:nvSpPr>
        <p:spPr>
          <a:xfrm>
            <a:off x="1926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4" name="object 14"/>
          <p:cNvSpPr txBox="1"/>
          <p:nvPr/>
        </p:nvSpPr>
        <p:spPr>
          <a:xfrm>
            <a:off x="1907518"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a:spLocks noGrp="1"/>
          </p:cNvSpPr>
          <p:nvPr>
            <p:ph type="title"/>
          </p:nvPr>
        </p:nvSpPr>
        <p:spPr>
          <a:xfrm>
            <a:off x="193899" y="542765"/>
            <a:ext cx="3094990" cy="1367041"/>
          </a:xfrm>
          <a:prstGeom prst="rect">
            <a:avLst/>
          </a:prstGeom>
        </p:spPr>
        <p:txBody>
          <a:bodyPr vert="horz" wrap="square" lIns="0" tIns="12700" rIns="0" bIns="0" rtlCol="0" anchor="ctr">
            <a:spAutoFit/>
          </a:bodyPr>
          <a:lstStyle/>
          <a:p>
            <a:pPr marL="12700">
              <a:lnSpc>
                <a:spcPct val="100000"/>
              </a:lnSpc>
              <a:spcBef>
                <a:spcPts val="100"/>
              </a:spcBef>
            </a:pPr>
            <a:r>
              <a:rPr spc="-5" dirty="0"/>
              <a:t>Convolution</a:t>
            </a:r>
            <a:r>
              <a:rPr spc="-85" dirty="0"/>
              <a:t> </a:t>
            </a:r>
            <a:r>
              <a:rPr spc="-5" dirty="0"/>
              <a:t>Layer</a:t>
            </a:r>
          </a:p>
        </p:txBody>
      </p:sp>
      <p:sp>
        <p:nvSpPr>
          <p:cNvPr id="16" name="object 16"/>
          <p:cNvSpPr/>
          <p:nvPr/>
        </p:nvSpPr>
        <p:spPr>
          <a:xfrm>
            <a:off x="1221872" y="279132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7" name="object 17"/>
          <p:cNvSpPr/>
          <p:nvPr/>
        </p:nvSpPr>
        <p:spPr>
          <a:xfrm>
            <a:off x="1435045"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8" name="object 18"/>
          <p:cNvSpPr/>
          <p:nvPr/>
        </p:nvSpPr>
        <p:spPr>
          <a:xfrm>
            <a:off x="1221872" y="2048098"/>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9" name="object 19"/>
          <p:cNvSpPr/>
          <p:nvPr/>
        </p:nvSpPr>
        <p:spPr>
          <a:xfrm>
            <a:off x="1221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1221872" y="204809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1435044" y="279132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2271820" y="1686556"/>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3" name="object 23"/>
          <p:cNvSpPr/>
          <p:nvPr/>
        </p:nvSpPr>
        <p:spPr>
          <a:xfrm>
            <a:off x="2404258" y="1867498"/>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4" name="object 24"/>
          <p:cNvSpPr/>
          <p:nvPr/>
        </p:nvSpPr>
        <p:spPr>
          <a:xfrm>
            <a:off x="2362195" y="2072118"/>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5" name="object 25"/>
          <p:cNvSpPr/>
          <p:nvPr/>
        </p:nvSpPr>
        <p:spPr>
          <a:xfrm>
            <a:off x="2362195" y="2072118"/>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6" name="object 26"/>
          <p:cNvSpPr/>
          <p:nvPr/>
        </p:nvSpPr>
        <p:spPr>
          <a:xfrm>
            <a:off x="2090910" y="2351022"/>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7" name="object 27"/>
          <p:cNvSpPr/>
          <p:nvPr/>
        </p:nvSpPr>
        <p:spPr>
          <a:xfrm>
            <a:off x="2050624"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8" name="object 28"/>
          <p:cNvSpPr/>
          <p:nvPr/>
        </p:nvSpPr>
        <p:spPr>
          <a:xfrm>
            <a:off x="2050624"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9" name="object 29"/>
          <p:cNvSpPr/>
          <p:nvPr/>
        </p:nvSpPr>
        <p:spPr>
          <a:xfrm>
            <a:off x="3628618" y="3742969"/>
            <a:ext cx="354965" cy="127000"/>
          </a:xfrm>
          <a:custGeom>
            <a:avLst/>
            <a:gdLst/>
            <a:ahLst/>
            <a:cxnLst/>
            <a:rect l="l" t="t" r="r" b="b"/>
            <a:pathLst>
              <a:path w="354964" h="127000">
                <a:moveTo>
                  <a:pt x="354474" y="126574"/>
                </a:moveTo>
                <a:lnTo>
                  <a:pt x="0" y="0"/>
                </a:lnTo>
              </a:path>
            </a:pathLst>
          </a:custGeom>
          <a:ln w="9524">
            <a:solidFill>
              <a:srgbClr val="000000"/>
            </a:solidFill>
          </a:ln>
        </p:spPr>
        <p:txBody>
          <a:bodyPr wrap="square" lIns="0" tIns="0" rIns="0" bIns="0" rtlCol="0"/>
          <a:lstStyle/>
          <a:p>
            <a:endParaRPr/>
          </a:p>
        </p:txBody>
      </p:sp>
      <p:sp>
        <p:nvSpPr>
          <p:cNvPr id="30" name="object 30"/>
          <p:cNvSpPr/>
          <p:nvPr/>
        </p:nvSpPr>
        <p:spPr>
          <a:xfrm>
            <a:off x="3587918" y="3728145"/>
            <a:ext cx="46355" cy="29845"/>
          </a:xfrm>
          <a:custGeom>
            <a:avLst/>
            <a:gdLst/>
            <a:ahLst/>
            <a:cxnLst/>
            <a:rect l="l" t="t" r="r" b="b"/>
            <a:pathLst>
              <a:path w="46354" h="29844">
                <a:moveTo>
                  <a:pt x="35399" y="29624"/>
                </a:moveTo>
                <a:lnTo>
                  <a:pt x="0" y="274"/>
                </a:lnTo>
                <a:lnTo>
                  <a:pt x="45974" y="0"/>
                </a:lnTo>
                <a:lnTo>
                  <a:pt x="35399" y="29624"/>
                </a:lnTo>
                <a:close/>
              </a:path>
            </a:pathLst>
          </a:custGeom>
          <a:solidFill>
            <a:srgbClr val="000000"/>
          </a:solidFill>
        </p:spPr>
        <p:txBody>
          <a:bodyPr wrap="square" lIns="0" tIns="0" rIns="0" bIns="0" rtlCol="0"/>
          <a:lstStyle/>
          <a:p>
            <a:endParaRPr/>
          </a:p>
        </p:txBody>
      </p:sp>
      <p:sp>
        <p:nvSpPr>
          <p:cNvPr id="31" name="object 31"/>
          <p:cNvSpPr/>
          <p:nvPr/>
        </p:nvSpPr>
        <p:spPr>
          <a:xfrm>
            <a:off x="3587918" y="3728145"/>
            <a:ext cx="46355" cy="29845"/>
          </a:xfrm>
          <a:custGeom>
            <a:avLst/>
            <a:gdLst/>
            <a:ahLst/>
            <a:cxnLst/>
            <a:rect l="l" t="t" r="r" b="b"/>
            <a:pathLst>
              <a:path w="46354" h="29844">
                <a:moveTo>
                  <a:pt x="45974" y="0"/>
                </a:moveTo>
                <a:lnTo>
                  <a:pt x="0" y="274"/>
                </a:lnTo>
                <a:lnTo>
                  <a:pt x="35399" y="29624"/>
                </a:lnTo>
                <a:lnTo>
                  <a:pt x="45974" y="0"/>
                </a:lnTo>
                <a:close/>
              </a:path>
            </a:pathLst>
          </a:custGeom>
          <a:ln w="9524">
            <a:solidFill>
              <a:srgbClr val="000000"/>
            </a:solidFill>
          </a:ln>
        </p:spPr>
        <p:txBody>
          <a:bodyPr wrap="square" lIns="0" tIns="0" rIns="0" bIns="0" rtlCol="0"/>
          <a:lstStyle/>
          <a:p>
            <a:endParaRPr/>
          </a:p>
        </p:txBody>
      </p:sp>
      <p:sp>
        <p:nvSpPr>
          <p:cNvPr id="32" name="object 32"/>
          <p:cNvSpPr txBox="1"/>
          <p:nvPr/>
        </p:nvSpPr>
        <p:spPr>
          <a:xfrm>
            <a:off x="4143992" y="3670374"/>
            <a:ext cx="4799330" cy="1128395"/>
          </a:xfrm>
          <a:prstGeom prst="rect">
            <a:avLst/>
          </a:prstGeom>
        </p:spPr>
        <p:txBody>
          <a:bodyPr vert="horz" wrap="square" lIns="0" tIns="12700" rIns="0" bIns="0" rtlCol="0">
            <a:spAutoFit/>
          </a:bodyPr>
          <a:lstStyle/>
          <a:p>
            <a:pPr marL="12700">
              <a:spcBef>
                <a:spcPts val="100"/>
              </a:spcBef>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21082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a:t>
            </a:r>
            <a:r>
              <a:rPr dirty="0">
                <a:latin typeface="Arial"/>
                <a:cs typeface="Arial"/>
              </a:rPr>
              <a:t>a small </a:t>
            </a:r>
            <a:r>
              <a:rPr spc="-5" dirty="0">
                <a:latin typeface="Arial"/>
                <a:cs typeface="Arial"/>
              </a:rPr>
              <a:t>5x5x3 </a:t>
            </a:r>
            <a:r>
              <a:rPr dirty="0">
                <a:latin typeface="Arial"/>
                <a:cs typeface="Arial"/>
              </a:rPr>
              <a:t>chunk </a:t>
            </a:r>
            <a:r>
              <a:rPr spc="-5" dirty="0">
                <a:latin typeface="Arial"/>
                <a:cs typeface="Arial"/>
              </a:rPr>
              <a:t>of the</a:t>
            </a:r>
            <a:r>
              <a:rPr spc="-7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 product </a:t>
            </a:r>
            <a:r>
              <a:rPr dirty="0">
                <a:latin typeface="Arial"/>
                <a:cs typeface="Arial"/>
              </a:rPr>
              <a:t>+</a:t>
            </a:r>
            <a:r>
              <a:rPr spc="-90" dirty="0">
                <a:latin typeface="Arial"/>
                <a:cs typeface="Arial"/>
              </a:rPr>
              <a:t> </a:t>
            </a:r>
            <a:r>
              <a:rPr spc="-5" dirty="0">
                <a:latin typeface="Arial"/>
                <a:cs typeface="Arial"/>
              </a:rPr>
              <a:t>bias)</a:t>
            </a:r>
            <a:endParaRPr>
              <a:latin typeface="Arial"/>
              <a:cs typeface="Arial"/>
            </a:endParaRPr>
          </a:p>
        </p:txBody>
      </p:sp>
      <p:sp>
        <p:nvSpPr>
          <p:cNvPr id="33" name="object 33"/>
          <p:cNvSpPr/>
          <p:nvPr/>
        </p:nvSpPr>
        <p:spPr>
          <a:xfrm>
            <a:off x="5159064" y="2182548"/>
            <a:ext cx="282300" cy="235249"/>
          </a:xfrm>
          <a:prstGeom prst="rect">
            <a:avLst/>
          </a:prstGeom>
          <a:blipFill>
            <a:blip r:embed="rId2" cstate="print"/>
            <a:stretch>
              <a:fillRect/>
            </a:stretch>
          </a:blipFill>
        </p:spPr>
        <p:txBody>
          <a:bodyPr wrap="square" lIns="0" tIns="0" rIns="0" bIns="0" rtlCol="0"/>
          <a:lstStyle/>
          <a:p>
            <a:endParaRPr/>
          </a:p>
        </p:txBody>
      </p:sp>
      <p:sp>
        <p:nvSpPr>
          <p:cNvPr id="34" name="object 34"/>
          <p:cNvSpPr/>
          <p:nvPr/>
        </p:nvSpPr>
        <p:spPr>
          <a:xfrm>
            <a:off x="4216692" y="4893067"/>
            <a:ext cx="1195743" cy="393599"/>
          </a:xfrm>
          <a:prstGeom prst="rect">
            <a:avLst/>
          </a:prstGeom>
          <a:blipFill>
            <a:blip r:embed="rId3" cstate="print"/>
            <a:stretch>
              <a:fillRect/>
            </a:stretch>
          </a:blipFill>
        </p:spPr>
        <p:txBody>
          <a:bodyPr wrap="square" lIns="0" tIns="0" rIns="0" bIns="0" rtlCol="0"/>
          <a:lstStyle/>
          <a:p>
            <a:endParaRPr/>
          </a:p>
        </p:txBody>
      </p:sp>
      <p:sp>
        <p:nvSpPr>
          <p:cNvPr id="35" name="object 35"/>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6" name="object 36"/>
          <p:cNvSpPr txBox="1"/>
          <p:nvPr/>
        </p:nvSpPr>
        <p:spPr>
          <a:xfrm>
            <a:off x="1236911" y="4825262"/>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
        <p:nvSpPr>
          <p:cNvPr id="37" name="object 37"/>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83</a:t>
            </a:fld>
            <a:endParaRPr sz="2000"/>
          </a:p>
        </p:txBody>
      </p:sp>
      <p:sp>
        <p:nvSpPr>
          <p:cNvPr id="38" name="object 38"/>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39" name="object 39"/>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24978445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8396" y="3170793"/>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1769998" y="3020096"/>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4" name="object 4"/>
          <p:cNvSpPr/>
          <p:nvPr/>
        </p:nvSpPr>
        <p:spPr>
          <a:xfrm>
            <a:off x="1638397"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5" name="object 5"/>
          <p:cNvSpPr/>
          <p:nvPr/>
        </p:nvSpPr>
        <p:spPr>
          <a:xfrm>
            <a:off x="1638397" y="3020096"/>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6" name="object 6"/>
          <p:cNvSpPr/>
          <p:nvPr/>
        </p:nvSpPr>
        <p:spPr>
          <a:xfrm>
            <a:off x="1638397"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7" name="object 7"/>
          <p:cNvSpPr/>
          <p:nvPr/>
        </p:nvSpPr>
        <p:spPr>
          <a:xfrm>
            <a:off x="1769998" y="3170793"/>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8" name="object 8"/>
          <p:cNvSpPr/>
          <p:nvPr/>
        </p:nvSpPr>
        <p:spPr>
          <a:xfrm>
            <a:off x="3234644" y="3285896"/>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9" name="object 9"/>
          <p:cNvSpPr/>
          <p:nvPr/>
        </p:nvSpPr>
        <p:spPr>
          <a:xfrm>
            <a:off x="3234644" y="3285896"/>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0" name="object 10"/>
          <p:cNvSpPr/>
          <p:nvPr/>
        </p:nvSpPr>
        <p:spPr>
          <a:xfrm>
            <a:off x="1745146" y="3427045"/>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1" name="object 11"/>
          <p:cNvSpPr/>
          <p:nvPr/>
        </p:nvSpPr>
        <p:spPr>
          <a:xfrm>
            <a:off x="1764647"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2" name="object 12"/>
          <p:cNvSpPr/>
          <p:nvPr/>
        </p:nvSpPr>
        <p:spPr>
          <a:xfrm>
            <a:off x="1900847" y="3040346"/>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3" name="object 13"/>
          <p:cNvSpPr/>
          <p:nvPr/>
        </p:nvSpPr>
        <p:spPr>
          <a:xfrm>
            <a:off x="1926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4" name="object 14"/>
          <p:cNvSpPr txBox="1"/>
          <p:nvPr/>
        </p:nvSpPr>
        <p:spPr>
          <a:xfrm>
            <a:off x="1907518"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a:spLocks noGrp="1"/>
          </p:cNvSpPr>
          <p:nvPr>
            <p:ph type="title"/>
          </p:nvPr>
        </p:nvSpPr>
        <p:spPr>
          <a:xfrm>
            <a:off x="193899" y="542765"/>
            <a:ext cx="3094990" cy="1367041"/>
          </a:xfrm>
          <a:prstGeom prst="rect">
            <a:avLst/>
          </a:prstGeom>
        </p:spPr>
        <p:txBody>
          <a:bodyPr vert="horz" wrap="square" lIns="0" tIns="12700" rIns="0" bIns="0" rtlCol="0" anchor="ctr">
            <a:spAutoFit/>
          </a:bodyPr>
          <a:lstStyle/>
          <a:p>
            <a:pPr marL="12700">
              <a:lnSpc>
                <a:spcPct val="100000"/>
              </a:lnSpc>
              <a:spcBef>
                <a:spcPts val="100"/>
              </a:spcBef>
            </a:pPr>
            <a:r>
              <a:rPr spc="-5" dirty="0"/>
              <a:t>Convolution</a:t>
            </a:r>
            <a:r>
              <a:rPr spc="-85" dirty="0"/>
              <a:t> </a:t>
            </a:r>
            <a:r>
              <a:rPr spc="-5" dirty="0"/>
              <a:t>Layer</a:t>
            </a:r>
          </a:p>
        </p:txBody>
      </p:sp>
      <p:sp>
        <p:nvSpPr>
          <p:cNvPr id="16" name="object 16"/>
          <p:cNvSpPr/>
          <p:nvPr/>
        </p:nvSpPr>
        <p:spPr>
          <a:xfrm>
            <a:off x="1221872" y="279132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7" name="object 17"/>
          <p:cNvSpPr/>
          <p:nvPr/>
        </p:nvSpPr>
        <p:spPr>
          <a:xfrm>
            <a:off x="1435045"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8" name="object 18"/>
          <p:cNvSpPr/>
          <p:nvPr/>
        </p:nvSpPr>
        <p:spPr>
          <a:xfrm>
            <a:off x="1221872" y="2048098"/>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9" name="object 19"/>
          <p:cNvSpPr/>
          <p:nvPr/>
        </p:nvSpPr>
        <p:spPr>
          <a:xfrm>
            <a:off x="1221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1221872" y="204809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1435044" y="279132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2271820" y="1686556"/>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3" name="object 23"/>
          <p:cNvSpPr/>
          <p:nvPr/>
        </p:nvSpPr>
        <p:spPr>
          <a:xfrm>
            <a:off x="2404258" y="1867498"/>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4" name="object 24"/>
          <p:cNvSpPr/>
          <p:nvPr/>
        </p:nvSpPr>
        <p:spPr>
          <a:xfrm>
            <a:off x="2362195" y="2072118"/>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5" name="object 25"/>
          <p:cNvSpPr/>
          <p:nvPr/>
        </p:nvSpPr>
        <p:spPr>
          <a:xfrm>
            <a:off x="2362195" y="2072118"/>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6" name="object 26"/>
          <p:cNvSpPr/>
          <p:nvPr/>
        </p:nvSpPr>
        <p:spPr>
          <a:xfrm>
            <a:off x="2090910" y="2351022"/>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7" name="object 27"/>
          <p:cNvSpPr/>
          <p:nvPr/>
        </p:nvSpPr>
        <p:spPr>
          <a:xfrm>
            <a:off x="2050624"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8" name="object 28"/>
          <p:cNvSpPr/>
          <p:nvPr/>
        </p:nvSpPr>
        <p:spPr>
          <a:xfrm>
            <a:off x="2050624"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9" name="object 29"/>
          <p:cNvSpPr/>
          <p:nvPr/>
        </p:nvSpPr>
        <p:spPr>
          <a:xfrm>
            <a:off x="3971892" y="3430344"/>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30" name="object 30"/>
          <p:cNvSpPr/>
          <p:nvPr/>
        </p:nvSpPr>
        <p:spPr>
          <a:xfrm>
            <a:off x="6280538" y="3414619"/>
            <a:ext cx="43815" cy="31750"/>
          </a:xfrm>
          <a:custGeom>
            <a:avLst/>
            <a:gdLst/>
            <a:ahLst/>
            <a:cxnLst/>
            <a:rect l="l" t="t" r="r" b="b"/>
            <a:pathLst>
              <a:path w="43814" h="31750">
                <a:moveTo>
                  <a:pt x="0" y="31449"/>
                </a:moveTo>
                <a:lnTo>
                  <a:pt x="0" y="0"/>
                </a:lnTo>
                <a:lnTo>
                  <a:pt x="43224" y="15724"/>
                </a:lnTo>
                <a:lnTo>
                  <a:pt x="0" y="31449"/>
                </a:lnTo>
                <a:close/>
              </a:path>
            </a:pathLst>
          </a:custGeom>
          <a:solidFill>
            <a:srgbClr val="666666"/>
          </a:solidFill>
        </p:spPr>
        <p:txBody>
          <a:bodyPr wrap="square" lIns="0" tIns="0" rIns="0" bIns="0" rtlCol="0"/>
          <a:lstStyle/>
          <a:p>
            <a:endParaRPr/>
          </a:p>
        </p:txBody>
      </p:sp>
      <p:sp>
        <p:nvSpPr>
          <p:cNvPr id="31" name="object 31"/>
          <p:cNvSpPr/>
          <p:nvPr/>
        </p:nvSpPr>
        <p:spPr>
          <a:xfrm>
            <a:off x="6280538" y="3414619"/>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32" name="object 32"/>
          <p:cNvSpPr txBox="1"/>
          <p:nvPr/>
        </p:nvSpPr>
        <p:spPr>
          <a:xfrm>
            <a:off x="3915440" y="3632074"/>
            <a:ext cx="2413000" cy="575945"/>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convolve (slide) </a:t>
            </a:r>
            <a:r>
              <a:rPr spc="-5" dirty="0">
                <a:latin typeface="Arial"/>
                <a:cs typeface="Arial"/>
              </a:rPr>
              <a:t>over</a:t>
            </a:r>
            <a:r>
              <a:rPr spc="-110" dirty="0">
                <a:latin typeface="Arial"/>
                <a:cs typeface="Arial"/>
              </a:rPr>
              <a:t> </a:t>
            </a:r>
            <a:r>
              <a:rPr spc="-5" dirty="0">
                <a:latin typeface="Arial"/>
                <a:cs typeface="Arial"/>
              </a:rPr>
              <a:t>all  </a:t>
            </a:r>
            <a:r>
              <a:rPr dirty="0">
                <a:latin typeface="Arial"/>
                <a:cs typeface="Arial"/>
              </a:rPr>
              <a:t>spatial</a:t>
            </a:r>
            <a:r>
              <a:rPr spc="-15" dirty="0">
                <a:latin typeface="Arial"/>
                <a:cs typeface="Arial"/>
              </a:rPr>
              <a:t> </a:t>
            </a:r>
            <a:r>
              <a:rPr spc="-5" dirty="0">
                <a:latin typeface="Arial"/>
                <a:cs typeface="Arial"/>
              </a:rPr>
              <a:t>locations</a:t>
            </a:r>
            <a:endParaRPr>
              <a:latin typeface="Arial"/>
              <a:cs typeface="Arial"/>
            </a:endParaRPr>
          </a:p>
        </p:txBody>
      </p:sp>
      <p:sp>
        <p:nvSpPr>
          <p:cNvPr id="33" name="object 33"/>
          <p:cNvSpPr/>
          <p:nvPr/>
        </p:nvSpPr>
        <p:spPr>
          <a:xfrm>
            <a:off x="7074935" y="2912271"/>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4" name="object 34"/>
          <p:cNvSpPr/>
          <p:nvPr/>
        </p:nvSpPr>
        <p:spPr>
          <a:xfrm>
            <a:off x="7167161"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35" name="object 35"/>
          <p:cNvSpPr/>
          <p:nvPr/>
        </p:nvSpPr>
        <p:spPr>
          <a:xfrm>
            <a:off x="7074935" y="2048098"/>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36" name="object 36"/>
          <p:cNvSpPr/>
          <p:nvPr/>
        </p:nvSpPr>
        <p:spPr>
          <a:xfrm>
            <a:off x="7074935"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7" name="object 37"/>
          <p:cNvSpPr/>
          <p:nvPr/>
        </p:nvSpPr>
        <p:spPr>
          <a:xfrm>
            <a:off x="7074935" y="204809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8" name="object 38"/>
          <p:cNvSpPr/>
          <p:nvPr/>
        </p:nvSpPr>
        <p:spPr>
          <a:xfrm>
            <a:off x="7167160" y="291227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9" name="object 39"/>
          <p:cNvSpPr txBox="1"/>
          <p:nvPr/>
        </p:nvSpPr>
        <p:spPr>
          <a:xfrm>
            <a:off x="7153362" y="1444804"/>
            <a:ext cx="1625600" cy="299720"/>
          </a:xfrm>
          <a:prstGeom prst="rect">
            <a:avLst/>
          </a:prstGeom>
        </p:spPr>
        <p:txBody>
          <a:bodyPr vert="horz" wrap="square" lIns="0" tIns="12700" rIns="0" bIns="0" rtlCol="0">
            <a:spAutoFit/>
          </a:bodyPr>
          <a:lstStyle/>
          <a:p>
            <a:pPr marL="12700">
              <a:spcBef>
                <a:spcPts val="100"/>
              </a:spcBef>
            </a:pPr>
            <a:r>
              <a:rPr b="1" spc="-5" dirty="0">
                <a:solidFill>
                  <a:srgbClr val="0000FF"/>
                </a:solidFill>
                <a:latin typeface="Arial"/>
                <a:cs typeface="Arial"/>
              </a:rPr>
              <a:t>activation</a:t>
            </a:r>
            <a:r>
              <a:rPr b="1" spc="-80" dirty="0">
                <a:solidFill>
                  <a:srgbClr val="0000FF"/>
                </a:solidFill>
                <a:latin typeface="Arial"/>
                <a:cs typeface="Arial"/>
              </a:rPr>
              <a:t> </a:t>
            </a:r>
            <a:r>
              <a:rPr b="1" spc="-5" dirty="0">
                <a:solidFill>
                  <a:srgbClr val="0000FF"/>
                </a:solidFill>
                <a:latin typeface="Arial"/>
                <a:cs typeface="Arial"/>
              </a:rPr>
              <a:t>map</a:t>
            </a:r>
            <a:endParaRPr>
              <a:latin typeface="Arial"/>
              <a:cs typeface="Arial"/>
            </a:endParaRPr>
          </a:p>
        </p:txBody>
      </p:sp>
      <p:sp>
        <p:nvSpPr>
          <p:cNvPr id="42" name="object 42"/>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43" name="object 43"/>
          <p:cNvSpPr txBox="1"/>
          <p:nvPr/>
        </p:nvSpPr>
        <p:spPr>
          <a:xfrm>
            <a:off x="1236911" y="4825262"/>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
        <p:nvSpPr>
          <p:cNvPr id="44" name="object 44"/>
          <p:cNvSpPr txBox="1"/>
          <p:nvPr/>
        </p:nvSpPr>
        <p:spPr>
          <a:xfrm>
            <a:off x="7032453" y="4847103"/>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1</a:t>
            </a:r>
            <a:endParaRPr>
              <a:latin typeface="Arial"/>
              <a:cs typeface="Arial"/>
            </a:endParaRPr>
          </a:p>
        </p:txBody>
      </p:sp>
      <p:sp>
        <p:nvSpPr>
          <p:cNvPr id="45" name="object 45"/>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84</a:t>
            </a:fld>
            <a:endParaRPr sz="2000"/>
          </a:p>
        </p:txBody>
      </p:sp>
      <p:sp>
        <p:nvSpPr>
          <p:cNvPr id="46" name="object 46"/>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47" name="object 47"/>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40" name="object 40"/>
          <p:cNvSpPr txBox="1"/>
          <p:nvPr/>
        </p:nvSpPr>
        <p:spPr>
          <a:xfrm>
            <a:off x="7699963" y="43697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1" name="object 41"/>
          <p:cNvSpPr txBox="1"/>
          <p:nvPr/>
        </p:nvSpPr>
        <p:spPr>
          <a:xfrm>
            <a:off x="8104366" y="295879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Tree>
    <p:extLst>
      <p:ext uri="{BB962C8B-B14F-4D97-AF65-F5344CB8AC3E}">
        <p14:creationId xmlns:p14="http://schemas.microsoft.com/office/powerpoint/2010/main" val="21061725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74935" y="2912271"/>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7167161"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4" name="object 4"/>
          <p:cNvSpPr/>
          <p:nvPr/>
        </p:nvSpPr>
        <p:spPr>
          <a:xfrm>
            <a:off x="7074935" y="2048098"/>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5" name="object 5"/>
          <p:cNvSpPr/>
          <p:nvPr/>
        </p:nvSpPr>
        <p:spPr>
          <a:xfrm>
            <a:off x="7074935"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6" name="object 6"/>
          <p:cNvSpPr/>
          <p:nvPr/>
        </p:nvSpPr>
        <p:spPr>
          <a:xfrm>
            <a:off x="7074935" y="204809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7167160" y="291227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8" name="object 8"/>
          <p:cNvSpPr/>
          <p:nvPr/>
        </p:nvSpPr>
        <p:spPr>
          <a:xfrm>
            <a:off x="1638396" y="3170793"/>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D8E9D3"/>
          </a:solidFill>
        </p:spPr>
        <p:txBody>
          <a:bodyPr wrap="square" lIns="0" tIns="0" rIns="0" bIns="0" rtlCol="0"/>
          <a:lstStyle/>
          <a:p>
            <a:endParaRPr/>
          </a:p>
        </p:txBody>
      </p:sp>
      <p:sp>
        <p:nvSpPr>
          <p:cNvPr id="9" name="object 9"/>
          <p:cNvSpPr/>
          <p:nvPr/>
        </p:nvSpPr>
        <p:spPr>
          <a:xfrm>
            <a:off x="1769998" y="3020096"/>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CBAA8"/>
          </a:solidFill>
        </p:spPr>
        <p:txBody>
          <a:bodyPr wrap="square" lIns="0" tIns="0" rIns="0" bIns="0" rtlCol="0"/>
          <a:lstStyle/>
          <a:p>
            <a:endParaRPr/>
          </a:p>
        </p:txBody>
      </p:sp>
      <p:sp>
        <p:nvSpPr>
          <p:cNvPr id="10" name="object 10"/>
          <p:cNvSpPr/>
          <p:nvPr/>
        </p:nvSpPr>
        <p:spPr>
          <a:xfrm>
            <a:off x="1638397"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FEDDB"/>
          </a:solidFill>
        </p:spPr>
        <p:txBody>
          <a:bodyPr wrap="square" lIns="0" tIns="0" rIns="0" bIns="0" rtlCol="0"/>
          <a:lstStyle/>
          <a:p>
            <a:endParaRPr/>
          </a:p>
        </p:txBody>
      </p:sp>
      <p:sp>
        <p:nvSpPr>
          <p:cNvPr id="11" name="object 11"/>
          <p:cNvSpPr/>
          <p:nvPr/>
        </p:nvSpPr>
        <p:spPr>
          <a:xfrm>
            <a:off x="1638397" y="3020096"/>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12" name="object 12"/>
          <p:cNvSpPr/>
          <p:nvPr/>
        </p:nvSpPr>
        <p:spPr>
          <a:xfrm>
            <a:off x="1638397"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13" name="object 13"/>
          <p:cNvSpPr/>
          <p:nvPr/>
        </p:nvSpPr>
        <p:spPr>
          <a:xfrm>
            <a:off x="1769998" y="3170793"/>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14" name="object 14"/>
          <p:cNvSpPr/>
          <p:nvPr/>
        </p:nvSpPr>
        <p:spPr>
          <a:xfrm>
            <a:off x="3234644" y="3285896"/>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D8E9D3"/>
          </a:solidFill>
        </p:spPr>
        <p:txBody>
          <a:bodyPr wrap="square" lIns="0" tIns="0" rIns="0" bIns="0" rtlCol="0"/>
          <a:lstStyle/>
          <a:p>
            <a:endParaRPr/>
          </a:p>
        </p:txBody>
      </p:sp>
      <p:sp>
        <p:nvSpPr>
          <p:cNvPr id="15" name="object 15"/>
          <p:cNvSpPr/>
          <p:nvPr/>
        </p:nvSpPr>
        <p:spPr>
          <a:xfrm>
            <a:off x="3234644" y="3285896"/>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6" name="object 16"/>
          <p:cNvSpPr/>
          <p:nvPr/>
        </p:nvSpPr>
        <p:spPr>
          <a:xfrm>
            <a:off x="1745146" y="3427045"/>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7" name="object 17"/>
          <p:cNvSpPr/>
          <p:nvPr/>
        </p:nvSpPr>
        <p:spPr>
          <a:xfrm>
            <a:off x="1764647"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8" name="object 18"/>
          <p:cNvSpPr/>
          <p:nvPr/>
        </p:nvSpPr>
        <p:spPr>
          <a:xfrm>
            <a:off x="1900847" y="3040346"/>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9" name="object 19"/>
          <p:cNvSpPr/>
          <p:nvPr/>
        </p:nvSpPr>
        <p:spPr>
          <a:xfrm>
            <a:off x="1926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20" name="object 20"/>
          <p:cNvSpPr txBox="1"/>
          <p:nvPr/>
        </p:nvSpPr>
        <p:spPr>
          <a:xfrm>
            <a:off x="1907518"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21" name="object 21"/>
          <p:cNvSpPr txBox="1"/>
          <p:nvPr/>
        </p:nvSpPr>
        <p:spPr>
          <a:xfrm>
            <a:off x="2271820" y="233880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22" name="object 22"/>
          <p:cNvSpPr txBox="1"/>
          <p:nvPr/>
        </p:nvSpPr>
        <p:spPr>
          <a:xfrm>
            <a:off x="1236911" y="4803608"/>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23" name="object 23"/>
          <p:cNvSpPr txBox="1"/>
          <p:nvPr/>
        </p:nvSpPr>
        <p:spPr>
          <a:xfrm>
            <a:off x="193899" y="984984"/>
            <a:ext cx="3094990" cy="482600"/>
          </a:xfrm>
          <a:prstGeom prst="rect">
            <a:avLst/>
          </a:prstGeom>
        </p:spPr>
        <p:txBody>
          <a:bodyPr vert="horz" wrap="square" lIns="0" tIns="12700" rIns="0" bIns="0" rtlCol="0">
            <a:spAutoFit/>
          </a:bodyPr>
          <a:lstStyle/>
          <a:p>
            <a:pPr marL="12700">
              <a:spcBef>
                <a:spcPts val="100"/>
              </a:spcBef>
            </a:pPr>
            <a:r>
              <a:rPr sz="3000" spc="-5" dirty="0">
                <a:latin typeface="Arial"/>
                <a:cs typeface="Arial"/>
              </a:rPr>
              <a:t>Convolution</a:t>
            </a:r>
            <a:r>
              <a:rPr sz="3000" spc="-85" dirty="0">
                <a:latin typeface="Arial"/>
                <a:cs typeface="Arial"/>
              </a:rPr>
              <a:t> </a:t>
            </a:r>
            <a:r>
              <a:rPr sz="3000" spc="-5" dirty="0">
                <a:latin typeface="Arial"/>
                <a:cs typeface="Arial"/>
              </a:rPr>
              <a:t>Layer</a:t>
            </a:r>
            <a:endParaRPr sz="3000">
              <a:latin typeface="Arial"/>
              <a:cs typeface="Arial"/>
            </a:endParaRPr>
          </a:p>
        </p:txBody>
      </p:sp>
      <p:sp>
        <p:nvSpPr>
          <p:cNvPr id="24" name="object 24"/>
          <p:cNvSpPr txBox="1"/>
          <p:nvPr/>
        </p:nvSpPr>
        <p:spPr>
          <a:xfrm>
            <a:off x="3552739" y="1686557"/>
            <a:ext cx="2091689" cy="772005"/>
          </a:xfrm>
          <a:prstGeom prst="rect">
            <a:avLst/>
          </a:prstGeom>
        </p:spPr>
        <p:txBody>
          <a:bodyPr vert="horz" wrap="square" lIns="0" tIns="27939" rIns="0" bIns="0" rtlCol="0">
            <a:spAutoFit/>
          </a:bodyPr>
          <a:lstStyle/>
          <a:p>
            <a:pPr marL="12700"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38751C"/>
                </a:solidFill>
                <a:latin typeface="Arial"/>
                <a:cs typeface="Arial"/>
              </a:rPr>
              <a:t>5x5x3</a:t>
            </a:r>
            <a:r>
              <a:rPr sz="2400" spc="-20" dirty="0">
                <a:solidFill>
                  <a:srgbClr val="38751C"/>
                </a:solidFill>
                <a:latin typeface="Arial"/>
                <a:cs typeface="Arial"/>
              </a:rPr>
              <a:t> </a:t>
            </a:r>
            <a:r>
              <a:rPr sz="2400" spc="-5" dirty="0">
                <a:solidFill>
                  <a:srgbClr val="38751C"/>
                </a:solidFill>
                <a:latin typeface="Arial"/>
                <a:cs typeface="Arial"/>
              </a:rPr>
              <a:t>filter</a:t>
            </a:r>
            <a:endParaRPr sz="2400">
              <a:latin typeface="Arial"/>
              <a:cs typeface="Arial"/>
            </a:endParaRPr>
          </a:p>
        </p:txBody>
      </p:sp>
      <p:sp>
        <p:nvSpPr>
          <p:cNvPr id="25" name="object 25"/>
          <p:cNvSpPr/>
          <p:nvPr/>
        </p:nvSpPr>
        <p:spPr>
          <a:xfrm>
            <a:off x="2404258" y="1867498"/>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6" name="object 26"/>
          <p:cNvSpPr/>
          <p:nvPr/>
        </p:nvSpPr>
        <p:spPr>
          <a:xfrm>
            <a:off x="2362195" y="2072118"/>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7" name="object 27"/>
          <p:cNvSpPr/>
          <p:nvPr/>
        </p:nvSpPr>
        <p:spPr>
          <a:xfrm>
            <a:off x="2362195" y="2072118"/>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8" name="object 28"/>
          <p:cNvSpPr/>
          <p:nvPr/>
        </p:nvSpPr>
        <p:spPr>
          <a:xfrm>
            <a:off x="2090910" y="2351022"/>
            <a:ext cx="1346200" cy="523240"/>
          </a:xfrm>
          <a:custGeom>
            <a:avLst/>
            <a:gdLst/>
            <a:ahLst/>
            <a:cxnLst/>
            <a:rect l="l" t="t" r="r" b="b"/>
            <a:pathLst>
              <a:path w="1346200" h="523239">
                <a:moveTo>
                  <a:pt x="1345632" y="0"/>
                </a:moveTo>
                <a:lnTo>
                  <a:pt x="0" y="523188"/>
                </a:lnTo>
              </a:path>
            </a:pathLst>
          </a:custGeom>
          <a:ln w="9524">
            <a:solidFill>
              <a:srgbClr val="38751C"/>
            </a:solidFill>
          </a:ln>
        </p:spPr>
        <p:txBody>
          <a:bodyPr wrap="square" lIns="0" tIns="0" rIns="0" bIns="0" rtlCol="0"/>
          <a:lstStyle/>
          <a:p>
            <a:endParaRPr/>
          </a:p>
        </p:txBody>
      </p:sp>
      <p:sp>
        <p:nvSpPr>
          <p:cNvPr id="29" name="object 29"/>
          <p:cNvSpPr/>
          <p:nvPr/>
        </p:nvSpPr>
        <p:spPr>
          <a:xfrm>
            <a:off x="2050624"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38751C"/>
          </a:solidFill>
        </p:spPr>
        <p:txBody>
          <a:bodyPr wrap="square" lIns="0" tIns="0" rIns="0" bIns="0" rtlCol="0"/>
          <a:lstStyle/>
          <a:p>
            <a:endParaRPr/>
          </a:p>
        </p:txBody>
      </p:sp>
      <p:sp>
        <p:nvSpPr>
          <p:cNvPr id="30" name="object 30"/>
          <p:cNvSpPr/>
          <p:nvPr/>
        </p:nvSpPr>
        <p:spPr>
          <a:xfrm>
            <a:off x="2050624"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38751C"/>
            </a:solidFill>
          </a:ln>
        </p:spPr>
        <p:txBody>
          <a:bodyPr wrap="square" lIns="0" tIns="0" rIns="0" bIns="0" rtlCol="0"/>
          <a:lstStyle/>
          <a:p>
            <a:endParaRPr/>
          </a:p>
        </p:txBody>
      </p:sp>
      <p:sp>
        <p:nvSpPr>
          <p:cNvPr id="31" name="object 31"/>
          <p:cNvSpPr/>
          <p:nvPr/>
        </p:nvSpPr>
        <p:spPr>
          <a:xfrm>
            <a:off x="3971892" y="3430344"/>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32" name="object 32"/>
          <p:cNvSpPr/>
          <p:nvPr/>
        </p:nvSpPr>
        <p:spPr>
          <a:xfrm>
            <a:off x="6280538" y="3414619"/>
            <a:ext cx="43815" cy="31750"/>
          </a:xfrm>
          <a:custGeom>
            <a:avLst/>
            <a:gdLst/>
            <a:ahLst/>
            <a:cxnLst/>
            <a:rect l="l" t="t" r="r" b="b"/>
            <a:pathLst>
              <a:path w="43814" h="31750">
                <a:moveTo>
                  <a:pt x="0" y="31449"/>
                </a:moveTo>
                <a:lnTo>
                  <a:pt x="0" y="0"/>
                </a:lnTo>
                <a:lnTo>
                  <a:pt x="43224" y="15724"/>
                </a:lnTo>
                <a:lnTo>
                  <a:pt x="0" y="31449"/>
                </a:lnTo>
                <a:close/>
              </a:path>
            </a:pathLst>
          </a:custGeom>
          <a:solidFill>
            <a:srgbClr val="666666"/>
          </a:solidFill>
        </p:spPr>
        <p:txBody>
          <a:bodyPr wrap="square" lIns="0" tIns="0" rIns="0" bIns="0" rtlCol="0"/>
          <a:lstStyle/>
          <a:p>
            <a:endParaRPr/>
          </a:p>
        </p:txBody>
      </p:sp>
      <p:sp>
        <p:nvSpPr>
          <p:cNvPr id="33" name="object 33"/>
          <p:cNvSpPr/>
          <p:nvPr/>
        </p:nvSpPr>
        <p:spPr>
          <a:xfrm>
            <a:off x="6280538" y="3414619"/>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34" name="object 34"/>
          <p:cNvSpPr txBox="1"/>
          <p:nvPr/>
        </p:nvSpPr>
        <p:spPr>
          <a:xfrm>
            <a:off x="3915440" y="3632074"/>
            <a:ext cx="2413000" cy="575945"/>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convolve (slide) </a:t>
            </a:r>
            <a:r>
              <a:rPr spc="-5" dirty="0">
                <a:latin typeface="Arial"/>
                <a:cs typeface="Arial"/>
              </a:rPr>
              <a:t>over</a:t>
            </a:r>
            <a:r>
              <a:rPr spc="-110" dirty="0">
                <a:latin typeface="Arial"/>
                <a:cs typeface="Arial"/>
              </a:rPr>
              <a:t> </a:t>
            </a:r>
            <a:r>
              <a:rPr spc="-5" dirty="0">
                <a:latin typeface="Arial"/>
                <a:cs typeface="Arial"/>
              </a:rPr>
              <a:t>all  </a:t>
            </a:r>
            <a:r>
              <a:rPr dirty="0">
                <a:latin typeface="Arial"/>
                <a:cs typeface="Arial"/>
              </a:rPr>
              <a:t>spatial</a:t>
            </a:r>
            <a:r>
              <a:rPr spc="-15" dirty="0">
                <a:latin typeface="Arial"/>
                <a:cs typeface="Arial"/>
              </a:rPr>
              <a:t> </a:t>
            </a:r>
            <a:r>
              <a:rPr spc="-5" dirty="0">
                <a:latin typeface="Arial"/>
                <a:cs typeface="Arial"/>
              </a:rPr>
              <a:t>locations</a:t>
            </a:r>
            <a:endParaRPr>
              <a:latin typeface="Arial"/>
              <a:cs typeface="Arial"/>
            </a:endParaRPr>
          </a:p>
        </p:txBody>
      </p:sp>
      <p:sp>
        <p:nvSpPr>
          <p:cNvPr id="35" name="object 35"/>
          <p:cNvSpPr/>
          <p:nvPr/>
        </p:nvSpPr>
        <p:spPr>
          <a:xfrm>
            <a:off x="7452910" y="2912271"/>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36" name="object 36"/>
          <p:cNvSpPr/>
          <p:nvPr/>
        </p:nvSpPr>
        <p:spPr>
          <a:xfrm>
            <a:off x="7545135"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BAA8"/>
          </a:solidFill>
        </p:spPr>
        <p:txBody>
          <a:bodyPr wrap="square" lIns="0" tIns="0" rIns="0" bIns="0" rtlCol="0"/>
          <a:lstStyle/>
          <a:p>
            <a:endParaRPr/>
          </a:p>
        </p:txBody>
      </p:sp>
      <p:sp>
        <p:nvSpPr>
          <p:cNvPr id="37" name="object 37"/>
          <p:cNvSpPr/>
          <p:nvPr/>
        </p:nvSpPr>
        <p:spPr>
          <a:xfrm>
            <a:off x="7452910" y="2048098"/>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EDDB"/>
          </a:solidFill>
        </p:spPr>
        <p:txBody>
          <a:bodyPr wrap="square" lIns="0" tIns="0" rIns="0" bIns="0" rtlCol="0"/>
          <a:lstStyle/>
          <a:p>
            <a:endParaRPr/>
          </a:p>
        </p:txBody>
      </p:sp>
      <p:sp>
        <p:nvSpPr>
          <p:cNvPr id="38" name="object 38"/>
          <p:cNvSpPr/>
          <p:nvPr/>
        </p:nvSpPr>
        <p:spPr>
          <a:xfrm>
            <a:off x="7452910"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9" name="object 39"/>
          <p:cNvSpPr/>
          <p:nvPr/>
        </p:nvSpPr>
        <p:spPr>
          <a:xfrm>
            <a:off x="7452910" y="204809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0" name="object 40"/>
          <p:cNvSpPr/>
          <p:nvPr/>
        </p:nvSpPr>
        <p:spPr>
          <a:xfrm>
            <a:off x="7545134" y="291227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41" name="object 41"/>
          <p:cNvSpPr txBox="1"/>
          <p:nvPr/>
        </p:nvSpPr>
        <p:spPr>
          <a:xfrm>
            <a:off x="7122910" y="1673404"/>
            <a:ext cx="17526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r>
              <a:rPr b="1" spc="-80" dirty="0">
                <a:latin typeface="Arial"/>
                <a:cs typeface="Arial"/>
              </a:rPr>
              <a:t> </a:t>
            </a:r>
            <a:r>
              <a:rPr b="1" spc="-5" dirty="0">
                <a:latin typeface="Arial"/>
                <a:cs typeface="Arial"/>
              </a:rPr>
              <a:t>maps</a:t>
            </a:r>
            <a:endParaRPr>
              <a:latin typeface="Arial"/>
              <a:cs typeface="Arial"/>
            </a:endParaRPr>
          </a:p>
        </p:txBody>
      </p:sp>
      <p:sp>
        <p:nvSpPr>
          <p:cNvPr id="42" name="object 42"/>
          <p:cNvSpPr txBox="1"/>
          <p:nvPr/>
        </p:nvSpPr>
        <p:spPr>
          <a:xfrm>
            <a:off x="7410433" y="4825449"/>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3" name="object 43"/>
          <p:cNvSpPr txBox="1"/>
          <p:nvPr/>
        </p:nvSpPr>
        <p:spPr>
          <a:xfrm>
            <a:off x="8077943" y="43697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4" name="object 44"/>
          <p:cNvSpPr txBox="1"/>
          <p:nvPr/>
        </p:nvSpPr>
        <p:spPr>
          <a:xfrm>
            <a:off x="8482335" y="295879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5" name="object 45"/>
          <p:cNvSpPr/>
          <p:nvPr/>
        </p:nvSpPr>
        <p:spPr>
          <a:xfrm>
            <a:off x="1221872" y="279132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6" name="object 46"/>
          <p:cNvSpPr/>
          <p:nvPr/>
        </p:nvSpPr>
        <p:spPr>
          <a:xfrm>
            <a:off x="1435045"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47" name="object 47"/>
          <p:cNvSpPr/>
          <p:nvPr/>
        </p:nvSpPr>
        <p:spPr>
          <a:xfrm>
            <a:off x="1221872" y="2048098"/>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48" name="object 48"/>
          <p:cNvSpPr/>
          <p:nvPr/>
        </p:nvSpPr>
        <p:spPr>
          <a:xfrm>
            <a:off x="1221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49" name="object 49"/>
          <p:cNvSpPr/>
          <p:nvPr/>
        </p:nvSpPr>
        <p:spPr>
          <a:xfrm>
            <a:off x="1221872" y="204809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50" name="object 50"/>
          <p:cNvSpPr/>
          <p:nvPr/>
        </p:nvSpPr>
        <p:spPr>
          <a:xfrm>
            <a:off x="1435044" y="279132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51" name="object 51"/>
          <p:cNvSpPr txBox="1">
            <a:spLocks noGrp="1"/>
          </p:cNvSpPr>
          <p:nvPr>
            <p:ph type="title"/>
          </p:nvPr>
        </p:nvSpPr>
        <p:spPr>
          <a:xfrm>
            <a:off x="4184569" y="862182"/>
            <a:ext cx="4107179" cy="391160"/>
          </a:xfrm>
          <a:prstGeom prst="rect">
            <a:avLst/>
          </a:prstGeom>
        </p:spPr>
        <p:txBody>
          <a:bodyPr vert="horz" wrap="square" lIns="0" tIns="12700" rIns="0" bIns="0" rtlCol="0" anchor="ctr">
            <a:spAutoFit/>
          </a:bodyPr>
          <a:lstStyle/>
          <a:p>
            <a:pPr marL="12700">
              <a:lnSpc>
                <a:spcPct val="100000"/>
              </a:lnSpc>
              <a:spcBef>
                <a:spcPts val="100"/>
              </a:spcBef>
            </a:pPr>
            <a:r>
              <a:rPr sz="2400" dirty="0"/>
              <a:t>consider a second, </a:t>
            </a:r>
            <a:r>
              <a:rPr sz="2400" spc="-5" dirty="0">
                <a:solidFill>
                  <a:srgbClr val="38751C"/>
                </a:solidFill>
              </a:rPr>
              <a:t>green</a:t>
            </a:r>
            <a:r>
              <a:rPr sz="2400" spc="-100" dirty="0">
                <a:solidFill>
                  <a:srgbClr val="38751C"/>
                </a:solidFill>
              </a:rPr>
              <a:t> </a:t>
            </a:r>
            <a:r>
              <a:rPr sz="2400" spc="-5" dirty="0"/>
              <a:t>filter</a:t>
            </a:r>
            <a:endParaRPr sz="2400"/>
          </a:p>
        </p:txBody>
      </p:sp>
      <p:sp>
        <p:nvSpPr>
          <p:cNvPr id="52" name="object 52"/>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53" name="object 53"/>
          <p:cNvSpPr txBox="1"/>
          <p:nvPr/>
        </p:nvSpPr>
        <p:spPr>
          <a:xfrm>
            <a:off x="5399118" y="5562144"/>
            <a:ext cx="1579880" cy="318135"/>
          </a:xfrm>
          <a:prstGeom prst="rect">
            <a:avLst/>
          </a:prstGeom>
        </p:spPr>
        <p:txBody>
          <a:bodyPr vert="horz" wrap="square" lIns="0" tIns="0" rIns="0" bIns="0" rtlCol="0">
            <a:spAutoFit/>
          </a:bodyPr>
          <a:lstStyle/>
          <a:p>
            <a:pPr marL="12700">
              <a:lnSpc>
                <a:spcPts val="2380"/>
              </a:lnSpc>
            </a:pPr>
            <a:r>
              <a:rPr sz="3000" spc="-7" baseline="1388" dirty="0">
                <a:solidFill>
                  <a:srgbClr val="FFFFFF"/>
                </a:solidFill>
                <a:latin typeface="Arial"/>
                <a:cs typeface="Arial"/>
              </a:rPr>
              <a:t>Lecture </a:t>
            </a:r>
            <a:r>
              <a:rPr sz="3000" baseline="1388" dirty="0">
                <a:solidFill>
                  <a:srgbClr val="FFFFFF"/>
                </a:solidFill>
                <a:latin typeface="Arial"/>
                <a:cs typeface="Arial"/>
              </a:rPr>
              <a:t>5 -</a:t>
            </a:r>
            <a:r>
              <a:rPr sz="3000" spc="-284" baseline="1388" dirty="0">
                <a:solidFill>
                  <a:srgbClr val="FFFFFF"/>
                </a:solidFill>
                <a:latin typeface="Arial"/>
                <a:cs typeface="Arial"/>
              </a:rPr>
              <a:t> </a:t>
            </a:r>
            <a:r>
              <a:rPr sz="2000" spc="-5" dirty="0">
                <a:solidFill>
                  <a:srgbClr val="FFFFFF"/>
                </a:solidFill>
                <a:latin typeface="Arial"/>
                <a:cs typeface="Arial"/>
              </a:rPr>
              <a:t>33</a:t>
            </a:r>
            <a:endParaRPr sz="2000">
              <a:latin typeface="Arial"/>
              <a:cs typeface="Arial"/>
            </a:endParaRPr>
          </a:p>
        </p:txBody>
      </p:sp>
      <p:sp>
        <p:nvSpPr>
          <p:cNvPr id="54" name="object 54"/>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55" name="object 55"/>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42724742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21872" y="256272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1435045" y="1819498"/>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1221872" y="181949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1221872" y="181949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1221872" y="181949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1435044" y="256272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8" name="object 8"/>
          <p:cNvSpPr/>
          <p:nvPr/>
        </p:nvSpPr>
        <p:spPr>
          <a:xfrm>
            <a:off x="5703338" y="2683672"/>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9" name="object 9"/>
          <p:cNvSpPr/>
          <p:nvPr/>
        </p:nvSpPr>
        <p:spPr>
          <a:xfrm>
            <a:off x="5795564"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10" name="object 10"/>
          <p:cNvSpPr/>
          <p:nvPr/>
        </p:nvSpPr>
        <p:spPr>
          <a:xfrm>
            <a:off x="5703338" y="18194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11" name="object 11"/>
          <p:cNvSpPr/>
          <p:nvPr/>
        </p:nvSpPr>
        <p:spPr>
          <a:xfrm>
            <a:off x="5703338"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2" name="object 12"/>
          <p:cNvSpPr/>
          <p:nvPr/>
        </p:nvSpPr>
        <p:spPr>
          <a:xfrm>
            <a:off x="5703338" y="18194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13" name="object 13"/>
          <p:cNvSpPr/>
          <p:nvPr/>
        </p:nvSpPr>
        <p:spPr>
          <a:xfrm>
            <a:off x="5795563" y="26836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14" name="object 14"/>
          <p:cNvSpPr txBox="1"/>
          <p:nvPr/>
        </p:nvSpPr>
        <p:spPr>
          <a:xfrm>
            <a:off x="1907518" y="418337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p:nvPr/>
        </p:nvSpPr>
        <p:spPr>
          <a:xfrm>
            <a:off x="2271820" y="211020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6" name="object 16"/>
          <p:cNvSpPr txBox="1"/>
          <p:nvPr/>
        </p:nvSpPr>
        <p:spPr>
          <a:xfrm>
            <a:off x="1236911" y="4575008"/>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7" name="object 17"/>
          <p:cNvSpPr/>
          <p:nvPr/>
        </p:nvSpPr>
        <p:spPr>
          <a:xfrm>
            <a:off x="2828894" y="3201745"/>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18" name="object 18"/>
          <p:cNvSpPr/>
          <p:nvPr/>
        </p:nvSpPr>
        <p:spPr>
          <a:xfrm>
            <a:off x="5137540" y="318601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9" name="object 19"/>
          <p:cNvSpPr/>
          <p:nvPr/>
        </p:nvSpPr>
        <p:spPr>
          <a:xfrm>
            <a:off x="5137540" y="318601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0" name="object 20"/>
          <p:cNvSpPr txBox="1"/>
          <p:nvPr/>
        </p:nvSpPr>
        <p:spPr>
          <a:xfrm>
            <a:off x="2924842" y="3251074"/>
            <a:ext cx="18669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Convolution</a:t>
            </a:r>
            <a:r>
              <a:rPr spc="-80" dirty="0">
                <a:latin typeface="Arial"/>
                <a:cs typeface="Arial"/>
              </a:rPr>
              <a:t> </a:t>
            </a:r>
            <a:r>
              <a:rPr spc="-5" dirty="0">
                <a:latin typeface="Arial"/>
                <a:cs typeface="Arial"/>
              </a:rPr>
              <a:t>Layer</a:t>
            </a:r>
            <a:endParaRPr>
              <a:latin typeface="Arial"/>
              <a:cs typeface="Arial"/>
            </a:endParaRPr>
          </a:p>
        </p:txBody>
      </p:sp>
      <p:sp>
        <p:nvSpPr>
          <p:cNvPr id="21" name="object 21"/>
          <p:cNvSpPr/>
          <p:nvPr/>
        </p:nvSpPr>
        <p:spPr>
          <a:xfrm>
            <a:off x="5852713" y="2683672"/>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22" name="object 22"/>
          <p:cNvSpPr/>
          <p:nvPr/>
        </p:nvSpPr>
        <p:spPr>
          <a:xfrm>
            <a:off x="59449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BAA8"/>
          </a:solidFill>
        </p:spPr>
        <p:txBody>
          <a:bodyPr wrap="square" lIns="0" tIns="0" rIns="0" bIns="0" rtlCol="0"/>
          <a:lstStyle/>
          <a:p>
            <a:endParaRPr/>
          </a:p>
        </p:txBody>
      </p:sp>
      <p:sp>
        <p:nvSpPr>
          <p:cNvPr id="23" name="object 23"/>
          <p:cNvSpPr/>
          <p:nvPr/>
        </p:nvSpPr>
        <p:spPr>
          <a:xfrm>
            <a:off x="5852713" y="18194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EDDB"/>
          </a:solidFill>
        </p:spPr>
        <p:txBody>
          <a:bodyPr wrap="square" lIns="0" tIns="0" rIns="0" bIns="0" rtlCol="0"/>
          <a:lstStyle/>
          <a:p>
            <a:endParaRPr/>
          </a:p>
        </p:txBody>
      </p:sp>
      <p:sp>
        <p:nvSpPr>
          <p:cNvPr id="24" name="object 24"/>
          <p:cNvSpPr/>
          <p:nvPr/>
        </p:nvSpPr>
        <p:spPr>
          <a:xfrm>
            <a:off x="5852713"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25" name="object 25"/>
          <p:cNvSpPr/>
          <p:nvPr/>
        </p:nvSpPr>
        <p:spPr>
          <a:xfrm>
            <a:off x="5852713" y="18194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6" name="object 26"/>
          <p:cNvSpPr/>
          <p:nvPr/>
        </p:nvSpPr>
        <p:spPr>
          <a:xfrm>
            <a:off x="5944937" y="26836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7" name="object 27"/>
          <p:cNvSpPr txBox="1"/>
          <p:nvPr/>
        </p:nvSpPr>
        <p:spPr>
          <a:xfrm>
            <a:off x="5903713" y="1444804"/>
            <a:ext cx="17526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r>
              <a:rPr b="1" spc="-80" dirty="0">
                <a:latin typeface="Arial"/>
                <a:cs typeface="Arial"/>
              </a:rPr>
              <a:t> </a:t>
            </a:r>
            <a:r>
              <a:rPr b="1" spc="-5" dirty="0">
                <a:latin typeface="Arial"/>
                <a:cs typeface="Arial"/>
              </a:rPr>
              <a:t>maps</a:t>
            </a:r>
            <a:endParaRPr>
              <a:latin typeface="Arial"/>
              <a:cs typeface="Arial"/>
            </a:endParaRPr>
          </a:p>
        </p:txBody>
      </p:sp>
      <p:sp>
        <p:nvSpPr>
          <p:cNvPr id="28" name="object 28"/>
          <p:cNvSpPr txBox="1"/>
          <p:nvPr/>
        </p:nvSpPr>
        <p:spPr>
          <a:xfrm>
            <a:off x="6038835" y="4596849"/>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9" name="object 29"/>
          <p:cNvSpPr txBox="1"/>
          <p:nvPr/>
        </p:nvSpPr>
        <p:spPr>
          <a:xfrm>
            <a:off x="7094412" y="4160396"/>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30" name="object 30"/>
          <p:cNvSpPr txBox="1"/>
          <p:nvPr/>
        </p:nvSpPr>
        <p:spPr>
          <a:xfrm>
            <a:off x="7586111" y="2580087"/>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31" name="object 31"/>
          <p:cNvSpPr txBox="1">
            <a:spLocks noGrp="1"/>
          </p:cNvSpPr>
          <p:nvPr>
            <p:ph type="title"/>
          </p:nvPr>
        </p:nvSpPr>
        <p:spPr>
          <a:xfrm>
            <a:off x="349350" y="1015089"/>
            <a:ext cx="8189595" cy="330200"/>
          </a:xfrm>
          <a:prstGeom prst="rect">
            <a:avLst/>
          </a:prstGeom>
        </p:spPr>
        <p:txBody>
          <a:bodyPr vert="horz" wrap="square" lIns="0" tIns="12700" rIns="0" bIns="0" rtlCol="0" anchor="ctr">
            <a:spAutoFit/>
          </a:bodyPr>
          <a:lstStyle/>
          <a:p>
            <a:pPr marL="12700">
              <a:lnSpc>
                <a:spcPct val="100000"/>
              </a:lnSpc>
              <a:spcBef>
                <a:spcPts val="100"/>
              </a:spcBef>
            </a:pPr>
            <a:r>
              <a:rPr sz="2000" spc="-5" dirty="0"/>
              <a:t>For example, if we had </a:t>
            </a:r>
            <a:r>
              <a:rPr sz="2000" dirty="0"/>
              <a:t>6 </a:t>
            </a:r>
            <a:r>
              <a:rPr sz="2000" spc="-5" dirty="0"/>
              <a:t>5x5 filters, we’ll get </a:t>
            </a:r>
            <a:r>
              <a:rPr sz="2000" dirty="0"/>
              <a:t>6 separate </a:t>
            </a:r>
            <a:r>
              <a:rPr sz="2000" spc="-5" dirty="0"/>
              <a:t>activation</a:t>
            </a:r>
            <a:r>
              <a:rPr sz="2000" spc="-70" dirty="0"/>
              <a:t> </a:t>
            </a:r>
            <a:r>
              <a:rPr sz="2000" dirty="0"/>
              <a:t>maps:</a:t>
            </a:r>
            <a:endParaRPr sz="2000"/>
          </a:p>
        </p:txBody>
      </p:sp>
      <p:sp>
        <p:nvSpPr>
          <p:cNvPr id="32" name="object 32"/>
          <p:cNvSpPr/>
          <p:nvPr/>
        </p:nvSpPr>
        <p:spPr>
          <a:xfrm>
            <a:off x="6005112" y="2683672"/>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4CCCC"/>
          </a:solidFill>
        </p:spPr>
        <p:txBody>
          <a:bodyPr wrap="square" lIns="0" tIns="0" rIns="0" bIns="0" rtlCol="0"/>
          <a:lstStyle/>
          <a:p>
            <a:endParaRPr/>
          </a:p>
        </p:txBody>
      </p:sp>
      <p:sp>
        <p:nvSpPr>
          <p:cNvPr id="33" name="object 33"/>
          <p:cNvSpPr/>
          <p:nvPr/>
        </p:nvSpPr>
        <p:spPr>
          <a:xfrm>
            <a:off x="6097338"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3A3A3"/>
          </a:solidFill>
        </p:spPr>
        <p:txBody>
          <a:bodyPr wrap="square" lIns="0" tIns="0" rIns="0" bIns="0" rtlCol="0"/>
          <a:lstStyle/>
          <a:p>
            <a:endParaRPr/>
          </a:p>
        </p:txBody>
      </p:sp>
      <p:sp>
        <p:nvSpPr>
          <p:cNvPr id="34" name="object 34"/>
          <p:cNvSpPr/>
          <p:nvPr/>
        </p:nvSpPr>
        <p:spPr>
          <a:xfrm>
            <a:off x="6005112" y="18194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6D6D6"/>
          </a:solidFill>
        </p:spPr>
        <p:txBody>
          <a:bodyPr wrap="square" lIns="0" tIns="0" rIns="0" bIns="0" rtlCol="0"/>
          <a:lstStyle/>
          <a:p>
            <a:endParaRPr/>
          </a:p>
        </p:txBody>
      </p:sp>
      <p:sp>
        <p:nvSpPr>
          <p:cNvPr id="35" name="object 35"/>
          <p:cNvSpPr/>
          <p:nvPr/>
        </p:nvSpPr>
        <p:spPr>
          <a:xfrm>
            <a:off x="60051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6" name="object 36"/>
          <p:cNvSpPr/>
          <p:nvPr/>
        </p:nvSpPr>
        <p:spPr>
          <a:xfrm>
            <a:off x="6005112" y="18194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7" name="object 37"/>
          <p:cNvSpPr/>
          <p:nvPr/>
        </p:nvSpPr>
        <p:spPr>
          <a:xfrm>
            <a:off x="6097337" y="26836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8" name="object 38"/>
          <p:cNvSpPr/>
          <p:nvPr/>
        </p:nvSpPr>
        <p:spPr>
          <a:xfrm>
            <a:off x="6157512" y="2683672"/>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FF2CC"/>
          </a:solidFill>
        </p:spPr>
        <p:txBody>
          <a:bodyPr wrap="square" lIns="0" tIns="0" rIns="0" bIns="0" rtlCol="0"/>
          <a:lstStyle/>
          <a:p>
            <a:endParaRPr/>
          </a:p>
        </p:txBody>
      </p:sp>
      <p:sp>
        <p:nvSpPr>
          <p:cNvPr id="39" name="object 39"/>
          <p:cNvSpPr/>
          <p:nvPr/>
        </p:nvSpPr>
        <p:spPr>
          <a:xfrm>
            <a:off x="6249738"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AC1A3"/>
          </a:solidFill>
        </p:spPr>
        <p:txBody>
          <a:bodyPr wrap="square" lIns="0" tIns="0" rIns="0" bIns="0" rtlCol="0"/>
          <a:lstStyle/>
          <a:p>
            <a:endParaRPr/>
          </a:p>
        </p:txBody>
      </p:sp>
      <p:sp>
        <p:nvSpPr>
          <p:cNvPr id="40" name="object 40"/>
          <p:cNvSpPr/>
          <p:nvPr/>
        </p:nvSpPr>
        <p:spPr>
          <a:xfrm>
            <a:off x="6157512" y="18194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FF4D6"/>
          </a:solidFill>
        </p:spPr>
        <p:txBody>
          <a:bodyPr wrap="square" lIns="0" tIns="0" rIns="0" bIns="0" rtlCol="0"/>
          <a:lstStyle/>
          <a:p>
            <a:endParaRPr/>
          </a:p>
        </p:txBody>
      </p:sp>
      <p:sp>
        <p:nvSpPr>
          <p:cNvPr id="41" name="object 41"/>
          <p:cNvSpPr/>
          <p:nvPr/>
        </p:nvSpPr>
        <p:spPr>
          <a:xfrm>
            <a:off x="61575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42" name="object 42"/>
          <p:cNvSpPr/>
          <p:nvPr/>
        </p:nvSpPr>
        <p:spPr>
          <a:xfrm>
            <a:off x="6157512" y="18194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3" name="object 43"/>
          <p:cNvSpPr/>
          <p:nvPr/>
        </p:nvSpPr>
        <p:spPr>
          <a:xfrm>
            <a:off x="6249737" y="26836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44" name="object 44"/>
          <p:cNvSpPr/>
          <p:nvPr/>
        </p:nvSpPr>
        <p:spPr>
          <a:xfrm>
            <a:off x="6309912" y="2683672"/>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D1E8"/>
          </a:solidFill>
        </p:spPr>
        <p:txBody>
          <a:bodyPr wrap="square" lIns="0" tIns="0" rIns="0" bIns="0" rtlCol="0"/>
          <a:lstStyle/>
          <a:p>
            <a:endParaRPr/>
          </a:p>
        </p:txBody>
      </p:sp>
      <p:sp>
        <p:nvSpPr>
          <p:cNvPr id="45" name="object 45"/>
          <p:cNvSpPr/>
          <p:nvPr/>
        </p:nvSpPr>
        <p:spPr>
          <a:xfrm>
            <a:off x="6402138"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A7BA"/>
          </a:solidFill>
        </p:spPr>
        <p:txBody>
          <a:bodyPr wrap="square" lIns="0" tIns="0" rIns="0" bIns="0" rtlCol="0"/>
          <a:lstStyle/>
          <a:p>
            <a:endParaRPr/>
          </a:p>
        </p:txBody>
      </p:sp>
      <p:sp>
        <p:nvSpPr>
          <p:cNvPr id="46" name="object 46"/>
          <p:cNvSpPr/>
          <p:nvPr/>
        </p:nvSpPr>
        <p:spPr>
          <a:xfrm>
            <a:off x="6309912" y="18194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DBED"/>
          </a:solidFill>
        </p:spPr>
        <p:txBody>
          <a:bodyPr wrap="square" lIns="0" tIns="0" rIns="0" bIns="0" rtlCol="0"/>
          <a:lstStyle/>
          <a:p>
            <a:endParaRPr/>
          </a:p>
        </p:txBody>
      </p:sp>
      <p:sp>
        <p:nvSpPr>
          <p:cNvPr id="47" name="object 47"/>
          <p:cNvSpPr/>
          <p:nvPr/>
        </p:nvSpPr>
        <p:spPr>
          <a:xfrm>
            <a:off x="63099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48" name="object 48"/>
          <p:cNvSpPr/>
          <p:nvPr/>
        </p:nvSpPr>
        <p:spPr>
          <a:xfrm>
            <a:off x="6309912" y="18194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9" name="object 49"/>
          <p:cNvSpPr/>
          <p:nvPr/>
        </p:nvSpPr>
        <p:spPr>
          <a:xfrm>
            <a:off x="6402137" y="26836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50" name="object 50"/>
          <p:cNvSpPr/>
          <p:nvPr/>
        </p:nvSpPr>
        <p:spPr>
          <a:xfrm>
            <a:off x="6462312" y="268367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FBE4CD"/>
          </a:solidFill>
        </p:spPr>
        <p:txBody>
          <a:bodyPr wrap="square" lIns="0" tIns="0" rIns="0" bIns="0" rtlCol="0"/>
          <a:lstStyle/>
          <a:p>
            <a:endParaRPr/>
          </a:p>
        </p:txBody>
      </p:sp>
      <p:sp>
        <p:nvSpPr>
          <p:cNvPr id="51" name="object 51"/>
          <p:cNvSpPr/>
          <p:nvPr/>
        </p:nvSpPr>
        <p:spPr>
          <a:xfrm>
            <a:off x="6554538"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8B6A3"/>
          </a:solidFill>
        </p:spPr>
        <p:txBody>
          <a:bodyPr wrap="square" lIns="0" tIns="0" rIns="0" bIns="0" rtlCol="0"/>
          <a:lstStyle/>
          <a:p>
            <a:endParaRPr/>
          </a:p>
        </p:txBody>
      </p:sp>
      <p:sp>
        <p:nvSpPr>
          <p:cNvPr id="52" name="object 52"/>
          <p:cNvSpPr/>
          <p:nvPr/>
        </p:nvSpPr>
        <p:spPr>
          <a:xfrm>
            <a:off x="6462312" y="18194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BE9D6"/>
          </a:solidFill>
        </p:spPr>
        <p:txBody>
          <a:bodyPr wrap="square" lIns="0" tIns="0" rIns="0" bIns="0" rtlCol="0"/>
          <a:lstStyle/>
          <a:p>
            <a:endParaRPr/>
          </a:p>
        </p:txBody>
      </p:sp>
      <p:sp>
        <p:nvSpPr>
          <p:cNvPr id="53" name="object 53"/>
          <p:cNvSpPr/>
          <p:nvPr/>
        </p:nvSpPr>
        <p:spPr>
          <a:xfrm>
            <a:off x="64623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54" name="object 54"/>
          <p:cNvSpPr/>
          <p:nvPr/>
        </p:nvSpPr>
        <p:spPr>
          <a:xfrm>
            <a:off x="6462312" y="18194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55" name="object 55"/>
          <p:cNvSpPr/>
          <p:nvPr/>
        </p:nvSpPr>
        <p:spPr>
          <a:xfrm>
            <a:off x="6554537" y="26836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56" name="object 56"/>
          <p:cNvSpPr txBox="1"/>
          <p:nvPr/>
        </p:nvSpPr>
        <p:spPr>
          <a:xfrm>
            <a:off x="892673" y="5030867"/>
            <a:ext cx="6399530" cy="330200"/>
          </a:xfrm>
          <a:prstGeom prst="rect">
            <a:avLst/>
          </a:prstGeom>
        </p:spPr>
        <p:txBody>
          <a:bodyPr vert="horz" wrap="square" lIns="0" tIns="12700" rIns="0" bIns="0" rtlCol="0">
            <a:spAutoFit/>
          </a:bodyPr>
          <a:lstStyle/>
          <a:p>
            <a:pPr marL="12700">
              <a:spcBef>
                <a:spcPts val="100"/>
              </a:spcBef>
            </a:pPr>
            <a:r>
              <a:rPr sz="2000" spc="-5" dirty="0">
                <a:latin typeface="Arial"/>
                <a:cs typeface="Arial"/>
              </a:rPr>
              <a:t>We </a:t>
            </a:r>
            <a:r>
              <a:rPr sz="2000" dirty="0">
                <a:latin typeface="Arial"/>
                <a:cs typeface="Arial"/>
              </a:rPr>
              <a:t>stack </a:t>
            </a:r>
            <a:r>
              <a:rPr sz="2000" spc="-5" dirty="0">
                <a:latin typeface="Arial"/>
                <a:cs typeface="Arial"/>
              </a:rPr>
              <a:t>these up to get </a:t>
            </a:r>
            <a:r>
              <a:rPr sz="2000" dirty="0">
                <a:latin typeface="Arial"/>
                <a:cs typeface="Arial"/>
              </a:rPr>
              <a:t>a “new </a:t>
            </a:r>
            <a:r>
              <a:rPr sz="2000" spc="-5" dirty="0">
                <a:latin typeface="Arial"/>
                <a:cs typeface="Arial"/>
              </a:rPr>
              <a:t>image” of </a:t>
            </a:r>
            <a:r>
              <a:rPr sz="2000" dirty="0">
                <a:latin typeface="Arial"/>
                <a:cs typeface="Arial"/>
              </a:rPr>
              <a:t>size</a:t>
            </a:r>
            <a:r>
              <a:rPr sz="2000" spc="-90" dirty="0">
                <a:latin typeface="Arial"/>
                <a:cs typeface="Arial"/>
              </a:rPr>
              <a:t> </a:t>
            </a:r>
            <a:r>
              <a:rPr sz="2000" spc="-5" dirty="0">
                <a:latin typeface="Arial"/>
                <a:cs typeface="Arial"/>
              </a:rPr>
              <a:t>28x28x6!</a:t>
            </a:r>
            <a:endParaRPr sz="2000">
              <a:latin typeface="Arial"/>
              <a:cs typeface="Arial"/>
            </a:endParaRPr>
          </a:p>
        </p:txBody>
      </p:sp>
      <p:sp>
        <p:nvSpPr>
          <p:cNvPr id="57" name="object 57"/>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58" name="object 58"/>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86</a:t>
            </a:fld>
            <a:endParaRPr sz="2000"/>
          </a:p>
        </p:txBody>
      </p:sp>
      <p:sp>
        <p:nvSpPr>
          <p:cNvPr id="59" name="object 59"/>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60" name="object 60"/>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29731240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8250" y="1076556"/>
            <a:ext cx="7517765" cy="575945"/>
          </a:xfrm>
          <a:prstGeom prst="rect">
            <a:avLst/>
          </a:prstGeom>
        </p:spPr>
        <p:txBody>
          <a:bodyPr vert="horz" wrap="square" lIns="0" tIns="10795" rIns="0" bIns="0" rtlCol="0" anchor="ctr">
            <a:spAutoFit/>
          </a:bodyPr>
          <a:lstStyle/>
          <a:p>
            <a:pPr marL="12700" marR="5080">
              <a:lnSpc>
                <a:spcPct val="100699"/>
              </a:lnSpc>
              <a:spcBef>
                <a:spcPts val="85"/>
              </a:spcBef>
            </a:pPr>
            <a:r>
              <a:rPr sz="1800" b="1" spc="-5" dirty="0">
                <a:latin typeface="Arial"/>
                <a:cs typeface="Arial"/>
              </a:rPr>
              <a:t>Preview: </a:t>
            </a:r>
            <a:r>
              <a:rPr sz="1800" spc="-5" dirty="0"/>
              <a:t>ConvNet is </a:t>
            </a:r>
            <a:r>
              <a:rPr sz="1800" dirty="0"/>
              <a:t>a sequence </a:t>
            </a:r>
            <a:r>
              <a:rPr sz="1800" spc="-5" dirty="0"/>
              <a:t>of Convolution Layers, interspersed with  activation</a:t>
            </a:r>
            <a:r>
              <a:rPr sz="1800" spc="-10" dirty="0"/>
              <a:t> </a:t>
            </a:r>
            <a:r>
              <a:rPr sz="1800" spc="-5" dirty="0"/>
              <a:t>functions</a:t>
            </a:r>
            <a:endParaRPr sz="1800">
              <a:latin typeface="Arial"/>
              <a:cs typeface="Arial"/>
            </a:endParaRPr>
          </a:p>
        </p:txBody>
      </p:sp>
      <p:sp>
        <p:nvSpPr>
          <p:cNvPr id="3" name="object 3"/>
          <p:cNvSpPr/>
          <p:nvPr/>
        </p:nvSpPr>
        <p:spPr>
          <a:xfrm>
            <a:off x="177074" y="2726774"/>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 name="object 4"/>
          <p:cNvSpPr/>
          <p:nvPr/>
        </p:nvSpPr>
        <p:spPr>
          <a:xfrm>
            <a:off x="390247" y="198354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5" name="object 5"/>
          <p:cNvSpPr/>
          <p:nvPr/>
        </p:nvSpPr>
        <p:spPr>
          <a:xfrm>
            <a:off x="177074" y="1983548"/>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6" name="object 6"/>
          <p:cNvSpPr/>
          <p:nvPr/>
        </p:nvSpPr>
        <p:spPr>
          <a:xfrm>
            <a:off x="177074" y="198354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p:cNvSpPr/>
          <p:nvPr/>
        </p:nvSpPr>
        <p:spPr>
          <a:xfrm>
            <a:off x="177074" y="198354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p:cNvSpPr/>
          <p:nvPr/>
        </p:nvSpPr>
        <p:spPr>
          <a:xfrm>
            <a:off x="390246" y="272677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p:cNvSpPr txBox="1"/>
          <p:nvPr/>
        </p:nvSpPr>
        <p:spPr>
          <a:xfrm>
            <a:off x="862723"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1227024"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192113"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1481872" y="32621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p:cNvSpPr/>
          <p:nvPr/>
        </p:nvSpPr>
        <p:spPr>
          <a:xfrm>
            <a:off x="2412321" y="32464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4" name="object 14"/>
          <p:cNvSpPr/>
          <p:nvPr/>
        </p:nvSpPr>
        <p:spPr>
          <a:xfrm>
            <a:off x="2412321" y="32464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5" name="object 15"/>
          <p:cNvSpPr/>
          <p:nvPr/>
        </p:nvSpPr>
        <p:spPr>
          <a:xfrm>
            <a:off x="2691669" y="2726774"/>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6" name="object 16"/>
          <p:cNvSpPr/>
          <p:nvPr/>
        </p:nvSpPr>
        <p:spPr>
          <a:xfrm>
            <a:off x="2904845" y="19835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0AEC6"/>
          </a:solidFill>
        </p:spPr>
        <p:txBody>
          <a:bodyPr wrap="square" lIns="0" tIns="0" rIns="0" bIns="0" rtlCol="0"/>
          <a:lstStyle/>
          <a:p>
            <a:endParaRPr/>
          </a:p>
        </p:txBody>
      </p:sp>
      <p:sp>
        <p:nvSpPr>
          <p:cNvPr id="17" name="object 17"/>
          <p:cNvSpPr/>
          <p:nvPr/>
        </p:nvSpPr>
        <p:spPr>
          <a:xfrm>
            <a:off x="2691669" y="1983548"/>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3E1F9"/>
          </a:solidFill>
        </p:spPr>
        <p:txBody>
          <a:bodyPr wrap="square" lIns="0" tIns="0" rIns="0" bIns="0" rtlCol="0"/>
          <a:lstStyle/>
          <a:p>
            <a:endParaRPr/>
          </a:p>
        </p:txBody>
      </p:sp>
      <p:sp>
        <p:nvSpPr>
          <p:cNvPr id="18" name="object 18"/>
          <p:cNvSpPr/>
          <p:nvPr/>
        </p:nvSpPr>
        <p:spPr>
          <a:xfrm>
            <a:off x="2691669" y="19835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2691669" y="1983548"/>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2904844" y="272677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3377318"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5" name="object 25"/>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26" name="object 26"/>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87</a:t>
            </a:fld>
            <a:endParaRPr sz="2000"/>
          </a:p>
        </p:txBody>
      </p:sp>
      <p:sp>
        <p:nvSpPr>
          <p:cNvPr id="27" name="object 27"/>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28" name="object 28"/>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22" name="object 22"/>
          <p:cNvSpPr txBox="1"/>
          <p:nvPr/>
        </p:nvSpPr>
        <p:spPr>
          <a:xfrm>
            <a:off x="3741619"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3" name="object 23"/>
          <p:cNvSpPr txBox="1"/>
          <p:nvPr/>
        </p:nvSpPr>
        <p:spPr>
          <a:xfrm>
            <a:off x="2706711"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4" name="object 24"/>
          <p:cNvSpPr txBox="1"/>
          <p:nvPr/>
        </p:nvSpPr>
        <p:spPr>
          <a:xfrm>
            <a:off x="1594221" y="33403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118745" algn="just">
              <a:lnSpc>
                <a:spcPct val="100699"/>
              </a:lnSpc>
            </a:pPr>
            <a:r>
              <a:rPr spc="-5" dirty="0">
                <a:solidFill>
                  <a:srgbClr val="0000FF"/>
                </a:solidFill>
                <a:latin typeface="Arial"/>
                <a:cs typeface="Arial"/>
              </a:rPr>
              <a:t>e.g. </a:t>
            </a:r>
            <a:r>
              <a:rPr dirty="0">
                <a:solidFill>
                  <a:srgbClr val="0000FF"/>
                </a:solidFill>
                <a:latin typeface="Arial"/>
                <a:cs typeface="Arial"/>
              </a:rPr>
              <a:t>6  </a:t>
            </a:r>
            <a:r>
              <a:rPr spc="-5" dirty="0">
                <a:solidFill>
                  <a:srgbClr val="0000FF"/>
                </a:solidFill>
                <a:latin typeface="Arial"/>
                <a:cs typeface="Arial"/>
              </a:rPr>
              <a:t>5x5x3  filters</a:t>
            </a:r>
            <a:endParaRPr>
              <a:latin typeface="Arial"/>
              <a:cs typeface="Arial"/>
            </a:endParaRPr>
          </a:p>
        </p:txBody>
      </p:sp>
    </p:spTree>
    <p:extLst>
      <p:ext uri="{BB962C8B-B14F-4D97-AF65-F5344CB8AC3E}">
        <p14:creationId xmlns:p14="http://schemas.microsoft.com/office/powerpoint/2010/main" val="40462435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8250" y="1076556"/>
            <a:ext cx="7517765" cy="575945"/>
          </a:xfrm>
          <a:prstGeom prst="rect">
            <a:avLst/>
          </a:prstGeom>
        </p:spPr>
        <p:txBody>
          <a:bodyPr vert="horz" wrap="square" lIns="0" tIns="10795" rIns="0" bIns="0" rtlCol="0" anchor="ctr">
            <a:spAutoFit/>
          </a:bodyPr>
          <a:lstStyle/>
          <a:p>
            <a:pPr marL="12700" marR="5080">
              <a:lnSpc>
                <a:spcPct val="100699"/>
              </a:lnSpc>
              <a:spcBef>
                <a:spcPts val="85"/>
              </a:spcBef>
            </a:pPr>
            <a:r>
              <a:rPr sz="1800" b="1" spc="-5" dirty="0">
                <a:latin typeface="Arial"/>
                <a:cs typeface="Arial"/>
              </a:rPr>
              <a:t>Preview: </a:t>
            </a:r>
            <a:r>
              <a:rPr sz="1800" spc="-5" dirty="0"/>
              <a:t>ConvNet is </a:t>
            </a:r>
            <a:r>
              <a:rPr sz="1800" dirty="0"/>
              <a:t>a sequence </a:t>
            </a:r>
            <a:r>
              <a:rPr sz="1800" spc="-5" dirty="0"/>
              <a:t>of Convolution Layers, interspersed with  activation</a:t>
            </a:r>
            <a:r>
              <a:rPr sz="1800" spc="-10" dirty="0"/>
              <a:t> </a:t>
            </a:r>
            <a:r>
              <a:rPr sz="1800" spc="-5" dirty="0"/>
              <a:t>functions</a:t>
            </a:r>
            <a:endParaRPr sz="1800">
              <a:latin typeface="Arial"/>
              <a:cs typeface="Arial"/>
            </a:endParaRPr>
          </a:p>
        </p:txBody>
      </p:sp>
      <p:sp>
        <p:nvSpPr>
          <p:cNvPr id="3" name="object 3"/>
          <p:cNvSpPr/>
          <p:nvPr/>
        </p:nvSpPr>
        <p:spPr>
          <a:xfrm>
            <a:off x="177074" y="2726774"/>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 name="object 4"/>
          <p:cNvSpPr/>
          <p:nvPr/>
        </p:nvSpPr>
        <p:spPr>
          <a:xfrm>
            <a:off x="390247" y="198354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5" name="object 5"/>
          <p:cNvSpPr/>
          <p:nvPr/>
        </p:nvSpPr>
        <p:spPr>
          <a:xfrm>
            <a:off x="177074" y="1983548"/>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6" name="object 6"/>
          <p:cNvSpPr/>
          <p:nvPr/>
        </p:nvSpPr>
        <p:spPr>
          <a:xfrm>
            <a:off x="177074" y="198354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p:cNvSpPr/>
          <p:nvPr/>
        </p:nvSpPr>
        <p:spPr>
          <a:xfrm>
            <a:off x="177074" y="198354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p:cNvSpPr/>
          <p:nvPr/>
        </p:nvSpPr>
        <p:spPr>
          <a:xfrm>
            <a:off x="390246" y="272677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p:cNvSpPr txBox="1"/>
          <p:nvPr/>
        </p:nvSpPr>
        <p:spPr>
          <a:xfrm>
            <a:off x="862723"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1227024"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192113"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1481872" y="32621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p:cNvSpPr/>
          <p:nvPr/>
        </p:nvSpPr>
        <p:spPr>
          <a:xfrm>
            <a:off x="2412321" y="32464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4" name="object 14"/>
          <p:cNvSpPr/>
          <p:nvPr/>
        </p:nvSpPr>
        <p:spPr>
          <a:xfrm>
            <a:off x="2412321" y="32464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5" name="object 15"/>
          <p:cNvSpPr txBox="1"/>
          <p:nvPr/>
        </p:nvSpPr>
        <p:spPr>
          <a:xfrm>
            <a:off x="1594221" y="33403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118745" algn="just">
              <a:lnSpc>
                <a:spcPct val="100699"/>
              </a:lnSpc>
            </a:pPr>
            <a:r>
              <a:rPr spc="-5" dirty="0">
                <a:solidFill>
                  <a:srgbClr val="0000FF"/>
                </a:solidFill>
                <a:latin typeface="Arial"/>
                <a:cs typeface="Arial"/>
              </a:rPr>
              <a:t>e.g. </a:t>
            </a:r>
            <a:r>
              <a:rPr dirty="0">
                <a:solidFill>
                  <a:srgbClr val="0000FF"/>
                </a:solidFill>
                <a:latin typeface="Arial"/>
                <a:cs typeface="Arial"/>
              </a:rPr>
              <a:t>6  </a:t>
            </a:r>
            <a:r>
              <a:rPr spc="-5" dirty="0">
                <a:solidFill>
                  <a:srgbClr val="0000FF"/>
                </a:solidFill>
                <a:latin typeface="Arial"/>
                <a:cs typeface="Arial"/>
              </a:rPr>
              <a:t>5x5x3  filters</a:t>
            </a:r>
            <a:endParaRPr>
              <a:latin typeface="Arial"/>
              <a:cs typeface="Arial"/>
            </a:endParaRPr>
          </a:p>
        </p:txBody>
      </p:sp>
      <p:sp>
        <p:nvSpPr>
          <p:cNvPr id="16" name="object 16"/>
          <p:cNvSpPr/>
          <p:nvPr/>
        </p:nvSpPr>
        <p:spPr>
          <a:xfrm>
            <a:off x="2691669" y="2726774"/>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7" name="object 17"/>
          <p:cNvSpPr/>
          <p:nvPr/>
        </p:nvSpPr>
        <p:spPr>
          <a:xfrm>
            <a:off x="2904845" y="19835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0AEC6"/>
          </a:solidFill>
        </p:spPr>
        <p:txBody>
          <a:bodyPr wrap="square" lIns="0" tIns="0" rIns="0" bIns="0" rtlCol="0"/>
          <a:lstStyle/>
          <a:p>
            <a:endParaRPr/>
          </a:p>
        </p:txBody>
      </p:sp>
      <p:sp>
        <p:nvSpPr>
          <p:cNvPr id="18" name="object 18"/>
          <p:cNvSpPr/>
          <p:nvPr/>
        </p:nvSpPr>
        <p:spPr>
          <a:xfrm>
            <a:off x="2691669" y="1983548"/>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3E1F9"/>
          </a:solidFill>
        </p:spPr>
        <p:txBody>
          <a:bodyPr wrap="square" lIns="0" tIns="0" rIns="0" bIns="0" rtlCol="0"/>
          <a:lstStyle/>
          <a:p>
            <a:endParaRPr/>
          </a:p>
        </p:txBody>
      </p:sp>
      <p:sp>
        <p:nvSpPr>
          <p:cNvPr id="19" name="object 19"/>
          <p:cNvSpPr/>
          <p:nvPr/>
        </p:nvSpPr>
        <p:spPr>
          <a:xfrm>
            <a:off x="2691669" y="19835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2691669" y="1983548"/>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2904844" y="272677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3377318"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3" name="object 23"/>
          <p:cNvSpPr txBox="1"/>
          <p:nvPr/>
        </p:nvSpPr>
        <p:spPr>
          <a:xfrm>
            <a:off x="3741619"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4" name="object 24"/>
          <p:cNvSpPr txBox="1"/>
          <p:nvPr/>
        </p:nvSpPr>
        <p:spPr>
          <a:xfrm>
            <a:off x="2706711"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5" name="object 25"/>
          <p:cNvSpPr/>
          <p:nvPr/>
        </p:nvSpPr>
        <p:spPr>
          <a:xfrm>
            <a:off x="4225066" y="33383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26" name="object 26"/>
          <p:cNvSpPr/>
          <p:nvPr/>
        </p:nvSpPr>
        <p:spPr>
          <a:xfrm>
            <a:off x="5155515" y="33226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27" name="object 27"/>
          <p:cNvSpPr/>
          <p:nvPr/>
        </p:nvSpPr>
        <p:spPr>
          <a:xfrm>
            <a:off x="5155515" y="33226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8" name="object 28"/>
          <p:cNvSpPr txBox="1"/>
          <p:nvPr/>
        </p:nvSpPr>
        <p:spPr>
          <a:xfrm>
            <a:off x="4337415" y="34165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29845">
              <a:lnSpc>
                <a:spcPct val="100699"/>
              </a:lnSpc>
            </a:pPr>
            <a:r>
              <a:rPr spc="-5" dirty="0">
                <a:solidFill>
                  <a:srgbClr val="38751C"/>
                </a:solidFill>
                <a:latin typeface="Arial"/>
                <a:cs typeface="Arial"/>
              </a:rPr>
              <a:t>e.g.</a:t>
            </a:r>
            <a:r>
              <a:rPr spc="-95" dirty="0">
                <a:solidFill>
                  <a:srgbClr val="38751C"/>
                </a:solidFill>
                <a:latin typeface="Arial"/>
                <a:cs typeface="Arial"/>
              </a:rPr>
              <a:t> </a:t>
            </a:r>
            <a:r>
              <a:rPr spc="-5" dirty="0">
                <a:solidFill>
                  <a:srgbClr val="38751C"/>
                </a:solidFill>
                <a:latin typeface="Arial"/>
                <a:cs typeface="Arial"/>
              </a:rPr>
              <a:t>10  5x5x</a:t>
            </a:r>
            <a:r>
              <a:rPr b="1" spc="-5" dirty="0">
                <a:solidFill>
                  <a:srgbClr val="38751C"/>
                </a:solidFill>
                <a:latin typeface="Arial"/>
                <a:cs typeface="Arial"/>
              </a:rPr>
              <a:t>6  </a:t>
            </a:r>
            <a:r>
              <a:rPr spc="-5" dirty="0">
                <a:solidFill>
                  <a:srgbClr val="38751C"/>
                </a:solidFill>
                <a:latin typeface="Arial"/>
                <a:cs typeface="Arial"/>
              </a:rPr>
              <a:t>filters</a:t>
            </a:r>
            <a:endParaRPr>
              <a:latin typeface="Arial"/>
              <a:cs typeface="Arial"/>
            </a:endParaRPr>
          </a:p>
        </p:txBody>
      </p:sp>
      <p:sp>
        <p:nvSpPr>
          <p:cNvPr id="29" name="object 29"/>
          <p:cNvSpPr/>
          <p:nvPr/>
        </p:nvSpPr>
        <p:spPr>
          <a:xfrm>
            <a:off x="5434864" y="2802974"/>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D8E9D3"/>
          </a:solidFill>
        </p:spPr>
        <p:txBody>
          <a:bodyPr wrap="square" lIns="0" tIns="0" rIns="0" bIns="0" rtlCol="0"/>
          <a:lstStyle/>
          <a:p>
            <a:endParaRPr/>
          </a:p>
        </p:txBody>
      </p:sp>
      <p:sp>
        <p:nvSpPr>
          <p:cNvPr id="30" name="object 30"/>
          <p:cNvSpPr/>
          <p:nvPr/>
        </p:nvSpPr>
        <p:spPr>
          <a:xfrm>
            <a:off x="5648039" y="20597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CBAA8"/>
          </a:solidFill>
        </p:spPr>
        <p:txBody>
          <a:bodyPr wrap="square" lIns="0" tIns="0" rIns="0" bIns="0" rtlCol="0"/>
          <a:lstStyle/>
          <a:p>
            <a:endParaRPr/>
          </a:p>
        </p:txBody>
      </p:sp>
      <p:sp>
        <p:nvSpPr>
          <p:cNvPr id="31" name="object 31"/>
          <p:cNvSpPr/>
          <p:nvPr/>
        </p:nvSpPr>
        <p:spPr>
          <a:xfrm>
            <a:off x="5434864" y="2059748"/>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FEDDB"/>
          </a:solidFill>
        </p:spPr>
        <p:txBody>
          <a:bodyPr wrap="square" lIns="0" tIns="0" rIns="0" bIns="0" rtlCol="0"/>
          <a:lstStyle/>
          <a:p>
            <a:endParaRPr/>
          </a:p>
        </p:txBody>
      </p:sp>
      <p:sp>
        <p:nvSpPr>
          <p:cNvPr id="32" name="object 32"/>
          <p:cNvSpPr/>
          <p:nvPr/>
        </p:nvSpPr>
        <p:spPr>
          <a:xfrm>
            <a:off x="5434863" y="20597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33" name="object 33"/>
          <p:cNvSpPr/>
          <p:nvPr/>
        </p:nvSpPr>
        <p:spPr>
          <a:xfrm>
            <a:off x="5434863" y="2059748"/>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34" name="object 34"/>
          <p:cNvSpPr/>
          <p:nvPr/>
        </p:nvSpPr>
        <p:spPr>
          <a:xfrm>
            <a:off x="5648038" y="280297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35" name="object 35"/>
          <p:cNvSpPr/>
          <p:nvPr/>
        </p:nvSpPr>
        <p:spPr>
          <a:xfrm>
            <a:off x="6815861" y="3338395"/>
            <a:ext cx="930910" cy="0"/>
          </a:xfrm>
          <a:custGeom>
            <a:avLst/>
            <a:gdLst/>
            <a:ahLst/>
            <a:cxnLst/>
            <a:rect l="l" t="t" r="r" b="b"/>
            <a:pathLst>
              <a:path w="930909">
                <a:moveTo>
                  <a:pt x="0" y="0"/>
                </a:moveTo>
                <a:lnTo>
                  <a:pt x="930448" y="0"/>
                </a:lnTo>
              </a:path>
            </a:pathLst>
          </a:custGeom>
          <a:ln w="9524">
            <a:solidFill>
              <a:srgbClr val="666666"/>
            </a:solidFill>
          </a:ln>
        </p:spPr>
        <p:txBody>
          <a:bodyPr wrap="square" lIns="0" tIns="0" rIns="0" bIns="0" rtlCol="0"/>
          <a:lstStyle/>
          <a:p>
            <a:endParaRPr/>
          </a:p>
        </p:txBody>
      </p:sp>
      <p:sp>
        <p:nvSpPr>
          <p:cNvPr id="36" name="object 36"/>
          <p:cNvSpPr/>
          <p:nvPr/>
        </p:nvSpPr>
        <p:spPr>
          <a:xfrm>
            <a:off x="7746310" y="3322662"/>
            <a:ext cx="43815" cy="31750"/>
          </a:xfrm>
          <a:custGeom>
            <a:avLst/>
            <a:gdLst/>
            <a:ahLst/>
            <a:cxnLst/>
            <a:rect l="l" t="t" r="r" b="b"/>
            <a:pathLst>
              <a:path w="43815"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37" name="object 37"/>
          <p:cNvSpPr/>
          <p:nvPr/>
        </p:nvSpPr>
        <p:spPr>
          <a:xfrm>
            <a:off x="7746310" y="332266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38" name="object 38"/>
          <p:cNvSpPr txBox="1"/>
          <p:nvPr/>
        </p:nvSpPr>
        <p:spPr>
          <a:xfrm>
            <a:off x="6928210" y="3416524"/>
            <a:ext cx="749300" cy="575945"/>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p:txBody>
      </p:sp>
      <p:sp>
        <p:nvSpPr>
          <p:cNvPr id="43" name="object 43"/>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44" name="object 44"/>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88</a:t>
            </a:fld>
            <a:endParaRPr sz="2000"/>
          </a:p>
        </p:txBody>
      </p:sp>
      <p:sp>
        <p:nvSpPr>
          <p:cNvPr id="45" name="object 45"/>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46" name="object 46"/>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39" name="object 39"/>
          <p:cNvSpPr txBox="1"/>
          <p:nvPr/>
        </p:nvSpPr>
        <p:spPr>
          <a:xfrm>
            <a:off x="8144808" y="3154424"/>
            <a:ext cx="41529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a:t>
            </a:r>
            <a:endParaRPr sz="2400">
              <a:latin typeface="Arial"/>
              <a:cs typeface="Arial"/>
            </a:endParaRPr>
          </a:p>
        </p:txBody>
      </p:sp>
      <p:sp>
        <p:nvSpPr>
          <p:cNvPr id="40" name="object 40"/>
          <p:cNvSpPr txBox="1"/>
          <p:nvPr/>
        </p:nvSpPr>
        <p:spPr>
          <a:xfrm>
            <a:off x="5373706" y="4815257"/>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41" name="object 41"/>
          <p:cNvSpPr txBox="1"/>
          <p:nvPr/>
        </p:nvSpPr>
        <p:spPr>
          <a:xfrm>
            <a:off x="6120512" y="44236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24</a:t>
            </a:r>
            <a:endParaRPr>
              <a:latin typeface="Arial"/>
              <a:cs typeface="Arial"/>
            </a:endParaRPr>
          </a:p>
        </p:txBody>
      </p:sp>
      <p:sp>
        <p:nvSpPr>
          <p:cNvPr id="42" name="object 42"/>
          <p:cNvSpPr txBox="1"/>
          <p:nvPr/>
        </p:nvSpPr>
        <p:spPr>
          <a:xfrm>
            <a:off x="6484814" y="23504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24</a:t>
            </a:r>
            <a:endParaRPr>
              <a:latin typeface="Arial"/>
              <a:cs typeface="Arial"/>
            </a:endParaRPr>
          </a:p>
        </p:txBody>
      </p:sp>
    </p:spTree>
    <p:extLst>
      <p:ext uri="{BB962C8B-B14F-4D97-AF65-F5344CB8AC3E}">
        <p14:creationId xmlns:p14="http://schemas.microsoft.com/office/powerpoint/2010/main" val="21889445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7900" y="966655"/>
            <a:ext cx="8883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Preview</a:t>
            </a:r>
            <a:endParaRPr>
              <a:latin typeface="Arial"/>
              <a:cs typeface="Arial"/>
            </a:endParaRPr>
          </a:p>
        </p:txBody>
      </p:sp>
      <p:sp>
        <p:nvSpPr>
          <p:cNvPr id="3" name="object 3"/>
          <p:cNvSpPr txBox="1"/>
          <p:nvPr/>
        </p:nvSpPr>
        <p:spPr>
          <a:xfrm>
            <a:off x="4772813" y="968687"/>
            <a:ext cx="1958339" cy="228268"/>
          </a:xfrm>
          <a:prstGeom prst="rect">
            <a:avLst/>
          </a:prstGeom>
        </p:spPr>
        <p:txBody>
          <a:bodyPr vert="horz" wrap="square" lIns="0" tIns="12700" rIns="0" bIns="0" rtlCol="0">
            <a:spAutoFit/>
          </a:bodyPr>
          <a:lstStyle/>
          <a:p>
            <a:pPr marL="12700">
              <a:spcBef>
                <a:spcPts val="100"/>
              </a:spcBef>
            </a:pPr>
            <a:r>
              <a:rPr sz="1400" i="1" spc="-5" dirty="0">
                <a:latin typeface="Arial"/>
                <a:cs typeface="Arial"/>
              </a:rPr>
              <a:t>[Zeiler and Fergus</a:t>
            </a:r>
            <a:r>
              <a:rPr sz="1400" i="1" spc="-80" dirty="0">
                <a:latin typeface="Arial"/>
                <a:cs typeface="Arial"/>
              </a:rPr>
              <a:t> </a:t>
            </a:r>
            <a:r>
              <a:rPr sz="1400" i="1" spc="-5" dirty="0">
                <a:latin typeface="Arial"/>
                <a:cs typeface="Arial"/>
              </a:rPr>
              <a:t>2013]</a:t>
            </a:r>
            <a:endParaRPr sz="1400">
              <a:latin typeface="Arial"/>
              <a:cs typeface="Arial"/>
            </a:endParaRPr>
          </a:p>
        </p:txBody>
      </p:sp>
      <p:sp>
        <p:nvSpPr>
          <p:cNvPr id="4" name="object 4"/>
          <p:cNvSpPr/>
          <p:nvPr/>
        </p:nvSpPr>
        <p:spPr>
          <a:xfrm>
            <a:off x="6967447" y="984882"/>
            <a:ext cx="2086806" cy="8736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969268" y="1127757"/>
            <a:ext cx="2081530" cy="8736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6725" y="1345675"/>
            <a:ext cx="9050531" cy="416664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8" name="object 8"/>
          <p:cNvSpPr txBox="1">
            <a:spLocks noGrp="1"/>
          </p:cNvSpPr>
          <p:nvPr>
            <p:ph type="sldNum" sz="quarter" idx="7"/>
          </p:nvPr>
        </p:nvSpPr>
        <p:spPr>
          <a:xfrm>
            <a:off x="5105646" y="7843899"/>
            <a:ext cx="1432559" cy="615553"/>
          </a:xfrm>
          <a:prstGeom prst="rect">
            <a:avLst/>
          </a:prstGeom>
        </p:spPr>
        <p:txBody>
          <a:bodyPr vert="horz" wrap="square" lIns="0" tIns="0" rIns="0" bIns="0" rtlCol="0" anchor="ctr">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89</a:t>
            </a:fld>
            <a:endParaRPr sz="2000"/>
          </a:p>
        </p:txBody>
      </p:sp>
      <p:sp>
        <p:nvSpPr>
          <p:cNvPr id="9" name="object 9"/>
          <p:cNvSpPr txBox="1">
            <a:spLocks noGrp="1"/>
          </p:cNvSpPr>
          <p:nvPr>
            <p:ph type="dt" sz="half" idx="6"/>
          </p:nvPr>
        </p:nvSpPr>
        <p:spPr>
          <a:xfrm>
            <a:off x="7634718" y="8004211"/>
            <a:ext cx="1433195" cy="294953"/>
          </a:xfrm>
          <a:prstGeom prst="rect">
            <a:avLst/>
          </a:prstGeom>
        </p:spPr>
        <p:txBody>
          <a:bodyPr vert="horz" wrap="square" lIns="0" tIns="0" rIns="0" bIns="0" rtlCol="0" anchor="ctr">
            <a:spAutoFit/>
          </a:bodyPr>
          <a:lstStyle/>
          <a:p>
            <a:pPr marL="12700">
              <a:lnSpc>
                <a:spcPts val="2310"/>
              </a:lnSpc>
            </a:pPr>
            <a:r>
              <a:rPr spc="-5" dirty="0"/>
              <a:t>April 17,</a:t>
            </a:r>
            <a:r>
              <a:rPr spc="-90" dirty="0"/>
              <a:t> </a:t>
            </a:r>
            <a:r>
              <a:rPr spc="-5" dirty="0"/>
              <a:t>2018</a:t>
            </a:r>
          </a:p>
        </p:txBody>
      </p:sp>
      <p:sp>
        <p:nvSpPr>
          <p:cNvPr id="10" name="object 10"/>
          <p:cNvSpPr txBox="1">
            <a:spLocks noGrp="1"/>
          </p:cNvSpPr>
          <p:nvPr>
            <p:ph type="ftr" sz="quarter" idx="5"/>
          </p:nvPr>
        </p:nvSpPr>
        <p:spPr>
          <a:xfrm>
            <a:off x="72824" y="8017036"/>
            <a:ext cx="4514850" cy="269304"/>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3036059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0719" y="1927998"/>
            <a:ext cx="1467984" cy="203579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84725" y="994282"/>
            <a:ext cx="4373245" cy="391160"/>
          </a:xfrm>
          <a:prstGeom prst="rect">
            <a:avLst/>
          </a:prstGeom>
        </p:spPr>
        <p:txBody>
          <a:bodyPr vert="horz" wrap="square" lIns="0" tIns="12700" rIns="0" bIns="0" rtlCol="0" anchor="ctr">
            <a:spAutoFit/>
          </a:bodyPr>
          <a:lstStyle/>
          <a:p>
            <a:pPr marL="12700">
              <a:lnSpc>
                <a:spcPct val="100000"/>
              </a:lnSpc>
              <a:spcBef>
                <a:spcPts val="100"/>
              </a:spcBef>
            </a:pPr>
            <a:r>
              <a:rPr sz="2400" b="1" spc="-5" dirty="0">
                <a:latin typeface="Arial"/>
                <a:cs typeface="Arial"/>
              </a:rPr>
              <a:t>Challenges</a:t>
            </a:r>
            <a:r>
              <a:rPr sz="2400" spc="-5" dirty="0">
                <a:latin typeface="Arial"/>
                <a:cs typeface="Arial"/>
              </a:rPr>
              <a:t>: Viewpoint</a:t>
            </a:r>
            <a:r>
              <a:rPr sz="2400" spc="-95" dirty="0">
                <a:latin typeface="Arial"/>
                <a:cs typeface="Arial"/>
              </a:rPr>
              <a:t> </a:t>
            </a:r>
            <a:r>
              <a:rPr sz="2400" dirty="0">
                <a:latin typeface="Arial"/>
                <a:cs typeface="Arial"/>
              </a:rPr>
              <a:t>variation</a:t>
            </a:r>
            <a:endParaRPr sz="2400">
              <a:latin typeface="Arial"/>
              <a:cs typeface="Arial"/>
            </a:endParaRPr>
          </a:p>
        </p:txBody>
      </p:sp>
      <p:sp>
        <p:nvSpPr>
          <p:cNvPr id="4" name="object 4"/>
          <p:cNvSpPr/>
          <p:nvPr/>
        </p:nvSpPr>
        <p:spPr>
          <a:xfrm>
            <a:off x="4898741" y="2053582"/>
            <a:ext cx="1767133" cy="128348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889216" y="2044057"/>
            <a:ext cx="1786255" cy="1303020"/>
          </a:xfrm>
          <a:custGeom>
            <a:avLst/>
            <a:gdLst/>
            <a:ahLst/>
            <a:cxnLst/>
            <a:rect l="l" t="t" r="r" b="b"/>
            <a:pathLst>
              <a:path w="1786254" h="1303020">
                <a:moveTo>
                  <a:pt x="0" y="0"/>
                </a:moveTo>
                <a:lnTo>
                  <a:pt x="1786196" y="0"/>
                </a:lnTo>
                <a:lnTo>
                  <a:pt x="1786196" y="1302532"/>
                </a:lnTo>
                <a:lnTo>
                  <a:pt x="0" y="1302532"/>
                </a:lnTo>
                <a:lnTo>
                  <a:pt x="0" y="0"/>
                </a:lnTo>
                <a:close/>
              </a:path>
            </a:pathLst>
          </a:custGeom>
          <a:ln w="19049">
            <a:solidFill>
              <a:srgbClr val="000000"/>
            </a:solidFill>
          </a:ln>
        </p:spPr>
        <p:txBody>
          <a:bodyPr wrap="square" lIns="0" tIns="0" rIns="0" bIns="0" rtlCol="0"/>
          <a:lstStyle/>
          <a:p>
            <a:endParaRPr/>
          </a:p>
        </p:txBody>
      </p:sp>
      <p:sp>
        <p:nvSpPr>
          <p:cNvPr id="6" name="object 6"/>
          <p:cNvSpPr/>
          <p:nvPr/>
        </p:nvSpPr>
        <p:spPr>
          <a:xfrm>
            <a:off x="3779018" y="2925389"/>
            <a:ext cx="273685" cy="273685"/>
          </a:xfrm>
          <a:custGeom>
            <a:avLst/>
            <a:gdLst/>
            <a:ahLst/>
            <a:cxnLst/>
            <a:rect l="l" t="t" r="r" b="b"/>
            <a:pathLst>
              <a:path w="273685" h="273685">
                <a:moveTo>
                  <a:pt x="0" y="0"/>
                </a:moveTo>
                <a:lnTo>
                  <a:pt x="273474" y="0"/>
                </a:lnTo>
                <a:lnTo>
                  <a:pt x="273474" y="273474"/>
                </a:lnTo>
                <a:lnTo>
                  <a:pt x="0" y="273474"/>
                </a:lnTo>
                <a:lnTo>
                  <a:pt x="0" y="0"/>
                </a:lnTo>
                <a:close/>
              </a:path>
            </a:pathLst>
          </a:custGeom>
          <a:ln w="19049">
            <a:solidFill>
              <a:srgbClr val="000000"/>
            </a:solidFill>
          </a:ln>
        </p:spPr>
        <p:txBody>
          <a:bodyPr wrap="square" lIns="0" tIns="0" rIns="0" bIns="0" rtlCol="0"/>
          <a:lstStyle/>
          <a:p>
            <a:endParaRPr/>
          </a:p>
        </p:txBody>
      </p:sp>
      <p:sp>
        <p:nvSpPr>
          <p:cNvPr id="7" name="object 7"/>
          <p:cNvSpPr/>
          <p:nvPr/>
        </p:nvSpPr>
        <p:spPr>
          <a:xfrm>
            <a:off x="4048266" y="2039721"/>
            <a:ext cx="835660" cy="894715"/>
          </a:xfrm>
          <a:custGeom>
            <a:avLst/>
            <a:gdLst/>
            <a:ahLst/>
            <a:cxnLst/>
            <a:rect l="l" t="t" r="r" b="b"/>
            <a:pathLst>
              <a:path w="835660" h="894714">
                <a:moveTo>
                  <a:pt x="0" y="894623"/>
                </a:moveTo>
                <a:lnTo>
                  <a:pt x="835223" y="0"/>
                </a:lnTo>
              </a:path>
            </a:pathLst>
          </a:custGeom>
          <a:ln w="19049">
            <a:solidFill>
              <a:srgbClr val="000000"/>
            </a:solidFill>
          </a:ln>
        </p:spPr>
        <p:txBody>
          <a:bodyPr wrap="square" lIns="0" tIns="0" rIns="0" bIns="0" rtlCol="0"/>
          <a:lstStyle/>
          <a:p>
            <a:endParaRPr/>
          </a:p>
        </p:txBody>
      </p:sp>
      <p:sp>
        <p:nvSpPr>
          <p:cNvPr id="8" name="object 8"/>
          <p:cNvSpPr/>
          <p:nvPr/>
        </p:nvSpPr>
        <p:spPr>
          <a:xfrm>
            <a:off x="4052841" y="3208197"/>
            <a:ext cx="835660" cy="137160"/>
          </a:xfrm>
          <a:custGeom>
            <a:avLst/>
            <a:gdLst/>
            <a:ahLst/>
            <a:cxnLst/>
            <a:rect l="l" t="t" r="r" b="b"/>
            <a:pathLst>
              <a:path w="835660" h="137160">
                <a:moveTo>
                  <a:pt x="0" y="0"/>
                </a:moveTo>
                <a:lnTo>
                  <a:pt x="835223" y="136944"/>
                </a:lnTo>
              </a:path>
            </a:pathLst>
          </a:custGeom>
          <a:ln w="19049">
            <a:solidFill>
              <a:srgbClr val="000000"/>
            </a:solidFill>
          </a:ln>
        </p:spPr>
        <p:txBody>
          <a:bodyPr wrap="square" lIns="0" tIns="0" rIns="0" bIns="0" rtlCol="0"/>
          <a:lstStyle/>
          <a:p>
            <a:endParaRPr/>
          </a:p>
        </p:txBody>
      </p:sp>
      <p:sp>
        <p:nvSpPr>
          <p:cNvPr id="9" name="object 9"/>
          <p:cNvSpPr/>
          <p:nvPr/>
        </p:nvSpPr>
        <p:spPr>
          <a:xfrm>
            <a:off x="548563" y="2094228"/>
            <a:ext cx="742950" cy="423545"/>
          </a:xfrm>
          <a:custGeom>
            <a:avLst/>
            <a:gdLst/>
            <a:ahLst/>
            <a:cxnLst/>
            <a:rect l="l" t="t" r="r" b="b"/>
            <a:pathLst>
              <a:path w="742950" h="423544">
                <a:moveTo>
                  <a:pt x="66099" y="0"/>
                </a:moveTo>
                <a:lnTo>
                  <a:pt x="742678" y="213559"/>
                </a:lnTo>
                <a:lnTo>
                  <a:pt x="676578" y="422969"/>
                </a:lnTo>
                <a:lnTo>
                  <a:pt x="0" y="209409"/>
                </a:lnTo>
                <a:lnTo>
                  <a:pt x="66099" y="0"/>
                </a:lnTo>
                <a:close/>
              </a:path>
            </a:pathLst>
          </a:custGeom>
          <a:ln w="28574">
            <a:solidFill>
              <a:srgbClr val="000000"/>
            </a:solidFill>
          </a:ln>
        </p:spPr>
        <p:txBody>
          <a:bodyPr wrap="square" lIns="0" tIns="0" rIns="0" bIns="0" rtlCol="0"/>
          <a:lstStyle/>
          <a:p>
            <a:endParaRPr/>
          </a:p>
        </p:txBody>
      </p:sp>
      <p:sp>
        <p:nvSpPr>
          <p:cNvPr id="10" name="object 10"/>
          <p:cNvSpPr/>
          <p:nvPr/>
        </p:nvSpPr>
        <p:spPr>
          <a:xfrm>
            <a:off x="1258193" y="2338313"/>
            <a:ext cx="212725" cy="257175"/>
          </a:xfrm>
          <a:custGeom>
            <a:avLst/>
            <a:gdLst/>
            <a:ahLst/>
            <a:cxnLst/>
            <a:rect l="l" t="t" r="r" b="b"/>
            <a:pathLst>
              <a:path w="212725" h="257175">
                <a:moveTo>
                  <a:pt x="131389" y="256899"/>
                </a:moveTo>
                <a:lnTo>
                  <a:pt x="0" y="74179"/>
                </a:lnTo>
                <a:lnTo>
                  <a:pt x="212479" y="0"/>
                </a:lnTo>
                <a:lnTo>
                  <a:pt x="131389" y="256899"/>
                </a:lnTo>
                <a:close/>
              </a:path>
            </a:pathLst>
          </a:custGeom>
          <a:ln w="28574">
            <a:solidFill>
              <a:srgbClr val="000000"/>
            </a:solidFill>
          </a:ln>
        </p:spPr>
        <p:txBody>
          <a:bodyPr wrap="square" lIns="0" tIns="0" rIns="0" bIns="0" rtlCol="0"/>
          <a:lstStyle/>
          <a:p>
            <a:endParaRPr/>
          </a:p>
        </p:txBody>
      </p:sp>
      <p:sp>
        <p:nvSpPr>
          <p:cNvPr id="11" name="object 11"/>
          <p:cNvSpPr/>
          <p:nvPr/>
        </p:nvSpPr>
        <p:spPr>
          <a:xfrm>
            <a:off x="680269" y="1881494"/>
            <a:ext cx="269240" cy="269875"/>
          </a:xfrm>
          <a:custGeom>
            <a:avLst/>
            <a:gdLst/>
            <a:ahLst/>
            <a:cxnLst/>
            <a:rect l="l" t="t" r="r" b="b"/>
            <a:pathLst>
              <a:path w="269240" h="269875">
                <a:moveTo>
                  <a:pt x="6267" y="94171"/>
                </a:moveTo>
                <a:lnTo>
                  <a:pt x="25629" y="55638"/>
                </a:lnTo>
                <a:lnTo>
                  <a:pt x="54994" y="26134"/>
                </a:lnTo>
                <a:lnTo>
                  <a:pt x="91576" y="7105"/>
                </a:lnTo>
                <a:lnTo>
                  <a:pt x="132592" y="0"/>
                </a:lnTo>
                <a:lnTo>
                  <a:pt x="175259" y="6266"/>
                </a:lnTo>
                <a:lnTo>
                  <a:pt x="221328" y="31560"/>
                </a:lnTo>
                <a:lnTo>
                  <a:pt x="254211" y="72559"/>
                </a:lnTo>
                <a:lnTo>
                  <a:pt x="268903" y="123019"/>
                </a:lnTo>
                <a:lnTo>
                  <a:pt x="268621" y="149298"/>
                </a:lnTo>
                <a:lnTo>
                  <a:pt x="263164" y="175261"/>
                </a:lnTo>
                <a:lnTo>
                  <a:pt x="243801" y="213794"/>
                </a:lnTo>
                <a:lnTo>
                  <a:pt x="214437" y="243299"/>
                </a:lnTo>
                <a:lnTo>
                  <a:pt x="177854" y="262328"/>
                </a:lnTo>
                <a:lnTo>
                  <a:pt x="136838" y="269433"/>
                </a:lnTo>
                <a:lnTo>
                  <a:pt x="94171" y="263166"/>
                </a:lnTo>
                <a:lnTo>
                  <a:pt x="55638" y="243802"/>
                </a:lnTo>
                <a:lnTo>
                  <a:pt x="26133" y="214438"/>
                </a:lnTo>
                <a:lnTo>
                  <a:pt x="7104" y="177855"/>
                </a:lnTo>
                <a:lnTo>
                  <a:pt x="0" y="136839"/>
                </a:lnTo>
                <a:lnTo>
                  <a:pt x="6267" y="94171"/>
                </a:lnTo>
                <a:close/>
              </a:path>
            </a:pathLst>
          </a:custGeom>
          <a:ln w="28574">
            <a:solidFill>
              <a:srgbClr val="000000"/>
            </a:solidFill>
          </a:ln>
        </p:spPr>
        <p:txBody>
          <a:bodyPr wrap="square" lIns="0" tIns="0" rIns="0" bIns="0" rtlCol="0"/>
          <a:lstStyle/>
          <a:p>
            <a:endParaRPr/>
          </a:p>
        </p:txBody>
      </p:sp>
      <p:sp>
        <p:nvSpPr>
          <p:cNvPr id="12" name="object 12"/>
          <p:cNvSpPr/>
          <p:nvPr/>
        </p:nvSpPr>
        <p:spPr>
          <a:xfrm>
            <a:off x="1032313" y="1992616"/>
            <a:ext cx="269240" cy="269875"/>
          </a:xfrm>
          <a:custGeom>
            <a:avLst/>
            <a:gdLst/>
            <a:ahLst/>
            <a:cxnLst/>
            <a:rect l="l" t="t" r="r" b="b"/>
            <a:pathLst>
              <a:path w="269240" h="269875">
                <a:moveTo>
                  <a:pt x="6267" y="94171"/>
                </a:moveTo>
                <a:lnTo>
                  <a:pt x="25630" y="55638"/>
                </a:lnTo>
                <a:lnTo>
                  <a:pt x="54995" y="26133"/>
                </a:lnTo>
                <a:lnTo>
                  <a:pt x="91576" y="7104"/>
                </a:lnTo>
                <a:lnTo>
                  <a:pt x="132592" y="0"/>
                </a:lnTo>
                <a:lnTo>
                  <a:pt x="175259" y="6267"/>
                </a:lnTo>
                <a:lnTo>
                  <a:pt x="221328" y="31559"/>
                </a:lnTo>
                <a:lnTo>
                  <a:pt x="254211" y="72556"/>
                </a:lnTo>
                <a:lnTo>
                  <a:pt x="268904" y="123018"/>
                </a:lnTo>
                <a:lnTo>
                  <a:pt x="268622" y="149298"/>
                </a:lnTo>
                <a:lnTo>
                  <a:pt x="263166" y="175261"/>
                </a:lnTo>
                <a:lnTo>
                  <a:pt x="243802" y="213794"/>
                </a:lnTo>
                <a:lnTo>
                  <a:pt x="214437" y="243299"/>
                </a:lnTo>
                <a:lnTo>
                  <a:pt x="177855" y="262328"/>
                </a:lnTo>
                <a:lnTo>
                  <a:pt x="136838" y="269433"/>
                </a:lnTo>
                <a:lnTo>
                  <a:pt x="94171" y="263166"/>
                </a:lnTo>
                <a:lnTo>
                  <a:pt x="55638" y="243802"/>
                </a:lnTo>
                <a:lnTo>
                  <a:pt x="26133" y="214437"/>
                </a:lnTo>
                <a:lnTo>
                  <a:pt x="7104" y="177855"/>
                </a:lnTo>
                <a:lnTo>
                  <a:pt x="0" y="136838"/>
                </a:lnTo>
                <a:lnTo>
                  <a:pt x="6267" y="94171"/>
                </a:lnTo>
                <a:close/>
              </a:path>
            </a:pathLst>
          </a:custGeom>
          <a:ln w="28574">
            <a:solidFill>
              <a:srgbClr val="000000"/>
            </a:solidFill>
          </a:ln>
        </p:spPr>
        <p:txBody>
          <a:bodyPr wrap="square" lIns="0" tIns="0" rIns="0" bIns="0" rtlCol="0"/>
          <a:lstStyle/>
          <a:p>
            <a:endParaRPr/>
          </a:p>
        </p:txBody>
      </p:sp>
      <p:sp>
        <p:nvSpPr>
          <p:cNvPr id="13" name="object 13"/>
          <p:cNvSpPr/>
          <p:nvPr/>
        </p:nvSpPr>
        <p:spPr>
          <a:xfrm>
            <a:off x="1313798" y="2795096"/>
            <a:ext cx="4708525" cy="2044064"/>
          </a:xfrm>
          <a:custGeom>
            <a:avLst/>
            <a:gdLst/>
            <a:ahLst/>
            <a:cxnLst/>
            <a:rect l="l" t="t" r="r" b="b"/>
            <a:pathLst>
              <a:path w="4708525" h="2044064">
                <a:moveTo>
                  <a:pt x="0" y="0"/>
                </a:moveTo>
                <a:lnTo>
                  <a:pt x="37064" y="36458"/>
                </a:lnTo>
                <a:lnTo>
                  <a:pt x="77889" y="79663"/>
                </a:lnTo>
                <a:lnTo>
                  <a:pt x="122318" y="129115"/>
                </a:lnTo>
                <a:lnTo>
                  <a:pt x="170189" y="184312"/>
                </a:lnTo>
                <a:lnTo>
                  <a:pt x="195367" y="213909"/>
                </a:lnTo>
                <a:lnTo>
                  <a:pt x="221346" y="244754"/>
                </a:lnTo>
                <a:lnTo>
                  <a:pt x="248106" y="276786"/>
                </a:lnTo>
                <a:lnTo>
                  <a:pt x="275627" y="309942"/>
                </a:lnTo>
                <a:lnTo>
                  <a:pt x="303890" y="344158"/>
                </a:lnTo>
                <a:lnTo>
                  <a:pt x="332875" y="379373"/>
                </a:lnTo>
                <a:lnTo>
                  <a:pt x="362561" y="415523"/>
                </a:lnTo>
                <a:lnTo>
                  <a:pt x="392930" y="452548"/>
                </a:lnTo>
                <a:lnTo>
                  <a:pt x="423961" y="490382"/>
                </a:lnTo>
                <a:lnTo>
                  <a:pt x="455633" y="528965"/>
                </a:lnTo>
                <a:lnTo>
                  <a:pt x="487929" y="568234"/>
                </a:lnTo>
                <a:lnTo>
                  <a:pt x="520826" y="608126"/>
                </a:lnTo>
                <a:lnTo>
                  <a:pt x="554306" y="648578"/>
                </a:lnTo>
                <a:lnTo>
                  <a:pt x="588349" y="689528"/>
                </a:lnTo>
                <a:lnTo>
                  <a:pt x="622934" y="730914"/>
                </a:lnTo>
                <a:lnTo>
                  <a:pt x="658043" y="772672"/>
                </a:lnTo>
                <a:lnTo>
                  <a:pt x="693654" y="814741"/>
                </a:lnTo>
                <a:lnTo>
                  <a:pt x="729749" y="857057"/>
                </a:lnTo>
                <a:lnTo>
                  <a:pt x="766307" y="899558"/>
                </a:lnTo>
                <a:lnTo>
                  <a:pt x="803308" y="942182"/>
                </a:lnTo>
                <a:lnTo>
                  <a:pt x="840733" y="984866"/>
                </a:lnTo>
                <a:lnTo>
                  <a:pt x="878561" y="1027547"/>
                </a:lnTo>
                <a:lnTo>
                  <a:pt x="916773" y="1070163"/>
                </a:lnTo>
                <a:lnTo>
                  <a:pt x="955349" y="1112652"/>
                </a:lnTo>
                <a:lnTo>
                  <a:pt x="994269" y="1154950"/>
                </a:lnTo>
                <a:lnTo>
                  <a:pt x="1033513" y="1196995"/>
                </a:lnTo>
                <a:lnTo>
                  <a:pt x="1073061" y="1238725"/>
                </a:lnTo>
                <a:lnTo>
                  <a:pt x="1112894" y="1280077"/>
                </a:lnTo>
                <a:lnTo>
                  <a:pt x="1152991" y="1320988"/>
                </a:lnTo>
                <a:lnTo>
                  <a:pt x="1193332" y="1361396"/>
                </a:lnTo>
                <a:lnTo>
                  <a:pt x="1233899" y="1401239"/>
                </a:lnTo>
                <a:lnTo>
                  <a:pt x="1274670" y="1440453"/>
                </a:lnTo>
                <a:lnTo>
                  <a:pt x="1315626" y="1478976"/>
                </a:lnTo>
                <a:lnTo>
                  <a:pt x="1356747" y="1516746"/>
                </a:lnTo>
                <a:lnTo>
                  <a:pt x="1398014" y="1553700"/>
                </a:lnTo>
                <a:lnTo>
                  <a:pt x="1439405" y="1589776"/>
                </a:lnTo>
                <a:lnTo>
                  <a:pt x="1480902" y="1624910"/>
                </a:lnTo>
                <a:lnTo>
                  <a:pt x="1522485" y="1659041"/>
                </a:lnTo>
                <a:lnTo>
                  <a:pt x="1564133" y="1692106"/>
                </a:lnTo>
                <a:lnTo>
                  <a:pt x="1605827" y="1724042"/>
                </a:lnTo>
                <a:lnTo>
                  <a:pt x="1647547" y="1754786"/>
                </a:lnTo>
                <a:lnTo>
                  <a:pt x="1689273" y="1784277"/>
                </a:lnTo>
                <a:lnTo>
                  <a:pt x="1730985" y="1812451"/>
                </a:lnTo>
                <a:lnTo>
                  <a:pt x="1772663" y="1839246"/>
                </a:lnTo>
                <a:lnTo>
                  <a:pt x="1814288" y="1864599"/>
                </a:lnTo>
                <a:lnTo>
                  <a:pt x="1855839" y="1888448"/>
                </a:lnTo>
                <a:lnTo>
                  <a:pt x="1897297" y="1910731"/>
                </a:lnTo>
                <a:lnTo>
                  <a:pt x="1938642" y="1931384"/>
                </a:lnTo>
                <a:lnTo>
                  <a:pt x="1979853" y="1950345"/>
                </a:lnTo>
                <a:lnTo>
                  <a:pt x="2020912" y="1967552"/>
                </a:lnTo>
                <a:lnTo>
                  <a:pt x="2061797" y="1982942"/>
                </a:lnTo>
                <a:lnTo>
                  <a:pt x="2102490" y="1996452"/>
                </a:lnTo>
                <a:lnTo>
                  <a:pt x="2142970" y="2008020"/>
                </a:lnTo>
                <a:lnTo>
                  <a:pt x="2183205" y="2017631"/>
                </a:lnTo>
                <a:lnTo>
                  <a:pt x="2224452" y="2025680"/>
                </a:lnTo>
                <a:lnTo>
                  <a:pt x="2266670" y="2032210"/>
                </a:lnTo>
                <a:lnTo>
                  <a:pt x="2309814" y="2037266"/>
                </a:lnTo>
                <a:lnTo>
                  <a:pt x="2353842" y="2040890"/>
                </a:lnTo>
                <a:lnTo>
                  <a:pt x="2398712" y="2043127"/>
                </a:lnTo>
                <a:lnTo>
                  <a:pt x="2444378" y="2044018"/>
                </a:lnTo>
                <a:lnTo>
                  <a:pt x="2490800" y="2043608"/>
                </a:lnTo>
                <a:lnTo>
                  <a:pt x="2537933" y="2041939"/>
                </a:lnTo>
                <a:lnTo>
                  <a:pt x="2585735" y="2039056"/>
                </a:lnTo>
                <a:lnTo>
                  <a:pt x="2634162" y="2035001"/>
                </a:lnTo>
                <a:lnTo>
                  <a:pt x="2683172" y="2029819"/>
                </a:lnTo>
                <a:lnTo>
                  <a:pt x="2732721" y="2023551"/>
                </a:lnTo>
                <a:lnTo>
                  <a:pt x="2782767" y="2016242"/>
                </a:lnTo>
                <a:lnTo>
                  <a:pt x="2833266" y="2007935"/>
                </a:lnTo>
                <a:lnTo>
                  <a:pt x="2884175" y="1998673"/>
                </a:lnTo>
                <a:lnTo>
                  <a:pt x="2935451" y="1988500"/>
                </a:lnTo>
                <a:lnTo>
                  <a:pt x="2987052" y="1977458"/>
                </a:lnTo>
                <a:lnTo>
                  <a:pt x="3038934" y="1965592"/>
                </a:lnTo>
                <a:lnTo>
                  <a:pt x="3091053" y="1952945"/>
                </a:lnTo>
                <a:lnTo>
                  <a:pt x="3143368" y="1939559"/>
                </a:lnTo>
                <a:lnTo>
                  <a:pt x="3195835" y="1925479"/>
                </a:lnTo>
                <a:lnTo>
                  <a:pt x="3248410" y="1910747"/>
                </a:lnTo>
                <a:lnTo>
                  <a:pt x="3301051" y="1895407"/>
                </a:lnTo>
                <a:lnTo>
                  <a:pt x="3353716" y="1879503"/>
                </a:lnTo>
                <a:lnTo>
                  <a:pt x="3406359" y="1863077"/>
                </a:lnTo>
                <a:lnTo>
                  <a:pt x="3458940" y="1846174"/>
                </a:lnTo>
                <a:lnTo>
                  <a:pt x="3511414" y="1828835"/>
                </a:lnTo>
                <a:lnTo>
                  <a:pt x="3563738" y="1811106"/>
                </a:lnTo>
                <a:lnTo>
                  <a:pt x="3615871" y="1793028"/>
                </a:lnTo>
                <a:lnTo>
                  <a:pt x="3667767" y="1774646"/>
                </a:lnTo>
                <a:lnTo>
                  <a:pt x="3717772" y="1756591"/>
                </a:lnTo>
                <a:lnTo>
                  <a:pt x="3767476" y="1738331"/>
                </a:lnTo>
                <a:lnTo>
                  <a:pt x="3816841" y="1719904"/>
                </a:lnTo>
                <a:lnTo>
                  <a:pt x="3865827" y="1701350"/>
                </a:lnTo>
                <a:lnTo>
                  <a:pt x="3914395" y="1682709"/>
                </a:lnTo>
                <a:lnTo>
                  <a:pt x="3962506" y="1664020"/>
                </a:lnTo>
                <a:lnTo>
                  <a:pt x="4010121" y="1645323"/>
                </a:lnTo>
                <a:lnTo>
                  <a:pt x="4057201" y="1626656"/>
                </a:lnTo>
                <a:lnTo>
                  <a:pt x="4103706" y="1608059"/>
                </a:lnTo>
                <a:lnTo>
                  <a:pt x="4149597" y="1589571"/>
                </a:lnTo>
                <a:lnTo>
                  <a:pt x="4194835" y="1571232"/>
                </a:lnTo>
                <a:lnTo>
                  <a:pt x="4239382" y="1553081"/>
                </a:lnTo>
                <a:lnTo>
                  <a:pt x="4283197" y="1535158"/>
                </a:lnTo>
                <a:lnTo>
                  <a:pt x="4326243" y="1517501"/>
                </a:lnTo>
                <a:lnTo>
                  <a:pt x="4368478" y="1500151"/>
                </a:lnTo>
                <a:lnTo>
                  <a:pt x="4409866" y="1483147"/>
                </a:lnTo>
                <a:lnTo>
                  <a:pt x="4463661" y="1461079"/>
                </a:lnTo>
                <a:lnTo>
                  <a:pt x="4515784" y="1439789"/>
                </a:lnTo>
                <a:lnTo>
                  <a:pt x="4566143" y="1419372"/>
                </a:lnTo>
                <a:lnTo>
                  <a:pt x="4614647" y="1399921"/>
                </a:lnTo>
                <a:lnTo>
                  <a:pt x="4661201" y="1381531"/>
                </a:lnTo>
                <a:lnTo>
                  <a:pt x="4705715" y="1364297"/>
                </a:lnTo>
                <a:lnTo>
                  <a:pt x="4708090" y="1363397"/>
                </a:lnTo>
              </a:path>
            </a:pathLst>
          </a:custGeom>
          <a:ln w="38099">
            <a:solidFill>
              <a:srgbClr val="000000"/>
            </a:solidFill>
          </a:ln>
        </p:spPr>
        <p:txBody>
          <a:bodyPr wrap="square" lIns="0" tIns="0" rIns="0" bIns="0" rtlCol="0"/>
          <a:lstStyle/>
          <a:p>
            <a:endParaRPr/>
          </a:p>
        </p:txBody>
      </p:sp>
      <p:sp>
        <p:nvSpPr>
          <p:cNvPr id="14" name="object 14"/>
          <p:cNvSpPr/>
          <p:nvPr/>
        </p:nvSpPr>
        <p:spPr>
          <a:xfrm>
            <a:off x="5982714" y="4079819"/>
            <a:ext cx="222049" cy="157349"/>
          </a:xfrm>
          <a:prstGeom prst="rect">
            <a:avLst/>
          </a:prstGeom>
          <a:blipFill>
            <a:blip r:embed="rId4" cstate="print"/>
            <a:stretch>
              <a:fillRect/>
            </a:stretch>
          </a:blipFill>
        </p:spPr>
        <p:txBody>
          <a:bodyPr wrap="square" lIns="0" tIns="0" rIns="0" bIns="0" rtlCol="0"/>
          <a:lstStyle/>
          <a:p>
            <a:endParaRPr/>
          </a:p>
        </p:txBody>
      </p:sp>
      <p:sp>
        <p:nvSpPr>
          <p:cNvPr id="15" name="object 15"/>
          <p:cNvSpPr txBox="1"/>
          <p:nvPr/>
        </p:nvSpPr>
        <p:spPr>
          <a:xfrm>
            <a:off x="6752424" y="3940333"/>
            <a:ext cx="1832610" cy="459100"/>
          </a:xfrm>
          <a:prstGeom prst="rect">
            <a:avLst/>
          </a:prstGeom>
        </p:spPr>
        <p:txBody>
          <a:bodyPr vert="horz" wrap="square" lIns="0" tIns="22860" rIns="0" bIns="0" rtlCol="0">
            <a:spAutoFit/>
          </a:bodyPr>
          <a:lstStyle/>
          <a:p>
            <a:pPr marL="160655" marR="5080" indent="-148590">
              <a:lnSpc>
                <a:spcPts val="1650"/>
              </a:lnSpc>
              <a:spcBef>
                <a:spcPts val="180"/>
              </a:spcBef>
            </a:pPr>
            <a:r>
              <a:rPr sz="1400" spc="-5" dirty="0">
                <a:latin typeface="Arial"/>
                <a:cs typeface="Arial"/>
              </a:rPr>
              <a:t>All pixels </a:t>
            </a:r>
            <a:r>
              <a:rPr sz="1400" dirty="0">
                <a:latin typeface="Arial"/>
                <a:cs typeface="Arial"/>
              </a:rPr>
              <a:t>change</a:t>
            </a:r>
            <a:r>
              <a:rPr sz="1400" spc="-90" dirty="0">
                <a:latin typeface="Arial"/>
                <a:cs typeface="Arial"/>
              </a:rPr>
              <a:t> </a:t>
            </a:r>
            <a:r>
              <a:rPr sz="1400" spc="-5" dirty="0">
                <a:latin typeface="Arial"/>
                <a:cs typeface="Arial"/>
              </a:rPr>
              <a:t>when  the </a:t>
            </a:r>
            <a:r>
              <a:rPr sz="1400" dirty="0">
                <a:latin typeface="Arial"/>
                <a:cs typeface="Arial"/>
              </a:rPr>
              <a:t>camera</a:t>
            </a:r>
            <a:r>
              <a:rPr sz="1400" spc="-45" dirty="0">
                <a:latin typeface="Arial"/>
                <a:cs typeface="Arial"/>
              </a:rPr>
              <a:t> </a:t>
            </a:r>
            <a:r>
              <a:rPr sz="1400" dirty="0">
                <a:latin typeface="Arial"/>
                <a:cs typeface="Arial"/>
              </a:rPr>
              <a:t>moves!</a:t>
            </a:r>
            <a:endParaRPr sz="1400">
              <a:latin typeface="Arial"/>
              <a:cs typeface="Arial"/>
            </a:endParaRPr>
          </a:p>
        </p:txBody>
      </p:sp>
      <p:sp>
        <p:nvSpPr>
          <p:cNvPr id="17" name="object 17"/>
          <p:cNvSpPr txBox="1">
            <a:spLocks noGrp="1"/>
          </p:cNvSpPr>
          <p:nvPr>
            <p:ph type="dt" sz="half"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18" name="object 18"/>
          <p:cNvSpPr txBox="1"/>
          <p:nvPr/>
        </p:nvSpPr>
        <p:spPr>
          <a:xfrm>
            <a:off x="5105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9" name="object 19"/>
          <p:cNvSpPr txBox="1"/>
          <p:nvPr/>
        </p:nvSpPr>
        <p:spPr>
          <a:xfrm>
            <a:off x="6357166" y="5550480"/>
            <a:ext cx="178435" cy="807913"/>
          </a:xfrm>
          <a:prstGeom prst="rect">
            <a:avLst/>
          </a:prstGeom>
        </p:spPr>
        <p:txBody>
          <a:bodyPr vert="horz" wrap="square" lIns="0" tIns="0" rIns="0" bIns="0" rtlCol="0">
            <a:spAutoFit/>
          </a:bodyPr>
          <a:lstStyle/>
          <a:p>
            <a:pPr marL="25400">
              <a:lnSpc>
                <a:spcPts val="2090"/>
              </a:lnSpc>
            </a:pPr>
            <a:fld id="{81D60167-4931-47E6-BA6A-407CBD079E47}" type="slidenum">
              <a:rPr dirty="0">
                <a:solidFill>
                  <a:srgbClr val="FFFFFF"/>
                </a:solidFill>
                <a:latin typeface="Arial"/>
                <a:cs typeface="Arial"/>
              </a:rPr>
              <a:pPr marL="25400">
                <a:lnSpc>
                  <a:spcPts val="2090"/>
                </a:lnSpc>
              </a:pPr>
              <a:t>9</a:t>
            </a:fld>
            <a:endParaRPr>
              <a:latin typeface="Arial"/>
              <a:cs typeface="Arial"/>
            </a:endParaRPr>
          </a:p>
        </p:txBody>
      </p:sp>
      <p:sp>
        <p:nvSpPr>
          <p:cNvPr id="20" name="object 20"/>
          <p:cNvSpPr txBox="1">
            <a:spLocks noGrp="1"/>
          </p:cNvSpPr>
          <p:nvPr>
            <p:ph type="ftr" sz="quarter" idx="4294967295"/>
          </p:nvPr>
        </p:nvSpPr>
        <p:spPr>
          <a:xfrm>
            <a:off x="0" y="857251"/>
            <a:ext cx="0" cy="269304"/>
          </a:xfrm>
          <a:prstGeom prst="rect">
            <a:avLst/>
          </a:prstGeom>
        </p:spPr>
        <p:txBody>
          <a:bodyPr vert="horz" wrap="square" lIns="0" tIns="0" rIns="0" bIns="0" rtlCol="0">
            <a:spAutoFit/>
          </a:bodyPr>
          <a:lstStyle/>
          <a:p>
            <a:pPr marL="12700">
              <a:lnSpc>
                <a:spcPts val="2090"/>
              </a:lnSpc>
            </a:pPr>
            <a:endParaRPr spc="-5" dirty="0"/>
          </a:p>
        </p:txBody>
      </p:sp>
      <p:sp>
        <p:nvSpPr>
          <p:cNvPr id="16" name="object 16"/>
          <p:cNvSpPr txBox="1"/>
          <p:nvPr/>
        </p:nvSpPr>
        <p:spPr>
          <a:xfrm>
            <a:off x="73024" y="5128444"/>
            <a:ext cx="906780" cy="201081"/>
          </a:xfrm>
          <a:prstGeom prst="rect">
            <a:avLst/>
          </a:prstGeom>
        </p:spPr>
        <p:txBody>
          <a:bodyPr vert="horz" wrap="square" lIns="0" tIns="8890" rIns="0" bIns="0" rtlCol="0">
            <a:spAutoFit/>
          </a:bodyPr>
          <a:lstStyle/>
          <a:p>
            <a:pPr marL="12700" marR="5080">
              <a:lnSpc>
                <a:spcPct val="104200"/>
              </a:lnSpc>
              <a:spcBef>
                <a:spcPts val="70"/>
              </a:spcBef>
            </a:pPr>
            <a:r>
              <a:rPr sz="600" u="sng" spc="-5" dirty="0">
                <a:solidFill>
                  <a:srgbClr val="0097A7"/>
                </a:solidFill>
                <a:uFill>
                  <a:solidFill>
                    <a:srgbClr val="0097A7"/>
                  </a:solidFill>
                </a:uFill>
                <a:latin typeface="Arial"/>
                <a:cs typeface="Arial"/>
                <a:hlinkClick r:id="rId5"/>
              </a:rPr>
              <a:t>This image</a:t>
            </a:r>
            <a:r>
              <a:rPr sz="600" spc="-5" dirty="0">
                <a:solidFill>
                  <a:srgbClr val="0097A7"/>
                </a:solidFill>
                <a:latin typeface="Arial"/>
                <a:cs typeface="Arial"/>
                <a:hlinkClick r:id="rId5"/>
              </a:rPr>
              <a:t> </a:t>
            </a:r>
            <a:r>
              <a:rPr sz="600" spc="-5" dirty="0">
                <a:latin typeface="Arial"/>
                <a:cs typeface="Arial"/>
              </a:rPr>
              <a:t>by </a:t>
            </a:r>
            <a:r>
              <a:rPr sz="600" u="sng" spc="-5" dirty="0">
                <a:solidFill>
                  <a:srgbClr val="0097A7"/>
                </a:solidFill>
                <a:uFill>
                  <a:solidFill>
                    <a:srgbClr val="0097A7"/>
                  </a:solidFill>
                </a:uFill>
                <a:latin typeface="Arial"/>
                <a:cs typeface="Arial"/>
                <a:hlinkClick r:id="rId6"/>
              </a:rPr>
              <a:t>Nikita</a:t>
            </a:r>
            <a:r>
              <a:rPr sz="600" spc="-5" dirty="0">
                <a:solidFill>
                  <a:srgbClr val="0097A7"/>
                </a:solidFill>
                <a:latin typeface="Arial"/>
                <a:cs typeface="Arial"/>
                <a:hlinkClick r:id="rId6"/>
              </a:rPr>
              <a:t> </a:t>
            </a:r>
            <a:r>
              <a:rPr sz="600" spc="-5" dirty="0">
                <a:latin typeface="Arial"/>
                <a:cs typeface="Arial"/>
              </a:rPr>
              <a:t>is  licensed under </a:t>
            </a:r>
            <a:r>
              <a:rPr sz="600" u="sng" spc="-5" dirty="0">
                <a:solidFill>
                  <a:srgbClr val="0097A7"/>
                </a:solidFill>
                <a:uFill>
                  <a:solidFill>
                    <a:srgbClr val="0097A7"/>
                  </a:solidFill>
                </a:uFill>
                <a:latin typeface="Arial"/>
                <a:cs typeface="Arial"/>
                <a:hlinkClick r:id="rId7"/>
              </a:rPr>
              <a:t>CC-BY</a:t>
            </a:r>
            <a:r>
              <a:rPr sz="600" u="sng" spc="-70" dirty="0">
                <a:solidFill>
                  <a:srgbClr val="0097A7"/>
                </a:solidFill>
                <a:uFill>
                  <a:solidFill>
                    <a:srgbClr val="0097A7"/>
                  </a:solidFill>
                </a:uFill>
                <a:latin typeface="Arial"/>
                <a:cs typeface="Arial"/>
                <a:hlinkClick r:id="rId7"/>
              </a:rPr>
              <a:t> </a:t>
            </a:r>
            <a:r>
              <a:rPr sz="600" u="sng" spc="-5" dirty="0">
                <a:solidFill>
                  <a:srgbClr val="0097A7"/>
                </a:solidFill>
                <a:uFill>
                  <a:solidFill>
                    <a:srgbClr val="0097A7"/>
                  </a:solidFill>
                </a:uFill>
                <a:latin typeface="Arial"/>
                <a:cs typeface="Arial"/>
                <a:hlinkClick r:id="rId7"/>
              </a:rPr>
              <a:t>2.0</a:t>
            </a:r>
            <a:endParaRPr sz="600">
              <a:latin typeface="Arial"/>
              <a:cs typeface="Arial"/>
            </a:endParaRPr>
          </a:p>
        </p:txBody>
      </p:sp>
    </p:spTree>
    <p:extLst>
      <p:ext uri="{BB962C8B-B14F-4D97-AF65-F5344CB8AC3E}">
        <p14:creationId xmlns:p14="http://schemas.microsoft.com/office/powerpoint/2010/main" val="35778479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7900" y="966655"/>
            <a:ext cx="8883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Preview</a:t>
            </a:r>
            <a:endParaRPr>
              <a:latin typeface="Arial"/>
              <a:cs typeface="Arial"/>
            </a:endParaRPr>
          </a:p>
        </p:txBody>
      </p:sp>
      <p:sp>
        <p:nvSpPr>
          <p:cNvPr id="3" name="object 3"/>
          <p:cNvSpPr/>
          <p:nvPr/>
        </p:nvSpPr>
        <p:spPr>
          <a:xfrm>
            <a:off x="2377146" y="3877019"/>
            <a:ext cx="3085243" cy="15683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508238" y="3983118"/>
            <a:ext cx="1176472" cy="145352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27821" y="947200"/>
            <a:ext cx="6206062" cy="285711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7" name="object 7"/>
          <p:cNvSpPr txBox="1">
            <a:spLocks noGrp="1"/>
          </p:cNvSpPr>
          <p:nvPr>
            <p:ph type="sldNum" sz="quarter" idx="7"/>
          </p:nvPr>
        </p:nvSpPr>
        <p:spPr>
          <a:xfrm>
            <a:off x="5105646" y="7843899"/>
            <a:ext cx="1432559" cy="615553"/>
          </a:xfrm>
          <a:prstGeom prst="rect">
            <a:avLst/>
          </a:prstGeom>
        </p:spPr>
        <p:txBody>
          <a:bodyPr vert="horz" wrap="square" lIns="0" tIns="0" rIns="0" bIns="0" rtlCol="0" anchor="ctr">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90</a:t>
            </a:fld>
            <a:endParaRPr sz="2000"/>
          </a:p>
        </p:txBody>
      </p:sp>
      <p:sp>
        <p:nvSpPr>
          <p:cNvPr id="8" name="object 8"/>
          <p:cNvSpPr txBox="1">
            <a:spLocks noGrp="1"/>
          </p:cNvSpPr>
          <p:nvPr>
            <p:ph type="dt" sz="half" idx="6"/>
          </p:nvPr>
        </p:nvSpPr>
        <p:spPr>
          <a:xfrm>
            <a:off x="7634718" y="8004211"/>
            <a:ext cx="1433195" cy="294953"/>
          </a:xfrm>
          <a:prstGeom prst="rect">
            <a:avLst/>
          </a:prstGeom>
        </p:spPr>
        <p:txBody>
          <a:bodyPr vert="horz" wrap="square" lIns="0" tIns="0" rIns="0" bIns="0" rtlCol="0" anchor="ctr">
            <a:spAutoFit/>
          </a:bodyPr>
          <a:lstStyle/>
          <a:p>
            <a:pPr marL="12700">
              <a:lnSpc>
                <a:spcPts val="2310"/>
              </a:lnSpc>
            </a:pPr>
            <a:r>
              <a:rPr spc="-5" dirty="0"/>
              <a:t>April 17,</a:t>
            </a:r>
            <a:r>
              <a:rPr spc="-90" dirty="0"/>
              <a:t> </a:t>
            </a:r>
            <a:r>
              <a:rPr spc="-5" dirty="0"/>
              <a:t>2018</a:t>
            </a:r>
          </a:p>
        </p:txBody>
      </p:sp>
      <p:sp>
        <p:nvSpPr>
          <p:cNvPr id="9" name="object 9"/>
          <p:cNvSpPr txBox="1">
            <a:spLocks noGrp="1"/>
          </p:cNvSpPr>
          <p:nvPr>
            <p:ph type="ftr" sz="quarter" idx="5"/>
          </p:nvPr>
        </p:nvSpPr>
        <p:spPr>
          <a:xfrm>
            <a:off x="72824" y="8017036"/>
            <a:ext cx="4514850" cy="269304"/>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33536741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0050" y="934150"/>
            <a:ext cx="4308841" cy="445584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68216" y="1113624"/>
            <a:ext cx="683895" cy="632460"/>
          </a:xfrm>
          <a:custGeom>
            <a:avLst/>
            <a:gdLst/>
            <a:ahLst/>
            <a:cxnLst/>
            <a:rect l="l" t="t" r="r" b="b"/>
            <a:pathLst>
              <a:path w="683894" h="632460">
                <a:moveTo>
                  <a:pt x="0" y="0"/>
                </a:moveTo>
                <a:lnTo>
                  <a:pt x="683698" y="0"/>
                </a:lnTo>
                <a:lnTo>
                  <a:pt x="683698" y="632398"/>
                </a:lnTo>
                <a:lnTo>
                  <a:pt x="0" y="632398"/>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410199" y="857250"/>
            <a:ext cx="957580" cy="256540"/>
          </a:xfrm>
          <a:custGeom>
            <a:avLst/>
            <a:gdLst/>
            <a:ahLst/>
            <a:cxnLst/>
            <a:rect l="l" t="t" r="r" b="b"/>
            <a:pathLst>
              <a:path w="957580" h="256540">
                <a:moveTo>
                  <a:pt x="957298" y="0"/>
                </a:moveTo>
                <a:lnTo>
                  <a:pt x="957298" y="256374"/>
                </a:lnTo>
                <a:lnTo>
                  <a:pt x="0" y="256374"/>
                </a:lnTo>
                <a:lnTo>
                  <a:pt x="0" y="0"/>
                </a:lnTo>
                <a:lnTo>
                  <a:pt x="957298" y="0"/>
                </a:lnTo>
                <a:close/>
              </a:path>
            </a:pathLst>
          </a:custGeom>
          <a:solidFill>
            <a:srgbClr val="FFFFFF"/>
          </a:solidFill>
        </p:spPr>
        <p:txBody>
          <a:bodyPr wrap="square" lIns="0" tIns="0" rIns="0" bIns="0" rtlCol="0"/>
          <a:lstStyle/>
          <a:p>
            <a:endParaRPr/>
          </a:p>
        </p:txBody>
      </p:sp>
      <p:sp>
        <p:nvSpPr>
          <p:cNvPr id="5" name="object 5"/>
          <p:cNvSpPr/>
          <p:nvPr/>
        </p:nvSpPr>
        <p:spPr>
          <a:xfrm>
            <a:off x="1751922" y="1027280"/>
            <a:ext cx="7163135" cy="25779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6339758" y="1380982"/>
            <a:ext cx="2563495" cy="664845"/>
          </a:xfrm>
          <a:prstGeom prst="rect">
            <a:avLst/>
          </a:prstGeom>
        </p:spPr>
        <p:txBody>
          <a:bodyPr vert="horz" wrap="square" lIns="0" tIns="12700" rIns="0" bIns="0" rtlCol="0">
            <a:spAutoFit/>
          </a:bodyPr>
          <a:lstStyle/>
          <a:p>
            <a:pPr marL="12700">
              <a:lnSpc>
                <a:spcPts val="2875"/>
              </a:lnSpc>
              <a:spcBef>
                <a:spcPts val="100"/>
              </a:spcBef>
            </a:pPr>
            <a:r>
              <a:rPr sz="2400" spc="-5" dirty="0">
                <a:latin typeface="Arial"/>
                <a:cs typeface="Arial"/>
              </a:rPr>
              <a:t>example 5x5</a:t>
            </a:r>
            <a:r>
              <a:rPr sz="2400" spc="-90" dirty="0">
                <a:latin typeface="Arial"/>
                <a:cs typeface="Arial"/>
              </a:rPr>
              <a:t> </a:t>
            </a:r>
            <a:r>
              <a:rPr sz="2400" spc="-5" dirty="0">
                <a:latin typeface="Arial"/>
                <a:cs typeface="Arial"/>
              </a:rPr>
              <a:t>filters</a:t>
            </a:r>
            <a:endParaRPr sz="2400">
              <a:latin typeface="Arial"/>
              <a:cs typeface="Arial"/>
            </a:endParaRPr>
          </a:p>
          <a:p>
            <a:pPr marL="12700">
              <a:lnSpc>
                <a:spcPts val="2155"/>
              </a:lnSpc>
            </a:pPr>
            <a:r>
              <a:rPr dirty="0">
                <a:latin typeface="Arial"/>
                <a:cs typeface="Arial"/>
              </a:rPr>
              <a:t>(32</a:t>
            </a:r>
            <a:r>
              <a:rPr spc="-10" dirty="0">
                <a:latin typeface="Arial"/>
                <a:cs typeface="Arial"/>
              </a:rPr>
              <a:t> </a:t>
            </a:r>
            <a:r>
              <a:rPr spc="-5" dirty="0">
                <a:latin typeface="Arial"/>
                <a:cs typeface="Arial"/>
              </a:rPr>
              <a:t>total)</a:t>
            </a:r>
            <a:endParaRPr>
              <a:latin typeface="Arial"/>
              <a:cs typeface="Arial"/>
            </a:endParaRPr>
          </a:p>
        </p:txBody>
      </p:sp>
      <p:sp>
        <p:nvSpPr>
          <p:cNvPr id="7" name="object 7"/>
          <p:cNvSpPr/>
          <p:nvPr/>
        </p:nvSpPr>
        <p:spPr>
          <a:xfrm>
            <a:off x="1803164" y="1027375"/>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FF0000"/>
            </a:solidFill>
          </a:ln>
        </p:spPr>
        <p:txBody>
          <a:bodyPr wrap="square" lIns="0" tIns="0" rIns="0" bIns="0" rtlCol="0"/>
          <a:lstStyle/>
          <a:p>
            <a:endParaRPr/>
          </a:p>
        </p:txBody>
      </p:sp>
      <p:sp>
        <p:nvSpPr>
          <p:cNvPr id="8" name="object 8"/>
          <p:cNvSpPr/>
          <p:nvPr/>
        </p:nvSpPr>
        <p:spPr>
          <a:xfrm>
            <a:off x="502825" y="2171847"/>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FF0000"/>
            </a:solidFill>
          </a:ln>
        </p:spPr>
        <p:txBody>
          <a:bodyPr wrap="square" lIns="0" tIns="0" rIns="0" bIns="0" rtlCol="0"/>
          <a:lstStyle/>
          <a:p>
            <a:endParaRPr/>
          </a:p>
        </p:txBody>
      </p:sp>
      <p:sp>
        <p:nvSpPr>
          <p:cNvPr id="9" name="object 9"/>
          <p:cNvSpPr/>
          <p:nvPr/>
        </p:nvSpPr>
        <p:spPr>
          <a:xfrm>
            <a:off x="1134865" y="1285076"/>
            <a:ext cx="792480" cy="1109980"/>
          </a:xfrm>
          <a:custGeom>
            <a:avLst/>
            <a:gdLst/>
            <a:ahLst/>
            <a:cxnLst/>
            <a:rect l="l" t="t" r="r" b="b"/>
            <a:pathLst>
              <a:path w="792480" h="1109980">
                <a:moveTo>
                  <a:pt x="792198" y="0"/>
                </a:moveTo>
                <a:lnTo>
                  <a:pt x="0" y="1109962"/>
                </a:lnTo>
              </a:path>
            </a:pathLst>
          </a:custGeom>
          <a:ln w="19049">
            <a:solidFill>
              <a:srgbClr val="FF0000"/>
            </a:solidFill>
          </a:ln>
        </p:spPr>
        <p:txBody>
          <a:bodyPr wrap="square" lIns="0" tIns="0" rIns="0" bIns="0" rtlCol="0"/>
          <a:lstStyle/>
          <a:p>
            <a:endParaRPr/>
          </a:p>
        </p:txBody>
      </p:sp>
      <p:sp>
        <p:nvSpPr>
          <p:cNvPr id="10" name="object 10"/>
          <p:cNvSpPr/>
          <p:nvPr/>
        </p:nvSpPr>
        <p:spPr>
          <a:xfrm>
            <a:off x="1075117" y="2367234"/>
            <a:ext cx="94882" cy="10769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982164" y="3765345"/>
            <a:ext cx="4009048" cy="453839"/>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5278141" y="2713552"/>
            <a:ext cx="3530600" cy="852169"/>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We </a:t>
            </a:r>
            <a:r>
              <a:rPr dirty="0">
                <a:latin typeface="Arial"/>
                <a:cs typeface="Arial"/>
              </a:rPr>
              <a:t>call </a:t>
            </a:r>
            <a:r>
              <a:rPr spc="-5" dirty="0">
                <a:latin typeface="Arial"/>
                <a:cs typeface="Arial"/>
              </a:rPr>
              <a:t>the layer </a:t>
            </a:r>
            <a:r>
              <a:rPr dirty="0">
                <a:latin typeface="Arial"/>
                <a:cs typeface="Arial"/>
              </a:rPr>
              <a:t>convolutional  </a:t>
            </a:r>
            <a:r>
              <a:rPr spc="-5" dirty="0">
                <a:latin typeface="Arial"/>
                <a:cs typeface="Arial"/>
              </a:rPr>
              <a:t>because it is </a:t>
            </a:r>
            <a:r>
              <a:rPr dirty="0">
                <a:latin typeface="Arial"/>
                <a:cs typeface="Arial"/>
              </a:rPr>
              <a:t>related </a:t>
            </a:r>
            <a:r>
              <a:rPr spc="-5" dirty="0">
                <a:latin typeface="Arial"/>
                <a:cs typeface="Arial"/>
              </a:rPr>
              <a:t>to</a:t>
            </a:r>
            <a:r>
              <a:rPr spc="-90" dirty="0">
                <a:latin typeface="Arial"/>
                <a:cs typeface="Arial"/>
              </a:rPr>
              <a:t> </a:t>
            </a:r>
            <a:r>
              <a:rPr dirty="0">
                <a:latin typeface="Arial"/>
                <a:cs typeface="Arial"/>
              </a:rPr>
              <a:t>convolution  </a:t>
            </a:r>
            <a:r>
              <a:rPr spc="-5" dirty="0">
                <a:latin typeface="Arial"/>
                <a:cs typeface="Arial"/>
              </a:rPr>
              <a:t>of two</a:t>
            </a:r>
            <a:r>
              <a:rPr spc="-15" dirty="0">
                <a:latin typeface="Arial"/>
                <a:cs typeface="Arial"/>
              </a:rPr>
              <a:t> </a:t>
            </a:r>
            <a:r>
              <a:rPr dirty="0">
                <a:latin typeface="Arial"/>
                <a:cs typeface="Arial"/>
              </a:rPr>
              <a:t>signals:</a:t>
            </a:r>
            <a:endParaRPr>
              <a:latin typeface="Arial"/>
              <a:cs typeface="Arial"/>
            </a:endParaRPr>
          </a:p>
        </p:txBody>
      </p:sp>
      <p:sp>
        <p:nvSpPr>
          <p:cNvPr id="13" name="object 13"/>
          <p:cNvSpPr/>
          <p:nvPr/>
        </p:nvSpPr>
        <p:spPr>
          <a:xfrm>
            <a:off x="7674109" y="4295793"/>
            <a:ext cx="0" cy="339090"/>
          </a:xfrm>
          <a:custGeom>
            <a:avLst/>
            <a:gdLst/>
            <a:ahLst/>
            <a:cxnLst/>
            <a:rect l="l" t="t" r="r" b="b"/>
            <a:pathLst>
              <a:path h="339089">
                <a:moveTo>
                  <a:pt x="0" y="338699"/>
                </a:moveTo>
                <a:lnTo>
                  <a:pt x="0" y="0"/>
                </a:lnTo>
              </a:path>
            </a:pathLst>
          </a:custGeom>
          <a:ln w="19049">
            <a:solidFill>
              <a:srgbClr val="666666"/>
            </a:solidFill>
          </a:ln>
        </p:spPr>
        <p:txBody>
          <a:bodyPr wrap="square" lIns="0" tIns="0" rIns="0" bIns="0" rtlCol="0"/>
          <a:lstStyle/>
          <a:p>
            <a:endParaRPr/>
          </a:p>
        </p:txBody>
      </p:sp>
      <p:sp>
        <p:nvSpPr>
          <p:cNvPr id="14" name="object 14"/>
          <p:cNvSpPr/>
          <p:nvPr/>
        </p:nvSpPr>
        <p:spPr>
          <a:xfrm>
            <a:off x="7633110" y="4199819"/>
            <a:ext cx="81999" cy="105499"/>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5968188" y="4667632"/>
            <a:ext cx="3018790" cy="459100"/>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a:cs typeface="Arial"/>
              </a:rPr>
              <a:t>elementwise </a:t>
            </a:r>
            <a:r>
              <a:rPr sz="1400" dirty="0">
                <a:latin typeface="Arial"/>
                <a:cs typeface="Arial"/>
              </a:rPr>
              <a:t>multiplication </a:t>
            </a:r>
            <a:r>
              <a:rPr sz="1400" spc="-5" dirty="0">
                <a:latin typeface="Arial"/>
                <a:cs typeface="Arial"/>
              </a:rPr>
              <a:t>and </a:t>
            </a:r>
            <a:r>
              <a:rPr sz="1400" dirty="0">
                <a:latin typeface="Arial"/>
                <a:cs typeface="Arial"/>
              </a:rPr>
              <a:t>sum</a:t>
            </a:r>
            <a:r>
              <a:rPr sz="1400" spc="-95" dirty="0">
                <a:latin typeface="Arial"/>
                <a:cs typeface="Arial"/>
              </a:rPr>
              <a:t> </a:t>
            </a:r>
            <a:r>
              <a:rPr sz="1400" spc="-5" dirty="0">
                <a:latin typeface="Arial"/>
                <a:cs typeface="Arial"/>
              </a:rPr>
              <a:t>of  </a:t>
            </a:r>
            <a:r>
              <a:rPr sz="1400" dirty="0">
                <a:latin typeface="Arial"/>
                <a:cs typeface="Arial"/>
              </a:rPr>
              <a:t>a </a:t>
            </a:r>
            <a:r>
              <a:rPr sz="1400" spc="-5" dirty="0">
                <a:latin typeface="Arial"/>
                <a:cs typeface="Arial"/>
              </a:rPr>
              <a:t>filter and the </a:t>
            </a:r>
            <a:r>
              <a:rPr sz="1400" dirty="0">
                <a:latin typeface="Arial"/>
                <a:cs typeface="Arial"/>
              </a:rPr>
              <a:t>signal</a:t>
            </a:r>
            <a:r>
              <a:rPr sz="1400" spc="-35" dirty="0">
                <a:latin typeface="Arial"/>
                <a:cs typeface="Arial"/>
              </a:rPr>
              <a:t> </a:t>
            </a:r>
            <a:r>
              <a:rPr sz="1400" dirty="0">
                <a:latin typeface="Arial"/>
                <a:cs typeface="Arial"/>
              </a:rPr>
              <a:t>(image)</a:t>
            </a:r>
            <a:endParaRPr sz="1400">
              <a:latin typeface="Arial"/>
              <a:cs typeface="Arial"/>
            </a:endParaRPr>
          </a:p>
        </p:txBody>
      </p:sp>
      <p:sp>
        <p:nvSpPr>
          <p:cNvPr id="16" name="object 16"/>
          <p:cNvSpPr txBox="1">
            <a:spLocks noGrp="1"/>
          </p:cNvSpPr>
          <p:nvPr>
            <p:ph type="title"/>
          </p:nvPr>
        </p:nvSpPr>
        <p:spPr>
          <a:xfrm>
            <a:off x="2104798" y="1239092"/>
            <a:ext cx="1943100" cy="575945"/>
          </a:xfrm>
          <a:prstGeom prst="rect">
            <a:avLst/>
          </a:prstGeom>
        </p:spPr>
        <p:txBody>
          <a:bodyPr vert="horz" wrap="square" lIns="0" tIns="12700" rIns="0" bIns="0" rtlCol="0" anchor="ctr">
            <a:spAutoFit/>
          </a:bodyPr>
          <a:lstStyle/>
          <a:p>
            <a:pPr marL="12700">
              <a:lnSpc>
                <a:spcPct val="100000"/>
              </a:lnSpc>
              <a:spcBef>
                <a:spcPts val="100"/>
              </a:spcBef>
            </a:pPr>
            <a:r>
              <a:rPr sz="1800" spc="-5" dirty="0">
                <a:solidFill>
                  <a:srgbClr val="FF0000"/>
                </a:solidFill>
              </a:rPr>
              <a:t>one filter</a:t>
            </a:r>
            <a:r>
              <a:rPr sz="1800" spc="-20" dirty="0">
                <a:solidFill>
                  <a:srgbClr val="FF0000"/>
                </a:solidFill>
              </a:rPr>
              <a:t> </a:t>
            </a:r>
            <a:r>
              <a:rPr sz="1800" spc="-5" dirty="0">
                <a:solidFill>
                  <a:srgbClr val="FF0000"/>
                </a:solidFill>
              </a:rPr>
              <a:t>=&gt;</a:t>
            </a:r>
            <a:endParaRPr sz="1800"/>
          </a:p>
          <a:p>
            <a:pPr marL="12700">
              <a:lnSpc>
                <a:spcPct val="100000"/>
              </a:lnSpc>
              <a:spcBef>
                <a:spcPts val="15"/>
              </a:spcBef>
            </a:pPr>
            <a:r>
              <a:rPr sz="1800" spc="-5" dirty="0">
                <a:solidFill>
                  <a:srgbClr val="FF0000"/>
                </a:solidFill>
              </a:rPr>
              <a:t>one activation</a:t>
            </a:r>
            <a:r>
              <a:rPr sz="1800" spc="-85" dirty="0">
                <a:solidFill>
                  <a:srgbClr val="FF0000"/>
                </a:solidFill>
              </a:rPr>
              <a:t> </a:t>
            </a:r>
            <a:r>
              <a:rPr sz="1800" dirty="0">
                <a:solidFill>
                  <a:srgbClr val="FF0000"/>
                </a:solidFill>
              </a:rPr>
              <a:t>map</a:t>
            </a:r>
            <a:endParaRPr sz="1800"/>
          </a:p>
        </p:txBody>
      </p:sp>
      <p:sp>
        <p:nvSpPr>
          <p:cNvPr id="17" name="object 17"/>
          <p:cNvSpPr/>
          <p:nvPr/>
        </p:nvSpPr>
        <p:spPr>
          <a:xfrm>
            <a:off x="4908590" y="1035975"/>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0000FF"/>
            </a:solidFill>
          </a:ln>
        </p:spPr>
        <p:txBody>
          <a:bodyPr wrap="square" lIns="0" tIns="0" rIns="0" bIns="0" rtlCol="0"/>
          <a:lstStyle/>
          <a:p>
            <a:endParaRPr/>
          </a:p>
        </p:txBody>
      </p:sp>
      <p:sp>
        <p:nvSpPr>
          <p:cNvPr id="18" name="object 18"/>
          <p:cNvSpPr/>
          <p:nvPr/>
        </p:nvSpPr>
        <p:spPr>
          <a:xfrm>
            <a:off x="1153260" y="1293677"/>
            <a:ext cx="3879850" cy="2150745"/>
          </a:xfrm>
          <a:custGeom>
            <a:avLst/>
            <a:gdLst/>
            <a:ahLst/>
            <a:cxnLst/>
            <a:rect l="l" t="t" r="r" b="b"/>
            <a:pathLst>
              <a:path w="3879850" h="2150745">
                <a:moveTo>
                  <a:pt x="3879229" y="0"/>
                </a:moveTo>
                <a:lnTo>
                  <a:pt x="0" y="2150193"/>
                </a:lnTo>
              </a:path>
            </a:pathLst>
          </a:custGeom>
          <a:ln w="19049">
            <a:solidFill>
              <a:srgbClr val="0000FF"/>
            </a:solidFill>
          </a:ln>
        </p:spPr>
        <p:txBody>
          <a:bodyPr wrap="square" lIns="0" tIns="0" rIns="0" bIns="0" rtlCol="0"/>
          <a:lstStyle/>
          <a:p>
            <a:endParaRPr/>
          </a:p>
        </p:txBody>
      </p:sp>
      <p:sp>
        <p:nvSpPr>
          <p:cNvPr id="19" name="object 19"/>
          <p:cNvSpPr/>
          <p:nvPr/>
        </p:nvSpPr>
        <p:spPr>
          <a:xfrm>
            <a:off x="1068123" y="3406819"/>
            <a:ext cx="109917" cy="88474"/>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502825" y="3458619"/>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0000FF"/>
            </a:solidFill>
          </a:ln>
        </p:spPr>
        <p:txBody>
          <a:bodyPr wrap="square" lIns="0" tIns="0" rIns="0" bIns="0" rtlCol="0"/>
          <a:lstStyle/>
          <a:p>
            <a:endParaRPr/>
          </a:p>
        </p:txBody>
      </p:sp>
      <p:sp>
        <p:nvSpPr>
          <p:cNvPr id="21" name="object 21"/>
          <p:cNvSpPr/>
          <p:nvPr/>
        </p:nvSpPr>
        <p:spPr>
          <a:xfrm>
            <a:off x="3663115" y="5257662"/>
            <a:ext cx="1030357" cy="65335"/>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23" name="object 23"/>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91</a:t>
            </a:fld>
            <a:endParaRPr sz="2000"/>
          </a:p>
        </p:txBody>
      </p:sp>
      <p:sp>
        <p:nvSpPr>
          <p:cNvPr id="24" name="object 24"/>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25" name="object 25"/>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17891685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101399"/>
            <a:ext cx="9143981" cy="437891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6200" y="857250"/>
            <a:ext cx="687705"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preview:</a:t>
            </a:r>
            <a:endParaRPr sz="1400">
              <a:latin typeface="Arial"/>
              <a:cs typeface="Arial"/>
            </a:endParaRPr>
          </a:p>
        </p:txBody>
      </p:sp>
      <p:sp>
        <p:nvSpPr>
          <p:cNvPr id="4" name="object 4"/>
          <p:cNvSpPr/>
          <p:nvPr/>
        </p:nvSpPr>
        <p:spPr>
          <a:xfrm>
            <a:off x="43176" y="2945524"/>
            <a:ext cx="2192645" cy="200244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6" name="object 6"/>
          <p:cNvSpPr txBox="1">
            <a:spLocks noGrp="1"/>
          </p:cNvSpPr>
          <p:nvPr>
            <p:ph type="sldNum" sz="quarter" idx="7"/>
          </p:nvPr>
        </p:nvSpPr>
        <p:spPr>
          <a:xfrm>
            <a:off x="5105646" y="7843899"/>
            <a:ext cx="1432559" cy="615553"/>
          </a:xfrm>
          <a:prstGeom prst="rect">
            <a:avLst/>
          </a:prstGeom>
        </p:spPr>
        <p:txBody>
          <a:bodyPr vert="horz" wrap="square" lIns="0" tIns="0" rIns="0" bIns="0" rtlCol="0" anchor="ctr">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92</a:t>
            </a:fld>
            <a:endParaRPr sz="2000"/>
          </a:p>
        </p:txBody>
      </p:sp>
      <p:sp>
        <p:nvSpPr>
          <p:cNvPr id="7" name="object 7"/>
          <p:cNvSpPr txBox="1">
            <a:spLocks noGrp="1"/>
          </p:cNvSpPr>
          <p:nvPr>
            <p:ph type="dt" sz="half" idx="6"/>
          </p:nvPr>
        </p:nvSpPr>
        <p:spPr>
          <a:xfrm>
            <a:off x="7634718" y="8004211"/>
            <a:ext cx="1433195" cy="294953"/>
          </a:xfrm>
          <a:prstGeom prst="rect">
            <a:avLst/>
          </a:prstGeom>
        </p:spPr>
        <p:txBody>
          <a:bodyPr vert="horz" wrap="square" lIns="0" tIns="0" rIns="0" bIns="0" rtlCol="0" anchor="ctr">
            <a:spAutoFit/>
          </a:bodyPr>
          <a:lstStyle/>
          <a:p>
            <a:pPr marL="12700">
              <a:lnSpc>
                <a:spcPts val="2310"/>
              </a:lnSpc>
            </a:pPr>
            <a:r>
              <a:rPr spc="-5" dirty="0"/>
              <a:t>April 17,</a:t>
            </a:r>
            <a:r>
              <a:rPr spc="-90" dirty="0"/>
              <a:t> </a:t>
            </a:r>
            <a:r>
              <a:rPr spc="-5" dirty="0"/>
              <a:t>2018</a:t>
            </a:r>
          </a:p>
        </p:txBody>
      </p:sp>
      <p:sp>
        <p:nvSpPr>
          <p:cNvPr id="8" name="object 8"/>
          <p:cNvSpPr txBox="1">
            <a:spLocks noGrp="1"/>
          </p:cNvSpPr>
          <p:nvPr>
            <p:ph type="ftr" sz="quarter" idx="5"/>
          </p:nvPr>
        </p:nvSpPr>
        <p:spPr>
          <a:xfrm>
            <a:off x="72824" y="8017036"/>
            <a:ext cx="4514850" cy="269304"/>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36680411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048" y="1068757"/>
            <a:ext cx="5187950" cy="391160"/>
          </a:xfrm>
          <a:prstGeom prst="rect">
            <a:avLst/>
          </a:prstGeom>
        </p:spPr>
        <p:txBody>
          <a:bodyPr vert="horz" wrap="square" lIns="0" tIns="12700" rIns="0" bIns="0" rtlCol="0" anchor="ctr">
            <a:spAutoFit/>
          </a:bodyPr>
          <a:lstStyle/>
          <a:p>
            <a:pPr marL="12700">
              <a:lnSpc>
                <a:spcPct val="100000"/>
              </a:lnSpc>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662948" y="3297668"/>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794550" y="3146971"/>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662949"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662949" y="3146971"/>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662949"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794550" y="3297668"/>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2259196" y="3412770"/>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2259196" y="3412770"/>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769698" y="3553920"/>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789199"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925399" y="3167221"/>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951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p:nvPr/>
        </p:nvSpPr>
        <p:spPr>
          <a:xfrm>
            <a:off x="246424" y="2918199"/>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459597"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246424" y="2174973"/>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246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246424" y="2174973"/>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459596" y="2918199"/>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1296376" y="1813430"/>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2" name="object 22"/>
          <p:cNvSpPr/>
          <p:nvPr/>
        </p:nvSpPr>
        <p:spPr>
          <a:xfrm>
            <a:off x="1428810" y="1994373"/>
            <a:ext cx="929005" cy="220345"/>
          </a:xfrm>
          <a:custGeom>
            <a:avLst/>
            <a:gdLst/>
            <a:ahLst/>
            <a:cxnLst/>
            <a:rect l="l" t="t" r="r" b="b"/>
            <a:pathLst>
              <a:path w="929005" h="220344">
                <a:moveTo>
                  <a:pt x="928685" y="0"/>
                </a:moveTo>
                <a:lnTo>
                  <a:pt x="0" y="219929"/>
                </a:lnTo>
              </a:path>
            </a:pathLst>
          </a:custGeom>
          <a:ln w="9524">
            <a:solidFill>
              <a:srgbClr val="FF0000"/>
            </a:solidFill>
          </a:ln>
        </p:spPr>
        <p:txBody>
          <a:bodyPr wrap="square" lIns="0" tIns="0" rIns="0" bIns="0" rtlCol="0"/>
          <a:lstStyle/>
          <a:p>
            <a:endParaRPr/>
          </a:p>
        </p:txBody>
      </p:sp>
      <p:sp>
        <p:nvSpPr>
          <p:cNvPr id="23" name="object 23"/>
          <p:cNvSpPr/>
          <p:nvPr/>
        </p:nvSpPr>
        <p:spPr>
          <a:xfrm>
            <a:off x="1386747" y="2198993"/>
            <a:ext cx="45720" cy="31115"/>
          </a:xfrm>
          <a:custGeom>
            <a:avLst/>
            <a:gdLst/>
            <a:ahLst/>
            <a:cxnLst/>
            <a:rect l="l" t="t" r="r" b="b"/>
            <a:pathLst>
              <a:path w="45719" h="31115">
                <a:moveTo>
                  <a:pt x="45687" y="30619"/>
                </a:moveTo>
                <a:lnTo>
                  <a:pt x="0" y="25269"/>
                </a:lnTo>
                <a:lnTo>
                  <a:pt x="38437" y="0"/>
                </a:lnTo>
                <a:lnTo>
                  <a:pt x="45687" y="30619"/>
                </a:lnTo>
                <a:close/>
              </a:path>
            </a:pathLst>
          </a:custGeom>
          <a:solidFill>
            <a:srgbClr val="FF0000"/>
          </a:solidFill>
        </p:spPr>
        <p:txBody>
          <a:bodyPr wrap="square" lIns="0" tIns="0" rIns="0" bIns="0" rtlCol="0"/>
          <a:lstStyle/>
          <a:p>
            <a:endParaRPr/>
          </a:p>
        </p:txBody>
      </p:sp>
      <p:sp>
        <p:nvSpPr>
          <p:cNvPr id="24" name="object 24"/>
          <p:cNvSpPr/>
          <p:nvPr/>
        </p:nvSpPr>
        <p:spPr>
          <a:xfrm>
            <a:off x="1386747" y="2198993"/>
            <a:ext cx="45720" cy="31115"/>
          </a:xfrm>
          <a:custGeom>
            <a:avLst/>
            <a:gdLst/>
            <a:ahLst/>
            <a:cxnLst/>
            <a:rect l="l" t="t" r="r" b="b"/>
            <a:pathLst>
              <a:path w="45719" h="31115">
                <a:moveTo>
                  <a:pt x="38437" y="0"/>
                </a:moveTo>
                <a:lnTo>
                  <a:pt x="0" y="25269"/>
                </a:lnTo>
                <a:lnTo>
                  <a:pt x="45687" y="30619"/>
                </a:lnTo>
                <a:lnTo>
                  <a:pt x="38437" y="0"/>
                </a:lnTo>
                <a:close/>
              </a:path>
            </a:pathLst>
          </a:custGeom>
          <a:ln w="9524">
            <a:solidFill>
              <a:srgbClr val="FF0000"/>
            </a:solidFill>
          </a:ln>
        </p:spPr>
        <p:txBody>
          <a:bodyPr wrap="square" lIns="0" tIns="0" rIns="0" bIns="0" rtlCol="0"/>
          <a:lstStyle/>
          <a:p>
            <a:endParaRPr/>
          </a:p>
        </p:txBody>
      </p:sp>
      <p:sp>
        <p:nvSpPr>
          <p:cNvPr id="25" name="object 25"/>
          <p:cNvSpPr/>
          <p:nvPr/>
        </p:nvSpPr>
        <p:spPr>
          <a:xfrm>
            <a:off x="1115462" y="2477896"/>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6" name="object 26"/>
          <p:cNvSpPr/>
          <p:nvPr/>
        </p:nvSpPr>
        <p:spPr>
          <a:xfrm>
            <a:off x="1075176" y="2986423"/>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7" name="object 27"/>
          <p:cNvSpPr/>
          <p:nvPr/>
        </p:nvSpPr>
        <p:spPr>
          <a:xfrm>
            <a:off x="1075176" y="2986423"/>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8" name="object 28"/>
          <p:cNvSpPr/>
          <p:nvPr/>
        </p:nvSpPr>
        <p:spPr>
          <a:xfrm>
            <a:off x="2626394" y="3900968"/>
            <a:ext cx="257810" cy="476884"/>
          </a:xfrm>
          <a:custGeom>
            <a:avLst/>
            <a:gdLst/>
            <a:ahLst/>
            <a:cxnLst/>
            <a:rect l="l" t="t" r="r" b="b"/>
            <a:pathLst>
              <a:path w="257810" h="476885">
                <a:moveTo>
                  <a:pt x="257799" y="476524"/>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2605820" y="3862944"/>
            <a:ext cx="34925" cy="45720"/>
          </a:xfrm>
          <a:custGeom>
            <a:avLst/>
            <a:gdLst/>
            <a:ahLst/>
            <a:cxnLst/>
            <a:rect l="l" t="t" r="r" b="b"/>
            <a:pathLst>
              <a:path w="34925" h="45719">
                <a:moveTo>
                  <a:pt x="6724" y="45499"/>
                </a:moveTo>
                <a:lnTo>
                  <a:pt x="0" y="0"/>
                </a:lnTo>
                <a:lnTo>
                  <a:pt x="34399" y="30524"/>
                </a:lnTo>
                <a:lnTo>
                  <a:pt x="6724" y="45499"/>
                </a:lnTo>
                <a:close/>
              </a:path>
            </a:pathLst>
          </a:custGeom>
          <a:solidFill>
            <a:srgbClr val="000000"/>
          </a:solidFill>
        </p:spPr>
        <p:txBody>
          <a:bodyPr wrap="square" lIns="0" tIns="0" rIns="0" bIns="0" rtlCol="0"/>
          <a:lstStyle/>
          <a:p>
            <a:endParaRPr/>
          </a:p>
        </p:txBody>
      </p:sp>
      <p:sp>
        <p:nvSpPr>
          <p:cNvPr id="30" name="object 30"/>
          <p:cNvSpPr/>
          <p:nvPr/>
        </p:nvSpPr>
        <p:spPr>
          <a:xfrm>
            <a:off x="2605820" y="3862943"/>
            <a:ext cx="34925" cy="45720"/>
          </a:xfrm>
          <a:custGeom>
            <a:avLst/>
            <a:gdLst/>
            <a:ahLst/>
            <a:cxnLst/>
            <a:rect l="l" t="t" r="r" b="b"/>
            <a:pathLst>
              <a:path w="34925" h="45719">
                <a:moveTo>
                  <a:pt x="34399" y="30524"/>
                </a:moveTo>
                <a:lnTo>
                  <a:pt x="0" y="0"/>
                </a:lnTo>
                <a:lnTo>
                  <a:pt x="6724" y="45499"/>
                </a:lnTo>
                <a:lnTo>
                  <a:pt x="34399" y="30524"/>
                </a:lnTo>
                <a:close/>
              </a:path>
            </a:pathLst>
          </a:custGeom>
          <a:ln w="9524">
            <a:solidFill>
              <a:srgbClr val="000000"/>
            </a:solidFill>
          </a:ln>
        </p:spPr>
        <p:txBody>
          <a:bodyPr wrap="square" lIns="0" tIns="0" rIns="0" bIns="0" rtlCol="0"/>
          <a:lstStyle/>
          <a:p>
            <a:endParaRPr/>
          </a:p>
        </p:txBody>
      </p:sp>
      <p:sp>
        <p:nvSpPr>
          <p:cNvPr id="31" name="object 31"/>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2" name="object 32"/>
          <p:cNvSpPr txBox="1"/>
          <p:nvPr/>
        </p:nvSpPr>
        <p:spPr>
          <a:xfrm>
            <a:off x="2939940" y="4276099"/>
            <a:ext cx="4213225" cy="1109980"/>
          </a:xfrm>
          <a:prstGeom prst="rect">
            <a:avLst/>
          </a:prstGeom>
        </p:spPr>
        <p:txBody>
          <a:bodyPr vert="horz" wrap="square" lIns="0" tIns="0" rIns="0" bIns="0" rtlCol="0">
            <a:spAutoFit/>
          </a:bodyPr>
          <a:lstStyle/>
          <a:p>
            <a:pPr marL="12700">
              <a:lnSpc>
                <a:spcPts val="2090"/>
              </a:lnSpc>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508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this part of the</a:t>
            </a:r>
            <a:r>
              <a:rPr spc="-3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a:t>
            </a:r>
            <a:r>
              <a:rPr spc="-80" dirty="0">
                <a:latin typeface="Arial"/>
                <a:cs typeface="Arial"/>
              </a:rPr>
              <a:t> </a:t>
            </a:r>
            <a:r>
              <a:rPr spc="-5" dirty="0">
                <a:latin typeface="Arial"/>
                <a:cs typeface="Arial"/>
              </a:rPr>
              <a:t>product)</a:t>
            </a:r>
            <a:endParaRPr>
              <a:latin typeface="Arial"/>
              <a:cs typeface="Arial"/>
            </a:endParaRPr>
          </a:p>
        </p:txBody>
      </p:sp>
      <p:sp>
        <p:nvSpPr>
          <p:cNvPr id="33" name="object 33"/>
          <p:cNvSpPr txBox="1"/>
          <p:nvPr/>
        </p:nvSpPr>
        <p:spPr>
          <a:xfrm>
            <a:off x="932074" y="4560506"/>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34" name="object 34"/>
          <p:cNvSpPr txBox="1"/>
          <p:nvPr/>
        </p:nvSpPr>
        <p:spPr>
          <a:xfrm>
            <a:off x="261463" y="4952135"/>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
        <p:nvSpPr>
          <p:cNvPr id="35" name="object 35"/>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93</a:t>
            </a:fld>
            <a:endParaRPr sz="2000"/>
          </a:p>
        </p:txBody>
      </p:sp>
      <p:sp>
        <p:nvSpPr>
          <p:cNvPr id="36" name="object 36"/>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37" name="object 37"/>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23967904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048" y="1068757"/>
            <a:ext cx="5187950" cy="391160"/>
          </a:xfrm>
          <a:prstGeom prst="rect">
            <a:avLst/>
          </a:prstGeom>
        </p:spPr>
        <p:txBody>
          <a:bodyPr vert="horz" wrap="square" lIns="0" tIns="12700" rIns="0" bIns="0" rtlCol="0" anchor="ctr">
            <a:spAutoFit/>
          </a:bodyPr>
          <a:lstStyle/>
          <a:p>
            <a:pPr marL="12700">
              <a:lnSpc>
                <a:spcPct val="100000"/>
              </a:lnSpc>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662948" y="3297668"/>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794550" y="3146971"/>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662949"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662949" y="3146971"/>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662949"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794550" y="3297668"/>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2259196" y="3412770"/>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2259196" y="3412770"/>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769698" y="3553920"/>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789199"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925399" y="3167221"/>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951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p:nvPr/>
        </p:nvSpPr>
        <p:spPr>
          <a:xfrm>
            <a:off x="246424" y="2918199"/>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459597"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246424" y="2174973"/>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246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246424" y="2174973"/>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459596" y="2918199"/>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1296376" y="1813430"/>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2" name="object 22"/>
          <p:cNvSpPr/>
          <p:nvPr/>
        </p:nvSpPr>
        <p:spPr>
          <a:xfrm>
            <a:off x="1428810" y="1994373"/>
            <a:ext cx="929005" cy="220345"/>
          </a:xfrm>
          <a:custGeom>
            <a:avLst/>
            <a:gdLst/>
            <a:ahLst/>
            <a:cxnLst/>
            <a:rect l="l" t="t" r="r" b="b"/>
            <a:pathLst>
              <a:path w="929005" h="220344">
                <a:moveTo>
                  <a:pt x="928685" y="0"/>
                </a:moveTo>
                <a:lnTo>
                  <a:pt x="0" y="219929"/>
                </a:lnTo>
              </a:path>
            </a:pathLst>
          </a:custGeom>
          <a:ln w="9524">
            <a:solidFill>
              <a:srgbClr val="FF0000"/>
            </a:solidFill>
          </a:ln>
        </p:spPr>
        <p:txBody>
          <a:bodyPr wrap="square" lIns="0" tIns="0" rIns="0" bIns="0" rtlCol="0"/>
          <a:lstStyle/>
          <a:p>
            <a:endParaRPr/>
          </a:p>
        </p:txBody>
      </p:sp>
      <p:sp>
        <p:nvSpPr>
          <p:cNvPr id="23" name="object 23"/>
          <p:cNvSpPr/>
          <p:nvPr/>
        </p:nvSpPr>
        <p:spPr>
          <a:xfrm>
            <a:off x="1386747" y="2198993"/>
            <a:ext cx="45720" cy="31115"/>
          </a:xfrm>
          <a:custGeom>
            <a:avLst/>
            <a:gdLst/>
            <a:ahLst/>
            <a:cxnLst/>
            <a:rect l="l" t="t" r="r" b="b"/>
            <a:pathLst>
              <a:path w="45719" h="31115">
                <a:moveTo>
                  <a:pt x="45687" y="30619"/>
                </a:moveTo>
                <a:lnTo>
                  <a:pt x="0" y="25269"/>
                </a:lnTo>
                <a:lnTo>
                  <a:pt x="38437" y="0"/>
                </a:lnTo>
                <a:lnTo>
                  <a:pt x="45687" y="30619"/>
                </a:lnTo>
                <a:close/>
              </a:path>
            </a:pathLst>
          </a:custGeom>
          <a:solidFill>
            <a:srgbClr val="FF0000"/>
          </a:solidFill>
        </p:spPr>
        <p:txBody>
          <a:bodyPr wrap="square" lIns="0" tIns="0" rIns="0" bIns="0" rtlCol="0"/>
          <a:lstStyle/>
          <a:p>
            <a:endParaRPr/>
          </a:p>
        </p:txBody>
      </p:sp>
      <p:sp>
        <p:nvSpPr>
          <p:cNvPr id="24" name="object 24"/>
          <p:cNvSpPr/>
          <p:nvPr/>
        </p:nvSpPr>
        <p:spPr>
          <a:xfrm>
            <a:off x="1386747" y="2198993"/>
            <a:ext cx="45720" cy="31115"/>
          </a:xfrm>
          <a:custGeom>
            <a:avLst/>
            <a:gdLst/>
            <a:ahLst/>
            <a:cxnLst/>
            <a:rect l="l" t="t" r="r" b="b"/>
            <a:pathLst>
              <a:path w="45719" h="31115">
                <a:moveTo>
                  <a:pt x="38437" y="0"/>
                </a:moveTo>
                <a:lnTo>
                  <a:pt x="0" y="25269"/>
                </a:lnTo>
                <a:lnTo>
                  <a:pt x="45687" y="30619"/>
                </a:lnTo>
                <a:lnTo>
                  <a:pt x="38437" y="0"/>
                </a:lnTo>
                <a:close/>
              </a:path>
            </a:pathLst>
          </a:custGeom>
          <a:ln w="9524">
            <a:solidFill>
              <a:srgbClr val="FF0000"/>
            </a:solidFill>
          </a:ln>
        </p:spPr>
        <p:txBody>
          <a:bodyPr wrap="square" lIns="0" tIns="0" rIns="0" bIns="0" rtlCol="0"/>
          <a:lstStyle/>
          <a:p>
            <a:endParaRPr/>
          </a:p>
        </p:txBody>
      </p:sp>
      <p:sp>
        <p:nvSpPr>
          <p:cNvPr id="25" name="object 25"/>
          <p:cNvSpPr/>
          <p:nvPr/>
        </p:nvSpPr>
        <p:spPr>
          <a:xfrm>
            <a:off x="1115462" y="2477896"/>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6" name="object 26"/>
          <p:cNvSpPr/>
          <p:nvPr/>
        </p:nvSpPr>
        <p:spPr>
          <a:xfrm>
            <a:off x="1075176" y="2986423"/>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7" name="object 27"/>
          <p:cNvSpPr/>
          <p:nvPr/>
        </p:nvSpPr>
        <p:spPr>
          <a:xfrm>
            <a:off x="1075176" y="2986423"/>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8" name="object 28"/>
          <p:cNvSpPr/>
          <p:nvPr/>
        </p:nvSpPr>
        <p:spPr>
          <a:xfrm>
            <a:off x="2626394" y="3900968"/>
            <a:ext cx="257810" cy="476884"/>
          </a:xfrm>
          <a:custGeom>
            <a:avLst/>
            <a:gdLst/>
            <a:ahLst/>
            <a:cxnLst/>
            <a:rect l="l" t="t" r="r" b="b"/>
            <a:pathLst>
              <a:path w="257810" h="476885">
                <a:moveTo>
                  <a:pt x="257799" y="476524"/>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2605820" y="3862944"/>
            <a:ext cx="34925" cy="45720"/>
          </a:xfrm>
          <a:custGeom>
            <a:avLst/>
            <a:gdLst/>
            <a:ahLst/>
            <a:cxnLst/>
            <a:rect l="l" t="t" r="r" b="b"/>
            <a:pathLst>
              <a:path w="34925" h="45719">
                <a:moveTo>
                  <a:pt x="6724" y="45499"/>
                </a:moveTo>
                <a:lnTo>
                  <a:pt x="0" y="0"/>
                </a:lnTo>
                <a:lnTo>
                  <a:pt x="34399" y="30524"/>
                </a:lnTo>
                <a:lnTo>
                  <a:pt x="6724" y="45499"/>
                </a:lnTo>
                <a:close/>
              </a:path>
            </a:pathLst>
          </a:custGeom>
          <a:solidFill>
            <a:srgbClr val="000000"/>
          </a:solidFill>
        </p:spPr>
        <p:txBody>
          <a:bodyPr wrap="square" lIns="0" tIns="0" rIns="0" bIns="0" rtlCol="0"/>
          <a:lstStyle/>
          <a:p>
            <a:endParaRPr/>
          </a:p>
        </p:txBody>
      </p:sp>
      <p:sp>
        <p:nvSpPr>
          <p:cNvPr id="30" name="object 30"/>
          <p:cNvSpPr/>
          <p:nvPr/>
        </p:nvSpPr>
        <p:spPr>
          <a:xfrm>
            <a:off x="2605820" y="3862943"/>
            <a:ext cx="34925" cy="45720"/>
          </a:xfrm>
          <a:custGeom>
            <a:avLst/>
            <a:gdLst/>
            <a:ahLst/>
            <a:cxnLst/>
            <a:rect l="l" t="t" r="r" b="b"/>
            <a:pathLst>
              <a:path w="34925" h="45719">
                <a:moveTo>
                  <a:pt x="34399" y="30524"/>
                </a:moveTo>
                <a:lnTo>
                  <a:pt x="0" y="0"/>
                </a:lnTo>
                <a:lnTo>
                  <a:pt x="6724" y="45499"/>
                </a:lnTo>
                <a:lnTo>
                  <a:pt x="34399" y="30524"/>
                </a:lnTo>
                <a:close/>
              </a:path>
            </a:pathLst>
          </a:custGeom>
          <a:ln w="9524">
            <a:solidFill>
              <a:srgbClr val="000000"/>
            </a:solidFill>
          </a:ln>
        </p:spPr>
        <p:txBody>
          <a:bodyPr wrap="square" lIns="0" tIns="0" rIns="0" bIns="0" rtlCol="0"/>
          <a:lstStyle/>
          <a:p>
            <a:endParaRPr/>
          </a:p>
        </p:txBody>
      </p:sp>
      <p:sp>
        <p:nvSpPr>
          <p:cNvPr id="31" name="object 31"/>
          <p:cNvSpPr/>
          <p:nvPr/>
        </p:nvSpPr>
        <p:spPr>
          <a:xfrm>
            <a:off x="5568364" y="1919922"/>
            <a:ext cx="3181793" cy="1815396"/>
          </a:xfrm>
          <a:prstGeom prst="rect">
            <a:avLst/>
          </a:prstGeom>
          <a:blipFill>
            <a:blip r:embed="rId2" cstate="print"/>
            <a:stretch>
              <a:fillRect/>
            </a:stretch>
          </a:blipFill>
        </p:spPr>
        <p:txBody>
          <a:bodyPr wrap="square" lIns="0" tIns="0" rIns="0" bIns="0" rtlCol="0"/>
          <a:lstStyle/>
          <a:p>
            <a:endParaRPr/>
          </a:p>
        </p:txBody>
      </p:sp>
      <p:sp>
        <p:nvSpPr>
          <p:cNvPr id="32" name="object 32"/>
          <p:cNvSpPr/>
          <p:nvPr/>
        </p:nvSpPr>
        <p:spPr>
          <a:xfrm>
            <a:off x="5563588" y="1915161"/>
            <a:ext cx="3191510" cy="1824989"/>
          </a:xfrm>
          <a:custGeom>
            <a:avLst/>
            <a:gdLst/>
            <a:ahLst/>
            <a:cxnLst/>
            <a:rect l="l" t="t" r="r" b="b"/>
            <a:pathLst>
              <a:path w="3191509" h="1824989">
                <a:moveTo>
                  <a:pt x="0" y="0"/>
                </a:moveTo>
                <a:lnTo>
                  <a:pt x="3191343" y="0"/>
                </a:lnTo>
                <a:lnTo>
                  <a:pt x="3191343" y="1824933"/>
                </a:lnTo>
                <a:lnTo>
                  <a:pt x="0" y="1824933"/>
                </a:lnTo>
                <a:lnTo>
                  <a:pt x="0" y="0"/>
                </a:lnTo>
                <a:close/>
              </a:path>
            </a:pathLst>
          </a:custGeom>
          <a:ln w="9524">
            <a:solidFill>
              <a:srgbClr val="000000"/>
            </a:solidFill>
          </a:ln>
        </p:spPr>
        <p:txBody>
          <a:bodyPr wrap="square" lIns="0" tIns="0" rIns="0" bIns="0" rtlCol="0"/>
          <a:lstStyle/>
          <a:p>
            <a:endParaRPr/>
          </a:p>
        </p:txBody>
      </p:sp>
      <p:sp>
        <p:nvSpPr>
          <p:cNvPr id="33" name="object 33"/>
          <p:cNvSpPr txBox="1"/>
          <p:nvPr/>
        </p:nvSpPr>
        <p:spPr>
          <a:xfrm>
            <a:off x="5703736" y="3774425"/>
            <a:ext cx="2702560" cy="575945"/>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38751C"/>
                </a:solidFill>
                <a:latin typeface="Arial"/>
                <a:cs typeface="Arial"/>
              </a:rPr>
              <a:t>It’s just </a:t>
            </a:r>
            <a:r>
              <a:rPr dirty="0">
                <a:solidFill>
                  <a:srgbClr val="38751C"/>
                </a:solidFill>
                <a:latin typeface="Arial"/>
                <a:cs typeface="Arial"/>
              </a:rPr>
              <a:t>a </a:t>
            </a:r>
            <a:r>
              <a:rPr spc="-5" dirty="0">
                <a:solidFill>
                  <a:srgbClr val="38751C"/>
                </a:solidFill>
                <a:latin typeface="Arial"/>
                <a:cs typeface="Arial"/>
              </a:rPr>
              <a:t>neuron with local  </a:t>
            </a:r>
            <a:r>
              <a:rPr dirty="0">
                <a:solidFill>
                  <a:srgbClr val="38751C"/>
                </a:solidFill>
                <a:latin typeface="Arial"/>
                <a:cs typeface="Arial"/>
              </a:rPr>
              <a:t>connectivity...</a:t>
            </a:r>
            <a:endParaRPr>
              <a:latin typeface="Arial"/>
              <a:cs typeface="Arial"/>
            </a:endParaRPr>
          </a:p>
        </p:txBody>
      </p:sp>
      <p:sp>
        <p:nvSpPr>
          <p:cNvPr id="34" name="object 34"/>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5" name="object 35"/>
          <p:cNvSpPr txBox="1"/>
          <p:nvPr/>
        </p:nvSpPr>
        <p:spPr>
          <a:xfrm>
            <a:off x="2939940" y="4276099"/>
            <a:ext cx="4213225" cy="1109980"/>
          </a:xfrm>
          <a:prstGeom prst="rect">
            <a:avLst/>
          </a:prstGeom>
        </p:spPr>
        <p:txBody>
          <a:bodyPr vert="horz" wrap="square" lIns="0" tIns="0" rIns="0" bIns="0" rtlCol="0">
            <a:spAutoFit/>
          </a:bodyPr>
          <a:lstStyle/>
          <a:p>
            <a:pPr marL="12700">
              <a:lnSpc>
                <a:spcPts val="2090"/>
              </a:lnSpc>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508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this part of the</a:t>
            </a:r>
            <a:r>
              <a:rPr spc="-3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a:t>
            </a:r>
            <a:r>
              <a:rPr spc="-80" dirty="0">
                <a:latin typeface="Arial"/>
                <a:cs typeface="Arial"/>
              </a:rPr>
              <a:t> </a:t>
            </a:r>
            <a:r>
              <a:rPr spc="-5" dirty="0">
                <a:latin typeface="Arial"/>
                <a:cs typeface="Arial"/>
              </a:rPr>
              <a:t>product)</a:t>
            </a:r>
            <a:endParaRPr>
              <a:latin typeface="Arial"/>
              <a:cs typeface="Arial"/>
            </a:endParaRPr>
          </a:p>
        </p:txBody>
      </p:sp>
      <p:sp>
        <p:nvSpPr>
          <p:cNvPr id="36" name="object 36"/>
          <p:cNvSpPr txBox="1"/>
          <p:nvPr/>
        </p:nvSpPr>
        <p:spPr>
          <a:xfrm>
            <a:off x="932074" y="4560506"/>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37" name="object 37"/>
          <p:cNvSpPr txBox="1"/>
          <p:nvPr/>
        </p:nvSpPr>
        <p:spPr>
          <a:xfrm>
            <a:off x="261463" y="4952135"/>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
        <p:nvSpPr>
          <p:cNvPr id="38" name="object 38"/>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94</a:t>
            </a:fld>
            <a:endParaRPr sz="2000"/>
          </a:p>
        </p:txBody>
      </p:sp>
      <p:sp>
        <p:nvSpPr>
          <p:cNvPr id="39" name="object 39"/>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40" name="object 40"/>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27927371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048" y="1068757"/>
            <a:ext cx="5187950" cy="391160"/>
          </a:xfrm>
          <a:prstGeom prst="rect">
            <a:avLst/>
          </a:prstGeom>
        </p:spPr>
        <p:txBody>
          <a:bodyPr vert="horz" wrap="square" lIns="0" tIns="12700" rIns="0" bIns="0" rtlCol="0" anchor="ctr">
            <a:spAutoFit/>
          </a:bodyPr>
          <a:lstStyle/>
          <a:p>
            <a:pPr marL="12700">
              <a:lnSpc>
                <a:spcPct val="100000"/>
              </a:lnSpc>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662948" y="3297668"/>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794550" y="3146971"/>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662949"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662949" y="3146971"/>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662949"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794550" y="3297668"/>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2259196" y="3412770"/>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2259196" y="3412770"/>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769698" y="3553920"/>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789199"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925399" y="3167221"/>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951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txBox="1"/>
          <p:nvPr/>
        </p:nvSpPr>
        <p:spPr>
          <a:xfrm>
            <a:off x="932074" y="4538852"/>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6" name="object 16"/>
          <p:cNvSpPr txBox="1"/>
          <p:nvPr/>
        </p:nvSpPr>
        <p:spPr>
          <a:xfrm>
            <a:off x="1296376" y="24656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7" name="object 17"/>
          <p:cNvSpPr txBox="1"/>
          <p:nvPr/>
        </p:nvSpPr>
        <p:spPr>
          <a:xfrm>
            <a:off x="261463" y="493048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8" name="object 18"/>
          <p:cNvSpPr/>
          <p:nvPr/>
        </p:nvSpPr>
        <p:spPr>
          <a:xfrm>
            <a:off x="246424" y="2918199"/>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9" name="object 19"/>
          <p:cNvSpPr/>
          <p:nvPr/>
        </p:nvSpPr>
        <p:spPr>
          <a:xfrm>
            <a:off x="459597"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20" name="object 20"/>
          <p:cNvSpPr/>
          <p:nvPr/>
        </p:nvSpPr>
        <p:spPr>
          <a:xfrm>
            <a:off x="246424" y="2174973"/>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21" name="object 21"/>
          <p:cNvSpPr/>
          <p:nvPr/>
        </p:nvSpPr>
        <p:spPr>
          <a:xfrm>
            <a:off x="246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2" name="object 22"/>
          <p:cNvSpPr/>
          <p:nvPr/>
        </p:nvSpPr>
        <p:spPr>
          <a:xfrm>
            <a:off x="246424" y="2174973"/>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3" name="object 23"/>
          <p:cNvSpPr/>
          <p:nvPr/>
        </p:nvSpPr>
        <p:spPr>
          <a:xfrm>
            <a:off x="459596" y="2918199"/>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4" name="object 24"/>
          <p:cNvSpPr/>
          <p:nvPr/>
        </p:nvSpPr>
        <p:spPr>
          <a:xfrm>
            <a:off x="6551736" y="1101150"/>
            <a:ext cx="2279620" cy="1300647"/>
          </a:xfrm>
          <a:prstGeom prst="rect">
            <a:avLst/>
          </a:prstGeom>
          <a:blipFill>
            <a:blip r:embed="rId2" cstate="print"/>
            <a:stretch>
              <a:fillRect/>
            </a:stretch>
          </a:blipFill>
        </p:spPr>
        <p:txBody>
          <a:bodyPr wrap="square" lIns="0" tIns="0" rIns="0" bIns="0" rtlCol="0"/>
          <a:lstStyle/>
          <a:p>
            <a:endParaRPr/>
          </a:p>
        </p:txBody>
      </p:sp>
      <p:sp>
        <p:nvSpPr>
          <p:cNvPr id="25" name="object 25"/>
          <p:cNvSpPr/>
          <p:nvPr/>
        </p:nvSpPr>
        <p:spPr>
          <a:xfrm>
            <a:off x="6546962" y="1096387"/>
            <a:ext cx="2289175" cy="1310640"/>
          </a:xfrm>
          <a:custGeom>
            <a:avLst/>
            <a:gdLst/>
            <a:ahLst/>
            <a:cxnLst/>
            <a:rect l="l" t="t" r="r" b="b"/>
            <a:pathLst>
              <a:path w="2289175" h="1310640">
                <a:moveTo>
                  <a:pt x="0" y="0"/>
                </a:moveTo>
                <a:lnTo>
                  <a:pt x="2289145" y="0"/>
                </a:lnTo>
                <a:lnTo>
                  <a:pt x="2289145" y="1310172"/>
                </a:lnTo>
                <a:lnTo>
                  <a:pt x="0" y="1310172"/>
                </a:lnTo>
                <a:lnTo>
                  <a:pt x="0" y="0"/>
                </a:lnTo>
                <a:close/>
              </a:path>
            </a:pathLst>
          </a:custGeom>
          <a:ln w="9524">
            <a:solidFill>
              <a:srgbClr val="000000"/>
            </a:solidFill>
          </a:ln>
        </p:spPr>
        <p:txBody>
          <a:bodyPr wrap="square" lIns="0" tIns="0" rIns="0" bIns="0" rtlCol="0"/>
          <a:lstStyle/>
          <a:p>
            <a:endParaRPr/>
          </a:p>
        </p:txBody>
      </p:sp>
      <p:sp>
        <p:nvSpPr>
          <p:cNvPr id="26" name="object 26"/>
          <p:cNvSpPr txBox="1"/>
          <p:nvPr/>
        </p:nvSpPr>
        <p:spPr>
          <a:xfrm>
            <a:off x="3729017" y="3231101"/>
            <a:ext cx="4596130" cy="575945"/>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38751C"/>
                </a:solidFill>
                <a:latin typeface="Arial"/>
                <a:cs typeface="Arial"/>
              </a:rPr>
              <a:t>An activation </a:t>
            </a:r>
            <a:r>
              <a:rPr dirty="0">
                <a:solidFill>
                  <a:srgbClr val="38751C"/>
                </a:solidFill>
                <a:latin typeface="Arial"/>
                <a:cs typeface="Arial"/>
              </a:rPr>
              <a:t>map </a:t>
            </a:r>
            <a:r>
              <a:rPr spc="-5" dirty="0">
                <a:solidFill>
                  <a:srgbClr val="38751C"/>
                </a:solidFill>
                <a:latin typeface="Arial"/>
                <a:cs typeface="Arial"/>
              </a:rPr>
              <a:t>is </a:t>
            </a:r>
            <a:r>
              <a:rPr dirty="0">
                <a:solidFill>
                  <a:srgbClr val="38751C"/>
                </a:solidFill>
                <a:latin typeface="Arial"/>
                <a:cs typeface="Arial"/>
              </a:rPr>
              <a:t>a </a:t>
            </a:r>
            <a:r>
              <a:rPr spc="-5" dirty="0">
                <a:solidFill>
                  <a:srgbClr val="38751C"/>
                </a:solidFill>
                <a:latin typeface="Arial"/>
                <a:cs typeface="Arial"/>
              </a:rPr>
              <a:t>28x28 </a:t>
            </a:r>
            <a:r>
              <a:rPr dirty="0">
                <a:solidFill>
                  <a:srgbClr val="38751C"/>
                </a:solidFill>
                <a:latin typeface="Arial"/>
                <a:cs typeface="Arial"/>
              </a:rPr>
              <a:t>sheet </a:t>
            </a:r>
            <a:r>
              <a:rPr spc="-5" dirty="0">
                <a:solidFill>
                  <a:srgbClr val="38751C"/>
                </a:solidFill>
                <a:latin typeface="Arial"/>
                <a:cs typeface="Arial"/>
              </a:rPr>
              <a:t>of neuron  outputs:</a:t>
            </a:r>
            <a:endParaRPr>
              <a:latin typeface="Arial"/>
              <a:cs typeface="Arial"/>
            </a:endParaRPr>
          </a:p>
        </p:txBody>
      </p:sp>
      <p:sp>
        <p:nvSpPr>
          <p:cNvPr id="27" name="object 27"/>
          <p:cNvSpPr txBox="1"/>
          <p:nvPr/>
        </p:nvSpPr>
        <p:spPr>
          <a:xfrm>
            <a:off x="3766968" y="3783550"/>
            <a:ext cx="5229860" cy="575945"/>
          </a:xfrm>
          <a:prstGeom prst="rect">
            <a:avLst/>
          </a:prstGeom>
        </p:spPr>
        <p:txBody>
          <a:bodyPr vert="horz" wrap="square" lIns="0" tIns="12700" rIns="0" bIns="0" rtlCol="0">
            <a:spAutoFit/>
          </a:bodyPr>
          <a:lstStyle/>
          <a:p>
            <a:pPr marL="431800" indent="-419100">
              <a:spcBef>
                <a:spcPts val="100"/>
              </a:spcBef>
              <a:buAutoNum type="arabicPeriod"/>
              <a:tabLst>
                <a:tab pos="431800" algn="l"/>
                <a:tab pos="432434" algn="l"/>
              </a:tabLst>
            </a:pPr>
            <a:r>
              <a:rPr spc="-5" dirty="0">
                <a:solidFill>
                  <a:srgbClr val="38751C"/>
                </a:solidFill>
                <a:latin typeface="Arial"/>
                <a:cs typeface="Arial"/>
              </a:rPr>
              <a:t>Each is </a:t>
            </a:r>
            <a:r>
              <a:rPr dirty="0">
                <a:solidFill>
                  <a:srgbClr val="38751C"/>
                </a:solidFill>
                <a:latin typeface="Arial"/>
                <a:cs typeface="Arial"/>
              </a:rPr>
              <a:t>connected </a:t>
            </a:r>
            <a:r>
              <a:rPr spc="-5" dirty="0">
                <a:solidFill>
                  <a:srgbClr val="38751C"/>
                </a:solidFill>
                <a:latin typeface="Arial"/>
                <a:cs typeface="Arial"/>
              </a:rPr>
              <a:t>to </a:t>
            </a:r>
            <a:r>
              <a:rPr dirty="0">
                <a:solidFill>
                  <a:srgbClr val="38751C"/>
                </a:solidFill>
                <a:latin typeface="Arial"/>
                <a:cs typeface="Arial"/>
              </a:rPr>
              <a:t>a small region </a:t>
            </a:r>
            <a:r>
              <a:rPr spc="-5" dirty="0">
                <a:solidFill>
                  <a:srgbClr val="38751C"/>
                </a:solidFill>
                <a:latin typeface="Arial"/>
                <a:cs typeface="Arial"/>
              </a:rPr>
              <a:t>in the</a:t>
            </a:r>
            <a:r>
              <a:rPr spc="-105" dirty="0">
                <a:solidFill>
                  <a:srgbClr val="38751C"/>
                </a:solidFill>
                <a:latin typeface="Arial"/>
                <a:cs typeface="Arial"/>
              </a:rPr>
              <a:t> </a:t>
            </a:r>
            <a:r>
              <a:rPr spc="-5" dirty="0">
                <a:solidFill>
                  <a:srgbClr val="38751C"/>
                </a:solidFill>
                <a:latin typeface="Arial"/>
                <a:cs typeface="Arial"/>
              </a:rPr>
              <a:t>input</a:t>
            </a:r>
            <a:endParaRPr>
              <a:latin typeface="Arial"/>
              <a:cs typeface="Arial"/>
            </a:endParaRPr>
          </a:p>
          <a:p>
            <a:pPr marL="431800" indent="-419100">
              <a:spcBef>
                <a:spcPts val="15"/>
              </a:spcBef>
              <a:buAutoNum type="arabicPeriod"/>
              <a:tabLst>
                <a:tab pos="431800" algn="l"/>
                <a:tab pos="432434" algn="l"/>
              </a:tabLst>
            </a:pPr>
            <a:r>
              <a:rPr spc="-5" dirty="0">
                <a:solidFill>
                  <a:srgbClr val="38751C"/>
                </a:solidFill>
                <a:latin typeface="Arial"/>
                <a:cs typeface="Arial"/>
              </a:rPr>
              <a:t>All of them </a:t>
            </a:r>
            <a:r>
              <a:rPr dirty="0">
                <a:solidFill>
                  <a:srgbClr val="38751C"/>
                </a:solidFill>
                <a:latin typeface="Arial"/>
                <a:cs typeface="Arial"/>
              </a:rPr>
              <a:t>share</a:t>
            </a:r>
            <a:r>
              <a:rPr spc="-20" dirty="0">
                <a:solidFill>
                  <a:srgbClr val="38751C"/>
                </a:solidFill>
                <a:latin typeface="Arial"/>
                <a:cs typeface="Arial"/>
              </a:rPr>
              <a:t> </a:t>
            </a:r>
            <a:r>
              <a:rPr spc="-5" dirty="0">
                <a:solidFill>
                  <a:srgbClr val="38751C"/>
                </a:solidFill>
                <a:latin typeface="Arial"/>
                <a:cs typeface="Arial"/>
              </a:rPr>
              <a:t>parameters</a:t>
            </a:r>
            <a:endParaRPr>
              <a:latin typeface="Arial"/>
              <a:cs typeface="Arial"/>
            </a:endParaRPr>
          </a:p>
        </p:txBody>
      </p:sp>
      <p:sp>
        <p:nvSpPr>
          <p:cNvPr id="28" name="object 28"/>
          <p:cNvSpPr txBox="1"/>
          <p:nvPr/>
        </p:nvSpPr>
        <p:spPr>
          <a:xfrm>
            <a:off x="3729017" y="4612222"/>
            <a:ext cx="5030470" cy="299720"/>
          </a:xfrm>
          <a:prstGeom prst="rect">
            <a:avLst/>
          </a:prstGeom>
        </p:spPr>
        <p:txBody>
          <a:bodyPr vert="horz" wrap="square" lIns="0" tIns="12700" rIns="0" bIns="0" rtlCol="0">
            <a:spAutoFit/>
          </a:bodyPr>
          <a:lstStyle/>
          <a:p>
            <a:pPr marL="12700">
              <a:spcBef>
                <a:spcPts val="100"/>
              </a:spcBef>
            </a:pPr>
            <a:r>
              <a:rPr dirty="0">
                <a:solidFill>
                  <a:srgbClr val="0000FF"/>
                </a:solidFill>
                <a:latin typeface="Arial"/>
                <a:cs typeface="Arial"/>
              </a:rPr>
              <a:t>“5x5 </a:t>
            </a:r>
            <a:r>
              <a:rPr spc="-5" dirty="0">
                <a:solidFill>
                  <a:srgbClr val="0000FF"/>
                </a:solidFill>
                <a:latin typeface="Arial"/>
                <a:cs typeface="Arial"/>
              </a:rPr>
              <a:t>filter” </a:t>
            </a:r>
            <a:r>
              <a:rPr dirty="0">
                <a:solidFill>
                  <a:srgbClr val="0000FF"/>
                </a:solidFill>
                <a:latin typeface="Arial"/>
                <a:cs typeface="Arial"/>
              </a:rPr>
              <a:t>-&gt; “5x5 receptive </a:t>
            </a:r>
            <a:r>
              <a:rPr spc="-5" dirty="0">
                <a:solidFill>
                  <a:srgbClr val="0000FF"/>
                </a:solidFill>
                <a:latin typeface="Arial"/>
                <a:cs typeface="Arial"/>
              </a:rPr>
              <a:t>field for each</a:t>
            </a:r>
            <a:r>
              <a:rPr spc="-105" dirty="0">
                <a:solidFill>
                  <a:srgbClr val="0000FF"/>
                </a:solidFill>
                <a:latin typeface="Arial"/>
                <a:cs typeface="Arial"/>
              </a:rPr>
              <a:t> </a:t>
            </a:r>
            <a:r>
              <a:rPr spc="-5" dirty="0">
                <a:solidFill>
                  <a:srgbClr val="0000FF"/>
                </a:solidFill>
                <a:latin typeface="Arial"/>
                <a:cs typeface="Arial"/>
              </a:rPr>
              <a:t>neuron”</a:t>
            </a:r>
            <a:endParaRPr>
              <a:latin typeface="Arial"/>
              <a:cs typeface="Arial"/>
            </a:endParaRPr>
          </a:p>
        </p:txBody>
      </p:sp>
      <p:sp>
        <p:nvSpPr>
          <p:cNvPr id="29" name="object 29"/>
          <p:cNvSpPr/>
          <p:nvPr/>
        </p:nvSpPr>
        <p:spPr>
          <a:xfrm>
            <a:off x="2043646" y="2729362"/>
            <a:ext cx="159385" cy="2204085"/>
          </a:xfrm>
          <a:custGeom>
            <a:avLst/>
            <a:gdLst/>
            <a:ahLst/>
            <a:cxnLst/>
            <a:rect l="l" t="t" r="r" b="b"/>
            <a:pathLst>
              <a:path w="159385" h="2204085">
                <a:moveTo>
                  <a:pt x="0" y="0"/>
                </a:moveTo>
                <a:lnTo>
                  <a:pt x="159009" y="0"/>
                </a:lnTo>
                <a:lnTo>
                  <a:pt x="159009" y="2203505"/>
                </a:lnTo>
                <a:lnTo>
                  <a:pt x="0" y="2203505"/>
                </a:lnTo>
                <a:lnTo>
                  <a:pt x="0" y="0"/>
                </a:lnTo>
                <a:close/>
              </a:path>
            </a:pathLst>
          </a:custGeom>
          <a:solidFill>
            <a:srgbClr val="C8DAF7">
              <a:alpha val="42689"/>
            </a:srgbClr>
          </a:solidFill>
        </p:spPr>
        <p:txBody>
          <a:bodyPr wrap="square" lIns="0" tIns="0" rIns="0" bIns="0" rtlCol="0"/>
          <a:lstStyle/>
          <a:p>
            <a:endParaRPr/>
          </a:p>
        </p:txBody>
      </p:sp>
      <p:sp>
        <p:nvSpPr>
          <p:cNvPr id="30" name="object 30"/>
          <p:cNvSpPr/>
          <p:nvPr/>
        </p:nvSpPr>
        <p:spPr>
          <a:xfrm>
            <a:off x="2202655" y="2174972"/>
            <a:ext cx="554990" cy="2758440"/>
          </a:xfrm>
          <a:custGeom>
            <a:avLst/>
            <a:gdLst/>
            <a:ahLst/>
            <a:cxnLst/>
            <a:rect l="l" t="t" r="r" b="b"/>
            <a:pathLst>
              <a:path w="554989" h="2758440">
                <a:moveTo>
                  <a:pt x="0" y="2757894"/>
                </a:moveTo>
                <a:lnTo>
                  <a:pt x="0" y="554388"/>
                </a:lnTo>
                <a:lnTo>
                  <a:pt x="554388" y="0"/>
                </a:lnTo>
                <a:lnTo>
                  <a:pt x="554388" y="2203495"/>
                </a:lnTo>
                <a:lnTo>
                  <a:pt x="0" y="2757894"/>
                </a:lnTo>
                <a:close/>
              </a:path>
            </a:pathLst>
          </a:custGeom>
          <a:solidFill>
            <a:srgbClr val="A0AEC6">
              <a:alpha val="42689"/>
            </a:srgbClr>
          </a:solidFill>
        </p:spPr>
        <p:txBody>
          <a:bodyPr wrap="square" lIns="0" tIns="0" rIns="0" bIns="0" rtlCol="0"/>
          <a:lstStyle/>
          <a:p>
            <a:endParaRPr/>
          </a:p>
        </p:txBody>
      </p:sp>
      <p:sp>
        <p:nvSpPr>
          <p:cNvPr id="31" name="object 31"/>
          <p:cNvSpPr/>
          <p:nvPr/>
        </p:nvSpPr>
        <p:spPr>
          <a:xfrm>
            <a:off x="2043645" y="2174972"/>
            <a:ext cx="713740" cy="554990"/>
          </a:xfrm>
          <a:custGeom>
            <a:avLst/>
            <a:gdLst/>
            <a:ahLst/>
            <a:cxnLst/>
            <a:rect l="l" t="t" r="r" b="b"/>
            <a:pathLst>
              <a:path w="713739" h="554989">
                <a:moveTo>
                  <a:pt x="159009" y="554388"/>
                </a:moveTo>
                <a:lnTo>
                  <a:pt x="0" y="554388"/>
                </a:lnTo>
                <a:lnTo>
                  <a:pt x="554398" y="0"/>
                </a:lnTo>
                <a:lnTo>
                  <a:pt x="713398" y="0"/>
                </a:lnTo>
                <a:lnTo>
                  <a:pt x="159009" y="554388"/>
                </a:lnTo>
                <a:close/>
              </a:path>
            </a:pathLst>
          </a:custGeom>
          <a:solidFill>
            <a:srgbClr val="D3E1F9">
              <a:alpha val="42689"/>
            </a:srgbClr>
          </a:solidFill>
        </p:spPr>
        <p:txBody>
          <a:bodyPr wrap="square" lIns="0" tIns="0" rIns="0" bIns="0" rtlCol="0"/>
          <a:lstStyle/>
          <a:p>
            <a:endParaRPr/>
          </a:p>
        </p:txBody>
      </p:sp>
      <p:sp>
        <p:nvSpPr>
          <p:cNvPr id="32" name="object 32"/>
          <p:cNvSpPr/>
          <p:nvPr/>
        </p:nvSpPr>
        <p:spPr>
          <a:xfrm>
            <a:off x="2043645" y="2174972"/>
            <a:ext cx="713740" cy="2758440"/>
          </a:xfrm>
          <a:custGeom>
            <a:avLst/>
            <a:gdLst/>
            <a:ahLst/>
            <a:cxnLst/>
            <a:rect l="l" t="t" r="r" b="b"/>
            <a:pathLst>
              <a:path w="713739" h="2758440">
                <a:moveTo>
                  <a:pt x="0" y="554388"/>
                </a:moveTo>
                <a:lnTo>
                  <a:pt x="554398" y="0"/>
                </a:lnTo>
                <a:lnTo>
                  <a:pt x="713398" y="0"/>
                </a:lnTo>
                <a:lnTo>
                  <a:pt x="713398" y="2203495"/>
                </a:lnTo>
                <a:lnTo>
                  <a:pt x="159009" y="2757894"/>
                </a:lnTo>
                <a:lnTo>
                  <a:pt x="0" y="2757894"/>
                </a:lnTo>
                <a:lnTo>
                  <a:pt x="0" y="554388"/>
                </a:lnTo>
                <a:close/>
              </a:path>
            </a:pathLst>
          </a:custGeom>
          <a:ln w="19049">
            <a:solidFill>
              <a:srgbClr val="000000"/>
            </a:solidFill>
          </a:ln>
        </p:spPr>
        <p:txBody>
          <a:bodyPr wrap="square" lIns="0" tIns="0" rIns="0" bIns="0" rtlCol="0"/>
          <a:lstStyle/>
          <a:p>
            <a:endParaRPr/>
          </a:p>
        </p:txBody>
      </p:sp>
      <p:sp>
        <p:nvSpPr>
          <p:cNvPr id="33" name="object 33"/>
          <p:cNvSpPr/>
          <p:nvPr/>
        </p:nvSpPr>
        <p:spPr>
          <a:xfrm>
            <a:off x="2043645" y="2174972"/>
            <a:ext cx="713740" cy="554990"/>
          </a:xfrm>
          <a:custGeom>
            <a:avLst/>
            <a:gdLst/>
            <a:ahLst/>
            <a:cxnLst/>
            <a:rect l="l" t="t" r="r" b="b"/>
            <a:pathLst>
              <a:path w="713739" h="554989">
                <a:moveTo>
                  <a:pt x="0" y="554388"/>
                </a:moveTo>
                <a:lnTo>
                  <a:pt x="159009" y="554388"/>
                </a:lnTo>
                <a:lnTo>
                  <a:pt x="713398" y="0"/>
                </a:lnTo>
              </a:path>
            </a:pathLst>
          </a:custGeom>
          <a:ln w="19049">
            <a:solidFill>
              <a:srgbClr val="000000"/>
            </a:solidFill>
          </a:ln>
        </p:spPr>
        <p:txBody>
          <a:bodyPr wrap="square" lIns="0" tIns="0" rIns="0" bIns="0" rtlCol="0"/>
          <a:lstStyle/>
          <a:p>
            <a:endParaRPr/>
          </a:p>
        </p:txBody>
      </p:sp>
      <p:sp>
        <p:nvSpPr>
          <p:cNvPr id="34" name="object 34"/>
          <p:cNvSpPr/>
          <p:nvPr/>
        </p:nvSpPr>
        <p:spPr>
          <a:xfrm>
            <a:off x="2202655" y="2729362"/>
            <a:ext cx="0" cy="2204085"/>
          </a:xfrm>
          <a:custGeom>
            <a:avLst/>
            <a:gdLst/>
            <a:ahLst/>
            <a:cxnLst/>
            <a:rect l="l" t="t" r="r" b="b"/>
            <a:pathLst>
              <a:path h="2204085">
                <a:moveTo>
                  <a:pt x="0" y="0"/>
                </a:moveTo>
                <a:lnTo>
                  <a:pt x="0" y="2203505"/>
                </a:lnTo>
              </a:path>
            </a:pathLst>
          </a:custGeom>
          <a:ln w="19049">
            <a:solidFill>
              <a:srgbClr val="000000"/>
            </a:solidFill>
          </a:ln>
        </p:spPr>
        <p:txBody>
          <a:bodyPr wrap="square" lIns="0" tIns="0" rIns="0" bIns="0" rtlCol="0"/>
          <a:lstStyle/>
          <a:p>
            <a:endParaRPr/>
          </a:p>
        </p:txBody>
      </p:sp>
      <p:sp>
        <p:nvSpPr>
          <p:cNvPr id="35" name="object 35"/>
          <p:cNvSpPr txBox="1"/>
          <p:nvPr/>
        </p:nvSpPr>
        <p:spPr>
          <a:xfrm>
            <a:off x="2534622" y="4591353"/>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7" name="object 37"/>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8" name="object 38"/>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95</a:t>
            </a:fld>
            <a:endParaRPr sz="2000"/>
          </a:p>
        </p:txBody>
      </p:sp>
      <p:sp>
        <p:nvSpPr>
          <p:cNvPr id="39" name="object 39"/>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40" name="object 40"/>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36" name="object 36"/>
          <p:cNvSpPr txBox="1"/>
          <p:nvPr/>
        </p:nvSpPr>
        <p:spPr>
          <a:xfrm>
            <a:off x="2839422" y="3219756"/>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Tree>
    <p:extLst>
      <p:ext uri="{BB962C8B-B14F-4D97-AF65-F5344CB8AC3E}">
        <p14:creationId xmlns:p14="http://schemas.microsoft.com/office/powerpoint/2010/main" val="35936038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048" y="1068757"/>
            <a:ext cx="5187950" cy="391160"/>
          </a:xfrm>
          <a:prstGeom prst="rect">
            <a:avLst/>
          </a:prstGeom>
        </p:spPr>
        <p:txBody>
          <a:bodyPr vert="horz" wrap="square" lIns="0" tIns="12700" rIns="0" bIns="0" rtlCol="0" anchor="ctr">
            <a:spAutoFit/>
          </a:bodyPr>
          <a:lstStyle/>
          <a:p>
            <a:pPr marL="12700">
              <a:lnSpc>
                <a:spcPct val="100000"/>
              </a:lnSpc>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662948" y="3297668"/>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794550" y="3146971"/>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662949"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662949" y="3146971"/>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662949"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794550" y="3297668"/>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txBox="1"/>
          <p:nvPr/>
        </p:nvSpPr>
        <p:spPr>
          <a:xfrm>
            <a:off x="932074" y="4538852"/>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1296376" y="24656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261463" y="493048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246424" y="2918199"/>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3" name="object 13"/>
          <p:cNvSpPr/>
          <p:nvPr/>
        </p:nvSpPr>
        <p:spPr>
          <a:xfrm>
            <a:off x="459597"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4" name="object 14"/>
          <p:cNvSpPr/>
          <p:nvPr/>
        </p:nvSpPr>
        <p:spPr>
          <a:xfrm>
            <a:off x="246424" y="2174973"/>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5" name="object 15"/>
          <p:cNvSpPr/>
          <p:nvPr/>
        </p:nvSpPr>
        <p:spPr>
          <a:xfrm>
            <a:off x="246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6" name="object 16"/>
          <p:cNvSpPr/>
          <p:nvPr/>
        </p:nvSpPr>
        <p:spPr>
          <a:xfrm>
            <a:off x="246424" y="2174973"/>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17" name="object 17"/>
          <p:cNvSpPr/>
          <p:nvPr/>
        </p:nvSpPr>
        <p:spPr>
          <a:xfrm>
            <a:off x="459596" y="2918199"/>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18" name="object 18"/>
          <p:cNvSpPr/>
          <p:nvPr/>
        </p:nvSpPr>
        <p:spPr>
          <a:xfrm>
            <a:off x="6551736" y="1101150"/>
            <a:ext cx="2279620" cy="1300647"/>
          </a:xfrm>
          <a:prstGeom prst="rect">
            <a:avLst/>
          </a:prstGeom>
          <a:blipFill>
            <a:blip r:embed="rId2" cstate="print"/>
            <a:stretch>
              <a:fillRect/>
            </a:stretch>
          </a:blipFill>
        </p:spPr>
        <p:txBody>
          <a:bodyPr wrap="square" lIns="0" tIns="0" rIns="0" bIns="0" rtlCol="0"/>
          <a:lstStyle/>
          <a:p>
            <a:endParaRPr/>
          </a:p>
        </p:txBody>
      </p:sp>
      <p:sp>
        <p:nvSpPr>
          <p:cNvPr id="19" name="object 19"/>
          <p:cNvSpPr/>
          <p:nvPr/>
        </p:nvSpPr>
        <p:spPr>
          <a:xfrm>
            <a:off x="6546962" y="1096387"/>
            <a:ext cx="2289175" cy="1310640"/>
          </a:xfrm>
          <a:custGeom>
            <a:avLst/>
            <a:gdLst/>
            <a:ahLst/>
            <a:cxnLst/>
            <a:rect l="l" t="t" r="r" b="b"/>
            <a:pathLst>
              <a:path w="2289175" h="1310640">
                <a:moveTo>
                  <a:pt x="0" y="0"/>
                </a:moveTo>
                <a:lnTo>
                  <a:pt x="2289145" y="0"/>
                </a:lnTo>
                <a:lnTo>
                  <a:pt x="2289145" y="1310172"/>
                </a:lnTo>
                <a:lnTo>
                  <a:pt x="0" y="1310172"/>
                </a:lnTo>
                <a:lnTo>
                  <a:pt x="0" y="0"/>
                </a:lnTo>
                <a:close/>
              </a:path>
            </a:pathLst>
          </a:custGeom>
          <a:ln w="9524">
            <a:solidFill>
              <a:srgbClr val="000000"/>
            </a:solidFill>
          </a:ln>
        </p:spPr>
        <p:txBody>
          <a:bodyPr wrap="square" lIns="0" tIns="0" rIns="0" bIns="0" rtlCol="0"/>
          <a:lstStyle/>
          <a:p>
            <a:endParaRPr/>
          </a:p>
        </p:txBody>
      </p:sp>
      <p:sp>
        <p:nvSpPr>
          <p:cNvPr id="20" name="object 20"/>
          <p:cNvSpPr/>
          <p:nvPr/>
        </p:nvSpPr>
        <p:spPr>
          <a:xfrm>
            <a:off x="3888818" y="3325526"/>
            <a:ext cx="238125" cy="465455"/>
          </a:xfrm>
          <a:custGeom>
            <a:avLst/>
            <a:gdLst/>
            <a:ahLst/>
            <a:cxnLst/>
            <a:rect l="l" t="t" r="r" b="b"/>
            <a:pathLst>
              <a:path w="238125" h="465455">
                <a:moveTo>
                  <a:pt x="0" y="465069"/>
                </a:moveTo>
                <a:lnTo>
                  <a:pt x="238099" y="465069"/>
                </a:lnTo>
                <a:lnTo>
                  <a:pt x="238099" y="0"/>
                </a:lnTo>
                <a:lnTo>
                  <a:pt x="0" y="0"/>
                </a:lnTo>
                <a:lnTo>
                  <a:pt x="0" y="465069"/>
                </a:lnTo>
                <a:close/>
              </a:path>
            </a:pathLst>
          </a:custGeom>
          <a:solidFill>
            <a:srgbClr val="C8DAF7">
              <a:alpha val="42689"/>
            </a:srgbClr>
          </a:solidFill>
        </p:spPr>
        <p:txBody>
          <a:bodyPr wrap="square" lIns="0" tIns="0" rIns="0" bIns="0" rtlCol="0"/>
          <a:lstStyle/>
          <a:p>
            <a:endParaRPr/>
          </a:p>
        </p:txBody>
      </p:sp>
      <p:sp>
        <p:nvSpPr>
          <p:cNvPr id="21" name="object 21"/>
          <p:cNvSpPr/>
          <p:nvPr/>
        </p:nvSpPr>
        <p:spPr>
          <a:xfrm>
            <a:off x="4126917" y="3170501"/>
            <a:ext cx="155575" cy="620395"/>
          </a:xfrm>
          <a:custGeom>
            <a:avLst/>
            <a:gdLst/>
            <a:ahLst/>
            <a:cxnLst/>
            <a:rect l="l" t="t" r="r" b="b"/>
            <a:pathLst>
              <a:path w="155575" h="620394">
                <a:moveTo>
                  <a:pt x="0" y="620093"/>
                </a:moveTo>
                <a:lnTo>
                  <a:pt x="0" y="155024"/>
                </a:lnTo>
                <a:lnTo>
                  <a:pt x="155024" y="0"/>
                </a:lnTo>
                <a:lnTo>
                  <a:pt x="155024" y="465069"/>
                </a:lnTo>
                <a:lnTo>
                  <a:pt x="0" y="620093"/>
                </a:lnTo>
                <a:close/>
              </a:path>
            </a:pathLst>
          </a:custGeom>
          <a:solidFill>
            <a:srgbClr val="A0AEC6">
              <a:alpha val="42689"/>
            </a:srgbClr>
          </a:solidFill>
        </p:spPr>
        <p:txBody>
          <a:bodyPr wrap="square" lIns="0" tIns="0" rIns="0" bIns="0" rtlCol="0"/>
          <a:lstStyle/>
          <a:p>
            <a:endParaRPr/>
          </a:p>
        </p:txBody>
      </p:sp>
      <p:sp>
        <p:nvSpPr>
          <p:cNvPr id="22" name="object 22"/>
          <p:cNvSpPr/>
          <p:nvPr/>
        </p:nvSpPr>
        <p:spPr>
          <a:xfrm>
            <a:off x="2254238" y="3170501"/>
            <a:ext cx="2028189" cy="155575"/>
          </a:xfrm>
          <a:custGeom>
            <a:avLst/>
            <a:gdLst/>
            <a:ahLst/>
            <a:cxnLst/>
            <a:rect l="l" t="t" r="r" b="b"/>
            <a:pathLst>
              <a:path w="2028189" h="155575">
                <a:moveTo>
                  <a:pt x="1872678" y="155024"/>
                </a:moveTo>
                <a:lnTo>
                  <a:pt x="0" y="155024"/>
                </a:lnTo>
                <a:lnTo>
                  <a:pt x="155024" y="0"/>
                </a:lnTo>
                <a:lnTo>
                  <a:pt x="2027703" y="0"/>
                </a:lnTo>
                <a:lnTo>
                  <a:pt x="1872678" y="155024"/>
                </a:lnTo>
                <a:close/>
              </a:path>
            </a:pathLst>
          </a:custGeom>
          <a:solidFill>
            <a:srgbClr val="D3E1F9">
              <a:alpha val="42689"/>
            </a:srgbClr>
          </a:solidFill>
        </p:spPr>
        <p:txBody>
          <a:bodyPr wrap="square" lIns="0" tIns="0" rIns="0" bIns="0" rtlCol="0"/>
          <a:lstStyle/>
          <a:p>
            <a:endParaRPr/>
          </a:p>
        </p:txBody>
      </p:sp>
      <p:sp>
        <p:nvSpPr>
          <p:cNvPr id="23" name="object 23"/>
          <p:cNvSpPr/>
          <p:nvPr/>
        </p:nvSpPr>
        <p:spPr>
          <a:xfrm>
            <a:off x="2254238" y="3170501"/>
            <a:ext cx="2028189" cy="620395"/>
          </a:xfrm>
          <a:custGeom>
            <a:avLst/>
            <a:gdLst/>
            <a:ahLst/>
            <a:cxnLst/>
            <a:rect l="l" t="t" r="r" b="b"/>
            <a:pathLst>
              <a:path w="2028189" h="620394">
                <a:moveTo>
                  <a:pt x="0" y="155024"/>
                </a:moveTo>
                <a:lnTo>
                  <a:pt x="155024" y="0"/>
                </a:lnTo>
                <a:lnTo>
                  <a:pt x="2027703" y="0"/>
                </a:lnTo>
                <a:lnTo>
                  <a:pt x="2027703" y="465069"/>
                </a:lnTo>
                <a:lnTo>
                  <a:pt x="1872678" y="620093"/>
                </a:lnTo>
                <a:lnTo>
                  <a:pt x="0" y="620093"/>
                </a:lnTo>
                <a:lnTo>
                  <a:pt x="0" y="155024"/>
                </a:lnTo>
                <a:close/>
              </a:path>
            </a:pathLst>
          </a:custGeom>
          <a:ln w="19049">
            <a:solidFill>
              <a:srgbClr val="000000"/>
            </a:solidFill>
          </a:ln>
        </p:spPr>
        <p:txBody>
          <a:bodyPr wrap="square" lIns="0" tIns="0" rIns="0" bIns="0" rtlCol="0"/>
          <a:lstStyle/>
          <a:p>
            <a:endParaRPr/>
          </a:p>
        </p:txBody>
      </p:sp>
      <p:sp>
        <p:nvSpPr>
          <p:cNvPr id="24" name="object 24"/>
          <p:cNvSpPr/>
          <p:nvPr/>
        </p:nvSpPr>
        <p:spPr>
          <a:xfrm>
            <a:off x="2254238" y="3170501"/>
            <a:ext cx="2028189" cy="155575"/>
          </a:xfrm>
          <a:custGeom>
            <a:avLst/>
            <a:gdLst/>
            <a:ahLst/>
            <a:cxnLst/>
            <a:rect l="l" t="t" r="r" b="b"/>
            <a:pathLst>
              <a:path w="2028189" h="155575">
                <a:moveTo>
                  <a:pt x="0" y="155024"/>
                </a:moveTo>
                <a:lnTo>
                  <a:pt x="1872678" y="155024"/>
                </a:lnTo>
                <a:lnTo>
                  <a:pt x="2027703" y="0"/>
                </a:lnTo>
              </a:path>
            </a:pathLst>
          </a:custGeom>
          <a:ln w="19049">
            <a:solidFill>
              <a:srgbClr val="000000"/>
            </a:solidFill>
          </a:ln>
        </p:spPr>
        <p:txBody>
          <a:bodyPr wrap="square" lIns="0" tIns="0" rIns="0" bIns="0" rtlCol="0"/>
          <a:lstStyle/>
          <a:p>
            <a:endParaRPr/>
          </a:p>
        </p:txBody>
      </p:sp>
      <p:sp>
        <p:nvSpPr>
          <p:cNvPr id="25" name="object 25"/>
          <p:cNvSpPr/>
          <p:nvPr/>
        </p:nvSpPr>
        <p:spPr>
          <a:xfrm>
            <a:off x="4126916" y="3325526"/>
            <a:ext cx="0" cy="465455"/>
          </a:xfrm>
          <a:custGeom>
            <a:avLst/>
            <a:gdLst/>
            <a:ahLst/>
            <a:cxnLst/>
            <a:rect l="l" t="t" r="r" b="b"/>
            <a:pathLst>
              <a:path h="465455">
                <a:moveTo>
                  <a:pt x="0" y="0"/>
                </a:moveTo>
                <a:lnTo>
                  <a:pt x="0" y="465069"/>
                </a:lnTo>
              </a:path>
            </a:pathLst>
          </a:custGeom>
          <a:ln w="19049">
            <a:solidFill>
              <a:srgbClr val="000000"/>
            </a:solidFill>
          </a:ln>
        </p:spPr>
        <p:txBody>
          <a:bodyPr wrap="square" lIns="0" tIns="0" rIns="0" bIns="0" rtlCol="0"/>
          <a:lstStyle/>
          <a:p>
            <a:endParaRPr/>
          </a:p>
        </p:txBody>
      </p:sp>
      <p:sp>
        <p:nvSpPr>
          <p:cNvPr id="26" name="object 26"/>
          <p:cNvSpPr/>
          <p:nvPr/>
        </p:nvSpPr>
        <p:spPr>
          <a:xfrm>
            <a:off x="2254238" y="3394045"/>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9" y="23719"/>
                </a:lnTo>
                <a:lnTo>
                  <a:pt x="258587" y="62849"/>
                </a:lnTo>
                <a:lnTo>
                  <a:pt x="279569" y="113490"/>
                </a:lnTo>
                <a:lnTo>
                  <a:pt x="282306" y="141149"/>
                </a:lnTo>
                <a:lnTo>
                  <a:pt x="275110" y="185762"/>
                </a:lnTo>
                <a:lnTo>
                  <a:pt x="255070" y="224508"/>
                </a:lnTo>
                <a:lnTo>
                  <a:pt x="224513" y="255064"/>
                </a:lnTo>
                <a:lnTo>
                  <a:pt x="185764" y="275103"/>
                </a:lnTo>
                <a:lnTo>
                  <a:pt x="141149" y="282299"/>
                </a:lnTo>
                <a:close/>
              </a:path>
            </a:pathLst>
          </a:custGeom>
          <a:solidFill>
            <a:srgbClr val="C8DAF7"/>
          </a:solidFill>
        </p:spPr>
        <p:txBody>
          <a:bodyPr wrap="square" lIns="0" tIns="0" rIns="0" bIns="0" rtlCol="0"/>
          <a:lstStyle/>
          <a:p>
            <a:endParaRPr/>
          </a:p>
        </p:txBody>
      </p:sp>
      <p:sp>
        <p:nvSpPr>
          <p:cNvPr id="27" name="object 27"/>
          <p:cNvSpPr/>
          <p:nvPr/>
        </p:nvSpPr>
        <p:spPr>
          <a:xfrm>
            <a:off x="2254238" y="3394045"/>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5" y="10746"/>
                </a:lnTo>
                <a:lnTo>
                  <a:pt x="240957" y="41349"/>
                </a:lnTo>
                <a:lnTo>
                  <a:pt x="271560" y="87143"/>
                </a:lnTo>
                <a:lnTo>
                  <a:pt x="282306" y="141149"/>
                </a:lnTo>
                <a:lnTo>
                  <a:pt x="275110" y="185762"/>
                </a:lnTo>
                <a:lnTo>
                  <a:pt x="255070" y="224508"/>
                </a:lnTo>
                <a:lnTo>
                  <a:pt x="224513" y="255064"/>
                </a:lnTo>
                <a:lnTo>
                  <a:pt x="185764"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28" name="object 28"/>
          <p:cNvSpPr/>
          <p:nvPr/>
        </p:nvSpPr>
        <p:spPr>
          <a:xfrm>
            <a:off x="2635245" y="3394045"/>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29" name="object 29"/>
          <p:cNvSpPr/>
          <p:nvPr/>
        </p:nvSpPr>
        <p:spPr>
          <a:xfrm>
            <a:off x="2635245" y="3394045"/>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0" name="object 30"/>
          <p:cNvSpPr/>
          <p:nvPr/>
        </p:nvSpPr>
        <p:spPr>
          <a:xfrm>
            <a:off x="3016244" y="3394045"/>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1" name="object 31"/>
          <p:cNvSpPr/>
          <p:nvPr/>
        </p:nvSpPr>
        <p:spPr>
          <a:xfrm>
            <a:off x="3016244" y="3394045"/>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2" name="object 32"/>
          <p:cNvSpPr/>
          <p:nvPr/>
        </p:nvSpPr>
        <p:spPr>
          <a:xfrm>
            <a:off x="3397244" y="3394045"/>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3" name="object 33"/>
          <p:cNvSpPr/>
          <p:nvPr/>
        </p:nvSpPr>
        <p:spPr>
          <a:xfrm>
            <a:off x="3397244" y="3394045"/>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4" name="object 34"/>
          <p:cNvSpPr/>
          <p:nvPr/>
        </p:nvSpPr>
        <p:spPr>
          <a:xfrm>
            <a:off x="3778243" y="3394045"/>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5" name="object 35"/>
          <p:cNvSpPr/>
          <p:nvPr/>
        </p:nvSpPr>
        <p:spPr>
          <a:xfrm>
            <a:off x="3778243" y="3394045"/>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6" name="object 36"/>
          <p:cNvSpPr txBox="1"/>
          <p:nvPr/>
        </p:nvSpPr>
        <p:spPr>
          <a:xfrm>
            <a:off x="4795986" y="3067851"/>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7" name="object 37"/>
          <p:cNvSpPr txBox="1"/>
          <p:nvPr/>
        </p:nvSpPr>
        <p:spPr>
          <a:xfrm>
            <a:off x="4370667" y="4535804"/>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8" name="object 38"/>
          <p:cNvSpPr txBox="1"/>
          <p:nvPr/>
        </p:nvSpPr>
        <p:spPr>
          <a:xfrm>
            <a:off x="5847792" y="2956181"/>
            <a:ext cx="3060700" cy="1128395"/>
          </a:xfrm>
          <a:prstGeom prst="rect">
            <a:avLst/>
          </a:prstGeom>
        </p:spPr>
        <p:txBody>
          <a:bodyPr vert="horz" wrap="square" lIns="0" tIns="12700" rIns="0" bIns="0" rtlCol="0">
            <a:spAutoFit/>
          </a:bodyPr>
          <a:lstStyle/>
          <a:p>
            <a:pPr marL="12700">
              <a:spcBef>
                <a:spcPts val="100"/>
              </a:spcBef>
            </a:pPr>
            <a:r>
              <a:rPr spc="-5" dirty="0">
                <a:latin typeface="Arial"/>
                <a:cs typeface="Arial"/>
              </a:rPr>
              <a:t>E.g. with </a:t>
            </a:r>
            <a:r>
              <a:rPr dirty="0">
                <a:latin typeface="Arial"/>
                <a:cs typeface="Arial"/>
              </a:rPr>
              <a:t>5</a:t>
            </a:r>
            <a:r>
              <a:rPr spc="-25" dirty="0">
                <a:latin typeface="Arial"/>
                <a:cs typeface="Arial"/>
              </a:rPr>
              <a:t> </a:t>
            </a:r>
            <a:r>
              <a:rPr spc="-5" dirty="0">
                <a:latin typeface="Arial"/>
                <a:cs typeface="Arial"/>
              </a:rPr>
              <a:t>filters,</a:t>
            </a:r>
            <a:endParaRPr>
              <a:latin typeface="Arial"/>
              <a:cs typeface="Arial"/>
            </a:endParaRPr>
          </a:p>
          <a:p>
            <a:pPr marL="12700" marR="5080">
              <a:lnSpc>
                <a:spcPct val="100699"/>
              </a:lnSpc>
            </a:pPr>
            <a:r>
              <a:rPr spc="-5" dirty="0">
                <a:latin typeface="Arial"/>
                <a:cs typeface="Arial"/>
              </a:rPr>
              <a:t>CONV layer </a:t>
            </a:r>
            <a:r>
              <a:rPr dirty="0">
                <a:latin typeface="Arial"/>
                <a:cs typeface="Arial"/>
              </a:rPr>
              <a:t>consists </a:t>
            </a:r>
            <a:r>
              <a:rPr spc="-5" dirty="0">
                <a:latin typeface="Arial"/>
                <a:cs typeface="Arial"/>
              </a:rPr>
              <a:t>of  neurons arranged in </a:t>
            </a:r>
            <a:r>
              <a:rPr dirty="0">
                <a:latin typeface="Arial"/>
                <a:cs typeface="Arial"/>
              </a:rPr>
              <a:t>a </a:t>
            </a:r>
            <a:r>
              <a:rPr spc="-5" dirty="0">
                <a:latin typeface="Arial"/>
                <a:cs typeface="Arial"/>
              </a:rPr>
              <a:t>3D grid  </a:t>
            </a:r>
            <a:r>
              <a:rPr dirty="0">
                <a:latin typeface="Arial"/>
                <a:cs typeface="Arial"/>
              </a:rPr>
              <a:t>(28x28x5)</a:t>
            </a:r>
            <a:endParaRPr>
              <a:latin typeface="Arial"/>
              <a:cs typeface="Arial"/>
            </a:endParaRPr>
          </a:p>
        </p:txBody>
      </p:sp>
      <p:sp>
        <p:nvSpPr>
          <p:cNvPr id="39" name="object 39"/>
          <p:cNvSpPr txBox="1"/>
          <p:nvPr/>
        </p:nvSpPr>
        <p:spPr>
          <a:xfrm>
            <a:off x="5847792" y="4337304"/>
            <a:ext cx="3186430" cy="852169"/>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There will be </a:t>
            </a:r>
            <a:r>
              <a:rPr dirty="0">
                <a:latin typeface="Arial"/>
                <a:cs typeface="Arial"/>
              </a:rPr>
              <a:t>5 </a:t>
            </a:r>
            <a:r>
              <a:rPr spc="-5" dirty="0">
                <a:latin typeface="Arial"/>
                <a:cs typeface="Arial"/>
              </a:rPr>
              <a:t>different  neurons all looking at the </a:t>
            </a:r>
            <a:r>
              <a:rPr dirty="0">
                <a:latin typeface="Arial"/>
                <a:cs typeface="Arial"/>
              </a:rPr>
              <a:t>same  region </a:t>
            </a:r>
            <a:r>
              <a:rPr spc="-5" dirty="0">
                <a:latin typeface="Arial"/>
                <a:cs typeface="Arial"/>
              </a:rPr>
              <a:t>in the input</a:t>
            </a:r>
            <a:r>
              <a:rPr spc="-40" dirty="0">
                <a:latin typeface="Arial"/>
                <a:cs typeface="Arial"/>
              </a:rPr>
              <a:t> </a:t>
            </a:r>
            <a:r>
              <a:rPr dirty="0">
                <a:latin typeface="Arial"/>
                <a:cs typeface="Arial"/>
              </a:rPr>
              <a:t>volume</a:t>
            </a:r>
            <a:endParaRPr>
              <a:latin typeface="Arial"/>
              <a:cs typeface="Arial"/>
            </a:endParaRPr>
          </a:p>
        </p:txBody>
      </p:sp>
      <p:sp>
        <p:nvSpPr>
          <p:cNvPr id="40" name="object 40"/>
          <p:cNvSpPr txBox="1"/>
          <p:nvPr/>
        </p:nvSpPr>
        <p:spPr>
          <a:xfrm>
            <a:off x="2679756" y="5017634"/>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5</a:t>
            </a:r>
            <a:endParaRPr>
              <a:latin typeface="Arial"/>
              <a:cs typeface="Arial"/>
            </a:endParaRPr>
          </a:p>
        </p:txBody>
      </p:sp>
      <p:sp>
        <p:nvSpPr>
          <p:cNvPr id="41" name="object 41"/>
          <p:cNvSpPr/>
          <p:nvPr/>
        </p:nvSpPr>
        <p:spPr>
          <a:xfrm>
            <a:off x="1750865" y="2891996"/>
            <a:ext cx="2138045" cy="2138045"/>
          </a:xfrm>
          <a:custGeom>
            <a:avLst/>
            <a:gdLst/>
            <a:ahLst/>
            <a:cxnLst/>
            <a:rect l="l" t="t" r="r" b="b"/>
            <a:pathLst>
              <a:path w="2138045" h="2138045">
                <a:moveTo>
                  <a:pt x="0" y="0"/>
                </a:moveTo>
                <a:lnTo>
                  <a:pt x="2137953" y="0"/>
                </a:lnTo>
                <a:lnTo>
                  <a:pt x="2137953" y="2137945"/>
                </a:lnTo>
                <a:lnTo>
                  <a:pt x="0" y="2137945"/>
                </a:lnTo>
                <a:lnTo>
                  <a:pt x="0" y="0"/>
                </a:lnTo>
                <a:close/>
              </a:path>
            </a:pathLst>
          </a:custGeom>
          <a:solidFill>
            <a:srgbClr val="C8DAF7">
              <a:alpha val="42689"/>
            </a:srgbClr>
          </a:solidFill>
        </p:spPr>
        <p:txBody>
          <a:bodyPr wrap="square" lIns="0" tIns="0" rIns="0" bIns="0" rtlCol="0"/>
          <a:lstStyle/>
          <a:p>
            <a:endParaRPr/>
          </a:p>
        </p:txBody>
      </p:sp>
      <p:sp>
        <p:nvSpPr>
          <p:cNvPr id="42" name="object 42"/>
          <p:cNvSpPr/>
          <p:nvPr/>
        </p:nvSpPr>
        <p:spPr>
          <a:xfrm>
            <a:off x="3888818" y="2179347"/>
            <a:ext cx="713105" cy="2851150"/>
          </a:xfrm>
          <a:custGeom>
            <a:avLst/>
            <a:gdLst/>
            <a:ahLst/>
            <a:cxnLst/>
            <a:rect l="l" t="t" r="r" b="b"/>
            <a:pathLst>
              <a:path w="713104" h="2851150">
                <a:moveTo>
                  <a:pt x="0" y="2850594"/>
                </a:moveTo>
                <a:lnTo>
                  <a:pt x="0" y="712648"/>
                </a:lnTo>
                <a:lnTo>
                  <a:pt x="712648" y="0"/>
                </a:lnTo>
                <a:lnTo>
                  <a:pt x="712648" y="2137945"/>
                </a:lnTo>
                <a:lnTo>
                  <a:pt x="0" y="2850594"/>
                </a:lnTo>
                <a:close/>
              </a:path>
            </a:pathLst>
          </a:custGeom>
          <a:solidFill>
            <a:srgbClr val="A0AEC6">
              <a:alpha val="42689"/>
            </a:srgbClr>
          </a:solidFill>
        </p:spPr>
        <p:txBody>
          <a:bodyPr wrap="square" lIns="0" tIns="0" rIns="0" bIns="0" rtlCol="0"/>
          <a:lstStyle/>
          <a:p>
            <a:endParaRPr/>
          </a:p>
        </p:txBody>
      </p:sp>
      <p:sp>
        <p:nvSpPr>
          <p:cNvPr id="43" name="object 43"/>
          <p:cNvSpPr/>
          <p:nvPr/>
        </p:nvSpPr>
        <p:spPr>
          <a:xfrm>
            <a:off x="1750864" y="2179348"/>
            <a:ext cx="2851150" cy="713105"/>
          </a:xfrm>
          <a:custGeom>
            <a:avLst/>
            <a:gdLst/>
            <a:ahLst/>
            <a:cxnLst/>
            <a:rect l="l" t="t" r="r" b="b"/>
            <a:pathLst>
              <a:path w="2851150" h="713105">
                <a:moveTo>
                  <a:pt x="2137953" y="712648"/>
                </a:moveTo>
                <a:lnTo>
                  <a:pt x="0" y="712648"/>
                </a:lnTo>
                <a:lnTo>
                  <a:pt x="712648" y="0"/>
                </a:lnTo>
                <a:lnTo>
                  <a:pt x="2850601" y="0"/>
                </a:lnTo>
                <a:lnTo>
                  <a:pt x="2137953" y="712648"/>
                </a:lnTo>
                <a:close/>
              </a:path>
            </a:pathLst>
          </a:custGeom>
          <a:solidFill>
            <a:srgbClr val="D3E1F9">
              <a:alpha val="42689"/>
            </a:srgbClr>
          </a:solidFill>
        </p:spPr>
        <p:txBody>
          <a:bodyPr wrap="square" lIns="0" tIns="0" rIns="0" bIns="0" rtlCol="0"/>
          <a:lstStyle/>
          <a:p>
            <a:endParaRPr/>
          </a:p>
        </p:txBody>
      </p:sp>
      <p:sp>
        <p:nvSpPr>
          <p:cNvPr id="44" name="object 44"/>
          <p:cNvSpPr/>
          <p:nvPr/>
        </p:nvSpPr>
        <p:spPr>
          <a:xfrm>
            <a:off x="1750864" y="2179347"/>
            <a:ext cx="2851150" cy="2851150"/>
          </a:xfrm>
          <a:custGeom>
            <a:avLst/>
            <a:gdLst/>
            <a:ahLst/>
            <a:cxnLst/>
            <a:rect l="l" t="t" r="r" b="b"/>
            <a:pathLst>
              <a:path w="2851150" h="2851150">
                <a:moveTo>
                  <a:pt x="0" y="712648"/>
                </a:moveTo>
                <a:lnTo>
                  <a:pt x="712648" y="0"/>
                </a:lnTo>
                <a:lnTo>
                  <a:pt x="2850601" y="0"/>
                </a:lnTo>
                <a:lnTo>
                  <a:pt x="2850601" y="2137945"/>
                </a:lnTo>
                <a:lnTo>
                  <a:pt x="2137953" y="2850594"/>
                </a:lnTo>
                <a:lnTo>
                  <a:pt x="0" y="2850594"/>
                </a:lnTo>
                <a:lnTo>
                  <a:pt x="0" y="712648"/>
                </a:lnTo>
                <a:close/>
              </a:path>
            </a:pathLst>
          </a:custGeom>
          <a:ln w="19049">
            <a:solidFill>
              <a:srgbClr val="000000"/>
            </a:solidFill>
          </a:ln>
        </p:spPr>
        <p:txBody>
          <a:bodyPr wrap="square" lIns="0" tIns="0" rIns="0" bIns="0" rtlCol="0"/>
          <a:lstStyle/>
          <a:p>
            <a:endParaRPr/>
          </a:p>
        </p:txBody>
      </p:sp>
      <p:sp>
        <p:nvSpPr>
          <p:cNvPr id="45" name="object 45"/>
          <p:cNvSpPr/>
          <p:nvPr/>
        </p:nvSpPr>
        <p:spPr>
          <a:xfrm>
            <a:off x="1750864" y="2179348"/>
            <a:ext cx="2851150" cy="713105"/>
          </a:xfrm>
          <a:custGeom>
            <a:avLst/>
            <a:gdLst/>
            <a:ahLst/>
            <a:cxnLst/>
            <a:rect l="l" t="t" r="r" b="b"/>
            <a:pathLst>
              <a:path w="2851150" h="713105">
                <a:moveTo>
                  <a:pt x="0" y="712648"/>
                </a:moveTo>
                <a:lnTo>
                  <a:pt x="2137953" y="712648"/>
                </a:lnTo>
                <a:lnTo>
                  <a:pt x="2850601" y="0"/>
                </a:lnTo>
              </a:path>
            </a:pathLst>
          </a:custGeom>
          <a:ln w="19049">
            <a:solidFill>
              <a:srgbClr val="000000"/>
            </a:solidFill>
          </a:ln>
        </p:spPr>
        <p:txBody>
          <a:bodyPr wrap="square" lIns="0" tIns="0" rIns="0" bIns="0" rtlCol="0"/>
          <a:lstStyle/>
          <a:p>
            <a:endParaRPr/>
          </a:p>
        </p:txBody>
      </p:sp>
      <p:sp>
        <p:nvSpPr>
          <p:cNvPr id="46" name="object 46"/>
          <p:cNvSpPr/>
          <p:nvPr/>
        </p:nvSpPr>
        <p:spPr>
          <a:xfrm>
            <a:off x="3888817" y="2891996"/>
            <a:ext cx="0" cy="2138045"/>
          </a:xfrm>
          <a:custGeom>
            <a:avLst/>
            <a:gdLst/>
            <a:ahLst/>
            <a:cxnLst/>
            <a:rect l="l" t="t" r="r" b="b"/>
            <a:pathLst>
              <a:path h="2138045">
                <a:moveTo>
                  <a:pt x="0" y="0"/>
                </a:moveTo>
                <a:lnTo>
                  <a:pt x="0" y="2137945"/>
                </a:lnTo>
              </a:path>
            </a:pathLst>
          </a:custGeom>
          <a:ln w="19049">
            <a:solidFill>
              <a:srgbClr val="000000"/>
            </a:solidFill>
          </a:ln>
        </p:spPr>
        <p:txBody>
          <a:bodyPr wrap="square" lIns="0" tIns="0" rIns="0" bIns="0" rtlCol="0"/>
          <a:lstStyle/>
          <a:p>
            <a:endParaRPr/>
          </a:p>
        </p:txBody>
      </p:sp>
      <p:sp>
        <p:nvSpPr>
          <p:cNvPr id="47" name="object 47"/>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48" name="object 48"/>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96</a:t>
            </a:fld>
            <a:endParaRPr sz="2000"/>
          </a:p>
        </p:txBody>
      </p:sp>
      <p:sp>
        <p:nvSpPr>
          <p:cNvPr id="49" name="object 49"/>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50" name="object 50"/>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19497087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73026"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73438"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73025" y="945812"/>
            <a:ext cx="5694045" cy="689932"/>
          </a:xfrm>
          <a:prstGeom prst="rect">
            <a:avLst/>
          </a:prstGeom>
        </p:spPr>
        <p:txBody>
          <a:bodyPr vert="horz" wrap="square" lIns="0" tIns="12700" rIns="0" bIns="0" rtlCol="0" anchor="ctr">
            <a:spAutoFit/>
          </a:bodyPr>
          <a:lstStyle/>
          <a:p>
            <a:pPr marL="12700">
              <a:lnSpc>
                <a:spcPct val="100000"/>
              </a:lnSpc>
              <a:spcBef>
                <a:spcPts val="100"/>
              </a:spcBef>
            </a:pPr>
            <a:endParaRPr spc="-5" dirty="0"/>
          </a:p>
        </p:txBody>
      </p:sp>
      <p:sp>
        <p:nvSpPr>
          <p:cNvPr id="5" name="object 5"/>
          <p:cNvSpPr txBox="1"/>
          <p:nvPr/>
        </p:nvSpPr>
        <p:spPr>
          <a:xfrm>
            <a:off x="824249"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4189504" y="3321503"/>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6728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6450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8132158" y="3140171"/>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6450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6450436" y="3140171"/>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6450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8132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6517138" y="3223721"/>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388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3102643" y="3140171"/>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388925"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388925" y="3140171"/>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388925"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3102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4429492"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1461682"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5914591" y="3945458"/>
            <a:ext cx="2671445" cy="897682"/>
          </a:xfrm>
          <a:prstGeom prst="rect">
            <a:avLst/>
          </a:prstGeom>
        </p:spPr>
        <p:txBody>
          <a:bodyPr vert="horz" wrap="square" lIns="0" tIns="12700" rIns="0" bIns="0" rtlCol="0">
            <a:spAutoFit/>
          </a:bodyPr>
          <a:lstStyle/>
          <a:p>
            <a:pPr marL="12700">
              <a:lnSpc>
                <a:spcPts val="1664"/>
              </a:lnSpc>
              <a:spcBef>
                <a:spcPts val="100"/>
              </a:spcBef>
            </a:pPr>
            <a:r>
              <a:rPr sz="1400" b="1" dirty="0">
                <a:solidFill>
                  <a:srgbClr val="0000FF"/>
                </a:solidFill>
                <a:latin typeface="Arial"/>
                <a:cs typeface="Arial"/>
              </a:rPr>
              <a:t>1</a:t>
            </a:r>
            <a:r>
              <a:rPr sz="1400" b="1" spc="-10" dirty="0">
                <a:solidFill>
                  <a:srgbClr val="0000FF"/>
                </a:solidFill>
                <a:latin typeface="Arial"/>
                <a:cs typeface="Arial"/>
              </a:rPr>
              <a:t> </a:t>
            </a:r>
            <a:r>
              <a:rPr sz="1400" b="1" spc="-5" dirty="0">
                <a:solidFill>
                  <a:srgbClr val="0000FF"/>
                </a:solidFill>
                <a:latin typeface="Arial"/>
                <a:cs typeface="Arial"/>
              </a:rPr>
              <a:t>number:</a:t>
            </a:r>
            <a:endParaRPr sz="1400">
              <a:latin typeface="Arial"/>
              <a:cs typeface="Arial"/>
            </a:endParaRPr>
          </a:p>
          <a:p>
            <a:pPr marL="12700" marR="5080">
              <a:lnSpc>
                <a:spcPts val="1650"/>
              </a:lnSpc>
              <a:spcBef>
                <a:spcPts val="65"/>
              </a:spcBef>
            </a:pPr>
            <a:r>
              <a:rPr sz="1400" spc="-5" dirty="0">
                <a:solidFill>
                  <a:srgbClr val="0000FF"/>
                </a:solidFill>
                <a:latin typeface="Arial"/>
                <a:cs typeface="Arial"/>
              </a:rPr>
              <a:t>the </a:t>
            </a:r>
            <a:r>
              <a:rPr sz="1400" dirty="0">
                <a:solidFill>
                  <a:srgbClr val="0000FF"/>
                </a:solidFill>
                <a:latin typeface="Arial"/>
                <a:cs typeface="Arial"/>
              </a:rPr>
              <a:t>result </a:t>
            </a:r>
            <a:r>
              <a:rPr sz="1400" spc="-5" dirty="0">
                <a:solidFill>
                  <a:srgbClr val="0000FF"/>
                </a:solidFill>
                <a:latin typeface="Arial"/>
                <a:cs typeface="Arial"/>
              </a:rPr>
              <a:t>of taking </a:t>
            </a:r>
            <a:r>
              <a:rPr sz="1400" dirty="0">
                <a:solidFill>
                  <a:srgbClr val="0000FF"/>
                </a:solidFill>
                <a:latin typeface="Arial"/>
                <a:cs typeface="Arial"/>
              </a:rPr>
              <a:t>a </a:t>
            </a:r>
            <a:r>
              <a:rPr sz="1400" spc="-5" dirty="0">
                <a:solidFill>
                  <a:srgbClr val="0000FF"/>
                </a:solidFill>
                <a:latin typeface="Arial"/>
                <a:cs typeface="Arial"/>
              </a:rPr>
              <a:t>dot product  between </a:t>
            </a:r>
            <a:r>
              <a:rPr sz="1400" dirty="0">
                <a:solidFill>
                  <a:srgbClr val="0000FF"/>
                </a:solidFill>
                <a:latin typeface="Arial"/>
                <a:cs typeface="Arial"/>
              </a:rPr>
              <a:t>a row </a:t>
            </a:r>
            <a:r>
              <a:rPr sz="1400" spc="-5" dirty="0">
                <a:solidFill>
                  <a:srgbClr val="0000FF"/>
                </a:solidFill>
                <a:latin typeface="Arial"/>
                <a:cs typeface="Arial"/>
              </a:rPr>
              <a:t>of </a:t>
            </a:r>
            <a:r>
              <a:rPr sz="1400" dirty="0">
                <a:solidFill>
                  <a:srgbClr val="0000FF"/>
                </a:solidFill>
                <a:latin typeface="Arial"/>
                <a:cs typeface="Arial"/>
              </a:rPr>
              <a:t>W </a:t>
            </a:r>
            <a:r>
              <a:rPr sz="1400" spc="-5" dirty="0">
                <a:solidFill>
                  <a:srgbClr val="0000FF"/>
                </a:solidFill>
                <a:latin typeface="Arial"/>
                <a:cs typeface="Arial"/>
              </a:rPr>
              <a:t>and the</a:t>
            </a:r>
            <a:r>
              <a:rPr sz="1400" spc="-100" dirty="0">
                <a:solidFill>
                  <a:srgbClr val="0000FF"/>
                </a:solidFill>
                <a:latin typeface="Arial"/>
                <a:cs typeface="Arial"/>
              </a:rPr>
              <a:t> </a:t>
            </a:r>
            <a:r>
              <a:rPr sz="1400" spc="-5" dirty="0">
                <a:solidFill>
                  <a:srgbClr val="0000FF"/>
                </a:solidFill>
                <a:latin typeface="Arial"/>
                <a:cs typeface="Arial"/>
              </a:rPr>
              <a:t>input  </a:t>
            </a:r>
            <a:r>
              <a:rPr sz="1400" dirty="0">
                <a:solidFill>
                  <a:srgbClr val="0000FF"/>
                </a:solidFill>
                <a:latin typeface="Arial"/>
                <a:cs typeface="Arial"/>
              </a:rPr>
              <a:t>(a </a:t>
            </a:r>
            <a:r>
              <a:rPr sz="1400" spc="-5" dirty="0">
                <a:solidFill>
                  <a:srgbClr val="0000FF"/>
                </a:solidFill>
                <a:latin typeface="Arial"/>
                <a:cs typeface="Arial"/>
              </a:rPr>
              <a:t>3072-dimensional dot</a:t>
            </a:r>
            <a:r>
              <a:rPr sz="1400" spc="-80" dirty="0">
                <a:solidFill>
                  <a:srgbClr val="0000FF"/>
                </a:solidFill>
                <a:latin typeface="Arial"/>
                <a:cs typeface="Arial"/>
              </a:rPr>
              <a:t> </a:t>
            </a:r>
            <a:r>
              <a:rPr sz="1400" spc="-5" dirty="0">
                <a:solidFill>
                  <a:srgbClr val="0000FF"/>
                </a:solidFill>
                <a:latin typeface="Arial"/>
                <a:cs typeface="Arial"/>
              </a:rPr>
              <a:t>product)</a:t>
            </a:r>
            <a:endParaRPr sz="1400">
              <a:latin typeface="Arial"/>
              <a:cs typeface="Arial"/>
            </a:endParaRPr>
          </a:p>
        </p:txBody>
      </p:sp>
      <p:sp>
        <p:nvSpPr>
          <p:cNvPr id="24" name="object 24"/>
          <p:cNvSpPr txBox="1"/>
          <p:nvPr/>
        </p:nvSpPr>
        <p:spPr>
          <a:xfrm>
            <a:off x="6171128"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5" name="object 25"/>
          <p:cNvSpPr txBox="1"/>
          <p:nvPr/>
        </p:nvSpPr>
        <p:spPr>
          <a:xfrm>
            <a:off x="7188014"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6" name="object 26"/>
          <p:cNvSpPr/>
          <p:nvPr/>
        </p:nvSpPr>
        <p:spPr>
          <a:xfrm>
            <a:off x="6174012" y="3603319"/>
            <a:ext cx="245110" cy="317500"/>
          </a:xfrm>
          <a:custGeom>
            <a:avLst/>
            <a:gdLst/>
            <a:ahLst/>
            <a:cxnLst/>
            <a:rect l="l" t="t" r="r" b="b"/>
            <a:pathLst>
              <a:path w="245110" h="317500">
                <a:moveTo>
                  <a:pt x="0" y="317024"/>
                </a:moveTo>
                <a:lnTo>
                  <a:pt x="244974" y="0"/>
                </a:lnTo>
              </a:path>
            </a:pathLst>
          </a:custGeom>
          <a:ln w="28574">
            <a:solidFill>
              <a:srgbClr val="666666"/>
            </a:solidFill>
          </a:ln>
        </p:spPr>
        <p:txBody>
          <a:bodyPr wrap="square" lIns="0" tIns="0" rIns="0" bIns="0" rtlCol="0"/>
          <a:lstStyle/>
          <a:p>
            <a:endParaRPr/>
          </a:p>
        </p:txBody>
      </p:sp>
      <p:sp>
        <p:nvSpPr>
          <p:cNvPr id="27" name="object 27"/>
          <p:cNvSpPr/>
          <p:nvPr/>
        </p:nvSpPr>
        <p:spPr>
          <a:xfrm>
            <a:off x="6367350" y="3486408"/>
            <a:ext cx="145199" cy="160049"/>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3346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9" name="object 29"/>
          <p:cNvSpPr/>
          <p:nvPr/>
        </p:nvSpPr>
        <p:spPr>
          <a:xfrm>
            <a:off x="3767555" y="3228460"/>
            <a:ext cx="159149" cy="122952"/>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5394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31" name="object 31"/>
          <p:cNvSpPr/>
          <p:nvPr/>
        </p:nvSpPr>
        <p:spPr>
          <a:xfrm>
            <a:off x="5822501" y="3217438"/>
            <a:ext cx="158899" cy="122959"/>
          </a:xfrm>
          <a:prstGeom prst="rect">
            <a:avLst/>
          </a:prstGeom>
          <a:blipFill>
            <a:blip r:embed="rId6" cstate="print"/>
            <a:stretch>
              <a:fillRect/>
            </a:stretch>
          </a:blipFill>
        </p:spPr>
        <p:txBody>
          <a:bodyPr wrap="square" lIns="0" tIns="0" rIns="0" bIns="0" rtlCol="0"/>
          <a:lstStyle/>
          <a:p>
            <a:endParaRPr/>
          </a:p>
        </p:txBody>
      </p:sp>
      <p:sp>
        <p:nvSpPr>
          <p:cNvPr id="32" name="object 32"/>
          <p:cNvSpPr txBox="1"/>
          <p:nvPr/>
        </p:nvSpPr>
        <p:spPr>
          <a:xfrm>
            <a:off x="6576311" y="1324406"/>
            <a:ext cx="2053589" cy="1143902"/>
          </a:xfrm>
          <a:prstGeom prst="rect">
            <a:avLst/>
          </a:prstGeom>
        </p:spPr>
        <p:txBody>
          <a:bodyPr vert="horz" wrap="square" lIns="0" tIns="27939" rIns="0" bIns="0" rtlCol="0">
            <a:spAutoFit/>
          </a:bodyPr>
          <a:lstStyle/>
          <a:p>
            <a:pPr marL="12700" marR="5080">
              <a:lnSpc>
                <a:spcPts val="2850"/>
              </a:lnSpc>
              <a:spcBef>
                <a:spcPts val="219"/>
              </a:spcBef>
            </a:pPr>
            <a:r>
              <a:rPr sz="2400" spc="-5" dirty="0">
                <a:solidFill>
                  <a:srgbClr val="0000FF"/>
                </a:solidFill>
                <a:latin typeface="Arial"/>
                <a:cs typeface="Arial"/>
              </a:rPr>
              <a:t>Each neuron  looks at the</a:t>
            </a:r>
            <a:r>
              <a:rPr sz="2400" spc="-95" dirty="0">
                <a:solidFill>
                  <a:srgbClr val="0000FF"/>
                </a:solidFill>
                <a:latin typeface="Arial"/>
                <a:cs typeface="Arial"/>
              </a:rPr>
              <a:t> </a:t>
            </a:r>
            <a:r>
              <a:rPr sz="2400" spc="-5" dirty="0">
                <a:solidFill>
                  <a:srgbClr val="0000FF"/>
                </a:solidFill>
                <a:latin typeface="Arial"/>
                <a:cs typeface="Arial"/>
              </a:rPr>
              <a:t>full  input</a:t>
            </a:r>
            <a:r>
              <a:rPr sz="2400" spc="-30" dirty="0">
                <a:solidFill>
                  <a:srgbClr val="0000FF"/>
                </a:solidFill>
                <a:latin typeface="Arial"/>
                <a:cs typeface="Arial"/>
              </a:rPr>
              <a:t> </a:t>
            </a:r>
            <a:r>
              <a:rPr sz="2400" dirty="0">
                <a:solidFill>
                  <a:srgbClr val="0000FF"/>
                </a:solidFill>
                <a:latin typeface="Arial"/>
                <a:cs typeface="Arial"/>
              </a:rPr>
              <a:t>volume</a:t>
            </a:r>
            <a:endParaRPr sz="2400">
              <a:latin typeface="Arial"/>
              <a:cs typeface="Arial"/>
            </a:endParaRPr>
          </a:p>
        </p:txBody>
      </p:sp>
      <p:sp>
        <p:nvSpPr>
          <p:cNvPr id="33" name="object 33"/>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4" name="object 34"/>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97</a:t>
            </a:fld>
            <a:endParaRPr sz="2000"/>
          </a:p>
        </p:txBody>
      </p:sp>
      <p:sp>
        <p:nvSpPr>
          <p:cNvPr id="35" name="object 35"/>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36" name="object 36"/>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23596289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101399"/>
            <a:ext cx="9143981" cy="437891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6199" y="857250"/>
            <a:ext cx="2600960"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two </a:t>
            </a:r>
            <a:r>
              <a:rPr sz="1400" dirty="0">
                <a:latin typeface="Arial"/>
                <a:cs typeface="Arial"/>
              </a:rPr>
              <a:t>more </a:t>
            </a:r>
            <a:r>
              <a:rPr sz="1400" spc="-5" dirty="0">
                <a:latin typeface="Arial"/>
                <a:cs typeface="Arial"/>
              </a:rPr>
              <a:t>layers to go:</a:t>
            </a:r>
            <a:r>
              <a:rPr sz="1400" spc="-85" dirty="0">
                <a:latin typeface="Arial"/>
                <a:cs typeface="Arial"/>
              </a:rPr>
              <a:t> </a:t>
            </a:r>
            <a:r>
              <a:rPr sz="1400" spc="-5" dirty="0">
                <a:latin typeface="Arial"/>
                <a:cs typeface="Arial"/>
              </a:rPr>
              <a:t>POOL/FC</a:t>
            </a:r>
            <a:endParaRPr sz="1400">
              <a:latin typeface="Arial"/>
              <a:cs typeface="Arial"/>
            </a:endParaRPr>
          </a:p>
        </p:txBody>
      </p:sp>
      <p:sp>
        <p:nvSpPr>
          <p:cNvPr id="4" name="object 4"/>
          <p:cNvSpPr/>
          <p:nvPr/>
        </p:nvSpPr>
        <p:spPr>
          <a:xfrm>
            <a:off x="43176" y="2945524"/>
            <a:ext cx="2192645" cy="200244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6" name="object 6"/>
          <p:cNvSpPr txBox="1">
            <a:spLocks noGrp="1"/>
          </p:cNvSpPr>
          <p:nvPr>
            <p:ph type="sldNum" sz="quarter" idx="7"/>
          </p:nvPr>
        </p:nvSpPr>
        <p:spPr>
          <a:xfrm>
            <a:off x="5105646" y="7843899"/>
            <a:ext cx="1432559" cy="615553"/>
          </a:xfrm>
          <a:prstGeom prst="rect">
            <a:avLst/>
          </a:prstGeom>
        </p:spPr>
        <p:txBody>
          <a:bodyPr vert="horz" wrap="square" lIns="0" tIns="0" rIns="0" bIns="0" rtlCol="0" anchor="ctr">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98</a:t>
            </a:fld>
            <a:endParaRPr sz="2000"/>
          </a:p>
        </p:txBody>
      </p:sp>
      <p:sp>
        <p:nvSpPr>
          <p:cNvPr id="7" name="object 7"/>
          <p:cNvSpPr txBox="1">
            <a:spLocks noGrp="1"/>
          </p:cNvSpPr>
          <p:nvPr>
            <p:ph type="dt" sz="half" idx="6"/>
          </p:nvPr>
        </p:nvSpPr>
        <p:spPr>
          <a:xfrm>
            <a:off x="7634718" y="8004211"/>
            <a:ext cx="1433195" cy="294953"/>
          </a:xfrm>
          <a:prstGeom prst="rect">
            <a:avLst/>
          </a:prstGeom>
        </p:spPr>
        <p:txBody>
          <a:bodyPr vert="horz" wrap="square" lIns="0" tIns="0" rIns="0" bIns="0" rtlCol="0" anchor="ctr">
            <a:spAutoFit/>
          </a:bodyPr>
          <a:lstStyle/>
          <a:p>
            <a:pPr marL="12700">
              <a:lnSpc>
                <a:spcPts val="2310"/>
              </a:lnSpc>
            </a:pPr>
            <a:r>
              <a:rPr spc="-5" dirty="0"/>
              <a:t>April 17,</a:t>
            </a:r>
            <a:r>
              <a:rPr spc="-90" dirty="0"/>
              <a:t> </a:t>
            </a:r>
            <a:r>
              <a:rPr spc="-5" dirty="0"/>
              <a:t>2018</a:t>
            </a:r>
          </a:p>
        </p:txBody>
      </p:sp>
      <p:sp>
        <p:nvSpPr>
          <p:cNvPr id="8" name="object 8"/>
          <p:cNvSpPr txBox="1">
            <a:spLocks noGrp="1"/>
          </p:cNvSpPr>
          <p:nvPr>
            <p:ph type="ftr" sz="quarter" idx="5"/>
          </p:nvPr>
        </p:nvSpPr>
        <p:spPr>
          <a:xfrm>
            <a:off x="72824" y="8017036"/>
            <a:ext cx="4514850" cy="269304"/>
          </a:xfrm>
          <a:prstGeom prst="rect">
            <a:avLst/>
          </a:prstGeom>
        </p:spPr>
        <p:txBody>
          <a:bodyPr vert="horz" wrap="square" lIns="0" tIns="0" rIns="0" bIns="0" rtlCol="0" anchor="ctr">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Tree>
    <p:extLst>
      <p:ext uri="{BB962C8B-B14F-4D97-AF65-F5344CB8AC3E}">
        <p14:creationId xmlns:p14="http://schemas.microsoft.com/office/powerpoint/2010/main" val="42177442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5945" y="2213373"/>
            <a:ext cx="3989140" cy="3118213"/>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57925"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6" name="object 6"/>
          <p:cNvSpPr txBox="1">
            <a:spLocks noGrp="1"/>
          </p:cNvSpPr>
          <p:nvPr>
            <p:ph type="sldNum" sz="quarter" idx="4294967295"/>
          </p:nvPr>
        </p:nvSpPr>
        <p:spPr>
          <a:xfrm>
            <a:off x="0" y="857251"/>
            <a:ext cx="0" cy="3693319"/>
          </a:xfrm>
          <a:prstGeom prst="rect">
            <a:avLst/>
          </a:prstGeom>
        </p:spPr>
        <p:txBody>
          <a:bodyPr vert="horz" wrap="square" lIns="0" tIns="0" rIns="0" bIns="0" rtlCol="0">
            <a:spAutoFit/>
          </a:bodyPr>
          <a:lstStyle/>
          <a:p>
            <a:pPr marL="12700">
              <a:lnSpc>
                <a:spcPts val="2380"/>
              </a:lnSpc>
            </a:pPr>
            <a:r>
              <a:rPr sz="3000" spc="-7" baseline="1388" dirty="0"/>
              <a:t>Lecture </a:t>
            </a:r>
            <a:r>
              <a:rPr sz="3000" baseline="1388" dirty="0"/>
              <a:t>5 -</a:t>
            </a:r>
            <a:r>
              <a:rPr sz="3000" spc="-277" baseline="1388" dirty="0"/>
              <a:t> </a:t>
            </a:r>
            <a:fld id="{81D60167-4931-47E6-BA6A-407CBD079E47}" type="slidenum">
              <a:rPr sz="2000" dirty="0"/>
              <a:pPr marL="12700">
                <a:lnSpc>
                  <a:spcPts val="2380"/>
                </a:lnSpc>
              </a:pPr>
              <a:t>99</a:t>
            </a:fld>
            <a:endParaRPr sz="2000"/>
          </a:p>
        </p:txBody>
      </p:sp>
      <p:sp>
        <p:nvSpPr>
          <p:cNvPr id="7" name="object 7"/>
          <p:cNvSpPr txBox="1">
            <a:spLocks noGrp="1"/>
          </p:cNvSpPr>
          <p:nvPr>
            <p:ph type="dt" sz="half" idx="4294967295"/>
          </p:nvPr>
        </p:nvSpPr>
        <p:spPr>
          <a:xfrm>
            <a:off x="0" y="857250"/>
            <a:ext cx="0" cy="3539430"/>
          </a:xfrm>
          <a:prstGeom prst="rect">
            <a:avLst/>
          </a:prstGeom>
        </p:spPr>
        <p:txBody>
          <a:bodyPr vert="horz" wrap="square" lIns="0" tIns="0" rIns="0" bIns="0" rtlCol="0">
            <a:spAutoFit/>
          </a:bodyPr>
          <a:lstStyle/>
          <a:p>
            <a:pPr marL="12700">
              <a:lnSpc>
                <a:spcPts val="2310"/>
              </a:lnSpc>
            </a:pPr>
            <a:r>
              <a:rPr spc="-5" dirty="0"/>
              <a:t>April 17,</a:t>
            </a:r>
            <a:r>
              <a:rPr spc="-90" dirty="0"/>
              <a:t> </a:t>
            </a:r>
            <a:r>
              <a:rPr spc="-5" dirty="0"/>
              <a:t>2018</a:t>
            </a:r>
          </a:p>
        </p:txBody>
      </p:sp>
      <p:sp>
        <p:nvSpPr>
          <p:cNvPr id="8" name="object 8"/>
          <p:cNvSpPr txBox="1">
            <a:spLocks noGrp="1"/>
          </p:cNvSpPr>
          <p:nvPr>
            <p:ph type="ftr" sz="quarter" idx="4294967295"/>
          </p:nvPr>
        </p:nvSpPr>
        <p:spPr>
          <a:xfrm>
            <a:off x="0" y="857251"/>
            <a:ext cx="0" cy="9425657"/>
          </a:xfrm>
          <a:prstGeom prst="rect">
            <a:avLst/>
          </a:prstGeom>
        </p:spPr>
        <p:txBody>
          <a:bodyPr vert="horz" wrap="square" lIns="0" tIns="0" rIns="0" bIns="0" rtlCol="0">
            <a:spAutoFit/>
          </a:bodyPr>
          <a:lstStyle/>
          <a:p>
            <a:pPr marL="12700">
              <a:lnSpc>
                <a:spcPts val="2090"/>
              </a:lnSpc>
            </a:pPr>
            <a:r>
              <a:rPr spc="-5" dirty="0"/>
              <a:t>Fei-Fei Li </a:t>
            </a:r>
            <a:r>
              <a:rPr dirty="0"/>
              <a:t>&amp; Justin Johnson &amp; </a:t>
            </a:r>
            <a:r>
              <a:rPr spc="-5" dirty="0"/>
              <a:t>Serena</a:t>
            </a:r>
            <a:r>
              <a:rPr spc="-125" dirty="0"/>
              <a:t> </a:t>
            </a:r>
            <a:r>
              <a:rPr spc="-5" dirty="0"/>
              <a:t>Yeung</a:t>
            </a:r>
          </a:p>
        </p:txBody>
      </p:sp>
      <p:sp>
        <p:nvSpPr>
          <p:cNvPr id="4" name="object 4"/>
          <p:cNvSpPr txBox="1"/>
          <p:nvPr/>
        </p:nvSpPr>
        <p:spPr>
          <a:xfrm>
            <a:off x="447699" y="1414655"/>
            <a:ext cx="6172835" cy="575945"/>
          </a:xfrm>
          <a:prstGeom prst="rect">
            <a:avLst/>
          </a:prstGeom>
        </p:spPr>
        <p:txBody>
          <a:bodyPr vert="horz" wrap="square" lIns="0" tIns="12700" rIns="0" bIns="0" rtlCol="0">
            <a:spAutoFit/>
          </a:bodyPr>
          <a:lstStyle/>
          <a:p>
            <a:pPr marL="316865" indent="-304165">
              <a:spcBef>
                <a:spcPts val="100"/>
              </a:spcBef>
              <a:buChar char="-"/>
              <a:tabLst>
                <a:tab pos="316865" algn="l"/>
                <a:tab pos="317500" algn="l"/>
              </a:tabLst>
            </a:pPr>
            <a:r>
              <a:rPr dirty="0">
                <a:latin typeface="Arial"/>
                <a:cs typeface="Arial"/>
              </a:rPr>
              <a:t>makes </a:t>
            </a:r>
            <a:r>
              <a:rPr spc="-5" dirty="0">
                <a:latin typeface="Arial"/>
                <a:cs typeface="Arial"/>
              </a:rPr>
              <a:t>the </a:t>
            </a:r>
            <a:r>
              <a:rPr dirty="0">
                <a:latin typeface="Arial"/>
                <a:cs typeface="Arial"/>
              </a:rPr>
              <a:t>representations smaller </a:t>
            </a:r>
            <a:r>
              <a:rPr spc="-5" dirty="0">
                <a:latin typeface="Arial"/>
                <a:cs typeface="Arial"/>
              </a:rPr>
              <a:t>and </a:t>
            </a:r>
            <a:r>
              <a:rPr dirty="0">
                <a:latin typeface="Arial"/>
                <a:cs typeface="Arial"/>
              </a:rPr>
              <a:t>more</a:t>
            </a:r>
            <a:r>
              <a:rPr spc="-110" dirty="0">
                <a:latin typeface="Arial"/>
                <a:cs typeface="Arial"/>
              </a:rPr>
              <a:t> </a:t>
            </a:r>
            <a:r>
              <a:rPr dirty="0">
                <a:latin typeface="Arial"/>
                <a:cs typeface="Arial"/>
              </a:rPr>
              <a:t>manageable</a:t>
            </a:r>
            <a:endParaRPr>
              <a:latin typeface="Arial"/>
              <a:cs typeface="Arial"/>
            </a:endParaRPr>
          </a:p>
          <a:p>
            <a:pPr marL="316865" indent="-304165">
              <a:spcBef>
                <a:spcPts val="15"/>
              </a:spcBef>
              <a:buChar char="-"/>
              <a:tabLst>
                <a:tab pos="316865" algn="l"/>
                <a:tab pos="317500" algn="l"/>
              </a:tabLst>
            </a:pPr>
            <a:r>
              <a:rPr spc="-5" dirty="0">
                <a:latin typeface="Arial"/>
                <a:cs typeface="Arial"/>
              </a:rPr>
              <a:t>operates over each activation </a:t>
            </a:r>
            <a:r>
              <a:rPr dirty="0">
                <a:latin typeface="Arial"/>
                <a:cs typeface="Arial"/>
              </a:rPr>
              <a:t>map</a:t>
            </a:r>
            <a:r>
              <a:rPr spc="-30" dirty="0">
                <a:latin typeface="Arial"/>
                <a:cs typeface="Arial"/>
              </a:rPr>
              <a:t> </a:t>
            </a:r>
            <a:r>
              <a:rPr spc="-5" dirty="0">
                <a:latin typeface="Arial"/>
                <a:cs typeface="Arial"/>
              </a:rPr>
              <a:t>independently:</a:t>
            </a:r>
            <a:endParaRPr>
              <a:latin typeface="Arial"/>
              <a:cs typeface="Arial"/>
            </a:endParaRPr>
          </a:p>
        </p:txBody>
      </p:sp>
      <p:sp>
        <p:nvSpPr>
          <p:cNvPr id="9" name="Rectangle 8"/>
          <p:cNvSpPr/>
          <p:nvPr/>
        </p:nvSpPr>
        <p:spPr>
          <a:xfrm>
            <a:off x="2872210" y="802760"/>
            <a:ext cx="2313775" cy="584775"/>
          </a:xfrm>
          <a:prstGeom prst="rect">
            <a:avLst/>
          </a:prstGeom>
        </p:spPr>
        <p:txBody>
          <a:bodyPr wrap="none">
            <a:spAutoFit/>
          </a:bodyPr>
          <a:lstStyle/>
          <a:p>
            <a:pPr marL="12700">
              <a:spcBef>
                <a:spcPts val="100"/>
              </a:spcBef>
            </a:pPr>
            <a:r>
              <a:rPr lang="en-US" sz="3200" spc="-10" dirty="0"/>
              <a:t>Pooling</a:t>
            </a:r>
            <a:r>
              <a:rPr lang="en-US" sz="3200" spc="-90" dirty="0"/>
              <a:t> </a:t>
            </a:r>
            <a:r>
              <a:rPr lang="en-US" sz="3200" spc="-5" dirty="0"/>
              <a:t>layer</a:t>
            </a:r>
          </a:p>
        </p:txBody>
      </p:sp>
    </p:spTree>
    <p:extLst>
      <p:ext uri="{BB962C8B-B14F-4D97-AF65-F5344CB8AC3E}">
        <p14:creationId xmlns:p14="http://schemas.microsoft.com/office/powerpoint/2010/main" val="1956435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9728</TotalTime>
  <Words>4906</Words>
  <Application>Microsoft Office PowerPoint</Application>
  <PresentationFormat>On-screen Show (4:3)</PresentationFormat>
  <Paragraphs>1338</Paragraphs>
  <Slides>102</Slides>
  <Notes>27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102</vt:i4>
      </vt:variant>
    </vt:vector>
  </HeadingPairs>
  <TitlesOfParts>
    <vt:vector size="117" baseType="lpstr">
      <vt:lpstr>Arial</vt:lpstr>
      <vt:lpstr>Calibri</vt:lpstr>
      <vt:lpstr>Calibri Light</vt:lpstr>
      <vt:lpstr>Cambria Math</vt:lpstr>
      <vt:lpstr>Courier New</vt:lpstr>
      <vt:lpstr>Georgia</vt:lpstr>
      <vt:lpstr>Mangal</vt:lpstr>
      <vt:lpstr>新細明體</vt:lpstr>
      <vt:lpstr>Symbol</vt:lpstr>
      <vt:lpstr>times</vt:lpstr>
      <vt:lpstr>Times New Roman</vt:lpstr>
      <vt:lpstr>Wingdings</vt:lpstr>
      <vt:lpstr>Office Theme</vt:lpstr>
      <vt:lpstr>方程式</vt:lpstr>
      <vt:lpstr>Equation</vt:lpstr>
      <vt:lpstr>Deep Learning Tutorial</vt:lpstr>
      <vt:lpstr>PowerPoint Presentation</vt:lpstr>
      <vt:lpstr>PowerPoint Presentation</vt:lpstr>
      <vt:lpstr>PowerPoint Presentation</vt:lpstr>
      <vt:lpstr>PowerPoint Presentation</vt:lpstr>
      <vt:lpstr>PowerPoint Presentation</vt:lpstr>
      <vt:lpstr>Image Classification: A core task in Computer Vision</vt:lpstr>
      <vt:lpstr>The Problem: Semantic Gap</vt:lpstr>
      <vt:lpstr>Challenges: Viewpoint variation</vt:lpstr>
      <vt:lpstr>Challenges: Illumination</vt:lpstr>
      <vt:lpstr>Challenges: Deformation</vt:lpstr>
      <vt:lpstr>Challenges: Occlusion</vt:lpstr>
      <vt:lpstr>Challenges: Background Clutter</vt:lpstr>
      <vt:lpstr>Challenges: Intraclass variation</vt:lpstr>
      <vt:lpstr>Linear Classification</vt:lpstr>
      <vt:lpstr>Recall CIFAR10</vt:lpstr>
      <vt:lpstr>PowerPoint Presentation</vt:lpstr>
      <vt:lpstr>f(x,W) = Wx</vt:lpstr>
      <vt:lpstr>PowerPoint Presentation</vt:lpstr>
      <vt:lpstr>PowerPoint Presentation</vt:lpstr>
      <vt:lpstr>Example with an image with 4 pixels, and 3 classes (cat/dog/ship)</vt:lpstr>
      <vt:lpstr>Example with an image with 4 pixels, and 3 classes (cat/dog/ship)</vt:lpstr>
      <vt:lpstr>Example with an image with 4 pixels, and 3 classes (cat/dog/ship)</vt:lpstr>
      <vt:lpstr>Interpreting a Linear Classifier</vt:lpstr>
      <vt:lpstr>Interpreting a Linear Classifier: Geometric Viewpoint</vt:lpstr>
      <vt:lpstr>Hard cases for a linear classifier</vt:lpstr>
      <vt:lpstr>Linear Classifier: Three Viewpoints</vt:lpstr>
      <vt:lpstr>Deep learning  attracts lots of attention.</vt:lpstr>
      <vt:lpstr>How the Human Brain learns</vt:lpstr>
      <vt:lpstr>A Neuron Model</vt:lpstr>
      <vt:lpstr>A Simple Neuron</vt:lpstr>
      <vt:lpstr>A Simple Neuron (Cont.)</vt:lpstr>
      <vt:lpstr>Part I:  Introduction of  Deep Learning</vt:lpstr>
      <vt:lpstr>Example Application</vt:lpstr>
      <vt:lpstr>Handwriting Digit Recognition</vt:lpstr>
      <vt:lpstr>Example Application</vt:lpstr>
      <vt:lpstr>Element of Neural Network </vt:lpstr>
      <vt:lpstr>Neural Network</vt:lpstr>
      <vt:lpstr>Example of Neural Network </vt:lpstr>
      <vt:lpstr>Example of Neural Network </vt:lpstr>
      <vt:lpstr>Example of Neural Network </vt:lpstr>
      <vt:lpstr>Matrix Operation</vt:lpstr>
      <vt:lpstr>Neural Network </vt:lpstr>
      <vt:lpstr>Neural Network </vt:lpstr>
      <vt:lpstr>Softmax</vt:lpstr>
      <vt:lpstr>Softmax</vt:lpstr>
      <vt:lpstr>How to set network parameters</vt:lpstr>
      <vt:lpstr>Training Data</vt:lpstr>
      <vt:lpstr>Cost</vt:lpstr>
      <vt:lpstr>Total Cost</vt:lpstr>
      <vt:lpstr>Gradient Descent</vt:lpstr>
      <vt:lpstr>Gradient Descent</vt:lpstr>
      <vt:lpstr>Local Minima</vt:lpstr>
      <vt:lpstr>Besides local minima ……</vt:lpstr>
      <vt:lpstr>Mini-batch</vt:lpstr>
      <vt:lpstr>Backpropagation</vt:lpstr>
      <vt:lpstr>Size of Training Data</vt:lpstr>
      <vt:lpstr>Training: Backprop algorithm</vt:lpstr>
      <vt:lpstr>Back Propagation</vt:lpstr>
      <vt:lpstr>Part II: Why Deep?</vt:lpstr>
      <vt:lpstr>Universality Theorem</vt:lpstr>
      <vt:lpstr>Fat + Short v.s. Thin + Tall</vt:lpstr>
      <vt:lpstr>Recipe for Learning</vt:lpstr>
      <vt:lpstr>Recipe for Learning</vt:lpstr>
      <vt:lpstr>Neural networks re-visited</vt:lpstr>
      <vt:lpstr>PowerPoint Presentation</vt:lpstr>
      <vt:lpstr>PowerPoint Presentation</vt:lpstr>
      <vt:lpstr>Neural networks: without the brain stuff (Before) Linear score function:  (Now) 2-layer Neural Network</vt:lpstr>
      <vt:lpstr>Neural networks: without the brain stuff (Before) Linear score function:  (Now) 2-layer Neural Network</vt:lpstr>
      <vt:lpstr>Neural networks: without the brain stuff</vt:lpstr>
      <vt:lpstr>Activation functions</vt:lpstr>
      <vt:lpstr>Neural networks: Architectures</vt:lpstr>
      <vt:lpstr>Next: Convolutional Neural Networks</vt:lpstr>
      <vt:lpstr>A bit of history:</vt:lpstr>
      <vt:lpstr>PowerPoint Presentation</vt:lpstr>
      <vt:lpstr>Fast-forward to today: ConvNets are everywhere</vt:lpstr>
      <vt:lpstr>PowerPoint Presentation</vt:lpstr>
      <vt:lpstr>Fully Connected Layer</vt:lpstr>
      <vt:lpstr>Fully Connected Layer</vt:lpstr>
      <vt:lpstr>Convolution Layer</vt:lpstr>
      <vt:lpstr>Convolution Layer</vt:lpstr>
      <vt:lpstr>Convolution Layer</vt:lpstr>
      <vt:lpstr>Convolution Layer</vt:lpstr>
      <vt:lpstr>Convolution Layer</vt:lpstr>
      <vt:lpstr>consider a second, green filter</vt:lpstr>
      <vt:lpstr>For example, if we had 6 5x5 filters, we’ll get 6 separate activation maps:</vt:lpstr>
      <vt:lpstr>Preview: ConvNet is a sequence of Convolution Layers, interspersed with  activation functions</vt:lpstr>
      <vt:lpstr>Preview: ConvNet is a sequence of Convolution Layers, interspersed with  activation functions</vt:lpstr>
      <vt:lpstr>PowerPoint Presentation</vt:lpstr>
      <vt:lpstr>PowerPoint Presentation</vt:lpstr>
      <vt:lpstr>one filter =&gt; one activation map</vt:lpstr>
      <vt:lpstr>PowerPoint Presentation</vt:lpstr>
      <vt:lpstr>The brain/neuron view of CONV Layer</vt:lpstr>
      <vt:lpstr>The brain/neuron view of CONV Layer</vt:lpstr>
      <vt:lpstr>The brain/neuron view of CONV Layer</vt:lpstr>
      <vt:lpstr>The brain/neuron view of CONV Layer</vt:lpstr>
      <vt:lpstr>PowerPoint Presentation</vt:lpstr>
      <vt:lpstr>PowerPoint Presentation</vt:lpstr>
      <vt:lpstr>PowerPoint Presentation</vt:lpstr>
      <vt:lpstr>MAX POOLING</vt:lpstr>
      <vt:lpstr>Fully Connected Layer (FC layer) - Contains neurons that connect to the entire input volume, as in ordinary Neural  Networks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Tutorial</dc:title>
  <dc:creator>Lee Hung-yi</dc:creator>
  <cp:lastModifiedBy>Avideh Zakhor</cp:lastModifiedBy>
  <cp:revision>362</cp:revision>
  <dcterms:created xsi:type="dcterms:W3CDTF">2015-11-25T01:31:24Z</dcterms:created>
  <dcterms:modified xsi:type="dcterms:W3CDTF">2018-09-17T19:51:41Z</dcterms:modified>
</cp:coreProperties>
</file>