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25" r:id="rId2"/>
    <p:sldId id="533" r:id="rId3"/>
    <p:sldId id="526" r:id="rId4"/>
    <p:sldId id="527" r:id="rId5"/>
    <p:sldId id="528" r:id="rId6"/>
    <p:sldId id="530" r:id="rId7"/>
    <p:sldId id="531" r:id="rId8"/>
    <p:sldId id="508" r:id="rId9"/>
    <p:sldId id="510" r:id="rId10"/>
    <p:sldId id="517" r:id="rId11"/>
    <p:sldId id="516" r:id="rId12"/>
    <p:sldId id="513" r:id="rId13"/>
    <p:sldId id="534" r:id="rId14"/>
    <p:sldId id="535" r:id="rId15"/>
    <p:sldId id="536" r:id="rId16"/>
    <p:sldId id="518" r:id="rId17"/>
    <p:sldId id="537" r:id="rId18"/>
    <p:sldId id="538" r:id="rId19"/>
    <p:sldId id="539" r:id="rId20"/>
    <p:sldId id="540" r:id="rId21"/>
    <p:sldId id="541" r:id="rId22"/>
    <p:sldId id="542" r:id="rId23"/>
    <p:sldId id="519" r:id="rId24"/>
    <p:sldId id="521" r:id="rId25"/>
    <p:sldId id="520" r:id="rId26"/>
    <p:sldId id="523" r:id="rId27"/>
    <p:sldId id="543" r:id="rId28"/>
    <p:sldId id="544" r:id="rId29"/>
    <p:sldId id="545" r:id="rId30"/>
    <p:sldId id="524" r:id="rId31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99FF"/>
    <a:srgbClr val="333333"/>
    <a:srgbClr val="4D4D4D"/>
    <a:srgbClr val="FF0000"/>
    <a:srgbClr val="FF6600"/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446" autoAdjust="0"/>
    <p:restoredTop sz="93515" autoAdjust="0"/>
  </p:normalViewPr>
  <p:slideViewPr>
    <p:cSldViewPr snapToGrid="0">
      <p:cViewPr varScale="1">
        <p:scale>
          <a:sx n="65" d="100"/>
          <a:sy n="65" d="100"/>
        </p:scale>
        <p:origin x="1215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31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3B6A668-EAC3-40CF-8D12-15BFBD62F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0058FF9-0305-4B92-A531-89439AB8C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58FF9-0305-4B92-A531-89439AB8C68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6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1600200"/>
            <a:ext cx="6858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5650" y="381000"/>
            <a:ext cx="18097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81000"/>
            <a:ext cx="52768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52600" y="1981200"/>
            <a:ext cx="71628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8E77-6C6B-4CA8-ADEC-4AFCFD1F0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19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9812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810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981200"/>
            <a:ext cx="716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35.png"/><Relationship Id="rId7" Type="http://schemas.openxmlformats.org/officeDocument/2006/relationships/image" Target="../media/image32.wmf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w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45.png"/><Relationship Id="rId4" Type="http://schemas.openxmlformats.org/officeDocument/2006/relationships/image" Target="../media/image41.wmf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95.pn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97.png"/><Relationship Id="rId5" Type="http://schemas.openxmlformats.org/officeDocument/2006/relationships/image" Target="../media/image92.wmf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9.png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0.png"/><Relationship Id="rId7" Type="http://schemas.openxmlformats.org/officeDocument/2006/relationships/image" Target="../media/image17.wm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9.wmf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1.png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7.wm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084" y="76783"/>
            <a:ext cx="8363594" cy="857251"/>
          </a:xfrm>
        </p:spPr>
        <p:txBody>
          <a:bodyPr/>
          <a:lstStyle/>
          <a:p>
            <a:pPr eaLnBrk="1" hangingPunct="1"/>
            <a:r>
              <a:rPr lang="en-US" dirty="0" smtClean="0"/>
              <a:t>Plane Projective transformation</a:t>
            </a:r>
            <a:endParaRPr lang="en-US" dirty="0" smtClean="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878932" y="1120963"/>
            <a:ext cx="4427935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A </a:t>
            </a:r>
            <a:r>
              <a:rPr lang="en-US" sz="1500" i="1" dirty="0" err="1"/>
              <a:t>projectivity</a:t>
            </a:r>
            <a:r>
              <a:rPr lang="en-US" sz="1500" dirty="0"/>
              <a:t> is an invertible mapping h from P</a:t>
            </a:r>
            <a:r>
              <a:rPr lang="en-US" sz="1500" baseline="30000" dirty="0"/>
              <a:t>2</a:t>
            </a:r>
            <a:r>
              <a:rPr lang="en-US" sz="1500" dirty="0"/>
              <a:t> to itself such that three points x</a:t>
            </a:r>
            <a:r>
              <a:rPr lang="en-US" sz="1500" baseline="-25000" dirty="0"/>
              <a:t>1</a:t>
            </a:r>
            <a:r>
              <a:rPr lang="en-US" sz="1500" dirty="0"/>
              <a:t>,x</a:t>
            </a:r>
            <a:r>
              <a:rPr lang="en-US" sz="1500" baseline="-25000" dirty="0"/>
              <a:t>2</a:t>
            </a:r>
            <a:r>
              <a:rPr lang="en-US" sz="1500" dirty="0"/>
              <a:t>,x</a:t>
            </a:r>
            <a:r>
              <a:rPr lang="en-US" sz="1500" baseline="-25000" dirty="0"/>
              <a:t>3</a:t>
            </a:r>
            <a:r>
              <a:rPr lang="en-US" sz="1500" dirty="0"/>
              <a:t> lie on the same line if and only if </a:t>
            </a:r>
            <a:r>
              <a:rPr lang="en-US" sz="1500" i="1" dirty="0"/>
              <a:t>h</a:t>
            </a:r>
            <a:r>
              <a:rPr lang="en-US" sz="1500" dirty="0"/>
              <a:t>(x</a:t>
            </a:r>
            <a:r>
              <a:rPr lang="en-US" sz="1500" baseline="-25000" dirty="0"/>
              <a:t>1</a:t>
            </a:r>
            <a:r>
              <a:rPr lang="en-US" sz="1500" dirty="0"/>
              <a:t>),</a:t>
            </a:r>
            <a:r>
              <a:rPr lang="en-US" sz="1500" i="1" dirty="0"/>
              <a:t>h</a:t>
            </a:r>
            <a:r>
              <a:rPr lang="en-US" sz="1500" dirty="0"/>
              <a:t>(x</a:t>
            </a:r>
            <a:r>
              <a:rPr lang="en-US" sz="1500" baseline="-25000" dirty="0"/>
              <a:t>2</a:t>
            </a:r>
            <a:r>
              <a:rPr lang="en-US" sz="1500" dirty="0"/>
              <a:t>),</a:t>
            </a:r>
            <a:r>
              <a:rPr lang="en-US" sz="1500" i="1" dirty="0"/>
              <a:t>h</a:t>
            </a:r>
            <a:r>
              <a:rPr lang="en-US" sz="1500" dirty="0"/>
              <a:t>(x</a:t>
            </a:r>
            <a:r>
              <a:rPr lang="en-US" sz="1500" baseline="-25000" dirty="0"/>
              <a:t>3</a:t>
            </a:r>
            <a:r>
              <a:rPr lang="en-US" sz="1500" dirty="0"/>
              <a:t>) do.  ( i.e. maps lines to lines in P</a:t>
            </a:r>
            <a:r>
              <a:rPr lang="en-US" sz="1500" baseline="30000" dirty="0"/>
              <a:t>2)</a:t>
            </a:r>
            <a:endParaRPr lang="en-US" sz="1500" dirty="0"/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2596754" y="838786"/>
            <a:ext cx="442793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u="sng"/>
              <a:t>Definition: 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96753" y="2067509"/>
            <a:ext cx="4710113" cy="1456134"/>
            <a:chOff x="1221" y="2072"/>
            <a:chExt cx="3956" cy="1223"/>
          </a:xfrm>
        </p:grpSpPr>
        <p:sp>
          <p:nvSpPr>
            <p:cNvPr id="9229" name="Rectangle 6"/>
            <p:cNvSpPr>
              <a:spLocks noChangeArrowheads="1"/>
            </p:cNvSpPr>
            <p:nvPr/>
          </p:nvSpPr>
          <p:spPr bwMode="auto">
            <a:xfrm>
              <a:off x="1458" y="2442"/>
              <a:ext cx="3719" cy="8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dirty="0"/>
                <a:t>A mapping </a:t>
              </a:r>
              <a:r>
                <a:rPr lang="en-US" sz="1500" i="1" dirty="0"/>
                <a:t>h</a:t>
              </a:r>
              <a:r>
                <a:rPr lang="en-US" sz="1500" dirty="0"/>
                <a:t>:P</a:t>
              </a:r>
              <a:r>
                <a:rPr lang="en-US" sz="1500" baseline="30000" dirty="0"/>
                <a:t>2</a:t>
              </a:r>
              <a:r>
                <a:rPr lang="en-US" sz="1500" dirty="0">
                  <a:sym typeface="Symbol" pitchFamily="18" charset="2"/>
                </a:rPr>
                <a:t></a:t>
              </a:r>
              <a:r>
                <a:rPr lang="en-US" sz="1500" dirty="0"/>
                <a:t>P</a:t>
              </a:r>
              <a:r>
                <a:rPr lang="en-US" sz="1500" baseline="30000" dirty="0"/>
                <a:t>2</a:t>
              </a:r>
              <a:r>
                <a:rPr lang="en-US" sz="1500" dirty="0"/>
                <a:t> is a </a:t>
              </a:r>
              <a:r>
                <a:rPr lang="en-US" sz="1500" dirty="0" err="1"/>
                <a:t>projectivity</a:t>
              </a:r>
              <a:r>
                <a:rPr lang="en-US" sz="1500" dirty="0"/>
                <a:t> if and only if there exist a non-singular 3x3 matrix </a:t>
              </a:r>
              <a:r>
                <a:rPr lang="en-US" sz="1500" b="1" dirty="0"/>
                <a:t>H</a:t>
              </a:r>
              <a:r>
                <a:rPr lang="en-US" sz="1500" dirty="0"/>
                <a:t> such that for any point in P</a:t>
              </a:r>
              <a:r>
                <a:rPr lang="en-US" sz="1500" baseline="30000" dirty="0"/>
                <a:t>2</a:t>
              </a:r>
              <a:r>
                <a:rPr lang="en-US" sz="1500" dirty="0"/>
                <a:t> </a:t>
              </a:r>
              <a:r>
                <a:rPr lang="en-US" sz="1500" dirty="0" err="1"/>
                <a:t>reprented</a:t>
              </a:r>
              <a:r>
                <a:rPr lang="en-US" sz="1500" dirty="0"/>
                <a:t> by a vector x it is true that </a:t>
              </a:r>
              <a:r>
                <a:rPr lang="en-US" sz="1500" i="1" dirty="0"/>
                <a:t>h</a:t>
              </a:r>
              <a:r>
                <a:rPr lang="en-US" sz="1500" dirty="0"/>
                <a:t>(x)=</a:t>
              </a:r>
              <a:r>
                <a:rPr lang="en-US" sz="1500" b="1" dirty="0" err="1"/>
                <a:t>H</a:t>
              </a:r>
              <a:r>
                <a:rPr lang="en-US" sz="1500" dirty="0" err="1"/>
                <a:t>x</a:t>
              </a:r>
              <a:endParaRPr lang="en-US" sz="1500" baseline="30000" dirty="0"/>
            </a:p>
          </p:txBody>
        </p:sp>
        <p:sp>
          <p:nvSpPr>
            <p:cNvPr id="9230" name="Rectangle 9"/>
            <p:cNvSpPr>
              <a:spLocks noChangeArrowheads="1"/>
            </p:cNvSpPr>
            <p:nvPr/>
          </p:nvSpPr>
          <p:spPr bwMode="auto">
            <a:xfrm>
              <a:off x="1221" y="2072"/>
              <a:ext cx="371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u="sng"/>
                <a:t>Theorem: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96753" y="3406779"/>
            <a:ext cx="5232797" cy="1326356"/>
            <a:chOff x="1221" y="3137"/>
            <a:chExt cx="4395" cy="1114"/>
          </a:xfrm>
        </p:grpSpPr>
        <p:sp>
          <p:nvSpPr>
            <p:cNvPr id="9226" name="Rectangle 11"/>
            <p:cNvSpPr>
              <a:spLocks noChangeArrowheads="1"/>
            </p:cNvSpPr>
            <p:nvPr/>
          </p:nvSpPr>
          <p:spPr bwMode="auto">
            <a:xfrm>
              <a:off x="1221" y="3137"/>
              <a:ext cx="439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u="sng" dirty="0"/>
                <a:t>Definition:</a:t>
              </a:r>
              <a:r>
                <a:rPr lang="en-US" sz="1500" dirty="0"/>
                <a:t> </a:t>
              </a:r>
              <a:r>
                <a:rPr lang="en-US" sz="1050" dirty="0"/>
                <a:t>Planar Projective transformation: linear transformation on homogeneous 3 vectors represented by a non singular matrix H</a:t>
              </a:r>
              <a:endParaRPr lang="en-US" sz="1050" u="sng" dirty="0"/>
            </a:p>
          </p:txBody>
        </p:sp>
        <p:graphicFrame>
          <p:nvGraphicFramePr>
            <p:cNvPr id="9218" name="Object 12"/>
            <p:cNvGraphicFramePr>
              <a:graphicFrameLocks noChangeAspect="1"/>
            </p:cNvGraphicFramePr>
            <p:nvPr/>
          </p:nvGraphicFramePr>
          <p:xfrm>
            <a:off x="1681" y="3453"/>
            <a:ext cx="1899" cy="7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2" name="Equation" r:id="rId4" imgW="1726920" imgH="711000" progId="Equation.3">
                    <p:embed/>
                  </p:oleObj>
                </mc:Choice>
                <mc:Fallback>
                  <p:oleObj name="Equation" r:id="rId4" imgW="1726920" imgH="711000" progId="Equation.3">
                    <p:embed/>
                    <p:pic>
                      <p:nvPicPr>
                        <p:cNvPr id="921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1" y="3453"/>
                          <a:ext cx="1899" cy="7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" name="Object 13"/>
            <p:cNvGraphicFramePr>
              <a:graphicFrameLocks noChangeAspect="1"/>
            </p:cNvGraphicFramePr>
            <p:nvPr/>
          </p:nvGraphicFramePr>
          <p:xfrm>
            <a:off x="4132" y="3757"/>
            <a:ext cx="572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3" name="Equation" r:id="rId6" imgW="520560" imgH="164880" progId="Equation.3">
                    <p:embed/>
                  </p:oleObj>
                </mc:Choice>
                <mc:Fallback>
                  <p:oleObj name="Equation" r:id="rId6" imgW="520560" imgH="164880" progId="Equation.3">
                    <p:embed/>
                    <p:pic>
                      <p:nvPicPr>
                        <p:cNvPr id="9219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2" y="3757"/>
                          <a:ext cx="572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7" name="Rectangle 14"/>
            <p:cNvSpPr>
              <a:spLocks noChangeArrowheads="1"/>
            </p:cNvSpPr>
            <p:nvPr/>
          </p:nvSpPr>
          <p:spPr bwMode="auto">
            <a:xfrm>
              <a:off x="3728" y="3741"/>
              <a:ext cx="31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dirty="0"/>
                <a:t>or</a:t>
              </a:r>
            </a:p>
          </p:txBody>
        </p:sp>
        <p:sp>
          <p:nvSpPr>
            <p:cNvPr id="9228" name="Rectangle 15"/>
            <p:cNvSpPr>
              <a:spLocks noChangeArrowheads="1"/>
            </p:cNvSpPr>
            <p:nvPr/>
          </p:nvSpPr>
          <p:spPr bwMode="auto">
            <a:xfrm>
              <a:off x="4132" y="4018"/>
              <a:ext cx="5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200"/>
                <a:t>8DOF</a:t>
              </a:r>
              <a:endParaRPr lang="en-US" sz="1200" u="sng"/>
            </a:p>
          </p:txBody>
        </p:sp>
      </p:grp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2441244" y="4733135"/>
            <a:ext cx="5055394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</a:pPr>
            <a:r>
              <a:rPr lang="en-US" sz="1500" dirty="0" err="1"/>
              <a:t>projectivity</a:t>
            </a:r>
            <a:r>
              <a:rPr lang="en-US" sz="1500" dirty="0"/>
              <a:t>=</a:t>
            </a:r>
            <a:r>
              <a:rPr lang="en-US" sz="1500" dirty="0" err="1"/>
              <a:t>collineation</a:t>
            </a:r>
            <a:r>
              <a:rPr lang="en-US" sz="1500" dirty="0"/>
              <a:t>=projective transformation=</a:t>
            </a:r>
            <a:r>
              <a:rPr lang="en-US" sz="1500" dirty="0" err="1"/>
              <a:t>homography</a:t>
            </a:r>
            <a:endParaRPr lang="en-US" sz="1500" dirty="0"/>
          </a:p>
          <a:p>
            <a:pPr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</a:pPr>
            <a:r>
              <a:rPr lang="en-US" sz="1500" dirty="0" err="1"/>
              <a:t>Projectivity</a:t>
            </a:r>
            <a:r>
              <a:rPr lang="en-US" sz="1500" dirty="0"/>
              <a:t> form a group: inverse of </a:t>
            </a:r>
            <a:r>
              <a:rPr lang="en-US" sz="1500" dirty="0" err="1"/>
              <a:t>projectivity</a:t>
            </a:r>
            <a:r>
              <a:rPr lang="en-US" sz="1500" dirty="0"/>
              <a:t> is also a </a:t>
            </a:r>
            <a:r>
              <a:rPr lang="en-US" sz="1500" dirty="0" err="1"/>
              <a:t>projectivity</a:t>
            </a:r>
            <a:r>
              <a:rPr lang="en-US" sz="1500" dirty="0"/>
              <a:t>; so is a composition of two </a:t>
            </a:r>
            <a:r>
              <a:rPr lang="en-US" sz="1500" dirty="0" err="1"/>
              <a:t>projectivities</a:t>
            </a:r>
            <a:r>
              <a:rPr lang="en-US" sz="1500" dirty="0"/>
              <a:t>. 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847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Text Box 4"/>
          <p:cNvSpPr txBox="1">
            <a:spLocks noChangeArrowheads="1"/>
          </p:cNvSpPr>
          <p:nvPr/>
        </p:nvSpPr>
        <p:spPr bwMode="auto">
          <a:xfrm>
            <a:off x="1881188" y="34925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The importance of the camera center</a:t>
            </a:r>
          </a:p>
        </p:txBody>
      </p:sp>
      <p:pic>
        <p:nvPicPr>
          <p:cNvPr id="7187" name="Picture 5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1950" y="1476375"/>
            <a:ext cx="48672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82" name="Object 14"/>
          <p:cNvGraphicFramePr>
            <a:graphicFrameLocks noChangeAspect="1"/>
          </p:cNvGraphicFramePr>
          <p:nvPr/>
        </p:nvGraphicFramePr>
        <p:xfrm>
          <a:off x="2132013" y="4278313"/>
          <a:ext cx="460851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4" imgW="1930400" imgH="241300" progId="Equation.3">
                  <p:embed/>
                </p:oleObj>
              </mc:Choice>
              <mc:Fallback>
                <p:oleObj name="Equation" r:id="rId4" imgW="1930400" imgH="2413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4278313"/>
                        <a:ext cx="4608512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3" name="Object 15"/>
          <p:cNvGraphicFramePr>
            <a:graphicFrameLocks noChangeAspect="1"/>
          </p:cNvGraphicFramePr>
          <p:nvPr/>
        </p:nvGraphicFramePr>
        <p:xfrm>
          <a:off x="2135188" y="4960938"/>
          <a:ext cx="25781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6" imgW="1079032" imgH="241195" progId="Equation.3">
                  <p:embed/>
                </p:oleObj>
              </mc:Choice>
              <mc:Fallback>
                <p:oleObj name="Equation" r:id="rId6" imgW="1079032" imgH="241195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4960938"/>
                        <a:ext cx="2578100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4" name="Object 16"/>
          <p:cNvGraphicFramePr>
            <a:graphicFrameLocks noChangeAspect="1"/>
          </p:cNvGraphicFramePr>
          <p:nvPr/>
        </p:nvGraphicFramePr>
        <p:xfrm>
          <a:off x="2063750" y="5659438"/>
          <a:ext cx="6005513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8" imgW="2514600" imgH="241300" progId="Equation.3">
                  <p:embed/>
                </p:oleObj>
              </mc:Choice>
              <mc:Fallback>
                <p:oleObj name="Equation" r:id="rId8" imgW="2514600" imgH="2413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5659438"/>
                        <a:ext cx="6005513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5" name="Object 17"/>
          <p:cNvGraphicFramePr>
            <a:graphicFrameLocks noChangeAspect="1"/>
          </p:cNvGraphicFramePr>
          <p:nvPr/>
        </p:nvGraphicFramePr>
        <p:xfrm>
          <a:off x="2109788" y="6269038"/>
          <a:ext cx="421481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10" imgW="1765300" imgH="241300" progId="Equation.3">
                  <p:embed/>
                </p:oleObj>
              </mc:Choice>
              <mc:Fallback>
                <p:oleObj name="Equation" r:id="rId10" imgW="1765300" imgH="2413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6269038"/>
                        <a:ext cx="4214812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8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50913" y="3771900"/>
            <a:ext cx="6781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9" name="TextBox 8"/>
          <p:cNvSpPr txBox="1">
            <a:spLocks noChangeArrowheads="1"/>
          </p:cNvSpPr>
          <p:nvPr/>
        </p:nvSpPr>
        <p:spPr bwMode="auto">
          <a:xfrm>
            <a:off x="0" y="646113"/>
            <a:ext cx="8078788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/>
              <a:t>Object in 3 space and camera center define “set of rays”</a:t>
            </a:r>
          </a:p>
          <a:p>
            <a:pPr>
              <a:buFont typeface="Arial" charset="0"/>
              <a:buChar char="•"/>
            </a:pPr>
            <a:r>
              <a:rPr lang="en-US" sz="1200"/>
              <a:t>An image is obtained by intersecting these rays with a plane</a:t>
            </a:r>
          </a:p>
          <a:p>
            <a:pPr>
              <a:buFont typeface="Arial" charset="0"/>
              <a:buChar char="•"/>
            </a:pPr>
            <a:r>
              <a:rPr lang="en-US" sz="1200"/>
              <a:t>Images obtained with the same camera center may be mapped to one another by a plane projective transformation </a:t>
            </a:r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r>
              <a:rPr lang="en-US" sz="1200"/>
              <a:t>Assume two cameras</a:t>
            </a:r>
          </a:p>
          <a:p>
            <a:r>
              <a:rPr lang="en-US" sz="1200"/>
              <a:t>Same camera center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This is the 3x3 planar </a:t>
            </a:r>
          </a:p>
          <a:p>
            <a:r>
              <a:rPr lang="en-US" sz="1200"/>
              <a:t>Homography relating x and x</a:t>
            </a:r>
            <a:r>
              <a:rPr lang="en-US" sz="1200" baseline="30000"/>
              <a:t>’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Text Box 4"/>
          <p:cNvSpPr txBox="1">
            <a:spLocks noChangeArrowheads="1"/>
          </p:cNvSpPr>
          <p:nvPr/>
        </p:nvSpPr>
        <p:spPr bwMode="auto">
          <a:xfrm>
            <a:off x="274638" y="0"/>
            <a:ext cx="9266237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Moving the image plane (zooming) </a:t>
            </a:r>
            <a:r>
              <a:rPr lang="en-US" sz="1200"/>
              <a:t> </a:t>
            </a:r>
          </a:p>
          <a:p>
            <a:r>
              <a:rPr lang="en-US" sz="1200"/>
              <a:t>Changing the focal length, can be approximated as displacement of image plane along  principal axis                                                                                                                                                              </a:t>
            </a:r>
            <a:endParaRPr lang="en-US" sz="2800" b="1"/>
          </a:p>
        </p:txBody>
      </p:sp>
      <p:graphicFrame>
        <p:nvGraphicFramePr>
          <p:cNvPr id="335877" name="Object 14"/>
          <p:cNvGraphicFramePr>
            <a:graphicFrameLocks noChangeAspect="1"/>
          </p:cNvGraphicFramePr>
          <p:nvPr/>
        </p:nvGraphicFramePr>
        <p:xfrm>
          <a:off x="2317750" y="1392238"/>
          <a:ext cx="367030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Equation" r:id="rId3" imgW="1536700" imgH="381000" progId="Equation.3">
                  <p:embed/>
                </p:oleObj>
              </mc:Choice>
              <mc:Fallback>
                <p:oleObj name="Equation" r:id="rId3" imgW="1536700" imgH="3810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0" y="1392238"/>
                        <a:ext cx="3670300" cy="912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8" name="Object 15"/>
          <p:cNvGraphicFramePr>
            <a:graphicFrameLocks noChangeAspect="1"/>
          </p:cNvGraphicFramePr>
          <p:nvPr/>
        </p:nvGraphicFramePr>
        <p:xfrm>
          <a:off x="2297113" y="2709863"/>
          <a:ext cx="44291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Equation" r:id="rId5" imgW="1854200" imgH="431800" progId="Equation.3">
                  <p:embed/>
                </p:oleObj>
              </mc:Choice>
              <mc:Fallback>
                <p:oleObj name="Equation" r:id="rId5" imgW="1854200" imgH="4318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2709863"/>
                        <a:ext cx="4429125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86" name="Object 16"/>
          <p:cNvGraphicFramePr>
            <a:graphicFrameLocks noChangeAspect="1"/>
          </p:cNvGraphicFramePr>
          <p:nvPr/>
        </p:nvGraphicFramePr>
        <p:xfrm>
          <a:off x="1833563" y="4014788"/>
          <a:ext cx="7310437" cy="194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Equation" r:id="rId7" imgW="3060700" imgH="812800" progId="Equation.3">
                  <p:embed/>
                </p:oleObj>
              </mc:Choice>
              <mc:Fallback>
                <p:oleObj name="Equation" r:id="rId7" imgW="3060700" imgH="8128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4014788"/>
                        <a:ext cx="7310437" cy="1947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87" name="Object 17"/>
          <p:cNvGraphicFramePr>
            <a:graphicFrameLocks noChangeAspect="1"/>
          </p:cNvGraphicFramePr>
          <p:nvPr/>
        </p:nvGraphicFramePr>
        <p:xfrm>
          <a:off x="7004050" y="3475038"/>
          <a:ext cx="1455738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Equation" r:id="rId9" imgW="609336" imgH="203112" progId="Equation.3">
                  <p:embed/>
                </p:oleObj>
              </mc:Choice>
              <mc:Fallback>
                <p:oleObj name="Equation" r:id="rId9" imgW="609336" imgH="203112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4050" y="3475038"/>
                        <a:ext cx="1455738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1" name="TextBox 6"/>
          <p:cNvSpPr txBox="1">
            <a:spLocks noChangeArrowheads="1"/>
          </p:cNvSpPr>
          <p:nvPr/>
        </p:nvSpPr>
        <p:spPr bwMode="auto">
          <a:xfrm>
            <a:off x="161925" y="804017"/>
            <a:ext cx="8982075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x and x</a:t>
            </a:r>
            <a:r>
              <a:rPr lang="en-US" sz="1200" baseline="30000" dirty="0"/>
              <a:t>’  </a:t>
            </a:r>
            <a:r>
              <a:rPr lang="en-US" sz="1200" dirty="0"/>
              <a:t> are images of a point X before and after zooming respectively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                       </a:t>
            </a:r>
          </a:p>
          <a:p>
            <a:r>
              <a:rPr lang="en-US" sz="1200" dirty="0"/>
              <a:t>                                             </a:t>
            </a:r>
            <a:r>
              <a:rPr lang="en-US" sz="1600" dirty="0"/>
              <a:t>x</a:t>
            </a:r>
            <a:r>
              <a:rPr lang="en-US" sz="1600" baseline="30000" dirty="0"/>
              <a:t>’ </a:t>
            </a:r>
            <a:r>
              <a:rPr lang="en-US" sz="1600" dirty="0"/>
              <a:t> = H x where</a:t>
            </a:r>
          </a:p>
          <a:p>
            <a:endParaRPr lang="en-US" sz="1600" dirty="0"/>
          </a:p>
          <a:p>
            <a:r>
              <a:rPr lang="en-US" sz="1200" dirty="0"/>
              <a:t>Assume only focal length</a:t>
            </a:r>
          </a:p>
          <a:p>
            <a:r>
              <a:rPr lang="en-US" sz="1200" dirty="0"/>
              <a:t>Is different between K and K</a:t>
            </a:r>
            <a:r>
              <a:rPr lang="en-US" sz="1200" baseline="30000" dirty="0"/>
              <a:t>’</a:t>
            </a:r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800" baseline="30000" dirty="0"/>
          </a:p>
          <a:p>
            <a:r>
              <a:rPr lang="en-US" sz="1800" baseline="30000" dirty="0"/>
              <a:t> </a:t>
            </a:r>
            <a:r>
              <a:rPr lang="en-US" sz="1800" dirty="0"/>
              <a:t>   Conclusion: the effect of zooming by a factor of k is to multiply the Calibration matrix</a:t>
            </a:r>
          </a:p>
          <a:p>
            <a:r>
              <a:rPr lang="en-US" sz="1800" dirty="0"/>
              <a:t>K on the right by </a:t>
            </a:r>
            <a:r>
              <a:rPr lang="en-US" sz="1800" dirty="0" err="1"/>
              <a:t>diag</a:t>
            </a:r>
            <a:r>
              <a:rPr lang="en-US" sz="1800" dirty="0"/>
              <a:t>(k,k,1)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200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255521" y="1848644"/>
            <a:ext cx="1410057" cy="861219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183892" y="1088370"/>
            <a:ext cx="2093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Inhomogeneous </a:t>
            </a:r>
          </a:p>
          <a:p>
            <a:r>
              <a:rPr lang="en-US" dirty="0" smtClean="0"/>
              <a:t>principal point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Text Box 4"/>
          <p:cNvSpPr txBox="1">
            <a:spLocks noChangeArrowheads="1"/>
          </p:cNvSpPr>
          <p:nvPr/>
        </p:nvSpPr>
        <p:spPr bwMode="auto">
          <a:xfrm>
            <a:off x="1881188" y="109538"/>
            <a:ext cx="7262812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Camera rotation</a:t>
            </a:r>
          </a:p>
        </p:txBody>
      </p:sp>
      <p:graphicFrame>
        <p:nvGraphicFramePr>
          <p:cNvPr id="332805" name="Object 11"/>
          <p:cNvGraphicFramePr>
            <a:graphicFrameLocks noChangeAspect="1"/>
          </p:cNvGraphicFramePr>
          <p:nvPr/>
        </p:nvGraphicFramePr>
        <p:xfrm>
          <a:off x="2109788" y="1031875"/>
          <a:ext cx="364013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3" imgW="1524000" imgH="381000" progId="Equation.3">
                  <p:embed/>
                </p:oleObj>
              </mc:Choice>
              <mc:Fallback>
                <p:oleObj name="Equation" r:id="rId3" imgW="1524000" imgH="38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1031875"/>
                        <a:ext cx="3640137" cy="91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806" name="Object 12"/>
          <p:cNvGraphicFramePr>
            <a:graphicFrameLocks noChangeAspect="1"/>
          </p:cNvGraphicFramePr>
          <p:nvPr/>
        </p:nvGraphicFramePr>
        <p:xfrm>
          <a:off x="2293938" y="1917700"/>
          <a:ext cx="16986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5" imgW="710891" imgH="190417" progId="Equation.3">
                  <p:embed/>
                </p:oleObj>
              </mc:Choice>
              <mc:Fallback>
                <p:oleObj name="Equation" r:id="rId5" imgW="710891" imgH="190417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1917700"/>
                        <a:ext cx="16986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Text Box 7"/>
          <p:cNvSpPr txBox="1">
            <a:spLocks noChangeArrowheads="1"/>
          </p:cNvSpPr>
          <p:nvPr/>
        </p:nvSpPr>
        <p:spPr bwMode="auto">
          <a:xfrm>
            <a:off x="0" y="2300288"/>
            <a:ext cx="9218613" cy="406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 H is called conjugate rotation: </a:t>
            </a:r>
            <a:r>
              <a:rPr lang="en-US" sz="1400"/>
              <a:t>same eigen values, up to a scale factor, </a:t>
            </a:r>
            <a:r>
              <a:rPr lang="el-GR" sz="1400"/>
              <a:t>μ</a:t>
            </a:r>
            <a:r>
              <a:rPr lang="en-US" sz="1400"/>
              <a:t>, of the rotation</a:t>
            </a:r>
          </a:p>
          <a:p>
            <a:endParaRPr lang="en-US" sz="1400"/>
          </a:p>
          <a:p>
            <a:r>
              <a:rPr lang="en-US" sz="1400"/>
              <a:t>Matrix:                                ; So, phase of complex eigenvalues of H can be used to find rotation. </a:t>
            </a:r>
          </a:p>
          <a:p>
            <a:r>
              <a:rPr lang="en-US" sz="1400"/>
              <a:t>Can also be shown that the eigenvector of H corresponding to the real eignenvalue is the vanishing point of the rotation axis</a:t>
            </a:r>
          </a:p>
          <a:p>
            <a:endParaRPr lang="en-US" sz="1400"/>
          </a:p>
          <a:p>
            <a:endParaRPr lang="en-US" sz="1400"/>
          </a:p>
          <a:p>
            <a:r>
              <a:rPr lang="en-US" sz="1400"/>
              <a:t>                                                                                                                              click on 4 sets of correspondence</a:t>
            </a:r>
          </a:p>
          <a:p>
            <a:r>
              <a:rPr lang="en-US" sz="1400"/>
              <a:t>                                                                                                                               between A and B to determine H;</a:t>
            </a:r>
          </a:p>
          <a:p>
            <a:r>
              <a:rPr lang="en-US" sz="1400"/>
              <a:t>                                                                                                                               theta = 4.66 degrees. </a:t>
            </a:r>
          </a:p>
          <a:p>
            <a:r>
              <a:rPr lang="en-US" sz="1400"/>
              <a:t>                                                                                                                               vanishing point of rotation axis</a:t>
            </a:r>
          </a:p>
          <a:p>
            <a:r>
              <a:rPr lang="en-US" sz="1400"/>
              <a:t>                                                                                                                              is (0,1,0)</a:t>
            </a:r>
            <a:r>
              <a:rPr lang="en-US" sz="1400" baseline="30000"/>
              <a:t>T</a:t>
            </a:r>
            <a:r>
              <a:rPr lang="en-US" sz="1400"/>
              <a:t> , i.e. virtually at infinity in </a:t>
            </a:r>
          </a:p>
          <a:p>
            <a:r>
              <a:rPr lang="en-US" sz="1400"/>
              <a:t>                                                                                                                               the y direction; so rotation axis is </a:t>
            </a:r>
          </a:p>
          <a:p>
            <a:r>
              <a:rPr lang="en-US" sz="1400"/>
              <a:t>                                                                                                                                 parallel to y direction</a:t>
            </a:r>
          </a:p>
          <a:p>
            <a:r>
              <a:rPr lang="en-US" sz="1400"/>
              <a:t>                                                                                                                                                  </a:t>
            </a:r>
          </a:p>
          <a:p>
            <a:endParaRPr lang="en-US" sz="1400"/>
          </a:p>
          <a:p>
            <a:endParaRPr lang="en-US" sz="2400"/>
          </a:p>
        </p:txBody>
      </p:sp>
      <p:graphicFrame>
        <p:nvGraphicFramePr>
          <p:cNvPr id="332808" name="Object 13"/>
          <p:cNvGraphicFramePr>
            <a:graphicFrameLocks noChangeAspect="1"/>
          </p:cNvGraphicFramePr>
          <p:nvPr/>
        </p:nvGraphicFramePr>
        <p:xfrm>
          <a:off x="719138" y="2770188"/>
          <a:ext cx="143986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Equation" r:id="rId7" imgW="876300" imgH="228600" progId="Equation.3">
                  <p:embed/>
                </p:oleObj>
              </mc:Choice>
              <mc:Fallback>
                <p:oleObj name="Equation" r:id="rId7" imgW="876300" imgH="228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770188"/>
                        <a:ext cx="1439862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2" name="Picture 9" descr="fig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5613" y="3983038"/>
            <a:ext cx="19335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10" descr="fig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2250" y="3908425"/>
            <a:ext cx="19335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11" descr="fig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55838" y="3930650"/>
            <a:ext cx="19335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96850" y="5486400"/>
            <a:ext cx="6877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TextBox 10"/>
          <p:cNvSpPr txBox="1">
            <a:spLocks noChangeArrowheads="1"/>
          </p:cNvSpPr>
          <p:nvPr/>
        </p:nvSpPr>
        <p:spPr bwMode="auto">
          <a:xfrm>
            <a:off x="425450" y="534988"/>
            <a:ext cx="3902075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/>
              <a:t>Pure rotation about camera center. </a:t>
            </a:r>
          </a:p>
          <a:p>
            <a:pPr>
              <a:buFont typeface="Arial" charset="0"/>
              <a:buChar char="•"/>
            </a:pPr>
            <a:r>
              <a:rPr lang="en-US" sz="1200"/>
              <a:t> x and x</a:t>
            </a:r>
            <a:r>
              <a:rPr lang="en-US" sz="1200" baseline="30000"/>
              <a:t>’  </a:t>
            </a:r>
            <a:r>
              <a:rPr lang="en-US" sz="1200"/>
              <a:t> image of a point X before and after rotation. </a:t>
            </a:r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endParaRPr lang="en-US" sz="1200" baseline="30000"/>
          </a:p>
          <a:p>
            <a:r>
              <a:rPr lang="en-US" sz="2400" baseline="30000"/>
              <a:t>x’= H x   where:</a:t>
            </a:r>
          </a:p>
        </p:txBody>
      </p:sp>
      <p:sp>
        <p:nvSpPr>
          <p:cNvPr id="9237" name="TextBox 12"/>
          <p:cNvSpPr txBox="1">
            <a:spLocks noChangeArrowheads="1"/>
          </p:cNvSpPr>
          <p:nvPr/>
        </p:nvSpPr>
        <p:spPr bwMode="auto">
          <a:xfrm>
            <a:off x="0" y="3389313"/>
            <a:ext cx="8248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           B                     A                               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16420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6 w 202"/>
                <a:gd name="T13" fmla="*/ 11 h 306"/>
                <a:gd name="T14" fmla="*/ 7 w 202"/>
                <a:gd name="T15" fmla="*/ 7 h 306"/>
                <a:gd name="T16" fmla="*/ 8 w 202"/>
                <a:gd name="T17" fmla="*/ 9 h 306"/>
                <a:gd name="T18" fmla="*/ 9 w 202"/>
                <a:gd name="T19" fmla="*/ 6 h 306"/>
                <a:gd name="T20" fmla="*/ 10 w 202"/>
                <a:gd name="T21" fmla="*/ 5 h 306"/>
                <a:gd name="T22" fmla="*/ 11 w 202"/>
                <a:gd name="T23" fmla="*/ 3 h 306"/>
                <a:gd name="T24" fmla="*/ 12 w 202"/>
                <a:gd name="T25" fmla="*/ 4 h 306"/>
                <a:gd name="T26" fmla="*/ 14 w 202"/>
                <a:gd name="T27" fmla="*/ 3 h 306"/>
                <a:gd name="T28" fmla="*/ 14 w 202"/>
                <a:gd name="T29" fmla="*/ 0 h 306"/>
                <a:gd name="T30" fmla="*/ 16 w 202"/>
                <a:gd name="T31" fmla="*/ 0 h 306"/>
                <a:gd name="T32" fmla="*/ 18 w 202"/>
                <a:gd name="T33" fmla="*/ 1 h 306"/>
                <a:gd name="T34" fmla="*/ 18 w 202"/>
                <a:gd name="T35" fmla="*/ 1 h 306"/>
                <a:gd name="T36" fmla="*/ 19 w 202"/>
                <a:gd name="T37" fmla="*/ 3 h 306"/>
                <a:gd name="T38" fmla="*/ 20 w 202"/>
                <a:gd name="T39" fmla="*/ 4 h 306"/>
                <a:gd name="T40" fmla="*/ 22 w 202"/>
                <a:gd name="T41" fmla="*/ 7 h 306"/>
                <a:gd name="T42" fmla="*/ 23 w 202"/>
                <a:gd name="T43" fmla="*/ 7 h 306"/>
                <a:gd name="T44" fmla="*/ 25 w 202"/>
                <a:gd name="T45" fmla="*/ 10 h 306"/>
                <a:gd name="T46" fmla="*/ 26 w 202"/>
                <a:gd name="T47" fmla="*/ 12 h 306"/>
                <a:gd name="T48" fmla="*/ 27 w 202"/>
                <a:gd name="T49" fmla="*/ 11 h 306"/>
                <a:gd name="T50" fmla="*/ 28 w 202"/>
                <a:gd name="T51" fmla="*/ 16 h 306"/>
                <a:gd name="T52" fmla="*/ 29 w 202"/>
                <a:gd name="T53" fmla="*/ 17 h 306"/>
                <a:gd name="T54" fmla="*/ 30 w 202"/>
                <a:gd name="T55" fmla="*/ 19 h 306"/>
                <a:gd name="T56" fmla="*/ 31 w 202"/>
                <a:gd name="T57" fmla="*/ 21 h 306"/>
                <a:gd name="T58" fmla="*/ 32 w 202"/>
                <a:gd name="T59" fmla="*/ 24 h 306"/>
                <a:gd name="T60" fmla="*/ 33 w 202"/>
                <a:gd name="T61" fmla="*/ 27 h 306"/>
                <a:gd name="T62" fmla="*/ 34 w 202"/>
                <a:gd name="T63" fmla="*/ 31 h 306"/>
                <a:gd name="T64" fmla="*/ 34 w 202"/>
                <a:gd name="T65" fmla="*/ 35 h 306"/>
                <a:gd name="T66" fmla="*/ 35 w 202"/>
                <a:gd name="T67" fmla="*/ 36 h 306"/>
                <a:gd name="T68" fmla="*/ 36 w 202"/>
                <a:gd name="T69" fmla="*/ 41 h 306"/>
                <a:gd name="T70" fmla="*/ 36 w 202"/>
                <a:gd name="T71" fmla="*/ 44 h 306"/>
                <a:gd name="T72" fmla="*/ 37 w 202"/>
                <a:gd name="T73" fmla="*/ 46 h 306"/>
                <a:gd name="T74" fmla="*/ 38 w 202"/>
                <a:gd name="T75" fmla="*/ 50 h 306"/>
                <a:gd name="T76" fmla="*/ 39 w 202"/>
                <a:gd name="T77" fmla="*/ 53 h 306"/>
                <a:gd name="T78" fmla="*/ 40 w 202"/>
                <a:gd name="T79" fmla="*/ 55 h 306"/>
                <a:gd name="T80" fmla="*/ 40 w 202"/>
                <a:gd name="T81" fmla="*/ 59 h 306"/>
                <a:gd name="T82" fmla="*/ 42 w 202"/>
                <a:gd name="T83" fmla="*/ 62 h 306"/>
                <a:gd name="T84" fmla="*/ 42 w 202"/>
                <a:gd name="T85" fmla="*/ 67 h 306"/>
                <a:gd name="T86" fmla="*/ 42 w 202"/>
                <a:gd name="T87" fmla="*/ 73 h 306"/>
                <a:gd name="T88" fmla="*/ 43 w 202"/>
                <a:gd name="T89" fmla="*/ 76 h 306"/>
                <a:gd name="T90" fmla="*/ 44 w 202"/>
                <a:gd name="T91" fmla="*/ 80 h 306"/>
                <a:gd name="T92" fmla="*/ 44 w 202"/>
                <a:gd name="T93" fmla="*/ 84 h 306"/>
                <a:gd name="T94" fmla="*/ 45 w 202"/>
                <a:gd name="T95" fmla="*/ 90 h 306"/>
                <a:gd name="T96" fmla="*/ 45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424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87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-38100"/>
            <a:ext cx="7239000" cy="1143000"/>
          </a:xfrm>
        </p:spPr>
        <p:txBody>
          <a:bodyPr/>
          <a:lstStyle/>
          <a:p>
            <a:r>
              <a:rPr lang="en-US" altLang="en-US" sz="3200" dirty="0" smtClean="0"/>
              <a:t>Image warping with </a:t>
            </a:r>
            <a:r>
              <a:rPr lang="en-US" altLang="en-US" sz="3200" dirty="0" err="1" smtClean="0"/>
              <a:t>homographies</a:t>
            </a:r>
            <a:endParaRPr lang="en-US" altLang="en-US" sz="3200" dirty="0" smtClean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graphicFrame>
        <p:nvGraphicFramePr>
          <p:cNvPr id="16391" name="Object 4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Photo Editor Photo" r:id="rId3" imgW="5106113" imgH="5172797" progId="MSPhotoEd.3">
                  <p:embed/>
                </p:oleObj>
              </mc:Choice>
              <mc:Fallback>
                <p:oleObj name="Photo Editor Photo" r:id="rId3" imgW="5106113" imgH="5172797" progId="MSPhotoEd.3">
                  <p:embed/>
                  <p:pic>
                    <p:nvPicPr>
                      <p:cNvPr id="1639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5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Photo Editor Photo" r:id="rId5" imgW="5106113" imgH="5172797" progId="MSPhotoEd.3">
                  <p:embed/>
                </p:oleObj>
              </mc:Choice>
              <mc:Fallback>
                <p:oleObj name="Photo Editor Photo" r:id="rId5" imgW="5106113" imgH="5172797" progId="MSPhotoEd.3">
                  <p:embed/>
                  <p:pic>
                    <p:nvPicPr>
                      <p:cNvPr id="163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9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16415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6 w 202"/>
                <a:gd name="T13" fmla="*/ 11 h 306"/>
                <a:gd name="T14" fmla="*/ 7 w 202"/>
                <a:gd name="T15" fmla="*/ 7 h 306"/>
                <a:gd name="T16" fmla="*/ 8 w 202"/>
                <a:gd name="T17" fmla="*/ 9 h 306"/>
                <a:gd name="T18" fmla="*/ 9 w 202"/>
                <a:gd name="T19" fmla="*/ 6 h 306"/>
                <a:gd name="T20" fmla="*/ 10 w 202"/>
                <a:gd name="T21" fmla="*/ 5 h 306"/>
                <a:gd name="T22" fmla="*/ 11 w 202"/>
                <a:gd name="T23" fmla="*/ 3 h 306"/>
                <a:gd name="T24" fmla="*/ 12 w 202"/>
                <a:gd name="T25" fmla="*/ 4 h 306"/>
                <a:gd name="T26" fmla="*/ 14 w 202"/>
                <a:gd name="T27" fmla="*/ 3 h 306"/>
                <a:gd name="T28" fmla="*/ 14 w 202"/>
                <a:gd name="T29" fmla="*/ 0 h 306"/>
                <a:gd name="T30" fmla="*/ 16 w 202"/>
                <a:gd name="T31" fmla="*/ 0 h 306"/>
                <a:gd name="T32" fmla="*/ 18 w 202"/>
                <a:gd name="T33" fmla="*/ 1 h 306"/>
                <a:gd name="T34" fmla="*/ 18 w 202"/>
                <a:gd name="T35" fmla="*/ 1 h 306"/>
                <a:gd name="T36" fmla="*/ 19 w 202"/>
                <a:gd name="T37" fmla="*/ 3 h 306"/>
                <a:gd name="T38" fmla="*/ 20 w 202"/>
                <a:gd name="T39" fmla="*/ 4 h 306"/>
                <a:gd name="T40" fmla="*/ 22 w 202"/>
                <a:gd name="T41" fmla="*/ 7 h 306"/>
                <a:gd name="T42" fmla="*/ 23 w 202"/>
                <a:gd name="T43" fmla="*/ 7 h 306"/>
                <a:gd name="T44" fmla="*/ 25 w 202"/>
                <a:gd name="T45" fmla="*/ 10 h 306"/>
                <a:gd name="T46" fmla="*/ 26 w 202"/>
                <a:gd name="T47" fmla="*/ 12 h 306"/>
                <a:gd name="T48" fmla="*/ 27 w 202"/>
                <a:gd name="T49" fmla="*/ 11 h 306"/>
                <a:gd name="T50" fmla="*/ 28 w 202"/>
                <a:gd name="T51" fmla="*/ 16 h 306"/>
                <a:gd name="T52" fmla="*/ 29 w 202"/>
                <a:gd name="T53" fmla="*/ 17 h 306"/>
                <a:gd name="T54" fmla="*/ 30 w 202"/>
                <a:gd name="T55" fmla="*/ 19 h 306"/>
                <a:gd name="T56" fmla="*/ 31 w 202"/>
                <a:gd name="T57" fmla="*/ 21 h 306"/>
                <a:gd name="T58" fmla="*/ 32 w 202"/>
                <a:gd name="T59" fmla="*/ 24 h 306"/>
                <a:gd name="T60" fmla="*/ 33 w 202"/>
                <a:gd name="T61" fmla="*/ 27 h 306"/>
                <a:gd name="T62" fmla="*/ 34 w 202"/>
                <a:gd name="T63" fmla="*/ 31 h 306"/>
                <a:gd name="T64" fmla="*/ 34 w 202"/>
                <a:gd name="T65" fmla="*/ 35 h 306"/>
                <a:gd name="T66" fmla="*/ 35 w 202"/>
                <a:gd name="T67" fmla="*/ 36 h 306"/>
                <a:gd name="T68" fmla="*/ 36 w 202"/>
                <a:gd name="T69" fmla="*/ 41 h 306"/>
                <a:gd name="T70" fmla="*/ 36 w 202"/>
                <a:gd name="T71" fmla="*/ 44 h 306"/>
                <a:gd name="T72" fmla="*/ 37 w 202"/>
                <a:gd name="T73" fmla="*/ 46 h 306"/>
                <a:gd name="T74" fmla="*/ 38 w 202"/>
                <a:gd name="T75" fmla="*/ 50 h 306"/>
                <a:gd name="T76" fmla="*/ 39 w 202"/>
                <a:gd name="T77" fmla="*/ 53 h 306"/>
                <a:gd name="T78" fmla="*/ 40 w 202"/>
                <a:gd name="T79" fmla="*/ 55 h 306"/>
                <a:gd name="T80" fmla="*/ 40 w 202"/>
                <a:gd name="T81" fmla="*/ 59 h 306"/>
                <a:gd name="T82" fmla="*/ 42 w 202"/>
                <a:gd name="T83" fmla="*/ 62 h 306"/>
                <a:gd name="T84" fmla="*/ 42 w 202"/>
                <a:gd name="T85" fmla="*/ 67 h 306"/>
                <a:gd name="T86" fmla="*/ 42 w 202"/>
                <a:gd name="T87" fmla="*/ 73 h 306"/>
                <a:gd name="T88" fmla="*/ 43 w 202"/>
                <a:gd name="T89" fmla="*/ 76 h 306"/>
                <a:gd name="T90" fmla="*/ 44 w 202"/>
                <a:gd name="T91" fmla="*/ 80 h 306"/>
                <a:gd name="T92" fmla="*/ 44 w 202"/>
                <a:gd name="T93" fmla="*/ 84 h 306"/>
                <a:gd name="T94" fmla="*/ 45 w 202"/>
                <a:gd name="T95" fmla="*/ 90 h 306"/>
                <a:gd name="T96" fmla="*/ 45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419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4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8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16411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9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in front</a:t>
            </a:r>
          </a:p>
        </p:txBody>
      </p:sp>
      <p:sp>
        <p:nvSpPr>
          <p:cNvPr id="16400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below</a:t>
            </a:r>
          </a:p>
        </p:txBody>
      </p:sp>
      <p:sp>
        <p:nvSpPr>
          <p:cNvPr id="16401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16409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black area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where no pixel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maps to</a:t>
              </a:r>
            </a:p>
          </p:txBody>
        </p:sp>
        <p:sp>
          <p:nvSpPr>
            <p:cNvPr id="16410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3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16406" name="Object 47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5" name="Photo Editor Photo" r:id="rId7" imgW="5125165" imgH="5191850" progId="MSPhotoEd.3">
                    <p:embed/>
                  </p:oleObj>
                </mc:Choice>
                <mc:Fallback>
                  <p:oleObj name="Photo Editor Photo" r:id="rId7" imgW="5125165" imgH="5191850" progId="MSPhotoEd.3">
                    <p:embed/>
                    <p:pic>
                      <p:nvPicPr>
                        <p:cNvPr id="16406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7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9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216308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Image rectification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09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Photo Editor Photo" r:id="rId3" imgW="5106113" imgH="5172797" progId="MSPhotoEd.3">
                  <p:embed/>
                </p:oleObj>
              </mc:Choice>
              <mc:Fallback>
                <p:oleObj name="Photo Editor Photo" r:id="rId3" imgW="5106113" imgH="5172797" progId="MSPhotoEd.3">
                  <p:embed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38100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Photo Editor Photo" r:id="rId5" imgW="5106113" imgH="5172797" progId="MSPhotoEd.3">
                  <p:embed/>
                </p:oleObj>
              </mc:Choice>
              <mc:Fallback>
                <p:oleObj name="Photo Editor Photo" r:id="rId5" imgW="5106113" imgH="5172797" progId="MSPhotoEd.3">
                  <p:embed/>
                  <p:pic>
                    <p:nvPicPr>
                      <p:cNvPr id="174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206851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122713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unwarp (rectify) an image</a:t>
            </a:r>
          </a:p>
          <a:p>
            <a:pPr lvl="1"/>
            <a:r>
              <a:rPr lang="en-US" altLang="en-US"/>
              <a:t>Find the homography </a:t>
            </a:r>
            <a:r>
              <a:rPr lang="en-US" altLang="en-US" b="1"/>
              <a:t>H</a:t>
            </a:r>
            <a:r>
              <a:rPr lang="en-US" altLang="en-US"/>
              <a:t> given a set of </a:t>
            </a:r>
            <a:r>
              <a:rPr lang="en-US" altLang="en-US" b="1"/>
              <a:t>p</a:t>
            </a:r>
            <a:r>
              <a:rPr lang="en-US" altLang="en-US"/>
              <a:t> and </a:t>
            </a:r>
            <a:r>
              <a:rPr lang="en-US" altLang="en-US" b="1"/>
              <a:t>p’ </a:t>
            </a:r>
            <a:r>
              <a:rPr lang="en-US" altLang="en-US"/>
              <a:t>pairs</a:t>
            </a:r>
          </a:p>
          <a:p>
            <a:pPr lvl="1"/>
            <a:r>
              <a:rPr lang="en-US" altLang="en-US"/>
              <a:t>How many correspondences are needed?</a:t>
            </a:r>
          </a:p>
          <a:p>
            <a:pPr lvl="1"/>
            <a:r>
              <a:rPr lang="en-US" altLang="en-US"/>
              <a:t>Tricky to write H analytically, but we can </a:t>
            </a:r>
            <a:r>
              <a:rPr lang="en-US" altLang="en-US" u="sng"/>
              <a:t>solve</a:t>
            </a:r>
            <a:r>
              <a:rPr lang="en-US" altLang="en-US"/>
              <a:t> for it!</a:t>
            </a:r>
          </a:p>
          <a:p>
            <a:pPr lvl="2">
              <a:buFontTx/>
              <a:buChar char="•"/>
            </a:pPr>
            <a:r>
              <a:rPr lang="en-US" altLang="en-US" sz="2000"/>
              <a:t>Find such H that “best” transforms points p into p’ </a:t>
            </a:r>
          </a:p>
          <a:p>
            <a:pPr lvl="2">
              <a:buFontTx/>
              <a:buChar char="•"/>
            </a:pPr>
            <a:r>
              <a:rPr lang="en-US" altLang="en-US" sz="2000"/>
              <a:t>Use least-squares!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1260475" y="3336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4856163" y="31242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p’</a:t>
            </a:r>
          </a:p>
        </p:txBody>
      </p:sp>
    </p:spTree>
    <p:extLst>
      <p:ext uri="{BB962C8B-B14F-4D97-AF65-F5344CB8AC3E}">
        <p14:creationId xmlns:p14="http://schemas.microsoft.com/office/powerpoint/2010/main" val="2508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Solving for homographies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altLang="en-US" sz="2000" smtClean="0"/>
              <a:t>Can set scale factor </a:t>
            </a:r>
            <a:r>
              <a:rPr lang="en-US" altLang="en-US" sz="2000" i="1" smtClean="0"/>
              <a:t>i</a:t>
            </a:r>
            <a:r>
              <a:rPr lang="en-US" altLang="en-US" sz="2000" smtClean="0"/>
              <a:t>=1. So, there are 8 unkowns.</a:t>
            </a:r>
          </a:p>
          <a:p>
            <a:pPr marL="0" indent="0"/>
            <a:r>
              <a:rPr lang="en-US" altLang="en-US" sz="2000" smtClean="0"/>
              <a:t>Set up a system of linear equations:</a:t>
            </a:r>
          </a:p>
          <a:p>
            <a:pPr marL="0" indent="0" algn="ctr"/>
            <a:r>
              <a:rPr lang="en-US" altLang="en-US" sz="2000" b="1" smtClean="0"/>
              <a:t>Ah = b</a:t>
            </a:r>
          </a:p>
          <a:p>
            <a:pPr marL="0" indent="0"/>
            <a:r>
              <a:rPr lang="en-US" altLang="en-US" sz="2000" smtClean="0"/>
              <a:t>where vector of unknowns h = [a,b,c,d,e,f,g,h]</a:t>
            </a:r>
            <a:r>
              <a:rPr lang="en-US" altLang="en-US" sz="2000" baseline="30000" smtClean="0"/>
              <a:t>T</a:t>
            </a:r>
          </a:p>
          <a:p>
            <a:pPr marL="0" indent="0"/>
            <a:r>
              <a:rPr lang="en-US" altLang="en-US" sz="2000" smtClean="0"/>
              <a:t>Need at least 8 eqs, but the more the better…</a:t>
            </a:r>
          </a:p>
          <a:p>
            <a:pPr marL="0" indent="0"/>
            <a:r>
              <a:rPr lang="en-US" altLang="en-US" sz="2000" smtClean="0"/>
              <a:t>Solve for h. If overconstrained, solve using least-squares: </a:t>
            </a:r>
          </a:p>
          <a:p>
            <a:pPr marL="0" indent="0"/>
            <a:endParaRPr lang="en-US" altLang="en-US" sz="2000" smtClean="0"/>
          </a:p>
          <a:p>
            <a:pPr marL="0" indent="0"/>
            <a:r>
              <a:rPr lang="en-US" altLang="en-US" sz="2000" smtClean="0"/>
              <a:t>Can be done in Matlab using “\” command</a:t>
            </a:r>
          </a:p>
          <a:p>
            <a:pPr lvl="1"/>
            <a:r>
              <a:rPr lang="en-US" altLang="en-US" sz="1800" smtClean="0"/>
              <a:t>see “help lmdivide”</a:t>
            </a:r>
          </a:p>
        </p:txBody>
      </p:sp>
      <p:graphicFrame>
        <p:nvGraphicFramePr>
          <p:cNvPr id="21508" name="Object 5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3" imgW="1536700" imgH="698500" progId="Equation.3">
                  <p:embed/>
                </p:oleObj>
              </mc:Choice>
              <mc:Fallback>
                <p:oleObj name="Equation" r:id="rId3" imgW="1536700" imgH="698500" progId="Equation.3">
                  <p:embed/>
                  <p:pic>
                    <p:nvPicPr>
                      <p:cNvPr id="2150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</a:t>
            </a:r>
          </a:p>
        </p:txBody>
      </p:sp>
      <p:graphicFrame>
        <p:nvGraphicFramePr>
          <p:cNvPr id="21510" name="Object 10"/>
          <p:cNvGraphicFramePr>
            <a:graphicFrameLocks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5" imgW="812447" imgH="266584" progId="Equation.3">
                  <p:embed/>
                </p:oleObj>
              </mc:Choice>
              <mc:Fallback>
                <p:oleObj name="Equation" r:id="rId5" imgW="812447" imgH="266584" progId="Equation.3">
                  <p:embed/>
                  <p:pic>
                    <p:nvPicPr>
                      <p:cNvPr id="215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37138"/>
                        <a:ext cx="160020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5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1160463" y="0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Application: generate synthetic view</a:t>
            </a:r>
          </a:p>
        </p:txBody>
      </p:sp>
      <p:pic>
        <p:nvPicPr>
          <p:cNvPr id="32770" name="Picture 3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6763" y="630238"/>
            <a:ext cx="19335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631825"/>
            <a:ext cx="19335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fi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4450" y="630238"/>
            <a:ext cx="19335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592138" y="4811713"/>
            <a:ext cx="8551862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95300" indent="-495300">
              <a:buFontTx/>
              <a:buAutoNum type="romanLcParenBoth"/>
            </a:pPr>
            <a:r>
              <a:rPr lang="en-US" sz="2400"/>
              <a:t>Compute the homography H that warps the image quadrilateral to a rectangle with the known aspect ratio</a:t>
            </a:r>
          </a:p>
          <a:p>
            <a:pPr marL="495300" indent="-495300">
              <a:buFontTx/>
              <a:buAutoNum type="romanLcParenBoth"/>
            </a:pPr>
            <a:r>
              <a:rPr lang="en-US" sz="2400"/>
              <a:t>Projectively warp the source image with this homography</a:t>
            </a:r>
          </a:p>
        </p:txBody>
      </p:sp>
      <p:pic>
        <p:nvPicPr>
          <p:cNvPr id="3277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3675" y="2606675"/>
            <a:ext cx="87058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0" y="3278188"/>
            <a:ext cx="9144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/>
              <a:t>In fronto parallel view (1): a rectangle is imaged as a rectangle; (2) world and image rectangle have same aspect ratio.</a:t>
            </a:r>
          </a:p>
          <a:p>
            <a:pPr>
              <a:buFont typeface="Arial" charset="0"/>
              <a:buChar char="•"/>
            </a:pPr>
            <a:r>
              <a:rPr lang="en-US" sz="1400"/>
              <a:t>Approach: synthesize fronto parallel view by warping an image with the homography that maps a rectangle imaged as a quadrilateral to a rectangle with the correct aspect ratio. </a:t>
            </a:r>
          </a:p>
          <a:p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4917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Fun with </a:t>
            </a:r>
            <a:r>
              <a:rPr lang="en-US" altLang="en-US" dirty="0" err="1" smtClean="0"/>
              <a:t>homographies</a:t>
            </a:r>
            <a:endParaRPr lang="en-US" altLang="en-US" dirty="0" smtClean="0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1038"/>
            <a:ext cx="43434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90600"/>
            <a:ext cx="43053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8975"/>
            <a:ext cx="4724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6781800" y="3368675"/>
            <a:ext cx="1849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St.Petersburg</a:t>
            </a:r>
          </a:p>
          <a:p>
            <a:pPr>
              <a:spcBef>
                <a:spcPct val="0"/>
              </a:spcBef>
            </a:pPr>
            <a:r>
              <a:rPr lang="en-US" altLang="en-US" sz="1400"/>
              <a:t>photo by A. Tikhonov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2971800" y="4114800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camera rotations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85800" y="990600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Original image</a:t>
            </a:r>
          </a:p>
        </p:txBody>
      </p:sp>
    </p:spTree>
    <p:extLst>
      <p:ext uri="{BB962C8B-B14F-4D97-AF65-F5344CB8AC3E}">
        <p14:creationId xmlns:p14="http://schemas.microsoft.com/office/powerpoint/2010/main" val="12715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3188"/>
            <a:ext cx="8458200" cy="658812"/>
          </a:xfrm>
        </p:spPr>
        <p:txBody>
          <a:bodyPr/>
          <a:lstStyle/>
          <a:p>
            <a:r>
              <a:rPr lang="en-US" altLang="en-US" sz="3000" smtClean="0"/>
              <a:t>Analysing patterns and shapes</a:t>
            </a:r>
          </a:p>
        </p:txBody>
      </p:sp>
      <p:graphicFrame>
        <p:nvGraphicFramePr>
          <p:cNvPr id="745475" name="Object 3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745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Photo Editor Photo" r:id="rId5" imgW="8059275" imgH="5723810" progId="MSPhotoEd.3">
                  <p:embed/>
                </p:oleObj>
              </mc:Choice>
              <mc:Fallback>
                <p:oleObj name="Photo Editor Photo" r:id="rId5" imgW="8059275" imgH="5723810" progId="MSPhotoEd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5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Photo Editor Photo" r:id="rId7" imgW="3809524" imgH="581106" progId="MSPhotoEd.3">
                  <p:embed/>
                </p:oleObj>
              </mc:Choice>
              <mc:Fallback>
                <p:oleObj name="Photo Editor Photo" r:id="rId7" imgW="3809524" imgH="581106" progId="MSPhotoEd.3">
                  <p:embed/>
                  <p:pic>
                    <p:nvPicPr>
                      <p:cNvPr id="7454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2356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762000"/>
            <a:ext cx="634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55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 rectification</a:t>
            </a:r>
            <a:endParaRPr lang="en-US" altLang="en-US" sz="2000" b="1" i="1"/>
          </a:p>
        </p:txBody>
      </p:sp>
      <p:pic>
        <p:nvPicPr>
          <p:cNvPr id="24581" name="Picture 5" descr="a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541338" y="103188"/>
            <a:ext cx="8229600" cy="735012"/>
          </a:xfrm>
          <a:noFill/>
        </p:spPr>
        <p:txBody>
          <a:bodyPr/>
          <a:lstStyle/>
          <a:p>
            <a:r>
              <a:rPr lang="en-US" altLang="en-US" sz="3200" smtClean="0"/>
              <a:t>Analysing patterns and shapes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495800" y="6019800"/>
            <a:ext cx="427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2 patterns have been discovered !</a:t>
            </a:r>
            <a:endParaRPr lang="en-US" altLang="en-US" sz="2000" b="1" i="1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7239000" cy="1143000"/>
          </a:xfrm>
        </p:spPr>
        <p:txBody>
          <a:bodyPr/>
          <a:lstStyle/>
          <a:p>
            <a:r>
              <a:rPr lang="en-US" altLang="en-US" sz="3600" dirty="0" err="1" smtClean="0"/>
              <a:t>Homography</a:t>
            </a:r>
            <a:endParaRPr lang="en-US" altLang="en-US" sz="3600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305800" cy="3200400"/>
          </a:xfrm>
        </p:spPr>
        <p:txBody>
          <a:bodyPr/>
          <a:lstStyle/>
          <a:p>
            <a:r>
              <a:rPr lang="en-US" altLang="en-US" sz="2400" dirty="0" smtClean="0"/>
              <a:t>A: Projective – mapping between any two PPs with the same center of projection</a:t>
            </a:r>
          </a:p>
          <a:p>
            <a:pPr lvl="1"/>
            <a:r>
              <a:rPr lang="en-US" altLang="en-US" sz="2000" dirty="0" smtClean="0"/>
              <a:t>rectangle should map to arbitrary quadrilateral </a:t>
            </a:r>
          </a:p>
          <a:p>
            <a:pPr lvl="1"/>
            <a:r>
              <a:rPr lang="en-US" altLang="en-US" sz="2000" dirty="0" smtClean="0"/>
              <a:t>parallel lines aren’t</a:t>
            </a:r>
          </a:p>
          <a:p>
            <a:pPr lvl="1"/>
            <a:r>
              <a:rPr lang="en-US" altLang="en-US" sz="2000" dirty="0" smtClean="0"/>
              <a:t>but must preserve straight lines</a:t>
            </a:r>
          </a:p>
          <a:p>
            <a:pPr lvl="1"/>
            <a:r>
              <a:rPr lang="en-US" altLang="en-US" sz="2000" dirty="0" smtClean="0"/>
              <a:t>same as: </a:t>
            </a:r>
            <a:r>
              <a:rPr lang="en-US" altLang="en-US" sz="2000" dirty="0" err="1" smtClean="0"/>
              <a:t>unproject</a:t>
            </a:r>
            <a:r>
              <a:rPr lang="en-US" altLang="en-US" sz="2000" dirty="0" smtClean="0"/>
              <a:t>, rotate, </a:t>
            </a:r>
            <a:r>
              <a:rPr lang="en-US" altLang="en-US" sz="2000" dirty="0" err="1" smtClean="0"/>
              <a:t>reproject</a:t>
            </a:r>
            <a:r>
              <a:rPr lang="en-US" altLang="en-US" sz="2000" dirty="0" smtClean="0"/>
              <a:t> </a:t>
            </a:r>
          </a:p>
          <a:p>
            <a:r>
              <a:rPr lang="en-US" altLang="en-US" sz="2400" dirty="0" smtClean="0"/>
              <a:t>called </a:t>
            </a:r>
            <a:r>
              <a:rPr lang="en-US" altLang="en-US" sz="2400" dirty="0" err="1" smtClean="0"/>
              <a:t>Homography</a:t>
            </a:r>
            <a:endParaRPr lang="en-US" altLang="en-US" sz="2400" dirty="0" smtClean="0"/>
          </a:p>
          <a:p>
            <a:pPr lvl="1"/>
            <a:endParaRPr lang="en-US" altLang="en-US" dirty="0" smtClean="0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7062788" y="2773363"/>
            <a:ext cx="1492250" cy="1525587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6859588" y="4268788"/>
            <a:ext cx="1220787" cy="2001837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802438" y="6067425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Arc 7"/>
          <p:cNvSpPr>
            <a:spLocks/>
          </p:cNvSpPr>
          <p:nvPr/>
        </p:nvSpPr>
        <p:spPr bwMode="auto">
          <a:xfrm rot="-1380000">
            <a:off x="6845300" y="6030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794500" y="5905500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 rot="-3960000">
            <a:off x="6902450" y="6035675"/>
            <a:ext cx="112713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6826250" y="60753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8555038" y="316547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8097838" y="48910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6954838" y="2209800"/>
            <a:ext cx="1625600" cy="3886200"/>
            <a:chOff x="4106" y="912"/>
            <a:chExt cx="1024" cy="2448"/>
          </a:xfrm>
        </p:grpSpPr>
        <p:sp>
          <p:nvSpPr>
            <p:cNvPr id="15380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384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371600" y="4038600"/>
            <a:ext cx="2416175" cy="1219200"/>
            <a:chOff x="864" y="2544"/>
            <a:chExt cx="1522" cy="768"/>
          </a:xfrm>
        </p:grpSpPr>
        <p:graphicFrame>
          <p:nvGraphicFramePr>
            <p:cNvPr id="15376" name="Object 19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7" name="Equation" r:id="rId3" imgW="1485255" imgH="583947" progId="Equation.3">
                    <p:embed/>
                  </p:oleObj>
                </mc:Choice>
                <mc:Fallback>
                  <p:oleObj name="Equation" r:id="rId3" imgW="1485255" imgH="583947" progId="Equation.3">
                    <p:embed/>
                    <p:pic>
                      <p:nvPicPr>
                        <p:cNvPr id="15376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7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5378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5379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p’</a:t>
              </a:r>
              <a:r>
                <a:rPr lang="en-US" altLang="en-US">
                  <a:latin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672791" name="Rectangle 23"/>
          <p:cNvSpPr>
            <a:spLocks noChangeArrowheads="1"/>
          </p:cNvSpPr>
          <p:nvPr/>
        </p:nvSpPr>
        <p:spPr bwMode="auto">
          <a:xfrm>
            <a:off x="609600" y="5257800"/>
            <a:ext cx="601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apply a homography </a:t>
            </a:r>
            <a:r>
              <a:rPr lang="en-US" altLang="en-US" b="1"/>
              <a:t>H</a:t>
            </a:r>
          </a:p>
          <a:p>
            <a:pPr lvl="1"/>
            <a:r>
              <a:rPr lang="en-US" altLang="en-US"/>
              <a:t>Compute     </a:t>
            </a: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   </a:t>
            </a:r>
            <a:r>
              <a:rPr lang="en-US" altLang="en-US"/>
              <a:t>(regular matrix multiply)</a:t>
            </a:r>
          </a:p>
          <a:p>
            <a:pPr lvl="1"/>
            <a:r>
              <a:rPr lang="en-US" altLang="en-US"/>
              <a:t>Convert </a:t>
            </a:r>
            <a:r>
              <a:rPr lang="en-US" altLang="en-US" b="1"/>
              <a:t>p’</a:t>
            </a:r>
            <a:r>
              <a:rPr lang="en-US" altLang="en-US"/>
              <a:t> from homogeneous to  image coordinates</a:t>
            </a:r>
          </a:p>
        </p:txBody>
      </p:sp>
    </p:spTree>
    <p:extLst>
      <p:ext uri="{BB962C8B-B14F-4D97-AF65-F5344CB8AC3E}">
        <p14:creationId xmlns:p14="http://schemas.microsoft.com/office/powerpoint/2010/main" val="104718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  <p:bldP spid="6727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Photo Editor Photo" r:id="rId3" imgW="4447619" imgH="4285714" progId="MSPhotoEd.3">
                  <p:embed/>
                </p:oleObj>
              </mc:Choice>
              <mc:Fallback>
                <p:oleObj name="Photo Editor Photo" r:id="rId3" imgW="4447619" imgH="4285714" progId="MSPhotoEd.3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Photo Editor Photo" r:id="rId5" imgW="7811590" imgH="3390476" progId="MSPhotoEd.3">
                  <p:embed/>
                </p:oleObj>
              </mc:Choice>
              <mc:Fallback>
                <p:oleObj name="Photo Editor Photo" r:id="rId5" imgW="7811590" imgH="3390476" progId="MSPhotoEd.3">
                  <p:embed/>
                  <p:pic>
                    <p:nvPicPr>
                      <p:cNvPr id="25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>
                <a:latin typeface="Tahoma" panose="020B0604030504040204" pitchFamily="34" charset="0"/>
              </a:rPr>
              <a:t>St. Lucy Altarpiece,</a:t>
            </a:r>
            <a:r>
              <a:rPr lang="en-US" altLang="en-US" sz="2000" b="1">
                <a:latin typeface="Tahoma" panose="020B0604030504040204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Photo Editor Photo" r:id="rId3" imgW="7811590" imgH="3390476" progId="MSPhotoEd.3">
                  <p:embed/>
                </p:oleObj>
              </mc:Choice>
              <mc:Fallback>
                <p:oleObj name="Photo Editor Photo" r:id="rId3" imgW="7811590" imgH="3390476" progId="MSPhotoEd.3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46703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Panoramas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229600" cy="16002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 smtClean="0"/>
              <a:t>Pick one image (red)</a:t>
            </a:r>
          </a:p>
          <a:p>
            <a:pPr marL="457200" indent="-457200">
              <a:buFontTx/>
              <a:buAutoNum type="arabicPeriod"/>
            </a:pPr>
            <a:r>
              <a:rPr lang="en-US" altLang="en-US" smtClean="0"/>
              <a:t>Warp the other images towards it (usually, one by one)</a:t>
            </a:r>
          </a:p>
          <a:p>
            <a:pPr marL="457200" indent="-457200">
              <a:buFontTx/>
              <a:buAutoNum type="arabicPeriod"/>
            </a:pPr>
            <a:r>
              <a:rPr lang="en-US" altLang="en-US" smtClean="0"/>
              <a:t>blend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90600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0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-39688" y="-55563"/>
            <a:ext cx="72628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Planar homography mosaicing</a:t>
            </a:r>
          </a:p>
        </p:txBody>
      </p:sp>
      <p:pic>
        <p:nvPicPr>
          <p:cNvPr id="33794" name="Picture 3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4476750"/>
            <a:ext cx="497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3100" y="0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fi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8050" y="1724025"/>
            <a:ext cx="174466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fig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9675" y="18034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fig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0725" y="1738313"/>
            <a:ext cx="1571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fig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688" y="1682750"/>
            <a:ext cx="1633537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fig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77025" y="174625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" descr="fig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3121025"/>
            <a:ext cx="15097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1" descr="fig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00413" y="3132138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2" descr="fig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7163" y="3097213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36513" y="1222375"/>
            <a:ext cx="6686551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19175" y="6153150"/>
            <a:ext cx="7400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43463" y="3141663"/>
            <a:ext cx="43005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38700" y="3671888"/>
            <a:ext cx="42227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9150" y="506413"/>
            <a:ext cx="65357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066925" y="5951538"/>
            <a:ext cx="6913563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close-up: 	interlacing</a:t>
            </a:r>
          </a:p>
          <a:p>
            <a:r>
              <a:rPr lang="en-US" sz="2400"/>
              <a:t>		can be important problem!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1881188" y="450850"/>
            <a:ext cx="7262812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Planar homography mosaicing</a:t>
            </a:r>
          </a:p>
          <a:p>
            <a:r>
              <a:rPr lang="en-US" sz="2800" b="1"/>
              <a:t>more examples</a:t>
            </a:r>
          </a:p>
        </p:txBody>
      </p:sp>
      <p:pic>
        <p:nvPicPr>
          <p:cNvPr id="35842" name="Picture 3" descr="Andrew Brian Raij wrigleygold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4549775"/>
            <a:ext cx="51958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Jingyu Yan point_10_1_2_3_g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6038"/>
            <a:ext cx="3792538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Joshua Stough comp290-89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7913" y="2495550"/>
            <a:ext cx="5526087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eon Joo image0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8400" y="958850"/>
            <a:ext cx="3400425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brian salomon gold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663" y="1476375"/>
            <a:ext cx="3576637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4"/>
          <p:cNvSpPr txBox="1">
            <a:spLocks noChangeArrowheads="1"/>
          </p:cNvSpPr>
          <p:nvPr/>
        </p:nvSpPr>
        <p:spPr bwMode="auto">
          <a:xfrm>
            <a:off x="1150938" y="0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Moving the camera center</a:t>
            </a:r>
          </a:p>
        </p:txBody>
      </p:sp>
      <p:pic>
        <p:nvPicPr>
          <p:cNvPr id="38914" name="Picture 5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1212850"/>
            <a:ext cx="53149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0" y="1760538"/>
            <a:ext cx="3609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motion parallax</a:t>
            </a:r>
          </a:p>
        </p:txBody>
      </p:sp>
      <p:sp>
        <p:nvSpPr>
          <p:cNvPr id="343047" name="Text Box 7"/>
          <p:cNvSpPr txBox="1">
            <a:spLocks noChangeArrowheads="1"/>
          </p:cNvSpPr>
          <p:nvPr/>
        </p:nvSpPr>
        <p:spPr bwMode="auto">
          <a:xfrm>
            <a:off x="6981825" y="4464050"/>
            <a:ext cx="20177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epipolar line</a:t>
            </a:r>
          </a:p>
        </p:txBody>
      </p:sp>
      <p:pic>
        <p:nvPicPr>
          <p:cNvPr id="389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0" y="4941888"/>
            <a:ext cx="73818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-82550" y="738188"/>
            <a:ext cx="9401175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If C is fixed, but camera rotates or zooms, transformation of image only depends on the image plane motion NOT on 3D space structure</a:t>
            </a:r>
          </a:p>
          <a:p>
            <a:r>
              <a:rPr lang="en-US" sz="1200"/>
              <a:t>If C moves, map between images depends on 3 space structure it is looking at: 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 Important special case of 3-space structure: all scene points are co-planar: </a:t>
            </a:r>
          </a:p>
          <a:p>
            <a:r>
              <a:rPr lang="en-US" sz="1200"/>
              <a:t>2 images with motion parallax (camera center moving) are still related by planar homography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8155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changing camera center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altLang="en-US" dirty="0" smtClean="0"/>
              <a:t>Does it still work?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H="1" flipV="1">
            <a:off x="3005138" y="21256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1968500" y="23415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H="1">
            <a:off x="2625725" y="30337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>
            <a:off x="1066800" y="30003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6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30"/>
          <p:cNvSpPr>
            <a:spLocks noChangeShapeType="1"/>
          </p:cNvSpPr>
          <p:nvPr/>
        </p:nvSpPr>
        <p:spPr bwMode="auto">
          <a:xfrm flipH="1" flipV="1">
            <a:off x="3005138" y="41068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31"/>
          <p:cNvSpPr>
            <a:spLocks noChangeShapeType="1"/>
          </p:cNvSpPr>
          <p:nvPr/>
        </p:nvSpPr>
        <p:spPr bwMode="auto">
          <a:xfrm flipH="1" flipV="1">
            <a:off x="1968500" y="43227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33"/>
          <p:cNvSpPr>
            <a:spLocks noChangeShapeType="1"/>
          </p:cNvSpPr>
          <p:nvPr/>
        </p:nvSpPr>
        <p:spPr bwMode="auto">
          <a:xfrm flipH="1">
            <a:off x="2625725" y="50149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Line 37"/>
          <p:cNvSpPr>
            <a:spLocks noChangeShapeType="1"/>
          </p:cNvSpPr>
          <p:nvPr/>
        </p:nvSpPr>
        <p:spPr bwMode="auto">
          <a:xfrm flipH="1">
            <a:off x="1066800" y="49815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96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2147483646 w 944"/>
              <a:gd name="T1" fmla="*/ 0 h 3544"/>
              <a:gd name="T2" fmla="*/ 2147483646 w 944"/>
              <a:gd name="T3" fmla="*/ 2147483646 h 3544"/>
              <a:gd name="T4" fmla="*/ 2147483646 w 944"/>
              <a:gd name="T5" fmla="*/ 2147483646 h 3544"/>
              <a:gd name="T6" fmla="*/ 2147483646 w 944"/>
              <a:gd name="T7" fmla="*/ 2147483646 h 3544"/>
              <a:gd name="T8" fmla="*/ 2147483646 w 944"/>
              <a:gd name="T9" fmla="*/ 2147483646 h 3544"/>
              <a:gd name="T10" fmla="*/ 2147483646 w 944"/>
              <a:gd name="T11" fmla="*/ 2147483646 h 3544"/>
              <a:gd name="T12" fmla="*/ 2147483646 w 944"/>
              <a:gd name="T13" fmla="*/ 2147483646 h 3544"/>
              <a:gd name="T14" fmla="*/ 2147483646 w 944"/>
              <a:gd name="T15" fmla="*/ 2147483646 h 3544"/>
              <a:gd name="T16" fmla="*/ 2147483646 w 944"/>
              <a:gd name="T17" fmla="*/ 2147483646 h 3544"/>
              <a:gd name="T18" fmla="*/ 2147483646 w 944"/>
              <a:gd name="T19" fmla="*/ 2147483646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28710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28706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PP1</a:t>
              </a:r>
            </a:p>
          </p:txBody>
        </p:sp>
        <p:sp>
          <p:nvSpPr>
            <p:cNvPr id="28709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28703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704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705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28701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702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5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1676400" y="-245805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Planar scene (or far away)</a:t>
            </a:r>
          </a:p>
        </p:txBody>
      </p:sp>
      <p:sp>
        <p:nvSpPr>
          <p:cNvPr id="2969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altLang="en-US" sz="2800" dirty="0" smtClean="0"/>
              <a:t>PP3 is a projection plane of both centers of projection, so we are OK!</a:t>
            </a:r>
          </a:p>
          <a:p>
            <a:r>
              <a:rPr lang="en-US" altLang="en-US" sz="2800" dirty="0" smtClean="0"/>
              <a:t>This is how big aerial photographs are made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Photo Editor Photo" r:id="rId3" imgW="4486901" imgH="3696216" progId="MSPhotoEd.3">
                  <p:embed/>
                </p:oleObj>
              </mc:Choice>
              <mc:Fallback>
                <p:oleObj name="Photo Editor Photo" r:id="rId3" imgW="4486901" imgH="3696216" progId="MSPhotoEd.3">
                  <p:embed/>
                  <p:pic>
                    <p:nvPicPr>
                      <p:cNvPr id="29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PP1</a:t>
            </a:r>
          </a:p>
        </p:txBody>
      </p:sp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PP3</a:t>
            </a:r>
          </a:p>
        </p:txBody>
      </p:sp>
      <p:sp>
        <p:nvSpPr>
          <p:cNvPr id="29703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PP2</a:t>
            </a:r>
          </a:p>
        </p:txBody>
      </p:sp>
    </p:spTree>
    <p:extLst>
      <p:ext uri="{BB962C8B-B14F-4D97-AF65-F5344CB8AC3E}">
        <p14:creationId xmlns:p14="http://schemas.microsoft.com/office/powerpoint/2010/main" val="10771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Planar mosaic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886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39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2400300" y="804863"/>
            <a:ext cx="5429250" cy="857250"/>
          </a:xfrm>
        </p:spPr>
        <p:txBody>
          <a:bodyPr/>
          <a:lstStyle/>
          <a:p>
            <a:pPr eaLnBrk="1" hangingPunct="1"/>
            <a:r>
              <a:rPr lang="en-US" sz="1800"/>
              <a:t>Projection along rays through a common point, (center of projection) defines a mapping from one plane to another</a:t>
            </a:r>
          </a:p>
        </p:txBody>
      </p:sp>
      <p:pic>
        <p:nvPicPr>
          <p:cNvPr id="128002" name="Picture 4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922" y="1764506"/>
            <a:ext cx="3743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5"/>
          <p:cNvSpPr>
            <a:spLocks noChangeArrowheads="1"/>
          </p:cNvSpPr>
          <p:nvPr/>
        </p:nvSpPr>
        <p:spPr bwMode="auto">
          <a:xfrm>
            <a:off x="3213497" y="5447110"/>
            <a:ext cx="3727847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i="1"/>
              <a:t>central projection</a:t>
            </a:r>
            <a:r>
              <a:rPr lang="en-US" sz="1500"/>
              <a:t> may be expressed by x’=Hx</a:t>
            </a:r>
          </a:p>
          <a:p>
            <a:pPr algn="ctr">
              <a:spcBef>
                <a:spcPct val="20000"/>
              </a:spcBef>
              <a:buClr>
                <a:srgbClr val="FF6600"/>
              </a:buClr>
            </a:pPr>
            <a:r>
              <a:rPr lang="en-US" sz="1200"/>
              <a:t>(application of theorem)</a:t>
            </a:r>
          </a:p>
        </p:txBody>
      </p:sp>
      <p:sp>
        <p:nvSpPr>
          <p:cNvPr id="128004" name="TextBox 4"/>
          <p:cNvSpPr txBox="1">
            <a:spLocks noChangeArrowheads="1"/>
          </p:cNvSpPr>
          <p:nvPr/>
        </p:nvSpPr>
        <p:spPr bwMode="auto">
          <a:xfrm>
            <a:off x="2118123" y="4064795"/>
            <a:ext cx="63257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500"/>
              <a:t>Central projection maps points on one plane to points on another plane</a:t>
            </a:r>
          </a:p>
          <a:p>
            <a:pPr>
              <a:buFont typeface="Arial" charset="0"/>
              <a:buChar char="•"/>
            </a:pPr>
            <a:r>
              <a:rPr lang="en-US" sz="1500"/>
              <a:t>Projection also maps lines to lines : consider a plane through projection</a:t>
            </a:r>
          </a:p>
          <a:p>
            <a:r>
              <a:rPr lang="en-US" sz="1500"/>
              <a:t> center that intersects the two planes </a:t>
            </a:r>
            <a:r>
              <a:rPr lang="en-US" sz="1500">
                <a:sym typeface="Wingdings" pitchFamily="2" charset="2"/>
              </a:rPr>
              <a:t> lines mapped onto lines  </a:t>
            </a:r>
          </a:p>
          <a:p>
            <a:r>
              <a:rPr lang="en-US" sz="1500">
                <a:sym typeface="Wingdings" pitchFamily="2" charset="2"/>
              </a:rPr>
              <a:t>Central projection is a projectivity  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5747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8" name="Text Box 2"/>
          <p:cNvSpPr txBox="1">
            <a:spLocks noChangeArrowheads="1"/>
          </p:cNvSpPr>
          <p:nvPr/>
        </p:nvSpPr>
        <p:spPr bwMode="auto">
          <a:xfrm>
            <a:off x="1687513" y="0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What does calibration give?</a:t>
            </a:r>
          </a:p>
        </p:txBody>
      </p:sp>
      <p:pic>
        <p:nvPicPr>
          <p:cNvPr id="344067" name="Picture 3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775" y="704850"/>
            <a:ext cx="3914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4068" name="Object 11"/>
          <p:cNvGraphicFramePr>
            <a:graphicFrameLocks noChangeAspect="1"/>
          </p:cNvGraphicFramePr>
          <p:nvPr/>
        </p:nvGraphicFramePr>
        <p:xfrm>
          <a:off x="3182938" y="2586038"/>
          <a:ext cx="1249362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4" imgW="583947" imgH="203112" progId="Equation.3">
                  <p:embed/>
                </p:oleObj>
              </mc:Choice>
              <mc:Fallback>
                <p:oleObj name="Equation" r:id="rId4" imgW="583947" imgH="203112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2586038"/>
                        <a:ext cx="1249362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69" name="Object 12"/>
          <p:cNvGraphicFramePr>
            <a:graphicFrameLocks noChangeAspect="1"/>
          </p:cNvGraphicFramePr>
          <p:nvPr/>
        </p:nvGraphicFramePr>
        <p:xfrm>
          <a:off x="2114550" y="1547813"/>
          <a:ext cx="19558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6" imgW="914400" imgH="381000" progId="Equation.3">
                  <p:embed/>
                </p:oleObj>
              </mc:Choice>
              <mc:Fallback>
                <p:oleObj name="Equation" r:id="rId6" imgW="914400" imgH="381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1547813"/>
                        <a:ext cx="195580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73" name="Object 13"/>
          <p:cNvGraphicFramePr>
            <a:graphicFrameLocks noChangeAspect="1"/>
          </p:cNvGraphicFramePr>
          <p:nvPr/>
        </p:nvGraphicFramePr>
        <p:xfrm>
          <a:off x="1958975" y="3894138"/>
          <a:ext cx="66135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8" imgW="3632200" imgH="520700" progId="Equation.3">
                  <p:embed/>
                </p:oleObj>
              </mc:Choice>
              <mc:Fallback>
                <p:oleObj name="Equation" r:id="rId8" imgW="3632200" imgH="5207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3894138"/>
                        <a:ext cx="661352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074" name="Text Box 10"/>
          <p:cNvSpPr txBox="1">
            <a:spLocks noChangeArrowheads="1"/>
          </p:cNvSpPr>
          <p:nvPr/>
        </p:nvSpPr>
        <p:spPr bwMode="auto">
          <a:xfrm>
            <a:off x="147638" y="5662613"/>
            <a:ext cx="8802687" cy="706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An image line  l defines a plane through the camera center with  normal n=K</a:t>
            </a:r>
            <a:r>
              <a:rPr lang="en-US" b="1" baseline="30000"/>
              <a:t>T</a:t>
            </a:r>
            <a:r>
              <a:rPr lang="en-US" b="1"/>
              <a:t>l measured in the camera’s Euclidean frame</a:t>
            </a:r>
          </a:p>
        </p:txBody>
      </p:sp>
      <p:pic>
        <p:nvPicPr>
          <p:cNvPr id="1128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73738" y="2959100"/>
            <a:ext cx="26765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2625" y="3143250"/>
            <a:ext cx="49720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3" name="TextBox 9"/>
          <p:cNvSpPr txBox="1">
            <a:spLocks noChangeArrowheads="1"/>
          </p:cNvSpPr>
          <p:nvPr/>
        </p:nvSpPr>
        <p:spPr bwMode="auto">
          <a:xfrm>
            <a:off x="193675" y="452438"/>
            <a:ext cx="8459788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Image point x backprojects to a ray defined by x and camera center </a:t>
            </a:r>
            <a:r>
              <a:rPr lang="en-US" sz="1200">
                <a:sym typeface="Wingdings" pitchFamily="2" charset="2"/>
              </a:rPr>
              <a:t> calibration relates image point to the ray’s direction</a:t>
            </a:r>
          </a:p>
          <a:p>
            <a:r>
              <a:rPr lang="en-US" sz="1200">
                <a:sym typeface="Wingdings" pitchFamily="2" charset="2"/>
              </a:rPr>
              <a:t>Points on a ray X = </a:t>
            </a:r>
            <a:r>
              <a:rPr lang="el-GR" sz="1200">
                <a:sym typeface="Wingdings" pitchFamily="2" charset="2"/>
              </a:rPr>
              <a:t>λ</a:t>
            </a:r>
            <a:r>
              <a:rPr lang="en-US" sz="1200">
                <a:sym typeface="Wingdings" pitchFamily="2" charset="2"/>
              </a:rPr>
              <a:t> d with d being a direction, map to a point on the image plane x given by:</a:t>
            </a:r>
            <a:r>
              <a:rPr lang="en-US" sz="1200"/>
              <a:t> 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Get d from x by : 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Angle between two rays with directions d</a:t>
            </a:r>
            <a:r>
              <a:rPr lang="en-US" sz="1200" baseline="-25000"/>
              <a:t>1</a:t>
            </a:r>
            <a:r>
              <a:rPr lang="en-US" sz="1200"/>
              <a:t> and d</a:t>
            </a:r>
            <a:r>
              <a:rPr lang="en-US" sz="1200" baseline="-25000"/>
              <a:t>2</a:t>
            </a:r>
            <a:r>
              <a:rPr lang="en-US" sz="1200"/>
              <a:t> corresponding to x</a:t>
            </a:r>
            <a:r>
              <a:rPr lang="en-US" sz="1200" baseline="-25000"/>
              <a:t>1</a:t>
            </a:r>
            <a:r>
              <a:rPr lang="en-US" sz="1200"/>
              <a:t> and x</a:t>
            </a:r>
            <a:r>
              <a:rPr lang="en-US" sz="1200" baseline="-25000"/>
              <a:t>2</a:t>
            </a:r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r>
              <a:rPr lang="en-US" sz="1200" baseline="-25000"/>
              <a:t> </a:t>
            </a:r>
            <a:r>
              <a:rPr lang="en-US" sz="1200"/>
              <a:t>  if K is known, can measure angle between rays from their image points. </a:t>
            </a:r>
          </a:p>
          <a:p>
            <a:r>
              <a:rPr lang="en-US" sz="1200" baseline="-25000"/>
              <a:t>    </a:t>
            </a:r>
            <a:r>
              <a:rPr lang="en-US" sz="1200"/>
              <a:t> A camera for which K is known is called calibrated;</a:t>
            </a:r>
          </a:p>
          <a:p>
            <a:r>
              <a:rPr lang="en-US" sz="1200" baseline="-25000"/>
              <a:t> </a:t>
            </a:r>
            <a:r>
              <a:rPr lang="en-US" sz="1200"/>
              <a:t>   A calibrated camera is a direction sensor able to measure the direction of rays like a 2D protractor</a:t>
            </a:r>
            <a:endParaRPr lang="en-US" sz="1200" baseline="-25000"/>
          </a:p>
          <a:p>
            <a:endParaRPr lang="en-US" sz="1200" baseline="-25000"/>
          </a:p>
          <a:p>
            <a:r>
              <a:rPr lang="en-US" sz="1200"/>
              <a:t> </a:t>
            </a:r>
          </a:p>
        </p:txBody>
      </p:sp>
      <p:sp>
        <p:nvSpPr>
          <p:cNvPr id="11284" name="TextBox 10"/>
          <p:cNvSpPr txBox="1">
            <a:spLocks noChangeArrowheads="1"/>
          </p:cNvSpPr>
          <p:nvPr/>
        </p:nvSpPr>
        <p:spPr bwMode="auto">
          <a:xfrm>
            <a:off x="7059613" y="2965450"/>
            <a:ext cx="265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ym typeface="Wingdings" pitchFamily="2" charset="2"/>
              </a:rPr>
              <a:t>θ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00300" y="602456"/>
            <a:ext cx="5429250" cy="857250"/>
          </a:xfrm>
        </p:spPr>
        <p:txBody>
          <a:bodyPr/>
          <a:lstStyle/>
          <a:p>
            <a:pPr eaLnBrk="1" hangingPunct="1"/>
            <a:r>
              <a:rPr lang="en-US" sz="2100"/>
              <a:t>Removing projective distortion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3030142" y="3968353"/>
          <a:ext cx="1810940" cy="489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Equation" r:id="rId3" imgW="1587240" imgH="431640" progId="Equation.3">
                  <p:embed/>
                </p:oleObj>
              </mc:Choice>
              <mc:Fallback>
                <p:oleObj name="Equation" r:id="rId3" imgW="1587240" imgH="431640" progId="Equation.3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142" y="3968353"/>
                        <a:ext cx="1810940" cy="489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5149455" y="3968353"/>
          <a:ext cx="1840706" cy="489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Equation" r:id="rId5" imgW="1612800" imgH="431640" progId="Equation.3">
                  <p:embed/>
                </p:oleObj>
              </mc:Choice>
              <mc:Fallback>
                <p:oleObj name="Equation" r:id="rId5" imgW="1612800" imgH="431640" progId="Equation.3">
                  <p:embed/>
                  <p:pic>
                    <p:nvPicPr>
                      <p:cNvPr id="10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455" y="3968353"/>
                        <a:ext cx="1840706" cy="489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7" name="Picture 6" descr="fi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2088" y="2000251"/>
            <a:ext cx="1885950" cy="155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fig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5822" y="2000250"/>
            <a:ext cx="2075259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4" name="Object 8"/>
          <p:cNvGraphicFramePr>
            <a:graphicFrameLocks noChangeAspect="1"/>
          </p:cNvGraphicFramePr>
          <p:nvPr/>
        </p:nvGraphicFramePr>
        <p:xfrm>
          <a:off x="3030142" y="4543425"/>
          <a:ext cx="2782490" cy="282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Equation" r:id="rId9" imgW="2234880" imgH="228600" progId="Equation.3">
                  <p:embed/>
                </p:oleObj>
              </mc:Choice>
              <mc:Fallback>
                <p:oleObj name="Equation" r:id="rId9" imgW="2234880" imgH="228600" progId="Equation.3">
                  <p:embed/>
                  <p:pic>
                    <p:nvPicPr>
                      <p:cNvPr id="1024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142" y="4543425"/>
                        <a:ext cx="2782490" cy="2821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183766"/>
              </p:ext>
            </p:extLst>
          </p:nvPr>
        </p:nvGraphicFramePr>
        <p:xfrm>
          <a:off x="3033713" y="4885427"/>
          <a:ext cx="2830116" cy="282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Equation" r:id="rId11" imgW="2273040" imgH="228600" progId="Equation.3">
                  <p:embed/>
                </p:oleObj>
              </mc:Choice>
              <mc:Fallback>
                <p:oleObj name="Equation" r:id="rId11" imgW="2273040" imgH="228600" progId="Equation.3">
                  <p:embed/>
                  <p:pic>
                    <p:nvPicPr>
                      <p:cNvPr id="102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713" y="4885427"/>
                        <a:ext cx="2830116" cy="2821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2730104" y="3517885"/>
            <a:ext cx="44279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select four points in a plane with known coordinates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5899547" y="4687491"/>
            <a:ext cx="179903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(linear in </a:t>
            </a:r>
            <a:r>
              <a:rPr lang="en-US" sz="1500" i="1" dirty="0" err="1"/>
              <a:t>h</a:t>
            </a:r>
            <a:r>
              <a:rPr lang="en-US" sz="1500" i="1" baseline="-25000" dirty="0" err="1"/>
              <a:t>ij</a:t>
            </a:r>
            <a:r>
              <a:rPr lang="en-US" sz="1500" dirty="0"/>
              <a:t>)</a:t>
            </a:r>
          </a:p>
        </p:txBody>
      </p:sp>
      <p:sp>
        <p:nvSpPr>
          <p:cNvPr id="10251" name="Rectangle 14"/>
          <p:cNvSpPr>
            <a:spLocks noChangeArrowheads="1"/>
          </p:cNvSpPr>
          <p:nvPr/>
        </p:nvSpPr>
        <p:spPr bwMode="auto">
          <a:xfrm>
            <a:off x="3077766" y="5167604"/>
            <a:ext cx="526347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(2 constraints/point, 8DOF </a:t>
            </a:r>
            <a:r>
              <a:rPr lang="en-US" sz="1500" dirty="0">
                <a:sym typeface="Symbol" pitchFamily="18" charset="2"/>
              </a:rPr>
              <a:t> 4 points needed</a:t>
            </a:r>
            <a:r>
              <a:rPr lang="en-US" sz="1500" dirty="0"/>
              <a:t>)</a:t>
            </a:r>
          </a:p>
        </p:txBody>
      </p:sp>
      <p:sp>
        <p:nvSpPr>
          <p:cNvPr id="10252" name="Rectangle 15"/>
          <p:cNvSpPr>
            <a:spLocks noChangeArrowheads="1"/>
          </p:cNvSpPr>
          <p:nvPr/>
        </p:nvSpPr>
        <p:spPr bwMode="auto">
          <a:xfrm>
            <a:off x="1234679" y="5472335"/>
            <a:ext cx="6428184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Remark: no calibration at all necessary,  better ways to compute (see later)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Sections of the image of the ground are subject to another projective distortion </a:t>
            </a:r>
            <a:r>
              <a:rPr lang="en-US" sz="1500" dirty="0">
                <a:sym typeface="Wingdings" pitchFamily="2" charset="2"/>
              </a:rPr>
              <a:t> 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>
                <a:sym typeface="Wingdings" pitchFamily="2" charset="2"/>
              </a:rPr>
              <a:t>   need another projective transformation to correct that. </a:t>
            </a:r>
            <a:endParaRPr lang="en-US" sz="1500" dirty="0"/>
          </a:p>
        </p:txBody>
      </p:sp>
      <p:sp>
        <p:nvSpPr>
          <p:cNvPr id="10253" name="TextBox 12"/>
          <p:cNvSpPr txBox="1">
            <a:spLocks noChangeArrowheads="1"/>
          </p:cNvSpPr>
          <p:nvPr/>
        </p:nvSpPr>
        <p:spPr bwMode="auto">
          <a:xfrm>
            <a:off x="1596629" y="1294210"/>
            <a:ext cx="69525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/>
              <a:t>Central projection image of a plane is related to the originial plane </a:t>
            </a:r>
          </a:p>
          <a:p>
            <a:r>
              <a:rPr lang="en-US" sz="1500"/>
              <a:t>via a projective transformation </a:t>
            </a:r>
            <a:r>
              <a:rPr lang="en-US" sz="1500">
                <a:sym typeface="Wingdings" pitchFamily="2" charset="2"/>
              </a:rPr>
              <a:t> undo it by applying the inverse transformation</a:t>
            </a:r>
            <a:endParaRPr lang="en-US" sz="1500"/>
          </a:p>
        </p:txBody>
      </p:sp>
      <p:sp>
        <p:nvSpPr>
          <p:cNvPr id="10254" name="TextBox 13"/>
          <p:cNvSpPr txBox="1">
            <a:spLocks noChangeArrowheads="1"/>
          </p:cNvSpPr>
          <p:nvPr/>
        </p:nvSpPr>
        <p:spPr bwMode="auto">
          <a:xfrm>
            <a:off x="689865" y="2179380"/>
            <a:ext cx="204023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dirty="0"/>
              <a:t>Let (</a:t>
            </a:r>
            <a:r>
              <a:rPr lang="en-US" sz="1500" dirty="0" err="1"/>
              <a:t>x,y</a:t>
            </a:r>
            <a:r>
              <a:rPr lang="en-US" sz="1500" dirty="0"/>
              <a:t>) and (</a:t>
            </a:r>
            <a:r>
              <a:rPr lang="en-US" sz="1500" dirty="0" err="1"/>
              <a:t>x’,y</a:t>
            </a:r>
            <a:r>
              <a:rPr lang="en-US" sz="1500" dirty="0"/>
              <a:t>’) be</a:t>
            </a:r>
          </a:p>
          <a:p>
            <a:r>
              <a:rPr lang="en-US" sz="1500" dirty="0"/>
              <a:t> inhomogeneous</a:t>
            </a:r>
          </a:p>
          <a:p>
            <a:r>
              <a:rPr lang="en-US" sz="1500" dirty="0"/>
              <a:t>Coordinates of a pair </a:t>
            </a:r>
          </a:p>
          <a:p>
            <a:r>
              <a:rPr lang="en-US" sz="1500" dirty="0"/>
              <a:t>of matching points </a:t>
            </a:r>
          </a:p>
          <a:p>
            <a:r>
              <a:rPr lang="en-US" sz="1500" dirty="0"/>
              <a:t> x and x’ in world and </a:t>
            </a:r>
          </a:p>
          <a:p>
            <a:r>
              <a:rPr lang="en-US" sz="1500" dirty="0"/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18175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6172" y="678656"/>
            <a:ext cx="5429250" cy="857250"/>
          </a:xfrm>
        </p:spPr>
        <p:txBody>
          <a:bodyPr/>
          <a:lstStyle/>
          <a:p>
            <a:pPr eaLnBrk="1" hangingPunct="1"/>
            <a:r>
              <a:rPr lang="en-US" sz="2400"/>
              <a:t>More examples </a:t>
            </a:r>
          </a:p>
        </p:txBody>
      </p:sp>
      <p:pic>
        <p:nvPicPr>
          <p:cNvPr id="131074" name="Picture 4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8795" y="1081089"/>
            <a:ext cx="1921669" cy="228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6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080" y="1535906"/>
            <a:ext cx="257770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7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599" y="4015980"/>
            <a:ext cx="1849040" cy="18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TextBox 5"/>
          <p:cNvSpPr txBox="1">
            <a:spLocks noChangeArrowheads="1"/>
          </p:cNvSpPr>
          <p:nvPr/>
        </p:nvSpPr>
        <p:spPr bwMode="auto">
          <a:xfrm>
            <a:off x="2400301" y="3012283"/>
            <a:ext cx="274466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/>
              <a:t>Projective transformation between two images</a:t>
            </a:r>
          </a:p>
          <a:p>
            <a:r>
              <a:rPr lang="en-US" sz="900"/>
              <a:t>Induced by a world plane </a:t>
            </a:r>
            <a:r>
              <a:rPr lang="en-US" sz="900">
                <a:sym typeface="Wingdings" pitchFamily="2" charset="2"/>
              </a:rPr>
              <a:t> concatenation of two </a:t>
            </a:r>
          </a:p>
          <a:p>
            <a:r>
              <a:rPr lang="en-US" sz="900">
                <a:sym typeface="Wingdings" pitchFamily="2" charset="2"/>
              </a:rPr>
              <a:t>Pojective transformations is also a proj. trans.</a:t>
            </a:r>
            <a:endParaRPr lang="en-US" sz="900"/>
          </a:p>
        </p:txBody>
      </p:sp>
      <p:sp>
        <p:nvSpPr>
          <p:cNvPr id="131078" name="TextBox 6"/>
          <p:cNvSpPr txBox="1">
            <a:spLocks noChangeArrowheads="1"/>
          </p:cNvSpPr>
          <p:nvPr/>
        </p:nvSpPr>
        <p:spPr bwMode="auto">
          <a:xfrm>
            <a:off x="3296842" y="5462587"/>
            <a:ext cx="3886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/>
              <a:t>Proj. trans. Between two images with the same camera center</a:t>
            </a:r>
          </a:p>
          <a:p>
            <a:r>
              <a:rPr lang="en-US" sz="1050"/>
              <a:t>e.g. a camera rotating about its center </a:t>
            </a:r>
          </a:p>
        </p:txBody>
      </p:sp>
      <p:sp>
        <p:nvSpPr>
          <p:cNvPr id="131079" name="TextBox 7"/>
          <p:cNvSpPr txBox="1">
            <a:spLocks noChangeArrowheads="1"/>
          </p:cNvSpPr>
          <p:nvPr/>
        </p:nvSpPr>
        <p:spPr bwMode="auto">
          <a:xfrm>
            <a:off x="5053013" y="3392092"/>
            <a:ext cx="2773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/>
              <a:t>Proj. trans. Between the image of a plane</a:t>
            </a:r>
          </a:p>
          <a:p>
            <a:r>
              <a:rPr lang="en-US" sz="1050"/>
              <a:t>(end of the building) and the image of its </a:t>
            </a:r>
          </a:p>
          <a:p>
            <a:r>
              <a:rPr lang="en-US" sz="1050"/>
              <a:t>Shadow onto another plane (ground plane</a:t>
            </a:r>
            <a:r>
              <a:rPr lang="en-US" sz="15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545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38" y="4120857"/>
            <a:ext cx="6857553" cy="1367627"/>
          </a:xfrm>
          <a:prstGeom prst="rect">
            <a:avLst/>
          </a:prstGeom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255588"/>
            <a:ext cx="7239000" cy="1143001"/>
          </a:xfrm>
        </p:spPr>
        <p:txBody>
          <a:bodyPr/>
          <a:lstStyle/>
          <a:p>
            <a:pPr eaLnBrk="1" hangingPunct="1"/>
            <a:r>
              <a:rPr lang="en-US" sz="3600" smtClean="0"/>
              <a:t>Affine properties from images</a:t>
            </a:r>
          </a:p>
        </p:txBody>
      </p:sp>
      <p:pic>
        <p:nvPicPr>
          <p:cNvPr id="41989" name="Picture 5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824" y="936625"/>
            <a:ext cx="6300788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8"/>
          <p:cNvSpPr txBox="1">
            <a:spLocks noChangeArrowheads="1"/>
          </p:cNvSpPr>
          <p:nvPr/>
        </p:nvSpPr>
        <p:spPr bwMode="auto">
          <a:xfrm>
            <a:off x="3740150" y="539750"/>
            <a:ext cx="12858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projection</a:t>
            </a:r>
          </a:p>
        </p:txBody>
      </p:sp>
      <p:sp>
        <p:nvSpPr>
          <p:cNvPr id="41991" name="Text Box 19"/>
          <p:cNvSpPr txBox="1">
            <a:spLocks noChangeArrowheads="1"/>
          </p:cNvSpPr>
          <p:nvPr/>
        </p:nvSpPr>
        <p:spPr bwMode="auto">
          <a:xfrm>
            <a:off x="5767388" y="542925"/>
            <a:ext cx="14684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rectification</a:t>
            </a:r>
          </a:p>
        </p:txBody>
      </p:sp>
      <p:pic>
        <p:nvPicPr>
          <p:cNvPr id="419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5750"/>
            <a:ext cx="86391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2228850" y="1052513"/>
            <a:ext cx="1827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Euclidean plane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37" y="1306806"/>
            <a:ext cx="4572000" cy="2781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Two step process: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1.Find l the image of line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   at infinity in plane 2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2. Transform l to its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  canonical position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(0,0,1) </a:t>
            </a:r>
            <a:r>
              <a:rPr lang="en-US" sz="1600" baseline="30000" dirty="0">
                <a:cs typeface="+mn-cs"/>
              </a:rPr>
              <a:t>T</a:t>
            </a:r>
            <a:r>
              <a:rPr lang="en-US" sz="1600" dirty="0">
                <a:cs typeface="+mn-cs"/>
              </a:rPr>
              <a:t> by plugging into </a:t>
            </a:r>
          </a:p>
          <a:p>
            <a:pPr marL="457200" indent="-457200">
              <a:defRPr/>
            </a:pPr>
            <a:r>
              <a:rPr lang="en-US" sz="1600" dirty="0" err="1" smtClean="0">
                <a:cs typeface="+mn-cs"/>
              </a:rPr>
              <a:t>H’p</a:t>
            </a:r>
            <a:r>
              <a:rPr lang="en-US" sz="1600" dirty="0" smtClean="0">
                <a:cs typeface="+mn-cs"/>
              </a:rPr>
              <a:t>  </a:t>
            </a:r>
            <a:r>
              <a:rPr lang="en-US" sz="1600" dirty="0">
                <a:cs typeface="+mn-cs"/>
              </a:rPr>
              <a:t>and applying it to </a:t>
            </a:r>
            <a:endParaRPr lang="en-US" sz="1600" baseline="-25000" dirty="0">
              <a:cs typeface="+mn-cs"/>
            </a:endParaRP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the entire image to get a 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“rectified” image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3. Make affine measurements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   on the rectified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5945" y="4823488"/>
            <a:ext cx="861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H’p</a:t>
            </a:r>
            <a:r>
              <a:rPr lang="en-US" dirty="0" smtClean="0"/>
              <a:t> =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14350"/>
            <a:ext cx="71628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90800" y="-331788"/>
            <a:ext cx="7239000" cy="1143001"/>
          </a:xfrm>
        </p:spPr>
        <p:txBody>
          <a:bodyPr/>
          <a:lstStyle/>
          <a:p>
            <a:pPr eaLnBrk="1" hangingPunct="1"/>
            <a:r>
              <a:rPr lang="en-US" sz="2000" smtClean="0"/>
              <a:t>Affine rectification</a:t>
            </a:r>
          </a:p>
        </p:txBody>
      </p:sp>
      <p:pic>
        <p:nvPicPr>
          <p:cNvPr id="43015" name="Picture 6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9313" y="3776663"/>
            <a:ext cx="2462212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7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1100" y="3773488"/>
            <a:ext cx="263207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1885950" y="203200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v</a:t>
            </a:r>
            <a:r>
              <a:rPr lang="en-US" sz="2400" baseline="-25000"/>
              <a:t>1</a:t>
            </a:r>
            <a:endParaRPr lang="en-US" sz="2400"/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8129588" y="203200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v</a:t>
            </a:r>
            <a:r>
              <a:rPr lang="en-US" sz="2400" baseline="-25000"/>
              <a:t>2</a:t>
            </a:r>
            <a:endParaRPr lang="en-US" sz="2400"/>
          </a:p>
        </p:txBody>
      </p:sp>
      <p:sp>
        <p:nvSpPr>
          <p:cNvPr id="43019" name="Text Box 10"/>
          <p:cNvSpPr txBox="1">
            <a:spLocks noChangeArrowheads="1"/>
          </p:cNvSpPr>
          <p:nvPr/>
        </p:nvSpPr>
        <p:spPr bwMode="auto">
          <a:xfrm>
            <a:off x="3636963" y="1122363"/>
            <a:ext cx="369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1</a:t>
            </a:r>
            <a:endParaRPr lang="en-US" sz="2400"/>
          </a:p>
        </p:txBody>
      </p:sp>
      <p:sp>
        <p:nvSpPr>
          <p:cNvPr id="43020" name="Text Box 11"/>
          <p:cNvSpPr txBox="1">
            <a:spLocks noChangeArrowheads="1"/>
          </p:cNvSpPr>
          <p:nvPr/>
        </p:nvSpPr>
        <p:spPr bwMode="auto">
          <a:xfrm>
            <a:off x="3267075" y="1884363"/>
            <a:ext cx="3698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2</a:t>
            </a:r>
            <a:endParaRPr lang="en-US" sz="2400"/>
          </a:p>
        </p:txBody>
      </p:sp>
      <p:sp>
        <p:nvSpPr>
          <p:cNvPr id="43021" name="Text Box 12"/>
          <p:cNvSpPr txBox="1">
            <a:spLocks noChangeArrowheads="1"/>
          </p:cNvSpPr>
          <p:nvPr/>
        </p:nvSpPr>
        <p:spPr bwMode="auto">
          <a:xfrm>
            <a:off x="6167438" y="1884363"/>
            <a:ext cx="369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4</a:t>
            </a:r>
            <a:endParaRPr lang="en-US" sz="2400"/>
          </a:p>
        </p:txBody>
      </p:sp>
      <p:sp>
        <p:nvSpPr>
          <p:cNvPr id="43022" name="Text Box 13"/>
          <p:cNvSpPr txBox="1">
            <a:spLocks noChangeArrowheads="1"/>
          </p:cNvSpPr>
          <p:nvPr/>
        </p:nvSpPr>
        <p:spPr bwMode="auto">
          <a:xfrm>
            <a:off x="5602288" y="1189038"/>
            <a:ext cx="369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3</a:t>
            </a:r>
            <a:endParaRPr lang="en-US" sz="2400"/>
          </a:p>
        </p:txBody>
      </p:sp>
      <p:sp>
        <p:nvSpPr>
          <p:cNvPr id="43023" name="Text Box 14"/>
          <p:cNvSpPr txBox="1">
            <a:spLocks noChangeArrowheads="1"/>
          </p:cNvSpPr>
          <p:nvPr/>
        </p:nvSpPr>
        <p:spPr bwMode="auto">
          <a:xfrm>
            <a:off x="7373938" y="200025"/>
            <a:ext cx="4127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>
                <a:cs typeface="Times New Roman" pitchFamily="18" charset="0"/>
              </a:rPr>
              <a:t>∞</a:t>
            </a:r>
            <a:endParaRPr lang="en-US" sz="2400">
              <a:cs typeface="Times New Roman" pitchFamily="18" charset="0"/>
            </a:endParaRPr>
          </a:p>
        </p:txBody>
      </p:sp>
      <p:graphicFrame>
        <p:nvGraphicFramePr>
          <p:cNvPr id="96271" name="Object 15"/>
          <p:cNvGraphicFramePr>
            <a:graphicFrameLocks noChangeAspect="1"/>
          </p:cNvGraphicFramePr>
          <p:nvPr/>
        </p:nvGraphicFramePr>
        <p:xfrm>
          <a:off x="7534275" y="2505075"/>
          <a:ext cx="12477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6" imgW="711000" imgH="215640" progId="Equation.3">
                  <p:embed/>
                </p:oleObj>
              </mc:Choice>
              <mc:Fallback>
                <p:oleObj name="Equation" r:id="rId6" imgW="711000" imgH="215640" progId="Equation.3">
                  <p:embed/>
                  <p:pic>
                    <p:nvPicPr>
                      <p:cNvPr id="9627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5" y="2505075"/>
                        <a:ext cx="1247775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23175" y="1484313"/>
            <a:ext cx="1158875" cy="857250"/>
            <a:chOff x="4802" y="1571"/>
            <a:chExt cx="730" cy="540"/>
          </a:xfrm>
        </p:grpSpPr>
        <p:graphicFrame>
          <p:nvGraphicFramePr>
            <p:cNvPr id="43011" name="Object 16"/>
            <p:cNvGraphicFramePr>
              <a:graphicFrameLocks noChangeAspect="1"/>
            </p:cNvGraphicFramePr>
            <p:nvPr/>
          </p:nvGraphicFramePr>
          <p:xfrm>
            <a:off x="4830" y="1873"/>
            <a:ext cx="702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8" name="Equation" r:id="rId8" imgW="634680" imgH="215640" progId="Equation.3">
                    <p:embed/>
                  </p:oleObj>
                </mc:Choice>
                <mc:Fallback>
                  <p:oleObj name="Equation" r:id="rId8" imgW="634680" imgH="215640" progId="Equation.3">
                    <p:embed/>
                    <p:pic>
                      <p:nvPicPr>
                        <p:cNvPr id="43011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0" y="1873"/>
                          <a:ext cx="702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12" name="Object 17"/>
            <p:cNvGraphicFramePr>
              <a:graphicFrameLocks noChangeAspect="1"/>
            </p:cNvGraphicFramePr>
            <p:nvPr/>
          </p:nvGraphicFramePr>
          <p:xfrm>
            <a:off x="4802" y="1571"/>
            <a:ext cx="730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9" name="Equation" r:id="rId10" imgW="660240" imgH="228600" progId="Equation.3">
                    <p:embed/>
                  </p:oleObj>
                </mc:Choice>
                <mc:Fallback>
                  <p:oleObj name="Equation" r:id="rId10" imgW="660240" imgH="228600" progId="Equation.3">
                    <p:embed/>
                    <p:pic>
                      <p:nvPicPr>
                        <p:cNvPr id="43012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2" y="1571"/>
                          <a:ext cx="730" cy="2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302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350" y="5715000"/>
            <a:ext cx="887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6" name="TextBox 17"/>
          <p:cNvSpPr txBox="1">
            <a:spLocks noChangeArrowheads="1"/>
          </p:cNvSpPr>
          <p:nvPr/>
        </p:nvSpPr>
        <p:spPr bwMode="auto">
          <a:xfrm>
            <a:off x="4591050" y="3427413"/>
            <a:ext cx="298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43027" name="TextBox 18"/>
          <p:cNvSpPr txBox="1">
            <a:spLocks noChangeArrowheads="1"/>
          </p:cNvSpPr>
          <p:nvPr/>
        </p:nvSpPr>
        <p:spPr bwMode="auto">
          <a:xfrm>
            <a:off x="320675" y="5530850"/>
            <a:ext cx="9788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                                      a                                                     b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9306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8213" y="509588"/>
            <a:ext cx="46672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1881188" y="-20638"/>
            <a:ext cx="691356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Action of projective camera on planes</a:t>
            </a: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2297113" y="3255963"/>
          <a:ext cx="5727700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4" imgW="2400300" imgH="685800" progId="Equation.3">
                  <p:embed/>
                </p:oleObj>
              </mc:Choice>
              <mc:Fallback>
                <p:oleObj name="Equation" r:id="rId4" imgW="2400300" imgH="685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3255963"/>
                        <a:ext cx="5727700" cy="165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1892300" y="5241925"/>
            <a:ext cx="7175500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most general transformation that can occur between </a:t>
            </a:r>
          </a:p>
          <a:p>
            <a:r>
              <a:rPr lang="en-US" b="1"/>
              <a:t>a scene plane and an image plane under perspective </a:t>
            </a:r>
          </a:p>
          <a:p>
            <a:r>
              <a:rPr lang="en-US" b="1"/>
              <a:t>imaging is a plane projective transformation </a:t>
            </a:r>
          </a:p>
          <a:p>
            <a:endParaRPr lang="en-US" b="1"/>
          </a:p>
        </p:txBody>
      </p:sp>
      <p:pic>
        <p:nvPicPr>
          <p:cNvPr id="308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0463" y="2235200"/>
            <a:ext cx="66008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TextBox 6"/>
          <p:cNvSpPr txBox="1">
            <a:spLocks noChangeArrowheads="1"/>
          </p:cNvSpPr>
          <p:nvPr/>
        </p:nvSpPr>
        <p:spPr bwMode="auto">
          <a:xfrm>
            <a:off x="0" y="2900363"/>
            <a:ext cx="87487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Choose the world coordinate frome so that X-Y plane corresponds to a plane </a:t>
            </a:r>
            <a:r>
              <a:rPr lang="el-GR" sz="1400"/>
              <a:t>π</a:t>
            </a:r>
            <a:r>
              <a:rPr lang="en-US" sz="1400"/>
              <a:t> in the scene such that points</a:t>
            </a:r>
          </a:p>
          <a:p>
            <a:r>
              <a:rPr lang="en-US" sz="1400"/>
              <a:t>In the scene plane have zero Z coordinate. </a:t>
            </a:r>
          </a:p>
        </p:txBody>
      </p:sp>
      <p:sp>
        <p:nvSpPr>
          <p:cNvPr id="3083" name="TextBox 7"/>
          <p:cNvSpPr txBox="1">
            <a:spLocks noChangeArrowheads="1"/>
          </p:cNvSpPr>
          <p:nvPr/>
        </p:nvSpPr>
        <p:spPr bwMode="auto">
          <a:xfrm>
            <a:off x="176213" y="4748213"/>
            <a:ext cx="85153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The map between the point on plane </a:t>
            </a:r>
            <a:r>
              <a:rPr lang="el-GR" sz="1400"/>
              <a:t>π</a:t>
            </a:r>
            <a:r>
              <a:rPr lang="en-US" sz="1400"/>
              <a:t> and its image is a general planar homography: x = H x</a:t>
            </a:r>
            <a:r>
              <a:rPr lang="el-GR" sz="1400" baseline="-25000"/>
              <a:t>π</a:t>
            </a:r>
            <a:r>
              <a:rPr lang="en-US" sz="1400" baseline="-25000"/>
              <a:t> </a:t>
            </a:r>
            <a:r>
              <a:rPr lang="en-US" sz="1400"/>
              <a:t> ; H is 3x3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Text Box 4"/>
          <p:cNvSpPr txBox="1">
            <a:spLocks noChangeArrowheads="1"/>
          </p:cNvSpPr>
          <p:nvPr/>
        </p:nvSpPr>
        <p:spPr bwMode="auto">
          <a:xfrm>
            <a:off x="1714500" y="0"/>
            <a:ext cx="6913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Action of projective camera on lines</a:t>
            </a:r>
          </a:p>
        </p:txBody>
      </p:sp>
      <p:sp>
        <p:nvSpPr>
          <p:cNvPr id="4111" name="Text Box 5"/>
          <p:cNvSpPr txBox="1">
            <a:spLocks noChangeArrowheads="1"/>
          </p:cNvSpPr>
          <p:nvPr/>
        </p:nvSpPr>
        <p:spPr bwMode="auto">
          <a:xfrm>
            <a:off x="1433513" y="479425"/>
            <a:ext cx="69135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forward projection</a:t>
            </a:r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2430463" y="1466850"/>
          <a:ext cx="56673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3" imgW="2373870" imgH="215806" progId="Equation.3">
                  <p:embed/>
                </p:oleObj>
              </mc:Choice>
              <mc:Fallback>
                <p:oleObj name="Equation" r:id="rId3" imgW="2373870" imgH="215806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1466850"/>
                        <a:ext cx="566737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Text Box 7"/>
          <p:cNvSpPr txBox="1">
            <a:spLocks noChangeArrowheads="1"/>
          </p:cNvSpPr>
          <p:nvPr/>
        </p:nvSpPr>
        <p:spPr bwMode="auto">
          <a:xfrm>
            <a:off x="669028" y="2430463"/>
            <a:ext cx="69135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/>
              <a:t>back-projection:  Plane</a:t>
            </a:r>
            <a:endParaRPr lang="en-US" sz="2400" b="1" dirty="0"/>
          </a:p>
        </p:txBody>
      </p:sp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4244975" y="2411413"/>
          <a:ext cx="12446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5" imgW="520474" imgH="190417" progId="Equation.3">
                  <p:embed/>
                </p:oleObj>
              </mc:Choice>
              <mc:Fallback>
                <p:oleObj name="Equation" r:id="rId5" imgW="520474" imgH="190417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5" y="2411413"/>
                        <a:ext cx="1244600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9738" name="Object 13"/>
          <p:cNvGraphicFramePr>
            <a:graphicFrameLocks noChangeAspect="1"/>
          </p:cNvGraphicFramePr>
          <p:nvPr/>
        </p:nvGraphicFramePr>
        <p:xfrm>
          <a:off x="2393950" y="3940175"/>
          <a:ext cx="193833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7" imgW="812447" imgH="190417" progId="Equation.3">
                  <p:embed/>
                </p:oleObj>
              </mc:Choice>
              <mc:Fallback>
                <p:oleObj name="Equation" r:id="rId7" imgW="812447" imgH="190417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0" y="3940175"/>
                        <a:ext cx="1938338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0100" y="3687763"/>
            <a:ext cx="75057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Box 8"/>
          <p:cNvSpPr txBox="1">
            <a:spLocks noChangeArrowheads="1"/>
          </p:cNvSpPr>
          <p:nvPr/>
        </p:nvSpPr>
        <p:spPr bwMode="auto">
          <a:xfrm>
            <a:off x="118730" y="936625"/>
            <a:ext cx="91059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/>
              <a:t>A line in 3D space projects to a line in the image. </a:t>
            </a:r>
          </a:p>
          <a:p>
            <a:r>
              <a:rPr lang="en-US" sz="1100" dirty="0"/>
              <a:t>Suppose A and B are points in  space with their projections being a, and b under P; Then a point  on a line that joins A and B i.e. X(</a:t>
            </a:r>
            <a:r>
              <a:rPr lang="el-GR" sz="1100" dirty="0"/>
              <a:t>μ</a:t>
            </a:r>
            <a:r>
              <a:rPr lang="en-US" sz="1100" dirty="0"/>
              <a:t>) = A + </a:t>
            </a:r>
            <a:r>
              <a:rPr lang="el-GR" sz="1100" dirty="0"/>
              <a:t>μ</a:t>
            </a:r>
            <a:r>
              <a:rPr lang="en-US" sz="1100" dirty="0"/>
              <a:t> B</a:t>
            </a:r>
          </a:p>
          <a:p>
            <a:r>
              <a:rPr lang="en-US" sz="1100" dirty="0"/>
              <a:t>Is the point: 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Which is on the line joining a and b.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Set of points in space mapping to line l via the camera matrix P is plane P</a:t>
            </a:r>
            <a:r>
              <a:rPr lang="en-US" sz="1100" baseline="30000" dirty="0"/>
              <a:t>T </a:t>
            </a:r>
            <a:r>
              <a:rPr lang="en-US" sz="1100" dirty="0"/>
              <a:t>l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Line and camera center define a plane; image of the line is </a:t>
            </a:r>
          </a:p>
          <a:p>
            <a:r>
              <a:rPr lang="en-US" sz="1100" dirty="0"/>
              <a:t>the intersection of this plane with image plane.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urse01">
  <a:themeElements>
    <a:clrScheme name="course01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FF"/>
      </a:hlink>
      <a:folHlink>
        <a:srgbClr val="B2B2B2"/>
      </a:folHlink>
    </a:clrScheme>
    <a:fontScheme name="course0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urse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e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course01</Template>
  <TotalTime>7912</TotalTime>
  <Words>1717</Words>
  <Application>Microsoft Office PowerPoint</Application>
  <PresentationFormat>On-screen Show (4:3)</PresentationFormat>
  <Paragraphs>370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Symbol</vt:lpstr>
      <vt:lpstr>Tahoma</vt:lpstr>
      <vt:lpstr>Times New Roman</vt:lpstr>
      <vt:lpstr>Wingdings</vt:lpstr>
      <vt:lpstr>course01</vt:lpstr>
      <vt:lpstr>Equation</vt:lpstr>
      <vt:lpstr>Microsoft Equation 3.0</vt:lpstr>
      <vt:lpstr>Microsoft Photo Editor 3.0 Photo</vt:lpstr>
      <vt:lpstr>Plane Projective transformation</vt:lpstr>
      <vt:lpstr>Homography</vt:lpstr>
      <vt:lpstr>Projection along rays through a common point, (center of projection) defines a mapping from one plane to another</vt:lpstr>
      <vt:lpstr>Removing projective distortion</vt:lpstr>
      <vt:lpstr>More examples </vt:lpstr>
      <vt:lpstr>Affine properties from images</vt:lpstr>
      <vt:lpstr>Affine rectification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warping with homographies</vt:lpstr>
      <vt:lpstr>Image rectification</vt:lpstr>
      <vt:lpstr>Solving for homographies</vt:lpstr>
      <vt:lpstr>PowerPoint Presentation</vt:lpstr>
      <vt:lpstr>Fun with homographies</vt:lpstr>
      <vt:lpstr>Analysing patterns and shapes</vt:lpstr>
      <vt:lpstr>Analysing patterns and shapes</vt:lpstr>
      <vt:lpstr>Analysing patterns and shapes</vt:lpstr>
      <vt:lpstr>Analysing patterns and shapes</vt:lpstr>
      <vt:lpstr>Panoramas</vt:lpstr>
      <vt:lpstr>PowerPoint Presentation</vt:lpstr>
      <vt:lpstr>PowerPoint Presentation</vt:lpstr>
      <vt:lpstr>PowerPoint Presentation</vt:lpstr>
      <vt:lpstr>PowerPoint Presentation</vt:lpstr>
      <vt:lpstr>changing camera center</vt:lpstr>
      <vt:lpstr>Planar scene (or far away)</vt:lpstr>
      <vt:lpstr>Planar mosaic</vt:lpstr>
      <vt:lpstr>PowerPoint Presentation</vt:lpstr>
    </vt:vector>
  </TitlesOfParts>
  <Company>UNC-CH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View Geometry in Computer Vision</dc:title>
  <dc:creator>pollefey</dc:creator>
  <cp:lastModifiedBy>Avideh Zakhor</cp:lastModifiedBy>
  <cp:revision>163</cp:revision>
  <dcterms:created xsi:type="dcterms:W3CDTF">2003-01-07T14:47:06Z</dcterms:created>
  <dcterms:modified xsi:type="dcterms:W3CDTF">2018-10-15T15:50:13Z</dcterms:modified>
</cp:coreProperties>
</file>