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tags/tag5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tags/tag1.xml" ContentType="application/vnd.openxmlformats-officedocument.presentationml.tags+xml"/>
  <Override PartName="/ppt/notesSlides/notesSlide71.xml" ContentType="application/vnd.openxmlformats-officedocument.presentationml.notesSlide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4.xml" ContentType="application/vnd.openxmlformats-officedocument.presentationml.tags+xml"/>
  <Override PartName="/ppt/slides/slide89.xml" ContentType="application/vnd.openxmlformats-officedocument.presentationml.slide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tags/tag29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tags/tag19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67.xml" ContentType="application/vnd.openxmlformats-officedocument.presentationml.notesSlide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64" r:id="rId3"/>
    <p:sldMasterId id="2147483666" r:id="rId4"/>
    <p:sldMasterId id="2147483668" r:id="rId5"/>
  </p:sldMasterIdLst>
  <p:notesMasterIdLst>
    <p:notesMasterId r:id="rId103"/>
  </p:notesMasterIdLst>
  <p:handoutMasterIdLst>
    <p:handoutMasterId r:id="rId104"/>
  </p:handoutMasterIdLst>
  <p:sldIdLst>
    <p:sldId id="676" r:id="rId6"/>
    <p:sldId id="499" r:id="rId7"/>
    <p:sldId id="475" r:id="rId8"/>
    <p:sldId id="610" r:id="rId9"/>
    <p:sldId id="559" r:id="rId10"/>
    <p:sldId id="560" r:id="rId11"/>
    <p:sldId id="561" r:id="rId12"/>
    <p:sldId id="564" r:id="rId13"/>
    <p:sldId id="580" r:id="rId14"/>
    <p:sldId id="565" r:id="rId15"/>
    <p:sldId id="511" r:id="rId16"/>
    <p:sldId id="566" r:id="rId17"/>
    <p:sldId id="581" r:id="rId18"/>
    <p:sldId id="514" r:id="rId19"/>
    <p:sldId id="567" r:id="rId20"/>
    <p:sldId id="572" r:id="rId21"/>
    <p:sldId id="571" r:id="rId22"/>
    <p:sldId id="573" r:id="rId23"/>
    <p:sldId id="575" r:id="rId24"/>
    <p:sldId id="621" r:id="rId25"/>
    <p:sldId id="513" r:id="rId26"/>
    <p:sldId id="569" r:id="rId27"/>
    <p:sldId id="577" r:id="rId28"/>
    <p:sldId id="486" r:id="rId29"/>
    <p:sldId id="568" r:id="rId30"/>
    <p:sldId id="563" r:id="rId31"/>
    <p:sldId id="512" r:id="rId32"/>
    <p:sldId id="570" r:id="rId33"/>
    <p:sldId id="488" r:id="rId34"/>
    <p:sldId id="489" r:id="rId35"/>
    <p:sldId id="579" r:id="rId36"/>
    <p:sldId id="509" r:id="rId37"/>
    <p:sldId id="582" r:id="rId38"/>
    <p:sldId id="562" r:id="rId39"/>
    <p:sldId id="583" r:id="rId40"/>
    <p:sldId id="503" r:id="rId41"/>
    <p:sldId id="504" r:id="rId42"/>
    <p:sldId id="505" r:id="rId43"/>
    <p:sldId id="506" r:id="rId44"/>
    <p:sldId id="507" r:id="rId45"/>
    <p:sldId id="521" r:id="rId46"/>
    <p:sldId id="522" r:id="rId47"/>
    <p:sldId id="523" r:id="rId48"/>
    <p:sldId id="515" r:id="rId49"/>
    <p:sldId id="524" r:id="rId50"/>
    <p:sldId id="527" r:id="rId51"/>
    <p:sldId id="622" r:id="rId52"/>
    <p:sldId id="623" r:id="rId53"/>
    <p:sldId id="624" r:id="rId54"/>
    <p:sldId id="625" r:id="rId55"/>
    <p:sldId id="627" r:id="rId56"/>
    <p:sldId id="628" r:id="rId57"/>
    <p:sldId id="629" r:id="rId58"/>
    <p:sldId id="630" r:id="rId59"/>
    <p:sldId id="631" r:id="rId60"/>
    <p:sldId id="632" r:id="rId61"/>
    <p:sldId id="633" r:id="rId62"/>
    <p:sldId id="634" r:id="rId63"/>
    <p:sldId id="635" r:id="rId64"/>
    <p:sldId id="636" r:id="rId65"/>
    <p:sldId id="656" r:id="rId66"/>
    <p:sldId id="638" r:id="rId67"/>
    <p:sldId id="642" r:id="rId68"/>
    <p:sldId id="639" r:id="rId69"/>
    <p:sldId id="657" r:id="rId70"/>
    <p:sldId id="640" r:id="rId71"/>
    <p:sldId id="641" r:id="rId72"/>
    <p:sldId id="643" r:id="rId73"/>
    <p:sldId id="644" r:id="rId74"/>
    <p:sldId id="646" r:id="rId75"/>
    <p:sldId id="645" r:id="rId76"/>
    <p:sldId id="647" r:id="rId77"/>
    <p:sldId id="650" r:id="rId78"/>
    <p:sldId id="651" r:id="rId79"/>
    <p:sldId id="655" r:id="rId80"/>
    <p:sldId id="652" r:id="rId81"/>
    <p:sldId id="653" r:id="rId82"/>
    <p:sldId id="654" r:id="rId83"/>
    <p:sldId id="658" r:id="rId84"/>
    <p:sldId id="659" r:id="rId85"/>
    <p:sldId id="661" r:id="rId86"/>
    <p:sldId id="673" r:id="rId87"/>
    <p:sldId id="674" r:id="rId88"/>
    <p:sldId id="675" r:id="rId89"/>
    <p:sldId id="662" r:id="rId90"/>
    <p:sldId id="660" r:id="rId91"/>
    <p:sldId id="663" r:id="rId92"/>
    <p:sldId id="664" r:id="rId93"/>
    <p:sldId id="665" r:id="rId94"/>
    <p:sldId id="666" r:id="rId95"/>
    <p:sldId id="667" r:id="rId96"/>
    <p:sldId id="668" r:id="rId97"/>
    <p:sldId id="669" r:id="rId98"/>
    <p:sldId id="670" r:id="rId99"/>
    <p:sldId id="671" r:id="rId100"/>
    <p:sldId id="672" r:id="rId101"/>
    <p:sldId id="679" r:id="rId10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F5B"/>
    <a:srgbClr val="6699FF"/>
    <a:srgbClr val="00CCFF"/>
    <a:srgbClr val="F4AAEF"/>
    <a:srgbClr val="CC3300"/>
    <a:srgbClr val="D7E872"/>
    <a:srgbClr val="D60093"/>
    <a:srgbClr val="CC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-18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07" Type="http://schemas.openxmlformats.org/officeDocument/2006/relationships/theme" Target="theme/them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image" Target="../media/image9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5" Type="http://schemas.openxmlformats.org/officeDocument/2006/relationships/image" Target="../media/image105.wmf"/><Relationship Id="rId4" Type="http://schemas.openxmlformats.org/officeDocument/2006/relationships/image" Target="../media/image104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7" Type="http://schemas.openxmlformats.org/officeDocument/2006/relationships/image" Target="../media/image115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Relationship Id="rId6" Type="http://schemas.openxmlformats.org/officeDocument/2006/relationships/image" Target="../media/image114.wmf"/><Relationship Id="rId5" Type="http://schemas.openxmlformats.org/officeDocument/2006/relationships/image" Target="../media/image113.wmf"/><Relationship Id="rId4" Type="http://schemas.openxmlformats.org/officeDocument/2006/relationships/image" Target="../media/image112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Relationship Id="rId6" Type="http://schemas.openxmlformats.org/officeDocument/2006/relationships/image" Target="../media/image121.wmf"/><Relationship Id="rId5" Type="http://schemas.openxmlformats.org/officeDocument/2006/relationships/image" Target="../media/image120.wmf"/><Relationship Id="rId4" Type="http://schemas.openxmlformats.org/officeDocument/2006/relationships/image" Target="../media/image11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image" Target="../media/image123.wmf"/><Relationship Id="rId1" Type="http://schemas.openxmlformats.org/officeDocument/2006/relationships/image" Target="../media/image122.wmf"/><Relationship Id="rId6" Type="http://schemas.openxmlformats.org/officeDocument/2006/relationships/image" Target="../media/image127.wmf"/><Relationship Id="rId5" Type="http://schemas.openxmlformats.org/officeDocument/2006/relationships/image" Target="../media/image126.wmf"/><Relationship Id="rId4" Type="http://schemas.openxmlformats.org/officeDocument/2006/relationships/image" Target="../media/image125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2" Type="http://schemas.openxmlformats.org/officeDocument/2006/relationships/image" Target="../media/image133.wmf"/><Relationship Id="rId1" Type="http://schemas.openxmlformats.org/officeDocument/2006/relationships/image" Target="../media/image132.wmf"/></Relationships>
</file>

<file path=ppt/drawings/_rels/vmlDrawing2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wmf"/><Relationship Id="rId3" Type="http://schemas.openxmlformats.org/officeDocument/2006/relationships/image" Target="../media/image137.png"/><Relationship Id="rId7" Type="http://schemas.openxmlformats.org/officeDocument/2006/relationships/image" Target="../media/image141.wmf"/><Relationship Id="rId2" Type="http://schemas.openxmlformats.org/officeDocument/2006/relationships/image" Target="../media/image136.wmf"/><Relationship Id="rId1" Type="http://schemas.openxmlformats.org/officeDocument/2006/relationships/image" Target="../media/image135.wmf"/><Relationship Id="rId6" Type="http://schemas.openxmlformats.org/officeDocument/2006/relationships/image" Target="../media/image140.wmf"/><Relationship Id="rId11" Type="http://schemas.openxmlformats.org/officeDocument/2006/relationships/image" Target="../media/image145.wmf"/><Relationship Id="rId5" Type="http://schemas.openxmlformats.org/officeDocument/2006/relationships/image" Target="../media/image139.wmf"/><Relationship Id="rId10" Type="http://schemas.openxmlformats.org/officeDocument/2006/relationships/image" Target="../media/image144.wmf"/><Relationship Id="rId4" Type="http://schemas.openxmlformats.org/officeDocument/2006/relationships/image" Target="../media/image138.wmf"/><Relationship Id="rId9" Type="http://schemas.openxmlformats.org/officeDocument/2006/relationships/image" Target="../media/image143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wmf"/><Relationship Id="rId1" Type="http://schemas.openxmlformats.org/officeDocument/2006/relationships/image" Target="../media/image146.png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wmf"/><Relationship Id="rId1" Type="http://schemas.openxmlformats.org/officeDocument/2006/relationships/image" Target="../media/image146.png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wmf"/><Relationship Id="rId1" Type="http://schemas.openxmlformats.org/officeDocument/2006/relationships/image" Target="../media/image146.png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wmf"/><Relationship Id="rId1" Type="http://schemas.openxmlformats.org/officeDocument/2006/relationships/image" Target="../media/image146.png"/></Relationships>
</file>

<file path=ppt/drawings/_rels/vmlDrawing2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wmf"/><Relationship Id="rId3" Type="http://schemas.openxmlformats.org/officeDocument/2006/relationships/image" Target="../media/image152.wmf"/><Relationship Id="rId7" Type="http://schemas.openxmlformats.org/officeDocument/2006/relationships/image" Target="../media/image156.wmf"/><Relationship Id="rId2" Type="http://schemas.openxmlformats.org/officeDocument/2006/relationships/image" Target="../media/image151.wmf"/><Relationship Id="rId1" Type="http://schemas.openxmlformats.org/officeDocument/2006/relationships/image" Target="../media/image146.png"/><Relationship Id="rId6" Type="http://schemas.openxmlformats.org/officeDocument/2006/relationships/image" Target="../media/image155.wmf"/><Relationship Id="rId5" Type="http://schemas.openxmlformats.org/officeDocument/2006/relationships/image" Target="../media/image154.wmf"/><Relationship Id="rId4" Type="http://schemas.openxmlformats.org/officeDocument/2006/relationships/image" Target="../media/image153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46.png"/><Relationship Id="rId1" Type="http://schemas.openxmlformats.org/officeDocument/2006/relationships/image" Target="../media/image158.wmf"/><Relationship Id="rId4" Type="http://schemas.openxmlformats.org/officeDocument/2006/relationships/image" Target="../media/image159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wmf"/><Relationship Id="rId1" Type="http://schemas.openxmlformats.org/officeDocument/2006/relationships/image" Target="../media/image16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wmf"/><Relationship Id="rId2" Type="http://schemas.openxmlformats.org/officeDocument/2006/relationships/image" Target="../media/image163.wmf"/><Relationship Id="rId1" Type="http://schemas.openxmlformats.org/officeDocument/2006/relationships/image" Target="../media/image162.wmf"/><Relationship Id="rId5" Type="http://schemas.openxmlformats.org/officeDocument/2006/relationships/image" Target="../media/image166.wmf"/><Relationship Id="rId4" Type="http://schemas.openxmlformats.org/officeDocument/2006/relationships/image" Target="../media/image165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wmf"/><Relationship Id="rId2" Type="http://schemas.openxmlformats.org/officeDocument/2006/relationships/image" Target="../media/image168.wmf"/><Relationship Id="rId1" Type="http://schemas.openxmlformats.org/officeDocument/2006/relationships/image" Target="../media/image167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wmf"/><Relationship Id="rId1" Type="http://schemas.openxmlformats.org/officeDocument/2006/relationships/image" Target="../media/image17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68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68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68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B5370E2A-FC98-4CE6-BD3A-0039E1BD0B3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1F26AB5B-C80C-4740-AA7B-A3D75E66DEA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65317B-425D-4FE8-9FB6-69B58CFE8B69}" type="slidenum">
              <a:rPr lang="en-US"/>
              <a:pPr/>
              <a:t>2</a:t>
            </a:fld>
            <a:endParaRPr lang="en-US"/>
          </a:p>
        </p:txBody>
      </p:sp>
      <p:sp>
        <p:nvSpPr>
          <p:cNvPr id="276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5BB2A2-6BF4-4C9E-AC54-5E1DC8B5B579}" type="slidenum">
              <a:rPr lang="en-US"/>
              <a:pPr/>
              <a:t>11</a:t>
            </a:fld>
            <a:endParaRPr lang="en-US"/>
          </a:p>
        </p:txBody>
      </p:sp>
      <p:sp>
        <p:nvSpPr>
          <p:cNvPr id="46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D06E92-3AA8-4173-9E46-F713A74BFE35}" type="slidenum">
              <a:rPr lang="en-US"/>
              <a:pPr/>
              <a:t>12</a:t>
            </a:fld>
            <a:endParaRPr lang="en-US"/>
          </a:p>
        </p:txBody>
      </p:sp>
      <p:sp>
        <p:nvSpPr>
          <p:cNvPr id="48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FA2566-228D-40D6-BB29-DE9B2C3E4690}" type="slidenum">
              <a:rPr lang="en-US"/>
              <a:pPr/>
              <a:t>13</a:t>
            </a:fld>
            <a:endParaRPr lang="en-US"/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4D00EC-CBE8-4EF0-B8E0-495764132E74}" type="slidenum">
              <a:rPr lang="en-US"/>
              <a:pPr/>
              <a:t>14</a:t>
            </a:fld>
            <a:endParaRPr lang="en-US"/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7BF2EA-45B5-45CB-980A-F29CCF2E4AE9}" type="slidenum">
              <a:rPr lang="en-US"/>
              <a:pPr/>
              <a:t>15</a:t>
            </a:fld>
            <a:endParaRPr lang="en-US"/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1262CE-E261-4E4C-B5ED-65EB2D83E2A1}" type="slidenum">
              <a:rPr lang="en-US"/>
              <a:pPr/>
              <a:t>16</a:t>
            </a:fld>
            <a:endParaRPr lang="en-US"/>
          </a:p>
        </p:txBody>
      </p:sp>
      <p:sp>
        <p:nvSpPr>
          <p:cNvPr id="56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51FD4C-9952-401E-819A-FDB8B5278863}" type="slidenum">
              <a:rPr lang="en-US"/>
              <a:pPr/>
              <a:t>17</a:t>
            </a:fld>
            <a:endParaRPr lang="en-US"/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D897C7-0647-464F-9EEB-766BAEB81700}" type="slidenum">
              <a:rPr lang="en-US"/>
              <a:pPr/>
              <a:t>18</a:t>
            </a:fld>
            <a:endParaRPr lang="en-US"/>
          </a:p>
        </p:txBody>
      </p:sp>
      <p:sp>
        <p:nvSpPr>
          <p:cNvPr id="604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DDF77E-470F-47A4-A9D7-B900A564BFDF}" type="slidenum">
              <a:rPr lang="en-US"/>
              <a:pPr/>
              <a:t>19</a:t>
            </a:fld>
            <a:endParaRPr lang="en-US"/>
          </a:p>
        </p:txBody>
      </p:sp>
      <p:sp>
        <p:nvSpPr>
          <p:cNvPr id="62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0433EF-4BC6-4449-B592-F3379F1B9BE5}" type="slidenum">
              <a:rPr lang="en-US"/>
              <a:pPr/>
              <a:t>20</a:t>
            </a:fld>
            <a:endParaRPr lang="en-US"/>
          </a:p>
        </p:txBody>
      </p:sp>
      <p:sp>
        <p:nvSpPr>
          <p:cNvPr id="645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F8038A-F443-4D36-9F20-C075FAD8AA0B}" type="slidenum">
              <a:rPr lang="en-US"/>
              <a:pPr/>
              <a:t>3</a:t>
            </a:fld>
            <a:endParaRPr lang="en-US"/>
          </a:p>
        </p:txBody>
      </p:sp>
      <p:sp>
        <p:nvSpPr>
          <p:cNvPr id="296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7B923-33DB-4047-97B4-D2542342E795}" type="slidenum">
              <a:rPr lang="en-US"/>
              <a:pPr/>
              <a:t>21</a:t>
            </a:fld>
            <a:endParaRPr lang="en-US"/>
          </a:p>
        </p:txBody>
      </p:sp>
      <p:sp>
        <p:nvSpPr>
          <p:cNvPr id="66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52285-227B-4FBA-92C1-7FF52F821E4B}" type="slidenum">
              <a:rPr lang="en-US"/>
              <a:pPr/>
              <a:t>22</a:t>
            </a:fld>
            <a:endParaRPr lang="en-US"/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5F50E1-D982-43A5-8804-32BDEA36D435}" type="slidenum">
              <a:rPr lang="en-US"/>
              <a:pPr/>
              <a:t>23</a:t>
            </a:fld>
            <a:endParaRPr lang="en-US"/>
          </a:p>
        </p:txBody>
      </p:sp>
      <p:sp>
        <p:nvSpPr>
          <p:cNvPr id="706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C9A30D-D36E-498D-A0BD-167350EB859C}" type="slidenum">
              <a:rPr lang="en-US"/>
              <a:pPr/>
              <a:t>24</a:t>
            </a:fld>
            <a:endParaRPr lang="en-US"/>
          </a:p>
        </p:txBody>
      </p:sp>
      <p:sp>
        <p:nvSpPr>
          <p:cNvPr id="727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2DE04-89B9-457D-BE17-D4570FFBFD76}" type="slidenum">
              <a:rPr lang="en-US"/>
              <a:pPr/>
              <a:t>25</a:t>
            </a:fld>
            <a:endParaRPr lang="en-US"/>
          </a:p>
        </p:txBody>
      </p:sp>
      <p:sp>
        <p:nvSpPr>
          <p:cNvPr id="747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D968E6-349D-4AF9-8BD9-EE83AD0CFEC2}" type="slidenum">
              <a:rPr lang="en-US"/>
              <a:pPr/>
              <a:t>26</a:t>
            </a:fld>
            <a:endParaRPr lang="en-US"/>
          </a:p>
        </p:txBody>
      </p:sp>
      <p:sp>
        <p:nvSpPr>
          <p:cNvPr id="768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E7A176-C816-467F-821B-2E7024D72490}" type="slidenum">
              <a:rPr lang="en-US"/>
              <a:pPr/>
              <a:t>27</a:t>
            </a:fld>
            <a:endParaRPr lang="en-US"/>
          </a:p>
        </p:txBody>
      </p:sp>
      <p:sp>
        <p:nvSpPr>
          <p:cNvPr id="788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427A8A-D93E-487E-B34B-6B0913C1D7AB}" type="slidenum">
              <a:rPr lang="en-US"/>
              <a:pPr/>
              <a:t>28</a:t>
            </a:fld>
            <a:endParaRPr lang="en-US"/>
          </a:p>
        </p:txBody>
      </p:sp>
      <p:sp>
        <p:nvSpPr>
          <p:cNvPr id="808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4A258C-1B9B-40A3-AD28-C66D76E60E1B}" type="slidenum">
              <a:rPr lang="en-US"/>
              <a:pPr/>
              <a:t>29</a:t>
            </a:fld>
            <a:endParaRPr lang="en-US"/>
          </a:p>
        </p:txBody>
      </p:sp>
      <p:sp>
        <p:nvSpPr>
          <p:cNvPr id="829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A56C20-CD24-419F-9AF8-B26C2F5DA82E}" type="slidenum">
              <a:rPr lang="en-US"/>
              <a:pPr/>
              <a:t>30</a:t>
            </a:fld>
            <a:endParaRPr lang="en-US"/>
          </a:p>
        </p:txBody>
      </p:sp>
      <p:sp>
        <p:nvSpPr>
          <p:cNvPr id="849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93997B-7871-4939-B780-5DC2FE3DDF9A}" type="slidenum">
              <a:rPr lang="en-US"/>
              <a:pPr/>
              <a:t>4</a:t>
            </a:fld>
            <a:endParaRPr lang="en-US"/>
          </a:p>
        </p:txBody>
      </p:sp>
      <p:sp>
        <p:nvSpPr>
          <p:cNvPr id="317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F3B80-AEED-4E9C-9E11-70F7A1F688B7}" type="slidenum">
              <a:rPr lang="en-US"/>
              <a:pPr/>
              <a:t>31</a:t>
            </a:fld>
            <a:endParaRPr lang="en-US"/>
          </a:p>
        </p:txBody>
      </p:sp>
      <p:sp>
        <p:nvSpPr>
          <p:cNvPr id="870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2C023B-143E-44C6-B8AF-03E689566AA1}" type="slidenum">
              <a:rPr lang="en-US"/>
              <a:pPr/>
              <a:t>32</a:t>
            </a:fld>
            <a:endParaRPr lang="en-US"/>
          </a:p>
        </p:txBody>
      </p:sp>
      <p:sp>
        <p:nvSpPr>
          <p:cNvPr id="890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F5E68D-750F-4231-8C6B-1C3BB650EA4D}" type="slidenum">
              <a:rPr lang="en-US"/>
              <a:pPr/>
              <a:t>33</a:t>
            </a:fld>
            <a:endParaRPr lang="en-US"/>
          </a:p>
        </p:txBody>
      </p:sp>
      <p:sp>
        <p:nvSpPr>
          <p:cNvPr id="911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6749BB-305B-4712-9D22-6045371CB080}" type="slidenum">
              <a:rPr lang="en-US"/>
              <a:pPr/>
              <a:t>34</a:t>
            </a:fld>
            <a:endParaRPr lang="en-US"/>
          </a:p>
        </p:txBody>
      </p:sp>
      <p:sp>
        <p:nvSpPr>
          <p:cNvPr id="931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F72E04-9160-4101-AE19-4FA90E00FBC9}" type="slidenum">
              <a:rPr lang="en-US"/>
              <a:pPr/>
              <a:t>35</a:t>
            </a:fld>
            <a:endParaRPr lang="en-US"/>
          </a:p>
        </p:txBody>
      </p:sp>
      <p:sp>
        <p:nvSpPr>
          <p:cNvPr id="952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93ED48-B9D9-4B42-85E4-5EFD8184CB93}" type="slidenum">
              <a:rPr lang="en-US"/>
              <a:pPr/>
              <a:t>36</a:t>
            </a:fld>
            <a:endParaRPr lang="en-US"/>
          </a:p>
        </p:txBody>
      </p:sp>
      <p:sp>
        <p:nvSpPr>
          <p:cNvPr id="972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8FDA36-859C-4001-85AF-0A3D75D7EC30}" type="slidenum">
              <a:rPr lang="en-US"/>
              <a:pPr/>
              <a:t>37</a:t>
            </a:fld>
            <a:endParaRPr lang="en-US"/>
          </a:p>
        </p:txBody>
      </p:sp>
      <p:sp>
        <p:nvSpPr>
          <p:cNvPr id="993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E396FF-5C41-480B-9F5A-7EC67D76C5BD}" type="slidenum">
              <a:rPr lang="en-US"/>
              <a:pPr/>
              <a:t>38</a:t>
            </a:fld>
            <a:endParaRPr lang="en-US"/>
          </a:p>
        </p:txBody>
      </p:sp>
      <p:sp>
        <p:nvSpPr>
          <p:cNvPr id="1013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B2F8CF-9570-4440-B8F2-40D7401FC2A0}" type="slidenum">
              <a:rPr lang="en-US"/>
              <a:pPr/>
              <a:t>39</a:t>
            </a:fld>
            <a:endParaRPr lang="en-US"/>
          </a:p>
        </p:txBody>
      </p:sp>
      <p:sp>
        <p:nvSpPr>
          <p:cNvPr id="1034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759B38-12B7-4967-AE63-148BC9E0CBEB}" type="slidenum">
              <a:rPr lang="en-US"/>
              <a:pPr/>
              <a:t>40</a:t>
            </a:fld>
            <a:endParaRPr lang="en-US"/>
          </a:p>
        </p:txBody>
      </p:sp>
      <p:sp>
        <p:nvSpPr>
          <p:cNvPr id="1054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The segmentation and regions are the same, the percept is totally different: by exposures to a lot of images, we learnt that a specific distribution of features is correlated with a volume.</a:t>
            </a:r>
          </a:p>
          <a:p>
            <a:pPr eaLnBrk="1" hangingPunct="1"/>
            <a:r>
              <a:rPr lang="en-US" smtClean="0">
                <a:latin typeface="Arial" charset="0"/>
              </a:rPr>
              <a:t>The interpretation of objects is different: sky and water, reflection and trees, bracnhes, rocks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EB9007-D250-4157-9B66-9BC068D4BA0C}" type="slidenum">
              <a:rPr lang="en-US"/>
              <a:pPr/>
              <a:t>5</a:t>
            </a:fld>
            <a:endParaRPr lang="en-US"/>
          </a:p>
        </p:txBody>
      </p:sp>
      <p:sp>
        <p:nvSpPr>
          <p:cNvPr id="337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8ACB46-F0E4-4F47-A2E8-2C35DEF17BE3}" type="slidenum">
              <a:rPr lang="en-US"/>
              <a:pPr/>
              <a:t>41</a:t>
            </a:fld>
            <a:endParaRPr lang="en-US"/>
          </a:p>
        </p:txBody>
      </p:sp>
      <p:sp>
        <p:nvSpPr>
          <p:cNvPr id="1075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142743-8572-4B45-8651-CBA681E4E1A1}" type="slidenum">
              <a:rPr lang="en-US"/>
              <a:pPr/>
              <a:t>42</a:t>
            </a:fld>
            <a:endParaRPr lang="en-US"/>
          </a:p>
        </p:txBody>
      </p:sp>
      <p:sp>
        <p:nvSpPr>
          <p:cNvPr id="1095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D29736-7C9C-4DF2-AD33-DCD95DA4D700}" type="slidenum">
              <a:rPr lang="en-US"/>
              <a:pPr/>
              <a:t>43</a:t>
            </a:fld>
            <a:endParaRPr lang="en-US"/>
          </a:p>
        </p:txBody>
      </p:sp>
      <p:sp>
        <p:nvSpPr>
          <p:cNvPr id="1116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A15A33-1109-4F55-82EB-610251EF0138}" type="slidenum">
              <a:rPr lang="en-US"/>
              <a:pPr/>
              <a:t>44</a:t>
            </a:fld>
            <a:endParaRPr lang="en-US"/>
          </a:p>
        </p:txBody>
      </p:sp>
      <p:sp>
        <p:nvSpPr>
          <p:cNvPr id="113667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4A8BCC-38F6-457E-974C-2EA9AA57D470}" type="slidenum">
              <a:rPr lang="en-US"/>
              <a:pPr/>
              <a:t>45</a:t>
            </a:fld>
            <a:endParaRPr lang="en-US"/>
          </a:p>
        </p:txBody>
      </p:sp>
      <p:sp>
        <p:nvSpPr>
          <p:cNvPr id="1157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848047-850F-4EC9-8BC6-CF167C854E73}" type="slidenum">
              <a:rPr lang="en-US"/>
              <a:pPr/>
              <a:t>46</a:t>
            </a:fld>
            <a:endParaRPr lang="en-US"/>
          </a:p>
        </p:txBody>
      </p:sp>
      <p:sp>
        <p:nvSpPr>
          <p:cNvPr id="1177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8ECD38-79D9-4D9C-B018-A5A86C86E9D5}" type="slidenum">
              <a:rPr lang="en-US"/>
              <a:pPr/>
              <a:t>47</a:t>
            </a:fld>
            <a:endParaRPr lang="en-US"/>
          </a:p>
        </p:txBody>
      </p:sp>
      <p:sp>
        <p:nvSpPr>
          <p:cNvPr id="1198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8560BE-3AC6-4001-A495-2DD77777E8C9}" type="slidenum">
              <a:rPr lang="en-US"/>
              <a:pPr/>
              <a:t>48</a:t>
            </a:fld>
            <a:endParaRPr lang="en-US"/>
          </a:p>
        </p:txBody>
      </p:sp>
      <p:sp>
        <p:nvSpPr>
          <p:cNvPr id="1218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D3665-439F-49E7-AE06-F5F8608987DF}" type="slidenum">
              <a:rPr lang="en-US"/>
              <a:pPr/>
              <a:t>49</a:t>
            </a:fld>
            <a:endParaRPr lang="en-US"/>
          </a:p>
        </p:txBody>
      </p:sp>
      <p:sp>
        <p:nvSpPr>
          <p:cNvPr id="1239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12A237-F37F-4B33-BAD4-B871F088E307}" type="slidenum">
              <a:rPr lang="en-US"/>
              <a:pPr/>
              <a:t>50</a:t>
            </a:fld>
            <a:endParaRPr lang="en-US"/>
          </a:p>
        </p:txBody>
      </p:sp>
      <p:sp>
        <p:nvSpPr>
          <p:cNvPr id="1259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E1F8AA-30E1-4F46-8FEC-F657699FE950}" type="slidenum">
              <a:rPr lang="en-US"/>
              <a:pPr/>
              <a:t>6</a:t>
            </a:fld>
            <a:endParaRPr lang="en-US"/>
          </a:p>
        </p:txBody>
      </p:sp>
      <p:sp>
        <p:nvSpPr>
          <p:cNvPr id="358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96ADD5-6D67-462E-BDC0-00CF94093B9B}" type="slidenum">
              <a:rPr lang="en-US"/>
              <a:pPr/>
              <a:t>51</a:t>
            </a:fld>
            <a:endParaRPr lang="en-US"/>
          </a:p>
        </p:txBody>
      </p:sp>
      <p:sp>
        <p:nvSpPr>
          <p:cNvPr id="1280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9F6908-AD70-49B0-8AF7-4CCD1A3BDD7A}" type="slidenum">
              <a:rPr lang="en-US"/>
              <a:pPr/>
              <a:t>52</a:t>
            </a:fld>
            <a:endParaRPr lang="en-US"/>
          </a:p>
        </p:txBody>
      </p:sp>
      <p:sp>
        <p:nvSpPr>
          <p:cNvPr id="1300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318D50-7B77-407B-8CBB-30B303AB18C7}" type="slidenum">
              <a:rPr lang="en-US"/>
              <a:pPr/>
              <a:t>53</a:t>
            </a:fld>
            <a:endParaRPr lang="en-US"/>
          </a:p>
        </p:txBody>
      </p:sp>
      <p:sp>
        <p:nvSpPr>
          <p:cNvPr id="1320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8A8E77-B318-45EE-BAB3-083D44DB1239}" type="slidenum">
              <a:rPr lang="en-US"/>
              <a:pPr/>
              <a:t>54</a:t>
            </a:fld>
            <a:endParaRPr lang="en-US"/>
          </a:p>
        </p:txBody>
      </p:sp>
      <p:sp>
        <p:nvSpPr>
          <p:cNvPr id="1341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ADB44B-2FAD-45F9-BA02-BDC55E545592}" type="slidenum">
              <a:rPr lang="en-US"/>
              <a:pPr/>
              <a:t>55</a:t>
            </a:fld>
            <a:endParaRPr lang="en-US"/>
          </a:p>
        </p:txBody>
      </p:sp>
      <p:sp>
        <p:nvSpPr>
          <p:cNvPr id="1361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B373A-62CD-43E8-80A8-1B6F137B3158}" type="slidenum">
              <a:rPr lang="en-US"/>
              <a:pPr/>
              <a:t>56</a:t>
            </a:fld>
            <a:endParaRPr lang="en-US"/>
          </a:p>
        </p:txBody>
      </p:sp>
      <p:sp>
        <p:nvSpPr>
          <p:cNvPr id="1382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456673-87DF-40C7-85F7-EDBD9835F322}" type="slidenum">
              <a:rPr lang="en-US">
                <a:latin typeface="Times New Roman" pitchFamily="-106" charset="0"/>
              </a:rPr>
              <a:pPr/>
              <a:t>58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413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9E949C-4719-4689-AD66-DC4A384C0B97}" type="slidenum">
              <a:rPr lang="en-US">
                <a:latin typeface="Times New Roman" pitchFamily="-106" charset="0"/>
              </a:rPr>
              <a:pPr/>
              <a:t>59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433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-106" charset="0"/>
              </a:rPr>
              <a:t>The point to make here is that each point on the image plane sees light from only</a:t>
            </a:r>
          </a:p>
          <a:p>
            <a:pPr eaLnBrk="1" hangingPunct="1"/>
            <a:r>
              <a:rPr lang="en-US" smtClean="0">
                <a:latin typeface="Times New Roman" pitchFamily="-106" charset="0"/>
              </a:rPr>
              <a:t>one direction, the one that passes through the pinhole.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7567E1-BEF0-47CD-A970-4B8250DD3182}" type="slidenum">
              <a:rPr lang="en-US">
                <a:latin typeface="Times New Roman" pitchFamily="-106" charset="0"/>
              </a:rPr>
              <a:pPr/>
              <a:t>60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454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F3104A-1940-4D4F-9053-A3DA9574460B}" type="slidenum">
              <a:rPr lang="en-US">
                <a:latin typeface="Times New Roman" pitchFamily="-106" charset="0"/>
              </a:rPr>
              <a:pPr/>
              <a:t>62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484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8DFF45-2578-45AE-9E9E-CB076C0E238D}" type="slidenum">
              <a:rPr lang="en-US"/>
              <a:pPr/>
              <a:t>7</a:t>
            </a:fld>
            <a:endParaRPr lang="en-US"/>
          </a:p>
        </p:txBody>
      </p:sp>
      <p:sp>
        <p:nvSpPr>
          <p:cNvPr id="378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D028C3-17EF-4CBB-9314-00572F99603E}" type="slidenum">
              <a:rPr lang="en-US">
                <a:latin typeface="Times New Roman" pitchFamily="-106" charset="0"/>
              </a:rPr>
              <a:pPr/>
              <a:t>63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505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4EEA6C-CDB9-49D6-8F83-CAC299A48AC1}" type="slidenum">
              <a:rPr lang="en-US">
                <a:latin typeface="Times New Roman" pitchFamily="-106" charset="0"/>
              </a:rPr>
              <a:pPr/>
              <a:t>64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52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535893-EB58-42CB-A9FE-742ACCD9DEE9}" type="slidenum">
              <a:rPr lang="en-US">
                <a:latin typeface="Times New Roman" pitchFamily="-106" charset="0"/>
              </a:rPr>
              <a:pPr/>
              <a:t>67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566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7B41BA-076F-4168-A45A-4D1E44B21535}" type="slidenum">
              <a:rPr lang="en-US">
                <a:latin typeface="Times New Roman" pitchFamily="-106" charset="0"/>
              </a:rPr>
              <a:pPr/>
              <a:t>68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587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980FC-EBA0-40AF-A5C2-6CCE00207ECF}" type="slidenum">
              <a:rPr lang="en-US">
                <a:latin typeface="Times New Roman" pitchFamily="-106" charset="0"/>
              </a:rPr>
              <a:pPr/>
              <a:t>69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607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9CFE60-0E01-4505-A8C8-607FDE3C0547}" type="slidenum">
              <a:rPr lang="en-US">
                <a:latin typeface="Times New Roman" pitchFamily="-106" charset="0"/>
              </a:rPr>
              <a:pPr/>
              <a:t>70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628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57DF42-97CD-4C5F-A868-E21ACE14EE6E}" type="slidenum">
              <a:rPr lang="en-US">
                <a:latin typeface="Times New Roman" pitchFamily="-106" charset="0"/>
              </a:rPr>
              <a:pPr/>
              <a:t>71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648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5FAF68-0418-420C-A508-6A821A4A91DE}" type="slidenum">
              <a:rPr lang="en-US">
                <a:latin typeface="Times New Roman" pitchFamily="-106" charset="0"/>
              </a:rPr>
              <a:pPr/>
              <a:t>72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66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07E659-8F76-49F3-B38C-4657E20F5713}" type="slidenum">
              <a:rPr lang="en-US">
                <a:latin typeface="Times New Roman" pitchFamily="-106" charset="0"/>
              </a:rPr>
              <a:pPr/>
              <a:t>85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82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75E780-1961-471C-A796-5CC6E20D6A35}" type="slidenum">
              <a:rPr lang="en-US"/>
              <a:pPr/>
              <a:t>8</a:t>
            </a:fld>
            <a:endParaRPr lang="en-US"/>
          </a:p>
        </p:txBody>
      </p:sp>
      <p:sp>
        <p:nvSpPr>
          <p:cNvPr id="39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61D56A-BD47-4D46-B883-F2372285326A}" type="slidenum">
              <a:rPr lang="en-US">
                <a:latin typeface="Times New Roman" pitchFamily="-106" charset="0"/>
              </a:rPr>
              <a:pPr/>
              <a:t>86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84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BDB2C-B50F-41AF-A9E0-6BE383EF5C35}" type="slidenum">
              <a:rPr lang="en-US">
                <a:latin typeface="Times New Roman" pitchFamily="-106" charset="0"/>
              </a:rPr>
              <a:pPr/>
              <a:t>87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86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7B60AF-EBEC-45E6-916B-54C328F567BC}" type="slidenum">
              <a:rPr lang="en-US">
                <a:latin typeface="Times New Roman" pitchFamily="-106" charset="0"/>
              </a:rPr>
              <a:pPr/>
              <a:t>88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884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9A806-9F2A-4E99-9926-AB669EB7A909}" type="slidenum">
              <a:rPr lang="en-US">
                <a:latin typeface="Times New Roman" pitchFamily="-106" charset="0"/>
              </a:rPr>
              <a:pPr/>
              <a:t>89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90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7885D1-813A-48DD-89D9-20AE15763106}" type="slidenum">
              <a:rPr lang="en-US">
                <a:latin typeface="Times New Roman" pitchFamily="-106" charset="0"/>
              </a:rPr>
              <a:pPr/>
              <a:t>90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925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DC21BB-05B5-4138-9DE5-76661C41E180}" type="slidenum">
              <a:rPr lang="en-US">
                <a:latin typeface="Times New Roman" pitchFamily="-106" charset="0"/>
              </a:rPr>
              <a:pPr/>
              <a:t>91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94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72D80A-6E3C-419C-93FE-ACB5CECAD06A}" type="slidenum">
              <a:rPr lang="en-US">
                <a:latin typeface="Times New Roman" pitchFamily="-106" charset="0"/>
              </a:rPr>
              <a:pPr/>
              <a:t>92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96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D19F84-C269-40A2-9A0A-9DC8B1ABDB0F}" type="slidenum">
              <a:rPr lang="en-US">
                <a:latin typeface="Times New Roman" pitchFamily="-106" charset="0"/>
              </a:rPr>
              <a:pPr/>
              <a:t>93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986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4F2C53-6A83-4FD5-A42B-A04CE9EB088C}" type="slidenum">
              <a:rPr lang="en-US">
                <a:latin typeface="Times New Roman" pitchFamily="-106" charset="0"/>
              </a:rPr>
              <a:pPr/>
              <a:t>94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2007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CC82E0-92CD-4A85-9AA7-A331C87E3544}" type="slidenum">
              <a:rPr lang="en-US">
                <a:latin typeface="Times New Roman" pitchFamily="-106" charset="0"/>
              </a:rPr>
              <a:pPr/>
              <a:t>95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2027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48AF6B-65CA-473A-A5E6-421ECE496C3F}" type="slidenum">
              <a:rPr lang="en-US"/>
              <a:pPr/>
              <a:t>9</a:t>
            </a:fld>
            <a:endParaRPr lang="en-US"/>
          </a:p>
        </p:txBody>
      </p:sp>
      <p:sp>
        <p:nvSpPr>
          <p:cNvPr id="41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E1F489-B369-468A-A2F3-F51EDCA2C0B2}" type="slidenum">
              <a:rPr lang="en-US">
                <a:latin typeface="Times New Roman" pitchFamily="-106" charset="0"/>
              </a:rPr>
              <a:pPr/>
              <a:t>96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2048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8F3E82-4B7D-4154-93E0-1844EFFDB792}" type="slidenum">
              <a:rPr lang="en-US"/>
              <a:pPr/>
              <a:t>97</a:t>
            </a:fld>
            <a:endParaRPr lang="en-US"/>
          </a:p>
        </p:txBody>
      </p:sp>
      <p:sp>
        <p:nvSpPr>
          <p:cNvPr id="2068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1AB062-031D-46F4-9479-447D45E58020}" type="slidenum">
              <a:rPr lang="en-US"/>
              <a:pPr/>
              <a:t>10</a:t>
            </a:fld>
            <a:endParaRPr lang="en-US"/>
          </a:p>
        </p:txBody>
      </p:sp>
      <p:sp>
        <p:nvSpPr>
          <p:cNvPr id="440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748BB-74B5-48CA-B953-124BB7D785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7574A8-A0CF-45EF-8EC9-8EC8490443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32E048-C1DA-4105-AFC0-A7CC4FC74C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2A84E3-AAAD-4432-A14C-ECD2CD060B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D4F904-AB98-411D-91DD-4697039671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2C38AB-C589-4FC3-B34F-8BB5F5688A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7542B0-8822-4459-8825-3270923012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BDC760-6878-4C49-9F27-50C474E798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EEBB6-9326-4D2D-8A82-D6069D84E45B}" type="datetime1">
              <a:rPr lang="en-US"/>
              <a:pPr/>
              <a:t>8/26/2011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7C3B8-8E83-42F2-AB26-242A1CAE51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A0C5CB-A047-457F-8CE8-FC02B25F0F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A2143E-E651-4FD0-BCD2-1E70FA9669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74D41E-4028-4B9F-8F86-BF755380D3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E30E3B-9319-4BD0-BCA9-6F96C04804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CAA0CE-DAE8-4B98-803C-DA5AC45EE3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CE062-7453-4992-9D83-3811B82320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D4AE89-7395-4D4A-9833-538504226B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40E11B-88B0-42C4-9F3E-CEBFCA2B59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A03B4D26-7F71-4A90-A113-38FFB277509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6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6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06" charset="0"/>
                <a:cs typeface="Arial" charset="0"/>
              </a:defRPr>
            </a:lvl1pPr>
          </a:lstStyle>
          <a:p>
            <a:fld id="{9B2693EE-F36E-4B4C-BC96-78BB008D7DB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E500AB8-3CEB-40B3-9E30-62A04293355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18" charset="0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6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6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06" charset="0"/>
              </a:defRPr>
            </a:lvl1pPr>
          </a:lstStyle>
          <a:p>
            <a:fld id="{A0F10D9C-948F-4963-92BB-718509962B2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91B7C22A-8C73-4B62-9CB7-F4CFA33E2044}" type="datetime1">
              <a:rPr lang="en-US"/>
              <a:pPr/>
              <a:t>8/26/2011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1EB89272-706E-4744-912A-34DED2EF35D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\Users\torralba\atb\Teaching\6.869\CLASS\lectures\lecture14\Shadows.mov" TargetMode="Externa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nga.gov/cgi-bin/tsearch?artistid=1145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6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9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jpe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11" Type="http://schemas.openxmlformats.org/officeDocument/2006/relationships/image" Target="../media/image59.jpeg"/><Relationship Id="rId5" Type="http://schemas.openxmlformats.org/officeDocument/2006/relationships/image" Target="../media/image28.jpeg"/><Relationship Id="rId10" Type="http://schemas.openxmlformats.org/officeDocument/2006/relationships/image" Target="../media/image29.jpeg"/><Relationship Id="rId4" Type="http://schemas.openxmlformats.org/officeDocument/2006/relationships/image" Target="../media/image54.jpeg"/><Relationship Id="rId9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4.bin"/><Relationship Id="rId4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61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20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22.bin"/><Relationship Id="rId4" Type="http://schemas.openxmlformats.org/officeDocument/2006/relationships/oleObject" Target="../embeddings/oleObject2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24.bin"/><Relationship Id="rId4" Type="http://schemas.openxmlformats.org/officeDocument/2006/relationships/oleObject" Target="../embeddings/oleObject23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5" Type="http://schemas.openxmlformats.org/officeDocument/2006/relationships/oleObject" Target="../embeddings/oleObject25.bin"/><Relationship Id="rId4" Type="http://schemas.openxmlformats.org/officeDocument/2006/relationships/image" Target="../media/image9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26.bin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tags" Target="../tags/tag3.xml"/><Relationship Id="rId7" Type="http://schemas.openxmlformats.org/officeDocument/2006/relationships/image" Target="../media/image9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image" Target="../media/image10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oleObject" Target="../embeddings/oleObject29.bin"/><Relationship Id="rId4" Type="http://schemas.openxmlformats.org/officeDocument/2006/relationships/oleObject" Target="../embeddings/oleObject28.bin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tags" Target="../tags/tag6.xml"/><Relationship Id="rId7" Type="http://schemas.openxmlformats.org/officeDocument/2006/relationships/oleObject" Target="../embeddings/oleObject31.bin"/><Relationship Id="rId2" Type="http://schemas.openxmlformats.org/officeDocument/2006/relationships/tags" Target="../tags/tag5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0.bin"/><Relationship Id="rId11" Type="http://schemas.openxmlformats.org/officeDocument/2006/relationships/oleObject" Target="../embeddings/oleObject35.bin"/><Relationship Id="rId5" Type="http://schemas.openxmlformats.org/officeDocument/2006/relationships/notesSlide" Target="../notesSlides/notesSlide68.xml"/><Relationship Id="rId10" Type="http://schemas.openxmlformats.org/officeDocument/2006/relationships/oleObject" Target="../embeddings/oleObject34.bin"/><Relationship Id="rId4" Type="http://schemas.openxmlformats.org/officeDocument/2006/relationships/slideLayout" Target="../slideLayouts/slideLayout15.xml"/><Relationship Id="rId9" Type="http://schemas.openxmlformats.org/officeDocument/2006/relationships/oleObject" Target="../embeddings/oleObject33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10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10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9.bin"/><Relationship Id="rId5" Type="http://schemas.openxmlformats.org/officeDocument/2006/relationships/oleObject" Target="../embeddings/oleObject38.bin"/><Relationship Id="rId4" Type="http://schemas.openxmlformats.org/officeDocument/2006/relationships/oleObject" Target="../embeddings/oleObject37.bin"/><Relationship Id="rId9" Type="http://schemas.openxmlformats.org/officeDocument/2006/relationships/oleObject" Target="../embeddings/oleObject42.bin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6.bin"/><Relationship Id="rId5" Type="http://schemas.openxmlformats.org/officeDocument/2006/relationships/oleObject" Target="../embeddings/oleObject45.bin"/><Relationship Id="rId4" Type="http://schemas.openxmlformats.org/officeDocument/2006/relationships/oleObject" Target="../embeddings/oleObject4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2.bin"/><Relationship Id="rId5" Type="http://schemas.openxmlformats.org/officeDocument/2006/relationships/oleObject" Target="../embeddings/oleObject51.bin"/><Relationship Id="rId4" Type="http://schemas.openxmlformats.org/officeDocument/2006/relationships/oleObject" Target="../embeddings/oleObject50.bin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7.bin"/><Relationship Id="rId5" Type="http://schemas.openxmlformats.org/officeDocument/2006/relationships/oleObject" Target="../embeddings/oleObject56.bin"/><Relationship Id="rId4" Type="http://schemas.openxmlformats.org/officeDocument/2006/relationships/oleObject" Target="../embeddings/oleObject55.bin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2.bin"/><Relationship Id="rId13" Type="http://schemas.openxmlformats.org/officeDocument/2006/relationships/oleObject" Target="../embeddings/oleObject67.bin"/><Relationship Id="rId3" Type="http://schemas.openxmlformats.org/officeDocument/2006/relationships/notesSlide" Target="../notesSlides/notesSlide70.xml"/><Relationship Id="rId7" Type="http://schemas.openxmlformats.org/officeDocument/2006/relationships/oleObject" Target="../embeddings/oleObject61.bin"/><Relationship Id="rId12" Type="http://schemas.openxmlformats.org/officeDocument/2006/relationships/oleObject" Target="../embeddings/oleObject6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60.bin"/><Relationship Id="rId11" Type="http://schemas.openxmlformats.org/officeDocument/2006/relationships/oleObject" Target="../embeddings/oleObject65.bin"/><Relationship Id="rId5" Type="http://schemas.openxmlformats.org/officeDocument/2006/relationships/oleObject" Target="../embeddings/oleObject59.bin"/><Relationship Id="rId10" Type="http://schemas.openxmlformats.org/officeDocument/2006/relationships/oleObject" Target="../embeddings/oleObject64.bin"/><Relationship Id="rId4" Type="http://schemas.openxmlformats.org/officeDocument/2006/relationships/oleObject" Target="../embeddings/oleObject58.bin"/><Relationship Id="rId9" Type="http://schemas.openxmlformats.org/officeDocument/2006/relationships/oleObject" Target="../embeddings/oleObject63.bin"/><Relationship Id="rId14" Type="http://schemas.openxmlformats.org/officeDocument/2006/relationships/oleObject" Target="../embeddings/oleObject68.bin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3.vml"/><Relationship Id="rId5" Type="http://schemas.openxmlformats.org/officeDocument/2006/relationships/oleObject" Target="../embeddings/oleObject70.bin"/><Relationship Id="rId4" Type="http://schemas.openxmlformats.org/officeDocument/2006/relationships/oleObject" Target="../embeddings/oleObject69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4.vml"/><Relationship Id="rId5" Type="http://schemas.openxmlformats.org/officeDocument/2006/relationships/oleObject" Target="../embeddings/oleObject72.bin"/><Relationship Id="rId4" Type="http://schemas.openxmlformats.org/officeDocument/2006/relationships/oleObject" Target="../embeddings/oleObject7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5.vml"/><Relationship Id="rId5" Type="http://schemas.openxmlformats.org/officeDocument/2006/relationships/oleObject" Target="../embeddings/oleObject74.bin"/><Relationship Id="rId4" Type="http://schemas.openxmlformats.org/officeDocument/2006/relationships/oleObject" Target="../embeddings/oleObject73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6.vml"/><Relationship Id="rId5" Type="http://schemas.openxmlformats.org/officeDocument/2006/relationships/oleObject" Target="../embeddings/oleObject76.bin"/><Relationship Id="rId4" Type="http://schemas.openxmlformats.org/officeDocument/2006/relationships/oleObject" Target="../embeddings/oleObject75.bin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3" Type="http://schemas.openxmlformats.org/officeDocument/2006/relationships/notesSlide" Target="../notesSlides/notesSlide76.xml"/><Relationship Id="rId7" Type="http://schemas.openxmlformats.org/officeDocument/2006/relationships/oleObject" Target="../embeddings/oleObject80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79.bin"/><Relationship Id="rId11" Type="http://schemas.openxmlformats.org/officeDocument/2006/relationships/oleObject" Target="../embeddings/oleObject84.bin"/><Relationship Id="rId5" Type="http://schemas.openxmlformats.org/officeDocument/2006/relationships/oleObject" Target="../embeddings/oleObject78.bin"/><Relationship Id="rId10" Type="http://schemas.openxmlformats.org/officeDocument/2006/relationships/oleObject" Target="../embeddings/oleObject83.bin"/><Relationship Id="rId4" Type="http://schemas.openxmlformats.org/officeDocument/2006/relationships/oleObject" Target="../embeddings/oleObject77.bin"/><Relationship Id="rId9" Type="http://schemas.openxmlformats.org/officeDocument/2006/relationships/oleObject" Target="../embeddings/oleObject82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7" Type="http://schemas.openxmlformats.org/officeDocument/2006/relationships/oleObject" Target="../embeddings/oleObject88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87.bin"/><Relationship Id="rId5" Type="http://schemas.openxmlformats.org/officeDocument/2006/relationships/oleObject" Target="../embeddings/oleObject86.bin"/><Relationship Id="rId4" Type="http://schemas.openxmlformats.org/officeDocument/2006/relationships/oleObject" Target="../embeddings/oleObject85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9.vml"/><Relationship Id="rId5" Type="http://schemas.openxmlformats.org/officeDocument/2006/relationships/oleObject" Target="../embeddings/oleObject90.bin"/><Relationship Id="rId4" Type="http://schemas.openxmlformats.org/officeDocument/2006/relationships/oleObject" Target="../embeddings/oleObject89.bin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5.bin"/><Relationship Id="rId3" Type="http://schemas.openxmlformats.org/officeDocument/2006/relationships/notesSlide" Target="../notesSlides/notesSlide79.xml"/><Relationship Id="rId7" Type="http://schemas.openxmlformats.org/officeDocument/2006/relationships/oleObject" Target="../embeddings/oleObject94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93.bin"/><Relationship Id="rId5" Type="http://schemas.openxmlformats.org/officeDocument/2006/relationships/oleObject" Target="../embeddings/oleObject92.bin"/><Relationship Id="rId4" Type="http://schemas.openxmlformats.org/officeDocument/2006/relationships/oleObject" Target="../embeddings/oleObject91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98.bin"/><Relationship Id="rId5" Type="http://schemas.openxmlformats.org/officeDocument/2006/relationships/oleObject" Target="../embeddings/oleObject97.bin"/><Relationship Id="rId4" Type="http://schemas.openxmlformats.org/officeDocument/2006/relationships/oleObject" Target="../embeddings/oleObject96.bin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tags" Target="../tags/tag24.xml"/><Relationship Id="rId18" Type="http://schemas.openxmlformats.org/officeDocument/2006/relationships/tags" Target="../tags/tag29.xml"/><Relationship Id="rId3" Type="http://schemas.openxmlformats.org/officeDocument/2006/relationships/tags" Target="../tags/tag14.xml"/><Relationship Id="rId21" Type="http://schemas.openxmlformats.org/officeDocument/2006/relationships/slideLayout" Target="../slideLayouts/slideLayout15.xml"/><Relationship Id="rId7" Type="http://schemas.openxmlformats.org/officeDocument/2006/relationships/tags" Target="../tags/tag18.xml"/><Relationship Id="rId12" Type="http://schemas.openxmlformats.org/officeDocument/2006/relationships/tags" Target="../tags/tag23.xml"/><Relationship Id="rId17" Type="http://schemas.openxmlformats.org/officeDocument/2006/relationships/tags" Target="../tags/tag28.xml"/><Relationship Id="rId25" Type="http://schemas.openxmlformats.org/officeDocument/2006/relationships/image" Target="../media/image172.png"/><Relationship Id="rId2" Type="http://schemas.openxmlformats.org/officeDocument/2006/relationships/tags" Target="../tags/tag13.xml"/><Relationship Id="rId16" Type="http://schemas.openxmlformats.org/officeDocument/2006/relationships/tags" Target="../tags/tag27.xml"/><Relationship Id="rId20" Type="http://schemas.openxmlformats.org/officeDocument/2006/relationships/tags" Target="../tags/tag31.xml"/><Relationship Id="rId1" Type="http://schemas.openxmlformats.org/officeDocument/2006/relationships/vmlDrawing" Target="../drawings/vmlDrawing32.v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24" Type="http://schemas.openxmlformats.org/officeDocument/2006/relationships/oleObject" Target="../embeddings/oleObject100.bin"/><Relationship Id="rId5" Type="http://schemas.openxmlformats.org/officeDocument/2006/relationships/tags" Target="../tags/tag16.xml"/><Relationship Id="rId15" Type="http://schemas.openxmlformats.org/officeDocument/2006/relationships/tags" Target="../tags/tag26.xml"/><Relationship Id="rId23" Type="http://schemas.openxmlformats.org/officeDocument/2006/relationships/oleObject" Target="../embeddings/oleObject99.bin"/><Relationship Id="rId10" Type="http://schemas.openxmlformats.org/officeDocument/2006/relationships/tags" Target="../tags/tag21.xml"/><Relationship Id="rId19" Type="http://schemas.openxmlformats.org/officeDocument/2006/relationships/tags" Target="../tags/tag30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tags" Target="../tags/tag25.xml"/><Relationship Id="rId22" Type="http://schemas.openxmlformats.org/officeDocument/2006/relationships/notesSlide" Target="../notesSlides/notesSlide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152400" y="76200"/>
            <a:ext cx="3495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Calibri" pitchFamily="-106" charset="0"/>
              </a:rPr>
              <a:t>6.869 Advances in Computer Vision</a:t>
            </a:r>
          </a:p>
        </p:txBody>
      </p:sp>
      <p:pic>
        <p:nvPicPr>
          <p:cNvPr id="25603" name="Picture 3" descr="MIT: Massachusetts Institute of Technolog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7200" y="6248400"/>
            <a:ext cx="94615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152400" y="381000"/>
            <a:ext cx="6591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b="0">
                <a:latin typeface="Calibri" pitchFamily="-106" charset="0"/>
                <a:cs typeface="Arial" charset="0"/>
              </a:rPr>
              <a:t>http://people.csail.mit.edu/torralba/courses/6.869/6.869. computervision.htm</a:t>
            </a: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905000"/>
            <a:ext cx="7010400" cy="9906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sz="3000" smtClean="0">
                <a:solidFill>
                  <a:schemeClr val="tx1"/>
                </a:solidFill>
                <a:ea typeface="ＭＳ Ｐゴシック" pitchFamily="-106" charset="-128"/>
              </a:rPr>
              <a:t>Lecture 14</a:t>
            </a:r>
          </a:p>
          <a:p>
            <a:pPr algn="l" eaLnBrk="1" hangingPunct="1">
              <a:lnSpc>
                <a:spcPct val="80000"/>
              </a:lnSpc>
            </a:pPr>
            <a:r>
              <a:rPr lang="en-US" sz="3000" smtClean="0">
                <a:solidFill>
                  <a:schemeClr val="tx1"/>
                </a:solidFill>
                <a:ea typeface="ＭＳ Ｐゴシック" pitchFamily="-106" charset="-128"/>
              </a:rPr>
              <a:t>3D</a:t>
            </a:r>
          </a:p>
        </p:txBody>
      </p:sp>
      <p:sp>
        <p:nvSpPr>
          <p:cNvPr id="25606" name="Rectangle 8"/>
          <p:cNvSpPr>
            <a:spLocks noChangeArrowheads="1"/>
          </p:cNvSpPr>
          <p:nvPr/>
        </p:nvSpPr>
        <p:spPr bwMode="auto">
          <a:xfrm>
            <a:off x="7727950" y="76200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Calibri" pitchFamily="-106" charset="0"/>
              </a:rPr>
              <a:t>Spring 2010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Illumination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Shading</a:t>
            </a:r>
          </a:p>
          <a:p>
            <a:pPr eaLnBrk="1" hangingPunct="1"/>
            <a:r>
              <a:rPr lang="en-US" smtClean="0"/>
              <a:t>Shadows</a:t>
            </a:r>
          </a:p>
          <a:p>
            <a:pPr eaLnBrk="1" hangingPunct="1"/>
            <a:r>
              <a:rPr lang="en-US" smtClean="0"/>
              <a:t>Inter-reflections</a:t>
            </a:r>
          </a:p>
          <a:p>
            <a:pPr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  <a:sym typeface="Wingdings" pitchFamily="-106" charset="2"/>
              </a:rPr>
              <a:t>Shading</a:t>
            </a:r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447800"/>
            <a:ext cx="4038600" cy="4525963"/>
          </a:xfrm>
          <a:noFill/>
        </p:spPr>
        <p:txBody>
          <a:bodyPr/>
          <a:lstStyle/>
          <a:p>
            <a:pPr eaLnBrk="1" hangingPunct="1"/>
            <a:endParaRPr lang="en-US" sz="1400" smtClean="0"/>
          </a:p>
          <a:p>
            <a:pPr eaLnBrk="1" hangingPunct="1"/>
            <a:r>
              <a:rPr lang="en-US" sz="2400" smtClean="0">
                <a:sym typeface="Wingdings" pitchFamily="-106" charset="2"/>
              </a:rPr>
              <a:t>Based on 3 dimensional modeling of objects in light, shade and shadows.</a:t>
            </a:r>
            <a:endParaRPr lang="en-US" sz="2400" smtClean="0"/>
          </a:p>
          <a:p>
            <a:pPr eaLnBrk="1" hangingPunct="1"/>
            <a:endParaRPr lang="en-US" sz="2400" smtClean="0"/>
          </a:p>
        </p:txBody>
      </p:sp>
      <p:graphicFrame>
        <p:nvGraphicFramePr>
          <p:cNvPr id="45058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5181600" y="1219200"/>
          <a:ext cx="2617788" cy="2895600"/>
        </p:xfrm>
        <a:graphic>
          <a:graphicData uri="http://schemas.openxmlformats.org/presentationml/2006/ole">
            <p:oleObj spid="_x0000_s45058" name="Image" r:id="rId4" imgW="3621031" imgH="4005080" progId="Photoshop.Image.7">
              <p:embed/>
            </p:oleObj>
          </a:graphicData>
        </a:graphic>
      </p:graphicFrame>
      <p:sp>
        <p:nvSpPr>
          <p:cNvPr id="45062" name="Rectangle 5"/>
          <p:cNvSpPr>
            <a:spLocks noChangeArrowheads="1"/>
          </p:cNvSpPr>
          <p:nvPr/>
        </p:nvSpPr>
        <p:spPr bwMode="auto">
          <a:xfrm>
            <a:off x="3733800" y="4572000"/>
            <a:ext cx="4724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400" b="0"/>
              <a:t>Perception of depth through shading alone is always subject to the concave/convex inversion. The pattern shown can be perceived as stairsteps receding towards the top and lighted from above, or as an overhanging structure lighted from below.</a:t>
            </a:r>
          </a:p>
        </p:txBody>
      </p:sp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1143000" y="3505200"/>
          <a:ext cx="2560638" cy="2409825"/>
        </p:xfrm>
        <a:graphic>
          <a:graphicData uri="http://schemas.openxmlformats.org/presentationml/2006/ole">
            <p:oleObj spid="_x0000_s45059" name="Image" r:id="rId5" imgW="2560325" imgH="2409143" progId="Photoshop.Image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Shadows</a:t>
            </a:r>
          </a:p>
        </p:txBody>
      </p:sp>
      <p:sp>
        <p:nvSpPr>
          <p:cNvPr id="47107" name="Rectangle 5"/>
          <p:cNvSpPr>
            <a:spLocks noChangeArrowheads="1"/>
          </p:cNvSpPr>
          <p:nvPr/>
        </p:nvSpPr>
        <p:spPr bwMode="auto">
          <a:xfrm>
            <a:off x="4676775" y="6529388"/>
            <a:ext cx="4375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http://www.cs.cornell.edu/courses/cs569/2008sp/schedule.stm</a:t>
            </a:r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3"/>
          <a:srcRect t="12875"/>
          <a:stretch>
            <a:fillRect/>
          </a:stretch>
        </p:blipFill>
        <p:spPr bwMode="auto">
          <a:xfrm>
            <a:off x="331788" y="815975"/>
            <a:ext cx="8613775" cy="56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 Box 7"/>
          <p:cNvSpPr txBox="1">
            <a:spLocks noChangeArrowheads="1"/>
          </p:cNvSpPr>
          <p:nvPr/>
        </p:nvSpPr>
        <p:spPr bwMode="auto">
          <a:xfrm>
            <a:off x="66675" y="6503988"/>
            <a:ext cx="19161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Slide by Steve Marschner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Shadows</a:t>
            </a:r>
          </a:p>
        </p:txBody>
      </p:sp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3452813" y="6350000"/>
            <a:ext cx="5503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/>
              <a:t>http://vision.psych.umn.edu/users/kersten/kersten-lab/shadows.html</a:t>
            </a:r>
          </a:p>
        </p:txBody>
      </p:sp>
      <p:pic>
        <p:nvPicPr>
          <p:cNvPr id="49156" name="Shadows.mov" descr="/Users/torralba/atb/Teaching/6.869/CLASS/lectures/lecture14/Shadows.mov">
            <a:hlinkClick r:id="" action="ppaction://media"/>
          </p:cNvPr>
          <p:cNvPicPr>
            <a:picLocks noRot="1" noChangeAspect="1" noChangeArrowheads="1"/>
          </p:cNvPicPr>
          <p:nvPr>
            <a:quickTime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633538" y="1144588"/>
            <a:ext cx="5859462" cy="439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000" fill="hold"/>
                                        <p:tgtEl>
                                          <p:spTgt spid="49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915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5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  <a:sym typeface="Wingdings" pitchFamily="-106" charset="2"/>
              </a:rPr>
              <a:t>Linear Perspective 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447800"/>
            <a:ext cx="4038600" cy="4525963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9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>
                <a:sym typeface="Wingdings" pitchFamily="-106" charset="2"/>
              </a:rPr>
              <a:t>Based on the apparent convergence of parallel lines to common vanishing points with increasing distance from the observer.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(Gibson : “perspective order”)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6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In Gibson’s term, perspective is a characteristic of the visual field rather than the visual world. It approximates how we see (the retinal image) rather than what we see, the objects in the world.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Perspective : a representation that is specific to one individual, in one position in space and one moment in time (a powerful immediacy).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6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Is perspective a universal fact of the visual retinal image ? Or is perspective something that is learned ? </a:t>
            </a:r>
          </a:p>
        </p:txBody>
      </p:sp>
      <p:graphicFrame>
        <p:nvGraphicFramePr>
          <p:cNvPr id="51202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5334000" y="1981200"/>
          <a:ext cx="3286125" cy="3505200"/>
        </p:xfrm>
        <a:graphic>
          <a:graphicData uri="http://schemas.openxmlformats.org/presentationml/2006/ole">
            <p:oleObj spid="_x0000_s51202" name="Image" r:id="rId4" imgW="3840488" imgH="4096520" progId="Photoshop.Image.7">
              <p:embed/>
            </p:oleObj>
          </a:graphicData>
        </a:graphic>
      </p:graphicFrame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1274763" y="6270625"/>
            <a:ext cx="667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Simple and powerful cue, and easy to make it work in practice…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Linear Perspective</a:t>
            </a:r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1612900"/>
            <a:ext cx="4348163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4549775" y="4965700"/>
            <a:ext cx="192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Ponzo’s illusion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Linear Perspective</a:t>
            </a:r>
          </a:p>
        </p:txBody>
      </p:sp>
      <p:sp>
        <p:nvSpPr>
          <p:cNvPr id="55299" name="Rectangle 5"/>
          <p:cNvSpPr>
            <a:spLocks noChangeArrowheads="1"/>
          </p:cNvSpPr>
          <p:nvPr/>
        </p:nvSpPr>
        <p:spPr bwMode="auto">
          <a:xfrm>
            <a:off x="6477000" y="5638800"/>
            <a:ext cx="1327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b="0"/>
              <a:t>Muller-Lyer</a:t>
            </a:r>
            <a:br>
              <a:rPr lang="en-US" b="0"/>
            </a:br>
            <a:r>
              <a:rPr lang="en-US" b="0"/>
              <a:t>1889</a:t>
            </a:r>
            <a:r>
              <a:rPr lang="en-US"/>
              <a:t> 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81000" y="2286000"/>
            <a:ext cx="8534400" cy="2209800"/>
            <a:chOff x="240" y="1440"/>
            <a:chExt cx="5376" cy="1392"/>
          </a:xfrm>
        </p:grpSpPr>
        <p:sp>
          <p:nvSpPr>
            <p:cNvPr id="55311" name="Line 6"/>
            <p:cNvSpPr>
              <a:spLocks noChangeShapeType="1"/>
            </p:cNvSpPr>
            <p:nvPr/>
          </p:nvSpPr>
          <p:spPr bwMode="auto">
            <a:xfrm>
              <a:off x="240" y="1440"/>
              <a:ext cx="5328" cy="0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2" name="Line 7"/>
            <p:cNvSpPr>
              <a:spLocks noChangeShapeType="1"/>
            </p:cNvSpPr>
            <p:nvPr/>
          </p:nvSpPr>
          <p:spPr bwMode="auto">
            <a:xfrm>
              <a:off x="288" y="2832"/>
              <a:ext cx="5328" cy="0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301" name="Line 8"/>
          <p:cNvSpPr>
            <a:spLocks noChangeShapeType="1"/>
          </p:cNvSpPr>
          <p:nvPr/>
        </p:nvSpPr>
        <p:spPr bwMode="auto">
          <a:xfrm flipV="1">
            <a:off x="1752600" y="2286000"/>
            <a:ext cx="925513" cy="271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02" name="Line 9"/>
          <p:cNvSpPr>
            <a:spLocks noChangeShapeType="1"/>
          </p:cNvSpPr>
          <p:nvPr/>
        </p:nvSpPr>
        <p:spPr bwMode="auto">
          <a:xfrm flipV="1">
            <a:off x="2708275" y="4278313"/>
            <a:ext cx="936625" cy="2047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03" name="Line 10"/>
          <p:cNvSpPr>
            <a:spLocks noChangeShapeType="1"/>
          </p:cNvSpPr>
          <p:nvPr/>
        </p:nvSpPr>
        <p:spPr bwMode="auto">
          <a:xfrm flipH="1" flipV="1">
            <a:off x="1773238" y="4259263"/>
            <a:ext cx="936625" cy="2238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04" name="Line 11"/>
          <p:cNvSpPr>
            <a:spLocks noChangeShapeType="1"/>
          </p:cNvSpPr>
          <p:nvPr/>
        </p:nvSpPr>
        <p:spPr bwMode="auto">
          <a:xfrm>
            <a:off x="2687638" y="2286000"/>
            <a:ext cx="992187" cy="222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05" name="Line 12"/>
          <p:cNvSpPr>
            <a:spLocks noChangeShapeType="1"/>
          </p:cNvSpPr>
          <p:nvPr/>
        </p:nvSpPr>
        <p:spPr bwMode="auto">
          <a:xfrm>
            <a:off x="2698750" y="2274888"/>
            <a:ext cx="0" cy="22304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06" name="Line 13"/>
          <p:cNvSpPr>
            <a:spLocks noChangeShapeType="1"/>
          </p:cNvSpPr>
          <p:nvPr/>
        </p:nvSpPr>
        <p:spPr bwMode="auto">
          <a:xfrm>
            <a:off x="6619875" y="2281238"/>
            <a:ext cx="0" cy="22304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07" name="Line 14"/>
          <p:cNvSpPr>
            <a:spLocks noChangeShapeType="1"/>
          </p:cNvSpPr>
          <p:nvPr/>
        </p:nvSpPr>
        <p:spPr bwMode="auto">
          <a:xfrm flipV="1">
            <a:off x="5662613" y="4489450"/>
            <a:ext cx="925512" cy="271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08" name="Line 15"/>
          <p:cNvSpPr>
            <a:spLocks noChangeShapeType="1"/>
          </p:cNvSpPr>
          <p:nvPr/>
        </p:nvSpPr>
        <p:spPr bwMode="auto">
          <a:xfrm>
            <a:off x="6597650" y="4489450"/>
            <a:ext cx="992188" cy="222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09" name="Line 16"/>
          <p:cNvSpPr>
            <a:spLocks noChangeShapeType="1"/>
          </p:cNvSpPr>
          <p:nvPr/>
        </p:nvSpPr>
        <p:spPr bwMode="auto">
          <a:xfrm flipV="1">
            <a:off x="6607175" y="2078038"/>
            <a:ext cx="936625" cy="2047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10" name="Line 17"/>
          <p:cNvSpPr>
            <a:spLocks noChangeShapeType="1"/>
          </p:cNvSpPr>
          <p:nvPr/>
        </p:nvSpPr>
        <p:spPr bwMode="auto">
          <a:xfrm flipH="1" flipV="1">
            <a:off x="5672138" y="2058988"/>
            <a:ext cx="936625" cy="2238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1"/>
          <p:cNvPicPr>
            <a:picLocks noChangeAspect="1" noChangeArrowheads="1"/>
          </p:cNvPicPr>
          <p:nvPr/>
        </p:nvPicPr>
        <p:blipFill>
          <a:blip r:embed="rId3"/>
          <a:srcRect l="51042"/>
          <a:stretch>
            <a:fillRect/>
          </a:stretch>
        </p:blipFill>
        <p:spPr bwMode="auto">
          <a:xfrm>
            <a:off x="4953000" y="1808163"/>
            <a:ext cx="3581400" cy="329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Linear Perspective</a:t>
            </a:r>
          </a:p>
        </p:txBody>
      </p:sp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4"/>
          <a:srcRect r="53125"/>
          <a:stretch>
            <a:fillRect/>
          </a:stretch>
        </p:blipFill>
        <p:spPr bwMode="auto">
          <a:xfrm>
            <a:off x="1066800" y="1884363"/>
            <a:ext cx="3429000" cy="329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6477000" y="5638800"/>
            <a:ext cx="1327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b="0"/>
              <a:t>Muller-Lyer</a:t>
            </a:r>
            <a:br>
              <a:rPr lang="en-US" b="0"/>
            </a:br>
            <a:r>
              <a:rPr lang="en-US" b="0"/>
              <a:t>1889</a:t>
            </a:r>
            <a:r>
              <a:rPr lang="en-US"/>
              <a:t> 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81000" y="2286000"/>
            <a:ext cx="8534400" cy="2209800"/>
            <a:chOff x="240" y="1440"/>
            <a:chExt cx="5376" cy="1392"/>
          </a:xfrm>
        </p:grpSpPr>
        <p:sp>
          <p:nvSpPr>
            <p:cNvPr id="57351" name="Line 9"/>
            <p:cNvSpPr>
              <a:spLocks noChangeShapeType="1"/>
            </p:cNvSpPr>
            <p:nvPr/>
          </p:nvSpPr>
          <p:spPr bwMode="auto">
            <a:xfrm>
              <a:off x="240" y="1440"/>
              <a:ext cx="5328" cy="0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52" name="Line 10"/>
            <p:cNvSpPr>
              <a:spLocks noChangeShapeType="1"/>
            </p:cNvSpPr>
            <p:nvPr/>
          </p:nvSpPr>
          <p:spPr bwMode="auto">
            <a:xfrm>
              <a:off x="288" y="2832"/>
              <a:ext cx="5328" cy="0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Linear Perspective</a:t>
            </a:r>
          </a:p>
        </p:txBody>
      </p:sp>
      <p:sp>
        <p:nvSpPr>
          <p:cNvPr id="59395" name="Rectangle 5"/>
          <p:cNvSpPr>
            <a:spLocks noChangeArrowheads="1"/>
          </p:cNvSpPr>
          <p:nvPr/>
        </p:nvSpPr>
        <p:spPr bwMode="auto">
          <a:xfrm>
            <a:off x="6477000" y="5638800"/>
            <a:ext cx="1327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b="0"/>
              <a:t>Muller-Lyer</a:t>
            </a:r>
            <a:br>
              <a:rPr lang="en-US" b="0"/>
            </a:br>
            <a:r>
              <a:rPr lang="en-US" b="0"/>
              <a:t>1889</a:t>
            </a:r>
            <a:r>
              <a:rPr lang="en-US"/>
              <a:t> </a:t>
            </a:r>
          </a:p>
        </p:txBody>
      </p:sp>
      <p:sp>
        <p:nvSpPr>
          <p:cNvPr id="59396" name="Line 6"/>
          <p:cNvSpPr>
            <a:spLocks noChangeShapeType="1"/>
          </p:cNvSpPr>
          <p:nvPr/>
        </p:nvSpPr>
        <p:spPr bwMode="auto">
          <a:xfrm>
            <a:off x="381000" y="2286000"/>
            <a:ext cx="8458200" cy="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7" name="Line 7"/>
          <p:cNvSpPr>
            <a:spLocks noChangeShapeType="1"/>
          </p:cNvSpPr>
          <p:nvPr/>
        </p:nvSpPr>
        <p:spPr bwMode="auto">
          <a:xfrm>
            <a:off x="457200" y="4495800"/>
            <a:ext cx="8458200" cy="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Linear Perspective</a:t>
            </a:r>
          </a:p>
        </p:txBody>
      </p:sp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1363" y="1011238"/>
            <a:ext cx="552450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Rectangle 6"/>
          <p:cNvSpPr>
            <a:spLocks noChangeArrowheads="1"/>
          </p:cNvSpPr>
          <p:nvPr/>
        </p:nvSpPr>
        <p:spPr bwMode="auto">
          <a:xfrm>
            <a:off x="5046663" y="6357938"/>
            <a:ext cx="2508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b="0"/>
              <a:t>(c) 2006 Walt Anthony</a:t>
            </a: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tx1"/>
                </a:solidFill>
              </a:rPr>
              <a:t>Depth Perception: </a:t>
            </a:r>
            <a:br>
              <a:rPr lang="en-US" sz="4000" smtClean="0">
                <a:solidFill>
                  <a:schemeClr val="tx1"/>
                </a:solidFill>
              </a:rPr>
            </a:br>
            <a:r>
              <a:rPr lang="en-US" sz="2800" smtClean="0">
                <a:solidFill>
                  <a:schemeClr val="tx1"/>
                </a:solidFill>
              </a:rPr>
              <a:t>The inverse problem</a:t>
            </a: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2346325" y="2862263"/>
          <a:ext cx="1627188" cy="809625"/>
        </p:xfrm>
        <a:graphic>
          <a:graphicData uri="http://schemas.openxmlformats.org/presentationml/2006/ole">
            <p:oleObj spid="_x0000_s26626" name="Image" r:id="rId4" imgW="7809524" imgH="3885714" progId="Photoshop.Image.7">
              <p:embed/>
            </p:oleObj>
          </a:graphicData>
        </a:graphic>
      </p:graphicFrame>
      <p:pic>
        <p:nvPicPr>
          <p:cNvPr id="26628" name="Picture 14" descr="IMG_0110_thumb"/>
          <p:cNvPicPr>
            <a:picLocks noChangeAspect="1" noChangeArrowheads="1"/>
          </p:cNvPicPr>
          <p:nvPr/>
        </p:nvPicPr>
        <p:blipFill>
          <a:blip r:embed="rId5"/>
          <a:srcRect r="50253"/>
          <a:stretch>
            <a:fillRect/>
          </a:stretch>
        </p:blipFill>
        <p:spPr bwMode="auto">
          <a:xfrm>
            <a:off x="180975" y="2552700"/>
            <a:ext cx="21050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29" name="Group 15"/>
          <p:cNvGrpSpPr>
            <a:grpSpLocks/>
          </p:cNvGrpSpPr>
          <p:nvPr/>
        </p:nvGrpSpPr>
        <p:grpSpPr bwMode="auto">
          <a:xfrm>
            <a:off x="4371975" y="2355850"/>
            <a:ext cx="4772025" cy="1863725"/>
            <a:chOff x="78" y="2692"/>
            <a:chExt cx="2881" cy="1354"/>
          </a:xfrm>
        </p:grpSpPr>
        <p:pic>
          <p:nvPicPr>
            <p:cNvPr id="26630" name="Picture 16"/>
            <p:cNvPicPr>
              <a:picLocks noChangeAspect="1" noChangeArrowheads="1"/>
            </p:cNvPicPr>
            <p:nvPr/>
          </p:nvPicPr>
          <p:blipFill>
            <a:blip r:embed="rId6"/>
            <a:srcRect t="12190" b="25143"/>
            <a:stretch>
              <a:fillRect/>
            </a:stretch>
          </p:blipFill>
          <p:spPr bwMode="auto">
            <a:xfrm>
              <a:off x="78" y="2692"/>
              <a:ext cx="2881" cy="1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1" name="Rectangle 17"/>
            <p:cNvSpPr>
              <a:spLocks noChangeArrowheads="1"/>
            </p:cNvSpPr>
            <p:nvPr/>
          </p:nvSpPr>
          <p:spPr bwMode="auto">
            <a:xfrm>
              <a:off x="948" y="2706"/>
              <a:ext cx="606" cy="2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715962"/>
          </a:xfrm>
        </p:spPr>
        <p:txBody>
          <a:bodyPr/>
          <a:lstStyle/>
          <a:p>
            <a:pPr eaLnBrk="1" hangingPunct="1"/>
            <a:r>
              <a:rPr lang="en-US" sz="4000" smtClean="0"/>
              <a:t>3D drives perception of important object attributes</a:t>
            </a:r>
          </a:p>
        </p:txBody>
      </p:sp>
      <p:pic>
        <p:nvPicPr>
          <p:cNvPr id="6349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3988" y="1717675"/>
            <a:ext cx="6184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Text Box 8"/>
          <p:cNvSpPr txBox="1">
            <a:spLocks noChangeArrowheads="1"/>
          </p:cNvSpPr>
          <p:nvPr/>
        </p:nvSpPr>
        <p:spPr bwMode="auto">
          <a:xfrm>
            <a:off x="1235075" y="6167438"/>
            <a:ext cx="6986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Frederick Kingdom, Ali Yoonessi and Elena Gheorghiu of McGill Vision Research unit. </a:t>
            </a:r>
          </a:p>
        </p:txBody>
      </p:sp>
      <p:sp>
        <p:nvSpPr>
          <p:cNvPr id="63493" name="Rectangle 9"/>
          <p:cNvSpPr>
            <a:spLocks noChangeArrowheads="1"/>
          </p:cNvSpPr>
          <p:nvPr/>
        </p:nvSpPr>
        <p:spPr bwMode="auto">
          <a:xfrm>
            <a:off x="3222625" y="5805488"/>
            <a:ext cx="2635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/>
              <a:t>The two Towers of Pisa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  <a:sym typeface="Wingdings" pitchFamily="-106" charset="2"/>
              </a:rPr>
              <a:t>Atmospheric perspective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371600"/>
            <a:ext cx="4038600" cy="4525963"/>
          </a:xfrm>
          <a:noFill/>
        </p:spPr>
        <p:txBody>
          <a:bodyPr/>
          <a:lstStyle/>
          <a:p>
            <a:pPr eaLnBrk="1" hangingPunct="1"/>
            <a:endParaRPr lang="en-US" sz="1400" smtClean="0"/>
          </a:p>
          <a:p>
            <a:pPr eaLnBrk="1" hangingPunct="1"/>
            <a:r>
              <a:rPr lang="en-US" sz="2400" smtClean="0">
                <a:sym typeface="Wingdings" pitchFamily="-106" charset="2"/>
              </a:rPr>
              <a:t>Based on the effect of air on the color and visual acuity of objects at various distances from the observer.</a:t>
            </a:r>
          </a:p>
          <a:p>
            <a:pPr eaLnBrk="1" hangingPunct="1"/>
            <a:r>
              <a:rPr lang="en-US" sz="2400" smtClean="0"/>
              <a:t>Consequences:</a:t>
            </a:r>
          </a:p>
          <a:p>
            <a:pPr lvl="1" eaLnBrk="1" hangingPunct="1"/>
            <a:r>
              <a:rPr lang="en-US" sz="2000" smtClean="0"/>
              <a:t>Distant objects appear bluer</a:t>
            </a:r>
          </a:p>
          <a:p>
            <a:pPr lvl="1" eaLnBrk="1" hangingPunct="1"/>
            <a:r>
              <a:rPr lang="en-US" sz="2000" smtClean="0"/>
              <a:t>Distant objects have lower contrast.</a:t>
            </a:r>
          </a:p>
        </p:txBody>
      </p:sp>
      <p:graphicFrame>
        <p:nvGraphicFramePr>
          <p:cNvPr id="65538" name="Object 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334000" y="2209800"/>
          <a:ext cx="3352800" cy="2681288"/>
        </p:xfrm>
        <a:graphic>
          <a:graphicData uri="http://schemas.openxmlformats.org/presentationml/2006/ole">
            <p:oleObj spid="_x0000_s65538" name="Image" r:id="rId4" imgW="5961900" imgH="4768606" progId="Photoshop.Image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Atmospheric perspective</a:t>
            </a:r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4050" y="1457325"/>
            <a:ext cx="52959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Rectangle 5"/>
          <p:cNvSpPr>
            <a:spLocks noChangeArrowheads="1"/>
          </p:cNvSpPr>
          <p:nvPr/>
        </p:nvSpPr>
        <p:spPr bwMode="auto">
          <a:xfrm>
            <a:off x="3795713" y="6446838"/>
            <a:ext cx="5149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http://encarta.msn.com/medias_761571997/Perception_(psychology).html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963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571625"/>
            <a:ext cx="48768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Rectangle 6"/>
          <p:cNvSpPr>
            <a:spLocks noChangeArrowheads="1"/>
          </p:cNvSpPr>
          <p:nvPr/>
        </p:nvSpPr>
        <p:spPr bwMode="auto">
          <a:xfrm>
            <a:off x="4238625" y="5895975"/>
            <a:ext cx="478472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0">
                <a:hlinkClick r:id="rId4"/>
              </a:rPr>
              <a:t>Claude Lorrain</a:t>
            </a:r>
            <a:r>
              <a:rPr lang="en-US" sz="1200" b="0"/>
              <a:t> (artist)</a:t>
            </a:r>
            <a:br>
              <a:rPr lang="en-US" sz="1200" b="0"/>
            </a:br>
            <a:r>
              <a:rPr lang="en-US" sz="1200" b="0"/>
              <a:t>French, 1600 - 1682</a:t>
            </a:r>
            <a:br>
              <a:rPr lang="en-US" sz="1200" b="0"/>
            </a:br>
            <a:r>
              <a:rPr lang="en-US" sz="1200" i="1"/>
              <a:t>Landscape with Ruins, Pastoral Figures, and Trees</a:t>
            </a:r>
            <a:r>
              <a:rPr lang="en-US" sz="1200"/>
              <a:t>, 1643/1655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28600"/>
            <a:ext cx="7543800" cy="600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Rectangle 4"/>
          <p:cNvSpPr>
            <a:spLocks noChangeArrowheads="1"/>
          </p:cNvSpPr>
          <p:nvPr/>
        </p:nvSpPr>
        <p:spPr bwMode="auto">
          <a:xfrm>
            <a:off x="5867400" y="6324600"/>
            <a:ext cx="327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000" b="0">
                <a:solidFill>
                  <a:schemeClr val="tx2"/>
                </a:solidFill>
              </a:rPr>
              <a:t> [</a:t>
            </a:r>
            <a:r>
              <a:rPr lang="en-US" sz="2000" b="0" i="1">
                <a:solidFill>
                  <a:schemeClr val="tx2"/>
                </a:solidFill>
              </a:rPr>
              <a:t>Golconde</a:t>
            </a:r>
            <a:r>
              <a:rPr lang="en-US" sz="2000" b="0">
                <a:solidFill>
                  <a:schemeClr val="tx2"/>
                </a:solidFill>
              </a:rPr>
              <a:t> Rene Magritte]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Absolute (monocular) depth cues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Are there any monocular cues that can give us absolute depth from a single image?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Familiar size</a:t>
            </a:r>
          </a:p>
        </p:txBody>
      </p:sp>
      <p:pic>
        <p:nvPicPr>
          <p:cNvPr id="75779" name="Picture 9" descr="obj3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8150" y="2108200"/>
            <a:ext cx="2513013" cy="25130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5780" name="Picture 245" descr="A46309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3950" y="2082800"/>
            <a:ext cx="2541588" cy="25415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5781" name="Text Box 1291"/>
          <p:cNvSpPr txBox="1">
            <a:spLocks noChangeArrowheads="1"/>
          </p:cNvSpPr>
          <p:nvPr/>
        </p:nvSpPr>
        <p:spPr bwMode="auto">
          <a:xfrm>
            <a:off x="2362200" y="4932363"/>
            <a:ext cx="4514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Which “object” is closer to the camera?</a:t>
            </a:r>
          </a:p>
          <a:p>
            <a:r>
              <a:rPr lang="en-US"/>
              <a:t>How close?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  <a:sym typeface="Wingdings" pitchFamily="-106" charset="2"/>
              </a:rPr>
              <a:t>Familiar size</a:t>
            </a: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524000"/>
            <a:ext cx="4038600" cy="4525963"/>
          </a:xfrm>
          <a:noFill/>
        </p:spPr>
        <p:txBody>
          <a:bodyPr/>
          <a:lstStyle/>
          <a:p>
            <a:pPr eaLnBrk="1" hangingPunct="1"/>
            <a:endParaRPr lang="en-US" sz="1200" smtClean="0"/>
          </a:p>
          <a:p>
            <a:pPr eaLnBrk="1" hangingPunct="1">
              <a:buFontTx/>
              <a:buNone/>
            </a:pPr>
            <a:r>
              <a:rPr lang="en-US" sz="2000" smtClean="0">
                <a:sym typeface="Wingdings" pitchFamily="-106" charset="2"/>
              </a:rPr>
              <a:t>Apparent reduction in size of objects at a greater distance from the observer</a:t>
            </a:r>
          </a:p>
          <a:p>
            <a:pPr eaLnBrk="1" hangingPunct="1">
              <a:buFontTx/>
              <a:buNone/>
            </a:pPr>
            <a:endParaRPr lang="en-US" sz="2000" smtClean="0"/>
          </a:p>
          <a:p>
            <a:pPr eaLnBrk="1" hangingPunct="1">
              <a:buFontTx/>
              <a:buNone/>
            </a:pPr>
            <a:r>
              <a:rPr lang="en-US" sz="2000" smtClean="0"/>
              <a:t>Size perspective is thought to be conditional, requiring knowledge of the objects.</a:t>
            </a:r>
          </a:p>
          <a:p>
            <a:pPr eaLnBrk="1" hangingPunct="1">
              <a:buFontTx/>
              <a:buNone/>
            </a:pPr>
            <a:endParaRPr lang="en-US" sz="2000" smtClean="0"/>
          </a:p>
          <a:p>
            <a:pPr eaLnBrk="1" hangingPunct="1">
              <a:buFontTx/>
              <a:buNone/>
            </a:pPr>
            <a:r>
              <a:rPr lang="en-US" sz="2000" smtClean="0"/>
              <a:t>But, material textures also get smaller with distance, so possibly, no need of perceptual learning ?</a:t>
            </a:r>
          </a:p>
        </p:txBody>
      </p:sp>
      <p:graphicFrame>
        <p:nvGraphicFramePr>
          <p:cNvPr id="77826" name="Object 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486400" y="2209800"/>
          <a:ext cx="2667000" cy="2627313"/>
        </p:xfrm>
        <a:graphic>
          <a:graphicData uri="http://schemas.openxmlformats.org/presentationml/2006/ole">
            <p:oleObj spid="_x0000_s77826" name="Image" r:id="rId4" imgW="4046228" imgH="3986792" progId="Photoshop.Image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Perspective vs. familiar size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990600"/>
            <a:ext cx="5791200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0" y="58674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0"/>
              <a:t>3D percept is driven by the scene, which imposes its ruling to the objects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Scene vs. objects</a:t>
            </a: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9163" y="1036638"/>
            <a:ext cx="47625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4724400" y="6324600"/>
            <a:ext cx="441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000" b="0">
                <a:solidFill>
                  <a:schemeClr val="tx2"/>
                </a:solidFill>
              </a:rPr>
              <a:t> [</a:t>
            </a:r>
            <a:r>
              <a:rPr lang="en-US" sz="2000" b="0" i="1">
                <a:solidFill>
                  <a:schemeClr val="tx2"/>
                </a:solidFill>
              </a:rPr>
              <a:t>The Listening Room</a:t>
            </a:r>
            <a:r>
              <a:rPr lang="en-US" sz="2000" b="0">
                <a:solidFill>
                  <a:schemeClr val="tx2"/>
                </a:solidFill>
              </a:rPr>
              <a:t> Rene Magritte]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1776413" y="5208588"/>
            <a:ext cx="534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What do you see? A big apple or a small room?</a:t>
            </a:r>
          </a:p>
        </p:txBody>
      </p:sp>
      <p:sp>
        <p:nvSpPr>
          <p:cNvPr id="668678" name="Text Box 6"/>
          <p:cNvSpPr txBox="1">
            <a:spLocks noChangeArrowheads="1"/>
          </p:cNvSpPr>
          <p:nvPr/>
        </p:nvSpPr>
        <p:spPr bwMode="auto">
          <a:xfrm>
            <a:off x="2576513" y="5600700"/>
            <a:ext cx="3841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0"/>
              <a:t>I see a big apple and a normal room</a:t>
            </a:r>
          </a:p>
          <a:p>
            <a:pPr algn="ctr"/>
            <a:r>
              <a:rPr lang="en-US" b="0"/>
              <a:t>The scene seems to win again?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6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63600"/>
          </a:xfrm>
        </p:spPr>
        <p:txBody>
          <a:bodyPr/>
          <a:lstStyle/>
          <a:p>
            <a:pPr eaLnBrk="1" hangingPunct="1"/>
            <a:r>
              <a:rPr lang="en-US" smtClean="0"/>
              <a:t>Objects and Scenes</a:t>
            </a:r>
          </a:p>
        </p:txBody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343400"/>
            <a:ext cx="5867400" cy="45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000" smtClean="0"/>
              <a:t>Biederman’s violations (1981):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57200" y="838200"/>
            <a:ext cx="52578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838200"/>
            <a:ext cx="5029200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Line 6"/>
          <p:cNvSpPr>
            <a:spLocks noChangeShapeType="1"/>
          </p:cNvSpPr>
          <p:nvPr/>
        </p:nvSpPr>
        <p:spPr bwMode="auto">
          <a:xfrm>
            <a:off x="4495800" y="990600"/>
            <a:ext cx="7620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2525" y="762000"/>
            <a:ext cx="443547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2056" name="Picture 8"/>
          <p:cNvPicPr>
            <a:picLocks noChangeAspect="1" noChangeArrowheads="1"/>
          </p:cNvPicPr>
          <p:nvPr/>
        </p:nvPicPr>
        <p:blipFill>
          <a:blip r:embed="rId6"/>
          <a:srcRect t="19171"/>
          <a:stretch>
            <a:fillRect/>
          </a:stretch>
        </p:blipFill>
        <p:spPr bwMode="auto">
          <a:xfrm>
            <a:off x="1066800" y="4737100"/>
            <a:ext cx="8074025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990600" y="4038600"/>
            <a:ext cx="738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3300"/>
                </a:solidFill>
              </a:rPr>
              <a:t>Most of these properties make reference to the 3D scene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05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Scene vs. objects</a:t>
            </a:r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828800"/>
            <a:ext cx="4800600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5105400" y="6324600"/>
            <a:ext cx="4038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000" b="0">
                <a:solidFill>
                  <a:schemeClr val="tx2"/>
                </a:solidFill>
              </a:rPr>
              <a:t> [</a:t>
            </a:r>
            <a:r>
              <a:rPr lang="en-US" sz="2000" b="0" i="1">
                <a:solidFill>
                  <a:schemeClr val="tx2"/>
                </a:solidFill>
              </a:rPr>
              <a:t>Personal Values</a:t>
            </a:r>
            <a:r>
              <a:rPr lang="en-US" sz="2000" b="0">
                <a:solidFill>
                  <a:schemeClr val="tx2"/>
                </a:solidFill>
              </a:rPr>
              <a:t> Rene Magritte]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importance of the horizon line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tx1"/>
                </a:solidFill>
                <a:sym typeface="Wingdings" pitchFamily="-106" charset="2"/>
              </a:rPr>
              <a:t>Distance from the horizon line</a:t>
            </a:r>
          </a:p>
        </p:txBody>
      </p:sp>
      <p:sp>
        <p:nvSpPr>
          <p:cNvPr id="8806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4038600" cy="4525963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900" smtClean="0"/>
          </a:p>
          <a:p>
            <a:pPr eaLnBrk="1" hangingPunct="1">
              <a:lnSpc>
                <a:spcPct val="80000"/>
              </a:lnSpc>
            </a:pPr>
            <a:r>
              <a:rPr lang="en-US" sz="2000" smtClean="0">
                <a:sym typeface="Wingdings" pitchFamily="-106" charset="2"/>
              </a:rPr>
              <a:t>Based on the tendency of objects to appear nearer the horizon line with greater distance to the horizon.</a:t>
            </a:r>
          </a:p>
          <a:p>
            <a:pPr eaLnBrk="1" hangingPunct="1">
              <a:lnSpc>
                <a:spcPct val="80000"/>
              </a:lnSpc>
            </a:pPr>
            <a:endParaRPr lang="en-US" sz="2000" smtClean="0">
              <a:sym typeface="Wingdings" pitchFamily="-106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smtClean="0">
                <a:sym typeface="Wingdings" pitchFamily="-106" charset="2"/>
              </a:rPr>
              <a:t>Objects approach the horizon line with greater distance from the viewer. The base of a nearer column will appear lower against its background floor and further from the horizon line. Conversely, the base of a more distant column will appear higher against the same floor, and thus nearer to the horizon line. </a:t>
            </a:r>
            <a:endParaRPr lang="en-US" sz="2000" smtClean="0"/>
          </a:p>
          <a:p>
            <a:pPr eaLnBrk="1" hangingPunct="1">
              <a:lnSpc>
                <a:spcPct val="80000"/>
              </a:lnSpc>
            </a:pPr>
            <a:endParaRPr lang="en-US" sz="2000" smtClean="0"/>
          </a:p>
        </p:txBody>
      </p:sp>
      <p:graphicFrame>
        <p:nvGraphicFramePr>
          <p:cNvPr id="88066" name="Object 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322888" y="1012825"/>
          <a:ext cx="3282950" cy="2828925"/>
        </p:xfrm>
        <a:graphic>
          <a:graphicData uri="http://schemas.openxmlformats.org/presentationml/2006/ole">
            <p:oleObj spid="_x0000_s88066" name="Image" r:id="rId4" imgW="3995429" imgH="3442723" progId="Photoshop.Image.7">
              <p:embed/>
            </p:oleObj>
          </a:graphicData>
        </a:graphic>
      </p:graphicFrame>
      <p:graphicFrame>
        <p:nvGraphicFramePr>
          <p:cNvPr id="88067" name="Object 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029200" y="4038600"/>
          <a:ext cx="3743325" cy="2554288"/>
        </p:xfrm>
        <a:graphic>
          <a:graphicData uri="http://schemas.openxmlformats.org/presentationml/2006/ole">
            <p:oleObj spid="_x0000_s88067" name="Image" r:id="rId5" imgW="5522987" imgH="3766857" progId="Photoshop.Image.7">
              <p:embed/>
            </p:oleObj>
          </a:graphicData>
        </a:graphic>
      </p:graphicFrame>
      <p:sp>
        <p:nvSpPr>
          <p:cNvPr id="88070" name="Line 6"/>
          <p:cNvSpPr>
            <a:spLocks noChangeShapeType="1"/>
          </p:cNvSpPr>
          <p:nvPr/>
        </p:nvSpPr>
        <p:spPr bwMode="auto">
          <a:xfrm>
            <a:off x="4879975" y="5364163"/>
            <a:ext cx="4010025" cy="0"/>
          </a:xfrm>
          <a:prstGeom prst="line">
            <a:avLst/>
          </a:prstGeom>
          <a:noFill/>
          <a:ln w="57150" cmpd="thickThin">
            <a:solidFill>
              <a:srgbClr val="33CC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71" name="Line 8"/>
          <p:cNvSpPr>
            <a:spLocks noChangeShapeType="1"/>
          </p:cNvSpPr>
          <p:nvPr/>
        </p:nvSpPr>
        <p:spPr bwMode="auto">
          <a:xfrm>
            <a:off x="5221288" y="1997075"/>
            <a:ext cx="3473450" cy="0"/>
          </a:xfrm>
          <a:prstGeom prst="line">
            <a:avLst/>
          </a:prstGeom>
          <a:noFill/>
          <a:ln w="57150" cmpd="thickThin">
            <a:solidFill>
              <a:srgbClr val="33CC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Moon illusion</a:t>
            </a:r>
          </a:p>
        </p:txBody>
      </p:sp>
      <p:pic>
        <p:nvPicPr>
          <p:cNvPr id="9011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9038" y="1528763"/>
            <a:ext cx="1685925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Relative height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the object closer to the horizon is perceived as farther away, and the object further from the horizon is perceived as closer 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r>
              <a:rPr lang="en-US" smtClean="0"/>
              <a:t>If you know camera parameters: height of the camera, then we know real depth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922" name="Picture 2" descr="diagr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2590800"/>
            <a:ext cx="5716588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Object Size in the Image</a:t>
            </a:r>
          </a:p>
        </p:txBody>
      </p:sp>
      <p:sp>
        <p:nvSpPr>
          <p:cNvPr id="977924" name="Oval 4"/>
          <p:cNvSpPr>
            <a:spLocks noChangeArrowheads="1"/>
          </p:cNvSpPr>
          <p:nvPr/>
        </p:nvSpPr>
        <p:spPr bwMode="auto">
          <a:xfrm>
            <a:off x="8021638" y="3657600"/>
            <a:ext cx="762000" cy="6096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7925" name="Oval 5"/>
          <p:cNvSpPr>
            <a:spLocks noChangeArrowheads="1"/>
          </p:cNvSpPr>
          <p:nvPr/>
        </p:nvSpPr>
        <p:spPr bwMode="auto">
          <a:xfrm>
            <a:off x="6378575" y="2765425"/>
            <a:ext cx="762000" cy="6096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4214" name="Picture 6" descr="camer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909888"/>
            <a:ext cx="2263775" cy="2362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838200" y="54244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/>
              <a:t>Image</a:t>
            </a:r>
          </a:p>
        </p:txBody>
      </p:sp>
      <p:sp>
        <p:nvSpPr>
          <p:cNvPr id="977928" name="Text Box 8"/>
          <p:cNvSpPr txBox="1">
            <a:spLocks noChangeArrowheads="1"/>
          </p:cNvSpPr>
          <p:nvPr/>
        </p:nvSpPr>
        <p:spPr bwMode="auto">
          <a:xfrm>
            <a:off x="4648200" y="54864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/>
              <a:t>World</a:t>
            </a:r>
          </a:p>
        </p:txBody>
      </p:sp>
      <p:sp>
        <p:nvSpPr>
          <p:cNvPr id="94217" name="Text Box 9"/>
          <p:cNvSpPr txBox="1">
            <a:spLocks noChangeArrowheads="1"/>
          </p:cNvSpPr>
          <p:nvPr/>
        </p:nvSpPr>
        <p:spPr bwMode="auto">
          <a:xfrm>
            <a:off x="7243763" y="6553200"/>
            <a:ext cx="19002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/>
              <a:t>Slide by Derek Hoiem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7924" grpId="0" animBg="1"/>
      <p:bldP spid="977925" grpId="0" animBg="1"/>
      <p:bldP spid="9779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landscap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1828800"/>
            <a:ext cx="32512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7189788" y="6521450"/>
            <a:ext cx="1954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/>
              <a:t>Slide by Aude Oliva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waterreflec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1752600"/>
            <a:ext cx="32512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7189788" y="6521450"/>
            <a:ext cx="1954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/>
              <a:t>Slide by Aude Oliva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Stereo vision</a:t>
            </a:r>
          </a:p>
        </p:txBody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984750"/>
            <a:ext cx="8229600" cy="15716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After 30 feet (10 meters) disparity is quite small and depth from stereo is unreliable…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035050" y="1577975"/>
            <a:ext cx="2157413" cy="2454275"/>
            <a:chOff x="506" y="2147"/>
            <a:chExt cx="1359" cy="1546"/>
          </a:xfrm>
        </p:grpSpPr>
        <p:pic>
          <p:nvPicPr>
            <p:cNvPr id="30729" name="Picture 6" descr="singe_bush_sing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6" y="2147"/>
              <a:ext cx="1359" cy="1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0" name="Line 7"/>
            <p:cNvSpPr>
              <a:spLocks noChangeShapeType="1"/>
            </p:cNvSpPr>
            <p:nvPr/>
          </p:nvSpPr>
          <p:spPr bwMode="auto">
            <a:xfrm>
              <a:off x="980" y="2436"/>
              <a:ext cx="397" cy="80"/>
            </a:xfrm>
            <a:prstGeom prst="line">
              <a:avLst/>
            </a:prstGeom>
            <a:noFill/>
            <a:ln w="38100">
              <a:solidFill>
                <a:srgbClr val="EFFF5B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1" name="Text Box 8"/>
            <p:cNvSpPr txBox="1">
              <a:spLocks noChangeArrowheads="1"/>
            </p:cNvSpPr>
            <p:nvPr/>
          </p:nvSpPr>
          <p:spPr bwMode="auto">
            <a:xfrm>
              <a:off x="1087" y="2241"/>
              <a:ext cx="4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~6cm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924425" y="1516063"/>
            <a:ext cx="3508375" cy="2970212"/>
            <a:chOff x="3280" y="2081"/>
            <a:chExt cx="2210" cy="1871"/>
          </a:xfrm>
        </p:grpSpPr>
        <p:pic>
          <p:nvPicPr>
            <p:cNvPr id="30726" name="Picture 5"/>
            <p:cNvPicPr>
              <a:picLocks noChangeAspect="1" noChangeArrowheads="1"/>
            </p:cNvPicPr>
            <p:nvPr/>
          </p:nvPicPr>
          <p:blipFill>
            <a:blip r:embed="rId4"/>
            <a:srcRect b="13922"/>
            <a:stretch>
              <a:fillRect/>
            </a:stretch>
          </p:blipFill>
          <p:spPr bwMode="auto">
            <a:xfrm>
              <a:off x="3280" y="2081"/>
              <a:ext cx="2210" cy="1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7" name="Line 10"/>
            <p:cNvSpPr>
              <a:spLocks noChangeShapeType="1"/>
            </p:cNvSpPr>
            <p:nvPr/>
          </p:nvSpPr>
          <p:spPr bwMode="auto">
            <a:xfrm>
              <a:off x="3873" y="2304"/>
              <a:ext cx="1218" cy="21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28" name="Text Box 11"/>
            <p:cNvSpPr txBox="1">
              <a:spLocks noChangeArrowheads="1"/>
            </p:cNvSpPr>
            <p:nvPr/>
          </p:nvSpPr>
          <p:spPr bwMode="auto">
            <a:xfrm>
              <a:off x="4351" y="2188"/>
              <a:ext cx="5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~50cm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4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848600" cy="1143000"/>
          </a:xfrm>
        </p:spPr>
        <p:txBody>
          <a:bodyPr/>
          <a:lstStyle/>
          <a:p>
            <a:pPr algn="l" eaLnBrk="1" hangingPunct="1"/>
            <a:r>
              <a:rPr lang="en-US" sz="2800" smtClean="0"/>
              <a:t>Textured surface layout influences depth perception</a:t>
            </a:r>
            <a:r>
              <a:rPr lang="en-US" sz="4000" smtClean="0"/>
              <a:t> </a:t>
            </a:r>
          </a:p>
        </p:txBody>
      </p:sp>
      <p:pic>
        <p:nvPicPr>
          <p:cNvPr id="104451" name="Picture 3" descr="landscap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676400"/>
            <a:ext cx="2209800" cy="22098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</p:spPr>
      </p:pic>
      <p:pic>
        <p:nvPicPr>
          <p:cNvPr id="104452" name="Picture 4" descr="waterreflect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4191000"/>
            <a:ext cx="2209800" cy="22098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136525" y="6548438"/>
            <a:ext cx="16891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0"/>
              <a:t>Torralba &amp; Oliva (2002, 2003)</a:t>
            </a:r>
          </a:p>
        </p:txBody>
      </p:sp>
      <p:pic>
        <p:nvPicPr>
          <p:cNvPr id="104454" name="Picture 6" descr="text9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1676400"/>
            <a:ext cx="2206625" cy="2206625"/>
          </a:xfrm>
          <a:prstGeom prst="rect">
            <a:avLst/>
          </a:prstGeom>
          <a:noFill/>
          <a:ln w="28575">
            <a:solidFill>
              <a:srgbClr val="808080"/>
            </a:solidFill>
            <a:miter lim="800000"/>
            <a:headEnd/>
            <a:tailEnd/>
          </a:ln>
        </p:spPr>
      </p:pic>
      <p:pic>
        <p:nvPicPr>
          <p:cNvPr id="104455" name="Picture 7" descr="I_text9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4191000"/>
            <a:ext cx="2206625" cy="2206625"/>
          </a:xfrm>
          <a:prstGeom prst="rect">
            <a:avLst/>
          </a:prstGeom>
          <a:noFill/>
          <a:ln w="28575">
            <a:solidFill>
              <a:srgbClr val="808080"/>
            </a:solidFill>
            <a:miter lim="800000"/>
            <a:headEnd/>
            <a:tailEnd/>
          </a:ln>
        </p:spPr>
      </p:pic>
      <p:pic>
        <p:nvPicPr>
          <p:cNvPr id="104456" name="Picture 8" descr="woodland_14_03_ask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8800" y="4191000"/>
            <a:ext cx="2286000" cy="22098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04457" name="Picture 9" descr="woodland_14_03_ask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38800" y="1676400"/>
            <a:ext cx="2286000" cy="22098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04458" name="Text Box 10"/>
          <p:cNvSpPr txBox="1">
            <a:spLocks noChangeArrowheads="1"/>
          </p:cNvSpPr>
          <p:nvPr/>
        </p:nvSpPr>
        <p:spPr bwMode="auto">
          <a:xfrm>
            <a:off x="7189788" y="6521450"/>
            <a:ext cx="1954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/>
              <a:t>Slide by Aude Oliva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39763"/>
          </a:xfrm>
        </p:spPr>
        <p:txBody>
          <a:bodyPr/>
          <a:lstStyle/>
          <a:p>
            <a:pPr eaLnBrk="1" hangingPunct="1"/>
            <a:r>
              <a:rPr lang="en-US" sz="4000" smtClean="0"/>
              <a:t>Depth Perception from Image Structure</a:t>
            </a:r>
          </a:p>
        </p:txBody>
      </p:sp>
      <p:pic>
        <p:nvPicPr>
          <p:cNvPr id="106499" name="Picture 3" descr="I2-roch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143000"/>
            <a:ext cx="4038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4" descr="I1-for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143000"/>
            <a:ext cx="4038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1493" name="Text Box 5"/>
          <p:cNvSpPr txBox="1">
            <a:spLocks noChangeArrowheads="1"/>
          </p:cNvSpPr>
          <p:nvPr/>
        </p:nvSpPr>
        <p:spPr bwMode="auto">
          <a:xfrm>
            <a:off x="381000" y="5365750"/>
            <a:ext cx="73612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0">
                <a:latin typeface="Times New Roman" pitchFamily="-106" charset="0"/>
              </a:rPr>
              <a:t>We got wrong:</a:t>
            </a:r>
          </a:p>
          <a:p>
            <a:pPr eaLnBrk="0" hangingPunct="0">
              <a:buFontTx/>
              <a:buChar char="•"/>
            </a:pPr>
            <a:r>
              <a:rPr lang="en-US" sz="2400" b="0">
                <a:latin typeface="Times New Roman" pitchFamily="-106" charset="0"/>
              </a:rPr>
              <a:t> 3D shape (mainly due to assumption of light from above)</a:t>
            </a:r>
          </a:p>
          <a:p>
            <a:pPr eaLnBrk="0" hangingPunct="0">
              <a:buFontTx/>
              <a:buChar char="•"/>
            </a:pPr>
            <a:r>
              <a:rPr lang="en-US" sz="2400" b="0">
                <a:latin typeface="Times New Roman" pitchFamily="-106" charset="0"/>
              </a:rPr>
              <a:t> The absolute scale (due to the wrong recognition).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1493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8025"/>
          </a:xfrm>
        </p:spPr>
        <p:txBody>
          <a:bodyPr/>
          <a:lstStyle/>
          <a:p>
            <a:pPr eaLnBrk="1" hangingPunct="1"/>
            <a:r>
              <a:rPr lang="en-US" sz="4000" smtClean="0"/>
              <a:t>Depth Perception from Image Structure</a:t>
            </a:r>
          </a:p>
        </p:txBody>
      </p:sp>
      <p:sp>
        <p:nvSpPr>
          <p:cNvPr id="108548" name="Text Box 3"/>
          <p:cNvSpPr txBox="1">
            <a:spLocks noChangeArrowheads="1"/>
          </p:cNvSpPr>
          <p:nvPr/>
        </p:nvSpPr>
        <p:spPr bwMode="auto">
          <a:xfrm>
            <a:off x="366713" y="1250950"/>
            <a:ext cx="82423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>
                <a:latin typeface="Times New Roman" pitchFamily="-106" charset="0"/>
              </a:rPr>
              <a:t>Mean depth </a:t>
            </a:r>
            <a:r>
              <a:rPr lang="en-GB" sz="2400" b="0">
                <a:latin typeface="Times New Roman" pitchFamily="-106" charset="0"/>
              </a:rPr>
              <a:t>refers to a global measurement of the mean distance </a:t>
            </a:r>
          </a:p>
          <a:p>
            <a:pPr eaLnBrk="0" hangingPunct="0"/>
            <a:r>
              <a:rPr lang="en-GB" sz="2400" b="0">
                <a:latin typeface="Times New Roman" pitchFamily="-106" charset="0"/>
              </a:rPr>
              <a:t>between the observer and the main objects and structures that </a:t>
            </a:r>
          </a:p>
          <a:p>
            <a:pPr eaLnBrk="0" hangingPunct="0"/>
            <a:r>
              <a:rPr lang="en-GB" sz="2400" b="0">
                <a:latin typeface="Times New Roman" pitchFamily="-106" charset="0"/>
              </a:rPr>
              <a:t>compose the scene.</a:t>
            </a:r>
          </a:p>
        </p:txBody>
      </p:sp>
      <p:sp>
        <p:nvSpPr>
          <p:cNvPr id="108549" name="Text Box 4"/>
          <p:cNvSpPr txBox="1">
            <a:spLocks noChangeArrowheads="1"/>
          </p:cNvSpPr>
          <p:nvPr/>
        </p:nvSpPr>
        <p:spPr bwMode="auto">
          <a:xfrm>
            <a:off x="304800" y="5181600"/>
            <a:ext cx="86741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pitchFamily="-106" charset="0"/>
              </a:rPr>
              <a:t>Stimulus ambiguity</a:t>
            </a:r>
            <a:r>
              <a:rPr lang="en-US" sz="2400" b="0">
                <a:latin typeface="Times New Roman" pitchFamily="-106" charset="0"/>
              </a:rPr>
              <a:t>: the three cubes produce the same retinal image.</a:t>
            </a:r>
          </a:p>
          <a:p>
            <a:pPr eaLnBrk="0" hangingPunct="0"/>
            <a:r>
              <a:rPr lang="en-US" sz="2400" b="0">
                <a:latin typeface="Times New Roman" pitchFamily="-106" charset="0"/>
              </a:rPr>
              <a:t>Monocular information cannot give absolute depth measurements. </a:t>
            </a:r>
          </a:p>
          <a:p>
            <a:pPr eaLnBrk="0" hangingPunct="0"/>
            <a:r>
              <a:rPr lang="en-US" sz="2400" b="0">
                <a:latin typeface="Times New Roman" pitchFamily="-106" charset="0"/>
              </a:rPr>
              <a:t>Only relative depth information such as shape from shading and </a:t>
            </a:r>
          </a:p>
          <a:p>
            <a:pPr eaLnBrk="0" hangingPunct="0"/>
            <a:r>
              <a:rPr lang="en-US" sz="2400" b="0">
                <a:latin typeface="Times New Roman" pitchFamily="-106" charset="0"/>
              </a:rPr>
              <a:t>junctions (occlusions) can be obtained.</a:t>
            </a:r>
          </a:p>
        </p:txBody>
      </p:sp>
      <p:grpSp>
        <p:nvGrpSpPr>
          <p:cNvPr id="108550" name="Group 5"/>
          <p:cNvGrpSpPr>
            <a:grpSpLocks/>
          </p:cNvGrpSpPr>
          <p:nvPr/>
        </p:nvGrpSpPr>
        <p:grpSpPr bwMode="auto">
          <a:xfrm>
            <a:off x="976313" y="2787650"/>
            <a:ext cx="6719887" cy="2012950"/>
            <a:chOff x="528" y="1604"/>
            <a:chExt cx="4233" cy="1268"/>
          </a:xfrm>
        </p:grpSpPr>
        <p:grpSp>
          <p:nvGrpSpPr>
            <p:cNvPr id="108551" name="Group 6"/>
            <p:cNvGrpSpPr>
              <a:grpSpLocks/>
            </p:cNvGrpSpPr>
            <p:nvPr/>
          </p:nvGrpSpPr>
          <p:grpSpPr bwMode="auto">
            <a:xfrm>
              <a:off x="528" y="1604"/>
              <a:ext cx="4233" cy="1268"/>
              <a:chOff x="231" y="1468"/>
              <a:chExt cx="4233" cy="1268"/>
            </a:xfrm>
          </p:grpSpPr>
          <p:sp>
            <p:nvSpPr>
              <p:cNvPr id="108553" name="Rectangle 7"/>
              <p:cNvSpPr>
                <a:spLocks noChangeArrowheads="1"/>
              </p:cNvSpPr>
              <p:nvPr/>
            </p:nvSpPr>
            <p:spPr bwMode="auto">
              <a:xfrm>
                <a:off x="768" y="1920"/>
                <a:ext cx="624" cy="624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1500000" rev="0"/>
                </a:camera>
                <a:lightRig rig="legacyNormal4" dir="t"/>
              </a:scene3d>
              <a:sp3d extrusionH="13700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108554" name="Rectangle 8"/>
              <p:cNvSpPr>
                <a:spLocks noChangeArrowheads="1"/>
              </p:cNvSpPr>
              <p:nvPr/>
            </p:nvSpPr>
            <p:spPr bwMode="auto">
              <a:xfrm>
                <a:off x="2064" y="1968"/>
                <a:ext cx="432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1500000" rev="0"/>
                </a:camera>
                <a:lightRig rig="legacyNormal4" dir="t"/>
              </a:scene3d>
              <a:sp3d extrusionH="6715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108555" name="Rectangle 9"/>
              <p:cNvSpPr>
                <a:spLocks noChangeArrowheads="1"/>
              </p:cNvSpPr>
              <p:nvPr/>
            </p:nvSpPr>
            <p:spPr bwMode="auto">
              <a:xfrm>
                <a:off x="3024" y="206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1500000" rev="0"/>
                </a:camera>
                <a:lightRig rig="legacyNormal4" dir="t"/>
              </a:scene3d>
              <a:sp3d extrusionH="3159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108556" name="Line 10"/>
              <p:cNvSpPr>
                <a:spLocks noChangeShapeType="1"/>
              </p:cNvSpPr>
              <p:nvPr/>
            </p:nvSpPr>
            <p:spPr bwMode="auto">
              <a:xfrm flipH="1">
                <a:off x="521" y="2112"/>
                <a:ext cx="3511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557" name="Line 11"/>
              <p:cNvSpPr>
                <a:spLocks noChangeShapeType="1"/>
              </p:cNvSpPr>
              <p:nvPr/>
            </p:nvSpPr>
            <p:spPr bwMode="auto">
              <a:xfrm>
                <a:off x="231" y="1468"/>
                <a:ext cx="3801" cy="6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108546" name="Object 2"/>
              <p:cNvGraphicFramePr>
                <a:graphicFrameLocks noChangeAspect="1"/>
              </p:cNvGraphicFramePr>
              <p:nvPr/>
            </p:nvGraphicFramePr>
            <p:xfrm>
              <a:off x="4055" y="1920"/>
              <a:ext cx="409" cy="409"/>
            </p:xfrm>
            <a:graphic>
              <a:graphicData uri="http://schemas.openxmlformats.org/presentationml/2006/ole">
                <p:oleObj spid="_x0000_s108546" name="Clip" r:id="rId4" imgW="2365200" imgH="2365200" progId="MS_ClipArt_Gallery.2">
                  <p:embed/>
                </p:oleObj>
              </a:graphicData>
            </a:graphic>
          </p:graphicFrame>
        </p:grpSp>
        <p:sp>
          <p:nvSpPr>
            <p:cNvPr id="108552" name="Rectangle 13"/>
            <p:cNvSpPr>
              <a:spLocks noChangeArrowheads="1"/>
            </p:cNvSpPr>
            <p:nvPr/>
          </p:nvSpPr>
          <p:spPr bwMode="auto">
            <a:xfrm>
              <a:off x="4512" y="2180"/>
              <a:ext cx="96" cy="2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8" name="Text Box 2"/>
          <p:cNvSpPr txBox="1">
            <a:spLocks noChangeArrowheads="1"/>
          </p:cNvSpPr>
          <p:nvPr/>
        </p:nvSpPr>
        <p:spPr bwMode="auto">
          <a:xfrm>
            <a:off x="381000" y="1447800"/>
            <a:ext cx="7204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2400" b="0">
                <a:latin typeface="Times New Roman" pitchFamily="-106" charset="0"/>
              </a:rPr>
              <a:t>However, nature (and man) do not build in the same way </a:t>
            </a:r>
          </a:p>
          <a:p>
            <a:pPr algn="r" eaLnBrk="0" hangingPunct="0"/>
            <a:r>
              <a:rPr lang="en-US" sz="2400" b="0">
                <a:latin typeface="Times New Roman" pitchFamily="-106" charset="0"/>
              </a:rPr>
              <a:t>at different scales.</a:t>
            </a:r>
          </a:p>
        </p:txBody>
      </p:sp>
      <p:sp>
        <p:nvSpPr>
          <p:cNvPr id="110599" name="Text Box 3"/>
          <p:cNvSpPr txBox="1">
            <a:spLocks noChangeArrowheads="1"/>
          </p:cNvSpPr>
          <p:nvPr/>
        </p:nvSpPr>
        <p:spPr bwMode="auto">
          <a:xfrm>
            <a:off x="381000" y="5181600"/>
            <a:ext cx="8305800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0">
                <a:latin typeface="Times New Roman" pitchFamily="-106" charset="0"/>
              </a:rPr>
              <a:t>If d1&gt;&gt;d2&gt;&gt;d3 the structures of each view strongly differ. </a:t>
            </a:r>
            <a:r>
              <a:rPr lang="en-US" sz="2400">
                <a:latin typeface="Times New Roman" pitchFamily="-106" charset="0"/>
              </a:rPr>
              <a:t>Structure</a:t>
            </a:r>
            <a:r>
              <a:rPr lang="en-US" sz="2400" b="0">
                <a:latin typeface="Times New Roman" pitchFamily="-106" charset="0"/>
              </a:rPr>
              <a:t> provides monocular information about the scale (mean depth) of the space in front of the observer. </a:t>
            </a:r>
          </a:p>
        </p:txBody>
      </p:sp>
      <p:grpSp>
        <p:nvGrpSpPr>
          <p:cNvPr id="110600" name="Group 4"/>
          <p:cNvGrpSpPr>
            <a:grpSpLocks/>
          </p:cNvGrpSpPr>
          <p:nvPr/>
        </p:nvGrpSpPr>
        <p:grpSpPr bwMode="auto">
          <a:xfrm>
            <a:off x="1143000" y="2438400"/>
            <a:ext cx="6719888" cy="2362200"/>
            <a:chOff x="811" y="1008"/>
            <a:chExt cx="4233" cy="1488"/>
          </a:xfrm>
        </p:grpSpPr>
        <p:grpSp>
          <p:nvGrpSpPr>
            <p:cNvPr id="110602" name="Group 5"/>
            <p:cNvGrpSpPr>
              <a:grpSpLocks/>
            </p:cNvGrpSpPr>
            <p:nvPr/>
          </p:nvGrpSpPr>
          <p:grpSpPr bwMode="auto">
            <a:xfrm>
              <a:off x="811" y="1008"/>
              <a:ext cx="4233" cy="1488"/>
              <a:chOff x="521" y="1536"/>
              <a:chExt cx="4233" cy="1488"/>
            </a:xfrm>
          </p:grpSpPr>
          <p:grpSp>
            <p:nvGrpSpPr>
              <p:cNvPr id="110604" name="Group 6"/>
              <p:cNvGrpSpPr>
                <a:grpSpLocks/>
              </p:cNvGrpSpPr>
              <p:nvPr/>
            </p:nvGrpSpPr>
            <p:grpSpPr bwMode="auto">
              <a:xfrm>
                <a:off x="521" y="1536"/>
                <a:ext cx="4233" cy="1424"/>
                <a:chOff x="528" y="2524"/>
                <a:chExt cx="4233" cy="1424"/>
              </a:xfrm>
            </p:grpSpPr>
            <p:graphicFrame>
              <p:nvGraphicFramePr>
                <p:cNvPr id="110594" name="Object 2"/>
                <p:cNvGraphicFramePr>
                  <a:graphicFrameLocks noChangeAspect="1"/>
                </p:cNvGraphicFramePr>
                <p:nvPr/>
              </p:nvGraphicFramePr>
              <p:xfrm>
                <a:off x="864" y="2688"/>
                <a:ext cx="815" cy="1008"/>
              </p:xfrm>
              <a:graphic>
                <a:graphicData uri="http://schemas.openxmlformats.org/presentationml/2006/ole">
                  <p:oleObj spid="_x0000_s110594" name="Clip" r:id="rId4" imgW="2826720" imgH="3497040" progId="MS_ClipArt_Gallery.2">
                    <p:embed/>
                  </p:oleObj>
                </a:graphicData>
              </a:graphic>
            </p:graphicFrame>
            <p:graphicFrame>
              <p:nvGraphicFramePr>
                <p:cNvPr id="110595" name="Object 3"/>
                <p:cNvGraphicFramePr>
                  <a:graphicFrameLocks noChangeAspect="1"/>
                </p:cNvGraphicFramePr>
                <p:nvPr/>
              </p:nvGraphicFramePr>
              <p:xfrm>
                <a:off x="3448" y="3075"/>
                <a:ext cx="320" cy="466"/>
              </p:xfrm>
              <a:graphic>
                <a:graphicData uri="http://schemas.openxmlformats.org/presentationml/2006/ole">
                  <p:oleObj spid="_x0000_s110595" name="Clip" r:id="rId5" imgW="639000" imgH="640440" progId="MS_ClipArt_Gallery.2">
                    <p:embed/>
                  </p:oleObj>
                </a:graphicData>
              </a:graphic>
            </p:graphicFrame>
            <p:graphicFrame>
              <p:nvGraphicFramePr>
                <p:cNvPr id="110596" name="Object 4"/>
                <p:cNvGraphicFramePr>
                  <a:graphicFrameLocks noChangeAspect="1"/>
                </p:cNvGraphicFramePr>
                <p:nvPr/>
              </p:nvGraphicFramePr>
              <p:xfrm>
                <a:off x="2354" y="2882"/>
                <a:ext cx="460" cy="1066"/>
              </p:xfrm>
              <a:graphic>
                <a:graphicData uri="http://schemas.openxmlformats.org/presentationml/2006/ole">
                  <p:oleObj spid="_x0000_s110596" name="Clip" r:id="rId6" imgW="944280" imgH="1180440" progId="MS_ClipArt_Gallery.2">
                    <p:embed/>
                  </p:oleObj>
                </a:graphicData>
              </a:graphic>
            </p:graphicFrame>
            <p:sp>
              <p:nvSpPr>
                <p:cNvPr id="110608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818" y="3168"/>
                  <a:ext cx="3511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609" name="Line 11"/>
                <p:cNvSpPr>
                  <a:spLocks noChangeShapeType="1"/>
                </p:cNvSpPr>
                <p:nvPr/>
              </p:nvSpPr>
              <p:spPr bwMode="auto">
                <a:xfrm>
                  <a:off x="528" y="2524"/>
                  <a:ext cx="3801" cy="6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aphicFrame>
              <p:nvGraphicFramePr>
                <p:cNvPr id="110597" name="Object 5"/>
                <p:cNvGraphicFramePr>
                  <a:graphicFrameLocks noChangeAspect="1"/>
                </p:cNvGraphicFramePr>
                <p:nvPr/>
              </p:nvGraphicFramePr>
              <p:xfrm>
                <a:off x="4352" y="2976"/>
                <a:ext cx="409" cy="692"/>
              </p:xfrm>
              <a:graphic>
                <a:graphicData uri="http://schemas.openxmlformats.org/presentationml/2006/ole">
                  <p:oleObj spid="_x0000_s110597" name="Clip" r:id="rId7" imgW="2365200" imgH="2365200" progId="MS_ClipArt_Gallery.2">
                    <p:embed/>
                  </p:oleObj>
                </a:graphicData>
              </a:graphic>
            </p:graphicFrame>
          </p:grpSp>
          <p:sp>
            <p:nvSpPr>
              <p:cNvPr id="110605" name="Text Box 13"/>
              <p:cNvSpPr txBox="1">
                <a:spLocks noChangeArrowheads="1"/>
              </p:cNvSpPr>
              <p:nvPr/>
            </p:nvSpPr>
            <p:spPr bwMode="auto">
              <a:xfrm>
                <a:off x="1382" y="2736"/>
                <a:ext cx="3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b="0">
                    <a:latin typeface="Times New Roman" pitchFamily="-106" charset="0"/>
                  </a:rPr>
                  <a:t>d1</a:t>
                </a:r>
              </a:p>
            </p:txBody>
          </p:sp>
          <p:sp>
            <p:nvSpPr>
              <p:cNvPr id="110606" name="Text Box 14"/>
              <p:cNvSpPr txBox="1">
                <a:spLocks noChangeArrowheads="1"/>
              </p:cNvSpPr>
              <p:nvPr/>
            </p:nvSpPr>
            <p:spPr bwMode="auto">
              <a:xfrm>
                <a:off x="2524" y="2496"/>
                <a:ext cx="3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b="0">
                    <a:latin typeface="Times New Roman" pitchFamily="-106" charset="0"/>
                  </a:rPr>
                  <a:t>d2</a:t>
                </a:r>
              </a:p>
            </p:txBody>
          </p:sp>
          <p:sp>
            <p:nvSpPr>
              <p:cNvPr id="110607" name="Text Box 15"/>
              <p:cNvSpPr txBox="1">
                <a:spLocks noChangeArrowheads="1"/>
              </p:cNvSpPr>
              <p:nvPr/>
            </p:nvSpPr>
            <p:spPr bwMode="auto">
              <a:xfrm>
                <a:off x="3292" y="2304"/>
                <a:ext cx="3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b="0">
                    <a:latin typeface="Times New Roman" pitchFamily="-106" charset="0"/>
                  </a:rPr>
                  <a:t>d3</a:t>
                </a:r>
              </a:p>
            </p:txBody>
          </p:sp>
        </p:grpSp>
        <p:sp>
          <p:nvSpPr>
            <p:cNvPr id="110603" name="Rectangle 16"/>
            <p:cNvSpPr>
              <a:spLocks noChangeArrowheads="1"/>
            </p:cNvSpPr>
            <p:nvPr/>
          </p:nvSpPr>
          <p:spPr bwMode="auto">
            <a:xfrm>
              <a:off x="4795" y="1588"/>
              <a:ext cx="96" cy="2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0601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8025"/>
          </a:xfrm>
          <a:noFill/>
        </p:spPr>
        <p:txBody>
          <a:bodyPr/>
          <a:lstStyle/>
          <a:p>
            <a:pPr eaLnBrk="1" hangingPunct="1"/>
            <a:r>
              <a:rPr lang="en-US" sz="4000" smtClean="0"/>
              <a:t>Depth Perception from Image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533400" y="2590800"/>
            <a:ext cx="7924800" cy="581025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0"/>
              <a:t>When increasing the size of the space, natural environment structures become larger and smoother.</a:t>
            </a:r>
            <a:endParaRPr lang="en-US" b="0"/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066800"/>
            <a:ext cx="7924800" cy="1531938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</p:pic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0">
                <a:solidFill>
                  <a:schemeClr val="tx2"/>
                </a:solidFill>
              </a:rPr>
              <a:t>Statistical Regularities of Scene Volume</a:t>
            </a:r>
          </a:p>
        </p:txBody>
      </p:sp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5867400" y="49530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/>
              <a:t>Evolution of the slope of the global magnitude spectrum</a:t>
            </a:r>
          </a:p>
        </p:txBody>
      </p:sp>
      <p:pic>
        <p:nvPicPr>
          <p:cNvPr id="11264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578225"/>
            <a:ext cx="7924800" cy="1527175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</p:pic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152400" y="6477000"/>
            <a:ext cx="65166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000" b="0"/>
              <a:t>Torralba &amp; Oliva. (2002). Depth estimation from image structure. IEEE Pattern Analysis and Machine Intelligence </a:t>
            </a: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533400" y="5102225"/>
            <a:ext cx="7924800" cy="1069975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0">
                <a:solidFill>
                  <a:schemeClr val="bg1"/>
                </a:solidFill>
              </a:rPr>
              <a:t>For man-made environments, the clutter of the scene increases with increasing distance: close-up views on objects have large and homogeneous regions. When increasing the size of the space, the scene “surface” breaks down in smaller pieces (objects, walls, windows, etc).</a:t>
            </a:r>
          </a:p>
        </p:txBody>
      </p:sp>
      <p:sp>
        <p:nvSpPr>
          <p:cNvPr id="112649" name="Text Box 9"/>
          <p:cNvSpPr txBox="1">
            <a:spLocks noChangeArrowheads="1"/>
          </p:cNvSpPr>
          <p:nvPr/>
        </p:nvSpPr>
        <p:spPr bwMode="auto">
          <a:xfrm>
            <a:off x="7189788" y="6521450"/>
            <a:ext cx="1954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/>
              <a:t>Slide by Aude Oliva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5963"/>
          </a:xfrm>
        </p:spPr>
        <p:txBody>
          <a:bodyPr/>
          <a:lstStyle/>
          <a:p>
            <a:pPr eaLnBrk="1" hangingPunct="1"/>
            <a:r>
              <a:rPr lang="en-US" smtClean="0"/>
              <a:t>Image Statistics and Scene Scale</a:t>
            </a:r>
          </a:p>
        </p:txBody>
      </p:sp>
      <p:grpSp>
        <p:nvGrpSpPr>
          <p:cNvPr id="114691" name="Group 3"/>
          <p:cNvGrpSpPr>
            <a:grpSpLocks/>
          </p:cNvGrpSpPr>
          <p:nvPr/>
        </p:nvGrpSpPr>
        <p:grpSpPr bwMode="auto">
          <a:xfrm>
            <a:off x="114300" y="1384300"/>
            <a:ext cx="4076700" cy="5383213"/>
            <a:chOff x="72" y="872"/>
            <a:chExt cx="2568" cy="3391"/>
          </a:xfrm>
        </p:grpSpPr>
        <p:sp>
          <p:nvSpPr>
            <p:cNvPr id="207903" name="Text Box 4"/>
            <p:cNvSpPr txBox="1">
              <a:spLocks noChangeArrowheads="1"/>
            </p:cNvSpPr>
            <p:nvPr/>
          </p:nvSpPr>
          <p:spPr bwMode="auto">
            <a:xfrm>
              <a:off x="287" y="3399"/>
              <a:ext cx="135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b="0">
                  <a:latin typeface="Times New Roman" pitchFamily="-106" charset="0"/>
                </a:rPr>
                <a:t>Point view is unconstrained</a:t>
              </a:r>
            </a:p>
          </p:txBody>
        </p:sp>
        <p:pic>
          <p:nvPicPr>
            <p:cNvPr id="207904" name="Picture 5" descr="obj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" y="932"/>
              <a:ext cx="781" cy="78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07905" name="Picture 6" descr="obj17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95" y="899"/>
              <a:ext cx="781" cy="78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07906" name="Picture 7" descr="obj31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40" y="872"/>
              <a:ext cx="794" cy="79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07907" name="Picture 8" descr="obj33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02" y="1733"/>
              <a:ext cx="781" cy="78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07908" name="Picture 9" descr="obj35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43" y="1787"/>
              <a:ext cx="808" cy="80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07909" name="Text Box 10"/>
            <p:cNvSpPr txBox="1">
              <a:spLocks noChangeArrowheads="1"/>
            </p:cNvSpPr>
            <p:nvPr/>
          </p:nvSpPr>
          <p:spPr bwMode="auto">
            <a:xfrm>
              <a:off x="285" y="2795"/>
              <a:ext cx="116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b="0">
                  <a:latin typeface="Times New Roman" pitchFamily="-106" charset="0"/>
                </a:rPr>
                <a:t>On average, low clutter</a:t>
              </a:r>
            </a:p>
          </p:txBody>
        </p:sp>
        <p:grpSp>
          <p:nvGrpSpPr>
            <p:cNvPr id="207910" name="Group 11"/>
            <p:cNvGrpSpPr>
              <a:grpSpLocks/>
            </p:cNvGrpSpPr>
            <p:nvPr/>
          </p:nvGrpSpPr>
          <p:grpSpPr bwMode="auto">
            <a:xfrm>
              <a:off x="1599" y="2688"/>
              <a:ext cx="482" cy="480"/>
              <a:chOff x="1226" y="3730"/>
              <a:chExt cx="482" cy="480"/>
            </a:xfrm>
          </p:grpSpPr>
          <p:grpSp>
            <p:nvGrpSpPr>
              <p:cNvPr id="207912" name="Group 12"/>
              <p:cNvGrpSpPr>
                <a:grpSpLocks/>
              </p:cNvGrpSpPr>
              <p:nvPr/>
            </p:nvGrpSpPr>
            <p:grpSpPr bwMode="auto">
              <a:xfrm>
                <a:off x="1226" y="3730"/>
                <a:ext cx="482" cy="480"/>
                <a:chOff x="1226" y="3730"/>
                <a:chExt cx="482" cy="480"/>
              </a:xfrm>
            </p:grpSpPr>
            <p:sp>
              <p:nvSpPr>
                <p:cNvPr id="207938" name="Rectangle 13"/>
                <p:cNvSpPr>
                  <a:spLocks noChangeArrowheads="1"/>
                </p:cNvSpPr>
                <p:nvPr/>
              </p:nvSpPr>
              <p:spPr bwMode="auto">
                <a:xfrm>
                  <a:off x="1226" y="3730"/>
                  <a:ext cx="482" cy="480"/>
                </a:xfrm>
                <a:prstGeom prst="rect">
                  <a:avLst/>
                </a:prstGeom>
                <a:noFill/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39" name="Line 14"/>
                <p:cNvSpPr>
                  <a:spLocks noChangeShapeType="1"/>
                </p:cNvSpPr>
                <p:nvPr/>
              </p:nvSpPr>
              <p:spPr bwMode="auto">
                <a:xfrm>
                  <a:off x="1468" y="3966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40" name="Line 15"/>
                <p:cNvSpPr>
                  <a:spLocks noChangeShapeType="1"/>
                </p:cNvSpPr>
                <p:nvPr/>
              </p:nvSpPr>
              <p:spPr bwMode="auto">
                <a:xfrm>
                  <a:off x="1468" y="3966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41" name="Line 16"/>
                <p:cNvSpPr>
                  <a:spLocks noChangeShapeType="1"/>
                </p:cNvSpPr>
                <p:nvPr/>
              </p:nvSpPr>
              <p:spPr bwMode="auto">
                <a:xfrm>
                  <a:off x="1468" y="3966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42" name="Line 17"/>
                <p:cNvSpPr>
                  <a:spLocks noChangeShapeType="1"/>
                </p:cNvSpPr>
                <p:nvPr/>
              </p:nvSpPr>
              <p:spPr bwMode="auto">
                <a:xfrm>
                  <a:off x="1468" y="3966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43" name="Line 18"/>
                <p:cNvSpPr>
                  <a:spLocks noChangeShapeType="1"/>
                </p:cNvSpPr>
                <p:nvPr/>
              </p:nvSpPr>
              <p:spPr bwMode="auto">
                <a:xfrm>
                  <a:off x="1468" y="3971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44" name="Line 19"/>
                <p:cNvSpPr>
                  <a:spLocks noChangeShapeType="1"/>
                </p:cNvSpPr>
                <p:nvPr/>
              </p:nvSpPr>
              <p:spPr bwMode="auto">
                <a:xfrm>
                  <a:off x="1468" y="3971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45" name="Line 20"/>
                <p:cNvSpPr>
                  <a:spLocks noChangeShapeType="1"/>
                </p:cNvSpPr>
                <p:nvPr/>
              </p:nvSpPr>
              <p:spPr bwMode="auto">
                <a:xfrm>
                  <a:off x="1468" y="3971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46" name="Line 21"/>
                <p:cNvSpPr>
                  <a:spLocks noChangeShapeType="1"/>
                </p:cNvSpPr>
                <p:nvPr/>
              </p:nvSpPr>
              <p:spPr bwMode="auto">
                <a:xfrm>
                  <a:off x="1468" y="3971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47" name="Line 22"/>
                <p:cNvSpPr>
                  <a:spLocks noChangeShapeType="1"/>
                </p:cNvSpPr>
                <p:nvPr/>
              </p:nvSpPr>
              <p:spPr bwMode="auto">
                <a:xfrm>
                  <a:off x="1476" y="3966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48" name="Line 23"/>
                <p:cNvSpPr>
                  <a:spLocks noChangeShapeType="1"/>
                </p:cNvSpPr>
                <p:nvPr/>
              </p:nvSpPr>
              <p:spPr bwMode="auto">
                <a:xfrm>
                  <a:off x="1478" y="3966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49" name="Line 24"/>
                <p:cNvSpPr>
                  <a:spLocks noChangeShapeType="1"/>
                </p:cNvSpPr>
                <p:nvPr/>
              </p:nvSpPr>
              <p:spPr bwMode="auto">
                <a:xfrm>
                  <a:off x="1478" y="3968"/>
                  <a:ext cx="1" cy="3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50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1476" y="3971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51" name="Line 26"/>
                <p:cNvSpPr>
                  <a:spLocks noChangeShapeType="1"/>
                </p:cNvSpPr>
                <p:nvPr/>
              </p:nvSpPr>
              <p:spPr bwMode="auto">
                <a:xfrm>
                  <a:off x="1476" y="3971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52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474" y="3973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53" name="Line 28"/>
                <p:cNvSpPr>
                  <a:spLocks noChangeShapeType="1"/>
                </p:cNvSpPr>
                <p:nvPr/>
              </p:nvSpPr>
              <p:spPr bwMode="auto">
                <a:xfrm>
                  <a:off x="1474" y="3973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5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1473" y="3975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55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1471" y="3975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56" name="Line 31"/>
                <p:cNvSpPr>
                  <a:spLocks noChangeShapeType="1"/>
                </p:cNvSpPr>
                <p:nvPr/>
              </p:nvSpPr>
              <p:spPr bwMode="auto">
                <a:xfrm>
                  <a:off x="1471" y="3976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57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1469" y="3976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58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468" y="3976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59" name="Line 34"/>
                <p:cNvSpPr>
                  <a:spLocks noChangeShapeType="1"/>
                </p:cNvSpPr>
                <p:nvPr/>
              </p:nvSpPr>
              <p:spPr bwMode="auto">
                <a:xfrm flipH="1" flipV="1">
                  <a:off x="1466" y="3976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60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1464" y="3976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61" name="Line 36"/>
                <p:cNvSpPr>
                  <a:spLocks noChangeShapeType="1"/>
                </p:cNvSpPr>
                <p:nvPr/>
              </p:nvSpPr>
              <p:spPr bwMode="auto">
                <a:xfrm>
                  <a:off x="1464" y="3976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62" name="Line 37"/>
                <p:cNvSpPr>
                  <a:spLocks noChangeShapeType="1"/>
                </p:cNvSpPr>
                <p:nvPr/>
              </p:nvSpPr>
              <p:spPr bwMode="auto">
                <a:xfrm flipH="1" flipV="1">
                  <a:off x="1463" y="3975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63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1461" y="3975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64" name="Line 39"/>
                <p:cNvSpPr>
                  <a:spLocks noChangeShapeType="1"/>
                </p:cNvSpPr>
                <p:nvPr/>
              </p:nvSpPr>
              <p:spPr bwMode="auto">
                <a:xfrm flipH="1" flipV="1">
                  <a:off x="1459" y="3973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65" name="Line 40"/>
                <p:cNvSpPr>
                  <a:spLocks noChangeShapeType="1"/>
                </p:cNvSpPr>
                <p:nvPr/>
              </p:nvSpPr>
              <p:spPr bwMode="auto">
                <a:xfrm>
                  <a:off x="1459" y="3973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66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1458" y="3971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67" name="Line 42"/>
                <p:cNvSpPr>
                  <a:spLocks noChangeShapeType="1"/>
                </p:cNvSpPr>
                <p:nvPr/>
              </p:nvSpPr>
              <p:spPr bwMode="auto">
                <a:xfrm>
                  <a:off x="1458" y="3971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68" name="Line 43"/>
                <p:cNvSpPr>
                  <a:spLocks noChangeShapeType="1"/>
                </p:cNvSpPr>
                <p:nvPr/>
              </p:nvSpPr>
              <p:spPr bwMode="auto">
                <a:xfrm flipH="1" flipV="1">
                  <a:off x="1456" y="3968"/>
                  <a:ext cx="2" cy="3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69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1456" y="3966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70" name="Line 45"/>
                <p:cNvSpPr>
                  <a:spLocks noChangeShapeType="1"/>
                </p:cNvSpPr>
                <p:nvPr/>
              </p:nvSpPr>
              <p:spPr bwMode="auto">
                <a:xfrm>
                  <a:off x="1458" y="3966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71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1458" y="3964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72" name="Line 47"/>
                <p:cNvSpPr>
                  <a:spLocks noChangeShapeType="1"/>
                </p:cNvSpPr>
                <p:nvPr/>
              </p:nvSpPr>
              <p:spPr bwMode="auto">
                <a:xfrm>
                  <a:off x="1459" y="3964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73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1459" y="3963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74" name="Line 49"/>
                <p:cNvSpPr>
                  <a:spLocks noChangeShapeType="1"/>
                </p:cNvSpPr>
                <p:nvPr/>
              </p:nvSpPr>
              <p:spPr bwMode="auto">
                <a:xfrm>
                  <a:off x="1461" y="3963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75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1463" y="3961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76" name="Line 51"/>
                <p:cNvSpPr>
                  <a:spLocks noChangeShapeType="1"/>
                </p:cNvSpPr>
                <p:nvPr/>
              </p:nvSpPr>
              <p:spPr bwMode="auto">
                <a:xfrm>
                  <a:off x="1464" y="3961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77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1464" y="3959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78" name="Line 53"/>
                <p:cNvSpPr>
                  <a:spLocks noChangeShapeType="1"/>
                </p:cNvSpPr>
                <p:nvPr/>
              </p:nvSpPr>
              <p:spPr bwMode="auto">
                <a:xfrm>
                  <a:off x="1466" y="3959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79" name="Line 54"/>
                <p:cNvSpPr>
                  <a:spLocks noChangeShapeType="1"/>
                </p:cNvSpPr>
                <p:nvPr/>
              </p:nvSpPr>
              <p:spPr bwMode="auto">
                <a:xfrm>
                  <a:off x="1468" y="3959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80" name="Line 55"/>
                <p:cNvSpPr>
                  <a:spLocks noChangeShapeType="1"/>
                </p:cNvSpPr>
                <p:nvPr/>
              </p:nvSpPr>
              <p:spPr bwMode="auto">
                <a:xfrm>
                  <a:off x="1469" y="3959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81" name="Line 56"/>
                <p:cNvSpPr>
                  <a:spLocks noChangeShapeType="1"/>
                </p:cNvSpPr>
                <p:nvPr/>
              </p:nvSpPr>
              <p:spPr bwMode="auto">
                <a:xfrm>
                  <a:off x="1471" y="3961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82" name="Line 57"/>
                <p:cNvSpPr>
                  <a:spLocks noChangeShapeType="1"/>
                </p:cNvSpPr>
                <p:nvPr/>
              </p:nvSpPr>
              <p:spPr bwMode="auto">
                <a:xfrm>
                  <a:off x="1471" y="3961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83" name="Line 58"/>
                <p:cNvSpPr>
                  <a:spLocks noChangeShapeType="1"/>
                </p:cNvSpPr>
                <p:nvPr/>
              </p:nvSpPr>
              <p:spPr bwMode="auto">
                <a:xfrm>
                  <a:off x="1473" y="3963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84" name="Line 59"/>
                <p:cNvSpPr>
                  <a:spLocks noChangeShapeType="1"/>
                </p:cNvSpPr>
                <p:nvPr/>
              </p:nvSpPr>
              <p:spPr bwMode="auto">
                <a:xfrm>
                  <a:off x="1474" y="3963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85" name="Line 60"/>
                <p:cNvSpPr>
                  <a:spLocks noChangeShapeType="1"/>
                </p:cNvSpPr>
                <p:nvPr/>
              </p:nvSpPr>
              <p:spPr bwMode="auto">
                <a:xfrm>
                  <a:off x="1474" y="3964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86" name="Line 61"/>
                <p:cNvSpPr>
                  <a:spLocks noChangeShapeType="1"/>
                </p:cNvSpPr>
                <p:nvPr/>
              </p:nvSpPr>
              <p:spPr bwMode="auto">
                <a:xfrm>
                  <a:off x="1476" y="3964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87" name="Line 62"/>
                <p:cNvSpPr>
                  <a:spLocks noChangeShapeType="1"/>
                </p:cNvSpPr>
                <p:nvPr/>
              </p:nvSpPr>
              <p:spPr bwMode="auto">
                <a:xfrm>
                  <a:off x="1505" y="3968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88" name="Line 63"/>
                <p:cNvSpPr>
                  <a:spLocks noChangeShapeType="1"/>
                </p:cNvSpPr>
                <p:nvPr/>
              </p:nvSpPr>
              <p:spPr bwMode="auto">
                <a:xfrm>
                  <a:off x="1505" y="3968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89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1503" y="3968"/>
                  <a:ext cx="2" cy="3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90" name="Line 65"/>
                <p:cNvSpPr>
                  <a:spLocks noChangeShapeType="1"/>
                </p:cNvSpPr>
                <p:nvPr/>
              </p:nvSpPr>
              <p:spPr bwMode="auto">
                <a:xfrm>
                  <a:off x="1503" y="3971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91" name="Line 66"/>
                <p:cNvSpPr>
                  <a:spLocks noChangeShapeType="1"/>
                </p:cNvSpPr>
                <p:nvPr/>
              </p:nvSpPr>
              <p:spPr bwMode="auto">
                <a:xfrm>
                  <a:off x="1503" y="3973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92" name="Line 67"/>
                <p:cNvSpPr>
                  <a:spLocks noChangeShapeType="1"/>
                </p:cNvSpPr>
                <p:nvPr/>
              </p:nvSpPr>
              <p:spPr bwMode="auto">
                <a:xfrm>
                  <a:off x="1503" y="3973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93" name="Line 68"/>
                <p:cNvSpPr>
                  <a:spLocks noChangeShapeType="1"/>
                </p:cNvSpPr>
                <p:nvPr/>
              </p:nvSpPr>
              <p:spPr bwMode="auto">
                <a:xfrm flipH="1" flipV="1">
                  <a:off x="1502" y="3971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94" name="Line 69"/>
                <p:cNvSpPr>
                  <a:spLocks noChangeShapeType="1"/>
                </p:cNvSpPr>
                <p:nvPr/>
              </p:nvSpPr>
              <p:spPr bwMode="auto">
                <a:xfrm flipH="1">
                  <a:off x="1500" y="3971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95" name="Line 70"/>
                <p:cNvSpPr>
                  <a:spLocks noChangeShapeType="1"/>
                </p:cNvSpPr>
                <p:nvPr/>
              </p:nvSpPr>
              <p:spPr bwMode="auto">
                <a:xfrm>
                  <a:off x="1500" y="3973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96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1498" y="3973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97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1496" y="3973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98" name="Line 73"/>
                <p:cNvSpPr>
                  <a:spLocks noChangeShapeType="1"/>
                </p:cNvSpPr>
                <p:nvPr/>
              </p:nvSpPr>
              <p:spPr bwMode="auto">
                <a:xfrm>
                  <a:off x="1496" y="3975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99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1495" y="3976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00" name="Line 75"/>
                <p:cNvSpPr>
                  <a:spLocks noChangeShapeType="1"/>
                </p:cNvSpPr>
                <p:nvPr/>
              </p:nvSpPr>
              <p:spPr bwMode="auto">
                <a:xfrm>
                  <a:off x="1495" y="3976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01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1493" y="3978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02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1491" y="3978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03" name="Line 78"/>
                <p:cNvSpPr>
                  <a:spLocks noChangeShapeType="1"/>
                </p:cNvSpPr>
                <p:nvPr/>
              </p:nvSpPr>
              <p:spPr bwMode="auto">
                <a:xfrm>
                  <a:off x="1491" y="3980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04" name="Line 79"/>
                <p:cNvSpPr>
                  <a:spLocks noChangeShapeType="1"/>
                </p:cNvSpPr>
                <p:nvPr/>
              </p:nvSpPr>
              <p:spPr bwMode="auto">
                <a:xfrm flipH="1">
                  <a:off x="1490" y="3980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05" name="Line 80"/>
                <p:cNvSpPr>
                  <a:spLocks noChangeShapeType="1"/>
                </p:cNvSpPr>
                <p:nvPr/>
              </p:nvSpPr>
              <p:spPr bwMode="auto">
                <a:xfrm>
                  <a:off x="1490" y="3981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06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1488" y="3981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07" name="Line 82"/>
                <p:cNvSpPr>
                  <a:spLocks noChangeShapeType="1"/>
                </p:cNvSpPr>
                <p:nvPr/>
              </p:nvSpPr>
              <p:spPr bwMode="auto">
                <a:xfrm>
                  <a:off x="1488" y="3983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08" name="Line 83"/>
                <p:cNvSpPr>
                  <a:spLocks noChangeShapeType="1"/>
                </p:cNvSpPr>
                <p:nvPr/>
              </p:nvSpPr>
              <p:spPr bwMode="auto">
                <a:xfrm flipH="1">
                  <a:off x="1486" y="3983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09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1485" y="3983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10" name="Line 85"/>
                <p:cNvSpPr>
                  <a:spLocks noChangeShapeType="1"/>
                </p:cNvSpPr>
                <p:nvPr/>
              </p:nvSpPr>
              <p:spPr bwMode="auto">
                <a:xfrm flipH="1">
                  <a:off x="1483" y="3985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11" name="Line 86"/>
                <p:cNvSpPr>
                  <a:spLocks noChangeShapeType="1"/>
                </p:cNvSpPr>
                <p:nvPr/>
              </p:nvSpPr>
              <p:spPr bwMode="auto">
                <a:xfrm>
                  <a:off x="1483" y="3985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12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1481" y="3986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13" name="Line 88"/>
                <p:cNvSpPr>
                  <a:spLocks noChangeShapeType="1"/>
                </p:cNvSpPr>
                <p:nvPr/>
              </p:nvSpPr>
              <p:spPr bwMode="auto">
                <a:xfrm>
                  <a:off x="1481" y="3988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14" name="Line 89"/>
                <p:cNvSpPr>
                  <a:spLocks noChangeShapeType="1"/>
                </p:cNvSpPr>
                <p:nvPr/>
              </p:nvSpPr>
              <p:spPr bwMode="auto">
                <a:xfrm flipH="1">
                  <a:off x="1480" y="3988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15" name="Line 90"/>
                <p:cNvSpPr>
                  <a:spLocks noChangeShapeType="1"/>
                </p:cNvSpPr>
                <p:nvPr/>
              </p:nvSpPr>
              <p:spPr bwMode="auto">
                <a:xfrm flipH="1">
                  <a:off x="1478" y="3990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16" name="Line 91"/>
                <p:cNvSpPr>
                  <a:spLocks noChangeShapeType="1"/>
                </p:cNvSpPr>
                <p:nvPr/>
              </p:nvSpPr>
              <p:spPr bwMode="auto">
                <a:xfrm flipH="1">
                  <a:off x="1476" y="3990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17" name="Line 92"/>
                <p:cNvSpPr>
                  <a:spLocks noChangeShapeType="1"/>
                </p:cNvSpPr>
                <p:nvPr/>
              </p:nvSpPr>
              <p:spPr bwMode="auto">
                <a:xfrm flipH="1">
                  <a:off x="1474" y="3990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18" name="Line 93"/>
                <p:cNvSpPr>
                  <a:spLocks noChangeShapeType="1"/>
                </p:cNvSpPr>
                <p:nvPr/>
              </p:nvSpPr>
              <p:spPr bwMode="auto">
                <a:xfrm>
                  <a:off x="1474" y="3991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19" name="Line 94"/>
                <p:cNvSpPr>
                  <a:spLocks noChangeShapeType="1"/>
                </p:cNvSpPr>
                <p:nvPr/>
              </p:nvSpPr>
              <p:spPr bwMode="auto">
                <a:xfrm flipH="1">
                  <a:off x="1473" y="3991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20" name="Line 95"/>
                <p:cNvSpPr>
                  <a:spLocks noChangeShapeType="1"/>
                </p:cNvSpPr>
                <p:nvPr/>
              </p:nvSpPr>
              <p:spPr bwMode="auto">
                <a:xfrm flipH="1">
                  <a:off x="1471" y="3993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21" name="Line 96"/>
                <p:cNvSpPr>
                  <a:spLocks noChangeShapeType="1"/>
                </p:cNvSpPr>
                <p:nvPr/>
              </p:nvSpPr>
              <p:spPr bwMode="auto">
                <a:xfrm>
                  <a:off x="1471" y="3993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22" name="Line 97"/>
                <p:cNvSpPr>
                  <a:spLocks noChangeShapeType="1"/>
                </p:cNvSpPr>
                <p:nvPr/>
              </p:nvSpPr>
              <p:spPr bwMode="auto">
                <a:xfrm>
                  <a:off x="1471" y="3993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23" name="Line 98"/>
                <p:cNvSpPr>
                  <a:spLocks noChangeShapeType="1"/>
                </p:cNvSpPr>
                <p:nvPr/>
              </p:nvSpPr>
              <p:spPr bwMode="auto">
                <a:xfrm flipH="1">
                  <a:off x="1469" y="3995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24" name="Line 99"/>
                <p:cNvSpPr>
                  <a:spLocks noChangeShapeType="1"/>
                </p:cNvSpPr>
                <p:nvPr/>
              </p:nvSpPr>
              <p:spPr bwMode="auto">
                <a:xfrm flipH="1">
                  <a:off x="1468" y="3997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25" name="Line 100"/>
                <p:cNvSpPr>
                  <a:spLocks noChangeShapeType="1"/>
                </p:cNvSpPr>
                <p:nvPr/>
              </p:nvSpPr>
              <p:spPr bwMode="auto">
                <a:xfrm>
                  <a:off x="1468" y="3997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26" name="Line 101"/>
                <p:cNvSpPr>
                  <a:spLocks noChangeShapeType="1"/>
                </p:cNvSpPr>
                <p:nvPr/>
              </p:nvSpPr>
              <p:spPr bwMode="auto">
                <a:xfrm>
                  <a:off x="1468" y="3997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27" name="Line 102"/>
                <p:cNvSpPr>
                  <a:spLocks noChangeShapeType="1"/>
                </p:cNvSpPr>
                <p:nvPr/>
              </p:nvSpPr>
              <p:spPr bwMode="auto">
                <a:xfrm flipH="1">
                  <a:off x="1466" y="3997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28" name="Line 103"/>
                <p:cNvSpPr>
                  <a:spLocks noChangeShapeType="1"/>
                </p:cNvSpPr>
                <p:nvPr/>
              </p:nvSpPr>
              <p:spPr bwMode="auto">
                <a:xfrm flipH="1" flipV="1">
                  <a:off x="1464" y="3995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29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1464" y="3993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30" name="Line 105"/>
                <p:cNvSpPr>
                  <a:spLocks noChangeShapeType="1"/>
                </p:cNvSpPr>
                <p:nvPr/>
              </p:nvSpPr>
              <p:spPr bwMode="auto">
                <a:xfrm>
                  <a:off x="1464" y="3993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31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1463" y="3993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32" name="Line 107"/>
                <p:cNvSpPr>
                  <a:spLocks noChangeShapeType="1"/>
                </p:cNvSpPr>
                <p:nvPr/>
              </p:nvSpPr>
              <p:spPr bwMode="auto">
                <a:xfrm flipH="1" flipV="1">
                  <a:off x="1461" y="3991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33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1459" y="3991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34" name="Line 109"/>
                <p:cNvSpPr>
                  <a:spLocks noChangeShapeType="1"/>
                </p:cNvSpPr>
                <p:nvPr/>
              </p:nvSpPr>
              <p:spPr bwMode="auto">
                <a:xfrm flipH="1" flipV="1">
                  <a:off x="1458" y="3990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35" name="Line 110"/>
                <p:cNvSpPr>
                  <a:spLocks noChangeShapeType="1"/>
                </p:cNvSpPr>
                <p:nvPr/>
              </p:nvSpPr>
              <p:spPr bwMode="auto">
                <a:xfrm flipH="1">
                  <a:off x="1456" y="3990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36" name="Line 111"/>
                <p:cNvSpPr>
                  <a:spLocks noChangeShapeType="1"/>
                </p:cNvSpPr>
                <p:nvPr/>
              </p:nvSpPr>
              <p:spPr bwMode="auto">
                <a:xfrm>
                  <a:off x="1456" y="3990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37" name="Line 112"/>
                <p:cNvSpPr>
                  <a:spLocks noChangeShapeType="1"/>
                </p:cNvSpPr>
                <p:nvPr/>
              </p:nvSpPr>
              <p:spPr bwMode="auto">
                <a:xfrm flipH="1" flipV="1">
                  <a:off x="1454" y="3988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38" name="Line 113"/>
                <p:cNvSpPr>
                  <a:spLocks noChangeShapeType="1"/>
                </p:cNvSpPr>
                <p:nvPr/>
              </p:nvSpPr>
              <p:spPr bwMode="auto">
                <a:xfrm>
                  <a:off x="1454" y="3988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39" name="Line 114"/>
                <p:cNvSpPr>
                  <a:spLocks noChangeShapeType="1"/>
                </p:cNvSpPr>
                <p:nvPr/>
              </p:nvSpPr>
              <p:spPr bwMode="auto">
                <a:xfrm flipH="1" flipV="1">
                  <a:off x="1453" y="3986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40" name="Line 115"/>
                <p:cNvSpPr>
                  <a:spLocks noChangeShapeType="1"/>
                </p:cNvSpPr>
                <p:nvPr/>
              </p:nvSpPr>
              <p:spPr bwMode="auto">
                <a:xfrm flipV="1">
                  <a:off x="1453" y="3985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41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1451" y="3985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42" name="Line 117"/>
                <p:cNvSpPr>
                  <a:spLocks noChangeShapeType="1"/>
                </p:cNvSpPr>
                <p:nvPr/>
              </p:nvSpPr>
              <p:spPr bwMode="auto">
                <a:xfrm flipH="1" flipV="1">
                  <a:off x="1449" y="3983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43" name="Line 118"/>
                <p:cNvSpPr>
                  <a:spLocks noChangeShapeType="1"/>
                </p:cNvSpPr>
                <p:nvPr/>
              </p:nvSpPr>
              <p:spPr bwMode="auto">
                <a:xfrm flipH="1">
                  <a:off x="1447" y="3983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44" name="Line 119"/>
                <p:cNvSpPr>
                  <a:spLocks noChangeShapeType="1"/>
                </p:cNvSpPr>
                <p:nvPr/>
              </p:nvSpPr>
              <p:spPr bwMode="auto">
                <a:xfrm>
                  <a:off x="1447" y="3983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45" name="Line 120"/>
                <p:cNvSpPr>
                  <a:spLocks noChangeShapeType="1"/>
                </p:cNvSpPr>
                <p:nvPr/>
              </p:nvSpPr>
              <p:spPr bwMode="auto">
                <a:xfrm flipH="1" flipV="1">
                  <a:off x="1446" y="3981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46" name="Line 121"/>
                <p:cNvSpPr>
                  <a:spLocks noChangeShapeType="1"/>
                </p:cNvSpPr>
                <p:nvPr/>
              </p:nvSpPr>
              <p:spPr bwMode="auto">
                <a:xfrm>
                  <a:off x="1446" y="3981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47" name="Line 122"/>
                <p:cNvSpPr>
                  <a:spLocks noChangeShapeType="1"/>
                </p:cNvSpPr>
                <p:nvPr/>
              </p:nvSpPr>
              <p:spPr bwMode="auto">
                <a:xfrm flipH="1" flipV="1">
                  <a:off x="1444" y="3980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48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1442" y="3980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49" name="Line 124"/>
                <p:cNvSpPr>
                  <a:spLocks noChangeShapeType="1"/>
                </p:cNvSpPr>
                <p:nvPr/>
              </p:nvSpPr>
              <p:spPr bwMode="auto">
                <a:xfrm flipH="1" flipV="1">
                  <a:off x="1441" y="3978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50" name="Line 125"/>
                <p:cNvSpPr>
                  <a:spLocks noChangeShapeType="1"/>
                </p:cNvSpPr>
                <p:nvPr/>
              </p:nvSpPr>
              <p:spPr bwMode="auto">
                <a:xfrm>
                  <a:off x="1441" y="3978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51" name="Line 126"/>
                <p:cNvSpPr>
                  <a:spLocks noChangeShapeType="1"/>
                </p:cNvSpPr>
                <p:nvPr/>
              </p:nvSpPr>
              <p:spPr bwMode="auto">
                <a:xfrm flipH="1" flipV="1">
                  <a:off x="1439" y="3976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52" name="Line 127"/>
                <p:cNvSpPr>
                  <a:spLocks noChangeShapeType="1"/>
                </p:cNvSpPr>
                <p:nvPr/>
              </p:nvSpPr>
              <p:spPr bwMode="auto">
                <a:xfrm>
                  <a:off x="1439" y="3976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53" name="Line 128"/>
                <p:cNvSpPr>
                  <a:spLocks noChangeShapeType="1"/>
                </p:cNvSpPr>
                <p:nvPr/>
              </p:nvSpPr>
              <p:spPr bwMode="auto">
                <a:xfrm flipV="1">
                  <a:off x="1439" y="3975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54" name="Line 129"/>
                <p:cNvSpPr>
                  <a:spLocks noChangeShapeType="1"/>
                </p:cNvSpPr>
                <p:nvPr/>
              </p:nvSpPr>
              <p:spPr bwMode="auto">
                <a:xfrm flipH="1" flipV="1">
                  <a:off x="1437" y="3973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55" name="Line 130"/>
                <p:cNvSpPr>
                  <a:spLocks noChangeShapeType="1"/>
                </p:cNvSpPr>
                <p:nvPr/>
              </p:nvSpPr>
              <p:spPr bwMode="auto">
                <a:xfrm flipH="1">
                  <a:off x="1436" y="3973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56" name="Line 131"/>
                <p:cNvSpPr>
                  <a:spLocks noChangeShapeType="1"/>
                </p:cNvSpPr>
                <p:nvPr/>
              </p:nvSpPr>
              <p:spPr bwMode="auto">
                <a:xfrm>
                  <a:off x="1436" y="3973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57" name="Line 132"/>
                <p:cNvSpPr>
                  <a:spLocks noChangeShapeType="1"/>
                </p:cNvSpPr>
                <p:nvPr/>
              </p:nvSpPr>
              <p:spPr bwMode="auto">
                <a:xfrm flipV="1">
                  <a:off x="1436" y="3971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58" name="Line 133"/>
                <p:cNvSpPr>
                  <a:spLocks noChangeShapeType="1"/>
                </p:cNvSpPr>
                <p:nvPr/>
              </p:nvSpPr>
              <p:spPr bwMode="auto">
                <a:xfrm>
                  <a:off x="1436" y="3971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59" name="Line 134"/>
                <p:cNvSpPr>
                  <a:spLocks noChangeShapeType="1"/>
                </p:cNvSpPr>
                <p:nvPr/>
              </p:nvSpPr>
              <p:spPr bwMode="auto">
                <a:xfrm>
                  <a:off x="1436" y="3971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60" name="Line 135"/>
                <p:cNvSpPr>
                  <a:spLocks noChangeShapeType="1"/>
                </p:cNvSpPr>
                <p:nvPr/>
              </p:nvSpPr>
              <p:spPr bwMode="auto">
                <a:xfrm>
                  <a:off x="1436" y="3971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61" name="Line 136"/>
                <p:cNvSpPr>
                  <a:spLocks noChangeShapeType="1"/>
                </p:cNvSpPr>
                <p:nvPr/>
              </p:nvSpPr>
              <p:spPr bwMode="auto">
                <a:xfrm flipH="1">
                  <a:off x="1434" y="3971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62" name="Line 137"/>
                <p:cNvSpPr>
                  <a:spLocks noChangeShapeType="1"/>
                </p:cNvSpPr>
                <p:nvPr/>
              </p:nvSpPr>
              <p:spPr bwMode="auto">
                <a:xfrm flipH="1">
                  <a:off x="1432" y="3971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63" name="Line 138"/>
                <p:cNvSpPr>
                  <a:spLocks noChangeShapeType="1"/>
                </p:cNvSpPr>
                <p:nvPr/>
              </p:nvSpPr>
              <p:spPr bwMode="auto">
                <a:xfrm>
                  <a:off x="1432" y="3973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64" name="Line 139"/>
                <p:cNvSpPr>
                  <a:spLocks noChangeShapeType="1"/>
                </p:cNvSpPr>
                <p:nvPr/>
              </p:nvSpPr>
              <p:spPr bwMode="auto">
                <a:xfrm>
                  <a:off x="1432" y="3973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65" name="Line 140"/>
                <p:cNvSpPr>
                  <a:spLocks noChangeShapeType="1"/>
                </p:cNvSpPr>
                <p:nvPr/>
              </p:nvSpPr>
              <p:spPr bwMode="auto">
                <a:xfrm flipV="1">
                  <a:off x="1432" y="3971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66" name="Line 141"/>
                <p:cNvSpPr>
                  <a:spLocks noChangeShapeType="1"/>
                </p:cNvSpPr>
                <p:nvPr/>
              </p:nvSpPr>
              <p:spPr bwMode="auto">
                <a:xfrm flipH="1" flipV="1">
                  <a:off x="1431" y="3968"/>
                  <a:ext cx="1" cy="3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67" name="Line 142"/>
                <p:cNvSpPr>
                  <a:spLocks noChangeShapeType="1"/>
                </p:cNvSpPr>
                <p:nvPr/>
              </p:nvSpPr>
              <p:spPr bwMode="auto">
                <a:xfrm>
                  <a:off x="1431" y="3968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68" name="Line 143"/>
                <p:cNvSpPr>
                  <a:spLocks noChangeShapeType="1"/>
                </p:cNvSpPr>
                <p:nvPr/>
              </p:nvSpPr>
              <p:spPr bwMode="auto">
                <a:xfrm>
                  <a:off x="1431" y="3968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69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1431" y="3966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70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1432" y="3964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71" name="Line 146"/>
                <p:cNvSpPr>
                  <a:spLocks noChangeShapeType="1"/>
                </p:cNvSpPr>
                <p:nvPr/>
              </p:nvSpPr>
              <p:spPr bwMode="auto">
                <a:xfrm>
                  <a:off x="1432" y="3964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72" name="Line 147"/>
                <p:cNvSpPr>
                  <a:spLocks noChangeShapeType="1"/>
                </p:cNvSpPr>
                <p:nvPr/>
              </p:nvSpPr>
              <p:spPr bwMode="auto">
                <a:xfrm>
                  <a:off x="1432" y="3964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73" name="Line 148"/>
                <p:cNvSpPr>
                  <a:spLocks noChangeShapeType="1"/>
                </p:cNvSpPr>
                <p:nvPr/>
              </p:nvSpPr>
              <p:spPr bwMode="auto">
                <a:xfrm>
                  <a:off x="1432" y="3964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74" name="Line 149"/>
                <p:cNvSpPr>
                  <a:spLocks noChangeShapeType="1"/>
                </p:cNvSpPr>
                <p:nvPr/>
              </p:nvSpPr>
              <p:spPr bwMode="auto">
                <a:xfrm>
                  <a:off x="1434" y="3966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75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1434" y="3966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76" name="Line 151"/>
                <p:cNvSpPr>
                  <a:spLocks noChangeShapeType="1"/>
                </p:cNvSpPr>
                <p:nvPr/>
              </p:nvSpPr>
              <p:spPr bwMode="auto">
                <a:xfrm>
                  <a:off x="1434" y="3968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77" name="Line 152"/>
                <p:cNvSpPr>
                  <a:spLocks noChangeShapeType="1"/>
                </p:cNvSpPr>
                <p:nvPr/>
              </p:nvSpPr>
              <p:spPr bwMode="auto">
                <a:xfrm>
                  <a:off x="1434" y="3968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78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1434" y="3968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79" name="Line 154"/>
                <p:cNvSpPr>
                  <a:spLocks noChangeShapeType="1"/>
                </p:cNvSpPr>
                <p:nvPr/>
              </p:nvSpPr>
              <p:spPr bwMode="auto">
                <a:xfrm flipV="1">
                  <a:off x="1434" y="3966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80" name="Line 155"/>
                <p:cNvSpPr>
                  <a:spLocks noChangeShapeType="1"/>
                </p:cNvSpPr>
                <p:nvPr/>
              </p:nvSpPr>
              <p:spPr bwMode="auto">
                <a:xfrm>
                  <a:off x="1436" y="3966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81" name="Line 156"/>
                <p:cNvSpPr>
                  <a:spLocks noChangeShapeType="1"/>
                </p:cNvSpPr>
                <p:nvPr/>
              </p:nvSpPr>
              <p:spPr bwMode="auto">
                <a:xfrm>
                  <a:off x="1436" y="3966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82" name="Line 157"/>
                <p:cNvSpPr>
                  <a:spLocks noChangeShapeType="1"/>
                </p:cNvSpPr>
                <p:nvPr/>
              </p:nvSpPr>
              <p:spPr bwMode="auto">
                <a:xfrm flipV="1">
                  <a:off x="1436" y="3964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83" name="Line 158"/>
                <p:cNvSpPr>
                  <a:spLocks noChangeShapeType="1"/>
                </p:cNvSpPr>
                <p:nvPr/>
              </p:nvSpPr>
              <p:spPr bwMode="auto">
                <a:xfrm>
                  <a:off x="1436" y="3964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84" name="Line 159"/>
                <p:cNvSpPr>
                  <a:spLocks noChangeShapeType="1"/>
                </p:cNvSpPr>
                <p:nvPr/>
              </p:nvSpPr>
              <p:spPr bwMode="auto">
                <a:xfrm>
                  <a:off x="1436" y="3964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85" name="Line 160"/>
                <p:cNvSpPr>
                  <a:spLocks noChangeShapeType="1"/>
                </p:cNvSpPr>
                <p:nvPr/>
              </p:nvSpPr>
              <p:spPr bwMode="auto">
                <a:xfrm flipV="1">
                  <a:off x="1437" y="3963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86" name="Line 161"/>
                <p:cNvSpPr>
                  <a:spLocks noChangeShapeType="1"/>
                </p:cNvSpPr>
                <p:nvPr/>
              </p:nvSpPr>
              <p:spPr bwMode="auto">
                <a:xfrm flipV="1">
                  <a:off x="1439" y="3961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87" name="Line 162"/>
                <p:cNvSpPr>
                  <a:spLocks noChangeShapeType="1"/>
                </p:cNvSpPr>
                <p:nvPr/>
              </p:nvSpPr>
              <p:spPr bwMode="auto">
                <a:xfrm>
                  <a:off x="1439" y="3961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88" name="Line 163"/>
                <p:cNvSpPr>
                  <a:spLocks noChangeShapeType="1"/>
                </p:cNvSpPr>
                <p:nvPr/>
              </p:nvSpPr>
              <p:spPr bwMode="auto">
                <a:xfrm flipV="1">
                  <a:off x="1439" y="3959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89" name="Line 164"/>
                <p:cNvSpPr>
                  <a:spLocks noChangeShapeType="1"/>
                </p:cNvSpPr>
                <p:nvPr/>
              </p:nvSpPr>
              <p:spPr bwMode="auto">
                <a:xfrm>
                  <a:off x="1441" y="3959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90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1441" y="3958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91" name="Line 166"/>
                <p:cNvSpPr>
                  <a:spLocks noChangeShapeType="1"/>
                </p:cNvSpPr>
                <p:nvPr/>
              </p:nvSpPr>
              <p:spPr bwMode="auto">
                <a:xfrm>
                  <a:off x="1442" y="3958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92" name="Line 167"/>
                <p:cNvSpPr>
                  <a:spLocks noChangeShapeType="1"/>
                </p:cNvSpPr>
                <p:nvPr/>
              </p:nvSpPr>
              <p:spPr bwMode="auto">
                <a:xfrm flipV="1">
                  <a:off x="1444" y="3956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93" name="Line 168"/>
                <p:cNvSpPr>
                  <a:spLocks noChangeShapeType="1"/>
                </p:cNvSpPr>
                <p:nvPr/>
              </p:nvSpPr>
              <p:spPr bwMode="auto">
                <a:xfrm>
                  <a:off x="1446" y="3956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94" name="Line 169"/>
                <p:cNvSpPr>
                  <a:spLocks noChangeShapeType="1"/>
                </p:cNvSpPr>
                <p:nvPr/>
              </p:nvSpPr>
              <p:spPr bwMode="auto">
                <a:xfrm flipV="1">
                  <a:off x="1446" y="3954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95" name="Line 170"/>
                <p:cNvSpPr>
                  <a:spLocks noChangeShapeType="1"/>
                </p:cNvSpPr>
                <p:nvPr/>
              </p:nvSpPr>
              <p:spPr bwMode="auto">
                <a:xfrm flipV="1">
                  <a:off x="1447" y="3953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96" name="Line 171"/>
                <p:cNvSpPr>
                  <a:spLocks noChangeShapeType="1"/>
                </p:cNvSpPr>
                <p:nvPr/>
              </p:nvSpPr>
              <p:spPr bwMode="auto">
                <a:xfrm>
                  <a:off x="1447" y="3953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97" name="Line 172"/>
                <p:cNvSpPr>
                  <a:spLocks noChangeShapeType="1"/>
                </p:cNvSpPr>
                <p:nvPr/>
              </p:nvSpPr>
              <p:spPr bwMode="auto">
                <a:xfrm flipV="1">
                  <a:off x="1449" y="3953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98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1451" y="3951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99" name="Line 174"/>
                <p:cNvSpPr>
                  <a:spLocks noChangeShapeType="1"/>
                </p:cNvSpPr>
                <p:nvPr/>
              </p:nvSpPr>
              <p:spPr bwMode="auto">
                <a:xfrm>
                  <a:off x="1453" y="3951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00" name="Line 175"/>
                <p:cNvSpPr>
                  <a:spLocks noChangeShapeType="1"/>
                </p:cNvSpPr>
                <p:nvPr/>
              </p:nvSpPr>
              <p:spPr bwMode="auto">
                <a:xfrm flipV="1">
                  <a:off x="1453" y="3949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01" name="Line 176"/>
                <p:cNvSpPr>
                  <a:spLocks noChangeShapeType="1"/>
                </p:cNvSpPr>
                <p:nvPr/>
              </p:nvSpPr>
              <p:spPr bwMode="auto">
                <a:xfrm>
                  <a:off x="1454" y="3949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02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1454" y="3948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03" name="Line 178"/>
                <p:cNvSpPr>
                  <a:spLocks noChangeShapeType="1"/>
                </p:cNvSpPr>
                <p:nvPr/>
              </p:nvSpPr>
              <p:spPr bwMode="auto">
                <a:xfrm>
                  <a:off x="1456" y="3948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04" name="Line 179"/>
                <p:cNvSpPr>
                  <a:spLocks noChangeShapeType="1"/>
                </p:cNvSpPr>
                <p:nvPr/>
              </p:nvSpPr>
              <p:spPr bwMode="auto">
                <a:xfrm>
                  <a:off x="1456" y="3948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05" name="Line 180"/>
                <p:cNvSpPr>
                  <a:spLocks noChangeShapeType="1"/>
                </p:cNvSpPr>
                <p:nvPr/>
              </p:nvSpPr>
              <p:spPr bwMode="auto">
                <a:xfrm flipV="1">
                  <a:off x="1458" y="3946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06" name="Line 181"/>
                <p:cNvSpPr>
                  <a:spLocks noChangeShapeType="1"/>
                </p:cNvSpPr>
                <p:nvPr/>
              </p:nvSpPr>
              <p:spPr bwMode="auto">
                <a:xfrm>
                  <a:off x="1459" y="3946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07" name="Line 182"/>
                <p:cNvSpPr>
                  <a:spLocks noChangeShapeType="1"/>
                </p:cNvSpPr>
                <p:nvPr/>
              </p:nvSpPr>
              <p:spPr bwMode="auto">
                <a:xfrm flipV="1">
                  <a:off x="1461" y="3944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08" name="Line 183"/>
                <p:cNvSpPr>
                  <a:spLocks noChangeShapeType="1"/>
                </p:cNvSpPr>
                <p:nvPr/>
              </p:nvSpPr>
              <p:spPr bwMode="auto">
                <a:xfrm>
                  <a:off x="1463" y="3944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09" name="Line 184"/>
                <p:cNvSpPr>
                  <a:spLocks noChangeShapeType="1"/>
                </p:cNvSpPr>
                <p:nvPr/>
              </p:nvSpPr>
              <p:spPr bwMode="auto">
                <a:xfrm>
                  <a:off x="1464" y="3944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10" name="Line 185"/>
                <p:cNvSpPr>
                  <a:spLocks noChangeShapeType="1"/>
                </p:cNvSpPr>
                <p:nvPr/>
              </p:nvSpPr>
              <p:spPr bwMode="auto">
                <a:xfrm flipV="1">
                  <a:off x="1464" y="3942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11" name="Line 186"/>
                <p:cNvSpPr>
                  <a:spLocks noChangeShapeType="1"/>
                </p:cNvSpPr>
                <p:nvPr/>
              </p:nvSpPr>
              <p:spPr bwMode="auto">
                <a:xfrm flipV="1">
                  <a:off x="1464" y="3941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12" name="Line 187"/>
                <p:cNvSpPr>
                  <a:spLocks noChangeShapeType="1"/>
                </p:cNvSpPr>
                <p:nvPr/>
              </p:nvSpPr>
              <p:spPr bwMode="auto">
                <a:xfrm>
                  <a:off x="1466" y="3941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13" name="Line 188"/>
                <p:cNvSpPr>
                  <a:spLocks noChangeShapeType="1"/>
                </p:cNvSpPr>
                <p:nvPr/>
              </p:nvSpPr>
              <p:spPr bwMode="auto">
                <a:xfrm>
                  <a:off x="1468" y="3941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14" name="Line 189"/>
                <p:cNvSpPr>
                  <a:spLocks noChangeShapeType="1"/>
                </p:cNvSpPr>
                <p:nvPr/>
              </p:nvSpPr>
              <p:spPr bwMode="auto">
                <a:xfrm>
                  <a:off x="1468" y="3941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15" name="Line 190"/>
                <p:cNvSpPr>
                  <a:spLocks noChangeShapeType="1"/>
                </p:cNvSpPr>
                <p:nvPr/>
              </p:nvSpPr>
              <p:spPr bwMode="auto">
                <a:xfrm>
                  <a:off x="1468" y="3941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16" name="Line 191"/>
                <p:cNvSpPr>
                  <a:spLocks noChangeShapeType="1"/>
                </p:cNvSpPr>
                <p:nvPr/>
              </p:nvSpPr>
              <p:spPr bwMode="auto">
                <a:xfrm>
                  <a:off x="1469" y="3941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17" name="Line 192"/>
                <p:cNvSpPr>
                  <a:spLocks noChangeShapeType="1"/>
                </p:cNvSpPr>
                <p:nvPr/>
              </p:nvSpPr>
              <p:spPr bwMode="auto">
                <a:xfrm>
                  <a:off x="1471" y="3942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18" name="Line 193"/>
                <p:cNvSpPr>
                  <a:spLocks noChangeShapeType="1"/>
                </p:cNvSpPr>
                <p:nvPr/>
              </p:nvSpPr>
              <p:spPr bwMode="auto">
                <a:xfrm>
                  <a:off x="1471" y="3944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19" name="Line 194"/>
                <p:cNvSpPr>
                  <a:spLocks noChangeShapeType="1"/>
                </p:cNvSpPr>
                <p:nvPr/>
              </p:nvSpPr>
              <p:spPr bwMode="auto">
                <a:xfrm>
                  <a:off x="1471" y="3944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20" name="Line 195"/>
                <p:cNvSpPr>
                  <a:spLocks noChangeShapeType="1"/>
                </p:cNvSpPr>
                <p:nvPr/>
              </p:nvSpPr>
              <p:spPr bwMode="auto">
                <a:xfrm>
                  <a:off x="1473" y="3944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21" name="Line 196"/>
                <p:cNvSpPr>
                  <a:spLocks noChangeShapeType="1"/>
                </p:cNvSpPr>
                <p:nvPr/>
              </p:nvSpPr>
              <p:spPr bwMode="auto">
                <a:xfrm>
                  <a:off x="1474" y="3946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22" name="Line 197"/>
                <p:cNvSpPr>
                  <a:spLocks noChangeShapeType="1"/>
                </p:cNvSpPr>
                <p:nvPr/>
              </p:nvSpPr>
              <p:spPr bwMode="auto">
                <a:xfrm>
                  <a:off x="1474" y="3946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23" name="Line 198"/>
                <p:cNvSpPr>
                  <a:spLocks noChangeShapeType="1"/>
                </p:cNvSpPr>
                <p:nvPr/>
              </p:nvSpPr>
              <p:spPr bwMode="auto">
                <a:xfrm>
                  <a:off x="1476" y="3948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24" name="Line 199"/>
                <p:cNvSpPr>
                  <a:spLocks noChangeShapeType="1"/>
                </p:cNvSpPr>
                <p:nvPr/>
              </p:nvSpPr>
              <p:spPr bwMode="auto">
                <a:xfrm>
                  <a:off x="1478" y="3948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25" name="Line 200"/>
                <p:cNvSpPr>
                  <a:spLocks noChangeShapeType="1"/>
                </p:cNvSpPr>
                <p:nvPr/>
              </p:nvSpPr>
              <p:spPr bwMode="auto">
                <a:xfrm>
                  <a:off x="1480" y="3948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26" name="Line 201"/>
                <p:cNvSpPr>
                  <a:spLocks noChangeShapeType="1"/>
                </p:cNvSpPr>
                <p:nvPr/>
              </p:nvSpPr>
              <p:spPr bwMode="auto">
                <a:xfrm>
                  <a:off x="1481" y="3949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27" name="Line 202"/>
                <p:cNvSpPr>
                  <a:spLocks noChangeShapeType="1"/>
                </p:cNvSpPr>
                <p:nvPr/>
              </p:nvSpPr>
              <p:spPr bwMode="auto">
                <a:xfrm>
                  <a:off x="1481" y="3949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28" name="Line 203"/>
                <p:cNvSpPr>
                  <a:spLocks noChangeShapeType="1"/>
                </p:cNvSpPr>
                <p:nvPr/>
              </p:nvSpPr>
              <p:spPr bwMode="auto">
                <a:xfrm>
                  <a:off x="1483" y="3951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29" name="Line 204"/>
                <p:cNvSpPr>
                  <a:spLocks noChangeShapeType="1"/>
                </p:cNvSpPr>
                <p:nvPr/>
              </p:nvSpPr>
              <p:spPr bwMode="auto">
                <a:xfrm>
                  <a:off x="1483" y="3951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30" name="Line 205"/>
                <p:cNvSpPr>
                  <a:spLocks noChangeShapeType="1"/>
                </p:cNvSpPr>
                <p:nvPr/>
              </p:nvSpPr>
              <p:spPr bwMode="auto">
                <a:xfrm>
                  <a:off x="1485" y="3953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31" name="Line 206"/>
                <p:cNvSpPr>
                  <a:spLocks noChangeShapeType="1"/>
                </p:cNvSpPr>
                <p:nvPr/>
              </p:nvSpPr>
              <p:spPr bwMode="auto">
                <a:xfrm flipV="1">
                  <a:off x="1486" y="3953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32" name="Line 207"/>
                <p:cNvSpPr>
                  <a:spLocks noChangeShapeType="1"/>
                </p:cNvSpPr>
                <p:nvPr/>
              </p:nvSpPr>
              <p:spPr bwMode="auto">
                <a:xfrm>
                  <a:off x="1488" y="3953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33" name="Line 208"/>
                <p:cNvSpPr>
                  <a:spLocks noChangeShapeType="1"/>
                </p:cNvSpPr>
                <p:nvPr/>
              </p:nvSpPr>
              <p:spPr bwMode="auto">
                <a:xfrm>
                  <a:off x="1488" y="3954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34" name="Line 209"/>
                <p:cNvSpPr>
                  <a:spLocks noChangeShapeType="1"/>
                </p:cNvSpPr>
                <p:nvPr/>
              </p:nvSpPr>
              <p:spPr bwMode="auto">
                <a:xfrm>
                  <a:off x="1490" y="3956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35" name="Line 210"/>
                <p:cNvSpPr>
                  <a:spLocks noChangeShapeType="1"/>
                </p:cNvSpPr>
                <p:nvPr/>
              </p:nvSpPr>
              <p:spPr bwMode="auto">
                <a:xfrm>
                  <a:off x="1490" y="3956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36" name="Line 211"/>
                <p:cNvSpPr>
                  <a:spLocks noChangeShapeType="1"/>
                </p:cNvSpPr>
                <p:nvPr/>
              </p:nvSpPr>
              <p:spPr bwMode="auto">
                <a:xfrm>
                  <a:off x="1491" y="3958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37" name="Line 212"/>
                <p:cNvSpPr>
                  <a:spLocks noChangeShapeType="1"/>
                </p:cNvSpPr>
                <p:nvPr/>
              </p:nvSpPr>
              <p:spPr bwMode="auto">
                <a:xfrm>
                  <a:off x="1491" y="3958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7913" name="Line 213"/>
              <p:cNvSpPr>
                <a:spLocks noChangeShapeType="1"/>
              </p:cNvSpPr>
              <p:nvPr/>
            </p:nvSpPr>
            <p:spPr bwMode="auto">
              <a:xfrm>
                <a:off x="1493" y="3959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14" name="Line 214"/>
              <p:cNvSpPr>
                <a:spLocks noChangeShapeType="1"/>
              </p:cNvSpPr>
              <p:nvPr/>
            </p:nvSpPr>
            <p:spPr bwMode="auto">
              <a:xfrm>
                <a:off x="1495" y="3959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15" name="Line 215"/>
              <p:cNvSpPr>
                <a:spLocks noChangeShapeType="1"/>
              </p:cNvSpPr>
              <p:nvPr/>
            </p:nvSpPr>
            <p:spPr bwMode="auto">
              <a:xfrm>
                <a:off x="1495" y="396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16" name="Line 216"/>
              <p:cNvSpPr>
                <a:spLocks noChangeShapeType="1"/>
              </p:cNvSpPr>
              <p:nvPr/>
            </p:nvSpPr>
            <p:spPr bwMode="auto">
              <a:xfrm>
                <a:off x="1496" y="3961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17" name="Line 217"/>
              <p:cNvSpPr>
                <a:spLocks noChangeShapeType="1"/>
              </p:cNvSpPr>
              <p:nvPr/>
            </p:nvSpPr>
            <p:spPr bwMode="auto">
              <a:xfrm>
                <a:off x="1496" y="3963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18" name="Line 218"/>
              <p:cNvSpPr>
                <a:spLocks noChangeShapeType="1"/>
              </p:cNvSpPr>
              <p:nvPr/>
            </p:nvSpPr>
            <p:spPr bwMode="auto">
              <a:xfrm>
                <a:off x="1498" y="3964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19" name="Line 219"/>
              <p:cNvSpPr>
                <a:spLocks noChangeShapeType="1"/>
              </p:cNvSpPr>
              <p:nvPr/>
            </p:nvSpPr>
            <p:spPr bwMode="auto">
              <a:xfrm>
                <a:off x="1500" y="396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20" name="Line 220"/>
              <p:cNvSpPr>
                <a:spLocks noChangeShapeType="1"/>
              </p:cNvSpPr>
              <p:nvPr/>
            </p:nvSpPr>
            <p:spPr bwMode="auto">
              <a:xfrm>
                <a:off x="1500" y="396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21" name="Line 221"/>
              <p:cNvSpPr>
                <a:spLocks noChangeShapeType="1"/>
              </p:cNvSpPr>
              <p:nvPr/>
            </p:nvSpPr>
            <p:spPr bwMode="auto">
              <a:xfrm>
                <a:off x="1500" y="396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22" name="Line 222"/>
              <p:cNvSpPr>
                <a:spLocks noChangeShapeType="1"/>
              </p:cNvSpPr>
              <p:nvPr/>
            </p:nvSpPr>
            <p:spPr bwMode="auto">
              <a:xfrm>
                <a:off x="1500" y="396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23" name="Line 223"/>
              <p:cNvSpPr>
                <a:spLocks noChangeShapeType="1"/>
              </p:cNvSpPr>
              <p:nvPr/>
            </p:nvSpPr>
            <p:spPr bwMode="auto">
              <a:xfrm>
                <a:off x="1500" y="3966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24" name="Line 224"/>
              <p:cNvSpPr>
                <a:spLocks noChangeShapeType="1"/>
              </p:cNvSpPr>
              <p:nvPr/>
            </p:nvSpPr>
            <p:spPr bwMode="auto">
              <a:xfrm>
                <a:off x="1500" y="3966"/>
                <a:ext cx="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25" name="Line 225"/>
              <p:cNvSpPr>
                <a:spLocks noChangeShapeType="1"/>
              </p:cNvSpPr>
              <p:nvPr/>
            </p:nvSpPr>
            <p:spPr bwMode="auto">
              <a:xfrm flipV="1">
                <a:off x="1502" y="396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26" name="Line 226"/>
              <p:cNvSpPr>
                <a:spLocks noChangeShapeType="1"/>
              </p:cNvSpPr>
              <p:nvPr/>
            </p:nvSpPr>
            <p:spPr bwMode="auto">
              <a:xfrm>
                <a:off x="1503" y="396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27" name="Line 227"/>
              <p:cNvSpPr>
                <a:spLocks noChangeShapeType="1"/>
              </p:cNvSpPr>
              <p:nvPr/>
            </p:nvSpPr>
            <p:spPr bwMode="auto">
              <a:xfrm>
                <a:off x="1503" y="3964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28" name="Line 228"/>
              <p:cNvSpPr>
                <a:spLocks noChangeShapeType="1"/>
              </p:cNvSpPr>
              <p:nvPr/>
            </p:nvSpPr>
            <p:spPr bwMode="auto">
              <a:xfrm>
                <a:off x="1503" y="3964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29" name="Line 229"/>
              <p:cNvSpPr>
                <a:spLocks noChangeShapeType="1"/>
              </p:cNvSpPr>
              <p:nvPr/>
            </p:nvSpPr>
            <p:spPr bwMode="auto">
              <a:xfrm>
                <a:off x="1503" y="3966"/>
                <a:ext cx="2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30" name="Line 230"/>
              <p:cNvSpPr>
                <a:spLocks noChangeShapeType="1"/>
              </p:cNvSpPr>
              <p:nvPr/>
            </p:nvSpPr>
            <p:spPr bwMode="auto">
              <a:xfrm>
                <a:off x="1502" y="396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31" name="Line 231"/>
              <p:cNvSpPr>
                <a:spLocks noChangeShapeType="1"/>
              </p:cNvSpPr>
              <p:nvPr/>
            </p:nvSpPr>
            <p:spPr bwMode="auto">
              <a:xfrm>
                <a:off x="1502" y="396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32" name="Line 232"/>
              <p:cNvSpPr>
                <a:spLocks noChangeShapeType="1"/>
              </p:cNvSpPr>
              <p:nvPr/>
            </p:nvSpPr>
            <p:spPr bwMode="auto">
              <a:xfrm flipV="1">
                <a:off x="1502" y="3968"/>
                <a:ext cx="1" cy="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33" name="Line 233"/>
              <p:cNvSpPr>
                <a:spLocks noChangeShapeType="1"/>
              </p:cNvSpPr>
              <p:nvPr/>
            </p:nvSpPr>
            <p:spPr bwMode="auto">
              <a:xfrm>
                <a:off x="1502" y="3968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34" name="Line 234"/>
              <p:cNvSpPr>
                <a:spLocks noChangeShapeType="1"/>
              </p:cNvSpPr>
              <p:nvPr/>
            </p:nvSpPr>
            <p:spPr bwMode="auto">
              <a:xfrm>
                <a:off x="1500" y="39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35" name="Line 235"/>
              <p:cNvSpPr>
                <a:spLocks noChangeShapeType="1"/>
              </p:cNvSpPr>
              <p:nvPr/>
            </p:nvSpPr>
            <p:spPr bwMode="auto">
              <a:xfrm>
                <a:off x="1500" y="39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36" name="Line 236"/>
              <p:cNvSpPr>
                <a:spLocks noChangeShapeType="1"/>
              </p:cNvSpPr>
              <p:nvPr/>
            </p:nvSpPr>
            <p:spPr bwMode="auto">
              <a:xfrm>
                <a:off x="1500" y="39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37" name="Line 237"/>
              <p:cNvSpPr>
                <a:spLocks noChangeShapeType="1"/>
              </p:cNvSpPr>
              <p:nvPr/>
            </p:nvSpPr>
            <p:spPr bwMode="auto">
              <a:xfrm>
                <a:off x="1500" y="3971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07911" name="Picture 238"/>
            <p:cNvPicPr>
              <a:picLocks noChangeAspect="1" noChangeArrowheads="1"/>
            </p:cNvPicPr>
            <p:nvPr/>
          </p:nvPicPr>
          <p:blipFill>
            <a:blip r:embed="rId8">
              <a:lum bright="-38000" contrast="66000"/>
            </a:blip>
            <a:srcRect r="81261"/>
            <a:stretch>
              <a:fillRect/>
            </a:stretch>
          </p:blipFill>
          <p:spPr bwMode="auto">
            <a:xfrm>
              <a:off x="1632" y="3274"/>
              <a:ext cx="1008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4692" name="Text Box 239"/>
          <p:cNvSpPr txBox="1">
            <a:spLocks noChangeArrowheads="1"/>
          </p:cNvSpPr>
          <p:nvPr/>
        </p:nvSpPr>
        <p:spPr bwMode="auto">
          <a:xfrm>
            <a:off x="277813" y="868363"/>
            <a:ext cx="2071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0">
                <a:latin typeface="Times New Roman" pitchFamily="-106" charset="0"/>
              </a:rPr>
              <a:t>Close-up views</a:t>
            </a:r>
          </a:p>
        </p:txBody>
      </p:sp>
      <p:grpSp>
        <p:nvGrpSpPr>
          <p:cNvPr id="5" name="Group 240"/>
          <p:cNvGrpSpPr>
            <a:grpSpLocks/>
          </p:cNvGrpSpPr>
          <p:nvPr/>
        </p:nvGrpSpPr>
        <p:grpSpPr bwMode="auto">
          <a:xfrm>
            <a:off x="4572000" y="877888"/>
            <a:ext cx="4540250" cy="5903912"/>
            <a:chOff x="2880" y="553"/>
            <a:chExt cx="2860" cy="3719"/>
          </a:xfrm>
        </p:grpSpPr>
        <p:grpSp>
          <p:nvGrpSpPr>
            <p:cNvPr id="114694" name="Group 241"/>
            <p:cNvGrpSpPr>
              <a:grpSpLocks/>
            </p:cNvGrpSpPr>
            <p:nvPr/>
          </p:nvGrpSpPr>
          <p:grpSpPr bwMode="auto">
            <a:xfrm>
              <a:off x="2880" y="762"/>
              <a:ext cx="2860" cy="3510"/>
              <a:chOff x="2880" y="762"/>
              <a:chExt cx="2860" cy="3510"/>
            </a:xfrm>
          </p:grpSpPr>
          <p:sp>
            <p:nvSpPr>
              <p:cNvPr id="114696" name="Text Box 242"/>
              <p:cNvSpPr txBox="1">
                <a:spLocks noChangeArrowheads="1"/>
              </p:cNvSpPr>
              <p:nvPr/>
            </p:nvSpPr>
            <p:spPr bwMode="auto">
              <a:xfrm>
                <a:off x="2880" y="3408"/>
                <a:ext cx="166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 b="0">
                    <a:latin typeface="Times New Roman" pitchFamily="-106" charset="0"/>
                  </a:rPr>
                  <a:t>Point view is strongly  constrained</a:t>
                </a:r>
              </a:p>
            </p:txBody>
          </p:sp>
          <p:pic>
            <p:nvPicPr>
              <p:cNvPr id="114697" name="Picture 243" descr="A277094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4939" y="762"/>
                <a:ext cx="801" cy="80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14698" name="Picture 244" descr="A463096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251" y="912"/>
                <a:ext cx="799" cy="799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14699" name="Picture 245" descr="A698008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4092" y="783"/>
                <a:ext cx="801" cy="80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14700" name="Picture 246" descr="A804060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4034" y="1728"/>
                <a:ext cx="801" cy="80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14701" name="Picture 247" descr="arnat23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4886" y="1643"/>
                <a:ext cx="801" cy="80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14702" name="Text Box 248"/>
              <p:cNvSpPr txBox="1">
                <a:spLocks noChangeArrowheads="1"/>
              </p:cNvSpPr>
              <p:nvPr/>
            </p:nvSpPr>
            <p:spPr bwMode="auto">
              <a:xfrm>
                <a:off x="2880" y="2784"/>
                <a:ext cx="139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 b="0">
                    <a:latin typeface="Times New Roman" pitchFamily="-106" charset="0"/>
                  </a:rPr>
                  <a:t>On average, highly cluttered</a:t>
                </a:r>
              </a:p>
            </p:txBody>
          </p:sp>
          <p:grpSp>
            <p:nvGrpSpPr>
              <p:cNvPr id="114703" name="Group 249"/>
              <p:cNvGrpSpPr>
                <a:grpSpLocks/>
              </p:cNvGrpSpPr>
              <p:nvPr/>
            </p:nvGrpSpPr>
            <p:grpSpPr bwMode="auto">
              <a:xfrm>
                <a:off x="4272" y="2736"/>
                <a:ext cx="480" cy="480"/>
                <a:chOff x="3388" y="3730"/>
                <a:chExt cx="480" cy="480"/>
              </a:xfrm>
            </p:grpSpPr>
            <p:grpSp>
              <p:nvGrpSpPr>
                <p:cNvPr id="114705" name="Group 250"/>
                <p:cNvGrpSpPr>
                  <a:grpSpLocks/>
                </p:cNvGrpSpPr>
                <p:nvPr/>
              </p:nvGrpSpPr>
              <p:grpSpPr bwMode="auto">
                <a:xfrm>
                  <a:off x="3388" y="3730"/>
                  <a:ext cx="480" cy="480"/>
                  <a:chOff x="3388" y="3730"/>
                  <a:chExt cx="480" cy="480"/>
                </a:xfrm>
              </p:grpSpPr>
              <p:sp>
                <p:nvSpPr>
                  <p:cNvPr id="115543" name="Rectangle 251"/>
                  <p:cNvSpPr>
                    <a:spLocks noChangeArrowheads="1"/>
                  </p:cNvSpPr>
                  <p:nvPr/>
                </p:nvSpPr>
                <p:spPr bwMode="auto">
                  <a:xfrm>
                    <a:off x="3388" y="3730"/>
                    <a:ext cx="480" cy="480"/>
                  </a:xfrm>
                  <a:prstGeom prst="rect">
                    <a:avLst/>
                  </a:prstGeom>
                  <a:noFill/>
                  <a:ln w="11113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44" name="Line 252"/>
                  <p:cNvSpPr>
                    <a:spLocks noChangeShapeType="1"/>
                  </p:cNvSpPr>
                  <p:nvPr/>
                </p:nvSpPr>
                <p:spPr bwMode="auto">
                  <a:xfrm>
                    <a:off x="3628" y="396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45" name="Line 253"/>
                  <p:cNvSpPr>
                    <a:spLocks noChangeShapeType="1"/>
                  </p:cNvSpPr>
                  <p:nvPr/>
                </p:nvSpPr>
                <p:spPr bwMode="auto">
                  <a:xfrm>
                    <a:off x="3628" y="396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46" name="Line 254"/>
                  <p:cNvSpPr>
                    <a:spLocks noChangeShapeType="1"/>
                  </p:cNvSpPr>
                  <p:nvPr/>
                </p:nvSpPr>
                <p:spPr bwMode="auto">
                  <a:xfrm>
                    <a:off x="3628" y="396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47" name="Line 255"/>
                  <p:cNvSpPr>
                    <a:spLocks noChangeShapeType="1"/>
                  </p:cNvSpPr>
                  <p:nvPr/>
                </p:nvSpPr>
                <p:spPr bwMode="auto">
                  <a:xfrm>
                    <a:off x="3628" y="396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48" name="Line 256"/>
                  <p:cNvSpPr>
                    <a:spLocks noChangeShapeType="1"/>
                  </p:cNvSpPr>
                  <p:nvPr/>
                </p:nvSpPr>
                <p:spPr bwMode="auto">
                  <a:xfrm>
                    <a:off x="3628" y="397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49" name="Line 257"/>
                  <p:cNvSpPr>
                    <a:spLocks noChangeShapeType="1"/>
                  </p:cNvSpPr>
                  <p:nvPr/>
                </p:nvSpPr>
                <p:spPr bwMode="auto">
                  <a:xfrm>
                    <a:off x="3628" y="397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50" name="Line 258"/>
                  <p:cNvSpPr>
                    <a:spLocks noChangeShapeType="1"/>
                  </p:cNvSpPr>
                  <p:nvPr/>
                </p:nvSpPr>
                <p:spPr bwMode="auto">
                  <a:xfrm>
                    <a:off x="3628" y="397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51" name="Line 259"/>
                  <p:cNvSpPr>
                    <a:spLocks noChangeShapeType="1"/>
                  </p:cNvSpPr>
                  <p:nvPr/>
                </p:nvSpPr>
                <p:spPr bwMode="auto">
                  <a:xfrm>
                    <a:off x="3628" y="397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52" name="Line 260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3966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53" name="Line 2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48" y="3968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54" name="Line 262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397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55" name="Line 2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47" y="397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56" name="Line 2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45" y="3971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57" name="Line 265"/>
                  <p:cNvSpPr>
                    <a:spLocks noChangeShapeType="1"/>
                  </p:cNvSpPr>
                  <p:nvPr/>
                </p:nvSpPr>
                <p:spPr bwMode="auto">
                  <a:xfrm>
                    <a:off x="3645" y="397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58" name="Line 2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43" y="3973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59" name="Line 2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41" y="3973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60" name="Line 268"/>
                  <p:cNvSpPr>
                    <a:spLocks noChangeShapeType="1"/>
                  </p:cNvSpPr>
                  <p:nvPr/>
                </p:nvSpPr>
                <p:spPr bwMode="auto">
                  <a:xfrm>
                    <a:off x="3641" y="397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61" name="Line 2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40" y="397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62" name="Line 270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397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63" name="Line 27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8" y="3976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64" name="Line 272"/>
                  <p:cNvSpPr>
                    <a:spLocks noChangeShapeType="1"/>
                  </p:cNvSpPr>
                  <p:nvPr/>
                </p:nvSpPr>
                <p:spPr bwMode="auto">
                  <a:xfrm>
                    <a:off x="3638" y="397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65" name="Line 273"/>
                  <p:cNvSpPr>
                    <a:spLocks noChangeShapeType="1"/>
                  </p:cNvSpPr>
                  <p:nvPr/>
                </p:nvSpPr>
                <p:spPr bwMode="auto">
                  <a:xfrm>
                    <a:off x="3638" y="397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66" name="Line 2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6" y="3980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67" name="Line 275"/>
                  <p:cNvSpPr>
                    <a:spLocks noChangeShapeType="1"/>
                  </p:cNvSpPr>
                  <p:nvPr/>
                </p:nvSpPr>
                <p:spPr bwMode="auto">
                  <a:xfrm>
                    <a:off x="3636" y="398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68" name="Line 2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5" y="398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69" name="Line 277"/>
                  <p:cNvSpPr>
                    <a:spLocks noChangeShapeType="1"/>
                  </p:cNvSpPr>
                  <p:nvPr/>
                </p:nvSpPr>
                <p:spPr bwMode="auto">
                  <a:xfrm>
                    <a:off x="3635" y="398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70" name="Line 278"/>
                  <p:cNvSpPr>
                    <a:spLocks noChangeShapeType="1"/>
                  </p:cNvSpPr>
                  <p:nvPr/>
                </p:nvSpPr>
                <p:spPr bwMode="auto">
                  <a:xfrm>
                    <a:off x="3635" y="398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71" name="Line 2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3" y="3985"/>
                    <a:ext cx="2" cy="3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72" name="Line 2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1" y="3988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73" name="Line 281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398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74" name="Line 282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399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75" name="Line 283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399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76" name="Line 28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0" y="399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77" name="Line 285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399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78" name="Line 286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399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79" name="Line 287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399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80" name="Line 2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28" y="3998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81" name="Line 289"/>
                  <p:cNvSpPr>
                    <a:spLocks noChangeShapeType="1"/>
                  </p:cNvSpPr>
                  <p:nvPr/>
                </p:nvSpPr>
                <p:spPr bwMode="auto">
                  <a:xfrm>
                    <a:off x="3628" y="400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82" name="Line 29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8" y="400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83" name="Line 2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8" y="399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84" name="Line 29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26" y="3997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85" name="Line 2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6" y="399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86" name="Line 294"/>
                  <p:cNvSpPr>
                    <a:spLocks noChangeShapeType="1"/>
                  </p:cNvSpPr>
                  <p:nvPr/>
                </p:nvSpPr>
                <p:spPr bwMode="auto">
                  <a:xfrm>
                    <a:off x="3626" y="399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87" name="Line 2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6" y="399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88" name="Line 29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6" y="399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89" name="Line 29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25" y="399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90" name="Line 29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5" y="398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91" name="Line 2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23" y="3988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92" name="Line 3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3" y="3985"/>
                    <a:ext cx="1" cy="3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93" name="Line 301"/>
                  <p:cNvSpPr>
                    <a:spLocks noChangeShapeType="1"/>
                  </p:cNvSpPr>
                  <p:nvPr/>
                </p:nvSpPr>
                <p:spPr bwMode="auto">
                  <a:xfrm>
                    <a:off x="3623" y="398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94" name="Line 30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21" y="3983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95" name="Line 303"/>
                  <p:cNvSpPr>
                    <a:spLocks noChangeShapeType="1"/>
                  </p:cNvSpPr>
                  <p:nvPr/>
                </p:nvSpPr>
                <p:spPr bwMode="auto">
                  <a:xfrm>
                    <a:off x="3621" y="398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96" name="Line 30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20" y="398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97" name="Line 30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0" y="398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98" name="Line 30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0" y="397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99" name="Line 3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18" y="3978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00" name="Line 3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8" y="397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01" name="Line 309"/>
                  <p:cNvSpPr>
                    <a:spLocks noChangeShapeType="1"/>
                  </p:cNvSpPr>
                  <p:nvPr/>
                </p:nvSpPr>
                <p:spPr bwMode="auto">
                  <a:xfrm>
                    <a:off x="3618" y="397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02" name="Line 31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14" y="3975"/>
                    <a:ext cx="4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03" name="Line 311"/>
                  <p:cNvSpPr>
                    <a:spLocks noChangeShapeType="1"/>
                  </p:cNvSpPr>
                  <p:nvPr/>
                </p:nvSpPr>
                <p:spPr bwMode="auto">
                  <a:xfrm>
                    <a:off x="3614" y="397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04" name="Line 31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13" y="397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05" name="Line 3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11" y="3973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06" name="Line 314"/>
                  <p:cNvSpPr>
                    <a:spLocks noChangeShapeType="1"/>
                  </p:cNvSpPr>
                  <p:nvPr/>
                </p:nvSpPr>
                <p:spPr bwMode="auto">
                  <a:xfrm>
                    <a:off x="3611" y="397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07" name="Line 31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09" y="3971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08" name="Line 3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08" y="397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09" name="Line 3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8" y="397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10" name="Line 3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8" y="396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11" name="Line 3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8" y="396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12" name="Line 320"/>
                  <p:cNvSpPr>
                    <a:spLocks noChangeShapeType="1"/>
                  </p:cNvSpPr>
                  <p:nvPr/>
                </p:nvSpPr>
                <p:spPr bwMode="auto">
                  <a:xfrm>
                    <a:off x="3608" y="396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13" name="Line 321"/>
                  <p:cNvSpPr>
                    <a:spLocks noChangeShapeType="1"/>
                  </p:cNvSpPr>
                  <p:nvPr/>
                </p:nvSpPr>
                <p:spPr bwMode="auto">
                  <a:xfrm>
                    <a:off x="3608" y="396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14" name="Line 3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9" y="3964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15" name="Line 323"/>
                  <p:cNvSpPr>
                    <a:spLocks noChangeShapeType="1"/>
                  </p:cNvSpPr>
                  <p:nvPr/>
                </p:nvSpPr>
                <p:spPr bwMode="auto">
                  <a:xfrm>
                    <a:off x="3611" y="396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16" name="Line 324"/>
                  <p:cNvSpPr>
                    <a:spLocks noChangeShapeType="1"/>
                  </p:cNvSpPr>
                  <p:nvPr/>
                </p:nvSpPr>
                <p:spPr bwMode="auto">
                  <a:xfrm>
                    <a:off x="3611" y="3964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17" name="Line 3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3" y="396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18" name="Line 326"/>
                  <p:cNvSpPr>
                    <a:spLocks noChangeShapeType="1"/>
                  </p:cNvSpPr>
                  <p:nvPr/>
                </p:nvSpPr>
                <p:spPr bwMode="auto">
                  <a:xfrm>
                    <a:off x="3614" y="396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19" name="Line 3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4" y="3961"/>
                    <a:ext cx="4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20" name="Line 328"/>
                  <p:cNvSpPr>
                    <a:spLocks noChangeShapeType="1"/>
                  </p:cNvSpPr>
                  <p:nvPr/>
                </p:nvSpPr>
                <p:spPr bwMode="auto">
                  <a:xfrm>
                    <a:off x="3618" y="396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21" name="Line 3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8" y="395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22" name="Line 3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8" y="3958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23" name="Line 331"/>
                  <p:cNvSpPr>
                    <a:spLocks noChangeShapeType="1"/>
                  </p:cNvSpPr>
                  <p:nvPr/>
                </p:nvSpPr>
                <p:spPr bwMode="auto">
                  <a:xfrm>
                    <a:off x="3620" y="395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24" name="Line 3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0" y="395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25" name="Line 3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0" y="3954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26" name="Line 334"/>
                  <p:cNvSpPr>
                    <a:spLocks noChangeShapeType="1"/>
                  </p:cNvSpPr>
                  <p:nvPr/>
                </p:nvSpPr>
                <p:spPr bwMode="auto">
                  <a:xfrm>
                    <a:off x="3621" y="395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27" name="Line 3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1" y="3951"/>
                    <a:ext cx="2" cy="3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28" name="Line 336"/>
                  <p:cNvSpPr>
                    <a:spLocks noChangeShapeType="1"/>
                  </p:cNvSpPr>
                  <p:nvPr/>
                </p:nvSpPr>
                <p:spPr bwMode="auto">
                  <a:xfrm>
                    <a:off x="3623" y="395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29" name="Line 3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3" y="394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30" name="Line 3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3" y="3948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31" name="Line 339"/>
                  <p:cNvSpPr>
                    <a:spLocks noChangeShapeType="1"/>
                  </p:cNvSpPr>
                  <p:nvPr/>
                </p:nvSpPr>
                <p:spPr bwMode="auto">
                  <a:xfrm>
                    <a:off x="3625" y="394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32" name="Line 3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5" y="394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33" name="Line 3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6" y="3944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34" name="Line 3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6" y="394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35" name="Line 343"/>
                  <p:cNvSpPr>
                    <a:spLocks noChangeShapeType="1"/>
                  </p:cNvSpPr>
                  <p:nvPr/>
                </p:nvSpPr>
                <p:spPr bwMode="auto">
                  <a:xfrm>
                    <a:off x="3626" y="394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36" name="Line 3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6" y="394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37" name="Line 3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6" y="3939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38" name="Line 3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8" y="3937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39" name="Line 3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8" y="393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40" name="Line 348"/>
                  <p:cNvSpPr>
                    <a:spLocks noChangeShapeType="1"/>
                  </p:cNvSpPr>
                  <p:nvPr/>
                </p:nvSpPr>
                <p:spPr bwMode="auto">
                  <a:xfrm>
                    <a:off x="3628" y="393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41" name="Line 349"/>
                  <p:cNvSpPr>
                    <a:spLocks noChangeShapeType="1"/>
                  </p:cNvSpPr>
                  <p:nvPr/>
                </p:nvSpPr>
                <p:spPr bwMode="auto">
                  <a:xfrm>
                    <a:off x="3628" y="3937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42" name="Line 350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393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43" name="Line 351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394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44" name="Line 352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394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45" name="Line 353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394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46" name="Line 354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3944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47" name="Line 355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394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48" name="Line 356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394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49" name="Line 357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3948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50" name="Line 358"/>
                  <p:cNvSpPr>
                    <a:spLocks noChangeShapeType="1"/>
                  </p:cNvSpPr>
                  <p:nvPr/>
                </p:nvSpPr>
                <p:spPr bwMode="auto">
                  <a:xfrm>
                    <a:off x="3633" y="3949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51" name="Line 359"/>
                  <p:cNvSpPr>
                    <a:spLocks noChangeShapeType="1"/>
                  </p:cNvSpPr>
                  <p:nvPr/>
                </p:nvSpPr>
                <p:spPr bwMode="auto">
                  <a:xfrm>
                    <a:off x="3635" y="395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52" name="Line 360"/>
                  <p:cNvSpPr>
                    <a:spLocks noChangeShapeType="1"/>
                  </p:cNvSpPr>
                  <p:nvPr/>
                </p:nvSpPr>
                <p:spPr bwMode="auto">
                  <a:xfrm>
                    <a:off x="3635" y="3951"/>
                    <a:ext cx="1" cy="3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53" name="Line 361"/>
                  <p:cNvSpPr>
                    <a:spLocks noChangeShapeType="1"/>
                  </p:cNvSpPr>
                  <p:nvPr/>
                </p:nvSpPr>
                <p:spPr bwMode="auto">
                  <a:xfrm>
                    <a:off x="3635" y="395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54" name="Line 362"/>
                  <p:cNvSpPr>
                    <a:spLocks noChangeShapeType="1"/>
                  </p:cNvSpPr>
                  <p:nvPr/>
                </p:nvSpPr>
                <p:spPr bwMode="auto">
                  <a:xfrm>
                    <a:off x="3636" y="3954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55" name="Line 363"/>
                  <p:cNvSpPr>
                    <a:spLocks noChangeShapeType="1"/>
                  </p:cNvSpPr>
                  <p:nvPr/>
                </p:nvSpPr>
                <p:spPr bwMode="auto">
                  <a:xfrm>
                    <a:off x="3636" y="3956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56" name="Line 364"/>
                  <p:cNvSpPr>
                    <a:spLocks noChangeShapeType="1"/>
                  </p:cNvSpPr>
                  <p:nvPr/>
                </p:nvSpPr>
                <p:spPr bwMode="auto">
                  <a:xfrm>
                    <a:off x="3638" y="395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57" name="Line 365"/>
                  <p:cNvSpPr>
                    <a:spLocks noChangeShapeType="1"/>
                  </p:cNvSpPr>
                  <p:nvPr/>
                </p:nvSpPr>
                <p:spPr bwMode="auto">
                  <a:xfrm>
                    <a:off x="3638" y="395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58" name="Line 366"/>
                  <p:cNvSpPr>
                    <a:spLocks noChangeShapeType="1"/>
                  </p:cNvSpPr>
                  <p:nvPr/>
                </p:nvSpPr>
                <p:spPr bwMode="auto">
                  <a:xfrm>
                    <a:off x="3638" y="3959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59" name="Line 367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396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60" name="Line 368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396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61" name="Line 369"/>
                  <p:cNvSpPr>
                    <a:spLocks noChangeShapeType="1"/>
                  </p:cNvSpPr>
                  <p:nvPr/>
                </p:nvSpPr>
                <p:spPr bwMode="auto">
                  <a:xfrm>
                    <a:off x="3641" y="396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62" name="Line 370"/>
                  <p:cNvSpPr>
                    <a:spLocks noChangeShapeType="1"/>
                  </p:cNvSpPr>
                  <p:nvPr/>
                </p:nvSpPr>
                <p:spPr bwMode="auto">
                  <a:xfrm>
                    <a:off x="3641" y="3963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63" name="Line 371"/>
                  <p:cNvSpPr>
                    <a:spLocks noChangeShapeType="1"/>
                  </p:cNvSpPr>
                  <p:nvPr/>
                </p:nvSpPr>
                <p:spPr bwMode="auto">
                  <a:xfrm>
                    <a:off x="3643" y="3964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64" name="Line 372"/>
                  <p:cNvSpPr>
                    <a:spLocks noChangeShapeType="1"/>
                  </p:cNvSpPr>
                  <p:nvPr/>
                </p:nvSpPr>
                <p:spPr bwMode="auto">
                  <a:xfrm>
                    <a:off x="3645" y="396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65" name="Line 373"/>
                  <p:cNvSpPr>
                    <a:spLocks noChangeShapeType="1"/>
                  </p:cNvSpPr>
                  <p:nvPr/>
                </p:nvSpPr>
                <p:spPr bwMode="auto">
                  <a:xfrm>
                    <a:off x="3645" y="3964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66" name="Line 374"/>
                  <p:cNvSpPr>
                    <a:spLocks noChangeShapeType="1"/>
                  </p:cNvSpPr>
                  <p:nvPr/>
                </p:nvSpPr>
                <p:spPr bwMode="auto">
                  <a:xfrm>
                    <a:off x="3647" y="396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67" name="Line 375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396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68" name="Line 376"/>
                  <p:cNvSpPr>
                    <a:spLocks noChangeShapeType="1"/>
                  </p:cNvSpPr>
                  <p:nvPr/>
                </p:nvSpPr>
                <p:spPr bwMode="auto">
                  <a:xfrm>
                    <a:off x="3756" y="396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69" name="Line 377"/>
                  <p:cNvSpPr>
                    <a:spLocks noChangeShapeType="1"/>
                  </p:cNvSpPr>
                  <p:nvPr/>
                </p:nvSpPr>
                <p:spPr bwMode="auto">
                  <a:xfrm>
                    <a:off x="3756" y="396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70" name="Line 3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55" y="397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71" name="Line 3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53" y="3970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72" name="Line 380"/>
                  <p:cNvSpPr>
                    <a:spLocks noChangeShapeType="1"/>
                  </p:cNvSpPr>
                  <p:nvPr/>
                </p:nvSpPr>
                <p:spPr bwMode="auto">
                  <a:xfrm>
                    <a:off x="3753" y="397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73" name="Line 38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51" y="397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74" name="Line 38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51" y="3968"/>
                    <a:ext cx="2" cy="3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75" name="Line 383"/>
                  <p:cNvSpPr>
                    <a:spLocks noChangeShapeType="1"/>
                  </p:cNvSpPr>
                  <p:nvPr/>
                </p:nvSpPr>
                <p:spPr bwMode="auto">
                  <a:xfrm>
                    <a:off x="3753" y="396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76" name="Line 384"/>
                  <p:cNvSpPr>
                    <a:spLocks noChangeShapeType="1"/>
                  </p:cNvSpPr>
                  <p:nvPr/>
                </p:nvSpPr>
                <p:spPr bwMode="auto">
                  <a:xfrm>
                    <a:off x="3753" y="396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77" name="Line 38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751" y="3966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78" name="Line 386"/>
                  <p:cNvSpPr>
                    <a:spLocks noChangeShapeType="1"/>
                  </p:cNvSpPr>
                  <p:nvPr/>
                </p:nvSpPr>
                <p:spPr bwMode="auto">
                  <a:xfrm>
                    <a:off x="3751" y="3966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79" name="Line 387"/>
                  <p:cNvSpPr>
                    <a:spLocks noChangeShapeType="1"/>
                  </p:cNvSpPr>
                  <p:nvPr/>
                </p:nvSpPr>
                <p:spPr bwMode="auto">
                  <a:xfrm>
                    <a:off x="3753" y="396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80" name="Line 388"/>
                  <p:cNvSpPr>
                    <a:spLocks noChangeShapeType="1"/>
                  </p:cNvSpPr>
                  <p:nvPr/>
                </p:nvSpPr>
                <p:spPr bwMode="auto">
                  <a:xfrm>
                    <a:off x="3753" y="3966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81" name="Line 389"/>
                  <p:cNvSpPr>
                    <a:spLocks noChangeShapeType="1"/>
                  </p:cNvSpPr>
                  <p:nvPr/>
                </p:nvSpPr>
                <p:spPr bwMode="auto">
                  <a:xfrm>
                    <a:off x="3755" y="396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82" name="Line 390"/>
                  <p:cNvSpPr>
                    <a:spLocks noChangeShapeType="1"/>
                  </p:cNvSpPr>
                  <p:nvPr/>
                </p:nvSpPr>
                <p:spPr bwMode="auto">
                  <a:xfrm>
                    <a:off x="3499" y="3968"/>
                    <a:ext cx="4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83" name="Line 3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03" y="396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84" name="Line 392"/>
                  <p:cNvSpPr>
                    <a:spLocks noChangeShapeType="1"/>
                  </p:cNvSpPr>
                  <p:nvPr/>
                </p:nvSpPr>
                <p:spPr bwMode="auto">
                  <a:xfrm>
                    <a:off x="3503" y="3966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85" name="Line 393"/>
                  <p:cNvSpPr>
                    <a:spLocks noChangeShapeType="1"/>
                  </p:cNvSpPr>
                  <p:nvPr/>
                </p:nvSpPr>
                <p:spPr bwMode="auto">
                  <a:xfrm>
                    <a:off x="3505" y="396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86" name="Line 394"/>
                  <p:cNvSpPr>
                    <a:spLocks noChangeShapeType="1"/>
                  </p:cNvSpPr>
                  <p:nvPr/>
                </p:nvSpPr>
                <p:spPr bwMode="auto">
                  <a:xfrm>
                    <a:off x="3505" y="396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87" name="Line 395"/>
                  <p:cNvSpPr>
                    <a:spLocks noChangeShapeType="1"/>
                  </p:cNvSpPr>
                  <p:nvPr/>
                </p:nvSpPr>
                <p:spPr bwMode="auto">
                  <a:xfrm>
                    <a:off x="3505" y="396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88" name="Line 396"/>
                  <p:cNvSpPr>
                    <a:spLocks noChangeShapeType="1"/>
                  </p:cNvSpPr>
                  <p:nvPr/>
                </p:nvSpPr>
                <p:spPr bwMode="auto">
                  <a:xfrm>
                    <a:off x="3505" y="396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89" name="Line 397"/>
                  <p:cNvSpPr>
                    <a:spLocks noChangeShapeType="1"/>
                  </p:cNvSpPr>
                  <p:nvPr/>
                </p:nvSpPr>
                <p:spPr bwMode="auto">
                  <a:xfrm>
                    <a:off x="3505" y="3968"/>
                    <a:ext cx="1" cy="3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90" name="Line 398"/>
                  <p:cNvSpPr>
                    <a:spLocks noChangeShapeType="1"/>
                  </p:cNvSpPr>
                  <p:nvPr/>
                </p:nvSpPr>
                <p:spPr bwMode="auto">
                  <a:xfrm>
                    <a:off x="3505" y="397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91" name="Line 3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03" y="397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92" name="Line 4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03" y="397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93" name="Line 4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99" y="3970"/>
                    <a:ext cx="4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94" name="Line 40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99" y="396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95" name="Line 403"/>
                  <p:cNvSpPr>
                    <a:spLocks noChangeShapeType="1"/>
                  </p:cNvSpPr>
                  <p:nvPr/>
                </p:nvSpPr>
                <p:spPr bwMode="auto">
                  <a:xfrm>
                    <a:off x="3499" y="396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96" name="Line 404"/>
                  <p:cNvSpPr>
                    <a:spLocks noChangeShapeType="1"/>
                  </p:cNvSpPr>
                  <p:nvPr/>
                </p:nvSpPr>
                <p:spPr bwMode="auto">
                  <a:xfrm>
                    <a:off x="3743" y="396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97" name="Line 405"/>
                  <p:cNvSpPr>
                    <a:spLocks noChangeShapeType="1"/>
                  </p:cNvSpPr>
                  <p:nvPr/>
                </p:nvSpPr>
                <p:spPr bwMode="auto">
                  <a:xfrm>
                    <a:off x="3743" y="396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98" name="Line 40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43" y="396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99" name="Line 407"/>
                  <p:cNvSpPr>
                    <a:spLocks noChangeShapeType="1"/>
                  </p:cNvSpPr>
                  <p:nvPr/>
                </p:nvSpPr>
                <p:spPr bwMode="auto">
                  <a:xfrm>
                    <a:off x="3743" y="396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700" name="Line 408"/>
                  <p:cNvSpPr>
                    <a:spLocks noChangeShapeType="1"/>
                  </p:cNvSpPr>
                  <p:nvPr/>
                </p:nvSpPr>
                <p:spPr bwMode="auto">
                  <a:xfrm>
                    <a:off x="3743" y="397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701" name="Line 409"/>
                  <p:cNvSpPr>
                    <a:spLocks noChangeShapeType="1"/>
                  </p:cNvSpPr>
                  <p:nvPr/>
                </p:nvSpPr>
                <p:spPr bwMode="auto">
                  <a:xfrm>
                    <a:off x="3743" y="397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702" name="Line 410"/>
                  <p:cNvSpPr>
                    <a:spLocks noChangeShapeType="1"/>
                  </p:cNvSpPr>
                  <p:nvPr/>
                </p:nvSpPr>
                <p:spPr bwMode="auto">
                  <a:xfrm>
                    <a:off x="3743" y="397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703" name="Line 4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43" y="397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704" name="Line 412"/>
                  <p:cNvSpPr>
                    <a:spLocks noChangeShapeType="1"/>
                  </p:cNvSpPr>
                  <p:nvPr/>
                </p:nvSpPr>
                <p:spPr bwMode="auto">
                  <a:xfrm>
                    <a:off x="3513" y="3966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705" name="Line 4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13" y="3966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706" name="Line 4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13" y="396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707" name="Line 415"/>
                  <p:cNvSpPr>
                    <a:spLocks noChangeShapeType="1"/>
                  </p:cNvSpPr>
                  <p:nvPr/>
                </p:nvSpPr>
                <p:spPr bwMode="auto">
                  <a:xfrm>
                    <a:off x="3513" y="396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708" name="Line 416"/>
                  <p:cNvSpPr>
                    <a:spLocks noChangeShapeType="1"/>
                  </p:cNvSpPr>
                  <p:nvPr/>
                </p:nvSpPr>
                <p:spPr bwMode="auto">
                  <a:xfrm>
                    <a:off x="3513" y="3970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709" name="Line 4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13" y="397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710" name="Line 418"/>
                  <p:cNvSpPr>
                    <a:spLocks noChangeShapeType="1"/>
                  </p:cNvSpPr>
                  <p:nvPr/>
                </p:nvSpPr>
                <p:spPr bwMode="auto">
                  <a:xfrm>
                    <a:off x="3513" y="397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711" name="Line 4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13" y="397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72" name="Line 420"/>
                  <p:cNvSpPr>
                    <a:spLocks noChangeShapeType="1"/>
                  </p:cNvSpPr>
                  <p:nvPr/>
                </p:nvSpPr>
                <p:spPr bwMode="auto">
                  <a:xfrm>
                    <a:off x="3729" y="3964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73" name="Line 421"/>
                  <p:cNvSpPr>
                    <a:spLocks noChangeShapeType="1"/>
                  </p:cNvSpPr>
                  <p:nvPr/>
                </p:nvSpPr>
                <p:spPr bwMode="auto">
                  <a:xfrm>
                    <a:off x="3731" y="3964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74" name="Line 422"/>
                  <p:cNvSpPr>
                    <a:spLocks noChangeShapeType="1"/>
                  </p:cNvSpPr>
                  <p:nvPr/>
                </p:nvSpPr>
                <p:spPr bwMode="auto">
                  <a:xfrm>
                    <a:off x="3731" y="396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75" name="Line 423"/>
                  <p:cNvSpPr>
                    <a:spLocks noChangeShapeType="1"/>
                  </p:cNvSpPr>
                  <p:nvPr/>
                </p:nvSpPr>
                <p:spPr bwMode="auto">
                  <a:xfrm>
                    <a:off x="3731" y="3968"/>
                    <a:ext cx="1" cy="3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76" name="Line 424"/>
                  <p:cNvSpPr>
                    <a:spLocks noChangeShapeType="1"/>
                  </p:cNvSpPr>
                  <p:nvPr/>
                </p:nvSpPr>
                <p:spPr bwMode="auto">
                  <a:xfrm>
                    <a:off x="3731" y="397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77" name="Line 4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29" y="3973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78" name="Line 4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28" y="397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79" name="Line 427"/>
                  <p:cNvSpPr>
                    <a:spLocks noChangeShapeType="1"/>
                  </p:cNvSpPr>
                  <p:nvPr/>
                </p:nvSpPr>
                <p:spPr bwMode="auto">
                  <a:xfrm>
                    <a:off x="3728" y="397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80" name="Line 42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726" y="3971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81" name="Line 4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24" y="397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82" name="Line 4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23" y="397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83" name="Line 431"/>
                  <p:cNvSpPr>
                    <a:spLocks noChangeShapeType="1"/>
                  </p:cNvSpPr>
                  <p:nvPr/>
                </p:nvSpPr>
                <p:spPr bwMode="auto">
                  <a:xfrm>
                    <a:off x="3723" y="397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84" name="Line 4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21" y="3973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85" name="Line 433"/>
                  <p:cNvSpPr>
                    <a:spLocks noChangeShapeType="1"/>
                  </p:cNvSpPr>
                  <p:nvPr/>
                </p:nvSpPr>
                <p:spPr bwMode="auto">
                  <a:xfrm>
                    <a:off x="3721" y="397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86" name="Line 4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19" y="3975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87" name="Line 4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18" y="397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88" name="Line 4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16" y="3975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89" name="Line 43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714" y="3973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90" name="Line 438"/>
                  <p:cNvSpPr>
                    <a:spLocks noChangeShapeType="1"/>
                  </p:cNvSpPr>
                  <p:nvPr/>
                </p:nvSpPr>
                <p:spPr bwMode="auto">
                  <a:xfrm>
                    <a:off x="3714" y="397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91" name="Line 439"/>
                  <p:cNvSpPr>
                    <a:spLocks noChangeShapeType="1"/>
                  </p:cNvSpPr>
                  <p:nvPr/>
                </p:nvSpPr>
                <p:spPr bwMode="auto">
                  <a:xfrm>
                    <a:off x="3714" y="397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92" name="Line 4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12" y="3976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93" name="Line 441"/>
                  <p:cNvSpPr>
                    <a:spLocks noChangeShapeType="1"/>
                  </p:cNvSpPr>
                  <p:nvPr/>
                </p:nvSpPr>
                <p:spPr bwMode="auto">
                  <a:xfrm>
                    <a:off x="3712" y="397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94" name="Line 44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711" y="397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95" name="Line 443"/>
                  <p:cNvSpPr>
                    <a:spLocks noChangeShapeType="1"/>
                  </p:cNvSpPr>
                  <p:nvPr/>
                </p:nvSpPr>
                <p:spPr bwMode="auto">
                  <a:xfrm>
                    <a:off x="3711" y="397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96" name="Line 4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09" y="3976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97" name="Line 4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07" y="3976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98" name="Line 44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06" y="397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99" name="Line 44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04" y="3976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900" name="Line 4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04" y="397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901" name="Line 4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02" y="3975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902" name="Line 450"/>
                  <p:cNvSpPr>
                    <a:spLocks noChangeShapeType="1"/>
                  </p:cNvSpPr>
                  <p:nvPr/>
                </p:nvSpPr>
                <p:spPr bwMode="auto">
                  <a:xfrm>
                    <a:off x="3702" y="397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4706" name="Group 451"/>
                <p:cNvGrpSpPr>
                  <a:grpSpLocks/>
                </p:cNvGrpSpPr>
                <p:nvPr/>
              </p:nvGrpSpPr>
              <p:grpSpPr bwMode="auto">
                <a:xfrm>
                  <a:off x="3611" y="3976"/>
                  <a:ext cx="91" cy="125"/>
                  <a:chOff x="3611" y="3976"/>
                  <a:chExt cx="91" cy="125"/>
                </a:xfrm>
              </p:grpSpPr>
              <p:sp>
                <p:nvSpPr>
                  <p:cNvPr id="115343" name="Line 4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01" y="397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44" name="Line 453"/>
                  <p:cNvSpPr>
                    <a:spLocks noChangeShapeType="1"/>
                  </p:cNvSpPr>
                  <p:nvPr/>
                </p:nvSpPr>
                <p:spPr bwMode="auto">
                  <a:xfrm>
                    <a:off x="3701" y="397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45" name="Line 45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97" y="3978"/>
                    <a:ext cx="4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46" name="Line 455"/>
                  <p:cNvSpPr>
                    <a:spLocks noChangeShapeType="1"/>
                  </p:cNvSpPr>
                  <p:nvPr/>
                </p:nvSpPr>
                <p:spPr bwMode="auto">
                  <a:xfrm>
                    <a:off x="3697" y="397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47" name="Line 456"/>
                  <p:cNvSpPr>
                    <a:spLocks noChangeShapeType="1"/>
                  </p:cNvSpPr>
                  <p:nvPr/>
                </p:nvSpPr>
                <p:spPr bwMode="auto">
                  <a:xfrm>
                    <a:off x="3697" y="397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48" name="Line 4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96" y="397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49" name="Line 45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94" y="3978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50" name="Line 459"/>
                  <p:cNvSpPr>
                    <a:spLocks noChangeShapeType="1"/>
                  </p:cNvSpPr>
                  <p:nvPr/>
                </p:nvSpPr>
                <p:spPr bwMode="auto">
                  <a:xfrm>
                    <a:off x="3694" y="398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51" name="Line 460"/>
                  <p:cNvSpPr>
                    <a:spLocks noChangeShapeType="1"/>
                  </p:cNvSpPr>
                  <p:nvPr/>
                </p:nvSpPr>
                <p:spPr bwMode="auto">
                  <a:xfrm>
                    <a:off x="3694" y="398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52" name="Line 4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92" y="3981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53" name="Line 46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90" y="3981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54" name="Line 463"/>
                  <p:cNvSpPr>
                    <a:spLocks noChangeShapeType="1"/>
                  </p:cNvSpPr>
                  <p:nvPr/>
                </p:nvSpPr>
                <p:spPr bwMode="auto">
                  <a:xfrm>
                    <a:off x="3690" y="398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55" name="Line 4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89" y="398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56" name="Line 465"/>
                  <p:cNvSpPr>
                    <a:spLocks noChangeShapeType="1"/>
                  </p:cNvSpPr>
                  <p:nvPr/>
                </p:nvSpPr>
                <p:spPr bwMode="auto">
                  <a:xfrm>
                    <a:off x="3689" y="398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57" name="Line 4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87" y="3981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58" name="Line 4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85" y="3983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59" name="Line 468"/>
                  <p:cNvSpPr>
                    <a:spLocks noChangeShapeType="1"/>
                  </p:cNvSpPr>
                  <p:nvPr/>
                </p:nvSpPr>
                <p:spPr bwMode="auto">
                  <a:xfrm>
                    <a:off x="3685" y="398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60" name="Line 4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84" y="398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61" name="Line 4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80" y="3985"/>
                    <a:ext cx="4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62" name="Line 47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79" y="398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63" name="Line 472"/>
                  <p:cNvSpPr>
                    <a:spLocks noChangeShapeType="1"/>
                  </p:cNvSpPr>
                  <p:nvPr/>
                </p:nvSpPr>
                <p:spPr bwMode="auto">
                  <a:xfrm>
                    <a:off x="3679" y="398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64" name="Line 4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77" y="3985"/>
                    <a:ext cx="2" cy="3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65" name="Line 4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75" y="3988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66" name="Line 47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74" y="398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67" name="Line 476"/>
                  <p:cNvSpPr>
                    <a:spLocks noChangeShapeType="1"/>
                  </p:cNvSpPr>
                  <p:nvPr/>
                </p:nvSpPr>
                <p:spPr bwMode="auto">
                  <a:xfrm>
                    <a:off x="3674" y="398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68" name="Line 4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72" y="3988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69" name="Line 478"/>
                  <p:cNvSpPr>
                    <a:spLocks noChangeShapeType="1"/>
                  </p:cNvSpPr>
                  <p:nvPr/>
                </p:nvSpPr>
                <p:spPr bwMode="auto">
                  <a:xfrm>
                    <a:off x="3672" y="399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70" name="Line 4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70" y="3990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71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3670" y="399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72" name="Line 481"/>
                  <p:cNvSpPr>
                    <a:spLocks noChangeShapeType="1"/>
                  </p:cNvSpPr>
                  <p:nvPr/>
                </p:nvSpPr>
                <p:spPr bwMode="auto">
                  <a:xfrm>
                    <a:off x="3670" y="399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73" name="Line 482"/>
                  <p:cNvSpPr>
                    <a:spLocks noChangeShapeType="1"/>
                  </p:cNvSpPr>
                  <p:nvPr/>
                </p:nvSpPr>
                <p:spPr bwMode="auto">
                  <a:xfrm>
                    <a:off x="3670" y="399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74" name="Line 483"/>
                  <p:cNvSpPr>
                    <a:spLocks noChangeShapeType="1"/>
                  </p:cNvSpPr>
                  <p:nvPr/>
                </p:nvSpPr>
                <p:spPr bwMode="auto">
                  <a:xfrm>
                    <a:off x="3670" y="399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75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3670" y="399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76" name="Line 48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69" y="399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77" name="Line 48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69" y="399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78" name="Line 48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69" y="399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79" name="Line 4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67" y="3991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80" name="Line 4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65" y="3993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81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3665" y="399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82" name="Line 4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63" y="3995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83" name="Line 492"/>
                  <p:cNvSpPr>
                    <a:spLocks noChangeShapeType="1"/>
                  </p:cNvSpPr>
                  <p:nvPr/>
                </p:nvSpPr>
                <p:spPr bwMode="auto">
                  <a:xfrm>
                    <a:off x="3663" y="399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84" name="Line 493"/>
                  <p:cNvSpPr>
                    <a:spLocks noChangeShapeType="1"/>
                  </p:cNvSpPr>
                  <p:nvPr/>
                </p:nvSpPr>
                <p:spPr bwMode="auto">
                  <a:xfrm>
                    <a:off x="3663" y="399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85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3663" y="3997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86" name="Line 4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63" y="3998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87" name="Line 496"/>
                  <p:cNvSpPr>
                    <a:spLocks noChangeShapeType="1"/>
                  </p:cNvSpPr>
                  <p:nvPr/>
                </p:nvSpPr>
                <p:spPr bwMode="auto">
                  <a:xfrm>
                    <a:off x="3663" y="399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88" name="Line 4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62" y="400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89" name="Line 4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60" y="4002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90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3660" y="400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91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3660" y="4002"/>
                    <a:ext cx="1" cy="3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92" name="Line 501"/>
                  <p:cNvSpPr>
                    <a:spLocks noChangeShapeType="1"/>
                  </p:cNvSpPr>
                  <p:nvPr/>
                </p:nvSpPr>
                <p:spPr bwMode="auto">
                  <a:xfrm>
                    <a:off x="3660" y="400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93" name="Line 502"/>
                  <p:cNvSpPr>
                    <a:spLocks noChangeShapeType="1"/>
                  </p:cNvSpPr>
                  <p:nvPr/>
                </p:nvSpPr>
                <p:spPr bwMode="auto">
                  <a:xfrm>
                    <a:off x="3660" y="400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94" name="Line 503"/>
                  <p:cNvSpPr>
                    <a:spLocks noChangeShapeType="1"/>
                  </p:cNvSpPr>
                  <p:nvPr/>
                </p:nvSpPr>
                <p:spPr bwMode="auto">
                  <a:xfrm>
                    <a:off x="3660" y="400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95" name="Line 5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58" y="4007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96" name="Line 5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57" y="400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97" name="Line 506"/>
                  <p:cNvSpPr>
                    <a:spLocks noChangeShapeType="1"/>
                  </p:cNvSpPr>
                  <p:nvPr/>
                </p:nvSpPr>
                <p:spPr bwMode="auto">
                  <a:xfrm>
                    <a:off x="3657" y="400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98" name="Line 5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55" y="4008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99" name="Line 508"/>
                  <p:cNvSpPr>
                    <a:spLocks noChangeShapeType="1"/>
                  </p:cNvSpPr>
                  <p:nvPr/>
                </p:nvSpPr>
                <p:spPr bwMode="auto">
                  <a:xfrm>
                    <a:off x="3655" y="4010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00" name="Line 5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57" y="401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01" name="Line 5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58" y="400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02" name="Line 511"/>
                  <p:cNvSpPr>
                    <a:spLocks noChangeShapeType="1"/>
                  </p:cNvSpPr>
                  <p:nvPr/>
                </p:nvSpPr>
                <p:spPr bwMode="auto">
                  <a:xfrm>
                    <a:off x="3658" y="400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03" name="Line 512"/>
                  <p:cNvSpPr>
                    <a:spLocks noChangeShapeType="1"/>
                  </p:cNvSpPr>
                  <p:nvPr/>
                </p:nvSpPr>
                <p:spPr bwMode="auto">
                  <a:xfrm>
                    <a:off x="3658" y="4010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04" name="Line 5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58" y="4012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05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3658" y="401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06" name="Line 5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57" y="401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07" name="Line 516"/>
                  <p:cNvSpPr>
                    <a:spLocks noChangeShapeType="1"/>
                  </p:cNvSpPr>
                  <p:nvPr/>
                </p:nvSpPr>
                <p:spPr bwMode="auto">
                  <a:xfrm>
                    <a:off x="3657" y="401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08" name="Line 5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55" y="4015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09" name="Line 51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53" y="4015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10" name="Line 5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53" y="401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11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3653" y="401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12" name="Line 521"/>
                  <p:cNvSpPr>
                    <a:spLocks noChangeShapeType="1"/>
                  </p:cNvSpPr>
                  <p:nvPr/>
                </p:nvSpPr>
                <p:spPr bwMode="auto">
                  <a:xfrm>
                    <a:off x="3653" y="401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13" name="Line 5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52" y="401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14" name="Line 523"/>
                  <p:cNvSpPr>
                    <a:spLocks noChangeShapeType="1"/>
                  </p:cNvSpPr>
                  <p:nvPr/>
                </p:nvSpPr>
                <p:spPr bwMode="auto">
                  <a:xfrm>
                    <a:off x="3652" y="401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15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3652" y="4017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16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3653" y="401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17" name="Line 526"/>
                  <p:cNvSpPr>
                    <a:spLocks noChangeShapeType="1"/>
                  </p:cNvSpPr>
                  <p:nvPr/>
                </p:nvSpPr>
                <p:spPr bwMode="auto">
                  <a:xfrm>
                    <a:off x="3653" y="402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18" name="Line 527"/>
                  <p:cNvSpPr>
                    <a:spLocks noChangeShapeType="1"/>
                  </p:cNvSpPr>
                  <p:nvPr/>
                </p:nvSpPr>
                <p:spPr bwMode="auto">
                  <a:xfrm>
                    <a:off x="3653" y="402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19" name="Line 5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52" y="402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20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3652" y="402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21" name="Line 5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50" y="4025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22" name="Line 531"/>
                  <p:cNvSpPr>
                    <a:spLocks noChangeShapeType="1"/>
                  </p:cNvSpPr>
                  <p:nvPr/>
                </p:nvSpPr>
                <p:spPr bwMode="auto">
                  <a:xfrm>
                    <a:off x="3650" y="402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23" name="Line 532"/>
                  <p:cNvSpPr>
                    <a:spLocks noChangeShapeType="1"/>
                  </p:cNvSpPr>
                  <p:nvPr/>
                </p:nvSpPr>
                <p:spPr bwMode="auto">
                  <a:xfrm>
                    <a:off x="3650" y="4027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24" name="Line 533"/>
                  <p:cNvSpPr>
                    <a:spLocks noChangeShapeType="1"/>
                  </p:cNvSpPr>
                  <p:nvPr/>
                </p:nvSpPr>
                <p:spPr bwMode="auto">
                  <a:xfrm>
                    <a:off x="3652" y="402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25" name="Line 534"/>
                  <p:cNvSpPr>
                    <a:spLocks noChangeShapeType="1"/>
                  </p:cNvSpPr>
                  <p:nvPr/>
                </p:nvSpPr>
                <p:spPr bwMode="auto">
                  <a:xfrm>
                    <a:off x="3652" y="402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26" name="Line 5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48" y="4029"/>
                    <a:ext cx="4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27" name="Line 5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47" y="403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28" name="Line 537"/>
                  <p:cNvSpPr>
                    <a:spLocks noChangeShapeType="1"/>
                  </p:cNvSpPr>
                  <p:nvPr/>
                </p:nvSpPr>
                <p:spPr bwMode="auto">
                  <a:xfrm>
                    <a:off x="3647" y="403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29" name="Line 538"/>
                  <p:cNvSpPr>
                    <a:spLocks noChangeShapeType="1"/>
                  </p:cNvSpPr>
                  <p:nvPr/>
                </p:nvSpPr>
                <p:spPr bwMode="auto">
                  <a:xfrm>
                    <a:off x="3647" y="403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30" name="Line 539"/>
                  <p:cNvSpPr>
                    <a:spLocks noChangeShapeType="1"/>
                  </p:cNvSpPr>
                  <p:nvPr/>
                </p:nvSpPr>
                <p:spPr bwMode="auto">
                  <a:xfrm>
                    <a:off x="3647" y="403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31" name="Line 540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403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32" name="Line 541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4034"/>
                    <a:ext cx="1" cy="3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33" name="Line 5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47" y="403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34" name="Line 54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45" y="4037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35" name="Line 544"/>
                  <p:cNvSpPr>
                    <a:spLocks noChangeShapeType="1"/>
                  </p:cNvSpPr>
                  <p:nvPr/>
                </p:nvSpPr>
                <p:spPr bwMode="auto">
                  <a:xfrm>
                    <a:off x="3645" y="403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36" name="Line 545"/>
                  <p:cNvSpPr>
                    <a:spLocks noChangeShapeType="1"/>
                  </p:cNvSpPr>
                  <p:nvPr/>
                </p:nvSpPr>
                <p:spPr bwMode="auto">
                  <a:xfrm>
                    <a:off x="3645" y="403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37" name="Line 54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43" y="404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38" name="Line 54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41" y="404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39" name="Line 548"/>
                  <p:cNvSpPr>
                    <a:spLocks noChangeShapeType="1"/>
                  </p:cNvSpPr>
                  <p:nvPr/>
                </p:nvSpPr>
                <p:spPr bwMode="auto">
                  <a:xfrm>
                    <a:off x="3641" y="404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40" name="Line 549"/>
                  <p:cNvSpPr>
                    <a:spLocks noChangeShapeType="1"/>
                  </p:cNvSpPr>
                  <p:nvPr/>
                </p:nvSpPr>
                <p:spPr bwMode="auto">
                  <a:xfrm>
                    <a:off x="3641" y="404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41" name="Line 550"/>
                  <p:cNvSpPr>
                    <a:spLocks noChangeShapeType="1"/>
                  </p:cNvSpPr>
                  <p:nvPr/>
                </p:nvSpPr>
                <p:spPr bwMode="auto">
                  <a:xfrm>
                    <a:off x="3641" y="404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42" name="Line 551"/>
                  <p:cNvSpPr>
                    <a:spLocks noChangeShapeType="1"/>
                  </p:cNvSpPr>
                  <p:nvPr/>
                </p:nvSpPr>
                <p:spPr bwMode="auto">
                  <a:xfrm>
                    <a:off x="3641" y="404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43" name="Line 552"/>
                  <p:cNvSpPr>
                    <a:spLocks noChangeShapeType="1"/>
                  </p:cNvSpPr>
                  <p:nvPr/>
                </p:nvSpPr>
                <p:spPr bwMode="auto">
                  <a:xfrm>
                    <a:off x="3641" y="4044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44" name="Line 5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40" y="404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45" name="Line 554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4047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46" name="Line 555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404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47" name="Line 556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405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48" name="Line 557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405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49" name="Line 558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405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50" name="Line 559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4054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51" name="Line 560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405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52" name="Line 561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4057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53" name="Line 562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405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54" name="Line 563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406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55" name="Line 564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406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56" name="Line 5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8" y="4064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57" name="Line 566"/>
                  <p:cNvSpPr>
                    <a:spLocks noChangeShapeType="1"/>
                  </p:cNvSpPr>
                  <p:nvPr/>
                </p:nvSpPr>
                <p:spPr bwMode="auto">
                  <a:xfrm>
                    <a:off x="3638" y="406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58" name="Line 5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6" y="4064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59" name="Line 568"/>
                  <p:cNvSpPr>
                    <a:spLocks noChangeShapeType="1"/>
                  </p:cNvSpPr>
                  <p:nvPr/>
                </p:nvSpPr>
                <p:spPr bwMode="auto">
                  <a:xfrm>
                    <a:off x="3636" y="406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60" name="Line 569"/>
                  <p:cNvSpPr>
                    <a:spLocks noChangeShapeType="1"/>
                  </p:cNvSpPr>
                  <p:nvPr/>
                </p:nvSpPr>
                <p:spPr bwMode="auto">
                  <a:xfrm>
                    <a:off x="3636" y="406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61" name="Line 570"/>
                  <p:cNvSpPr>
                    <a:spLocks noChangeShapeType="1"/>
                  </p:cNvSpPr>
                  <p:nvPr/>
                </p:nvSpPr>
                <p:spPr bwMode="auto">
                  <a:xfrm>
                    <a:off x="3636" y="406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62" name="Line 571"/>
                  <p:cNvSpPr>
                    <a:spLocks noChangeShapeType="1"/>
                  </p:cNvSpPr>
                  <p:nvPr/>
                </p:nvSpPr>
                <p:spPr bwMode="auto">
                  <a:xfrm>
                    <a:off x="3636" y="406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63" name="Line 5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5" y="406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64" name="Line 573"/>
                  <p:cNvSpPr>
                    <a:spLocks noChangeShapeType="1"/>
                  </p:cNvSpPr>
                  <p:nvPr/>
                </p:nvSpPr>
                <p:spPr bwMode="auto">
                  <a:xfrm>
                    <a:off x="3635" y="407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65" name="Line 574"/>
                  <p:cNvSpPr>
                    <a:spLocks noChangeShapeType="1"/>
                  </p:cNvSpPr>
                  <p:nvPr/>
                </p:nvSpPr>
                <p:spPr bwMode="auto">
                  <a:xfrm>
                    <a:off x="3635" y="407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66" name="Line 5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5" y="4074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67" name="Line 576"/>
                  <p:cNvSpPr>
                    <a:spLocks noChangeShapeType="1"/>
                  </p:cNvSpPr>
                  <p:nvPr/>
                </p:nvSpPr>
                <p:spPr bwMode="auto">
                  <a:xfrm>
                    <a:off x="3635" y="407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68" name="Line 577"/>
                  <p:cNvSpPr>
                    <a:spLocks noChangeShapeType="1"/>
                  </p:cNvSpPr>
                  <p:nvPr/>
                </p:nvSpPr>
                <p:spPr bwMode="auto">
                  <a:xfrm>
                    <a:off x="3635" y="407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69" name="Line 578"/>
                  <p:cNvSpPr>
                    <a:spLocks noChangeShapeType="1"/>
                  </p:cNvSpPr>
                  <p:nvPr/>
                </p:nvSpPr>
                <p:spPr bwMode="auto">
                  <a:xfrm>
                    <a:off x="3635" y="407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70" name="Line 579"/>
                  <p:cNvSpPr>
                    <a:spLocks noChangeShapeType="1"/>
                  </p:cNvSpPr>
                  <p:nvPr/>
                </p:nvSpPr>
                <p:spPr bwMode="auto">
                  <a:xfrm>
                    <a:off x="3635" y="408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71" name="Line 5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1" y="4083"/>
                    <a:ext cx="4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72" name="Line 581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408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73" name="Line 582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408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74" name="Line 583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408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75" name="Line 584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4084"/>
                    <a:ext cx="4" cy="4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76" name="Line 585"/>
                  <p:cNvSpPr>
                    <a:spLocks noChangeShapeType="1"/>
                  </p:cNvSpPr>
                  <p:nvPr/>
                </p:nvSpPr>
                <p:spPr bwMode="auto">
                  <a:xfrm>
                    <a:off x="3635" y="408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77" name="Line 586"/>
                  <p:cNvSpPr>
                    <a:spLocks noChangeShapeType="1"/>
                  </p:cNvSpPr>
                  <p:nvPr/>
                </p:nvSpPr>
                <p:spPr bwMode="auto">
                  <a:xfrm>
                    <a:off x="3635" y="408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78" name="Line 5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3" y="4088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79" name="Line 5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1" y="4090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80" name="Line 589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409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81" name="Line 5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0" y="409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82" name="Line 591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409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83" name="Line 592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409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84" name="Line 593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409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85" name="Line 594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409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86" name="Line 595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409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87" name="Line 5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0" y="409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88" name="Line 597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410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89" name="Line 5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28" y="4100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90" name="Line 59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8" y="410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91" name="Line 6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26" y="4100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92" name="Line 60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25" y="409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93" name="Line 60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5" y="409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94" name="Line 6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6" y="409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95" name="Line 604"/>
                  <p:cNvSpPr>
                    <a:spLocks noChangeShapeType="1"/>
                  </p:cNvSpPr>
                  <p:nvPr/>
                </p:nvSpPr>
                <p:spPr bwMode="auto">
                  <a:xfrm>
                    <a:off x="3626" y="409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96" name="Line 60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6" y="409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97" name="Line 60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6" y="409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98" name="Line 6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25" y="409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99" name="Line 608"/>
                  <p:cNvSpPr>
                    <a:spLocks noChangeShapeType="1"/>
                  </p:cNvSpPr>
                  <p:nvPr/>
                </p:nvSpPr>
                <p:spPr bwMode="auto">
                  <a:xfrm>
                    <a:off x="3625" y="409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00" name="Line 6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5" y="409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01" name="Line 61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23" y="4088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02" name="Line 611"/>
                  <p:cNvSpPr>
                    <a:spLocks noChangeShapeType="1"/>
                  </p:cNvSpPr>
                  <p:nvPr/>
                </p:nvSpPr>
                <p:spPr bwMode="auto">
                  <a:xfrm>
                    <a:off x="3623" y="408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03" name="Line 612"/>
                  <p:cNvSpPr>
                    <a:spLocks noChangeShapeType="1"/>
                  </p:cNvSpPr>
                  <p:nvPr/>
                </p:nvSpPr>
                <p:spPr bwMode="auto">
                  <a:xfrm>
                    <a:off x="3623" y="408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04" name="Line 6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3" y="4084"/>
                    <a:ext cx="2" cy="4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05" name="Line 614"/>
                  <p:cNvSpPr>
                    <a:spLocks noChangeShapeType="1"/>
                  </p:cNvSpPr>
                  <p:nvPr/>
                </p:nvSpPr>
                <p:spPr bwMode="auto">
                  <a:xfrm>
                    <a:off x="3625" y="408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06" name="Line 6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5" y="408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07" name="Line 616"/>
                  <p:cNvSpPr>
                    <a:spLocks noChangeShapeType="1"/>
                  </p:cNvSpPr>
                  <p:nvPr/>
                </p:nvSpPr>
                <p:spPr bwMode="auto">
                  <a:xfrm>
                    <a:off x="3625" y="408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08" name="Line 6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23" y="4083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09" name="Line 6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3" y="408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10" name="Line 6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3" y="407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11" name="Line 62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21" y="4078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12" name="Line 6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1" y="407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13" name="Line 6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1" y="4074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14" name="Line 6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1" y="407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15" name="Line 6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1" y="407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16" name="Line 6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1" y="406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17" name="Line 6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1" y="406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18" name="Line 627"/>
                  <p:cNvSpPr>
                    <a:spLocks noChangeShapeType="1"/>
                  </p:cNvSpPr>
                  <p:nvPr/>
                </p:nvSpPr>
                <p:spPr bwMode="auto">
                  <a:xfrm>
                    <a:off x="3621" y="406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19" name="Line 6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1" y="406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20" name="Line 629"/>
                  <p:cNvSpPr>
                    <a:spLocks noChangeShapeType="1"/>
                  </p:cNvSpPr>
                  <p:nvPr/>
                </p:nvSpPr>
                <p:spPr bwMode="auto">
                  <a:xfrm>
                    <a:off x="3621" y="406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21" name="Line 63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20" y="4064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22" name="Line 631"/>
                  <p:cNvSpPr>
                    <a:spLocks noChangeShapeType="1"/>
                  </p:cNvSpPr>
                  <p:nvPr/>
                </p:nvSpPr>
                <p:spPr bwMode="auto">
                  <a:xfrm>
                    <a:off x="3620" y="406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23" name="Line 6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18" y="4064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24" name="Line 63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16" y="4062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25" name="Line 6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6" y="406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26" name="Line 6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6" y="405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27" name="Line 6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6" y="4057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28" name="Line 6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6" y="405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29" name="Line 6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6" y="4054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30" name="Line 639"/>
                  <p:cNvSpPr>
                    <a:spLocks noChangeShapeType="1"/>
                  </p:cNvSpPr>
                  <p:nvPr/>
                </p:nvSpPr>
                <p:spPr bwMode="auto">
                  <a:xfrm>
                    <a:off x="3618" y="405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31" name="Line 6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8" y="405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32" name="Line 64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16" y="405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33" name="Line 6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6" y="404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34" name="Line 6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6" y="4047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35" name="Line 6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6" y="404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36" name="Line 64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14" y="4044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37" name="Line 646"/>
                  <p:cNvSpPr>
                    <a:spLocks noChangeShapeType="1"/>
                  </p:cNvSpPr>
                  <p:nvPr/>
                </p:nvSpPr>
                <p:spPr bwMode="auto">
                  <a:xfrm>
                    <a:off x="3614" y="404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38" name="Line 6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4" y="404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39" name="Line 648"/>
                  <p:cNvSpPr>
                    <a:spLocks noChangeShapeType="1"/>
                  </p:cNvSpPr>
                  <p:nvPr/>
                </p:nvSpPr>
                <p:spPr bwMode="auto">
                  <a:xfrm>
                    <a:off x="3614" y="404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40" name="Line 649"/>
                  <p:cNvSpPr>
                    <a:spLocks noChangeShapeType="1"/>
                  </p:cNvSpPr>
                  <p:nvPr/>
                </p:nvSpPr>
                <p:spPr bwMode="auto">
                  <a:xfrm>
                    <a:off x="3614" y="404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41" name="Line 65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13" y="404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42" name="Line 6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11" y="404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4707" name="Group 652"/>
                <p:cNvGrpSpPr>
                  <a:grpSpLocks/>
                </p:cNvGrpSpPr>
                <p:nvPr/>
              </p:nvGrpSpPr>
              <p:grpSpPr bwMode="auto">
                <a:xfrm>
                  <a:off x="3527" y="3932"/>
                  <a:ext cx="85" cy="109"/>
                  <a:chOff x="3527" y="3932"/>
                  <a:chExt cx="85" cy="109"/>
                </a:xfrm>
              </p:grpSpPr>
              <p:sp>
                <p:nvSpPr>
                  <p:cNvPr id="115143" name="Line 6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1" y="403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44" name="Line 654"/>
                  <p:cNvSpPr>
                    <a:spLocks noChangeShapeType="1"/>
                  </p:cNvSpPr>
                  <p:nvPr/>
                </p:nvSpPr>
                <p:spPr bwMode="auto">
                  <a:xfrm>
                    <a:off x="3611" y="403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45" name="Line 65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09" y="4037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46" name="Line 656"/>
                  <p:cNvSpPr>
                    <a:spLocks noChangeShapeType="1"/>
                  </p:cNvSpPr>
                  <p:nvPr/>
                </p:nvSpPr>
                <p:spPr bwMode="auto">
                  <a:xfrm>
                    <a:off x="3609" y="403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47" name="Line 6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9" y="4034"/>
                    <a:ext cx="1" cy="3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48" name="Line 6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9" y="403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49" name="Line 6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9" y="403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50" name="Line 660"/>
                  <p:cNvSpPr>
                    <a:spLocks noChangeShapeType="1"/>
                  </p:cNvSpPr>
                  <p:nvPr/>
                </p:nvSpPr>
                <p:spPr bwMode="auto">
                  <a:xfrm>
                    <a:off x="3609" y="403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51" name="Line 661"/>
                  <p:cNvSpPr>
                    <a:spLocks noChangeShapeType="1"/>
                  </p:cNvSpPr>
                  <p:nvPr/>
                </p:nvSpPr>
                <p:spPr bwMode="auto">
                  <a:xfrm>
                    <a:off x="3609" y="403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52" name="Line 6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08" y="403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53" name="Line 66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06" y="4029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54" name="Line 664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402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55" name="Line 665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402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56" name="Line 6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6" y="4027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57" name="Line 6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6" y="402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58" name="Line 668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402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59" name="Line 66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04" y="4024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60" name="Line 6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4" y="402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61" name="Line 671"/>
                  <p:cNvSpPr>
                    <a:spLocks noChangeShapeType="1"/>
                  </p:cNvSpPr>
                  <p:nvPr/>
                </p:nvSpPr>
                <p:spPr bwMode="auto">
                  <a:xfrm>
                    <a:off x="3604" y="402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62" name="Line 67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03" y="402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63" name="Line 6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3" y="401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64" name="Line 6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4" y="4017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65" name="Line 6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4" y="401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66" name="Line 6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4" y="401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67" name="Line 677"/>
                  <p:cNvSpPr>
                    <a:spLocks noChangeShapeType="1"/>
                  </p:cNvSpPr>
                  <p:nvPr/>
                </p:nvSpPr>
                <p:spPr bwMode="auto">
                  <a:xfrm>
                    <a:off x="3604" y="401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68" name="Line 678"/>
                  <p:cNvSpPr>
                    <a:spLocks noChangeShapeType="1"/>
                  </p:cNvSpPr>
                  <p:nvPr/>
                </p:nvSpPr>
                <p:spPr bwMode="auto">
                  <a:xfrm>
                    <a:off x="3604" y="401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69" name="Line 6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03" y="401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70" name="Line 680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401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71" name="Line 68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01" y="4015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72" name="Line 682"/>
                  <p:cNvSpPr>
                    <a:spLocks noChangeShapeType="1"/>
                  </p:cNvSpPr>
                  <p:nvPr/>
                </p:nvSpPr>
                <p:spPr bwMode="auto">
                  <a:xfrm>
                    <a:off x="3601" y="401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73" name="Line 68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599" y="4013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74" name="Line 68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98" y="401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75" name="Line 68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596" y="4012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76" name="Line 68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6" y="4010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77" name="Line 6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8" y="400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78" name="Line 688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400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79" name="Line 689"/>
                  <p:cNvSpPr>
                    <a:spLocks noChangeShapeType="1"/>
                  </p:cNvSpPr>
                  <p:nvPr/>
                </p:nvSpPr>
                <p:spPr bwMode="auto">
                  <a:xfrm>
                    <a:off x="3599" y="4010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80" name="Line 69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1" y="401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81" name="Line 6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1" y="400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82" name="Line 6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99" y="4008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83" name="Line 69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598" y="400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84" name="Line 6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96" y="4007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85" name="Line 695"/>
                  <p:cNvSpPr>
                    <a:spLocks noChangeShapeType="1"/>
                  </p:cNvSpPr>
                  <p:nvPr/>
                </p:nvSpPr>
                <p:spPr bwMode="auto">
                  <a:xfrm>
                    <a:off x="3596" y="400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86" name="Line 69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6" y="400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87" name="Line 697"/>
                  <p:cNvSpPr>
                    <a:spLocks noChangeShapeType="1"/>
                  </p:cNvSpPr>
                  <p:nvPr/>
                </p:nvSpPr>
                <p:spPr bwMode="auto">
                  <a:xfrm>
                    <a:off x="3596" y="400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88" name="Line 69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6" y="4002"/>
                    <a:ext cx="1" cy="3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89" name="Line 699"/>
                  <p:cNvSpPr>
                    <a:spLocks noChangeShapeType="1"/>
                  </p:cNvSpPr>
                  <p:nvPr/>
                </p:nvSpPr>
                <p:spPr bwMode="auto">
                  <a:xfrm>
                    <a:off x="3596" y="400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90" name="Line 7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94" y="4002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91" name="Line 70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4" y="400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92" name="Line 70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592" y="3998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93" name="Line 703"/>
                  <p:cNvSpPr>
                    <a:spLocks noChangeShapeType="1"/>
                  </p:cNvSpPr>
                  <p:nvPr/>
                </p:nvSpPr>
                <p:spPr bwMode="auto">
                  <a:xfrm>
                    <a:off x="3592" y="399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94" name="Line 70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2" y="399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95" name="Line 705"/>
                  <p:cNvSpPr>
                    <a:spLocks noChangeShapeType="1"/>
                  </p:cNvSpPr>
                  <p:nvPr/>
                </p:nvSpPr>
                <p:spPr bwMode="auto">
                  <a:xfrm>
                    <a:off x="3592" y="399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96" name="Line 706"/>
                  <p:cNvSpPr>
                    <a:spLocks noChangeShapeType="1"/>
                  </p:cNvSpPr>
                  <p:nvPr/>
                </p:nvSpPr>
                <p:spPr bwMode="auto">
                  <a:xfrm>
                    <a:off x="3592" y="399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97" name="Line 70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591" y="399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98" name="Line 7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1" y="399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99" name="Line 709"/>
                  <p:cNvSpPr>
                    <a:spLocks noChangeShapeType="1"/>
                  </p:cNvSpPr>
                  <p:nvPr/>
                </p:nvSpPr>
                <p:spPr bwMode="auto">
                  <a:xfrm>
                    <a:off x="3591" y="399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00" name="Line 71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589" y="3991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01" name="Line 7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87" y="3991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02" name="Line 712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399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03" name="Line 713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399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04" name="Line 71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586" y="399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05" name="Line 7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6" y="399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06" name="Line 7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6" y="399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07" name="Line 717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399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08" name="Line 718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399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09" name="Line 71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586" y="399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10" name="Line 7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84" y="3990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11" name="Line 7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4" y="398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12" name="Line 72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582" y="3986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13" name="Line 7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81" y="398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14" name="Line 7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79" y="3988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15" name="Line 72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577" y="3985"/>
                    <a:ext cx="2" cy="3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16" name="Line 726"/>
                  <p:cNvSpPr>
                    <a:spLocks noChangeShapeType="1"/>
                  </p:cNvSpPr>
                  <p:nvPr/>
                </p:nvSpPr>
                <p:spPr bwMode="auto">
                  <a:xfrm>
                    <a:off x="3577" y="398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17" name="Line 7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76" y="398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18" name="Line 7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74" y="3985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19" name="Line 7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72" y="3985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20" name="Line 73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570" y="3983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21" name="Line 731"/>
                  <p:cNvSpPr>
                    <a:spLocks noChangeShapeType="1"/>
                  </p:cNvSpPr>
                  <p:nvPr/>
                </p:nvSpPr>
                <p:spPr bwMode="auto">
                  <a:xfrm>
                    <a:off x="3570" y="398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22" name="Line 73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569" y="398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23" name="Line 73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67" y="398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24" name="Line 7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65" y="398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25" name="Line 735"/>
                  <p:cNvSpPr>
                    <a:spLocks noChangeShapeType="1"/>
                  </p:cNvSpPr>
                  <p:nvPr/>
                </p:nvSpPr>
                <p:spPr bwMode="auto">
                  <a:xfrm>
                    <a:off x="3565" y="398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26" name="Line 7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64" y="398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27" name="Line 73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562" y="3981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28" name="Line 7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62" y="3980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29" name="Line 7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62" y="3980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30" name="Line 74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560" y="3978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31" name="Line 7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59" y="397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32" name="Line 742"/>
                  <p:cNvSpPr>
                    <a:spLocks noChangeShapeType="1"/>
                  </p:cNvSpPr>
                  <p:nvPr/>
                </p:nvSpPr>
                <p:spPr bwMode="auto">
                  <a:xfrm>
                    <a:off x="3559" y="397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33" name="Line 743"/>
                  <p:cNvSpPr>
                    <a:spLocks noChangeShapeType="1"/>
                  </p:cNvSpPr>
                  <p:nvPr/>
                </p:nvSpPr>
                <p:spPr bwMode="auto">
                  <a:xfrm>
                    <a:off x="3559" y="397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34" name="Line 7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57" y="3978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35" name="Line 74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555" y="3978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36" name="Line 7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55" y="397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37" name="Line 74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54" y="397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38" name="Line 7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54" y="397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39" name="Line 7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52" y="3975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40" name="Line 750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397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41" name="Line 7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49" y="3976"/>
                    <a:ext cx="3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42" name="Line 7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47" y="3976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43" name="Line 753"/>
                  <p:cNvSpPr>
                    <a:spLocks noChangeShapeType="1"/>
                  </p:cNvSpPr>
                  <p:nvPr/>
                </p:nvSpPr>
                <p:spPr bwMode="auto">
                  <a:xfrm>
                    <a:off x="3547" y="397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44" name="Line 75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545" y="3975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45" name="Line 7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43" y="3975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46" name="Line 756"/>
                  <p:cNvSpPr>
                    <a:spLocks noChangeShapeType="1"/>
                  </p:cNvSpPr>
                  <p:nvPr/>
                </p:nvSpPr>
                <p:spPr bwMode="auto">
                  <a:xfrm>
                    <a:off x="3543" y="397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47" name="Line 757"/>
                  <p:cNvSpPr>
                    <a:spLocks noChangeShapeType="1"/>
                  </p:cNvSpPr>
                  <p:nvPr/>
                </p:nvSpPr>
                <p:spPr bwMode="auto">
                  <a:xfrm>
                    <a:off x="3543" y="397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48" name="Line 75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542" y="397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49" name="Line 7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42" y="397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50" name="Line 7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40" y="3973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51" name="Line 761"/>
                  <p:cNvSpPr>
                    <a:spLocks noChangeShapeType="1"/>
                  </p:cNvSpPr>
                  <p:nvPr/>
                </p:nvSpPr>
                <p:spPr bwMode="auto">
                  <a:xfrm>
                    <a:off x="3540" y="397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52" name="Line 7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38" y="3975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53" name="Line 7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37" y="397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54" name="Line 7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35" y="3975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55" name="Line 7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35" y="397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56" name="Line 7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33" y="3973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57" name="Line 76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532" y="397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58" name="Line 76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30" y="397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59" name="Line 769"/>
                  <p:cNvSpPr>
                    <a:spLocks noChangeShapeType="1"/>
                  </p:cNvSpPr>
                  <p:nvPr/>
                </p:nvSpPr>
                <p:spPr bwMode="auto">
                  <a:xfrm>
                    <a:off x="3530" y="397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60" name="Line 7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28" y="3973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61" name="Line 77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27" y="397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62" name="Line 772"/>
                  <p:cNvSpPr>
                    <a:spLocks noChangeShapeType="1"/>
                  </p:cNvSpPr>
                  <p:nvPr/>
                </p:nvSpPr>
                <p:spPr bwMode="auto">
                  <a:xfrm>
                    <a:off x="3527" y="397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63" name="Line 7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27" y="397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64" name="Line 7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27" y="3968"/>
                    <a:ext cx="1" cy="3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65" name="Line 7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27" y="396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66" name="Line 7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27" y="3964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67" name="Line 777"/>
                  <p:cNvSpPr>
                    <a:spLocks noChangeShapeType="1"/>
                  </p:cNvSpPr>
                  <p:nvPr/>
                </p:nvSpPr>
                <p:spPr bwMode="auto">
                  <a:xfrm>
                    <a:off x="3527" y="396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68" name="Line 778"/>
                  <p:cNvSpPr>
                    <a:spLocks noChangeShapeType="1"/>
                  </p:cNvSpPr>
                  <p:nvPr/>
                </p:nvSpPr>
                <p:spPr bwMode="auto">
                  <a:xfrm>
                    <a:off x="3527" y="396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69" name="Line 779"/>
                  <p:cNvSpPr>
                    <a:spLocks noChangeShapeType="1"/>
                  </p:cNvSpPr>
                  <p:nvPr/>
                </p:nvSpPr>
                <p:spPr bwMode="auto">
                  <a:xfrm>
                    <a:off x="3528" y="3964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70" name="Line 780"/>
                  <p:cNvSpPr>
                    <a:spLocks noChangeShapeType="1"/>
                  </p:cNvSpPr>
                  <p:nvPr/>
                </p:nvSpPr>
                <p:spPr bwMode="auto">
                  <a:xfrm>
                    <a:off x="3530" y="3964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71" name="Line 781"/>
                  <p:cNvSpPr>
                    <a:spLocks noChangeShapeType="1"/>
                  </p:cNvSpPr>
                  <p:nvPr/>
                </p:nvSpPr>
                <p:spPr bwMode="auto">
                  <a:xfrm>
                    <a:off x="3530" y="3966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72" name="Line 78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32" y="3964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73" name="Line 783"/>
                  <p:cNvSpPr>
                    <a:spLocks noChangeShapeType="1"/>
                  </p:cNvSpPr>
                  <p:nvPr/>
                </p:nvSpPr>
                <p:spPr bwMode="auto">
                  <a:xfrm>
                    <a:off x="3533" y="3964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74" name="Line 7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35" y="396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75" name="Line 785"/>
                  <p:cNvSpPr>
                    <a:spLocks noChangeShapeType="1"/>
                  </p:cNvSpPr>
                  <p:nvPr/>
                </p:nvSpPr>
                <p:spPr bwMode="auto">
                  <a:xfrm>
                    <a:off x="3535" y="3963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76" name="Line 786"/>
                  <p:cNvSpPr>
                    <a:spLocks noChangeShapeType="1"/>
                  </p:cNvSpPr>
                  <p:nvPr/>
                </p:nvSpPr>
                <p:spPr bwMode="auto">
                  <a:xfrm>
                    <a:off x="3537" y="396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77" name="Line 787"/>
                  <p:cNvSpPr>
                    <a:spLocks noChangeShapeType="1"/>
                  </p:cNvSpPr>
                  <p:nvPr/>
                </p:nvSpPr>
                <p:spPr bwMode="auto">
                  <a:xfrm>
                    <a:off x="3538" y="3963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78" name="Line 788"/>
                  <p:cNvSpPr>
                    <a:spLocks noChangeShapeType="1"/>
                  </p:cNvSpPr>
                  <p:nvPr/>
                </p:nvSpPr>
                <p:spPr bwMode="auto">
                  <a:xfrm>
                    <a:off x="3540" y="396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79" name="Line 789"/>
                  <p:cNvSpPr>
                    <a:spLocks noChangeShapeType="1"/>
                  </p:cNvSpPr>
                  <p:nvPr/>
                </p:nvSpPr>
                <p:spPr bwMode="auto">
                  <a:xfrm>
                    <a:off x="3540" y="3963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80" name="Line 79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42" y="396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81" name="Line 7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42" y="396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82" name="Line 792"/>
                  <p:cNvSpPr>
                    <a:spLocks noChangeShapeType="1"/>
                  </p:cNvSpPr>
                  <p:nvPr/>
                </p:nvSpPr>
                <p:spPr bwMode="auto">
                  <a:xfrm>
                    <a:off x="3543" y="396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83" name="Line 793"/>
                  <p:cNvSpPr>
                    <a:spLocks noChangeShapeType="1"/>
                  </p:cNvSpPr>
                  <p:nvPr/>
                </p:nvSpPr>
                <p:spPr bwMode="auto">
                  <a:xfrm>
                    <a:off x="3543" y="396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84" name="Line 794"/>
                  <p:cNvSpPr>
                    <a:spLocks noChangeShapeType="1"/>
                  </p:cNvSpPr>
                  <p:nvPr/>
                </p:nvSpPr>
                <p:spPr bwMode="auto">
                  <a:xfrm>
                    <a:off x="3543" y="3961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85" name="Line 7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45" y="3961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86" name="Line 79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47" y="395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87" name="Line 797"/>
                  <p:cNvSpPr>
                    <a:spLocks noChangeShapeType="1"/>
                  </p:cNvSpPr>
                  <p:nvPr/>
                </p:nvSpPr>
                <p:spPr bwMode="auto">
                  <a:xfrm>
                    <a:off x="3547" y="3959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88" name="Line 798"/>
                  <p:cNvSpPr>
                    <a:spLocks noChangeShapeType="1"/>
                  </p:cNvSpPr>
                  <p:nvPr/>
                </p:nvSpPr>
                <p:spPr bwMode="auto">
                  <a:xfrm>
                    <a:off x="3549" y="3961"/>
                    <a:ext cx="3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89" name="Line 799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396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90" name="Line 800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396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91" name="Line 801"/>
                  <p:cNvSpPr>
                    <a:spLocks noChangeShapeType="1"/>
                  </p:cNvSpPr>
                  <p:nvPr/>
                </p:nvSpPr>
                <p:spPr bwMode="auto">
                  <a:xfrm>
                    <a:off x="3554" y="396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92" name="Line 80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54" y="395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93" name="Line 803"/>
                  <p:cNvSpPr>
                    <a:spLocks noChangeShapeType="1"/>
                  </p:cNvSpPr>
                  <p:nvPr/>
                </p:nvSpPr>
                <p:spPr bwMode="auto">
                  <a:xfrm>
                    <a:off x="3555" y="395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94" name="Line 80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55" y="3958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95" name="Line 805"/>
                  <p:cNvSpPr>
                    <a:spLocks noChangeShapeType="1"/>
                  </p:cNvSpPr>
                  <p:nvPr/>
                </p:nvSpPr>
                <p:spPr bwMode="auto">
                  <a:xfrm>
                    <a:off x="3557" y="3958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96" name="Line 806"/>
                  <p:cNvSpPr>
                    <a:spLocks noChangeShapeType="1"/>
                  </p:cNvSpPr>
                  <p:nvPr/>
                </p:nvSpPr>
                <p:spPr bwMode="auto">
                  <a:xfrm>
                    <a:off x="3559" y="395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97" name="Line 807"/>
                  <p:cNvSpPr>
                    <a:spLocks noChangeShapeType="1"/>
                  </p:cNvSpPr>
                  <p:nvPr/>
                </p:nvSpPr>
                <p:spPr bwMode="auto">
                  <a:xfrm>
                    <a:off x="3559" y="395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98" name="Line 808"/>
                  <p:cNvSpPr>
                    <a:spLocks noChangeShapeType="1"/>
                  </p:cNvSpPr>
                  <p:nvPr/>
                </p:nvSpPr>
                <p:spPr bwMode="auto">
                  <a:xfrm>
                    <a:off x="3559" y="395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99" name="Line 8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60" y="3958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00" name="Line 810"/>
                  <p:cNvSpPr>
                    <a:spLocks noChangeShapeType="1"/>
                  </p:cNvSpPr>
                  <p:nvPr/>
                </p:nvSpPr>
                <p:spPr bwMode="auto">
                  <a:xfrm>
                    <a:off x="3562" y="3958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01" name="Line 81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562" y="3956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02" name="Line 8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62" y="3954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03" name="Line 813"/>
                  <p:cNvSpPr>
                    <a:spLocks noChangeShapeType="1"/>
                  </p:cNvSpPr>
                  <p:nvPr/>
                </p:nvSpPr>
                <p:spPr bwMode="auto">
                  <a:xfrm>
                    <a:off x="3564" y="3954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04" name="Line 814"/>
                  <p:cNvSpPr>
                    <a:spLocks noChangeShapeType="1"/>
                  </p:cNvSpPr>
                  <p:nvPr/>
                </p:nvSpPr>
                <p:spPr bwMode="auto">
                  <a:xfrm>
                    <a:off x="3565" y="395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05" name="Line 815"/>
                  <p:cNvSpPr>
                    <a:spLocks noChangeShapeType="1"/>
                  </p:cNvSpPr>
                  <p:nvPr/>
                </p:nvSpPr>
                <p:spPr bwMode="auto">
                  <a:xfrm>
                    <a:off x="3565" y="3956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06" name="Line 816"/>
                  <p:cNvSpPr>
                    <a:spLocks noChangeShapeType="1"/>
                  </p:cNvSpPr>
                  <p:nvPr/>
                </p:nvSpPr>
                <p:spPr bwMode="auto">
                  <a:xfrm>
                    <a:off x="3567" y="3956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07" name="Line 8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69" y="3954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08" name="Line 818"/>
                  <p:cNvSpPr>
                    <a:spLocks noChangeShapeType="1"/>
                  </p:cNvSpPr>
                  <p:nvPr/>
                </p:nvSpPr>
                <p:spPr bwMode="auto">
                  <a:xfrm>
                    <a:off x="3570" y="395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09" name="Line 8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70" y="3953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10" name="Line 820"/>
                  <p:cNvSpPr>
                    <a:spLocks noChangeShapeType="1"/>
                  </p:cNvSpPr>
                  <p:nvPr/>
                </p:nvSpPr>
                <p:spPr bwMode="auto">
                  <a:xfrm>
                    <a:off x="3572" y="3953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11" name="Line 821"/>
                  <p:cNvSpPr>
                    <a:spLocks noChangeShapeType="1"/>
                  </p:cNvSpPr>
                  <p:nvPr/>
                </p:nvSpPr>
                <p:spPr bwMode="auto">
                  <a:xfrm>
                    <a:off x="3574" y="3953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12" name="Line 8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76" y="395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13" name="Line 823"/>
                  <p:cNvSpPr>
                    <a:spLocks noChangeShapeType="1"/>
                  </p:cNvSpPr>
                  <p:nvPr/>
                </p:nvSpPr>
                <p:spPr bwMode="auto">
                  <a:xfrm>
                    <a:off x="3577" y="395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14" name="Line 8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77" y="3949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15" name="Line 825"/>
                  <p:cNvSpPr>
                    <a:spLocks noChangeShapeType="1"/>
                  </p:cNvSpPr>
                  <p:nvPr/>
                </p:nvSpPr>
                <p:spPr bwMode="auto">
                  <a:xfrm>
                    <a:off x="3579" y="3949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16" name="Line 826"/>
                  <p:cNvSpPr>
                    <a:spLocks noChangeShapeType="1"/>
                  </p:cNvSpPr>
                  <p:nvPr/>
                </p:nvSpPr>
                <p:spPr bwMode="auto">
                  <a:xfrm>
                    <a:off x="3581" y="394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17" name="Line 8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2" y="3949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18" name="Line 8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4" y="394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19" name="Line 829"/>
                  <p:cNvSpPr>
                    <a:spLocks noChangeShapeType="1"/>
                  </p:cNvSpPr>
                  <p:nvPr/>
                </p:nvSpPr>
                <p:spPr bwMode="auto">
                  <a:xfrm>
                    <a:off x="3584" y="3948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20" name="Line 8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6" y="394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21" name="Line 831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394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22" name="Line 832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394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23" name="Line 83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586" y="3944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24" name="Line 8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6" y="394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25" name="Line 8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6" y="394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26" name="Line 836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394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27" name="Line 837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394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28" name="Line 838"/>
                  <p:cNvSpPr>
                    <a:spLocks noChangeShapeType="1"/>
                  </p:cNvSpPr>
                  <p:nvPr/>
                </p:nvSpPr>
                <p:spPr bwMode="auto">
                  <a:xfrm>
                    <a:off x="3587" y="3944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29" name="Line 839"/>
                  <p:cNvSpPr>
                    <a:spLocks noChangeShapeType="1"/>
                  </p:cNvSpPr>
                  <p:nvPr/>
                </p:nvSpPr>
                <p:spPr bwMode="auto">
                  <a:xfrm>
                    <a:off x="3589" y="3944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30" name="Line 840"/>
                  <p:cNvSpPr>
                    <a:spLocks noChangeShapeType="1"/>
                  </p:cNvSpPr>
                  <p:nvPr/>
                </p:nvSpPr>
                <p:spPr bwMode="auto">
                  <a:xfrm>
                    <a:off x="3591" y="394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31" name="Line 8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1" y="394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32" name="Line 8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1" y="394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33" name="Line 843"/>
                  <p:cNvSpPr>
                    <a:spLocks noChangeShapeType="1"/>
                  </p:cNvSpPr>
                  <p:nvPr/>
                </p:nvSpPr>
                <p:spPr bwMode="auto">
                  <a:xfrm>
                    <a:off x="3592" y="394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34" name="Line 844"/>
                  <p:cNvSpPr>
                    <a:spLocks noChangeShapeType="1"/>
                  </p:cNvSpPr>
                  <p:nvPr/>
                </p:nvSpPr>
                <p:spPr bwMode="auto">
                  <a:xfrm>
                    <a:off x="3592" y="394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35" name="Line 8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2" y="393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36" name="Line 8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2" y="3937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37" name="Line 847"/>
                  <p:cNvSpPr>
                    <a:spLocks noChangeShapeType="1"/>
                  </p:cNvSpPr>
                  <p:nvPr/>
                </p:nvSpPr>
                <p:spPr bwMode="auto">
                  <a:xfrm>
                    <a:off x="3592" y="3937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38" name="Line 8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4" y="393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39" name="Line 8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4" y="3934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40" name="Line 850"/>
                  <p:cNvSpPr>
                    <a:spLocks noChangeShapeType="1"/>
                  </p:cNvSpPr>
                  <p:nvPr/>
                </p:nvSpPr>
                <p:spPr bwMode="auto">
                  <a:xfrm>
                    <a:off x="3596" y="393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41" name="Line 8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6" y="393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42" name="Line 852"/>
                  <p:cNvSpPr>
                    <a:spLocks noChangeShapeType="1"/>
                  </p:cNvSpPr>
                  <p:nvPr/>
                </p:nvSpPr>
                <p:spPr bwMode="auto">
                  <a:xfrm>
                    <a:off x="3596" y="393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4708" name="Group 853"/>
                <p:cNvGrpSpPr>
                  <a:grpSpLocks/>
                </p:cNvGrpSpPr>
                <p:nvPr/>
              </p:nvGrpSpPr>
              <p:grpSpPr bwMode="auto">
                <a:xfrm>
                  <a:off x="3596" y="3836"/>
                  <a:ext cx="68" cy="102"/>
                  <a:chOff x="3596" y="3836"/>
                  <a:chExt cx="68" cy="102"/>
                </a:xfrm>
              </p:grpSpPr>
              <p:sp>
                <p:nvSpPr>
                  <p:cNvPr id="114943" name="Line 8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6" y="393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44" name="Line 855"/>
                  <p:cNvSpPr>
                    <a:spLocks noChangeShapeType="1"/>
                  </p:cNvSpPr>
                  <p:nvPr/>
                </p:nvSpPr>
                <p:spPr bwMode="auto">
                  <a:xfrm>
                    <a:off x="3596" y="393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45" name="Line 856"/>
                  <p:cNvSpPr>
                    <a:spLocks noChangeShapeType="1"/>
                  </p:cNvSpPr>
                  <p:nvPr/>
                </p:nvSpPr>
                <p:spPr bwMode="auto">
                  <a:xfrm>
                    <a:off x="3596" y="393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46" name="Line 8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8" y="392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47" name="Line 858"/>
                  <p:cNvSpPr>
                    <a:spLocks noChangeShapeType="1"/>
                  </p:cNvSpPr>
                  <p:nvPr/>
                </p:nvSpPr>
                <p:spPr bwMode="auto">
                  <a:xfrm>
                    <a:off x="3599" y="3929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48" name="Line 8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1" y="3927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49" name="Line 8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1" y="392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50" name="Line 8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99" y="3926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51" name="Line 8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98" y="3927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52" name="Line 8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8" y="3927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53" name="Line 86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596" y="3926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54" name="Line 8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6" y="3924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55" name="Line 866"/>
                  <p:cNvSpPr>
                    <a:spLocks noChangeShapeType="1"/>
                  </p:cNvSpPr>
                  <p:nvPr/>
                </p:nvSpPr>
                <p:spPr bwMode="auto">
                  <a:xfrm>
                    <a:off x="3598" y="392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56" name="Line 8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9" y="3922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57" name="Line 868"/>
                  <p:cNvSpPr>
                    <a:spLocks noChangeShapeType="1"/>
                  </p:cNvSpPr>
                  <p:nvPr/>
                </p:nvSpPr>
                <p:spPr bwMode="auto">
                  <a:xfrm>
                    <a:off x="3601" y="392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58" name="Line 8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1" y="392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59" name="Line 870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392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60" name="Line 871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392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61" name="Line 872"/>
                  <p:cNvSpPr>
                    <a:spLocks noChangeShapeType="1"/>
                  </p:cNvSpPr>
                  <p:nvPr/>
                </p:nvSpPr>
                <p:spPr bwMode="auto">
                  <a:xfrm>
                    <a:off x="3604" y="392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62" name="Line 873"/>
                  <p:cNvSpPr>
                    <a:spLocks noChangeShapeType="1"/>
                  </p:cNvSpPr>
                  <p:nvPr/>
                </p:nvSpPr>
                <p:spPr bwMode="auto">
                  <a:xfrm>
                    <a:off x="3604" y="392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63" name="Line 8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4" y="392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64" name="Line 8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4" y="3919"/>
                    <a:ext cx="1" cy="3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65" name="Line 876"/>
                  <p:cNvSpPr>
                    <a:spLocks noChangeShapeType="1"/>
                  </p:cNvSpPr>
                  <p:nvPr/>
                </p:nvSpPr>
                <p:spPr bwMode="auto">
                  <a:xfrm>
                    <a:off x="3604" y="391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66" name="Line 87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03" y="3917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67" name="Line 8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3" y="391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68" name="Line 879"/>
                  <p:cNvSpPr>
                    <a:spLocks noChangeShapeType="1"/>
                  </p:cNvSpPr>
                  <p:nvPr/>
                </p:nvSpPr>
                <p:spPr bwMode="auto">
                  <a:xfrm>
                    <a:off x="3604" y="391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69" name="Line 88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4" y="391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70" name="Line 8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4" y="3912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71" name="Line 882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91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72" name="Line 88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6" y="391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73" name="Line 8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6" y="390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74" name="Line 885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90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75" name="Line 886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390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76" name="Line 8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6" y="3907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77" name="Line 888"/>
                  <p:cNvSpPr>
                    <a:spLocks noChangeShapeType="1"/>
                  </p:cNvSpPr>
                  <p:nvPr/>
                </p:nvSpPr>
                <p:spPr bwMode="auto">
                  <a:xfrm>
                    <a:off x="3608" y="390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78" name="Line 889"/>
                  <p:cNvSpPr>
                    <a:spLocks noChangeShapeType="1"/>
                  </p:cNvSpPr>
                  <p:nvPr/>
                </p:nvSpPr>
                <p:spPr bwMode="auto">
                  <a:xfrm>
                    <a:off x="3609" y="390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79" name="Line 890"/>
                  <p:cNvSpPr>
                    <a:spLocks noChangeShapeType="1"/>
                  </p:cNvSpPr>
                  <p:nvPr/>
                </p:nvSpPr>
                <p:spPr bwMode="auto">
                  <a:xfrm>
                    <a:off x="3609" y="390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80" name="Line 8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9" y="390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81" name="Line 89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9" y="3902"/>
                    <a:ext cx="1" cy="3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82" name="Line 8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9" y="390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83" name="Line 894"/>
                  <p:cNvSpPr>
                    <a:spLocks noChangeShapeType="1"/>
                  </p:cNvSpPr>
                  <p:nvPr/>
                </p:nvSpPr>
                <p:spPr bwMode="auto">
                  <a:xfrm>
                    <a:off x="3609" y="390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84" name="Line 8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09" y="3899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85" name="Line 896"/>
                  <p:cNvSpPr>
                    <a:spLocks noChangeShapeType="1"/>
                  </p:cNvSpPr>
                  <p:nvPr/>
                </p:nvSpPr>
                <p:spPr bwMode="auto">
                  <a:xfrm>
                    <a:off x="3611" y="389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86" name="Line 8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1" y="3897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87" name="Line 898"/>
                  <p:cNvSpPr>
                    <a:spLocks noChangeShapeType="1"/>
                  </p:cNvSpPr>
                  <p:nvPr/>
                </p:nvSpPr>
                <p:spPr bwMode="auto">
                  <a:xfrm>
                    <a:off x="3611" y="3897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88" name="Line 89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3" y="389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89" name="Line 900"/>
                  <p:cNvSpPr>
                    <a:spLocks noChangeShapeType="1"/>
                  </p:cNvSpPr>
                  <p:nvPr/>
                </p:nvSpPr>
                <p:spPr bwMode="auto">
                  <a:xfrm>
                    <a:off x="3614" y="389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90" name="Line 901"/>
                  <p:cNvSpPr>
                    <a:spLocks noChangeShapeType="1"/>
                  </p:cNvSpPr>
                  <p:nvPr/>
                </p:nvSpPr>
                <p:spPr bwMode="auto">
                  <a:xfrm>
                    <a:off x="3614" y="389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91" name="Line 90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4" y="389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92" name="Line 903"/>
                  <p:cNvSpPr>
                    <a:spLocks noChangeShapeType="1"/>
                  </p:cNvSpPr>
                  <p:nvPr/>
                </p:nvSpPr>
                <p:spPr bwMode="auto">
                  <a:xfrm>
                    <a:off x="3614" y="389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93" name="Line 90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4" y="3892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94" name="Line 90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6" y="389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95" name="Line 90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6" y="388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96" name="Line 90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6" y="3885"/>
                    <a:ext cx="1" cy="3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97" name="Line 908"/>
                  <p:cNvSpPr>
                    <a:spLocks noChangeShapeType="1"/>
                  </p:cNvSpPr>
                  <p:nvPr/>
                </p:nvSpPr>
                <p:spPr bwMode="auto">
                  <a:xfrm>
                    <a:off x="3616" y="3885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98" name="Line 9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8" y="388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99" name="Line 9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8" y="388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00" name="Line 9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16" y="3882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01" name="Line 9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6" y="388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02" name="Line 9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6" y="387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03" name="Line 9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6" y="387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04" name="Line 9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6" y="387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05" name="Line 9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6" y="3873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06" name="Line 917"/>
                  <p:cNvSpPr>
                    <a:spLocks noChangeShapeType="1"/>
                  </p:cNvSpPr>
                  <p:nvPr/>
                </p:nvSpPr>
                <p:spPr bwMode="auto">
                  <a:xfrm>
                    <a:off x="3618" y="3873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07" name="Line 918"/>
                  <p:cNvSpPr>
                    <a:spLocks noChangeShapeType="1"/>
                  </p:cNvSpPr>
                  <p:nvPr/>
                </p:nvSpPr>
                <p:spPr bwMode="auto">
                  <a:xfrm>
                    <a:off x="3620" y="387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08" name="Line 9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0" y="387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09" name="Line 920"/>
                  <p:cNvSpPr>
                    <a:spLocks noChangeShapeType="1"/>
                  </p:cNvSpPr>
                  <p:nvPr/>
                </p:nvSpPr>
                <p:spPr bwMode="auto">
                  <a:xfrm>
                    <a:off x="3621" y="387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10" name="Line 9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1" y="387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11" name="Line 9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1" y="386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12" name="Line 923"/>
                  <p:cNvSpPr>
                    <a:spLocks noChangeShapeType="1"/>
                  </p:cNvSpPr>
                  <p:nvPr/>
                </p:nvSpPr>
                <p:spPr bwMode="auto">
                  <a:xfrm>
                    <a:off x="3621" y="386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13" name="Line 9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1" y="386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14" name="Line 9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1" y="386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15" name="Line 9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1" y="386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16" name="Line 9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1" y="386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17" name="Line 9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1" y="386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18" name="Line 9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1" y="3858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19" name="Line 9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3" y="385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20" name="Line 9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3" y="385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21" name="Line 932"/>
                  <p:cNvSpPr>
                    <a:spLocks noChangeShapeType="1"/>
                  </p:cNvSpPr>
                  <p:nvPr/>
                </p:nvSpPr>
                <p:spPr bwMode="auto">
                  <a:xfrm>
                    <a:off x="3623" y="3855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22" name="Line 933"/>
                  <p:cNvSpPr>
                    <a:spLocks noChangeShapeType="1"/>
                  </p:cNvSpPr>
                  <p:nvPr/>
                </p:nvSpPr>
                <p:spPr bwMode="auto">
                  <a:xfrm>
                    <a:off x="3625" y="385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23" name="Line 9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5" y="3851"/>
                    <a:ext cx="1" cy="4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24" name="Line 935"/>
                  <p:cNvSpPr>
                    <a:spLocks noChangeShapeType="1"/>
                  </p:cNvSpPr>
                  <p:nvPr/>
                </p:nvSpPr>
                <p:spPr bwMode="auto">
                  <a:xfrm>
                    <a:off x="3625" y="385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25" name="Line 93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23" y="3850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26" name="Line 937"/>
                  <p:cNvSpPr>
                    <a:spLocks noChangeShapeType="1"/>
                  </p:cNvSpPr>
                  <p:nvPr/>
                </p:nvSpPr>
                <p:spPr bwMode="auto">
                  <a:xfrm>
                    <a:off x="3623" y="385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27" name="Line 938"/>
                  <p:cNvSpPr>
                    <a:spLocks noChangeShapeType="1"/>
                  </p:cNvSpPr>
                  <p:nvPr/>
                </p:nvSpPr>
                <p:spPr bwMode="auto">
                  <a:xfrm>
                    <a:off x="3623" y="385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28" name="Line 9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3" y="3848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29" name="Line 9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5" y="384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30" name="Line 941"/>
                  <p:cNvSpPr>
                    <a:spLocks noChangeShapeType="1"/>
                  </p:cNvSpPr>
                  <p:nvPr/>
                </p:nvSpPr>
                <p:spPr bwMode="auto">
                  <a:xfrm>
                    <a:off x="3625" y="384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31" name="Line 9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5" y="3844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32" name="Line 943"/>
                  <p:cNvSpPr>
                    <a:spLocks noChangeShapeType="1"/>
                  </p:cNvSpPr>
                  <p:nvPr/>
                </p:nvSpPr>
                <p:spPr bwMode="auto">
                  <a:xfrm>
                    <a:off x="3626" y="384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33" name="Line 9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6" y="384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34" name="Line 945"/>
                  <p:cNvSpPr>
                    <a:spLocks noChangeShapeType="1"/>
                  </p:cNvSpPr>
                  <p:nvPr/>
                </p:nvSpPr>
                <p:spPr bwMode="auto">
                  <a:xfrm>
                    <a:off x="3626" y="384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35" name="Line 9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6" y="384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36" name="Line 94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25" y="383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37" name="Line 9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5" y="383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38" name="Line 9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6" y="3836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39" name="Line 950"/>
                  <p:cNvSpPr>
                    <a:spLocks noChangeShapeType="1"/>
                  </p:cNvSpPr>
                  <p:nvPr/>
                </p:nvSpPr>
                <p:spPr bwMode="auto">
                  <a:xfrm>
                    <a:off x="3628" y="383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40" name="Line 951"/>
                  <p:cNvSpPr>
                    <a:spLocks noChangeShapeType="1"/>
                  </p:cNvSpPr>
                  <p:nvPr/>
                </p:nvSpPr>
                <p:spPr bwMode="auto">
                  <a:xfrm>
                    <a:off x="3628" y="3836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41" name="Line 952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383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42" name="Line 953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383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43" name="Line 954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383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44" name="Line 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0" y="384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45" name="Line 956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384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46" name="Line 957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384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47" name="Line 958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384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48" name="Line 959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3844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49" name="Line 960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384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50" name="Line 961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3846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51" name="Line 962"/>
                  <p:cNvSpPr>
                    <a:spLocks noChangeShapeType="1"/>
                  </p:cNvSpPr>
                  <p:nvPr/>
                </p:nvSpPr>
                <p:spPr bwMode="auto">
                  <a:xfrm>
                    <a:off x="3633" y="3848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52" name="Line 963"/>
                  <p:cNvSpPr>
                    <a:spLocks noChangeShapeType="1"/>
                  </p:cNvSpPr>
                  <p:nvPr/>
                </p:nvSpPr>
                <p:spPr bwMode="auto">
                  <a:xfrm>
                    <a:off x="3635" y="385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53" name="Line 964"/>
                  <p:cNvSpPr>
                    <a:spLocks noChangeShapeType="1"/>
                  </p:cNvSpPr>
                  <p:nvPr/>
                </p:nvSpPr>
                <p:spPr bwMode="auto">
                  <a:xfrm>
                    <a:off x="3635" y="385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54" name="Line 9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1" y="3850"/>
                    <a:ext cx="4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55" name="Line 966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385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56" name="Line 967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3851"/>
                    <a:ext cx="1" cy="4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57" name="Line 968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385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58" name="Line 969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3855"/>
                    <a:ext cx="4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59" name="Line 970"/>
                  <p:cNvSpPr>
                    <a:spLocks noChangeShapeType="1"/>
                  </p:cNvSpPr>
                  <p:nvPr/>
                </p:nvSpPr>
                <p:spPr bwMode="auto">
                  <a:xfrm>
                    <a:off x="3635" y="385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60" name="Line 971"/>
                  <p:cNvSpPr>
                    <a:spLocks noChangeShapeType="1"/>
                  </p:cNvSpPr>
                  <p:nvPr/>
                </p:nvSpPr>
                <p:spPr bwMode="auto">
                  <a:xfrm>
                    <a:off x="3635" y="385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61" name="Line 972"/>
                  <p:cNvSpPr>
                    <a:spLocks noChangeShapeType="1"/>
                  </p:cNvSpPr>
                  <p:nvPr/>
                </p:nvSpPr>
                <p:spPr bwMode="auto">
                  <a:xfrm>
                    <a:off x="3635" y="385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62" name="Line 973"/>
                  <p:cNvSpPr>
                    <a:spLocks noChangeShapeType="1"/>
                  </p:cNvSpPr>
                  <p:nvPr/>
                </p:nvSpPr>
                <p:spPr bwMode="auto">
                  <a:xfrm>
                    <a:off x="3635" y="386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63" name="Line 974"/>
                  <p:cNvSpPr>
                    <a:spLocks noChangeShapeType="1"/>
                  </p:cNvSpPr>
                  <p:nvPr/>
                </p:nvSpPr>
                <p:spPr bwMode="auto">
                  <a:xfrm>
                    <a:off x="3635" y="386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64" name="Line 9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5" y="386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65" name="Line 976"/>
                  <p:cNvSpPr>
                    <a:spLocks noChangeShapeType="1"/>
                  </p:cNvSpPr>
                  <p:nvPr/>
                </p:nvSpPr>
                <p:spPr bwMode="auto">
                  <a:xfrm>
                    <a:off x="3635" y="386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66" name="Line 977"/>
                  <p:cNvSpPr>
                    <a:spLocks noChangeShapeType="1"/>
                  </p:cNvSpPr>
                  <p:nvPr/>
                </p:nvSpPr>
                <p:spPr bwMode="auto">
                  <a:xfrm>
                    <a:off x="3635" y="386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67" name="Line 978"/>
                  <p:cNvSpPr>
                    <a:spLocks noChangeShapeType="1"/>
                  </p:cNvSpPr>
                  <p:nvPr/>
                </p:nvSpPr>
                <p:spPr bwMode="auto">
                  <a:xfrm>
                    <a:off x="3636" y="386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68" name="Line 979"/>
                  <p:cNvSpPr>
                    <a:spLocks noChangeShapeType="1"/>
                  </p:cNvSpPr>
                  <p:nvPr/>
                </p:nvSpPr>
                <p:spPr bwMode="auto">
                  <a:xfrm>
                    <a:off x="3636" y="386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69" name="Line 980"/>
                  <p:cNvSpPr>
                    <a:spLocks noChangeShapeType="1"/>
                  </p:cNvSpPr>
                  <p:nvPr/>
                </p:nvSpPr>
                <p:spPr bwMode="auto">
                  <a:xfrm>
                    <a:off x="3636" y="387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70" name="Line 981"/>
                  <p:cNvSpPr>
                    <a:spLocks noChangeShapeType="1"/>
                  </p:cNvSpPr>
                  <p:nvPr/>
                </p:nvSpPr>
                <p:spPr bwMode="auto">
                  <a:xfrm>
                    <a:off x="3636" y="387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71" name="Line 982"/>
                  <p:cNvSpPr>
                    <a:spLocks noChangeShapeType="1"/>
                  </p:cNvSpPr>
                  <p:nvPr/>
                </p:nvSpPr>
                <p:spPr bwMode="auto">
                  <a:xfrm>
                    <a:off x="3636" y="3871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72" name="Line 983"/>
                  <p:cNvSpPr>
                    <a:spLocks noChangeShapeType="1"/>
                  </p:cNvSpPr>
                  <p:nvPr/>
                </p:nvSpPr>
                <p:spPr bwMode="auto">
                  <a:xfrm>
                    <a:off x="3638" y="387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73" name="Line 984"/>
                  <p:cNvSpPr>
                    <a:spLocks noChangeShapeType="1"/>
                  </p:cNvSpPr>
                  <p:nvPr/>
                </p:nvSpPr>
                <p:spPr bwMode="auto">
                  <a:xfrm>
                    <a:off x="3638" y="3873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74" name="Line 985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387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75" name="Line 986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387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76" name="Line 987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387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77" name="Line 988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387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78" name="Line 989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388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79" name="Line 990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388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80" name="Line 991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388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81" name="Line 992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388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82" name="Line 993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388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83" name="Line 994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3885"/>
                    <a:ext cx="1" cy="3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84" name="Line 995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388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85" name="Line 996"/>
                  <p:cNvSpPr>
                    <a:spLocks noChangeShapeType="1"/>
                  </p:cNvSpPr>
                  <p:nvPr/>
                </p:nvSpPr>
                <p:spPr bwMode="auto">
                  <a:xfrm>
                    <a:off x="3640" y="389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86" name="Line 997"/>
                  <p:cNvSpPr>
                    <a:spLocks noChangeShapeType="1"/>
                  </p:cNvSpPr>
                  <p:nvPr/>
                </p:nvSpPr>
                <p:spPr bwMode="auto">
                  <a:xfrm>
                    <a:off x="3641" y="389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87" name="Line 998"/>
                  <p:cNvSpPr>
                    <a:spLocks noChangeShapeType="1"/>
                  </p:cNvSpPr>
                  <p:nvPr/>
                </p:nvSpPr>
                <p:spPr bwMode="auto">
                  <a:xfrm>
                    <a:off x="3641" y="389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88" name="Line 999"/>
                  <p:cNvSpPr>
                    <a:spLocks noChangeShapeType="1"/>
                  </p:cNvSpPr>
                  <p:nvPr/>
                </p:nvSpPr>
                <p:spPr bwMode="auto">
                  <a:xfrm>
                    <a:off x="3641" y="389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89" name="Line 1000"/>
                  <p:cNvSpPr>
                    <a:spLocks noChangeShapeType="1"/>
                  </p:cNvSpPr>
                  <p:nvPr/>
                </p:nvSpPr>
                <p:spPr bwMode="auto">
                  <a:xfrm>
                    <a:off x="3641" y="389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90" name="Line 1001"/>
                  <p:cNvSpPr>
                    <a:spLocks noChangeShapeType="1"/>
                  </p:cNvSpPr>
                  <p:nvPr/>
                </p:nvSpPr>
                <p:spPr bwMode="auto">
                  <a:xfrm>
                    <a:off x="3641" y="389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91" name="Line 1002"/>
                  <p:cNvSpPr>
                    <a:spLocks noChangeShapeType="1"/>
                  </p:cNvSpPr>
                  <p:nvPr/>
                </p:nvSpPr>
                <p:spPr bwMode="auto">
                  <a:xfrm>
                    <a:off x="3641" y="3895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92" name="Line 1003"/>
                  <p:cNvSpPr>
                    <a:spLocks noChangeShapeType="1"/>
                  </p:cNvSpPr>
                  <p:nvPr/>
                </p:nvSpPr>
                <p:spPr bwMode="auto">
                  <a:xfrm>
                    <a:off x="3643" y="3897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93" name="Line 1004"/>
                  <p:cNvSpPr>
                    <a:spLocks noChangeShapeType="1"/>
                  </p:cNvSpPr>
                  <p:nvPr/>
                </p:nvSpPr>
                <p:spPr bwMode="auto">
                  <a:xfrm>
                    <a:off x="3645" y="3897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94" name="Line 1005"/>
                  <p:cNvSpPr>
                    <a:spLocks noChangeShapeType="1"/>
                  </p:cNvSpPr>
                  <p:nvPr/>
                </p:nvSpPr>
                <p:spPr bwMode="auto">
                  <a:xfrm>
                    <a:off x="3645" y="389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95" name="Line 1006"/>
                  <p:cNvSpPr>
                    <a:spLocks noChangeShapeType="1"/>
                  </p:cNvSpPr>
                  <p:nvPr/>
                </p:nvSpPr>
                <p:spPr bwMode="auto">
                  <a:xfrm>
                    <a:off x="3645" y="3899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96" name="Line 1007"/>
                  <p:cNvSpPr>
                    <a:spLocks noChangeShapeType="1"/>
                  </p:cNvSpPr>
                  <p:nvPr/>
                </p:nvSpPr>
                <p:spPr bwMode="auto">
                  <a:xfrm>
                    <a:off x="3647" y="390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97" name="Line 1008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390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98" name="Line 1009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3902"/>
                    <a:ext cx="1" cy="3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99" name="Line 10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47" y="390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00" name="Line 1011"/>
                  <p:cNvSpPr>
                    <a:spLocks noChangeShapeType="1"/>
                  </p:cNvSpPr>
                  <p:nvPr/>
                </p:nvSpPr>
                <p:spPr bwMode="auto">
                  <a:xfrm>
                    <a:off x="3647" y="390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01" name="Line 1012"/>
                  <p:cNvSpPr>
                    <a:spLocks noChangeShapeType="1"/>
                  </p:cNvSpPr>
                  <p:nvPr/>
                </p:nvSpPr>
                <p:spPr bwMode="auto">
                  <a:xfrm>
                    <a:off x="3647" y="390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02" name="Line 1013"/>
                  <p:cNvSpPr>
                    <a:spLocks noChangeShapeType="1"/>
                  </p:cNvSpPr>
                  <p:nvPr/>
                </p:nvSpPr>
                <p:spPr bwMode="auto">
                  <a:xfrm>
                    <a:off x="3647" y="390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03" name="Line 1014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3907"/>
                    <a:ext cx="4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04" name="Line 1015"/>
                  <p:cNvSpPr>
                    <a:spLocks noChangeShapeType="1"/>
                  </p:cNvSpPr>
                  <p:nvPr/>
                </p:nvSpPr>
                <p:spPr bwMode="auto">
                  <a:xfrm>
                    <a:off x="3652" y="390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05" name="Line 1016"/>
                  <p:cNvSpPr>
                    <a:spLocks noChangeShapeType="1"/>
                  </p:cNvSpPr>
                  <p:nvPr/>
                </p:nvSpPr>
                <p:spPr bwMode="auto">
                  <a:xfrm>
                    <a:off x="3652" y="390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06" name="Line 10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50" y="3909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07" name="Line 1018"/>
                  <p:cNvSpPr>
                    <a:spLocks noChangeShapeType="1"/>
                  </p:cNvSpPr>
                  <p:nvPr/>
                </p:nvSpPr>
                <p:spPr bwMode="auto">
                  <a:xfrm>
                    <a:off x="3650" y="391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08" name="Line 1019"/>
                  <p:cNvSpPr>
                    <a:spLocks noChangeShapeType="1"/>
                  </p:cNvSpPr>
                  <p:nvPr/>
                </p:nvSpPr>
                <p:spPr bwMode="auto">
                  <a:xfrm>
                    <a:off x="3650" y="3912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09" name="Line 1020"/>
                  <p:cNvSpPr>
                    <a:spLocks noChangeShapeType="1"/>
                  </p:cNvSpPr>
                  <p:nvPr/>
                </p:nvSpPr>
                <p:spPr bwMode="auto">
                  <a:xfrm>
                    <a:off x="3652" y="391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10" name="Line 1021"/>
                  <p:cNvSpPr>
                    <a:spLocks noChangeShapeType="1"/>
                  </p:cNvSpPr>
                  <p:nvPr/>
                </p:nvSpPr>
                <p:spPr bwMode="auto">
                  <a:xfrm>
                    <a:off x="3652" y="391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11" name="Line 1022"/>
                  <p:cNvSpPr>
                    <a:spLocks noChangeShapeType="1"/>
                  </p:cNvSpPr>
                  <p:nvPr/>
                </p:nvSpPr>
                <p:spPr bwMode="auto">
                  <a:xfrm>
                    <a:off x="3653" y="391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12" name="Line 1023"/>
                  <p:cNvSpPr>
                    <a:spLocks noChangeShapeType="1"/>
                  </p:cNvSpPr>
                  <p:nvPr/>
                </p:nvSpPr>
                <p:spPr bwMode="auto">
                  <a:xfrm>
                    <a:off x="3653" y="391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13" name="Line 1024"/>
                  <p:cNvSpPr>
                    <a:spLocks noChangeShapeType="1"/>
                  </p:cNvSpPr>
                  <p:nvPr/>
                </p:nvSpPr>
                <p:spPr bwMode="auto">
                  <a:xfrm>
                    <a:off x="3653" y="3917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14" name="Line 10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52" y="391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15" name="Line 1026"/>
                  <p:cNvSpPr>
                    <a:spLocks noChangeShapeType="1"/>
                  </p:cNvSpPr>
                  <p:nvPr/>
                </p:nvSpPr>
                <p:spPr bwMode="auto">
                  <a:xfrm>
                    <a:off x="3652" y="3919"/>
                    <a:ext cx="1" cy="3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16" name="Line 1027"/>
                  <p:cNvSpPr>
                    <a:spLocks noChangeShapeType="1"/>
                  </p:cNvSpPr>
                  <p:nvPr/>
                </p:nvSpPr>
                <p:spPr bwMode="auto">
                  <a:xfrm>
                    <a:off x="3652" y="392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17" name="Line 1028"/>
                  <p:cNvSpPr>
                    <a:spLocks noChangeShapeType="1"/>
                  </p:cNvSpPr>
                  <p:nvPr/>
                </p:nvSpPr>
                <p:spPr bwMode="auto">
                  <a:xfrm>
                    <a:off x="3653" y="392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18" name="Line 1029"/>
                  <p:cNvSpPr>
                    <a:spLocks noChangeShapeType="1"/>
                  </p:cNvSpPr>
                  <p:nvPr/>
                </p:nvSpPr>
                <p:spPr bwMode="auto">
                  <a:xfrm>
                    <a:off x="3653" y="392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19" name="Line 10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53" y="392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20" name="Line 10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53" y="392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21" name="Line 1032"/>
                  <p:cNvSpPr>
                    <a:spLocks noChangeShapeType="1"/>
                  </p:cNvSpPr>
                  <p:nvPr/>
                </p:nvSpPr>
                <p:spPr bwMode="auto">
                  <a:xfrm>
                    <a:off x="3655" y="392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22" name="Line 1033"/>
                  <p:cNvSpPr>
                    <a:spLocks noChangeShapeType="1"/>
                  </p:cNvSpPr>
                  <p:nvPr/>
                </p:nvSpPr>
                <p:spPr bwMode="auto">
                  <a:xfrm>
                    <a:off x="3657" y="392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23" name="Line 1034"/>
                  <p:cNvSpPr>
                    <a:spLocks noChangeShapeType="1"/>
                  </p:cNvSpPr>
                  <p:nvPr/>
                </p:nvSpPr>
                <p:spPr bwMode="auto">
                  <a:xfrm>
                    <a:off x="3657" y="392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24" name="Line 1035"/>
                  <p:cNvSpPr>
                    <a:spLocks noChangeShapeType="1"/>
                  </p:cNvSpPr>
                  <p:nvPr/>
                </p:nvSpPr>
                <p:spPr bwMode="auto">
                  <a:xfrm>
                    <a:off x="3658" y="392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25" name="Line 1036"/>
                  <p:cNvSpPr>
                    <a:spLocks noChangeShapeType="1"/>
                  </p:cNvSpPr>
                  <p:nvPr/>
                </p:nvSpPr>
                <p:spPr bwMode="auto">
                  <a:xfrm>
                    <a:off x="3658" y="3924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26" name="Line 10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58" y="3926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27" name="Line 1038"/>
                  <p:cNvSpPr>
                    <a:spLocks noChangeShapeType="1"/>
                  </p:cNvSpPr>
                  <p:nvPr/>
                </p:nvSpPr>
                <p:spPr bwMode="auto">
                  <a:xfrm>
                    <a:off x="3658" y="3927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28" name="Line 10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58" y="3927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29" name="Line 104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57" y="392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30" name="Line 10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55" y="3926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31" name="Line 1042"/>
                  <p:cNvSpPr>
                    <a:spLocks noChangeShapeType="1"/>
                  </p:cNvSpPr>
                  <p:nvPr/>
                </p:nvSpPr>
                <p:spPr bwMode="auto">
                  <a:xfrm>
                    <a:off x="3655" y="3927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32" name="Line 1043"/>
                  <p:cNvSpPr>
                    <a:spLocks noChangeShapeType="1"/>
                  </p:cNvSpPr>
                  <p:nvPr/>
                </p:nvSpPr>
                <p:spPr bwMode="auto">
                  <a:xfrm>
                    <a:off x="3657" y="392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33" name="Line 1044"/>
                  <p:cNvSpPr>
                    <a:spLocks noChangeShapeType="1"/>
                  </p:cNvSpPr>
                  <p:nvPr/>
                </p:nvSpPr>
                <p:spPr bwMode="auto">
                  <a:xfrm>
                    <a:off x="3657" y="392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34" name="Line 1045"/>
                  <p:cNvSpPr>
                    <a:spLocks noChangeShapeType="1"/>
                  </p:cNvSpPr>
                  <p:nvPr/>
                </p:nvSpPr>
                <p:spPr bwMode="auto">
                  <a:xfrm>
                    <a:off x="3658" y="393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35" name="Line 1046"/>
                  <p:cNvSpPr>
                    <a:spLocks noChangeShapeType="1"/>
                  </p:cNvSpPr>
                  <p:nvPr/>
                </p:nvSpPr>
                <p:spPr bwMode="auto">
                  <a:xfrm>
                    <a:off x="3660" y="393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36" name="Line 1047"/>
                  <p:cNvSpPr>
                    <a:spLocks noChangeShapeType="1"/>
                  </p:cNvSpPr>
                  <p:nvPr/>
                </p:nvSpPr>
                <p:spPr bwMode="auto">
                  <a:xfrm>
                    <a:off x="3660" y="393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37" name="Line 1048"/>
                  <p:cNvSpPr>
                    <a:spLocks noChangeShapeType="1"/>
                  </p:cNvSpPr>
                  <p:nvPr/>
                </p:nvSpPr>
                <p:spPr bwMode="auto">
                  <a:xfrm>
                    <a:off x="3660" y="393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38" name="Line 1049"/>
                  <p:cNvSpPr>
                    <a:spLocks noChangeShapeType="1"/>
                  </p:cNvSpPr>
                  <p:nvPr/>
                </p:nvSpPr>
                <p:spPr bwMode="auto">
                  <a:xfrm>
                    <a:off x="3660" y="393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39" name="Line 1050"/>
                  <p:cNvSpPr>
                    <a:spLocks noChangeShapeType="1"/>
                  </p:cNvSpPr>
                  <p:nvPr/>
                </p:nvSpPr>
                <p:spPr bwMode="auto">
                  <a:xfrm>
                    <a:off x="3660" y="393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40" name="Line 1051"/>
                  <p:cNvSpPr>
                    <a:spLocks noChangeShapeType="1"/>
                  </p:cNvSpPr>
                  <p:nvPr/>
                </p:nvSpPr>
                <p:spPr bwMode="auto">
                  <a:xfrm>
                    <a:off x="3660" y="3934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41" name="Line 1052"/>
                  <p:cNvSpPr>
                    <a:spLocks noChangeShapeType="1"/>
                  </p:cNvSpPr>
                  <p:nvPr/>
                </p:nvSpPr>
                <p:spPr bwMode="auto">
                  <a:xfrm>
                    <a:off x="3662" y="393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42" name="Line 1053"/>
                  <p:cNvSpPr>
                    <a:spLocks noChangeShapeType="1"/>
                  </p:cNvSpPr>
                  <p:nvPr/>
                </p:nvSpPr>
                <p:spPr bwMode="auto">
                  <a:xfrm>
                    <a:off x="3663" y="393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4709" name="Group 1054"/>
                <p:cNvGrpSpPr>
                  <a:grpSpLocks/>
                </p:cNvGrpSpPr>
                <p:nvPr/>
              </p:nvGrpSpPr>
              <p:grpSpPr bwMode="auto">
                <a:xfrm>
                  <a:off x="3565" y="3792"/>
                  <a:ext cx="164" cy="353"/>
                  <a:chOff x="3565" y="3792"/>
                  <a:chExt cx="164" cy="353"/>
                </a:xfrm>
              </p:grpSpPr>
              <p:sp>
                <p:nvSpPr>
                  <p:cNvPr id="114743" name="Line 1055"/>
                  <p:cNvSpPr>
                    <a:spLocks noChangeShapeType="1"/>
                  </p:cNvSpPr>
                  <p:nvPr/>
                </p:nvSpPr>
                <p:spPr bwMode="auto">
                  <a:xfrm>
                    <a:off x="3663" y="3937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44" name="Line 10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63" y="3939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45" name="Line 1057"/>
                  <p:cNvSpPr>
                    <a:spLocks noChangeShapeType="1"/>
                  </p:cNvSpPr>
                  <p:nvPr/>
                </p:nvSpPr>
                <p:spPr bwMode="auto">
                  <a:xfrm>
                    <a:off x="3663" y="394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46" name="Line 1058"/>
                  <p:cNvSpPr>
                    <a:spLocks noChangeShapeType="1"/>
                  </p:cNvSpPr>
                  <p:nvPr/>
                </p:nvSpPr>
                <p:spPr bwMode="auto">
                  <a:xfrm>
                    <a:off x="3663" y="394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47" name="Line 1059"/>
                  <p:cNvSpPr>
                    <a:spLocks noChangeShapeType="1"/>
                  </p:cNvSpPr>
                  <p:nvPr/>
                </p:nvSpPr>
                <p:spPr bwMode="auto">
                  <a:xfrm>
                    <a:off x="3663" y="394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48" name="Line 1060"/>
                  <p:cNvSpPr>
                    <a:spLocks noChangeShapeType="1"/>
                  </p:cNvSpPr>
                  <p:nvPr/>
                </p:nvSpPr>
                <p:spPr bwMode="auto">
                  <a:xfrm>
                    <a:off x="3665" y="394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49" name="Line 1061"/>
                  <p:cNvSpPr>
                    <a:spLocks noChangeShapeType="1"/>
                  </p:cNvSpPr>
                  <p:nvPr/>
                </p:nvSpPr>
                <p:spPr bwMode="auto">
                  <a:xfrm>
                    <a:off x="3665" y="3944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50" name="Line 1062"/>
                  <p:cNvSpPr>
                    <a:spLocks noChangeShapeType="1"/>
                  </p:cNvSpPr>
                  <p:nvPr/>
                </p:nvSpPr>
                <p:spPr bwMode="auto">
                  <a:xfrm>
                    <a:off x="3667" y="3944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51" name="Line 1063"/>
                  <p:cNvSpPr>
                    <a:spLocks noChangeShapeType="1"/>
                  </p:cNvSpPr>
                  <p:nvPr/>
                </p:nvSpPr>
                <p:spPr bwMode="auto">
                  <a:xfrm>
                    <a:off x="3669" y="394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52" name="Line 106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69" y="394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53" name="Line 10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69" y="394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54" name="Line 1066"/>
                  <p:cNvSpPr>
                    <a:spLocks noChangeShapeType="1"/>
                  </p:cNvSpPr>
                  <p:nvPr/>
                </p:nvSpPr>
                <p:spPr bwMode="auto">
                  <a:xfrm>
                    <a:off x="3670" y="394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55" name="Line 1067"/>
                  <p:cNvSpPr>
                    <a:spLocks noChangeShapeType="1"/>
                  </p:cNvSpPr>
                  <p:nvPr/>
                </p:nvSpPr>
                <p:spPr bwMode="auto">
                  <a:xfrm>
                    <a:off x="3670" y="394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56" name="Line 1068"/>
                  <p:cNvSpPr>
                    <a:spLocks noChangeShapeType="1"/>
                  </p:cNvSpPr>
                  <p:nvPr/>
                </p:nvSpPr>
                <p:spPr bwMode="auto">
                  <a:xfrm>
                    <a:off x="3670" y="3944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57" name="Line 1069"/>
                  <p:cNvSpPr>
                    <a:spLocks noChangeShapeType="1"/>
                  </p:cNvSpPr>
                  <p:nvPr/>
                </p:nvSpPr>
                <p:spPr bwMode="auto">
                  <a:xfrm>
                    <a:off x="3670" y="394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58" name="Line 1070"/>
                  <p:cNvSpPr>
                    <a:spLocks noChangeShapeType="1"/>
                  </p:cNvSpPr>
                  <p:nvPr/>
                </p:nvSpPr>
                <p:spPr bwMode="auto">
                  <a:xfrm>
                    <a:off x="3670" y="394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59" name="Line 1071"/>
                  <p:cNvSpPr>
                    <a:spLocks noChangeShapeType="1"/>
                  </p:cNvSpPr>
                  <p:nvPr/>
                </p:nvSpPr>
                <p:spPr bwMode="auto">
                  <a:xfrm>
                    <a:off x="3670" y="3946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60" name="Line 1072"/>
                  <p:cNvSpPr>
                    <a:spLocks noChangeShapeType="1"/>
                  </p:cNvSpPr>
                  <p:nvPr/>
                </p:nvSpPr>
                <p:spPr bwMode="auto">
                  <a:xfrm>
                    <a:off x="3672" y="394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61" name="Line 1073"/>
                  <p:cNvSpPr>
                    <a:spLocks noChangeShapeType="1"/>
                  </p:cNvSpPr>
                  <p:nvPr/>
                </p:nvSpPr>
                <p:spPr bwMode="auto">
                  <a:xfrm>
                    <a:off x="3672" y="3948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62" name="Line 1074"/>
                  <p:cNvSpPr>
                    <a:spLocks noChangeShapeType="1"/>
                  </p:cNvSpPr>
                  <p:nvPr/>
                </p:nvSpPr>
                <p:spPr bwMode="auto">
                  <a:xfrm>
                    <a:off x="3674" y="394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63" name="Line 10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74" y="394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64" name="Line 1076"/>
                  <p:cNvSpPr>
                    <a:spLocks noChangeShapeType="1"/>
                  </p:cNvSpPr>
                  <p:nvPr/>
                </p:nvSpPr>
                <p:spPr bwMode="auto">
                  <a:xfrm>
                    <a:off x="3675" y="3949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65" name="Line 1077"/>
                  <p:cNvSpPr>
                    <a:spLocks noChangeShapeType="1"/>
                  </p:cNvSpPr>
                  <p:nvPr/>
                </p:nvSpPr>
                <p:spPr bwMode="auto">
                  <a:xfrm>
                    <a:off x="3677" y="3949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66" name="Line 1078"/>
                  <p:cNvSpPr>
                    <a:spLocks noChangeShapeType="1"/>
                  </p:cNvSpPr>
                  <p:nvPr/>
                </p:nvSpPr>
                <p:spPr bwMode="auto">
                  <a:xfrm>
                    <a:off x="3679" y="395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67" name="Line 1079"/>
                  <p:cNvSpPr>
                    <a:spLocks noChangeShapeType="1"/>
                  </p:cNvSpPr>
                  <p:nvPr/>
                </p:nvSpPr>
                <p:spPr bwMode="auto">
                  <a:xfrm>
                    <a:off x="3679" y="395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68" name="Line 1080"/>
                  <p:cNvSpPr>
                    <a:spLocks noChangeShapeType="1"/>
                  </p:cNvSpPr>
                  <p:nvPr/>
                </p:nvSpPr>
                <p:spPr bwMode="auto">
                  <a:xfrm>
                    <a:off x="3680" y="3953"/>
                    <a:ext cx="4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69" name="Line 1081"/>
                  <p:cNvSpPr>
                    <a:spLocks noChangeShapeType="1"/>
                  </p:cNvSpPr>
                  <p:nvPr/>
                </p:nvSpPr>
                <p:spPr bwMode="auto">
                  <a:xfrm>
                    <a:off x="3684" y="395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70" name="Line 1082"/>
                  <p:cNvSpPr>
                    <a:spLocks noChangeShapeType="1"/>
                  </p:cNvSpPr>
                  <p:nvPr/>
                </p:nvSpPr>
                <p:spPr bwMode="auto">
                  <a:xfrm>
                    <a:off x="3685" y="395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71" name="Line 1083"/>
                  <p:cNvSpPr>
                    <a:spLocks noChangeShapeType="1"/>
                  </p:cNvSpPr>
                  <p:nvPr/>
                </p:nvSpPr>
                <p:spPr bwMode="auto">
                  <a:xfrm>
                    <a:off x="3685" y="3954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72" name="Line 1084"/>
                  <p:cNvSpPr>
                    <a:spLocks noChangeShapeType="1"/>
                  </p:cNvSpPr>
                  <p:nvPr/>
                </p:nvSpPr>
                <p:spPr bwMode="auto">
                  <a:xfrm>
                    <a:off x="3687" y="3954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73" name="Line 1085"/>
                  <p:cNvSpPr>
                    <a:spLocks noChangeShapeType="1"/>
                  </p:cNvSpPr>
                  <p:nvPr/>
                </p:nvSpPr>
                <p:spPr bwMode="auto">
                  <a:xfrm>
                    <a:off x="3689" y="395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74" name="Line 1086"/>
                  <p:cNvSpPr>
                    <a:spLocks noChangeShapeType="1"/>
                  </p:cNvSpPr>
                  <p:nvPr/>
                </p:nvSpPr>
                <p:spPr bwMode="auto">
                  <a:xfrm>
                    <a:off x="3689" y="395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75" name="Line 1087"/>
                  <p:cNvSpPr>
                    <a:spLocks noChangeShapeType="1"/>
                  </p:cNvSpPr>
                  <p:nvPr/>
                </p:nvSpPr>
                <p:spPr bwMode="auto">
                  <a:xfrm>
                    <a:off x="3690" y="395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76" name="Line 108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90" y="3954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77" name="Line 1089"/>
                  <p:cNvSpPr>
                    <a:spLocks noChangeShapeType="1"/>
                  </p:cNvSpPr>
                  <p:nvPr/>
                </p:nvSpPr>
                <p:spPr bwMode="auto">
                  <a:xfrm>
                    <a:off x="3692" y="3954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78" name="Line 1090"/>
                  <p:cNvSpPr>
                    <a:spLocks noChangeShapeType="1"/>
                  </p:cNvSpPr>
                  <p:nvPr/>
                </p:nvSpPr>
                <p:spPr bwMode="auto">
                  <a:xfrm>
                    <a:off x="3694" y="3956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79" name="Line 1091"/>
                  <p:cNvSpPr>
                    <a:spLocks noChangeShapeType="1"/>
                  </p:cNvSpPr>
                  <p:nvPr/>
                </p:nvSpPr>
                <p:spPr bwMode="auto">
                  <a:xfrm>
                    <a:off x="3694" y="395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80" name="Line 1092"/>
                  <p:cNvSpPr>
                    <a:spLocks noChangeShapeType="1"/>
                  </p:cNvSpPr>
                  <p:nvPr/>
                </p:nvSpPr>
                <p:spPr bwMode="auto">
                  <a:xfrm>
                    <a:off x="3694" y="3958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81" name="Line 1093"/>
                  <p:cNvSpPr>
                    <a:spLocks noChangeShapeType="1"/>
                  </p:cNvSpPr>
                  <p:nvPr/>
                </p:nvSpPr>
                <p:spPr bwMode="auto">
                  <a:xfrm>
                    <a:off x="3696" y="395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82" name="Line 1094"/>
                  <p:cNvSpPr>
                    <a:spLocks noChangeShapeType="1"/>
                  </p:cNvSpPr>
                  <p:nvPr/>
                </p:nvSpPr>
                <p:spPr bwMode="auto">
                  <a:xfrm>
                    <a:off x="3697" y="395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83" name="Line 1095"/>
                  <p:cNvSpPr>
                    <a:spLocks noChangeShapeType="1"/>
                  </p:cNvSpPr>
                  <p:nvPr/>
                </p:nvSpPr>
                <p:spPr bwMode="auto">
                  <a:xfrm>
                    <a:off x="3697" y="395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84" name="Line 109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97" y="3958"/>
                    <a:ext cx="4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85" name="Line 1097"/>
                  <p:cNvSpPr>
                    <a:spLocks noChangeShapeType="1"/>
                  </p:cNvSpPr>
                  <p:nvPr/>
                </p:nvSpPr>
                <p:spPr bwMode="auto">
                  <a:xfrm>
                    <a:off x="3701" y="395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86" name="Line 1098"/>
                  <p:cNvSpPr>
                    <a:spLocks noChangeShapeType="1"/>
                  </p:cNvSpPr>
                  <p:nvPr/>
                </p:nvSpPr>
                <p:spPr bwMode="auto">
                  <a:xfrm>
                    <a:off x="3701" y="395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87" name="Line 1099"/>
                  <p:cNvSpPr>
                    <a:spLocks noChangeShapeType="1"/>
                  </p:cNvSpPr>
                  <p:nvPr/>
                </p:nvSpPr>
                <p:spPr bwMode="auto">
                  <a:xfrm>
                    <a:off x="3702" y="395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88" name="Line 1100"/>
                  <p:cNvSpPr>
                    <a:spLocks noChangeShapeType="1"/>
                  </p:cNvSpPr>
                  <p:nvPr/>
                </p:nvSpPr>
                <p:spPr bwMode="auto">
                  <a:xfrm>
                    <a:off x="3702" y="396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89" name="Line 1101"/>
                  <p:cNvSpPr>
                    <a:spLocks noChangeShapeType="1"/>
                  </p:cNvSpPr>
                  <p:nvPr/>
                </p:nvSpPr>
                <p:spPr bwMode="auto">
                  <a:xfrm>
                    <a:off x="3704" y="396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90" name="Line 1102"/>
                  <p:cNvSpPr>
                    <a:spLocks noChangeShapeType="1"/>
                  </p:cNvSpPr>
                  <p:nvPr/>
                </p:nvSpPr>
                <p:spPr bwMode="auto">
                  <a:xfrm>
                    <a:off x="3704" y="396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91" name="Line 1103"/>
                  <p:cNvSpPr>
                    <a:spLocks noChangeShapeType="1"/>
                  </p:cNvSpPr>
                  <p:nvPr/>
                </p:nvSpPr>
                <p:spPr bwMode="auto">
                  <a:xfrm>
                    <a:off x="3706" y="396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92" name="Line 110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07" y="3959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93" name="Line 1105"/>
                  <p:cNvSpPr>
                    <a:spLocks noChangeShapeType="1"/>
                  </p:cNvSpPr>
                  <p:nvPr/>
                </p:nvSpPr>
                <p:spPr bwMode="auto">
                  <a:xfrm>
                    <a:off x="3709" y="3959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94" name="Line 1106"/>
                  <p:cNvSpPr>
                    <a:spLocks noChangeShapeType="1"/>
                  </p:cNvSpPr>
                  <p:nvPr/>
                </p:nvSpPr>
                <p:spPr bwMode="auto">
                  <a:xfrm>
                    <a:off x="3711" y="396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95" name="Line 110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11" y="396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96" name="Line 1108"/>
                  <p:cNvSpPr>
                    <a:spLocks noChangeShapeType="1"/>
                  </p:cNvSpPr>
                  <p:nvPr/>
                </p:nvSpPr>
                <p:spPr bwMode="auto">
                  <a:xfrm>
                    <a:off x="3712" y="396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97" name="Line 1109"/>
                  <p:cNvSpPr>
                    <a:spLocks noChangeShapeType="1"/>
                  </p:cNvSpPr>
                  <p:nvPr/>
                </p:nvSpPr>
                <p:spPr bwMode="auto">
                  <a:xfrm>
                    <a:off x="3712" y="396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98" name="Line 1110"/>
                  <p:cNvSpPr>
                    <a:spLocks noChangeShapeType="1"/>
                  </p:cNvSpPr>
                  <p:nvPr/>
                </p:nvSpPr>
                <p:spPr bwMode="auto">
                  <a:xfrm>
                    <a:off x="3714" y="3961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99" name="Line 1111"/>
                  <p:cNvSpPr>
                    <a:spLocks noChangeShapeType="1"/>
                  </p:cNvSpPr>
                  <p:nvPr/>
                </p:nvSpPr>
                <p:spPr bwMode="auto">
                  <a:xfrm>
                    <a:off x="3714" y="396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00" name="Line 11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14" y="3963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01" name="Line 1113"/>
                  <p:cNvSpPr>
                    <a:spLocks noChangeShapeType="1"/>
                  </p:cNvSpPr>
                  <p:nvPr/>
                </p:nvSpPr>
                <p:spPr bwMode="auto">
                  <a:xfrm>
                    <a:off x="3716" y="3963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02" name="Line 1114"/>
                  <p:cNvSpPr>
                    <a:spLocks noChangeShapeType="1"/>
                  </p:cNvSpPr>
                  <p:nvPr/>
                </p:nvSpPr>
                <p:spPr bwMode="auto">
                  <a:xfrm>
                    <a:off x="3718" y="396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03" name="Line 1115"/>
                  <p:cNvSpPr>
                    <a:spLocks noChangeShapeType="1"/>
                  </p:cNvSpPr>
                  <p:nvPr/>
                </p:nvSpPr>
                <p:spPr bwMode="auto">
                  <a:xfrm>
                    <a:off x="3719" y="3963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04" name="Line 1116"/>
                  <p:cNvSpPr>
                    <a:spLocks noChangeShapeType="1"/>
                  </p:cNvSpPr>
                  <p:nvPr/>
                </p:nvSpPr>
                <p:spPr bwMode="auto">
                  <a:xfrm>
                    <a:off x="3721" y="3963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05" name="Line 1117"/>
                  <p:cNvSpPr>
                    <a:spLocks noChangeShapeType="1"/>
                  </p:cNvSpPr>
                  <p:nvPr/>
                </p:nvSpPr>
                <p:spPr bwMode="auto">
                  <a:xfrm>
                    <a:off x="3721" y="3963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06" name="Line 1118"/>
                  <p:cNvSpPr>
                    <a:spLocks noChangeShapeType="1"/>
                  </p:cNvSpPr>
                  <p:nvPr/>
                </p:nvSpPr>
                <p:spPr bwMode="auto">
                  <a:xfrm>
                    <a:off x="3723" y="396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07" name="Line 1119"/>
                  <p:cNvSpPr>
                    <a:spLocks noChangeShapeType="1"/>
                  </p:cNvSpPr>
                  <p:nvPr/>
                </p:nvSpPr>
                <p:spPr bwMode="auto">
                  <a:xfrm>
                    <a:off x="3723" y="3964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08" name="Line 1120"/>
                  <p:cNvSpPr>
                    <a:spLocks noChangeShapeType="1"/>
                  </p:cNvSpPr>
                  <p:nvPr/>
                </p:nvSpPr>
                <p:spPr bwMode="auto">
                  <a:xfrm>
                    <a:off x="3724" y="3966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09" name="Line 11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26" y="3964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10" name="Line 1122"/>
                  <p:cNvSpPr>
                    <a:spLocks noChangeShapeType="1"/>
                  </p:cNvSpPr>
                  <p:nvPr/>
                </p:nvSpPr>
                <p:spPr bwMode="auto">
                  <a:xfrm>
                    <a:off x="3728" y="396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11" name="Line 1123"/>
                  <p:cNvSpPr>
                    <a:spLocks noChangeShapeType="1"/>
                  </p:cNvSpPr>
                  <p:nvPr/>
                </p:nvSpPr>
                <p:spPr bwMode="auto">
                  <a:xfrm>
                    <a:off x="3728" y="396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12" name="Line 1124"/>
                  <p:cNvSpPr>
                    <a:spLocks noChangeShapeType="1"/>
                  </p:cNvSpPr>
                  <p:nvPr/>
                </p:nvSpPr>
                <p:spPr bwMode="auto">
                  <a:xfrm>
                    <a:off x="3690" y="395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13" name="Line 1125"/>
                  <p:cNvSpPr>
                    <a:spLocks noChangeShapeType="1"/>
                  </p:cNvSpPr>
                  <p:nvPr/>
                </p:nvSpPr>
                <p:spPr bwMode="auto">
                  <a:xfrm>
                    <a:off x="3690" y="395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14" name="Line 1126"/>
                  <p:cNvSpPr>
                    <a:spLocks noChangeShapeType="1"/>
                  </p:cNvSpPr>
                  <p:nvPr/>
                </p:nvSpPr>
                <p:spPr bwMode="auto">
                  <a:xfrm>
                    <a:off x="3690" y="395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15" name="Line 11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90" y="395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16" name="Line 1128"/>
                  <p:cNvSpPr>
                    <a:spLocks noChangeShapeType="1"/>
                  </p:cNvSpPr>
                  <p:nvPr/>
                </p:nvSpPr>
                <p:spPr bwMode="auto">
                  <a:xfrm>
                    <a:off x="3690" y="397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17" name="Line 1129"/>
                  <p:cNvSpPr>
                    <a:spLocks noChangeShapeType="1"/>
                  </p:cNvSpPr>
                  <p:nvPr/>
                </p:nvSpPr>
                <p:spPr bwMode="auto">
                  <a:xfrm>
                    <a:off x="3690" y="397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18" name="Line 11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90" y="397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19" name="Line 1131"/>
                  <p:cNvSpPr>
                    <a:spLocks noChangeShapeType="1"/>
                  </p:cNvSpPr>
                  <p:nvPr/>
                </p:nvSpPr>
                <p:spPr bwMode="auto">
                  <a:xfrm>
                    <a:off x="3690" y="397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20" name="Line 1132"/>
                  <p:cNvSpPr>
                    <a:spLocks noChangeShapeType="1"/>
                  </p:cNvSpPr>
                  <p:nvPr/>
                </p:nvSpPr>
                <p:spPr bwMode="auto">
                  <a:xfrm>
                    <a:off x="3565" y="395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21" name="Line 1133"/>
                  <p:cNvSpPr>
                    <a:spLocks noChangeShapeType="1"/>
                  </p:cNvSpPr>
                  <p:nvPr/>
                </p:nvSpPr>
                <p:spPr bwMode="auto">
                  <a:xfrm>
                    <a:off x="3565" y="395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22" name="Line 1134"/>
                  <p:cNvSpPr>
                    <a:spLocks noChangeShapeType="1"/>
                  </p:cNvSpPr>
                  <p:nvPr/>
                </p:nvSpPr>
                <p:spPr bwMode="auto">
                  <a:xfrm>
                    <a:off x="3565" y="3959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23" name="Line 113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565" y="3958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24" name="Line 1136"/>
                  <p:cNvSpPr>
                    <a:spLocks noChangeShapeType="1"/>
                  </p:cNvSpPr>
                  <p:nvPr/>
                </p:nvSpPr>
                <p:spPr bwMode="auto">
                  <a:xfrm>
                    <a:off x="3565" y="397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25" name="Line 1137"/>
                  <p:cNvSpPr>
                    <a:spLocks noChangeShapeType="1"/>
                  </p:cNvSpPr>
                  <p:nvPr/>
                </p:nvSpPr>
                <p:spPr bwMode="auto">
                  <a:xfrm>
                    <a:off x="3565" y="397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26" name="Line 11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65" y="3978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27" name="Line 11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65" y="3978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28" name="Line 1140"/>
                  <p:cNvSpPr>
                    <a:spLocks noChangeShapeType="1"/>
                  </p:cNvSpPr>
                  <p:nvPr/>
                </p:nvSpPr>
                <p:spPr bwMode="auto">
                  <a:xfrm>
                    <a:off x="3677" y="394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29" name="Line 1141"/>
                  <p:cNvSpPr>
                    <a:spLocks noChangeShapeType="1"/>
                  </p:cNvSpPr>
                  <p:nvPr/>
                </p:nvSpPr>
                <p:spPr bwMode="auto">
                  <a:xfrm>
                    <a:off x="3677" y="394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30" name="Line 11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77" y="394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31" name="Line 1143"/>
                  <p:cNvSpPr>
                    <a:spLocks noChangeShapeType="1"/>
                  </p:cNvSpPr>
                  <p:nvPr/>
                </p:nvSpPr>
                <p:spPr bwMode="auto">
                  <a:xfrm>
                    <a:off x="3677" y="394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32" name="Line 1144"/>
                  <p:cNvSpPr>
                    <a:spLocks noChangeShapeType="1"/>
                  </p:cNvSpPr>
                  <p:nvPr/>
                </p:nvSpPr>
                <p:spPr bwMode="auto">
                  <a:xfrm>
                    <a:off x="3677" y="398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33" name="Line 1145"/>
                  <p:cNvSpPr>
                    <a:spLocks noChangeShapeType="1"/>
                  </p:cNvSpPr>
                  <p:nvPr/>
                </p:nvSpPr>
                <p:spPr bwMode="auto">
                  <a:xfrm>
                    <a:off x="3677" y="399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34" name="Line 1146"/>
                  <p:cNvSpPr>
                    <a:spLocks noChangeShapeType="1"/>
                  </p:cNvSpPr>
                  <p:nvPr/>
                </p:nvSpPr>
                <p:spPr bwMode="auto">
                  <a:xfrm>
                    <a:off x="3677" y="399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35" name="Line 11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77" y="398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36" name="Line 1148"/>
                  <p:cNvSpPr>
                    <a:spLocks noChangeShapeType="1"/>
                  </p:cNvSpPr>
                  <p:nvPr/>
                </p:nvSpPr>
                <p:spPr bwMode="auto">
                  <a:xfrm>
                    <a:off x="3579" y="3948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37" name="Line 11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79" y="3948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38" name="Line 11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79" y="394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39" name="Line 1151"/>
                  <p:cNvSpPr>
                    <a:spLocks noChangeShapeType="1"/>
                  </p:cNvSpPr>
                  <p:nvPr/>
                </p:nvSpPr>
                <p:spPr bwMode="auto">
                  <a:xfrm>
                    <a:off x="3579" y="3948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40" name="Line 1152"/>
                  <p:cNvSpPr>
                    <a:spLocks noChangeShapeType="1"/>
                  </p:cNvSpPr>
                  <p:nvPr/>
                </p:nvSpPr>
                <p:spPr bwMode="auto">
                  <a:xfrm>
                    <a:off x="3579" y="3988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41" name="Line 11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79" y="3990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42" name="Line 1154"/>
                  <p:cNvSpPr>
                    <a:spLocks noChangeShapeType="1"/>
                  </p:cNvSpPr>
                  <p:nvPr/>
                </p:nvSpPr>
                <p:spPr bwMode="auto">
                  <a:xfrm>
                    <a:off x="3579" y="399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43" name="Line 11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79" y="3988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44" name="Line 1156"/>
                  <p:cNvSpPr>
                    <a:spLocks noChangeShapeType="1"/>
                  </p:cNvSpPr>
                  <p:nvPr/>
                </p:nvSpPr>
                <p:spPr bwMode="auto">
                  <a:xfrm>
                    <a:off x="3653" y="391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45" name="Line 1157"/>
                  <p:cNvSpPr>
                    <a:spLocks noChangeShapeType="1"/>
                  </p:cNvSpPr>
                  <p:nvPr/>
                </p:nvSpPr>
                <p:spPr bwMode="auto">
                  <a:xfrm>
                    <a:off x="3653" y="391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46" name="Line 1158"/>
                  <p:cNvSpPr>
                    <a:spLocks noChangeShapeType="1"/>
                  </p:cNvSpPr>
                  <p:nvPr/>
                </p:nvSpPr>
                <p:spPr bwMode="auto">
                  <a:xfrm>
                    <a:off x="3653" y="391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47" name="Line 1159"/>
                  <p:cNvSpPr>
                    <a:spLocks noChangeShapeType="1"/>
                  </p:cNvSpPr>
                  <p:nvPr/>
                </p:nvSpPr>
                <p:spPr bwMode="auto">
                  <a:xfrm>
                    <a:off x="3653" y="391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48" name="Line 1160"/>
                  <p:cNvSpPr>
                    <a:spLocks noChangeShapeType="1"/>
                  </p:cNvSpPr>
                  <p:nvPr/>
                </p:nvSpPr>
                <p:spPr bwMode="auto">
                  <a:xfrm>
                    <a:off x="3653" y="402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49" name="Line 1161"/>
                  <p:cNvSpPr>
                    <a:spLocks noChangeShapeType="1"/>
                  </p:cNvSpPr>
                  <p:nvPr/>
                </p:nvSpPr>
                <p:spPr bwMode="auto">
                  <a:xfrm>
                    <a:off x="3653" y="402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50" name="Line 1162"/>
                  <p:cNvSpPr>
                    <a:spLocks noChangeShapeType="1"/>
                  </p:cNvSpPr>
                  <p:nvPr/>
                </p:nvSpPr>
                <p:spPr bwMode="auto">
                  <a:xfrm>
                    <a:off x="3653" y="402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51" name="Line 1163"/>
                  <p:cNvSpPr>
                    <a:spLocks noChangeShapeType="1"/>
                  </p:cNvSpPr>
                  <p:nvPr/>
                </p:nvSpPr>
                <p:spPr bwMode="auto">
                  <a:xfrm>
                    <a:off x="3653" y="402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52" name="Line 1164"/>
                  <p:cNvSpPr>
                    <a:spLocks noChangeShapeType="1"/>
                  </p:cNvSpPr>
                  <p:nvPr/>
                </p:nvSpPr>
                <p:spPr bwMode="auto">
                  <a:xfrm>
                    <a:off x="3604" y="391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53" name="Line 1165"/>
                  <p:cNvSpPr>
                    <a:spLocks noChangeShapeType="1"/>
                  </p:cNvSpPr>
                  <p:nvPr/>
                </p:nvSpPr>
                <p:spPr bwMode="auto">
                  <a:xfrm>
                    <a:off x="3604" y="391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54" name="Line 1166"/>
                  <p:cNvSpPr>
                    <a:spLocks noChangeShapeType="1"/>
                  </p:cNvSpPr>
                  <p:nvPr/>
                </p:nvSpPr>
                <p:spPr bwMode="auto">
                  <a:xfrm>
                    <a:off x="3604" y="391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55" name="Line 1167"/>
                  <p:cNvSpPr>
                    <a:spLocks noChangeShapeType="1"/>
                  </p:cNvSpPr>
                  <p:nvPr/>
                </p:nvSpPr>
                <p:spPr bwMode="auto">
                  <a:xfrm>
                    <a:off x="3604" y="3910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56" name="Line 1168"/>
                  <p:cNvSpPr>
                    <a:spLocks noChangeShapeType="1"/>
                  </p:cNvSpPr>
                  <p:nvPr/>
                </p:nvSpPr>
                <p:spPr bwMode="auto">
                  <a:xfrm>
                    <a:off x="3604" y="402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57" name="Line 1169"/>
                  <p:cNvSpPr>
                    <a:spLocks noChangeShapeType="1"/>
                  </p:cNvSpPr>
                  <p:nvPr/>
                </p:nvSpPr>
                <p:spPr bwMode="auto">
                  <a:xfrm>
                    <a:off x="3604" y="402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58" name="Line 1170"/>
                  <p:cNvSpPr>
                    <a:spLocks noChangeShapeType="1"/>
                  </p:cNvSpPr>
                  <p:nvPr/>
                </p:nvSpPr>
                <p:spPr bwMode="auto">
                  <a:xfrm>
                    <a:off x="3604" y="402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59" name="Line 1171"/>
                  <p:cNvSpPr>
                    <a:spLocks noChangeShapeType="1"/>
                  </p:cNvSpPr>
                  <p:nvPr/>
                </p:nvSpPr>
                <p:spPr bwMode="auto">
                  <a:xfrm>
                    <a:off x="3604" y="402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60" name="Line 1172"/>
                  <p:cNvSpPr>
                    <a:spLocks noChangeShapeType="1"/>
                  </p:cNvSpPr>
                  <p:nvPr/>
                </p:nvSpPr>
                <p:spPr bwMode="auto">
                  <a:xfrm>
                    <a:off x="3636" y="379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61" name="Line 1173"/>
                  <p:cNvSpPr>
                    <a:spLocks noChangeShapeType="1"/>
                  </p:cNvSpPr>
                  <p:nvPr/>
                </p:nvSpPr>
                <p:spPr bwMode="auto">
                  <a:xfrm>
                    <a:off x="3636" y="379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62" name="Line 11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5" y="379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63" name="Line 11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35" y="379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64" name="Line 1176"/>
                  <p:cNvSpPr>
                    <a:spLocks noChangeShapeType="1"/>
                  </p:cNvSpPr>
                  <p:nvPr/>
                </p:nvSpPr>
                <p:spPr bwMode="auto">
                  <a:xfrm>
                    <a:off x="3636" y="413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65" name="Line 1177"/>
                  <p:cNvSpPr>
                    <a:spLocks noChangeShapeType="1"/>
                  </p:cNvSpPr>
                  <p:nvPr/>
                </p:nvSpPr>
                <p:spPr bwMode="auto">
                  <a:xfrm>
                    <a:off x="3636" y="414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66" name="Line 117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35" y="414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67" name="Line 117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35" y="413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68" name="Line 1180"/>
                  <p:cNvSpPr>
                    <a:spLocks noChangeShapeType="1"/>
                  </p:cNvSpPr>
                  <p:nvPr/>
                </p:nvSpPr>
                <p:spPr bwMode="auto">
                  <a:xfrm>
                    <a:off x="3621" y="379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69" name="Line 1181"/>
                  <p:cNvSpPr>
                    <a:spLocks noChangeShapeType="1"/>
                  </p:cNvSpPr>
                  <p:nvPr/>
                </p:nvSpPr>
                <p:spPr bwMode="auto">
                  <a:xfrm>
                    <a:off x="3621" y="379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70" name="Line 11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20" y="379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71" name="Line 118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0" y="379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72" name="Line 1184"/>
                  <p:cNvSpPr>
                    <a:spLocks noChangeShapeType="1"/>
                  </p:cNvSpPr>
                  <p:nvPr/>
                </p:nvSpPr>
                <p:spPr bwMode="auto">
                  <a:xfrm>
                    <a:off x="3621" y="413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73" name="Line 1185"/>
                  <p:cNvSpPr>
                    <a:spLocks noChangeShapeType="1"/>
                  </p:cNvSpPr>
                  <p:nvPr/>
                </p:nvSpPr>
                <p:spPr bwMode="auto">
                  <a:xfrm>
                    <a:off x="3621" y="414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74" name="Line 118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20" y="414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75" name="Line 11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0" y="413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76" name="Line 1188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3812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77" name="Line 1189"/>
                  <p:cNvSpPr>
                    <a:spLocks noChangeShapeType="1"/>
                  </p:cNvSpPr>
                  <p:nvPr/>
                </p:nvSpPr>
                <p:spPr bwMode="auto">
                  <a:xfrm>
                    <a:off x="3633" y="3814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78" name="Line 1190"/>
                  <p:cNvSpPr>
                    <a:spLocks noChangeShapeType="1"/>
                  </p:cNvSpPr>
                  <p:nvPr/>
                </p:nvSpPr>
                <p:spPr bwMode="auto">
                  <a:xfrm>
                    <a:off x="3633" y="381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79" name="Line 11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1" y="3817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80" name="Line 1192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381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81" name="Line 11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0" y="381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82" name="Line 11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28" y="382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83" name="Line 11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26" y="382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84" name="Line 119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25" y="381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85" name="Line 1197"/>
                  <p:cNvSpPr>
                    <a:spLocks noChangeShapeType="1"/>
                  </p:cNvSpPr>
                  <p:nvPr/>
                </p:nvSpPr>
                <p:spPr bwMode="auto">
                  <a:xfrm>
                    <a:off x="3625" y="381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86" name="Line 119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23" y="3817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87" name="Line 119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3" y="3816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88" name="Line 12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3" y="3814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89" name="Line 120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3" y="3812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90" name="Line 1202"/>
                  <p:cNvSpPr>
                    <a:spLocks noChangeShapeType="1"/>
                  </p:cNvSpPr>
                  <p:nvPr/>
                </p:nvSpPr>
                <p:spPr bwMode="auto">
                  <a:xfrm>
                    <a:off x="3625" y="381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91" name="Line 1203"/>
                  <p:cNvSpPr>
                    <a:spLocks noChangeShapeType="1"/>
                  </p:cNvSpPr>
                  <p:nvPr/>
                </p:nvSpPr>
                <p:spPr bwMode="auto">
                  <a:xfrm>
                    <a:off x="3626" y="3812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92" name="Line 1204"/>
                  <p:cNvSpPr>
                    <a:spLocks noChangeShapeType="1"/>
                  </p:cNvSpPr>
                  <p:nvPr/>
                </p:nvSpPr>
                <p:spPr bwMode="auto">
                  <a:xfrm>
                    <a:off x="3628" y="381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93" name="Line 1205"/>
                  <p:cNvSpPr>
                    <a:spLocks noChangeShapeType="1"/>
                  </p:cNvSpPr>
                  <p:nvPr/>
                </p:nvSpPr>
                <p:spPr bwMode="auto">
                  <a:xfrm>
                    <a:off x="3628" y="3812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94" name="Line 1206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381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95" name="Line 1207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381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96" name="Line 1208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4118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97" name="Line 1209"/>
                  <p:cNvSpPr>
                    <a:spLocks noChangeShapeType="1"/>
                  </p:cNvSpPr>
                  <p:nvPr/>
                </p:nvSpPr>
                <p:spPr bwMode="auto">
                  <a:xfrm>
                    <a:off x="3633" y="412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98" name="Line 1210"/>
                  <p:cNvSpPr>
                    <a:spLocks noChangeShapeType="1"/>
                  </p:cNvSpPr>
                  <p:nvPr/>
                </p:nvSpPr>
                <p:spPr bwMode="auto">
                  <a:xfrm>
                    <a:off x="3633" y="412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99" name="Line 12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1" y="4123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00" name="Line 12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0" y="412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01" name="Line 1213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412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02" name="Line 12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28" y="4125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03" name="Line 1215"/>
                  <p:cNvSpPr>
                    <a:spLocks noChangeShapeType="1"/>
                  </p:cNvSpPr>
                  <p:nvPr/>
                </p:nvSpPr>
                <p:spPr bwMode="auto">
                  <a:xfrm>
                    <a:off x="3628" y="412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04" name="Line 12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26" y="4125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05" name="Line 121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25" y="4123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06" name="Line 12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23" y="4123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07" name="Line 12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3" y="412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08" name="Line 12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3" y="412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09" name="Line 12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3" y="4118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10" name="Line 12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5" y="411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11" name="Line 1223"/>
                  <p:cNvSpPr>
                    <a:spLocks noChangeShapeType="1"/>
                  </p:cNvSpPr>
                  <p:nvPr/>
                </p:nvSpPr>
                <p:spPr bwMode="auto">
                  <a:xfrm>
                    <a:off x="3625" y="411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12" name="Line 1224"/>
                  <p:cNvSpPr>
                    <a:spLocks noChangeShapeType="1"/>
                  </p:cNvSpPr>
                  <p:nvPr/>
                </p:nvSpPr>
                <p:spPr bwMode="auto">
                  <a:xfrm>
                    <a:off x="3626" y="4117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13" name="Line 1225"/>
                  <p:cNvSpPr>
                    <a:spLocks noChangeShapeType="1"/>
                  </p:cNvSpPr>
                  <p:nvPr/>
                </p:nvSpPr>
                <p:spPr bwMode="auto">
                  <a:xfrm>
                    <a:off x="3628" y="4117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14" name="Line 1226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411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15" name="Line 1227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4117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16" name="Line 1228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379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17" name="Line 1229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3797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18" name="Line 1230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379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19" name="Line 12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0" y="380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20" name="Line 12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30" y="380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21" name="Line 123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28" y="380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22" name="Line 1234"/>
                  <p:cNvSpPr>
                    <a:spLocks noChangeShapeType="1"/>
                  </p:cNvSpPr>
                  <p:nvPr/>
                </p:nvSpPr>
                <p:spPr bwMode="auto">
                  <a:xfrm>
                    <a:off x="3628" y="380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23" name="Line 12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26" y="3801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24" name="Line 123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25" y="3801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25" name="Line 12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5" y="3799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26" name="Line 12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5" y="3797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27" name="Line 12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6" y="379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28" name="Line 1240"/>
                  <p:cNvSpPr>
                    <a:spLocks noChangeShapeType="1"/>
                  </p:cNvSpPr>
                  <p:nvPr/>
                </p:nvSpPr>
                <p:spPr bwMode="auto">
                  <a:xfrm>
                    <a:off x="3626" y="379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29" name="Line 12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6" y="3794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30" name="Line 12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8" y="379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31" name="Line 1243"/>
                  <p:cNvSpPr>
                    <a:spLocks noChangeShapeType="1"/>
                  </p:cNvSpPr>
                  <p:nvPr/>
                </p:nvSpPr>
                <p:spPr bwMode="auto">
                  <a:xfrm>
                    <a:off x="3628" y="3792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32" name="Line 1244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379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33" name="Line 1245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3795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34" name="Line 1246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4135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35" name="Line 1247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4137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36" name="Line 1248"/>
                  <p:cNvSpPr>
                    <a:spLocks noChangeShapeType="1"/>
                  </p:cNvSpPr>
                  <p:nvPr/>
                </p:nvSpPr>
                <p:spPr bwMode="auto">
                  <a:xfrm>
                    <a:off x="3631" y="4139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37" name="Line 12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0" y="4140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38" name="Line 1250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4142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39" name="Line 1251"/>
                  <p:cNvSpPr>
                    <a:spLocks noChangeShapeType="1"/>
                  </p:cNvSpPr>
                  <p:nvPr/>
                </p:nvSpPr>
                <p:spPr bwMode="auto">
                  <a:xfrm>
                    <a:off x="3630" y="4142"/>
                    <a:ext cx="1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40" name="Line 12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28" y="4144"/>
                    <a:ext cx="2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41" name="Line 12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8" y="4144"/>
                    <a:ext cx="1" cy="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42" name="Line 125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26" y="4142"/>
                    <a:ext cx="2" cy="2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4710" name="Line 1255"/>
                <p:cNvSpPr>
                  <a:spLocks noChangeShapeType="1"/>
                </p:cNvSpPr>
                <p:nvPr/>
              </p:nvSpPr>
              <p:spPr bwMode="auto">
                <a:xfrm>
                  <a:off x="3626" y="4142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11" name="Line 1256"/>
                <p:cNvSpPr>
                  <a:spLocks noChangeShapeType="1"/>
                </p:cNvSpPr>
                <p:nvPr/>
              </p:nvSpPr>
              <p:spPr bwMode="auto">
                <a:xfrm flipV="1">
                  <a:off x="3626" y="4140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12" name="Line 1257"/>
                <p:cNvSpPr>
                  <a:spLocks noChangeShapeType="1"/>
                </p:cNvSpPr>
                <p:nvPr/>
              </p:nvSpPr>
              <p:spPr bwMode="auto">
                <a:xfrm flipH="1" flipV="1">
                  <a:off x="3625" y="4139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13" name="Line 1258"/>
                <p:cNvSpPr>
                  <a:spLocks noChangeShapeType="1"/>
                </p:cNvSpPr>
                <p:nvPr/>
              </p:nvSpPr>
              <p:spPr bwMode="auto">
                <a:xfrm flipV="1">
                  <a:off x="3625" y="4137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14" name="Line 1259"/>
                <p:cNvSpPr>
                  <a:spLocks noChangeShapeType="1"/>
                </p:cNvSpPr>
                <p:nvPr/>
              </p:nvSpPr>
              <p:spPr bwMode="auto">
                <a:xfrm flipV="1">
                  <a:off x="3625" y="4135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15" name="Line 1260"/>
                <p:cNvSpPr>
                  <a:spLocks noChangeShapeType="1"/>
                </p:cNvSpPr>
                <p:nvPr/>
              </p:nvSpPr>
              <p:spPr bwMode="auto">
                <a:xfrm>
                  <a:off x="3626" y="4135"/>
                  <a:ext cx="2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16" name="Line 1261"/>
                <p:cNvSpPr>
                  <a:spLocks noChangeShapeType="1"/>
                </p:cNvSpPr>
                <p:nvPr/>
              </p:nvSpPr>
              <p:spPr bwMode="auto">
                <a:xfrm>
                  <a:off x="3628" y="4137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17" name="Line 1262"/>
                <p:cNvSpPr>
                  <a:spLocks noChangeShapeType="1"/>
                </p:cNvSpPr>
                <p:nvPr/>
              </p:nvSpPr>
              <p:spPr bwMode="auto">
                <a:xfrm>
                  <a:off x="3628" y="4137"/>
                  <a:ext cx="2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18" name="Line 1263"/>
                <p:cNvSpPr>
                  <a:spLocks noChangeShapeType="1"/>
                </p:cNvSpPr>
                <p:nvPr/>
              </p:nvSpPr>
              <p:spPr bwMode="auto">
                <a:xfrm flipV="1">
                  <a:off x="3630" y="4135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19" name="Line 1264"/>
                <p:cNvSpPr>
                  <a:spLocks noChangeShapeType="1"/>
                </p:cNvSpPr>
                <p:nvPr/>
              </p:nvSpPr>
              <p:spPr bwMode="auto">
                <a:xfrm>
                  <a:off x="3628" y="3807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20" name="Line 1265"/>
                <p:cNvSpPr>
                  <a:spLocks noChangeShapeType="1"/>
                </p:cNvSpPr>
                <p:nvPr/>
              </p:nvSpPr>
              <p:spPr bwMode="auto">
                <a:xfrm>
                  <a:off x="3628" y="3809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21" name="Line 1266"/>
                <p:cNvSpPr>
                  <a:spLocks noChangeShapeType="1"/>
                </p:cNvSpPr>
                <p:nvPr/>
              </p:nvSpPr>
              <p:spPr bwMode="auto">
                <a:xfrm>
                  <a:off x="3628" y="3809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22" name="Line 1267"/>
                <p:cNvSpPr>
                  <a:spLocks noChangeShapeType="1"/>
                </p:cNvSpPr>
                <p:nvPr/>
              </p:nvSpPr>
              <p:spPr bwMode="auto">
                <a:xfrm flipV="1">
                  <a:off x="3628" y="3807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23" name="Line 1268"/>
                <p:cNvSpPr>
                  <a:spLocks noChangeShapeType="1"/>
                </p:cNvSpPr>
                <p:nvPr/>
              </p:nvSpPr>
              <p:spPr bwMode="auto">
                <a:xfrm>
                  <a:off x="3628" y="3828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24" name="Line 1269"/>
                <p:cNvSpPr>
                  <a:spLocks noChangeShapeType="1"/>
                </p:cNvSpPr>
                <p:nvPr/>
              </p:nvSpPr>
              <p:spPr bwMode="auto">
                <a:xfrm>
                  <a:off x="3628" y="3829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25" name="Line 1270"/>
                <p:cNvSpPr>
                  <a:spLocks noChangeShapeType="1"/>
                </p:cNvSpPr>
                <p:nvPr/>
              </p:nvSpPr>
              <p:spPr bwMode="auto">
                <a:xfrm>
                  <a:off x="3628" y="3829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26" name="Line 1271"/>
                <p:cNvSpPr>
                  <a:spLocks noChangeShapeType="1"/>
                </p:cNvSpPr>
                <p:nvPr/>
              </p:nvSpPr>
              <p:spPr bwMode="auto">
                <a:xfrm flipV="1">
                  <a:off x="3628" y="3828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27" name="Line 1272"/>
                <p:cNvSpPr>
                  <a:spLocks noChangeShapeType="1"/>
                </p:cNvSpPr>
                <p:nvPr/>
              </p:nvSpPr>
              <p:spPr bwMode="auto">
                <a:xfrm>
                  <a:off x="3628" y="3841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28" name="Line 1273"/>
                <p:cNvSpPr>
                  <a:spLocks noChangeShapeType="1"/>
                </p:cNvSpPr>
                <p:nvPr/>
              </p:nvSpPr>
              <p:spPr bwMode="auto">
                <a:xfrm>
                  <a:off x="3628" y="3841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29" name="Line 1274"/>
                <p:cNvSpPr>
                  <a:spLocks noChangeShapeType="1"/>
                </p:cNvSpPr>
                <p:nvPr/>
              </p:nvSpPr>
              <p:spPr bwMode="auto">
                <a:xfrm>
                  <a:off x="3628" y="3841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30" name="Line 1275"/>
                <p:cNvSpPr>
                  <a:spLocks noChangeShapeType="1"/>
                </p:cNvSpPr>
                <p:nvPr/>
              </p:nvSpPr>
              <p:spPr bwMode="auto">
                <a:xfrm>
                  <a:off x="3628" y="3841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31" name="Line 1276"/>
                <p:cNvSpPr>
                  <a:spLocks noChangeShapeType="1"/>
                </p:cNvSpPr>
                <p:nvPr/>
              </p:nvSpPr>
              <p:spPr bwMode="auto">
                <a:xfrm>
                  <a:off x="3628" y="4096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32" name="Line 1277"/>
                <p:cNvSpPr>
                  <a:spLocks noChangeShapeType="1"/>
                </p:cNvSpPr>
                <p:nvPr/>
              </p:nvSpPr>
              <p:spPr bwMode="auto">
                <a:xfrm>
                  <a:off x="3628" y="4096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33" name="Line 1278"/>
                <p:cNvSpPr>
                  <a:spLocks noChangeShapeType="1"/>
                </p:cNvSpPr>
                <p:nvPr/>
              </p:nvSpPr>
              <p:spPr bwMode="auto">
                <a:xfrm>
                  <a:off x="3628" y="4096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34" name="Line 1279"/>
                <p:cNvSpPr>
                  <a:spLocks noChangeShapeType="1"/>
                </p:cNvSpPr>
                <p:nvPr/>
              </p:nvSpPr>
              <p:spPr bwMode="auto">
                <a:xfrm>
                  <a:off x="3628" y="4096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35" name="Line 1280"/>
                <p:cNvSpPr>
                  <a:spLocks noChangeShapeType="1"/>
                </p:cNvSpPr>
                <p:nvPr/>
              </p:nvSpPr>
              <p:spPr bwMode="auto">
                <a:xfrm>
                  <a:off x="3628" y="4108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36" name="Line 1281"/>
                <p:cNvSpPr>
                  <a:spLocks noChangeShapeType="1"/>
                </p:cNvSpPr>
                <p:nvPr/>
              </p:nvSpPr>
              <p:spPr bwMode="auto">
                <a:xfrm>
                  <a:off x="3628" y="4108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37" name="Line 1282"/>
                <p:cNvSpPr>
                  <a:spLocks noChangeShapeType="1"/>
                </p:cNvSpPr>
                <p:nvPr/>
              </p:nvSpPr>
              <p:spPr bwMode="auto">
                <a:xfrm flipV="1">
                  <a:off x="3628" y="4108"/>
                  <a:ext cx="1" cy="2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38" name="Line 1283"/>
                <p:cNvSpPr>
                  <a:spLocks noChangeShapeType="1"/>
                </p:cNvSpPr>
                <p:nvPr/>
              </p:nvSpPr>
              <p:spPr bwMode="auto">
                <a:xfrm>
                  <a:off x="3628" y="4108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39" name="Line 1284"/>
                <p:cNvSpPr>
                  <a:spLocks noChangeShapeType="1"/>
                </p:cNvSpPr>
                <p:nvPr/>
              </p:nvSpPr>
              <p:spPr bwMode="auto">
                <a:xfrm>
                  <a:off x="3628" y="4128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40" name="Line 1285"/>
                <p:cNvSpPr>
                  <a:spLocks noChangeShapeType="1"/>
                </p:cNvSpPr>
                <p:nvPr/>
              </p:nvSpPr>
              <p:spPr bwMode="auto">
                <a:xfrm>
                  <a:off x="3628" y="4128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41" name="Line 1286"/>
                <p:cNvSpPr>
                  <a:spLocks noChangeShapeType="1"/>
                </p:cNvSpPr>
                <p:nvPr/>
              </p:nvSpPr>
              <p:spPr bwMode="auto">
                <a:xfrm>
                  <a:off x="3628" y="4128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42" name="Line 1287"/>
                <p:cNvSpPr>
                  <a:spLocks noChangeShapeType="1"/>
                </p:cNvSpPr>
                <p:nvPr/>
              </p:nvSpPr>
              <p:spPr bwMode="auto">
                <a:xfrm>
                  <a:off x="3628" y="4128"/>
                  <a:ext cx="1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114704" name="Picture 1288"/>
              <p:cNvPicPr>
                <a:picLocks noChangeAspect="1" noChangeArrowheads="1"/>
              </p:cNvPicPr>
              <p:nvPr/>
            </p:nvPicPr>
            <p:blipFill>
              <a:blip r:embed="rId8">
                <a:lum bright="-30000" contrast="68000"/>
              </a:blip>
              <a:srcRect l="81503"/>
              <a:stretch>
                <a:fillRect/>
              </a:stretch>
            </p:blipFill>
            <p:spPr bwMode="auto">
              <a:xfrm>
                <a:off x="4559" y="3270"/>
                <a:ext cx="1009" cy="10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4695" name="Text Box 1289"/>
            <p:cNvSpPr txBox="1">
              <a:spLocks noChangeArrowheads="1"/>
            </p:cNvSpPr>
            <p:nvPr/>
          </p:nvSpPr>
          <p:spPr bwMode="auto">
            <a:xfrm>
              <a:off x="2957" y="553"/>
              <a:ext cx="11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0">
                  <a:latin typeface="Times New Roman" pitchFamily="-106" charset="0"/>
                </a:rPr>
                <a:t>Large scenes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" y="1009650"/>
            <a:ext cx="88011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b="0">
                <a:solidFill>
                  <a:schemeClr val="tx2"/>
                </a:solidFill>
                <a:latin typeface="Times New Roman" pitchFamily="-106" charset="0"/>
              </a:rPr>
              <a:t>Image Scale vs. Scene Scale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It is not all about objects</a:t>
            </a:r>
          </a:p>
        </p:txBody>
      </p:sp>
      <p:pic>
        <p:nvPicPr>
          <p:cNvPr id="11878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990600"/>
            <a:ext cx="5791200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8" name="Text Box 6"/>
          <p:cNvSpPr txBox="1">
            <a:spLocks noChangeArrowheads="1"/>
          </p:cNvSpPr>
          <p:nvPr/>
        </p:nvSpPr>
        <p:spPr bwMode="auto">
          <a:xfrm>
            <a:off x="0" y="58674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3D percept is driven by the scene, which imposes its ruling to the objects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Class experiment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Class experiment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smtClean="0"/>
              <a:t>Experiment 1:</a:t>
            </a:r>
            <a:r>
              <a:rPr lang="en-US" smtClean="0"/>
              <a:t> draw a horse (the entire body, not just the head) in a white piece of paper. 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r>
              <a:rPr lang="en-US" smtClean="0"/>
              <a:t>Do not look at your neighbor! You already know how a horse looks like… no need to cheat.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Monocular cues to depth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smtClean="0"/>
              <a:t>Absolute depth cues</a:t>
            </a:r>
            <a:r>
              <a:rPr lang="en-US" smtClean="0"/>
              <a:t>: (assuming known camera parameters) these cues provide information about the absolute depth between the observer and elements of the scene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/>
              <a:t>Relative depth cues</a:t>
            </a:r>
            <a:r>
              <a:rPr lang="en-US" smtClean="0"/>
              <a:t>: provide relative information about depth between elements in the scene (this point is twice as far at that point, 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Class experiment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smtClean="0"/>
              <a:t>Experiment 2:</a:t>
            </a:r>
            <a:r>
              <a:rPr lang="en-US" smtClean="0"/>
              <a:t> draw a horse (the entire body, not just the head) but this time chose a viewpoint as weird as possible.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3D object categorization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Wait: object categorization in humans is </a:t>
            </a:r>
            <a:r>
              <a:rPr lang="en-US" b="1" smtClean="0"/>
              <a:t>not</a:t>
            </a:r>
            <a:r>
              <a:rPr lang="en-US" smtClean="0"/>
              <a:t> invariant to 3D pose</a:t>
            </a:r>
          </a:p>
        </p:txBody>
      </p:sp>
      <p:pic>
        <p:nvPicPr>
          <p:cNvPr id="301060" name="Picture 4"/>
          <p:cNvPicPr>
            <a:picLocks noChangeAspect="1" noChangeArrowheads="1"/>
          </p:cNvPicPr>
          <p:nvPr/>
        </p:nvPicPr>
        <p:blipFill>
          <a:blip r:embed="rId3"/>
          <a:srcRect l="5418" r="8333"/>
          <a:stretch>
            <a:fillRect/>
          </a:stretch>
        </p:blipFill>
        <p:spPr bwMode="auto">
          <a:xfrm>
            <a:off x="1363663" y="3270250"/>
            <a:ext cx="3006725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106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37138" y="3209925"/>
            <a:ext cx="2143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66750"/>
          </a:xfrm>
        </p:spPr>
        <p:txBody>
          <a:bodyPr/>
          <a:lstStyle/>
          <a:p>
            <a:pPr eaLnBrk="1" hangingPunct="1"/>
            <a:r>
              <a:rPr lang="en-US" sz="4000" smtClean="0"/>
              <a:t>3D object categorization</a:t>
            </a:r>
          </a:p>
        </p:txBody>
      </p:sp>
      <p:pic>
        <p:nvPicPr>
          <p:cNvPr id="28570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4488" y="3603625"/>
            <a:ext cx="149066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70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9588" y="3614738"/>
            <a:ext cx="3519487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707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49888" y="647700"/>
            <a:ext cx="144303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0" name="Rectangle 13"/>
          <p:cNvSpPr>
            <a:spLocks noChangeArrowheads="1"/>
          </p:cNvSpPr>
          <p:nvPr/>
        </p:nvSpPr>
        <p:spPr bwMode="auto">
          <a:xfrm>
            <a:off x="5978525" y="3335338"/>
            <a:ext cx="915988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700">
                <a:solidFill>
                  <a:schemeClr val="bg1"/>
                </a:solidFill>
              </a:rPr>
              <a:t>by Greg Robbins </a:t>
            </a:r>
          </a:p>
        </p:txBody>
      </p:sp>
      <p:sp>
        <p:nvSpPr>
          <p:cNvPr id="285710" name="Text Box 14"/>
          <p:cNvSpPr txBox="1">
            <a:spLocks noChangeArrowheads="1"/>
          </p:cNvSpPr>
          <p:nvPr/>
        </p:nvSpPr>
        <p:spPr bwMode="auto">
          <a:xfrm>
            <a:off x="1514475" y="717550"/>
            <a:ext cx="3833813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Despite we can categorize all three pictures as being views of a horse, the three pictures do not look as being equally typical views of horses. And they do not seem to be recognizable with the same easiness.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715963"/>
          </a:xfrm>
        </p:spPr>
        <p:txBody>
          <a:bodyPr/>
          <a:lstStyle/>
          <a:p>
            <a:pPr eaLnBrk="1" hangingPunct="1"/>
            <a:r>
              <a:rPr lang="en-US" sz="4000" smtClean="0"/>
              <a:t>Observations about pose invariance</a:t>
            </a:r>
            <a:br>
              <a:rPr lang="en-US" sz="4000" smtClean="0"/>
            </a:br>
            <a:r>
              <a:rPr lang="en-US" sz="4000" smtClean="0"/>
              <a:t>in humans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3388" y="2439988"/>
            <a:ext cx="6635750" cy="2884487"/>
          </a:xfrm>
        </p:spPr>
        <p:txBody>
          <a:bodyPr/>
          <a:lstStyle/>
          <a:p>
            <a:pPr eaLnBrk="1" hangingPunct="1"/>
            <a:r>
              <a:rPr lang="en-US" sz="2800" smtClean="0"/>
              <a:t>Canonical perspective</a:t>
            </a:r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Priming effects</a:t>
            </a: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304800" y="1622425"/>
            <a:ext cx="81613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Two main families of effects have been observed: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Canonical Perspective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629150" y="1193800"/>
            <a:ext cx="4386263" cy="5124450"/>
            <a:chOff x="2796" y="739"/>
            <a:chExt cx="2821" cy="3296"/>
          </a:xfrm>
        </p:grpSpPr>
        <p:pic>
          <p:nvPicPr>
            <p:cNvPr id="133129" name="Picture 5"/>
            <p:cNvPicPr>
              <a:picLocks noChangeAspect="1" noChangeArrowheads="1"/>
            </p:cNvPicPr>
            <p:nvPr/>
          </p:nvPicPr>
          <p:blipFill>
            <a:blip r:embed="rId3">
              <a:lum bright="18000" contrast="18000"/>
            </a:blip>
            <a:srcRect/>
            <a:stretch>
              <a:fillRect/>
            </a:stretch>
          </p:blipFill>
          <p:spPr bwMode="auto">
            <a:xfrm>
              <a:off x="2796" y="739"/>
              <a:ext cx="2789" cy="3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0" name="Text Box 6"/>
            <p:cNvSpPr txBox="1">
              <a:spLocks noChangeArrowheads="1"/>
            </p:cNvSpPr>
            <p:nvPr/>
          </p:nvSpPr>
          <p:spPr bwMode="auto">
            <a:xfrm>
              <a:off x="4112" y="3858"/>
              <a:ext cx="1505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From Vision Science, Palmer</a:t>
              </a:r>
            </a:p>
          </p:txBody>
        </p:sp>
      </p:grpSp>
      <p:sp>
        <p:nvSpPr>
          <p:cNvPr id="133124" name="Text Box 8"/>
          <p:cNvSpPr txBox="1">
            <a:spLocks noChangeArrowheads="1"/>
          </p:cNvSpPr>
          <p:nvPr/>
        </p:nvSpPr>
        <p:spPr bwMode="auto">
          <a:xfrm>
            <a:off x="128588" y="1101725"/>
            <a:ext cx="46577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Experiment (Palmer, Rosch &amp; Chase 81): participants are shown views of an object and are asked to rate “how much each one looked like the objects they depict”</a:t>
            </a:r>
            <a:br>
              <a:rPr lang="en-US"/>
            </a:br>
            <a:r>
              <a:rPr lang="en-US"/>
              <a:t>(scale; 1=very much like, 7=very unlike)</a:t>
            </a:r>
          </a:p>
        </p:txBody>
      </p:sp>
      <p:pic>
        <p:nvPicPr>
          <p:cNvPr id="291851" name="Picture 11"/>
          <p:cNvPicPr>
            <a:picLocks noChangeAspect="1" noChangeArrowheads="1"/>
          </p:cNvPicPr>
          <p:nvPr/>
        </p:nvPicPr>
        <p:blipFill>
          <a:blip r:embed="rId4">
            <a:lum bright="12000" contrast="6000"/>
          </a:blip>
          <a:srcRect/>
          <a:stretch>
            <a:fillRect/>
          </a:stretch>
        </p:blipFill>
        <p:spPr bwMode="auto">
          <a:xfrm>
            <a:off x="1385888" y="2833688"/>
            <a:ext cx="1800225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1852" name="Text Box 12"/>
          <p:cNvSpPr txBox="1">
            <a:spLocks noChangeArrowheads="1"/>
          </p:cNvSpPr>
          <p:nvPr/>
        </p:nvSpPr>
        <p:spPr bwMode="auto">
          <a:xfrm>
            <a:off x="2073275" y="400367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pic>
        <p:nvPicPr>
          <p:cNvPr id="291853" name="Picture 13"/>
          <p:cNvPicPr>
            <a:picLocks noChangeAspect="1" noChangeArrowheads="1"/>
          </p:cNvPicPr>
          <p:nvPr/>
        </p:nvPicPr>
        <p:blipFill>
          <a:blip r:embed="rId5">
            <a:lum bright="12000" contrast="6000"/>
          </a:blip>
          <a:srcRect/>
          <a:stretch>
            <a:fillRect/>
          </a:stretch>
        </p:blipFill>
        <p:spPr bwMode="auto">
          <a:xfrm>
            <a:off x="1374775" y="4441825"/>
            <a:ext cx="1776413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1854" name="Text Box 14"/>
          <p:cNvSpPr txBox="1">
            <a:spLocks noChangeArrowheads="1"/>
          </p:cNvSpPr>
          <p:nvPr/>
        </p:nvSpPr>
        <p:spPr bwMode="auto">
          <a:xfrm>
            <a:off x="2066925" y="56197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52" grpId="0"/>
      <p:bldP spid="29185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Canonical Perspective</a:t>
            </a:r>
          </a:p>
        </p:txBody>
      </p:sp>
      <p:sp>
        <p:nvSpPr>
          <p:cNvPr id="135171" name="Text Box 5"/>
          <p:cNvSpPr txBox="1">
            <a:spLocks noChangeArrowheads="1"/>
          </p:cNvSpPr>
          <p:nvPr/>
        </p:nvSpPr>
        <p:spPr bwMode="auto">
          <a:xfrm>
            <a:off x="6599238" y="6308725"/>
            <a:ext cx="23891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From </a:t>
            </a:r>
            <a:r>
              <a:rPr lang="en-US" sz="1200" i="1"/>
              <a:t>Vision Science</a:t>
            </a:r>
            <a:r>
              <a:rPr lang="en-US" sz="1200"/>
              <a:t>, Palmer</a:t>
            </a:r>
          </a:p>
        </p:txBody>
      </p:sp>
      <p:sp>
        <p:nvSpPr>
          <p:cNvPr id="135172" name="Text Box 6"/>
          <p:cNvSpPr txBox="1">
            <a:spLocks noChangeArrowheads="1"/>
          </p:cNvSpPr>
          <p:nvPr/>
        </p:nvSpPr>
        <p:spPr bwMode="auto">
          <a:xfrm>
            <a:off x="168275" y="1073150"/>
            <a:ext cx="4225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Examples of canonical perspective:</a:t>
            </a:r>
          </a:p>
        </p:txBody>
      </p:sp>
      <p:pic>
        <p:nvPicPr>
          <p:cNvPr id="13517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0" y="1116013"/>
            <a:ext cx="457835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4" name="Text Box 12"/>
          <p:cNvSpPr txBox="1">
            <a:spLocks noChangeArrowheads="1"/>
          </p:cNvSpPr>
          <p:nvPr/>
        </p:nvSpPr>
        <p:spPr bwMode="auto">
          <a:xfrm>
            <a:off x="174625" y="1695450"/>
            <a:ext cx="405765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In a recognition task, reaction time correlated with the ratings.</a:t>
            </a:r>
          </a:p>
          <a:p>
            <a:pPr>
              <a:spcBef>
                <a:spcPct val="50000"/>
              </a:spcBef>
            </a:pPr>
            <a:r>
              <a:rPr lang="en-US"/>
              <a:t>Canonical views are recognized faster at the entry level.</a:t>
            </a:r>
          </a:p>
        </p:txBody>
      </p:sp>
      <p:sp>
        <p:nvSpPr>
          <p:cNvPr id="135175" name="Text Box 13"/>
          <p:cNvSpPr txBox="1">
            <a:spLocks noChangeArrowheads="1"/>
          </p:cNvSpPr>
          <p:nvPr/>
        </p:nvSpPr>
        <p:spPr bwMode="auto">
          <a:xfrm>
            <a:off x="1612900" y="4181475"/>
            <a:ext cx="96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Why?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Explicit 3D model</a:t>
            </a:r>
          </a:p>
        </p:txBody>
      </p:sp>
      <p:pic>
        <p:nvPicPr>
          <p:cNvPr id="13721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0" y="1014413"/>
            <a:ext cx="4972050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2463" y="3751263"/>
            <a:ext cx="5426075" cy="261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1" name="Rectangle 7"/>
          <p:cNvSpPr>
            <a:spLocks noChangeArrowheads="1"/>
          </p:cNvSpPr>
          <p:nvPr/>
        </p:nvSpPr>
        <p:spPr bwMode="auto">
          <a:xfrm>
            <a:off x="2614613" y="6424613"/>
            <a:ext cx="6389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Object Recognition in the Geometric Era: a Retrospective, Joseph L. Mundy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8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7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209800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8" name="Rectangle 15"/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139269" name="Rectangle 16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pPr eaLnBrk="1" hangingPunct="1"/>
            <a:r>
              <a:rPr lang="en-US" sz="3000" smtClean="0"/>
              <a:t>Image formation</a:t>
            </a:r>
          </a:p>
        </p:txBody>
      </p:sp>
      <p:sp>
        <p:nvSpPr>
          <p:cNvPr id="139270" name="Text Box 18"/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3D world</a:t>
            </a:r>
          </a:p>
        </p:txBody>
      </p:sp>
      <p:sp>
        <p:nvSpPr>
          <p:cNvPr id="219155" name="Text Box 19"/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5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Cameras, lenses, and calibration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Camera models</a:t>
            </a:r>
          </a:p>
          <a:p>
            <a:pPr eaLnBrk="1" hangingPunct="1"/>
            <a:r>
              <a:rPr lang="en-US" smtClean="0"/>
              <a:t>Projection equations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r>
              <a:rPr lang="en-US" smtClean="0"/>
              <a:t>Images are projections of the 3-D world onto a 2-D plane…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8" descr="t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1066800"/>
            <a:ext cx="5238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9" name="AutoShape 9"/>
          <p:cNvSpPr>
            <a:spLocks noChangeArrowheads="1"/>
          </p:cNvSpPr>
          <p:nvPr/>
        </p:nvSpPr>
        <p:spPr bwMode="auto">
          <a:xfrm rot="5400000" flipH="1">
            <a:off x="1371600" y="1143000"/>
            <a:ext cx="2895600" cy="1524000"/>
          </a:xfrm>
          <a:prstGeom prst="parallelogram">
            <a:avLst>
              <a:gd name="adj" fmla="val 47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2340" name="Line 10"/>
          <p:cNvSpPr>
            <a:spLocks noChangeShapeType="1"/>
          </p:cNvSpPr>
          <p:nvPr/>
        </p:nvSpPr>
        <p:spPr bwMode="auto">
          <a:xfrm flipH="1">
            <a:off x="2971800" y="1066800"/>
            <a:ext cx="434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2341" name="Line 11"/>
          <p:cNvSpPr>
            <a:spLocks noChangeShapeType="1"/>
          </p:cNvSpPr>
          <p:nvPr/>
        </p:nvSpPr>
        <p:spPr bwMode="auto">
          <a:xfrm flipH="1">
            <a:off x="3048000" y="1600200"/>
            <a:ext cx="426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2342" name="Line 12"/>
          <p:cNvSpPr>
            <a:spLocks noChangeShapeType="1"/>
          </p:cNvSpPr>
          <p:nvPr/>
        </p:nvSpPr>
        <p:spPr bwMode="auto">
          <a:xfrm flipH="1" flipV="1">
            <a:off x="2895600" y="1600200"/>
            <a:ext cx="41910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234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352800"/>
            <a:ext cx="87503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4" name="Rectangle 14"/>
          <p:cNvSpPr>
            <a:spLocks noChangeArrowheads="1"/>
          </p:cNvSpPr>
          <p:nvPr/>
        </p:nvSpPr>
        <p:spPr bwMode="auto">
          <a:xfrm>
            <a:off x="0" y="6003925"/>
            <a:ext cx="6248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Pinhole camera only allows rays from one point in the scene to strike each point of the paper.</a:t>
            </a:r>
          </a:p>
        </p:txBody>
      </p:sp>
      <p:sp>
        <p:nvSpPr>
          <p:cNvPr id="142345" name="Text Box 16"/>
          <p:cNvSpPr txBox="1">
            <a:spLocks noChangeArrowheads="1"/>
          </p:cNvSpPr>
          <p:nvPr/>
        </p:nvSpPr>
        <p:spPr bwMode="auto">
          <a:xfrm>
            <a:off x="3717925" y="228600"/>
            <a:ext cx="41306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Light rays from many different parts of the scene strike the same point on the paper.</a:t>
            </a:r>
          </a:p>
        </p:txBody>
      </p:sp>
      <p:sp>
        <p:nvSpPr>
          <p:cNvPr id="142346" name="Text Box 5"/>
          <p:cNvSpPr txBox="1">
            <a:spLocks noChangeArrowheads="1"/>
          </p:cNvSpPr>
          <p:nvPr/>
        </p:nvSpPr>
        <p:spPr bwMode="auto">
          <a:xfrm>
            <a:off x="7512050" y="6521450"/>
            <a:ext cx="1462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Forsyth&amp;Ponce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Relative depth cues</a:t>
            </a:r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3733800" y="2590800"/>
            <a:ext cx="685800" cy="685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838200" y="2743200"/>
            <a:ext cx="3048000" cy="2794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Text Box 18"/>
          <p:cNvSpPr txBox="1">
            <a:spLocks noChangeArrowheads="1"/>
          </p:cNvSpPr>
          <p:nvPr/>
        </p:nvSpPr>
        <p:spPr bwMode="auto">
          <a:xfrm>
            <a:off x="1263650" y="5986463"/>
            <a:ext cx="658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Simple and powerful cue, but hard to make it work in practice…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AutoShape 7"/>
          <p:cNvSpPr>
            <a:spLocks noChangeArrowheads="1"/>
          </p:cNvSpPr>
          <p:nvPr/>
        </p:nvSpPr>
        <p:spPr bwMode="auto">
          <a:xfrm rot="5400000" flipH="1">
            <a:off x="838200" y="4114800"/>
            <a:ext cx="2819400" cy="1295400"/>
          </a:xfrm>
          <a:prstGeom prst="parallelogram">
            <a:avLst>
              <a:gd name="adj" fmla="val 5441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0500"/>
            <a:ext cx="9144000" cy="914400"/>
          </a:xfrm>
        </p:spPr>
        <p:txBody>
          <a:bodyPr/>
          <a:lstStyle/>
          <a:p>
            <a:pPr eaLnBrk="1" hangingPunct="1"/>
            <a:r>
              <a:rPr lang="en-US" sz="4000" smtClean="0"/>
              <a:t>Pinhole camera geometry:</a:t>
            </a:r>
            <a:br>
              <a:rPr lang="en-US" sz="4000" smtClean="0"/>
            </a:br>
            <a:r>
              <a:rPr lang="en-US" sz="4000" smtClean="0"/>
              <a:t>Distant objects are smaller</a:t>
            </a:r>
          </a:p>
        </p:txBody>
      </p:sp>
      <p:sp>
        <p:nvSpPr>
          <p:cNvPr id="144388" name="Line 5"/>
          <p:cNvSpPr>
            <a:spLocks noChangeShapeType="1"/>
          </p:cNvSpPr>
          <p:nvPr/>
        </p:nvSpPr>
        <p:spPr bwMode="auto">
          <a:xfrm>
            <a:off x="2362200" y="44196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4389" name="Line 8"/>
          <p:cNvSpPr>
            <a:spLocks noChangeShapeType="1"/>
          </p:cNvSpPr>
          <p:nvPr/>
        </p:nvSpPr>
        <p:spPr bwMode="auto">
          <a:xfrm flipV="1">
            <a:off x="5791200" y="3352800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4390" name="Line 9"/>
          <p:cNvSpPr>
            <a:spLocks noChangeShapeType="1"/>
          </p:cNvSpPr>
          <p:nvPr/>
        </p:nvSpPr>
        <p:spPr bwMode="auto">
          <a:xfrm flipV="1">
            <a:off x="7239000" y="3352800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4391" name="Line 10"/>
          <p:cNvSpPr>
            <a:spLocks noChangeShapeType="1"/>
          </p:cNvSpPr>
          <p:nvPr/>
        </p:nvSpPr>
        <p:spPr bwMode="auto">
          <a:xfrm flipH="1">
            <a:off x="2133600" y="3352800"/>
            <a:ext cx="36576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4392" name="Line 11"/>
          <p:cNvSpPr>
            <a:spLocks noChangeShapeType="1"/>
          </p:cNvSpPr>
          <p:nvPr/>
        </p:nvSpPr>
        <p:spPr bwMode="auto">
          <a:xfrm flipH="1">
            <a:off x="2209800" y="3352800"/>
            <a:ext cx="50292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4393" name="Oval 12"/>
          <p:cNvSpPr>
            <a:spLocks noChangeArrowheads="1"/>
          </p:cNvSpPr>
          <p:nvPr/>
        </p:nvSpPr>
        <p:spPr bwMode="auto">
          <a:xfrm>
            <a:off x="3962400" y="4343400"/>
            <a:ext cx="762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94" name="Line 13"/>
          <p:cNvSpPr>
            <a:spLocks noChangeShapeType="1"/>
          </p:cNvSpPr>
          <p:nvPr/>
        </p:nvSpPr>
        <p:spPr bwMode="auto">
          <a:xfrm>
            <a:off x="2286000" y="44196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4395" name="Line 14"/>
          <p:cNvSpPr>
            <a:spLocks noChangeShapeType="1"/>
          </p:cNvSpPr>
          <p:nvPr/>
        </p:nvSpPr>
        <p:spPr bwMode="auto">
          <a:xfrm>
            <a:off x="2209800" y="4419600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6"/>
          <p:cNvGrpSpPr>
            <a:grpSpLocks/>
          </p:cNvGrpSpPr>
          <p:nvPr/>
        </p:nvGrpSpPr>
        <p:grpSpPr bwMode="auto">
          <a:xfrm>
            <a:off x="5222875" y="2549525"/>
            <a:ext cx="774700" cy="1176338"/>
            <a:chOff x="3315397" y="5522367"/>
            <a:chExt cx="774949" cy="1176877"/>
          </a:xfrm>
        </p:grpSpPr>
        <p:sp>
          <p:nvSpPr>
            <p:cNvPr id="39" name="Freeform 38"/>
            <p:cNvSpPr>
              <a:spLocks noChangeArrowheads="1"/>
            </p:cNvSpPr>
            <p:nvPr/>
          </p:nvSpPr>
          <p:spPr bwMode="auto">
            <a:xfrm>
              <a:off x="3315397" y="5522367"/>
              <a:ext cx="774949" cy="1176877"/>
            </a:xfrm>
            <a:custGeom>
              <a:avLst/>
              <a:gdLst>
                <a:gd name="T0" fmla="*/ 77553 w 774949"/>
                <a:gd name="T1" fmla="*/ 372192 h 1176877"/>
                <a:gd name="T2" fmla="*/ 58165 w 774949"/>
                <a:gd name="T3" fmla="*/ 343107 h 1176877"/>
                <a:gd name="T4" fmla="*/ 48471 w 774949"/>
                <a:gd name="T5" fmla="*/ 314022 h 1176877"/>
                <a:gd name="T6" fmla="*/ 19388 w 774949"/>
                <a:gd name="T7" fmla="*/ 304327 h 1176877"/>
                <a:gd name="T8" fmla="*/ 0 w 774949"/>
                <a:gd name="T9" fmla="*/ 236462 h 1176877"/>
                <a:gd name="T10" fmla="*/ 9694 w 774949"/>
                <a:gd name="T11" fmla="*/ 120122 h 1176877"/>
                <a:gd name="T12" fmla="*/ 19388 w 774949"/>
                <a:gd name="T13" fmla="*/ 91037 h 1176877"/>
                <a:gd name="T14" fmla="*/ 48471 w 774949"/>
                <a:gd name="T15" fmla="*/ 71647 h 1176877"/>
                <a:gd name="T16" fmla="*/ 77553 w 774949"/>
                <a:gd name="T17" fmla="*/ 42562 h 1176877"/>
                <a:gd name="T18" fmla="*/ 106635 w 774949"/>
                <a:gd name="T19" fmla="*/ 32867 h 1176877"/>
                <a:gd name="T20" fmla="*/ 222965 w 774949"/>
                <a:gd name="T21" fmla="*/ 3782 h 1176877"/>
                <a:gd name="T22" fmla="*/ 319907 w 774949"/>
                <a:gd name="T23" fmla="*/ 23172 h 1176877"/>
                <a:gd name="T24" fmla="*/ 368377 w 774949"/>
                <a:gd name="T25" fmla="*/ 71647 h 1176877"/>
                <a:gd name="T26" fmla="*/ 397460 w 774949"/>
                <a:gd name="T27" fmla="*/ 91037 h 1176877"/>
                <a:gd name="T28" fmla="*/ 387766 w 774949"/>
                <a:gd name="T29" fmla="*/ 284937 h 1176877"/>
                <a:gd name="T30" fmla="*/ 378071 w 774949"/>
                <a:gd name="T31" fmla="*/ 314022 h 1176877"/>
                <a:gd name="T32" fmla="*/ 348989 w 774949"/>
                <a:gd name="T33" fmla="*/ 323717 h 1176877"/>
                <a:gd name="T34" fmla="*/ 329601 w 774949"/>
                <a:gd name="T35" fmla="*/ 352802 h 1176877"/>
                <a:gd name="T36" fmla="*/ 310212 w 774949"/>
                <a:gd name="T37" fmla="*/ 372192 h 1176877"/>
                <a:gd name="T38" fmla="*/ 329601 w 774949"/>
                <a:gd name="T39" fmla="*/ 517617 h 1176877"/>
                <a:gd name="T40" fmla="*/ 339295 w 774949"/>
                <a:gd name="T41" fmla="*/ 488532 h 1176877"/>
                <a:gd name="T42" fmla="*/ 329601 w 774949"/>
                <a:gd name="T43" fmla="*/ 459447 h 1176877"/>
                <a:gd name="T44" fmla="*/ 407154 w 774949"/>
                <a:gd name="T45" fmla="*/ 478837 h 1176877"/>
                <a:gd name="T46" fmla="*/ 416848 w 774949"/>
                <a:gd name="T47" fmla="*/ 507922 h 1176877"/>
                <a:gd name="T48" fmla="*/ 445930 w 774949"/>
                <a:gd name="T49" fmla="*/ 527312 h 1176877"/>
                <a:gd name="T50" fmla="*/ 465319 w 774949"/>
                <a:gd name="T51" fmla="*/ 585482 h 1176877"/>
                <a:gd name="T52" fmla="*/ 475013 w 774949"/>
                <a:gd name="T53" fmla="*/ 721212 h 1176877"/>
                <a:gd name="T54" fmla="*/ 523484 w 774949"/>
                <a:gd name="T55" fmla="*/ 779382 h 1176877"/>
                <a:gd name="T56" fmla="*/ 630119 w 774949"/>
                <a:gd name="T57" fmla="*/ 808467 h 1176877"/>
                <a:gd name="T58" fmla="*/ 659202 w 774949"/>
                <a:gd name="T59" fmla="*/ 856942 h 1176877"/>
                <a:gd name="T60" fmla="*/ 697978 w 774949"/>
                <a:gd name="T61" fmla="*/ 915112 h 1176877"/>
                <a:gd name="T62" fmla="*/ 717366 w 774949"/>
                <a:gd name="T63" fmla="*/ 944197 h 1176877"/>
                <a:gd name="T64" fmla="*/ 746449 w 774949"/>
                <a:gd name="T65" fmla="*/ 963587 h 1176877"/>
                <a:gd name="T66" fmla="*/ 717366 w 774949"/>
                <a:gd name="T67" fmla="*/ 1147792 h 1176877"/>
                <a:gd name="T68" fmla="*/ 688284 w 774949"/>
                <a:gd name="T69" fmla="*/ 1167182 h 1176877"/>
                <a:gd name="T70" fmla="*/ 659202 w 774949"/>
                <a:gd name="T71" fmla="*/ 1176877 h 1176877"/>
                <a:gd name="T72" fmla="*/ 620425 w 774949"/>
                <a:gd name="T73" fmla="*/ 1118707 h 1176877"/>
                <a:gd name="T74" fmla="*/ 591343 w 774949"/>
                <a:gd name="T75" fmla="*/ 1012062 h 1176877"/>
                <a:gd name="T76" fmla="*/ 571954 w 774949"/>
                <a:gd name="T77" fmla="*/ 992672 h 1176877"/>
                <a:gd name="T78" fmla="*/ 552566 w 774949"/>
                <a:gd name="T79" fmla="*/ 963587 h 1176877"/>
                <a:gd name="T80" fmla="*/ 523484 w 774949"/>
                <a:gd name="T81" fmla="*/ 944197 h 1176877"/>
                <a:gd name="T82" fmla="*/ 504095 w 774949"/>
                <a:gd name="T83" fmla="*/ 915112 h 1176877"/>
                <a:gd name="T84" fmla="*/ 387766 w 774949"/>
                <a:gd name="T85" fmla="*/ 895722 h 1176877"/>
                <a:gd name="T86" fmla="*/ 222965 w 774949"/>
                <a:gd name="T87" fmla="*/ 876332 h 1176877"/>
                <a:gd name="T88" fmla="*/ 184189 w 774949"/>
                <a:gd name="T89" fmla="*/ 856942 h 1176877"/>
                <a:gd name="T90" fmla="*/ 174494 w 774949"/>
                <a:gd name="T91" fmla="*/ 827857 h 1176877"/>
                <a:gd name="T92" fmla="*/ 145412 w 774949"/>
                <a:gd name="T93" fmla="*/ 789077 h 1176877"/>
                <a:gd name="T94" fmla="*/ 96941 w 774949"/>
                <a:gd name="T95" fmla="*/ 721212 h 1176877"/>
                <a:gd name="T96" fmla="*/ 87247 w 774949"/>
                <a:gd name="T97" fmla="*/ 682432 h 1176877"/>
                <a:gd name="T98" fmla="*/ 77553 w 774949"/>
                <a:gd name="T99" fmla="*/ 633957 h 1176877"/>
                <a:gd name="T100" fmla="*/ 58165 w 774949"/>
                <a:gd name="T101" fmla="*/ 604872 h 1176877"/>
                <a:gd name="T102" fmla="*/ 77553 w 774949"/>
                <a:gd name="T103" fmla="*/ 372192 h 117687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74949"/>
                <a:gd name="T157" fmla="*/ 0 h 1176877"/>
                <a:gd name="T158" fmla="*/ 774949 w 774949"/>
                <a:gd name="T159" fmla="*/ 1176877 h 117687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74949" h="1176877">
                  <a:moveTo>
                    <a:pt x="77553" y="372192"/>
                  </a:moveTo>
                  <a:cubicBezTo>
                    <a:pt x="77553" y="328565"/>
                    <a:pt x="63375" y="353529"/>
                    <a:pt x="58165" y="343107"/>
                  </a:cubicBezTo>
                  <a:cubicBezTo>
                    <a:pt x="53595" y="333966"/>
                    <a:pt x="55697" y="321248"/>
                    <a:pt x="48471" y="314022"/>
                  </a:cubicBezTo>
                  <a:cubicBezTo>
                    <a:pt x="41246" y="306796"/>
                    <a:pt x="29082" y="307559"/>
                    <a:pt x="19388" y="304327"/>
                  </a:cubicBezTo>
                  <a:cubicBezTo>
                    <a:pt x="14817" y="290611"/>
                    <a:pt x="0" y="248636"/>
                    <a:pt x="0" y="236462"/>
                  </a:cubicBezTo>
                  <a:cubicBezTo>
                    <a:pt x="0" y="197548"/>
                    <a:pt x="4551" y="158695"/>
                    <a:pt x="9694" y="120122"/>
                  </a:cubicBezTo>
                  <a:cubicBezTo>
                    <a:pt x="11044" y="109992"/>
                    <a:pt x="13004" y="99017"/>
                    <a:pt x="19388" y="91037"/>
                  </a:cubicBezTo>
                  <a:cubicBezTo>
                    <a:pt x="26666" y="81939"/>
                    <a:pt x="39520" y="79106"/>
                    <a:pt x="48471" y="71647"/>
                  </a:cubicBezTo>
                  <a:cubicBezTo>
                    <a:pt x="59003" y="62870"/>
                    <a:pt x="66146" y="50168"/>
                    <a:pt x="77553" y="42562"/>
                  </a:cubicBezTo>
                  <a:cubicBezTo>
                    <a:pt x="86055" y="36893"/>
                    <a:pt x="97243" y="36893"/>
                    <a:pt x="106635" y="32867"/>
                  </a:cubicBezTo>
                  <a:cubicBezTo>
                    <a:pt x="183319" y="0"/>
                    <a:pt x="104742" y="18561"/>
                    <a:pt x="222965" y="3782"/>
                  </a:cubicBezTo>
                  <a:cubicBezTo>
                    <a:pt x="255279" y="10245"/>
                    <a:pt x="288410" y="13480"/>
                    <a:pt x="319907" y="23172"/>
                  </a:cubicBezTo>
                  <a:cubicBezTo>
                    <a:pt x="357247" y="34662"/>
                    <a:pt x="343963" y="47231"/>
                    <a:pt x="368377" y="71647"/>
                  </a:cubicBezTo>
                  <a:cubicBezTo>
                    <a:pt x="376615" y="79886"/>
                    <a:pt x="387766" y="84574"/>
                    <a:pt x="397460" y="91037"/>
                  </a:cubicBezTo>
                  <a:cubicBezTo>
                    <a:pt x="394229" y="155670"/>
                    <a:pt x="393372" y="220466"/>
                    <a:pt x="387766" y="284937"/>
                  </a:cubicBezTo>
                  <a:cubicBezTo>
                    <a:pt x="386881" y="295118"/>
                    <a:pt x="385297" y="306795"/>
                    <a:pt x="378071" y="314022"/>
                  </a:cubicBezTo>
                  <a:cubicBezTo>
                    <a:pt x="370846" y="321248"/>
                    <a:pt x="358683" y="320485"/>
                    <a:pt x="348989" y="323717"/>
                  </a:cubicBezTo>
                  <a:cubicBezTo>
                    <a:pt x="342526" y="333412"/>
                    <a:pt x="336879" y="343703"/>
                    <a:pt x="329601" y="352802"/>
                  </a:cubicBezTo>
                  <a:cubicBezTo>
                    <a:pt x="323891" y="359940"/>
                    <a:pt x="310863" y="363075"/>
                    <a:pt x="310212" y="372192"/>
                  </a:cubicBezTo>
                  <a:cubicBezTo>
                    <a:pt x="304631" y="450337"/>
                    <a:pt x="311837" y="464319"/>
                    <a:pt x="329601" y="517617"/>
                  </a:cubicBezTo>
                  <a:cubicBezTo>
                    <a:pt x="332832" y="507922"/>
                    <a:pt x="339295" y="498751"/>
                    <a:pt x="339295" y="488532"/>
                  </a:cubicBezTo>
                  <a:cubicBezTo>
                    <a:pt x="339295" y="478313"/>
                    <a:pt x="320461" y="464018"/>
                    <a:pt x="329601" y="459447"/>
                  </a:cubicBezTo>
                  <a:cubicBezTo>
                    <a:pt x="338959" y="454768"/>
                    <a:pt x="392912" y="474089"/>
                    <a:pt x="407154" y="478837"/>
                  </a:cubicBezTo>
                  <a:cubicBezTo>
                    <a:pt x="410385" y="488532"/>
                    <a:pt x="410464" y="499942"/>
                    <a:pt x="416848" y="507922"/>
                  </a:cubicBezTo>
                  <a:cubicBezTo>
                    <a:pt x="424126" y="517020"/>
                    <a:pt x="439755" y="517432"/>
                    <a:pt x="445930" y="527312"/>
                  </a:cubicBezTo>
                  <a:cubicBezTo>
                    <a:pt x="456762" y="544644"/>
                    <a:pt x="465319" y="585482"/>
                    <a:pt x="465319" y="585482"/>
                  </a:cubicBezTo>
                  <a:cubicBezTo>
                    <a:pt x="468550" y="630725"/>
                    <a:pt x="469714" y="676164"/>
                    <a:pt x="475013" y="721212"/>
                  </a:cubicBezTo>
                  <a:cubicBezTo>
                    <a:pt x="478711" y="752648"/>
                    <a:pt x="494090" y="764683"/>
                    <a:pt x="523484" y="779382"/>
                  </a:cubicBezTo>
                  <a:cubicBezTo>
                    <a:pt x="556283" y="795783"/>
                    <a:pt x="594661" y="801375"/>
                    <a:pt x="630119" y="808467"/>
                  </a:cubicBezTo>
                  <a:cubicBezTo>
                    <a:pt x="648655" y="864081"/>
                    <a:pt x="627264" y="814354"/>
                    <a:pt x="659202" y="856942"/>
                  </a:cubicBezTo>
                  <a:cubicBezTo>
                    <a:pt x="673183" y="875585"/>
                    <a:pt x="685053" y="895722"/>
                    <a:pt x="697978" y="915112"/>
                  </a:cubicBezTo>
                  <a:cubicBezTo>
                    <a:pt x="704441" y="924807"/>
                    <a:pt x="707672" y="937734"/>
                    <a:pt x="717366" y="944197"/>
                  </a:cubicBezTo>
                  <a:lnTo>
                    <a:pt x="746449" y="963587"/>
                  </a:lnTo>
                  <a:cubicBezTo>
                    <a:pt x="740551" y="1063858"/>
                    <a:pt x="774949" y="1101722"/>
                    <a:pt x="717366" y="1147792"/>
                  </a:cubicBezTo>
                  <a:cubicBezTo>
                    <a:pt x="708268" y="1155071"/>
                    <a:pt x="698705" y="1161971"/>
                    <a:pt x="688284" y="1167182"/>
                  </a:cubicBezTo>
                  <a:cubicBezTo>
                    <a:pt x="679145" y="1171752"/>
                    <a:pt x="668896" y="1173645"/>
                    <a:pt x="659202" y="1176877"/>
                  </a:cubicBezTo>
                  <a:cubicBezTo>
                    <a:pt x="637017" y="1154691"/>
                    <a:pt x="632163" y="1153925"/>
                    <a:pt x="620425" y="1118707"/>
                  </a:cubicBezTo>
                  <a:cubicBezTo>
                    <a:pt x="612853" y="1095990"/>
                    <a:pt x="608338" y="1029058"/>
                    <a:pt x="591343" y="1012062"/>
                  </a:cubicBezTo>
                  <a:cubicBezTo>
                    <a:pt x="584880" y="1005599"/>
                    <a:pt x="577664" y="999810"/>
                    <a:pt x="571954" y="992672"/>
                  </a:cubicBezTo>
                  <a:cubicBezTo>
                    <a:pt x="564676" y="983573"/>
                    <a:pt x="560804" y="971826"/>
                    <a:pt x="552566" y="963587"/>
                  </a:cubicBezTo>
                  <a:cubicBezTo>
                    <a:pt x="544328" y="955348"/>
                    <a:pt x="533178" y="950660"/>
                    <a:pt x="523484" y="944197"/>
                  </a:cubicBezTo>
                  <a:cubicBezTo>
                    <a:pt x="517021" y="934502"/>
                    <a:pt x="515068" y="919031"/>
                    <a:pt x="504095" y="915112"/>
                  </a:cubicBezTo>
                  <a:cubicBezTo>
                    <a:pt x="467074" y="901889"/>
                    <a:pt x="426596" y="901854"/>
                    <a:pt x="387766" y="895722"/>
                  </a:cubicBezTo>
                  <a:cubicBezTo>
                    <a:pt x="313735" y="884032"/>
                    <a:pt x="305723" y="884608"/>
                    <a:pt x="222965" y="876332"/>
                  </a:cubicBezTo>
                  <a:cubicBezTo>
                    <a:pt x="210040" y="869869"/>
                    <a:pt x="194407" y="867161"/>
                    <a:pt x="184189" y="856942"/>
                  </a:cubicBezTo>
                  <a:cubicBezTo>
                    <a:pt x="176963" y="849715"/>
                    <a:pt x="179564" y="836730"/>
                    <a:pt x="174494" y="827857"/>
                  </a:cubicBezTo>
                  <a:cubicBezTo>
                    <a:pt x="166478" y="813828"/>
                    <a:pt x="154803" y="802226"/>
                    <a:pt x="145412" y="789077"/>
                  </a:cubicBezTo>
                  <a:cubicBezTo>
                    <a:pt x="74566" y="689882"/>
                    <a:pt x="191946" y="847895"/>
                    <a:pt x="96941" y="721212"/>
                  </a:cubicBezTo>
                  <a:cubicBezTo>
                    <a:pt x="93710" y="708285"/>
                    <a:pt x="90137" y="695439"/>
                    <a:pt x="87247" y="682432"/>
                  </a:cubicBezTo>
                  <a:cubicBezTo>
                    <a:pt x="83673" y="666346"/>
                    <a:pt x="83338" y="649386"/>
                    <a:pt x="77553" y="633957"/>
                  </a:cubicBezTo>
                  <a:cubicBezTo>
                    <a:pt x="73462" y="623047"/>
                    <a:pt x="64628" y="614567"/>
                    <a:pt x="58165" y="604872"/>
                  </a:cubicBezTo>
                  <a:cubicBezTo>
                    <a:pt x="68140" y="375430"/>
                    <a:pt x="77553" y="415819"/>
                    <a:pt x="77553" y="372192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3567891" y="5593838"/>
              <a:ext cx="106396" cy="1461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B6DCD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6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Right - handed system</a:t>
            </a:r>
          </a:p>
        </p:txBody>
      </p:sp>
      <p:pic>
        <p:nvPicPr>
          <p:cNvPr id="14643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4088" y="1277938"/>
            <a:ext cx="1295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6437" name="Straight Arrow Connector 5"/>
          <p:cNvCxnSpPr>
            <a:cxnSpLocks noChangeShapeType="1"/>
          </p:cNvCxnSpPr>
          <p:nvPr/>
        </p:nvCxnSpPr>
        <p:spPr bwMode="auto">
          <a:xfrm rot="5400000" flipH="1" flipV="1">
            <a:off x="963612" y="5199063"/>
            <a:ext cx="1046163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6438" name="Straight Arrow Connector 6"/>
          <p:cNvCxnSpPr>
            <a:cxnSpLocks noChangeShapeType="1"/>
          </p:cNvCxnSpPr>
          <p:nvPr/>
        </p:nvCxnSpPr>
        <p:spPr bwMode="auto">
          <a:xfrm flipV="1">
            <a:off x="1479550" y="5722938"/>
            <a:ext cx="106045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6439" name="Straight Arrow Connector 9"/>
          <p:cNvCxnSpPr>
            <a:cxnSpLocks noChangeShapeType="1"/>
          </p:cNvCxnSpPr>
          <p:nvPr/>
        </p:nvCxnSpPr>
        <p:spPr bwMode="auto">
          <a:xfrm flipV="1">
            <a:off x="1487488" y="5195888"/>
            <a:ext cx="857250" cy="5222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6440" name="TextBox 12"/>
          <p:cNvSpPr txBox="1">
            <a:spLocks noChangeArrowheads="1"/>
          </p:cNvSpPr>
          <p:nvPr/>
        </p:nvSpPr>
        <p:spPr bwMode="auto">
          <a:xfrm>
            <a:off x="1154113" y="4518025"/>
            <a:ext cx="352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y</a:t>
            </a:r>
          </a:p>
        </p:txBody>
      </p:sp>
      <p:sp>
        <p:nvSpPr>
          <p:cNvPr id="146441" name="TextBox 13"/>
          <p:cNvSpPr txBox="1">
            <a:spLocks noChangeArrowheads="1"/>
          </p:cNvSpPr>
          <p:nvPr/>
        </p:nvSpPr>
        <p:spPr bwMode="auto">
          <a:xfrm>
            <a:off x="2136775" y="5702300"/>
            <a:ext cx="3000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z</a:t>
            </a:r>
          </a:p>
        </p:txBody>
      </p:sp>
      <p:sp>
        <p:nvSpPr>
          <p:cNvPr id="146442" name="TextBox 14"/>
          <p:cNvSpPr txBox="1">
            <a:spLocks noChangeArrowheads="1"/>
          </p:cNvSpPr>
          <p:nvPr/>
        </p:nvSpPr>
        <p:spPr bwMode="auto">
          <a:xfrm>
            <a:off x="2390775" y="4959350"/>
            <a:ext cx="325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x</a:t>
            </a:r>
          </a:p>
        </p:txBody>
      </p:sp>
      <p:cxnSp>
        <p:nvCxnSpPr>
          <p:cNvPr id="146443" name="Straight Arrow Connector 15"/>
          <p:cNvCxnSpPr>
            <a:cxnSpLocks noChangeShapeType="1"/>
          </p:cNvCxnSpPr>
          <p:nvPr/>
        </p:nvCxnSpPr>
        <p:spPr bwMode="auto">
          <a:xfrm rot="5400000" flipH="1" flipV="1">
            <a:off x="4897437" y="2233613"/>
            <a:ext cx="1046163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6444" name="Straight Arrow Connector 16"/>
          <p:cNvCxnSpPr>
            <a:cxnSpLocks noChangeShapeType="1"/>
          </p:cNvCxnSpPr>
          <p:nvPr/>
        </p:nvCxnSpPr>
        <p:spPr bwMode="auto">
          <a:xfrm rot="10800000">
            <a:off x="4618038" y="2755900"/>
            <a:ext cx="795337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6445" name="Straight Arrow Connector 17"/>
          <p:cNvCxnSpPr>
            <a:cxnSpLocks noChangeShapeType="1"/>
          </p:cNvCxnSpPr>
          <p:nvPr/>
        </p:nvCxnSpPr>
        <p:spPr bwMode="auto">
          <a:xfrm rot="10800000" flipV="1">
            <a:off x="4791075" y="2752725"/>
            <a:ext cx="630238" cy="4873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6446" name="TextBox 18"/>
          <p:cNvSpPr txBox="1">
            <a:spLocks noChangeArrowheads="1"/>
          </p:cNvSpPr>
          <p:nvPr/>
        </p:nvSpPr>
        <p:spPr bwMode="auto">
          <a:xfrm>
            <a:off x="5087938" y="1552575"/>
            <a:ext cx="350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y</a:t>
            </a:r>
          </a:p>
        </p:txBody>
      </p:sp>
      <p:sp>
        <p:nvSpPr>
          <p:cNvPr id="146447" name="TextBox 19"/>
          <p:cNvSpPr txBox="1">
            <a:spLocks noChangeArrowheads="1"/>
          </p:cNvSpPr>
          <p:nvPr/>
        </p:nvSpPr>
        <p:spPr bwMode="auto">
          <a:xfrm>
            <a:off x="4713288" y="2368550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z</a:t>
            </a:r>
          </a:p>
        </p:txBody>
      </p:sp>
      <p:sp>
        <p:nvSpPr>
          <p:cNvPr id="146448" name="TextBox 20"/>
          <p:cNvSpPr txBox="1">
            <a:spLocks noChangeArrowheads="1"/>
          </p:cNvSpPr>
          <p:nvPr/>
        </p:nvSpPr>
        <p:spPr bwMode="auto">
          <a:xfrm>
            <a:off x="4981575" y="3011488"/>
            <a:ext cx="325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x</a:t>
            </a:r>
          </a:p>
        </p:txBody>
      </p:sp>
      <p:cxnSp>
        <p:nvCxnSpPr>
          <p:cNvPr id="146449" name="Straight Arrow Connector 23"/>
          <p:cNvCxnSpPr>
            <a:cxnSpLocks noChangeShapeType="1"/>
          </p:cNvCxnSpPr>
          <p:nvPr/>
        </p:nvCxnSpPr>
        <p:spPr bwMode="auto">
          <a:xfrm rot="5400000" flipH="1" flipV="1">
            <a:off x="6823075" y="5300663"/>
            <a:ext cx="1046163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6450" name="Straight Arrow Connector 24"/>
          <p:cNvCxnSpPr>
            <a:cxnSpLocks noChangeShapeType="1"/>
          </p:cNvCxnSpPr>
          <p:nvPr/>
        </p:nvCxnSpPr>
        <p:spPr bwMode="auto">
          <a:xfrm rot="10800000">
            <a:off x="6500813" y="5826125"/>
            <a:ext cx="8382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6451" name="Straight Arrow Connector 25"/>
          <p:cNvCxnSpPr>
            <a:cxnSpLocks noChangeShapeType="1"/>
          </p:cNvCxnSpPr>
          <p:nvPr/>
        </p:nvCxnSpPr>
        <p:spPr bwMode="auto">
          <a:xfrm flipV="1">
            <a:off x="7346950" y="5297488"/>
            <a:ext cx="858838" cy="5222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6452" name="TextBox 26"/>
          <p:cNvSpPr txBox="1">
            <a:spLocks noChangeArrowheads="1"/>
          </p:cNvSpPr>
          <p:nvPr/>
        </p:nvSpPr>
        <p:spPr bwMode="auto">
          <a:xfrm>
            <a:off x="7015163" y="4619625"/>
            <a:ext cx="3000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z</a:t>
            </a:r>
          </a:p>
        </p:txBody>
      </p:sp>
      <p:sp>
        <p:nvSpPr>
          <p:cNvPr id="146453" name="TextBox 27"/>
          <p:cNvSpPr txBox="1">
            <a:spLocks noChangeArrowheads="1"/>
          </p:cNvSpPr>
          <p:nvPr/>
        </p:nvSpPr>
        <p:spPr bwMode="auto">
          <a:xfrm>
            <a:off x="6654800" y="5795963"/>
            <a:ext cx="350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y</a:t>
            </a:r>
          </a:p>
        </p:txBody>
      </p:sp>
      <p:sp>
        <p:nvSpPr>
          <p:cNvPr id="146454" name="TextBox 28"/>
          <p:cNvSpPr txBox="1">
            <a:spLocks noChangeArrowheads="1"/>
          </p:cNvSpPr>
          <p:nvPr/>
        </p:nvSpPr>
        <p:spPr bwMode="auto">
          <a:xfrm>
            <a:off x="8250238" y="5060950"/>
            <a:ext cx="325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x</a:t>
            </a:r>
          </a:p>
        </p:txBody>
      </p:sp>
      <p:cxnSp>
        <p:nvCxnSpPr>
          <p:cNvPr id="146455" name="Straight Arrow Connector 30"/>
          <p:cNvCxnSpPr>
            <a:cxnSpLocks noChangeShapeType="1"/>
          </p:cNvCxnSpPr>
          <p:nvPr/>
        </p:nvCxnSpPr>
        <p:spPr bwMode="auto">
          <a:xfrm rot="5400000" flipH="1" flipV="1">
            <a:off x="1000125" y="2233613"/>
            <a:ext cx="1046163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6456" name="Straight Arrow Connector 31"/>
          <p:cNvCxnSpPr>
            <a:cxnSpLocks noChangeShapeType="1"/>
          </p:cNvCxnSpPr>
          <p:nvPr/>
        </p:nvCxnSpPr>
        <p:spPr bwMode="auto">
          <a:xfrm flipV="1">
            <a:off x="1516063" y="2757488"/>
            <a:ext cx="106045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6457" name="Straight Arrow Connector 32"/>
          <p:cNvCxnSpPr>
            <a:cxnSpLocks noChangeShapeType="1"/>
          </p:cNvCxnSpPr>
          <p:nvPr/>
        </p:nvCxnSpPr>
        <p:spPr bwMode="auto">
          <a:xfrm rot="10800000" flipV="1">
            <a:off x="801688" y="2752725"/>
            <a:ext cx="722312" cy="6175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6458" name="TextBox 33"/>
          <p:cNvSpPr txBox="1">
            <a:spLocks noChangeArrowheads="1"/>
          </p:cNvSpPr>
          <p:nvPr/>
        </p:nvSpPr>
        <p:spPr bwMode="auto">
          <a:xfrm>
            <a:off x="1192213" y="1552575"/>
            <a:ext cx="350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y</a:t>
            </a:r>
          </a:p>
        </p:txBody>
      </p:sp>
      <p:sp>
        <p:nvSpPr>
          <p:cNvPr id="146459" name="TextBox 34"/>
          <p:cNvSpPr txBox="1">
            <a:spLocks noChangeArrowheads="1"/>
          </p:cNvSpPr>
          <p:nvPr/>
        </p:nvSpPr>
        <p:spPr bwMode="auto">
          <a:xfrm>
            <a:off x="2173288" y="2736850"/>
            <a:ext cx="325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x</a:t>
            </a:r>
          </a:p>
        </p:txBody>
      </p:sp>
      <p:sp>
        <p:nvSpPr>
          <p:cNvPr id="146460" name="TextBox 35"/>
          <p:cNvSpPr txBox="1">
            <a:spLocks noChangeArrowheads="1"/>
          </p:cNvSpPr>
          <p:nvPr/>
        </p:nvSpPr>
        <p:spPr bwMode="auto">
          <a:xfrm>
            <a:off x="919163" y="3213100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z</a:t>
            </a:r>
          </a:p>
        </p:txBody>
      </p:sp>
      <p:sp>
        <p:nvSpPr>
          <p:cNvPr id="146461" name="Cube 42"/>
          <p:cNvSpPr>
            <a:spLocks noChangeArrowheads="1"/>
          </p:cNvSpPr>
          <p:nvPr/>
        </p:nvSpPr>
        <p:spPr bwMode="auto">
          <a:xfrm>
            <a:off x="6573838" y="2193925"/>
            <a:ext cx="1284287" cy="692150"/>
          </a:xfrm>
          <a:prstGeom prst="cube">
            <a:avLst>
              <a:gd name="adj" fmla="val 46875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46462" name="Straight Connector 44"/>
          <p:cNvCxnSpPr>
            <a:cxnSpLocks noChangeShapeType="1"/>
          </p:cNvCxnSpPr>
          <p:nvPr/>
        </p:nvCxnSpPr>
        <p:spPr bwMode="auto">
          <a:xfrm rot="5400000">
            <a:off x="6707188" y="2378075"/>
            <a:ext cx="374650" cy="63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46463" name="Straight Connector 46"/>
          <p:cNvCxnSpPr>
            <a:cxnSpLocks noChangeShapeType="1"/>
          </p:cNvCxnSpPr>
          <p:nvPr/>
        </p:nvCxnSpPr>
        <p:spPr bwMode="auto">
          <a:xfrm rot="10800000">
            <a:off x="6883400" y="2562225"/>
            <a:ext cx="974725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46464" name="Straight Connector 48"/>
          <p:cNvCxnSpPr>
            <a:cxnSpLocks noChangeShapeType="1"/>
          </p:cNvCxnSpPr>
          <p:nvPr/>
        </p:nvCxnSpPr>
        <p:spPr bwMode="auto">
          <a:xfrm rot="5400000">
            <a:off x="6569869" y="2572544"/>
            <a:ext cx="325438" cy="3175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</p:spPr>
      </p:cxnSp>
      <p:sp>
        <p:nvSpPr>
          <p:cNvPr id="146465" name="TextBox 50"/>
          <p:cNvSpPr txBox="1">
            <a:spLocks noChangeArrowheads="1"/>
          </p:cNvSpPr>
          <p:nvPr/>
        </p:nvSpPr>
        <p:spPr bwMode="auto">
          <a:xfrm>
            <a:off x="6335713" y="2871788"/>
            <a:ext cx="6588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right</a:t>
            </a:r>
          </a:p>
          <a:p>
            <a:r>
              <a:rPr lang="en-US" sz="1200" b="0"/>
              <a:t>bottom</a:t>
            </a:r>
          </a:p>
          <a:p>
            <a:r>
              <a:rPr lang="en-US" sz="1200" b="0"/>
              <a:t>near</a:t>
            </a:r>
          </a:p>
        </p:txBody>
      </p:sp>
      <p:sp>
        <p:nvSpPr>
          <p:cNvPr id="146466" name="Oval 51"/>
          <p:cNvSpPr>
            <a:spLocks noChangeArrowheads="1"/>
          </p:cNvSpPr>
          <p:nvPr/>
        </p:nvSpPr>
        <p:spPr bwMode="auto">
          <a:xfrm>
            <a:off x="6537325" y="2857500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67" name="Oval 52"/>
          <p:cNvSpPr>
            <a:spLocks noChangeArrowheads="1"/>
          </p:cNvSpPr>
          <p:nvPr/>
        </p:nvSpPr>
        <p:spPr bwMode="auto">
          <a:xfrm flipV="1">
            <a:off x="7808913" y="2157413"/>
            <a:ext cx="69850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68" name="TextBox 53"/>
          <p:cNvSpPr txBox="1">
            <a:spLocks noChangeArrowheads="1"/>
          </p:cNvSpPr>
          <p:nvPr/>
        </p:nvSpPr>
        <p:spPr bwMode="auto">
          <a:xfrm>
            <a:off x="7823200" y="1609725"/>
            <a:ext cx="3984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left</a:t>
            </a:r>
          </a:p>
          <a:p>
            <a:r>
              <a:rPr lang="en-US" sz="1200" b="0"/>
              <a:t>top</a:t>
            </a:r>
          </a:p>
          <a:p>
            <a:r>
              <a:rPr lang="en-US" sz="1200" b="0"/>
              <a:t>far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smtClean="0"/>
              <a:t>Perspective projection</a:t>
            </a:r>
          </a:p>
        </p:txBody>
      </p:sp>
      <p:pic>
        <p:nvPicPr>
          <p:cNvPr id="14746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990600"/>
            <a:ext cx="8470900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043738" y="1905000"/>
            <a:ext cx="336550" cy="677863"/>
            <a:chOff x="4464" y="1200"/>
            <a:chExt cx="212" cy="528"/>
          </a:xfrm>
        </p:grpSpPr>
        <p:sp>
          <p:nvSpPr>
            <p:cNvPr id="147478" name="Line 7"/>
            <p:cNvSpPr>
              <a:spLocks noChangeShapeType="1"/>
            </p:cNvSpPr>
            <p:nvPr/>
          </p:nvSpPr>
          <p:spPr bwMode="auto">
            <a:xfrm>
              <a:off x="4656" y="1200"/>
              <a:ext cx="0" cy="5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479" name="Text Box 11"/>
            <p:cNvSpPr txBox="1">
              <a:spLocks noChangeArrowheads="1"/>
            </p:cNvSpPr>
            <p:nvPr/>
          </p:nvSpPr>
          <p:spPr bwMode="auto">
            <a:xfrm>
              <a:off x="4464" y="1248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y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990600" y="2743200"/>
            <a:ext cx="438150" cy="685800"/>
            <a:chOff x="624" y="1728"/>
            <a:chExt cx="276" cy="432"/>
          </a:xfrm>
        </p:grpSpPr>
        <p:sp>
          <p:nvSpPr>
            <p:cNvPr id="147476" name="Line 8"/>
            <p:cNvSpPr>
              <a:spLocks noChangeShapeType="1"/>
            </p:cNvSpPr>
            <p:nvPr/>
          </p:nvSpPr>
          <p:spPr bwMode="auto">
            <a:xfrm>
              <a:off x="864" y="1728"/>
              <a:ext cx="0" cy="43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477" name="Text Box 12"/>
            <p:cNvSpPr txBox="1">
              <a:spLocks noChangeArrowheads="1"/>
            </p:cNvSpPr>
            <p:nvPr/>
          </p:nvSpPr>
          <p:spPr bwMode="auto">
            <a:xfrm>
              <a:off x="624" y="1824"/>
              <a:ext cx="2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y’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419225" y="1639888"/>
            <a:ext cx="2819400" cy="457200"/>
            <a:chOff x="912" y="1392"/>
            <a:chExt cx="1776" cy="288"/>
          </a:xfrm>
        </p:grpSpPr>
        <p:sp>
          <p:nvSpPr>
            <p:cNvPr id="147474" name="Line 10"/>
            <p:cNvSpPr>
              <a:spLocks noChangeShapeType="1"/>
            </p:cNvSpPr>
            <p:nvPr/>
          </p:nvSpPr>
          <p:spPr bwMode="auto">
            <a:xfrm>
              <a:off x="912" y="1632"/>
              <a:ext cx="177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475" name="Text Box 13"/>
            <p:cNvSpPr txBox="1">
              <a:spLocks noChangeArrowheads="1"/>
            </p:cNvSpPr>
            <p:nvPr/>
          </p:nvSpPr>
          <p:spPr bwMode="auto">
            <a:xfrm>
              <a:off x="1536" y="1392"/>
              <a:ext cx="1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f</a:t>
              </a: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4267200" y="2209800"/>
            <a:ext cx="3200400" cy="457200"/>
            <a:chOff x="2688" y="1392"/>
            <a:chExt cx="2016" cy="288"/>
          </a:xfrm>
        </p:grpSpPr>
        <p:sp>
          <p:nvSpPr>
            <p:cNvPr id="147472" name="Line 9"/>
            <p:cNvSpPr>
              <a:spLocks noChangeShapeType="1"/>
            </p:cNvSpPr>
            <p:nvPr/>
          </p:nvSpPr>
          <p:spPr bwMode="auto">
            <a:xfrm>
              <a:off x="2688" y="1632"/>
              <a:ext cx="201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473" name="Text Box 14"/>
            <p:cNvSpPr txBox="1">
              <a:spLocks noChangeArrowheads="1"/>
            </p:cNvSpPr>
            <p:nvPr/>
          </p:nvSpPr>
          <p:spPr bwMode="auto">
            <a:xfrm>
              <a:off x="3804" y="1392"/>
              <a:ext cx="2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z</a:t>
              </a:r>
            </a:p>
          </p:txBody>
        </p:sp>
      </p:grpSp>
      <p:sp>
        <p:nvSpPr>
          <p:cNvPr id="147465" name="Text Box 19"/>
          <p:cNvSpPr txBox="1">
            <a:spLocks noChangeArrowheads="1"/>
          </p:cNvSpPr>
          <p:nvPr/>
        </p:nvSpPr>
        <p:spPr bwMode="auto">
          <a:xfrm>
            <a:off x="441325" y="879475"/>
            <a:ext cx="1062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camera</a:t>
            </a:r>
          </a:p>
        </p:txBody>
      </p:sp>
      <p:sp>
        <p:nvSpPr>
          <p:cNvPr id="147466" name="Text Box 20"/>
          <p:cNvSpPr txBox="1">
            <a:spLocks noChangeArrowheads="1"/>
          </p:cNvSpPr>
          <p:nvPr/>
        </p:nvSpPr>
        <p:spPr bwMode="auto">
          <a:xfrm>
            <a:off x="6634163" y="914400"/>
            <a:ext cx="895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world</a:t>
            </a:r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3581400" y="3733800"/>
            <a:ext cx="5043488" cy="4114800"/>
            <a:chOff x="2256" y="2352"/>
            <a:chExt cx="3177" cy="2592"/>
          </a:xfrm>
        </p:grpSpPr>
        <p:grpSp>
          <p:nvGrpSpPr>
            <p:cNvPr id="147469" name="Group 6"/>
            <p:cNvGrpSpPr>
              <a:grpSpLocks/>
            </p:cNvGrpSpPr>
            <p:nvPr/>
          </p:nvGrpSpPr>
          <p:grpSpPr bwMode="auto">
            <a:xfrm>
              <a:off x="2256" y="2352"/>
              <a:ext cx="3177" cy="2592"/>
              <a:chOff x="2704" y="2544"/>
              <a:chExt cx="3177" cy="2592"/>
            </a:xfrm>
          </p:grpSpPr>
          <p:sp>
            <p:nvSpPr>
              <p:cNvPr id="147471" name="Rectangle 4"/>
              <p:cNvSpPr>
                <a:spLocks noChangeArrowheads="1"/>
              </p:cNvSpPr>
              <p:nvPr/>
            </p:nvSpPr>
            <p:spPr bwMode="auto">
              <a:xfrm>
                <a:off x="2704" y="2544"/>
                <a:ext cx="3177" cy="25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</a:pPr>
                <a:r>
                  <a:rPr lang="en-US" sz="2800"/>
                  <a:t>Cartesian coordinates:</a:t>
                </a:r>
              </a:p>
              <a:p>
                <a:pPr marL="742950" lvl="1" indent="-285750">
                  <a:spcBef>
                    <a:spcPct val="20000"/>
                  </a:spcBef>
                </a:pPr>
                <a:r>
                  <a:rPr lang="en-US"/>
                  <a:t>We have, by similar triangles, that                       (x, y, z) -&gt; (f x/z, f y/z, -f)</a:t>
                </a:r>
              </a:p>
              <a:p>
                <a:pPr marL="742950" lvl="1" indent="-285750">
                  <a:spcBef>
                    <a:spcPct val="20000"/>
                  </a:spcBef>
                </a:pPr>
                <a:r>
                  <a:rPr lang="en-US"/>
                  <a:t>Ignore the third coordinate, and get</a:t>
                </a:r>
              </a:p>
              <a:p>
                <a:pPr marL="342900" indent="-342900">
                  <a:spcBef>
                    <a:spcPct val="20000"/>
                  </a:spcBef>
                </a:pPr>
                <a:endParaRPr lang="en-US" sz="2800"/>
              </a:p>
            </p:txBody>
          </p:sp>
          <p:graphicFrame>
            <p:nvGraphicFramePr>
              <p:cNvPr id="147458" name="Object 2"/>
              <p:cNvGraphicFramePr>
                <a:graphicFrameLocks noChangeAspect="1"/>
              </p:cNvGraphicFramePr>
              <p:nvPr/>
            </p:nvGraphicFramePr>
            <p:xfrm>
              <a:off x="3547" y="3530"/>
              <a:ext cx="1250" cy="371"/>
            </p:xfrm>
            <a:graphic>
              <a:graphicData uri="http://schemas.openxmlformats.org/presentationml/2006/ole">
                <p:oleObj spid="_x0000_s147458" name="Equation" r:id="rId5" imgW="1282700" imgH="381000" progId="Equation.3">
                  <p:embed/>
                </p:oleObj>
              </a:graphicData>
            </a:graphic>
          </p:graphicFrame>
        </p:grpSp>
        <p:sp>
          <p:nvSpPr>
            <p:cNvPr id="147470" name="Rectangle 21"/>
            <p:cNvSpPr>
              <a:spLocks noChangeArrowheads="1"/>
            </p:cNvSpPr>
            <p:nvPr/>
          </p:nvSpPr>
          <p:spPr bwMode="auto">
            <a:xfrm>
              <a:off x="2927" y="3319"/>
              <a:ext cx="1632" cy="480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7468" name="Rectangle 23"/>
          <p:cNvSpPr>
            <a:spLocks noChangeArrowheads="1"/>
          </p:cNvSpPr>
          <p:nvPr/>
        </p:nvSpPr>
        <p:spPr bwMode="auto">
          <a:xfrm>
            <a:off x="2633663" y="1630363"/>
            <a:ext cx="325437" cy="34607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3592513"/>
            <a:ext cx="5105400" cy="257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82955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Points go to points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Lines go to lines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Planes go to whole image or half-planes.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Polygons go to polygons</a:t>
            </a: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Degenerate cases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line through focal point to point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plane through focal point to line</a:t>
            </a:r>
          </a:p>
        </p:txBody>
      </p:sp>
      <p:sp>
        <p:nvSpPr>
          <p:cNvPr id="149508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Geometric properties of projection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554" name="Object 2"/>
          <p:cNvGraphicFramePr>
            <a:graphicFrameLocks noChangeAspect="1"/>
          </p:cNvGraphicFramePr>
          <p:nvPr>
            <p:ph idx="1"/>
          </p:nvPr>
        </p:nvGraphicFramePr>
        <p:xfrm>
          <a:off x="609600" y="1192213"/>
          <a:ext cx="2444750" cy="1970087"/>
        </p:xfrm>
        <a:graphic>
          <a:graphicData uri="http://schemas.openxmlformats.org/presentationml/2006/ole">
            <p:oleObj spid="_x0000_s151554" name="Equation" r:id="rId4" imgW="850680" imgH="685800" progId="Equation.3">
              <p:embed/>
            </p:oleObj>
          </a:graphicData>
        </a:graphic>
      </p:graphicFrame>
      <p:graphicFrame>
        <p:nvGraphicFramePr>
          <p:cNvPr id="445447" name="Object 3"/>
          <p:cNvGraphicFramePr>
            <a:graphicFrameLocks noChangeAspect="1"/>
          </p:cNvGraphicFramePr>
          <p:nvPr/>
        </p:nvGraphicFramePr>
        <p:xfrm>
          <a:off x="4457700" y="1031875"/>
          <a:ext cx="3848100" cy="2244725"/>
        </p:xfrm>
        <a:graphic>
          <a:graphicData uri="http://schemas.openxmlformats.org/presentationml/2006/ole">
            <p:oleObj spid="_x0000_s151555" name="Equation" r:id="rId5" imgW="1435100" imgH="838200" progId="Equation.3">
              <p:embed/>
            </p:oleObj>
          </a:graphicData>
        </a:graphic>
      </p:graphicFrame>
      <p:sp>
        <p:nvSpPr>
          <p:cNvPr id="151559" name="Text Box 8"/>
          <p:cNvSpPr txBox="1">
            <a:spLocks noChangeArrowheads="1"/>
          </p:cNvSpPr>
          <p:nvPr/>
        </p:nvSpPr>
        <p:spPr bwMode="auto">
          <a:xfrm>
            <a:off x="898525" y="319088"/>
            <a:ext cx="2060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Line in 3-space</a:t>
            </a:r>
          </a:p>
        </p:txBody>
      </p:sp>
      <p:sp>
        <p:nvSpPr>
          <p:cNvPr id="445449" name="Text Box 9"/>
          <p:cNvSpPr txBox="1">
            <a:spLocks noChangeArrowheads="1"/>
          </p:cNvSpPr>
          <p:nvPr/>
        </p:nvSpPr>
        <p:spPr bwMode="auto">
          <a:xfrm>
            <a:off x="4645025" y="179388"/>
            <a:ext cx="2898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Perspective projection of that line</a:t>
            </a:r>
          </a:p>
        </p:txBody>
      </p:sp>
      <p:graphicFrame>
        <p:nvGraphicFramePr>
          <p:cNvPr id="445450" name="Object 4"/>
          <p:cNvGraphicFramePr>
            <a:graphicFrameLocks noChangeAspect="1"/>
          </p:cNvGraphicFramePr>
          <p:nvPr/>
        </p:nvGraphicFramePr>
        <p:xfrm>
          <a:off x="5422900" y="4076700"/>
          <a:ext cx="1968500" cy="1735138"/>
        </p:xfrm>
        <a:graphic>
          <a:graphicData uri="http://schemas.openxmlformats.org/presentationml/2006/ole">
            <p:oleObj spid="_x0000_s151556" name="Equation" r:id="rId6" imgW="863600" imgH="762000" progId="Equation.3">
              <p:embed/>
            </p:oleObj>
          </a:graphicData>
        </a:graphic>
      </p:graphicFrame>
      <p:sp>
        <p:nvSpPr>
          <p:cNvPr id="445451" name="Text Box 11"/>
          <p:cNvSpPr txBox="1">
            <a:spLocks noChangeArrowheads="1"/>
          </p:cNvSpPr>
          <p:nvPr/>
        </p:nvSpPr>
        <p:spPr bwMode="auto">
          <a:xfrm>
            <a:off x="288925" y="4232275"/>
            <a:ext cx="3052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 the limit as </a:t>
            </a:r>
          </a:p>
          <a:p>
            <a:r>
              <a:rPr lang="en-US"/>
              <a:t>we have (for               ):</a:t>
            </a:r>
          </a:p>
        </p:txBody>
      </p:sp>
      <p:sp>
        <p:nvSpPr>
          <p:cNvPr id="445452" name="Text Box 12"/>
          <p:cNvSpPr txBox="1">
            <a:spLocks noChangeArrowheads="1"/>
          </p:cNvSpPr>
          <p:nvPr/>
        </p:nvSpPr>
        <p:spPr bwMode="auto">
          <a:xfrm>
            <a:off x="304800" y="5197475"/>
            <a:ext cx="4343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This tells us that any set of parallel lines (same a, b, c parameters) project to the same point (called the vanishing point).</a:t>
            </a:r>
          </a:p>
        </p:txBody>
      </p:sp>
      <p:graphicFrame>
        <p:nvGraphicFramePr>
          <p:cNvPr id="445453" name="Object 5"/>
          <p:cNvGraphicFramePr>
            <a:graphicFrameLocks noChangeAspect="1"/>
          </p:cNvGraphicFramePr>
          <p:nvPr/>
        </p:nvGraphicFramePr>
        <p:xfrm>
          <a:off x="2271713" y="4267200"/>
          <a:ext cx="1157287" cy="376238"/>
        </p:xfrm>
        <a:graphic>
          <a:graphicData uri="http://schemas.openxmlformats.org/presentationml/2006/ole">
            <p:oleObj spid="_x0000_s151557" name="Equation" r:id="rId7" imgW="507960" imgH="164880" progId="Equation.3">
              <p:embed/>
            </p:oleObj>
          </a:graphicData>
        </a:graphic>
      </p:graphicFrame>
      <p:sp>
        <p:nvSpPr>
          <p:cNvPr id="445454" name="Line 14"/>
          <p:cNvSpPr>
            <a:spLocks noChangeShapeType="1"/>
          </p:cNvSpPr>
          <p:nvPr/>
        </p:nvSpPr>
        <p:spPr bwMode="auto">
          <a:xfrm>
            <a:off x="3352800" y="4876800"/>
            <a:ext cx="12954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445455" name="Object 6"/>
          <p:cNvGraphicFramePr>
            <a:graphicFrameLocks noChangeAspect="1"/>
          </p:cNvGraphicFramePr>
          <p:nvPr/>
        </p:nvGraphicFramePr>
        <p:xfrm>
          <a:off x="1858963" y="4522788"/>
          <a:ext cx="781050" cy="406400"/>
        </p:xfrm>
        <a:graphic>
          <a:graphicData uri="http://schemas.openxmlformats.org/presentationml/2006/ole">
            <p:oleObj spid="_x0000_s151558" name="Equation" r:id="rId8" imgW="342720" imgH="177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449" grpId="0"/>
      <p:bldP spid="445451" grpId="0"/>
      <p:bldP spid="445452" grpId="0"/>
      <p:bldP spid="44545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</a:t>
            </a:r>
          </a:p>
        </p:txBody>
      </p:sp>
      <p:cxnSp>
        <p:nvCxnSpPr>
          <p:cNvPr id="153603" name="Straight Arrow Connector 3"/>
          <p:cNvCxnSpPr>
            <a:cxnSpLocks noChangeShapeType="1"/>
          </p:cNvCxnSpPr>
          <p:nvPr/>
        </p:nvCxnSpPr>
        <p:spPr bwMode="auto">
          <a:xfrm rot="5400000" flipH="1" flipV="1">
            <a:off x="1533525" y="3395663"/>
            <a:ext cx="1046163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53604" name="Straight Arrow Connector 4"/>
          <p:cNvCxnSpPr>
            <a:cxnSpLocks noChangeShapeType="1"/>
          </p:cNvCxnSpPr>
          <p:nvPr/>
        </p:nvCxnSpPr>
        <p:spPr bwMode="auto">
          <a:xfrm rot="10800000" flipV="1">
            <a:off x="1255713" y="3917950"/>
            <a:ext cx="54260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53605" name="TextBox 6"/>
          <p:cNvSpPr txBox="1">
            <a:spLocks noChangeArrowheads="1"/>
          </p:cNvSpPr>
          <p:nvPr/>
        </p:nvSpPr>
        <p:spPr bwMode="auto">
          <a:xfrm>
            <a:off x="1725613" y="2714625"/>
            <a:ext cx="350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y</a:t>
            </a:r>
          </a:p>
        </p:txBody>
      </p:sp>
      <p:sp>
        <p:nvSpPr>
          <p:cNvPr id="153606" name="TextBox 7"/>
          <p:cNvSpPr txBox="1">
            <a:spLocks noChangeArrowheads="1"/>
          </p:cNvSpPr>
          <p:nvPr/>
        </p:nvSpPr>
        <p:spPr bwMode="auto">
          <a:xfrm>
            <a:off x="1350963" y="3530600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z</a:t>
            </a:r>
          </a:p>
        </p:txBody>
      </p:sp>
      <p:cxnSp>
        <p:nvCxnSpPr>
          <p:cNvPr id="153607" name="Straight Connector 10"/>
          <p:cNvCxnSpPr>
            <a:cxnSpLocks noChangeShapeType="1"/>
          </p:cNvCxnSpPr>
          <p:nvPr/>
        </p:nvCxnSpPr>
        <p:spPr bwMode="auto">
          <a:xfrm rot="5400000">
            <a:off x="2085181" y="3933032"/>
            <a:ext cx="1457325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 flipV="1">
            <a:off x="4495800" y="765175"/>
            <a:ext cx="4762500" cy="3160713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</p:spPr>
      </p:cxnSp>
      <p:sp>
        <p:nvSpPr>
          <p:cNvPr id="153609" name="TextBox 14"/>
          <p:cNvSpPr txBox="1">
            <a:spLocks noChangeArrowheads="1"/>
          </p:cNvSpPr>
          <p:nvPr/>
        </p:nvSpPr>
        <p:spPr bwMode="auto">
          <a:xfrm>
            <a:off x="2381250" y="2741613"/>
            <a:ext cx="954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camera</a:t>
            </a:r>
          </a:p>
        </p:txBody>
      </p: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 flipV="1">
            <a:off x="2055813" y="3773488"/>
            <a:ext cx="2655887" cy="138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 flipV="1">
            <a:off x="2049463" y="3594100"/>
            <a:ext cx="2951162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4" name="Straight Connector 23"/>
          <p:cNvCxnSpPr>
            <a:cxnSpLocks noChangeShapeType="1"/>
          </p:cNvCxnSpPr>
          <p:nvPr/>
        </p:nvCxnSpPr>
        <p:spPr bwMode="auto">
          <a:xfrm flipV="1">
            <a:off x="2035175" y="2814638"/>
            <a:ext cx="4119563" cy="1103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 flipV="1">
            <a:off x="2055813" y="0"/>
            <a:ext cx="5765800" cy="391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3" name="Straight Connector 32"/>
          <p:cNvCxnSpPr>
            <a:cxnSpLocks noChangeShapeType="1"/>
          </p:cNvCxnSpPr>
          <p:nvPr/>
        </p:nvCxnSpPr>
        <p:spPr bwMode="auto">
          <a:xfrm rot="16200000" flipV="1">
            <a:off x="2564606" y="3655219"/>
            <a:ext cx="528638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</p:spPr>
      </p:cxnSp>
      <p:cxnSp>
        <p:nvCxnSpPr>
          <p:cNvPr id="39" name="Straight Connector 38"/>
          <p:cNvCxnSpPr>
            <a:cxnSpLocks noChangeShapeType="1"/>
          </p:cNvCxnSpPr>
          <p:nvPr/>
        </p:nvCxnSpPr>
        <p:spPr bwMode="auto">
          <a:xfrm flipV="1">
            <a:off x="2063750" y="858838"/>
            <a:ext cx="7080250" cy="306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4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462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371600"/>
            <a:ext cx="5232400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9" name="Rectangle 5"/>
          <p:cNvSpPr>
            <a:spLocks noChangeArrowheads="1"/>
          </p:cNvSpPr>
          <p:nvPr/>
        </p:nvSpPr>
        <p:spPr bwMode="auto">
          <a:xfrm>
            <a:off x="2133600" y="6181725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http://www.ider.herts.ac.uk/school/courseware/graphics/two_point_perspective.html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Each set of parallel lines (=direction) meets at a different point</a:t>
            </a:r>
          </a:p>
          <a:p>
            <a:pPr lvl="1" eaLnBrk="1" hangingPunct="1"/>
            <a:r>
              <a:rPr lang="en-US" sz="2000" smtClean="0"/>
              <a:t>The </a:t>
            </a:r>
            <a:r>
              <a:rPr lang="en-US" sz="2000" i="1" smtClean="0"/>
              <a:t>vanishing point</a:t>
            </a:r>
            <a:r>
              <a:rPr lang="en-US" sz="2000" smtClean="0"/>
              <a:t> for this direction</a:t>
            </a:r>
          </a:p>
          <a:p>
            <a:pPr eaLnBrk="1" hangingPunct="1"/>
            <a:r>
              <a:rPr lang="en-US" sz="2400" smtClean="0"/>
              <a:t>Sets of parallel lines on the same plane lead to </a:t>
            </a:r>
            <a:r>
              <a:rPr lang="en-US" sz="2400" i="1" smtClean="0"/>
              <a:t>collinear </a:t>
            </a:r>
            <a:r>
              <a:rPr lang="en-US" sz="2400" smtClean="0"/>
              <a:t>vanishing points.   </a:t>
            </a:r>
          </a:p>
          <a:p>
            <a:pPr lvl="1" eaLnBrk="1" hangingPunct="1"/>
            <a:r>
              <a:rPr lang="en-US" sz="2000" smtClean="0"/>
              <a:t>The line is called the</a:t>
            </a:r>
            <a:r>
              <a:rPr lang="en-US" sz="2000" i="1" smtClean="0"/>
              <a:t> horizon</a:t>
            </a:r>
            <a:r>
              <a:rPr lang="en-US" sz="2000" smtClean="0"/>
              <a:t> for that plane</a:t>
            </a:r>
          </a:p>
        </p:txBody>
      </p:sp>
      <p:pic>
        <p:nvPicPr>
          <p:cNvPr id="155652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4088" y="2522538"/>
            <a:ext cx="409416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7500"/>
            <a:ext cx="9144000" cy="914400"/>
          </a:xfrm>
        </p:spPr>
        <p:txBody>
          <a:bodyPr/>
          <a:lstStyle/>
          <a:p>
            <a:pPr eaLnBrk="1" hangingPunct="1"/>
            <a:r>
              <a:rPr lang="en-US" smtClean="0"/>
              <a:t>What if you photograph a brick wall head-on?</a:t>
            </a:r>
          </a:p>
        </p:txBody>
      </p:sp>
      <p:graphicFrame>
        <p:nvGraphicFramePr>
          <p:cNvPr id="148484" name="Object 2"/>
          <p:cNvGraphicFramePr>
            <a:graphicFrameLocks noChangeAspect="1"/>
          </p:cNvGraphicFramePr>
          <p:nvPr/>
        </p:nvGraphicFramePr>
        <p:xfrm>
          <a:off x="1546225" y="2133600"/>
          <a:ext cx="6051550" cy="4127500"/>
        </p:xfrm>
        <a:graphic>
          <a:graphicData uri="http://schemas.openxmlformats.org/presentationml/2006/ole">
            <p:oleObj spid="_x0000_s157698" name="Image" r:id="rId4" imgW="3873016" imgH="2641270" progId="Photoshop.Image.6">
              <p:embed/>
            </p:oleObj>
          </a:graphicData>
        </a:graphic>
      </p:graphicFrame>
      <p:sp>
        <p:nvSpPr>
          <p:cNvPr id="157700" name="TextBox 4"/>
          <p:cNvSpPr txBox="1">
            <a:spLocks noChangeArrowheads="1"/>
          </p:cNvSpPr>
          <p:nvPr/>
        </p:nvSpPr>
        <p:spPr bwMode="auto">
          <a:xfrm>
            <a:off x="4572000" y="6172200"/>
            <a:ext cx="338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x</a:t>
            </a:r>
          </a:p>
        </p:txBody>
      </p: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5105400" y="6477000"/>
            <a:ext cx="762000" cy="1588"/>
          </a:xfrm>
          <a:prstGeom prst="straightConnector1">
            <a:avLst/>
          </a:prstGeom>
          <a:noFill/>
          <a:ln w="25400">
            <a:solidFill>
              <a:schemeClr val="tx2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rot="5400000" flipH="1" flipV="1">
            <a:off x="7391401" y="3733800"/>
            <a:ext cx="762000" cy="3175"/>
          </a:xfrm>
          <a:prstGeom prst="straightConnector1">
            <a:avLst/>
          </a:prstGeom>
          <a:noFill/>
          <a:ln w="25400">
            <a:solidFill>
              <a:schemeClr val="tx2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57703" name="TextBox 9"/>
          <p:cNvSpPr txBox="1">
            <a:spLocks noChangeArrowheads="1"/>
          </p:cNvSpPr>
          <p:nvPr/>
        </p:nvSpPr>
        <p:spPr bwMode="auto">
          <a:xfrm>
            <a:off x="7620000" y="4114800"/>
            <a:ext cx="3508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9746" name="Object 2"/>
          <p:cNvGraphicFramePr>
            <a:graphicFrameLocks noChangeAspect="1"/>
          </p:cNvGraphicFramePr>
          <p:nvPr>
            <p:ph idx="1"/>
          </p:nvPr>
        </p:nvGraphicFramePr>
        <p:xfrm>
          <a:off x="627063" y="1092200"/>
          <a:ext cx="2408237" cy="1970088"/>
        </p:xfrm>
        <a:graphic>
          <a:graphicData uri="http://schemas.openxmlformats.org/presentationml/2006/ole">
            <p:oleObj spid="_x0000_s159746" name="Equation" r:id="rId4" imgW="838080" imgH="685800" progId="Equation.3">
              <p:embed/>
            </p:oleObj>
          </a:graphicData>
        </a:graphic>
      </p:graphicFrame>
      <p:graphicFrame>
        <p:nvGraphicFramePr>
          <p:cNvPr id="460803" name="Object 3"/>
          <p:cNvGraphicFramePr>
            <a:graphicFrameLocks noChangeAspect="1"/>
          </p:cNvGraphicFramePr>
          <p:nvPr/>
        </p:nvGraphicFramePr>
        <p:xfrm>
          <a:off x="4468813" y="1190625"/>
          <a:ext cx="3201987" cy="2244725"/>
        </p:xfrm>
        <a:graphic>
          <a:graphicData uri="http://schemas.openxmlformats.org/presentationml/2006/ole">
            <p:oleObj spid="_x0000_s159747" name="Equation" r:id="rId5" imgW="1193800" imgH="838200" progId="Equation.3">
              <p:embed/>
            </p:oleObj>
          </a:graphicData>
        </a:graphic>
      </p:graphicFrame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566738" y="752475"/>
            <a:ext cx="32654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Brick wall line in 3-space</a:t>
            </a:r>
          </a:p>
        </p:txBody>
      </p:sp>
      <p:sp>
        <p:nvSpPr>
          <p:cNvPr id="460805" name="Text Box 5"/>
          <p:cNvSpPr txBox="1">
            <a:spLocks noChangeArrowheads="1"/>
          </p:cNvSpPr>
          <p:nvPr/>
        </p:nvSpPr>
        <p:spPr bwMode="auto">
          <a:xfrm>
            <a:off x="4117975" y="731838"/>
            <a:ext cx="43322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Perspective projection of that line</a:t>
            </a:r>
          </a:p>
        </p:txBody>
      </p:sp>
      <p:sp>
        <p:nvSpPr>
          <p:cNvPr id="460808" name="Text Box 8"/>
          <p:cNvSpPr txBox="1">
            <a:spLocks noChangeArrowheads="1"/>
          </p:cNvSpPr>
          <p:nvPr/>
        </p:nvSpPr>
        <p:spPr bwMode="auto">
          <a:xfrm>
            <a:off x="373063" y="3902075"/>
            <a:ext cx="84375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All bricks have same z</a:t>
            </a:r>
            <a:r>
              <a:rPr lang="en-US" baseline="-25000"/>
              <a:t>0</a:t>
            </a:r>
            <a:r>
              <a:rPr lang="en-US"/>
              <a:t>.  Those in same row have same y</a:t>
            </a:r>
            <a:r>
              <a:rPr lang="en-US" baseline="-25000"/>
              <a:t>0</a:t>
            </a:r>
          </a:p>
          <a:p>
            <a:endParaRPr lang="en-US"/>
          </a:p>
          <a:p>
            <a:r>
              <a:rPr lang="en-US"/>
              <a:t>Thus, a brick wall, photographed head-on, gets rendered as set of parallel lines in the image plane.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05" grpId="0"/>
      <p:bldP spid="46080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Interposition / occlusion</a:t>
            </a:r>
          </a:p>
        </p:txBody>
      </p:sp>
      <p:sp>
        <p:nvSpPr>
          <p:cNvPr id="36867" name="Oval 4"/>
          <p:cNvSpPr>
            <a:spLocks noChangeArrowheads="1"/>
          </p:cNvSpPr>
          <p:nvPr/>
        </p:nvSpPr>
        <p:spPr bwMode="auto">
          <a:xfrm>
            <a:off x="685800" y="3048000"/>
            <a:ext cx="1905000" cy="1828800"/>
          </a:xfrm>
          <a:prstGeom prst="ellipse">
            <a:avLst/>
          </a:prstGeom>
          <a:solidFill>
            <a:srgbClr val="00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1676400" y="2286000"/>
            <a:ext cx="1828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905000" y="2057400"/>
            <a:ext cx="1828800" cy="1676400"/>
          </a:xfrm>
          <a:prstGeom prst="rect">
            <a:avLst/>
          </a:prstGeom>
          <a:solidFill>
            <a:srgbClr val="CC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Oval 7"/>
          <p:cNvSpPr>
            <a:spLocks noChangeArrowheads="1"/>
          </p:cNvSpPr>
          <p:nvPr/>
        </p:nvSpPr>
        <p:spPr bwMode="auto">
          <a:xfrm>
            <a:off x="5486400" y="2743200"/>
            <a:ext cx="1905000" cy="1828800"/>
          </a:xfrm>
          <a:prstGeom prst="ellipse">
            <a:avLst/>
          </a:prstGeom>
          <a:solidFill>
            <a:srgbClr val="00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6477000" y="1981200"/>
            <a:ext cx="1828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Rectangle 9"/>
          <p:cNvSpPr>
            <a:spLocks noChangeArrowheads="1"/>
          </p:cNvSpPr>
          <p:nvPr/>
        </p:nvSpPr>
        <p:spPr bwMode="auto">
          <a:xfrm>
            <a:off x="6400800" y="2057400"/>
            <a:ext cx="1828800" cy="1676400"/>
          </a:xfrm>
          <a:prstGeom prst="rect">
            <a:avLst/>
          </a:prstGeom>
          <a:solidFill>
            <a:srgbClr val="CC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1138"/>
            <a:ext cx="9144000" cy="914400"/>
          </a:xfrm>
        </p:spPr>
        <p:txBody>
          <a:bodyPr/>
          <a:lstStyle/>
          <a:p>
            <a:pPr eaLnBrk="1" hangingPunct="1"/>
            <a:r>
              <a:rPr lang="en-US" sz="4000" smtClean="0"/>
              <a:t>Other projection models:  Orthographic projection</a:t>
            </a:r>
          </a:p>
        </p:txBody>
      </p:sp>
      <p:graphicFrame>
        <p:nvGraphicFramePr>
          <p:cNvPr id="161794" name="Object 2"/>
          <p:cNvGraphicFramePr>
            <a:graphicFrameLocks noChangeAspect="1"/>
          </p:cNvGraphicFramePr>
          <p:nvPr/>
        </p:nvGraphicFramePr>
        <p:xfrm>
          <a:off x="609600" y="2209800"/>
          <a:ext cx="7981950" cy="3781425"/>
        </p:xfrm>
        <a:graphic>
          <a:graphicData uri="http://schemas.openxmlformats.org/presentationml/2006/ole">
            <p:oleObj spid="_x0000_s161794" name="Image" r:id="rId4" imgW="10641270" imgH="5041270" progId="Photoshop.Image.6">
              <p:embed/>
            </p:oleObj>
          </a:graphicData>
        </a:graphic>
      </p:graphicFrame>
      <p:graphicFrame>
        <p:nvGraphicFramePr>
          <p:cNvPr id="161795" name="Object 3"/>
          <p:cNvGraphicFramePr>
            <a:graphicFrameLocks noChangeAspect="1"/>
          </p:cNvGraphicFramePr>
          <p:nvPr>
            <p:ph idx="1"/>
          </p:nvPr>
        </p:nvGraphicFramePr>
        <p:xfrm>
          <a:off x="4724400" y="5719763"/>
          <a:ext cx="2971800" cy="581025"/>
        </p:xfrm>
        <a:graphic>
          <a:graphicData uri="http://schemas.openxmlformats.org/presentationml/2006/ole">
            <p:oleObj spid="_x0000_s161795" name="Equation" r:id="rId5" imgW="1041120" imgH="203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13"/>
            <a:ext cx="9144000" cy="914400"/>
          </a:xfrm>
        </p:spPr>
        <p:txBody>
          <a:bodyPr/>
          <a:lstStyle/>
          <a:p>
            <a:pPr eaLnBrk="1" hangingPunct="1"/>
            <a:r>
              <a:rPr lang="en-US" sz="4000" smtClean="0"/>
              <a:t>Other projection models:  </a:t>
            </a:r>
            <a:br>
              <a:rPr lang="en-US" sz="4000" smtClean="0"/>
            </a:br>
            <a:r>
              <a:rPr lang="en-US" sz="4000" smtClean="0"/>
              <a:t>Weak perspective</a:t>
            </a:r>
          </a:p>
        </p:txBody>
      </p:sp>
      <p:sp>
        <p:nvSpPr>
          <p:cNvPr id="163844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Issue</a:t>
            </a:r>
          </a:p>
          <a:p>
            <a:pPr lvl="1" eaLnBrk="1" hangingPunct="1"/>
            <a:r>
              <a:rPr lang="en-US" sz="2000" smtClean="0"/>
              <a:t>perspective effects, but not over the scale of individual objects</a:t>
            </a:r>
          </a:p>
          <a:p>
            <a:pPr lvl="1" eaLnBrk="1" hangingPunct="1"/>
            <a:r>
              <a:rPr lang="en-US" sz="2000" smtClean="0"/>
              <a:t>collect points into a group at about the same depth, then divide each point by the depth of its group</a:t>
            </a:r>
          </a:p>
          <a:p>
            <a:pPr lvl="1" eaLnBrk="1" hangingPunct="1"/>
            <a:r>
              <a:rPr lang="en-US" sz="2000" smtClean="0"/>
              <a:t>Adv: easy</a:t>
            </a:r>
          </a:p>
          <a:p>
            <a:pPr lvl="1" eaLnBrk="1" hangingPunct="1"/>
            <a:r>
              <a:rPr lang="en-US" sz="2000" smtClean="0"/>
              <a:t>Disadv: only approximate</a:t>
            </a:r>
          </a:p>
        </p:txBody>
      </p:sp>
      <p:pic>
        <p:nvPicPr>
          <p:cNvPr id="16384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5" y="2743200"/>
            <a:ext cx="4598988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3842" name="Object 2"/>
          <p:cNvGraphicFramePr>
            <a:graphicFrameLocks noChangeAspect="1"/>
          </p:cNvGraphicFramePr>
          <p:nvPr>
            <p:ph sz="half" idx="2"/>
          </p:nvPr>
        </p:nvGraphicFramePr>
        <p:xfrm>
          <a:off x="4860925" y="5181600"/>
          <a:ext cx="3459163" cy="1314450"/>
        </p:xfrm>
        <a:graphic>
          <a:graphicData uri="http://schemas.openxmlformats.org/presentationml/2006/ole">
            <p:oleObj spid="_x0000_s163842" name="Equation" r:id="rId5" imgW="126972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smtClean="0"/>
              <a:t>Three camera projections</a:t>
            </a:r>
          </a:p>
        </p:txBody>
      </p:sp>
      <p:sp>
        <p:nvSpPr>
          <p:cNvPr id="1658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2100" y="3048000"/>
            <a:ext cx="3810000" cy="2667000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en-US" sz="2800" smtClean="0"/>
              <a:t>(1) Perspective: </a:t>
            </a:r>
          </a:p>
          <a:p>
            <a:pPr algn="r" eaLnBrk="1" hangingPunct="1">
              <a:buFontTx/>
              <a:buNone/>
            </a:pPr>
            <a:endParaRPr lang="en-US" sz="2800" smtClean="0"/>
          </a:p>
          <a:p>
            <a:pPr algn="r" eaLnBrk="1" hangingPunct="1">
              <a:buFontTx/>
              <a:buNone/>
            </a:pPr>
            <a:r>
              <a:rPr lang="en-US" sz="2800" smtClean="0"/>
              <a:t>(2) Weak perspective:</a:t>
            </a:r>
          </a:p>
          <a:p>
            <a:pPr algn="r" eaLnBrk="1" hangingPunct="1">
              <a:buFontTx/>
              <a:buNone/>
            </a:pPr>
            <a:endParaRPr lang="en-US" sz="2800" smtClean="0"/>
          </a:p>
          <a:p>
            <a:pPr algn="r" eaLnBrk="1" hangingPunct="1">
              <a:buFontTx/>
              <a:buNone/>
            </a:pPr>
            <a:r>
              <a:rPr lang="en-US" sz="2800" smtClean="0"/>
              <a:t>(3) Orthographic:</a:t>
            </a:r>
          </a:p>
        </p:txBody>
      </p:sp>
      <p:graphicFrame>
        <p:nvGraphicFramePr>
          <p:cNvPr id="165890" name="Object 2"/>
          <p:cNvGraphicFramePr>
            <a:graphicFrameLocks noChangeAspect="1"/>
          </p:cNvGraphicFramePr>
          <p:nvPr>
            <p:ph sz="half" idx="2"/>
          </p:nvPr>
        </p:nvGraphicFramePr>
        <p:xfrm>
          <a:off x="4402138" y="2743200"/>
          <a:ext cx="3208337" cy="2919413"/>
        </p:xfrm>
        <a:graphic>
          <a:graphicData uri="http://schemas.openxmlformats.org/presentationml/2006/ole">
            <p:oleObj spid="_x0000_s165890" name="Equation" r:id="rId4" imgW="1269720" imgH="1155600" progId="Equation.3">
              <p:embed/>
            </p:oleObj>
          </a:graphicData>
        </a:graphic>
      </p:graphicFrame>
      <p:sp>
        <p:nvSpPr>
          <p:cNvPr id="165893" name="Text Box 6"/>
          <p:cNvSpPr txBox="1">
            <a:spLocks noChangeArrowheads="1"/>
          </p:cNvSpPr>
          <p:nvPr/>
        </p:nvSpPr>
        <p:spPr bwMode="auto">
          <a:xfrm>
            <a:off x="4314825" y="1600200"/>
            <a:ext cx="3956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3-d point     2-d image position</a:t>
            </a:r>
          </a:p>
        </p:txBody>
      </p:sp>
      <p:sp>
        <p:nvSpPr>
          <p:cNvPr id="165894" name="Line 13"/>
          <p:cNvSpPr>
            <a:spLocks noChangeShapeType="1"/>
          </p:cNvSpPr>
          <p:nvPr/>
        </p:nvSpPr>
        <p:spPr bwMode="auto">
          <a:xfrm>
            <a:off x="4940300" y="2133600"/>
            <a:ext cx="0" cy="762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895" name="Line 14"/>
          <p:cNvSpPr>
            <a:spLocks noChangeShapeType="1"/>
          </p:cNvSpPr>
          <p:nvPr/>
        </p:nvSpPr>
        <p:spPr bwMode="auto">
          <a:xfrm>
            <a:off x="6692900" y="2133600"/>
            <a:ext cx="0" cy="762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Homogeneous coordinates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50900"/>
            <a:ext cx="7772400" cy="533400"/>
          </a:xfrm>
        </p:spPr>
        <p:txBody>
          <a:bodyPr/>
          <a:lstStyle/>
          <a:p>
            <a:pPr eaLnBrk="1" hangingPunct="1"/>
            <a:r>
              <a:rPr lang="en-US" smtClean="0"/>
              <a:t>Is this a linear transformation?</a:t>
            </a:r>
          </a:p>
        </p:txBody>
      </p:sp>
      <p:sp>
        <p:nvSpPr>
          <p:cNvPr id="290820" name="Rectangle 4"/>
          <p:cNvSpPr>
            <a:spLocks noChangeArrowheads="1"/>
          </p:cNvSpPr>
          <p:nvPr/>
        </p:nvSpPr>
        <p:spPr bwMode="auto">
          <a:xfrm>
            <a:off x="654050" y="1252538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/>
          </a:p>
          <a:p>
            <a:pPr marL="342900" indent="-342900">
              <a:spcBef>
                <a:spcPct val="20000"/>
              </a:spcBef>
            </a:pPr>
            <a:r>
              <a:rPr lang="en-US" sz="2800"/>
              <a:t>Trick:  add one more coordinate:</a:t>
            </a:r>
          </a:p>
        </p:txBody>
      </p:sp>
      <p:sp>
        <p:nvSpPr>
          <p:cNvPr id="290821" name="Text Box 5"/>
          <p:cNvSpPr txBox="1">
            <a:spLocks noChangeArrowheads="1"/>
          </p:cNvSpPr>
          <p:nvPr/>
        </p:nvSpPr>
        <p:spPr bwMode="auto">
          <a:xfrm>
            <a:off x="1793875" y="3363913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image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290822" name="Text Box 6"/>
          <p:cNvSpPr txBox="1">
            <a:spLocks noChangeArrowheads="1"/>
          </p:cNvSpPr>
          <p:nvPr/>
        </p:nvSpPr>
        <p:spPr bwMode="auto">
          <a:xfrm>
            <a:off x="5541963" y="3352800"/>
            <a:ext cx="26114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scene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290823" name="Rectangle 7"/>
          <p:cNvSpPr>
            <a:spLocks noChangeArrowheads="1"/>
          </p:cNvSpPr>
          <p:nvPr/>
        </p:nvSpPr>
        <p:spPr bwMode="auto">
          <a:xfrm>
            <a:off x="685800" y="42672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/>
              <a:t>Converting </a:t>
            </a:r>
            <a:r>
              <a:rPr lang="en-US" sz="2800" i="1"/>
              <a:t>from</a:t>
            </a:r>
            <a:r>
              <a:rPr lang="en-US" sz="2800"/>
              <a:t> homogeneous coordinates</a:t>
            </a:r>
          </a:p>
        </p:txBody>
      </p:sp>
      <p:pic>
        <p:nvPicPr>
          <p:cNvPr id="290824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589088" y="2212975"/>
            <a:ext cx="1843087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25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201738" y="5008563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26" name="Picture 1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743450" y="4864100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0827" name="Rectangle 11"/>
          <p:cNvSpPr>
            <a:spLocks noChangeArrowheads="1"/>
          </p:cNvSpPr>
          <p:nvPr/>
        </p:nvSpPr>
        <p:spPr bwMode="auto">
          <a:xfrm>
            <a:off x="685800" y="12954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no—division by z is nonlinear</a:t>
            </a:r>
          </a:p>
        </p:txBody>
      </p:sp>
      <p:pic>
        <p:nvPicPr>
          <p:cNvPr id="290828" name="Picture 12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5122863" y="2109788"/>
            <a:ext cx="2112962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9" name="Text Box 13"/>
          <p:cNvSpPr txBox="1">
            <a:spLocks noChangeArrowheads="1"/>
          </p:cNvSpPr>
          <p:nvPr/>
        </p:nvSpPr>
        <p:spPr bwMode="auto">
          <a:xfrm>
            <a:off x="76073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20" grpId="0"/>
      <p:bldP spid="290821" grpId="0"/>
      <p:bldP spid="290822" grpId="0"/>
      <p:bldP spid="290823" grpId="0"/>
      <p:bldP spid="290827" grpId="0" build="p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Perspective Projection</a:t>
            </a:r>
          </a:p>
        </p:txBody>
      </p:sp>
      <p:sp>
        <p:nvSpPr>
          <p:cNvPr id="1689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/>
          <a:lstStyle/>
          <a:p>
            <a:pPr eaLnBrk="1" hangingPunct="1"/>
            <a:r>
              <a:rPr lang="en-US" sz="2400" smtClean="0"/>
              <a:t>Projection is a matrix multiply using homogeneous coordinates:</a:t>
            </a:r>
          </a:p>
        </p:txBody>
      </p:sp>
      <p:sp>
        <p:nvSpPr>
          <p:cNvPr id="168967" name="Rectangle 9"/>
          <p:cNvSpPr>
            <a:spLocks noChangeArrowheads="1"/>
          </p:cNvSpPr>
          <p:nvPr/>
        </p:nvSpPr>
        <p:spPr bwMode="auto">
          <a:xfrm>
            <a:off x="714375" y="4257675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/>
              <a:t>This is known as perspective projection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The matrix is the projection matrix</a:t>
            </a:r>
          </a:p>
        </p:txBody>
      </p:sp>
      <p:sp>
        <p:nvSpPr>
          <p:cNvPr id="168968" name="Text Box 15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68962" name="Object 2"/>
          <p:cNvGraphicFramePr>
            <a:graphicFrameLocks noChangeAspect="1"/>
          </p:cNvGraphicFramePr>
          <p:nvPr/>
        </p:nvGraphicFramePr>
        <p:xfrm>
          <a:off x="1546225" y="1851025"/>
          <a:ext cx="2643188" cy="2011363"/>
        </p:xfrm>
        <a:graphic>
          <a:graphicData uri="http://schemas.openxmlformats.org/presentationml/2006/ole">
            <p:oleObj spid="_x0000_s168962" name="Equation" r:id="rId3" imgW="1168400" imgH="889000" progId="Equation.3">
              <p:embed/>
            </p:oleObj>
          </a:graphicData>
        </a:graphic>
      </p:graphicFrame>
      <p:graphicFrame>
        <p:nvGraphicFramePr>
          <p:cNvPr id="168963" name="Object 3"/>
          <p:cNvGraphicFramePr>
            <a:graphicFrameLocks noChangeAspect="1"/>
          </p:cNvGraphicFramePr>
          <p:nvPr/>
        </p:nvGraphicFramePr>
        <p:xfrm>
          <a:off x="4446588" y="2073275"/>
          <a:ext cx="1092200" cy="1495425"/>
        </p:xfrm>
        <a:graphic>
          <a:graphicData uri="http://schemas.openxmlformats.org/presentationml/2006/ole">
            <p:oleObj spid="_x0000_s168963" name="Equation" r:id="rId4" imgW="482600" imgH="660400" progId="Equation.3">
              <p:embed/>
            </p:oleObj>
          </a:graphicData>
        </a:graphic>
      </p:graphicFrame>
      <p:graphicFrame>
        <p:nvGraphicFramePr>
          <p:cNvPr id="168964" name="Object 4"/>
          <p:cNvGraphicFramePr>
            <a:graphicFrameLocks noChangeAspect="1"/>
          </p:cNvGraphicFramePr>
          <p:nvPr/>
        </p:nvGraphicFramePr>
        <p:xfrm>
          <a:off x="5894388" y="2438400"/>
          <a:ext cx="1674812" cy="800100"/>
        </p:xfrm>
        <a:graphic>
          <a:graphicData uri="http://schemas.openxmlformats.org/presentationml/2006/ole">
            <p:oleObj spid="_x0000_s168964" name="Equation" r:id="rId5" imgW="850900" imgH="406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Perspective Projection</a:t>
            </a:r>
          </a:p>
        </p:txBody>
      </p:sp>
      <p:sp>
        <p:nvSpPr>
          <p:cNvPr id="169993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14400"/>
            <a:ext cx="7772400" cy="53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smtClean="0"/>
              <a:t>How does scaling the projection matrix change the transformation?</a:t>
            </a:r>
          </a:p>
        </p:txBody>
      </p:sp>
      <p:sp>
        <p:nvSpPr>
          <p:cNvPr id="169994" name="Text Box 15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69986" name="Object 2"/>
          <p:cNvGraphicFramePr>
            <a:graphicFrameLocks noChangeAspect="1"/>
          </p:cNvGraphicFramePr>
          <p:nvPr/>
        </p:nvGraphicFramePr>
        <p:xfrm>
          <a:off x="1192213" y="1504950"/>
          <a:ext cx="2643187" cy="2011363"/>
        </p:xfrm>
        <a:graphic>
          <a:graphicData uri="http://schemas.openxmlformats.org/presentationml/2006/ole">
            <p:oleObj spid="_x0000_s169986" name="Equation" r:id="rId6" imgW="1168400" imgH="889000" progId="Equation.3">
              <p:embed/>
            </p:oleObj>
          </a:graphicData>
        </a:graphic>
      </p:graphicFrame>
      <p:graphicFrame>
        <p:nvGraphicFramePr>
          <p:cNvPr id="169987" name="Object 3"/>
          <p:cNvGraphicFramePr>
            <a:graphicFrameLocks noChangeAspect="1"/>
          </p:cNvGraphicFramePr>
          <p:nvPr/>
        </p:nvGraphicFramePr>
        <p:xfrm>
          <a:off x="4092575" y="1727200"/>
          <a:ext cx="1092200" cy="1495425"/>
        </p:xfrm>
        <a:graphic>
          <a:graphicData uri="http://schemas.openxmlformats.org/presentationml/2006/ole">
            <p:oleObj spid="_x0000_s169987" name="Equation" r:id="rId7" imgW="482600" imgH="660400" progId="Equation.3">
              <p:embed/>
            </p:oleObj>
          </a:graphicData>
        </a:graphic>
      </p:graphicFrame>
      <p:graphicFrame>
        <p:nvGraphicFramePr>
          <p:cNvPr id="169988" name="Object 4"/>
          <p:cNvGraphicFramePr>
            <a:graphicFrameLocks noChangeAspect="1"/>
          </p:cNvGraphicFramePr>
          <p:nvPr/>
        </p:nvGraphicFramePr>
        <p:xfrm>
          <a:off x="5540375" y="2092325"/>
          <a:ext cx="1674813" cy="800100"/>
        </p:xfrm>
        <a:graphic>
          <a:graphicData uri="http://schemas.openxmlformats.org/presentationml/2006/ole">
            <p:oleObj spid="_x0000_s169988" name="Equation" r:id="rId8" imgW="850900" imgH="406400" progId="Equation.3">
              <p:embed/>
            </p:oleObj>
          </a:graphicData>
        </a:graphic>
      </p:graphicFrame>
      <p:graphicFrame>
        <p:nvGraphicFramePr>
          <p:cNvPr id="1140741" name="Object 5"/>
          <p:cNvGraphicFramePr>
            <a:graphicFrameLocks noChangeAspect="1"/>
          </p:cNvGraphicFramePr>
          <p:nvPr/>
        </p:nvGraphicFramePr>
        <p:xfrm>
          <a:off x="1371600" y="3684588"/>
          <a:ext cx="2441575" cy="2011362"/>
        </p:xfrm>
        <a:graphic>
          <a:graphicData uri="http://schemas.openxmlformats.org/presentationml/2006/ole">
            <p:oleObj spid="_x0000_s169989" name="Equation" r:id="rId9" imgW="1079500" imgH="889000" progId="Equation.3">
              <p:embed/>
            </p:oleObj>
          </a:graphicData>
        </a:graphic>
      </p:graphicFrame>
      <p:graphicFrame>
        <p:nvGraphicFramePr>
          <p:cNvPr id="1140742" name="Object 6"/>
          <p:cNvGraphicFramePr>
            <a:graphicFrameLocks noChangeAspect="1"/>
          </p:cNvGraphicFramePr>
          <p:nvPr/>
        </p:nvGraphicFramePr>
        <p:xfrm>
          <a:off x="4286250" y="3906838"/>
          <a:ext cx="862013" cy="1495425"/>
        </p:xfrm>
        <a:graphic>
          <a:graphicData uri="http://schemas.openxmlformats.org/presentationml/2006/ole">
            <p:oleObj spid="_x0000_s169990" name="Equation" r:id="rId10" imgW="381000" imgH="660400" progId="Equation.3">
              <p:embed/>
            </p:oleObj>
          </a:graphicData>
        </a:graphic>
      </p:graphicFrame>
      <p:graphicFrame>
        <p:nvGraphicFramePr>
          <p:cNvPr id="1140743" name="Object 7"/>
          <p:cNvGraphicFramePr>
            <a:graphicFrameLocks noChangeAspect="1"/>
          </p:cNvGraphicFramePr>
          <p:nvPr/>
        </p:nvGraphicFramePr>
        <p:xfrm>
          <a:off x="5619750" y="4271963"/>
          <a:ext cx="1674813" cy="800100"/>
        </p:xfrm>
        <a:graphic>
          <a:graphicData uri="http://schemas.openxmlformats.org/presentationml/2006/ole">
            <p:oleObj spid="_x0000_s169991" name="Equation" r:id="rId11" imgW="850900" imgH="406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Orthographic Projection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Special case of perspective projection</a:t>
            </a:r>
          </a:p>
          <a:p>
            <a:pPr lvl="1"/>
            <a:r>
              <a:rPr lang="en-US" smtClean="0">
                <a:ea typeface="ＭＳ Ｐゴシック" pitchFamily="-106" charset="-128"/>
              </a:rPr>
              <a:t>Distance from the COP to the PP is infinite</a:t>
            </a:r>
          </a:p>
          <a:p>
            <a:pPr lvl="1"/>
            <a:endParaRPr lang="en-US" smtClean="0">
              <a:ea typeface="ＭＳ Ｐゴシック" pitchFamily="-106" charset="-128"/>
            </a:endParaRPr>
          </a:p>
          <a:p>
            <a:pPr lvl="1"/>
            <a:endParaRPr lang="en-US" smtClean="0">
              <a:ea typeface="ＭＳ Ｐゴシック" pitchFamily="-106" charset="-128"/>
            </a:endParaRPr>
          </a:p>
          <a:p>
            <a:pPr lvl="1"/>
            <a:endParaRPr lang="en-US" smtClean="0">
              <a:ea typeface="ＭＳ Ｐゴシック" pitchFamily="-106" charset="-128"/>
            </a:endParaRPr>
          </a:p>
          <a:p>
            <a:pPr lvl="1"/>
            <a:endParaRPr lang="en-US" smtClean="0">
              <a:ea typeface="ＭＳ Ｐゴシック" pitchFamily="-106" charset="-128"/>
            </a:endParaRPr>
          </a:p>
          <a:p>
            <a:pPr lvl="1"/>
            <a:endParaRPr lang="en-US" smtClean="0">
              <a:ea typeface="ＭＳ Ｐゴシック" pitchFamily="-106" charset="-128"/>
            </a:endParaRPr>
          </a:p>
          <a:p>
            <a:pPr lvl="1"/>
            <a:endParaRPr lang="en-US" smtClean="0">
              <a:ea typeface="ＭＳ Ｐゴシック" pitchFamily="-106" charset="-128"/>
            </a:endParaRPr>
          </a:p>
          <a:p>
            <a:pPr lvl="1"/>
            <a:endParaRPr lang="en-US" smtClean="0">
              <a:ea typeface="ＭＳ Ｐゴシック" pitchFamily="-106" charset="-128"/>
            </a:endParaRPr>
          </a:p>
          <a:p>
            <a:pPr lvl="1"/>
            <a:endParaRPr lang="en-US" smtClean="0">
              <a:ea typeface="ＭＳ Ｐゴシック" pitchFamily="-106" charset="-128"/>
            </a:endParaRPr>
          </a:p>
          <a:p>
            <a:pPr lvl="1"/>
            <a:r>
              <a:rPr lang="en-US" smtClean="0">
                <a:ea typeface="ＭＳ Ｐゴシック" pitchFamily="-106" charset="-128"/>
              </a:rPr>
              <a:t>Also called “parallel projection”</a:t>
            </a:r>
          </a:p>
          <a:p>
            <a:pPr lvl="1"/>
            <a:r>
              <a:rPr lang="en-US" smtClean="0">
                <a:ea typeface="ＭＳ Ｐゴシック" pitchFamily="-106" charset="-128"/>
              </a:rPr>
              <a:t>What’s the projection matrix?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58975" y="5410200"/>
            <a:ext cx="5127625" cy="1319213"/>
            <a:chOff x="1234" y="3441"/>
            <a:chExt cx="3230" cy="831"/>
          </a:xfrm>
        </p:grpSpPr>
        <p:pic>
          <p:nvPicPr>
            <p:cNvPr id="172054" name="Picture 5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34" y="3441"/>
              <a:ext cx="1619" cy="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2055" name="Picture 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17" y="3524"/>
              <a:ext cx="625" cy="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2056" name="Picture 7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85" y="3770"/>
              <a:ext cx="679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2037" name="Freeform 8"/>
          <p:cNvSpPr>
            <a:spLocks/>
          </p:cNvSpPr>
          <p:nvPr/>
        </p:nvSpPr>
        <p:spPr bwMode="auto">
          <a:xfrm>
            <a:off x="2735263" y="2606675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2038" name="Freeform 9"/>
          <p:cNvSpPr>
            <a:spLocks/>
          </p:cNvSpPr>
          <p:nvPr/>
        </p:nvSpPr>
        <p:spPr bwMode="auto">
          <a:xfrm>
            <a:off x="2711450" y="3054350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2039" name="Freeform 10"/>
          <p:cNvSpPr>
            <a:spLocks/>
          </p:cNvSpPr>
          <p:nvPr/>
        </p:nvSpPr>
        <p:spPr bwMode="auto">
          <a:xfrm>
            <a:off x="4325938" y="2547938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2040" name="Freeform 11"/>
          <p:cNvSpPr>
            <a:spLocks/>
          </p:cNvSpPr>
          <p:nvPr/>
        </p:nvSpPr>
        <p:spPr bwMode="auto">
          <a:xfrm>
            <a:off x="3336925" y="3736975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2041" name="Freeform 12"/>
          <p:cNvSpPr>
            <a:spLocks/>
          </p:cNvSpPr>
          <p:nvPr/>
        </p:nvSpPr>
        <p:spPr bwMode="auto">
          <a:xfrm>
            <a:off x="2254250" y="1868488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2042" name="Rectangle 13"/>
          <p:cNvSpPr>
            <a:spLocks noChangeArrowheads="1"/>
          </p:cNvSpPr>
          <p:nvPr/>
        </p:nvSpPr>
        <p:spPr bwMode="auto">
          <a:xfrm>
            <a:off x="4208463" y="2185988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-106" charset="0"/>
              </a:rPr>
              <a:t>Image</a:t>
            </a:r>
            <a:endParaRPr lang="en-US" sz="2000">
              <a:latin typeface="Times New Roman" pitchFamily="-106" charset="0"/>
            </a:endParaRPr>
          </a:p>
        </p:txBody>
      </p:sp>
      <p:sp>
        <p:nvSpPr>
          <p:cNvPr id="172043" name="Rectangle 14"/>
          <p:cNvSpPr>
            <a:spLocks noChangeArrowheads="1"/>
          </p:cNvSpPr>
          <p:nvPr/>
        </p:nvSpPr>
        <p:spPr bwMode="auto">
          <a:xfrm>
            <a:off x="6424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-106" charset="0"/>
              </a:rPr>
              <a:t>World</a:t>
            </a:r>
            <a:endParaRPr lang="en-US" sz="2000">
              <a:latin typeface="Times New Roman" pitchFamily="-106" charset="0"/>
            </a:endParaRPr>
          </a:p>
        </p:txBody>
      </p:sp>
      <p:grpSp>
        <p:nvGrpSpPr>
          <p:cNvPr id="172044" name="Group 15"/>
          <p:cNvGrpSpPr>
            <a:grpSpLocks/>
          </p:cNvGrpSpPr>
          <p:nvPr/>
        </p:nvGrpSpPr>
        <p:grpSpPr bwMode="auto">
          <a:xfrm>
            <a:off x="5562600" y="2527300"/>
            <a:ext cx="1685925" cy="1284288"/>
            <a:chOff x="3978" y="2483"/>
            <a:chExt cx="1062" cy="809"/>
          </a:xfrm>
        </p:grpSpPr>
        <p:sp>
          <p:nvSpPr>
            <p:cNvPr id="172050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051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052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053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2045" name="Line 20"/>
          <p:cNvSpPr>
            <a:spLocks noChangeShapeType="1"/>
          </p:cNvSpPr>
          <p:nvPr/>
        </p:nvSpPr>
        <p:spPr bwMode="auto">
          <a:xfrm flipV="1">
            <a:off x="3352800" y="3775075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2046" name="Line 21"/>
          <p:cNvSpPr>
            <a:spLocks noChangeShapeType="1"/>
          </p:cNvSpPr>
          <p:nvPr/>
        </p:nvSpPr>
        <p:spPr bwMode="auto">
          <a:xfrm flipV="1">
            <a:off x="2727325" y="3071813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2047" name="Line 22"/>
          <p:cNvSpPr>
            <a:spLocks noChangeShapeType="1"/>
          </p:cNvSpPr>
          <p:nvPr/>
        </p:nvSpPr>
        <p:spPr bwMode="auto">
          <a:xfrm flipV="1">
            <a:off x="4357688" y="2579688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204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sp>
        <p:nvSpPr>
          <p:cNvPr id="172049" name="Rectangle 23"/>
          <p:cNvSpPr>
            <a:spLocks noChangeArrowheads="1"/>
          </p:cNvSpPr>
          <p:nvPr/>
        </p:nvSpPr>
        <p:spPr bwMode="auto">
          <a:xfrm>
            <a:off x="1873250" y="5449888"/>
            <a:ext cx="1936750" cy="1206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 sz="2400" b="0">
                <a:cs typeface="Arial" charset="0"/>
              </a:rPr>
              <a:t>         </a:t>
            </a:r>
          </a:p>
          <a:p>
            <a:pPr eaLnBrk="0" hangingPunct="0"/>
            <a:r>
              <a:rPr lang="en-US" sz="2400" b="0">
                <a:cs typeface="Arial" charset="0"/>
              </a:rPr>
              <a:t>         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Orthographic Projection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Special case of perspective projection</a:t>
            </a:r>
          </a:p>
          <a:p>
            <a:pPr lvl="1"/>
            <a:r>
              <a:rPr lang="en-US" smtClean="0">
                <a:ea typeface="ＭＳ Ｐゴシック" pitchFamily="-106" charset="-128"/>
              </a:rPr>
              <a:t>Distance from the COP to the PP is infinite</a:t>
            </a:r>
          </a:p>
          <a:p>
            <a:pPr lvl="1"/>
            <a:endParaRPr lang="en-US" smtClean="0">
              <a:ea typeface="ＭＳ Ｐゴシック" pitchFamily="-106" charset="-128"/>
            </a:endParaRPr>
          </a:p>
          <a:p>
            <a:pPr lvl="1"/>
            <a:endParaRPr lang="en-US" smtClean="0">
              <a:ea typeface="ＭＳ Ｐゴシック" pitchFamily="-106" charset="-128"/>
            </a:endParaRPr>
          </a:p>
          <a:p>
            <a:pPr lvl="1"/>
            <a:endParaRPr lang="en-US" smtClean="0">
              <a:ea typeface="ＭＳ Ｐゴシック" pitchFamily="-106" charset="-128"/>
            </a:endParaRPr>
          </a:p>
          <a:p>
            <a:pPr lvl="1"/>
            <a:endParaRPr lang="en-US" smtClean="0">
              <a:ea typeface="ＭＳ Ｐゴシック" pitchFamily="-106" charset="-128"/>
            </a:endParaRPr>
          </a:p>
          <a:p>
            <a:pPr lvl="1"/>
            <a:endParaRPr lang="en-US" smtClean="0">
              <a:ea typeface="ＭＳ Ｐゴシック" pitchFamily="-106" charset="-128"/>
            </a:endParaRPr>
          </a:p>
          <a:p>
            <a:pPr lvl="1"/>
            <a:endParaRPr lang="en-US" smtClean="0">
              <a:ea typeface="ＭＳ Ｐゴシック" pitchFamily="-106" charset="-128"/>
            </a:endParaRPr>
          </a:p>
          <a:p>
            <a:pPr lvl="1"/>
            <a:endParaRPr lang="en-US" smtClean="0">
              <a:ea typeface="ＭＳ Ｐゴシック" pitchFamily="-106" charset="-128"/>
            </a:endParaRPr>
          </a:p>
          <a:p>
            <a:pPr lvl="1"/>
            <a:endParaRPr lang="en-US" smtClean="0">
              <a:ea typeface="ＭＳ Ｐゴシック" pitchFamily="-106" charset="-128"/>
            </a:endParaRPr>
          </a:p>
          <a:p>
            <a:pPr lvl="1"/>
            <a:r>
              <a:rPr lang="en-US" smtClean="0">
                <a:ea typeface="ＭＳ Ｐゴシック" pitchFamily="-106" charset="-128"/>
              </a:rPr>
              <a:t>Also called “parallel projection”</a:t>
            </a:r>
          </a:p>
          <a:p>
            <a:pPr lvl="1"/>
            <a:r>
              <a:rPr lang="en-US" smtClean="0">
                <a:ea typeface="ＭＳ Ｐゴシック" pitchFamily="-106" charset="-128"/>
              </a:rPr>
              <a:t>What’s the projection matrix?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58975" y="5410200"/>
            <a:ext cx="5127625" cy="1319213"/>
            <a:chOff x="1234" y="3441"/>
            <a:chExt cx="3230" cy="831"/>
          </a:xfrm>
        </p:grpSpPr>
        <p:pic>
          <p:nvPicPr>
            <p:cNvPr id="173077" name="Picture 5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34" y="3441"/>
              <a:ext cx="1619" cy="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078" name="Picture 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17" y="3524"/>
              <a:ext cx="625" cy="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079" name="Picture 7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85" y="3770"/>
              <a:ext cx="679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3061" name="Freeform 8"/>
          <p:cNvSpPr>
            <a:spLocks/>
          </p:cNvSpPr>
          <p:nvPr/>
        </p:nvSpPr>
        <p:spPr bwMode="auto">
          <a:xfrm>
            <a:off x="2735263" y="2606675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3062" name="Freeform 9"/>
          <p:cNvSpPr>
            <a:spLocks/>
          </p:cNvSpPr>
          <p:nvPr/>
        </p:nvSpPr>
        <p:spPr bwMode="auto">
          <a:xfrm>
            <a:off x="2711450" y="3054350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3063" name="Freeform 10"/>
          <p:cNvSpPr>
            <a:spLocks/>
          </p:cNvSpPr>
          <p:nvPr/>
        </p:nvSpPr>
        <p:spPr bwMode="auto">
          <a:xfrm>
            <a:off x="4325938" y="2547938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3064" name="Freeform 11"/>
          <p:cNvSpPr>
            <a:spLocks/>
          </p:cNvSpPr>
          <p:nvPr/>
        </p:nvSpPr>
        <p:spPr bwMode="auto">
          <a:xfrm>
            <a:off x="3336925" y="3736975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3065" name="Freeform 12"/>
          <p:cNvSpPr>
            <a:spLocks/>
          </p:cNvSpPr>
          <p:nvPr/>
        </p:nvSpPr>
        <p:spPr bwMode="auto">
          <a:xfrm>
            <a:off x="2254250" y="1868488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3066" name="Rectangle 13"/>
          <p:cNvSpPr>
            <a:spLocks noChangeArrowheads="1"/>
          </p:cNvSpPr>
          <p:nvPr/>
        </p:nvSpPr>
        <p:spPr bwMode="auto">
          <a:xfrm>
            <a:off x="4208463" y="2185988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-106" charset="0"/>
              </a:rPr>
              <a:t>Image</a:t>
            </a:r>
            <a:endParaRPr lang="en-US" sz="2000">
              <a:latin typeface="Times New Roman" pitchFamily="-106" charset="0"/>
            </a:endParaRPr>
          </a:p>
        </p:txBody>
      </p:sp>
      <p:sp>
        <p:nvSpPr>
          <p:cNvPr id="173067" name="Rectangle 14"/>
          <p:cNvSpPr>
            <a:spLocks noChangeArrowheads="1"/>
          </p:cNvSpPr>
          <p:nvPr/>
        </p:nvSpPr>
        <p:spPr bwMode="auto">
          <a:xfrm>
            <a:off x="6424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-106" charset="0"/>
              </a:rPr>
              <a:t>World</a:t>
            </a:r>
            <a:endParaRPr lang="en-US" sz="2000">
              <a:latin typeface="Times New Roman" pitchFamily="-106" charset="0"/>
            </a:endParaRPr>
          </a:p>
        </p:txBody>
      </p:sp>
      <p:grpSp>
        <p:nvGrpSpPr>
          <p:cNvPr id="173068" name="Group 15"/>
          <p:cNvGrpSpPr>
            <a:grpSpLocks/>
          </p:cNvGrpSpPr>
          <p:nvPr/>
        </p:nvGrpSpPr>
        <p:grpSpPr bwMode="auto">
          <a:xfrm>
            <a:off x="5562600" y="2527300"/>
            <a:ext cx="1685925" cy="1284288"/>
            <a:chOff x="3978" y="2483"/>
            <a:chExt cx="1062" cy="809"/>
          </a:xfrm>
        </p:grpSpPr>
        <p:sp>
          <p:nvSpPr>
            <p:cNvPr id="173073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074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075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076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3069" name="Line 20"/>
          <p:cNvSpPr>
            <a:spLocks noChangeShapeType="1"/>
          </p:cNvSpPr>
          <p:nvPr/>
        </p:nvSpPr>
        <p:spPr bwMode="auto">
          <a:xfrm flipV="1">
            <a:off x="3352800" y="3775075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3070" name="Line 21"/>
          <p:cNvSpPr>
            <a:spLocks noChangeShapeType="1"/>
          </p:cNvSpPr>
          <p:nvPr/>
        </p:nvSpPr>
        <p:spPr bwMode="auto">
          <a:xfrm flipV="1">
            <a:off x="2727325" y="3071813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3071" name="Line 22"/>
          <p:cNvSpPr>
            <a:spLocks noChangeShapeType="1"/>
          </p:cNvSpPr>
          <p:nvPr/>
        </p:nvSpPr>
        <p:spPr bwMode="auto">
          <a:xfrm flipV="1">
            <a:off x="4357688" y="2579688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3072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Homogeneous coordinates</a:t>
            </a:r>
          </a:p>
        </p:txBody>
      </p:sp>
      <p:sp>
        <p:nvSpPr>
          <p:cNvPr id="174090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744538"/>
          </a:xfrm>
        </p:spPr>
        <p:txBody>
          <a:bodyPr/>
          <a:lstStyle/>
          <a:p>
            <a:r>
              <a:rPr lang="en-US" smtClean="0"/>
              <a:t>2D Points:</a:t>
            </a:r>
          </a:p>
        </p:txBody>
      </p:sp>
      <p:graphicFrame>
        <p:nvGraphicFramePr>
          <p:cNvPr id="174082" name="Object 2"/>
          <p:cNvGraphicFramePr>
            <a:graphicFrameLocks noChangeAspect="1"/>
          </p:cNvGraphicFramePr>
          <p:nvPr/>
        </p:nvGraphicFramePr>
        <p:xfrm>
          <a:off x="900113" y="1604963"/>
          <a:ext cx="930275" cy="903287"/>
        </p:xfrm>
        <a:graphic>
          <a:graphicData uri="http://schemas.openxmlformats.org/presentationml/2006/ole">
            <p:oleObj spid="_x0000_s174082" name="Equation" r:id="rId3" imgW="444500" imgH="431800" progId="Equation.3">
              <p:embed/>
            </p:oleObj>
          </a:graphicData>
        </a:graphic>
      </p:graphicFrame>
      <p:graphicFrame>
        <p:nvGraphicFramePr>
          <p:cNvPr id="174083" name="Object 3"/>
          <p:cNvGraphicFramePr>
            <a:graphicFrameLocks noChangeAspect="1"/>
          </p:cNvGraphicFramePr>
          <p:nvPr/>
        </p:nvGraphicFramePr>
        <p:xfrm>
          <a:off x="2595563" y="1360488"/>
          <a:ext cx="955675" cy="1381125"/>
        </p:xfrm>
        <a:graphic>
          <a:graphicData uri="http://schemas.openxmlformats.org/presentationml/2006/ole">
            <p:oleObj spid="_x0000_s174083" name="Equation" r:id="rId4" imgW="457200" imgH="660400" progId="Equation.3">
              <p:embed/>
            </p:oleObj>
          </a:graphicData>
        </a:graphic>
      </p:graphicFrame>
      <p:graphicFrame>
        <p:nvGraphicFramePr>
          <p:cNvPr id="174084" name="Object 4"/>
          <p:cNvGraphicFramePr>
            <a:graphicFrameLocks noChangeAspect="1"/>
          </p:cNvGraphicFramePr>
          <p:nvPr/>
        </p:nvGraphicFramePr>
        <p:xfrm>
          <a:off x="4918075" y="1312863"/>
          <a:ext cx="1062038" cy="1381125"/>
        </p:xfrm>
        <a:graphic>
          <a:graphicData uri="http://schemas.openxmlformats.org/presentationml/2006/ole">
            <p:oleObj spid="_x0000_s174084" name="Equation" r:id="rId5" imgW="508000" imgH="660400" progId="Equation.3">
              <p:embed/>
            </p:oleObj>
          </a:graphicData>
        </a:graphic>
      </p:graphicFrame>
      <p:graphicFrame>
        <p:nvGraphicFramePr>
          <p:cNvPr id="174085" name="Object 5"/>
          <p:cNvGraphicFramePr>
            <a:graphicFrameLocks noChangeAspect="1"/>
          </p:cNvGraphicFramePr>
          <p:nvPr/>
        </p:nvGraphicFramePr>
        <p:xfrm>
          <a:off x="6472238" y="1498600"/>
          <a:ext cx="1433512" cy="903288"/>
        </p:xfrm>
        <a:graphic>
          <a:graphicData uri="http://schemas.openxmlformats.org/presentationml/2006/ole">
            <p:oleObj spid="_x0000_s174085" name="Equation" r:id="rId6" imgW="685800" imgH="431800" progId="Equation.3">
              <p:embed/>
            </p:oleObj>
          </a:graphicData>
        </a:graphic>
      </p:graphicFrame>
      <p:sp>
        <p:nvSpPr>
          <p:cNvPr id="174091" name="Rectangle 8"/>
          <p:cNvSpPr>
            <a:spLocks noChangeArrowheads="1"/>
          </p:cNvSpPr>
          <p:nvPr/>
        </p:nvSpPr>
        <p:spPr bwMode="auto">
          <a:xfrm>
            <a:off x="725488" y="3073400"/>
            <a:ext cx="170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800" b="0">
                <a:solidFill>
                  <a:srgbClr val="000000"/>
                </a:solidFill>
              </a:rPr>
              <a:t>2D Lines:</a:t>
            </a:r>
          </a:p>
        </p:txBody>
      </p:sp>
      <p:graphicFrame>
        <p:nvGraphicFramePr>
          <p:cNvPr id="174086" name="Object 6"/>
          <p:cNvGraphicFramePr>
            <a:graphicFrameLocks noChangeAspect="1"/>
          </p:cNvGraphicFramePr>
          <p:nvPr/>
        </p:nvGraphicFramePr>
        <p:xfrm>
          <a:off x="765175" y="3895725"/>
          <a:ext cx="2176463" cy="1381125"/>
        </p:xfrm>
        <a:graphic>
          <a:graphicData uri="http://schemas.openxmlformats.org/presentationml/2006/ole">
            <p:oleObj spid="_x0000_s174086" name="Equation" r:id="rId7" imgW="1041400" imgH="660400" progId="Equation.3">
              <p:embed/>
            </p:oleObj>
          </a:graphicData>
        </a:graphic>
      </p:graphicFrame>
      <p:graphicFrame>
        <p:nvGraphicFramePr>
          <p:cNvPr id="174087" name="Object 7"/>
          <p:cNvGraphicFramePr>
            <a:graphicFrameLocks noChangeAspect="1"/>
          </p:cNvGraphicFramePr>
          <p:nvPr/>
        </p:nvGraphicFramePr>
        <p:xfrm>
          <a:off x="2760663" y="3151188"/>
          <a:ext cx="1911350" cy="373062"/>
        </p:xfrm>
        <a:graphic>
          <a:graphicData uri="http://schemas.openxmlformats.org/presentationml/2006/ole">
            <p:oleObj spid="_x0000_s174087" name="Equation" r:id="rId8" imgW="914400" imgH="177800" progId="Equation.3">
              <p:embed/>
            </p:oleObj>
          </a:graphicData>
        </a:graphic>
      </p:graphicFrame>
      <p:grpSp>
        <p:nvGrpSpPr>
          <p:cNvPr id="174092" name="Group 26"/>
          <p:cNvGrpSpPr>
            <a:grpSpLocks/>
          </p:cNvGrpSpPr>
          <p:nvPr/>
        </p:nvGrpSpPr>
        <p:grpSpPr bwMode="auto">
          <a:xfrm>
            <a:off x="4186238" y="4117975"/>
            <a:ext cx="3795712" cy="2132013"/>
            <a:chOff x="4186238" y="4313238"/>
            <a:chExt cx="3795712" cy="2131532"/>
          </a:xfrm>
        </p:grpSpPr>
        <p:graphicFrame>
          <p:nvGraphicFramePr>
            <p:cNvPr id="174088" name="Object 8"/>
            <p:cNvGraphicFramePr>
              <a:graphicFrameLocks noChangeAspect="1"/>
            </p:cNvGraphicFramePr>
            <p:nvPr/>
          </p:nvGraphicFramePr>
          <p:xfrm>
            <a:off x="4186238" y="4313238"/>
            <a:ext cx="3795712" cy="531812"/>
          </p:xfrm>
          <a:graphic>
            <a:graphicData uri="http://schemas.openxmlformats.org/presentationml/2006/ole">
              <p:oleObj spid="_x0000_s174088" name="Equation" r:id="rId9" imgW="1816100" imgH="254000" progId="Equation.3">
                <p:embed/>
              </p:oleObj>
            </a:graphicData>
          </a:graphic>
        </p:graphicFrame>
        <p:cxnSp>
          <p:nvCxnSpPr>
            <p:cNvPr id="174095" name="Straight Connector 13"/>
            <p:cNvCxnSpPr>
              <a:cxnSpLocks noChangeShapeType="1"/>
            </p:cNvCxnSpPr>
            <p:nvPr/>
          </p:nvCxnSpPr>
          <p:spPr bwMode="auto">
            <a:xfrm rot="5400000">
              <a:off x="5357555" y="5733191"/>
              <a:ext cx="1421571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4096" name="Straight Connector 14"/>
            <p:cNvCxnSpPr>
              <a:cxnSpLocks noChangeShapeType="1"/>
            </p:cNvCxnSpPr>
            <p:nvPr/>
          </p:nvCxnSpPr>
          <p:spPr bwMode="auto">
            <a:xfrm rot="10800000" flipV="1">
              <a:off x="5274621" y="5772878"/>
              <a:ext cx="1580222" cy="7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4097" name="Straight Connector 17"/>
            <p:cNvCxnSpPr>
              <a:cxnSpLocks noChangeShapeType="1"/>
            </p:cNvCxnSpPr>
            <p:nvPr/>
          </p:nvCxnSpPr>
          <p:spPr bwMode="auto">
            <a:xfrm>
              <a:off x="5721990" y="5080136"/>
              <a:ext cx="1695672" cy="10824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74098" name="Straight Arrow Connector 21"/>
            <p:cNvCxnSpPr>
              <a:cxnSpLocks noChangeShapeType="1"/>
            </p:cNvCxnSpPr>
            <p:nvPr/>
          </p:nvCxnSpPr>
          <p:spPr bwMode="auto">
            <a:xfrm rot="5400000" flipH="1" flipV="1">
              <a:off x="6558995" y="5412081"/>
              <a:ext cx="238131" cy="16595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74099" name="Straight Connector 23"/>
            <p:cNvCxnSpPr>
              <a:cxnSpLocks noChangeShapeType="1"/>
            </p:cNvCxnSpPr>
            <p:nvPr/>
          </p:nvCxnSpPr>
          <p:spPr bwMode="auto">
            <a:xfrm rot="5400000" flipH="1" flipV="1">
              <a:off x="6032252" y="5505891"/>
              <a:ext cx="310292" cy="238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74100" name="TextBox 24"/>
            <p:cNvSpPr txBox="1">
              <a:spLocks noChangeArrowheads="1"/>
            </p:cNvSpPr>
            <p:nvPr/>
          </p:nvSpPr>
          <p:spPr bwMode="auto">
            <a:xfrm>
              <a:off x="6147709" y="5433722"/>
              <a:ext cx="3130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/>
                <a:t>d</a:t>
              </a:r>
            </a:p>
          </p:txBody>
        </p:sp>
        <p:sp>
          <p:nvSpPr>
            <p:cNvPr id="174101" name="TextBox 25"/>
            <p:cNvSpPr txBox="1">
              <a:spLocks noChangeArrowheads="1"/>
            </p:cNvSpPr>
            <p:nvPr/>
          </p:nvSpPr>
          <p:spPr bwMode="auto">
            <a:xfrm>
              <a:off x="6682523" y="5145940"/>
              <a:ext cx="8773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/>
                <a:t>(n</a:t>
              </a:r>
              <a:r>
                <a:rPr lang="en-US" b="0" baseline="-25000"/>
                <a:t>x</a:t>
              </a:r>
              <a:r>
                <a:rPr lang="en-US" b="0"/>
                <a:t>, n</a:t>
              </a:r>
              <a:r>
                <a:rPr lang="en-US" b="0" baseline="-25000"/>
                <a:t>y</a:t>
              </a:r>
              <a:r>
                <a:rPr lang="en-US" b="0"/>
                <a:t>)</a:t>
              </a:r>
            </a:p>
          </p:txBody>
        </p:sp>
      </p:grpSp>
      <p:cxnSp>
        <p:nvCxnSpPr>
          <p:cNvPr id="174093" name="Straight Arrow Connector 28"/>
          <p:cNvCxnSpPr>
            <a:cxnSpLocks noChangeShapeType="1"/>
          </p:cNvCxnSpPr>
          <p:nvPr/>
        </p:nvCxnSpPr>
        <p:spPr bwMode="auto">
          <a:xfrm>
            <a:off x="1984375" y="2085975"/>
            <a:ext cx="461963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74094" name="Straight Arrow Connector 29"/>
          <p:cNvCxnSpPr>
            <a:cxnSpLocks noChangeShapeType="1"/>
          </p:cNvCxnSpPr>
          <p:nvPr/>
        </p:nvCxnSpPr>
        <p:spPr bwMode="auto">
          <a:xfrm>
            <a:off x="5997575" y="1970088"/>
            <a:ext cx="461963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Homogeneous coordinates </a:t>
            </a:r>
          </a:p>
        </p:txBody>
      </p:sp>
      <p:cxnSp>
        <p:nvCxnSpPr>
          <p:cNvPr id="175113" name="Straight Connector 5"/>
          <p:cNvCxnSpPr>
            <a:cxnSpLocks noChangeShapeType="1"/>
          </p:cNvCxnSpPr>
          <p:nvPr/>
        </p:nvCxnSpPr>
        <p:spPr bwMode="auto">
          <a:xfrm rot="5400000">
            <a:off x="2031207" y="2717006"/>
            <a:ext cx="1422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114" name="Straight Connector 6"/>
          <p:cNvCxnSpPr>
            <a:cxnSpLocks noChangeShapeType="1"/>
          </p:cNvCxnSpPr>
          <p:nvPr/>
        </p:nvCxnSpPr>
        <p:spPr bwMode="auto">
          <a:xfrm rot="10800000" flipV="1">
            <a:off x="1947863" y="2755900"/>
            <a:ext cx="1581150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115" name="Straight Connector 7"/>
          <p:cNvCxnSpPr>
            <a:cxnSpLocks noChangeShapeType="1"/>
          </p:cNvCxnSpPr>
          <p:nvPr/>
        </p:nvCxnSpPr>
        <p:spPr bwMode="auto">
          <a:xfrm>
            <a:off x="2244725" y="2143125"/>
            <a:ext cx="1695450" cy="10826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82625" y="1066800"/>
            <a:ext cx="5094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800" b="0">
                <a:solidFill>
                  <a:srgbClr val="000000"/>
                </a:solidFill>
              </a:rPr>
              <a:t>Intersection between two lines:</a:t>
            </a:r>
          </a:p>
        </p:txBody>
      </p:sp>
      <p:cxnSp>
        <p:nvCxnSpPr>
          <p:cNvPr id="175117" name="Straight Connector 13"/>
          <p:cNvCxnSpPr>
            <a:cxnSpLocks noChangeShapeType="1"/>
          </p:cNvCxnSpPr>
          <p:nvPr/>
        </p:nvCxnSpPr>
        <p:spPr bwMode="auto">
          <a:xfrm rot="16200000" flipH="1">
            <a:off x="1710532" y="2728119"/>
            <a:ext cx="1839912" cy="20955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</p:cxnSp>
      <p:graphicFrame>
        <p:nvGraphicFramePr>
          <p:cNvPr id="175106" name="Object 2"/>
          <p:cNvGraphicFramePr>
            <a:graphicFrameLocks noChangeAspect="1"/>
          </p:cNvGraphicFramePr>
          <p:nvPr/>
        </p:nvGraphicFramePr>
        <p:xfrm>
          <a:off x="3030538" y="3281363"/>
          <a:ext cx="2149475" cy="373062"/>
        </p:xfrm>
        <a:graphic>
          <a:graphicData uri="http://schemas.openxmlformats.org/presentationml/2006/ole">
            <p:oleObj spid="_x0000_s175106" name="Equation" r:id="rId3" imgW="1028700" imgH="177800" progId="Equation.3">
              <p:embed/>
            </p:oleObj>
          </a:graphicData>
        </a:graphic>
      </p:graphicFrame>
      <p:graphicFrame>
        <p:nvGraphicFramePr>
          <p:cNvPr id="175107" name="Object 3"/>
          <p:cNvGraphicFramePr>
            <a:graphicFrameLocks noChangeAspect="1"/>
          </p:cNvGraphicFramePr>
          <p:nvPr/>
        </p:nvGraphicFramePr>
        <p:xfrm>
          <a:off x="377825" y="2965450"/>
          <a:ext cx="2281238" cy="373063"/>
        </p:xfrm>
        <a:graphic>
          <a:graphicData uri="http://schemas.openxmlformats.org/presentationml/2006/ole">
            <p:oleObj spid="_x0000_s175107" name="Equation" r:id="rId4" imgW="1092200" imgH="177800" progId="Equation.3">
              <p:embed/>
            </p:oleObj>
          </a:graphicData>
        </a:graphic>
      </p:graphicFrame>
      <p:graphicFrame>
        <p:nvGraphicFramePr>
          <p:cNvPr id="175108" name="Object 4"/>
          <p:cNvGraphicFramePr>
            <a:graphicFrameLocks noChangeAspect="1"/>
          </p:cNvGraphicFramePr>
          <p:nvPr/>
        </p:nvGraphicFramePr>
        <p:xfrm>
          <a:off x="2160588" y="2151063"/>
          <a:ext cx="398462" cy="371475"/>
        </p:xfrm>
        <a:graphic>
          <a:graphicData uri="http://schemas.openxmlformats.org/presentationml/2006/ole">
            <p:oleObj spid="_x0000_s175108" name="Equation" r:id="rId5" imgW="190500" imgH="177800" progId="Equation.3">
              <p:embed/>
            </p:oleObj>
          </a:graphicData>
        </a:graphic>
      </p:graphicFrame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327275" y="4300538"/>
            <a:ext cx="4187825" cy="1558925"/>
            <a:chOff x="2327213" y="4300795"/>
            <a:chExt cx="4187255" cy="1558677"/>
          </a:xfrm>
        </p:grpSpPr>
        <p:graphicFrame>
          <p:nvGraphicFramePr>
            <p:cNvPr id="175109" name="Object 5"/>
            <p:cNvGraphicFramePr>
              <a:graphicFrameLocks noChangeAspect="1"/>
            </p:cNvGraphicFramePr>
            <p:nvPr/>
          </p:nvGraphicFramePr>
          <p:xfrm>
            <a:off x="2327213" y="4445789"/>
            <a:ext cx="2071687" cy="425450"/>
          </p:xfrm>
          <a:graphic>
            <a:graphicData uri="http://schemas.openxmlformats.org/presentationml/2006/ole">
              <p:oleObj spid="_x0000_s175109" name="Equation" r:id="rId6" imgW="990600" imgH="203200" progId="Equation.3">
                <p:embed/>
              </p:oleObj>
            </a:graphicData>
          </a:graphic>
        </p:graphicFrame>
        <p:graphicFrame>
          <p:nvGraphicFramePr>
            <p:cNvPr id="175110" name="Object 6"/>
            <p:cNvGraphicFramePr>
              <a:graphicFrameLocks noChangeAspect="1"/>
            </p:cNvGraphicFramePr>
            <p:nvPr/>
          </p:nvGraphicFramePr>
          <p:xfrm>
            <a:off x="2371413" y="5305791"/>
            <a:ext cx="2230437" cy="425450"/>
          </p:xfrm>
          <a:graphic>
            <a:graphicData uri="http://schemas.openxmlformats.org/presentationml/2006/ole">
              <p:oleObj spid="_x0000_s175110" name="Equation" r:id="rId7" imgW="1066800" imgH="203200" progId="Equation.3">
                <p:embed/>
              </p:oleObj>
            </a:graphicData>
          </a:graphic>
        </p:graphicFrame>
        <p:graphicFrame>
          <p:nvGraphicFramePr>
            <p:cNvPr id="175111" name="Object 7"/>
            <p:cNvGraphicFramePr>
              <a:graphicFrameLocks noChangeAspect="1"/>
            </p:cNvGraphicFramePr>
            <p:nvPr/>
          </p:nvGraphicFramePr>
          <p:xfrm>
            <a:off x="5133343" y="4879399"/>
            <a:ext cx="1381125" cy="371475"/>
          </p:xfrm>
          <a:graphic>
            <a:graphicData uri="http://schemas.openxmlformats.org/presentationml/2006/ole">
              <p:oleObj spid="_x0000_s175111" name="Equation" r:id="rId8" imgW="660400" imgH="177800" progId="Equation.3">
                <p:embed/>
              </p:oleObj>
            </a:graphicData>
          </a:graphic>
        </p:graphicFrame>
        <p:sp>
          <p:nvSpPr>
            <p:cNvPr id="175119" name="Right Brace 24"/>
            <p:cNvSpPr>
              <a:spLocks/>
            </p:cNvSpPr>
            <p:nvPr/>
          </p:nvSpPr>
          <p:spPr bwMode="auto">
            <a:xfrm>
              <a:off x="4661293" y="4300795"/>
              <a:ext cx="339135" cy="1558677"/>
            </a:xfrm>
            <a:prstGeom prst="rightBrace">
              <a:avLst>
                <a:gd name="adj1" fmla="val 834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b="0"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Gradient </a:t>
            </a: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663" y="1209675"/>
            <a:ext cx="692467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209550" y="5741988"/>
            <a:ext cx="7588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A Witkin</a:t>
            </a:r>
            <a:r>
              <a:rPr lang="en-US"/>
              <a:t>. </a:t>
            </a:r>
            <a:r>
              <a:rPr lang="en-US" b="0"/>
              <a:t>Recovering Surface Shape and Orientation from Texture (1981)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Homogeneous coordinates </a:t>
            </a:r>
          </a:p>
        </p:txBody>
      </p:sp>
      <p:sp>
        <p:nvSpPr>
          <p:cNvPr id="176137" name="Rectangle 3"/>
          <p:cNvSpPr>
            <a:spLocks noChangeArrowheads="1"/>
          </p:cNvSpPr>
          <p:nvPr/>
        </p:nvSpPr>
        <p:spPr bwMode="auto">
          <a:xfrm>
            <a:off x="682625" y="1066800"/>
            <a:ext cx="3817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800" b="0">
                <a:solidFill>
                  <a:srgbClr val="000000"/>
                </a:solidFill>
              </a:rPr>
              <a:t>Line joining two points:</a:t>
            </a:r>
          </a:p>
        </p:txBody>
      </p:sp>
      <p:cxnSp>
        <p:nvCxnSpPr>
          <p:cNvPr id="176138" name="Straight Connector 5"/>
          <p:cNvCxnSpPr>
            <a:cxnSpLocks noChangeShapeType="1"/>
          </p:cNvCxnSpPr>
          <p:nvPr/>
        </p:nvCxnSpPr>
        <p:spPr bwMode="auto">
          <a:xfrm rot="5400000">
            <a:off x="2031207" y="2717006"/>
            <a:ext cx="1422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6139" name="Straight Connector 6"/>
          <p:cNvCxnSpPr>
            <a:cxnSpLocks noChangeShapeType="1"/>
          </p:cNvCxnSpPr>
          <p:nvPr/>
        </p:nvCxnSpPr>
        <p:spPr bwMode="auto">
          <a:xfrm rot="10800000" flipV="1">
            <a:off x="1947863" y="2755900"/>
            <a:ext cx="1581150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6140" name="Straight Connector 7"/>
          <p:cNvCxnSpPr>
            <a:cxnSpLocks noChangeShapeType="1"/>
          </p:cNvCxnSpPr>
          <p:nvPr/>
        </p:nvCxnSpPr>
        <p:spPr bwMode="auto">
          <a:xfrm>
            <a:off x="2244725" y="2143125"/>
            <a:ext cx="1695450" cy="10826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graphicFrame>
        <p:nvGraphicFramePr>
          <p:cNvPr id="176130" name="Object 2"/>
          <p:cNvGraphicFramePr>
            <a:graphicFrameLocks noChangeAspect="1"/>
          </p:cNvGraphicFramePr>
          <p:nvPr/>
        </p:nvGraphicFramePr>
        <p:xfrm>
          <a:off x="5119688" y="2436813"/>
          <a:ext cx="1909762" cy="373062"/>
        </p:xfrm>
        <a:graphic>
          <a:graphicData uri="http://schemas.openxmlformats.org/presentationml/2006/ole">
            <p:oleObj spid="_x0000_s176130" name="Equation" r:id="rId3" imgW="914400" imgH="177800" progId="Equation.3">
              <p:embed/>
            </p:oleObj>
          </a:graphicData>
        </a:graphic>
      </p:graphicFrame>
      <p:graphicFrame>
        <p:nvGraphicFramePr>
          <p:cNvPr id="176131" name="Object 3"/>
          <p:cNvGraphicFramePr>
            <a:graphicFrameLocks noChangeAspect="1"/>
          </p:cNvGraphicFramePr>
          <p:nvPr/>
        </p:nvGraphicFramePr>
        <p:xfrm>
          <a:off x="2106613" y="2128838"/>
          <a:ext cx="319087" cy="371475"/>
        </p:xfrm>
        <a:graphic>
          <a:graphicData uri="http://schemas.openxmlformats.org/presentationml/2006/ole">
            <p:oleObj spid="_x0000_s176131" name="Equation" r:id="rId4" imgW="152400" imgH="177800" progId="Equation.3">
              <p:embed/>
            </p:oleObj>
          </a:graphicData>
        </a:graphic>
      </p:graphicFrame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384425" y="4300538"/>
            <a:ext cx="4103688" cy="1558925"/>
            <a:chOff x="2384425" y="4300795"/>
            <a:chExt cx="4103688" cy="1558677"/>
          </a:xfrm>
        </p:grpSpPr>
        <p:graphicFrame>
          <p:nvGraphicFramePr>
            <p:cNvPr id="176133" name="Object 5"/>
            <p:cNvGraphicFramePr>
              <a:graphicFrameLocks noChangeAspect="1"/>
            </p:cNvGraphicFramePr>
            <p:nvPr/>
          </p:nvGraphicFramePr>
          <p:xfrm>
            <a:off x="2421021" y="4445789"/>
            <a:ext cx="2071687" cy="425450"/>
          </p:xfrm>
          <a:graphic>
            <a:graphicData uri="http://schemas.openxmlformats.org/presentationml/2006/ole">
              <p:oleObj spid="_x0000_s176133" name="Equation" r:id="rId5" imgW="990600" imgH="203200" progId="Equation.3">
                <p:embed/>
              </p:oleObj>
            </a:graphicData>
          </a:graphic>
        </p:graphicFrame>
        <p:graphicFrame>
          <p:nvGraphicFramePr>
            <p:cNvPr id="176134" name="Object 6"/>
            <p:cNvGraphicFramePr>
              <a:graphicFrameLocks noChangeAspect="1"/>
            </p:cNvGraphicFramePr>
            <p:nvPr/>
          </p:nvGraphicFramePr>
          <p:xfrm>
            <a:off x="2384425" y="5305425"/>
            <a:ext cx="2203450" cy="425450"/>
          </p:xfrm>
          <a:graphic>
            <a:graphicData uri="http://schemas.openxmlformats.org/presentationml/2006/ole">
              <p:oleObj spid="_x0000_s176134" name="Equation" r:id="rId6" imgW="1054100" imgH="203200" progId="Equation.3">
                <p:embed/>
              </p:oleObj>
            </a:graphicData>
          </a:graphic>
        </p:graphicFrame>
        <p:graphicFrame>
          <p:nvGraphicFramePr>
            <p:cNvPr id="176135" name="Object 7"/>
            <p:cNvGraphicFramePr>
              <a:graphicFrameLocks noChangeAspect="1"/>
            </p:cNvGraphicFramePr>
            <p:nvPr/>
          </p:nvGraphicFramePr>
          <p:xfrm>
            <a:off x="5160963" y="4879975"/>
            <a:ext cx="1327150" cy="371475"/>
          </p:xfrm>
          <a:graphic>
            <a:graphicData uri="http://schemas.openxmlformats.org/presentationml/2006/ole">
              <p:oleObj spid="_x0000_s176135" name="Equation" r:id="rId7" imgW="635000" imgH="177800" progId="Equation.3">
                <p:embed/>
              </p:oleObj>
            </a:graphicData>
          </a:graphic>
        </p:graphicFrame>
        <p:sp>
          <p:nvSpPr>
            <p:cNvPr id="176144" name="Right Brace 14"/>
            <p:cNvSpPr>
              <a:spLocks/>
            </p:cNvSpPr>
            <p:nvPr/>
          </p:nvSpPr>
          <p:spPr bwMode="auto">
            <a:xfrm>
              <a:off x="4661293" y="4300795"/>
              <a:ext cx="339135" cy="1558677"/>
            </a:xfrm>
            <a:prstGeom prst="rightBrace">
              <a:avLst>
                <a:gd name="adj1" fmla="val 834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b="0">
                <a:cs typeface="Arial" charset="0"/>
              </a:endParaRPr>
            </a:p>
          </p:txBody>
        </p:sp>
      </p:grpSp>
      <p:sp>
        <p:nvSpPr>
          <p:cNvPr id="176142" name="Oval 15"/>
          <p:cNvSpPr>
            <a:spLocks noChangeArrowheads="1"/>
          </p:cNvSpPr>
          <p:nvPr/>
        </p:nvSpPr>
        <p:spPr bwMode="auto">
          <a:xfrm>
            <a:off x="2344738" y="2193925"/>
            <a:ext cx="115887" cy="1000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b="0">
              <a:cs typeface="Arial" charset="0"/>
            </a:endParaRPr>
          </a:p>
        </p:txBody>
      </p:sp>
      <p:sp>
        <p:nvSpPr>
          <p:cNvPr id="176143" name="Oval 16"/>
          <p:cNvSpPr>
            <a:spLocks noChangeArrowheads="1"/>
          </p:cNvSpPr>
          <p:nvPr/>
        </p:nvSpPr>
        <p:spPr bwMode="auto">
          <a:xfrm>
            <a:off x="3781425" y="3117850"/>
            <a:ext cx="115888" cy="10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b="0">
              <a:cs typeface="Arial" charset="0"/>
            </a:endParaRPr>
          </a:p>
        </p:txBody>
      </p:sp>
      <p:graphicFrame>
        <p:nvGraphicFramePr>
          <p:cNvPr id="176132" name="Object 4"/>
          <p:cNvGraphicFramePr>
            <a:graphicFrameLocks noChangeAspect="1"/>
          </p:cNvGraphicFramePr>
          <p:nvPr/>
        </p:nvGraphicFramePr>
        <p:xfrm>
          <a:off x="3783013" y="2763838"/>
          <a:ext cx="344487" cy="371475"/>
        </p:xfrm>
        <a:graphic>
          <a:graphicData uri="http://schemas.openxmlformats.org/presentationml/2006/ole">
            <p:oleObj spid="_x0000_s176132" name="Equation" r:id="rId8" imgW="165100" imgH="177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2D Transformations</a:t>
            </a:r>
          </a:p>
        </p:txBody>
      </p:sp>
      <p:pic>
        <p:nvPicPr>
          <p:cNvPr id="17715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738" y="877888"/>
            <a:ext cx="7897812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2D Transformations</a:t>
            </a:r>
          </a:p>
        </p:txBody>
      </p:sp>
      <p:pic>
        <p:nvPicPr>
          <p:cNvPr id="17817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738" y="877888"/>
            <a:ext cx="7897812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3" y="4124325"/>
            <a:ext cx="16764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65125" y="4927600"/>
          <a:ext cx="265113" cy="774700"/>
        </p:xfrm>
        <a:graphic>
          <a:graphicData uri="http://schemas.openxmlformats.org/drawingml/2006/table">
            <a:tbl>
              <a:tblPr/>
              <a:tblGrid>
                <a:gridCol w="265113"/>
              </a:tblGrid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173163" y="4927600"/>
          <a:ext cx="265112" cy="774700"/>
        </p:xfrm>
        <a:graphic>
          <a:graphicData uri="http://schemas.openxmlformats.org/drawingml/2006/table">
            <a:tbl>
              <a:tblPr/>
              <a:tblGrid>
                <a:gridCol w="265112"/>
              </a:tblGrid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812925" y="4943475"/>
          <a:ext cx="344488" cy="774700"/>
        </p:xfrm>
        <a:graphic>
          <a:graphicData uri="http://schemas.openxmlformats.org/drawingml/2006/table">
            <a:tbl>
              <a:tblPr/>
              <a:tblGrid>
                <a:gridCol w="344488"/>
              </a:tblGrid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tx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sp>
        <p:nvSpPr>
          <p:cNvPr id="178205" name="TextBox 10"/>
          <p:cNvSpPr txBox="1">
            <a:spLocks noChangeArrowheads="1"/>
          </p:cNvSpPr>
          <p:nvPr/>
        </p:nvSpPr>
        <p:spPr bwMode="auto">
          <a:xfrm>
            <a:off x="727075" y="5111750"/>
            <a:ext cx="319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=</a:t>
            </a:r>
          </a:p>
        </p:txBody>
      </p:sp>
      <p:sp>
        <p:nvSpPr>
          <p:cNvPr id="178206" name="TextBox 11"/>
          <p:cNvSpPr txBox="1">
            <a:spLocks noChangeArrowheads="1"/>
          </p:cNvSpPr>
          <p:nvPr/>
        </p:nvSpPr>
        <p:spPr bwMode="auto">
          <a:xfrm>
            <a:off x="1470025" y="5137150"/>
            <a:ext cx="3190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178207" name="TextBox 29"/>
          <p:cNvSpPr txBox="1">
            <a:spLocks noChangeArrowheads="1"/>
          </p:cNvSpPr>
          <p:nvPr/>
        </p:nvSpPr>
        <p:spPr bwMode="auto">
          <a:xfrm>
            <a:off x="228600" y="3676650"/>
            <a:ext cx="2532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Example: translation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2D Transformations</a:t>
            </a:r>
          </a:p>
        </p:txBody>
      </p:sp>
      <p:pic>
        <p:nvPicPr>
          <p:cNvPr id="17920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738" y="877888"/>
            <a:ext cx="7897812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3" y="4124325"/>
            <a:ext cx="16764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4788" y="3983038"/>
            <a:ext cx="26035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65125" y="4927600"/>
          <a:ext cx="265113" cy="774700"/>
        </p:xfrm>
        <a:graphic>
          <a:graphicData uri="http://schemas.openxmlformats.org/drawingml/2006/table">
            <a:tbl>
              <a:tblPr/>
              <a:tblGrid>
                <a:gridCol w="265113"/>
              </a:tblGrid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173163" y="4927600"/>
          <a:ext cx="265112" cy="774700"/>
        </p:xfrm>
        <a:graphic>
          <a:graphicData uri="http://schemas.openxmlformats.org/drawingml/2006/table">
            <a:tbl>
              <a:tblPr/>
              <a:tblGrid>
                <a:gridCol w="265112"/>
              </a:tblGrid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812925" y="4943475"/>
          <a:ext cx="344488" cy="774700"/>
        </p:xfrm>
        <a:graphic>
          <a:graphicData uri="http://schemas.openxmlformats.org/drawingml/2006/table">
            <a:tbl>
              <a:tblPr/>
              <a:tblGrid>
                <a:gridCol w="344488"/>
              </a:tblGrid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tx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sp>
        <p:nvSpPr>
          <p:cNvPr id="179230" name="TextBox 10"/>
          <p:cNvSpPr txBox="1">
            <a:spLocks noChangeArrowheads="1"/>
          </p:cNvSpPr>
          <p:nvPr/>
        </p:nvSpPr>
        <p:spPr bwMode="auto">
          <a:xfrm>
            <a:off x="727075" y="5111750"/>
            <a:ext cx="319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=</a:t>
            </a:r>
          </a:p>
        </p:txBody>
      </p:sp>
      <p:sp>
        <p:nvSpPr>
          <p:cNvPr id="179231" name="TextBox 11"/>
          <p:cNvSpPr txBox="1">
            <a:spLocks noChangeArrowheads="1"/>
          </p:cNvSpPr>
          <p:nvPr/>
        </p:nvSpPr>
        <p:spPr bwMode="auto">
          <a:xfrm>
            <a:off x="1470025" y="5137150"/>
            <a:ext cx="3190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+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890838" y="5000625"/>
          <a:ext cx="265112" cy="774700"/>
        </p:xfrm>
        <a:graphic>
          <a:graphicData uri="http://schemas.openxmlformats.org/drawingml/2006/table">
            <a:tbl>
              <a:tblPr/>
              <a:tblGrid>
                <a:gridCol w="265112"/>
              </a:tblGrid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4959350" y="4992688"/>
          <a:ext cx="273050" cy="1111250"/>
        </p:xfrm>
        <a:graphic>
          <a:graphicData uri="http://schemas.openxmlformats.org/drawingml/2006/table">
            <a:tbl>
              <a:tblPr/>
              <a:tblGrid>
                <a:gridCol w="273050"/>
              </a:tblGrid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179250" name="TextBox 15"/>
          <p:cNvSpPr txBox="1">
            <a:spLocks noChangeArrowheads="1"/>
          </p:cNvSpPr>
          <p:nvPr/>
        </p:nvSpPr>
        <p:spPr bwMode="auto">
          <a:xfrm>
            <a:off x="3251200" y="5184775"/>
            <a:ext cx="3206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=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3792538" y="4991100"/>
          <a:ext cx="1008062" cy="742950"/>
        </p:xfrm>
        <a:graphic>
          <a:graphicData uri="http://schemas.openxmlformats.org/drawingml/2006/table">
            <a:tbl>
              <a:tblPr/>
              <a:tblGrid>
                <a:gridCol w="336550"/>
                <a:gridCol w="334962"/>
                <a:gridCol w="33655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tx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sp>
        <p:nvSpPr>
          <p:cNvPr id="179265" name="TextBox 18"/>
          <p:cNvSpPr txBox="1">
            <a:spLocks noChangeArrowheads="1"/>
          </p:cNvSpPr>
          <p:nvPr/>
        </p:nvSpPr>
        <p:spPr bwMode="auto">
          <a:xfrm>
            <a:off x="4762500" y="5097463"/>
            <a:ext cx="247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.</a:t>
            </a:r>
          </a:p>
        </p:txBody>
      </p:sp>
      <p:sp>
        <p:nvSpPr>
          <p:cNvPr id="179266" name="TextBox 29"/>
          <p:cNvSpPr txBox="1">
            <a:spLocks noChangeArrowheads="1"/>
          </p:cNvSpPr>
          <p:nvPr/>
        </p:nvSpPr>
        <p:spPr bwMode="auto">
          <a:xfrm>
            <a:off x="228600" y="3676650"/>
            <a:ext cx="2532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Example: translation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2D Transformations</a:t>
            </a:r>
          </a:p>
        </p:txBody>
      </p:sp>
      <p:pic>
        <p:nvPicPr>
          <p:cNvPr id="18022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738" y="877888"/>
            <a:ext cx="7897812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3" y="4124325"/>
            <a:ext cx="16764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4788" y="3983038"/>
            <a:ext cx="26035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3263" y="3698875"/>
            <a:ext cx="29464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65125" y="4927600"/>
          <a:ext cx="265113" cy="774700"/>
        </p:xfrm>
        <a:graphic>
          <a:graphicData uri="http://schemas.openxmlformats.org/drawingml/2006/table">
            <a:tbl>
              <a:tblPr/>
              <a:tblGrid>
                <a:gridCol w="265113"/>
              </a:tblGrid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173163" y="4927600"/>
          <a:ext cx="265112" cy="774700"/>
        </p:xfrm>
        <a:graphic>
          <a:graphicData uri="http://schemas.openxmlformats.org/drawingml/2006/table">
            <a:tbl>
              <a:tblPr/>
              <a:tblGrid>
                <a:gridCol w="265112"/>
              </a:tblGrid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812925" y="4943475"/>
          <a:ext cx="344488" cy="774700"/>
        </p:xfrm>
        <a:graphic>
          <a:graphicData uri="http://schemas.openxmlformats.org/drawingml/2006/table">
            <a:tbl>
              <a:tblPr/>
              <a:tblGrid>
                <a:gridCol w="344488"/>
              </a:tblGrid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tx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sp>
        <p:nvSpPr>
          <p:cNvPr id="180255" name="TextBox 10"/>
          <p:cNvSpPr txBox="1">
            <a:spLocks noChangeArrowheads="1"/>
          </p:cNvSpPr>
          <p:nvPr/>
        </p:nvSpPr>
        <p:spPr bwMode="auto">
          <a:xfrm>
            <a:off x="727075" y="5111750"/>
            <a:ext cx="319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=</a:t>
            </a:r>
          </a:p>
        </p:txBody>
      </p:sp>
      <p:sp>
        <p:nvSpPr>
          <p:cNvPr id="180256" name="TextBox 11"/>
          <p:cNvSpPr txBox="1">
            <a:spLocks noChangeArrowheads="1"/>
          </p:cNvSpPr>
          <p:nvPr/>
        </p:nvSpPr>
        <p:spPr bwMode="auto">
          <a:xfrm>
            <a:off x="1470025" y="5137150"/>
            <a:ext cx="3190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+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890838" y="5000625"/>
          <a:ext cx="265112" cy="774700"/>
        </p:xfrm>
        <a:graphic>
          <a:graphicData uri="http://schemas.openxmlformats.org/drawingml/2006/table">
            <a:tbl>
              <a:tblPr/>
              <a:tblGrid>
                <a:gridCol w="265112"/>
              </a:tblGrid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4959350" y="4992688"/>
          <a:ext cx="273050" cy="1111250"/>
        </p:xfrm>
        <a:graphic>
          <a:graphicData uri="http://schemas.openxmlformats.org/drawingml/2006/table">
            <a:tbl>
              <a:tblPr/>
              <a:tblGrid>
                <a:gridCol w="273050"/>
              </a:tblGrid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180275" name="TextBox 15"/>
          <p:cNvSpPr txBox="1">
            <a:spLocks noChangeArrowheads="1"/>
          </p:cNvSpPr>
          <p:nvPr/>
        </p:nvSpPr>
        <p:spPr bwMode="auto">
          <a:xfrm>
            <a:off x="3251200" y="5184775"/>
            <a:ext cx="3206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=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3792538" y="4991100"/>
          <a:ext cx="1008062" cy="742950"/>
        </p:xfrm>
        <a:graphic>
          <a:graphicData uri="http://schemas.openxmlformats.org/drawingml/2006/table">
            <a:tbl>
              <a:tblPr/>
              <a:tblGrid>
                <a:gridCol w="336550"/>
                <a:gridCol w="334962"/>
                <a:gridCol w="33655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tx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sp>
        <p:nvSpPr>
          <p:cNvPr id="180290" name="TextBox 18"/>
          <p:cNvSpPr txBox="1">
            <a:spLocks noChangeArrowheads="1"/>
          </p:cNvSpPr>
          <p:nvPr/>
        </p:nvSpPr>
        <p:spPr bwMode="auto">
          <a:xfrm>
            <a:off x="4762500" y="5097463"/>
            <a:ext cx="247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.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5981700" y="5127625"/>
          <a:ext cx="265113" cy="1162050"/>
        </p:xfrm>
        <a:graphic>
          <a:graphicData uri="http://schemas.openxmlformats.org/drawingml/2006/table">
            <a:tbl>
              <a:tblPr/>
              <a:tblGrid>
                <a:gridCol w="265113"/>
              </a:tblGrid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8051800" y="5121275"/>
          <a:ext cx="265113" cy="1162050"/>
        </p:xfrm>
        <a:graphic>
          <a:graphicData uri="http://schemas.openxmlformats.org/drawingml/2006/table">
            <a:tbl>
              <a:tblPr/>
              <a:tblGrid>
                <a:gridCol w="265113"/>
              </a:tblGrid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180311" name="TextBox 26"/>
          <p:cNvSpPr txBox="1">
            <a:spLocks noChangeArrowheads="1"/>
          </p:cNvSpPr>
          <p:nvPr/>
        </p:nvSpPr>
        <p:spPr bwMode="auto">
          <a:xfrm>
            <a:off x="6343650" y="5313363"/>
            <a:ext cx="3190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=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6884988" y="5119688"/>
          <a:ext cx="1008062" cy="1114425"/>
        </p:xfrm>
        <a:graphic>
          <a:graphicData uri="http://schemas.openxmlformats.org/drawingml/2006/table">
            <a:tbl>
              <a:tblPr/>
              <a:tblGrid>
                <a:gridCol w="334962"/>
                <a:gridCol w="336550"/>
                <a:gridCol w="33655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tx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106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180330" name="TextBox 28"/>
          <p:cNvSpPr txBox="1">
            <a:spLocks noChangeArrowheads="1"/>
          </p:cNvSpPr>
          <p:nvPr/>
        </p:nvSpPr>
        <p:spPr bwMode="auto">
          <a:xfrm>
            <a:off x="7853363" y="5226050"/>
            <a:ext cx="2492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.</a:t>
            </a:r>
          </a:p>
        </p:txBody>
      </p:sp>
      <p:sp>
        <p:nvSpPr>
          <p:cNvPr id="180331" name="TextBox 29"/>
          <p:cNvSpPr txBox="1">
            <a:spLocks noChangeArrowheads="1"/>
          </p:cNvSpPr>
          <p:nvPr/>
        </p:nvSpPr>
        <p:spPr bwMode="auto">
          <a:xfrm>
            <a:off x="228600" y="3676650"/>
            <a:ext cx="2532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Example: translation</a:t>
            </a:r>
          </a:p>
        </p:txBody>
      </p:sp>
      <p:sp>
        <p:nvSpPr>
          <p:cNvPr id="180332" name="TextBox 22"/>
          <p:cNvSpPr txBox="1">
            <a:spLocks noChangeArrowheads="1"/>
          </p:cNvSpPr>
          <p:nvPr/>
        </p:nvSpPr>
        <p:spPr bwMode="auto">
          <a:xfrm>
            <a:off x="5399088" y="6373813"/>
            <a:ext cx="3713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Now we can chain transformations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3" name="Rectangle 2"/>
          <p:cNvSpPr>
            <a:spLocks noGrp="1" noChangeArrowheads="1"/>
          </p:cNvSpPr>
          <p:nvPr>
            <p:ph type="title"/>
          </p:nvPr>
        </p:nvSpPr>
        <p:spPr>
          <a:xfrm>
            <a:off x="663575" y="336550"/>
            <a:ext cx="7772400" cy="838200"/>
          </a:xfrm>
        </p:spPr>
        <p:txBody>
          <a:bodyPr/>
          <a:lstStyle/>
          <a:p>
            <a:pPr eaLnBrk="1" hangingPunct="1"/>
            <a:r>
              <a:rPr lang="en-US" sz="4000" smtClean="0"/>
              <a:t>Translation and rotation, written in each set of coordinates</a:t>
            </a:r>
          </a:p>
        </p:txBody>
      </p:sp>
      <p:grpSp>
        <p:nvGrpSpPr>
          <p:cNvPr id="181254" name="Group 13"/>
          <p:cNvGrpSpPr>
            <a:grpSpLocks/>
          </p:cNvGrpSpPr>
          <p:nvPr/>
        </p:nvGrpSpPr>
        <p:grpSpPr bwMode="auto">
          <a:xfrm>
            <a:off x="166688" y="1727200"/>
            <a:ext cx="6015037" cy="1058863"/>
            <a:chOff x="0" y="1270"/>
            <a:chExt cx="3789" cy="667"/>
          </a:xfrm>
        </p:grpSpPr>
        <p:sp>
          <p:nvSpPr>
            <p:cNvPr id="181259" name="Text Box 4"/>
            <p:cNvSpPr txBox="1">
              <a:spLocks noChangeArrowheads="1"/>
            </p:cNvSpPr>
            <p:nvPr/>
          </p:nvSpPr>
          <p:spPr bwMode="auto">
            <a:xfrm>
              <a:off x="0" y="1270"/>
              <a:ext cx="250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Non-homogeneous coordinates</a:t>
              </a:r>
            </a:p>
          </p:txBody>
        </p:sp>
        <p:graphicFrame>
          <p:nvGraphicFramePr>
            <p:cNvPr id="181252" name="Object 4"/>
            <p:cNvGraphicFramePr>
              <a:graphicFrameLocks noChangeAspect="1"/>
            </p:cNvGraphicFramePr>
            <p:nvPr/>
          </p:nvGraphicFramePr>
          <p:xfrm>
            <a:off x="1750" y="1469"/>
            <a:ext cx="2039" cy="468"/>
          </p:xfrm>
          <a:graphic>
            <a:graphicData uri="http://schemas.openxmlformats.org/presentationml/2006/ole">
              <p:oleObj spid="_x0000_s181252" name="Equation" r:id="rId4" imgW="889000" imgH="203200" progId="Equation.3">
                <p:embed/>
              </p:oleObj>
            </a:graphicData>
          </a:graphic>
        </p:graphicFrame>
      </p:grpSp>
      <p:graphicFrame>
        <p:nvGraphicFramePr>
          <p:cNvPr id="251911" name="Object 2"/>
          <p:cNvGraphicFramePr>
            <a:graphicFrameLocks noChangeAspect="1"/>
          </p:cNvGraphicFramePr>
          <p:nvPr/>
        </p:nvGraphicFramePr>
        <p:xfrm>
          <a:off x="3100388" y="4167188"/>
          <a:ext cx="4138612" cy="2424112"/>
        </p:xfrm>
        <a:graphic>
          <a:graphicData uri="http://schemas.openxmlformats.org/presentationml/2006/ole">
            <p:oleObj spid="_x0000_s181250" name="Equation" r:id="rId5" imgW="1435100" imgH="838200" progId="Equation.3">
              <p:embed/>
            </p:oleObj>
          </a:graphicData>
        </a:graphic>
      </p:graphicFrame>
      <p:sp>
        <p:nvSpPr>
          <p:cNvPr id="251912" name="Rectangle 8"/>
          <p:cNvSpPr>
            <a:spLocks noChangeArrowheads="1"/>
          </p:cNvSpPr>
          <p:nvPr/>
        </p:nvSpPr>
        <p:spPr bwMode="auto">
          <a:xfrm>
            <a:off x="4003675" y="4281488"/>
            <a:ext cx="22098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1913" name="Rectangle 9"/>
          <p:cNvSpPr>
            <a:spLocks noChangeArrowheads="1"/>
          </p:cNvSpPr>
          <p:nvPr/>
        </p:nvSpPr>
        <p:spPr bwMode="auto">
          <a:xfrm>
            <a:off x="6365875" y="4129088"/>
            <a:ext cx="762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51914" name="Object 3"/>
          <p:cNvGraphicFramePr>
            <a:graphicFrameLocks noChangeAspect="1"/>
          </p:cNvGraphicFramePr>
          <p:nvPr/>
        </p:nvGraphicFramePr>
        <p:xfrm>
          <a:off x="2841625" y="3262313"/>
          <a:ext cx="2405063" cy="741362"/>
        </p:xfrm>
        <a:graphic>
          <a:graphicData uri="http://schemas.openxmlformats.org/presentationml/2006/ole">
            <p:oleObj spid="_x0000_s181251" name="Equation" r:id="rId6" imgW="660400" imgH="203200" progId="Equation.3">
              <p:embed/>
            </p:oleObj>
          </a:graphicData>
        </a:graphic>
      </p:graphicFrame>
      <p:sp>
        <p:nvSpPr>
          <p:cNvPr id="251916" name="Rectangle 12"/>
          <p:cNvSpPr>
            <a:spLocks noChangeArrowheads="1"/>
          </p:cNvSpPr>
          <p:nvPr/>
        </p:nvSpPr>
        <p:spPr bwMode="auto">
          <a:xfrm>
            <a:off x="242888" y="2911475"/>
            <a:ext cx="3424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Homogeneous coordinates</a:t>
            </a:r>
          </a:p>
        </p:txBody>
      </p:sp>
      <p:sp>
        <p:nvSpPr>
          <p:cNvPr id="251918" name="Rectangle 14"/>
          <p:cNvSpPr>
            <a:spLocks noChangeArrowheads="1"/>
          </p:cNvSpPr>
          <p:nvPr/>
        </p:nvSpPr>
        <p:spPr bwMode="auto">
          <a:xfrm>
            <a:off x="1995488" y="4587875"/>
            <a:ext cx="928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where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12" grpId="0" animBg="1"/>
      <p:bldP spid="251913" grpId="0" animBg="1"/>
      <p:bldP spid="251916" grpId="0"/>
      <p:bldP spid="25191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0338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/>
              <a:t>Translation and rotation</a:t>
            </a:r>
          </a:p>
        </p:txBody>
      </p:sp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228600" y="2022475"/>
            <a:ext cx="35306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Let’s write</a:t>
            </a:r>
          </a:p>
          <a:p>
            <a:endParaRPr lang="en-US">
              <a:solidFill>
                <a:schemeClr val="accent2"/>
              </a:solidFill>
            </a:endParaRPr>
          </a:p>
          <a:p>
            <a:endParaRPr lang="en-US">
              <a:solidFill>
                <a:schemeClr val="accent2"/>
              </a:solidFill>
            </a:endParaRPr>
          </a:p>
          <a:p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chemeClr val="accent2"/>
                </a:solidFill>
              </a:rPr>
              <a:t>as a single matrix equation:</a:t>
            </a:r>
          </a:p>
        </p:txBody>
      </p:sp>
      <p:graphicFrame>
        <p:nvGraphicFramePr>
          <p:cNvPr id="203780" name="Object 2"/>
          <p:cNvGraphicFramePr>
            <a:graphicFrameLocks noChangeAspect="1"/>
          </p:cNvGraphicFramePr>
          <p:nvPr/>
        </p:nvGraphicFramePr>
        <p:xfrm>
          <a:off x="2030413" y="2027238"/>
          <a:ext cx="3238500" cy="742950"/>
        </p:xfrm>
        <a:graphic>
          <a:graphicData uri="http://schemas.openxmlformats.org/presentationml/2006/ole">
            <p:oleObj spid="_x0000_s183298" name="Equation" r:id="rId4" imgW="889000" imgH="203200" progId="Equation.3">
              <p:embed/>
            </p:oleObj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47713" y="3908425"/>
            <a:ext cx="5861050" cy="2644775"/>
            <a:chOff x="941" y="2462"/>
            <a:chExt cx="3692" cy="1666"/>
          </a:xfrm>
        </p:grpSpPr>
        <p:graphicFrame>
          <p:nvGraphicFramePr>
            <p:cNvPr id="183308" name="Object 12"/>
            <p:cNvGraphicFramePr>
              <a:graphicFrameLocks noChangeAspect="1"/>
            </p:cNvGraphicFramePr>
            <p:nvPr/>
          </p:nvGraphicFramePr>
          <p:xfrm>
            <a:off x="941" y="2462"/>
            <a:ext cx="3692" cy="1666"/>
          </p:xfrm>
          <a:graphic>
            <a:graphicData uri="http://schemas.openxmlformats.org/presentationml/2006/ole">
              <p:oleObj spid="_x0000_s183308" name="Equation" r:id="rId5" imgW="2032000" imgH="914400" progId="Equation.3">
                <p:embed/>
              </p:oleObj>
            </a:graphicData>
          </a:graphic>
        </p:graphicFrame>
        <p:sp>
          <p:nvSpPr>
            <p:cNvPr id="183331" name="Rectangle 7"/>
            <p:cNvSpPr>
              <a:spLocks noChangeArrowheads="1"/>
            </p:cNvSpPr>
            <p:nvPr/>
          </p:nvSpPr>
          <p:spPr bwMode="auto">
            <a:xfrm>
              <a:off x="1872" y="2640"/>
              <a:ext cx="1392" cy="10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32" name="Rectangle 8"/>
            <p:cNvSpPr>
              <a:spLocks noChangeArrowheads="1"/>
            </p:cNvSpPr>
            <p:nvPr/>
          </p:nvSpPr>
          <p:spPr bwMode="auto">
            <a:xfrm>
              <a:off x="3408" y="2544"/>
              <a:ext cx="480" cy="1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3312" name="Group 34"/>
          <p:cNvGrpSpPr>
            <a:grpSpLocks/>
          </p:cNvGrpSpPr>
          <p:nvPr/>
        </p:nvGrpSpPr>
        <p:grpSpPr bwMode="auto">
          <a:xfrm>
            <a:off x="6096000" y="1371600"/>
            <a:ext cx="2743200" cy="2895600"/>
            <a:chOff x="3840" y="864"/>
            <a:chExt cx="1728" cy="1824"/>
          </a:xfrm>
        </p:grpSpPr>
        <p:graphicFrame>
          <p:nvGraphicFramePr>
            <p:cNvPr id="183300" name="Object 4"/>
            <p:cNvGraphicFramePr>
              <a:graphicFrameLocks noChangeAspect="1"/>
            </p:cNvGraphicFramePr>
            <p:nvPr/>
          </p:nvGraphicFramePr>
          <p:xfrm>
            <a:off x="4448" y="1700"/>
            <a:ext cx="1120" cy="988"/>
          </p:xfrm>
          <a:graphic>
            <a:graphicData uri="http://schemas.openxmlformats.org/presentationml/2006/ole">
              <p:oleObj spid="_x0000_s183300" name="Image" r:id="rId6" imgW="6374603" imgH="5625397" progId="Photoshop.Image.6">
                <p:embed/>
              </p:oleObj>
            </a:graphicData>
          </a:graphic>
        </p:graphicFrame>
        <p:grpSp>
          <p:nvGrpSpPr>
            <p:cNvPr id="183315" name="Group 31"/>
            <p:cNvGrpSpPr>
              <a:grpSpLocks/>
            </p:cNvGrpSpPr>
            <p:nvPr/>
          </p:nvGrpSpPr>
          <p:grpSpPr bwMode="auto">
            <a:xfrm>
              <a:off x="3840" y="864"/>
              <a:ext cx="1120" cy="1200"/>
              <a:chOff x="4160" y="864"/>
              <a:chExt cx="1120" cy="1200"/>
            </a:xfrm>
          </p:grpSpPr>
          <p:grpSp>
            <p:nvGrpSpPr>
              <p:cNvPr id="183317" name="Group 11"/>
              <p:cNvGrpSpPr>
                <a:grpSpLocks/>
              </p:cNvGrpSpPr>
              <p:nvPr/>
            </p:nvGrpSpPr>
            <p:grpSpPr bwMode="auto">
              <a:xfrm>
                <a:off x="4160" y="864"/>
                <a:ext cx="1120" cy="1200"/>
                <a:chOff x="288" y="1968"/>
                <a:chExt cx="2016" cy="2160"/>
              </a:xfrm>
            </p:grpSpPr>
            <p:sp>
              <p:nvSpPr>
                <p:cNvPr id="183328" name="Line 12"/>
                <p:cNvSpPr>
                  <a:spLocks noChangeShapeType="1"/>
                </p:cNvSpPr>
                <p:nvPr/>
              </p:nvSpPr>
              <p:spPr bwMode="auto">
                <a:xfrm>
                  <a:off x="1104" y="1968"/>
                  <a:ext cx="0" cy="129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3329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288" y="3264"/>
                  <a:ext cx="816" cy="81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3330" name="Line 14"/>
                <p:cNvSpPr>
                  <a:spLocks noChangeShapeType="1"/>
                </p:cNvSpPr>
                <p:nvPr/>
              </p:nvSpPr>
              <p:spPr bwMode="auto">
                <a:xfrm>
                  <a:off x="1104" y="3264"/>
                  <a:ext cx="1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aphicFrame>
              <p:nvGraphicFramePr>
                <p:cNvPr id="183305" name="Object 9"/>
                <p:cNvGraphicFramePr>
                  <a:graphicFrameLocks noChangeAspect="1"/>
                </p:cNvGraphicFramePr>
                <p:nvPr/>
              </p:nvGraphicFramePr>
              <p:xfrm>
                <a:off x="844" y="2016"/>
                <a:ext cx="260" cy="412"/>
              </p:xfrm>
              <a:graphic>
                <a:graphicData uri="http://schemas.openxmlformats.org/presentationml/2006/ole">
                  <p:oleObj spid="_x0000_s183305" name="Equation" r:id="rId7" imgW="152280" imgH="241200" progId="Equation.3">
                    <p:embed/>
                  </p:oleObj>
                </a:graphicData>
              </a:graphic>
            </p:graphicFrame>
            <p:graphicFrame>
              <p:nvGraphicFramePr>
                <p:cNvPr id="183306" name="Object 10"/>
                <p:cNvGraphicFramePr>
                  <a:graphicFrameLocks noChangeAspect="1"/>
                </p:cNvGraphicFramePr>
                <p:nvPr/>
              </p:nvGraphicFramePr>
              <p:xfrm>
                <a:off x="1953" y="3236"/>
                <a:ext cx="303" cy="412"/>
              </p:xfrm>
              <a:graphic>
                <a:graphicData uri="http://schemas.openxmlformats.org/presentationml/2006/ole">
                  <p:oleObj spid="_x0000_s183306" name="Equation" r:id="rId8" imgW="177480" imgH="241200" progId="Equation.3">
                    <p:embed/>
                  </p:oleObj>
                </a:graphicData>
              </a:graphic>
            </p:graphicFrame>
            <p:graphicFrame>
              <p:nvGraphicFramePr>
                <p:cNvPr id="183307" name="Object 11"/>
                <p:cNvGraphicFramePr>
                  <a:graphicFrameLocks noChangeAspect="1"/>
                </p:cNvGraphicFramePr>
                <p:nvPr/>
              </p:nvGraphicFramePr>
              <p:xfrm>
                <a:off x="560" y="3716"/>
                <a:ext cx="304" cy="412"/>
              </p:xfrm>
              <a:graphic>
                <a:graphicData uri="http://schemas.openxmlformats.org/presentationml/2006/ole">
                  <p:oleObj spid="_x0000_s183307" name="Equation" r:id="rId9" imgW="177480" imgH="241200" progId="Equation.3">
                    <p:embed/>
                  </p:oleObj>
                </a:graphicData>
              </a:graphic>
            </p:graphicFrame>
          </p:grpSp>
          <p:grpSp>
            <p:nvGrpSpPr>
              <p:cNvPr id="183318" name="Group 18"/>
              <p:cNvGrpSpPr>
                <a:grpSpLocks/>
              </p:cNvGrpSpPr>
              <p:nvPr/>
            </p:nvGrpSpPr>
            <p:grpSpPr bwMode="auto">
              <a:xfrm>
                <a:off x="4958" y="1059"/>
                <a:ext cx="159" cy="368"/>
                <a:chOff x="1728" y="2081"/>
                <a:chExt cx="287" cy="663"/>
              </a:xfrm>
            </p:grpSpPr>
            <p:sp>
              <p:nvSpPr>
                <p:cNvPr id="183326" name="Oval 19"/>
                <p:cNvSpPr>
                  <a:spLocks noChangeArrowheads="1"/>
                </p:cNvSpPr>
                <p:nvPr/>
              </p:nvSpPr>
              <p:spPr bwMode="auto">
                <a:xfrm>
                  <a:off x="1728" y="2352"/>
                  <a:ext cx="96" cy="96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332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1805" y="2081"/>
                  <a:ext cx="210" cy="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endParaRPr lang="en-US" sz="3200"/>
                </a:p>
              </p:txBody>
            </p:sp>
          </p:grpSp>
          <p:grpSp>
            <p:nvGrpSpPr>
              <p:cNvPr id="183319" name="Group 21"/>
              <p:cNvGrpSpPr>
                <a:grpSpLocks/>
              </p:cNvGrpSpPr>
              <p:nvPr/>
            </p:nvGrpSpPr>
            <p:grpSpPr bwMode="auto">
              <a:xfrm>
                <a:off x="4332" y="1193"/>
                <a:ext cx="725" cy="578"/>
                <a:chOff x="597" y="2320"/>
                <a:chExt cx="1306" cy="1040"/>
              </a:xfrm>
            </p:grpSpPr>
            <p:sp>
              <p:nvSpPr>
                <p:cNvPr id="183320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1104" y="2400"/>
                  <a:ext cx="62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3321" name="Line 23"/>
                <p:cNvSpPr>
                  <a:spLocks noChangeShapeType="1"/>
                </p:cNvSpPr>
                <p:nvPr/>
              </p:nvSpPr>
              <p:spPr bwMode="auto">
                <a:xfrm>
                  <a:off x="1776" y="244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3322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960" y="2448"/>
                  <a:ext cx="768" cy="7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3323" name="Rectangle 25"/>
                <p:cNvSpPr>
                  <a:spLocks noChangeArrowheads="1"/>
                </p:cNvSpPr>
                <p:nvPr/>
              </p:nvSpPr>
              <p:spPr bwMode="auto">
                <a:xfrm>
                  <a:off x="1104" y="2400"/>
                  <a:ext cx="96" cy="9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3324" name="Rectangle 26"/>
                <p:cNvSpPr>
                  <a:spLocks noChangeArrowheads="1"/>
                </p:cNvSpPr>
                <p:nvPr/>
              </p:nvSpPr>
              <p:spPr bwMode="auto">
                <a:xfrm>
                  <a:off x="1680" y="2928"/>
                  <a:ext cx="96" cy="9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3325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008" y="3120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aphicFrame>
              <p:nvGraphicFramePr>
                <p:cNvPr id="183302" name="Object 6"/>
                <p:cNvGraphicFramePr>
                  <a:graphicFrameLocks noChangeAspect="1"/>
                </p:cNvGraphicFramePr>
                <p:nvPr/>
              </p:nvGraphicFramePr>
              <p:xfrm>
                <a:off x="783" y="2320"/>
                <a:ext cx="330" cy="277"/>
              </p:xfrm>
              <a:graphic>
                <a:graphicData uri="http://schemas.openxmlformats.org/presentationml/2006/ole">
                  <p:oleObj spid="_x0000_s183302" name="Equation" r:id="rId10" imgW="241300" imgH="203200" progId="Equation.3">
                    <p:embed/>
                  </p:oleObj>
                </a:graphicData>
              </a:graphic>
            </p:graphicFrame>
            <p:graphicFrame>
              <p:nvGraphicFramePr>
                <p:cNvPr id="183303" name="Object 7"/>
                <p:cNvGraphicFramePr>
                  <a:graphicFrameLocks noChangeAspect="1"/>
                </p:cNvGraphicFramePr>
                <p:nvPr/>
              </p:nvGraphicFramePr>
              <p:xfrm>
                <a:off x="597" y="2995"/>
                <a:ext cx="344" cy="326"/>
              </p:xfrm>
              <a:graphic>
                <a:graphicData uri="http://schemas.openxmlformats.org/presentationml/2006/ole">
                  <p:oleObj spid="_x0000_s183303" name="Equation" r:id="rId11" imgW="241300" imgH="228600" progId="Equation.3">
                    <p:embed/>
                  </p:oleObj>
                </a:graphicData>
              </a:graphic>
            </p:graphicFrame>
            <p:graphicFrame>
              <p:nvGraphicFramePr>
                <p:cNvPr id="183304" name="Object 8"/>
                <p:cNvGraphicFramePr>
                  <a:graphicFrameLocks noChangeAspect="1"/>
                </p:cNvGraphicFramePr>
                <p:nvPr/>
              </p:nvGraphicFramePr>
              <p:xfrm>
                <a:off x="1505" y="3004"/>
                <a:ext cx="398" cy="356"/>
              </p:xfrm>
              <a:graphic>
                <a:graphicData uri="http://schemas.openxmlformats.org/presentationml/2006/ole">
                  <p:oleObj spid="_x0000_s183304" name="Equation" r:id="rId12" imgW="241300" imgH="215900" progId="Equation.3">
                    <p:embed/>
                  </p:oleObj>
                </a:graphicData>
              </a:graphic>
            </p:graphicFrame>
          </p:grpSp>
        </p:grpSp>
        <p:sp>
          <p:nvSpPr>
            <p:cNvPr id="183316" name="Line 32"/>
            <p:cNvSpPr>
              <a:spLocks noChangeShapeType="1"/>
            </p:cNvSpPr>
            <p:nvPr/>
          </p:nvSpPr>
          <p:spPr bwMode="auto">
            <a:xfrm>
              <a:off x="4320" y="1584"/>
              <a:ext cx="672" cy="7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83301" name="Object 5"/>
            <p:cNvGraphicFramePr>
              <a:graphicFrameLocks noChangeAspect="1"/>
            </p:cNvGraphicFramePr>
            <p:nvPr/>
          </p:nvGraphicFramePr>
          <p:xfrm>
            <a:off x="4565" y="1996"/>
            <a:ext cx="229" cy="244"/>
          </p:xfrm>
          <a:graphic>
            <a:graphicData uri="http://schemas.openxmlformats.org/presentationml/2006/ole">
              <p:oleObj spid="_x0000_s183301" name="Equation" r:id="rId13" imgW="190500" imgH="203200" progId="Equation.3">
                <p:embed/>
              </p:oleObj>
            </a:graphicData>
          </a:graphic>
        </p:graphicFrame>
      </p:grpSp>
      <p:sp>
        <p:nvSpPr>
          <p:cNvPr id="203811" name="Text Box 35"/>
          <p:cNvSpPr txBox="1">
            <a:spLocks noChangeArrowheads="1"/>
          </p:cNvSpPr>
          <p:nvPr/>
        </p:nvSpPr>
        <p:spPr bwMode="auto">
          <a:xfrm>
            <a:off x="0" y="990600"/>
            <a:ext cx="3124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>
                <a:solidFill>
                  <a:schemeClr val="accent2"/>
                </a:solidFill>
              </a:rPr>
              <a:t>“as described in the coordinates of frame B”</a:t>
            </a:r>
          </a:p>
        </p:txBody>
      </p:sp>
      <p:sp>
        <p:nvSpPr>
          <p:cNvPr id="203812" name="Line 36"/>
          <p:cNvSpPr>
            <a:spLocks noChangeShapeType="1"/>
          </p:cNvSpPr>
          <p:nvPr/>
        </p:nvSpPr>
        <p:spPr bwMode="auto">
          <a:xfrm>
            <a:off x="1676400" y="1752600"/>
            <a:ext cx="2286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83299" name="Object 3"/>
          <p:cNvGraphicFramePr>
            <a:graphicFrameLocks noChangeAspect="1"/>
          </p:cNvGraphicFramePr>
          <p:nvPr/>
        </p:nvGraphicFramePr>
        <p:xfrm>
          <a:off x="7467600" y="1706563"/>
          <a:ext cx="304800" cy="427037"/>
        </p:xfrm>
        <a:graphic>
          <a:graphicData uri="http://schemas.openxmlformats.org/presentationml/2006/ole">
            <p:oleObj spid="_x0000_s183299" name="Equation" r:id="rId14" imgW="127000" imgH="177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9" grpId="0" autoUpdateAnimBg="0"/>
      <p:bldP spid="203811" grpId="0"/>
      <p:bldP spid="20381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06" charset="-128"/>
              </a:rPr>
              <a:t>Camera calibration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ea typeface="ＭＳ Ｐゴシック" pitchFamily="-106" charset="-128"/>
              </a:rPr>
              <a:t>Use the camera to tell you things about the world:</a:t>
            </a:r>
          </a:p>
          <a:p>
            <a:pPr lvl="1" eaLnBrk="1" hangingPunct="1"/>
            <a:r>
              <a:rPr lang="en-US" smtClean="0">
                <a:ea typeface="ＭＳ Ｐゴシック" pitchFamily="-106" charset="-128"/>
              </a:rPr>
              <a:t>Relationship between coordinates in the world and coordinates in the image:  </a:t>
            </a:r>
            <a:r>
              <a:rPr lang="en-US" i="1" smtClean="0">
                <a:ea typeface="ＭＳ Ｐゴシック" pitchFamily="-106" charset="-128"/>
              </a:rPr>
              <a:t>geometric camera calibration, see </a:t>
            </a:r>
            <a:r>
              <a:rPr lang="en-US" smtClean="0">
                <a:ea typeface="ＭＳ Ｐゴシック" pitchFamily="-106" charset="-128"/>
              </a:rPr>
              <a:t>Szeliski, section 5.2, 5.3 for references</a:t>
            </a:r>
            <a:endParaRPr lang="en-US" i="1" smtClean="0">
              <a:ea typeface="ＭＳ Ｐゴシック" pitchFamily="-106" charset="-128"/>
            </a:endParaRPr>
          </a:p>
          <a:p>
            <a:pPr lvl="1" eaLnBrk="1" hangingPunct="1"/>
            <a:r>
              <a:rPr lang="en-US" smtClean="0">
                <a:ea typeface="ＭＳ Ｐゴシック" pitchFamily="-106" charset="-128"/>
              </a:rPr>
              <a:t>(Relationship between intensities in the world and intensities in the image: </a:t>
            </a:r>
            <a:r>
              <a:rPr lang="en-US" i="1" smtClean="0">
                <a:ea typeface="ＭＳ Ｐゴシック" pitchFamily="-106" charset="-128"/>
              </a:rPr>
              <a:t>photometric image formation</a:t>
            </a:r>
            <a:r>
              <a:rPr lang="en-US" smtClean="0">
                <a:ea typeface="ＭＳ Ｐゴシック" pitchFamily="-106" charset="-128"/>
              </a:rPr>
              <a:t>, see Szeliski, sect. 2.2.)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pPr eaLnBrk="1" hangingPunct="1"/>
            <a:r>
              <a:rPr lang="en-US" sz="3600" smtClean="0">
                <a:ea typeface="ＭＳ Ｐゴシック" pitchFamily="-106" charset="-128"/>
              </a:rPr>
              <a:t>Intrinsic parameters:  from idealized world coordinates to pixel values</a:t>
            </a:r>
          </a:p>
        </p:txBody>
      </p:sp>
      <p:graphicFrame>
        <p:nvGraphicFramePr>
          <p:cNvPr id="187394" name="Object 2"/>
          <p:cNvGraphicFramePr>
            <a:graphicFrameLocks noChangeAspect="1"/>
          </p:cNvGraphicFramePr>
          <p:nvPr/>
        </p:nvGraphicFramePr>
        <p:xfrm>
          <a:off x="533400" y="990600"/>
          <a:ext cx="7038975" cy="3590925"/>
        </p:xfrm>
        <a:graphic>
          <a:graphicData uri="http://schemas.openxmlformats.org/presentationml/2006/ole">
            <p:oleObj spid="_x0000_s187394" name="Image" r:id="rId4" imgW="9384127" imgH="4787302" progId="Photoshop.Image.6">
              <p:embed/>
            </p:oleObj>
          </a:graphicData>
        </a:graphic>
      </p:graphicFrame>
      <p:sp>
        <p:nvSpPr>
          <p:cNvPr id="187397" name="Text Box 4"/>
          <p:cNvSpPr txBox="1">
            <a:spLocks noChangeArrowheads="1"/>
          </p:cNvSpPr>
          <p:nvPr/>
        </p:nvSpPr>
        <p:spPr bwMode="auto">
          <a:xfrm>
            <a:off x="0" y="3581400"/>
            <a:ext cx="161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Forsyth&amp;Ponce</a:t>
            </a:r>
          </a:p>
        </p:txBody>
      </p:sp>
      <p:grpSp>
        <p:nvGrpSpPr>
          <p:cNvPr id="187398" name="Group 5"/>
          <p:cNvGrpSpPr>
            <a:grpSpLocks/>
          </p:cNvGrpSpPr>
          <p:nvPr/>
        </p:nvGrpSpPr>
        <p:grpSpPr bwMode="auto">
          <a:xfrm>
            <a:off x="457200" y="4114800"/>
            <a:ext cx="4800600" cy="2133600"/>
            <a:chOff x="288" y="2592"/>
            <a:chExt cx="3024" cy="1344"/>
          </a:xfrm>
        </p:grpSpPr>
        <p:graphicFrame>
          <p:nvGraphicFramePr>
            <p:cNvPr id="187395" name="Object 3"/>
            <p:cNvGraphicFramePr>
              <a:graphicFrameLocks noChangeAspect="1"/>
            </p:cNvGraphicFramePr>
            <p:nvPr/>
          </p:nvGraphicFramePr>
          <p:xfrm>
            <a:off x="2416" y="2592"/>
            <a:ext cx="896" cy="1344"/>
          </p:xfrm>
          <a:graphic>
            <a:graphicData uri="http://schemas.openxmlformats.org/presentationml/2006/ole">
              <p:oleObj spid="_x0000_s187395" name="Equation" r:id="rId5" imgW="507960" imgH="761760" progId="Equation.3">
                <p:embed/>
              </p:oleObj>
            </a:graphicData>
          </a:graphic>
        </p:graphicFrame>
        <p:sp>
          <p:nvSpPr>
            <p:cNvPr id="187399" name="Text Box 7"/>
            <p:cNvSpPr txBox="1">
              <a:spLocks noChangeArrowheads="1"/>
            </p:cNvSpPr>
            <p:nvPr/>
          </p:nvSpPr>
          <p:spPr bwMode="auto">
            <a:xfrm>
              <a:off x="288" y="2832"/>
              <a:ext cx="18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Perspective projection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6" charset="-128"/>
              </a:rPr>
              <a:t>Intrinsic parameters</a:t>
            </a:r>
          </a:p>
        </p:txBody>
      </p:sp>
      <p:sp>
        <p:nvSpPr>
          <p:cNvPr id="1894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-106" charset="-128"/>
            </a:endParaRPr>
          </a:p>
        </p:txBody>
      </p:sp>
      <p:graphicFrame>
        <p:nvGraphicFramePr>
          <p:cNvPr id="189442" name="Object 2"/>
          <p:cNvGraphicFramePr>
            <a:graphicFrameLocks noChangeAspect="1"/>
          </p:cNvGraphicFramePr>
          <p:nvPr/>
        </p:nvGraphicFramePr>
        <p:xfrm>
          <a:off x="533400" y="838200"/>
          <a:ext cx="7038975" cy="3590925"/>
        </p:xfrm>
        <a:graphic>
          <a:graphicData uri="http://schemas.openxmlformats.org/presentationml/2006/ole">
            <p:oleObj spid="_x0000_s189442" name="Image" r:id="rId4" imgW="9384127" imgH="4787302" progId="Photoshop.Image.6">
              <p:embed/>
            </p:oleObj>
          </a:graphicData>
        </a:graphic>
      </p:graphicFrame>
      <p:graphicFrame>
        <p:nvGraphicFramePr>
          <p:cNvPr id="189443" name="Object 3"/>
          <p:cNvGraphicFramePr>
            <a:graphicFrameLocks noChangeAspect="1"/>
          </p:cNvGraphicFramePr>
          <p:nvPr/>
        </p:nvGraphicFramePr>
        <p:xfrm>
          <a:off x="3835400" y="4114800"/>
          <a:ext cx="1422400" cy="2133600"/>
        </p:xfrm>
        <a:graphic>
          <a:graphicData uri="http://schemas.openxmlformats.org/presentationml/2006/ole">
            <p:oleObj spid="_x0000_s189443" name="Equation" r:id="rId5" imgW="507960" imgH="761760" progId="Equation.3">
              <p:embed/>
            </p:oleObj>
          </a:graphicData>
        </a:graphic>
      </p:graphicFrame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457200" y="4495800"/>
            <a:ext cx="2971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But “pixels” are in some arbitrary spatial units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Gradient</a:t>
            </a:r>
          </a:p>
        </p:txBody>
      </p:sp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438" y="212725"/>
            <a:ext cx="2055812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4675" y="2293938"/>
            <a:ext cx="6938963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3500438" y="11969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3135313" y="6551613"/>
            <a:ext cx="5645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/>
              <a:t>Shape from Texture from a Multi-Scale Perspective. Tony Lindeberg and Jonas Garding. ICCV 93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6" charset="-128"/>
              </a:rPr>
              <a:t>Intrinsic parameters</a:t>
            </a:r>
          </a:p>
        </p:txBody>
      </p:sp>
      <p:sp>
        <p:nvSpPr>
          <p:cNvPr id="19149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-106" charset="-128"/>
            </a:endParaRPr>
          </a:p>
        </p:txBody>
      </p:sp>
      <p:graphicFrame>
        <p:nvGraphicFramePr>
          <p:cNvPr id="191490" name="Object 2"/>
          <p:cNvGraphicFramePr>
            <a:graphicFrameLocks noChangeAspect="1"/>
          </p:cNvGraphicFramePr>
          <p:nvPr/>
        </p:nvGraphicFramePr>
        <p:xfrm>
          <a:off x="533400" y="838200"/>
          <a:ext cx="7038975" cy="3590925"/>
        </p:xfrm>
        <a:graphic>
          <a:graphicData uri="http://schemas.openxmlformats.org/presentationml/2006/ole">
            <p:oleObj spid="_x0000_s191490" name="Image" r:id="rId4" imgW="9384127" imgH="4787302" progId="Photoshop.Image.6">
              <p:embed/>
            </p:oleObj>
          </a:graphicData>
        </a:graphic>
      </p:graphicFrame>
      <p:graphicFrame>
        <p:nvGraphicFramePr>
          <p:cNvPr id="191491" name="Object 3"/>
          <p:cNvGraphicFramePr>
            <a:graphicFrameLocks noChangeAspect="1"/>
          </p:cNvGraphicFramePr>
          <p:nvPr/>
        </p:nvGraphicFramePr>
        <p:xfrm>
          <a:off x="3817938" y="4114800"/>
          <a:ext cx="1457325" cy="2133600"/>
        </p:xfrm>
        <a:graphic>
          <a:graphicData uri="http://schemas.openxmlformats.org/presentationml/2006/ole">
            <p:oleObj spid="_x0000_s191491" name="Equation" r:id="rId5" imgW="520560" imgH="761760" progId="Equation.3">
              <p:embed/>
            </p:oleObj>
          </a:graphicData>
        </a:graphic>
      </p:graphicFrame>
      <p:sp>
        <p:nvSpPr>
          <p:cNvPr id="191494" name="Text Box 6"/>
          <p:cNvSpPr txBox="1">
            <a:spLocks noChangeArrowheads="1"/>
          </p:cNvSpPr>
          <p:nvPr/>
        </p:nvSpPr>
        <p:spPr bwMode="auto">
          <a:xfrm>
            <a:off x="457200" y="4495800"/>
            <a:ext cx="2971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Maybe pixels are not square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4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6" charset="-128"/>
              </a:rPr>
              <a:t>Intrinsic parameters</a:t>
            </a:r>
          </a:p>
        </p:txBody>
      </p:sp>
      <p:sp>
        <p:nvSpPr>
          <p:cNvPr id="1935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-106" charset="-128"/>
            </a:endParaRPr>
          </a:p>
        </p:txBody>
      </p:sp>
      <p:graphicFrame>
        <p:nvGraphicFramePr>
          <p:cNvPr id="193538" name="Object 2"/>
          <p:cNvGraphicFramePr>
            <a:graphicFrameLocks noChangeAspect="1"/>
          </p:cNvGraphicFramePr>
          <p:nvPr/>
        </p:nvGraphicFramePr>
        <p:xfrm>
          <a:off x="533400" y="838200"/>
          <a:ext cx="7038975" cy="3590925"/>
        </p:xfrm>
        <a:graphic>
          <a:graphicData uri="http://schemas.openxmlformats.org/presentationml/2006/ole">
            <p:oleObj spid="_x0000_s193538" name="Image" r:id="rId4" imgW="9384127" imgH="4787302" progId="Photoshop.Image.6">
              <p:embed/>
            </p:oleObj>
          </a:graphicData>
        </a:graphic>
      </p:graphicFrame>
      <p:graphicFrame>
        <p:nvGraphicFramePr>
          <p:cNvPr id="193539" name="Object 3"/>
          <p:cNvGraphicFramePr>
            <a:graphicFrameLocks noChangeAspect="1"/>
          </p:cNvGraphicFramePr>
          <p:nvPr/>
        </p:nvGraphicFramePr>
        <p:xfrm>
          <a:off x="3444875" y="4114800"/>
          <a:ext cx="2203450" cy="2133600"/>
        </p:xfrm>
        <a:graphic>
          <a:graphicData uri="http://schemas.openxmlformats.org/presentationml/2006/ole">
            <p:oleObj spid="_x0000_s193539" name="Equation" r:id="rId5" imgW="787320" imgH="761760" progId="Equation.3">
              <p:embed/>
            </p:oleObj>
          </a:graphicData>
        </a:graphic>
      </p:graphicFrame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457200" y="4495800"/>
            <a:ext cx="2971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We don’t know the origin of our camera pixel 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6" charset="-128"/>
              </a:rPr>
              <a:t>Intrinsic parameters</a:t>
            </a:r>
          </a:p>
        </p:txBody>
      </p:sp>
      <p:graphicFrame>
        <p:nvGraphicFramePr>
          <p:cNvPr id="195586" name="Object 2"/>
          <p:cNvGraphicFramePr>
            <a:graphicFrameLocks noChangeAspect="1"/>
          </p:cNvGraphicFramePr>
          <p:nvPr/>
        </p:nvGraphicFramePr>
        <p:xfrm>
          <a:off x="533400" y="838200"/>
          <a:ext cx="7038975" cy="3590925"/>
        </p:xfrm>
        <a:graphic>
          <a:graphicData uri="http://schemas.openxmlformats.org/presentationml/2006/ole">
            <p:oleObj spid="_x0000_s195586" name="Image" r:id="rId4" imgW="9384127" imgH="4787302" progId="Photoshop.Image.6">
              <p:embed/>
            </p:oleObj>
          </a:graphicData>
        </a:graphic>
      </p:graphicFrame>
      <p:graphicFrame>
        <p:nvGraphicFramePr>
          <p:cNvPr id="544773" name="Object 3"/>
          <p:cNvGraphicFramePr>
            <a:graphicFrameLocks noChangeAspect="1"/>
          </p:cNvGraphicFramePr>
          <p:nvPr/>
        </p:nvGraphicFramePr>
        <p:xfrm>
          <a:off x="1592263" y="4500563"/>
          <a:ext cx="5722937" cy="2205037"/>
        </p:xfrm>
        <a:graphic>
          <a:graphicData uri="http://schemas.openxmlformats.org/presentationml/2006/ole">
            <p:oleObj spid="_x0000_s195587" name="Equation" r:id="rId5" imgW="2044440" imgH="787320" progId="Equation.3">
              <p:embed/>
            </p:oleObj>
          </a:graphicData>
        </a:graphic>
      </p:graphicFrame>
      <p:sp>
        <p:nvSpPr>
          <p:cNvPr id="195595" name="Text Box 6"/>
          <p:cNvSpPr txBox="1">
            <a:spLocks noChangeArrowheads="1"/>
          </p:cNvSpPr>
          <p:nvPr/>
        </p:nvSpPr>
        <p:spPr bwMode="auto">
          <a:xfrm>
            <a:off x="228600" y="4114800"/>
            <a:ext cx="2971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May be skew between camera pixel axes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124200" y="2368550"/>
            <a:ext cx="2514600" cy="1600200"/>
            <a:chOff x="1968" y="2352"/>
            <a:chExt cx="2304" cy="1632"/>
          </a:xfrm>
        </p:grpSpPr>
        <p:graphicFrame>
          <p:nvGraphicFramePr>
            <p:cNvPr id="195589" name="Object 5"/>
            <p:cNvGraphicFramePr>
              <a:graphicFrameLocks noChangeAspect="1"/>
            </p:cNvGraphicFramePr>
            <p:nvPr/>
          </p:nvGraphicFramePr>
          <p:xfrm>
            <a:off x="1968" y="2352"/>
            <a:ext cx="1074" cy="762"/>
          </p:xfrm>
          <a:graphic>
            <a:graphicData uri="http://schemas.openxmlformats.org/presentationml/2006/ole">
              <p:oleObj spid="_x0000_s195589" name="Equation" r:id="rId6" imgW="609480" imgH="431640" progId="Equation.3">
                <p:embed/>
              </p:oleObj>
            </a:graphicData>
          </a:graphic>
        </p:graphicFrame>
        <p:sp>
          <p:nvSpPr>
            <p:cNvPr id="195597" name="Line 11"/>
            <p:cNvSpPr>
              <a:spLocks noChangeShapeType="1"/>
            </p:cNvSpPr>
            <p:nvPr/>
          </p:nvSpPr>
          <p:spPr bwMode="auto">
            <a:xfrm>
              <a:off x="3061" y="2400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98" name="Line 12"/>
            <p:cNvSpPr>
              <a:spLocks noChangeShapeType="1"/>
            </p:cNvSpPr>
            <p:nvPr/>
          </p:nvSpPr>
          <p:spPr bwMode="auto">
            <a:xfrm flipH="1">
              <a:off x="3061" y="2400"/>
              <a:ext cx="288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99" name="Line 13"/>
            <p:cNvSpPr>
              <a:spLocks noChangeShapeType="1"/>
            </p:cNvSpPr>
            <p:nvPr/>
          </p:nvSpPr>
          <p:spPr bwMode="auto">
            <a:xfrm flipH="1">
              <a:off x="3061" y="3312"/>
              <a:ext cx="10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95590" name="Object 6"/>
            <p:cNvGraphicFramePr>
              <a:graphicFrameLocks noChangeAspect="1"/>
            </p:cNvGraphicFramePr>
            <p:nvPr/>
          </p:nvGraphicFramePr>
          <p:xfrm>
            <a:off x="3202" y="2976"/>
            <a:ext cx="206" cy="288"/>
          </p:xfrm>
          <a:graphic>
            <a:graphicData uri="http://schemas.openxmlformats.org/presentationml/2006/ole">
              <p:oleObj spid="_x0000_s195590" name="Equation" r:id="rId7" imgW="126720" imgH="177480" progId="Equation.3">
                <p:embed/>
              </p:oleObj>
            </a:graphicData>
          </a:graphic>
        </p:graphicFrame>
        <p:graphicFrame>
          <p:nvGraphicFramePr>
            <p:cNvPr id="195591" name="Object 7"/>
            <p:cNvGraphicFramePr>
              <a:graphicFrameLocks noChangeAspect="1"/>
            </p:cNvGraphicFramePr>
            <p:nvPr/>
          </p:nvGraphicFramePr>
          <p:xfrm>
            <a:off x="2533" y="3222"/>
            <a:ext cx="1097" cy="762"/>
          </p:xfrm>
          <a:graphic>
            <a:graphicData uri="http://schemas.openxmlformats.org/presentationml/2006/ole">
              <p:oleObj spid="_x0000_s195591" name="Equation" r:id="rId8" imgW="622080" imgH="431640" progId="Equation.3">
                <p:embed/>
              </p:oleObj>
            </a:graphicData>
          </a:graphic>
        </p:graphicFrame>
        <p:sp>
          <p:nvSpPr>
            <p:cNvPr id="195600" name="Line 16"/>
            <p:cNvSpPr>
              <a:spLocks noChangeShapeType="1"/>
            </p:cNvSpPr>
            <p:nvPr/>
          </p:nvSpPr>
          <p:spPr bwMode="auto">
            <a:xfrm>
              <a:off x="3216" y="2832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95592" name="Object 8"/>
            <p:cNvGraphicFramePr>
              <a:graphicFrameLocks noChangeAspect="1"/>
            </p:cNvGraphicFramePr>
            <p:nvPr/>
          </p:nvGraphicFramePr>
          <p:xfrm>
            <a:off x="2208" y="2352"/>
            <a:ext cx="1141" cy="762"/>
          </p:xfrm>
          <a:graphic>
            <a:graphicData uri="http://schemas.openxmlformats.org/presentationml/2006/ole">
              <p:oleObj spid="_x0000_s195592" name="Equation" r:id="rId9" imgW="647640" imgH="431640" progId="Equation.3">
                <p:embed/>
              </p:oleObj>
            </a:graphicData>
          </a:graphic>
        </p:graphicFrame>
        <p:sp>
          <p:nvSpPr>
            <p:cNvPr id="195601" name="Line 18"/>
            <p:cNvSpPr>
              <a:spLocks noChangeShapeType="1"/>
            </p:cNvSpPr>
            <p:nvPr/>
          </p:nvSpPr>
          <p:spPr bwMode="auto">
            <a:xfrm>
              <a:off x="3216" y="2832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02" name="Line 19"/>
            <p:cNvSpPr>
              <a:spLocks noChangeShapeType="1"/>
            </p:cNvSpPr>
            <p:nvPr/>
          </p:nvSpPr>
          <p:spPr bwMode="auto">
            <a:xfrm>
              <a:off x="3072" y="3312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95593" name="Object 9"/>
            <p:cNvGraphicFramePr>
              <a:graphicFrameLocks noChangeAspect="1"/>
            </p:cNvGraphicFramePr>
            <p:nvPr/>
          </p:nvGraphicFramePr>
          <p:xfrm>
            <a:off x="2628" y="2790"/>
            <a:ext cx="1164" cy="762"/>
          </p:xfrm>
          <a:graphic>
            <a:graphicData uri="http://schemas.openxmlformats.org/presentationml/2006/ole">
              <p:oleObj spid="_x0000_s195593" name="Equation" r:id="rId10" imgW="660240" imgH="431640" progId="Equation.3">
                <p:embed/>
              </p:oleObj>
            </a:graphicData>
          </a:graphic>
        </p:graphicFrame>
      </p:grpSp>
      <p:graphicFrame>
        <p:nvGraphicFramePr>
          <p:cNvPr id="544789" name="Object 4"/>
          <p:cNvGraphicFramePr>
            <a:graphicFrameLocks noChangeAspect="1"/>
          </p:cNvGraphicFramePr>
          <p:nvPr/>
        </p:nvGraphicFramePr>
        <p:xfrm>
          <a:off x="4267200" y="3435350"/>
          <a:ext cx="3200400" cy="755650"/>
        </p:xfrm>
        <a:graphic>
          <a:graphicData uri="http://schemas.openxmlformats.org/presentationml/2006/ole">
            <p:oleObj spid="_x0000_s195588" name="Equation" r:id="rId11" imgW="1828800" imgH="431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4251" name="Object 2"/>
          <p:cNvGraphicFramePr>
            <a:graphicFrameLocks noChangeAspect="1"/>
          </p:cNvGraphicFramePr>
          <p:nvPr/>
        </p:nvGraphicFramePr>
        <p:xfrm>
          <a:off x="3514725" y="5970588"/>
          <a:ext cx="4440238" cy="546100"/>
        </p:xfrm>
        <a:graphic>
          <a:graphicData uri="http://schemas.openxmlformats.org/presentationml/2006/ole">
            <p:oleObj spid="_x0000_s197634" name="Equation" r:id="rId4" imgW="1651000" imgH="203200" progId="Equation.3">
              <p:embed/>
            </p:oleObj>
          </a:graphicData>
        </a:graphic>
      </p:graphicFrame>
      <p:sp>
        <p:nvSpPr>
          <p:cNvPr id="197638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458200" cy="381000"/>
          </a:xfrm>
        </p:spPr>
        <p:txBody>
          <a:bodyPr/>
          <a:lstStyle/>
          <a:p>
            <a:pPr eaLnBrk="1" hangingPunct="1"/>
            <a:r>
              <a:rPr lang="en-US" sz="3200" smtClean="0">
                <a:ea typeface="ＭＳ Ｐゴシック" pitchFamily="-106" charset="-128"/>
              </a:rPr>
              <a:t>Intrinsic parameters, homogeneous coordinates</a:t>
            </a:r>
          </a:p>
        </p:txBody>
      </p:sp>
      <p:graphicFrame>
        <p:nvGraphicFramePr>
          <p:cNvPr id="197635" name="Object 3"/>
          <p:cNvGraphicFramePr>
            <a:graphicFrameLocks noChangeAspect="1"/>
          </p:cNvGraphicFramePr>
          <p:nvPr/>
        </p:nvGraphicFramePr>
        <p:xfrm>
          <a:off x="533400" y="838200"/>
          <a:ext cx="5181600" cy="2643188"/>
        </p:xfrm>
        <a:graphic>
          <a:graphicData uri="http://schemas.openxmlformats.org/presentationml/2006/ole">
            <p:oleObj spid="_x0000_s197635" name="Image" r:id="rId5" imgW="9384127" imgH="4787302" progId="Photoshop.Image.6">
              <p:embed/>
            </p:oleObj>
          </a:graphicData>
        </a:graphic>
      </p:graphicFrame>
      <p:graphicFrame>
        <p:nvGraphicFramePr>
          <p:cNvPr id="197636" name="Object 4"/>
          <p:cNvGraphicFramePr>
            <a:graphicFrameLocks noChangeAspect="1"/>
          </p:cNvGraphicFramePr>
          <p:nvPr/>
        </p:nvGraphicFramePr>
        <p:xfrm>
          <a:off x="4267200" y="2133600"/>
          <a:ext cx="3581400" cy="1379538"/>
        </p:xfrm>
        <a:graphic>
          <a:graphicData uri="http://schemas.openxmlformats.org/presentationml/2006/ole">
            <p:oleObj spid="_x0000_s197636" name="Equation" r:id="rId6" imgW="2044440" imgH="787320" progId="Equation.3">
              <p:embed/>
            </p:oleObj>
          </a:graphicData>
        </a:graphic>
      </p:graphicFrame>
      <p:graphicFrame>
        <p:nvGraphicFramePr>
          <p:cNvPr id="394246" name="Object 5"/>
          <p:cNvGraphicFramePr>
            <a:graphicFrameLocks noChangeAspect="1"/>
          </p:cNvGraphicFramePr>
          <p:nvPr/>
        </p:nvGraphicFramePr>
        <p:xfrm>
          <a:off x="3336925" y="3611563"/>
          <a:ext cx="4868863" cy="2185987"/>
        </p:xfrm>
        <a:graphic>
          <a:graphicData uri="http://schemas.openxmlformats.org/presentationml/2006/ole">
            <p:oleObj spid="_x0000_s197637" name="Equation" r:id="rId7" imgW="1981200" imgH="889000" progId="Equation.3">
              <p:embed/>
            </p:oleObj>
          </a:graphicData>
        </a:graphic>
      </p:graphicFrame>
      <p:sp>
        <p:nvSpPr>
          <p:cNvPr id="394247" name="Text Box 7"/>
          <p:cNvSpPr txBox="1">
            <a:spLocks noChangeArrowheads="1"/>
          </p:cNvSpPr>
          <p:nvPr/>
        </p:nvSpPr>
        <p:spPr bwMode="auto">
          <a:xfrm>
            <a:off x="212725" y="3394075"/>
            <a:ext cx="41021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Using homogenous coordinates,</a:t>
            </a:r>
          </a:p>
          <a:p>
            <a:r>
              <a:rPr lang="en-US">
                <a:solidFill>
                  <a:schemeClr val="accent2"/>
                </a:solidFill>
              </a:rPr>
              <a:t>we can write this as:</a:t>
            </a:r>
          </a:p>
        </p:txBody>
      </p:sp>
      <p:sp>
        <p:nvSpPr>
          <p:cNvPr id="394248" name="Text Box 8"/>
          <p:cNvSpPr txBox="1">
            <a:spLocks noChangeArrowheads="1"/>
          </p:cNvSpPr>
          <p:nvPr/>
        </p:nvSpPr>
        <p:spPr bwMode="auto">
          <a:xfrm>
            <a:off x="0" y="5029200"/>
            <a:ext cx="522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or:</a:t>
            </a:r>
          </a:p>
        </p:txBody>
      </p:sp>
      <p:sp>
        <p:nvSpPr>
          <p:cNvPr id="394252" name="Text Box 12"/>
          <p:cNvSpPr txBox="1">
            <a:spLocks noChangeArrowheads="1"/>
          </p:cNvSpPr>
          <p:nvPr/>
        </p:nvSpPr>
        <p:spPr bwMode="auto">
          <a:xfrm>
            <a:off x="4848225" y="6400800"/>
            <a:ext cx="3076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In camera-based coords</a:t>
            </a:r>
          </a:p>
        </p:txBody>
      </p:sp>
      <p:sp>
        <p:nvSpPr>
          <p:cNvPr id="394253" name="Text Box 13"/>
          <p:cNvSpPr txBox="1">
            <a:spLocks noChangeArrowheads="1"/>
          </p:cNvSpPr>
          <p:nvPr/>
        </p:nvSpPr>
        <p:spPr bwMode="auto">
          <a:xfrm>
            <a:off x="1143000" y="6019800"/>
            <a:ext cx="1241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In pixels</a:t>
            </a:r>
          </a:p>
        </p:txBody>
      </p:sp>
      <p:sp>
        <p:nvSpPr>
          <p:cNvPr id="394254" name="Line 14"/>
          <p:cNvSpPr>
            <a:spLocks noChangeShapeType="1"/>
          </p:cNvSpPr>
          <p:nvPr/>
        </p:nvSpPr>
        <p:spPr bwMode="auto">
          <a:xfrm flipV="1">
            <a:off x="6934200" y="6172200"/>
            <a:ext cx="8382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4256" name="Line 16"/>
          <p:cNvSpPr>
            <a:spLocks noChangeShapeType="1"/>
          </p:cNvSpPr>
          <p:nvPr/>
        </p:nvSpPr>
        <p:spPr bwMode="auto">
          <a:xfrm>
            <a:off x="2286000" y="6248400"/>
            <a:ext cx="6858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7" grpId="0" autoUpdateAnimBg="0"/>
      <p:bldP spid="394248" grpId="0" autoUpdateAnimBg="0"/>
      <p:bldP spid="394252" grpId="0"/>
      <p:bldP spid="394253" grpId="0"/>
      <p:bldP spid="394254" grpId="0" animBg="1"/>
      <p:bldP spid="39425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858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6" charset="-128"/>
              </a:rPr>
              <a:t>Extrinsic parameters:  translation and rotation of camera frame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88963" y="2178050"/>
            <a:ext cx="8326437" cy="903288"/>
            <a:chOff x="371" y="983"/>
            <a:chExt cx="5245" cy="569"/>
          </a:xfrm>
        </p:grpSpPr>
        <p:graphicFrame>
          <p:nvGraphicFramePr>
            <p:cNvPr id="199683" name="Object 3"/>
            <p:cNvGraphicFramePr>
              <a:graphicFrameLocks noChangeAspect="1"/>
            </p:cNvGraphicFramePr>
            <p:nvPr/>
          </p:nvGraphicFramePr>
          <p:xfrm>
            <a:off x="371" y="983"/>
            <a:ext cx="1713" cy="372"/>
          </p:xfrm>
          <a:graphic>
            <a:graphicData uri="http://schemas.openxmlformats.org/presentationml/2006/ole">
              <p:oleObj spid="_x0000_s199683" name="Equation" r:id="rId4" imgW="939800" imgH="203200" progId="Equation.3">
                <p:embed/>
              </p:oleObj>
            </a:graphicData>
          </a:graphic>
        </p:graphicFrame>
        <p:sp>
          <p:nvSpPr>
            <p:cNvPr id="199691" name="Text Box 4"/>
            <p:cNvSpPr txBox="1">
              <a:spLocks noChangeArrowheads="1"/>
            </p:cNvSpPr>
            <p:nvPr/>
          </p:nvSpPr>
          <p:spPr bwMode="auto">
            <a:xfrm>
              <a:off x="3981" y="1034"/>
              <a:ext cx="1635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Non-homogeneous coordinates</a:t>
              </a: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41338" y="3454400"/>
            <a:ext cx="8378825" cy="1844675"/>
            <a:chOff x="341" y="2176"/>
            <a:chExt cx="5278" cy="1162"/>
          </a:xfrm>
        </p:grpSpPr>
        <p:grpSp>
          <p:nvGrpSpPr>
            <p:cNvPr id="199687" name="Group 13"/>
            <p:cNvGrpSpPr>
              <a:grpSpLocks/>
            </p:cNvGrpSpPr>
            <p:nvPr/>
          </p:nvGrpSpPr>
          <p:grpSpPr bwMode="auto">
            <a:xfrm>
              <a:off x="341" y="2176"/>
              <a:ext cx="5278" cy="1162"/>
              <a:chOff x="341" y="2176"/>
              <a:chExt cx="5278" cy="1162"/>
            </a:xfrm>
          </p:grpSpPr>
          <p:sp>
            <p:nvSpPr>
              <p:cNvPr id="199690" name="Text Box 7"/>
              <p:cNvSpPr txBox="1">
                <a:spLocks noChangeArrowheads="1"/>
              </p:cNvSpPr>
              <p:nvPr/>
            </p:nvSpPr>
            <p:spPr bwMode="auto">
              <a:xfrm>
                <a:off x="3984" y="2271"/>
                <a:ext cx="1635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solidFill>
                      <a:schemeClr val="accent2"/>
                    </a:solidFill>
                  </a:rPr>
                  <a:t>Homogeneous coordinates</a:t>
                </a:r>
              </a:p>
            </p:txBody>
          </p:sp>
          <p:graphicFrame>
            <p:nvGraphicFramePr>
              <p:cNvPr id="199682" name="Object 2"/>
              <p:cNvGraphicFramePr>
                <a:graphicFrameLocks noChangeAspect="1"/>
              </p:cNvGraphicFramePr>
              <p:nvPr/>
            </p:nvGraphicFramePr>
            <p:xfrm>
              <a:off x="341" y="2176"/>
              <a:ext cx="2467" cy="1162"/>
            </p:xfrm>
            <a:graphic>
              <a:graphicData uri="http://schemas.openxmlformats.org/presentationml/2006/ole">
                <p:oleObj spid="_x0000_s199682" name="Equation" r:id="rId5" imgW="1892300" imgH="889000" progId="Equation.3">
                  <p:embed/>
                </p:oleObj>
              </a:graphicData>
            </a:graphic>
          </p:graphicFrame>
        </p:grpSp>
        <p:sp>
          <p:nvSpPr>
            <p:cNvPr id="199688" name="Rectangle 14"/>
            <p:cNvSpPr>
              <a:spLocks noChangeArrowheads="1"/>
            </p:cNvSpPr>
            <p:nvPr/>
          </p:nvSpPr>
          <p:spPr bwMode="auto">
            <a:xfrm>
              <a:off x="912" y="2256"/>
              <a:ext cx="960" cy="7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689" name="Rectangle 15"/>
            <p:cNvSpPr>
              <a:spLocks noChangeArrowheads="1"/>
            </p:cNvSpPr>
            <p:nvPr/>
          </p:nvSpPr>
          <p:spPr bwMode="auto">
            <a:xfrm>
              <a:off x="2016" y="2256"/>
              <a:ext cx="336" cy="7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458200" cy="685800"/>
          </a:xfrm>
        </p:spPr>
        <p:txBody>
          <a:bodyPr/>
          <a:lstStyle/>
          <a:p>
            <a:pPr eaLnBrk="1" hangingPunct="1"/>
            <a:r>
              <a:rPr lang="en-US" sz="3600" smtClean="0">
                <a:ea typeface="ＭＳ Ｐゴシック" pitchFamily="-106" charset="-128"/>
              </a:rPr>
              <a:t>Combining extrinsic and intrinsic calibration parameters, in homogeneous coordinates</a:t>
            </a:r>
          </a:p>
        </p:txBody>
      </p:sp>
      <p:sp>
        <p:nvSpPr>
          <p:cNvPr id="201736" name="Text Box 3"/>
          <p:cNvSpPr txBox="1">
            <a:spLocks noChangeArrowheads="1"/>
          </p:cNvSpPr>
          <p:nvPr/>
        </p:nvSpPr>
        <p:spPr bwMode="auto">
          <a:xfrm>
            <a:off x="0" y="6491288"/>
            <a:ext cx="161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Forsyth&amp;Ponce</a:t>
            </a:r>
          </a:p>
        </p:txBody>
      </p:sp>
      <p:graphicFrame>
        <p:nvGraphicFramePr>
          <p:cNvPr id="269317" name="Object 2"/>
          <p:cNvGraphicFramePr>
            <a:graphicFrameLocks noChangeAspect="1"/>
          </p:cNvGraphicFramePr>
          <p:nvPr/>
        </p:nvGraphicFramePr>
        <p:xfrm>
          <a:off x="2955925" y="4919663"/>
          <a:ext cx="3792538" cy="684212"/>
        </p:xfrm>
        <a:graphic>
          <a:graphicData uri="http://schemas.openxmlformats.org/presentationml/2006/ole">
            <p:oleObj spid="_x0000_s201730" name="Equation" r:id="rId4" imgW="1409700" imgH="254000" progId="Equation.3">
              <p:embed/>
            </p:oleObj>
          </a:graphicData>
        </a:graphic>
      </p:graphicFrame>
      <p:graphicFrame>
        <p:nvGraphicFramePr>
          <p:cNvPr id="201731" name="Object 3"/>
          <p:cNvGraphicFramePr>
            <a:graphicFrameLocks noChangeAspect="1"/>
          </p:cNvGraphicFramePr>
          <p:nvPr/>
        </p:nvGraphicFramePr>
        <p:xfrm>
          <a:off x="3405188" y="1855788"/>
          <a:ext cx="2084387" cy="547687"/>
        </p:xfrm>
        <a:graphic>
          <a:graphicData uri="http://schemas.openxmlformats.org/presentationml/2006/ole">
            <p:oleObj spid="_x0000_s201731" name="Equation" r:id="rId5" imgW="774700" imgH="203200" progId="Equation.3">
              <p:embed/>
            </p:oleObj>
          </a:graphicData>
        </a:graphic>
      </p:graphicFrame>
      <p:graphicFrame>
        <p:nvGraphicFramePr>
          <p:cNvPr id="269319" name="Object 4"/>
          <p:cNvGraphicFramePr>
            <a:graphicFrameLocks noChangeAspect="1"/>
          </p:cNvGraphicFramePr>
          <p:nvPr/>
        </p:nvGraphicFramePr>
        <p:xfrm>
          <a:off x="2835275" y="6054725"/>
          <a:ext cx="2185988" cy="546100"/>
        </p:xfrm>
        <a:graphic>
          <a:graphicData uri="http://schemas.openxmlformats.org/presentationml/2006/ole">
            <p:oleObj spid="_x0000_s201732" name="Equation" r:id="rId6" imgW="812800" imgH="203200" progId="Equation.3">
              <p:embed/>
            </p:oleObj>
          </a:graphicData>
        </a:graphic>
      </p:graphicFrame>
      <p:sp>
        <p:nvSpPr>
          <p:cNvPr id="201737" name="Line 8"/>
          <p:cNvSpPr>
            <a:spLocks noChangeShapeType="1"/>
          </p:cNvSpPr>
          <p:nvPr/>
        </p:nvSpPr>
        <p:spPr bwMode="auto">
          <a:xfrm>
            <a:off x="1066800" y="4572000"/>
            <a:ext cx="693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1738" name="Text Box 9"/>
          <p:cNvSpPr txBox="1">
            <a:spLocks noChangeArrowheads="1"/>
          </p:cNvSpPr>
          <p:nvPr/>
        </p:nvSpPr>
        <p:spPr bwMode="auto">
          <a:xfrm>
            <a:off x="7259638" y="1641475"/>
            <a:ext cx="1198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Intrinsic</a:t>
            </a:r>
          </a:p>
        </p:txBody>
      </p:sp>
      <p:sp>
        <p:nvSpPr>
          <p:cNvPr id="201739" name="Text Box 10"/>
          <p:cNvSpPr txBox="1">
            <a:spLocks noChangeArrowheads="1"/>
          </p:cNvSpPr>
          <p:nvPr/>
        </p:nvSpPr>
        <p:spPr bwMode="auto">
          <a:xfrm>
            <a:off x="7239000" y="3200400"/>
            <a:ext cx="1282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Extrinsic</a:t>
            </a:r>
          </a:p>
        </p:txBody>
      </p:sp>
      <p:grpSp>
        <p:nvGrpSpPr>
          <p:cNvPr id="201740" name="Group 23"/>
          <p:cNvGrpSpPr>
            <a:grpSpLocks/>
          </p:cNvGrpSpPr>
          <p:nvPr/>
        </p:nvGrpSpPr>
        <p:grpSpPr bwMode="auto">
          <a:xfrm>
            <a:off x="2857500" y="2617788"/>
            <a:ext cx="3914775" cy="1843087"/>
            <a:chOff x="1800" y="1649"/>
            <a:chExt cx="2466" cy="1161"/>
          </a:xfrm>
        </p:grpSpPr>
        <p:graphicFrame>
          <p:nvGraphicFramePr>
            <p:cNvPr id="201734" name="Object 6"/>
            <p:cNvGraphicFramePr>
              <a:graphicFrameLocks noChangeAspect="1"/>
            </p:cNvGraphicFramePr>
            <p:nvPr/>
          </p:nvGraphicFramePr>
          <p:xfrm>
            <a:off x="1800" y="1649"/>
            <a:ext cx="2466" cy="1161"/>
          </p:xfrm>
          <a:graphic>
            <a:graphicData uri="http://schemas.openxmlformats.org/presentationml/2006/ole">
              <p:oleObj spid="_x0000_s201734" name="Equation" r:id="rId7" imgW="1892300" imgH="889000" progId="Equation.3">
                <p:embed/>
              </p:oleObj>
            </a:graphicData>
          </a:graphic>
        </p:graphicFrame>
        <p:sp>
          <p:nvSpPr>
            <p:cNvPr id="201754" name="Rectangle 21"/>
            <p:cNvSpPr>
              <a:spLocks noChangeArrowheads="1"/>
            </p:cNvSpPr>
            <p:nvPr/>
          </p:nvSpPr>
          <p:spPr bwMode="auto">
            <a:xfrm>
              <a:off x="2448" y="1728"/>
              <a:ext cx="960" cy="7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755" name="Rectangle 22"/>
            <p:cNvSpPr>
              <a:spLocks noChangeArrowheads="1"/>
            </p:cNvSpPr>
            <p:nvPr/>
          </p:nvSpPr>
          <p:spPr bwMode="auto">
            <a:xfrm>
              <a:off x="3552" y="1728"/>
              <a:ext cx="336" cy="7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6858000" y="2225675"/>
            <a:ext cx="2730500" cy="822325"/>
            <a:chOff x="4320" y="1402"/>
            <a:chExt cx="1720" cy="518"/>
          </a:xfrm>
        </p:grpSpPr>
        <p:sp>
          <p:nvSpPr>
            <p:cNvPr id="201752" name="Text Box 24"/>
            <p:cNvSpPr txBox="1">
              <a:spLocks noChangeArrowheads="1"/>
            </p:cNvSpPr>
            <p:nvPr/>
          </p:nvSpPr>
          <p:spPr bwMode="auto">
            <a:xfrm>
              <a:off x="4560" y="1402"/>
              <a:ext cx="148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World coordinates</a:t>
              </a:r>
            </a:p>
          </p:txBody>
        </p:sp>
        <p:sp>
          <p:nvSpPr>
            <p:cNvPr id="201753" name="Line 25"/>
            <p:cNvSpPr>
              <a:spLocks noChangeShapeType="1"/>
            </p:cNvSpPr>
            <p:nvPr/>
          </p:nvSpPr>
          <p:spPr bwMode="auto">
            <a:xfrm flipH="1">
              <a:off x="4320" y="1584"/>
              <a:ext cx="288" cy="28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838200" y="2133600"/>
            <a:ext cx="4648200" cy="1219200"/>
            <a:chOff x="528" y="1344"/>
            <a:chExt cx="2928" cy="768"/>
          </a:xfrm>
        </p:grpSpPr>
        <p:sp>
          <p:nvSpPr>
            <p:cNvPr id="201749" name="Text Box 28"/>
            <p:cNvSpPr txBox="1">
              <a:spLocks noChangeArrowheads="1"/>
            </p:cNvSpPr>
            <p:nvPr/>
          </p:nvSpPr>
          <p:spPr bwMode="auto">
            <a:xfrm>
              <a:off x="528" y="1594"/>
              <a:ext cx="148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Camera coordinates</a:t>
              </a:r>
            </a:p>
          </p:txBody>
        </p:sp>
        <p:sp>
          <p:nvSpPr>
            <p:cNvPr id="201750" name="Line 29"/>
            <p:cNvSpPr>
              <a:spLocks noChangeShapeType="1"/>
            </p:cNvSpPr>
            <p:nvPr/>
          </p:nvSpPr>
          <p:spPr bwMode="auto">
            <a:xfrm>
              <a:off x="1536" y="1968"/>
              <a:ext cx="28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751" name="Line 30"/>
            <p:cNvSpPr>
              <a:spLocks noChangeShapeType="1"/>
            </p:cNvSpPr>
            <p:nvPr/>
          </p:nvSpPr>
          <p:spPr bwMode="auto">
            <a:xfrm flipV="1">
              <a:off x="1536" y="1344"/>
              <a:ext cx="1920" cy="6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622300" y="1676400"/>
            <a:ext cx="2349500" cy="457200"/>
            <a:chOff x="392" y="1056"/>
            <a:chExt cx="1480" cy="288"/>
          </a:xfrm>
        </p:grpSpPr>
        <p:sp>
          <p:nvSpPr>
            <p:cNvPr id="201747" name="Text Box 31"/>
            <p:cNvSpPr txBox="1">
              <a:spLocks noChangeArrowheads="1"/>
            </p:cNvSpPr>
            <p:nvPr/>
          </p:nvSpPr>
          <p:spPr bwMode="auto">
            <a:xfrm>
              <a:off x="392" y="1056"/>
              <a:ext cx="14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pixels</a:t>
              </a:r>
            </a:p>
          </p:txBody>
        </p:sp>
        <p:sp>
          <p:nvSpPr>
            <p:cNvPr id="201748" name="Line 32"/>
            <p:cNvSpPr>
              <a:spLocks noChangeShapeType="1"/>
            </p:cNvSpPr>
            <p:nvPr/>
          </p:nvSpPr>
          <p:spPr bwMode="auto">
            <a:xfrm>
              <a:off x="912" y="1200"/>
              <a:ext cx="912" cy="14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4114800" y="5486400"/>
            <a:ext cx="2286000" cy="609600"/>
            <a:chOff x="2592" y="3456"/>
            <a:chExt cx="1440" cy="384"/>
          </a:xfrm>
        </p:grpSpPr>
        <p:sp>
          <p:nvSpPr>
            <p:cNvPr id="201745" name="AutoShape 35"/>
            <p:cNvSpPr>
              <a:spLocks/>
            </p:cNvSpPr>
            <p:nvPr/>
          </p:nvSpPr>
          <p:spPr bwMode="auto">
            <a:xfrm rot="-5400000">
              <a:off x="3240" y="2808"/>
              <a:ext cx="144" cy="1440"/>
            </a:xfrm>
            <a:prstGeom prst="leftBrace">
              <a:avLst>
                <a:gd name="adj1" fmla="val 83333"/>
                <a:gd name="adj2" fmla="val 50000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746" name="Line 36"/>
            <p:cNvSpPr>
              <a:spLocks noChangeShapeType="1"/>
            </p:cNvSpPr>
            <p:nvPr/>
          </p:nvSpPr>
          <p:spPr bwMode="auto">
            <a:xfrm flipV="1">
              <a:off x="2736" y="3600"/>
              <a:ext cx="576" cy="2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29" name="Object 5"/>
          <p:cNvGraphicFramePr>
            <a:graphicFrameLocks noChangeAspect="1"/>
          </p:cNvGraphicFramePr>
          <p:nvPr/>
        </p:nvGraphicFramePr>
        <p:xfrm>
          <a:off x="4648200" y="5486400"/>
          <a:ext cx="1131888" cy="231775"/>
        </p:xfrm>
        <a:graphic>
          <a:graphicData uri="http://schemas.openxmlformats.org/presentationml/2006/ole">
            <p:oleObj spid="_x0000_s201733" name="Equation" r:id="rId8" imgW="622300" imgH="1270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8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6" charset="-128"/>
              </a:rPr>
              <a:t>Other ways to write the same equation</a:t>
            </a:r>
          </a:p>
        </p:txBody>
      </p:sp>
      <p:graphicFrame>
        <p:nvGraphicFramePr>
          <p:cNvPr id="203778" name="Object 2"/>
          <p:cNvGraphicFramePr>
            <a:graphicFrameLocks noChangeAspect="1"/>
          </p:cNvGraphicFramePr>
          <p:nvPr/>
        </p:nvGraphicFramePr>
        <p:xfrm>
          <a:off x="1066800" y="3429000"/>
          <a:ext cx="3749675" cy="2212975"/>
        </p:xfrm>
        <a:graphic>
          <a:graphicData uri="http://schemas.openxmlformats.org/presentationml/2006/ole">
            <p:oleObj spid="_x0000_s203778" name="Equation" r:id="rId4" imgW="1549400" imgH="914400" progId="Equation.3">
              <p:embed/>
            </p:oleObj>
          </a:graphicData>
        </a:graphic>
      </p:graphicFrame>
      <p:graphicFrame>
        <p:nvGraphicFramePr>
          <p:cNvPr id="203779" name="Object 3"/>
          <p:cNvGraphicFramePr>
            <a:graphicFrameLocks noChangeAspect="1"/>
          </p:cNvGraphicFramePr>
          <p:nvPr/>
        </p:nvGraphicFramePr>
        <p:xfrm>
          <a:off x="1276350" y="1982788"/>
          <a:ext cx="2019300" cy="620712"/>
        </p:xfrm>
        <a:graphic>
          <a:graphicData uri="http://schemas.openxmlformats.org/presentationml/2006/ole">
            <p:oleObj spid="_x0000_s203779" name="Equation" r:id="rId5" imgW="660400" imgH="203200" progId="Equation.3">
              <p:embed/>
            </p:oleObj>
          </a:graphicData>
        </a:graphic>
      </p:graphicFrame>
      <p:graphicFrame>
        <p:nvGraphicFramePr>
          <p:cNvPr id="203780" name="Object 4"/>
          <p:cNvGraphicFramePr>
            <a:graphicFrameLocks noChangeAspect="1"/>
          </p:cNvGraphicFramePr>
          <p:nvPr/>
        </p:nvGraphicFramePr>
        <p:xfrm>
          <a:off x="6705600" y="3205163"/>
          <a:ext cx="1824038" cy="2506662"/>
        </p:xfrm>
        <a:graphic>
          <a:graphicData uri="http://schemas.openxmlformats.org/presentationml/2006/ole">
            <p:oleObj spid="_x0000_s203780" name="Equation" r:id="rId6" imgW="647640" imgH="888840" progId="Equation.3">
              <p:embed/>
            </p:oleObj>
          </a:graphicData>
        </a:graphic>
      </p:graphicFrame>
      <p:grpSp>
        <p:nvGrpSpPr>
          <p:cNvPr id="203782" name="Group 6"/>
          <p:cNvGrpSpPr>
            <a:grpSpLocks/>
          </p:cNvGrpSpPr>
          <p:nvPr/>
        </p:nvGrpSpPr>
        <p:grpSpPr bwMode="auto">
          <a:xfrm>
            <a:off x="304800" y="990600"/>
            <a:ext cx="2271713" cy="1066800"/>
            <a:chOff x="192" y="1008"/>
            <a:chExt cx="1431" cy="672"/>
          </a:xfrm>
        </p:grpSpPr>
        <p:sp>
          <p:nvSpPr>
            <p:cNvPr id="203791" name="Text Box 7"/>
            <p:cNvSpPr txBox="1">
              <a:spLocks noChangeArrowheads="1"/>
            </p:cNvSpPr>
            <p:nvPr/>
          </p:nvSpPr>
          <p:spPr bwMode="auto">
            <a:xfrm>
              <a:off x="192" y="1008"/>
              <a:ext cx="143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pixel coordinates</a:t>
              </a:r>
            </a:p>
          </p:txBody>
        </p:sp>
        <p:sp>
          <p:nvSpPr>
            <p:cNvPr id="203792" name="Line 8"/>
            <p:cNvSpPr>
              <a:spLocks noChangeShapeType="1"/>
            </p:cNvSpPr>
            <p:nvPr/>
          </p:nvSpPr>
          <p:spPr bwMode="auto">
            <a:xfrm>
              <a:off x="528" y="1248"/>
              <a:ext cx="336" cy="43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3783" name="Group 9"/>
          <p:cNvGrpSpPr>
            <a:grpSpLocks/>
          </p:cNvGrpSpPr>
          <p:nvPr/>
        </p:nvGrpSpPr>
        <p:grpSpPr bwMode="auto">
          <a:xfrm>
            <a:off x="3200400" y="1489075"/>
            <a:ext cx="3121025" cy="644525"/>
            <a:chOff x="2016" y="1322"/>
            <a:chExt cx="1966" cy="406"/>
          </a:xfrm>
        </p:grpSpPr>
        <p:sp>
          <p:nvSpPr>
            <p:cNvPr id="203789" name="Text Box 10"/>
            <p:cNvSpPr txBox="1">
              <a:spLocks noChangeArrowheads="1"/>
            </p:cNvSpPr>
            <p:nvPr/>
          </p:nvSpPr>
          <p:spPr bwMode="auto">
            <a:xfrm>
              <a:off x="2486" y="1322"/>
              <a:ext cx="14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world coordinates</a:t>
              </a:r>
            </a:p>
          </p:txBody>
        </p:sp>
        <p:sp>
          <p:nvSpPr>
            <p:cNvPr id="203790" name="Line 11"/>
            <p:cNvSpPr>
              <a:spLocks noChangeShapeType="1"/>
            </p:cNvSpPr>
            <p:nvPr/>
          </p:nvSpPr>
          <p:spPr bwMode="auto">
            <a:xfrm flipH="1">
              <a:off x="2016" y="1536"/>
              <a:ext cx="528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3784" name="Line 12"/>
          <p:cNvSpPr>
            <a:spLocks noChangeShapeType="1"/>
          </p:cNvSpPr>
          <p:nvPr/>
        </p:nvSpPr>
        <p:spPr bwMode="auto">
          <a:xfrm>
            <a:off x="4191000" y="1905000"/>
            <a:ext cx="381000" cy="1524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3785" name="Line 13"/>
          <p:cNvSpPr>
            <a:spLocks noChangeShapeType="1"/>
          </p:cNvSpPr>
          <p:nvPr/>
        </p:nvSpPr>
        <p:spPr bwMode="auto">
          <a:xfrm>
            <a:off x="762000" y="1447800"/>
            <a:ext cx="533400" cy="2286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3786" name="Text Box 15"/>
          <p:cNvSpPr txBox="1">
            <a:spLocks noChangeArrowheads="1"/>
          </p:cNvSpPr>
          <p:nvPr/>
        </p:nvSpPr>
        <p:spPr bwMode="auto">
          <a:xfrm>
            <a:off x="0" y="5715000"/>
            <a:ext cx="4876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/>
              <a:t>Conversion back from homogeneous coordinates leads to:</a:t>
            </a:r>
          </a:p>
          <a:p>
            <a:pPr algn="r"/>
            <a:endParaRPr lang="en-US"/>
          </a:p>
        </p:txBody>
      </p:sp>
      <p:sp>
        <p:nvSpPr>
          <p:cNvPr id="203787" name="Line 17"/>
          <p:cNvSpPr>
            <a:spLocks noChangeShapeType="1"/>
          </p:cNvSpPr>
          <p:nvPr/>
        </p:nvSpPr>
        <p:spPr bwMode="auto">
          <a:xfrm flipV="1">
            <a:off x="4800600" y="4419600"/>
            <a:ext cx="1524000" cy="1752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3788" name="AutoShape 18"/>
          <p:cNvSpPr>
            <a:spLocks/>
          </p:cNvSpPr>
          <p:nvPr/>
        </p:nvSpPr>
        <p:spPr bwMode="auto">
          <a:xfrm>
            <a:off x="6400800" y="3429000"/>
            <a:ext cx="381000" cy="2057400"/>
          </a:xfrm>
          <a:prstGeom prst="leftBrace">
            <a:avLst>
              <a:gd name="adj1" fmla="val 45000"/>
              <a:gd name="adj2" fmla="val 50000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4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685800" y="2667000"/>
            <a:ext cx="8153400" cy="3508375"/>
            <a:chOff x="432" y="1680"/>
            <a:chExt cx="5136" cy="2210"/>
          </a:xfrm>
        </p:grpSpPr>
        <p:sp>
          <p:nvSpPr>
            <p:cNvPr id="205840" name="Rectangle 1037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32" y="1680"/>
              <a:ext cx="5136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000" b="0"/>
                <a:t>Projection equation</a:t>
              </a:r>
            </a:p>
            <a:p>
              <a:pPr marL="342900" indent="-342900">
                <a:spcBef>
                  <a:spcPct val="20000"/>
                </a:spcBef>
              </a:pPr>
              <a:endParaRPr lang="en-US" sz="2000" b="0"/>
            </a:p>
            <a:p>
              <a:pPr marL="342900" indent="-342900">
                <a:spcBef>
                  <a:spcPct val="20000"/>
                </a:spcBef>
              </a:pPr>
              <a:endParaRPr lang="en-US" sz="2000" b="0"/>
            </a:p>
            <a:p>
              <a:pPr marL="342900" indent="-342900">
                <a:spcBef>
                  <a:spcPct val="20000"/>
                </a:spcBef>
              </a:pPr>
              <a:endParaRPr lang="en-US" sz="2000" b="0"/>
            </a:p>
            <a:p>
              <a:pPr marL="742950" lvl="1" indent="-285750">
                <a:spcBef>
                  <a:spcPct val="20000"/>
                </a:spcBef>
                <a:buFontTx/>
                <a:buChar char="•"/>
              </a:pPr>
              <a:r>
                <a:rPr lang="en-US" b="0"/>
                <a:t>The projection matrix models the cumulative effect of all parameters</a:t>
              </a:r>
            </a:p>
            <a:p>
              <a:pPr marL="742950" lvl="1" indent="-285750">
                <a:spcBef>
                  <a:spcPct val="20000"/>
                </a:spcBef>
                <a:buFontTx/>
                <a:buChar char="•"/>
              </a:pPr>
              <a:r>
                <a:rPr lang="en-US" b="0"/>
                <a:t>Useful to decompose into a series of operations</a:t>
              </a:r>
            </a:p>
          </p:txBody>
        </p:sp>
        <p:graphicFrame>
          <p:nvGraphicFramePr>
            <p:cNvPr id="205826" name="Object 1028"/>
            <p:cNvGraphicFramePr>
              <a:graphicFrameLocks noChangeAspect="1"/>
            </p:cNvGraphicFramePr>
            <p:nvPr/>
          </p:nvGraphicFramePr>
          <p:xfrm>
            <a:off x="1584" y="1872"/>
            <a:ext cx="1914" cy="749"/>
          </p:xfrm>
          <a:graphic>
            <a:graphicData uri="http://schemas.openxmlformats.org/presentationml/2006/ole">
              <p:oleObj spid="_x0000_s205826" name="Equation" r:id="rId23" imgW="2336760" imgH="914400" progId="Equation.3">
                <p:embed/>
              </p:oleObj>
            </a:graphicData>
          </a:graphic>
        </p:graphicFrame>
        <p:graphicFrame>
          <p:nvGraphicFramePr>
            <p:cNvPr id="205827" name="Object 1032"/>
            <p:cNvGraphicFramePr>
              <a:graphicFrameLocks noChangeAspect="1"/>
            </p:cNvGraphicFramePr>
            <p:nvPr/>
          </p:nvGraphicFramePr>
          <p:xfrm>
            <a:off x="1214" y="3140"/>
            <a:ext cx="3079" cy="542"/>
          </p:xfrm>
          <a:graphic>
            <a:graphicData uri="http://schemas.openxmlformats.org/presentationml/2006/ole">
              <p:oleObj spid="_x0000_s205827" name="Equation" r:id="rId24" imgW="3759200" imgH="660400" progId="Equation.3">
                <p:embed/>
              </p:oleObj>
            </a:graphicData>
          </a:graphic>
        </p:graphicFrame>
        <p:sp>
          <p:nvSpPr>
            <p:cNvPr id="205841" name="Text Box 1033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269" y="3696"/>
              <a:ext cx="60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0"/>
                <a:t>projection</a:t>
              </a:r>
            </a:p>
          </p:txBody>
        </p:sp>
        <p:sp>
          <p:nvSpPr>
            <p:cNvPr id="205842" name="Text Box 1034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1549" y="3696"/>
              <a:ext cx="55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0">
                  <a:solidFill>
                    <a:srgbClr val="FF0000"/>
                  </a:solidFill>
                </a:rPr>
                <a:t>intrinsics</a:t>
              </a:r>
            </a:p>
          </p:txBody>
        </p:sp>
        <p:sp>
          <p:nvSpPr>
            <p:cNvPr id="205843" name="Text Box 1035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072" y="3696"/>
              <a:ext cx="49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0">
                  <a:solidFill>
                    <a:schemeClr val="folHlink"/>
                  </a:solidFill>
                </a:rPr>
                <a:t>rotation</a:t>
              </a:r>
            </a:p>
          </p:txBody>
        </p:sp>
        <p:sp>
          <p:nvSpPr>
            <p:cNvPr id="205844" name="Text Box 1036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709" y="3696"/>
              <a:ext cx="63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0">
                  <a:solidFill>
                    <a:schemeClr val="folHlink"/>
                  </a:solidFill>
                </a:rPr>
                <a:t>translation</a:t>
              </a:r>
            </a:p>
          </p:txBody>
        </p:sp>
        <p:sp>
          <p:nvSpPr>
            <p:cNvPr id="205845" name="Text Box 1041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272" y="2928"/>
              <a:ext cx="91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0"/>
                <a:t>identity matrix</a:t>
              </a:r>
            </a:p>
          </p:txBody>
        </p:sp>
        <p:sp>
          <p:nvSpPr>
            <p:cNvPr id="205846" name="Line 1042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3840" y="307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5829" name="Picture 106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5"/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30" name="Rectangle 102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smtClean="0"/>
              <a:t>Camera parameters</a:t>
            </a:r>
          </a:p>
        </p:txBody>
      </p:sp>
      <p:sp>
        <p:nvSpPr>
          <p:cNvPr id="205831" name="Rectangle 103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5800" y="914400"/>
            <a:ext cx="8153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0"/>
              <a:t>A camera is described by several parameters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b="0"/>
              <a:t>Translation </a:t>
            </a:r>
            <a:r>
              <a:rPr lang="en-US" b="0">
                <a:solidFill>
                  <a:schemeClr val="folHlink"/>
                </a:solidFill>
              </a:rPr>
              <a:t>T</a:t>
            </a:r>
            <a:r>
              <a:rPr lang="en-US" b="0"/>
              <a:t> of the optical center from the origin of world coords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b="0"/>
              <a:t>Rotation </a:t>
            </a:r>
            <a:r>
              <a:rPr lang="en-US" b="0">
                <a:solidFill>
                  <a:schemeClr val="folHlink"/>
                </a:solidFill>
              </a:rPr>
              <a:t>R</a:t>
            </a:r>
            <a:r>
              <a:rPr lang="en-US" b="0"/>
              <a:t> of the image plane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b="0"/>
              <a:t>focal length </a:t>
            </a:r>
            <a:r>
              <a:rPr lang="en-US" b="0">
                <a:solidFill>
                  <a:srgbClr val="FF0000"/>
                </a:solidFill>
              </a:rPr>
              <a:t>f</a:t>
            </a:r>
            <a:r>
              <a:rPr lang="en-US" b="0"/>
              <a:t>, principle point </a:t>
            </a:r>
            <a:r>
              <a:rPr lang="en-US" b="0">
                <a:solidFill>
                  <a:srgbClr val="FF0000"/>
                </a:solidFill>
              </a:rPr>
              <a:t>(x’</a:t>
            </a:r>
            <a:r>
              <a:rPr lang="en-US" b="0" baseline="-25000">
                <a:solidFill>
                  <a:srgbClr val="FF0000"/>
                </a:solidFill>
              </a:rPr>
              <a:t>c</a:t>
            </a:r>
            <a:r>
              <a:rPr lang="en-US" b="0">
                <a:solidFill>
                  <a:srgbClr val="FF0000"/>
                </a:solidFill>
              </a:rPr>
              <a:t>, y’</a:t>
            </a:r>
            <a:r>
              <a:rPr lang="en-US" b="0" baseline="-25000">
                <a:solidFill>
                  <a:srgbClr val="FF0000"/>
                </a:solidFill>
              </a:rPr>
              <a:t>c</a:t>
            </a:r>
            <a:r>
              <a:rPr lang="en-US" b="0">
                <a:solidFill>
                  <a:srgbClr val="FF0000"/>
                </a:solidFill>
              </a:rPr>
              <a:t>)</a:t>
            </a:r>
            <a:r>
              <a:rPr lang="en-US" b="0"/>
              <a:t>, pixel size </a:t>
            </a:r>
            <a:r>
              <a:rPr lang="en-US" b="0">
                <a:solidFill>
                  <a:srgbClr val="FF0000"/>
                </a:solidFill>
              </a:rPr>
              <a:t>(s</a:t>
            </a:r>
            <a:r>
              <a:rPr lang="en-US" b="0" baseline="-25000">
                <a:solidFill>
                  <a:srgbClr val="FF0000"/>
                </a:solidFill>
              </a:rPr>
              <a:t>x</a:t>
            </a:r>
            <a:r>
              <a:rPr lang="en-US" b="0">
                <a:solidFill>
                  <a:srgbClr val="FF0000"/>
                </a:solidFill>
              </a:rPr>
              <a:t>, s</a:t>
            </a:r>
            <a:r>
              <a:rPr lang="en-US" b="0" baseline="-25000">
                <a:solidFill>
                  <a:srgbClr val="FF0000"/>
                </a:solidFill>
              </a:rPr>
              <a:t>y</a:t>
            </a:r>
            <a:r>
              <a:rPr lang="en-US" b="0">
                <a:solidFill>
                  <a:srgbClr val="FF0000"/>
                </a:solidFill>
              </a:rPr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b="0"/>
              <a:t>blue parameters are called “</a:t>
            </a:r>
            <a:r>
              <a:rPr lang="en-US" b="0">
                <a:solidFill>
                  <a:schemeClr val="folHlink"/>
                </a:solidFill>
              </a:rPr>
              <a:t>extrinsics</a:t>
            </a:r>
            <a:r>
              <a:rPr lang="en-US" b="0"/>
              <a:t>,”  red are “</a:t>
            </a:r>
            <a:r>
              <a:rPr lang="en-US" b="0">
                <a:solidFill>
                  <a:srgbClr val="FF0000"/>
                </a:solidFill>
              </a:rPr>
              <a:t>intrinsics</a:t>
            </a:r>
            <a:r>
              <a:rPr lang="en-US" b="0"/>
              <a:t>”</a:t>
            </a:r>
          </a:p>
        </p:txBody>
      </p:sp>
      <p:sp>
        <p:nvSpPr>
          <p:cNvPr id="205832" name="Rectangle 104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5800" y="6172200"/>
            <a:ext cx="815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b="0"/>
              <a:t>The definitions of these parameters are not completely standardized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 b="0"/>
              <a:t>especially intrinsics—varies from one book to another</a:t>
            </a:r>
          </a:p>
        </p:txBody>
      </p:sp>
      <p:sp>
        <p:nvSpPr>
          <p:cNvPr id="205833" name="Rectangle 104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05834" name="Line 1047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7467600" y="2743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835" name="Line 1048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rot="5400000" flipV="1">
            <a:off x="7772400" y="3048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836" name="Line 105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6699250" y="3276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837" name="Line 1053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rot="5400000" flipV="1">
            <a:off x="7086600" y="3657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838" name="Oval 1061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05839" name="Freeform 1063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5029200" y="1663700"/>
            <a:ext cx="3136900" cy="1612900"/>
          </a:xfrm>
          <a:custGeom>
            <a:avLst/>
            <a:gdLst>
              <a:gd name="T0" fmla="*/ 0 w 1976"/>
              <a:gd name="T1" fmla="*/ 383063750 h 1016"/>
              <a:gd name="T2" fmla="*/ 2147483647 w 1976"/>
              <a:gd name="T3" fmla="*/ 20161250 h 1016"/>
              <a:gd name="T4" fmla="*/ 2147483647 w 1976"/>
              <a:gd name="T5" fmla="*/ 504031250 h 1016"/>
              <a:gd name="T6" fmla="*/ 2147483647 w 1976"/>
              <a:gd name="T7" fmla="*/ 1592738750 h 1016"/>
              <a:gd name="T8" fmla="*/ 2147483647 w 1976"/>
              <a:gd name="T9" fmla="*/ 2147483647 h 10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76"/>
              <a:gd name="T16" fmla="*/ 0 h 1016"/>
              <a:gd name="T17" fmla="*/ 1976 w 1976"/>
              <a:gd name="T18" fmla="*/ 1016 h 10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76" h="1016">
                <a:moveTo>
                  <a:pt x="0" y="152"/>
                </a:moveTo>
                <a:cubicBezTo>
                  <a:pt x="328" y="76"/>
                  <a:pt x="656" y="0"/>
                  <a:pt x="912" y="8"/>
                </a:cubicBezTo>
                <a:cubicBezTo>
                  <a:pt x="1168" y="16"/>
                  <a:pt x="1360" y="96"/>
                  <a:pt x="1536" y="200"/>
                </a:cubicBezTo>
                <a:cubicBezTo>
                  <a:pt x="1712" y="304"/>
                  <a:pt x="1960" y="496"/>
                  <a:pt x="1968" y="632"/>
                </a:cubicBezTo>
                <a:cubicBezTo>
                  <a:pt x="1976" y="768"/>
                  <a:pt x="1780" y="892"/>
                  <a:pt x="1584" y="10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b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61.8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x, 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84.3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'_c, y'_c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39.375"/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61.8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x, 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84.37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6746</TotalTime>
  <Words>2495</Words>
  <Application>Microsoft Office PowerPoint</Application>
  <PresentationFormat>On-screen Show (4:3)</PresentationFormat>
  <Paragraphs>523</Paragraphs>
  <Slides>97</Slides>
  <Notes>81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97</vt:i4>
      </vt:variant>
    </vt:vector>
  </HeadingPairs>
  <TitlesOfParts>
    <vt:vector size="113" baseType="lpstr">
      <vt:lpstr>Arial</vt:lpstr>
      <vt:lpstr>ＭＳ Ｐゴシック</vt:lpstr>
      <vt:lpstr>Times New Roman</vt:lpstr>
      <vt:lpstr>Calibri</vt:lpstr>
      <vt:lpstr>Wingdings</vt:lpstr>
      <vt:lpstr>EngraversGothic BT Regular</vt:lpstr>
      <vt:lpstr>Helvetica</vt:lpstr>
      <vt:lpstr>Default Design</vt:lpstr>
      <vt:lpstr>Blank Presentation</vt:lpstr>
      <vt:lpstr>1_Blank Presentation</vt:lpstr>
      <vt:lpstr>1_Default Design</vt:lpstr>
      <vt:lpstr>Office Theme</vt:lpstr>
      <vt:lpstr>Adobe Photoshop Image</vt:lpstr>
      <vt:lpstr>Microsoft Clip Gallery</vt:lpstr>
      <vt:lpstr>Microsoft Equation</vt:lpstr>
      <vt:lpstr>Microsoft Equation 3.0</vt:lpstr>
      <vt:lpstr>Slide 1</vt:lpstr>
      <vt:lpstr>Depth Perception:  The inverse problem</vt:lpstr>
      <vt:lpstr>Objects and Scenes</vt:lpstr>
      <vt:lpstr>Stereo vision</vt:lpstr>
      <vt:lpstr>Monocular cues to depth</vt:lpstr>
      <vt:lpstr>Relative depth cues</vt:lpstr>
      <vt:lpstr>Interposition / occlusion</vt:lpstr>
      <vt:lpstr>Texture Gradient </vt:lpstr>
      <vt:lpstr>Texture Gradient</vt:lpstr>
      <vt:lpstr>Illumination</vt:lpstr>
      <vt:lpstr>Shading</vt:lpstr>
      <vt:lpstr>Shadows</vt:lpstr>
      <vt:lpstr>Shadows</vt:lpstr>
      <vt:lpstr>Linear Perspective </vt:lpstr>
      <vt:lpstr>Linear Perspective</vt:lpstr>
      <vt:lpstr>Linear Perspective</vt:lpstr>
      <vt:lpstr>Linear Perspective</vt:lpstr>
      <vt:lpstr>Linear Perspective</vt:lpstr>
      <vt:lpstr>Linear Perspective</vt:lpstr>
      <vt:lpstr>3D drives perception of important object attributes</vt:lpstr>
      <vt:lpstr>Atmospheric perspective</vt:lpstr>
      <vt:lpstr>Atmospheric perspective</vt:lpstr>
      <vt:lpstr>Slide 23</vt:lpstr>
      <vt:lpstr>Slide 24</vt:lpstr>
      <vt:lpstr>Absolute (monocular) depth cues</vt:lpstr>
      <vt:lpstr>Familiar size</vt:lpstr>
      <vt:lpstr>Familiar size</vt:lpstr>
      <vt:lpstr>Perspective vs. familiar size</vt:lpstr>
      <vt:lpstr>Scene vs. objects</vt:lpstr>
      <vt:lpstr>Scene vs. objects</vt:lpstr>
      <vt:lpstr>The importance of the horizon line</vt:lpstr>
      <vt:lpstr>Distance from the horizon line</vt:lpstr>
      <vt:lpstr>Moon illusion</vt:lpstr>
      <vt:lpstr>Relative height</vt:lpstr>
      <vt:lpstr>Object Size in the Image</vt:lpstr>
      <vt:lpstr>Slide 36</vt:lpstr>
      <vt:lpstr>Slide 37</vt:lpstr>
      <vt:lpstr>Slide 38</vt:lpstr>
      <vt:lpstr>Slide 39</vt:lpstr>
      <vt:lpstr>Textured surface layout influences depth perception </vt:lpstr>
      <vt:lpstr>Depth Perception from Image Structure</vt:lpstr>
      <vt:lpstr>Depth Perception from Image Structure</vt:lpstr>
      <vt:lpstr>Depth Perception from Image Structure</vt:lpstr>
      <vt:lpstr>Slide 44</vt:lpstr>
      <vt:lpstr>Image Statistics and Scene Scale</vt:lpstr>
      <vt:lpstr>Slide 46</vt:lpstr>
      <vt:lpstr>It is not all about objects</vt:lpstr>
      <vt:lpstr>Class experiment</vt:lpstr>
      <vt:lpstr>Class experiment</vt:lpstr>
      <vt:lpstr>Class experiment</vt:lpstr>
      <vt:lpstr>3D object categorization</vt:lpstr>
      <vt:lpstr>3D object categorization</vt:lpstr>
      <vt:lpstr>Observations about pose invariance in humans</vt:lpstr>
      <vt:lpstr>Canonical Perspective</vt:lpstr>
      <vt:lpstr>Canonical Perspective</vt:lpstr>
      <vt:lpstr>Explicit 3D model</vt:lpstr>
      <vt:lpstr>Image formation</vt:lpstr>
      <vt:lpstr>Cameras, lenses, and calibration</vt:lpstr>
      <vt:lpstr>Slide 59</vt:lpstr>
      <vt:lpstr>Pinhole camera geometry: Distant objects are smaller</vt:lpstr>
      <vt:lpstr>Right - handed system</vt:lpstr>
      <vt:lpstr>Perspective projection</vt:lpstr>
      <vt:lpstr>Geometric properties of projection</vt:lpstr>
      <vt:lpstr>Slide 64</vt:lpstr>
      <vt:lpstr>Vanishing point</vt:lpstr>
      <vt:lpstr>Slide 66</vt:lpstr>
      <vt:lpstr>Vanishing points</vt:lpstr>
      <vt:lpstr>What if you photograph a brick wall head-on?</vt:lpstr>
      <vt:lpstr>Slide 69</vt:lpstr>
      <vt:lpstr>Other projection models:  Orthographic projection</vt:lpstr>
      <vt:lpstr>Other projection models:   Weak perspective</vt:lpstr>
      <vt:lpstr>Three camera projections</vt:lpstr>
      <vt:lpstr>Homogeneous coordinates</vt:lpstr>
      <vt:lpstr>Perspective Projection</vt:lpstr>
      <vt:lpstr>Perspective Projection</vt:lpstr>
      <vt:lpstr>Orthographic Projection</vt:lpstr>
      <vt:lpstr>Orthographic Projection</vt:lpstr>
      <vt:lpstr>Homogeneous coordinates</vt:lpstr>
      <vt:lpstr>Homogeneous coordinates </vt:lpstr>
      <vt:lpstr>Homogeneous coordinates </vt:lpstr>
      <vt:lpstr>2D Transformations</vt:lpstr>
      <vt:lpstr>2D Transformations</vt:lpstr>
      <vt:lpstr>2D Transformations</vt:lpstr>
      <vt:lpstr>2D Transformations</vt:lpstr>
      <vt:lpstr>Translation and rotation, written in each set of coordinates</vt:lpstr>
      <vt:lpstr>Translation and rotation</vt:lpstr>
      <vt:lpstr>Camera calibration</vt:lpstr>
      <vt:lpstr>Intrinsic parameters:  from idealized world coordinates to pixel values</vt:lpstr>
      <vt:lpstr>Intrinsic parameters</vt:lpstr>
      <vt:lpstr>Intrinsic parameters</vt:lpstr>
      <vt:lpstr>Intrinsic parameters</vt:lpstr>
      <vt:lpstr>Intrinsic parameters</vt:lpstr>
      <vt:lpstr>Intrinsic parameters, homogeneous coordinates</vt:lpstr>
      <vt:lpstr>Extrinsic parameters:  translation and rotation of camera frame</vt:lpstr>
      <vt:lpstr>Combining extrinsic and intrinsic calibration parameters, in homogeneous coordinates</vt:lpstr>
      <vt:lpstr>Other ways to write the same equation</vt:lpstr>
      <vt:lpstr>Camera parameters</vt:lpstr>
    </vt:vector>
  </TitlesOfParts>
  <Company>MIT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6.870 Object Recognition and Scene Understanding</dc:title>
  <dc:subject/>
  <dc:creator>Antonio Torralba</dc:creator>
  <cp:lastModifiedBy>avz</cp:lastModifiedBy>
  <cp:revision>281</cp:revision>
  <dcterms:created xsi:type="dcterms:W3CDTF">2010-03-28T19:04:39Z</dcterms:created>
  <dcterms:modified xsi:type="dcterms:W3CDTF">2011-08-26T18:14:30Z</dcterms:modified>
</cp:coreProperties>
</file>