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91" d="100"/>
          <a:sy n="91" d="100"/>
        </p:scale>
        <p:origin x="-888" y="-112"/>
      </p:cViewPr>
      <p:guideLst>
        <p:guide orient="horz" pos="4216"/>
        <p:guide pos="49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E7CE21-F357-234E-B503-9D64CFBE0CFB}"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7CE21-F357-234E-B503-9D64CFBE0CFB}"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BA0D8-93F4-EF43-B2E7-A64FDDBC13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E7CE21-F357-234E-B503-9D64CFBE0CFB}"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BA0D8-93F4-EF43-B2E7-A64FDDBC13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E7CE21-F357-234E-B503-9D64CFBE0CFB}"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BA0D8-93F4-EF43-B2E7-A64FDDBC13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7CE21-F357-234E-B503-9D64CFBE0CFB}" type="datetimeFigureOut">
              <a:rPr lang="en-US" smtClean="0"/>
              <a:t>11/26/13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BA0D8-93F4-EF43-B2E7-A64FDDBC13E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E7CE21-F357-234E-B503-9D64CFBE0CFB}"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BA0D8-93F4-EF43-B2E7-A64FDDBC13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E7CE21-F357-234E-B503-9D64CFBE0CFB}" type="datetimeFigureOut">
              <a:rPr lang="en-US" smtClean="0"/>
              <a:t>11/26/13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FBA0D8-93F4-EF43-B2E7-A64FDDBC13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E7CE21-F357-234E-B503-9D64CFBE0CFB}" type="datetimeFigureOut">
              <a:rPr lang="en-US" smtClean="0"/>
              <a:t>11/26/13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FBA0D8-93F4-EF43-B2E7-A64FDDBC13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7CE21-F357-234E-B503-9D64CFBE0CFB}" type="datetimeFigureOut">
              <a:rPr lang="en-US" smtClean="0"/>
              <a:t>11/26/13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FBA0D8-93F4-EF43-B2E7-A64FDDBC13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7CE21-F357-234E-B503-9D64CFBE0CFB}"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BA0D8-93F4-EF43-B2E7-A64FDDBC13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7CE21-F357-234E-B503-9D64CFBE0CFB}" type="datetimeFigureOut">
              <a:rPr lang="en-US" smtClean="0"/>
              <a:t>11/26/13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BA0D8-93F4-EF43-B2E7-A64FDDBC13E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7CE21-F357-234E-B503-9D64CFBE0CFB}" type="datetimeFigureOut">
              <a:rPr lang="en-US" smtClean="0"/>
              <a:t>11/26/13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BA0D8-93F4-EF43-B2E7-A64FDDBC13E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Middleboxes &amp; </a:t>
            </a:r>
            <a:br>
              <a:rPr lang="en-US" dirty="0" smtClean="0"/>
            </a:br>
            <a:r>
              <a:rPr lang="en-US" dirty="0" smtClean="0"/>
              <a:t>Network Appliances</a:t>
            </a:r>
            <a:endParaRPr lang="en-US" dirty="0"/>
          </a:p>
        </p:txBody>
      </p:sp>
      <p:sp>
        <p:nvSpPr>
          <p:cNvPr id="3" name="Subtitle 2"/>
          <p:cNvSpPr>
            <a:spLocks noGrp="1"/>
          </p:cNvSpPr>
          <p:nvPr>
            <p:ph type="subTitle" idx="1"/>
          </p:nvPr>
        </p:nvSpPr>
        <p:spPr/>
        <p:txBody>
          <a:bodyPr/>
          <a:lstStyle/>
          <a:p>
            <a:r>
              <a:rPr lang="en-US" dirty="0" smtClean="0"/>
              <a:t>EE122 TAs Past and Present</a:t>
            </a:r>
            <a:endParaRPr lang="en-US" dirty="0"/>
          </a:p>
        </p:txBody>
      </p:sp>
    </p:spTree>
    <p:extLst>
      <p:ext uri="{BB962C8B-B14F-4D97-AF65-F5344CB8AC3E}">
        <p14:creationId xmlns:p14="http://schemas.microsoft.com/office/powerpoint/2010/main" val="8359687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1189145615"/>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r>
                        <a:rPr lang="en-US" dirty="0" smtClean="0"/>
                        <a:t>10.0.0.5, 5678 </a:t>
                      </a:r>
                      <a:endParaRPr lang="en-US" dirty="0"/>
                    </a:p>
                  </a:txBody>
                  <a:tcPr/>
                </a:tc>
                <a:tc>
                  <a:txBody>
                    <a:bodyPr/>
                    <a:lstStyle/>
                    <a:p>
                      <a:r>
                        <a:rPr lang="en-US" dirty="0" smtClean="0"/>
                        <a:t>5678</a:t>
                      </a:r>
                      <a:endParaRPr lang="en-US" dirty="0"/>
                    </a:p>
                  </a:txBody>
                  <a:tcPr/>
                </a:tc>
              </a:tr>
              <a:tr h="309145">
                <a:tc>
                  <a:txBody>
                    <a:bodyPr/>
                    <a:lstStyle/>
                    <a:p>
                      <a:endParaRPr lang="en-US"/>
                    </a:p>
                  </a:txBody>
                  <a:tcPr/>
                </a:tc>
                <a:tc>
                  <a:txBody>
                    <a:bodyPr/>
                    <a:lstStyle/>
                    <a:p>
                      <a:endParaRPr lang="en-US"/>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
        <p:nvSpPr>
          <p:cNvPr id="3" name="Rectangle 2"/>
          <p:cNvSpPr/>
          <p:nvPr/>
        </p:nvSpPr>
        <p:spPr>
          <a:xfrm>
            <a:off x="3905168" y="5076706"/>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t>Dst</a:t>
            </a:r>
            <a:r>
              <a:rPr lang="en-US" dirty="0" smtClean="0"/>
              <a:t>: 7.6.5.4 p80</a:t>
            </a:r>
          </a:p>
          <a:p>
            <a:pPr algn="ctr"/>
            <a:r>
              <a:rPr lang="en-US" dirty="0" smtClean="0"/>
              <a:t>From: 10.0.0.5 p 5678</a:t>
            </a:r>
            <a:endParaRPr lang="en-US" dirty="0"/>
          </a:p>
        </p:txBody>
      </p:sp>
    </p:spTree>
    <p:extLst>
      <p:ext uri="{BB962C8B-B14F-4D97-AF65-F5344CB8AC3E}">
        <p14:creationId xmlns:p14="http://schemas.microsoft.com/office/powerpoint/2010/main" val="34946580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458100915"/>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r>
                        <a:rPr lang="en-US" dirty="0" smtClean="0"/>
                        <a:t>10.0.0.5, 5678 </a:t>
                      </a:r>
                      <a:endParaRPr lang="en-US" dirty="0"/>
                    </a:p>
                  </a:txBody>
                  <a:tcPr/>
                </a:tc>
                <a:tc>
                  <a:txBody>
                    <a:bodyPr/>
                    <a:lstStyle/>
                    <a:p>
                      <a:r>
                        <a:rPr lang="en-US" dirty="0" smtClean="0"/>
                        <a:t>5678</a:t>
                      </a:r>
                      <a:endParaRPr lang="en-US" dirty="0"/>
                    </a:p>
                  </a:txBody>
                  <a:tcPr/>
                </a:tc>
              </a:tr>
              <a:tr h="309145">
                <a:tc>
                  <a:txBody>
                    <a:bodyPr/>
                    <a:lstStyle/>
                    <a:p>
                      <a:endParaRPr lang="en-US"/>
                    </a:p>
                  </a:txBody>
                  <a:tcPr/>
                </a:tc>
                <a:tc>
                  <a:txBody>
                    <a:bodyPr/>
                    <a:lstStyle/>
                    <a:p>
                      <a:endParaRPr lang="en-US"/>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
        <p:nvSpPr>
          <p:cNvPr id="3" name="Rectangle 2"/>
          <p:cNvSpPr/>
          <p:nvPr/>
        </p:nvSpPr>
        <p:spPr>
          <a:xfrm>
            <a:off x="3905168" y="5076706"/>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t>Dst</a:t>
            </a:r>
            <a:r>
              <a:rPr lang="en-US" dirty="0" smtClean="0"/>
              <a:t>: 7.6.5.4 p80</a:t>
            </a:r>
          </a:p>
          <a:p>
            <a:pPr algn="ctr"/>
            <a:r>
              <a:rPr lang="en-US" dirty="0" smtClean="0"/>
              <a:t>From: 169.229.49.103</a:t>
            </a:r>
          </a:p>
          <a:p>
            <a:pPr algn="ctr"/>
            <a:r>
              <a:rPr lang="en-US" dirty="0" smtClean="0"/>
              <a:t>p 5678</a:t>
            </a:r>
            <a:endParaRPr lang="en-US" dirty="0"/>
          </a:p>
        </p:txBody>
      </p:sp>
    </p:spTree>
    <p:extLst>
      <p:ext uri="{BB962C8B-B14F-4D97-AF65-F5344CB8AC3E}">
        <p14:creationId xmlns:p14="http://schemas.microsoft.com/office/powerpoint/2010/main" val="41247351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gtEl>
                                        <p:attrNameLst>
                                          <p:attrName>style.color</p:attrName>
                                        </p:attrNameLst>
                                      </p:cBhvr>
                                      <p:to>
                                        <a:schemeClr val="bg1"/>
                                      </p:to>
                                    </p:animClr>
                                    <p:animClr clrSpc="rgb" dir="cw">
                                      <p:cBhvr>
                                        <p:cTn id="7" dur="250" autoRev="1" fill="remove"/>
                                        <p:tgtEl>
                                          <p:spTgt spid="3"/>
                                        </p:tgtEl>
                                        <p:attrNameLst>
                                          <p:attrName>fillcolor</p:attrName>
                                        </p:attrNameLst>
                                      </p:cBhvr>
                                      <p:to>
                                        <a:schemeClr val="bg1"/>
                                      </p:to>
                                    </p:animClr>
                                    <p:set>
                                      <p:cBhvr>
                                        <p:cTn id="8" dur="250" autoRev="1" fill="remove"/>
                                        <p:tgtEl>
                                          <p:spTgt spid="3"/>
                                        </p:tgtEl>
                                        <p:attrNameLst>
                                          <p:attrName>fill.type</p:attrName>
                                        </p:attrNameLst>
                                      </p:cBhvr>
                                      <p:to>
                                        <p:strVal val="solid"/>
                                      </p:to>
                                    </p:set>
                                    <p:set>
                                      <p:cBhvr>
                                        <p:cTn id="9" dur="250" autoRev="1" fill="remove"/>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4009866210"/>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r>
                        <a:rPr lang="en-US" dirty="0" smtClean="0"/>
                        <a:t>10.0.0.5, 5678 </a:t>
                      </a:r>
                      <a:endParaRPr lang="en-US" dirty="0"/>
                    </a:p>
                  </a:txBody>
                  <a:tcPr/>
                </a:tc>
                <a:tc>
                  <a:txBody>
                    <a:bodyPr/>
                    <a:lstStyle/>
                    <a:p>
                      <a:r>
                        <a:rPr lang="en-US" dirty="0" smtClean="0"/>
                        <a:t>5678</a:t>
                      </a:r>
                      <a:endParaRPr lang="en-US" dirty="0"/>
                    </a:p>
                  </a:txBody>
                  <a:tcPr/>
                </a:tc>
              </a:tr>
              <a:tr h="309145">
                <a:tc>
                  <a:txBody>
                    <a:bodyPr/>
                    <a:lstStyle/>
                    <a:p>
                      <a:endParaRPr lang="en-US"/>
                    </a:p>
                  </a:txBody>
                  <a:tcPr/>
                </a:tc>
                <a:tc>
                  <a:txBody>
                    <a:bodyPr/>
                    <a:lstStyle/>
                    <a:p>
                      <a:endParaRPr lang="en-US"/>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
        <p:nvSpPr>
          <p:cNvPr id="22" name="Rectangle 21"/>
          <p:cNvSpPr/>
          <p:nvPr/>
        </p:nvSpPr>
        <p:spPr>
          <a:xfrm>
            <a:off x="6751053" y="3157720"/>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t>Dst</a:t>
            </a:r>
            <a:r>
              <a:rPr lang="en-US" dirty="0" smtClean="0"/>
              <a:t>: 7.6.5.4 p80</a:t>
            </a:r>
          </a:p>
          <a:p>
            <a:pPr algn="ctr"/>
            <a:r>
              <a:rPr lang="en-US" dirty="0" smtClean="0"/>
              <a:t>From: 169.229.49.103</a:t>
            </a:r>
          </a:p>
          <a:p>
            <a:pPr algn="ctr"/>
            <a:r>
              <a:rPr lang="en-US" dirty="0" smtClean="0"/>
              <a:t>p 5678</a:t>
            </a:r>
            <a:endParaRPr lang="en-US" dirty="0"/>
          </a:p>
        </p:txBody>
      </p:sp>
      <p:sp>
        <p:nvSpPr>
          <p:cNvPr id="23" name="Rectangle 22"/>
          <p:cNvSpPr/>
          <p:nvPr/>
        </p:nvSpPr>
        <p:spPr>
          <a:xfrm>
            <a:off x="6751053" y="4222012"/>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smtClean="0"/>
          </a:p>
          <a:p>
            <a:pPr algn="ctr"/>
            <a:r>
              <a:rPr lang="en-US" dirty="0" err="1" smtClean="0"/>
              <a:t>Dst</a:t>
            </a:r>
            <a:r>
              <a:rPr lang="en-US" dirty="0" smtClean="0"/>
              <a:t>: 169.229.49.103</a:t>
            </a:r>
          </a:p>
          <a:p>
            <a:pPr algn="ctr"/>
            <a:r>
              <a:rPr lang="en-US" dirty="0" smtClean="0"/>
              <a:t>p 5678</a:t>
            </a:r>
          </a:p>
          <a:p>
            <a:pPr algn="ctr"/>
            <a:r>
              <a:rPr lang="en-US" dirty="0" smtClean="0"/>
              <a:t>From: 7.6.5.4 p80</a:t>
            </a:r>
          </a:p>
          <a:p>
            <a:pPr algn="ctr"/>
            <a:endParaRPr lang="en-US" dirty="0"/>
          </a:p>
        </p:txBody>
      </p:sp>
    </p:spTree>
    <p:extLst>
      <p:ext uri="{BB962C8B-B14F-4D97-AF65-F5344CB8AC3E}">
        <p14:creationId xmlns:p14="http://schemas.microsoft.com/office/powerpoint/2010/main" val="500261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500"/>
                                        <p:tgtEl>
                                          <p:spTgt spid="22"/>
                                        </p:tgtEl>
                                        <p:attrNameLst>
                                          <p:attrName>ppt_x</p:attrName>
                                        </p:attrNameLst>
                                      </p:cBhvr>
                                      <p:tavLst>
                                        <p:tav tm="0">
                                          <p:val>
                                            <p:strVal val="ppt_x"/>
                                          </p:val>
                                        </p:tav>
                                        <p:tav tm="100000">
                                          <p:val>
                                            <p:strVal val="1+ppt_w/2"/>
                                          </p:val>
                                        </p:tav>
                                      </p:tavLst>
                                    </p:anim>
                                    <p:anim calcmode="lin" valueType="num">
                                      <p:cBhvr additive="base">
                                        <p:cTn id="7" dur="500"/>
                                        <p:tgtEl>
                                          <p:spTgt spid="22"/>
                                        </p:tgtEl>
                                        <p:attrNameLst>
                                          <p:attrName>ppt_y</p:attrName>
                                        </p:attrNameLst>
                                      </p:cBhvr>
                                      <p:tavLst>
                                        <p:tav tm="0">
                                          <p:val>
                                            <p:strVal val="ppt_y"/>
                                          </p:val>
                                        </p:tav>
                                        <p:tav tm="100000">
                                          <p:val>
                                            <p:strVal val="ppt_y"/>
                                          </p:val>
                                        </p:tav>
                                      </p:tavLst>
                                    </p:anim>
                                    <p:set>
                                      <p:cBhvr>
                                        <p:cTn id="8" dur="1" fill="hold">
                                          <p:stCondLst>
                                            <p:cond delay="499"/>
                                          </p:stCondLst>
                                        </p:cTn>
                                        <p:tgtEl>
                                          <p:spTgt spid="2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1+#ppt_w/2"/>
                                          </p:val>
                                        </p:tav>
                                        <p:tav tm="100000">
                                          <p:val>
                                            <p:strVal val="#ppt_x"/>
                                          </p:val>
                                        </p:tav>
                                      </p:tavLst>
                                    </p:anim>
                                    <p:anim calcmode="lin" valueType="num">
                                      <p:cBhvr additive="base">
                                        <p:cTn id="14"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1958309937"/>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r>
                        <a:rPr lang="en-US" b="1" dirty="0" smtClean="0">
                          <a:solidFill>
                            <a:srgbClr val="FF0000"/>
                          </a:solidFill>
                        </a:rPr>
                        <a:t>10.0.0.5, 5678 </a:t>
                      </a:r>
                      <a:endParaRPr lang="en-US" b="1" dirty="0">
                        <a:solidFill>
                          <a:srgbClr val="FF0000"/>
                        </a:solidFill>
                      </a:endParaRPr>
                    </a:p>
                  </a:txBody>
                  <a:tcPr/>
                </a:tc>
                <a:tc>
                  <a:txBody>
                    <a:bodyPr/>
                    <a:lstStyle/>
                    <a:p>
                      <a:r>
                        <a:rPr lang="en-US" b="1" dirty="0" smtClean="0">
                          <a:solidFill>
                            <a:srgbClr val="FF0000"/>
                          </a:solidFill>
                        </a:rPr>
                        <a:t>5678</a:t>
                      </a:r>
                      <a:endParaRPr lang="en-US" b="1" dirty="0">
                        <a:solidFill>
                          <a:srgbClr val="FF0000"/>
                        </a:solidFill>
                      </a:endParaRPr>
                    </a:p>
                  </a:txBody>
                  <a:tcPr/>
                </a:tc>
              </a:tr>
              <a:tr h="309145">
                <a:tc>
                  <a:txBody>
                    <a:bodyPr/>
                    <a:lstStyle/>
                    <a:p>
                      <a:endParaRPr lang="en-US"/>
                    </a:p>
                  </a:txBody>
                  <a:tcPr/>
                </a:tc>
                <a:tc>
                  <a:txBody>
                    <a:bodyPr/>
                    <a:lstStyle/>
                    <a:p>
                      <a:endParaRPr lang="en-US"/>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
        <p:nvSpPr>
          <p:cNvPr id="23" name="Rectangle 22"/>
          <p:cNvSpPr/>
          <p:nvPr/>
        </p:nvSpPr>
        <p:spPr>
          <a:xfrm>
            <a:off x="3836737" y="5267158"/>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smtClean="0"/>
          </a:p>
          <a:p>
            <a:pPr algn="ctr"/>
            <a:r>
              <a:rPr lang="en-US" dirty="0" err="1" smtClean="0"/>
              <a:t>Dst</a:t>
            </a:r>
            <a:r>
              <a:rPr lang="en-US" dirty="0" smtClean="0"/>
              <a:t>: 10.0.0.5</a:t>
            </a:r>
          </a:p>
          <a:p>
            <a:pPr algn="ctr"/>
            <a:r>
              <a:rPr lang="en-US" dirty="0" smtClean="0"/>
              <a:t>p 5678</a:t>
            </a:r>
          </a:p>
          <a:p>
            <a:pPr algn="ctr"/>
            <a:r>
              <a:rPr lang="en-US" dirty="0" smtClean="0"/>
              <a:t>From: 7.6.5.4 p80</a:t>
            </a:r>
          </a:p>
          <a:p>
            <a:pPr algn="ctr"/>
            <a:endParaRPr lang="en-US" dirty="0"/>
          </a:p>
        </p:txBody>
      </p:sp>
    </p:spTree>
    <p:extLst>
      <p:ext uri="{BB962C8B-B14F-4D97-AF65-F5344CB8AC3E}">
        <p14:creationId xmlns:p14="http://schemas.microsoft.com/office/powerpoint/2010/main" val="31758494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2068542720"/>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r>
                        <a:rPr lang="en-US" b="0" dirty="0" smtClean="0">
                          <a:solidFill>
                            <a:srgbClr val="000000"/>
                          </a:solidFill>
                        </a:rPr>
                        <a:t>10.0.0.5, 5678 </a:t>
                      </a:r>
                      <a:endParaRPr lang="en-US" b="0" dirty="0">
                        <a:solidFill>
                          <a:srgbClr val="000000"/>
                        </a:solidFill>
                      </a:endParaRPr>
                    </a:p>
                  </a:txBody>
                  <a:tcPr/>
                </a:tc>
                <a:tc>
                  <a:txBody>
                    <a:bodyPr/>
                    <a:lstStyle/>
                    <a:p>
                      <a:r>
                        <a:rPr lang="en-US" b="0" dirty="0" smtClean="0">
                          <a:solidFill>
                            <a:schemeClr val="bg1"/>
                          </a:solidFill>
                        </a:rPr>
                        <a:t>5678</a:t>
                      </a:r>
                      <a:endParaRPr lang="en-US" b="0" dirty="0">
                        <a:solidFill>
                          <a:schemeClr val="bg1"/>
                        </a:solidFill>
                      </a:endParaRPr>
                    </a:p>
                  </a:txBody>
                  <a:tcPr/>
                </a:tc>
              </a:tr>
              <a:tr h="309145">
                <a:tc>
                  <a:txBody>
                    <a:bodyPr/>
                    <a:lstStyle/>
                    <a:p>
                      <a:endParaRPr lang="en-US"/>
                    </a:p>
                  </a:txBody>
                  <a:tcPr/>
                </a:tc>
                <a:tc>
                  <a:txBody>
                    <a:bodyPr/>
                    <a:lstStyle/>
                    <a:p>
                      <a:endParaRPr lang="en-US"/>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
        <p:nvSpPr>
          <p:cNvPr id="23" name="Rectangle 22"/>
          <p:cNvSpPr/>
          <p:nvPr/>
        </p:nvSpPr>
        <p:spPr>
          <a:xfrm>
            <a:off x="72440" y="2162846"/>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smtClean="0"/>
          </a:p>
          <a:p>
            <a:pPr algn="ctr"/>
            <a:r>
              <a:rPr lang="en-US" dirty="0" err="1" smtClean="0"/>
              <a:t>Dst</a:t>
            </a:r>
            <a:r>
              <a:rPr lang="en-US" dirty="0" smtClean="0"/>
              <a:t>: 10.0.0.5</a:t>
            </a:r>
          </a:p>
          <a:p>
            <a:pPr algn="ctr"/>
            <a:r>
              <a:rPr lang="en-US" dirty="0" smtClean="0"/>
              <a:t>p 5678</a:t>
            </a:r>
          </a:p>
          <a:p>
            <a:pPr algn="ctr"/>
            <a:r>
              <a:rPr lang="en-US" dirty="0" smtClean="0"/>
              <a:t>From: 7.6.5.4 p80</a:t>
            </a:r>
          </a:p>
          <a:p>
            <a:pPr algn="ctr"/>
            <a:endParaRPr lang="en-US" dirty="0"/>
          </a:p>
        </p:txBody>
      </p:sp>
    </p:spTree>
    <p:extLst>
      <p:ext uri="{BB962C8B-B14F-4D97-AF65-F5344CB8AC3E}">
        <p14:creationId xmlns:p14="http://schemas.microsoft.com/office/powerpoint/2010/main" val="36800764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2816862321"/>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r>
                        <a:rPr lang="en-US" b="0" dirty="0" smtClean="0">
                          <a:solidFill>
                            <a:srgbClr val="000000"/>
                          </a:solidFill>
                        </a:rPr>
                        <a:t>10.0.0.5, 5678 </a:t>
                      </a:r>
                      <a:endParaRPr lang="en-US" b="0" dirty="0">
                        <a:solidFill>
                          <a:srgbClr val="000000"/>
                        </a:solidFill>
                      </a:endParaRPr>
                    </a:p>
                  </a:txBody>
                  <a:tcPr/>
                </a:tc>
                <a:tc>
                  <a:txBody>
                    <a:bodyPr/>
                    <a:lstStyle/>
                    <a:p>
                      <a:r>
                        <a:rPr lang="en-US" b="0" dirty="0" smtClean="0">
                          <a:solidFill>
                            <a:schemeClr val="bg1"/>
                          </a:solidFill>
                        </a:rPr>
                        <a:t>5678</a:t>
                      </a:r>
                      <a:endParaRPr lang="en-US" b="0" dirty="0">
                        <a:solidFill>
                          <a:schemeClr val="bg1"/>
                        </a:solidFill>
                      </a:endParaRPr>
                    </a:p>
                  </a:txBody>
                  <a:tcPr/>
                </a:tc>
              </a:tr>
              <a:tr h="309145">
                <a:tc>
                  <a:txBody>
                    <a:bodyPr/>
                    <a:lstStyle/>
                    <a:p>
                      <a:endParaRPr lang="en-US"/>
                    </a:p>
                  </a:txBody>
                  <a:tcPr/>
                </a:tc>
                <a:tc>
                  <a:txBody>
                    <a:bodyPr/>
                    <a:lstStyle/>
                    <a:p>
                      <a:endParaRPr lang="en-US"/>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
        <p:nvSpPr>
          <p:cNvPr id="23" name="Rectangle 22"/>
          <p:cNvSpPr/>
          <p:nvPr/>
        </p:nvSpPr>
        <p:spPr>
          <a:xfrm>
            <a:off x="72440" y="3613666"/>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smtClean="0"/>
          </a:p>
          <a:p>
            <a:pPr algn="ctr"/>
            <a:r>
              <a:rPr lang="en-US" dirty="0" err="1" smtClean="0"/>
              <a:t>Dst</a:t>
            </a:r>
            <a:r>
              <a:rPr lang="en-US" dirty="0" smtClean="0"/>
              <a:t>: 7.6.4.2 p80</a:t>
            </a:r>
          </a:p>
          <a:p>
            <a:pPr algn="ctr"/>
            <a:r>
              <a:rPr lang="en-US" dirty="0" err="1" smtClean="0"/>
              <a:t>Src</a:t>
            </a:r>
            <a:r>
              <a:rPr lang="en-US" dirty="0" smtClean="0"/>
              <a:t>: 10.0.0.4</a:t>
            </a:r>
          </a:p>
          <a:p>
            <a:pPr algn="ctr"/>
            <a:r>
              <a:rPr lang="en-US" dirty="0" smtClean="0"/>
              <a:t>p 5678</a:t>
            </a:r>
          </a:p>
          <a:p>
            <a:pPr algn="ctr"/>
            <a:endParaRPr lang="en-US" dirty="0"/>
          </a:p>
        </p:txBody>
      </p:sp>
    </p:spTree>
    <p:extLst>
      <p:ext uri="{BB962C8B-B14F-4D97-AF65-F5344CB8AC3E}">
        <p14:creationId xmlns:p14="http://schemas.microsoft.com/office/powerpoint/2010/main" val="7485743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534128902"/>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r>
                        <a:rPr lang="en-US" b="0" dirty="0" smtClean="0">
                          <a:solidFill>
                            <a:srgbClr val="000000"/>
                          </a:solidFill>
                        </a:rPr>
                        <a:t>10.0.0.5, 5678 </a:t>
                      </a:r>
                      <a:endParaRPr lang="en-US" b="0" dirty="0">
                        <a:solidFill>
                          <a:srgbClr val="000000"/>
                        </a:solidFill>
                      </a:endParaRPr>
                    </a:p>
                  </a:txBody>
                  <a:tcPr/>
                </a:tc>
                <a:tc>
                  <a:txBody>
                    <a:bodyPr/>
                    <a:lstStyle/>
                    <a:p>
                      <a:r>
                        <a:rPr lang="en-US" b="0" dirty="0" smtClean="0">
                          <a:solidFill>
                            <a:schemeClr val="bg1"/>
                          </a:solidFill>
                        </a:rPr>
                        <a:t>5678</a:t>
                      </a:r>
                      <a:endParaRPr lang="en-US" b="0" dirty="0">
                        <a:solidFill>
                          <a:schemeClr val="bg1"/>
                        </a:solidFill>
                      </a:endParaRPr>
                    </a:p>
                  </a:txBody>
                  <a:tcPr/>
                </a:tc>
              </a:tr>
              <a:tr h="309145">
                <a:tc>
                  <a:txBody>
                    <a:bodyPr/>
                    <a:lstStyle/>
                    <a:p>
                      <a:r>
                        <a:rPr lang="en-US" dirty="0" smtClean="0"/>
                        <a:t>10.0.0.4, </a:t>
                      </a:r>
                      <a:r>
                        <a:rPr lang="en-US" dirty="0" smtClean="0"/>
                        <a:t>5678</a:t>
                      </a:r>
                      <a:endParaRPr lang="en-US" dirty="0"/>
                    </a:p>
                  </a:txBody>
                  <a:tcPr/>
                </a:tc>
                <a:tc>
                  <a:txBody>
                    <a:bodyPr/>
                    <a:lstStyle/>
                    <a:p>
                      <a:r>
                        <a:rPr lang="en-US" dirty="0" smtClean="0"/>
                        <a:t>9943</a:t>
                      </a:r>
                      <a:endParaRPr lang="en-US" dirty="0"/>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
        <p:nvSpPr>
          <p:cNvPr id="20" name="Rectangle 19"/>
          <p:cNvSpPr/>
          <p:nvPr/>
        </p:nvSpPr>
        <p:spPr>
          <a:xfrm>
            <a:off x="3855703" y="5267158"/>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smtClean="0"/>
          </a:p>
          <a:p>
            <a:pPr algn="ctr"/>
            <a:r>
              <a:rPr lang="en-US" dirty="0" err="1" smtClean="0"/>
              <a:t>Dst</a:t>
            </a:r>
            <a:r>
              <a:rPr lang="en-US" dirty="0" smtClean="0"/>
              <a:t>: 7.6.4.2 p80</a:t>
            </a:r>
          </a:p>
          <a:p>
            <a:pPr algn="ctr"/>
            <a:r>
              <a:rPr lang="en-US" dirty="0" err="1" smtClean="0"/>
              <a:t>Src</a:t>
            </a:r>
            <a:r>
              <a:rPr lang="en-US" dirty="0" smtClean="0"/>
              <a:t>: 10.0.0.4</a:t>
            </a:r>
          </a:p>
          <a:p>
            <a:pPr algn="ctr"/>
            <a:r>
              <a:rPr lang="en-US" dirty="0" smtClean="0"/>
              <a:t>p 5678</a:t>
            </a:r>
          </a:p>
          <a:p>
            <a:pPr algn="ctr"/>
            <a:endParaRPr lang="en-US" dirty="0"/>
          </a:p>
        </p:txBody>
      </p:sp>
    </p:spTree>
    <p:extLst>
      <p:ext uri="{BB962C8B-B14F-4D97-AF65-F5344CB8AC3E}">
        <p14:creationId xmlns:p14="http://schemas.microsoft.com/office/powerpoint/2010/main" val="7345515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3070641532"/>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r>
                        <a:rPr lang="en-US" b="0" dirty="0" smtClean="0">
                          <a:solidFill>
                            <a:srgbClr val="000000"/>
                          </a:solidFill>
                        </a:rPr>
                        <a:t>10.0.0.5, 5678 </a:t>
                      </a:r>
                      <a:endParaRPr lang="en-US" b="0" dirty="0">
                        <a:solidFill>
                          <a:srgbClr val="000000"/>
                        </a:solidFill>
                      </a:endParaRPr>
                    </a:p>
                  </a:txBody>
                  <a:tcPr/>
                </a:tc>
                <a:tc>
                  <a:txBody>
                    <a:bodyPr/>
                    <a:lstStyle/>
                    <a:p>
                      <a:r>
                        <a:rPr lang="en-US" b="0" dirty="0" smtClean="0">
                          <a:solidFill>
                            <a:schemeClr val="bg1"/>
                          </a:solidFill>
                        </a:rPr>
                        <a:t>5678</a:t>
                      </a:r>
                      <a:endParaRPr lang="en-US" b="0" dirty="0">
                        <a:solidFill>
                          <a:schemeClr val="bg1"/>
                        </a:solidFill>
                      </a:endParaRPr>
                    </a:p>
                  </a:txBody>
                  <a:tcPr/>
                </a:tc>
              </a:tr>
              <a:tr h="309145">
                <a:tc>
                  <a:txBody>
                    <a:bodyPr/>
                    <a:lstStyle/>
                    <a:p>
                      <a:r>
                        <a:rPr lang="en-US" dirty="0" smtClean="0"/>
                        <a:t>10.0.0.4, </a:t>
                      </a:r>
                      <a:r>
                        <a:rPr lang="en-US" dirty="0" smtClean="0"/>
                        <a:t>5678</a:t>
                      </a:r>
                      <a:endParaRPr lang="en-US" dirty="0"/>
                    </a:p>
                  </a:txBody>
                  <a:tcPr/>
                </a:tc>
                <a:tc>
                  <a:txBody>
                    <a:bodyPr/>
                    <a:lstStyle/>
                    <a:p>
                      <a:r>
                        <a:rPr lang="en-US" dirty="0" smtClean="0"/>
                        <a:t>9943</a:t>
                      </a:r>
                      <a:endParaRPr lang="en-US" dirty="0"/>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
        <p:nvSpPr>
          <p:cNvPr id="20" name="Rectangle 19"/>
          <p:cNvSpPr/>
          <p:nvPr/>
        </p:nvSpPr>
        <p:spPr>
          <a:xfrm>
            <a:off x="3855703" y="5267158"/>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smtClean="0"/>
          </a:p>
          <a:p>
            <a:pPr algn="ctr"/>
            <a:r>
              <a:rPr lang="en-US" dirty="0" err="1" smtClean="0"/>
              <a:t>Dst</a:t>
            </a:r>
            <a:r>
              <a:rPr lang="en-US" dirty="0" smtClean="0"/>
              <a:t>: 7.6.4.2 p80</a:t>
            </a:r>
          </a:p>
          <a:p>
            <a:pPr algn="ctr"/>
            <a:r>
              <a:rPr lang="en-US" dirty="0" err="1" smtClean="0"/>
              <a:t>Src</a:t>
            </a:r>
            <a:r>
              <a:rPr lang="en-US" dirty="0" smtClean="0"/>
              <a:t>: 169.229.49.103</a:t>
            </a:r>
          </a:p>
          <a:p>
            <a:pPr algn="ctr"/>
            <a:r>
              <a:rPr lang="en-US" dirty="0" smtClean="0"/>
              <a:t>P 9943</a:t>
            </a:r>
          </a:p>
          <a:p>
            <a:pPr algn="ctr"/>
            <a:endParaRPr lang="en-US" dirty="0"/>
          </a:p>
        </p:txBody>
      </p:sp>
    </p:spTree>
    <p:extLst>
      <p:ext uri="{BB962C8B-B14F-4D97-AF65-F5344CB8AC3E}">
        <p14:creationId xmlns:p14="http://schemas.microsoft.com/office/powerpoint/2010/main" val="462429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3362128649"/>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r>
                        <a:rPr lang="en-US" b="0" dirty="0" smtClean="0">
                          <a:solidFill>
                            <a:srgbClr val="000000"/>
                          </a:solidFill>
                        </a:rPr>
                        <a:t>10.0.0.5, 5678 </a:t>
                      </a:r>
                      <a:endParaRPr lang="en-US" b="0" dirty="0">
                        <a:solidFill>
                          <a:srgbClr val="000000"/>
                        </a:solidFill>
                      </a:endParaRPr>
                    </a:p>
                  </a:txBody>
                  <a:tcPr/>
                </a:tc>
                <a:tc>
                  <a:txBody>
                    <a:bodyPr/>
                    <a:lstStyle/>
                    <a:p>
                      <a:r>
                        <a:rPr lang="en-US" b="0" dirty="0" smtClean="0">
                          <a:solidFill>
                            <a:schemeClr val="bg1"/>
                          </a:solidFill>
                        </a:rPr>
                        <a:t>5678</a:t>
                      </a:r>
                      <a:endParaRPr lang="en-US" b="0" dirty="0">
                        <a:solidFill>
                          <a:schemeClr val="bg1"/>
                        </a:solidFill>
                      </a:endParaRPr>
                    </a:p>
                  </a:txBody>
                  <a:tcPr/>
                </a:tc>
              </a:tr>
              <a:tr h="309145">
                <a:tc>
                  <a:txBody>
                    <a:bodyPr/>
                    <a:lstStyle/>
                    <a:p>
                      <a:r>
                        <a:rPr lang="en-US" dirty="0" smtClean="0"/>
                        <a:t>10.0.0.4, </a:t>
                      </a:r>
                      <a:r>
                        <a:rPr lang="en-US" dirty="0" smtClean="0"/>
                        <a:t>5678</a:t>
                      </a:r>
                      <a:endParaRPr lang="en-US" dirty="0"/>
                    </a:p>
                  </a:txBody>
                  <a:tcPr/>
                </a:tc>
                <a:tc>
                  <a:txBody>
                    <a:bodyPr/>
                    <a:lstStyle/>
                    <a:p>
                      <a:r>
                        <a:rPr lang="en-US" dirty="0" smtClean="0"/>
                        <a:t>9943</a:t>
                      </a:r>
                      <a:endParaRPr lang="en-US" dirty="0"/>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
        <p:nvSpPr>
          <p:cNvPr id="22" name="Rectangle 21"/>
          <p:cNvSpPr/>
          <p:nvPr/>
        </p:nvSpPr>
        <p:spPr>
          <a:xfrm>
            <a:off x="6107140" y="2923760"/>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smtClean="0"/>
          </a:p>
          <a:p>
            <a:pPr algn="ctr"/>
            <a:r>
              <a:rPr lang="en-US" dirty="0" err="1" smtClean="0"/>
              <a:t>Dst</a:t>
            </a:r>
            <a:r>
              <a:rPr lang="en-US" dirty="0" smtClean="0"/>
              <a:t>: 7.6.4.2 p80</a:t>
            </a:r>
          </a:p>
          <a:p>
            <a:pPr algn="ctr"/>
            <a:r>
              <a:rPr lang="en-US" dirty="0" err="1" smtClean="0"/>
              <a:t>Src</a:t>
            </a:r>
            <a:r>
              <a:rPr lang="en-US" dirty="0" smtClean="0"/>
              <a:t>: 169.229.49.103</a:t>
            </a:r>
          </a:p>
          <a:p>
            <a:pPr algn="ctr"/>
            <a:r>
              <a:rPr lang="en-US" dirty="0" smtClean="0"/>
              <a:t>P 9943</a:t>
            </a:r>
          </a:p>
          <a:p>
            <a:pPr algn="ctr"/>
            <a:endParaRPr lang="en-US" dirty="0"/>
          </a:p>
        </p:txBody>
      </p:sp>
    </p:spTree>
    <p:extLst>
      <p:ext uri="{BB962C8B-B14F-4D97-AF65-F5344CB8AC3E}">
        <p14:creationId xmlns:p14="http://schemas.microsoft.com/office/powerpoint/2010/main" val="28277945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500"/>
                                        <p:tgtEl>
                                          <p:spTgt spid="22"/>
                                        </p:tgtEl>
                                        <p:attrNameLst>
                                          <p:attrName>ppt_x</p:attrName>
                                        </p:attrNameLst>
                                      </p:cBhvr>
                                      <p:tavLst>
                                        <p:tav tm="0">
                                          <p:val>
                                            <p:strVal val="ppt_x"/>
                                          </p:val>
                                        </p:tav>
                                        <p:tav tm="100000">
                                          <p:val>
                                            <p:strVal val="1+ppt_w/2"/>
                                          </p:val>
                                        </p:tav>
                                      </p:tavLst>
                                    </p:anim>
                                    <p:anim calcmode="lin" valueType="num">
                                      <p:cBhvr additive="base">
                                        <p:cTn id="7" dur="500"/>
                                        <p:tgtEl>
                                          <p:spTgt spid="22"/>
                                        </p:tgtEl>
                                        <p:attrNameLst>
                                          <p:attrName>ppt_y</p:attrName>
                                        </p:attrNameLst>
                                      </p:cBhvr>
                                      <p:tavLst>
                                        <p:tav tm="0">
                                          <p:val>
                                            <p:strVal val="ppt_y"/>
                                          </p:val>
                                        </p:tav>
                                        <p:tav tm="100000">
                                          <p:val>
                                            <p:strVal val="ppt_y"/>
                                          </p:val>
                                        </p:tav>
                                      </p:tavLst>
                                    </p:anim>
                                    <p:set>
                                      <p:cBhvr>
                                        <p:cTn id="8"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&amp; Answers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82066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middlebox?</a:t>
            </a:r>
            <a:endParaRPr lang="en-US" dirty="0"/>
          </a:p>
        </p:txBody>
      </p:sp>
      <p:sp>
        <p:nvSpPr>
          <p:cNvPr id="3" name="Content Placeholder 2"/>
          <p:cNvSpPr>
            <a:spLocks noGrp="1"/>
          </p:cNvSpPr>
          <p:nvPr>
            <p:ph idx="1"/>
          </p:nvPr>
        </p:nvSpPr>
        <p:spPr/>
        <p:txBody>
          <a:bodyPr>
            <a:normAutofit/>
          </a:bodyPr>
          <a:lstStyle/>
          <a:p>
            <a:r>
              <a:rPr lang="en-US" dirty="0" smtClean="0"/>
              <a:t>“</a:t>
            </a:r>
            <a:r>
              <a:rPr lang="en-US" i="1" dirty="0" smtClean="0"/>
              <a:t>A </a:t>
            </a:r>
            <a:r>
              <a:rPr lang="en-US" i="1" dirty="0"/>
              <a:t>middlebox </a:t>
            </a:r>
            <a:r>
              <a:rPr lang="en-US" i="1" dirty="0" smtClean="0"/>
              <a:t>is defined </a:t>
            </a:r>
            <a:r>
              <a:rPr lang="en-US" i="1" dirty="0"/>
              <a:t>as any intermediary device performing functions other </a:t>
            </a:r>
            <a:r>
              <a:rPr lang="en-US" i="1" dirty="0" smtClean="0"/>
              <a:t>than the </a:t>
            </a:r>
            <a:r>
              <a:rPr lang="en-US" i="1" dirty="0"/>
              <a:t>normal, standard functions of an IP router on the datagram </a:t>
            </a:r>
            <a:r>
              <a:rPr lang="en-US" i="1" dirty="0" smtClean="0"/>
              <a:t>path between </a:t>
            </a:r>
            <a:r>
              <a:rPr lang="en-US" i="1" dirty="0"/>
              <a:t>a source host and destination host</a:t>
            </a:r>
            <a:r>
              <a:rPr lang="en-US" i="1" dirty="0" smtClean="0"/>
              <a:t>.</a:t>
            </a:r>
            <a:r>
              <a:rPr lang="en-US" dirty="0" smtClean="0"/>
              <a:t>” [RFC 3234]</a:t>
            </a:r>
            <a:endParaRPr lang="en-US" dirty="0"/>
          </a:p>
        </p:txBody>
      </p:sp>
    </p:spTree>
    <p:extLst>
      <p:ext uri="{BB962C8B-B14F-4D97-AF65-F5344CB8AC3E}">
        <p14:creationId xmlns:p14="http://schemas.microsoft.com/office/powerpoint/2010/main" val="86838596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lstStyle/>
          <a:p>
            <a:r>
              <a:rPr lang="en-US" dirty="0" smtClean="0"/>
              <a:t>(a) L7</a:t>
            </a:r>
          </a:p>
          <a:p>
            <a:r>
              <a:rPr lang="en-US" dirty="0" smtClean="0"/>
              <a:t>(b) L3 (Block this IP address), L4 (Block this port), L7 (Block this DNS address)</a:t>
            </a:r>
          </a:p>
          <a:p>
            <a:r>
              <a:rPr lang="en-US" dirty="0" smtClean="0"/>
              <a:t>(c) L3 and L4 (IP addresses and Ports)</a:t>
            </a:r>
            <a:endParaRPr lang="en-US" dirty="0"/>
          </a:p>
        </p:txBody>
      </p:sp>
    </p:spTree>
    <p:extLst>
      <p:ext uri="{BB962C8B-B14F-4D97-AF65-F5344CB8AC3E}">
        <p14:creationId xmlns:p14="http://schemas.microsoft.com/office/powerpoint/2010/main" val="3562055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a:xfrm>
            <a:off x="457200" y="1600201"/>
            <a:ext cx="8229600" cy="1828800"/>
          </a:xfrm>
        </p:spPr>
        <p:txBody>
          <a:bodyPr/>
          <a:lstStyle/>
          <a:p>
            <a:r>
              <a:rPr lang="en-US" dirty="0" smtClean="0"/>
              <a:t>There is no correct answer!</a:t>
            </a:r>
          </a:p>
          <a:p>
            <a:r>
              <a:rPr lang="en-US" dirty="0" smtClean="0"/>
              <a:t>People have argued about this for years.</a:t>
            </a:r>
            <a:endParaRPr lang="en-US" dirty="0"/>
          </a:p>
        </p:txBody>
      </p:sp>
      <p:cxnSp>
        <p:nvCxnSpPr>
          <p:cNvPr id="5" name="Straight Connector 4"/>
          <p:cNvCxnSpPr>
            <a:endCxn id="3" idx="2"/>
          </p:cNvCxnSpPr>
          <p:nvPr/>
        </p:nvCxnSpPr>
        <p:spPr>
          <a:xfrm flipV="1">
            <a:off x="4572000" y="3429001"/>
            <a:ext cx="0" cy="3124199"/>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965200" y="3457356"/>
            <a:ext cx="3454400" cy="3108544"/>
          </a:xfrm>
          <a:prstGeom prst="rect">
            <a:avLst/>
          </a:prstGeom>
          <a:noFill/>
        </p:spPr>
        <p:txBody>
          <a:bodyPr wrap="square" rtlCol="0">
            <a:spAutoFit/>
          </a:bodyPr>
          <a:lstStyle/>
          <a:p>
            <a:r>
              <a:rPr lang="en-US" sz="2800" dirty="0" smtClean="0">
                <a:latin typeface="Corbel"/>
                <a:cs typeface="Corbel"/>
              </a:rPr>
              <a:t>Pro:</a:t>
            </a:r>
          </a:p>
          <a:p>
            <a:pPr marL="457200" indent="-457200">
              <a:buFontTx/>
              <a:buChar char="-"/>
            </a:pPr>
            <a:r>
              <a:rPr lang="en-US" sz="2800" dirty="0" smtClean="0">
                <a:latin typeface="Corbel"/>
                <a:cs typeface="Corbel"/>
              </a:rPr>
              <a:t>Some are performance optimizations</a:t>
            </a:r>
          </a:p>
          <a:p>
            <a:pPr marL="457200" indent="-457200">
              <a:buFontTx/>
              <a:buChar char="-"/>
            </a:pPr>
            <a:r>
              <a:rPr lang="en-US" sz="2800" dirty="0" smtClean="0">
                <a:latin typeface="Corbel"/>
                <a:cs typeface="Corbel"/>
              </a:rPr>
              <a:t>Many cannot be implemented at app layer</a:t>
            </a:r>
            <a:endParaRPr lang="en-US" sz="2800" dirty="0">
              <a:latin typeface="Corbel"/>
              <a:cs typeface="Corbel"/>
            </a:endParaRPr>
          </a:p>
        </p:txBody>
      </p:sp>
      <p:sp>
        <p:nvSpPr>
          <p:cNvPr id="7" name="TextBox 6"/>
          <p:cNvSpPr txBox="1"/>
          <p:nvPr/>
        </p:nvSpPr>
        <p:spPr>
          <a:xfrm>
            <a:off x="4775200" y="3444656"/>
            <a:ext cx="3454400" cy="3108544"/>
          </a:xfrm>
          <a:prstGeom prst="rect">
            <a:avLst/>
          </a:prstGeom>
          <a:noFill/>
        </p:spPr>
        <p:txBody>
          <a:bodyPr wrap="square" rtlCol="0">
            <a:spAutoFit/>
          </a:bodyPr>
          <a:lstStyle/>
          <a:p>
            <a:r>
              <a:rPr lang="en-US" sz="2800" dirty="0" smtClean="0">
                <a:latin typeface="Corbel"/>
                <a:cs typeface="Corbel"/>
              </a:rPr>
              <a:t>Con:</a:t>
            </a:r>
          </a:p>
          <a:p>
            <a:pPr marL="457200" indent="-457200">
              <a:buFontTx/>
              <a:buChar char="-"/>
            </a:pPr>
            <a:r>
              <a:rPr lang="en-US" sz="2800" dirty="0" smtClean="0">
                <a:latin typeface="Corbel"/>
                <a:cs typeface="Corbel"/>
              </a:rPr>
              <a:t>Unexpected impact at application layer</a:t>
            </a:r>
          </a:p>
          <a:p>
            <a:pPr marL="457200" indent="-457200">
              <a:buFontTx/>
              <a:buChar char="-"/>
            </a:pPr>
            <a:r>
              <a:rPr lang="en-US" sz="2800" dirty="0" smtClean="0">
                <a:latin typeface="Corbel"/>
                <a:cs typeface="Corbel"/>
              </a:rPr>
              <a:t>Often implement redundant behaviors</a:t>
            </a:r>
          </a:p>
        </p:txBody>
      </p:sp>
    </p:spTree>
    <p:extLst>
      <p:ext uri="{BB962C8B-B14F-4D97-AF65-F5344CB8AC3E}">
        <p14:creationId xmlns:p14="http://schemas.microsoft.com/office/powerpoint/2010/main" val="938591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a:xfrm>
            <a:off x="457200" y="1600201"/>
            <a:ext cx="8229600" cy="1828800"/>
          </a:xfrm>
        </p:spPr>
        <p:txBody>
          <a:bodyPr/>
          <a:lstStyle/>
          <a:p>
            <a:r>
              <a:rPr lang="en-US" dirty="0" smtClean="0"/>
              <a:t>There is no correct answer!</a:t>
            </a:r>
          </a:p>
          <a:p>
            <a:r>
              <a:rPr lang="en-US" dirty="0" smtClean="0"/>
              <a:t>People have argued about this for years.</a:t>
            </a:r>
            <a:endParaRPr lang="en-US" dirty="0"/>
          </a:p>
        </p:txBody>
      </p:sp>
      <p:cxnSp>
        <p:nvCxnSpPr>
          <p:cNvPr id="5" name="Straight Connector 4"/>
          <p:cNvCxnSpPr>
            <a:endCxn id="3" idx="2"/>
          </p:cNvCxnSpPr>
          <p:nvPr/>
        </p:nvCxnSpPr>
        <p:spPr>
          <a:xfrm flipV="1">
            <a:off x="4572000" y="3429001"/>
            <a:ext cx="0" cy="3124199"/>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965200" y="3457356"/>
            <a:ext cx="3454400" cy="3108544"/>
          </a:xfrm>
          <a:prstGeom prst="rect">
            <a:avLst/>
          </a:prstGeom>
          <a:noFill/>
        </p:spPr>
        <p:txBody>
          <a:bodyPr wrap="square" rtlCol="0">
            <a:spAutoFit/>
          </a:bodyPr>
          <a:lstStyle/>
          <a:p>
            <a:r>
              <a:rPr lang="en-US" sz="2800" dirty="0" smtClean="0">
                <a:latin typeface="Corbel"/>
                <a:cs typeface="Corbel"/>
              </a:rPr>
              <a:t>Pro:</a:t>
            </a:r>
          </a:p>
          <a:p>
            <a:pPr marL="457200" indent="-457200">
              <a:buFontTx/>
              <a:buChar char="-"/>
            </a:pPr>
            <a:r>
              <a:rPr lang="en-US" sz="2800" dirty="0" smtClean="0">
                <a:latin typeface="Corbel"/>
                <a:cs typeface="Corbel"/>
              </a:rPr>
              <a:t>Some are performance optimizations</a:t>
            </a:r>
          </a:p>
          <a:p>
            <a:pPr marL="457200" indent="-457200">
              <a:buFontTx/>
              <a:buChar char="-"/>
            </a:pPr>
            <a:r>
              <a:rPr lang="en-US" sz="2800" dirty="0" smtClean="0">
                <a:latin typeface="Corbel"/>
                <a:cs typeface="Corbel"/>
              </a:rPr>
              <a:t>Many cannot be implemented at app layer</a:t>
            </a:r>
            <a:endParaRPr lang="en-US" sz="2800" dirty="0">
              <a:latin typeface="Corbel"/>
              <a:cs typeface="Corbel"/>
            </a:endParaRPr>
          </a:p>
        </p:txBody>
      </p:sp>
      <p:sp>
        <p:nvSpPr>
          <p:cNvPr id="7" name="TextBox 6"/>
          <p:cNvSpPr txBox="1"/>
          <p:nvPr/>
        </p:nvSpPr>
        <p:spPr>
          <a:xfrm>
            <a:off x="4775200" y="3444656"/>
            <a:ext cx="3454400" cy="3108544"/>
          </a:xfrm>
          <a:prstGeom prst="rect">
            <a:avLst/>
          </a:prstGeom>
          <a:noFill/>
        </p:spPr>
        <p:txBody>
          <a:bodyPr wrap="square" rtlCol="0">
            <a:spAutoFit/>
          </a:bodyPr>
          <a:lstStyle/>
          <a:p>
            <a:r>
              <a:rPr lang="en-US" sz="2800" dirty="0" smtClean="0">
                <a:latin typeface="Corbel"/>
                <a:cs typeface="Corbel"/>
              </a:rPr>
              <a:t>Con:</a:t>
            </a:r>
          </a:p>
          <a:p>
            <a:pPr marL="457200" indent="-457200">
              <a:buFontTx/>
              <a:buChar char="-"/>
            </a:pPr>
            <a:r>
              <a:rPr lang="en-US" sz="2800" dirty="0" smtClean="0">
                <a:latin typeface="Corbel"/>
                <a:cs typeface="Corbel"/>
              </a:rPr>
              <a:t>Unexpected impact at application layer</a:t>
            </a:r>
          </a:p>
          <a:p>
            <a:pPr marL="457200" indent="-457200">
              <a:buFontTx/>
              <a:buChar char="-"/>
            </a:pPr>
            <a:r>
              <a:rPr lang="en-US" sz="2800" dirty="0" smtClean="0">
                <a:latin typeface="Corbel"/>
                <a:cs typeface="Corbel"/>
              </a:rPr>
              <a:t>Often implement redundant behaviors</a:t>
            </a:r>
          </a:p>
        </p:txBody>
      </p:sp>
    </p:spTree>
    <p:extLst>
      <p:ext uri="{BB962C8B-B14F-4D97-AF65-F5344CB8AC3E}">
        <p14:creationId xmlns:p14="http://schemas.microsoft.com/office/powerpoint/2010/main" val="645248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r>
              <a:rPr lang="en-US" dirty="0" smtClean="0"/>
              <a:t>(a) </a:t>
            </a:r>
            <a:r>
              <a:rPr lang="en-US" u="sng" dirty="0" err="1" smtClean="0"/>
              <a:t>dest</a:t>
            </a:r>
            <a:r>
              <a:rPr lang="en-US" dirty="0" smtClean="0"/>
              <a:t> </a:t>
            </a:r>
            <a:r>
              <a:rPr lang="en-US" dirty="0" err="1"/>
              <a:t>addr</a:t>
            </a:r>
            <a:r>
              <a:rPr lang="en-US" dirty="0"/>
              <a:t>/port rewritten, checksum </a:t>
            </a:r>
            <a:r>
              <a:rPr lang="en-US" dirty="0" err="1"/>
              <a:t>recalc'd</a:t>
            </a:r>
            <a:r>
              <a:rPr lang="en-US" dirty="0"/>
              <a:t>, delivered to 10.0.0.6:</a:t>
            </a:r>
            <a:r>
              <a:rPr lang="en-US" dirty="0" smtClean="0"/>
              <a:t>4113 (Mr. Scott)</a:t>
            </a:r>
          </a:p>
          <a:p>
            <a:r>
              <a:rPr lang="en-US" dirty="0"/>
              <a:t>(b) </a:t>
            </a:r>
            <a:r>
              <a:rPr lang="en-US" u="sng" dirty="0" err="1"/>
              <a:t>src</a:t>
            </a:r>
            <a:r>
              <a:rPr lang="en-US" dirty="0"/>
              <a:t> </a:t>
            </a:r>
            <a:r>
              <a:rPr lang="en-US" dirty="0" err="1"/>
              <a:t>addr</a:t>
            </a:r>
            <a:r>
              <a:rPr lang="en-US" dirty="0"/>
              <a:t>/port rewritten, checksum </a:t>
            </a:r>
            <a:r>
              <a:rPr lang="en-US" dirty="0" err="1"/>
              <a:t>recalc'd</a:t>
            </a:r>
            <a:r>
              <a:rPr lang="en-US" dirty="0"/>
              <a:t>, delivered to </a:t>
            </a:r>
            <a:r>
              <a:rPr lang="en-US" dirty="0" smtClean="0"/>
              <a:t>8.5.3.2 (some Internet person)</a:t>
            </a:r>
            <a:endParaRPr lang="en-US" dirty="0"/>
          </a:p>
        </p:txBody>
      </p:sp>
    </p:spTree>
    <p:extLst>
      <p:ext uri="{BB962C8B-B14F-4D97-AF65-F5344CB8AC3E}">
        <p14:creationId xmlns:p14="http://schemas.microsoft.com/office/powerpoint/2010/main" val="4057175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lstStyle/>
          <a:p>
            <a:r>
              <a:rPr lang="en-US" dirty="0" smtClean="0"/>
              <a:t>There are only 65336 unique TCP port numbers. If Mr. Scott has 65336 TCP connections open, Ms. Mittal will not be able to open another, and her connection will either reset or time out because the NAT has run out of port numbers to allocate.</a:t>
            </a:r>
            <a:endParaRPr lang="en-US" dirty="0"/>
          </a:p>
        </p:txBody>
      </p:sp>
    </p:spTree>
    <p:extLst>
      <p:ext uri="{BB962C8B-B14F-4D97-AF65-F5344CB8AC3E}">
        <p14:creationId xmlns:p14="http://schemas.microsoft.com/office/powerpoint/2010/main" val="2544662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Mr. Panda’s server is behind a NAT. Because NATs only establish mappings for outgoing connections, Mr. Pandas incoming requests are dropped at the NAT.</a:t>
            </a:r>
          </a:p>
          <a:p>
            <a:r>
              <a:rPr lang="en-US" dirty="0" smtClean="0"/>
              <a:t>Mr. Panda could set up his server to send out fake “SYN” packets on port 252. This technique is called “hole-punching.”</a:t>
            </a:r>
            <a:endParaRPr lang="en-US" dirty="0"/>
          </a:p>
        </p:txBody>
      </p:sp>
    </p:spTree>
    <p:extLst>
      <p:ext uri="{BB962C8B-B14F-4D97-AF65-F5344CB8AC3E}">
        <p14:creationId xmlns:p14="http://schemas.microsoft.com/office/powerpoint/2010/main" val="182055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lstStyle/>
          <a:p>
            <a:r>
              <a:rPr lang="en-US" dirty="0" smtClean="0"/>
              <a:t>(a) </a:t>
            </a:r>
            <a:r>
              <a:rPr lang="en-US" dirty="0"/>
              <a:t>100 MB / 5min is </a:t>
            </a:r>
            <a:r>
              <a:rPr lang="en-US" dirty="0" smtClean="0"/>
              <a:t>2.7 </a:t>
            </a:r>
            <a:r>
              <a:rPr lang="en-US" dirty="0"/>
              <a:t>Mbps</a:t>
            </a:r>
          </a:p>
          <a:p>
            <a:r>
              <a:rPr lang="en-US" dirty="0" smtClean="0"/>
              <a:t>(b) </a:t>
            </a:r>
            <a:r>
              <a:rPr lang="en-US" dirty="0"/>
              <a:t>1% of that -&gt; </a:t>
            </a:r>
            <a:r>
              <a:rPr lang="en-US" dirty="0" smtClean="0"/>
              <a:t>27Kbps</a:t>
            </a:r>
            <a:endParaRPr lang="en-US" dirty="0"/>
          </a:p>
        </p:txBody>
      </p:sp>
    </p:spTree>
    <p:extLst>
      <p:ext uri="{BB962C8B-B14F-4D97-AF65-F5344CB8AC3E}">
        <p14:creationId xmlns:p14="http://schemas.microsoft.com/office/powerpoint/2010/main" val="31753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08947" y="1029368"/>
            <a:ext cx="2326106" cy="8689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Is it on the data path?</a:t>
            </a:r>
            <a:endParaRPr lang="en-US" b="1" dirty="0">
              <a:solidFill>
                <a:schemeClr val="bg1"/>
              </a:solidFill>
            </a:endParaRPr>
          </a:p>
        </p:txBody>
      </p:sp>
      <p:cxnSp>
        <p:nvCxnSpPr>
          <p:cNvPr id="6" name="Straight Arrow Connector 5"/>
          <p:cNvCxnSpPr>
            <a:stCxn id="4" idx="2"/>
          </p:cNvCxnSpPr>
          <p:nvPr/>
        </p:nvCxnSpPr>
        <p:spPr>
          <a:xfrm flipH="1">
            <a:off x="3181684" y="1898316"/>
            <a:ext cx="1390316" cy="11897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stCxn id="4" idx="2"/>
          </p:cNvCxnSpPr>
          <p:nvPr/>
        </p:nvCxnSpPr>
        <p:spPr>
          <a:xfrm>
            <a:off x="4572000" y="1898316"/>
            <a:ext cx="1363579" cy="11897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440947" y="2219158"/>
            <a:ext cx="468473" cy="369332"/>
          </a:xfrm>
          <a:prstGeom prst="rect">
            <a:avLst/>
          </a:prstGeom>
          <a:noFill/>
        </p:spPr>
        <p:txBody>
          <a:bodyPr wrap="none" rtlCol="0">
            <a:spAutoFit/>
          </a:bodyPr>
          <a:lstStyle/>
          <a:p>
            <a:r>
              <a:rPr lang="en-US" dirty="0" smtClean="0"/>
              <a:t>No</a:t>
            </a:r>
            <a:endParaRPr lang="en-US" dirty="0"/>
          </a:p>
        </p:txBody>
      </p:sp>
      <p:sp>
        <p:nvSpPr>
          <p:cNvPr id="11" name="TextBox 10"/>
          <p:cNvSpPr txBox="1"/>
          <p:nvPr/>
        </p:nvSpPr>
        <p:spPr>
          <a:xfrm>
            <a:off x="5855946" y="3059668"/>
            <a:ext cx="2995569" cy="369332"/>
          </a:xfrm>
          <a:prstGeom prst="rect">
            <a:avLst/>
          </a:prstGeom>
          <a:noFill/>
        </p:spPr>
        <p:txBody>
          <a:bodyPr wrap="none" rtlCol="0">
            <a:spAutoFit/>
          </a:bodyPr>
          <a:lstStyle/>
          <a:p>
            <a:r>
              <a:rPr lang="en-US" dirty="0" smtClean="0"/>
              <a:t>Why are you even asking this.</a:t>
            </a:r>
            <a:endParaRPr lang="en-US" dirty="0"/>
          </a:p>
        </p:txBody>
      </p:sp>
      <p:sp>
        <p:nvSpPr>
          <p:cNvPr id="12" name="TextBox 11"/>
          <p:cNvSpPr txBox="1"/>
          <p:nvPr/>
        </p:nvSpPr>
        <p:spPr>
          <a:xfrm>
            <a:off x="3154947" y="2259627"/>
            <a:ext cx="511979" cy="369332"/>
          </a:xfrm>
          <a:prstGeom prst="rect">
            <a:avLst/>
          </a:prstGeom>
          <a:noFill/>
        </p:spPr>
        <p:txBody>
          <a:bodyPr wrap="none" rtlCol="0">
            <a:spAutoFit/>
          </a:bodyPr>
          <a:lstStyle/>
          <a:p>
            <a:r>
              <a:rPr lang="en-US" dirty="0" smtClean="0"/>
              <a:t>Yes</a:t>
            </a:r>
            <a:endParaRPr lang="en-US" dirty="0"/>
          </a:p>
        </p:txBody>
      </p:sp>
      <p:sp>
        <p:nvSpPr>
          <p:cNvPr id="13" name="Rectangle 12"/>
          <p:cNvSpPr/>
          <p:nvPr/>
        </p:nvSpPr>
        <p:spPr>
          <a:xfrm>
            <a:off x="2018631" y="3114842"/>
            <a:ext cx="2326106" cy="8689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rPr>
              <a:t>Is it a router or a switch?</a:t>
            </a:r>
            <a:endParaRPr lang="en-US" b="1" dirty="0">
              <a:solidFill>
                <a:schemeClr val="bg1"/>
              </a:solidFill>
            </a:endParaRPr>
          </a:p>
        </p:txBody>
      </p:sp>
      <p:cxnSp>
        <p:nvCxnSpPr>
          <p:cNvPr id="14" name="Straight Arrow Connector 13"/>
          <p:cNvCxnSpPr/>
          <p:nvPr/>
        </p:nvCxnSpPr>
        <p:spPr>
          <a:xfrm flipH="1">
            <a:off x="1636295" y="4059017"/>
            <a:ext cx="1390316" cy="11897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762641" y="4283606"/>
            <a:ext cx="511979" cy="369332"/>
          </a:xfrm>
          <a:prstGeom prst="rect">
            <a:avLst/>
          </a:prstGeom>
          <a:noFill/>
        </p:spPr>
        <p:txBody>
          <a:bodyPr wrap="none" rtlCol="0">
            <a:spAutoFit/>
          </a:bodyPr>
          <a:lstStyle/>
          <a:p>
            <a:r>
              <a:rPr lang="en-US" dirty="0" smtClean="0"/>
              <a:t>Yes</a:t>
            </a:r>
            <a:endParaRPr lang="en-US" dirty="0"/>
          </a:p>
        </p:txBody>
      </p:sp>
      <p:cxnSp>
        <p:nvCxnSpPr>
          <p:cNvPr id="17" name="Straight Arrow Connector 16"/>
          <p:cNvCxnSpPr/>
          <p:nvPr/>
        </p:nvCxnSpPr>
        <p:spPr>
          <a:xfrm>
            <a:off x="3328736" y="4058043"/>
            <a:ext cx="1363579" cy="11897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876264" y="4283970"/>
            <a:ext cx="468473" cy="369332"/>
          </a:xfrm>
          <a:prstGeom prst="rect">
            <a:avLst/>
          </a:prstGeom>
          <a:noFill/>
        </p:spPr>
        <p:txBody>
          <a:bodyPr wrap="none" rtlCol="0">
            <a:spAutoFit/>
          </a:bodyPr>
          <a:lstStyle/>
          <a:p>
            <a:r>
              <a:rPr lang="en-US" dirty="0" smtClean="0"/>
              <a:t>No</a:t>
            </a:r>
            <a:endParaRPr lang="en-US" dirty="0"/>
          </a:p>
        </p:txBody>
      </p:sp>
      <p:sp>
        <p:nvSpPr>
          <p:cNvPr id="20" name="TextBox 19"/>
          <p:cNvSpPr txBox="1"/>
          <p:nvPr/>
        </p:nvSpPr>
        <p:spPr>
          <a:xfrm>
            <a:off x="4510561" y="5274206"/>
            <a:ext cx="1762021" cy="369332"/>
          </a:xfrm>
          <a:prstGeom prst="rect">
            <a:avLst/>
          </a:prstGeom>
          <a:noFill/>
        </p:spPr>
        <p:txBody>
          <a:bodyPr wrap="none" rtlCol="0">
            <a:spAutoFit/>
          </a:bodyPr>
          <a:lstStyle/>
          <a:p>
            <a:r>
              <a:rPr lang="en-US" b="1" u="sng" dirty="0" smtClean="0"/>
              <a:t>It’s a Middlebox</a:t>
            </a:r>
            <a:endParaRPr lang="en-US" b="1" u="sng" dirty="0"/>
          </a:p>
        </p:txBody>
      </p:sp>
      <p:sp>
        <p:nvSpPr>
          <p:cNvPr id="21" name="TextBox 20"/>
          <p:cNvSpPr txBox="1"/>
          <p:nvPr/>
        </p:nvSpPr>
        <p:spPr>
          <a:xfrm>
            <a:off x="671357" y="5247832"/>
            <a:ext cx="2926364" cy="369332"/>
          </a:xfrm>
          <a:prstGeom prst="rect">
            <a:avLst/>
          </a:prstGeom>
          <a:noFill/>
        </p:spPr>
        <p:txBody>
          <a:bodyPr wrap="none" rtlCol="0">
            <a:spAutoFit/>
          </a:bodyPr>
          <a:lstStyle/>
          <a:p>
            <a:r>
              <a:rPr lang="en-US" dirty="0" smtClean="0"/>
              <a:t>It’s a router or a switch (duh).</a:t>
            </a:r>
            <a:endParaRPr lang="en-US" dirty="0"/>
          </a:p>
        </p:txBody>
      </p:sp>
    </p:spTree>
    <p:extLst>
      <p:ext uri="{BB962C8B-B14F-4D97-AF65-F5344CB8AC3E}">
        <p14:creationId xmlns:p14="http://schemas.microsoft.com/office/powerpoint/2010/main" val="26375056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en-US" dirty="0" smtClean="0"/>
              <a:t>You are building one of these in Project 3!</a:t>
            </a:r>
          </a:p>
          <a:p>
            <a:pPr marL="0" indent="0">
              <a:buNone/>
            </a:pPr>
            <a:r>
              <a:rPr lang="en-US" dirty="0" smtClean="0"/>
              <a:t>- Blocks traffic determined to be malicious.</a:t>
            </a:r>
          </a:p>
          <a:p>
            <a:pPr>
              <a:buFontTx/>
              <a:buChar char="-"/>
            </a:pPr>
            <a:r>
              <a:rPr lang="en-US" dirty="0" smtClean="0"/>
              <a:t>Often based on an “Access Control List” of filters for what is acceptable/unacceptable.</a:t>
            </a:r>
          </a:p>
          <a:p>
            <a:pPr>
              <a:buFontTx/>
              <a:buChar char="-"/>
            </a:pPr>
            <a:r>
              <a:rPr lang="en-US" dirty="0" smtClean="0"/>
              <a:t>Example: DROP </a:t>
            </a:r>
            <a:r>
              <a:rPr lang="en-US" dirty="0" err="1" smtClean="0"/>
              <a:t>src.port</a:t>
            </a:r>
            <a:r>
              <a:rPr lang="en-US" dirty="0" smtClean="0"/>
              <a:t> != 80</a:t>
            </a:r>
            <a:endParaRPr lang="en-US" dirty="0"/>
          </a:p>
        </p:txBody>
      </p:sp>
      <p:sp>
        <p:nvSpPr>
          <p:cNvPr id="2" name="Title 1"/>
          <p:cNvSpPr>
            <a:spLocks noGrp="1"/>
          </p:cNvSpPr>
          <p:nvPr>
            <p:ph type="title"/>
          </p:nvPr>
        </p:nvSpPr>
        <p:spPr/>
        <p:txBody>
          <a:bodyPr/>
          <a:lstStyle/>
          <a:p>
            <a:r>
              <a:rPr lang="en-US" dirty="0" smtClean="0"/>
              <a:t>Example: Firewalls</a:t>
            </a:r>
            <a:endParaRPr lang="en-US" dirty="0"/>
          </a:p>
        </p:txBody>
      </p:sp>
      <p:pic>
        <p:nvPicPr>
          <p:cNvPr id="4" name="Picture 1028"/>
          <p:cNvPicPr>
            <a:picLocks noChangeArrowheads="1"/>
          </p:cNvPicPr>
          <p:nvPr/>
        </p:nvPicPr>
        <p:blipFill>
          <a:blip r:embed="rId2" cstate="print"/>
          <a:srcRect/>
          <a:stretch>
            <a:fillRect/>
          </a:stretch>
        </p:blipFill>
        <p:spPr bwMode="auto">
          <a:xfrm>
            <a:off x="8013838" y="2219158"/>
            <a:ext cx="672962" cy="1640519"/>
          </a:xfrm>
          <a:prstGeom prst="rect">
            <a:avLst/>
          </a:prstGeom>
          <a:noFill/>
          <a:ln w="9525">
            <a:noFill/>
            <a:miter lim="800000"/>
            <a:headEnd/>
            <a:tailEnd/>
          </a:ln>
          <a:effectLst/>
        </p:spPr>
      </p:pic>
    </p:spTree>
    <p:extLst>
      <p:ext uri="{BB962C8B-B14F-4D97-AF65-F5344CB8AC3E}">
        <p14:creationId xmlns:p14="http://schemas.microsoft.com/office/powerpoint/2010/main" val="17917460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4"/>
          <p:cNvSpPr>
            <a:spLocks noGrp="1"/>
          </p:cNvSpPr>
          <p:nvPr>
            <p:ph idx="1"/>
          </p:nvPr>
        </p:nvSpPr>
        <p:spPr>
          <a:xfrm>
            <a:off x="457200" y="1630399"/>
            <a:ext cx="8229600" cy="4525963"/>
          </a:xfrm>
        </p:spPr>
        <p:txBody>
          <a:bodyPr>
            <a:normAutofit fontScale="92500" lnSpcReduction="20000"/>
          </a:bodyPr>
          <a:lstStyle/>
          <a:p>
            <a:pPr marL="0" indent="0">
              <a:buNone/>
            </a:pPr>
            <a:r>
              <a:rPr lang="en-US" dirty="0" smtClean="0"/>
              <a:t>Intermediates connections between multiple clients and external web servers.</a:t>
            </a:r>
          </a:p>
          <a:p>
            <a:pPr>
              <a:buFontTx/>
              <a:buChar char="-"/>
            </a:pPr>
            <a:r>
              <a:rPr lang="en-US" dirty="0" smtClean="0"/>
              <a:t>Key benefit: Caching</a:t>
            </a:r>
          </a:p>
          <a:p>
            <a:pPr>
              <a:buFontTx/>
              <a:buChar char="-"/>
            </a:pPr>
            <a:endParaRPr lang="en-US" dirty="0" smtClean="0"/>
          </a:p>
          <a:p>
            <a:pPr lvl="1">
              <a:buFontTx/>
              <a:buChar char="-"/>
            </a:pPr>
            <a:r>
              <a:rPr lang="en-US" dirty="0" smtClean="0"/>
              <a:t>One user accesses New York Times in the morning, after which 100 more access it as well. With a proxy, pay for 1/100 the bandwidth.</a:t>
            </a:r>
            <a:endParaRPr lang="en-US" dirty="0"/>
          </a:p>
        </p:txBody>
      </p:sp>
      <p:sp>
        <p:nvSpPr>
          <p:cNvPr id="2" name="Title 1"/>
          <p:cNvSpPr>
            <a:spLocks noGrp="1"/>
          </p:cNvSpPr>
          <p:nvPr>
            <p:ph type="title"/>
          </p:nvPr>
        </p:nvSpPr>
        <p:spPr/>
        <p:txBody>
          <a:bodyPr>
            <a:normAutofit/>
          </a:bodyPr>
          <a:lstStyle/>
          <a:p>
            <a:r>
              <a:rPr lang="en-US" dirty="0" smtClean="0"/>
              <a:t>Example: Proxy</a:t>
            </a:r>
            <a:endParaRPr lang="en-US" dirty="0"/>
          </a:p>
        </p:txBody>
      </p:sp>
      <p:pic>
        <p:nvPicPr>
          <p:cNvPr id="6" name="Picture 102" descr="WAE"/>
          <p:cNvPicPr>
            <a:picLocks noChangeAspect="1" noChangeArrowheads="1"/>
          </p:cNvPicPr>
          <p:nvPr/>
        </p:nvPicPr>
        <p:blipFill>
          <a:blip r:embed="rId2" cstate="print"/>
          <a:srcRect/>
          <a:stretch>
            <a:fillRect/>
          </a:stretch>
        </p:blipFill>
        <p:spPr bwMode="auto">
          <a:xfrm>
            <a:off x="6498384" y="3466951"/>
            <a:ext cx="1013647" cy="692519"/>
          </a:xfrm>
          <a:prstGeom prst="rect">
            <a:avLst/>
          </a:prstGeom>
          <a:noFill/>
        </p:spPr>
      </p:pic>
      <p:cxnSp>
        <p:nvCxnSpPr>
          <p:cNvPr id="8" name="Straight Connector 7"/>
          <p:cNvCxnSpPr/>
          <p:nvPr/>
        </p:nvCxnSpPr>
        <p:spPr>
          <a:xfrm flipH="1" flipV="1">
            <a:off x="5090694" y="3466951"/>
            <a:ext cx="1407690" cy="130157"/>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flipV="1">
            <a:off x="5090694" y="3814586"/>
            <a:ext cx="1407690"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5090694" y="4039542"/>
            <a:ext cx="1407690" cy="11992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a:off x="7512031" y="3814586"/>
            <a:ext cx="1174769" cy="22301"/>
          </a:xfrm>
          <a:prstGeom prst="line">
            <a:avLst/>
          </a:prstGeom>
        </p:spPr>
        <p:style>
          <a:lnRef idx="2">
            <a:schemeClr val="accent1"/>
          </a:lnRef>
          <a:fillRef idx="0">
            <a:schemeClr val="accent1"/>
          </a:fillRef>
          <a:effectRef idx="1">
            <a:schemeClr val="accent1"/>
          </a:effectRef>
          <a:fontRef idx="minor">
            <a:schemeClr val="tx1"/>
          </a:fontRef>
        </p:style>
      </p:cxnSp>
      <p:pic>
        <p:nvPicPr>
          <p:cNvPr id="16" name="Picture 22"/>
          <p:cNvPicPr>
            <a:picLocks noChangeArrowheads="1"/>
          </p:cNvPicPr>
          <p:nvPr/>
        </p:nvPicPr>
        <p:blipFill>
          <a:blip r:embed="rId3" cstate="print"/>
          <a:srcRect/>
          <a:stretch>
            <a:fillRect/>
          </a:stretch>
        </p:blipFill>
        <p:spPr bwMode="auto">
          <a:xfrm>
            <a:off x="4517168" y="4072633"/>
            <a:ext cx="573526" cy="471492"/>
          </a:xfrm>
          <a:prstGeom prst="rect">
            <a:avLst/>
          </a:prstGeom>
          <a:noFill/>
          <a:ln w="9525">
            <a:noFill/>
            <a:miter lim="800000"/>
            <a:headEnd/>
            <a:tailEnd/>
          </a:ln>
          <a:effectLst/>
        </p:spPr>
      </p:pic>
      <p:pic>
        <p:nvPicPr>
          <p:cNvPr id="17" name="Picture 22"/>
          <p:cNvPicPr>
            <a:picLocks noChangeArrowheads="1"/>
          </p:cNvPicPr>
          <p:nvPr/>
        </p:nvPicPr>
        <p:blipFill>
          <a:blip r:embed="rId3" cstate="print"/>
          <a:srcRect/>
          <a:stretch>
            <a:fillRect/>
          </a:stretch>
        </p:blipFill>
        <p:spPr bwMode="auto">
          <a:xfrm>
            <a:off x="4438273" y="3606914"/>
            <a:ext cx="573526" cy="471492"/>
          </a:xfrm>
          <a:prstGeom prst="rect">
            <a:avLst/>
          </a:prstGeom>
          <a:noFill/>
          <a:ln w="9525">
            <a:noFill/>
            <a:miter lim="800000"/>
            <a:headEnd/>
            <a:tailEnd/>
          </a:ln>
          <a:effectLst/>
        </p:spPr>
      </p:pic>
      <p:pic>
        <p:nvPicPr>
          <p:cNvPr id="18" name="Picture 22"/>
          <p:cNvPicPr>
            <a:picLocks noChangeArrowheads="1"/>
          </p:cNvPicPr>
          <p:nvPr/>
        </p:nvPicPr>
        <p:blipFill>
          <a:blip r:embed="rId3" cstate="print"/>
          <a:srcRect/>
          <a:stretch>
            <a:fillRect/>
          </a:stretch>
        </p:blipFill>
        <p:spPr bwMode="auto">
          <a:xfrm>
            <a:off x="4557273" y="3125616"/>
            <a:ext cx="573526" cy="471492"/>
          </a:xfrm>
          <a:prstGeom prst="rect">
            <a:avLst/>
          </a:prstGeom>
          <a:noFill/>
          <a:ln w="9525">
            <a:noFill/>
            <a:miter lim="800000"/>
            <a:headEnd/>
            <a:tailEnd/>
          </a:ln>
          <a:effectLst/>
        </p:spPr>
      </p:pic>
      <p:pic>
        <p:nvPicPr>
          <p:cNvPr id="19" name="Picture 42" descr="File Server_Updated2005"/>
          <p:cNvPicPr>
            <a:picLocks noChangeAspect="1" noChangeArrowheads="1"/>
          </p:cNvPicPr>
          <p:nvPr/>
        </p:nvPicPr>
        <p:blipFill>
          <a:blip r:embed="rId4" cstate="print"/>
          <a:srcRect/>
          <a:stretch>
            <a:fillRect/>
          </a:stretch>
        </p:blipFill>
        <p:spPr bwMode="auto">
          <a:xfrm>
            <a:off x="8356408" y="3375164"/>
            <a:ext cx="660784" cy="878843"/>
          </a:xfrm>
          <a:prstGeom prst="rect">
            <a:avLst/>
          </a:prstGeom>
          <a:noFill/>
        </p:spPr>
      </p:pic>
    </p:spTree>
    <p:extLst>
      <p:ext uri="{BB962C8B-B14F-4D97-AF65-F5344CB8AC3E}">
        <p14:creationId xmlns:p14="http://schemas.microsoft.com/office/powerpoint/2010/main" val="35861983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20" name="Content Placeholder 4"/>
          <p:cNvSpPr>
            <a:spLocks noGrp="1"/>
          </p:cNvSpPr>
          <p:nvPr>
            <p:ph idx="1"/>
          </p:nvPr>
        </p:nvSpPr>
        <p:spPr>
          <a:xfrm>
            <a:off x="577517" y="1991347"/>
            <a:ext cx="8229600" cy="4525963"/>
          </a:xfrm>
        </p:spPr>
        <p:txBody>
          <a:bodyPr>
            <a:normAutofit/>
          </a:bodyPr>
          <a:lstStyle/>
          <a:p>
            <a:pPr marL="0" indent="0">
              <a:buNone/>
            </a:pPr>
            <a:r>
              <a:rPr lang="en-US" dirty="0" smtClean="0"/>
              <a:t>Allows multiple clients using private IP addresses to share a public IP address.</a:t>
            </a:r>
          </a:p>
          <a:p>
            <a:pPr>
              <a:buFontTx/>
              <a:buChar char="-"/>
            </a:pPr>
            <a:r>
              <a:rPr lang="en-US" dirty="0" smtClean="0"/>
              <a:t>Invented to solve IPv4 Address Exhaustion</a:t>
            </a:r>
          </a:p>
          <a:p>
            <a:pPr>
              <a:buFontTx/>
              <a:buChar char="-"/>
            </a:pPr>
            <a:r>
              <a:rPr lang="en-US" dirty="0" smtClean="0"/>
              <a:t>Your home network almost certainly uses a NAT.</a:t>
            </a:r>
          </a:p>
        </p:txBody>
      </p:sp>
      <p:pic>
        <p:nvPicPr>
          <p:cNvPr id="13" name="Picture 35" descr="Application Control Engine"/>
          <p:cNvPicPr>
            <a:picLocks noChangeAspect="1" noChangeArrowheads="1"/>
          </p:cNvPicPr>
          <p:nvPr/>
        </p:nvPicPr>
        <p:blipFill>
          <a:blip r:embed="rId2" cstate="print"/>
          <a:srcRect/>
          <a:stretch>
            <a:fillRect/>
          </a:stretch>
        </p:blipFill>
        <p:spPr bwMode="auto">
          <a:xfrm rot="10800000" flipV="1">
            <a:off x="7168982" y="1991347"/>
            <a:ext cx="1673711" cy="882864"/>
          </a:xfrm>
          <a:prstGeom prst="rect">
            <a:avLst/>
          </a:prstGeom>
          <a:noFill/>
        </p:spPr>
      </p:pic>
    </p:spTree>
    <p:extLst>
      <p:ext uri="{BB962C8B-B14F-4D97-AF65-F5344CB8AC3E}">
        <p14:creationId xmlns:p14="http://schemas.microsoft.com/office/powerpoint/2010/main" val="31471930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20" name="Content Placeholder 4"/>
          <p:cNvSpPr>
            <a:spLocks noGrp="1"/>
          </p:cNvSpPr>
          <p:nvPr>
            <p:ph idx="1"/>
          </p:nvPr>
        </p:nvSpPr>
        <p:spPr>
          <a:xfrm>
            <a:off x="577517" y="1991347"/>
            <a:ext cx="8229600" cy="4525963"/>
          </a:xfrm>
        </p:spPr>
        <p:txBody>
          <a:bodyPr>
            <a:normAutofit/>
          </a:bodyPr>
          <a:lstStyle/>
          <a:p>
            <a:pPr marL="0" indent="0">
              <a:buNone/>
            </a:pPr>
            <a:r>
              <a:rPr lang="en-US" dirty="0" smtClean="0"/>
              <a:t>Private IP Address Ranges:</a:t>
            </a:r>
          </a:p>
          <a:p>
            <a:pPr marL="0" indent="0">
              <a:buNone/>
            </a:pPr>
            <a:r>
              <a:rPr lang="en-US" dirty="0"/>
              <a:t>	</a:t>
            </a:r>
            <a:r>
              <a:rPr lang="en-US" dirty="0" smtClean="0"/>
              <a:t>-</a:t>
            </a:r>
            <a:r>
              <a:rPr lang="en-US" dirty="0" smtClean="0">
                <a:solidFill>
                  <a:schemeClr val="accent6"/>
                </a:solidFill>
              </a:rPr>
              <a:t>10.0.0.0/8</a:t>
            </a:r>
            <a:r>
              <a:rPr lang="en-US" dirty="0" smtClean="0"/>
              <a:t>, </a:t>
            </a:r>
            <a:r>
              <a:rPr lang="en-US" dirty="0" smtClean="0">
                <a:solidFill>
                  <a:schemeClr val="accent1"/>
                </a:solidFill>
              </a:rPr>
              <a:t>172.16.0.0/12</a:t>
            </a:r>
            <a:r>
              <a:rPr lang="en-US" dirty="0" smtClean="0"/>
              <a:t>, </a:t>
            </a:r>
            <a:r>
              <a:rPr lang="en-US" dirty="0" smtClean="0">
                <a:solidFill>
                  <a:schemeClr val="accent2"/>
                </a:solidFill>
              </a:rPr>
              <a:t>192.168.0.0/16</a:t>
            </a:r>
          </a:p>
          <a:p>
            <a:pPr marL="0" indent="0">
              <a:buNone/>
            </a:pPr>
            <a:r>
              <a:rPr lang="en-US" dirty="0" smtClean="0"/>
              <a:t>Not publicly routable – reserved for use </a:t>
            </a:r>
            <a:r>
              <a:rPr lang="en-US" u="sng" dirty="0" smtClean="0"/>
              <a:t>within</a:t>
            </a:r>
            <a:r>
              <a:rPr lang="en-US" dirty="0" smtClean="0"/>
              <a:t> a private network only.</a:t>
            </a:r>
          </a:p>
        </p:txBody>
      </p:sp>
    </p:spTree>
    <p:extLst>
      <p:ext uri="{BB962C8B-B14F-4D97-AF65-F5344CB8AC3E}">
        <p14:creationId xmlns:p14="http://schemas.microsoft.com/office/powerpoint/2010/main" val="38139269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2153589558"/>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endParaRPr lang="en-US"/>
                    </a:p>
                  </a:txBody>
                  <a:tcPr/>
                </a:tc>
                <a:tc>
                  <a:txBody>
                    <a:bodyPr/>
                    <a:lstStyle/>
                    <a:p>
                      <a:endParaRPr lang="en-US" dirty="0"/>
                    </a:p>
                  </a:txBody>
                  <a:tcPr/>
                </a:tc>
              </a:tr>
              <a:tr h="309145">
                <a:tc>
                  <a:txBody>
                    <a:bodyPr/>
                    <a:lstStyle/>
                    <a:p>
                      <a:endParaRPr lang="en-US"/>
                    </a:p>
                  </a:txBody>
                  <a:tcPr/>
                </a:tc>
                <a:tc>
                  <a:txBody>
                    <a:bodyPr/>
                    <a:lstStyle/>
                    <a:p>
                      <a:endParaRPr lang="en-US"/>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Tree>
    <p:extLst>
      <p:ext uri="{BB962C8B-B14F-4D97-AF65-F5344CB8AC3E}">
        <p14:creationId xmlns:p14="http://schemas.microsoft.com/office/powerpoint/2010/main" val="26909211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r>
              <a:rPr lang="en-US" dirty="0" smtClean="0"/>
              <a:t>Network Address Translator</a:t>
            </a:r>
            <a:endParaRPr lang="en-US" dirty="0"/>
          </a:p>
        </p:txBody>
      </p:sp>
      <p:sp>
        <p:nvSpPr>
          <p:cNvPr id="4" name="Rectangle 3"/>
          <p:cNvSpPr/>
          <p:nvPr/>
        </p:nvSpPr>
        <p:spPr>
          <a:xfrm>
            <a:off x="3515895" y="3034632"/>
            <a:ext cx="2927684" cy="223252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smtClean="0">
                <a:solidFill>
                  <a:schemeClr val="bg1"/>
                </a:solidFill>
              </a:rPr>
              <a:t>Mr. NAT</a:t>
            </a: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endParaRPr lang="en-US" b="1" dirty="0" smtClean="0">
              <a:solidFill>
                <a:schemeClr val="bg1"/>
              </a:solidFill>
            </a:endParaRPr>
          </a:p>
        </p:txBody>
      </p:sp>
      <p:pic>
        <p:nvPicPr>
          <p:cNvPr id="6" name="Picture 37"/>
          <p:cNvPicPr>
            <a:picLocks noChangeArrowheads="1"/>
          </p:cNvPicPr>
          <p:nvPr/>
        </p:nvPicPr>
        <p:blipFill>
          <a:blip r:embed="rId2" cstate="print"/>
          <a:srcRect/>
          <a:stretch>
            <a:fillRect/>
          </a:stretch>
        </p:blipFill>
        <p:spPr bwMode="auto">
          <a:xfrm>
            <a:off x="7303614" y="3760621"/>
            <a:ext cx="1071449" cy="630485"/>
          </a:xfrm>
          <a:prstGeom prst="rect">
            <a:avLst/>
          </a:prstGeom>
          <a:noFill/>
          <a:ln w="9525">
            <a:noFill/>
            <a:miter lim="800000"/>
            <a:headEnd/>
            <a:tailEnd/>
          </a:ln>
          <a:effectLst/>
        </p:spPr>
      </p:pic>
      <p:pic>
        <p:nvPicPr>
          <p:cNvPr id="7" name="Picture 37"/>
          <p:cNvPicPr>
            <a:picLocks noChangeArrowheads="1"/>
          </p:cNvPicPr>
          <p:nvPr/>
        </p:nvPicPr>
        <p:blipFill>
          <a:blip r:embed="rId2" cstate="print"/>
          <a:srcRect/>
          <a:stretch>
            <a:fillRect/>
          </a:stretch>
        </p:blipFill>
        <p:spPr bwMode="auto">
          <a:xfrm>
            <a:off x="1774435" y="3835652"/>
            <a:ext cx="1071449" cy="630485"/>
          </a:xfrm>
          <a:prstGeom prst="rect">
            <a:avLst/>
          </a:prstGeom>
          <a:noFill/>
          <a:ln w="9525">
            <a:noFill/>
            <a:miter lim="800000"/>
            <a:headEnd/>
            <a:tailEnd/>
          </a:ln>
          <a:effectLst/>
        </p:spPr>
      </p:pic>
      <p:cxnSp>
        <p:nvCxnSpPr>
          <p:cNvPr id="8" name="Straight Connector 7"/>
          <p:cNvCxnSpPr>
            <a:stCxn id="7" idx="3"/>
            <a:endCxn id="4" idx="1"/>
          </p:cNvCxnSpPr>
          <p:nvPr/>
        </p:nvCxnSpPr>
        <p:spPr>
          <a:xfrm>
            <a:off x="2845884" y="4150895"/>
            <a:ext cx="67001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443579" y="4150895"/>
            <a:ext cx="860035"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22"/>
          <p:cNvPicPr>
            <a:picLocks noChangeArrowheads="1"/>
          </p:cNvPicPr>
          <p:nvPr/>
        </p:nvPicPr>
        <p:blipFill>
          <a:blip r:embed="rId3" cstate="print"/>
          <a:srcRect/>
          <a:stretch>
            <a:fillRect/>
          </a:stretch>
        </p:blipFill>
        <p:spPr bwMode="auto">
          <a:xfrm>
            <a:off x="309062" y="2177967"/>
            <a:ext cx="959852" cy="708473"/>
          </a:xfrm>
          <a:prstGeom prst="rect">
            <a:avLst/>
          </a:prstGeom>
          <a:noFill/>
          <a:ln w="9525">
            <a:noFill/>
            <a:miter lim="800000"/>
            <a:headEnd/>
            <a:tailEnd/>
          </a:ln>
          <a:effectLst/>
        </p:spPr>
      </p:pic>
      <p:pic>
        <p:nvPicPr>
          <p:cNvPr id="15" name="Picture 22"/>
          <p:cNvPicPr>
            <a:picLocks noChangeArrowheads="1"/>
          </p:cNvPicPr>
          <p:nvPr/>
        </p:nvPicPr>
        <p:blipFill>
          <a:blip r:embed="rId3" cstate="print"/>
          <a:srcRect/>
          <a:stretch>
            <a:fillRect/>
          </a:stretch>
        </p:blipFill>
        <p:spPr bwMode="auto">
          <a:xfrm>
            <a:off x="309062" y="3682633"/>
            <a:ext cx="959852" cy="708473"/>
          </a:xfrm>
          <a:prstGeom prst="rect">
            <a:avLst/>
          </a:prstGeom>
          <a:noFill/>
          <a:ln w="9525">
            <a:noFill/>
            <a:miter lim="800000"/>
            <a:headEnd/>
            <a:tailEnd/>
          </a:ln>
          <a:effectLst/>
        </p:spPr>
      </p:pic>
      <p:pic>
        <p:nvPicPr>
          <p:cNvPr id="16" name="Picture 22"/>
          <p:cNvPicPr>
            <a:picLocks noChangeArrowheads="1"/>
          </p:cNvPicPr>
          <p:nvPr/>
        </p:nvPicPr>
        <p:blipFill>
          <a:blip r:embed="rId3" cstate="print"/>
          <a:srcRect/>
          <a:stretch>
            <a:fillRect/>
          </a:stretch>
        </p:blipFill>
        <p:spPr bwMode="auto">
          <a:xfrm>
            <a:off x="309062" y="5267158"/>
            <a:ext cx="959852" cy="708473"/>
          </a:xfrm>
          <a:prstGeom prst="rect">
            <a:avLst/>
          </a:prstGeom>
          <a:noFill/>
          <a:ln w="9525">
            <a:noFill/>
            <a:miter lim="800000"/>
            <a:headEnd/>
            <a:tailEnd/>
          </a:ln>
          <a:effectLst/>
        </p:spPr>
      </p:pic>
      <p:sp>
        <p:nvSpPr>
          <p:cNvPr id="13" name="TextBox 12"/>
          <p:cNvSpPr txBox="1"/>
          <p:nvPr/>
        </p:nvSpPr>
        <p:spPr>
          <a:xfrm>
            <a:off x="262604" y="1807229"/>
            <a:ext cx="1912866" cy="369332"/>
          </a:xfrm>
          <a:prstGeom prst="rect">
            <a:avLst/>
          </a:prstGeom>
          <a:noFill/>
        </p:spPr>
        <p:txBody>
          <a:bodyPr wrap="none" rtlCol="0">
            <a:spAutoFit/>
          </a:bodyPr>
          <a:lstStyle/>
          <a:p>
            <a:r>
              <a:rPr lang="en-US" dirty="0" smtClean="0"/>
              <a:t>Mr. Scott: 10.0.0.5</a:t>
            </a:r>
            <a:endParaRPr lang="en-US" dirty="0"/>
          </a:p>
        </p:txBody>
      </p:sp>
      <p:sp>
        <p:nvSpPr>
          <p:cNvPr id="18" name="TextBox 17"/>
          <p:cNvSpPr txBox="1"/>
          <p:nvPr/>
        </p:nvSpPr>
        <p:spPr>
          <a:xfrm>
            <a:off x="218934" y="3244334"/>
            <a:ext cx="2018501" cy="369332"/>
          </a:xfrm>
          <a:prstGeom prst="rect">
            <a:avLst/>
          </a:prstGeom>
          <a:noFill/>
        </p:spPr>
        <p:txBody>
          <a:bodyPr wrap="none" rtlCol="0">
            <a:spAutoFit/>
          </a:bodyPr>
          <a:lstStyle/>
          <a:p>
            <a:r>
              <a:rPr lang="en-US" dirty="0" smtClean="0"/>
              <a:t>Mr. Panda: 10.0.0.4</a:t>
            </a:r>
            <a:endParaRPr lang="en-US" dirty="0"/>
          </a:p>
        </p:txBody>
      </p:sp>
      <p:sp>
        <p:nvSpPr>
          <p:cNvPr id="19" name="TextBox 18"/>
          <p:cNvSpPr txBox="1"/>
          <p:nvPr/>
        </p:nvSpPr>
        <p:spPr>
          <a:xfrm>
            <a:off x="262604" y="4897826"/>
            <a:ext cx="1998865" cy="369332"/>
          </a:xfrm>
          <a:prstGeom prst="rect">
            <a:avLst/>
          </a:prstGeom>
          <a:noFill/>
        </p:spPr>
        <p:txBody>
          <a:bodyPr wrap="none" rtlCol="0">
            <a:spAutoFit/>
          </a:bodyPr>
          <a:lstStyle/>
          <a:p>
            <a:r>
              <a:rPr lang="en-US" dirty="0" smtClean="0"/>
              <a:t>Ms. Mittal: 10.0.0.3</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1273872041"/>
              </p:ext>
            </p:extLst>
          </p:nvPr>
        </p:nvGraphicFramePr>
        <p:xfrm>
          <a:off x="3515895" y="3613666"/>
          <a:ext cx="2927684" cy="1463040"/>
        </p:xfrm>
        <a:graphic>
          <a:graphicData uri="http://schemas.openxmlformats.org/drawingml/2006/table">
            <a:tbl>
              <a:tblPr firstRow="1" bandRow="1">
                <a:tableStyleId>{10A1B5D5-9B99-4C35-A422-299274C87663}</a:tableStyleId>
              </a:tblPr>
              <a:tblGrid>
                <a:gridCol w="1778000"/>
                <a:gridCol w="1149684"/>
              </a:tblGrid>
              <a:tr h="309145">
                <a:tc>
                  <a:txBody>
                    <a:bodyPr/>
                    <a:lstStyle/>
                    <a:p>
                      <a:r>
                        <a:rPr lang="en-US" dirty="0" smtClean="0"/>
                        <a:t>Internal</a:t>
                      </a:r>
                      <a:endParaRPr lang="en-US" dirty="0"/>
                    </a:p>
                  </a:txBody>
                  <a:tcPr/>
                </a:tc>
                <a:tc>
                  <a:txBody>
                    <a:bodyPr/>
                    <a:lstStyle/>
                    <a:p>
                      <a:r>
                        <a:rPr lang="en-US" dirty="0" smtClean="0"/>
                        <a:t>External</a:t>
                      </a:r>
                      <a:endParaRPr lang="en-US" dirty="0"/>
                    </a:p>
                  </a:txBody>
                  <a:tcPr/>
                </a:tc>
              </a:tr>
              <a:tr h="309145">
                <a:tc>
                  <a:txBody>
                    <a:bodyPr/>
                    <a:lstStyle/>
                    <a:p>
                      <a:endParaRPr lang="en-US"/>
                    </a:p>
                  </a:txBody>
                  <a:tcPr/>
                </a:tc>
                <a:tc>
                  <a:txBody>
                    <a:bodyPr/>
                    <a:lstStyle/>
                    <a:p>
                      <a:endParaRPr lang="en-US" dirty="0"/>
                    </a:p>
                  </a:txBody>
                  <a:tcPr/>
                </a:tc>
              </a:tr>
              <a:tr h="309145">
                <a:tc>
                  <a:txBody>
                    <a:bodyPr/>
                    <a:lstStyle/>
                    <a:p>
                      <a:endParaRPr lang="en-US"/>
                    </a:p>
                  </a:txBody>
                  <a:tcPr/>
                </a:tc>
                <a:tc>
                  <a:txBody>
                    <a:bodyPr/>
                    <a:lstStyle/>
                    <a:p>
                      <a:endParaRPr lang="en-US"/>
                    </a:p>
                  </a:txBody>
                  <a:tcPr/>
                </a:tc>
              </a:tr>
              <a:tr h="309145">
                <a:tc>
                  <a:txBody>
                    <a:bodyPr/>
                    <a:lstStyle/>
                    <a:p>
                      <a:endParaRPr lang="en-US"/>
                    </a:p>
                  </a:txBody>
                  <a:tcPr/>
                </a:tc>
                <a:tc>
                  <a:txBody>
                    <a:bodyPr/>
                    <a:lstStyle/>
                    <a:p>
                      <a:endParaRPr lang="en-US" dirty="0"/>
                    </a:p>
                  </a:txBody>
                  <a:tcPr/>
                </a:tc>
              </a:tr>
            </a:tbl>
          </a:graphicData>
        </a:graphic>
      </p:graphicFrame>
      <p:sp>
        <p:nvSpPr>
          <p:cNvPr id="21" name="TextBox 20"/>
          <p:cNvSpPr txBox="1"/>
          <p:nvPr/>
        </p:nvSpPr>
        <p:spPr>
          <a:xfrm>
            <a:off x="5390748" y="2517108"/>
            <a:ext cx="2498626" cy="369332"/>
          </a:xfrm>
          <a:prstGeom prst="rect">
            <a:avLst/>
          </a:prstGeom>
          <a:noFill/>
        </p:spPr>
        <p:txBody>
          <a:bodyPr wrap="none" rtlCol="0">
            <a:spAutoFit/>
          </a:bodyPr>
          <a:lstStyle/>
          <a:p>
            <a:r>
              <a:rPr lang="en-US" dirty="0" smtClean="0"/>
              <a:t>Mr. NAT: 169.229.49.103</a:t>
            </a:r>
            <a:endParaRPr lang="en-US" dirty="0"/>
          </a:p>
        </p:txBody>
      </p:sp>
      <p:sp>
        <p:nvSpPr>
          <p:cNvPr id="3" name="Rectangle 2"/>
          <p:cNvSpPr/>
          <p:nvPr/>
        </p:nvSpPr>
        <p:spPr>
          <a:xfrm>
            <a:off x="309062" y="2269445"/>
            <a:ext cx="2392947" cy="91189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t>Dst</a:t>
            </a:r>
            <a:r>
              <a:rPr lang="en-US" dirty="0" smtClean="0"/>
              <a:t>: 7.6.5.4 p80</a:t>
            </a:r>
          </a:p>
          <a:p>
            <a:pPr algn="ctr"/>
            <a:r>
              <a:rPr lang="en-US" dirty="0" smtClean="0"/>
              <a:t>From: 10.0.0.5 p 5678</a:t>
            </a:r>
            <a:endParaRPr lang="en-US" dirty="0"/>
          </a:p>
        </p:txBody>
      </p:sp>
    </p:spTree>
    <p:extLst>
      <p:ext uri="{BB962C8B-B14F-4D97-AF65-F5344CB8AC3E}">
        <p14:creationId xmlns:p14="http://schemas.microsoft.com/office/powerpoint/2010/main" val="5758869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3196</TotalTime>
  <Words>979</Words>
  <Application>Microsoft Macintosh PowerPoint</Application>
  <PresentationFormat>On-screen Show (4:3)</PresentationFormat>
  <Paragraphs>259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Twilight</vt:lpstr>
      <vt:lpstr>Middleboxes &amp;  Network Appliances</vt:lpstr>
      <vt:lpstr>What is a middlebox?</vt:lpstr>
      <vt:lpstr>PowerPoint Presentation</vt:lpstr>
      <vt:lpstr>Example: Firewalls</vt:lpstr>
      <vt:lpstr>Example: Proxy</vt:lpstr>
      <vt:lpstr>Example:  Network Address Translator</vt:lpstr>
      <vt:lpstr>Example:  Network Address Translator</vt:lpstr>
      <vt:lpstr>Example:  Network Address Translator</vt:lpstr>
      <vt:lpstr>Example:  Network Address Translator</vt:lpstr>
      <vt:lpstr>Example:  Network Address Translator</vt:lpstr>
      <vt:lpstr>Example:  Network Address Translator</vt:lpstr>
      <vt:lpstr>Example:  Network Address Translator</vt:lpstr>
      <vt:lpstr>Example:  Network Address Translator</vt:lpstr>
      <vt:lpstr>Example:  Network Address Translator</vt:lpstr>
      <vt:lpstr>Example:  Network Address Translator</vt:lpstr>
      <vt:lpstr>Example:  Network Address Translator</vt:lpstr>
      <vt:lpstr>Example:  Network Address Translator</vt:lpstr>
      <vt:lpstr>Example:  Network Address Translator</vt:lpstr>
      <vt:lpstr>Problems &amp; Answers</vt:lpstr>
      <vt:lpstr>(1)</vt:lpstr>
      <vt:lpstr>(2)</vt:lpstr>
      <vt:lpstr>(2)</vt:lpstr>
      <vt:lpstr>(3)</vt:lpstr>
      <vt:lpstr>(4)</vt:lpstr>
      <vt:lpstr>(5)</vt:lpstr>
      <vt:lpstr>(6)</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Middleboxes &amp;  Network Appliances</dc:title>
  <dc:creator>Justine Sherry</dc:creator>
  <cp:lastModifiedBy>Radhika Mittal</cp:lastModifiedBy>
  <cp:revision>45</cp:revision>
  <dcterms:created xsi:type="dcterms:W3CDTF">2013-11-18T06:12:36Z</dcterms:created>
  <dcterms:modified xsi:type="dcterms:W3CDTF">2013-11-26T20:28:08Z</dcterms:modified>
</cp:coreProperties>
</file>