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89" r:id="rId3"/>
    <p:sldId id="293" r:id="rId4"/>
    <p:sldId id="275" r:id="rId5"/>
    <p:sldId id="284" r:id="rId6"/>
    <p:sldId id="276" r:id="rId7"/>
    <p:sldId id="267" r:id="rId8"/>
    <p:sldId id="285" r:id="rId9"/>
    <p:sldId id="277" r:id="rId10"/>
    <p:sldId id="287" r:id="rId11"/>
    <p:sldId id="288" r:id="rId12"/>
    <p:sldId id="268" r:id="rId13"/>
    <p:sldId id="282" r:id="rId14"/>
    <p:sldId id="274" r:id="rId15"/>
    <p:sldId id="278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6" autoAdjust="0"/>
    <p:restoredTop sz="75057" autoAdjust="0"/>
  </p:normalViewPr>
  <p:slideViewPr>
    <p:cSldViewPr snapToGrid="0" snapToObjects="1">
      <p:cViewPr varScale="1">
        <p:scale>
          <a:sx n="109" d="100"/>
          <a:sy n="109" d="100"/>
        </p:scale>
        <p:origin x="-12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63F0F-6216-4177-97BF-E453AD8C25EE}" type="datetimeFigureOut">
              <a:rPr lang="en-US" smtClean="0"/>
              <a:t>9/11/13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5D9B6-C285-42C9-9538-8800B8D6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2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D9B6-C285-42C9-9538-8800B8D63E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93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D9B6-C285-42C9-9538-8800B8D63E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9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2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7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4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2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3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6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3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7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0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2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1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19F2C-884A-4F41-8B45-5B3A5E8CEE93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9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Introductory Topics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9439"/>
          </a:xfrm>
        </p:spPr>
        <p:txBody>
          <a:bodyPr/>
          <a:lstStyle/>
          <a:p>
            <a:r>
              <a:rPr lang="en-US" sz="2800" dirty="0" smtClean="0"/>
              <a:t>EE122 TAs past and present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4304" y="285498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39731" y="7774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67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51902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err="1" smtClean="0"/>
              <a:t>Bursty</a:t>
            </a:r>
            <a:endParaRPr lang="en-US" sz="6000" b="1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194304" y="3366679"/>
            <a:ext cx="2286000" cy="762000"/>
            <a:chOff x="2016" y="1680"/>
            <a:chExt cx="1440" cy="48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016" y="1680"/>
              <a:ext cx="1056" cy="480"/>
            </a:xfrm>
            <a:custGeom>
              <a:avLst/>
              <a:gdLst>
                <a:gd name="T0" fmla="*/ 0 w 1056"/>
                <a:gd name="T1" fmla="*/ 0 h 480"/>
                <a:gd name="T2" fmla="*/ 1056 w 1056"/>
                <a:gd name="T3" fmla="*/ 0 h 480"/>
                <a:gd name="T4" fmla="*/ 1056 w 1056"/>
                <a:gd name="T5" fmla="*/ 480 h 480"/>
                <a:gd name="T6" fmla="*/ 0 w 1056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6" h="480">
                  <a:moveTo>
                    <a:pt x="0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3072" y="1728"/>
              <a:ext cx="384" cy="38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5480304" y="3747679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 bwMode="auto">
          <a:xfrm>
            <a:off x="-3200400" y="3442879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-791125" y="3442879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-1434591" y="3442879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-2010325" y="3442879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-2619925" y="3442879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28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3.7037E-7 L 0.62014 -3.7037E-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0.62379 -3.7037E-7 " pathEditMode="relative" rAng="0" ptsTypes="AA">
                                      <p:cBhvr>
                                        <p:cTn id="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62205 -3.7037E-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-3.7037E-7 L 0.62396 -3.7037E-7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3.7037E-7 L 0.6184 -3.7037E-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194304" y="3372136"/>
            <a:ext cx="2286000" cy="762000"/>
            <a:chOff x="2016" y="1680"/>
            <a:chExt cx="1440" cy="48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016" y="1680"/>
              <a:ext cx="1056" cy="480"/>
            </a:xfrm>
            <a:custGeom>
              <a:avLst/>
              <a:gdLst>
                <a:gd name="T0" fmla="*/ 0 w 1056"/>
                <a:gd name="T1" fmla="*/ 0 h 480"/>
                <a:gd name="T2" fmla="*/ 1056 w 1056"/>
                <a:gd name="T3" fmla="*/ 0 h 480"/>
                <a:gd name="T4" fmla="*/ 1056 w 1056"/>
                <a:gd name="T5" fmla="*/ 480 h 480"/>
                <a:gd name="T6" fmla="*/ 0 w 1056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6" h="480">
                  <a:moveTo>
                    <a:pt x="0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3072" y="1728"/>
              <a:ext cx="384" cy="38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5480304" y="375313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4870704" y="3448336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4870704" y="3448336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 bwMode="auto">
          <a:xfrm>
            <a:off x="4870704" y="3448336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4870704" y="3448336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870704" y="3448336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1151902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Not </a:t>
            </a:r>
            <a:r>
              <a:rPr lang="en-US" sz="6000" b="1" dirty="0" err="1" smtClean="0"/>
              <a:t>Bursty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495538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xit" presetSubtype="2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" presetClass="exit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" presetClass="exit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50"/>
                            </p:stCondLst>
                            <p:childTnLst>
                              <p:par>
                                <p:cTn id="37" presetID="2" presetClass="exit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" presetClass="exit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0" grpId="2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"/>
          <p:cNvSpPr>
            <a:spLocks noChangeShapeType="1"/>
          </p:cNvSpPr>
          <p:nvPr/>
        </p:nvSpPr>
        <p:spPr bwMode="auto">
          <a:xfrm flipH="1">
            <a:off x="2915234" y="2742088"/>
            <a:ext cx="0" cy="20553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 rot="5400000">
            <a:off x="3589614" y="2428603"/>
            <a:ext cx="366713" cy="1725612"/>
          </a:xfrm>
          <a:prstGeom prst="parallelogram">
            <a:avLst>
              <a:gd name="adj" fmla="val 638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dirty="0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4645147" y="2684036"/>
            <a:ext cx="0" cy="2113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6364645" y="2684036"/>
            <a:ext cx="0" cy="2113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 rot="5400000">
            <a:off x="3589614" y="2567355"/>
            <a:ext cx="366713" cy="1725612"/>
          </a:xfrm>
          <a:prstGeom prst="parallelogram">
            <a:avLst>
              <a:gd name="adj" fmla="val 63884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48534" y="22498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378447" y="22498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31295" y="2249880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20790" y="2742088"/>
            <a:ext cx="156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smtClean="0"/>
              <a:t>Transmission delay </a:t>
            </a:r>
            <a:r>
              <a:rPr lang="en-US" i="1" dirty="0" smtClean="0"/>
              <a:t>doubles</a:t>
            </a:r>
            <a:endParaRPr lang="en-US" i="1" dirty="0"/>
          </a:p>
        </p:txBody>
      </p:sp>
      <p:sp>
        <p:nvSpPr>
          <p:cNvPr id="17" name="Right Arrow 16"/>
          <p:cNvSpPr/>
          <p:nvPr/>
        </p:nvSpPr>
        <p:spPr>
          <a:xfrm rot="19161851">
            <a:off x="3663291" y="3914892"/>
            <a:ext cx="994712" cy="3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861260" y="4474295"/>
            <a:ext cx="166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Brown </a:t>
            </a:r>
            <a:r>
              <a:rPr lang="en-US" i="1" dirty="0" smtClean="0"/>
              <a:t>packet waits for half the trans. delay of </a:t>
            </a:r>
            <a:r>
              <a:rPr lang="en-US" b="1" i="1" dirty="0" smtClean="0">
                <a:solidFill>
                  <a:srgbClr val="002060"/>
                </a:solidFill>
              </a:rPr>
              <a:t>blue</a:t>
            </a:r>
            <a:r>
              <a:rPr lang="en-US" i="1" dirty="0" smtClean="0"/>
              <a:t> packet</a:t>
            </a:r>
            <a:endParaRPr lang="en-US" i="1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87879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Queuing Delay</a:t>
            </a:r>
            <a:endParaRPr lang="en-US" b="1" dirty="0"/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 rot="5400000">
            <a:off x="5107191" y="3006610"/>
            <a:ext cx="789296" cy="1725612"/>
          </a:xfrm>
          <a:prstGeom prst="parallelogram">
            <a:avLst>
              <a:gd name="adj" fmla="val 638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dirty="0"/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 rot="5400000">
            <a:off x="5130021" y="3239674"/>
            <a:ext cx="743635" cy="1725612"/>
          </a:xfrm>
          <a:prstGeom prst="parallelogram">
            <a:avLst>
              <a:gd name="adj" fmla="val 63884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2" name="Line 57"/>
          <p:cNvSpPr>
            <a:spLocks noChangeShapeType="1"/>
          </p:cNvSpPr>
          <p:nvPr/>
        </p:nvSpPr>
        <p:spPr bwMode="auto">
          <a:xfrm flipV="1">
            <a:off x="4645147" y="3608612"/>
            <a:ext cx="198348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274731" tIns="45786" rIns="91570" bIns="228943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Line 58"/>
          <p:cNvSpPr>
            <a:spLocks noChangeShapeType="1"/>
          </p:cNvSpPr>
          <p:nvPr/>
        </p:nvSpPr>
        <p:spPr bwMode="auto">
          <a:xfrm>
            <a:off x="4671802" y="3724418"/>
            <a:ext cx="1956825" cy="1633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274731" tIns="45786" rIns="91570" bIns="228943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Text Box 64"/>
          <p:cNvSpPr txBox="1">
            <a:spLocks noChangeArrowheads="1"/>
          </p:cNvSpPr>
          <p:nvPr/>
        </p:nvSpPr>
        <p:spPr bwMode="auto">
          <a:xfrm>
            <a:off x="6653775" y="3461794"/>
            <a:ext cx="2019493" cy="39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Queuing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delay </a:t>
            </a:r>
          </a:p>
        </p:txBody>
      </p:sp>
    </p:spTree>
    <p:extLst>
      <p:ext uri="{BB962C8B-B14F-4D97-AF65-F5344CB8AC3E}">
        <p14:creationId xmlns:p14="http://schemas.microsoft.com/office/powerpoint/2010/main" val="91411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6" grpId="0"/>
      <p:bldP spid="17" grpId="0" animBg="1"/>
      <p:bldP spid="18" grpId="0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"/>
          <p:cNvSpPr>
            <a:spLocks noChangeShapeType="1"/>
          </p:cNvSpPr>
          <p:nvPr/>
        </p:nvSpPr>
        <p:spPr bwMode="auto">
          <a:xfrm flipH="1">
            <a:off x="2915234" y="2684036"/>
            <a:ext cx="0" cy="268806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 rot="5400000">
            <a:off x="3589614" y="2428603"/>
            <a:ext cx="366713" cy="1725612"/>
          </a:xfrm>
          <a:prstGeom prst="parallelogram">
            <a:avLst>
              <a:gd name="adj" fmla="val 638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dirty="0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>
            <a:off x="4645147" y="2684036"/>
            <a:ext cx="0" cy="268806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6364645" y="2684036"/>
            <a:ext cx="0" cy="268806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 rot="5400000">
            <a:off x="3589695" y="3006611"/>
            <a:ext cx="366713" cy="1725612"/>
          </a:xfrm>
          <a:prstGeom prst="parallelogram">
            <a:avLst>
              <a:gd name="adj" fmla="val 63884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48534" y="22498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78447" y="22498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31295" y="2249880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20790" y="2742088"/>
            <a:ext cx="156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smtClean="0"/>
              <a:t>Transmission delay </a:t>
            </a:r>
            <a:r>
              <a:rPr lang="en-US" i="1" dirty="0" smtClean="0"/>
              <a:t>doubles</a:t>
            </a:r>
            <a:endParaRPr lang="en-US" i="1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87879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No Queuing Delay</a:t>
            </a:r>
            <a:endParaRPr lang="en-US" b="1" dirty="0"/>
          </a:p>
        </p:txBody>
      </p:sp>
      <p:sp>
        <p:nvSpPr>
          <p:cNvPr id="16" name="AutoShape 20"/>
          <p:cNvSpPr>
            <a:spLocks noChangeArrowheads="1"/>
          </p:cNvSpPr>
          <p:nvPr/>
        </p:nvSpPr>
        <p:spPr bwMode="auto">
          <a:xfrm rot="5400000">
            <a:off x="5107191" y="3006610"/>
            <a:ext cx="789296" cy="1725612"/>
          </a:xfrm>
          <a:prstGeom prst="parallelogram">
            <a:avLst>
              <a:gd name="adj" fmla="val 638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dirty="0"/>
          </a:p>
        </p:txBody>
      </p:sp>
      <p:sp>
        <p:nvSpPr>
          <p:cNvPr id="17" name="AutoShape 20"/>
          <p:cNvSpPr>
            <a:spLocks noChangeArrowheads="1"/>
          </p:cNvSpPr>
          <p:nvPr/>
        </p:nvSpPr>
        <p:spPr bwMode="auto">
          <a:xfrm rot="5400000">
            <a:off x="5136135" y="3561786"/>
            <a:ext cx="743635" cy="1725612"/>
          </a:xfrm>
          <a:prstGeom prst="parallelogram">
            <a:avLst>
              <a:gd name="adj" fmla="val 63884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038828" y="4513498"/>
            <a:ext cx="14682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Brown </a:t>
            </a:r>
            <a:r>
              <a:rPr lang="en-US" i="1" dirty="0"/>
              <a:t>packet </a:t>
            </a:r>
            <a:r>
              <a:rPr lang="en-US" i="1" dirty="0" smtClean="0"/>
              <a:t>does not have to wait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64901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/>
      <p:bldP spid="16" grpId="0" animBg="1"/>
      <p:bldP spid="17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96077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End-to-End Delay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62885" y="3363677"/>
            <a:ext cx="3400022" cy="2588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Propagation delay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ransmission delay</a:t>
            </a:r>
          </a:p>
          <a:p>
            <a:pPr marL="0" indent="0">
              <a:buNone/>
            </a:pPr>
            <a:r>
              <a:rPr lang="en-US" dirty="0"/>
              <a:t>Q</a:t>
            </a:r>
            <a:r>
              <a:rPr lang="en-US" dirty="0" smtClean="0"/>
              <a:t>ueuing delay</a:t>
            </a:r>
          </a:p>
          <a:p>
            <a:pPr marL="0" indent="0">
              <a:buNone/>
            </a:pPr>
            <a:r>
              <a:rPr lang="en-US" dirty="0" smtClean="0"/>
              <a:t>Processing delay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24050"/>
            <a:ext cx="8229600" cy="1339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i="1" dirty="0" smtClean="0"/>
              <a:t>Sum of all delays</a:t>
            </a:r>
            <a:endParaRPr lang="en-US" i="1" dirty="0"/>
          </a:p>
        </p:txBody>
      </p:sp>
      <p:sp>
        <p:nvSpPr>
          <p:cNvPr id="7" name="Right Brace 6"/>
          <p:cNvSpPr/>
          <p:nvPr/>
        </p:nvSpPr>
        <p:spPr>
          <a:xfrm>
            <a:off x="4262907" y="3363677"/>
            <a:ext cx="540913" cy="2356835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27310" y="4249706"/>
            <a:ext cx="32424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End-to-End Delay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533363" y="5428124"/>
            <a:ext cx="3545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406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61886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Round Trip Time (RTT)</a:t>
            </a:r>
            <a:endParaRPr lang="en-US" sz="6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689859"/>
            <a:ext cx="8229600" cy="669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i="1" dirty="0" smtClean="0"/>
              <a:t>Time for packet to reach a destination AND a response to return</a:t>
            </a:r>
            <a:endParaRPr lang="en-US" sz="2400" i="1" dirty="0"/>
          </a:p>
        </p:txBody>
      </p:sp>
      <p:sp>
        <p:nvSpPr>
          <p:cNvPr id="8" name="Oval 7"/>
          <p:cNvSpPr/>
          <p:nvPr/>
        </p:nvSpPr>
        <p:spPr>
          <a:xfrm>
            <a:off x="2025147" y="4161088"/>
            <a:ext cx="694113" cy="694113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6"/>
            <a:endCxn id="10" idx="2"/>
          </p:cNvCxnSpPr>
          <p:nvPr/>
        </p:nvCxnSpPr>
        <p:spPr>
          <a:xfrm flipV="1">
            <a:off x="2719260" y="4508144"/>
            <a:ext cx="380873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527995" y="4161087"/>
            <a:ext cx="694113" cy="694113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90826" y="5110243"/>
            <a:ext cx="962753" cy="391886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Packet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1037" y="5110243"/>
            <a:ext cx="1108027" cy="391886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Response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4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0.05087 -0.11759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5" y="-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87 -0.11759 L 0.48855 -0.1175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-0.03941 -0.11759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-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-0.11759 L -0.48888 -0.11759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6" presetClass="exit" presetSubtype="2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4" grpId="0" animBg="1"/>
      <p:bldP spid="14" grpId="1" animBg="1"/>
      <p:bldP spid="14" grpId="2" animBg="1"/>
      <p:bldP spid="14" grpId="3" animBg="1"/>
      <p:bldP spid="14" grpId="4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246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Worksheet</a:t>
            </a:r>
            <a:endParaRPr lang="en-US" b="1" dirty="0"/>
          </a:p>
        </p:txBody>
      </p:sp>
      <p:sp>
        <p:nvSpPr>
          <p:cNvPr id="4" name="Line 15"/>
          <p:cNvSpPr>
            <a:spLocks noChangeShapeType="1"/>
          </p:cNvSpPr>
          <p:nvPr/>
        </p:nvSpPr>
        <p:spPr bwMode="auto">
          <a:xfrm flipH="1">
            <a:off x="2548589" y="2382797"/>
            <a:ext cx="1" cy="127879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 rot="5400000">
            <a:off x="3228040" y="2210261"/>
            <a:ext cx="366713" cy="1725612"/>
          </a:xfrm>
          <a:prstGeom prst="parallelogram">
            <a:avLst>
              <a:gd name="adj" fmla="val 638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Line 57"/>
          <p:cNvSpPr>
            <a:spLocks noChangeShapeType="1"/>
          </p:cNvSpPr>
          <p:nvPr/>
        </p:nvSpPr>
        <p:spPr bwMode="auto">
          <a:xfrm>
            <a:off x="2570816" y="2877010"/>
            <a:ext cx="3045607" cy="8151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274731" tIns="45786" rIns="91570" bIns="228943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Line 58"/>
          <p:cNvSpPr>
            <a:spLocks noChangeShapeType="1"/>
          </p:cNvSpPr>
          <p:nvPr/>
        </p:nvSpPr>
        <p:spPr bwMode="auto">
          <a:xfrm>
            <a:off x="4261503" y="3122720"/>
            <a:ext cx="135492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274731" tIns="45786" rIns="91570" bIns="228943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ext Box 64"/>
          <p:cNvSpPr txBox="1">
            <a:spLocks noChangeArrowheads="1"/>
          </p:cNvSpPr>
          <p:nvPr/>
        </p:nvSpPr>
        <p:spPr bwMode="auto">
          <a:xfrm>
            <a:off x="5697984" y="2815986"/>
            <a:ext cx="2017889" cy="33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600" dirty="0" smtClean="0">
                <a:solidFill>
                  <a:srgbClr val="C00000"/>
                </a:solidFill>
                <a:latin typeface="Arial" charset="0"/>
              </a:rPr>
              <a:t>Propagation </a:t>
            </a:r>
            <a:r>
              <a:rPr lang="en-US" sz="1600" dirty="0">
                <a:solidFill>
                  <a:srgbClr val="C00000"/>
                </a:solidFill>
                <a:latin typeface="Arial" charset="0"/>
              </a:rPr>
              <a:t>delay </a:t>
            </a:r>
          </a:p>
        </p:txBody>
      </p:sp>
      <p:sp>
        <p:nvSpPr>
          <p:cNvPr id="12" name="Line 70"/>
          <p:cNvSpPr>
            <a:spLocks noChangeShapeType="1"/>
          </p:cNvSpPr>
          <p:nvPr/>
        </p:nvSpPr>
        <p:spPr bwMode="auto">
          <a:xfrm flipV="1">
            <a:off x="1603369" y="2909247"/>
            <a:ext cx="910296" cy="910296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Line 71"/>
          <p:cNvSpPr>
            <a:spLocks noChangeShapeType="1"/>
          </p:cNvSpPr>
          <p:nvPr/>
        </p:nvSpPr>
        <p:spPr bwMode="auto">
          <a:xfrm flipV="1">
            <a:off x="1745036" y="3053577"/>
            <a:ext cx="768629" cy="76596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Text Box 73"/>
          <p:cNvSpPr txBox="1">
            <a:spLocks noChangeArrowheads="1"/>
          </p:cNvSpPr>
          <p:nvPr/>
        </p:nvSpPr>
        <p:spPr bwMode="auto">
          <a:xfrm>
            <a:off x="906176" y="3897714"/>
            <a:ext cx="2086691" cy="33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00B050"/>
                </a:solidFill>
                <a:latin typeface="Arial" charset="0"/>
              </a:rPr>
              <a:t>Transmission delay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4274203" y="2382797"/>
            <a:ext cx="17948" cy="127879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5191" y="201346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76434" y="1987707"/>
            <a:ext cx="631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81342" y="4376298"/>
            <a:ext cx="3512277" cy="4743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Size of transfer / Bandwidth of link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938963" y="3336647"/>
            <a:ext cx="3535933" cy="45457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Physical </a:t>
            </a:r>
            <a:r>
              <a:rPr lang="en-US" dirty="0" smtClean="0"/>
              <a:t>distance / Speed of light</a:t>
            </a:r>
          </a:p>
        </p:txBody>
      </p:sp>
      <p:sp>
        <p:nvSpPr>
          <p:cNvPr id="3" name="Oval 2"/>
          <p:cNvSpPr/>
          <p:nvPr/>
        </p:nvSpPr>
        <p:spPr>
          <a:xfrm>
            <a:off x="5381341" y="4850669"/>
            <a:ext cx="933803" cy="933803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248971" y="4850670"/>
            <a:ext cx="933803" cy="933803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1" name="Straight Connector 10"/>
          <p:cNvCxnSpPr>
            <a:stCxn id="3" idx="6"/>
            <a:endCxn id="19" idx="2"/>
          </p:cNvCxnSpPr>
          <p:nvPr/>
        </p:nvCxnSpPr>
        <p:spPr>
          <a:xfrm>
            <a:off x="6315144" y="5317571"/>
            <a:ext cx="933827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965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Comprehension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39623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How fast is my speech?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~1000 </a:t>
            </a:r>
            <a:r>
              <a:rPr lang="en-US" dirty="0" err="1" smtClean="0">
                <a:solidFill>
                  <a:srgbClr val="0070C0"/>
                </a:solidFill>
              </a:rPr>
              <a:t>ft</a:t>
            </a:r>
            <a:r>
              <a:rPr lang="en-US" dirty="0" smtClean="0">
                <a:solidFill>
                  <a:srgbClr val="0070C0"/>
                </a:solidFill>
              </a:rPr>
              <a:t>/s (speed of sound)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~125 words/minute</a:t>
            </a:r>
          </a:p>
          <a:p>
            <a:r>
              <a:rPr lang="en-US" dirty="0"/>
              <a:t>What about </a:t>
            </a:r>
            <a:r>
              <a:rPr lang="en-US" dirty="0" smtClean="0"/>
              <a:t>Steve </a:t>
            </a:r>
            <a:r>
              <a:rPr lang="en-US" dirty="0" err="1" smtClean="0"/>
              <a:t>Woodmore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~1000 </a:t>
            </a:r>
            <a:r>
              <a:rPr lang="en-US" dirty="0" err="1">
                <a:solidFill>
                  <a:srgbClr val="0070C0"/>
                </a:solidFill>
              </a:rPr>
              <a:t>ft</a:t>
            </a:r>
            <a:r>
              <a:rPr lang="en-US" dirty="0">
                <a:solidFill>
                  <a:srgbClr val="0070C0"/>
                </a:solidFill>
              </a:rPr>
              <a:t>/s (speed of sound)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~640 </a:t>
            </a:r>
            <a:r>
              <a:rPr lang="en-US" dirty="0">
                <a:solidFill>
                  <a:srgbClr val="FF0000"/>
                </a:solidFill>
              </a:rPr>
              <a:t>words/minute </a:t>
            </a:r>
            <a:r>
              <a:rPr lang="en-US" sz="2000" dirty="0">
                <a:solidFill>
                  <a:srgbClr val="FF0000"/>
                </a:solidFill>
              </a:rPr>
              <a:t>(maybe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How long would it take:</a:t>
            </a:r>
          </a:p>
          <a:p>
            <a:pPr lvl="1"/>
            <a:r>
              <a:rPr lang="en-US" dirty="0"/>
              <a:t>to hear me or </a:t>
            </a:r>
            <a:r>
              <a:rPr lang="en-US" dirty="0" smtClean="0"/>
              <a:t>Steve, </a:t>
            </a:r>
            <a:r>
              <a:rPr lang="en-US" dirty="0"/>
              <a:t>if we </a:t>
            </a:r>
            <a:r>
              <a:rPr lang="en-US" dirty="0" smtClean="0"/>
              <a:t>shout “Help” (very loudly</a:t>
            </a:r>
            <a:r>
              <a:rPr lang="en-US" dirty="0"/>
              <a:t>) from </a:t>
            </a:r>
            <a:r>
              <a:rPr lang="en-US" dirty="0" smtClean="0"/>
              <a:t>Stanford? </a:t>
            </a:r>
            <a:r>
              <a:rPr lang="en-US" sz="2400" dirty="0" smtClean="0"/>
              <a:t>(~40 miles [~200,000 feet] away)</a:t>
            </a:r>
          </a:p>
          <a:p>
            <a:pPr lvl="1"/>
            <a:r>
              <a:rPr lang="en-US" dirty="0" smtClean="0"/>
              <a:t>me or Steve to dictate </a:t>
            </a:r>
            <a:r>
              <a:rPr lang="en-US" i="1" dirty="0" smtClean="0"/>
              <a:t>War and Peace</a:t>
            </a:r>
            <a:r>
              <a:rPr lang="en-US" dirty="0" smtClean="0"/>
              <a:t>? </a:t>
            </a:r>
            <a:r>
              <a:rPr lang="en-US" sz="2400" dirty="0" smtClean="0"/>
              <a:t>(~600,000 words)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5562600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</a:rPr>
              <a:t>N.B. If-I-am-actually-speaking-far-too-fast</a:t>
            </a:r>
          </a:p>
          <a:p>
            <a:pPr algn="ctr"/>
            <a:r>
              <a:rPr lang="en-US" sz="3200" dirty="0">
                <a:solidFill>
                  <a:prstClr val="black"/>
                </a:solidFill>
              </a:rPr>
              <a:t>o  r   w  a y   t o </a:t>
            </a:r>
            <a:r>
              <a:rPr lang="en-US" sz="3200" dirty="0" err="1">
                <a:solidFill>
                  <a:prstClr val="black"/>
                </a:solidFill>
              </a:rPr>
              <a:t>o</a:t>
            </a:r>
            <a:r>
              <a:rPr lang="en-US" sz="3200" dirty="0">
                <a:solidFill>
                  <a:prstClr val="black"/>
                </a:solidFill>
              </a:rPr>
              <a:t>   s l o w l y, let me know!</a:t>
            </a:r>
          </a:p>
        </p:txBody>
      </p:sp>
      <p:sp>
        <p:nvSpPr>
          <p:cNvPr id="9" name="Rectangle 8"/>
          <p:cNvSpPr/>
          <p:nvPr/>
        </p:nvSpPr>
        <p:spPr>
          <a:xfrm>
            <a:off x="5310139" y="2756311"/>
            <a:ext cx="3813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70C0"/>
                </a:solidFill>
              </a:rPr>
              <a:t>propagation delay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10139" y="3276600"/>
            <a:ext cx="3813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>
                <a:solidFill>
                  <a:srgbClr val="FF0000"/>
                </a:solidFill>
              </a:rPr>
              <a:t>transmission delay</a:t>
            </a:r>
            <a:endParaRPr lang="en-US" sz="28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539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1057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Transmission Delay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469019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1645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Transmission Delay</a:t>
            </a:r>
            <a:endParaRPr lang="en-US" sz="60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844431"/>
            <a:ext cx="8229600" cy="1339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i="1" dirty="0" smtClean="0"/>
              <a:t>Time taken to push data onto link</a:t>
            </a:r>
            <a:endParaRPr lang="en-US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887843"/>
            <a:ext cx="8229600" cy="30884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Measured from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when the first bit of data is pushed onto the link to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</a:t>
            </a:r>
            <a:r>
              <a:rPr lang="en-US" sz="2400" dirty="0" smtClean="0"/>
              <a:t>hen the last bit of data is pushed onto the link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Limited by the </a:t>
            </a:r>
            <a:r>
              <a:rPr lang="en-US" dirty="0" smtClean="0">
                <a:solidFill>
                  <a:srgbClr val="FF0000"/>
                </a:solidFill>
              </a:rPr>
              <a:t>Bandwidth</a:t>
            </a:r>
            <a:r>
              <a:rPr lang="en-US" dirty="0" smtClean="0"/>
              <a:t> of the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1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1057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Propagation Delay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372421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87973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Propagation Delay</a:t>
            </a:r>
            <a:endParaRPr lang="en-US" sz="60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2415946"/>
            <a:ext cx="8229600" cy="1339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i="1" dirty="0" smtClean="0"/>
              <a:t>Time taken by data to traverse a link</a:t>
            </a:r>
            <a:endParaRPr lang="en-US" i="1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3459358"/>
            <a:ext cx="8229600" cy="176579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Limited by the speed of light</a:t>
            </a:r>
          </a:p>
          <a:p>
            <a:pPr>
              <a:buFont typeface="Wingdings" pitchFamily="2" charset="2"/>
              <a:buChar char="§"/>
            </a:pPr>
            <a:r>
              <a:rPr lang="en-US" i="1" dirty="0" smtClean="0"/>
              <a:t>Latency</a:t>
            </a:r>
            <a:r>
              <a:rPr lang="en-US" dirty="0" smtClean="0"/>
              <a:t> of a link is the propagation delay to traverse the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6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2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Transmission and Propagation Delay</a:t>
            </a:r>
            <a:endParaRPr lang="en-US" b="1" dirty="0"/>
          </a:p>
        </p:txBody>
      </p:sp>
      <p:sp>
        <p:nvSpPr>
          <p:cNvPr id="4" name="Line 15"/>
          <p:cNvSpPr>
            <a:spLocks noChangeShapeType="1"/>
          </p:cNvSpPr>
          <p:nvPr/>
        </p:nvSpPr>
        <p:spPr bwMode="auto">
          <a:xfrm>
            <a:off x="1969411" y="2347968"/>
            <a:ext cx="22523" cy="23933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 rot="5400000">
            <a:off x="3230925" y="1524520"/>
            <a:ext cx="1412264" cy="3911318"/>
          </a:xfrm>
          <a:prstGeom prst="parallelogram">
            <a:avLst>
              <a:gd name="adj" fmla="val 6388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Line 57"/>
          <p:cNvSpPr>
            <a:spLocks noChangeShapeType="1"/>
          </p:cNvSpPr>
          <p:nvPr/>
        </p:nvSpPr>
        <p:spPr bwMode="auto">
          <a:xfrm>
            <a:off x="1998330" y="3295378"/>
            <a:ext cx="4742709" cy="2938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274731" tIns="45786" rIns="91570" bIns="228943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Line 58"/>
          <p:cNvSpPr>
            <a:spLocks noChangeShapeType="1"/>
          </p:cNvSpPr>
          <p:nvPr/>
        </p:nvSpPr>
        <p:spPr bwMode="auto">
          <a:xfrm>
            <a:off x="1998331" y="4186311"/>
            <a:ext cx="474270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274731" tIns="45786" rIns="91570" bIns="228943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ext Box 64"/>
          <p:cNvSpPr txBox="1">
            <a:spLocks noChangeArrowheads="1"/>
          </p:cNvSpPr>
          <p:nvPr/>
        </p:nvSpPr>
        <p:spPr bwMode="auto">
          <a:xfrm>
            <a:off x="6338102" y="3558541"/>
            <a:ext cx="2476348" cy="39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Propagation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delay </a:t>
            </a:r>
          </a:p>
        </p:txBody>
      </p:sp>
      <p:sp>
        <p:nvSpPr>
          <p:cNvPr id="12" name="Line 70"/>
          <p:cNvSpPr>
            <a:spLocks noChangeShapeType="1"/>
          </p:cNvSpPr>
          <p:nvPr/>
        </p:nvSpPr>
        <p:spPr bwMode="auto">
          <a:xfrm flipV="1">
            <a:off x="1166509" y="3309285"/>
            <a:ext cx="788343" cy="2111801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Line 71"/>
          <p:cNvSpPr>
            <a:spLocks noChangeShapeType="1"/>
          </p:cNvSpPr>
          <p:nvPr/>
        </p:nvSpPr>
        <p:spPr bwMode="auto">
          <a:xfrm flipV="1">
            <a:off x="982133" y="2757057"/>
            <a:ext cx="1016198" cy="266402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Text Box 73"/>
          <p:cNvSpPr txBox="1">
            <a:spLocks noChangeArrowheads="1"/>
          </p:cNvSpPr>
          <p:nvPr/>
        </p:nvSpPr>
        <p:spPr bwMode="auto">
          <a:xfrm>
            <a:off x="162524" y="5547786"/>
            <a:ext cx="2796311" cy="39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43" tIns="44379" rIns="90343" bIns="44379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>
                <a:solidFill>
                  <a:srgbClr val="00B050"/>
                </a:solidFill>
                <a:latin typeface="Arial" charset="0"/>
              </a:rPr>
              <a:t>Transmission delay</a:t>
            </a:r>
            <a:endParaRPr lang="en-US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5879873" y="2389732"/>
            <a:ext cx="25688" cy="23516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15034" y="1782124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91067" y="1782124"/>
            <a:ext cx="631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</a:p>
        </p:txBody>
      </p:sp>
      <p:sp>
        <p:nvSpPr>
          <p:cNvPr id="3" name="Oval 2"/>
          <p:cNvSpPr/>
          <p:nvPr/>
        </p:nvSpPr>
        <p:spPr>
          <a:xfrm>
            <a:off x="4369684" y="5251074"/>
            <a:ext cx="694113" cy="694113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3" idx="6"/>
            <a:endCxn id="46" idx="2"/>
          </p:cNvCxnSpPr>
          <p:nvPr/>
        </p:nvCxnSpPr>
        <p:spPr>
          <a:xfrm flipV="1">
            <a:off x="5063797" y="5598130"/>
            <a:ext cx="229657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360376" y="5251073"/>
            <a:ext cx="694113" cy="694113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35363" y="6216953"/>
            <a:ext cx="962753" cy="391886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Packet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1347302" y="2757057"/>
            <a:ext cx="600229" cy="169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18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5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0.05087 -0.117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5" y="-588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1.66667E-6 0.0807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08 -0.11759 L 0.32604 -0.1175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90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8079 L 1.66667E-6 0.2050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/>
      <p:bldP spid="12" grpId="0" animBg="1"/>
      <p:bldP spid="13" grpId="0" animBg="1"/>
      <p:bldP spid="14" grpId="0"/>
      <p:bldP spid="53" grpId="0" animBg="1"/>
      <p:bldP spid="53" grpId="1" animBg="1"/>
      <p:bldP spid="53" grpId="2" animBg="1"/>
      <p:bldP spid="53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1057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Queuing Delay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464713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04302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Queuing Delay</a:t>
            </a:r>
            <a:endParaRPr lang="en-US" sz="6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432275"/>
            <a:ext cx="8229600" cy="1339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i="1" dirty="0" smtClean="0"/>
              <a:t>Time a packet spends in a buffer/queue of a switch / router</a:t>
            </a:r>
            <a:endParaRPr lang="en-US" sz="2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475688"/>
            <a:ext cx="8229600" cy="173313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Only when arrival rate &gt; service rate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Especially when packet arrivals are </a:t>
            </a:r>
            <a:r>
              <a:rPr lang="en-US" i="1" dirty="0" err="1" smtClean="0"/>
              <a:t>bursty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943046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371</Words>
  <Application>Microsoft Macintosh PowerPoint</Application>
  <PresentationFormat>On-screen Show (4:3)</PresentationFormat>
  <Paragraphs>81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Introductory Topics</vt:lpstr>
      <vt:lpstr>Comprehension</vt:lpstr>
      <vt:lpstr>Transmission Delay</vt:lpstr>
      <vt:lpstr>Transmission Delay</vt:lpstr>
      <vt:lpstr>Propagation Delay</vt:lpstr>
      <vt:lpstr>Propagation Delay</vt:lpstr>
      <vt:lpstr>Transmission and Propagation Delay</vt:lpstr>
      <vt:lpstr>Queuing Delay</vt:lpstr>
      <vt:lpstr>Queuing Delay</vt:lpstr>
      <vt:lpstr>Bursty</vt:lpstr>
      <vt:lpstr>Not Bursty</vt:lpstr>
      <vt:lpstr>Queuing Delay</vt:lpstr>
      <vt:lpstr>No Queuing Delay</vt:lpstr>
      <vt:lpstr>End-to-End Delay</vt:lpstr>
      <vt:lpstr>Round Trip Time (RTT)</vt:lpstr>
      <vt:lpstr>Worksheet</vt:lpstr>
    </vt:vector>
  </TitlesOfParts>
  <Company>University of California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Packet Walk Through and Statistical Multiplexing</dc:title>
  <dc:creator>Aurojit Panda</dc:creator>
  <cp:lastModifiedBy>Kay Ousterhout</cp:lastModifiedBy>
  <cp:revision>374</cp:revision>
  <dcterms:created xsi:type="dcterms:W3CDTF">2012-08-26T22:52:47Z</dcterms:created>
  <dcterms:modified xsi:type="dcterms:W3CDTF">2013-09-11T16:10:09Z</dcterms:modified>
</cp:coreProperties>
</file>