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9"/>
  </p:notesMasterIdLst>
  <p:handoutMasterIdLst>
    <p:handoutMasterId r:id="rId60"/>
  </p:handoutMasterIdLst>
  <p:sldIdLst>
    <p:sldId id="583" r:id="rId2"/>
    <p:sldId id="566" r:id="rId3"/>
    <p:sldId id="591" r:id="rId4"/>
    <p:sldId id="592" r:id="rId5"/>
    <p:sldId id="593" r:id="rId6"/>
    <p:sldId id="597" r:id="rId7"/>
    <p:sldId id="596" r:id="rId8"/>
    <p:sldId id="612" r:id="rId9"/>
    <p:sldId id="590" r:id="rId10"/>
    <p:sldId id="589" r:id="rId11"/>
    <p:sldId id="572" r:id="rId12"/>
    <p:sldId id="598" r:id="rId13"/>
    <p:sldId id="573" r:id="rId14"/>
    <p:sldId id="574" r:id="rId15"/>
    <p:sldId id="599" r:id="rId16"/>
    <p:sldId id="600" r:id="rId17"/>
    <p:sldId id="576" r:id="rId18"/>
    <p:sldId id="577" r:id="rId19"/>
    <p:sldId id="578" r:id="rId20"/>
    <p:sldId id="611" r:id="rId21"/>
    <p:sldId id="613" r:id="rId22"/>
    <p:sldId id="594" r:id="rId23"/>
    <p:sldId id="540" r:id="rId24"/>
    <p:sldId id="595" r:id="rId25"/>
    <p:sldId id="586" r:id="rId26"/>
    <p:sldId id="587" r:id="rId27"/>
    <p:sldId id="588" r:id="rId28"/>
    <p:sldId id="506" r:id="rId29"/>
    <p:sldId id="601" r:id="rId30"/>
    <p:sldId id="496" r:id="rId31"/>
    <p:sldId id="497" r:id="rId32"/>
    <p:sldId id="498" r:id="rId33"/>
    <p:sldId id="500" r:id="rId34"/>
    <p:sldId id="501" r:id="rId35"/>
    <p:sldId id="602" r:id="rId36"/>
    <p:sldId id="502" r:id="rId37"/>
    <p:sldId id="604" r:id="rId38"/>
    <p:sldId id="605" r:id="rId39"/>
    <p:sldId id="517" r:id="rId40"/>
    <p:sldId id="519" r:id="rId41"/>
    <p:sldId id="520" r:id="rId42"/>
    <p:sldId id="521" r:id="rId43"/>
    <p:sldId id="522" r:id="rId44"/>
    <p:sldId id="523" r:id="rId45"/>
    <p:sldId id="528" r:id="rId46"/>
    <p:sldId id="614" r:id="rId47"/>
    <p:sldId id="607" r:id="rId48"/>
    <p:sldId id="503" r:id="rId49"/>
    <p:sldId id="529" r:id="rId50"/>
    <p:sldId id="505" r:id="rId51"/>
    <p:sldId id="606" r:id="rId52"/>
    <p:sldId id="481" r:id="rId53"/>
    <p:sldId id="479" r:id="rId54"/>
    <p:sldId id="480" r:id="rId55"/>
    <p:sldId id="547" r:id="rId56"/>
    <p:sldId id="615" r:id="rId57"/>
    <p:sldId id="60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FCF"/>
    <a:srgbClr val="008000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9" autoAdjust="0"/>
    <p:restoredTop sz="92899" autoAdjust="0"/>
  </p:normalViewPr>
  <p:slideViewPr>
    <p:cSldViewPr snapToGrid="0">
      <p:cViewPr varScale="1">
        <p:scale>
          <a:sx n="87" d="100"/>
          <a:sy n="87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352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6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6388"/>
          </a:xfrm>
          <a:noFill/>
        </p:spPr>
        <p:txBody>
          <a:bodyPr wrap="square" lIns="91980" tIns="45184" rIns="91980" bIns="4518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8963"/>
            <a:ext cx="4548188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4"/>
            <a:ext cx="5909964" cy="4115405"/>
          </a:xfrm>
          <a:noFill/>
          <a:ln w="9525"/>
        </p:spPr>
        <p:txBody>
          <a:bodyPr lIns="90451" tIns="44432" rIns="90451" bIns="44432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4537" cy="3416300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6388"/>
          </a:xfrm>
          <a:noFill/>
        </p:spPr>
        <p:txBody>
          <a:bodyPr wrap="square" lIns="91980" tIns="45184" rIns="91980" bIns="451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588963"/>
            <a:ext cx="4548188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6388"/>
          </a:xfrm>
          <a:noFill/>
        </p:spPr>
        <p:txBody>
          <a:bodyPr wrap="square" lIns="91988" tIns="45188" rIns="91988" bIns="45188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Let’s take a more quantitative picture of what is happening.</a:t>
            </a:r>
          </a:p>
          <a:p>
            <a:r>
              <a:rPr lang="en-US" dirty="0"/>
              <a:t>At each clock tick, the Program Counter will present its latest value to the Instruction memory after </a:t>
            </a:r>
            <a:r>
              <a:rPr lang="en-US" dirty="0" err="1"/>
              <a:t>Clk</a:t>
            </a:r>
            <a:r>
              <a:rPr lang="en-US" dirty="0"/>
              <a:t>-to-Q time.</a:t>
            </a:r>
          </a:p>
          <a:p>
            <a:r>
              <a:rPr lang="en-US" dirty="0"/>
              <a:t>After a delay of the Instruction Memory Access time, the Opcode, Rd, </a:t>
            </a:r>
            <a:r>
              <a:rPr lang="en-US" dirty="0" err="1"/>
              <a:t>Rs</a:t>
            </a:r>
            <a:r>
              <a:rPr lang="en-US" dirty="0"/>
              <a:t>, </a:t>
            </a:r>
            <a:r>
              <a:rPr lang="en-US" dirty="0" err="1"/>
              <a:t>Rt</a:t>
            </a:r>
            <a:r>
              <a:rPr lang="en-US" dirty="0"/>
              <a:t>, and Function fields will become valid on the instruction bus.</a:t>
            </a:r>
          </a:p>
          <a:p>
            <a:r>
              <a:rPr lang="en-US" dirty="0"/>
              <a:t>Once we have the new instruction, that is the Add or Subtract instruction, on the instruction bus, two things happen in parallel.</a:t>
            </a:r>
          </a:p>
          <a:p>
            <a:r>
              <a:rPr lang="en-US" dirty="0"/>
              <a:t>First of all, the control unit will decode the Opcode and </a:t>
            </a:r>
            <a:r>
              <a:rPr lang="en-US" dirty="0" err="1"/>
              <a:t>Func</a:t>
            </a:r>
            <a:r>
              <a:rPr lang="en-US" dirty="0"/>
              <a:t> field and set the control signals </a:t>
            </a:r>
            <a:r>
              <a:rPr lang="en-US" dirty="0" err="1"/>
              <a:t>ALUctr</a:t>
            </a:r>
            <a:r>
              <a:rPr lang="en-US" dirty="0"/>
              <a:t> and </a:t>
            </a:r>
            <a:r>
              <a:rPr lang="en-US" dirty="0" err="1"/>
              <a:t>RegWr</a:t>
            </a:r>
            <a:r>
              <a:rPr lang="en-US" dirty="0"/>
              <a:t> accordingly.  We will cover</a:t>
            </a:r>
            <a:r>
              <a:rPr lang="en-US" dirty="0" smtClean="0"/>
              <a:t> this</a:t>
            </a:r>
            <a:r>
              <a:rPr lang="en-US" baseline="0" dirty="0" smtClean="0"/>
              <a:t> later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While this is happening (points to Control Delay), we will also be reading the register file (Register File Access Time).</a:t>
            </a:r>
          </a:p>
          <a:p>
            <a:r>
              <a:rPr lang="en-US" dirty="0"/>
              <a:t>Once the data is valid on </a:t>
            </a:r>
            <a:r>
              <a:rPr lang="en-US" dirty="0" err="1"/>
              <a:t>busA</a:t>
            </a:r>
            <a:r>
              <a:rPr lang="en-US" dirty="0"/>
              <a:t> and </a:t>
            </a:r>
            <a:r>
              <a:rPr lang="en-US" dirty="0" err="1"/>
              <a:t>busB</a:t>
            </a:r>
            <a:r>
              <a:rPr lang="en-US" dirty="0"/>
              <a:t>, the ALU will perform the Add or Subtract operation based on the </a:t>
            </a:r>
            <a:r>
              <a:rPr lang="en-US" dirty="0" err="1"/>
              <a:t>ALUctr</a:t>
            </a:r>
            <a:r>
              <a:rPr lang="en-US" dirty="0"/>
              <a:t> signal.</a:t>
            </a:r>
          </a:p>
          <a:p>
            <a:r>
              <a:rPr lang="en-US" dirty="0"/>
              <a:t>Hopefully, the ALU is fast enough that it will finish the operation (ALU Delay) before the next clock tick.</a:t>
            </a:r>
          </a:p>
          <a:p>
            <a:r>
              <a:rPr lang="en-US" dirty="0"/>
              <a:t>At the next clock tick, the output of the ALU will be written into the register file because the </a:t>
            </a:r>
            <a:r>
              <a:rPr lang="en-US" dirty="0" err="1"/>
              <a:t>RegWr</a:t>
            </a:r>
            <a:r>
              <a:rPr lang="en-US" dirty="0"/>
              <a:t> signal will be equal to 1.</a:t>
            </a:r>
          </a:p>
          <a:p>
            <a:endParaRPr lang="en-US" dirty="0"/>
          </a:p>
          <a:p>
            <a:r>
              <a:rPr lang="en-US" dirty="0"/>
              <a:t>+3 = 45 min. (Y:25)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588963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6388"/>
          </a:xfrm>
          <a:noFill/>
        </p:spPr>
        <p:txBody>
          <a:bodyPr wrap="square" lIns="91980" tIns="45184" rIns="91980" bIns="45184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Let’s take a more quantitative picture of what is happening.</a:t>
            </a:r>
          </a:p>
          <a:p>
            <a:r>
              <a:rPr lang="en-US" dirty="0"/>
              <a:t>At each clock tick, the Program Counter will present its latest value to the Instruction memory after </a:t>
            </a:r>
            <a:r>
              <a:rPr lang="en-US" dirty="0" err="1"/>
              <a:t>Clk</a:t>
            </a:r>
            <a:r>
              <a:rPr lang="en-US" dirty="0"/>
              <a:t>-to-Q time.</a:t>
            </a:r>
          </a:p>
          <a:p>
            <a:r>
              <a:rPr lang="en-US" dirty="0"/>
              <a:t>After a delay of the Instruction Memory Access time, the Opcode, Rd, </a:t>
            </a:r>
            <a:r>
              <a:rPr lang="en-US" dirty="0" err="1"/>
              <a:t>Rs</a:t>
            </a:r>
            <a:r>
              <a:rPr lang="en-US" dirty="0"/>
              <a:t>, </a:t>
            </a:r>
            <a:r>
              <a:rPr lang="en-US" dirty="0" err="1"/>
              <a:t>Rt</a:t>
            </a:r>
            <a:r>
              <a:rPr lang="en-US" dirty="0"/>
              <a:t>, and Function fields will become valid on the instruction bus.</a:t>
            </a:r>
          </a:p>
          <a:p>
            <a:r>
              <a:rPr lang="en-US" dirty="0"/>
              <a:t>Once we have the new instruction, that is the Add or Subtract instruction, on the instruction bus, two things happen in parallel.</a:t>
            </a:r>
          </a:p>
          <a:p>
            <a:r>
              <a:rPr lang="en-US" dirty="0"/>
              <a:t>First of all, the control unit will decode the Opcode and </a:t>
            </a:r>
            <a:r>
              <a:rPr lang="en-US" dirty="0" err="1"/>
              <a:t>Func</a:t>
            </a:r>
            <a:r>
              <a:rPr lang="en-US" dirty="0"/>
              <a:t> field and set the control signals </a:t>
            </a:r>
            <a:r>
              <a:rPr lang="en-US" dirty="0" err="1"/>
              <a:t>ALUctr</a:t>
            </a:r>
            <a:r>
              <a:rPr lang="en-US" dirty="0"/>
              <a:t> and </a:t>
            </a:r>
            <a:r>
              <a:rPr lang="en-US" dirty="0" err="1"/>
              <a:t>RegWr</a:t>
            </a:r>
            <a:r>
              <a:rPr lang="en-US" dirty="0"/>
              <a:t> accordingly.  We will cover</a:t>
            </a:r>
            <a:r>
              <a:rPr lang="en-US" dirty="0" smtClean="0"/>
              <a:t> this</a:t>
            </a:r>
            <a:r>
              <a:rPr lang="en-US" baseline="0" dirty="0" smtClean="0"/>
              <a:t> later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While this is happening (points to Control Delay), we will also be reading the register file (Register File Access Time).</a:t>
            </a:r>
          </a:p>
          <a:p>
            <a:r>
              <a:rPr lang="en-US" dirty="0"/>
              <a:t>Once the data is valid on </a:t>
            </a:r>
            <a:r>
              <a:rPr lang="en-US" dirty="0" err="1"/>
              <a:t>busA</a:t>
            </a:r>
            <a:r>
              <a:rPr lang="en-US" dirty="0"/>
              <a:t> and </a:t>
            </a:r>
            <a:r>
              <a:rPr lang="en-US" dirty="0" err="1"/>
              <a:t>busB</a:t>
            </a:r>
            <a:r>
              <a:rPr lang="en-US" dirty="0"/>
              <a:t>, the ALU will perform the Add or Subtract operation based on the </a:t>
            </a:r>
            <a:r>
              <a:rPr lang="en-US" dirty="0" err="1"/>
              <a:t>ALUctr</a:t>
            </a:r>
            <a:r>
              <a:rPr lang="en-US" dirty="0"/>
              <a:t> signal.</a:t>
            </a:r>
          </a:p>
          <a:p>
            <a:r>
              <a:rPr lang="en-US" dirty="0"/>
              <a:t>Hopefully, the ALU is fast enough that it will finish the operation (ALU Delay) before the next clock tick.</a:t>
            </a:r>
          </a:p>
          <a:p>
            <a:r>
              <a:rPr lang="en-US" dirty="0"/>
              <a:t>At the next clock tick, the output of the ALU will be written into the register file because the </a:t>
            </a:r>
            <a:r>
              <a:rPr lang="en-US" dirty="0" err="1"/>
              <a:t>RegWr</a:t>
            </a:r>
            <a:r>
              <a:rPr lang="en-US" dirty="0"/>
              <a:t> signal will be equal to 1.</a:t>
            </a:r>
          </a:p>
          <a:p>
            <a:endParaRPr lang="en-US" dirty="0"/>
          </a:p>
          <a:p>
            <a:r>
              <a:rPr lang="en-US" dirty="0"/>
              <a:t>+3 = 45 min. (Y:25)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588963"/>
            <a:ext cx="4548188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13D492-15EE-2347-9A73-376DDE456720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28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 GHz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6" y="4345904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84" tIns="45892" rIns="91784" bIns="4589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6" y="4345904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84" tIns="45892" rIns="91784" bIns="4589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6" y="4345904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84" tIns="45892" rIns="91784" bIns="4589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17" tIns="45348" rIns="92317" bIns="4534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38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8963"/>
            <a:ext cx="4548187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973" tIns="45180" rIns="91973" bIns="4518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8963"/>
            <a:ext cx="4548188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17" tIns="45348" rIns="92317" bIns="4534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58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8963"/>
            <a:ext cx="4548187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6" y="4345904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84" tIns="45892" rIns="91784" bIns="4589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06593E-BCCB-4646-854A-41326545FD70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EA888-F7FF-F34E-939F-BA0CE0A06850}" type="slidenum">
              <a:rPr lang="en-AU"/>
              <a:pPr/>
              <a:t>39</a:t>
            </a:fld>
            <a:endParaRPr lang="en-AU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B262189-E41B-9A44-A533-1E5E3674DEF8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E6D26-5EA0-7741-906B-1FC11DACF36C}" type="slidenum">
              <a:rPr lang="en-AU"/>
              <a:pPr/>
              <a:t>40</a:t>
            </a:fld>
            <a:endParaRPr lang="en-AU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8528D3-1972-9F48-9205-AD9595A63350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F4517-7046-3A47-8D8D-8AB1DA46E733}" type="slidenum">
              <a:rPr lang="en-AU"/>
              <a:pPr/>
              <a:t>41</a:t>
            </a:fld>
            <a:endParaRPr lang="en-A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588F47-322F-7F46-AD87-BA3A22321586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34D3B-D222-D84D-AEC4-A678211F4849}" type="slidenum">
              <a:rPr lang="en-AU"/>
              <a:pPr/>
              <a:t>42</a:t>
            </a:fld>
            <a:endParaRPr lang="en-A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BFCCB6-FC6D-8543-AD0A-4EFDA7E0599A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710D-DA97-604E-861F-7D43CB500C38}" type="slidenum">
              <a:rPr lang="en-AU"/>
              <a:pPr/>
              <a:t>43</a:t>
            </a:fld>
            <a:endParaRPr lang="en-AU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6CDE5B5-D08C-B64B-9104-5A88FE68DFF6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D987A-5D95-DF42-BB13-B26DC5CCBCEA}" type="slidenum">
              <a:rPr lang="en-AU"/>
              <a:pPr/>
              <a:t>44</a:t>
            </a:fld>
            <a:endParaRPr lang="en-AU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45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6" y="4345904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84" tIns="45892" rIns="91784" bIns="4589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6" y="4345904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84" tIns="45892" rIns="91784" bIns="45892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17" tIns="45348" rIns="92317" bIns="4534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8963"/>
            <a:ext cx="4548187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65FC7E1-7321-D74E-8D66-0DEB8FA1D23F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184A8-8F2E-4349-A075-3319C28009C3}" type="slidenum">
              <a:rPr lang="en-AU"/>
              <a:pPr/>
              <a:t>52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13D492-15EE-2347-9A73-376DDE456720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53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8BB5563-274F-C94D-BD1D-0B0C357AE3A0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DC005-0863-424E-AD4E-E9456B986DF7}" type="slidenum">
              <a:rPr lang="en-AU"/>
              <a:pPr/>
              <a:t>54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using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as “time between completion</a:t>
            </a:r>
            <a:r>
              <a:rPr lang="en-US" baseline="0" dirty="0" smtClean="0"/>
              <a:t> of </a:t>
            </a:r>
            <a:r>
              <a:rPr lang="en-US" dirty="0" smtClean="0"/>
              <a:t>instructions.”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DA6BB8-A081-D947-ABB7-97EC8E60C349}" type="datetime3">
              <a:rPr lang="en-AU"/>
              <a:pPr/>
              <a:t>29 July,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630E-C095-8B46-9A05-110955FE8AC3}" type="slidenum">
              <a:rPr lang="en-AU"/>
              <a:pPr/>
              <a:t>55</a:t>
            </a:fld>
            <a:endParaRPr lang="en-AU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 originally stood for </a:t>
            </a:r>
            <a:r>
              <a:rPr lang="en-US" b="1" dirty="0" smtClean="0"/>
              <a:t>Microprocessor without Interlocked Pipeline Stages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20" tIns="44960" rIns="89920" bIns="449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973" tIns="45180" rIns="91973" bIns="4518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8963"/>
            <a:ext cx="4548188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0445" tIns="44428" rIns="90445" bIns="4442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573088"/>
            <a:ext cx="458787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0450" tIns="44431" rIns="90450" bIns="4443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573088"/>
            <a:ext cx="458787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Logisim</a:t>
            </a:r>
            <a:r>
              <a:rPr lang="en-US" dirty="0" smtClean="0"/>
              <a:t> file called “Control Plane </a:t>
            </a:r>
            <a:r>
              <a:rPr lang="en-US" dirty="0" err="1" smtClean="0"/>
              <a:t>MIPS.circ</a:t>
            </a:r>
            <a:r>
              <a:rPr lang="en-US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MIPS CPU Control,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Pipelining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Processor Design Process</a:t>
            </a:r>
          </a:p>
        </p:txBody>
      </p:sp>
      <p:sp>
        <p:nvSpPr>
          <p:cNvPr id="70659" name="Content Placeholder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Five steps to design a processor: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1. Analyze instruction set </a:t>
            </a:r>
            <a:r>
              <a:rPr lang="en-US" dirty="0" err="1" smtClean="0">
                <a:sym typeface="Wingdings" charset="2"/>
              </a:rPr>
              <a:t>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datapath</a:t>
            </a:r>
            <a:r>
              <a:rPr lang="en-US" dirty="0" smtClean="0"/>
              <a:t> requirements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2. Select set of </a:t>
            </a:r>
            <a:r>
              <a:rPr lang="en-US" dirty="0" err="1" smtClean="0"/>
              <a:t>datapath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components &amp; establish </a:t>
            </a:r>
            <a:br>
              <a:rPr lang="en-US" dirty="0" smtClean="0"/>
            </a:br>
            <a:r>
              <a:rPr lang="en-US" dirty="0" smtClean="0"/>
              <a:t>clock methodology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3. Assemble </a:t>
            </a:r>
            <a:r>
              <a:rPr lang="en-US" dirty="0" err="1" smtClean="0"/>
              <a:t>datapath</a:t>
            </a:r>
            <a:r>
              <a:rPr lang="en-US" dirty="0" smtClean="0"/>
              <a:t> meeting </a:t>
            </a:r>
            <a:br>
              <a:rPr lang="en-US" dirty="0" smtClean="0"/>
            </a:br>
            <a:r>
              <a:rPr lang="en-US" dirty="0" smtClean="0"/>
              <a:t>the requirements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4. Analyze implementation of each instruction to determine setting of control points that effects the register transfer</a:t>
            </a:r>
          </a:p>
          <a:p>
            <a:pPr lvl="1">
              <a:buFont typeface="Arial" charset="0"/>
              <a:buNone/>
              <a:defRPr/>
            </a:pPr>
            <a:r>
              <a:rPr lang="en-US" dirty="0" smtClean="0"/>
              <a:t>5. Assemble the control logic</a:t>
            </a:r>
          </a:p>
          <a:p>
            <a:pPr lvl="2">
              <a:defRPr/>
            </a:pPr>
            <a:r>
              <a:rPr lang="en-US" dirty="0" smtClean="0"/>
              <a:t>Formulate Logic Equations</a:t>
            </a:r>
          </a:p>
          <a:p>
            <a:pPr lvl="2">
              <a:defRPr/>
            </a:pPr>
            <a:r>
              <a:rPr lang="en-US" dirty="0" smtClean="0"/>
              <a:t>Design Circuits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59400" y="2062163"/>
            <a:ext cx="3556000" cy="1951037"/>
            <a:chOff x="5444062" y="4398949"/>
            <a:chExt cx="3556000" cy="1951037"/>
          </a:xfrm>
        </p:grpSpPr>
        <p:sp>
          <p:nvSpPr>
            <p:cNvPr id="70664" name="Rectangle 4" descr="10%"/>
            <p:cNvSpPr>
              <a:spLocks noChangeArrowheads="1"/>
            </p:cNvSpPr>
            <p:nvPr/>
          </p:nvSpPr>
          <p:spPr bwMode="auto">
            <a:xfrm>
              <a:off x="5579000" y="4754549"/>
              <a:ext cx="1123950" cy="64928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>
                <a:latin typeface="+mn-lt"/>
              </a:endParaRPr>
            </a:p>
          </p:txBody>
        </p:sp>
        <p:sp>
          <p:nvSpPr>
            <p:cNvPr id="70665" name="Rectangle 5"/>
            <p:cNvSpPr>
              <a:spLocks noChangeArrowheads="1"/>
            </p:cNvSpPr>
            <p:nvPr/>
          </p:nvSpPr>
          <p:spPr bwMode="auto">
            <a:xfrm>
              <a:off x="5659962" y="4860911"/>
              <a:ext cx="8128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Control</a:t>
              </a:r>
            </a:p>
          </p:txBody>
        </p:sp>
        <p:sp>
          <p:nvSpPr>
            <p:cNvPr id="70666" name="Rectangle 6" descr="10%"/>
            <p:cNvSpPr>
              <a:spLocks noChangeArrowheads="1"/>
            </p:cNvSpPr>
            <p:nvPr/>
          </p:nvSpPr>
          <p:spPr bwMode="auto">
            <a:xfrm>
              <a:off x="5579000" y="5564174"/>
              <a:ext cx="1123950" cy="650875"/>
            </a:xfrm>
            <a:prstGeom prst="rect">
              <a:avLst/>
            </a:prstGeom>
            <a:pattFill prst="pct10">
              <a:fgClr>
                <a:schemeClr val="accent2"/>
              </a:fgClr>
              <a:bgClr>
                <a:srgbClr val="FFFFFF"/>
              </a:bgClr>
            </a:patt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70667" name="Rectangle 7"/>
            <p:cNvSpPr>
              <a:spLocks noChangeArrowheads="1"/>
            </p:cNvSpPr>
            <p:nvPr/>
          </p:nvSpPr>
          <p:spPr bwMode="auto">
            <a:xfrm>
              <a:off x="5679012" y="5729274"/>
              <a:ext cx="9937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latin typeface="+mn-lt"/>
                </a:rPr>
                <a:t>Datapath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70668" name="Rectangle 8"/>
            <p:cNvSpPr>
              <a:spLocks noChangeArrowheads="1"/>
            </p:cNvSpPr>
            <p:nvPr/>
          </p:nvSpPr>
          <p:spPr bwMode="auto">
            <a:xfrm>
              <a:off x="6998225" y="4416411"/>
              <a:ext cx="920750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69" name="Rectangle 9"/>
            <p:cNvSpPr>
              <a:spLocks noChangeArrowheads="1"/>
            </p:cNvSpPr>
            <p:nvPr/>
          </p:nvSpPr>
          <p:spPr bwMode="auto">
            <a:xfrm>
              <a:off x="7007068" y="5165711"/>
              <a:ext cx="9255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</a:rPr>
                <a:t>Memory</a:t>
              </a:r>
            </a:p>
          </p:txBody>
        </p:sp>
        <p:sp>
          <p:nvSpPr>
            <p:cNvPr id="70670" name="Rectangle 10"/>
            <p:cNvSpPr>
              <a:spLocks noChangeArrowheads="1"/>
            </p:cNvSpPr>
            <p:nvPr/>
          </p:nvSpPr>
          <p:spPr bwMode="auto">
            <a:xfrm>
              <a:off x="5444062" y="4416411"/>
              <a:ext cx="1393825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71" name="Rectangle 11"/>
            <p:cNvSpPr>
              <a:spLocks noChangeArrowheads="1"/>
            </p:cNvSpPr>
            <p:nvPr/>
          </p:nvSpPr>
          <p:spPr bwMode="auto">
            <a:xfrm>
              <a:off x="5679012" y="4398949"/>
              <a:ext cx="1027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Processor</a:t>
              </a:r>
            </a:p>
          </p:txBody>
        </p:sp>
        <p:sp>
          <p:nvSpPr>
            <p:cNvPr id="70672" name="Rectangle 12"/>
            <p:cNvSpPr>
              <a:spLocks noChangeArrowheads="1"/>
            </p:cNvSpPr>
            <p:nvPr/>
          </p:nvSpPr>
          <p:spPr bwMode="auto">
            <a:xfrm>
              <a:off x="8079312" y="4416411"/>
              <a:ext cx="920750" cy="7858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73" name="Rectangle 13"/>
            <p:cNvSpPr>
              <a:spLocks noChangeArrowheads="1"/>
            </p:cNvSpPr>
            <p:nvPr/>
          </p:nvSpPr>
          <p:spPr bwMode="auto">
            <a:xfrm>
              <a:off x="8214250" y="4668824"/>
              <a:ext cx="638175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+mn-lt"/>
                </a:rPr>
                <a:t>Input</a:t>
              </a:r>
            </a:p>
          </p:txBody>
        </p:sp>
        <p:sp>
          <p:nvSpPr>
            <p:cNvPr id="70674" name="Rectangle 14"/>
            <p:cNvSpPr>
              <a:spLocks noChangeArrowheads="1"/>
            </p:cNvSpPr>
            <p:nvPr/>
          </p:nvSpPr>
          <p:spPr bwMode="auto">
            <a:xfrm>
              <a:off x="8079312" y="5564174"/>
              <a:ext cx="920750" cy="7858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675" name="Rectangle 15"/>
            <p:cNvSpPr>
              <a:spLocks noChangeArrowheads="1"/>
            </p:cNvSpPr>
            <p:nvPr/>
          </p:nvSpPr>
          <p:spPr bwMode="auto">
            <a:xfrm>
              <a:off x="8126937" y="5816586"/>
              <a:ext cx="8128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+mn-lt"/>
                </a:rPr>
                <a:t>Output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1908" y="5317125"/>
            <a:ext cx="827881" cy="1005840"/>
            <a:chOff x="201908" y="4572000"/>
            <a:chExt cx="827881" cy="1005840"/>
          </a:xfrm>
        </p:grpSpPr>
        <p:sp>
          <p:nvSpPr>
            <p:cNvPr id="3" name="Left Brace 2"/>
            <p:cNvSpPr/>
            <p:nvPr/>
          </p:nvSpPr>
          <p:spPr>
            <a:xfrm>
              <a:off x="664029" y="4572000"/>
              <a:ext cx="365760" cy="1005840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32855" y="4832715"/>
              <a:ext cx="861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Now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Purpose of Control</a:t>
            </a:r>
          </a:p>
        </p:txBody>
      </p:sp>
      <p:sp>
        <p:nvSpPr>
          <p:cNvPr id="60452" name="AutoShape 36" descr="Wide downward diagonal"/>
          <p:cNvSpPr>
            <a:spLocks noChangeArrowheads="1"/>
          </p:cNvSpPr>
          <p:nvPr/>
        </p:nvSpPr>
        <p:spPr bwMode="auto">
          <a:xfrm>
            <a:off x="1280160" y="2927350"/>
            <a:ext cx="6583680" cy="1231900"/>
          </a:xfrm>
          <a:prstGeom prst="roundRect">
            <a:avLst>
              <a:gd name="adj" fmla="val 1249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Controller</a:t>
            </a:r>
            <a:endParaRPr lang="en-US" sz="32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4114800"/>
            <a:ext cx="6856095" cy="1828800"/>
            <a:chOff x="1143000" y="4114800"/>
            <a:chExt cx="6856095" cy="182880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auto">
            <a:xfrm>
              <a:off x="5257800" y="4114800"/>
              <a:ext cx="109728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ALUctr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/>
          </p:nvSpPr>
          <p:spPr bwMode="auto">
            <a:xfrm>
              <a:off x="2788920" y="4114800"/>
              <a:ext cx="109728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RegDst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4434840" y="4114800"/>
              <a:ext cx="1097280" cy="334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ALUSrc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3611880" y="4114800"/>
              <a:ext cx="109728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ExtOp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6903720" y="4114800"/>
              <a:ext cx="10953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MemtoReg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6080760" y="4114800"/>
              <a:ext cx="109728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MemWr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39" name="Rectangle 23"/>
            <p:cNvSpPr>
              <a:spLocks noChangeArrowheads="1"/>
            </p:cNvSpPr>
            <p:nvPr/>
          </p:nvSpPr>
          <p:spPr bwMode="auto">
            <a:xfrm>
              <a:off x="1143000" y="4114800"/>
              <a:ext cx="109728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nPC_sel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43" name="Rectangle 27"/>
            <p:cNvSpPr>
              <a:spLocks noChangeArrowheads="1"/>
            </p:cNvSpPr>
            <p:nvPr/>
          </p:nvSpPr>
          <p:spPr bwMode="auto">
            <a:xfrm>
              <a:off x="1280160" y="5029200"/>
              <a:ext cx="658368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3200" b="1" dirty="0" err="1" smtClean="0">
                  <a:latin typeface="+mn-lt"/>
                </a:rPr>
                <a:t>Datapath</a:t>
              </a:r>
              <a:endParaRPr lang="en-US" sz="3200" b="1" dirty="0">
                <a:latin typeface="+mn-lt"/>
              </a:endParaRPr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169164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3756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16052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498348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>
              <a:off x="580644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>
              <a:off x="662940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>
              <a:off x="745236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59" name="Rectangle 43"/>
            <p:cNvSpPr>
              <a:spLocks noChangeArrowheads="1"/>
            </p:cNvSpPr>
            <p:nvPr/>
          </p:nvSpPr>
          <p:spPr bwMode="auto">
            <a:xfrm>
              <a:off x="1965960" y="4114800"/>
              <a:ext cx="1097280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>
                  <a:latin typeface="+mn-lt"/>
                </a:rPr>
                <a:t>RegWr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>
              <a:off x="2514600" y="4434840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85416" y="1527048"/>
            <a:ext cx="4769706" cy="1460701"/>
            <a:chOff x="1828800" y="1527048"/>
            <a:chExt cx="4769706" cy="1460701"/>
          </a:xfrm>
        </p:grpSpPr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2926080" y="1828800"/>
              <a:ext cx="32918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2880360" y="1527048"/>
              <a:ext cx="1652587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Instruction&lt;31:0&gt;</a:t>
              </a:r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4572000" y="1828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 rot="5400000">
              <a:off x="4233672" y="2130552"/>
              <a:ext cx="9144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&lt;</a:t>
              </a:r>
              <a:r>
                <a:rPr lang="en-US" sz="1600" dirty="0" smtClean="0">
                  <a:latin typeface="+mn-lt"/>
                </a:rPr>
                <a:t>20:16&gt;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 rot="5400000">
              <a:off x="4782312" y="2130552"/>
              <a:ext cx="9144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&lt;</a:t>
              </a:r>
              <a:r>
                <a:rPr lang="en-US" sz="1600" dirty="0" smtClean="0">
                  <a:latin typeface="+mn-lt"/>
                </a:rPr>
                <a:t>15:11&gt;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 rot="5400000">
              <a:off x="5330952" y="2130552"/>
              <a:ext cx="9144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600" dirty="0" smtClean="0">
                  <a:latin typeface="+mn-lt"/>
                </a:rPr>
                <a:t>&lt;</a:t>
              </a:r>
              <a:r>
                <a:rPr lang="en-US" sz="1600" dirty="0" smtClean="0"/>
                <a:t>5</a:t>
              </a:r>
              <a:r>
                <a:rPr lang="en-US" sz="1600" dirty="0" smtClean="0">
                  <a:latin typeface="+mn-lt"/>
                </a:rPr>
                <a:t>:0&gt;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 rot="5400000">
              <a:off x="5879592" y="2128837"/>
              <a:ext cx="9144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&lt;0:15&gt;</a:t>
              </a:r>
            </a:p>
          </p:txBody>
        </p:sp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>
              <a:off x="5120640" y="1828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5669280" y="1828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>
              <a:off x="6217920" y="1828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5833872" y="2651760"/>
              <a:ext cx="76463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/>
                <a:t>i</a:t>
              </a:r>
              <a:r>
                <a:rPr lang="en-US" sz="1600" dirty="0" smtClean="0">
                  <a:latin typeface="+mn-lt"/>
                </a:rPr>
                <a:t>mm16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36" name="Rectangle 20"/>
            <p:cNvSpPr>
              <a:spLocks noChangeArrowheads="1"/>
            </p:cNvSpPr>
            <p:nvPr/>
          </p:nvSpPr>
          <p:spPr bwMode="auto">
            <a:xfrm>
              <a:off x="4937760" y="2651760"/>
              <a:ext cx="36576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/>
                <a:t>r</a:t>
              </a:r>
              <a:r>
                <a:rPr lang="en-US" sz="1600" dirty="0" err="1" smtClean="0">
                  <a:latin typeface="+mn-lt"/>
                </a:rPr>
                <a:t>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37" name="Rectangle 21"/>
            <p:cNvSpPr>
              <a:spLocks noChangeArrowheads="1"/>
            </p:cNvSpPr>
            <p:nvPr/>
          </p:nvSpPr>
          <p:spPr bwMode="auto">
            <a:xfrm>
              <a:off x="3840480" y="2651760"/>
              <a:ext cx="331502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/>
                <a:t>r</a:t>
              </a:r>
              <a:r>
                <a:rPr lang="en-US" sz="1600" dirty="0" err="1" smtClean="0">
                  <a:latin typeface="+mn-lt"/>
                </a:rPr>
                <a:t>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38" name="Rectangle 22"/>
            <p:cNvSpPr>
              <a:spLocks noChangeArrowheads="1"/>
            </p:cNvSpPr>
            <p:nvPr/>
          </p:nvSpPr>
          <p:spPr bwMode="auto">
            <a:xfrm>
              <a:off x="4389120" y="2651760"/>
              <a:ext cx="323808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dirty="0" err="1"/>
                <a:t>r</a:t>
              </a:r>
              <a:r>
                <a:rPr lang="en-US" sz="1600" dirty="0" err="1" smtClean="0">
                  <a:latin typeface="+mn-lt"/>
                </a:rPr>
                <a:t>t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40" name="Rectangle 24"/>
            <p:cNvSpPr>
              <a:spLocks noChangeArrowheads="1"/>
            </p:cNvSpPr>
            <p:nvPr/>
          </p:nvSpPr>
          <p:spPr bwMode="auto">
            <a:xfrm>
              <a:off x="1828800" y="1645920"/>
              <a:ext cx="1097280" cy="1000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b="1" dirty="0" err="1" smtClean="0"/>
                <a:t>Instr</a:t>
              </a:r>
              <a:endParaRPr lang="en-US" sz="2000" b="1" dirty="0" smtClean="0"/>
            </a:p>
            <a:p>
              <a:pPr algn="ctr">
                <a:defRPr/>
              </a:pPr>
              <a:r>
                <a:rPr lang="en-US" sz="2000" b="1" dirty="0" smtClean="0"/>
                <a:t>Memory</a:t>
              </a:r>
              <a:endParaRPr lang="en-US" sz="2000" b="1" dirty="0"/>
            </a:p>
          </p:txBody>
        </p:sp>
        <p:sp>
          <p:nvSpPr>
            <p:cNvPr id="60454" name="Line 38"/>
            <p:cNvSpPr>
              <a:spLocks noChangeShapeType="1"/>
            </p:cNvSpPr>
            <p:nvPr/>
          </p:nvSpPr>
          <p:spPr bwMode="auto">
            <a:xfrm>
              <a:off x="3474720" y="1828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55" name="Rectangle 39"/>
            <p:cNvSpPr>
              <a:spLocks noChangeArrowheads="1"/>
            </p:cNvSpPr>
            <p:nvPr/>
          </p:nvSpPr>
          <p:spPr bwMode="auto">
            <a:xfrm>
              <a:off x="3072384" y="2651760"/>
              <a:ext cx="802978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 err="1" smtClean="0">
                  <a:latin typeface="+mn-lt"/>
                </a:rPr>
                <a:t>opcode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>
              <a:off x="4023360" y="1828800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457" name="Rectangle 41"/>
            <p:cNvSpPr>
              <a:spLocks noChangeArrowheads="1"/>
            </p:cNvSpPr>
            <p:nvPr/>
          </p:nvSpPr>
          <p:spPr bwMode="auto">
            <a:xfrm rot="5400000">
              <a:off x="3685032" y="2130552"/>
              <a:ext cx="9144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600" dirty="0" smtClean="0">
                  <a:latin typeface="+mn-lt"/>
                </a:rPr>
                <a:t>&lt;25:21&gt;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58" name="Rectangle 42"/>
            <p:cNvSpPr>
              <a:spLocks noChangeArrowheads="1"/>
            </p:cNvSpPr>
            <p:nvPr/>
          </p:nvSpPr>
          <p:spPr bwMode="auto">
            <a:xfrm>
              <a:off x="5349240" y="2651760"/>
              <a:ext cx="64008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 err="1" smtClean="0"/>
                <a:t>f</a:t>
              </a:r>
              <a:r>
                <a:rPr lang="en-US" sz="1600" dirty="0" err="1" smtClean="0">
                  <a:latin typeface="+mn-lt"/>
                </a:rPr>
                <a:t>unct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0461" name="Rectangle 45"/>
            <p:cNvSpPr>
              <a:spLocks noChangeArrowheads="1"/>
            </p:cNvSpPr>
            <p:nvPr/>
          </p:nvSpPr>
          <p:spPr bwMode="auto">
            <a:xfrm rot="5400000">
              <a:off x="3136392" y="2130552"/>
              <a:ext cx="9144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600" dirty="0" smtClean="0">
                  <a:latin typeface="+mn-lt"/>
                </a:rPr>
                <a:t>&lt;</a:t>
              </a:r>
              <a:r>
                <a:rPr lang="en-US" sz="1600" dirty="0" smtClean="0"/>
                <a:t>31</a:t>
              </a:r>
              <a:r>
                <a:rPr lang="en-US" sz="1600" dirty="0" smtClean="0">
                  <a:latin typeface="+mn-lt"/>
                </a:rPr>
                <a:t>:26&gt;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MIPS-lite Instruction RTL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12480" cy="493776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400" b="1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Instr</a:t>
            </a:r>
            <a:r>
              <a:rPr lang="en-US" sz="2400" b="1" dirty="0" smtClean="0">
                <a:latin typeface="Courier New" pitchFamily="49" charset="0"/>
                <a:ea typeface="Courier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Courier" charset="0"/>
                <a:cs typeface="Courier New" pitchFamily="49" charset="0"/>
              </a:rPr>
              <a:t>	Register </a:t>
            </a:r>
            <a:r>
              <a:rPr lang="en-US" sz="2400" b="1" dirty="0" smtClean="0">
                <a:latin typeface="Courier New" pitchFamily="49" charset="0"/>
                <a:ea typeface="Courier" charset="0"/>
                <a:cs typeface="Courier New" pitchFamily="49" charset="0"/>
              </a:rPr>
              <a:t>Transfer Language</a:t>
            </a:r>
            <a:endParaRPr lang="en-US" sz="2400" b="1" dirty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 marL="0" indent="0">
              <a:spcBef>
                <a:spcPts val="900"/>
              </a:spcBef>
              <a:buNone/>
              <a:tabLst>
                <a:tab pos="1371600" algn="l"/>
              </a:tabLst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>
                <a:latin typeface="Courier New" pitchFamily="49" charset="0"/>
                <a:ea typeface="Courier" charset="0"/>
                <a:cs typeface="Courier New" pitchFamily="49" charset="0"/>
              </a:rPr>
              <a:t>rd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]+R[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  <a:t>]; 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PC+4</a:t>
            </a:r>
            <a:endParaRPr lang="en-US" sz="2400" dirty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 marL="0" indent="0">
              <a:spcBef>
                <a:spcPts val="900"/>
              </a:spcBef>
              <a:buNone/>
              <a:tabLst>
                <a:tab pos="1371600" algn="l"/>
              </a:tabLst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subu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rd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]–R[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  <a:t>]; 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PC+4</a:t>
            </a:r>
          </a:p>
          <a:p>
            <a:pPr marL="0" indent="0">
              <a:spcBef>
                <a:spcPts val="900"/>
              </a:spcBef>
              <a:buNone/>
              <a:tabLst>
                <a:tab pos="1371600" algn="l"/>
              </a:tabLst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ori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]+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zero_ext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(imm16); PC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PC+4</a:t>
            </a:r>
          </a:p>
          <a:p>
            <a:pPr marL="0" indent="0">
              <a:spcBef>
                <a:spcPts val="900"/>
              </a:spcBef>
              <a:buNone/>
              <a:tabLst>
                <a:tab pos="1371600" algn="l"/>
              </a:tabLst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MEM[R[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]+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sign_ext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(imm16)];</a:t>
            </a:r>
            <a:b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	PC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PC+4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900"/>
              </a:spcBef>
              <a:buNone/>
              <a:tabLst>
                <a:tab pos="1371600" algn="l"/>
              </a:tabLst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MEM[R[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]+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sign_ext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(imm16)]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];</a:t>
            </a:r>
            <a:b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	PC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PC+4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900"/>
              </a:spcBef>
              <a:buNone/>
              <a:tabLst>
                <a:tab pos="1371600" algn="l"/>
              </a:tabLst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if(R[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rs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]==R[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])</a:t>
            </a:r>
            <a:b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		then PC</a:t>
            </a:r>
            <a:r>
              <a:rPr lang="en-US" sz="240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smtClean="0">
                <a:latin typeface="Courier New" pitchFamily="49" charset="0"/>
                <a:ea typeface="Courier" charset="0"/>
                <a:cs typeface="Courier New" pitchFamily="49" charset="0"/>
              </a:rPr>
              <a:t>PC+4+[</a:t>
            </a:r>
            <a:r>
              <a:rPr lang="en-US" sz="24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sign_ext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(imm16)||00]</a:t>
            </a:r>
            <a: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  <a:t/>
            </a:r>
            <a:b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	else PC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  <a:sym typeface="Symbol" charset="2"/>
              </a:rPr>
              <a:t></a:t>
            </a:r>
            <a:r>
              <a:rPr lang="en-US" sz="24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PC+4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200" y="1600200"/>
            <a:ext cx="8321040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2000" b="1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Instr</a:t>
            </a:r>
            <a:r>
              <a:rPr lang="en-US" sz="2000" b="1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ea typeface="Courier" charset="0"/>
                <a:cs typeface="Courier New" pitchFamily="49" charset="0"/>
              </a:rPr>
              <a:t>Control Signals</a:t>
            </a:r>
            <a:endParaRPr lang="en-US" sz="2000" b="1" dirty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addu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ALUsrc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RegB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ALUctr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=“ADD”,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RegDst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rd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RegWr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</a:t>
            </a:r>
            <a:b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nPC_sel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=“+4”</a:t>
            </a:r>
            <a:endParaRPr lang="en-US" sz="2000" dirty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>
              <a:spcBef>
                <a:spcPts val="1200"/>
              </a:spcBef>
              <a:tabLst>
                <a:tab pos="1371600" algn="l"/>
              </a:tabLst>
            </a:pP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subu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ALUsrc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RegB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ALUctr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=“SUB”,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RegDst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rd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RegWr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nPC_sel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=“+4”</a:t>
            </a: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ori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ALUsrc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Imm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ALUctr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=“OR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”, 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RegDst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RegWr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</a:t>
            </a:r>
            <a:b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ExtOp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Zero”, </a:t>
            </a: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nPC_sel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=“+4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”</a:t>
            </a:r>
            <a:endParaRPr lang="en-US" sz="2000" dirty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ALUsrc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Imm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ALUctr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=“ADD”,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RegDst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rt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RegWr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</a:t>
            </a:r>
            <a:b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ExtOp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Sign”,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MemtoReg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nPC_sel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=“+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4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”</a:t>
            </a:r>
            <a:endParaRPr lang="en-US" sz="2000" dirty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ALUsrc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Imm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ALUctr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ADD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”,           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MemWr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b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ExtOp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=“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Sign”,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nPC_sel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=“+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4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”</a:t>
            </a: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ALUsrc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RegB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ALUctr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</a:t>
            </a:r>
            <a:r>
              <a:rPr lang="en-US" sz="2000" dirty="0">
                <a:latin typeface="Courier New" pitchFamily="49" charset="0"/>
                <a:ea typeface="Courier" charset="0"/>
                <a:cs typeface="Courier New" pitchFamily="49" charset="0"/>
              </a:rPr>
              <a:t>SUB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”, </a:t>
            </a:r>
            <a:r>
              <a:rPr lang="en-US" sz="2000" dirty="0" err="1">
                <a:latin typeface="Courier New" pitchFamily="49" charset="0"/>
                <a:ea typeface="Courier" charset="0"/>
                <a:cs typeface="Courier New" pitchFamily="49" charset="0"/>
              </a:rPr>
              <a:t>nPC_sel</a:t>
            </a:r>
            <a:r>
              <a:rPr lang="en-US" sz="20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=“Br”  </a:t>
            </a:r>
            <a:endParaRPr lang="en-US" sz="2000" dirty="0">
              <a:latin typeface="Courier New" pitchFamily="49" charset="0"/>
              <a:ea typeface="Courier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MIPS-lite Control Signals (1/2)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MIPS-lite Control Signals (2/2)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914400" y="1600200"/>
            <a:ext cx="6947304" cy="4096898"/>
            <a:chOff x="729408" y="1920240"/>
            <a:chExt cx="6947304" cy="4096898"/>
          </a:xfrm>
        </p:grpSpPr>
        <p:grpSp>
          <p:nvGrpSpPr>
            <p:cNvPr id="17" name="Group 16"/>
            <p:cNvGrpSpPr/>
            <p:nvPr/>
          </p:nvGrpSpPr>
          <p:grpSpPr>
            <a:xfrm>
              <a:off x="731520" y="1920240"/>
              <a:ext cx="6945192" cy="3390646"/>
              <a:chOff x="287458" y="1122363"/>
              <a:chExt cx="6945192" cy="3390646"/>
            </a:xfrm>
          </p:grpSpPr>
          <p:sp>
            <p:nvSpPr>
              <p:cNvPr id="64667" name="Rectangle 5"/>
              <p:cNvSpPr>
                <a:spLocks noChangeArrowheads="1"/>
              </p:cNvSpPr>
              <p:nvPr/>
            </p:nvSpPr>
            <p:spPr bwMode="auto">
              <a:xfrm>
                <a:off x="2722563" y="1738313"/>
                <a:ext cx="508000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add</a:t>
                </a:r>
              </a:p>
            </p:txBody>
          </p:sp>
          <p:sp>
            <p:nvSpPr>
              <p:cNvPr id="64668" name="Rectangle 6"/>
              <p:cNvSpPr>
                <a:spLocks noChangeArrowheads="1"/>
              </p:cNvSpPr>
              <p:nvPr/>
            </p:nvSpPr>
            <p:spPr bwMode="auto">
              <a:xfrm>
                <a:off x="3484563" y="1738313"/>
                <a:ext cx="48577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sub</a:t>
                </a:r>
              </a:p>
            </p:txBody>
          </p:sp>
          <p:sp>
            <p:nvSpPr>
              <p:cNvPr id="64669" name="Rectangle 7"/>
              <p:cNvSpPr>
                <a:spLocks noChangeArrowheads="1"/>
              </p:cNvSpPr>
              <p:nvPr/>
            </p:nvSpPr>
            <p:spPr bwMode="auto">
              <a:xfrm>
                <a:off x="4246563" y="1738313"/>
                <a:ext cx="4286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ori</a:t>
                </a:r>
              </a:p>
            </p:txBody>
          </p:sp>
          <p:sp>
            <p:nvSpPr>
              <p:cNvPr id="64670" name="Rectangle 8"/>
              <p:cNvSpPr>
                <a:spLocks noChangeArrowheads="1"/>
              </p:cNvSpPr>
              <p:nvPr/>
            </p:nvSpPr>
            <p:spPr bwMode="auto">
              <a:xfrm>
                <a:off x="5008563" y="1738313"/>
                <a:ext cx="387350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lw</a:t>
                </a:r>
              </a:p>
            </p:txBody>
          </p:sp>
          <p:sp>
            <p:nvSpPr>
              <p:cNvPr id="64671" name="Rectangle 9"/>
              <p:cNvSpPr>
                <a:spLocks noChangeArrowheads="1"/>
              </p:cNvSpPr>
              <p:nvPr/>
            </p:nvSpPr>
            <p:spPr bwMode="auto">
              <a:xfrm>
                <a:off x="5770563" y="1738313"/>
                <a:ext cx="415925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sw</a:t>
                </a:r>
              </a:p>
            </p:txBody>
          </p:sp>
          <p:sp>
            <p:nvSpPr>
              <p:cNvPr id="64672" name="Rectangle 10"/>
              <p:cNvSpPr>
                <a:spLocks noChangeArrowheads="1"/>
              </p:cNvSpPr>
              <p:nvPr/>
            </p:nvSpPr>
            <p:spPr bwMode="auto">
              <a:xfrm>
                <a:off x="6532563" y="1738313"/>
                <a:ext cx="506413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beq</a:t>
                </a:r>
              </a:p>
            </p:txBody>
          </p:sp>
          <p:sp>
            <p:nvSpPr>
              <p:cNvPr id="64674" name="Rectangle 12"/>
              <p:cNvSpPr>
                <a:spLocks noChangeArrowheads="1"/>
              </p:cNvSpPr>
              <p:nvPr/>
            </p:nvSpPr>
            <p:spPr bwMode="auto">
              <a:xfrm>
                <a:off x="1198563" y="2043113"/>
                <a:ext cx="77628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RegDst</a:t>
                </a:r>
              </a:p>
            </p:txBody>
          </p:sp>
          <p:sp>
            <p:nvSpPr>
              <p:cNvPr id="64675" name="Rectangle 13"/>
              <p:cNvSpPr>
                <a:spLocks noChangeArrowheads="1"/>
              </p:cNvSpPr>
              <p:nvPr/>
            </p:nvSpPr>
            <p:spPr bwMode="auto">
              <a:xfrm>
                <a:off x="1198563" y="2347913"/>
                <a:ext cx="798513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ALUSrc</a:t>
                </a:r>
              </a:p>
            </p:txBody>
          </p:sp>
          <p:sp>
            <p:nvSpPr>
              <p:cNvPr id="64676" name="Rectangle 14"/>
              <p:cNvSpPr>
                <a:spLocks noChangeArrowheads="1"/>
              </p:cNvSpPr>
              <p:nvPr/>
            </p:nvSpPr>
            <p:spPr bwMode="auto">
              <a:xfrm>
                <a:off x="1198563" y="2652713"/>
                <a:ext cx="11398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MemtoReg</a:t>
                </a:r>
              </a:p>
            </p:txBody>
          </p:sp>
          <p:sp>
            <p:nvSpPr>
              <p:cNvPr id="64677" name="Rectangle 15"/>
              <p:cNvSpPr>
                <a:spLocks noChangeArrowheads="1"/>
              </p:cNvSpPr>
              <p:nvPr/>
            </p:nvSpPr>
            <p:spPr bwMode="auto">
              <a:xfrm>
                <a:off x="1198563" y="2957513"/>
                <a:ext cx="971550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RegWrite</a:t>
                </a:r>
              </a:p>
            </p:txBody>
          </p:sp>
          <p:sp>
            <p:nvSpPr>
              <p:cNvPr id="64678" name="Rectangle 16"/>
              <p:cNvSpPr>
                <a:spLocks noChangeArrowheads="1"/>
              </p:cNvSpPr>
              <p:nvPr/>
            </p:nvSpPr>
            <p:spPr bwMode="auto">
              <a:xfrm>
                <a:off x="1198563" y="3262313"/>
                <a:ext cx="11398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MemWrite</a:t>
                </a:r>
              </a:p>
            </p:txBody>
          </p:sp>
          <p:sp>
            <p:nvSpPr>
              <p:cNvPr id="64679" name="Rectangle 17"/>
              <p:cNvSpPr>
                <a:spLocks noChangeArrowheads="1"/>
              </p:cNvSpPr>
              <p:nvPr/>
            </p:nvSpPr>
            <p:spPr bwMode="auto">
              <a:xfrm>
                <a:off x="1198563" y="3567113"/>
                <a:ext cx="847990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 dirty="0" err="1" smtClean="0">
                    <a:latin typeface="+mn-lt"/>
                  </a:rPr>
                  <a:t>nPC_sel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64680" name="Rectangle 18"/>
              <p:cNvSpPr>
                <a:spLocks noChangeArrowheads="1"/>
              </p:cNvSpPr>
              <p:nvPr/>
            </p:nvSpPr>
            <p:spPr bwMode="auto">
              <a:xfrm>
                <a:off x="1198563" y="3871913"/>
                <a:ext cx="697308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 dirty="0" err="1" smtClean="0"/>
                  <a:t>ExtOp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64681" name="Rectangle 19"/>
              <p:cNvSpPr>
                <a:spLocks noChangeArrowheads="1"/>
              </p:cNvSpPr>
              <p:nvPr/>
            </p:nvSpPr>
            <p:spPr bwMode="auto">
              <a:xfrm>
                <a:off x="1198563" y="4176713"/>
                <a:ext cx="1153971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 dirty="0" err="1" smtClean="0">
                    <a:latin typeface="+mn-lt"/>
                  </a:rPr>
                  <a:t>ALUctr</a:t>
                </a:r>
                <a:r>
                  <a:rPr lang="en-US" sz="1600" b="1" dirty="0" smtClean="0"/>
                  <a:t>[</a:t>
                </a:r>
                <a:r>
                  <a:rPr lang="en-US" sz="1600" b="1" dirty="0" smtClean="0">
                    <a:latin typeface="+mn-lt"/>
                  </a:rPr>
                  <a:t>1:0</a:t>
                </a:r>
                <a:r>
                  <a:rPr lang="en-US" sz="1600" b="1" dirty="0"/>
                  <a:t>]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64683" name="Line 21"/>
              <p:cNvSpPr>
                <a:spLocks noChangeShapeType="1"/>
              </p:cNvSpPr>
              <p:nvPr/>
            </p:nvSpPr>
            <p:spPr bwMode="auto">
              <a:xfrm flipV="1">
                <a:off x="1079500" y="2349499"/>
                <a:ext cx="6096000" cy="47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84" name="Line 22"/>
              <p:cNvSpPr>
                <a:spLocks noChangeShapeType="1"/>
              </p:cNvSpPr>
              <p:nvPr/>
            </p:nvSpPr>
            <p:spPr bwMode="auto">
              <a:xfrm>
                <a:off x="1079500" y="2659063"/>
                <a:ext cx="61087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85" name="Line 23"/>
              <p:cNvSpPr>
                <a:spLocks noChangeShapeType="1"/>
              </p:cNvSpPr>
              <p:nvPr/>
            </p:nvSpPr>
            <p:spPr bwMode="auto">
              <a:xfrm>
                <a:off x="1079500" y="2963863"/>
                <a:ext cx="609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86" name="Line 24"/>
              <p:cNvSpPr>
                <a:spLocks noChangeShapeType="1"/>
              </p:cNvSpPr>
              <p:nvPr/>
            </p:nvSpPr>
            <p:spPr bwMode="auto">
              <a:xfrm>
                <a:off x="1079500" y="3268663"/>
                <a:ext cx="609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87" name="Line 25"/>
              <p:cNvSpPr>
                <a:spLocks noChangeShapeType="1"/>
              </p:cNvSpPr>
              <p:nvPr/>
            </p:nvSpPr>
            <p:spPr bwMode="auto">
              <a:xfrm>
                <a:off x="1079500" y="3573463"/>
                <a:ext cx="609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88" name="Line 26"/>
              <p:cNvSpPr>
                <a:spLocks noChangeShapeType="1"/>
              </p:cNvSpPr>
              <p:nvPr/>
            </p:nvSpPr>
            <p:spPr bwMode="auto">
              <a:xfrm>
                <a:off x="1079500" y="3878263"/>
                <a:ext cx="60833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89" name="Line 27"/>
              <p:cNvSpPr>
                <a:spLocks noChangeShapeType="1"/>
              </p:cNvSpPr>
              <p:nvPr/>
            </p:nvSpPr>
            <p:spPr bwMode="auto">
              <a:xfrm>
                <a:off x="1079500" y="4183063"/>
                <a:ext cx="60833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0" name="Line 28"/>
              <p:cNvSpPr>
                <a:spLocks noChangeShapeType="1"/>
              </p:cNvSpPr>
              <p:nvPr/>
            </p:nvSpPr>
            <p:spPr bwMode="auto">
              <a:xfrm>
                <a:off x="1079500" y="4487863"/>
                <a:ext cx="609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1" name="Line 29"/>
              <p:cNvSpPr>
                <a:spLocks noChangeShapeType="1"/>
              </p:cNvSpPr>
              <p:nvPr/>
            </p:nvSpPr>
            <p:spPr bwMode="auto">
              <a:xfrm>
                <a:off x="1079500" y="2049463"/>
                <a:ext cx="61087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3" name="Line 31"/>
              <p:cNvSpPr>
                <a:spLocks noChangeShapeType="1"/>
              </p:cNvSpPr>
              <p:nvPr/>
            </p:nvSpPr>
            <p:spPr bwMode="auto">
              <a:xfrm flipV="1">
                <a:off x="2590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4" name="Line 32"/>
              <p:cNvSpPr>
                <a:spLocks noChangeShapeType="1"/>
              </p:cNvSpPr>
              <p:nvPr/>
            </p:nvSpPr>
            <p:spPr bwMode="auto">
              <a:xfrm>
                <a:off x="1079500" y="1744663"/>
                <a:ext cx="6121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5" name="Line 33"/>
              <p:cNvSpPr>
                <a:spLocks noChangeShapeType="1"/>
              </p:cNvSpPr>
              <p:nvPr/>
            </p:nvSpPr>
            <p:spPr bwMode="auto">
              <a:xfrm flipV="1">
                <a:off x="3352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6" name="Line 34"/>
              <p:cNvSpPr>
                <a:spLocks noChangeShapeType="1"/>
              </p:cNvSpPr>
              <p:nvPr/>
            </p:nvSpPr>
            <p:spPr bwMode="auto">
              <a:xfrm flipV="1">
                <a:off x="4114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7" name="Line 35"/>
              <p:cNvSpPr>
                <a:spLocks noChangeShapeType="1"/>
              </p:cNvSpPr>
              <p:nvPr/>
            </p:nvSpPr>
            <p:spPr bwMode="auto">
              <a:xfrm flipV="1">
                <a:off x="4876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8" name="Line 36"/>
              <p:cNvSpPr>
                <a:spLocks noChangeShapeType="1"/>
              </p:cNvSpPr>
              <p:nvPr/>
            </p:nvSpPr>
            <p:spPr bwMode="auto">
              <a:xfrm flipV="1">
                <a:off x="5638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99" name="Line 37"/>
              <p:cNvSpPr>
                <a:spLocks noChangeShapeType="1"/>
              </p:cNvSpPr>
              <p:nvPr/>
            </p:nvSpPr>
            <p:spPr bwMode="auto">
              <a:xfrm flipV="1">
                <a:off x="6400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702" name="Line 40"/>
              <p:cNvSpPr>
                <a:spLocks noChangeShapeType="1"/>
              </p:cNvSpPr>
              <p:nvPr/>
            </p:nvSpPr>
            <p:spPr bwMode="auto">
              <a:xfrm flipV="1">
                <a:off x="1066800" y="1731963"/>
                <a:ext cx="0" cy="277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604" name="Rectangle 41"/>
              <p:cNvSpPr>
                <a:spLocks noChangeArrowheads="1"/>
              </p:cNvSpPr>
              <p:nvPr/>
            </p:nvSpPr>
            <p:spPr bwMode="auto">
              <a:xfrm>
                <a:off x="2798763" y="2043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05" name="Rectangle 42"/>
              <p:cNvSpPr>
                <a:spLocks noChangeArrowheads="1"/>
              </p:cNvSpPr>
              <p:nvPr/>
            </p:nvSpPr>
            <p:spPr bwMode="auto">
              <a:xfrm>
                <a:off x="2798763" y="2347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06" name="Rectangle 43"/>
              <p:cNvSpPr>
                <a:spLocks noChangeArrowheads="1"/>
              </p:cNvSpPr>
              <p:nvPr/>
            </p:nvSpPr>
            <p:spPr bwMode="auto">
              <a:xfrm>
                <a:off x="2798763" y="26527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07" name="Rectangle 44"/>
              <p:cNvSpPr>
                <a:spLocks noChangeArrowheads="1"/>
              </p:cNvSpPr>
              <p:nvPr/>
            </p:nvSpPr>
            <p:spPr bwMode="auto">
              <a:xfrm>
                <a:off x="2798763" y="29575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08" name="Rectangle 45"/>
              <p:cNvSpPr>
                <a:spLocks noChangeArrowheads="1"/>
              </p:cNvSpPr>
              <p:nvPr/>
            </p:nvSpPr>
            <p:spPr bwMode="auto">
              <a:xfrm>
                <a:off x="2798763" y="32623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09" name="Rectangle 46"/>
              <p:cNvSpPr>
                <a:spLocks noChangeArrowheads="1"/>
              </p:cNvSpPr>
              <p:nvPr/>
            </p:nvSpPr>
            <p:spPr bwMode="auto">
              <a:xfrm>
                <a:off x="2798763" y="3567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10" name="Rectangle 47"/>
              <p:cNvSpPr>
                <a:spLocks noChangeArrowheads="1"/>
              </p:cNvSpPr>
              <p:nvPr/>
            </p:nvSpPr>
            <p:spPr bwMode="auto">
              <a:xfrm>
                <a:off x="2798763" y="38719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/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12" name="Rectangle 49"/>
              <p:cNvSpPr>
                <a:spLocks noChangeArrowheads="1"/>
              </p:cNvSpPr>
              <p:nvPr/>
            </p:nvSpPr>
            <p:spPr bwMode="auto">
              <a:xfrm>
                <a:off x="2722563" y="4176459"/>
                <a:ext cx="5302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+mn-lt"/>
                  </a:rPr>
                  <a:t>Add</a:t>
                </a:r>
              </a:p>
            </p:txBody>
          </p:sp>
          <p:sp>
            <p:nvSpPr>
              <p:cNvPr id="64613" name="Rectangle 50"/>
              <p:cNvSpPr>
                <a:spLocks noChangeArrowheads="1"/>
              </p:cNvSpPr>
              <p:nvPr/>
            </p:nvSpPr>
            <p:spPr bwMode="auto">
              <a:xfrm>
                <a:off x="3560763" y="2043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14" name="Rectangle 51"/>
              <p:cNvSpPr>
                <a:spLocks noChangeArrowheads="1"/>
              </p:cNvSpPr>
              <p:nvPr/>
            </p:nvSpPr>
            <p:spPr bwMode="auto">
              <a:xfrm>
                <a:off x="3560763" y="2347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15" name="Rectangle 52"/>
              <p:cNvSpPr>
                <a:spLocks noChangeArrowheads="1"/>
              </p:cNvSpPr>
              <p:nvPr/>
            </p:nvSpPr>
            <p:spPr bwMode="auto">
              <a:xfrm>
                <a:off x="3560763" y="26527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16" name="Rectangle 53"/>
              <p:cNvSpPr>
                <a:spLocks noChangeArrowheads="1"/>
              </p:cNvSpPr>
              <p:nvPr/>
            </p:nvSpPr>
            <p:spPr bwMode="auto">
              <a:xfrm>
                <a:off x="3560763" y="29575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17" name="Rectangle 54"/>
              <p:cNvSpPr>
                <a:spLocks noChangeArrowheads="1"/>
              </p:cNvSpPr>
              <p:nvPr/>
            </p:nvSpPr>
            <p:spPr bwMode="auto">
              <a:xfrm>
                <a:off x="3560763" y="32623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18" name="Rectangle 55"/>
              <p:cNvSpPr>
                <a:spLocks noChangeArrowheads="1"/>
              </p:cNvSpPr>
              <p:nvPr/>
            </p:nvSpPr>
            <p:spPr bwMode="auto">
              <a:xfrm>
                <a:off x="3560763" y="3567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19" name="Rectangle 56"/>
              <p:cNvSpPr>
                <a:spLocks noChangeArrowheads="1"/>
              </p:cNvSpPr>
              <p:nvPr/>
            </p:nvSpPr>
            <p:spPr bwMode="auto">
              <a:xfrm>
                <a:off x="3560763" y="38719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/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21" name="Rectangle 58"/>
              <p:cNvSpPr>
                <a:spLocks noChangeArrowheads="1"/>
              </p:cNvSpPr>
              <p:nvPr/>
            </p:nvSpPr>
            <p:spPr bwMode="auto">
              <a:xfrm>
                <a:off x="3298825" y="4176459"/>
                <a:ext cx="881063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Subtract</a:t>
                </a:r>
              </a:p>
            </p:txBody>
          </p:sp>
          <p:sp>
            <p:nvSpPr>
              <p:cNvPr id="64622" name="Rectangle 59"/>
              <p:cNvSpPr>
                <a:spLocks noChangeArrowheads="1"/>
              </p:cNvSpPr>
              <p:nvPr/>
            </p:nvSpPr>
            <p:spPr bwMode="auto">
              <a:xfrm>
                <a:off x="4322763" y="2043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23" name="Rectangle 60"/>
              <p:cNvSpPr>
                <a:spLocks noChangeArrowheads="1"/>
              </p:cNvSpPr>
              <p:nvPr/>
            </p:nvSpPr>
            <p:spPr bwMode="auto">
              <a:xfrm>
                <a:off x="4322763" y="2347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24" name="Rectangle 61"/>
              <p:cNvSpPr>
                <a:spLocks noChangeArrowheads="1"/>
              </p:cNvSpPr>
              <p:nvPr/>
            </p:nvSpPr>
            <p:spPr bwMode="auto">
              <a:xfrm>
                <a:off x="4322763" y="26527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25" name="Rectangle 62"/>
              <p:cNvSpPr>
                <a:spLocks noChangeArrowheads="1"/>
              </p:cNvSpPr>
              <p:nvPr/>
            </p:nvSpPr>
            <p:spPr bwMode="auto">
              <a:xfrm>
                <a:off x="4322763" y="29575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26" name="Rectangle 63"/>
              <p:cNvSpPr>
                <a:spLocks noChangeArrowheads="1"/>
              </p:cNvSpPr>
              <p:nvPr/>
            </p:nvSpPr>
            <p:spPr bwMode="auto">
              <a:xfrm>
                <a:off x="4322763" y="32623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27" name="Rectangle 64"/>
              <p:cNvSpPr>
                <a:spLocks noChangeArrowheads="1"/>
              </p:cNvSpPr>
              <p:nvPr/>
            </p:nvSpPr>
            <p:spPr bwMode="auto">
              <a:xfrm>
                <a:off x="4322763" y="3567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28" name="Rectangle 65"/>
              <p:cNvSpPr>
                <a:spLocks noChangeArrowheads="1"/>
              </p:cNvSpPr>
              <p:nvPr/>
            </p:nvSpPr>
            <p:spPr bwMode="auto">
              <a:xfrm>
                <a:off x="4322763" y="3871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30" name="Rectangle 67"/>
              <p:cNvSpPr>
                <a:spLocks noChangeArrowheads="1"/>
              </p:cNvSpPr>
              <p:nvPr/>
            </p:nvSpPr>
            <p:spPr bwMode="auto">
              <a:xfrm>
                <a:off x="4246563" y="4176459"/>
                <a:ext cx="395288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Or</a:t>
                </a:r>
              </a:p>
            </p:txBody>
          </p:sp>
          <p:sp>
            <p:nvSpPr>
              <p:cNvPr id="64631" name="Rectangle 68"/>
              <p:cNvSpPr>
                <a:spLocks noChangeArrowheads="1"/>
              </p:cNvSpPr>
              <p:nvPr/>
            </p:nvSpPr>
            <p:spPr bwMode="auto">
              <a:xfrm>
                <a:off x="5084763" y="2043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32" name="Rectangle 69"/>
              <p:cNvSpPr>
                <a:spLocks noChangeArrowheads="1"/>
              </p:cNvSpPr>
              <p:nvPr/>
            </p:nvSpPr>
            <p:spPr bwMode="auto">
              <a:xfrm>
                <a:off x="5084763" y="2347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33" name="Rectangle 70"/>
              <p:cNvSpPr>
                <a:spLocks noChangeArrowheads="1"/>
              </p:cNvSpPr>
              <p:nvPr/>
            </p:nvSpPr>
            <p:spPr bwMode="auto">
              <a:xfrm>
                <a:off x="5084763" y="26527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34" name="Rectangle 71"/>
              <p:cNvSpPr>
                <a:spLocks noChangeArrowheads="1"/>
              </p:cNvSpPr>
              <p:nvPr/>
            </p:nvSpPr>
            <p:spPr bwMode="auto">
              <a:xfrm>
                <a:off x="5084763" y="29575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35" name="Rectangle 72"/>
              <p:cNvSpPr>
                <a:spLocks noChangeArrowheads="1"/>
              </p:cNvSpPr>
              <p:nvPr/>
            </p:nvSpPr>
            <p:spPr bwMode="auto">
              <a:xfrm>
                <a:off x="5084763" y="32623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36" name="Rectangle 73"/>
              <p:cNvSpPr>
                <a:spLocks noChangeArrowheads="1"/>
              </p:cNvSpPr>
              <p:nvPr/>
            </p:nvSpPr>
            <p:spPr bwMode="auto">
              <a:xfrm>
                <a:off x="5084763" y="3567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37" name="Rectangle 74"/>
              <p:cNvSpPr>
                <a:spLocks noChangeArrowheads="1"/>
              </p:cNvSpPr>
              <p:nvPr/>
            </p:nvSpPr>
            <p:spPr bwMode="auto">
              <a:xfrm>
                <a:off x="5084763" y="3871913"/>
                <a:ext cx="286939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/>
                  <a:t>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39" name="Rectangle 76"/>
              <p:cNvSpPr>
                <a:spLocks noChangeArrowheads="1"/>
              </p:cNvSpPr>
              <p:nvPr/>
            </p:nvSpPr>
            <p:spPr bwMode="auto">
              <a:xfrm>
                <a:off x="5008563" y="4176459"/>
                <a:ext cx="5302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Add</a:t>
                </a:r>
              </a:p>
            </p:txBody>
          </p:sp>
          <p:sp>
            <p:nvSpPr>
              <p:cNvPr id="64640" name="Rectangle 77"/>
              <p:cNvSpPr>
                <a:spLocks noChangeArrowheads="1"/>
              </p:cNvSpPr>
              <p:nvPr/>
            </p:nvSpPr>
            <p:spPr bwMode="auto">
              <a:xfrm>
                <a:off x="5846763" y="20431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/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41" name="Rectangle 78"/>
              <p:cNvSpPr>
                <a:spLocks noChangeArrowheads="1"/>
              </p:cNvSpPr>
              <p:nvPr/>
            </p:nvSpPr>
            <p:spPr bwMode="auto">
              <a:xfrm>
                <a:off x="5846763" y="2347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42" name="Rectangle 79"/>
              <p:cNvSpPr>
                <a:spLocks noChangeArrowheads="1"/>
              </p:cNvSpPr>
              <p:nvPr/>
            </p:nvSpPr>
            <p:spPr bwMode="auto">
              <a:xfrm>
                <a:off x="5846763" y="26527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latin typeface="+mn-lt"/>
                  </a:rPr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43" name="Rectangle 80"/>
              <p:cNvSpPr>
                <a:spLocks noChangeArrowheads="1"/>
              </p:cNvSpPr>
              <p:nvPr/>
            </p:nvSpPr>
            <p:spPr bwMode="auto">
              <a:xfrm>
                <a:off x="5846763" y="29575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44" name="Rectangle 81"/>
              <p:cNvSpPr>
                <a:spLocks noChangeArrowheads="1"/>
              </p:cNvSpPr>
              <p:nvPr/>
            </p:nvSpPr>
            <p:spPr bwMode="auto">
              <a:xfrm>
                <a:off x="5846763" y="32623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45" name="Rectangle 82"/>
              <p:cNvSpPr>
                <a:spLocks noChangeArrowheads="1"/>
              </p:cNvSpPr>
              <p:nvPr/>
            </p:nvSpPr>
            <p:spPr bwMode="auto">
              <a:xfrm>
                <a:off x="5846763" y="3567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46" name="Rectangle 83"/>
              <p:cNvSpPr>
                <a:spLocks noChangeArrowheads="1"/>
              </p:cNvSpPr>
              <p:nvPr/>
            </p:nvSpPr>
            <p:spPr bwMode="auto">
              <a:xfrm>
                <a:off x="5846763" y="3871913"/>
                <a:ext cx="286939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latin typeface="+mn-lt"/>
                  </a:rPr>
                  <a:t>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48" name="Rectangle 85"/>
              <p:cNvSpPr>
                <a:spLocks noChangeArrowheads="1"/>
              </p:cNvSpPr>
              <p:nvPr/>
            </p:nvSpPr>
            <p:spPr bwMode="auto">
              <a:xfrm>
                <a:off x="5770563" y="4176459"/>
                <a:ext cx="5302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Add</a:t>
                </a:r>
              </a:p>
            </p:txBody>
          </p:sp>
          <p:sp>
            <p:nvSpPr>
              <p:cNvPr id="64649" name="Rectangle 86"/>
              <p:cNvSpPr>
                <a:spLocks noChangeArrowheads="1"/>
              </p:cNvSpPr>
              <p:nvPr/>
            </p:nvSpPr>
            <p:spPr bwMode="auto">
              <a:xfrm>
                <a:off x="6608763" y="20431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/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50" name="Rectangle 87"/>
              <p:cNvSpPr>
                <a:spLocks noChangeArrowheads="1"/>
              </p:cNvSpPr>
              <p:nvPr/>
            </p:nvSpPr>
            <p:spPr bwMode="auto">
              <a:xfrm>
                <a:off x="6608763" y="23479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51" name="Rectangle 88"/>
              <p:cNvSpPr>
                <a:spLocks noChangeArrowheads="1"/>
              </p:cNvSpPr>
              <p:nvPr/>
            </p:nvSpPr>
            <p:spPr bwMode="auto">
              <a:xfrm>
                <a:off x="6608763" y="26527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latin typeface="+mn-lt"/>
                  </a:rPr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52" name="Rectangle 89"/>
              <p:cNvSpPr>
                <a:spLocks noChangeArrowheads="1"/>
              </p:cNvSpPr>
              <p:nvPr/>
            </p:nvSpPr>
            <p:spPr bwMode="auto">
              <a:xfrm>
                <a:off x="6608763" y="29575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53" name="Rectangle 90"/>
              <p:cNvSpPr>
                <a:spLocks noChangeArrowheads="1"/>
              </p:cNvSpPr>
              <p:nvPr/>
            </p:nvSpPr>
            <p:spPr bwMode="auto">
              <a:xfrm>
                <a:off x="6608763" y="32623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64654" name="Rectangle 91"/>
              <p:cNvSpPr>
                <a:spLocks noChangeArrowheads="1"/>
              </p:cNvSpPr>
              <p:nvPr/>
            </p:nvSpPr>
            <p:spPr bwMode="auto">
              <a:xfrm>
                <a:off x="6608763" y="3567113"/>
                <a:ext cx="2873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64655" name="Rectangle 92"/>
              <p:cNvSpPr>
                <a:spLocks noChangeArrowheads="1"/>
              </p:cNvSpPr>
              <p:nvPr/>
            </p:nvSpPr>
            <p:spPr bwMode="auto">
              <a:xfrm>
                <a:off x="6608763" y="3871913"/>
                <a:ext cx="28854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latin typeface="+mn-lt"/>
                  </a:rPr>
                  <a:t>X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657" name="Rectangle 94"/>
              <p:cNvSpPr>
                <a:spLocks noChangeArrowheads="1"/>
              </p:cNvSpPr>
              <p:nvPr/>
            </p:nvSpPr>
            <p:spPr bwMode="auto">
              <a:xfrm>
                <a:off x="6345238" y="4176459"/>
                <a:ext cx="881063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+mn-lt"/>
                  </a:rPr>
                  <a:t>Subtract</a:t>
                </a:r>
              </a:p>
            </p:txBody>
          </p:sp>
          <p:sp>
            <p:nvSpPr>
              <p:cNvPr id="64516" name="Line 104"/>
              <p:cNvSpPr>
                <a:spLocks noChangeShapeType="1"/>
              </p:cNvSpPr>
              <p:nvPr/>
            </p:nvSpPr>
            <p:spPr bwMode="auto">
              <a:xfrm>
                <a:off x="2603500" y="1439863"/>
                <a:ext cx="45847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18" name="Rectangle 161"/>
              <p:cNvSpPr>
                <a:spLocks noChangeArrowheads="1"/>
              </p:cNvSpPr>
              <p:nvPr/>
            </p:nvSpPr>
            <p:spPr bwMode="auto">
              <a:xfrm>
                <a:off x="2036763" y="1128713"/>
                <a:ext cx="565150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func</a:t>
                </a:r>
              </a:p>
            </p:txBody>
          </p:sp>
          <p:sp>
            <p:nvSpPr>
              <p:cNvPr id="64519" name="Rectangle 162"/>
              <p:cNvSpPr>
                <a:spLocks noChangeArrowheads="1"/>
              </p:cNvSpPr>
              <p:nvPr/>
            </p:nvSpPr>
            <p:spPr bwMode="auto">
              <a:xfrm>
                <a:off x="2189163" y="1433513"/>
                <a:ext cx="403225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</a:rPr>
                  <a:t>op</a:t>
                </a:r>
              </a:p>
            </p:txBody>
          </p:sp>
          <p:sp>
            <p:nvSpPr>
              <p:cNvPr id="64520" name="Rectangle 163"/>
              <p:cNvSpPr>
                <a:spLocks noChangeArrowheads="1"/>
              </p:cNvSpPr>
              <p:nvPr/>
            </p:nvSpPr>
            <p:spPr bwMode="auto">
              <a:xfrm>
                <a:off x="2570163" y="14335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+mn-lt"/>
                  </a:rPr>
                  <a:t>00 0000</a:t>
                </a:r>
              </a:p>
            </p:txBody>
          </p:sp>
          <p:sp>
            <p:nvSpPr>
              <p:cNvPr id="64521" name="Rectangle 164"/>
              <p:cNvSpPr>
                <a:spLocks noChangeArrowheads="1"/>
              </p:cNvSpPr>
              <p:nvPr/>
            </p:nvSpPr>
            <p:spPr bwMode="auto">
              <a:xfrm>
                <a:off x="3332163" y="14335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00 0000</a:t>
                </a:r>
              </a:p>
            </p:txBody>
          </p:sp>
          <p:sp>
            <p:nvSpPr>
              <p:cNvPr id="64522" name="Rectangle 165"/>
              <p:cNvSpPr>
                <a:spLocks noChangeArrowheads="1"/>
              </p:cNvSpPr>
              <p:nvPr/>
            </p:nvSpPr>
            <p:spPr bwMode="auto">
              <a:xfrm>
                <a:off x="4094163" y="14335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00 1101</a:t>
                </a:r>
              </a:p>
            </p:txBody>
          </p:sp>
          <p:sp>
            <p:nvSpPr>
              <p:cNvPr id="64523" name="Rectangle 166"/>
              <p:cNvSpPr>
                <a:spLocks noChangeArrowheads="1"/>
              </p:cNvSpPr>
              <p:nvPr/>
            </p:nvSpPr>
            <p:spPr bwMode="auto">
              <a:xfrm>
                <a:off x="4856163" y="14335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10 0011</a:t>
                </a:r>
              </a:p>
            </p:txBody>
          </p:sp>
          <p:sp>
            <p:nvSpPr>
              <p:cNvPr id="64524" name="Rectangle 167"/>
              <p:cNvSpPr>
                <a:spLocks noChangeArrowheads="1"/>
              </p:cNvSpPr>
              <p:nvPr/>
            </p:nvSpPr>
            <p:spPr bwMode="auto">
              <a:xfrm>
                <a:off x="5618163" y="14335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10 1011</a:t>
                </a:r>
              </a:p>
            </p:txBody>
          </p:sp>
          <p:sp>
            <p:nvSpPr>
              <p:cNvPr id="64525" name="Rectangle 168"/>
              <p:cNvSpPr>
                <a:spLocks noChangeArrowheads="1"/>
              </p:cNvSpPr>
              <p:nvPr/>
            </p:nvSpPr>
            <p:spPr bwMode="auto">
              <a:xfrm>
                <a:off x="6380163" y="14335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00 0100</a:t>
                </a:r>
              </a:p>
            </p:txBody>
          </p:sp>
          <p:sp>
            <p:nvSpPr>
              <p:cNvPr id="64527" name="Line 170"/>
              <p:cNvSpPr>
                <a:spLocks noChangeShapeType="1"/>
              </p:cNvSpPr>
              <p:nvPr/>
            </p:nvSpPr>
            <p:spPr bwMode="auto">
              <a:xfrm flipV="1">
                <a:off x="2590800" y="1122363"/>
                <a:ext cx="0" cy="635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28" name="Line 171"/>
              <p:cNvSpPr>
                <a:spLocks noChangeShapeType="1"/>
              </p:cNvSpPr>
              <p:nvPr/>
            </p:nvSpPr>
            <p:spPr bwMode="auto">
              <a:xfrm>
                <a:off x="2603500" y="1135063"/>
                <a:ext cx="45974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29" name="Line 172"/>
              <p:cNvSpPr>
                <a:spLocks noChangeShapeType="1"/>
              </p:cNvSpPr>
              <p:nvPr/>
            </p:nvSpPr>
            <p:spPr bwMode="auto">
              <a:xfrm flipV="1">
                <a:off x="3352800" y="1122363"/>
                <a:ext cx="0" cy="635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30" name="Line 173"/>
              <p:cNvSpPr>
                <a:spLocks noChangeShapeType="1"/>
              </p:cNvSpPr>
              <p:nvPr/>
            </p:nvSpPr>
            <p:spPr bwMode="auto">
              <a:xfrm flipV="1">
                <a:off x="4114800" y="1122363"/>
                <a:ext cx="0" cy="635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31" name="Line 174"/>
              <p:cNvSpPr>
                <a:spLocks noChangeShapeType="1"/>
              </p:cNvSpPr>
              <p:nvPr/>
            </p:nvSpPr>
            <p:spPr bwMode="auto">
              <a:xfrm flipV="1">
                <a:off x="4876800" y="1427163"/>
                <a:ext cx="0" cy="330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32" name="Line 175"/>
              <p:cNvSpPr>
                <a:spLocks noChangeShapeType="1"/>
              </p:cNvSpPr>
              <p:nvPr/>
            </p:nvSpPr>
            <p:spPr bwMode="auto">
              <a:xfrm flipV="1">
                <a:off x="5638800" y="1427163"/>
                <a:ext cx="0" cy="330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33" name="Line 176"/>
              <p:cNvSpPr>
                <a:spLocks noChangeShapeType="1"/>
              </p:cNvSpPr>
              <p:nvPr/>
            </p:nvSpPr>
            <p:spPr bwMode="auto">
              <a:xfrm flipV="1">
                <a:off x="6400800" y="1427163"/>
                <a:ext cx="0" cy="330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36" name="Rectangle 179"/>
              <p:cNvSpPr>
                <a:spLocks noChangeArrowheads="1"/>
              </p:cNvSpPr>
              <p:nvPr/>
            </p:nvSpPr>
            <p:spPr bwMode="auto">
              <a:xfrm>
                <a:off x="287458" y="1357313"/>
                <a:ext cx="1216104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latin typeface="+mn-lt"/>
                  </a:rPr>
                  <a:t>Green Sheet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537" name="Line 180"/>
              <p:cNvSpPr>
                <a:spLocks noChangeShapeType="1"/>
              </p:cNvSpPr>
              <p:nvPr/>
            </p:nvSpPr>
            <p:spPr bwMode="auto">
              <a:xfrm>
                <a:off x="1155700" y="1287463"/>
                <a:ext cx="889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38" name="Rectangle 181"/>
              <p:cNvSpPr>
                <a:spLocks noChangeArrowheads="1"/>
              </p:cNvSpPr>
              <p:nvPr/>
            </p:nvSpPr>
            <p:spPr bwMode="auto">
              <a:xfrm>
                <a:off x="2570163" y="11287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+mn-lt"/>
                  </a:rPr>
                  <a:t>10 0000</a:t>
                </a:r>
              </a:p>
            </p:txBody>
          </p:sp>
          <p:sp>
            <p:nvSpPr>
              <p:cNvPr id="64539" name="Rectangle 182"/>
              <p:cNvSpPr>
                <a:spLocks noChangeArrowheads="1"/>
              </p:cNvSpPr>
              <p:nvPr/>
            </p:nvSpPr>
            <p:spPr bwMode="auto">
              <a:xfrm>
                <a:off x="287458" y="1128713"/>
                <a:ext cx="955392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 smtClean="0">
                    <a:latin typeface="+mn-lt"/>
                  </a:rPr>
                  <a:t>See MIPS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4540" name="Line 183"/>
              <p:cNvSpPr>
                <a:spLocks noChangeShapeType="1"/>
              </p:cNvSpPr>
              <p:nvPr/>
            </p:nvSpPr>
            <p:spPr bwMode="auto">
              <a:xfrm>
                <a:off x="1524000" y="1300163"/>
                <a:ext cx="0" cy="3017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41" name="Line 184"/>
              <p:cNvSpPr>
                <a:spLocks noChangeShapeType="1"/>
              </p:cNvSpPr>
              <p:nvPr/>
            </p:nvSpPr>
            <p:spPr bwMode="auto">
              <a:xfrm>
                <a:off x="1521898" y="1592263"/>
                <a:ext cx="6766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542" name="Rectangle 185"/>
              <p:cNvSpPr>
                <a:spLocks noChangeArrowheads="1"/>
              </p:cNvSpPr>
              <p:nvPr/>
            </p:nvSpPr>
            <p:spPr bwMode="auto">
              <a:xfrm>
                <a:off x="3332163" y="1128713"/>
                <a:ext cx="852487" cy="3349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10 0010</a:t>
                </a:r>
              </a:p>
            </p:txBody>
          </p:sp>
          <p:sp>
            <p:nvSpPr>
              <p:cNvPr id="64543" name="Rectangle 186"/>
              <p:cNvSpPr>
                <a:spLocks noChangeArrowheads="1"/>
              </p:cNvSpPr>
              <p:nvPr/>
            </p:nvSpPr>
            <p:spPr bwMode="auto">
              <a:xfrm>
                <a:off x="5408098" y="1122363"/>
                <a:ext cx="477504" cy="335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b="1" dirty="0" smtClean="0">
                    <a:latin typeface="+mn-lt"/>
                  </a:rPr>
                  <a:t>n/a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 flipV="1">
                <a:off x="7175500" y="1142999"/>
                <a:ext cx="12700" cy="33467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29408" y="2834640"/>
              <a:ext cx="707506" cy="2432304"/>
              <a:chOff x="729408" y="2834640"/>
              <a:chExt cx="707506" cy="2432304"/>
            </a:xfrm>
          </p:grpSpPr>
          <p:sp>
            <p:nvSpPr>
              <p:cNvPr id="119" name="Left Brace 118"/>
              <p:cNvSpPr/>
              <p:nvPr/>
            </p:nvSpPr>
            <p:spPr>
              <a:xfrm>
                <a:off x="1071154" y="2834640"/>
                <a:ext cx="365760" cy="2432304"/>
              </a:xfrm>
              <a:prstGeom prst="leftBrac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 rot="16200000">
                <a:off x="65316" y="3853542"/>
                <a:ext cx="1728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Control Signals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017520" y="5310052"/>
              <a:ext cx="4617720" cy="707086"/>
              <a:chOff x="3017520" y="5310052"/>
              <a:chExt cx="4617720" cy="707086"/>
            </a:xfrm>
          </p:grpSpPr>
          <p:sp>
            <p:nvSpPr>
              <p:cNvPr id="120" name="Right Brace 119"/>
              <p:cNvSpPr/>
              <p:nvPr/>
            </p:nvSpPr>
            <p:spPr>
              <a:xfrm rot="5400000">
                <a:off x="5143500" y="3184072"/>
                <a:ext cx="365760" cy="4617720"/>
              </a:xfrm>
              <a:prstGeom prst="rightBrac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879668" y="5617028"/>
                <a:ext cx="289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All Supported Instructions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457200" y="5760720"/>
            <a:ext cx="82296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Now how do we implement this table with CL?</a:t>
            </a:r>
            <a:endParaRPr lang="en-US" sz="3200" dirty="0"/>
          </a:p>
        </p:txBody>
      </p:sp>
      <p:sp>
        <p:nvSpPr>
          <p:cNvPr id="127" name="Date Placeholder 1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9" name="Footer Placeholder 1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Generating Boolean Expressions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Idea #1:</a:t>
            </a:r>
            <a:r>
              <a:rPr lang="en-US" dirty="0" smtClean="0"/>
              <a:t>  Treat instruction names as Boolean variables!</a:t>
            </a:r>
          </a:p>
          <a:p>
            <a:pPr lvl="1"/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dirty="0" smtClean="0"/>
              <a:t> and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dirty="0" smtClean="0"/>
              <a:t> bits are available to us</a:t>
            </a:r>
          </a:p>
          <a:p>
            <a:pPr lvl="1"/>
            <a:r>
              <a:rPr lang="en-US" dirty="0" smtClean="0"/>
              <a:t>Use gates to generate signals that are 1 when it is a particular instruction and 0 otherwise</a:t>
            </a:r>
          </a:p>
          <a:p>
            <a:r>
              <a:rPr lang="en-US" dirty="0" smtClean="0"/>
              <a:t>Examples:</a:t>
            </a:r>
          </a:p>
          <a:p>
            <a:pPr lvl="1">
              <a:spcBef>
                <a:spcPts val="1200"/>
              </a:spcBef>
              <a:buNone/>
            </a:pPr>
            <a:r>
              <a:rPr lang="en-US" sz="22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beq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 = op[5]’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op[4]’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op[3]’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op[2]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op[1]’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op[0]’ </a:t>
            </a:r>
          </a:p>
          <a:p>
            <a:pPr lvl="1">
              <a:spcBef>
                <a:spcPts val="1200"/>
              </a:spcBef>
              <a:buNone/>
            </a:pP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Rtype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op[5]’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op[4]’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op[3]’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op[2]’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op[1]’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∙</a:t>
            </a:r>
            <a:r>
              <a:rPr lang="en-US" sz="22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op[0]’</a:t>
            </a:r>
          </a:p>
          <a:p>
            <a:pPr lvl="1">
              <a:spcBef>
                <a:spcPts val="1200"/>
              </a:spcBef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add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Rtype∙funct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[5]∙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[4]’∙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[3]’</a:t>
            </a:r>
            <a:br>
              <a:rPr lang="en-US" sz="22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∙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[2]’∙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[1]’∙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funct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[0]’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Generating 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b="1" dirty="0" smtClean="0"/>
              <a:t>Idea #2:</a:t>
            </a:r>
            <a:r>
              <a:rPr lang="en-US" dirty="0" smtClean="0"/>
              <a:t>  Use instruction variables to generate control signals</a:t>
            </a:r>
          </a:p>
          <a:p>
            <a:pPr lvl="1"/>
            <a:r>
              <a:rPr lang="en-US" dirty="0" smtClean="0"/>
              <a:t>Make each control signal the combination of all instructions that need that signal to be a 1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26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MemWrite</a:t>
            </a:r>
            <a:r>
              <a:rPr lang="en-US" sz="26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 = </a:t>
            </a:r>
            <a:r>
              <a:rPr lang="en-US" sz="26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sw</a:t>
            </a:r>
            <a:endParaRPr lang="en-US" sz="2600" dirty="0" smtClean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pPr lvl="1"/>
            <a:r>
              <a:rPr lang="en-US" sz="26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RegWrite</a:t>
            </a:r>
            <a:r>
              <a:rPr lang="en-US" sz="26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 = add + sub + </a:t>
            </a:r>
            <a:r>
              <a:rPr lang="en-US" sz="26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ori</a:t>
            </a:r>
            <a:r>
              <a:rPr lang="en-US" sz="2600" dirty="0" smtClean="0">
                <a:latin typeface="Courier New" pitchFamily="49" charset="0"/>
                <a:ea typeface="Courier" charset="0"/>
                <a:cs typeface="Courier New" pitchFamily="49" charset="0"/>
              </a:rPr>
              <a:t> + </a:t>
            </a:r>
            <a:r>
              <a:rPr lang="en-US" sz="2600" dirty="0" err="1" smtClean="0">
                <a:latin typeface="Courier New" pitchFamily="49" charset="0"/>
                <a:ea typeface="Courier" charset="0"/>
                <a:cs typeface="Courier New" pitchFamily="49" charset="0"/>
              </a:rPr>
              <a:t>lw</a:t>
            </a:r>
            <a:endParaRPr lang="en-US" sz="2600" dirty="0" smtClean="0">
              <a:latin typeface="Courier New" pitchFamily="49" charset="0"/>
              <a:ea typeface="Courier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ea typeface="Courier" charset="0"/>
                <a:cs typeface="Courier New" pitchFamily="49" charset="0"/>
              </a:rPr>
              <a:t>What about don’t cares (X’s)?</a:t>
            </a:r>
          </a:p>
          <a:p>
            <a:pPr lvl="1"/>
            <a:r>
              <a:rPr lang="en-US" dirty="0" smtClean="0">
                <a:latin typeface="+mj-lt"/>
                <a:ea typeface="Courier" charset="0"/>
                <a:cs typeface="Courier New" pitchFamily="49" charset="0"/>
              </a:rPr>
              <a:t>Want simpler expressions; set to 0!</a:t>
            </a:r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471954" y="4284617"/>
            <a:ext cx="1567544" cy="986104"/>
            <a:chOff x="7471954" y="4284617"/>
            <a:chExt cx="1567544" cy="986104"/>
          </a:xfrm>
        </p:grpSpPr>
        <p:sp>
          <p:nvSpPr>
            <p:cNvPr id="7" name="Right Brace 6"/>
            <p:cNvSpPr/>
            <p:nvPr/>
          </p:nvSpPr>
          <p:spPr>
            <a:xfrm>
              <a:off x="7471954" y="4297680"/>
              <a:ext cx="365760" cy="9144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9966" y="4284617"/>
              <a:ext cx="1149532" cy="9861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solidFill>
                    <a:srgbClr val="FF0000"/>
                  </a:solidFill>
                </a:rPr>
                <a:t>Read from row of table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Controller Implementation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50976" y="2194560"/>
            <a:ext cx="7245350" cy="3886200"/>
            <a:chOff x="1143000" y="1600200"/>
            <a:chExt cx="7245350" cy="3886200"/>
          </a:xfrm>
        </p:grpSpPr>
        <p:sp>
          <p:nvSpPr>
            <p:cNvPr id="68614" name="Rectangle 3"/>
            <p:cNvSpPr>
              <a:spLocks noChangeArrowheads="1"/>
            </p:cNvSpPr>
            <p:nvPr/>
          </p:nvSpPr>
          <p:spPr bwMode="auto">
            <a:xfrm>
              <a:off x="1143000" y="2590800"/>
              <a:ext cx="2590800" cy="2819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3200" dirty="0" smtClean="0">
                  <a:latin typeface="+mn-lt"/>
                </a:rPr>
                <a:t>“AND” Logic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68615" name="Line 4"/>
            <p:cNvSpPr>
              <a:spLocks noChangeShapeType="1"/>
            </p:cNvSpPr>
            <p:nvPr/>
          </p:nvSpPr>
          <p:spPr bwMode="auto">
            <a:xfrm>
              <a:off x="3733800" y="2819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16" name="Line 5"/>
            <p:cNvSpPr>
              <a:spLocks noChangeShapeType="1"/>
            </p:cNvSpPr>
            <p:nvPr/>
          </p:nvSpPr>
          <p:spPr bwMode="auto">
            <a:xfrm>
              <a:off x="3733800" y="3200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17" name="Line 6"/>
            <p:cNvSpPr>
              <a:spLocks noChangeShapeType="1"/>
            </p:cNvSpPr>
            <p:nvPr/>
          </p:nvSpPr>
          <p:spPr bwMode="auto">
            <a:xfrm>
              <a:off x="3733800" y="3581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18" name="Line 7"/>
            <p:cNvSpPr>
              <a:spLocks noChangeShapeType="1"/>
            </p:cNvSpPr>
            <p:nvPr/>
          </p:nvSpPr>
          <p:spPr bwMode="auto">
            <a:xfrm>
              <a:off x="3733800" y="3962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19" name="Line 8"/>
            <p:cNvSpPr>
              <a:spLocks noChangeShapeType="1"/>
            </p:cNvSpPr>
            <p:nvPr/>
          </p:nvSpPr>
          <p:spPr bwMode="auto">
            <a:xfrm>
              <a:off x="3733800" y="4343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20" name="Line 9"/>
            <p:cNvSpPr>
              <a:spLocks noChangeShapeType="1"/>
            </p:cNvSpPr>
            <p:nvPr/>
          </p:nvSpPr>
          <p:spPr bwMode="auto">
            <a:xfrm>
              <a:off x="3733800" y="4724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22" name="Text Box 11"/>
            <p:cNvSpPr txBox="1">
              <a:spLocks noChangeArrowheads="1"/>
            </p:cNvSpPr>
            <p:nvPr/>
          </p:nvSpPr>
          <p:spPr bwMode="auto">
            <a:xfrm>
              <a:off x="3870325" y="2498725"/>
              <a:ext cx="576263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add</a:t>
              </a:r>
            </a:p>
          </p:txBody>
        </p:sp>
        <p:sp>
          <p:nvSpPr>
            <p:cNvPr id="68623" name="Text Box 12"/>
            <p:cNvSpPr txBox="1">
              <a:spLocks noChangeArrowheads="1"/>
            </p:cNvSpPr>
            <p:nvPr/>
          </p:nvSpPr>
          <p:spPr bwMode="auto">
            <a:xfrm>
              <a:off x="3886200" y="2879725"/>
              <a:ext cx="554038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sub</a:t>
              </a:r>
            </a:p>
          </p:txBody>
        </p:sp>
        <p:sp>
          <p:nvSpPr>
            <p:cNvPr id="68624" name="Text Box 13"/>
            <p:cNvSpPr txBox="1">
              <a:spLocks noChangeArrowheads="1"/>
            </p:cNvSpPr>
            <p:nvPr/>
          </p:nvSpPr>
          <p:spPr bwMode="auto">
            <a:xfrm>
              <a:off x="3886200" y="3260725"/>
              <a:ext cx="4667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ori</a:t>
              </a:r>
            </a:p>
          </p:txBody>
        </p:sp>
        <p:sp>
          <p:nvSpPr>
            <p:cNvPr id="68625" name="Text Box 14"/>
            <p:cNvSpPr txBox="1">
              <a:spLocks noChangeArrowheads="1"/>
            </p:cNvSpPr>
            <p:nvPr/>
          </p:nvSpPr>
          <p:spPr bwMode="auto">
            <a:xfrm>
              <a:off x="3886200" y="3641725"/>
              <a:ext cx="428625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lw</a:t>
              </a:r>
            </a:p>
          </p:txBody>
        </p:sp>
        <p:sp>
          <p:nvSpPr>
            <p:cNvPr id="68626" name="Text Box 15"/>
            <p:cNvSpPr txBox="1">
              <a:spLocks noChangeArrowheads="1"/>
            </p:cNvSpPr>
            <p:nvPr/>
          </p:nvSpPr>
          <p:spPr bwMode="auto">
            <a:xfrm>
              <a:off x="3886200" y="4022725"/>
              <a:ext cx="466725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sw</a:t>
              </a:r>
            </a:p>
          </p:txBody>
        </p:sp>
        <p:sp>
          <p:nvSpPr>
            <p:cNvPr id="68627" name="Text Box 16"/>
            <p:cNvSpPr txBox="1">
              <a:spLocks noChangeArrowheads="1"/>
            </p:cNvSpPr>
            <p:nvPr/>
          </p:nvSpPr>
          <p:spPr bwMode="auto">
            <a:xfrm>
              <a:off x="3886200" y="4403725"/>
              <a:ext cx="581025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beq</a:t>
              </a:r>
            </a:p>
          </p:txBody>
        </p:sp>
        <p:sp>
          <p:nvSpPr>
            <p:cNvPr id="68629" name="Rectangle 18"/>
            <p:cNvSpPr>
              <a:spLocks noChangeArrowheads="1"/>
            </p:cNvSpPr>
            <p:nvPr/>
          </p:nvSpPr>
          <p:spPr bwMode="auto">
            <a:xfrm>
              <a:off x="4648200" y="2438400"/>
              <a:ext cx="2057400" cy="304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3200" dirty="0" smtClean="0">
                  <a:latin typeface="+mn-lt"/>
                </a:rPr>
                <a:t>“OR” Logic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68630" name="Text Box 19"/>
            <p:cNvSpPr txBox="1">
              <a:spLocks noChangeArrowheads="1"/>
            </p:cNvSpPr>
            <p:nvPr/>
          </p:nvSpPr>
          <p:spPr bwMode="auto">
            <a:xfrm>
              <a:off x="7162800" y="2376488"/>
              <a:ext cx="83820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RegDst</a:t>
              </a:r>
              <a:endParaRPr lang="en-US" sz="2000">
                <a:latin typeface="+mn-lt"/>
              </a:endParaRPr>
            </a:p>
          </p:txBody>
        </p:sp>
        <p:sp>
          <p:nvSpPr>
            <p:cNvPr id="68631" name="Line 20"/>
            <p:cNvSpPr>
              <a:spLocks noChangeShapeType="1"/>
            </p:cNvSpPr>
            <p:nvPr/>
          </p:nvSpPr>
          <p:spPr bwMode="auto">
            <a:xfrm>
              <a:off x="6705600" y="28956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2" name="Line 21"/>
            <p:cNvSpPr>
              <a:spLocks noChangeShapeType="1"/>
            </p:cNvSpPr>
            <p:nvPr/>
          </p:nvSpPr>
          <p:spPr bwMode="auto">
            <a:xfrm>
              <a:off x="6705600" y="32004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3" name="Line 22"/>
            <p:cNvSpPr>
              <a:spLocks noChangeShapeType="1"/>
            </p:cNvSpPr>
            <p:nvPr/>
          </p:nvSpPr>
          <p:spPr bwMode="auto">
            <a:xfrm>
              <a:off x="6705600" y="35052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4" name="Line 23"/>
            <p:cNvSpPr>
              <a:spLocks noChangeShapeType="1"/>
            </p:cNvSpPr>
            <p:nvPr/>
          </p:nvSpPr>
          <p:spPr bwMode="auto">
            <a:xfrm>
              <a:off x="6705600" y="38100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5" name="Line 24"/>
            <p:cNvSpPr>
              <a:spLocks noChangeShapeType="1"/>
            </p:cNvSpPr>
            <p:nvPr/>
          </p:nvSpPr>
          <p:spPr bwMode="auto">
            <a:xfrm>
              <a:off x="6705600" y="41148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7" name="Line 26"/>
            <p:cNvSpPr>
              <a:spLocks noChangeShapeType="1"/>
            </p:cNvSpPr>
            <p:nvPr/>
          </p:nvSpPr>
          <p:spPr bwMode="auto">
            <a:xfrm>
              <a:off x="6705600" y="44196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8" name="Line 27"/>
            <p:cNvSpPr>
              <a:spLocks noChangeShapeType="1"/>
            </p:cNvSpPr>
            <p:nvPr/>
          </p:nvSpPr>
          <p:spPr bwMode="auto">
            <a:xfrm>
              <a:off x="6705600" y="47244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39" name="Line 28"/>
            <p:cNvSpPr>
              <a:spLocks noChangeShapeType="1"/>
            </p:cNvSpPr>
            <p:nvPr/>
          </p:nvSpPr>
          <p:spPr bwMode="auto">
            <a:xfrm>
              <a:off x="6705600" y="50292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40" name="Line 29"/>
            <p:cNvSpPr>
              <a:spLocks noChangeShapeType="1"/>
            </p:cNvSpPr>
            <p:nvPr/>
          </p:nvSpPr>
          <p:spPr bwMode="auto">
            <a:xfrm>
              <a:off x="6705600" y="25908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41" name="Text Box 30"/>
            <p:cNvSpPr txBox="1">
              <a:spLocks noChangeArrowheads="1"/>
            </p:cNvSpPr>
            <p:nvPr/>
          </p:nvSpPr>
          <p:spPr bwMode="auto">
            <a:xfrm>
              <a:off x="7162800" y="2681288"/>
              <a:ext cx="839788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ALUSrc</a:t>
              </a:r>
              <a:endParaRPr lang="en-US" sz="2000">
                <a:latin typeface="+mn-lt"/>
              </a:endParaRPr>
            </a:p>
          </p:txBody>
        </p:sp>
        <p:sp>
          <p:nvSpPr>
            <p:cNvPr id="68642" name="Text Box 31"/>
            <p:cNvSpPr txBox="1">
              <a:spLocks noChangeArrowheads="1"/>
            </p:cNvSpPr>
            <p:nvPr/>
          </p:nvSpPr>
          <p:spPr bwMode="auto">
            <a:xfrm>
              <a:off x="7162800" y="2986088"/>
              <a:ext cx="1220788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MemtoReg</a:t>
              </a:r>
              <a:endParaRPr lang="en-US" sz="2000">
                <a:latin typeface="+mn-lt"/>
              </a:endParaRPr>
            </a:p>
          </p:txBody>
        </p:sp>
        <p:sp>
          <p:nvSpPr>
            <p:cNvPr id="68643" name="Text Box 32"/>
            <p:cNvSpPr txBox="1">
              <a:spLocks noChangeArrowheads="1"/>
            </p:cNvSpPr>
            <p:nvPr/>
          </p:nvSpPr>
          <p:spPr bwMode="auto">
            <a:xfrm>
              <a:off x="7162800" y="3290888"/>
              <a:ext cx="1050925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RegWrite</a:t>
              </a:r>
              <a:endParaRPr lang="en-US" sz="2000">
                <a:latin typeface="+mn-lt"/>
              </a:endParaRPr>
            </a:p>
          </p:txBody>
        </p:sp>
        <p:sp>
          <p:nvSpPr>
            <p:cNvPr id="68644" name="Text Box 33"/>
            <p:cNvSpPr txBox="1">
              <a:spLocks noChangeArrowheads="1"/>
            </p:cNvSpPr>
            <p:nvPr/>
          </p:nvSpPr>
          <p:spPr bwMode="auto">
            <a:xfrm>
              <a:off x="7162800" y="3595688"/>
              <a:ext cx="12255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MemWrite</a:t>
              </a:r>
              <a:endParaRPr lang="en-US" sz="2000">
                <a:latin typeface="+mn-lt"/>
              </a:endParaRPr>
            </a:p>
          </p:txBody>
        </p:sp>
        <p:sp>
          <p:nvSpPr>
            <p:cNvPr id="68645" name="Text Box 34"/>
            <p:cNvSpPr txBox="1">
              <a:spLocks noChangeArrowheads="1"/>
            </p:cNvSpPr>
            <p:nvPr/>
          </p:nvSpPr>
          <p:spPr bwMode="auto">
            <a:xfrm>
              <a:off x="7162800" y="3900488"/>
              <a:ext cx="92204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nPC_sel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8647" name="Text Box 36"/>
            <p:cNvSpPr txBox="1">
              <a:spLocks noChangeArrowheads="1"/>
            </p:cNvSpPr>
            <p:nvPr/>
          </p:nvSpPr>
          <p:spPr bwMode="auto">
            <a:xfrm>
              <a:off x="7162800" y="4205288"/>
              <a:ext cx="74930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ExtOp</a:t>
              </a:r>
              <a:endParaRPr lang="en-US" sz="2000">
                <a:latin typeface="+mn-lt"/>
              </a:endParaRPr>
            </a:p>
          </p:txBody>
        </p:sp>
        <p:sp>
          <p:nvSpPr>
            <p:cNvPr id="68648" name="Text Box 37"/>
            <p:cNvSpPr txBox="1">
              <a:spLocks noChangeArrowheads="1"/>
            </p:cNvSpPr>
            <p:nvPr/>
          </p:nvSpPr>
          <p:spPr bwMode="auto">
            <a:xfrm>
              <a:off x="7162800" y="4510088"/>
              <a:ext cx="1073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ALUctr[0]</a:t>
              </a:r>
              <a:endParaRPr lang="en-US" sz="2000">
                <a:latin typeface="+mn-lt"/>
              </a:endParaRPr>
            </a:p>
          </p:txBody>
        </p:sp>
        <p:sp>
          <p:nvSpPr>
            <p:cNvPr id="68649" name="Text Box 38"/>
            <p:cNvSpPr txBox="1">
              <a:spLocks noChangeArrowheads="1"/>
            </p:cNvSpPr>
            <p:nvPr/>
          </p:nvSpPr>
          <p:spPr bwMode="auto">
            <a:xfrm>
              <a:off x="7162800" y="4814888"/>
              <a:ext cx="1073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ALUctr[1]</a:t>
              </a:r>
              <a:endParaRPr lang="en-US" sz="2000">
                <a:latin typeface="+mn-lt"/>
              </a:endParaRPr>
            </a:p>
          </p:txBody>
        </p:sp>
        <p:sp>
          <p:nvSpPr>
            <p:cNvPr id="68652" name="Line 41"/>
            <p:cNvSpPr>
              <a:spLocks noChangeShapeType="1"/>
            </p:cNvSpPr>
            <p:nvPr/>
          </p:nvSpPr>
          <p:spPr bwMode="auto">
            <a:xfrm>
              <a:off x="1828800" y="1981200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53" name="Line 42"/>
            <p:cNvSpPr>
              <a:spLocks noChangeShapeType="1"/>
            </p:cNvSpPr>
            <p:nvPr/>
          </p:nvSpPr>
          <p:spPr bwMode="auto">
            <a:xfrm>
              <a:off x="2895600" y="1981200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54" name="Text Box 4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95885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opcode</a:t>
              </a:r>
            </a:p>
          </p:txBody>
        </p:sp>
        <p:sp>
          <p:nvSpPr>
            <p:cNvPr id="68655" name="Text Box 44"/>
            <p:cNvSpPr txBox="1">
              <a:spLocks noChangeArrowheads="1"/>
            </p:cNvSpPr>
            <p:nvPr/>
          </p:nvSpPr>
          <p:spPr bwMode="auto">
            <a:xfrm>
              <a:off x="2590800" y="1600200"/>
              <a:ext cx="728084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 err="1" smtClean="0">
                  <a:latin typeface="+mn-lt"/>
                </a:rPr>
                <a:t>funct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68656" name="Line 45"/>
            <p:cNvSpPr>
              <a:spLocks noChangeShapeType="1"/>
            </p:cNvSpPr>
            <p:nvPr/>
          </p:nvSpPr>
          <p:spPr bwMode="auto">
            <a:xfrm flipV="1">
              <a:off x="1752600" y="2133600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657" name="Line 46"/>
            <p:cNvSpPr>
              <a:spLocks noChangeShapeType="1"/>
            </p:cNvSpPr>
            <p:nvPr/>
          </p:nvSpPr>
          <p:spPr bwMode="auto">
            <a:xfrm flipV="1">
              <a:off x="2819400" y="2133600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Use these two ideas to design controller: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953589" y="4754880"/>
            <a:ext cx="258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Generate instruction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signals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53128" y="475488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Generate control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signals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330" t="1168" r="1057" b="1320"/>
          <a:stretch>
            <a:fillRect/>
          </a:stretch>
        </p:blipFill>
        <p:spPr>
          <a:xfrm>
            <a:off x="978408" y="1600200"/>
            <a:ext cx="7185336" cy="48646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AND Control Logic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1218" t="1188" r="2601" b="823"/>
          <a:stretch>
            <a:fillRect/>
          </a:stretch>
        </p:blipFill>
        <p:spPr>
          <a:xfrm>
            <a:off x="1773936" y="1600200"/>
            <a:ext cx="5600074" cy="48646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OR Control Logic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Quick </a:t>
            </a:r>
            <a:r>
              <a:rPr lang="en-US" dirty="0" err="1" smtClean="0">
                <a:solidFill>
                  <a:srgbClr val="FF0000"/>
                </a:solidFill>
              </a:rPr>
              <a:t>Datapath</a:t>
            </a:r>
            <a:r>
              <a:rPr lang="en-US" dirty="0" smtClean="0">
                <a:solidFill>
                  <a:srgbClr val="FF0000"/>
                </a:solidFill>
              </a:rPr>
              <a:t> Review</a:t>
            </a:r>
          </a:p>
          <a:p>
            <a:r>
              <a:rPr lang="en-US" dirty="0" smtClean="0"/>
              <a:t>Control Implementation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Clocking Methodology</a:t>
            </a:r>
          </a:p>
          <a:p>
            <a:r>
              <a:rPr lang="en-US" dirty="0" smtClean="0"/>
              <a:t>Pipelined Execution</a:t>
            </a:r>
          </a:p>
          <a:p>
            <a:r>
              <a:rPr lang="en-US" dirty="0" smtClean="0"/>
              <a:t>Pipelined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5" y="4076992"/>
            <a:ext cx="218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74" y="5264442"/>
            <a:ext cx="2425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#1: Levels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Representation/Interpretation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7/30/2013</a:t>
            </a:r>
            <a:endParaRPr lang="en-US">
              <a:latin typeface="+mj-lt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#21</a:t>
            </a:r>
            <a:endParaRPr lang="en-US" dirty="0"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latin typeface="+mj-lt"/>
              </a:rPr>
              <a:pPr/>
              <a:t>20</a:t>
            </a:fld>
            <a:endParaRPr lang="en-US">
              <a:latin typeface="+mj-lt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5900" y="2197100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2870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Higher-Level Language</a:t>
            </a:r>
            <a:br>
              <a:rPr lang="en-US" sz="1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Program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(e.g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.  C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028700" y="239365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5"/>
                </a:solidFill>
                <a:latin typeface="+mj-lt"/>
              </a:rPr>
              <a:t>Assembly 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Language Program 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e.g.  MIPS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02870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4"/>
                </a:solidFill>
                <a:latin typeface="+mj-lt"/>
              </a:rPr>
              <a:t>Machine </a:t>
            </a: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Language 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16640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Hardware Architecture 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Description</a:t>
            </a:r>
            <a:br>
              <a:rPr lang="en-US" sz="18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e.g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. 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block diagrams)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27148" y="1984413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13000" y="2019680"/>
            <a:ext cx="1308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413000" y="2953586"/>
            <a:ext cx="1435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55723" y="384194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558800" y="4045520"/>
            <a:ext cx="16764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45034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40" tIns="25400" rIns="9144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temp =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v[k+1] = temp;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342721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0101 1000 0000 1001 1100 0110 1010 1111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04800" y="3835780"/>
            <a:ext cx="40386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327148" y="292931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69900" y="5880478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B050"/>
                </a:solidFill>
                <a:latin typeface="+mj-lt"/>
              </a:rPr>
              <a:t>Logic Circuit Description</a:t>
            </a:r>
            <a:br>
              <a:rPr lang="en-US" sz="1800" b="1" dirty="0">
                <a:solidFill>
                  <a:srgbClr val="00B050"/>
                </a:solidFill>
                <a:latin typeface="+mj-lt"/>
              </a:rPr>
            </a:br>
            <a:r>
              <a:rPr lang="en-US" sz="1800" b="1" dirty="0">
                <a:solidFill>
                  <a:srgbClr val="00B050"/>
                </a:solidFill>
                <a:latin typeface="+mj-lt"/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355723" y="5154988"/>
            <a:ext cx="0" cy="725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254000" y="5267515"/>
            <a:ext cx="19812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Architecture Implementation</a:t>
            </a:r>
          </a:p>
        </p:txBody>
      </p:sp>
      <p:pic>
        <p:nvPicPr>
          <p:cNvPr id="105476" name="Picture 4" descr="C:\Users\Justin\Desktop\et_contac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422638" y="1118630"/>
            <a:ext cx="6858000" cy="462074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0" y="2286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CALL HOME, WE’VE MADE HARDWARE/SOFTWARE CONTACT!!!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34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Are the following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statements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TRUE or FALSE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?  Assume use of the AND-OR controller design.</a:t>
            </a:r>
            <a:endParaRPr lang="en-US" sz="2800" dirty="0" smtClean="0">
              <a:ea typeface="Courier New" pitchFamily="24" charset="0"/>
              <a:cs typeface="Courier New" pitchFamily="24" charset="0"/>
            </a:endParaRP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 smtClean="0">
                <a:latin typeface="+mj-lt"/>
              </a:rPr>
              <a:t>Adding </a:t>
            </a:r>
            <a:r>
              <a:rPr lang="en-US" sz="2800" dirty="0" smtClean="0">
                <a:latin typeface="+mj-lt"/>
              </a:rPr>
              <a:t>a new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instruction</a:t>
            </a:r>
            <a:r>
              <a:rPr lang="en-US" sz="2800" dirty="0" smtClean="0">
                <a:latin typeface="+mj-lt"/>
              </a:rPr>
              <a:t> will NOT require changing any of your existing control logic.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 smtClean="0">
                <a:latin typeface="+mj-lt"/>
              </a:rPr>
              <a:t>Adding a new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control signal </a:t>
            </a:r>
            <a:r>
              <a:rPr lang="en-US" sz="2800" dirty="0" smtClean="0">
                <a:latin typeface="+mj-lt"/>
              </a:rPr>
              <a:t>will NOT require changing any of your existing control logic.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14400" y="4297680"/>
            <a:ext cx="1645920" cy="2011680"/>
            <a:chOff x="1273629" y="4197096"/>
            <a:chExt cx="1645920" cy="2011680"/>
          </a:xfrm>
        </p:grpSpPr>
        <p:grpSp>
          <p:nvGrpSpPr>
            <p:cNvPr id="3" name="Group 17"/>
            <p:cNvGrpSpPr/>
            <p:nvPr/>
          </p:nvGrpSpPr>
          <p:grpSpPr>
            <a:xfrm>
              <a:off x="1273629" y="4197096"/>
              <a:ext cx="1645920" cy="2011680"/>
              <a:chOff x="7955280" y="3293581"/>
              <a:chExt cx="1645920" cy="20116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8046720" y="3657600"/>
                <a:ext cx="1469571" cy="523220"/>
                <a:chOff x="960649" y="1743728"/>
                <a:chExt cx="1469527" cy="392422"/>
              </a:xfrm>
            </p:grpSpPr>
            <p:sp>
              <p:nvSpPr>
                <p:cNvPr id="5325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914371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</a:rPr>
                    <a:t>F	</a:t>
                  </a:r>
                  <a:r>
                    <a:rPr lang="en-US" sz="2800" b="1" dirty="0" err="1" smtClean="0">
                      <a:solidFill>
                        <a:srgbClr val="FF8000"/>
                      </a:solidFill>
                    </a:rPr>
                    <a:t>F</a:t>
                  </a:r>
                  <a:endParaRPr lang="en-US" sz="2800" b="1" dirty="0">
                    <a:solidFill>
                      <a:srgbClr val="FF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60" name="Rectangle 6"/>
                <p:cNvSpPr>
                  <a:spLocks noChangeArrowheads="1"/>
                </p:cNvSpPr>
                <p:nvPr/>
              </p:nvSpPr>
              <p:spPr bwMode="auto">
                <a:xfrm>
                  <a:off x="960649" y="1769822"/>
                  <a:ext cx="566910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(A)</a:t>
                  </a:r>
                </a:p>
              </p:txBody>
            </p:sp>
          </p:grpSp>
          <p:grpSp>
            <p:nvGrpSpPr>
              <p:cNvPr id="5" name="Group 2"/>
              <p:cNvGrpSpPr/>
              <p:nvPr/>
            </p:nvGrpSpPr>
            <p:grpSpPr>
              <a:xfrm>
                <a:off x="8046720" y="4023360"/>
                <a:ext cx="1469571" cy="523220"/>
                <a:chOff x="960438" y="3240088"/>
                <a:chExt cx="1469571" cy="523220"/>
              </a:xfrm>
            </p:grpSpPr>
            <p:sp>
              <p:nvSpPr>
                <p:cNvPr id="5325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</a:rPr>
                    <a:t>F	T</a:t>
                  </a:r>
                  <a:endParaRPr lang="en-US" sz="2800" b="1" dirty="0">
                    <a:solidFill>
                      <a:srgbClr val="40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4" name="Rectangle 7"/>
                <p:cNvSpPr>
                  <a:spLocks noChangeArrowheads="1"/>
                </p:cNvSpPr>
                <p:nvPr/>
              </p:nvSpPr>
              <p:spPr bwMode="auto">
                <a:xfrm>
                  <a:off x="960438" y="326386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(B)</a:t>
                  </a:r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8046720" y="4389120"/>
                <a:ext cx="1469571" cy="523220"/>
                <a:chOff x="960438" y="4154488"/>
                <a:chExt cx="1469571" cy="523220"/>
              </a:xfrm>
            </p:grpSpPr>
            <p:sp>
              <p:nvSpPr>
                <p:cNvPr id="5325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</a:rPr>
                    <a:t>T	F</a:t>
                  </a:r>
                  <a:endParaRPr lang="en-US" sz="2800" b="1" dirty="0">
                    <a:solidFill>
                      <a:srgbClr val="FF66A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5" name="Rectangle 8"/>
                <p:cNvSpPr>
                  <a:spLocks noChangeArrowheads="1"/>
                </p:cNvSpPr>
                <p:nvPr/>
              </p:nvSpPr>
              <p:spPr bwMode="auto">
                <a:xfrm>
                  <a:off x="960438" y="4189280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(C)</a:t>
                  </a:r>
                </a:p>
              </p:txBody>
            </p:sp>
          </p:grpSp>
          <p:grpSp>
            <p:nvGrpSpPr>
              <p:cNvPr id="9" name="Group 4"/>
              <p:cNvGrpSpPr/>
              <p:nvPr/>
            </p:nvGrpSpPr>
            <p:grpSpPr>
              <a:xfrm>
                <a:off x="8046720" y="4757158"/>
                <a:ext cx="1469571" cy="523220"/>
                <a:chOff x="947738" y="5068888"/>
                <a:chExt cx="1469571" cy="523220"/>
              </a:xfrm>
            </p:grpSpPr>
            <p:sp>
              <p:nvSpPr>
                <p:cNvPr id="5325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	</a:t>
                  </a:r>
                  <a:r>
                    <a:rPr lang="en-US" sz="2800" b="1" dirty="0" err="1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</a:t>
                  </a:r>
                  <a:endParaRPr lang="en-US" sz="2800" b="1" dirty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6" name="Rectangle 9"/>
                <p:cNvSpPr>
                  <a:spLocks noChangeArrowheads="1"/>
                </p:cNvSpPr>
                <p:nvPr/>
              </p:nvSpPr>
              <p:spPr bwMode="auto">
                <a:xfrm>
                  <a:off x="947738" y="5101402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(D)</a:t>
                  </a: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955280" y="3293581"/>
                <a:ext cx="164592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91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1	2</a:t>
              </a:r>
              <a:endParaRPr lang="en-US" sz="2800" b="1" dirty="0">
                <a:latin typeface="Symbol" pitchFamily="1" charset="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05840" y="5120640"/>
            <a:ext cx="1469571" cy="35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Quick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Datapath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Control Implementation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Clocking Methodology</a:t>
            </a:r>
          </a:p>
          <a:p>
            <a:r>
              <a:rPr lang="en-US" dirty="0" smtClean="0"/>
              <a:t>Pipelined Execution</a:t>
            </a:r>
          </a:p>
          <a:p>
            <a:r>
              <a:rPr lang="en-US" dirty="0" smtClean="0"/>
              <a:t>Pipelined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867"/>
          </a:xfrm>
        </p:spPr>
        <p:txBody>
          <a:bodyPr>
            <a:normAutofit/>
          </a:bodyPr>
          <a:lstStyle/>
          <a:p>
            <a:r>
              <a:rPr lang="en-US" dirty="0" smtClean="0"/>
              <a:t>HW 5 due Thursday</a:t>
            </a:r>
          </a:p>
          <a:p>
            <a:r>
              <a:rPr lang="en-US" dirty="0" smtClean="0"/>
              <a:t>Project 2 due Sunday</a:t>
            </a:r>
          </a:p>
          <a:p>
            <a:r>
              <a:rPr lang="en-US" dirty="0" smtClean="0"/>
              <a:t>No lab on Thursday</a:t>
            </a:r>
          </a:p>
          <a:p>
            <a:r>
              <a:rPr lang="en-US" dirty="0" smtClean="0"/>
              <a:t>Project 3: Pipelined Processor in </a:t>
            </a:r>
            <a:r>
              <a:rPr lang="en-US" dirty="0" err="1" smtClean="0"/>
              <a:t>Logisim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Quick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Datapath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Control Implementation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Clocking Methodology</a:t>
            </a:r>
          </a:p>
          <a:p>
            <a:r>
              <a:rPr lang="en-US" dirty="0" smtClean="0"/>
              <a:t>Pipelined Execution</a:t>
            </a:r>
          </a:p>
          <a:p>
            <a:r>
              <a:rPr lang="en-US" dirty="0" smtClean="0"/>
              <a:t>Pipelined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Clocking Methodology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36937"/>
            <a:ext cx="8229600" cy="30146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Storage elements (</a:t>
            </a:r>
            <a:r>
              <a:rPr lang="en-US" sz="2800" dirty="0" err="1" smtClean="0"/>
              <a:t>RegFile</a:t>
            </a:r>
            <a:r>
              <a:rPr lang="en-US" sz="2800" dirty="0" smtClean="0"/>
              <a:t>, </a:t>
            </a:r>
            <a:r>
              <a:rPr lang="en-US" sz="2800" dirty="0" err="1" smtClean="0"/>
              <a:t>Mem</a:t>
            </a:r>
            <a:r>
              <a:rPr lang="en-US" sz="2800" dirty="0" smtClean="0"/>
              <a:t>, PC) triggered by same clock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Critical path</a:t>
            </a:r>
            <a:r>
              <a:rPr lang="en-US" sz="2800" dirty="0" smtClean="0"/>
              <a:t> determines length of clock period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includes CLK-to-Q delay and setup delay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 far we have built a </a:t>
            </a:r>
            <a:r>
              <a:rPr lang="en-US" sz="2800" i="1" dirty="0" smtClean="0">
                <a:solidFill>
                  <a:srgbClr val="FF0000"/>
                </a:solidFill>
              </a:rPr>
              <a:t>single cycle CPU</a:t>
            </a:r>
            <a:r>
              <a:rPr lang="en-US" sz="2800" dirty="0" smtClean="0"/>
              <a:t> – entire instructions are executed in 1 clock cycle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Up next: pipelining to execute instructions in 5 clock cycles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V="1">
            <a:off x="539750" y="1447800"/>
            <a:ext cx="7835900" cy="317500"/>
            <a:chOff x="340" y="524"/>
            <a:chExt cx="4936" cy="200"/>
          </a:xfrm>
        </p:grpSpPr>
        <p:sp>
          <p:nvSpPr>
            <p:cNvPr id="51313" name="Line 5"/>
            <p:cNvSpPr>
              <a:spLocks noChangeShapeType="1"/>
            </p:cNvSpPr>
            <p:nvPr/>
          </p:nvSpPr>
          <p:spPr bwMode="auto">
            <a:xfrm>
              <a:off x="340" y="528"/>
              <a:ext cx="6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4" name="Line 6"/>
            <p:cNvSpPr>
              <a:spLocks noChangeShapeType="1"/>
            </p:cNvSpPr>
            <p:nvPr/>
          </p:nvSpPr>
          <p:spPr bwMode="auto">
            <a:xfrm>
              <a:off x="1042" y="532"/>
              <a:ext cx="0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5" name="Line 7"/>
            <p:cNvSpPr>
              <a:spLocks noChangeShapeType="1"/>
            </p:cNvSpPr>
            <p:nvPr/>
          </p:nvSpPr>
          <p:spPr bwMode="auto">
            <a:xfrm>
              <a:off x="1046" y="720"/>
              <a:ext cx="17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6" name="Line 8"/>
            <p:cNvSpPr>
              <a:spLocks noChangeShapeType="1"/>
            </p:cNvSpPr>
            <p:nvPr/>
          </p:nvSpPr>
          <p:spPr bwMode="auto">
            <a:xfrm flipV="1">
              <a:off x="2808" y="524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7" name="Line 9"/>
            <p:cNvSpPr>
              <a:spLocks noChangeShapeType="1"/>
            </p:cNvSpPr>
            <p:nvPr/>
          </p:nvSpPr>
          <p:spPr bwMode="auto">
            <a:xfrm>
              <a:off x="2812" y="528"/>
              <a:ext cx="17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8" name="Line 10"/>
            <p:cNvSpPr>
              <a:spLocks noChangeShapeType="1"/>
            </p:cNvSpPr>
            <p:nvPr/>
          </p:nvSpPr>
          <p:spPr bwMode="auto">
            <a:xfrm>
              <a:off x="4574" y="532"/>
              <a:ext cx="0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9" name="Line 11"/>
            <p:cNvSpPr>
              <a:spLocks noChangeShapeType="1"/>
            </p:cNvSpPr>
            <p:nvPr/>
          </p:nvSpPr>
          <p:spPr bwMode="auto">
            <a:xfrm>
              <a:off x="4578" y="720"/>
              <a:ext cx="6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457200" y="1295400"/>
            <a:ext cx="633413" cy="520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err="1">
                <a:latin typeface="+mn-lt"/>
              </a:rPr>
              <a:t>Clk</a:t>
            </a:r>
            <a:endParaRPr lang="en-US" sz="2800" dirty="0">
              <a:latin typeface="+mn-lt"/>
            </a:endParaRPr>
          </a:p>
        </p:txBody>
      </p:sp>
      <p:sp>
        <p:nvSpPr>
          <p:cNvPr id="51209" name="Rectangle 13"/>
          <p:cNvSpPr>
            <a:spLocks noChangeArrowheads="1"/>
          </p:cNvSpPr>
          <p:nvPr/>
        </p:nvSpPr>
        <p:spPr bwMode="auto">
          <a:xfrm>
            <a:off x="1619250" y="1905000"/>
            <a:ext cx="2794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>
            <a:off x="1752600" y="332740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H="1">
            <a:off x="1143000" y="21209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Rectangle 16"/>
          <p:cNvSpPr>
            <a:spLocks noChangeArrowheads="1"/>
          </p:cNvSpPr>
          <p:nvPr/>
        </p:nvSpPr>
        <p:spPr bwMode="auto">
          <a:xfrm>
            <a:off x="1287463" y="2197100"/>
            <a:ext cx="231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</p:txBody>
      </p:sp>
      <p:sp>
        <p:nvSpPr>
          <p:cNvPr id="51213" name="Line 17"/>
          <p:cNvSpPr>
            <a:spLocks noChangeShapeType="1"/>
          </p:cNvSpPr>
          <p:nvPr/>
        </p:nvSpPr>
        <p:spPr bwMode="auto">
          <a:xfrm flipH="1">
            <a:off x="1143000" y="31115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18"/>
          <p:cNvSpPr>
            <a:spLocks noChangeShapeType="1"/>
          </p:cNvSpPr>
          <p:nvPr/>
        </p:nvSpPr>
        <p:spPr bwMode="auto">
          <a:xfrm flipH="1">
            <a:off x="1905000" y="2120900"/>
            <a:ext cx="4699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Rectangle 19"/>
          <p:cNvSpPr>
            <a:spLocks noChangeArrowheads="1"/>
          </p:cNvSpPr>
          <p:nvPr/>
        </p:nvSpPr>
        <p:spPr bwMode="auto">
          <a:xfrm>
            <a:off x="2049463" y="2197100"/>
            <a:ext cx="231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</p:txBody>
      </p:sp>
      <p:sp>
        <p:nvSpPr>
          <p:cNvPr id="51216" name="Line 20"/>
          <p:cNvSpPr>
            <a:spLocks noChangeShapeType="1"/>
          </p:cNvSpPr>
          <p:nvPr/>
        </p:nvSpPr>
        <p:spPr bwMode="auto">
          <a:xfrm flipH="1">
            <a:off x="1905000" y="31115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Rectangle 21"/>
          <p:cNvSpPr>
            <a:spLocks noChangeArrowheads="1"/>
          </p:cNvSpPr>
          <p:nvPr/>
        </p:nvSpPr>
        <p:spPr bwMode="auto">
          <a:xfrm>
            <a:off x="7181850" y="1905000"/>
            <a:ext cx="2794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22"/>
          <p:cNvSpPr>
            <a:spLocks noChangeShapeType="1"/>
          </p:cNvSpPr>
          <p:nvPr/>
        </p:nvSpPr>
        <p:spPr bwMode="auto">
          <a:xfrm flipH="1">
            <a:off x="6705600" y="2120900"/>
            <a:ext cx="4699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Rectangle 23"/>
          <p:cNvSpPr>
            <a:spLocks noChangeArrowheads="1"/>
          </p:cNvSpPr>
          <p:nvPr/>
        </p:nvSpPr>
        <p:spPr bwMode="auto">
          <a:xfrm>
            <a:off x="6850063" y="2197100"/>
            <a:ext cx="231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</p:txBody>
      </p:sp>
      <p:sp>
        <p:nvSpPr>
          <p:cNvPr id="51220" name="Line 24"/>
          <p:cNvSpPr>
            <a:spLocks noChangeShapeType="1"/>
          </p:cNvSpPr>
          <p:nvPr/>
        </p:nvSpPr>
        <p:spPr bwMode="auto">
          <a:xfrm flipH="1">
            <a:off x="6705600" y="31115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Line 25"/>
          <p:cNvSpPr>
            <a:spLocks noChangeShapeType="1"/>
          </p:cNvSpPr>
          <p:nvPr/>
        </p:nvSpPr>
        <p:spPr bwMode="auto">
          <a:xfrm flipH="1">
            <a:off x="7467600" y="21209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Rectangle 26"/>
          <p:cNvSpPr>
            <a:spLocks noChangeArrowheads="1"/>
          </p:cNvSpPr>
          <p:nvPr/>
        </p:nvSpPr>
        <p:spPr bwMode="auto">
          <a:xfrm>
            <a:off x="7612063" y="2197100"/>
            <a:ext cx="231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  <a:p>
            <a:r>
              <a:rPr lang="en-US" sz="1600" b="1">
                <a:latin typeface="Times" charset="0"/>
              </a:rPr>
              <a:t>.</a:t>
            </a:r>
          </a:p>
        </p:txBody>
      </p:sp>
      <p:sp>
        <p:nvSpPr>
          <p:cNvPr id="51223" name="Line 27"/>
          <p:cNvSpPr>
            <a:spLocks noChangeShapeType="1"/>
          </p:cNvSpPr>
          <p:nvPr/>
        </p:nvSpPr>
        <p:spPr bwMode="auto">
          <a:xfrm flipH="1">
            <a:off x="7467600" y="31115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Rectangle 28"/>
          <p:cNvSpPr>
            <a:spLocks noChangeArrowheads="1"/>
          </p:cNvSpPr>
          <p:nvPr/>
        </p:nvSpPr>
        <p:spPr bwMode="auto">
          <a:xfrm>
            <a:off x="2381250" y="1905000"/>
            <a:ext cx="43180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378076" y="2244729"/>
            <a:ext cx="1173163" cy="414338"/>
            <a:chOff x="1446" y="1758"/>
            <a:chExt cx="739" cy="261"/>
          </a:xfrm>
        </p:grpSpPr>
        <p:sp>
          <p:nvSpPr>
            <p:cNvPr id="51303" name="Oval 30"/>
            <p:cNvSpPr>
              <a:spLocks noChangeArrowheads="1"/>
            </p:cNvSpPr>
            <p:nvPr/>
          </p:nvSpPr>
          <p:spPr bwMode="auto">
            <a:xfrm>
              <a:off x="1935" y="1864"/>
              <a:ext cx="51" cy="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618" y="1758"/>
              <a:ext cx="307" cy="261"/>
              <a:chOff x="1618" y="1758"/>
              <a:chExt cx="307" cy="261"/>
            </a:xfrm>
          </p:grpSpPr>
          <p:sp>
            <p:nvSpPr>
              <p:cNvPr id="51308" name="Arc 32"/>
              <p:cNvSpPr>
                <a:spLocks/>
              </p:cNvSpPr>
              <p:nvPr/>
            </p:nvSpPr>
            <p:spPr bwMode="auto">
              <a:xfrm>
                <a:off x="1791" y="1758"/>
                <a:ext cx="132" cy="128"/>
              </a:xfrm>
              <a:custGeom>
                <a:avLst/>
                <a:gdLst>
                  <a:gd name="T0" fmla="*/ 0 w 21764"/>
                  <a:gd name="T1" fmla="*/ 0 h 21600"/>
                  <a:gd name="T2" fmla="*/ 0 w 21764"/>
                  <a:gd name="T3" fmla="*/ 0 h 21600"/>
                  <a:gd name="T4" fmla="*/ 0 w 21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64"/>
                  <a:gd name="T10" fmla="*/ 0 h 21600"/>
                  <a:gd name="T11" fmla="*/ 21764 w 21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64" h="21600" fill="none" extrusionOk="0">
                    <a:moveTo>
                      <a:pt x="-1" y="0"/>
                    </a:moveTo>
                    <a:cubicBezTo>
                      <a:pt x="54" y="0"/>
                      <a:pt x="109" y="-1"/>
                      <a:pt x="164" y="0"/>
                    </a:cubicBezTo>
                    <a:cubicBezTo>
                      <a:pt x="12093" y="0"/>
                      <a:pt x="21764" y="9670"/>
                      <a:pt x="21764" y="21600"/>
                    </a:cubicBezTo>
                  </a:path>
                  <a:path w="21764" h="21600" stroke="0" extrusionOk="0">
                    <a:moveTo>
                      <a:pt x="-1" y="0"/>
                    </a:moveTo>
                    <a:cubicBezTo>
                      <a:pt x="54" y="0"/>
                      <a:pt x="109" y="-1"/>
                      <a:pt x="164" y="0"/>
                    </a:cubicBezTo>
                    <a:cubicBezTo>
                      <a:pt x="12093" y="0"/>
                      <a:pt x="21764" y="9670"/>
                      <a:pt x="21764" y="21600"/>
                    </a:cubicBezTo>
                    <a:lnTo>
                      <a:pt x="164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9" name="Arc 33"/>
              <p:cNvSpPr>
                <a:spLocks/>
              </p:cNvSpPr>
              <p:nvPr/>
            </p:nvSpPr>
            <p:spPr bwMode="auto">
              <a:xfrm rot="10800000">
                <a:off x="1794" y="1888"/>
                <a:ext cx="131" cy="127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599"/>
                  <a:gd name="T11" fmla="*/ 21599 w 21599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599" fill="none" extrusionOk="0">
                    <a:moveTo>
                      <a:pt x="-1" y="21429"/>
                    </a:moveTo>
                    <a:cubicBezTo>
                      <a:pt x="91" y="9630"/>
                      <a:pt x="9635" y="89"/>
                      <a:pt x="21434" y="-1"/>
                    </a:cubicBezTo>
                  </a:path>
                  <a:path w="21599" h="21599" stroke="0" extrusionOk="0">
                    <a:moveTo>
                      <a:pt x="-1" y="21429"/>
                    </a:moveTo>
                    <a:cubicBezTo>
                      <a:pt x="91" y="9630"/>
                      <a:pt x="9635" y="89"/>
                      <a:pt x="21434" y="-1"/>
                    </a:cubicBezTo>
                    <a:lnTo>
                      <a:pt x="21599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0" name="Line 34"/>
              <p:cNvSpPr>
                <a:spLocks noChangeShapeType="1"/>
              </p:cNvSpPr>
              <p:nvPr/>
            </p:nvSpPr>
            <p:spPr bwMode="auto">
              <a:xfrm flipH="1">
                <a:off x="1618" y="1761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1" name="Line 35"/>
              <p:cNvSpPr>
                <a:spLocks noChangeShapeType="1"/>
              </p:cNvSpPr>
              <p:nvPr/>
            </p:nvSpPr>
            <p:spPr bwMode="auto">
              <a:xfrm>
                <a:off x="1618" y="1763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2" name="Line 36"/>
              <p:cNvSpPr>
                <a:spLocks noChangeShapeType="1"/>
              </p:cNvSpPr>
              <p:nvPr/>
            </p:nvSpPr>
            <p:spPr bwMode="auto">
              <a:xfrm flipH="1">
                <a:off x="1618" y="2014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305" name="Line 37"/>
            <p:cNvSpPr>
              <a:spLocks noChangeShapeType="1"/>
            </p:cNvSpPr>
            <p:nvPr/>
          </p:nvSpPr>
          <p:spPr bwMode="auto">
            <a:xfrm flipH="1">
              <a:off x="1447" y="1823"/>
              <a:ext cx="174" cy="0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6" name="Line 38"/>
            <p:cNvSpPr>
              <a:spLocks noChangeShapeType="1"/>
            </p:cNvSpPr>
            <p:nvPr/>
          </p:nvSpPr>
          <p:spPr bwMode="auto">
            <a:xfrm flipH="1">
              <a:off x="1446" y="1959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7" name="Line 39"/>
            <p:cNvSpPr>
              <a:spLocks noChangeShapeType="1"/>
            </p:cNvSpPr>
            <p:nvPr/>
          </p:nvSpPr>
          <p:spPr bwMode="auto">
            <a:xfrm>
              <a:off x="1993" y="189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376490" y="2836863"/>
            <a:ext cx="1235076" cy="401637"/>
            <a:chOff x="1445" y="2131"/>
            <a:chExt cx="778" cy="253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647" y="2131"/>
              <a:ext cx="340" cy="253"/>
              <a:chOff x="1647" y="2131"/>
              <a:chExt cx="340" cy="253"/>
            </a:xfrm>
          </p:grpSpPr>
          <p:sp>
            <p:nvSpPr>
              <p:cNvPr id="51298" name="Arc 42"/>
              <p:cNvSpPr>
                <a:spLocks/>
              </p:cNvSpPr>
              <p:nvPr/>
            </p:nvSpPr>
            <p:spPr bwMode="auto">
              <a:xfrm>
                <a:off x="1647" y="2131"/>
                <a:ext cx="276" cy="122"/>
              </a:xfrm>
              <a:custGeom>
                <a:avLst/>
                <a:gdLst>
                  <a:gd name="T0" fmla="*/ 0 w 21679"/>
                  <a:gd name="T1" fmla="*/ 0 h 21600"/>
                  <a:gd name="T2" fmla="*/ 0 w 21679"/>
                  <a:gd name="T3" fmla="*/ 0 h 21600"/>
                  <a:gd name="T4" fmla="*/ 0 w 216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79"/>
                  <a:gd name="T10" fmla="*/ 0 h 21600"/>
                  <a:gd name="T11" fmla="*/ 21679 w 216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-1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-1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9" name="Arc 43"/>
              <p:cNvSpPr>
                <a:spLocks/>
              </p:cNvSpPr>
              <p:nvPr/>
            </p:nvSpPr>
            <p:spPr bwMode="auto">
              <a:xfrm rot="10800000">
                <a:off x="1650" y="2262"/>
                <a:ext cx="275" cy="1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0" name="Oval 44"/>
              <p:cNvSpPr>
                <a:spLocks noChangeArrowheads="1"/>
              </p:cNvSpPr>
              <p:nvPr/>
            </p:nvSpPr>
            <p:spPr bwMode="auto">
              <a:xfrm>
                <a:off x="1935" y="2235"/>
                <a:ext cx="52" cy="5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1" name="Arc 45"/>
              <p:cNvSpPr>
                <a:spLocks/>
              </p:cNvSpPr>
              <p:nvPr/>
            </p:nvSpPr>
            <p:spPr bwMode="auto">
              <a:xfrm>
                <a:off x="1647" y="2131"/>
                <a:ext cx="79" cy="122"/>
              </a:xfrm>
              <a:custGeom>
                <a:avLst/>
                <a:gdLst>
                  <a:gd name="T0" fmla="*/ 0 w 21879"/>
                  <a:gd name="T1" fmla="*/ 0 h 21600"/>
                  <a:gd name="T2" fmla="*/ 0 w 21879"/>
                  <a:gd name="T3" fmla="*/ 0 h 21600"/>
                  <a:gd name="T4" fmla="*/ 0 w 218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79"/>
                  <a:gd name="T10" fmla="*/ 0 h 21600"/>
                  <a:gd name="T11" fmla="*/ 21879 w 218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9" h="21600" fill="none" extrusionOk="0">
                    <a:moveTo>
                      <a:pt x="-1" y="1"/>
                    </a:moveTo>
                    <a:cubicBezTo>
                      <a:pt x="92" y="0"/>
                      <a:pt x="185" y="-1"/>
                      <a:pt x="279" y="0"/>
                    </a:cubicBezTo>
                    <a:cubicBezTo>
                      <a:pt x="12208" y="0"/>
                      <a:pt x="21879" y="9670"/>
                      <a:pt x="21879" y="21600"/>
                    </a:cubicBezTo>
                  </a:path>
                  <a:path w="21879" h="21600" stroke="0" extrusionOk="0">
                    <a:moveTo>
                      <a:pt x="-1" y="1"/>
                    </a:moveTo>
                    <a:cubicBezTo>
                      <a:pt x="92" y="0"/>
                      <a:pt x="185" y="-1"/>
                      <a:pt x="279" y="0"/>
                    </a:cubicBezTo>
                    <a:cubicBezTo>
                      <a:pt x="12208" y="0"/>
                      <a:pt x="21879" y="9670"/>
                      <a:pt x="21879" y="21600"/>
                    </a:cubicBezTo>
                    <a:lnTo>
                      <a:pt x="2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2" name="Arc 46"/>
              <p:cNvSpPr>
                <a:spLocks/>
              </p:cNvSpPr>
              <p:nvPr/>
            </p:nvSpPr>
            <p:spPr bwMode="auto">
              <a:xfrm rot="10800000">
                <a:off x="1647" y="2262"/>
                <a:ext cx="78" cy="122"/>
              </a:xfrm>
              <a:custGeom>
                <a:avLst/>
                <a:gdLst>
                  <a:gd name="T0" fmla="*/ 0 w 21600"/>
                  <a:gd name="T1" fmla="*/ 0 h 21598"/>
                  <a:gd name="T2" fmla="*/ 0 w 21600"/>
                  <a:gd name="T3" fmla="*/ 0 h 21598"/>
                  <a:gd name="T4" fmla="*/ 0 w 21600"/>
                  <a:gd name="T5" fmla="*/ 0 h 215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8"/>
                  <a:gd name="T11" fmla="*/ 21600 w 21600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77"/>
                      <a:pt x="9501" y="152"/>
                      <a:pt x="21320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77"/>
                      <a:pt x="9501" y="152"/>
                      <a:pt x="21320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95" name="Line 47"/>
            <p:cNvSpPr>
              <a:spLocks noChangeShapeType="1"/>
            </p:cNvSpPr>
            <p:nvPr/>
          </p:nvSpPr>
          <p:spPr bwMode="auto">
            <a:xfrm>
              <a:off x="1993" y="2256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6" name="Line 48"/>
            <p:cNvSpPr>
              <a:spLocks noChangeShapeType="1"/>
            </p:cNvSpPr>
            <p:nvPr/>
          </p:nvSpPr>
          <p:spPr bwMode="auto">
            <a:xfrm flipH="1">
              <a:off x="1445" y="2187"/>
              <a:ext cx="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7" name="Line 49"/>
            <p:cNvSpPr>
              <a:spLocks noChangeShapeType="1"/>
            </p:cNvSpPr>
            <p:nvPr/>
          </p:nvSpPr>
          <p:spPr bwMode="auto">
            <a:xfrm flipH="1">
              <a:off x="1445" y="2318"/>
              <a:ext cx="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308352" y="2322513"/>
            <a:ext cx="879476" cy="257175"/>
            <a:chOff x="2032" y="1807"/>
            <a:chExt cx="554" cy="162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2196" y="1807"/>
              <a:ext cx="201" cy="162"/>
              <a:chOff x="2196" y="1807"/>
              <a:chExt cx="201" cy="162"/>
            </a:xfrm>
          </p:grpSpPr>
          <p:sp>
            <p:nvSpPr>
              <p:cNvPr id="51283" name="Oval 60"/>
              <p:cNvSpPr>
                <a:spLocks noChangeArrowheads="1"/>
              </p:cNvSpPr>
              <p:nvPr/>
            </p:nvSpPr>
            <p:spPr bwMode="auto">
              <a:xfrm>
                <a:off x="2345" y="1865"/>
                <a:ext cx="52" cy="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4" name="Line 61"/>
              <p:cNvSpPr>
                <a:spLocks noChangeShapeType="1"/>
              </p:cNvSpPr>
              <p:nvPr/>
            </p:nvSpPr>
            <p:spPr bwMode="auto">
              <a:xfrm flipH="1" flipV="1">
                <a:off x="2196" y="1807"/>
                <a:ext cx="149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5" name="Line 62"/>
              <p:cNvSpPr>
                <a:spLocks noChangeShapeType="1"/>
              </p:cNvSpPr>
              <p:nvPr/>
            </p:nvSpPr>
            <p:spPr bwMode="auto">
              <a:xfrm flipH="1">
                <a:off x="2196" y="1888"/>
                <a:ext cx="149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6" name="Line 63"/>
              <p:cNvSpPr>
                <a:spLocks noChangeShapeType="1"/>
              </p:cNvSpPr>
              <p:nvPr/>
            </p:nvSpPr>
            <p:spPr bwMode="auto">
              <a:xfrm flipV="1">
                <a:off x="2204" y="1807"/>
                <a:ext cx="0" cy="1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81" name="Line 64"/>
            <p:cNvSpPr>
              <a:spLocks noChangeShapeType="1"/>
            </p:cNvSpPr>
            <p:nvPr/>
          </p:nvSpPr>
          <p:spPr bwMode="auto">
            <a:xfrm flipH="1">
              <a:off x="2032" y="1888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2" name="Line 65"/>
            <p:cNvSpPr>
              <a:spLocks noChangeShapeType="1"/>
            </p:cNvSpPr>
            <p:nvPr/>
          </p:nvSpPr>
          <p:spPr bwMode="auto">
            <a:xfrm>
              <a:off x="2396" y="1886"/>
              <a:ext cx="1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31" name="Line 87"/>
          <p:cNvSpPr>
            <a:spLocks noChangeShapeType="1"/>
          </p:cNvSpPr>
          <p:nvPr/>
        </p:nvSpPr>
        <p:spPr bwMode="auto">
          <a:xfrm>
            <a:off x="4187952" y="2449513"/>
            <a:ext cx="0" cy="3683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3" name="Line 89"/>
          <p:cNvSpPr>
            <a:spLocks noChangeShapeType="1"/>
          </p:cNvSpPr>
          <p:nvPr/>
        </p:nvSpPr>
        <p:spPr bwMode="auto">
          <a:xfrm flipH="1">
            <a:off x="4809744" y="2303462"/>
            <a:ext cx="0" cy="265176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Line 90"/>
          <p:cNvSpPr>
            <a:spLocks noChangeShapeType="1"/>
          </p:cNvSpPr>
          <p:nvPr/>
        </p:nvSpPr>
        <p:spPr bwMode="auto">
          <a:xfrm>
            <a:off x="4805363" y="2570163"/>
            <a:ext cx="6223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5" name="Line 91"/>
          <p:cNvSpPr>
            <a:spLocks noChangeShapeType="1"/>
          </p:cNvSpPr>
          <p:nvPr/>
        </p:nvSpPr>
        <p:spPr bwMode="auto">
          <a:xfrm>
            <a:off x="5424488" y="2574925"/>
            <a:ext cx="0" cy="344488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6" name="Line 92"/>
          <p:cNvSpPr>
            <a:spLocks noChangeShapeType="1"/>
          </p:cNvSpPr>
          <p:nvPr/>
        </p:nvSpPr>
        <p:spPr bwMode="auto">
          <a:xfrm flipV="1">
            <a:off x="2377439" y="2093976"/>
            <a:ext cx="2468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7" name="Line 93"/>
          <p:cNvSpPr>
            <a:spLocks noChangeShapeType="1"/>
          </p:cNvSpPr>
          <p:nvPr/>
        </p:nvSpPr>
        <p:spPr bwMode="auto">
          <a:xfrm>
            <a:off x="5414963" y="2925763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8" name="Line 94"/>
          <p:cNvSpPr>
            <a:spLocks noChangeShapeType="1"/>
          </p:cNvSpPr>
          <p:nvPr/>
        </p:nvSpPr>
        <p:spPr bwMode="auto">
          <a:xfrm>
            <a:off x="2647950" y="2347913"/>
            <a:ext cx="552450" cy="104775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9" name="Line 95"/>
          <p:cNvSpPr>
            <a:spLocks noChangeShapeType="1"/>
          </p:cNvSpPr>
          <p:nvPr/>
        </p:nvSpPr>
        <p:spPr bwMode="auto">
          <a:xfrm>
            <a:off x="4462462" y="2824160"/>
            <a:ext cx="557213" cy="104777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6" name="Line 112"/>
          <p:cNvSpPr>
            <a:spLocks noChangeShapeType="1"/>
          </p:cNvSpPr>
          <p:nvPr/>
        </p:nvSpPr>
        <p:spPr bwMode="auto">
          <a:xfrm flipV="1">
            <a:off x="1676400" y="318135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7" name="Line 113"/>
          <p:cNvSpPr>
            <a:spLocks noChangeShapeType="1"/>
          </p:cNvSpPr>
          <p:nvPr/>
        </p:nvSpPr>
        <p:spPr bwMode="auto">
          <a:xfrm>
            <a:off x="1752600" y="318135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8" name="Line 114"/>
          <p:cNvSpPr>
            <a:spLocks noChangeShapeType="1"/>
          </p:cNvSpPr>
          <p:nvPr/>
        </p:nvSpPr>
        <p:spPr bwMode="auto">
          <a:xfrm>
            <a:off x="7315200" y="331470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9" name="Line 115"/>
          <p:cNvSpPr>
            <a:spLocks noChangeShapeType="1"/>
          </p:cNvSpPr>
          <p:nvPr/>
        </p:nvSpPr>
        <p:spPr bwMode="auto">
          <a:xfrm flipV="1">
            <a:off x="7239000" y="316865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0" name="Line 116"/>
          <p:cNvSpPr>
            <a:spLocks noChangeShapeType="1"/>
          </p:cNvSpPr>
          <p:nvPr/>
        </p:nvSpPr>
        <p:spPr bwMode="auto">
          <a:xfrm>
            <a:off x="7315200" y="3168650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0" name="Group 29"/>
          <p:cNvGrpSpPr>
            <a:grpSpLocks/>
          </p:cNvGrpSpPr>
          <p:nvPr/>
        </p:nvGrpSpPr>
        <p:grpSpPr bwMode="auto">
          <a:xfrm>
            <a:off x="4187826" y="2720976"/>
            <a:ext cx="1173163" cy="409575"/>
            <a:chOff x="1446" y="1761"/>
            <a:chExt cx="739" cy="258"/>
          </a:xfrm>
        </p:grpSpPr>
        <p:sp>
          <p:nvSpPr>
            <p:cNvPr id="121" name="Oval 30"/>
            <p:cNvSpPr>
              <a:spLocks noChangeArrowheads="1"/>
            </p:cNvSpPr>
            <p:nvPr/>
          </p:nvSpPr>
          <p:spPr bwMode="auto">
            <a:xfrm>
              <a:off x="1935" y="1864"/>
              <a:ext cx="51" cy="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2" name="Group 31"/>
            <p:cNvGrpSpPr>
              <a:grpSpLocks/>
            </p:cNvGrpSpPr>
            <p:nvPr/>
          </p:nvGrpSpPr>
          <p:grpSpPr bwMode="auto">
            <a:xfrm>
              <a:off x="1618" y="1761"/>
              <a:ext cx="305" cy="258"/>
              <a:chOff x="1618" y="1761"/>
              <a:chExt cx="305" cy="258"/>
            </a:xfrm>
          </p:grpSpPr>
          <p:sp>
            <p:nvSpPr>
              <p:cNvPr id="126" name="Arc 32"/>
              <p:cNvSpPr>
                <a:spLocks/>
              </p:cNvSpPr>
              <p:nvPr/>
            </p:nvSpPr>
            <p:spPr bwMode="auto">
              <a:xfrm>
                <a:off x="1791" y="1761"/>
                <a:ext cx="132" cy="128"/>
              </a:xfrm>
              <a:custGeom>
                <a:avLst/>
                <a:gdLst>
                  <a:gd name="T0" fmla="*/ 0 w 21764"/>
                  <a:gd name="T1" fmla="*/ 0 h 21600"/>
                  <a:gd name="T2" fmla="*/ 0 w 21764"/>
                  <a:gd name="T3" fmla="*/ 0 h 21600"/>
                  <a:gd name="T4" fmla="*/ 0 w 21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64"/>
                  <a:gd name="T10" fmla="*/ 0 h 21600"/>
                  <a:gd name="T11" fmla="*/ 21764 w 21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64" h="21600" fill="none" extrusionOk="0">
                    <a:moveTo>
                      <a:pt x="-1" y="0"/>
                    </a:moveTo>
                    <a:cubicBezTo>
                      <a:pt x="54" y="0"/>
                      <a:pt x="109" y="-1"/>
                      <a:pt x="164" y="0"/>
                    </a:cubicBezTo>
                    <a:cubicBezTo>
                      <a:pt x="12093" y="0"/>
                      <a:pt x="21764" y="9670"/>
                      <a:pt x="21764" y="21600"/>
                    </a:cubicBezTo>
                  </a:path>
                  <a:path w="21764" h="21600" stroke="0" extrusionOk="0">
                    <a:moveTo>
                      <a:pt x="-1" y="0"/>
                    </a:moveTo>
                    <a:cubicBezTo>
                      <a:pt x="54" y="0"/>
                      <a:pt x="109" y="-1"/>
                      <a:pt x="164" y="0"/>
                    </a:cubicBezTo>
                    <a:cubicBezTo>
                      <a:pt x="12093" y="0"/>
                      <a:pt x="21764" y="9670"/>
                      <a:pt x="21764" y="21600"/>
                    </a:cubicBezTo>
                    <a:lnTo>
                      <a:pt x="164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Arc 33"/>
              <p:cNvSpPr>
                <a:spLocks/>
              </p:cNvSpPr>
              <p:nvPr/>
            </p:nvSpPr>
            <p:spPr bwMode="auto">
              <a:xfrm rot="10800000">
                <a:off x="1791" y="1888"/>
                <a:ext cx="131" cy="127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599"/>
                  <a:gd name="T11" fmla="*/ 21599 w 21599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599" fill="none" extrusionOk="0">
                    <a:moveTo>
                      <a:pt x="-1" y="21429"/>
                    </a:moveTo>
                    <a:cubicBezTo>
                      <a:pt x="91" y="9630"/>
                      <a:pt x="9635" y="89"/>
                      <a:pt x="21434" y="-1"/>
                    </a:cubicBezTo>
                  </a:path>
                  <a:path w="21599" h="21599" stroke="0" extrusionOk="0">
                    <a:moveTo>
                      <a:pt x="-1" y="21429"/>
                    </a:moveTo>
                    <a:cubicBezTo>
                      <a:pt x="91" y="9630"/>
                      <a:pt x="9635" y="89"/>
                      <a:pt x="21434" y="-1"/>
                    </a:cubicBezTo>
                    <a:lnTo>
                      <a:pt x="21599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34"/>
              <p:cNvSpPr>
                <a:spLocks noChangeShapeType="1"/>
              </p:cNvSpPr>
              <p:nvPr/>
            </p:nvSpPr>
            <p:spPr bwMode="auto">
              <a:xfrm flipH="1">
                <a:off x="1618" y="1761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35"/>
              <p:cNvSpPr>
                <a:spLocks noChangeShapeType="1"/>
              </p:cNvSpPr>
              <p:nvPr/>
            </p:nvSpPr>
            <p:spPr bwMode="auto">
              <a:xfrm>
                <a:off x="1618" y="1763"/>
                <a:ext cx="0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36"/>
              <p:cNvSpPr>
                <a:spLocks noChangeShapeType="1"/>
              </p:cNvSpPr>
              <p:nvPr/>
            </p:nvSpPr>
            <p:spPr bwMode="auto">
              <a:xfrm flipH="1">
                <a:off x="1618" y="2014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 flipH="1">
              <a:off x="1447" y="1823"/>
              <a:ext cx="174" cy="0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H="1">
              <a:off x="1446" y="1959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39"/>
            <p:cNvSpPr>
              <a:spLocks noChangeShapeType="1"/>
            </p:cNvSpPr>
            <p:nvPr/>
          </p:nvSpPr>
          <p:spPr bwMode="auto">
            <a:xfrm>
              <a:off x="1993" y="189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1" name="Group 40"/>
          <p:cNvGrpSpPr>
            <a:grpSpLocks/>
          </p:cNvGrpSpPr>
          <p:nvPr/>
        </p:nvGrpSpPr>
        <p:grpSpPr bwMode="auto">
          <a:xfrm>
            <a:off x="4814900" y="2003425"/>
            <a:ext cx="1235076" cy="401637"/>
            <a:chOff x="1445" y="2131"/>
            <a:chExt cx="778" cy="253"/>
          </a:xfrm>
        </p:grpSpPr>
        <p:grpSp>
          <p:nvGrpSpPr>
            <p:cNvPr id="132" name="Group 41"/>
            <p:cNvGrpSpPr>
              <a:grpSpLocks/>
            </p:cNvGrpSpPr>
            <p:nvPr/>
          </p:nvGrpSpPr>
          <p:grpSpPr bwMode="auto">
            <a:xfrm>
              <a:off x="1647" y="2131"/>
              <a:ext cx="340" cy="253"/>
              <a:chOff x="1647" y="2131"/>
              <a:chExt cx="340" cy="253"/>
            </a:xfrm>
          </p:grpSpPr>
          <p:sp>
            <p:nvSpPr>
              <p:cNvPr id="136" name="Arc 42"/>
              <p:cNvSpPr>
                <a:spLocks/>
              </p:cNvSpPr>
              <p:nvPr/>
            </p:nvSpPr>
            <p:spPr bwMode="auto">
              <a:xfrm>
                <a:off x="1647" y="2131"/>
                <a:ext cx="276" cy="122"/>
              </a:xfrm>
              <a:custGeom>
                <a:avLst/>
                <a:gdLst>
                  <a:gd name="T0" fmla="*/ 0 w 21679"/>
                  <a:gd name="T1" fmla="*/ 0 h 21600"/>
                  <a:gd name="T2" fmla="*/ 0 w 21679"/>
                  <a:gd name="T3" fmla="*/ 0 h 21600"/>
                  <a:gd name="T4" fmla="*/ 0 w 216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79"/>
                  <a:gd name="T10" fmla="*/ 0 h 21600"/>
                  <a:gd name="T11" fmla="*/ 21679 w 216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79" h="21600" fill="none" extrusionOk="0">
                    <a:moveTo>
                      <a:pt x="0" y="0"/>
                    </a:moveTo>
                    <a:cubicBezTo>
                      <a:pt x="26" y="0"/>
                      <a:pt x="52" y="-1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</a:path>
                  <a:path w="21679" h="21600" stroke="0" extrusionOk="0">
                    <a:moveTo>
                      <a:pt x="0" y="0"/>
                    </a:moveTo>
                    <a:cubicBezTo>
                      <a:pt x="26" y="0"/>
                      <a:pt x="52" y="-1"/>
                      <a:pt x="79" y="0"/>
                    </a:cubicBezTo>
                    <a:cubicBezTo>
                      <a:pt x="12008" y="0"/>
                      <a:pt x="21679" y="9670"/>
                      <a:pt x="21679" y="21600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Arc 43"/>
              <p:cNvSpPr>
                <a:spLocks/>
              </p:cNvSpPr>
              <p:nvPr/>
            </p:nvSpPr>
            <p:spPr bwMode="auto">
              <a:xfrm rot="10800000">
                <a:off x="1650" y="2262"/>
                <a:ext cx="275" cy="1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1"/>
                      <a:pt x="9622" y="43"/>
                      <a:pt x="2152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44"/>
              <p:cNvSpPr>
                <a:spLocks noChangeArrowheads="1"/>
              </p:cNvSpPr>
              <p:nvPr/>
            </p:nvSpPr>
            <p:spPr bwMode="auto">
              <a:xfrm>
                <a:off x="1935" y="2235"/>
                <a:ext cx="52" cy="5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Arc 45"/>
              <p:cNvSpPr>
                <a:spLocks/>
              </p:cNvSpPr>
              <p:nvPr/>
            </p:nvSpPr>
            <p:spPr bwMode="auto">
              <a:xfrm>
                <a:off x="1647" y="2131"/>
                <a:ext cx="79" cy="122"/>
              </a:xfrm>
              <a:custGeom>
                <a:avLst/>
                <a:gdLst>
                  <a:gd name="T0" fmla="*/ 0 w 21879"/>
                  <a:gd name="T1" fmla="*/ 0 h 21600"/>
                  <a:gd name="T2" fmla="*/ 0 w 21879"/>
                  <a:gd name="T3" fmla="*/ 0 h 21600"/>
                  <a:gd name="T4" fmla="*/ 0 w 218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79"/>
                  <a:gd name="T10" fmla="*/ 0 h 21600"/>
                  <a:gd name="T11" fmla="*/ 21879 w 218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9" h="21600" fill="none" extrusionOk="0">
                    <a:moveTo>
                      <a:pt x="-1" y="1"/>
                    </a:moveTo>
                    <a:cubicBezTo>
                      <a:pt x="92" y="0"/>
                      <a:pt x="185" y="-1"/>
                      <a:pt x="279" y="0"/>
                    </a:cubicBezTo>
                    <a:cubicBezTo>
                      <a:pt x="12208" y="0"/>
                      <a:pt x="21879" y="9670"/>
                      <a:pt x="21879" y="21600"/>
                    </a:cubicBezTo>
                  </a:path>
                  <a:path w="21879" h="21600" stroke="0" extrusionOk="0">
                    <a:moveTo>
                      <a:pt x="-1" y="1"/>
                    </a:moveTo>
                    <a:cubicBezTo>
                      <a:pt x="92" y="0"/>
                      <a:pt x="185" y="-1"/>
                      <a:pt x="279" y="0"/>
                    </a:cubicBezTo>
                    <a:cubicBezTo>
                      <a:pt x="12208" y="0"/>
                      <a:pt x="21879" y="9670"/>
                      <a:pt x="21879" y="21600"/>
                    </a:cubicBezTo>
                    <a:lnTo>
                      <a:pt x="27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Arc 46"/>
              <p:cNvSpPr>
                <a:spLocks/>
              </p:cNvSpPr>
              <p:nvPr/>
            </p:nvSpPr>
            <p:spPr bwMode="auto">
              <a:xfrm rot="10800000">
                <a:off x="1647" y="2262"/>
                <a:ext cx="78" cy="122"/>
              </a:xfrm>
              <a:custGeom>
                <a:avLst/>
                <a:gdLst>
                  <a:gd name="T0" fmla="*/ 0 w 21600"/>
                  <a:gd name="T1" fmla="*/ 0 h 21598"/>
                  <a:gd name="T2" fmla="*/ 0 w 21600"/>
                  <a:gd name="T3" fmla="*/ 0 h 21598"/>
                  <a:gd name="T4" fmla="*/ 0 w 21600"/>
                  <a:gd name="T5" fmla="*/ 0 h 2159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8"/>
                  <a:gd name="T11" fmla="*/ 21600 w 21600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8" fill="none" extrusionOk="0">
                    <a:moveTo>
                      <a:pt x="0" y="21598"/>
                    </a:moveTo>
                    <a:cubicBezTo>
                      <a:pt x="0" y="9777"/>
                      <a:pt x="9501" y="152"/>
                      <a:pt x="21320" y="-1"/>
                    </a:cubicBezTo>
                  </a:path>
                  <a:path w="21600" h="21598" stroke="0" extrusionOk="0">
                    <a:moveTo>
                      <a:pt x="0" y="21598"/>
                    </a:moveTo>
                    <a:cubicBezTo>
                      <a:pt x="0" y="9777"/>
                      <a:pt x="9501" y="152"/>
                      <a:pt x="21320" y="-1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" name="Line 47"/>
            <p:cNvSpPr>
              <a:spLocks noChangeShapeType="1"/>
            </p:cNvSpPr>
            <p:nvPr/>
          </p:nvSpPr>
          <p:spPr bwMode="auto">
            <a:xfrm>
              <a:off x="1993" y="2256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48"/>
            <p:cNvSpPr>
              <a:spLocks noChangeShapeType="1"/>
            </p:cNvSpPr>
            <p:nvPr/>
          </p:nvSpPr>
          <p:spPr bwMode="auto">
            <a:xfrm flipH="1">
              <a:off x="1445" y="2187"/>
              <a:ext cx="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49"/>
            <p:cNvSpPr>
              <a:spLocks noChangeShapeType="1"/>
            </p:cNvSpPr>
            <p:nvPr/>
          </p:nvSpPr>
          <p:spPr bwMode="auto">
            <a:xfrm flipH="1">
              <a:off x="1445" y="2318"/>
              <a:ext cx="271" cy="0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Line 48"/>
          <p:cNvSpPr>
            <a:spLocks noChangeShapeType="1"/>
          </p:cNvSpPr>
          <p:nvPr/>
        </p:nvSpPr>
        <p:spPr bwMode="auto">
          <a:xfrm flipH="1">
            <a:off x="3581400" y="3035301"/>
            <a:ext cx="7315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2" name="Group 58"/>
          <p:cNvGrpSpPr>
            <a:grpSpLocks/>
          </p:cNvGrpSpPr>
          <p:nvPr/>
        </p:nvGrpSpPr>
        <p:grpSpPr bwMode="auto">
          <a:xfrm>
            <a:off x="5827714" y="2075688"/>
            <a:ext cx="879476" cy="257175"/>
            <a:chOff x="2032" y="1807"/>
            <a:chExt cx="554" cy="162"/>
          </a:xfrm>
        </p:grpSpPr>
        <p:grpSp>
          <p:nvGrpSpPr>
            <p:cNvPr id="143" name="Group 59"/>
            <p:cNvGrpSpPr>
              <a:grpSpLocks/>
            </p:cNvGrpSpPr>
            <p:nvPr/>
          </p:nvGrpSpPr>
          <p:grpSpPr bwMode="auto">
            <a:xfrm>
              <a:off x="2196" y="1807"/>
              <a:ext cx="201" cy="162"/>
              <a:chOff x="2196" y="1807"/>
              <a:chExt cx="201" cy="162"/>
            </a:xfrm>
          </p:grpSpPr>
          <p:sp>
            <p:nvSpPr>
              <p:cNvPr id="146" name="Oval 60"/>
              <p:cNvSpPr>
                <a:spLocks noChangeArrowheads="1"/>
              </p:cNvSpPr>
              <p:nvPr/>
            </p:nvSpPr>
            <p:spPr bwMode="auto">
              <a:xfrm>
                <a:off x="2345" y="1865"/>
                <a:ext cx="52" cy="5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61"/>
              <p:cNvSpPr>
                <a:spLocks noChangeShapeType="1"/>
              </p:cNvSpPr>
              <p:nvPr/>
            </p:nvSpPr>
            <p:spPr bwMode="auto">
              <a:xfrm flipH="1" flipV="1">
                <a:off x="2196" y="1807"/>
                <a:ext cx="149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62"/>
              <p:cNvSpPr>
                <a:spLocks noChangeShapeType="1"/>
              </p:cNvSpPr>
              <p:nvPr/>
            </p:nvSpPr>
            <p:spPr bwMode="auto">
              <a:xfrm flipH="1">
                <a:off x="2196" y="1888"/>
                <a:ext cx="149" cy="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63"/>
              <p:cNvSpPr>
                <a:spLocks noChangeShapeType="1"/>
              </p:cNvSpPr>
              <p:nvPr/>
            </p:nvSpPr>
            <p:spPr bwMode="auto">
              <a:xfrm flipV="1">
                <a:off x="2204" y="1807"/>
                <a:ext cx="0" cy="1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" name="Line 64"/>
            <p:cNvSpPr>
              <a:spLocks noChangeShapeType="1"/>
            </p:cNvSpPr>
            <p:nvPr/>
          </p:nvSpPr>
          <p:spPr bwMode="auto">
            <a:xfrm flipH="1">
              <a:off x="2032" y="1888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65"/>
            <p:cNvSpPr>
              <a:spLocks noChangeShapeType="1"/>
            </p:cNvSpPr>
            <p:nvPr/>
          </p:nvSpPr>
          <p:spPr bwMode="auto">
            <a:xfrm>
              <a:off x="2396" y="1886"/>
              <a:ext cx="1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50" name="Line 106"/>
          <p:cNvSpPr>
            <a:spLocks noChangeShapeType="1"/>
          </p:cNvSpPr>
          <p:nvPr/>
        </p:nvSpPr>
        <p:spPr bwMode="auto">
          <a:xfrm>
            <a:off x="5638800" y="2203704"/>
            <a:ext cx="1060704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06"/>
          <p:cNvSpPr>
            <a:spLocks noChangeShapeType="1"/>
          </p:cNvSpPr>
          <p:nvPr/>
        </p:nvSpPr>
        <p:spPr bwMode="auto">
          <a:xfrm>
            <a:off x="3200400" y="2450592"/>
            <a:ext cx="987552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7" name="Line 103"/>
          <p:cNvSpPr>
            <a:spLocks noChangeShapeType="1"/>
          </p:cNvSpPr>
          <p:nvPr/>
        </p:nvSpPr>
        <p:spPr bwMode="auto">
          <a:xfrm>
            <a:off x="5010912" y="2926080"/>
            <a:ext cx="41148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1" name="Line 97"/>
          <p:cNvSpPr>
            <a:spLocks noChangeShapeType="1"/>
          </p:cNvSpPr>
          <p:nvPr/>
        </p:nvSpPr>
        <p:spPr bwMode="auto">
          <a:xfrm flipV="1">
            <a:off x="5248275" y="2209800"/>
            <a:ext cx="395287" cy="9525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Date Placeholder 1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0" name="Footer Placeholder 1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2137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4000" dirty="0" smtClean="0">
                <a:solidFill>
                  <a:schemeClr val="accent1"/>
                </a:solidFill>
              </a:rPr>
              <a:t>Register-Register Timing: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One Complete Cycle for </a:t>
            </a:r>
            <a:r>
              <a:rPr lang="en-US" sz="38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addu</a:t>
            </a:r>
            <a:endParaRPr lang="en-US" sz="4000" dirty="0" smtClean="0"/>
          </a:p>
        </p:txBody>
      </p:sp>
      <p:sp>
        <p:nvSpPr>
          <p:cNvPr id="28678" name="Line 3"/>
          <p:cNvSpPr>
            <a:spLocks noChangeShapeType="1"/>
          </p:cNvSpPr>
          <p:nvPr/>
        </p:nvSpPr>
        <p:spPr bwMode="auto">
          <a:xfrm>
            <a:off x="469900" y="13716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79" name="Line 4"/>
          <p:cNvSpPr>
            <a:spLocks noChangeShapeType="1"/>
          </p:cNvSpPr>
          <p:nvPr/>
        </p:nvSpPr>
        <p:spPr bwMode="auto">
          <a:xfrm>
            <a:off x="1676400" y="11557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0" name="Line 5"/>
          <p:cNvSpPr>
            <a:spLocks noChangeShapeType="1"/>
          </p:cNvSpPr>
          <p:nvPr/>
        </p:nvSpPr>
        <p:spPr bwMode="auto">
          <a:xfrm>
            <a:off x="1689100" y="1143000"/>
            <a:ext cx="302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>
            <a:off x="4724400" y="11557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4737100" y="1371600"/>
            <a:ext cx="340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8153400" y="11557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4" name="Line 9"/>
          <p:cNvSpPr>
            <a:spLocks noChangeShapeType="1"/>
          </p:cNvSpPr>
          <p:nvPr/>
        </p:nvSpPr>
        <p:spPr bwMode="auto">
          <a:xfrm>
            <a:off x="8166100" y="114300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60325" y="1104900"/>
            <a:ext cx="4651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Clk</a:t>
            </a:r>
            <a:endParaRPr lang="en-US" dirty="0">
              <a:latin typeface="+mn-lt"/>
            </a:endParaRPr>
          </a:p>
        </p:txBody>
      </p:sp>
      <p:sp>
        <p:nvSpPr>
          <p:cNvPr id="28686" name="Line 11"/>
          <p:cNvSpPr>
            <a:spLocks noChangeShapeType="1"/>
          </p:cNvSpPr>
          <p:nvPr/>
        </p:nvSpPr>
        <p:spPr bwMode="auto">
          <a:xfrm>
            <a:off x="546100" y="16764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>
            <a:off x="1841500" y="16891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8" name="Line 13"/>
          <p:cNvSpPr>
            <a:spLocks noChangeShapeType="1"/>
          </p:cNvSpPr>
          <p:nvPr/>
        </p:nvSpPr>
        <p:spPr bwMode="auto">
          <a:xfrm>
            <a:off x="546100" y="19050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 flipV="1">
            <a:off x="1841500" y="16637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0" name="Line 15"/>
          <p:cNvSpPr>
            <a:spLocks noChangeShapeType="1"/>
          </p:cNvSpPr>
          <p:nvPr/>
        </p:nvSpPr>
        <p:spPr bwMode="auto">
          <a:xfrm>
            <a:off x="1993900" y="1676400"/>
            <a:ext cx="629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1" name="Rectangle 16"/>
          <p:cNvSpPr>
            <a:spLocks noChangeArrowheads="1"/>
          </p:cNvSpPr>
          <p:nvPr/>
        </p:nvSpPr>
        <p:spPr bwMode="auto">
          <a:xfrm>
            <a:off x="60325" y="1614488"/>
            <a:ext cx="623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PC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>
            <a:off x="1993900" y="1905000"/>
            <a:ext cx="629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>
            <a:off x="1676400" y="1460500"/>
            <a:ext cx="0" cy="332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8153400" y="1460500"/>
            <a:ext cx="0" cy="332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5" name="Line 20"/>
          <p:cNvSpPr>
            <a:spLocks noChangeShapeType="1"/>
          </p:cNvSpPr>
          <p:nvPr/>
        </p:nvSpPr>
        <p:spPr bwMode="auto">
          <a:xfrm>
            <a:off x="8318500" y="16891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 flipV="1">
            <a:off x="8318500" y="16637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7" name="Line 22"/>
          <p:cNvSpPr>
            <a:spLocks noChangeShapeType="1"/>
          </p:cNvSpPr>
          <p:nvPr/>
        </p:nvSpPr>
        <p:spPr bwMode="auto">
          <a:xfrm>
            <a:off x="1079500" y="220980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8" name="Line 23"/>
          <p:cNvSpPr>
            <a:spLocks noChangeShapeType="1"/>
          </p:cNvSpPr>
          <p:nvPr/>
        </p:nvSpPr>
        <p:spPr bwMode="auto">
          <a:xfrm>
            <a:off x="3136900" y="22225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9" name="Line 24"/>
          <p:cNvSpPr>
            <a:spLocks noChangeShapeType="1"/>
          </p:cNvSpPr>
          <p:nvPr/>
        </p:nvSpPr>
        <p:spPr bwMode="auto">
          <a:xfrm>
            <a:off x="1079500" y="243840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0" name="Line 25"/>
          <p:cNvSpPr>
            <a:spLocks noChangeShapeType="1"/>
          </p:cNvSpPr>
          <p:nvPr/>
        </p:nvSpPr>
        <p:spPr bwMode="auto">
          <a:xfrm flipV="1">
            <a:off x="3136900" y="21971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1" name="Line 26"/>
          <p:cNvSpPr>
            <a:spLocks noChangeShapeType="1"/>
          </p:cNvSpPr>
          <p:nvPr/>
        </p:nvSpPr>
        <p:spPr bwMode="auto">
          <a:xfrm>
            <a:off x="3289300" y="2209800"/>
            <a:ext cx="553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2" name="Rectangle 27"/>
          <p:cNvSpPr>
            <a:spLocks noChangeArrowheads="1"/>
          </p:cNvSpPr>
          <p:nvPr/>
        </p:nvSpPr>
        <p:spPr bwMode="auto">
          <a:xfrm>
            <a:off x="60325" y="1919288"/>
            <a:ext cx="12938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Rt</a:t>
            </a:r>
            <a:r>
              <a:rPr lang="en-US" dirty="0">
                <a:latin typeface="+mn-lt"/>
              </a:rPr>
              <a:t>, Rd,</a:t>
            </a:r>
          </a:p>
          <a:p>
            <a:pPr>
              <a:defRPr/>
            </a:pPr>
            <a:r>
              <a:rPr lang="en-US" dirty="0">
                <a:latin typeface="+mn-lt"/>
              </a:rPr>
              <a:t>Op, </a:t>
            </a:r>
            <a:r>
              <a:rPr lang="en-US" dirty="0" err="1">
                <a:latin typeface="+mn-lt"/>
              </a:rPr>
              <a:t>Func</a:t>
            </a:r>
            <a:endParaRPr lang="en-US" dirty="0">
              <a:latin typeface="+mn-lt"/>
            </a:endParaRPr>
          </a:p>
        </p:txBody>
      </p:sp>
      <p:sp>
        <p:nvSpPr>
          <p:cNvPr id="28703" name="Line 28"/>
          <p:cNvSpPr>
            <a:spLocks noChangeShapeType="1"/>
          </p:cNvSpPr>
          <p:nvPr/>
        </p:nvSpPr>
        <p:spPr bwMode="auto">
          <a:xfrm>
            <a:off x="3289300" y="2438400"/>
            <a:ext cx="553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4" name="Line 29"/>
          <p:cNvSpPr>
            <a:spLocks noChangeShapeType="1"/>
          </p:cNvSpPr>
          <p:nvPr/>
        </p:nvSpPr>
        <p:spPr bwMode="auto">
          <a:xfrm>
            <a:off x="1905000" y="14605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5" name="Line 30"/>
          <p:cNvSpPr>
            <a:spLocks noChangeShapeType="1"/>
          </p:cNvSpPr>
          <p:nvPr/>
        </p:nvSpPr>
        <p:spPr bwMode="auto">
          <a:xfrm>
            <a:off x="698500" y="2743200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6" name="Line 31"/>
          <p:cNvSpPr>
            <a:spLocks noChangeShapeType="1"/>
          </p:cNvSpPr>
          <p:nvPr/>
        </p:nvSpPr>
        <p:spPr bwMode="auto">
          <a:xfrm>
            <a:off x="4279900" y="27559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7" name="Line 32"/>
          <p:cNvSpPr>
            <a:spLocks noChangeShapeType="1"/>
          </p:cNvSpPr>
          <p:nvPr/>
        </p:nvSpPr>
        <p:spPr bwMode="auto">
          <a:xfrm>
            <a:off x="698500" y="2971800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8" name="Line 33"/>
          <p:cNvSpPr>
            <a:spLocks noChangeShapeType="1"/>
          </p:cNvSpPr>
          <p:nvPr/>
        </p:nvSpPr>
        <p:spPr bwMode="auto">
          <a:xfrm flipV="1">
            <a:off x="4279900" y="27305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9" name="Line 34"/>
          <p:cNvSpPr>
            <a:spLocks noChangeShapeType="1"/>
          </p:cNvSpPr>
          <p:nvPr/>
        </p:nvSpPr>
        <p:spPr bwMode="auto">
          <a:xfrm>
            <a:off x="4432300" y="2743200"/>
            <a:ext cx="439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0" name="Line 35"/>
          <p:cNvSpPr>
            <a:spLocks noChangeShapeType="1"/>
          </p:cNvSpPr>
          <p:nvPr/>
        </p:nvSpPr>
        <p:spPr bwMode="auto">
          <a:xfrm>
            <a:off x="4432300" y="2971800"/>
            <a:ext cx="439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1" name="Line 36"/>
          <p:cNvSpPr>
            <a:spLocks noChangeShapeType="1"/>
          </p:cNvSpPr>
          <p:nvPr/>
        </p:nvSpPr>
        <p:spPr bwMode="auto">
          <a:xfrm>
            <a:off x="698500" y="3810000"/>
            <a:ext cx="462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2" name="Line 37"/>
          <p:cNvSpPr>
            <a:spLocks noChangeShapeType="1"/>
          </p:cNvSpPr>
          <p:nvPr/>
        </p:nvSpPr>
        <p:spPr bwMode="auto">
          <a:xfrm>
            <a:off x="5346700" y="38227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3" name="Line 38"/>
          <p:cNvSpPr>
            <a:spLocks noChangeShapeType="1"/>
          </p:cNvSpPr>
          <p:nvPr/>
        </p:nvSpPr>
        <p:spPr bwMode="auto">
          <a:xfrm>
            <a:off x="698500" y="4038600"/>
            <a:ext cx="462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4" name="Line 39"/>
          <p:cNvSpPr>
            <a:spLocks noChangeShapeType="1"/>
          </p:cNvSpPr>
          <p:nvPr/>
        </p:nvSpPr>
        <p:spPr bwMode="auto">
          <a:xfrm flipV="1">
            <a:off x="5346700" y="37973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5" name="Line 40"/>
          <p:cNvSpPr>
            <a:spLocks noChangeShapeType="1"/>
          </p:cNvSpPr>
          <p:nvPr/>
        </p:nvSpPr>
        <p:spPr bwMode="auto">
          <a:xfrm>
            <a:off x="5499100" y="4038600"/>
            <a:ext cx="332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6" name="Line 41"/>
          <p:cNvSpPr>
            <a:spLocks noChangeShapeType="1"/>
          </p:cNvSpPr>
          <p:nvPr/>
        </p:nvSpPr>
        <p:spPr bwMode="auto">
          <a:xfrm>
            <a:off x="698500" y="4343400"/>
            <a:ext cx="576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7" name="Line 42"/>
          <p:cNvSpPr>
            <a:spLocks noChangeShapeType="1"/>
          </p:cNvSpPr>
          <p:nvPr/>
        </p:nvSpPr>
        <p:spPr bwMode="auto">
          <a:xfrm>
            <a:off x="6489700" y="43561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8" name="Line 43"/>
          <p:cNvSpPr>
            <a:spLocks noChangeShapeType="1"/>
          </p:cNvSpPr>
          <p:nvPr/>
        </p:nvSpPr>
        <p:spPr bwMode="auto">
          <a:xfrm>
            <a:off x="698500" y="4572000"/>
            <a:ext cx="576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9" name="Line 44"/>
          <p:cNvSpPr>
            <a:spLocks noChangeShapeType="1"/>
          </p:cNvSpPr>
          <p:nvPr/>
        </p:nvSpPr>
        <p:spPr bwMode="auto">
          <a:xfrm flipV="1">
            <a:off x="6489700" y="43307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0" name="Line 45"/>
          <p:cNvSpPr>
            <a:spLocks noChangeShapeType="1"/>
          </p:cNvSpPr>
          <p:nvPr/>
        </p:nvSpPr>
        <p:spPr bwMode="auto">
          <a:xfrm>
            <a:off x="6642100" y="4343400"/>
            <a:ext cx="218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1" name="Line 46"/>
          <p:cNvSpPr>
            <a:spLocks noChangeShapeType="1"/>
          </p:cNvSpPr>
          <p:nvPr/>
        </p:nvSpPr>
        <p:spPr bwMode="auto">
          <a:xfrm>
            <a:off x="6642100" y="4572000"/>
            <a:ext cx="218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2" name="Rectangle 47"/>
          <p:cNvSpPr>
            <a:spLocks noChangeArrowheads="1"/>
          </p:cNvSpPr>
          <p:nvPr/>
        </p:nvSpPr>
        <p:spPr bwMode="auto">
          <a:xfrm>
            <a:off x="60325" y="2646363"/>
            <a:ext cx="9286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ALUctr</a:t>
            </a:r>
          </a:p>
        </p:txBody>
      </p:sp>
      <p:sp>
        <p:nvSpPr>
          <p:cNvPr id="28723" name="Line 48"/>
          <p:cNvSpPr>
            <a:spLocks noChangeShapeType="1"/>
          </p:cNvSpPr>
          <p:nvPr/>
        </p:nvSpPr>
        <p:spPr bwMode="auto">
          <a:xfrm>
            <a:off x="3200400" y="1993900"/>
            <a:ext cx="0" cy="2184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4" name="Rectangle 49"/>
          <p:cNvSpPr>
            <a:spLocks noChangeArrowheads="1"/>
          </p:cNvSpPr>
          <p:nvPr/>
        </p:nvSpPr>
        <p:spPr bwMode="auto">
          <a:xfrm>
            <a:off x="3262313" y="1866900"/>
            <a:ext cx="3260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Instruction Memory Access Time</a:t>
            </a:r>
          </a:p>
        </p:txBody>
      </p:sp>
      <p:sp>
        <p:nvSpPr>
          <p:cNvPr id="28725" name="Line 50"/>
          <p:cNvSpPr>
            <a:spLocks noChangeShapeType="1"/>
          </p:cNvSpPr>
          <p:nvPr/>
        </p:nvSpPr>
        <p:spPr bwMode="auto">
          <a:xfrm>
            <a:off x="1917700" y="2057400"/>
            <a:ext cx="1270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6" name="Rectangle 51"/>
          <p:cNvSpPr>
            <a:spLocks noChangeArrowheads="1"/>
          </p:cNvSpPr>
          <p:nvPr/>
        </p:nvSpPr>
        <p:spPr bwMode="auto">
          <a:xfrm>
            <a:off x="1752600" y="26463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Old Value</a:t>
            </a:r>
          </a:p>
        </p:txBody>
      </p:sp>
      <p:sp>
        <p:nvSpPr>
          <p:cNvPr id="28727" name="Rectangle 52"/>
          <p:cNvSpPr>
            <a:spLocks noChangeArrowheads="1"/>
          </p:cNvSpPr>
          <p:nvPr/>
        </p:nvSpPr>
        <p:spPr bwMode="auto">
          <a:xfrm>
            <a:off x="4862513" y="2662238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28" name="Line 53"/>
          <p:cNvSpPr>
            <a:spLocks noChangeShapeType="1"/>
          </p:cNvSpPr>
          <p:nvPr/>
        </p:nvSpPr>
        <p:spPr bwMode="auto">
          <a:xfrm>
            <a:off x="4343400" y="2514600"/>
            <a:ext cx="0" cy="1041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9" name="Line 54"/>
          <p:cNvSpPr>
            <a:spLocks noChangeShapeType="1"/>
          </p:cNvSpPr>
          <p:nvPr/>
        </p:nvSpPr>
        <p:spPr bwMode="auto">
          <a:xfrm>
            <a:off x="698500" y="3276600"/>
            <a:ext cx="378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0" name="Line 55"/>
          <p:cNvSpPr>
            <a:spLocks noChangeShapeType="1"/>
          </p:cNvSpPr>
          <p:nvPr/>
        </p:nvSpPr>
        <p:spPr bwMode="auto">
          <a:xfrm flipH="1">
            <a:off x="4254500" y="3289300"/>
            <a:ext cx="1778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1" name="Line 56"/>
          <p:cNvSpPr>
            <a:spLocks noChangeShapeType="1"/>
          </p:cNvSpPr>
          <p:nvPr/>
        </p:nvSpPr>
        <p:spPr bwMode="auto">
          <a:xfrm>
            <a:off x="698500" y="3505200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2" name="Line 57"/>
          <p:cNvSpPr>
            <a:spLocks noChangeShapeType="1"/>
          </p:cNvSpPr>
          <p:nvPr/>
        </p:nvSpPr>
        <p:spPr bwMode="auto">
          <a:xfrm>
            <a:off x="4432300" y="3276600"/>
            <a:ext cx="439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3" name="Rectangle 58"/>
          <p:cNvSpPr>
            <a:spLocks noChangeArrowheads="1"/>
          </p:cNvSpPr>
          <p:nvPr/>
        </p:nvSpPr>
        <p:spPr bwMode="auto">
          <a:xfrm>
            <a:off x="60325" y="3179763"/>
            <a:ext cx="1004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RegWr</a:t>
            </a:r>
          </a:p>
        </p:txBody>
      </p:sp>
      <p:sp>
        <p:nvSpPr>
          <p:cNvPr id="28734" name="Rectangle 59"/>
          <p:cNvSpPr>
            <a:spLocks noChangeArrowheads="1"/>
          </p:cNvSpPr>
          <p:nvPr/>
        </p:nvSpPr>
        <p:spPr bwMode="auto">
          <a:xfrm>
            <a:off x="1752600" y="31797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Old Value</a:t>
            </a:r>
          </a:p>
        </p:txBody>
      </p:sp>
      <p:sp>
        <p:nvSpPr>
          <p:cNvPr id="28735" name="Rectangle 60"/>
          <p:cNvSpPr>
            <a:spLocks noChangeArrowheads="1"/>
          </p:cNvSpPr>
          <p:nvPr/>
        </p:nvSpPr>
        <p:spPr bwMode="auto">
          <a:xfrm>
            <a:off x="4862513" y="3241675"/>
            <a:ext cx="13858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New Value</a:t>
            </a:r>
          </a:p>
        </p:txBody>
      </p:sp>
      <p:sp>
        <p:nvSpPr>
          <p:cNvPr id="28736" name="Line 61"/>
          <p:cNvSpPr>
            <a:spLocks noChangeShapeType="1"/>
          </p:cNvSpPr>
          <p:nvPr/>
        </p:nvSpPr>
        <p:spPr bwMode="auto">
          <a:xfrm>
            <a:off x="3213100" y="2590800"/>
            <a:ext cx="1117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7" name="Rectangle 62"/>
          <p:cNvSpPr>
            <a:spLocks noChangeArrowheads="1"/>
          </p:cNvSpPr>
          <p:nvPr/>
        </p:nvSpPr>
        <p:spPr bwMode="auto">
          <a:xfrm>
            <a:off x="4329113" y="2400300"/>
            <a:ext cx="36718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Delay through Control Logic</a:t>
            </a:r>
          </a:p>
        </p:txBody>
      </p:sp>
      <p:sp>
        <p:nvSpPr>
          <p:cNvPr id="28738" name="Line 63"/>
          <p:cNvSpPr>
            <a:spLocks noChangeShapeType="1"/>
          </p:cNvSpPr>
          <p:nvPr/>
        </p:nvSpPr>
        <p:spPr bwMode="auto">
          <a:xfrm>
            <a:off x="5499100" y="3810000"/>
            <a:ext cx="332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9" name="Rectangle 64"/>
          <p:cNvSpPr>
            <a:spLocks noChangeArrowheads="1"/>
          </p:cNvSpPr>
          <p:nvPr/>
        </p:nvSpPr>
        <p:spPr bwMode="auto">
          <a:xfrm>
            <a:off x="60325" y="3713163"/>
            <a:ext cx="11572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busA, B</a:t>
            </a:r>
          </a:p>
        </p:txBody>
      </p:sp>
      <p:sp>
        <p:nvSpPr>
          <p:cNvPr id="28740" name="Line 65"/>
          <p:cNvSpPr>
            <a:spLocks noChangeShapeType="1"/>
          </p:cNvSpPr>
          <p:nvPr/>
        </p:nvSpPr>
        <p:spPr bwMode="auto">
          <a:xfrm>
            <a:off x="5410200" y="35941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1" name="Line 66"/>
          <p:cNvSpPr>
            <a:spLocks noChangeShapeType="1"/>
          </p:cNvSpPr>
          <p:nvPr/>
        </p:nvSpPr>
        <p:spPr bwMode="auto">
          <a:xfrm>
            <a:off x="3213100" y="3657600"/>
            <a:ext cx="2184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2" name="Rectangle 67"/>
          <p:cNvSpPr>
            <a:spLocks noChangeArrowheads="1"/>
          </p:cNvSpPr>
          <p:nvPr/>
        </p:nvSpPr>
        <p:spPr bwMode="auto">
          <a:xfrm>
            <a:off x="5395913" y="3451225"/>
            <a:ext cx="27051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Register File Access Time</a:t>
            </a:r>
          </a:p>
        </p:txBody>
      </p:sp>
      <p:sp>
        <p:nvSpPr>
          <p:cNvPr id="28743" name="Rectangle 68"/>
          <p:cNvSpPr>
            <a:spLocks noChangeArrowheads="1"/>
          </p:cNvSpPr>
          <p:nvPr/>
        </p:nvSpPr>
        <p:spPr bwMode="auto">
          <a:xfrm>
            <a:off x="1752600" y="37131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Old Value</a:t>
            </a:r>
          </a:p>
        </p:txBody>
      </p:sp>
      <p:sp>
        <p:nvSpPr>
          <p:cNvPr id="28744" name="Rectangle 69"/>
          <p:cNvSpPr>
            <a:spLocks noChangeArrowheads="1"/>
          </p:cNvSpPr>
          <p:nvPr/>
        </p:nvSpPr>
        <p:spPr bwMode="auto">
          <a:xfrm>
            <a:off x="6005513" y="3713163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45" name="Rectangle 70"/>
          <p:cNvSpPr>
            <a:spLocks noChangeArrowheads="1"/>
          </p:cNvSpPr>
          <p:nvPr/>
        </p:nvSpPr>
        <p:spPr bwMode="auto">
          <a:xfrm>
            <a:off x="60325" y="4246563"/>
            <a:ext cx="774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busW</a:t>
            </a:r>
          </a:p>
        </p:txBody>
      </p:sp>
      <p:sp>
        <p:nvSpPr>
          <p:cNvPr id="28746" name="Line 71"/>
          <p:cNvSpPr>
            <a:spLocks noChangeShapeType="1"/>
          </p:cNvSpPr>
          <p:nvPr/>
        </p:nvSpPr>
        <p:spPr bwMode="auto">
          <a:xfrm>
            <a:off x="6553200" y="41275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7" name="Line 72"/>
          <p:cNvSpPr>
            <a:spLocks noChangeShapeType="1"/>
          </p:cNvSpPr>
          <p:nvPr/>
        </p:nvSpPr>
        <p:spPr bwMode="auto">
          <a:xfrm>
            <a:off x="5422900" y="4191000"/>
            <a:ext cx="1117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8" name="Rectangle 73"/>
          <p:cNvSpPr>
            <a:spLocks noChangeArrowheads="1"/>
          </p:cNvSpPr>
          <p:nvPr/>
        </p:nvSpPr>
        <p:spPr bwMode="auto">
          <a:xfrm>
            <a:off x="6615113" y="4000500"/>
            <a:ext cx="11318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ALU Delay</a:t>
            </a:r>
          </a:p>
        </p:txBody>
      </p:sp>
      <p:sp>
        <p:nvSpPr>
          <p:cNvPr id="28749" name="Rectangle 74"/>
          <p:cNvSpPr>
            <a:spLocks noChangeArrowheads="1"/>
          </p:cNvSpPr>
          <p:nvPr/>
        </p:nvSpPr>
        <p:spPr bwMode="auto">
          <a:xfrm>
            <a:off x="1752600" y="42465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Old Value</a:t>
            </a:r>
          </a:p>
        </p:txBody>
      </p:sp>
      <p:sp>
        <p:nvSpPr>
          <p:cNvPr id="28750" name="Rectangle 75"/>
          <p:cNvSpPr>
            <a:spLocks noChangeArrowheads="1"/>
          </p:cNvSpPr>
          <p:nvPr/>
        </p:nvSpPr>
        <p:spPr bwMode="auto">
          <a:xfrm>
            <a:off x="6996113" y="4262438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51" name="Rectangle 76"/>
          <p:cNvSpPr>
            <a:spLocks noChangeArrowheads="1"/>
          </p:cNvSpPr>
          <p:nvPr/>
        </p:nvSpPr>
        <p:spPr bwMode="auto">
          <a:xfrm>
            <a:off x="1752600" y="21129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Old Value</a:t>
            </a:r>
          </a:p>
        </p:txBody>
      </p:sp>
      <p:sp>
        <p:nvSpPr>
          <p:cNvPr id="28752" name="Line 77"/>
          <p:cNvSpPr>
            <a:spLocks noChangeShapeType="1"/>
          </p:cNvSpPr>
          <p:nvPr/>
        </p:nvSpPr>
        <p:spPr bwMode="auto">
          <a:xfrm>
            <a:off x="8470900" y="16764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3" name="Line 78"/>
          <p:cNvSpPr>
            <a:spLocks noChangeShapeType="1"/>
          </p:cNvSpPr>
          <p:nvPr/>
        </p:nvSpPr>
        <p:spPr bwMode="auto">
          <a:xfrm>
            <a:off x="8470900" y="19050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4" name="Rectangle 79"/>
          <p:cNvSpPr>
            <a:spLocks noChangeArrowheads="1"/>
          </p:cNvSpPr>
          <p:nvPr/>
        </p:nvSpPr>
        <p:spPr bwMode="auto">
          <a:xfrm>
            <a:off x="3567113" y="2112963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55" name="Rectangle 80"/>
          <p:cNvSpPr>
            <a:spLocks noChangeArrowheads="1"/>
          </p:cNvSpPr>
          <p:nvPr/>
        </p:nvSpPr>
        <p:spPr bwMode="auto">
          <a:xfrm>
            <a:off x="2133600" y="1600200"/>
            <a:ext cx="1447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56" name="Rectangle 81"/>
          <p:cNvSpPr>
            <a:spLocks noChangeArrowheads="1"/>
          </p:cNvSpPr>
          <p:nvPr/>
        </p:nvSpPr>
        <p:spPr bwMode="auto">
          <a:xfrm>
            <a:off x="595313" y="1595438"/>
            <a:ext cx="15382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Old Value</a:t>
            </a:r>
          </a:p>
        </p:txBody>
      </p:sp>
      <p:sp>
        <p:nvSpPr>
          <p:cNvPr id="28757" name="Oval 82"/>
          <p:cNvSpPr>
            <a:spLocks noChangeArrowheads="1"/>
          </p:cNvSpPr>
          <p:nvPr/>
        </p:nvSpPr>
        <p:spPr bwMode="auto">
          <a:xfrm>
            <a:off x="8083550" y="3206750"/>
            <a:ext cx="139700" cy="215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8" name="Oval 83"/>
          <p:cNvSpPr>
            <a:spLocks noChangeArrowheads="1"/>
          </p:cNvSpPr>
          <p:nvPr/>
        </p:nvSpPr>
        <p:spPr bwMode="auto">
          <a:xfrm>
            <a:off x="8083550" y="4197350"/>
            <a:ext cx="139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9" name="Arc 84"/>
          <p:cNvSpPr>
            <a:spLocks/>
          </p:cNvSpPr>
          <p:nvPr/>
        </p:nvSpPr>
        <p:spPr bwMode="auto">
          <a:xfrm>
            <a:off x="8229600" y="3360738"/>
            <a:ext cx="222250" cy="1670050"/>
          </a:xfrm>
          <a:custGeom>
            <a:avLst/>
            <a:gdLst>
              <a:gd name="T0" fmla="*/ 0 w 21600"/>
              <a:gd name="T1" fmla="*/ 0 h 21600"/>
              <a:gd name="T2" fmla="*/ 23529772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60" name="Arc 85"/>
          <p:cNvSpPr>
            <a:spLocks/>
          </p:cNvSpPr>
          <p:nvPr/>
        </p:nvSpPr>
        <p:spPr bwMode="auto">
          <a:xfrm>
            <a:off x="8229600" y="4427538"/>
            <a:ext cx="222250" cy="69850"/>
          </a:xfrm>
          <a:custGeom>
            <a:avLst/>
            <a:gdLst>
              <a:gd name="T0" fmla="*/ 0 w 21600"/>
              <a:gd name="T1" fmla="*/ 0 h 21600"/>
              <a:gd name="T2" fmla="*/ 23529772 w 21600"/>
              <a:gd name="T3" fmla="*/ 730453 h 21600"/>
              <a:gd name="T4" fmla="*/ 0 w 21600"/>
              <a:gd name="T5" fmla="*/ 7304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61" name="Rectangle 86"/>
          <p:cNvSpPr>
            <a:spLocks noChangeArrowheads="1"/>
          </p:cNvSpPr>
          <p:nvPr/>
        </p:nvSpPr>
        <p:spPr bwMode="auto">
          <a:xfrm>
            <a:off x="7337425" y="5029200"/>
            <a:ext cx="154305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Register Write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Occurs Here</a:t>
            </a:r>
          </a:p>
        </p:txBody>
      </p:sp>
      <p:sp>
        <p:nvSpPr>
          <p:cNvPr id="28762" name="Rectangle 87"/>
          <p:cNvSpPr>
            <a:spLocks noChangeArrowheads="1"/>
          </p:cNvSpPr>
          <p:nvPr/>
        </p:nvSpPr>
        <p:spPr bwMode="auto">
          <a:xfrm>
            <a:off x="6092825" y="5364163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32</a:t>
            </a:r>
          </a:p>
        </p:txBody>
      </p:sp>
      <p:sp>
        <p:nvSpPr>
          <p:cNvPr id="28763" name="Rectangle 88"/>
          <p:cNvSpPr>
            <a:spLocks noChangeArrowheads="1"/>
          </p:cNvSpPr>
          <p:nvPr/>
        </p:nvSpPr>
        <p:spPr bwMode="auto">
          <a:xfrm>
            <a:off x="5281613" y="4589463"/>
            <a:ext cx="10398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</a:rPr>
              <a:t>ALUctr</a:t>
            </a:r>
          </a:p>
        </p:txBody>
      </p:sp>
      <p:sp>
        <p:nvSpPr>
          <p:cNvPr id="28764" name="Rectangle 89"/>
          <p:cNvSpPr>
            <a:spLocks noChangeArrowheads="1"/>
          </p:cNvSpPr>
          <p:nvPr/>
        </p:nvSpPr>
        <p:spPr bwMode="auto">
          <a:xfrm>
            <a:off x="2667000" y="62023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clk</a:t>
            </a:r>
          </a:p>
        </p:txBody>
      </p:sp>
      <p:sp>
        <p:nvSpPr>
          <p:cNvPr id="28765" name="Rectangle 90"/>
          <p:cNvSpPr>
            <a:spLocks noChangeArrowheads="1"/>
          </p:cNvSpPr>
          <p:nvPr/>
        </p:nvSpPr>
        <p:spPr bwMode="auto">
          <a:xfrm>
            <a:off x="2122488" y="5297488"/>
            <a:ext cx="7207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busW</a:t>
            </a:r>
          </a:p>
        </p:txBody>
      </p:sp>
      <p:sp>
        <p:nvSpPr>
          <p:cNvPr id="28766" name="Rectangle 91"/>
          <p:cNvSpPr>
            <a:spLocks noChangeArrowheads="1"/>
          </p:cNvSpPr>
          <p:nvPr/>
        </p:nvSpPr>
        <p:spPr bwMode="auto">
          <a:xfrm>
            <a:off x="2244725" y="4602163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</a:rPr>
              <a:t>RegWr</a:t>
            </a:r>
          </a:p>
        </p:txBody>
      </p:sp>
      <p:sp>
        <p:nvSpPr>
          <p:cNvPr id="28767" name="Line 92"/>
          <p:cNvSpPr>
            <a:spLocks noChangeShapeType="1"/>
          </p:cNvSpPr>
          <p:nvPr/>
        </p:nvSpPr>
        <p:spPr bwMode="auto">
          <a:xfrm flipH="1">
            <a:off x="5029200" y="5440363"/>
            <a:ext cx="88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68" name="Rectangle 93"/>
          <p:cNvSpPr>
            <a:spLocks noChangeArrowheads="1"/>
          </p:cNvSpPr>
          <p:nvPr/>
        </p:nvSpPr>
        <p:spPr bwMode="auto">
          <a:xfrm>
            <a:off x="4949825" y="5135563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32</a:t>
            </a:r>
          </a:p>
        </p:txBody>
      </p:sp>
      <p:sp>
        <p:nvSpPr>
          <p:cNvPr id="28769" name="Rectangle 94"/>
          <p:cNvSpPr>
            <a:spLocks noChangeArrowheads="1"/>
          </p:cNvSpPr>
          <p:nvPr/>
        </p:nvSpPr>
        <p:spPr bwMode="auto">
          <a:xfrm>
            <a:off x="4311650" y="5135563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busA</a:t>
            </a:r>
          </a:p>
        </p:txBody>
      </p:sp>
      <p:sp>
        <p:nvSpPr>
          <p:cNvPr id="28770" name="Line 95"/>
          <p:cNvSpPr>
            <a:spLocks noChangeShapeType="1"/>
          </p:cNvSpPr>
          <p:nvPr/>
        </p:nvSpPr>
        <p:spPr bwMode="auto">
          <a:xfrm flipV="1">
            <a:off x="5029200" y="5973763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1" name="Rectangle 96"/>
          <p:cNvSpPr>
            <a:spLocks noChangeArrowheads="1"/>
          </p:cNvSpPr>
          <p:nvPr/>
        </p:nvSpPr>
        <p:spPr bwMode="auto">
          <a:xfrm>
            <a:off x="4873625" y="6097588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32</a:t>
            </a:r>
          </a:p>
        </p:txBody>
      </p:sp>
      <p:sp>
        <p:nvSpPr>
          <p:cNvPr id="28772" name="Rectangle 97"/>
          <p:cNvSpPr>
            <a:spLocks noChangeArrowheads="1"/>
          </p:cNvSpPr>
          <p:nvPr/>
        </p:nvSpPr>
        <p:spPr bwMode="auto">
          <a:xfrm>
            <a:off x="4343400" y="5668963"/>
            <a:ext cx="703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busB</a:t>
            </a:r>
          </a:p>
        </p:txBody>
      </p:sp>
      <p:sp>
        <p:nvSpPr>
          <p:cNvPr id="28773" name="Line 98"/>
          <p:cNvSpPr>
            <a:spLocks noChangeShapeType="1"/>
          </p:cNvSpPr>
          <p:nvPr/>
        </p:nvSpPr>
        <p:spPr bwMode="auto">
          <a:xfrm flipV="1">
            <a:off x="3962400" y="49799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4" name="Line 99"/>
          <p:cNvSpPr>
            <a:spLocks noChangeShapeType="1"/>
          </p:cNvSpPr>
          <p:nvPr/>
        </p:nvSpPr>
        <p:spPr bwMode="auto">
          <a:xfrm flipV="1">
            <a:off x="3213100" y="49799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5" name="Rectangle 100"/>
          <p:cNvSpPr>
            <a:spLocks noChangeArrowheads="1"/>
          </p:cNvSpPr>
          <p:nvPr/>
        </p:nvSpPr>
        <p:spPr bwMode="auto">
          <a:xfrm>
            <a:off x="3070225" y="4830763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5</a:t>
            </a:r>
          </a:p>
        </p:txBody>
      </p:sp>
      <p:sp>
        <p:nvSpPr>
          <p:cNvPr id="28776" name="Line 101"/>
          <p:cNvSpPr>
            <a:spLocks noChangeShapeType="1"/>
          </p:cNvSpPr>
          <p:nvPr/>
        </p:nvSpPr>
        <p:spPr bwMode="auto">
          <a:xfrm flipV="1">
            <a:off x="3594100" y="49799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7" name="Rectangle 102"/>
          <p:cNvSpPr>
            <a:spLocks noChangeArrowheads="1"/>
          </p:cNvSpPr>
          <p:nvPr/>
        </p:nvSpPr>
        <p:spPr bwMode="auto">
          <a:xfrm>
            <a:off x="3429000" y="4830763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5</a:t>
            </a:r>
          </a:p>
        </p:txBody>
      </p:sp>
      <p:sp>
        <p:nvSpPr>
          <p:cNvPr id="28778" name="Rectangle 103"/>
          <p:cNvSpPr>
            <a:spLocks noChangeArrowheads="1"/>
          </p:cNvSpPr>
          <p:nvPr/>
        </p:nvSpPr>
        <p:spPr bwMode="auto">
          <a:xfrm>
            <a:off x="3008313" y="5207000"/>
            <a:ext cx="439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Rw</a:t>
            </a:r>
          </a:p>
        </p:txBody>
      </p:sp>
      <p:sp>
        <p:nvSpPr>
          <p:cNvPr id="28779" name="Rectangle 104"/>
          <p:cNvSpPr>
            <a:spLocks noChangeArrowheads="1"/>
          </p:cNvSpPr>
          <p:nvPr/>
        </p:nvSpPr>
        <p:spPr bwMode="auto">
          <a:xfrm>
            <a:off x="3465513" y="5207000"/>
            <a:ext cx="406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Ra</a:t>
            </a:r>
          </a:p>
        </p:txBody>
      </p:sp>
      <p:sp>
        <p:nvSpPr>
          <p:cNvPr id="28780" name="Rectangle 105"/>
          <p:cNvSpPr>
            <a:spLocks noChangeArrowheads="1"/>
          </p:cNvSpPr>
          <p:nvPr/>
        </p:nvSpPr>
        <p:spPr bwMode="auto">
          <a:xfrm>
            <a:off x="3846513" y="5207000"/>
            <a:ext cx="417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Rb</a:t>
            </a:r>
          </a:p>
        </p:txBody>
      </p:sp>
      <p:sp>
        <p:nvSpPr>
          <p:cNvPr id="28781" name="Rectangle 106"/>
          <p:cNvSpPr>
            <a:spLocks noChangeArrowheads="1"/>
          </p:cNvSpPr>
          <p:nvPr/>
        </p:nvSpPr>
        <p:spPr bwMode="auto">
          <a:xfrm>
            <a:off x="3008313" y="5592763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</a:rPr>
              <a:t>RegFile</a:t>
            </a:r>
          </a:p>
        </p:txBody>
      </p:sp>
      <p:sp>
        <p:nvSpPr>
          <p:cNvPr id="28782" name="Rectangle 107"/>
          <p:cNvSpPr>
            <a:spLocks noChangeArrowheads="1"/>
          </p:cNvSpPr>
          <p:nvPr/>
        </p:nvSpPr>
        <p:spPr bwMode="auto">
          <a:xfrm>
            <a:off x="3429000" y="4602163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Rs</a:t>
            </a:r>
          </a:p>
        </p:txBody>
      </p:sp>
      <p:sp>
        <p:nvSpPr>
          <p:cNvPr id="28783" name="Rectangle 108"/>
          <p:cNvSpPr>
            <a:spLocks noChangeArrowheads="1"/>
          </p:cNvSpPr>
          <p:nvPr/>
        </p:nvSpPr>
        <p:spPr bwMode="auto">
          <a:xfrm>
            <a:off x="3810000" y="4602163"/>
            <a:ext cx="396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Rt</a:t>
            </a:r>
          </a:p>
        </p:txBody>
      </p:sp>
      <p:sp>
        <p:nvSpPr>
          <p:cNvPr id="28784" name="Rectangle 109"/>
          <p:cNvSpPr>
            <a:spLocks noChangeArrowheads="1"/>
          </p:cNvSpPr>
          <p:nvPr/>
        </p:nvSpPr>
        <p:spPr bwMode="auto">
          <a:xfrm>
            <a:off x="2819400" y="5211763"/>
            <a:ext cx="144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5454650" y="5211763"/>
            <a:ext cx="485775" cy="1143000"/>
            <a:chOff x="4009" y="2304"/>
            <a:chExt cx="306" cy="720"/>
          </a:xfrm>
        </p:grpSpPr>
        <p:sp>
          <p:nvSpPr>
            <p:cNvPr id="28800" name="Rectangle 111"/>
            <p:cNvSpPr>
              <a:spLocks noChangeArrowheads="1"/>
            </p:cNvSpPr>
            <p:nvPr/>
          </p:nvSpPr>
          <p:spPr bwMode="auto">
            <a:xfrm>
              <a:off x="4009" y="2322"/>
              <a:ext cx="11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sz="1600" b="1">
                <a:latin typeface="+mn-lt"/>
              </a:endParaRPr>
            </a:p>
          </p:txBody>
        </p:sp>
        <p:sp>
          <p:nvSpPr>
            <p:cNvPr id="28801" name="Rectangle 112"/>
            <p:cNvSpPr>
              <a:spLocks noChangeArrowheads="1"/>
            </p:cNvSpPr>
            <p:nvPr/>
          </p:nvSpPr>
          <p:spPr bwMode="auto">
            <a:xfrm rot="5400000">
              <a:off x="4016" y="2581"/>
              <a:ext cx="3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ALU</a:t>
              </a:r>
            </a:p>
          </p:txBody>
        </p:sp>
        <p:sp>
          <p:nvSpPr>
            <p:cNvPr id="28802" name="Freeform 113"/>
            <p:cNvSpPr>
              <a:spLocks/>
            </p:cNvSpPr>
            <p:nvPr/>
          </p:nvSpPr>
          <p:spPr bwMode="auto">
            <a:xfrm>
              <a:off x="4032" y="2304"/>
              <a:ext cx="283" cy="720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331 h 672"/>
                <a:gd name="T4" fmla="*/ 67 w 240"/>
                <a:gd name="T5" fmla="*/ 386 h 672"/>
                <a:gd name="T6" fmla="*/ 0 w 240"/>
                <a:gd name="T7" fmla="*/ 440 h 672"/>
                <a:gd name="T8" fmla="*/ 0 w 240"/>
                <a:gd name="T9" fmla="*/ 771 h 672"/>
                <a:gd name="T10" fmla="*/ 334 w 240"/>
                <a:gd name="T11" fmla="*/ 551 h 672"/>
                <a:gd name="T12" fmla="*/ 334 w 240"/>
                <a:gd name="T13" fmla="*/ 221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8786" name="Line 114"/>
          <p:cNvSpPr>
            <a:spLocks noChangeShapeType="1"/>
          </p:cNvSpPr>
          <p:nvPr/>
        </p:nvSpPr>
        <p:spPr bwMode="auto">
          <a:xfrm>
            <a:off x="2971800" y="49831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87" name="Line 115"/>
          <p:cNvSpPr>
            <a:spLocks noChangeShapeType="1"/>
          </p:cNvSpPr>
          <p:nvPr/>
        </p:nvSpPr>
        <p:spPr bwMode="auto">
          <a:xfrm>
            <a:off x="3276600" y="4906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88" name="Line 116"/>
          <p:cNvSpPr>
            <a:spLocks noChangeShapeType="1"/>
          </p:cNvSpPr>
          <p:nvPr/>
        </p:nvSpPr>
        <p:spPr bwMode="auto">
          <a:xfrm>
            <a:off x="3657600" y="4906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89" name="Line 117"/>
          <p:cNvSpPr>
            <a:spLocks noChangeShapeType="1"/>
          </p:cNvSpPr>
          <p:nvPr/>
        </p:nvSpPr>
        <p:spPr bwMode="auto">
          <a:xfrm>
            <a:off x="4038600" y="4906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0" name="Rectangle 118"/>
          <p:cNvSpPr>
            <a:spLocks noChangeArrowheads="1"/>
          </p:cNvSpPr>
          <p:nvPr/>
        </p:nvSpPr>
        <p:spPr bwMode="auto">
          <a:xfrm>
            <a:off x="3832225" y="4830763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5</a:t>
            </a:r>
          </a:p>
        </p:txBody>
      </p:sp>
      <p:sp>
        <p:nvSpPr>
          <p:cNvPr id="28791" name="Line 119"/>
          <p:cNvSpPr>
            <a:spLocks noChangeShapeType="1"/>
          </p:cNvSpPr>
          <p:nvPr/>
        </p:nvSpPr>
        <p:spPr bwMode="auto">
          <a:xfrm>
            <a:off x="4267200" y="5516563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2" name="Line 120"/>
          <p:cNvSpPr>
            <a:spLocks noChangeShapeType="1"/>
          </p:cNvSpPr>
          <p:nvPr/>
        </p:nvSpPr>
        <p:spPr bwMode="auto">
          <a:xfrm>
            <a:off x="5788025" y="4983163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3" name="Line 121"/>
          <p:cNvSpPr>
            <a:spLocks noChangeShapeType="1"/>
          </p:cNvSpPr>
          <p:nvPr/>
        </p:nvSpPr>
        <p:spPr bwMode="auto">
          <a:xfrm>
            <a:off x="4267200" y="6049963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4" name="Line 122"/>
          <p:cNvSpPr>
            <a:spLocks noChangeShapeType="1"/>
          </p:cNvSpPr>
          <p:nvPr/>
        </p:nvSpPr>
        <p:spPr bwMode="auto">
          <a:xfrm flipH="1">
            <a:off x="3048000" y="604996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5" name="Line 123"/>
          <p:cNvSpPr>
            <a:spLocks noChangeShapeType="1"/>
          </p:cNvSpPr>
          <p:nvPr/>
        </p:nvSpPr>
        <p:spPr bwMode="auto">
          <a:xfrm>
            <a:off x="3124200" y="604996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6" name="Line 124"/>
          <p:cNvSpPr>
            <a:spLocks noChangeShapeType="1"/>
          </p:cNvSpPr>
          <p:nvPr/>
        </p:nvSpPr>
        <p:spPr bwMode="auto">
          <a:xfrm>
            <a:off x="3124200" y="62023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7" name="Line 125"/>
          <p:cNvSpPr>
            <a:spLocks noChangeShapeType="1"/>
          </p:cNvSpPr>
          <p:nvPr/>
        </p:nvSpPr>
        <p:spPr bwMode="auto">
          <a:xfrm flipH="1">
            <a:off x="6169025" y="5668963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8" name="Rectangle 126"/>
          <p:cNvSpPr>
            <a:spLocks noChangeArrowheads="1"/>
          </p:cNvSpPr>
          <p:nvPr/>
        </p:nvSpPr>
        <p:spPr bwMode="auto">
          <a:xfrm>
            <a:off x="3082925" y="4602163"/>
            <a:ext cx="428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Rd</a:t>
            </a:r>
          </a:p>
        </p:txBody>
      </p:sp>
      <p:sp>
        <p:nvSpPr>
          <p:cNvPr id="28799" name="Freeform 127"/>
          <p:cNvSpPr>
            <a:spLocks/>
          </p:cNvSpPr>
          <p:nvPr/>
        </p:nvSpPr>
        <p:spPr bwMode="auto">
          <a:xfrm>
            <a:off x="2286000" y="5668963"/>
            <a:ext cx="4114800" cy="990600"/>
          </a:xfrm>
          <a:custGeom>
            <a:avLst/>
            <a:gdLst>
              <a:gd name="T0" fmla="*/ 2147483647 w 2592"/>
              <a:gd name="T1" fmla="*/ 120967500 h 624"/>
              <a:gd name="T2" fmla="*/ 2147483647 w 2592"/>
              <a:gd name="T3" fmla="*/ 120967500 h 624"/>
              <a:gd name="T4" fmla="*/ 2147483647 w 2592"/>
              <a:gd name="T5" fmla="*/ 1572577500 h 624"/>
              <a:gd name="T6" fmla="*/ 0 w 2592"/>
              <a:gd name="T7" fmla="*/ 1572577500 h 624"/>
              <a:gd name="T8" fmla="*/ 0 w 2592"/>
              <a:gd name="T9" fmla="*/ 0 h 624"/>
              <a:gd name="T10" fmla="*/ 846772500 w 2592"/>
              <a:gd name="T11" fmla="*/ 0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2"/>
              <a:gd name="T19" fmla="*/ 0 h 624"/>
              <a:gd name="T20" fmla="*/ 2592 w 2592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2" h="624">
                <a:moveTo>
                  <a:pt x="2304" y="48"/>
                </a:moveTo>
                <a:lnTo>
                  <a:pt x="2592" y="48"/>
                </a:lnTo>
                <a:lnTo>
                  <a:pt x="2592" y="624"/>
                </a:lnTo>
                <a:lnTo>
                  <a:pt x="0" y="624"/>
                </a:ln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140"/>
          <p:cNvGrpSpPr/>
          <p:nvPr/>
        </p:nvGrpSpPr>
        <p:grpSpPr>
          <a:xfrm>
            <a:off x="1727200" y="1206500"/>
            <a:ext cx="1050610" cy="444500"/>
            <a:chOff x="1727200" y="1206500"/>
            <a:chExt cx="1050610" cy="444500"/>
          </a:xfrm>
        </p:grpSpPr>
        <p:sp>
          <p:nvSpPr>
            <p:cNvPr id="131" name="Rectangle 10"/>
            <p:cNvSpPr>
              <a:spLocks noChangeArrowheads="1"/>
            </p:cNvSpPr>
            <p:nvPr/>
          </p:nvSpPr>
          <p:spPr bwMode="auto">
            <a:xfrm>
              <a:off x="1825625" y="1206500"/>
              <a:ext cx="95218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solidFill>
                    <a:srgbClr val="7A9BC7"/>
                  </a:solidFill>
                  <a:latin typeface="+mn-lt"/>
                </a:rPr>
                <a:t>Clk</a:t>
              </a:r>
              <a:r>
                <a:rPr lang="en-US" dirty="0" smtClean="0">
                  <a:solidFill>
                    <a:srgbClr val="7A9BC7"/>
                  </a:solidFill>
                  <a:latin typeface="+mn-lt"/>
                </a:rPr>
                <a:t>-to-Q</a:t>
              </a:r>
              <a:endParaRPr lang="en-US" dirty="0">
                <a:solidFill>
                  <a:srgbClr val="7A9BC7"/>
                </a:solidFill>
                <a:latin typeface="+mn-lt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1720850" y="1479550"/>
              <a:ext cx="177800" cy="165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0"/>
          <p:cNvSpPr>
            <a:spLocks noChangeArrowheads="1"/>
          </p:cNvSpPr>
          <p:nvPr/>
        </p:nvSpPr>
        <p:spPr bwMode="auto">
          <a:xfrm>
            <a:off x="6654800" y="4648200"/>
            <a:ext cx="138429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A9BC7"/>
                </a:solidFill>
                <a:latin typeface="+mn-lt"/>
              </a:rPr>
              <a:t>Setu</a:t>
            </a:r>
            <a:r>
              <a:rPr lang="en-US" dirty="0" smtClean="0">
                <a:solidFill>
                  <a:srgbClr val="7A9BC7"/>
                </a:solidFill>
              </a:rPr>
              <a:t>p Time</a:t>
            </a:r>
            <a:endParaRPr lang="en-US" dirty="0">
              <a:solidFill>
                <a:srgbClr val="7A9BC7"/>
              </a:solidFill>
              <a:latin typeface="+mn-lt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7734300" y="4597400"/>
            <a:ext cx="2413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0" y="1917700"/>
            <a:ext cx="9144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0" y="21971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0" y="2476500"/>
            <a:ext cx="91440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0" y="2720340"/>
            <a:ext cx="9144000" cy="808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0" y="3520440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0" y="3746500"/>
            <a:ext cx="9144000" cy="310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0" y="4053078"/>
            <a:ext cx="9144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0" y="4309110"/>
            <a:ext cx="9144000" cy="339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Date Placeholder 1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8" name="Footer Placeholder 1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2137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4000" dirty="0" smtClean="0">
                <a:solidFill>
                  <a:schemeClr val="accent1"/>
                </a:solidFill>
              </a:rPr>
              <a:t>Register-Register Timing: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One Complete Cycle for </a:t>
            </a:r>
            <a:r>
              <a:rPr lang="en-US" sz="38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addu</a:t>
            </a:r>
            <a:endParaRPr lang="en-US" sz="3800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8" name="Line 3"/>
          <p:cNvSpPr>
            <a:spLocks noChangeShapeType="1"/>
          </p:cNvSpPr>
          <p:nvPr/>
        </p:nvSpPr>
        <p:spPr bwMode="auto">
          <a:xfrm>
            <a:off x="469900" y="13716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79" name="Line 4"/>
          <p:cNvSpPr>
            <a:spLocks noChangeShapeType="1"/>
          </p:cNvSpPr>
          <p:nvPr/>
        </p:nvSpPr>
        <p:spPr bwMode="auto">
          <a:xfrm>
            <a:off x="1676400" y="11557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0" name="Line 5"/>
          <p:cNvSpPr>
            <a:spLocks noChangeShapeType="1"/>
          </p:cNvSpPr>
          <p:nvPr/>
        </p:nvSpPr>
        <p:spPr bwMode="auto">
          <a:xfrm>
            <a:off x="1689100" y="1143000"/>
            <a:ext cx="302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1" name="Line 6"/>
          <p:cNvSpPr>
            <a:spLocks noChangeShapeType="1"/>
          </p:cNvSpPr>
          <p:nvPr/>
        </p:nvSpPr>
        <p:spPr bwMode="auto">
          <a:xfrm>
            <a:off x="4724400" y="11557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4737100" y="1371600"/>
            <a:ext cx="340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8153400" y="11557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4" name="Line 9"/>
          <p:cNvSpPr>
            <a:spLocks noChangeShapeType="1"/>
          </p:cNvSpPr>
          <p:nvPr/>
        </p:nvSpPr>
        <p:spPr bwMode="auto">
          <a:xfrm>
            <a:off x="8166100" y="114300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60325" y="1104900"/>
            <a:ext cx="4651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Clk</a:t>
            </a:r>
            <a:endParaRPr lang="en-US" dirty="0">
              <a:latin typeface="+mn-lt"/>
            </a:endParaRPr>
          </a:p>
        </p:txBody>
      </p:sp>
      <p:sp>
        <p:nvSpPr>
          <p:cNvPr id="28686" name="Line 11"/>
          <p:cNvSpPr>
            <a:spLocks noChangeShapeType="1"/>
          </p:cNvSpPr>
          <p:nvPr/>
        </p:nvSpPr>
        <p:spPr bwMode="auto">
          <a:xfrm>
            <a:off x="546100" y="16764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>
            <a:off x="1841500" y="16891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8" name="Line 13"/>
          <p:cNvSpPr>
            <a:spLocks noChangeShapeType="1"/>
          </p:cNvSpPr>
          <p:nvPr/>
        </p:nvSpPr>
        <p:spPr bwMode="auto">
          <a:xfrm>
            <a:off x="546100" y="19050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 flipV="1">
            <a:off x="1841500" y="16637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0" name="Line 15"/>
          <p:cNvSpPr>
            <a:spLocks noChangeShapeType="1"/>
          </p:cNvSpPr>
          <p:nvPr/>
        </p:nvSpPr>
        <p:spPr bwMode="auto">
          <a:xfrm>
            <a:off x="1993900" y="1676400"/>
            <a:ext cx="629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1" name="Rectangle 16"/>
          <p:cNvSpPr>
            <a:spLocks noChangeArrowheads="1"/>
          </p:cNvSpPr>
          <p:nvPr/>
        </p:nvSpPr>
        <p:spPr bwMode="auto">
          <a:xfrm>
            <a:off x="60325" y="1614488"/>
            <a:ext cx="623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PC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>
            <a:off x="1993900" y="1905000"/>
            <a:ext cx="629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>
            <a:off x="1676400" y="1460500"/>
            <a:ext cx="0" cy="332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8153400" y="1460500"/>
            <a:ext cx="0" cy="332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5" name="Line 20"/>
          <p:cNvSpPr>
            <a:spLocks noChangeShapeType="1"/>
          </p:cNvSpPr>
          <p:nvPr/>
        </p:nvSpPr>
        <p:spPr bwMode="auto">
          <a:xfrm>
            <a:off x="8318500" y="16891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 flipV="1">
            <a:off x="8318500" y="16637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7" name="Line 22"/>
          <p:cNvSpPr>
            <a:spLocks noChangeShapeType="1"/>
          </p:cNvSpPr>
          <p:nvPr/>
        </p:nvSpPr>
        <p:spPr bwMode="auto">
          <a:xfrm>
            <a:off x="1079500" y="220980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8" name="Line 23"/>
          <p:cNvSpPr>
            <a:spLocks noChangeShapeType="1"/>
          </p:cNvSpPr>
          <p:nvPr/>
        </p:nvSpPr>
        <p:spPr bwMode="auto">
          <a:xfrm>
            <a:off x="3136900" y="22225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99" name="Line 24"/>
          <p:cNvSpPr>
            <a:spLocks noChangeShapeType="1"/>
          </p:cNvSpPr>
          <p:nvPr/>
        </p:nvSpPr>
        <p:spPr bwMode="auto">
          <a:xfrm>
            <a:off x="1079500" y="243840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0" name="Line 25"/>
          <p:cNvSpPr>
            <a:spLocks noChangeShapeType="1"/>
          </p:cNvSpPr>
          <p:nvPr/>
        </p:nvSpPr>
        <p:spPr bwMode="auto">
          <a:xfrm flipV="1">
            <a:off x="3136900" y="21971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1" name="Line 26"/>
          <p:cNvSpPr>
            <a:spLocks noChangeShapeType="1"/>
          </p:cNvSpPr>
          <p:nvPr/>
        </p:nvSpPr>
        <p:spPr bwMode="auto">
          <a:xfrm>
            <a:off x="3289300" y="2209800"/>
            <a:ext cx="553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2" name="Rectangle 27"/>
          <p:cNvSpPr>
            <a:spLocks noChangeArrowheads="1"/>
          </p:cNvSpPr>
          <p:nvPr/>
        </p:nvSpPr>
        <p:spPr bwMode="auto">
          <a:xfrm>
            <a:off x="60325" y="1919288"/>
            <a:ext cx="12938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Rt</a:t>
            </a:r>
            <a:r>
              <a:rPr lang="en-US" dirty="0">
                <a:latin typeface="+mn-lt"/>
              </a:rPr>
              <a:t>, Rd,</a:t>
            </a:r>
          </a:p>
          <a:p>
            <a:pPr>
              <a:defRPr/>
            </a:pPr>
            <a:r>
              <a:rPr lang="en-US" dirty="0">
                <a:latin typeface="+mn-lt"/>
              </a:rPr>
              <a:t>Op, </a:t>
            </a:r>
            <a:r>
              <a:rPr lang="en-US" dirty="0" err="1">
                <a:latin typeface="+mn-lt"/>
              </a:rPr>
              <a:t>Func</a:t>
            </a:r>
            <a:endParaRPr lang="en-US" dirty="0">
              <a:latin typeface="+mn-lt"/>
            </a:endParaRPr>
          </a:p>
        </p:txBody>
      </p:sp>
      <p:sp>
        <p:nvSpPr>
          <p:cNvPr id="28703" name="Line 28"/>
          <p:cNvSpPr>
            <a:spLocks noChangeShapeType="1"/>
          </p:cNvSpPr>
          <p:nvPr/>
        </p:nvSpPr>
        <p:spPr bwMode="auto">
          <a:xfrm>
            <a:off x="3289300" y="2438400"/>
            <a:ext cx="553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4" name="Line 29"/>
          <p:cNvSpPr>
            <a:spLocks noChangeShapeType="1"/>
          </p:cNvSpPr>
          <p:nvPr/>
        </p:nvSpPr>
        <p:spPr bwMode="auto">
          <a:xfrm>
            <a:off x="1905000" y="14605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5" name="Line 30"/>
          <p:cNvSpPr>
            <a:spLocks noChangeShapeType="1"/>
          </p:cNvSpPr>
          <p:nvPr/>
        </p:nvSpPr>
        <p:spPr bwMode="auto">
          <a:xfrm>
            <a:off x="698500" y="2743200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6" name="Line 31"/>
          <p:cNvSpPr>
            <a:spLocks noChangeShapeType="1"/>
          </p:cNvSpPr>
          <p:nvPr/>
        </p:nvSpPr>
        <p:spPr bwMode="auto">
          <a:xfrm>
            <a:off x="4279900" y="27559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7" name="Line 32"/>
          <p:cNvSpPr>
            <a:spLocks noChangeShapeType="1"/>
          </p:cNvSpPr>
          <p:nvPr/>
        </p:nvSpPr>
        <p:spPr bwMode="auto">
          <a:xfrm>
            <a:off x="698500" y="2971800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8" name="Line 33"/>
          <p:cNvSpPr>
            <a:spLocks noChangeShapeType="1"/>
          </p:cNvSpPr>
          <p:nvPr/>
        </p:nvSpPr>
        <p:spPr bwMode="auto">
          <a:xfrm flipV="1">
            <a:off x="4279900" y="27305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09" name="Line 34"/>
          <p:cNvSpPr>
            <a:spLocks noChangeShapeType="1"/>
          </p:cNvSpPr>
          <p:nvPr/>
        </p:nvSpPr>
        <p:spPr bwMode="auto">
          <a:xfrm>
            <a:off x="4432300" y="2743200"/>
            <a:ext cx="439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0" name="Line 35"/>
          <p:cNvSpPr>
            <a:spLocks noChangeShapeType="1"/>
          </p:cNvSpPr>
          <p:nvPr/>
        </p:nvSpPr>
        <p:spPr bwMode="auto">
          <a:xfrm>
            <a:off x="4432300" y="2971800"/>
            <a:ext cx="439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1" name="Line 36"/>
          <p:cNvSpPr>
            <a:spLocks noChangeShapeType="1"/>
          </p:cNvSpPr>
          <p:nvPr/>
        </p:nvSpPr>
        <p:spPr bwMode="auto">
          <a:xfrm>
            <a:off x="698500" y="3810000"/>
            <a:ext cx="462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2" name="Line 37"/>
          <p:cNvSpPr>
            <a:spLocks noChangeShapeType="1"/>
          </p:cNvSpPr>
          <p:nvPr/>
        </p:nvSpPr>
        <p:spPr bwMode="auto">
          <a:xfrm>
            <a:off x="5346700" y="38227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3" name="Line 38"/>
          <p:cNvSpPr>
            <a:spLocks noChangeShapeType="1"/>
          </p:cNvSpPr>
          <p:nvPr/>
        </p:nvSpPr>
        <p:spPr bwMode="auto">
          <a:xfrm>
            <a:off x="698500" y="4038600"/>
            <a:ext cx="462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4" name="Line 39"/>
          <p:cNvSpPr>
            <a:spLocks noChangeShapeType="1"/>
          </p:cNvSpPr>
          <p:nvPr/>
        </p:nvSpPr>
        <p:spPr bwMode="auto">
          <a:xfrm flipV="1">
            <a:off x="5346700" y="37973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5" name="Line 40"/>
          <p:cNvSpPr>
            <a:spLocks noChangeShapeType="1"/>
          </p:cNvSpPr>
          <p:nvPr/>
        </p:nvSpPr>
        <p:spPr bwMode="auto">
          <a:xfrm>
            <a:off x="5499100" y="4038600"/>
            <a:ext cx="332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6" name="Line 41"/>
          <p:cNvSpPr>
            <a:spLocks noChangeShapeType="1"/>
          </p:cNvSpPr>
          <p:nvPr/>
        </p:nvSpPr>
        <p:spPr bwMode="auto">
          <a:xfrm>
            <a:off x="698500" y="4343400"/>
            <a:ext cx="576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7" name="Line 42"/>
          <p:cNvSpPr>
            <a:spLocks noChangeShapeType="1"/>
          </p:cNvSpPr>
          <p:nvPr/>
        </p:nvSpPr>
        <p:spPr bwMode="auto">
          <a:xfrm>
            <a:off x="6489700" y="4356100"/>
            <a:ext cx="1270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8" name="Line 43"/>
          <p:cNvSpPr>
            <a:spLocks noChangeShapeType="1"/>
          </p:cNvSpPr>
          <p:nvPr/>
        </p:nvSpPr>
        <p:spPr bwMode="auto">
          <a:xfrm>
            <a:off x="698500" y="4572000"/>
            <a:ext cx="576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19" name="Line 44"/>
          <p:cNvSpPr>
            <a:spLocks noChangeShapeType="1"/>
          </p:cNvSpPr>
          <p:nvPr/>
        </p:nvSpPr>
        <p:spPr bwMode="auto">
          <a:xfrm flipV="1">
            <a:off x="6489700" y="4330700"/>
            <a:ext cx="1270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0" name="Line 45"/>
          <p:cNvSpPr>
            <a:spLocks noChangeShapeType="1"/>
          </p:cNvSpPr>
          <p:nvPr/>
        </p:nvSpPr>
        <p:spPr bwMode="auto">
          <a:xfrm>
            <a:off x="6642100" y="4343400"/>
            <a:ext cx="218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1" name="Line 46"/>
          <p:cNvSpPr>
            <a:spLocks noChangeShapeType="1"/>
          </p:cNvSpPr>
          <p:nvPr/>
        </p:nvSpPr>
        <p:spPr bwMode="auto">
          <a:xfrm>
            <a:off x="6642100" y="4572000"/>
            <a:ext cx="218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2" name="Rectangle 47"/>
          <p:cNvSpPr>
            <a:spLocks noChangeArrowheads="1"/>
          </p:cNvSpPr>
          <p:nvPr/>
        </p:nvSpPr>
        <p:spPr bwMode="auto">
          <a:xfrm>
            <a:off x="60325" y="2646363"/>
            <a:ext cx="9286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ALUctr</a:t>
            </a:r>
          </a:p>
        </p:txBody>
      </p:sp>
      <p:sp>
        <p:nvSpPr>
          <p:cNvPr id="28723" name="Line 48"/>
          <p:cNvSpPr>
            <a:spLocks noChangeShapeType="1"/>
          </p:cNvSpPr>
          <p:nvPr/>
        </p:nvSpPr>
        <p:spPr bwMode="auto">
          <a:xfrm>
            <a:off x="3200400" y="1993900"/>
            <a:ext cx="0" cy="2184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4" name="Rectangle 49"/>
          <p:cNvSpPr>
            <a:spLocks noChangeArrowheads="1"/>
          </p:cNvSpPr>
          <p:nvPr/>
        </p:nvSpPr>
        <p:spPr bwMode="auto">
          <a:xfrm>
            <a:off x="3262313" y="1866900"/>
            <a:ext cx="3260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Instruction Memory Access Time</a:t>
            </a:r>
          </a:p>
        </p:txBody>
      </p:sp>
      <p:sp>
        <p:nvSpPr>
          <p:cNvPr id="28725" name="Line 50"/>
          <p:cNvSpPr>
            <a:spLocks noChangeShapeType="1"/>
          </p:cNvSpPr>
          <p:nvPr/>
        </p:nvSpPr>
        <p:spPr bwMode="auto">
          <a:xfrm>
            <a:off x="1917700" y="2057400"/>
            <a:ext cx="1270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6" name="Rectangle 51"/>
          <p:cNvSpPr>
            <a:spLocks noChangeArrowheads="1"/>
          </p:cNvSpPr>
          <p:nvPr/>
        </p:nvSpPr>
        <p:spPr bwMode="auto">
          <a:xfrm>
            <a:off x="1752600" y="26463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Old Value</a:t>
            </a:r>
          </a:p>
        </p:txBody>
      </p:sp>
      <p:sp>
        <p:nvSpPr>
          <p:cNvPr id="28727" name="Rectangle 52"/>
          <p:cNvSpPr>
            <a:spLocks noChangeArrowheads="1"/>
          </p:cNvSpPr>
          <p:nvPr/>
        </p:nvSpPr>
        <p:spPr bwMode="auto">
          <a:xfrm>
            <a:off x="4862513" y="2662238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28" name="Line 53"/>
          <p:cNvSpPr>
            <a:spLocks noChangeShapeType="1"/>
          </p:cNvSpPr>
          <p:nvPr/>
        </p:nvSpPr>
        <p:spPr bwMode="auto">
          <a:xfrm>
            <a:off x="4343400" y="2514600"/>
            <a:ext cx="0" cy="1041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29" name="Line 54"/>
          <p:cNvSpPr>
            <a:spLocks noChangeShapeType="1"/>
          </p:cNvSpPr>
          <p:nvPr/>
        </p:nvSpPr>
        <p:spPr bwMode="auto">
          <a:xfrm>
            <a:off x="698500" y="3276600"/>
            <a:ext cx="378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0" name="Line 55"/>
          <p:cNvSpPr>
            <a:spLocks noChangeShapeType="1"/>
          </p:cNvSpPr>
          <p:nvPr/>
        </p:nvSpPr>
        <p:spPr bwMode="auto">
          <a:xfrm flipH="1">
            <a:off x="4254500" y="3289300"/>
            <a:ext cx="1778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1" name="Line 56"/>
          <p:cNvSpPr>
            <a:spLocks noChangeShapeType="1"/>
          </p:cNvSpPr>
          <p:nvPr/>
        </p:nvSpPr>
        <p:spPr bwMode="auto">
          <a:xfrm>
            <a:off x="698500" y="3505200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2" name="Line 57"/>
          <p:cNvSpPr>
            <a:spLocks noChangeShapeType="1"/>
          </p:cNvSpPr>
          <p:nvPr/>
        </p:nvSpPr>
        <p:spPr bwMode="auto">
          <a:xfrm>
            <a:off x="4432300" y="3276600"/>
            <a:ext cx="439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3" name="Rectangle 58"/>
          <p:cNvSpPr>
            <a:spLocks noChangeArrowheads="1"/>
          </p:cNvSpPr>
          <p:nvPr/>
        </p:nvSpPr>
        <p:spPr bwMode="auto">
          <a:xfrm>
            <a:off x="60325" y="3179763"/>
            <a:ext cx="1004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RegWr</a:t>
            </a:r>
          </a:p>
        </p:txBody>
      </p:sp>
      <p:sp>
        <p:nvSpPr>
          <p:cNvPr id="28734" name="Rectangle 59"/>
          <p:cNvSpPr>
            <a:spLocks noChangeArrowheads="1"/>
          </p:cNvSpPr>
          <p:nvPr/>
        </p:nvSpPr>
        <p:spPr bwMode="auto">
          <a:xfrm>
            <a:off x="1752600" y="31797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Old Value</a:t>
            </a:r>
          </a:p>
        </p:txBody>
      </p:sp>
      <p:sp>
        <p:nvSpPr>
          <p:cNvPr id="28735" name="Rectangle 60"/>
          <p:cNvSpPr>
            <a:spLocks noChangeArrowheads="1"/>
          </p:cNvSpPr>
          <p:nvPr/>
        </p:nvSpPr>
        <p:spPr bwMode="auto">
          <a:xfrm>
            <a:off x="4862513" y="3241675"/>
            <a:ext cx="13858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New Value</a:t>
            </a:r>
          </a:p>
        </p:txBody>
      </p:sp>
      <p:sp>
        <p:nvSpPr>
          <p:cNvPr id="28736" name="Line 61"/>
          <p:cNvSpPr>
            <a:spLocks noChangeShapeType="1"/>
          </p:cNvSpPr>
          <p:nvPr/>
        </p:nvSpPr>
        <p:spPr bwMode="auto">
          <a:xfrm>
            <a:off x="3213100" y="2590800"/>
            <a:ext cx="1117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7" name="Rectangle 62"/>
          <p:cNvSpPr>
            <a:spLocks noChangeArrowheads="1"/>
          </p:cNvSpPr>
          <p:nvPr/>
        </p:nvSpPr>
        <p:spPr bwMode="auto">
          <a:xfrm>
            <a:off x="4329113" y="2400300"/>
            <a:ext cx="36718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Delay through Control Logic</a:t>
            </a:r>
          </a:p>
        </p:txBody>
      </p:sp>
      <p:sp>
        <p:nvSpPr>
          <p:cNvPr id="28738" name="Line 63"/>
          <p:cNvSpPr>
            <a:spLocks noChangeShapeType="1"/>
          </p:cNvSpPr>
          <p:nvPr/>
        </p:nvSpPr>
        <p:spPr bwMode="auto">
          <a:xfrm>
            <a:off x="5499100" y="3810000"/>
            <a:ext cx="332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39" name="Rectangle 64"/>
          <p:cNvSpPr>
            <a:spLocks noChangeArrowheads="1"/>
          </p:cNvSpPr>
          <p:nvPr/>
        </p:nvSpPr>
        <p:spPr bwMode="auto">
          <a:xfrm>
            <a:off x="60325" y="3713163"/>
            <a:ext cx="11572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busA, B</a:t>
            </a:r>
          </a:p>
        </p:txBody>
      </p:sp>
      <p:sp>
        <p:nvSpPr>
          <p:cNvPr id="28740" name="Line 65"/>
          <p:cNvSpPr>
            <a:spLocks noChangeShapeType="1"/>
          </p:cNvSpPr>
          <p:nvPr/>
        </p:nvSpPr>
        <p:spPr bwMode="auto">
          <a:xfrm>
            <a:off x="5410200" y="35941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1" name="Line 66"/>
          <p:cNvSpPr>
            <a:spLocks noChangeShapeType="1"/>
          </p:cNvSpPr>
          <p:nvPr/>
        </p:nvSpPr>
        <p:spPr bwMode="auto">
          <a:xfrm>
            <a:off x="3213100" y="3657600"/>
            <a:ext cx="2184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2" name="Rectangle 67"/>
          <p:cNvSpPr>
            <a:spLocks noChangeArrowheads="1"/>
          </p:cNvSpPr>
          <p:nvPr/>
        </p:nvSpPr>
        <p:spPr bwMode="auto">
          <a:xfrm>
            <a:off x="5395913" y="3451225"/>
            <a:ext cx="27051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Register File Access Time</a:t>
            </a:r>
          </a:p>
        </p:txBody>
      </p:sp>
      <p:sp>
        <p:nvSpPr>
          <p:cNvPr id="28743" name="Rectangle 68"/>
          <p:cNvSpPr>
            <a:spLocks noChangeArrowheads="1"/>
          </p:cNvSpPr>
          <p:nvPr/>
        </p:nvSpPr>
        <p:spPr bwMode="auto">
          <a:xfrm>
            <a:off x="1752600" y="37131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Old Value</a:t>
            </a:r>
          </a:p>
        </p:txBody>
      </p:sp>
      <p:sp>
        <p:nvSpPr>
          <p:cNvPr id="28744" name="Rectangle 69"/>
          <p:cNvSpPr>
            <a:spLocks noChangeArrowheads="1"/>
          </p:cNvSpPr>
          <p:nvPr/>
        </p:nvSpPr>
        <p:spPr bwMode="auto">
          <a:xfrm>
            <a:off x="6005513" y="3713163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45" name="Rectangle 70"/>
          <p:cNvSpPr>
            <a:spLocks noChangeArrowheads="1"/>
          </p:cNvSpPr>
          <p:nvPr/>
        </p:nvSpPr>
        <p:spPr bwMode="auto">
          <a:xfrm>
            <a:off x="60325" y="4246563"/>
            <a:ext cx="774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busW</a:t>
            </a:r>
          </a:p>
        </p:txBody>
      </p:sp>
      <p:sp>
        <p:nvSpPr>
          <p:cNvPr id="28746" name="Line 71"/>
          <p:cNvSpPr>
            <a:spLocks noChangeShapeType="1"/>
          </p:cNvSpPr>
          <p:nvPr/>
        </p:nvSpPr>
        <p:spPr bwMode="auto">
          <a:xfrm>
            <a:off x="6553200" y="41275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7" name="Line 72"/>
          <p:cNvSpPr>
            <a:spLocks noChangeShapeType="1"/>
          </p:cNvSpPr>
          <p:nvPr/>
        </p:nvSpPr>
        <p:spPr bwMode="auto">
          <a:xfrm>
            <a:off x="5422900" y="4191000"/>
            <a:ext cx="1117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48" name="Rectangle 73"/>
          <p:cNvSpPr>
            <a:spLocks noChangeArrowheads="1"/>
          </p:cNvSpPr>
          <p:nvPr/>
        </p:nvSpPr>
        <p:spPr bwMode="auto">
          <a:xfrm>
            <a:off x="6615113" y="4000500"/>
            <a:ext cx="11318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ALU Delay</a:t>
            </a:r>
          </a:p>
        </p:txBody>
      </p:sp>
      <p:sp>
        <p:nvSpPr>
          <p:cNvPr id="28749" name="Rectangle 74"/>
          <p:cNvSpPr>
            <a:spLocks noChangeArrowheads="1"/>
          </p:cNvSpPr>
          <p:nvPr/>
        </p:nvSpPr>
        <p:spPr bwMode="auto">
          <a:xfrm>
            <a:off x="1752600" y="42465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Old Value</a:t>
            </a:r>
          </a:p>
        </p:txBody>
      </p:sp>
      <p:sp>
        <p:nvSpPr>
          <p:cNvPr id="28750" name="Rectangle 75"/>
          <p:cNvSpPr>
            <a:spLocks noChangeArrowheads="1"/>
          </p:cNvSpPr>
          <p:nvPr/>
        </p:nvSpPr>
        <p:spPr bwMode="auto">
          <a:xfrm>
            <a:off x="6996113" y="4262438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51" name="Rectangle 76"/>
          <p:cNvSpPr>
            <a:spLocks noChangeArrowheads="1"/>
          </p:cNvSpPr>
          <p:nvPr/>
        </p:nvSpPr>
        <p:spPr bwMode="auto">
          <a:xfrm>
            <a:off x="1752600" y="2112963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Old Value</a:t>
            </a:r>
          </a:p>
        </p:txBody>
      </p:sp>
      <p:sp>
        <p:nvSpPr>
          <p:cNvPr id="28752" name="Line 77"/>
          <p:cNvSpPr>
            <a:spLocks noChangeShapeType="1"/>
          </p:cNvSpPr>
          <p:nvPr/>
        </p:nvSpPr>
        <p:spPr bwMode="auto">
          <a:xfrm>
            <a:off x="8470900" y="16764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3" name="Line 78"/>
          <p:cNvSpPr>
            <a:spLocks noChangeShapeType="1"/>
          </p:cNvSpPr>
          <p:nvPr/>
        </p:nvSpPr>
        <p:spPr bwMode="auto">
          <a:xfrm>
            <a:off x="8470900" y="19050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4" name="Rectangle 79"/>
          <p:cNvSpPr>
            <a:spLocks noChangeArrowheads="1"/>
          </p:cNvSpPr>
          <p:nvPr/>
        </p:nvSpPr>
        <p:spPr bwMode="auto">
          <a:xfrm>
            <a:off x="3567113" y="2112963"/>
            <a:ext cx="13858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55" name="Rectangle 80"/>
          <p:cNvSpPr>
            <a:spLocks noChangeArrowheads="1"/>
          </p:cNvSpPr>
          <p:nvPr/>
        </p:nvSpPr>
        <p:spPr bwMode="auto">
          <a:xfrm>
            <a:off x="2133600" y="1600200"/>
            <a:ext cx="1447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New Value</a:t>
            </a:r>
          </a:p>
        </p:txBody>
      </p:sp>
      <p:sp>
        <p:nvSpPr>
          <p:cNvPr id="28756" name="Rectangle 81"/>
          <p:cNvSpPr>
            <a:spLocks noChangeArrowheads="1"/>
          </p:cNvSpPr>
          <p:nvPr/>
        </p:nvSpPr>
        <p:spPr bwMode="auto">
          <a:xfrm>
            <a:off x="595313" y="1595438"/>
            <a:ext cx="15382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Old Value</a:t>
            </a:r>
          </a:p>
        </p:txBody>
      </p:sp>
      <p:sp>
        <p:nvSpPr>
          <p:cNvPr id="28757" name="Oval 82"/>
          <p:cNvSpPr>
            <a:spLocks noChangeArrowheads="1"/>
          </p:cNvSpPr>
          <p:nvPr/>
        </p:nvSpPr>
        <p:spPr bwMode="auto">
          <a:xfrm>
            <a:off x="8083550" y="3206750"/>
            <a:ext cx="139700" cy="215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58" name="Oval 83"/>
          <p:cNvSpPr>
            <a:spLocks noChangeArrowheads="1"/>
          </p:cNvSpPr>
          <p:nvPr/>
        </p:nvSpPr>
        <p:spPr bwMode="auto">
          <a:xfrm>
            <a:off x="8083550" y="4197350"/>
            <a:ext cx="139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60" name="Arc 85"/>
          <p:cNvSpPr>
            <a:spLocks/>
          </p:cNvSpPr>
          <p:nvPr/>
        </p:nvSpPr>
        <p:spPr bwMode="auto">
          <a:xfrm>
            <a:off x="8229600" y="4427538"/>
            <a:ext cx="222250" cy="69850"/>
          </a:xfrm>
          <a:custGeom>
            <a:avLst/>
            <a:gdLst>
              <a:gd name="T0" fmla="*/ 0 w 21600"/>
              <a:gd name="T1" fmla="*/ 0 h 21600"/>
              <a:gd name="T2" fmla="*/ 23529772 w 21600"/>
              <a:gd name="T3" fmla="*/ 730453 h 21600"/>
              <a:gd name="T4" fmla="*/ 0 w 21600"/>
              <a:gd name="T5" fmla="*/ 73045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61" name="Rectangle 86"/>
          <p:cNvSpPr>
            <a:spLocks noChangeArrowheads="1"/>
          </p:cNvSpPr>
          <p:nvPr/>
        </p:nvSpPr>
        <p:spPr bwMode="auto">
          <a:xfrm>
            <a:off x="7337425" y="5029200"/>
            <a:ext cx="154305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Register Write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Occurs Here</a:t>
            </a:r>
          </a:p>
        </p:txBody>
      </p:sp>
      <p:sp>
        <p:nvSpPr>
          <p:cNvPr id="28762" name="Rectangle 87"/>
          <p:cNvSpPr>
            <a:spLocks noChangeArrowheads="1"/>
          </p:cNvSpPr>
          <p:nvPr/>
        </p:nvSpPr>
        <p:spPr bwMode="auto">
          <a:xfrm>
            <a:off x="6092825" y="5364163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32</a:t>
            </a:r>
          </a:p>
        </p:txBody>
      </p:sp>
      <p:sp>
        <p:nvSpPr>
          <p:cNvPr id="28763" name="Rectangle 88"/>
          <p:cNvSpPr>
            <a:spLocks noChangeArrowheads="1"/>
          </p:cNvSpPr>
          <p:nvPr/>
        </p:nvSpPr>
        <p:spPr bwMode="auto">
          <a:xfrm>
            <a:off x="5281613" y="4589463"/>
            <a:ext cx="10398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</a:rPr>
              <a:t>ALUctr</a:t>
            </a:r>
          </a:p>
        </p:txBody>
      </p:sp>
      <p:sp>
        <p:nvSpPr>
          <p:cNvPr id="28764" name="Rectangle 89"/>
          <p:cNvSpPr>
            <a:spLocks noChangeArrowheads="1"/>
          </p:cNvSpPr>
          <p:nvPr/>
        </p:nvSpPr>
        <p:spPr bwMode="auto">
          <a:xfrm>
            <a:off x="2667000" y="62023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clk</a:t>
            </a:r>
          </a:p>
        </p:txBody>
      </p:sp>
      <p:sp>
        <p:nvSpPr>
          <p:cNvPr id="28765" name="Rectangle 90"/>
          <p:cNvSpPr>
            <a:spLocks noChangeArrowheads="1"/>
          </p:cNvSpPr>
          <p:nvPr/>
        </p:nvSpPr>
        <p:spPr bwMode="auto">
          <a:xfrm>
            <a:off x="2122488" y="5297488"/>
            <a:ext cx="7207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busW</a:t>
            </a:r>
          </a:p>
        </p:txBody>
      </p:sp>
      <p:sp>
        <p:nvSpPr>
          <p:cNvPr id="28766" name="Rectangle 91"/>
          <p:cNvSpPr>
            <a:spLocks noChangeArrowheads="1"/>
          </p:cNvSpPr>
          <p:nvPr/>
        </p:nvSpPr>
        <p:spPr bwMode="auto">
          <a:xfrm>
            <a:off x="2244725" y="4602163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u="sng">
                <a:latin typeface="+mn-lt"/>
              </a:rPr>
              <a:t>RegWr</a:t>
            </a:r>
          </a:p>
        </p:txBody>
      </p:sp>
      <p:sp>
        <p:nvSpPr>
          <p:cNvPr id="28767" name="Line 92"/>
          <p:cNvSpPr>
            <a:spLocks noChangeShapeType="1"/>
          </p:cNvSpPr>
          <p:nvPr/>
        </p:nvSpPr>
        <p:spPr bwMode="auto">
          <a:xfrm flipH="1">
            <a:off x="5029200" y="5440363"/>
            <a:ext cx="88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68" name="Rectangle 93"/>
          <p:cNvSpPr>
            <a:spLocks noChangeArrowheads="1"/>
          </p:cNvSpPr>
          <p:nvPr/>
        </p:nvSpPr>
        <p:spPr bwMode="auto">
          <a:xfrm>
            <a:off x="4949825" y="5135563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32</a:t>
            </a:r>
          </a:p>
        </p:txBody>
      </p:sp>
      <p:sp>
        <p:nvSpPr>
          <p:cNvPr id="28769" name="Rectangle 94"/>
          <p:cNvSpPr>
            <a:spLocks noChangeArrowheads="1"/>
          </p:cNvSpPr>
          <p:nvPr/>
        </p:nvSpPr>
        <p:spPr bwMode="auto">
          <a:xfrm>
            <a:off x="4311650" y="5135563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busA</a:t>
            </a:r>
          </a:p>
        </p:txBody>
      </p:sp>
      <p:sp>
        <p:nvSpPr>
          <p:cNvPr id="28770" name="Line 95"/>
          <p:cNvSpPr>
            <a:spLocks noChangeShapeType="1"/>
          </p:cNvSpPr>
          <p:nvPr/>
        </p:nvSpPr>
        <p:spPr bwMode="auto">
          <a:xfrm flipV="1">
            <a:off x="5029200" y="5973763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1" name="Rectangle 96"/>
          <p:cNvSpPr>
            <a:spLocks noChangeArrowheads="1"/>
          </p:cNvSpPr>
          <p:nvPr/>
        </p:nvSpPr>
        <p:spPr bwMode="auto">
          <a:xfrm>
            <a:off x="4873625" y="6097588"/>
            <a:ext cx="39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32</a:t>
            </a:r>
          </a:p>
        </p:txBody>
      </p:sp>
      <p:sp>
        <p:nvSpPr>
          <p:cNvPr id="28772" name="Rectangle 97"/>
          <p:cNvSpPr>
            <a:spLocks noChangeArrowheads="1"/>
          </p:cNvSpPr>
          <p:nvPr/>
        </p:nvSpPr>
        <p:spPr bwMode="auto">
          <a:xfrm>
            <a:off x="4343400" y="5668963"/>
            <a:ext cx="703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busB</a:t>
            </a:r>
          </a:p>
        </p:txBody>
      </p:sp>
      <p:sp>
        <p:nvSpPr>
          <p:cNvPr id="28773" name="Line 98"/>
          <p:cNvSpPr>
            <a:spLocks noChangeShapeType="1"/>
          </p:cNvSpPr>
          <p:nvPr/>
        </p:nvSpPr>
        <p:spPr bwMode="auto">
          <a:xfrm flipV="1">
            <a:off x="3962400" y="49799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4" name="Line 99"/>
          <p:cNvSpPr>
            <a:spLocks noChangeShapeType="1"/>
          </p:cNvSpPr>
          <p:nvPr/>
        </p:nvSpPr>
        <p:spPr bwMode="auto">
          <a:xfrm flipV="1">
            <a:off x="3213100" y="49799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5" name="Rectangle 100"/>
          <p:cNvSpPr>
            <a:spLocks noChangeArrowheads="1"/>
          </p:cNvSpPr>
          <p:nvPr/>
        </p:nvSpPr>
        <p:spPr bwMode="auto">
          <a:xfrm>
            <a:off x="3070225" y="4830763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5</a:t>
            </a:r>
          </a:p>
        </p:txBody>
      </p:sp>
      <p:sp>
        <p:nvSpPr>
          <p:cNvPr id="28776" name="Line 101"/>
          <p:cNvSpPr>
            <a:spLocks noChangeShapeType="1"/>
          </p:cNvSpPr>
          <p:nvPr/>
        </p:nvSpPr>
        <p:spPr bwMode="auto">
          <a:xfrm flipV="1">
            <a:off x="3594100" y="49799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77" name="Rectangle 102"/>
          <p:cNvSpPr>
            <a:spLocks noChangeArrowheads="1"/>
          </p:cNvSpPr>
          <p:nvPr/>
        </p:nvSpPr>
        <p:spPr bwMode="auto">
          <a:xfrm>
            <a:off x="3429000" y="4830763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5</a:t>
            </a:r>
          </a:p>
        </p:txBody>
      </p:sp>
      <p:sp>
        <p:nvSpPr>
          <p:cNvPr id="28778" name="Rectangle 103"/>
          <p:cNvSpPr>
            <a:spLocks noChangeArrowheads="1"/>
          </p:cNvSpPr>
          <p:nvPr/>
        </p:nvSpPr>
        <p:spPr bwMode="auto">
          <a:xfrm>
            <a:off x="3008313" y="5207000"/>
            <a:ext cx="439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Rw</a:t>
            </a:r>
          </a:p>
        </p:txBody>
      </p:sp>
      <p:sp>
        <p:nvSpPr>
          <p:cNvPr id="28779" name="Rectangle 104"/>
          <p:cNvSpPr>
            <a:spLocks noChangeArrowheads="1"/>
          </p:cNvSpPr>
          <p:nvPr/>
        </p:nvSpPr>
        <p:spPr bwMode="auto">
          <a:xfrm>
            <a:off x="3465513" y="5207000"/>
            <a:ext cx="406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Ra</a:t>
            </a:r>
          </a:p>
        </p:txBody>
      </p:sp>
      <p:sp>
        <p:nvSpPr>
          <p:cNvPr id="28780" name="Rectangle 105"/>
          <p:cNvSpPr>
            <a:spLocks noChangeArrowheads="1"/>
          </p:cNvSpPr>
          <p:nvPr/>
        </p:nvSpPr>
        <p:spPr bwMode="auto">
          <a:xfrm>
            <a:off x="3846513" y="5207000"/>
            <a:ext cx="417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Rb</a:t>
            </a:r>
          </a:p>
        </p:txBody>
      </p:sp>
      <p:sp>
        <p:nvSpPr>
          <p:cNvPr id="28781" name="Rectangle 106"/>
          <p:cNvSpPr>
            <a:spLocks noChangeArrowheads="1"/>
          </p:cNvSpPr>
          <p:nvPr/>
        </p:nvSpPr>
        <p:spPr bwMode="auto">
          <a:xfrm>
            <a:off x="3008313" y="5592763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</a:rPr>
              <a:t>RegFile</a:t>
            </a:r>
          </a:p>
        </p:txBody>
      </p:sp>
      <p:sp>
        <p:nvSpPr>
          <p:cNvPr id="28782" name="Rectangle 107"/>
          <p:cNvSpPr>
            <a:spLocks noChangeArrowheads="1"/>
          </p:cNvSpPr>
          <p:nvPr/>
        </p:nvSpPr>
        <p:spPr bwMode="auto">
          <a:xfrm>
            <a:off x="3429000" y="4602163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Rs</a:t>
            </a:r>
          </a:p>
        </p:txBody>
      </p:sp>
      <p:sp>
        <p:nvSpPr>
          <p:cNvPr id="28783" name="Rectangle 108"/>
          <p:cNvSpPr>
            <a:spLocks noChangeArrowheads="1"/>
          </p:cNvSpPr>
          <p:nvPr/>
        </p:nvSpPr>
        <p:spPr bwMode="auto">
          <a:xfrm>
            <a:off x="3810000" y="4602163"/>
            <a:ext cx="396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Rt</a:t>
            </a:r>
          </a:p>
        </p:txBody>
      </p:sp>
      <p:sp>
        <p:nvSpPr>
          <p:cNvPr id="28784" name="Rectangle 109"/>
          <p:cNvSpPr>
            <a:spLocks noChangeArrowheads="1"/>
          </p:cNvSpPr>
          <p:nvPr/>
        </p:nvSpPr>
        <p:spPr bwMode="auto">
          <a:xfrm>
            <a:off x="2819400" y="5211763"/>
            <a:ext cx="144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5454650" y="5211763"/>
            <a:ext cx="485775" cy="1143000"/>
            <a:chOff x="4009" y="2304"/>
            <a:chExt cx="306" cy="720"/>
          </a:xfrm>
        </p:grpSpPr>
        <p:sp>
          <p:nvSpPr>
            <p:cNvPr id="28800" name="Rectangle 111"/>
            <p:cNvSpPr>
              <a:spLocks noChangeArrowheads="1"/>
            </p:cNvSpPr>
            <p:nvPr/>
          </p:nvSpPr>
          <p:spPr bwMode="auto">
            <a:xfrm>
              <a:off x="4009" y="2322"/>
              <a:ext cx="11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 sz="1600" b="1">
                <a:latin typeface="+mn-lt"/>
              </a:endParaRPr>
            </a:p>
          </p:txBody>
        </p:sp>
        <p:sp>
          <p:nvSpPr>
            <p:cNvPr id="28801" name="Rectangle 112"/>
            <p:cNvSpPr>
              <a:spLocks noChangeArrowheads="1"/>
            </p:cNvSpPr>
            <p:nvPr/>
          </p:nvSpPr>
          <p:spPr bwMode="auto">
            <a:xfrm rot="5400000">
              <a:off x="4016" y="2581"/>
              <a:ext cx="3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</a:rPr>
                <a:t>ALU</a:t>
              </a:r>
            </a:p>
          </p:txBody>
        </p:sp>
        <p:sp>
          <p:nvSpPr>
            <p:cNvPr id="28802" name="Freeform 113"/>
            <p:cNvSpPr>
              <a:spLocks/>
            </p:cNvSpPr>
            <p:nvPr/>
          </p:nvSpPr>
          <p:spPr bwMode="auto">
            <a:xfrm>
              <a:off x="4032" y="2304"/>
              <a:ext cx="283" cy="720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331 h 672"/>
                <a:gd name="T4" fmla="*/ 67 w 240"/>
                <a:gd name="T5" fmla="*/ 386 h 672"/>
                <a:gd name="T6" fmla="*/ 0 w 240"/>
                <a:gd name="T7" fmla="*/ 440 h 672"/>
                <a:gd name="T8" fmla="*/ 0 w 240"/>
                <a:gd name="T9" fmla="*/ 771 h 672"/>
                <a:gd name="T10" fmla="*/ 334 w 240"/>
                <a:gd name="T11" fmla="*/ 551 h 672"/>
                <a:gd name="T12" fmla="*/ 334 w 240"/>
                <a:gd name="T13" fmla="*/ 221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8786" name="Line 114"/>
          <p:cNvSpPr>
            <a:spLocks noChangeShapeType="1"/>
          </p:cNvSpPr>
          <p:nvPr/>
        </p:nvSpPr>
        <p:spPr bwMode="auto">
          <a:xfrm>
            <a:off x="2971800" y="49831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87" name="Line 115"/>
          <p:cNvSpPr>
            <a:spLocks noChangeShapeType="1"/>
          </p:cNvSpPr>
          <p:nvPr/>
        </p:nvSpPr>
        <p:spPr bwMode="auto">
          <a:xfrm>
            <a:off x="3276600" y="4906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88" name="Line 116"/>
          <p:cNvSpPr>
            <a:spLocks noChangeShapeType="1"/>
          </p:cNvSpPr>
          <p:nvPr/>
        </p:nvSpPr>
        <p:spPr bwMode="auto">
          <a:xfrm>
            <a:off x="3657600" y="4906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89" name="Line 117"/>
          <p:cNvSpPr>
            <a:spLocks noChangeShapeType="1"/>
          </p:cNvSpPr>
          <p:nvPr/>
        </p:nvSpPr>
        <p:spPr bwMode="auto">
          <a:xfrm>
            <a:off x="4038600" y="4906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0" name="Rectangle 118"/>
          <p:cNvSpPr>
            <a:spLocks noChangeArrowheads="1"/>
          </p:cNvSpPr>
          <p:nvPr/>
        </p:nvSpPr>
        <p:spPr bwMode="auto">
          <a:xfrm>
            <a:off x="3832225" y="4830763"/>
            <a:ext cx="2873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</a:rPr>
              <a:t>5</a:t>
            </a:r>
          </a:p>
        </p:txBody>
      </p:sp>
      <p:sp>
        <p:nvSpPr>
          <p:cNvPr id="28791" name="Line 119"/>
          <p:cNvSpPr>
            <a:spLocks noChangeShapeType="1"/>
          </p:cNvSpPr>
          <p:nvPr/>
        </p:nvSpPr>
        <p:spPr bwMode="auto">
          <a:xfrm>
            <a:off x="4267200" y="5516563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2" name="Line 120"/>
          <p:cNvSpPr>
            <a:spLocks noChangeShapeType="1"/>
          </p:cNvSpPr>
          <p:nvPr/>
        </p:nvSpPr>
        <p:spPr bwMode="auto">
          <a:xfrm>
            <a:off x="5788025" y="4983163"/>
            <a:ext cx="0" cy="41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3" name="Line 121"/>
          <p:cNvSpPr>
            <a:spLocks noChangeShapeType="1"/>
          </p:cNvSpPr>
          <p:nvPr/>
        </p:nvSpPr>
        <p:spPr bwMode="auto">
          <a:xfrm>
            <a:off x="4267200" y="6049963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4" name="Line 122"/>
          <p:cNvSpPr>
            <a:spLocks noChangeShapeType="1"/>
          </p:cNvSpPr>
          <p:nvPr/>
        </p:nvSpPr>
        <p:spPr bwMode="auto">
          <a:xfrm flipH="1">
            <a:off x="3048000" y="604996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5" name="Line 123"/>
          <p:cNvSpPr>
            <a:spLocks noChangeShapeType="1"/>
          </p:cNvSpPr>
          <p:nvPr/>
        </p:nvSpPr>
        <p:spPr bwMode="auto">
          <a:xfrm>
            <a:off x="3124200" y="604996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6" name="Line 124"/>
          <p:cNvSpPr>
            <a:spLocks noChangeShapeType="1"/>
          </p:cNvSpPr>
          <p:nvPr/>
        </p:nvSpPr>
        <p:spPr bwMode="auto">
          <a:xfrm>
            <a:off x="3124200" y="62023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7" name="Line 125"/>
          <p:cNvSpPr>
            <a:spLocks noChangeShapeType="1"/>
          </p:cNvSpPr>
          <p:nvPr/>
        </p:nvSpPr>
        <p:spPr bwMode="auto">
          <a:xfrm flipH="1">
            <a:off x="6169025" y="5668963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798" name="Rectangle 126"/>
          <p:cNvSpPr>
            <a:spLocks noChangeArrowheads="1"/>
          </p:cNvSpPr>
          <p:nvPr/>
        </p:nvSpPr>
        <p:spPr bwMode="auto">
          <a:xfrm>
            <a:off x="3082925" y="4602163"/>
            <a:ext cx="428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Rd</a:t>
            </a:r>
          </a:p>
        </p:txBody>
      </p:sp>
      <p:sp>
        <p:nvSpPr>
          <p:cNvPr id="28799" name="Freeform 127"/>
          <p:cNvSpPr>
            <a:spLocks/>
          </p:cNvSpPr>
          <p:nvPr/>
        </p:nvSpPr>
        <p:spPr bwMode="auto">
          <a:xfrm>
            <a:off x="2286000" y="5668963"/>
            <a:ext cx="4114800" cy="990600"/>
          </a:xfrm>
          <a:custGeom>
            <a:avLst/>
            <a:gdLst>
              <a:gd name="T0" fmla="*/ 2147483647 w 2592"/>
              <a:gd name="T1" fmla="*/ 120967500 h 624"/>
              <a:gd name="T2" fmla="*/ 2147483647 w 2592"/>
              <a:gd name="T3" fmla="*/ 120967500 h 624"/>
              <a:gd name="T4" fmla="*/ 2147483647 w 2592"/>
              <a:gd name="T5" fmla="*/ 1572577500 h 624"/>
              <a:gd name="T6" fmla="*/ 0 w 2592"/>
              <a:gd name="T7" fmla="*/ 1572577500 h 624"/>
              <a:gd name="T8" fmla="*/ 0 w 2592"/>
              <a:gd name="T9" fmla="*/ 0 h 624"/>
              <a:gd name="T10" fmla="*/ 846772500 w 2592"/>
              <a:gd name="T11" fmla="*/ 0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92"/>
              <a:gd name="T19" fmla="*/ 0 h 624"/>
              <a:gd name="T20" fmla="*/ 2592 w 2592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92" h="624">
                <a:moveTo>
                  <a:pt x="2304" y="48"/>
                </a:moveTo>
                <a:lnTo>
                  <a:pt x="2592" y="48"/>
                </a:lnTo>
                <a:lnTo>
                  <a:pt x="2592" y="624"/>
                </a:lnTo>
                <a:lnTo>
                  <a:pt x="0" y="624"/>
                </a:ln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140"/>
          <p:cNvGrpSpPr/>
          <p:nvPr/>
        </p:nvGrpSpPr>
        <p:grpSpPr>
          <a:xfrm>
            <a:off x="1727200" y="1206500"/>
            <a:ext cx="1050610" cy="444500"/>
            <a:chOff x="1727200" y="1206500"/>
            <a:chExt cx="1050610" cy="444500"/>
          </a:xfrm>
        </p:grpSpPr>
        <p:sp>
          <p:nvSpPr>
            <p:cNvPr id="131" name="Rectangle 10"/>
            <p:cNvSpPr>
              <a:spLocks noChangeArrowheads="1"/>
            </p:cNvSpPr>
            <p:nvPr/>
          </p:nvSpPr>
          <p:spPr bwMode="auto">
            <a:xfrm>
              <a:off x="1825625" y="1206500"/>
              <a:ext cx="95218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solidFill>
                    <a:srgbClr val="7A9BC7"/>
                  </a:solidFill>
                  <a:latin typeface="+mn-lt"/>
                </a:rPr>
                <a:t>Clk</a:t>
              </a:r>
              <a:r>
                <a:rPr lang="en-US" dirty="0" smtClean="0">
                  <a:solidFill>
                    <a:srgbClr val="7A9BC7"/>
                  </a:solidFill>
                  <a:latin typeface="+mn-lt"/>
                </a:rPr>
                <a:t>-to-Q</a:t>
              </a:r>
              <a:endParaRPr lang="en-US" dirty="0">
                <a:solidFill>
                  <a:srgbClr val="7A9BC7"/>
                </a:solidFill>
                <a:latin typeface="+mn-lt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1720850" y="1479550"/>
              <a:ext cx="177800" cy="165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0"/>
          <p:cNvSpPr>
            <a:spLocks noChangeArrowheads="1"/>
          </p:cNvSpPr>
          <p:nvPr/>
        </p:nvSpPr>
        <p:spPr bwMode="auto">
          <a:xfrm>
            <a:off x="6654800" y="4648200"/>
            <a:ext cx="138429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7A9BC7"/>
                </a:solidFill>
                <a:latin typeface="+mn-lt"/>
              </a:rPr>
              <a:t>Setu</a:t>
            </a:r>
            <a:r>
              <a:rPr lang="en-US" dirty="0" smtClean="0">
                <a:solidFill>
                  <a:srgbClr val="7A9BC7"/>
                </a:solidFill>
              </a:rPr>
              <a:t>p Time</a:t>
            </a:r>
            <a:endParaRPr lang="en-US" dirty="0">
              <a:solidFill>
                <a:srgbClr val="7A9BC7"/>
              </a:solidFill>
              <a:latin typeface="+mn-lt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7734300" y="4597400"/>
            <a:ext cx="2413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Arc 84"/>
          <p:cNvSpPr>
            <a:spLocks/>
          </p:cNvSpPr>
          <p:nvPr/>
        </p:nvSpPr>
        <p:spPr bwMode="auto">
          <a:xfrm>
            <a:off x="8229600" y="3360738"/>
            <a:ext cx="222250" cy="1670050"/>
          </a:xfrm>
          <a:custGeom>
            <a:avLst/>
            <a:gdLst>
              <a:gd name="T0" fmla="*/ 0 w 21600"/>
              <a:gd name="T1" fmla="*/ 0 h 21600"/>
              <a:gd name="T2" fmla="*/ 23529772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6" name="Date Placeholder 1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9" name="Footer Placeholder 1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Single Cycle Performance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1786995"/>
          </a:xfrm>
        </p:spPr>
        <p:txBody>
          <a:bodyPr/>
          <a:lstStyle/>
          <a:p>
            <a:r>
              <a:rPr lang="en-US" sz="2800" dirty="0"/>
              <a:t>Assume time for</a:t>
            </a:r>
            <a:r>
              <a:rPr lang="en-US" sz="2800" dirty="0" smtClean="0"/>
              <a:t> actions are 100ps </a:t>
            </a:r>
            <a:r>
              <a:rPr lang="en-US" sz="2800" dirty="0"/>
              <a:t>for register read or </a:t>
            </a:r>
            <a:r>
              <a:rPr lang="en-US" sz="2800" dirty="0" smtClean="0"/>
              <a:t>write; 200ps </a:t>
            </a:r>
            <a:r>
              <a:rPr lang="en-US" sz="2800" dirty="0"/>
              <a:t>for other</a:t>
            </a:r>
            <a:r>
              <a:rPr lang="en-US" sz="2800" dirty="0" smtClean="0"/>
              <a:t> events</a:t>
            </a:r>
          </a:p>
          <a:p>
            <a:r>
              <a:rPr lang="en-US" sz="2800" dirty="0" smtClean="0"/>
              <a:t>Minimum clock period is?</a:t>
            </a:r>
            <a:endParaRPr lang="en-US" sz="28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2661203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fetch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5071005"/>
            <a:ext cx="8229600" cy="146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 What can we do to improve clock rate?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  Will this improve performance as well?</a:t>
            </a:r>
          </a:p>
          <a:p>
            <a:pPr lvl="1">
              <a:buFont typeface="Calibri" pitchFamily="34" charset="0"/>
              <a:buChar char="–"/>
            </a:pPr>
            <a:r>
              <a:rPr lang="en-US" sz="2400" dirty="0" smtClean="0"/>
              <a:t>  Want increased clock rate to mean faster programs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Quick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Datapath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Control Implementation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Clocking Methodology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Pipelined Execution</a:t>
            </a:r>
          </a:p>
          <a:p>
            <a:r>
              <a:rPr lang="en-US" dirty="0" smtClean="0"/>
              <a:t>Pipelined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Review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Part of the processor; the </a:t>
            </a:r>
            <a:r>
              <a:rPr lang="en-US" i="1" dirty="0" smtClean="0"/>
              <a:t>hardware</a:t>
            </a:r>
            <a:r>
              <a:rPr lang="en-US" dirty="0" smtClean="0"/>
              <a:t> necessary to perform </a:t>
            </a:r>
            <a:r>
              <a:rPr lang="en-US" i="1" dirty="0" smtClean="0"/>
              <a:t>all</a:t>
            </a:r>
            <a:r>
              <a:rPr lang="en-US" dirty="0" smtClean="0"/>
              <a:t> operations required</a:t>
            </a:r>
          </a:p>
          <a:p>
            <a:pPr lvl="1"/>
            <a:r>
              <a:rPr lang="en-US" dirty="0" smtClean="0"/>
              <a:t>Depends on exact ISA, RTL of instructions</a:t>
            </a:r>
          </a:p>
          <a:p>
            <a:r>
              <a:rPr lang="en-US" dirty="0" smtClean="0"/>
              <a:t>Major components:</a:t>
            </a:r>
          </a:p>
          <a:p>
            <a:pPr lvl="1"/>
            <a:r>
              <a:rPr lang="en-US" dirty="0" smtClean="0"/>
              <a:t>PC </a:t>
            </a:r>
            <a:r>
              <a:rPr lang="en-US" dirty="0" smtClean="0"/>
              <a:t>and Instruction Memory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 smtClean="0"/>
              <a:t>File (</a:t>
            </a:r>
            <a:r>
              <a:rPr lang="en-US" dirty="0" err="1" smtClean="0"/>
              <a:t>RegFile</a:t>
            </a:r>
            <a:r>
              <a:rPr lang="en-US" dirty="0" smtClean="0"/>
              <a:t> holds registers)</a:t>
            </a:r>
          </a:p>
          <a:p>
            <a:pPr lvl="1"/>
            <a:r>
              <a:rPr lang="en-US" dirty="0"/>
              <a:t>Extender (sign/zero extend)</a:t>
            </a:r>
          </a:p>
          <a:p>
            <a:pPr lvl="1"/>
            <a:r>
              <a:rPr lang="en-US" dirty="0"/>
              <a:t>ALU for operations (on two operands)</a:t>
            </a:r>
          </a:p>
          <a:p>
            <a:pPr lvl="1"/>
            <a:r>
              <a:rPr lang="en-US" dirty="0" smtClean="0"/>
              <a:t>Data Memory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 Analogy: Doing Laundry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14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019800" cy="521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Ann, Brian, Cathy, and Dave </a:t>
            </a:r>
            <a:br>
              <a:rPr lang="en-US" dirty="0" smtClean="0"/>
            </a:br>
            <a:r>
              <a:rPr lang="en-US" dirty="0" smtClean="0"/>
              <a:t>each have one load of clothes to wash, dry, fold, and put away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Washer takes 30 minutes</a:t>
            </a:r>
          </a:p>
          <a:p>
            <a:pPr lvl="1"/>
            <a:endParaRPr lang="en-US" sz="2800" dirty="0" smtClean="0"/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Dryer takes 30 minutes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“Folder” takes 30 minutes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“Stasher” takes 30 minutes to put clothes into drawers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18350" y="3772217"/>
            <a:ext cx="598488" cy="800100"/>
            <a:chOff x="4048" y="2448"/>
            <a:chExt cx="424" cy="5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48" y="2448"/>
              <a:ext cx="424" cy="504"/>
              <a:chOff x="4048" y="2448"/>
              <a:chExt cx="424" cy="504"/>
            </a:xfrm>
          </p:grpSpPr>
          <p:sp>
            <p:nvSpPr>
              <p:cNvPr id="2714630" name="AutoShape 6"/>
              <p:cNvSpPr>
                <a:spLocks noChangeArrowheads="1"/>
              </p:cNvSpPr>
              <p:nvPr/>
            </p:nvSpPr>
            <p:spPr bwMode="auto">
              <a:xfrm>
                <a:off x="4048" y="252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1" name="AutoShape 7"/>
              <p:cNvSpPr>
                <a:spLocks noChangeArrowheads="1"/>
              </p:cNvSpPr>
              <p:nvPr/>
            </p:nvSpPr>
            <p:spPr bwMode="auto">
              <a:xfrm>
                <a:off x="4144" y="2448"/>
                <a:ext cx="328" cy="88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4632" name="Oval 8"/>
            <p:cNvSpPr>
              <a:spLocks noChangeArrowheads="1"/>
            </p:cNvSpPr>
            <p:nvPr/>
          </p:nvSpPr>
          <p:spPr bwMode="auto">
            <a:xfrm>
              <a:off x="4176" y="2488"/>
              <a:ext cx="56" cy="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33" name="AutoShape 9"/>
            <p:cNvSpPr>
              <a:spLocks noChangeArrowheads="1"/>
            </p:cNvSpPr>
            <p:nvPr/>
          </p:nvSpPr>
          <p:spPr bwMode="auto">
            <a:xfrm>
              <a:off x="4100" y="2724"/>
              <a:ext cx="224" cy="96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12000" y="4846637"/>
            <a:ext cx="587375" cy="649288"/>
            <a:chOff x="4043" y="3096"/>
            <a:chExt cx="417" cy="409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045" y="3289"/>
              <a:ext cx="415" cy="216"/>
              <a:chOff x="4045" y="3289"/>
              <a:chExt cx="415" cy="216"/>
            </a:xfrm>
          </p:grpSpPr>
          <p:sp>
            <p:nvSpPr>
              <p:cNvPr id="2714636" name="Freeform 12"/>
              <p:cNvSpPr>
                <a:spLocks/>
              </p:cNvSpPr>
              <p:nvPr/>
            </p:nvSpPr>
            <p:spPr bwMode="auto">
              <a:xfrm>
                <a:off x="4247" y="3290"/>
                <a:ext cx="96" cy="215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95" y="0"/>
                  </a:cxn>
                  <a:cxn ang="0">
                    <a:pos x="26" y="214"/>
                  </a:cxn>
                  <a:cxn ang="0">
                    <a:pos x="0" y="214"/>
                  </a:cxn>
                  <a:cxn ang="0">
                    <a:pos x="69" y="0"/>
                  </a:cxn>
                </a:cxnLst>
                <a:rect l="0" t="0" r="r" b="b"/>
                <a:pathLst>
                  <a:path w="96" h="215">
                    <a:moveTo>
                      <a:pt x="69" y="0"/>
                    </a:moveTo>
                    <a:lnTo>
                      <a:pt x="95" y="0"/>
                    </a:lnTo>
                    <a:lnTo>
                      <a:pt x="26" y="214"/>
                    </a:lnTo>
                    <a:lnTo>
                      <a:pt x="0" y="214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FDA4B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7" name="Rectangle 13"/>
              <p:cNvSpPr>
                <a:spLocks noChangeArrowheads="1"/>
              </p:cNvSpPr>
              <p:nvPr/>
            </p:nvSpPr>
            <p:spPr bwMode="auto">
              <a:xfrm>
                <a:off x="4242" y="3289"/>
                <a:ext cx="218" cy="12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8" name="Rectangle 14"/>
              <p:cNvSpPr>
                <a:spLocks noChangeArrowheads="1"/>
              </p:cNvSpPr>
              <p:nvPr/>
            </p:nvSpPr>
            <p:spPr bwMode="auto">
              <a:xfrm>
                <a:off x="4241" y="3380"/>
                <a:ext cx="218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9" name="Rectangle 15"/>
              <p:cNvSpPr>
                <a:spLocks noChangeArrowheads="1"/>
              </p:cNvSpPr>
              <p:nvPr/>
            </p:nvSpPr>
            <p:spPr bwMode="auto">
              <a:xfrm>
                <a:off x="4045" y="3380"/>
                <a:ext cx="116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043" y="3096"/>
              <a:ext cx="217" cy="409"/>
              <a:chOff x="4043" y="3096"/>
              <a:chExt cx="217" cy="409"/>
            </a:xfrm>
          </p:grpSpPr>
          <p:sp>
            <p:nvSpPr>
              <p:cNvPr id="2714641" name="Oval 17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42" name="Freeform 18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/>
                <a:ahLst/>
                <a:cxnLst>
                  <a:cxn ang="0">
                    <a:pos x="2" y="153"/>
                  </a:cxn>
                  <a:cxn ang="0">
                    <a:pos x="1" y="157"/>
                  </a:cxn>
                  <a:cxn ang="0">
                    <a:pos x="0" y="163"/>
                  </a:cxn>
                  <a:cxn ang="0">
                    <a:pos x="0" y="168"/>
                  </a:cxn>
                  <a:cxn ang="0">
                    <a:pos x="2" y="174"/>
                  </a:cxn>
                  <a:cxn ang="0">
                    <a:pos x="5" y="179"/>
                  </a:cxn>
                  <a:cxn ang="0">
                    <a:pos x="9" y="183"/>
                  </a:cxn>
                  <a:cxn ang="0">
                    <a:pos x="14" y="186"/>
                  </a:cxn>
                  <a:cxn ang="0">
                    <a:pos x="17" y="186"/>
                  </a:cxn>
                  <a:cxn ang="0">
                    <a:pos x="23" y="186"/>
                  </a:cxn>
                  <a:cxn ang="0">
                    <a:pos x="141" y="331"/>
                  </a:cxn>
                  <a:cxn ang="0">
                    <a:pos x="178" y="159"/>
                  </a:cxn>
                  <a:cxn ang="0">
                    <a:pos x="177" y="155"/>
                  </a:cxn>
                  <a:cxn ang="0">
                    <a:pos x="176" y="152"/>
                  </a:cxn>
                  <a:cxn ang="0">
                    <a:pos x="173" y="149"/>
                  </a:cxn>
                  <a:cxn ang="0">
                    <a:pos x="170" y="147"/>
                  </a:cxn>
                  <a:cxn ang="0">
                    <a:pos x="166" y="145"/>
                  </a:cxn>
                  <a:cxn ang="0">
                    <a:pos x="161" y="145"/>
                  </a:cxn>
                  <a:cxn ang="0">
                    <a:pos x="157" y="145"/>
                  </a:cxn>
                  <a:cxn ang="0">
                    <a:pos x="153" y="145"/>
                  </a:cxn>
                  <a:cxn ang="0">
                    <a:pos x="104" y="84"/>
                  </a:cxn>
                  <a:cxn ang="0">
                    <a:pos x="201" y="104"/>
                  </a:cxn>
                  <a:cxn ang="0">
                    <a:pos x="204" y="103"/>
                  </a:cxn>
                  <a:cxn ang="0">
                    <a:pos x="207" y="103"/>
                  </a:cxn>
                  <a:cxn ang="0">
                    <a:pos x="211" y="100"/>
                  </a:cxn>
                  <a:cxn ang="0">
                    <a:pos x="214" y="97"/>
                  </a:cxn>
                  <a:cxn ang="0">
                    <a:pos x="215" y="93"/>
                  </a:cxn>
                  <a:cxn ang="0">
                    <a:pos x="216" y="88"/>
                  </a:cxn>
                  <a:cxn ang="0">
                    <a:pos x="215" y="83"/>
                  </a:cxn>
                  <a:cxn ang="0">
                    <a:pos x="213" y="79"/>
                  </a:cxn>
                  <a:cxn ang="0">
                    <a:pos x="210" y="76"/>
                  </a:cxn>
                  <a:cxn ang="0">
                    <a:pos x="206" y="73"/>
                  </a:cxn>
                  <a:cxn ang="0">
                    <a:pos x="203" y="72"/>
                  </a:cxn>
                  <a:cxn ang="0">
                    <a:pos x="137" y="72"/>
                  </a:cxn>
                  <a:cxn ang="0">
                    <a:pos x="125" y="47"/>
                  </a:cxn>
                  <a:cxn ang="0">
                    <a:pos x="126" y="41"/>
                  </a:cxn>
                  <a:cxn ang="0">
                    <a:pos x="127" y="34"/>
                  </a:cxn>
                  <a:cxn ang="0">
                    <a:pos x="127" y="27"/>
                  </a:cxn>
                  <a:cxn ang="0">
                    <a:pos x="125" y="21"/>
                  </a:cxn>
                  <a:cxn ang="0">
                    <a:pos x="123" y="17"/>
                  </a:cxn>
                  <a:cxn ang="0">
                    <a:pos x="120" y="12"/>
                  </a:cxn>
                  <a:cxn ang="0">
                    <a:pos x="115" y="8"/>
                  </a:cxn>
                  <a:cxn ang="0">
                    <a:pos x="110" y="4"/>
                  </a:cxn>
                  <a:cxn ang="0">
                    <a:pos x="104" y="1"/>
                  </a:cxn>
                  <a:cxn ang="0">
                    <a:pos x="97" y="0"/>
                  </a:cxn>
                  <a:cxn ang="0">
                    <a:pos x="91" y="0"/>
                  </a:cxn>
                  <a:cxn ang="0">
                    <a:pos x="84" y="1"/>
                  </a:cxn>
                  <a:cxn ang="0">
                    <a:pos x="77" y="3"/>
                  </a:cxn>
                  <a:cxn ang="0">
                    <a:pos x="70" y="7"/>
                  </a:cxn>
                  <a:cxn ang="0">
                    <a:pos x="66" y="13"/>
                  </a:cxn>
                  <a:cxn ang="0">
                    <a:pos x="62" y="19"/>
                  </a:cxn>
                  <a:cxn ang="0">
                    <a:pos x="59" y="25"/>
                  </a:cxn>
                </a:cxnLst>
                <a:rect l="0" t="0" r="r" b="b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FDA4B5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129463" y="2649537"/>
            <a:ext cx="598487" cy="800100"/>
            <a:chOff x="4056" y="1712"/>
            <a:chExt cx="424" cy="504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056" y="1712"/>
              <a:ext cx="424" cy="504"/>
              <a:chOff x="4056" y="1712"/>
              <a:chExt cx="424" cy="504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4056" y="1712"/>
                <a:ext cx="424" cy="504"/>
                <a:chOff x="4056" y="1712"/>
                <a:chExt cx="424" cy="504"/>
              </a:xfrm>
            </p:grpSpPr>
            <p:sp>
              <p:nvSpPr>
                <p:cNvPr id="2714646" name="AutoShape 22"/>
                <p:cNvSpPr>
                  <a:spLocks noChangeArrowheads="1"/>
                </p:cNvSpPr>
                <p:nvPr/>
              </p:nvSpPr>
              <p:spPr bwMode="auto">
                <a:xfrm>
                  <a:off x="4056" y="179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4647" name="AutoShape 23"/>
                <p:cNvSpPr>
                  <a:spLocks noChangeArrowheads="1"/>
                </p:cNvSpPr>
                <p:nvPr/>
              </p:nvSpPr>
              <p:spPr bwMode="auto">
                <a:xfrm>
                  <a:off x="4152" y="1712"/>
                  <a:ext cx="328" cy="88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4648" name="AutoShape 24"/>
              <p:cNvSpPr>
                <a:spLocks noChangeArrowheads="1"/>
              </p:cNvSpPr>
              <p:nvPr/>
            </p:nvSpPr>
            <p:spPr bwMode="auto">
              <a:xfrm>
                <a:off x="4140" y="1828"/>
                <a:ext cx="224" cy="32"/>
              </a:xfrm>
              <a:prstGeom prst="parallelogram">
                <a:avLst>
                  <a:gd name="adj" fmla="val 17496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4649" name="Oval 25"/>
            <p:cNvSpPr>
              <a:spLocks noChangeArrowheads="1"/>
            </p:cNvSpPr>
            <p:nvPr/>
          </p:nvSpPr>
          <p:spPr bwMode="auto">
            <a:xfrm>
              <a:off x="4384" y="1752"/>
              <a:ext cx="56" cy="32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32575" y="1528762"/>
            <a:ext cx="1978025" cy="528638"/>
            <a:chOff x="3292" y="768"/>
            <a:chExt cx="1246" cy="333"/>
          </a:xfrm>
        </p:grpSpPr>
        <p:sp>
          <p:nvSpPr>
            <p:cNvPr id="2714651" name="Freeform 27"/>
            <p:cNvSpPr>
              <a:spLocks/>
            </p:cNvSpPr>
            <p:nvPr/>
          </p:nvSpPr>
          <p:spPr bwMode="auto">
            <a:xfrm>
              <a:off x="329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2" name="Rectangle 28"/>
            <p:cNvSpPr>
              <a:spLocks noChangeArrowheads="1"/>
            </p:cNvSpPr>
            <p:nvPr/>
          </p:nvSpPr>
          <p:spPr bwMode="auto">
            <a:xfrm>
              <a:off x="332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-65" charset="0"/>
                </a:rPr>
                <a:t>A</a:t>
              </a:r>
            </a:p>
          </p:txBody>
        </p:sp>
        <p:sp>
          <p:nvSpPr>
            <p:cNvPr id="2714653" name="Freeform 29"/>
            <p:cNvSpPr>
              <a:spLocks/>
            </p:cNvSpPr>
            <p:nvPr/>
          </p:nvSpPr>
          <p:spPr bwMode="auto">
            <a:xfrm>
              <a:off x="361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4" name="Rectangle 30"/>
            <p:cNvSpPr>
              <a:spLocks noChangeArrowheads="1"/>
            </p:cNvSpPr>
            <p:nvPr/>
          </p:nvSpPr>
          <p:spPr bwMode="auto">
            <a:xfrm>
              <a:off x="364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B</a:t>
              </a:r>
            </a:p>
          </p:txBody>
        </p:sp>
        <p:sp>
          <p:nvSpPr>
            <p:cNvPr id="2714655" name="Freeform 31"/>
            <p:cNvSpPr>
              <a:spLocks/>
            </p:cNvSpPr>
            <p:nvPr/>
          </p:nvSpPr>
          <p:spPr bwMode="auto">
            <a:xfrm>
              <a:off x="393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6" name="Rectangle 32"/>
            <p:cNvSpPr>
              <a:spLocks noChangeArrowheads="1"/>
            </p:cNvSpPr>
            <p:nvPr/>
          </p:nvSpPr>
          <p:spPr bwMode="auto">
            <a:xfrm>
              <a:off x="396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-65" charset="0"/>
                </a:rPr>
                <a:t>C</a:t>
              </a:r>
            </a:p>
          </p:txBody>
        </p:sp>
        <p:sp>
          <p:nvSpPr>
            <p:cNvPr id="2714657" name="Freeform 33"/>
            <p:cNvSpPr>
              <a:spLocks/>
            </p:cNvSpPr>
            <p:nvPr/>
          </p:nvSpPr>
          <p:spPr bwMode="auto">
            <a:xfrm>
              <a:off x="4245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8" name="Rectangle 34"/>
            <p:cNvSpPr>
              <a:spLocks noChangeArrowheads="1"/>
            </p:cNvSpPr>
            <p:nvPr/>
          </p:nvSpPr>
          <p:spPr bwMode="auto">
            <a:xfrm>
              <a:off x="4277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D</a:t>
              </a:r>
            </a:p>
          </p:txBody>
        </p:sp>
      </p:grpSp>
      <p:sp>
        <p:nvSpPr>
          <p:cNvPr id="2714659" name="Freeform 35"/>
          <p:cNvSpPr>
            <a:spLocks/>
          </p:cNvSpPr>
          <p:nvPr/>
        </p:nvSpPr>
        <p:spPr bwMode="auto">
          <a:xfrm>
            <a:off x="7158038" y="5640387"/>
            <a:ext cx="465137" cy="760413"/>
          </a:xfrm>
          <a:custGeom>
            <a:avLst/>
            <a:gdLst/>
            <a:ahLst/>
            <a:cxnLst>
              <a:cxn ang="0">
                <a:pos x="328" y="433"/>
              </a:cxn>
              <a:cxn ang="0">
                <a:pos x="303" y="433"/>
              </a:cxn>
              <a:cxn ang="0">
                <a:pos x="260" y="377"/>
              </a:cxn>
              <a:cxn ang="0">
                <a:pos x="200" y="278"/>
              </a:cxn>
              <a:cxn ang="0">
                <a:pos x="184" y="233"/>
              </a:cxn>
              <a:cxn ang="0">
                <a:pos x="188" y="202"/>
              </a:cxn>
              <a:cxn ang="0">
                <a:pos x="202" y="196"/>
              </a:cxn>
              <a:cxn ang="0">
                <a:pos x="225" y="212"/>
              </a:cxn>
              <a:cxn ang="0">
                <a:pos x="256" y="231"/>
              </a:cxn>
              <a:cxn ang="0">
                <a:pos x="270" y="231"/>
              </a:cxn>
              <a:cxn ang="0">
                <a:pos x="272" y="220"/>
              </a:cxn>
              <a:cxn ang="0">
                <a:pos x="258" y="202"/>
              </a:cxn>
              <a:cxn ang="0">
                <a:pos x="223" y="177"/>
              </a:cxn>
              <a:cxn ang="0">
                <a:pos x="208" y="142"/>
              </a:cxn>
              <a:cxn ang="0">
                <a:pos x="202" y="113"/>
              </a:cxn>
              <a:cxn ang="0">
                <a:pos x="186" y="93"/>
              </a:cxn>
              <a:cxn ang="0">
                <a:pos x="179" y="78"/>
              </a:cxn>
              <a:cxn ang="0">
                <a:pos x="188" y="60"/>
              </a:cxn>
              <a:cxn ang="0">
                <a:pos x="196" y="39"/>
              </a:cxn>
              <a:cxn ang="0">
                <a:pos x="190" y="14"/>
              </a:cxn>
              <a:cxn ang="0">
                <a:pos x="173" y="2"/>
              </a:cxn>
              <a:cxn ang="0">
                <a:pos x="149" y="4"/>
              </a:cxn>
              <a:cxn ang="0">
                <a:pos x="138" y="21"/>
              </a:cxn>
              <a:cxn ang="0">
                <a:pos x="138" y="37"/>
              </a:cxn>
              <a:cxn ang="0">
                <a:pos x="144" y="58"/>
              </a:cxn>
              <a:cxn ang="0">
                <a:pos x="144" y="76"/>
              </a:cxn>
              <a:cxn ang="0">
                <a:pos x="128" y="93"/>
              </a:cxn>
              <a:cxn ang="0">
                <a:pos x="107" y="105"/>
              </a:cxn>
              <a:cxn ang="0">
                <a:pos x="91" y="124"/>
              </a:cxn>
              <a:cxn ang="0">
                <a:pos x="76" y="163"/>
              </a:cxn>
              <a:cxn ang="0">
                <a:pos x="68" y="200"/>
              </a:cxn>
              <a:cxn ang="0">
                <a:pos x="66" y="239"/>
              </a:cxn>
              <a:cxn ang="0">
                <a:pos x="68" y="260"/>
              </a:cxn>
              <a:cxn ang="0">
                <a:pos x="80" y="266"/>
              </a:cxn>
              <a:cxn ang="0">
                <a:pos x="87" y="260"/>
              </a:cxn>
              <a:cxn ang="0">
                <a:pos x="87" y="218"/>
              </a:cxn>
              <a:cxn ang="0">
                <a:pos x="91" y="192"/>
              </a:cxn>
              <a:cxn ang="0">
                <a:pos x="105" y="179"/>
              </a:cxn>
              <a:cxn ang="0">
                <a:pos x="116" y="187"/>
              </a:cxn>
              <a:cxn ang="0">
                <a:pos x="111" y="231"/>
              </a:cxn>
              <a:cxn ang="0">
                <a:pos x="101" y="274"/>
              </a:cxn>
              <a:cxn ang="0">
                <a:pos x="87" y="323"/>
              </a:cxn>
              <a:cxn ang="0">
                <a:pos x="54" y="371"/>
              </a:cxn>
              <a:cxn ang="0">
                <a:pos x="12" y="420"/>
              </a:cxn>
              <a:cxn ang="0">
                <a:pos x="0" y="447"/>
              </a:cxn>
              <a:cxn ang="0">
                <a:pos x="31" y="478"/>
              </a:cxn>
              <a:cxn ang="0">
                <a:pos x="54" y="474"/>
              </a:cxn>
              <a:cxn ang="0">
                <a:pos x="37" y="453"/>
              </a:cxn>
              <a:cxn ang="0">
                <a:pos x="50" y="426"/>
              </a:cxn>
              <a:cxn ang="0">
                <a:pos x="101" y="367"/>
              </a:cxn>
              <a:cxn ang="0">
                <a:pos x="138" y="323"/>
              </a:cxn>
              <a:cxn ang="0">
                <a:pos x="157" y="313"/>
              </a:cxn>
              <a:cxn ang="0">
                <a:pos x="179" y="328"/>
              </a:cxn>
              <a:cxn ang="0">
                <a:pos x="233" y="400"/>
              </a:cxn>
              <a:cxn ang="0">
                <a:pos x="276" y="462"/>
              </a:cxn>
              <a:cxn ang="0">
                <a:pos x="293" y="466"/>
              </a:cxn>
              <a:cxn ang="0">
                <a:pos x="316" y="449"/>
              </a:cxn>
            </a:cxnLst>
            <a:rect l="0" t="0" r="r" b="b"/>
            <a:pathLst>
              <a:path w="329" h="479">
                <a:moveTo>
                  <a:pt x="326" y="441"/>
                </a:moveTo>
                <a:lnTo>
                  <a:pt x="328" y="433"/>
                </a:lnTo>
                <a:lnTo>
                  <a:pt x="316" y="435"/>
                </a:lnTo>
                <a:lnTo>
                  <a:pt x="303" y="433"/>
                </a:lnTo>
                <a:lnTo>
                  <a:pt x="287" y="420"/>
                </a:lnTo>
                <a:lnTo>
                  <a:pt x="260" y="377"/>
                </a:lnTo>
                <a:lnTo>
                  <a:pt x="221" y="313"/>
                </a:lnTo>
                <a:lnTo>
                  <a:pt x="200" y="278"/>
                </a:lnTo>
                <a:lnTo>
                  <a:pt x="186" y="249"/>
                </a:lnTo>
                <a:lnTo>
                  <a:pt x="184" y="233"/>
                </a:lnTo>
                <a:lnTo>
                  <a:pt x="184" y="214"/>
                </a:lnTo>
                <a:lnTo>
                  <a:pt x="188" y="202"/>
                </a:lnTo>
                <a:lnTo>
                  <a:pt x="196" y="196"/>
                </a:lnTo>
                <a:lnTo>
                  <a:pt x="202" y="196"/>
                </a:lnTo>
                <a:lnTo>
                  <a:pt x="210" y="200"/>
                </a:lnTo>
                <a:lnTo>
                  <a:pt x="225" y="212"/>
                </a:lnTo>
                <a:lnTo>
                  <a:pt x="243" y="225"/>
                </a:lnTo>
                <a:lnTo>
                  <a:pt x="256" y="231"/>
                </a:lnTo>
                <a:lnTo>
                  <a:pt x="264" y="233"/>
                </a:lnTo>
                <a:lnTo>
                  <a:pt x="270" y="231"/>
                </a:lnTo>
                <a:lnTo>
                  <a:pt x="274" y="225"/>
                </a:lnTo>
                <a:lnTo>
                  <a:pt x="272" y="220"/>
                </a:lnTo>
                <a:lnTo>
                  <a:pt x="270" y="214"/>
                </a:lnTo>
                <a:lnTo>
                  <a:pt x="258" y="202"/>
                </a:lnTo>
                <a:lnTo>
                  <a:pt x="235" y="187"/>
                </a:lnTo>
                <a:lnTo>
                  <a:pt x="223" y="177"/>
                </a:lnTo>
                <a:lnTo>
                  <a:pt x="215" y="163"/>
                </a:lnTo>
                <a:lnTo>
                  <a:pt x="208" y="142"/>
                </a:lnTo>
                <a:lnTo>
                  <a:pt x="206" y="122"/>
                </a:lnTo>
                <a:lnTo>
                  <a:pt x="202" y="113"/>
                </a:lnTo>
                <a:lnTo>
                  <a:pt x="196" y="103"/>
                </a:lnTo>
                <a:lnTo>
                  <a:pt x="186" y="93"/>
                </a:lnTo>
                <a:lnTo>
                  <a:pt x="179" y="87"/>
                </a:lnTo>
                <a:lnTo>
                  <a:pt x="179" y="78"/>
                </a:lnTo>
                <a:lnTo>
                  <a:pt x="184" y="66"/>
                </a:lnTo>
                <a:lnTo>
                  <a:pt x="188" y="60"/>
                </a:lnTo>
                <a:lnTo>
                  <a:pt x="192" y="52"/>
                </a:lnTo>
                <a:lnTo>
                  <a:pt x="196" y="39"/>
                </a:lnTo>
                <a:lnTo>
                  <a:pt x="192" y="25"/>
                </a:lnTo>
                <a:lnTo>
                  <a:pt x="190" y="14"/>
                </a:lnTo>
                <a:lnTo>
                  <a:pt x="184" y="6"/>
                </a:lnTo>
                <a:lnTo>
                  <a:pt x="173" y="2"/>
                </a:lnTo>
                <a:lnTo>
                  <a:pt x="159" y="0"/>
                </a:lnTo>
                <a:lnTo>
                  <a:pt x="149" y="4"/>
                </a:lnTo>
                <a:lnTo>
                  <a:pt x="142" y="10"/>
                </a:lnTo>
                <a:lnTo>
                  <a:pt x="138" y="21"/>
                </a:lnTo>
                <a:lnTo>
                  <a:pt x="136" y="29"/>
                </a:lnTo>
                <a:lnTo>
                  <a:pt x="138" y="37"/>
                </a:lnTo>
                <a:lnTo>
                  <a:pt x="142" y="49"/>
                </a:lnTo>
                <a:lnTo>
                  <a:pt x="144" y="58"/>
                </a:lnTo>
                <a:lnTo>
                  <a:pt x="146" y="66"/>
                </a:lnTo>
                <a:lnTo>
                  <a:pt x="144" y="76"/>
                </a:lnTo>
                <a:lnTo>
                  <a:pt x="138" y="84"/>
                </a:lnTo>
                <a:lnTo>
                  <a:pt x="128" y="93"/>
                </a:lnTo>
                <a:lnTo>
                  <a:pt x="116" y="99"/>
                </a:lnTo>
                <a:lnTo>
                  <a:pt x="107" y="105"/>
                </a:lnTo>
                <a:lnTo>
                  <a:pt x="99" y="113"/>
                </a:lnTo>
                <a:lnTo>
                  <a:pt x="91" y="124"/>
                </a:lnTo>
                <a:lnTo>
                  <a:pt x="83" y="142"/>
                </a:lnTo>
                <a:lnTo>
                  <a:pt x="76" y="163"/>
                </a:lnTo>
                <a:lnTo>
                  <a:pt x="70" y="179"/>
                </a:lnTo>
                <a:lnTo>
                  <a:pt x="68" y="200"/>
                </a:lnTo>
                <a:lnTo>
                  <a:pt x="66" y="225"/>
                </a:lnTo>
                <a:lnTo>
                  <a:pt x="66" y="239"/>
                </a:lnTo>
                <a:lnTo>
                  <a:pt x="66" y="251"/>
                </a:lnTo>
                <a:lnTo>
                  <a:pt x="68" y="260"/>
                </a:lnTo>
                <a:lnTo>
                  <a:pt x="72" y="264"/>
                </a:lnTo>
                <a:lnTo>
                  <a:pt x="80" y="266"/>
                </a:lnTo>
                <a:lnTo>
                  <a:pt x="85" y="264"/>
                </a:lnTo>
                <a:lnTo>
                  <a:pt x="87" y="260"/>
                </a:lnTo>
                <a:lnTo>
                  <a:pt x="87" y="243"/>
                </a:lnTo>
                <a:lnTo>
                  <a:pt x="87" y="218"/>
                </a:lnTo>
                <a:lnTo>
                  <a:pt x="89" y="202"/>
                </a:lnTo>
                <a:lnTo>
                  <a:pt x="91" y="192"/>
                </a:lnTo>
                <a:lnTo>
                  <a:pt x="97" y="181"/>
                </a:lnTo>
                <a:lnTo>
                  <a:pt x="105" y="179"/>
                </a:lnTo>
                <a:lnTo>
                  <a:pt x="113" y="181"/>
                </a:lnTo>
                <a:lnTo>
                  <a:pt x="116" y="187"/>
                </a:lnTo>
                <a:lnTo>
                  <a:pt x="113" y="206"/>
                </a:lnTo>
                <a:lnTo>
                  <a:pt x="111" y="231"/>
                </a:lnTo>
                <a:lnTo>
                  <a:pt x="107" y="253"/>
                </a:lnTo>
                <a:lnTo>
                  <a:pt x="101" y="274"/>
                </a:lnTo>
                <a:lnTo>
                  <a:pt x="95" y="301"/>
                </a:lnTo>
                <a:lnTo>
                  <a:pt x="87" y="323"/>
                </a:lnTo>
                <a:lnTo>
                  <a:pt x="68" y="352"/>
                </a:lnTo>
                <a:lnTo>
                  <a:pt x="54" y="371"/>
                </a:lnTo>
                <a:lnTo>
                  <a:pt x="29" y="400"/>
                </a:lnTo>
                <a:lnTo>
                  <a:pt x="12" y="420"/>
                </a:lnTo>
                <a:lnTo>
                  <a:pt x="0" y="439"/>
                </a:lnTo>
                <a:lnTo>
                  <a:pt x="0" y="447"/>
                </a:lnTo>
                <a:lnTo>
                  <a:pt x="12" y="462"/>
                </a:lnTo>
                <a:lnTo>
                  <a:pt x="31" y="478"/>
                </a:lnTo>
                <a:lnTo>
                  <a:pt x="50" y="478"/>
                </a:lnTo>
                <a:lnTo>
                  <a:pt x="54" y="474"/>
                </a:lnTo>
                <a:lnTo>
                  <a:pt x="45" y="464"/>
                </a:lnTo>
                <a:lnTo>
                  <a:pt x="37" y="453"/>
                </a:lnTo>
                <a:lnTo>
                  <a:pt x="37" y="445"/>
                </a:lnTo>
                <a:lnTo>
                  <a:pt x="50" y="426"/>
                </a:lnTo>
                <a:lnTo>
                  <a:pt x="70" y="406"/>
                </a:lnTo>
                <a:lnTo>
                  <a:pt x="101" y="367"/>
                </a:lnTo>
                <a:lnTo>
                  <a:pt x="128" y="334"/>
                </a:lnTo>
                <a:lnTo>
                  <a:pt x="138" y="323"/>
                </a:lnTo>
                <a:lnTo>
                  <a:pt x="144" y="315"/>
                </a:lnTo>
                <a:lnTo>
                  <a:pt x="157" y="313"/>
                </a:lnTo>
                <a:lnTo>
                  <a:pt x="167" y="319"/>
                </a:lnTo>
                <a:lnTo>
                  <a:pt x="179" y="328"/>
                </a:lnTo>
                <a:lnTo>
                  <a:pt x="204" y="361"/>
                </a:lnTo>
                <a:lnTo>
                  <a:pt x="233" y="400"/>
                </a:lnTo>
                <a:lnTo>
                  <a:pt x="260" y="439"/>
                </a:lnTo>
                <a:lnTo>
                  <a:pt x="276" y="462"/>
                </a:lnTo>
                <a:lnTo>
                  <a:pt x="283" y="466"/>
                </a:lnTo>
                <a:lnTo>
                  <a:pt x="293" y="466"/>
                </a:lnTo>
                <a:lnTo>
                  <a:pt x="303" y="457"/>
                </a:lnTo>
                <a:lnTo>
                  <a:pt x="316" y="449"/>
                </a:lnTo>
                <a:lnTo>
                  <a:pt x="326" y="441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6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 Placeholder 155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Sequential laundry takes 8 hours for 4 loads</a:t>
            </a:r>
            <a:endParaRPr lang="en-US" dirty="0"/>
          </a:p>
        </p:txBody>
      </p:sp>
      <p:sp>
        <p:nvSpPr>
          <p:cNvPr id="271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Sequential Laundry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3088" y="2054225"/>
            <a:ext cx="935037" cy="3740150"/>
            <a:chOff x="361" y="1170"/>
            <a:chExt cx="589" cy="2356"/>
          </a:xfrm>
        </p:grpSpPr>
        <p:sp>
          <p:nvSpPr>
            <p:cNvPr id="2716677" name="Rectangle 5"/>
            <p:cNvSpPr>
              <a:spLocks noChangeArrowheads="1"/>
            </p:cNvSpPr>
            <p:nvPr/>
          </p:nvSpPr>
          <p:spPr bwMode="auto">
            <a:xfrm>
              <a:off x="361" y="1170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16678" name="Freeform 6"/>
            <p:cNvSpPr>
              <a:spLocks/>
            </p:cNvSpPr>
            <p:nvPr/>
          </p:nvSpPr>
          <p:spPr bwMode="auto">
            <a:xfrm>
              <a:off x="711" y="1867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79" name="Rectangle 7"/>
            <p:cNvSpPr>
              <a:spLocks noChangeArrowheads="1"/>
            </p:cNvSpPr>
            <p:nvPr/>
          </p:nvSpPr>
          <p:spPr bwMode="auto">
            <a:xfrm>
              <a:off x="697" y="182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716680" name="Freeform 8"/>
            <p:cNvSpPr>
              <a:spLocks/>
            </p:cNvSpPr>
            <p:nvPr/>
          </p:nvSpPr>
          <p:spPr bwMode="auto">
            <a:xfrm>
              <a:off x="711" y="2217"/>
              <a:ext cx="219" cy="222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5"/>
                </a:cxn>
                <a:cxn ang="0">
                  <a:pos x="236" y="108"/>
                </a:cxn>
                <a:cxn ang="0">
                  <a:pos x="243" y="124"/>
                </a:cxn>
                <a:cxn ang="0">
                  <a:pos x="245" y="141"/>
                </a:cxn>
                <a:cxn ang="0">
                  <a:pos x="242" y="158"/>
                </a:cxn>
                <a:cxn ang="0">
                  <a:pos x="237" y="171"/>
                </a:cxn>
                <a:cxn ang="0">
                  <a:pos x="226" y="186"/>
                </a:cxn>
                <a:cxn ang="0">
                  <a:pos x="209" y="201"/>
                </a:cxn>
                <a:cxn ang="0">
                  <a:pos x="192" y="210"/>
                </a:cxn>
                <a:cxn ang="0">
                  <a:pos x="176" y="216"/>
                </a:cxn>
                <a:cxn ang="0">
                  <a:pos x="161" y="219"/>
                </a:cxn>
                <a:cxn ang="0">
                  <a:pos x="141" y="221"/>
                </a:cxn>
                <a:cxn ang="0">
                  <a:pos x="91" y="220"/>
                </a:cxn>
                <a:cxn ang="0">
                  <a:pos x="67" y="216"/>
                </a:cxn>
                <a:cxn ang="0">
                  <a:pos x="42" y="204"/>
                </a:cxn>
                <a:cxn ang="0">
                  <a:pos x="22" y="190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4"/>
                </a:cxn>
                <a:cxn ang="0">
                  <a:pos x="2" y="127"/>
                </a:cxn>
                <a:cxn ang="0">
                  <a:pos x="10" y="106"/>
                </a:cxn>
                <a:cxn ang="0">
                  <a:pos x="26" y="89"/>
                </a:cxn>
                <a:cxn ang="0">
                  <a:pos x="47" y="74"/>
                </a:cxn>
                <a:cxn ang="0">
                  <a:pos x="76" y="65"/>
                </a:cxn>
                <a:cxn ang="0">
                  <a:pos x="30" y="3"/>
                </a:cxn>
              </a:cxnLst>
              <a:rect l="0" t="0" r="r" b="b"/>
              <a:pathLst>
                <a:path w="246" h="222">
                  <a:moveTo>
                    <a:pt x="30" y="3"/>
                  </a:moveTo>
                  <a:lnTo>
                    <a:pt x="69" y="11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5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5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7"/>
                  </a:lnTo>
                  <a:lnTo>
                    <a:pt x="243" y="124"/>
                  </a:lnTo>
                  <a:lnTo>
                    <a:pt x="244" y="131"/>
                  </a:lnTo>
                  <a:lnTo>
                    <a:pt x="245" y="141"/>
                  </a:lnTo>
                  <a:lnTo>
                    <a:pt x="244" y="150"/>
                  </a:lnTo>
                  <a:lnTo>
                    <a:pt x="242" y="158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8"/>
                  </a:lnTo>
                  <a:lnTo>
                    <a:pt x="226" y="186"/>
                  </a:lnTo>
                  <a:lnTo>
                    <a:pt x="218" y="194"/>
                  </a:lnTo>
                  <a:lnTo>
                    <a:pt x="209" y="201"/>
                  </a:lnTo>
                  <a:lnTo>
                    <a:pt x="200" y="206"/>
                  </a:lnTo>
                  <a:lnTo>
                    <a:pt x="192" y="210"/>
                  </a:lnTo>
                  <a:lnTo>
                    <a:pt x="184" y="213"/>
                  </a:lnTo>
                  <a:lnTo>
                    <a:pt x="176" y="216"/>
                  </a:lnTo>
                  <a:lnTo>
                    <a:pt x="167" y="218"/>
                  </a:lnTo>
                  <a:lnTo>
                    <a:pt x="161" y="219"/>
                  </a:lnTo>
                  <a:lnTo>
                    <a:pt x="150" y="220"/>
                  </a:lnTo>
                  <a:lnTo>
                    <a:pt x="141" y="221"/>
                  </a:lnTo>
                  <a:lnTo>
                    <a:pt x="99" y="221"/>
                  </a:lnTo>
                  <a:lnTo>
                    <a:pt x="91" y="220"/>
                  </a:lnTo>
                  <a:lnTo>
                    <a:pt x="81" y="219"/>
                  </a:lnTo>
                  <a:lnTo>
                    <a:pt x="67" y="216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7"/>
                  </a:lnTo>
                  <a:lnTo>
                    <a:pt x="22" y="190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5"/>
                  </a:lnTo>
                  <a:lnTo>
                    <a:pt x="3" y="158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1" y="138"/>
                  </a:lnTo>
                  <a:lnTo>
                    <a:pt x="2" y="127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9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5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1" name="Rectangle 9"/>
            <p:cNvSpPr>
              <a:spLocks noChangeArrowheads="1"/>
            </p:cNvSpPr>
            <p:nvPr/>
          </p:nvSpPr>
          <p:spPr bwMode="auto">
            <a:xfrm>
              <a:off x="697" y="2176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sp>
          <p:nvSpPr>
            <p:cNvPr id="2716682" name="Freeform 10"/>
            <p:cNvSpPr>
              <a:spLocks/>
            </p:cNvSpPr>
            <p:nvPr/>
          </p:nvSpPr>
          <p:spPr bwMode="auto">
            <a:xfrm>
              <a:off x="711" y="2521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3" name="Rectangle 11"/>
            <p:cNvSpPr>
              <a:spLocks noChangeArrowheads="1"/>
            </p:cNvSpPr>
            <p:nvPr/>
          </p:nvSpPr>
          <p:spPr bwMode="auto">
            <a:xfrm>
              <a:off x="697" y="247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D</a:t>
              </a:r>
            </a:p>
          </p:txBody>
        </p:sp>
        <p:sp>
          <p:nvSpPr>
            <p:cNvPr id="2716684" name="Freeform 12"/>
            <p:cNvSpPr>
              <a:spLocks/>
            </p:cNvSpPr>
            <p:nvPr/>
          </p:nvSpPr>
          <p:spPr bwMode="auto">
            <a:xfrm>
              <a:off x="725" y="1482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5" name="Rectangle 13"/>
            <p:cNvSpPr>
              <a:spLocks noChangeArrowheads="1"/>
            </p:cNvSpPr>
            <p:nvPr/>
          </p:nvSpPr>
          <p:spPr bwMode="auto">
            <a:xfrm>
              <a:off x="697" y="1440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  <p:sp>
          <p:nvSpPr>
            <p:cNvPr id="2716686" name="Line 14"/>
            <p:cNvSpPr>
              <a:spLocks noChangeShapeType="1"/>
            </p:cNvSpPr>
            <p:nvPr/>
          </p:nvSpPr>
          <p:spPr bwMode="auto">
            <a:xfrm flipH="1">
              <a:off x="614" y="1379"/>
              <a:ext cx="17" cy="1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38300" y="2511425"/>
            <a:ext cx="1444625" cy="517525"/>
            <a:chOff x="1032" y="1458"/>
            <a:chExt cx="910" cy="32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032" y="1458"/>
              <a:ext cx="194" cy="326"/>
              <a:chOff x="1161" y="1458"/>
              <a:chExt cx="218" cy="326"/>
            </a:xfrm>
          </p:grpSpPr>
          <p:sp>
            <p:nvSpPr>
              <p:cNvPr id="2716689" name="AutoShape 17"/>
              <p:cNvSpPr>
                <a:spLocks noChangeArrowheads="1"/>
              </p:cNvSpPr>
              <p:nvPr/>
            </p:nvSpPr>
            <p:spPr bwMode="auto">
              <a:xfrm>
                <a:off x="1161" y="1510"/>
                <a:ext cx="218" cy="274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0" name="AutoShape 18"/>
              <p:cNvSpPr>
                <a:spLocks noChangeArrowheads="1"/>
              </p:cNvSpPr>
              <p:nvPr/>
            </p:nvSpPr>
            <p:spPr bwMode="auto">
              <a:xfrm>
                <a:off x="1214" y="1458"/>
                <a:ext cx="165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1" name="AutoShape 19"/>
              <p:cNvSpPr>
                <a:spLocks noChangeArrowheads="1"/>
              </p:cNvSpPr>
              <p:nvPr/>
            </p:nvSpPr>
            <p:spPr bwMode="auto">
              <a:xfrm>
                <a:off x="1205" y="1532"/>
                <a:ext cx="114" cy="18"/>
              </a:xfrm>
              <a:prstGeom prst="parallelogram">
                <a:avLst>
                  <a:gd name="adj" fmla="val 15830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516" y="1500"/>
              <a:ext cx="189" cy="269"/>
              <a:chOff x="1705" y="1500"/>
              <a:chExt cx="213" cy="269"/>
            </a:xfrm>
          </p:grpSpPr>
          <p:sp>
            <p:nvSpPr>
              <p:cNvPr id="2716693" name="Freeform 21"/>
              <p:cNvSpPr>
                <a:spLocks/>
              </p:cNvSpPr>
              <p:nvPr/>
            </p:nvSpPr>
            <p:spPr bwMode="auto">
              <a:xfrm>
                <a:off x="1843" y="1625"/>
                <a:ext cx="64" cy="14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3"/>
                  </a:cxn>
                  <a:cxn ang="0">
                    <a:pos x="0" y="143"/>
                  </a:cxn>
                  <a:cxn ang="0">
                    <a:pos x="46" y="0"/>
                  </a:cxn>
                </a:cxnLst>
                <a:rect l="0" t="0" r="r" b="b"/>
                <a:pathLst>
                  <a:path w="64" h="144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3"/>
                    </a:lnTo>
                    <a:lnTo>
                      <a:pt x="0" y="14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4" name="Rectangle 22"/>
              <p:cNvSpPr>
                <a:spLocks noChangeArrowheads="1"/>
              </p:cNvSpPr>
              <p:nvPr/>
            </p:nvSpPr>
            <p:spPr bwMode="auto">
              <a:xfrm>
                <a:off x="1838" y="1625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5" name="Rectangle 23"/>
              <p:cNvSpPr>
                <a:spLocks noChangeArrowheads="1"/>
              </p:cNvSpPr>
              <p:nvPr/>
            </p:nvSpPr>
            <p:spPr bwMode="auto">
              <a:xfrm>
                <a:off x="1846" y="1683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6" name="Rectangle 24"/>
              <p:cNvSpPr>
                <a:spLocks noChangeArrowheads="1"/>
              </p:cNvSpPr>
              <p:nvPr/>
            </p:nvSpPr>
            <p:spPr bwMode="auto">
              <a:xfrm>
                <a:off x="1707" y="1683"/>
                <a:ext cx="79" cy="10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7" name="Oval 25"/>
              <p:cNvSpPr>
                <a:spLocks noChangeArrowheads="1"/>
              </p:cNvSpPr>
              <p:nvPr/>
            </p:nvSpPr>
            <p:spPr bwMode="auto">
              <a:xfrm>
                <a:off x="1769" y="1500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8" name="Freeform 26"/>
              <p:cNvSpPr>
                <a:spLocks/>
              </p:cNvSpPr>
              <p:nvPr/>
            </p:nvSpPr>
            <p:spPr bwMode="auto">
              <a:xfrm>
                <a:off x="1705" y="1547"/>
                <a:ext cx="146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6" y="125"/>
                  </a:cxn>
                  <a:cxn ang="0">
                    <a:pos x="95" y="221"/>
                  </a:cxn>
                  <a:cxn ang="0">
                    <a:pos x="120" y="106"/>
                  </a:cxn>
                  <a:cxn ang="0">
                    <a:pos x="119" y="104"/>
                  </a:cxn>
                  <a:cxn ang="0">
                    <a:pos x="118" y="102"/>
                  </a:cxn>
                  <a:cxn ang="0">
                    <a:pos x="116" y="100"/>
                  </a:cxn>
                  <a:cxn ang="0">
                    <a:pos x="114" y="98"/>
                  </a:cxn>
                  <a:cxn ang="0">
                    <a:pos x="111" y="97"/>
                  </a:cxn>
                  <a:cxn ang="0">
                    <a:pos x="108" y="96"/>
                  </a:cxn>
                  <a:cxn ang="0">
                    <a:pos x="106" y="96"/>
                  </a:cxn>
                  <a:cxn ang="0">
                    <a:pos x="103" y="96"/>
                  </a:cxn>
                  <a:cxn ang="0">
                    <a:pos x="70" y="56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39" y="68"/>
                  </a:cxn>
                  <a:cxn ang="0">
                    <a:pos x="142" y="66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5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8"/>
                  </a:cxn>
                  <a:cxn ang="0">
                    <a:pos x="92" y="48"/>
                  </a:cxn>
                  <a:cxn ang="0">
                    <a:pos x="84" y="31"/>
                  </a:cxn>
                  <a:cxn ang="0">
                    <a:pos x="85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6" y="125"/>
                    </a:lnTo>
                    <a:lnTo>
                      <a:pt x="95" y="125"/>
                    </a:lnTo>
                    <a:lnTo>
                      <a:pt x="95" y="221"/>
                    </a:lnTo>
                    <a:lnTo>
                      <a:pt x="120" y="221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4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7" y="101"/>
                    </a:lnTo>
                    <a:lnTo>
                      <a:pt x="116" y="100"/>
                    </a:lnTo>
                    <a:lnTo>
                      <a:pt x="115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4" y="96"/>
                    </a:lnTo>
                    <a:lnTo>
                      <a:pt x="103" y="96"/>
                    </a:lnTo>
                    <a:lnTo>
                      <a:pt x="57" y="94"/>
                    </a:lnTo>
                    <a:lnTo>
                      <a:pt x="70" y="56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2" y="66"/>
                    </a:lnTo>
                    <a:lnTo>
                      <a:pt x="142" y="65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92" y="48"/>
                    </a:lnTo>
                    <a:lnTo>
                      <a:pt x="83" y="33"/>
                    </a:lnTo>
                    <a:lnTo>
                      <a:pt x="84" y="31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699" name="Freeform 27"/>
            <p:cNvSpPr>
              <a:spLocks/>
            </p:cNvSpPr>
            <p:nvPr/>
          </p:nvSpPr>
          <p:spPr bwMode="auto">
            <a:xfrm>
              <a:off x="1756" y="1468"/>
              <a:ext cx="186" cy="306"/>
            </a:xfrm>
            <a:custGeom>
              <a:avLst/>
              <a:gdLst/>
              <a:ahLst/>
              <a:cxnLst>
                <a:cxn ang="0">
                  <a:pos x="208" y="276"/>
                </a:cxn>
                <a:cxn ang="0">
                  <a:pos x="192" y="276"/>
                </a:cxn>
                <a:cxn ang="0">
                  <a:pos x="165" y="241"/>
                </a:cxn>
                <a:cxn ang="0">
                  <a:pos x="127" y="177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5"/>
                </a:cxn>
                <a:cxn ang="0">
                  <a:pos x="162" y="147"/>
                </a:cxn>
                <a:cxn ang="0">
                  <a:pos x="171" y="147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2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39"/>
                </a:cxn>
                <a:cxn ang="0">
                  <a:pos x="58" y="122"/>
                </a:cxn>
                <a:cxn ang="0">
                  <a:pos x="67" y="114"/>
                </a:cxn>
                <a:cxn ang="0">
                  <a:pos x="73" y="120"/>
                </a:cxn>
                <a:cxn ang="0">
                  <a:pos x="71" y="147"/>
                </a:cxn>
                <a:cxn ang="0">
                  <a:pos x="64" y="175"/>
                </a:cxn>
                <a:cxn ang="0">
                  <a:pos x="55" y="206"/>
                </a:cxn>
                <a:cxn ang="0">
                  <a:pos x="34" y="237"/>
                </a:cxn>
                <a:cxn ang="0">
                  <a:pos x="8" y="268"/>
                </a:cxn>
                <a:cxn ang="0">
                  <a:pos x="0" y="285"/>
                </a:cxn>
                <a:cxn ang="0">
                  <a:pos x="20" y="305"/>
                </a:cxn>
                <a:cxn ang="0">
                  <a:pos x="34" y="302"/>
                </a:cxn>
                <a:cxn ang="0">
                  <a:pos x="24" y="289"/>
                </a:cxn>
                <a:cxn ang="0">
                  <a:pos x="31" y="272"/>
                </a:cxn>
                <a:cxn ang="0">
                  <a:pos x="64" y="234"/>
                </a:cxn>
                <a:cxn ang="0">
                  <a:pos x="88" y="206"/>
                </a:cxn>
                <a:cxn ang="0">
                  <a:pos x="99" y="200"/>
                </a:cxn>
                <a:cxn ang="0">
                  <a:pos x="114" y="209"/>
                </a:cxn>
                <a:cxn ang="0">
                  <a:pos x="148" y="255"/>
                </a:cxn>
                <a:cxn ang="0">
                  <a:pos x="175" y="294"/>
                </a:cxn>
                <a:cxn ang="0">
                  <a:pos x="186" y="297"/>
                </a:cxn>
                <a:cxn ang="0">
                  <a:pos x="200" y="287"/>
                </a:cxn>
              </a:cxnLst>
              <a:rect l="0" t="0" r="r" b="b"/>
              <a:pathLst>
                <a:path w="209" h="306">
                  <a:moveTo>
                    <a:pt x="207" y="281"/>
                  </a:moveTo>
                  <a:lnTo>
                    <a:pt x="208" y="276"/>
                  </a:lnTo>
                  <a:lnTo>
                    <a:pt x="200" y="277"/>
                  </a:lnTo>
                  <a:lnTo>
                    <a:pt x="192" y="276"/>
                  </a:lnTo>
                  <a:lnTo>
                    <a:pt x="182" y="268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7"/>
                  </a:lnTo>
                  <a:lnTo>
                    <a:pt x="118" y="159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5"/>
                  </a:lnTo>
                  <a:lnTo>
                    <a:pt x="154" y="143"/>
                  </a:lnTo>
                  <a:lnTo>
                    <a:pt x="162" y="147"/>
                  </a:lnTo>
                  <a:lnTo>
                    <a:pt x="167" y="149"/>
                  </a:lnTo>
                  <a:lnTo>
                    <a:pt x="171" y="147"/>
                  </a:lnTo>
                  <a:lnTo>
                    <a:pt x="174" y="143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2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2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4"/>
                  </a:lnTo>
                  <a:lnTo>
                    <a:pt x="43" y="128"/>
                  </a:lnTo>
                  <a:lnTo>
                    <a:pt x="42" y="143"/>
                  </a:lnTo>
                  <a:lnTo>
                    <a:pt x="42" y="153"/>
                  </a:lnTo>
                  <a:lnTo>
                    <a:pt x="42" y="160"/>
                  </a:lnTo>
                  <a:lnTo>
                    <a:pt x="43" y="166"/>
                  </a:lnTo>
                  <a:lnTo>
                    <a:pt x="46" y="168"/>
                  </a:lnTo>
                  <a:lnTo>
                    <a:pt x="51" y="170"/>
                  </a:lnTo>
                  <a:lnTo>
                    <a:pt x="54" y="168"/>
                  </a:lnTo>
                  <a:lnTo>
                    <a:pt x="55" y="166"/>
                  </a:lnTo>
                  <a:lnTo>
                    <a:pt x="55" y="155"/>
                  </a:lnTo>
                  <a:lnTo>
                    <a:pt x="55" y="139"/>
                  </a:lnTo>
                  <a:lnTo>
                    <a:pt x="56" y="129"/>
                  </a:lnTo>
                  <a:lnTo>
                    <a:pt x="58" y="122"/>
                  </a:lnTo>
                  <a:lnTo>
                    <a:pt x="61" y="116"/>
                  </a:lnTo>
                  <a:lnTo>
                    <a:pt x="67" y="114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1"/>
                  </a:lnTo>
                  <a:lnTo>
                    <a:pt x="71" y="147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2"/>
                  </a:lnTo>
                  <a:lnTo>
                    <a:pt x="55" y="206"/>
                  </a:lnTo>
                  <a:lnTo>
                    <a:pt x="43" y="225"/>
                  </a:lnTo>
                  <a:lnTo>
                    <a:pt x="34" y="237"/>
                  </a:lnTo>
                  <a:lnTo>
                    <a:pt x="18" y="255"/>
                  </a:lnTo>
                  <a:lnTo>
                    <a:pt x="8" y="268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8" y="294"/>
                  </a:lnTo>
                  <a:lnTo>
                    <a:pt x="20" y="305"/>
                  </a:lnTo>
                  <a:lnTo>
                    <a:pt x="31" y="305"/>
                  </a:lnTo>
                  <a:lnTo>
                    <a:pt x="34" y="302"/>
                  </a:lnTo>
                  <a:lnTo>
                    <a:pt x="29" y="296"/>
                  </a:lnTo>
                  <a:lnTo>
                    <a:pt x="24" y="289"/>
                  </a:lnTo>
                  <a:lnTo>
                    <a:pt x="24" y="284"/>
                  </a:lnTo>
                  <a:lnTo>
                    <a:pt x="31" y="272"/>
                  </a:lnTo>
                  <a:lnTo>
                    <a:pt x="44" y="259"/>
                  </a:lnTo>
                  <a:lnTo>
                    <a:pt x="64" y="234"/>
                  </a:lnTo>
                  <a:lnTo>
                    <a:pt x="81" y="213"/>
                  </a:lnTo>
                  <a:lnTo>
                    <a:pt x="88" y="206"/>
                  </a:lnTo>
                  <a:lnTo>
                    <a:pt x="92" y="201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09"/>
                  </a:lnTo>
                  <a:lnTo>
                    <a:pt x="130" y="230"/>
                  </a:lnTo>
                  <a:lnTo>
                    <a:pt x="148" y="255"/>
                  </a:lnTo>
                  <a:lnTo>
                    <a:pt x="165" y="280"/>
                  </a:lnTo>
                  <a:lnTo>
                    <a:pt x="175" y="294"/>
                  </a:lnTo>
                  <a:lnTo>
                    <a:pt x="179" y="297"/>
                  </a:lnTo>
                  <a:lnTo>
                    <a:pt x="186" y="297"/>
                  </a:lnTo>
                  <a:lnTo>
                    <a:pt x="192" y="292"/>
                  </a:lnTo>
                  <a:lnTo>
                    <a:pt x="200" y="287"/>
                  </a:lnTo>
                  <a:lnTo>
                    <a:pt x="207" y="281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232" y="1458"/>
              <a:ext cx="241" cy="326"/>
              <a:chOff x="1386" y="1458"/>
              <a:chExt cx="271" cy="326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1386" y="1458"/>
                <a:ext cx="271" cy="326"/>
                <a:chOff x="1386" y="1458"/>
                <a:chExt cx="271" cy="326"/>
              </a:xfrm>
            </p:grpSpPr>
            <p:sp>
              <p:nvSpPr>
                <p:cNvPr id="2716702" name="AutoShape 30"/>
                <p:cNvSpPr>
                  <a:spLocks noChangeArrowheads="1"/>
                </p:cNvSpPr>
                <p:nvPr/>
              </p:nvSpPr>
              <p:spPr bwMode="auto">
                <a:xfrm>
                  <a:off x="1386" y="1510"/>
                  <a:ext cx="271" cy="27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450" y="1458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04" name="Oval 32"/>
              <p:cNvSpPr>
                <a:spLocks noChangeArrowheads="1"/>
              </p:cNvSpPr>
              <p:nvPr/>
            </p:nvSpPr>
            <p:spPr bwMode="auto">
              <a:xfrm>
                <a:off x="1472" y="1486"/>
                <a:ext cx="27" cy="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05" name="AutoShape 33"/>
              <p:cNvSpPr>
                <a:spLocks noChangeArrowheads="1"/>
              </p:cNvSpPr>
              <p:nvPr/>
            </p:nvSpPr>
            <p:spPr bwMode="auto">
              <a:xfrm>
                <a:off x="1418" y="1640"/>
                <a:ext cx="145" cy="59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321050" y="3046413"/>
            <a:ext cx="1441450" cy="517525"/>
            <a:chOff x="2353" y="1795"/>
            <a:chExt cx="1022" cy="326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353" y="1795"/>
              <a:ext cx="217" cy="326"/>
              <a:chOff x="2353" y="1795"/>
              <a:chExt cx="217" cy="326"/>
            </a:xfrm>
          </p:grpSpPr>
          <p:sp>
            <p:nvSpPr>
              <p:cNvPr id="2716708" name="AutoShape 36"/>
              <p:cNvSpPr>
                <a:spLocks noChangeArrowheads="1"/>
              </p:cNvSpPr>
              <p:nvPr/>
            </p:nvSpPr>
            <p:spPr bwMode="auto">
              <a:xfrm>
                <a:off x="2353" y="1849"/>
                <a:ext cx="217" cy="272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09" name="AutoShape 37"/>
              <p:cNvSpPr>
                <a:spLocks noChangeArrowheads="1"/>
              </p:cNvSpPr>
              <p:nvPr/>
            </p:nvSpPr>
            <p:spPr bwMode="auto">
              <a:xfrm>
                <a:off x="2404" y="1795"/>
                <a:ext cx="166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0" name="AutoShape 38"/>
              <p:cNvSpPr>
                <a:spLocks noChangeArrowheads="1"/>
              </p:cNvSpPr>
              <p:nvPr/>
            </p:nvSpPr>
            <p:spPr bwMode="auto">
              <a:xfrm>
                <a:off x="2396" y="1869"/>
                <a:ext cx="111" cy="18"/>
              </a:xfrm>
              <a:prstGeom prst="parallelogram">
                <a:avLst>
                  <a:gd name="adj" fmla="val 15413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2897" y="1838"/>
              <a:ext cx="211" cy="270"/>
              <a:chOff x="2897" y="1838"/>
              <a:chExt cx="211" cy="270"/>
            </a:xfrm>
          </p:grpSpPr>
          <p:sp>
            <p:nvSpPr>
              <p:cNvPr id="2716712" name="Freeform 40"/>
              <p:cNvSpPr>
                <a:spLocks/>
              </p:cNvSpPr>
              <p:nvPr/>
            </p:nvSpPr>
            <p:spPr bwMode="auto">
              <a:xfrm>
                <a:off x="3033" y="196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3" name="Rectangle 41"/>
              <p:cNvSpPr>
                <a:spLocks noChangeArrowheads="1"/>
              </p:cNvSpPr>
              <p:nvPr/>
            </p:nvSpPr>
            <p:spPr bwMode="auto">
              <a:xfrm>
                <a:off x="3028" y="1963"/>
                <a:ext cx="80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4" name="Rectangle 42"/>
              <p:cNvSpPr>
                <a:spLocks noChangeArrowheads="1"/>
              </p:cNvSpPr>
              <p:nvPr/>
            </p:nvSpPr>
            <p:spPr bwMode="auto">
              <a:xfrm>
                <a:off x="3036" y="202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5" name="Rectangle 43"/>
              <p:cNvSpPr>
                <a:spLocks noChangeArrowheads="1"/>
              </p:cNvSpPr>
              <p:nvPr/>
            </p:nvSpPr>
            <p:spPr bwMode="auto">
              <a:xfrm>
                <a:off x="2898" y="2022"/>
                <a:ext cx="78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6" name="Oval 44"/>
              <p:cNvSpPr>
                <a:spLocks noChangeArrowheads="1"/>
              </p:cNvSpPr>
              <p:nvPr/>
            </p:nvSpPr>
            <p:spPr bwMode="auto">
              <a:xfrm>
                <a:off x="2959" y="1838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7" name="Freeform 45"/>
              <p:cNvSpPr>
                <a:spLocks/>
              </p:cNvSpPr>
              <p:nvPr/>
            </p:nvSpPr>
            <p:spPr bwMode="auto">
              <a:xfrm>
                <a:off x="2897" y="1884"/>
                <a:ext cx="144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1" y="126"/>
                  </a:cxn>
                  <a:cxn ang="0">
                    <a:pos x="15" y="126"/>
                  </a:cxn>
                  <a:cxn ang="0">
                    <a:pos x="93" y="223"/>
                  </a:cxn>
                  <a:cxn ang="0">
                    <a:pos x="118" y="107"/>
                  </a:cxn>
                  <a:cxn ang="0">
                    <a:pos x="117" y="105"/>
                  </a:cxn>
                  <a:cxn ang="0">
                    <a:pos x="116" y="103"/>
                  </a:cxn>
                  <a:cxn ang="0">
                    <a:pos x="114" y="101"/>
                  </a:cxn>
                  <a:cxn ang="0">
                    <a:pos x="112" y="99"/>
                  </a:cxn>
                  <a:cxn ang="0">
                    <a:pos x="110" y="98"/>
                  </a:cxn>
                  <a:cxn ang="0">
                    <a:pos x="107" y="97"/>
                  </a:cxn>
                  <a:cxn ang="0">
                    <a:pos x="104" y="97"/>
                  </a:cxn>
                  <a:cxn ang="0">
                    <a:pos x="102" y="97"/>
                  </a:cxn>
                  <a:cxn ang="0">
                    <a:pos x="69" y="57"/>
                  </a:cxn>
                  <a:cxn ang="0">
                    <a:pos x="133" y="70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40" y="67"/>
                  </a:cxn>
                  <a:cxn ang="0">
                    <a:pos x="142" y="65"/>
                  </a:cxn>
                  <a:cxn ang="0">
                    <a:pos x="142" y="62"/>
                  </a:cxn>
                  <a:cxn ang="0">
                    <a:pos x="143" y="59"/>
                  </a:cxn>
                  <a:cxn ang="0">
                    <a:pos x="142" y="56"/>
                  </a:cxn>
                  <a:cxn ang="0">
                    <a:pos x="141" y="53"/>
                  </a:cxn>
                  <a:cxn ang="0">
                    <a:pos x="139" y="51"/>
                  </a:cxn>
                  <a:cxn ang="0">
                    <a:pos x="137" y="49"/>
                  </a:cxn>
                  <a:cxn ang="0">
                    <a:pos x="134" y="49"/>
                  </a:cxn>
                  <a:cxn ang="0">
                    <a:pos x="91" y="49"/>
                  </a:cxn>
                  <a:cxn ang="0">
                    <a:pos x="83" y="32"/>
                  </a:cxn>
                  <a:cxn ang="0">
                    <a:pos x="84" y="28"/>
                  </a:cxn>
                  <a:cxn ang="0">
                    <a:pos x="84" y="23"/>
                  </a:cxn>
                  <a:cxn ang="0">
                    <a:pos x="84" y="18"/>
                  </a:cxn>
                  <a:cxn ang="0">
                    <a:pos x="83" y="14"/>
                  </a:cxn>
                  <a:cxn ang="0">
                    <a:pos x="82" y="11"/>
                  </a:cxn>
                  <a:cxn ang="0">
                    <a:pos x="79" y="8"/>
                  </a:cxn>
                  <a:cxn ang="0">
                    <a:pos x="76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4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6"/>
                    </a:lnTo>
                    <a:lnTo>
                      <a:pt x="13" y="126"/>
                    </a:lnTo>
                    <a:lnTo>
                      <a:pt x="15" y="126"/>
                    </a:lnTo>
                    <a:lnTo>
                      <a:pt x="93" y="126"/>
                    </a:lnTo>
                    <a:lnTo>
                      <a:pt x="93" y="223"/>
                    </a:lnTo>
                    <a:lnTo>
                      <a:pt x="118" y="223"/>
                    </a:lnTo>
                    <a:lnTo>
                      <a:pt x="118" y="107"/>
                    </a:lnTo>
                    <a:lnTo>
                      <a:pt x="118" y="106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6" y="102"/>
                    </a:lnTo>
                    <a:lnTo>
                      <a:pt x="114" y="101"/>
                    </a:lnTo>
                    <a:lnTo>
                      <a:pt x="114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7"/>
                    </a:lnTo>
                    <a:lnTo>
                      <a:pt x="56" y="95"/>
                    </a:lnTo>
                    <a:lnTo>
                      <a:pt x="69" y="57"/>
                    </a:lnTo>
                    <a:lnTo>
                      <a:pt x="78" y="70"/>
                    </a:lnTo>
                    <a:lnTo>
                      <a:pt x="133" y="70"/>
                    </a:lnTo>
                    <a:lnTo>
                      <a:pt x="134" y="70"/>
                    </a:lnTo>
                    <a:lnTo>
                      <a:pt x="135" y="70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2" y="65"/>
                    </a:lnTo>
                    <a:lnTo>
                      <a:pt x="142" y="64"/>
                    </a:lnTo>
                    <a:lnTo>
                      <a:pt x="142" y="62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3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1" y="53"/>
                    </a:lnTo>
                    <a:lnTo>
                      <a:pt x="140" y="52"/>
                    </a:lnTo>
                    <a:lnTo>
                      <a:pt x="139" y="51"/>
                    </a:lnTo>
                    <a:lnTo>
                      <a:pt x="138" y="50"/>
                    </a:lnTo>
                    <a:lnTo>
                      <a:pt x="137" y="49"/>
                    </a:lnTo>
                    <a:lnTo>
                      <a:pt x="136" y="49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91" y="49"/>
                    </a:lnTo>
                    <a:lnTo>
                      <a:pt x="82" y="33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4" y="21"/>
                    </a:lnTo>
                    <a:lnTo>
                      <a:pt x="84" y="18"/>
                    </a:lnTo>
                    <a:lnTo>
                      <a:pt x="84" y="16"/>
                    </a:lnTo>
                    <a:lnTo>
                      <a:pt x="83" y="14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0" y="10"/>
                    </a:lnTo>
                    <a:lnTo>
                      <a:pt x="79" y="8"/>
                    </a:lnTo>
                    <a:lnTo>
                      <a:pt x="78" y="7"/>
                    </a:lnTo>
                    <a:lnTo>
                      <a:pt x="76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45" y="7"/>
                    </a:lnTo>
                    <a:lnTo>
                      <a:pt x="43" y="9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18" name="Freeform 46"/>
            <p:cNvSpPr>
              <a:spLocks/>
            </p:cNvSpPr>
            <p:nvPr/>
          </p:nvSpPr>
          <p:spPr bwMode="auto">
            <a:xfrm>
              <a:off x="3166" y="1805"/>
              <a:ext cx="209" cy="308"/>
            </a:xfrm>
            <a:custGeom>
              <a:avLst/>
              <a:gdLst/>
              <a:ahLst/>
              <a:cxnLst>
                <a:cxn ang="0">
                  <a:pos x="208" y="278"/>
                </a:cxn>
                <a:cxn ang="0">
                  <a:pos x="192" y="278"/>
                </a:cxn>
                <a:cxn ang="0">
                  <a:pos x="165" y="242"/>
                </a:cxn>
                <a:cxn ang="0">
                  <a:pos x="127" y="179"/>
                </a:cxn>
                <a:cxn ang="0">
                  <a:pos x="116" y="150"/>
                </a:cxn>
                <a:cxn ang="0">
                  <a:pos x="119" y="130"/>
                </a:cxn>
                <a:cxn ang="0">
                  <a:pos x="128" y="126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2"/>
                </a:cxn>
                <a:cxn ang="0">
                  <a:pos x="164" y="130"/>
                </a:cxn>
                <a:cxn ang="0">
                  <a:pos x="141" y="114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60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60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5"/>
                </a:cxn>
                <a:cxn ang="0">
                  <a:pos x="43" y="128"/>
                </a:cxn>
                <a:cxn ang="0">
                  <a:pos x="42" y="154"/>
                </a:cxn>
                <a:cxn ang="0">
                  <a:pos x="43" y="167"/>
                </a:cxn>
                <a:cxn ang="0">
                  <a:pos x="51" y="171"/>
                </a:cxn>
                <a:cxn ang="0">
                  <a:pos x="55" y="167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6"/>
                </a:cxn>
                <a:cxn ang="0">
                  <a:pos x="55" y="208"/>
                </a:cxn>
                <a:cxn ang="0">
                  <a:pos x="34" y="238"/>
                </a:cxn>
                <a:cxn ang="0">
                  <a:pos x="8" y="270"/>
                </a:cxn>
                <a:cxn ang="0">
                  <a:pos x="0" y="287"/>
                </a:cxn>
                <a:cxn ang="0">
                  <a:pos x="20" y="307"/>
                </a:cxn>
                <a:cxn ang="0">
                  <a:pos x="34" y="304"/>
                </a:cxn>
                <a:cxn ang="0">
                  <a:pos x="24" y="291"/>
                </a:cxn>
                <a:cxn ang="0">
                  <a:pos x="31" y="274"/>
                </a:cxn>
                <a:cxn ang="0">
                  <a:pos x="64" y="236"/>
                </a:cxn>
                <a:cxn ang="0">
                  <a:pos x="88" y="208"/>
                </a:cxn>
                <a:cxn ang="0">
                  <a:pos x="99" y="201"/>
                </a:cxn>
                <a:cxn ang="0">
                  <a:pos x="114" y="210"/>
                </a:cxn>
                <a:cxn ang="0">
                  <a:pos x="148" y="257"/>
                </a:cxn>
                <a:cxn ang="0">
                  <a:pos x="175" y="296"/>
                </a:cxn>
                <a:cxn ang="0">
                  <a:pos x="186" y="299"/>
                </a:cxn>
                <a:cxn ang="0">
                  <a:pos x="200" y="288"/>
                </a:cxn>
              </a:cxnLst>
              <a:rect l="0" t="0" r="r" b="b"/>
              <a:pathLst>
                <a:path w="209" h="308">
                  <a:moveTo>
                    <a:pt x="207" y="283"/>
                  </a:moveTo>
                  <a:lnTo>
                    <a:pt x="208" y="278"/>
                  </a:lnTo>
                  <a:lnTo>
                    <a:pt x="200" y="279"/>
                  </a:lnTo>
                  <a:lnTo>
                    <a:pt x="192" y="278"/>
                  </a:lnTo>
                  <a:lnTo>
                    <a:pt x="182" y="270"/>
                  </a:lnTo>
                  <a:lnTo>
                    <a:pt x="165" y="242"/>
                  </a:lnTo>
                  <a:lnTo>
                    <a:pt x="140" y="201"/>
                  </a:lnTo>
                  <a:lnTo>
                    <a:pt x="127" y="179"/>
                  </a:lnTo>
                  <a:lnTo>
                    <a:pt x="118" y="160"/>
                  </a:lnTo>
                  <a:lnTo>
                    <a:pt x="116" y="150"/>
                  </a:lnTo>
                  <a:lnTo>
                    <a:pt x="116" y="138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28" y="126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50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2"/>
                  </a:lnTo>
                  <a:lnTo>
                    <a:pt x="171" y="138"/>
                  </a:lnTo>
                  <a:lnTo>
                    <a:pt x="164" y="130"/>
                  </a:lnTo>
                  <a:lnTo>
                    <a:pt x="149" y="120"/>
                  </a:lnTo>
                  <a:lnTo>
                    <a:pt x="141" y="114"/>
                  </a:lnTo>
                  <a:lnTo>
                    <a:pt x="136" y="105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60"/>
                  </a:lnTo>
                  <a:lnTo>
                    <a:pt x="114" y="56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9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60"/>
                  </a:lnTo>
                  <a:lnTo>
                    <a:pt x="73" y="64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5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4"/>
                  </a:lnTo>
                  <a:lnTo>
                    <a:pt x="42" y="161"/>
                  </a:lnTo>
                  <a:lnTo>
                    <a:pt x="43" y="167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4" y="169"/>
                  </a:lnTo>
                  <a:lnTo>
                    <a:pt x="55" y="167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30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3"/>
                  </a:lnTo>
                  <a:lnTo>
                    <a:pt x="64" y="176"/>
                  </a:lnTo>
                  <a:lnTo>
                    <a:pt x="60" y="193"/>
                  </a:lnTo>
                  <a:lnTo>
                    <a:pt x="55" y="208"/>
                  </a:lnTo>
                  <a:lnTo>
                    <a:pt x="43" y="226"/>
                  </a:lnTo>
                  <a:lnTo>
                    <a:pt x="34" y="238"/>
                  </a:lnTo>
                  <a:lnTo>
                    <a:pt x="18" y="257"/>
                  </a:lnTo>
                  <a:lnTo>
                    <a:pt x="8" y="270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8" y="296"/>
                  </a:lnTo>
                  <a:lnTo>
                    <a:pt x="20" y="307"/>
                  </a:lnTo>
                  <a:lnTo>
                    <a:pt x="31" y="307"/>
                  </a:lnTo>
                  <a:lnTo>
                    <a:pt x="34" y="304"/>
                  </a:lnTo>
                  <a:lnTo>
                    <a:pt x="29" y="298"/>
                  </a:lnTo>
                  <a:lnTo>
                    <a:pt x="24" y="291"/>
                  </a:lnTo>
                  <a:lnTo>
                    <a:pt x="24" y="286"/>
                  </a:lnTo>
                  <a:lnTo>
                    <a:pt x="31" y="274"/>
                  </a:lnTo>
                  <a:lnTo>
                    <a:pt x="44" y="261"/>
                  </a:lnTo>
                  <a:lnTo>
                    <a:pt x="64" y="236"/>
                  </a:lnTo>
                  <a:lnTo>
                    <a:pt x="81" y="214"/>
                  </a:lnTo>
                  <a:lnTo>
                    <a:pt x="88" y="208"/>
                  </a:lnTo>
                  <a:lnTo>
                    <a:pt x="92" y="202"/>
                  </a:lnTo>
                  <a:lnTo>
                    <a:pt x="99" y="201"/>
                  </a:lnTo>
                  <a:lnTo>
                    <a:pt x="106" y="205"/>
                  </a:lnTo>
                  <a:lnTo>
                    <a:pt x="114" y="210"/>
                  </a:lnTo>
                  <a:lnTo>
                    <a:pt x="130" y="232"/>
                  </a:lnTo>
                  <a:lnTo>
                    <a:pt x="148" y="257"/>
                  </a:lnTo>
                  <a:lnTo>
                    <a:pt x="165" y="282"/>
                  </a:lnTo>
                  <a:lnTo>
                    <a:pt x="175" y="296"/>
                  </a:lnTo>
                  <a:lnTo>
                    <a:pt x="179" y="299"/>
                  </a:lnTo>
                  <a:lnTo>
                    <a:pt x="186" y="299"/>
                  </a:lnTo>
                  <a:lnTo>
                    <a:pt x="192" y="294"/>
                  </a:lnTo>
                  <a:lnTo>
                    <a:pt x="200" y="288"/>
                  </a:lnTo>
                  <a:lnTo>
                    <a:pt x="207" y="283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576" y="1795"/>
              <a:ext cx="273" cy="326"/>
              <a:chOff x="2576" y="1795"/>
              <a:chExt cx="273" cy="326"/>
            </a:xfrm>
          </p:grpSpPr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2576" y="1795"/>
                <a:ext cx="273" cy="326"/>
                <a:chOff x="2576" y="1795"/>
                <a:chExt cx="273" cy="326"/>
              </a:xfrm>
            </p:grpSpPr>
            <p:sp>
              <p:nvSpPr>
                <p:cNvPr id="2716721" name="AutoShape 49"/>
                <p:cNvSpPr>
                  <a:spLocks noChangeArrowheads="1"/>
                </p:cNvSpPr>
                <p:nvPr/>
              </p:nvSpPr>
              <p:spPr bwMode="auto">
                <a:xfrm>
                  <a:off x="2576" y="1849"/>
                  <a:ext cx="273" cy="272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22" name="AutoShape 50"/>
                <p:cNvSpPr>
                  <a:spLocks noChangeArrowheads="1"/>
                </p:cNvSpPr>
                <p:nvPr/>
              </p:nvSpPr>
              <p:spPr bwMode="auto">
                <a:xfrm>
                  <a:off x="2642" y="1795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23" name="Oval 51"/>
              <p:cNvSpPr>
                <a:spLocks noChangeArrowheads="1"/>
              </p:cNvSpPr>
              <p:nvPr/>
            </p:nvSpPr>
            <p:spPr bwMode="auto">
              <a:xfrm>
                <a:off x="2662" y="1823"/>
                <a:ext cx="27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4" name="AutoShape 52"/>
              <p:cNvSpPr>
                <a:spLocks noChangeArrowheads="1"/>
              </p:cNvSpPr>
              <p:nvPr/>
            </p:nvSpPr>
            <p:spPr bwMode="auto">
              <a:xfrm>
                <a:off x="2608" y="1976"/>
                <a:ext cx="145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999038" y="3492500"/>
            <a:ext cx="1446212" cy="517525"/>
            <a:chOff x="3543" y="2076"/>
            <a:chExt cx="1024" cy="326"/>
          </a:xfrm>
        </p:grpSpPr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3543" y="2076"/>
              <a:ext cx="216" cy="326"/>
              <a:chOff x="3543" y="2076"/>
              <a:chExt cx="216" cy="326"/>
            </a:xfrm>
          </p:grpSpPr>
          <p:sp>
            <p:nvSpPr>
              <p:cNvPr id="2716727" name="AutoShape 55"/>
              <p:cNvSpPr>
                <a:spLocks noChangeArrowheads="1"/>
              </p:cNvSpPr>
              <p:nvPr/>
            </p:nvSpPr>
            <p:spPr bwMode="auto">
              <a:xfrm>
                <a:off x="3543" y="2129"/>
                <a:ext cx="216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8" name="AutoShape 56"/>
              <p:cNvSpPr>
                <a:spLocks noChangeArrowheads="1"/>
              </p:cNvSpPr>
              <p:nvPr/>
            </p:nvSpPr>
            <p:spPr bwMode="auto">
              <a:xfrm>
                <a:off x="3594" y="2076"/>
                <a:ext cx="165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9" name="AutoShape 57"/>
              <p:cNvSpPr>
                <a:spLocks noChangeArrowheads="1"/>
              </p:cNvSpPr>
              <p:nvPr/>
            </p:nvSpPr>
            <p:spPr bwMode="auto">
              <a:xfrm>
                <a:off x="3585" y="2150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088" y="2120"/>
              <a:ext cx="210" cy="268"/>
              <a:chOff x="4088" y="2120"/>
              <a:chExt cx="210" cy="268"/>
            </a:xfrm>
          </p:grpSpPr>
          <p:sp>
            <p:nvSpPr>
              <p:cNvPr id="2716731" name="Freeform 59"/>
              <p:cNvSpPr>
                <a:spLocks/>
              </p:cNvSpPr>
              <p:nvPr/>
            </p:nvSpPr>
            <p:spPr bwMode="auto">
              <a:xfrm>
                <a:off x="4223" y="224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2" name="Rectangle 60"/>
              <p:cNvSpPr>
                <a:spLocks noChangeArrowheads="1"/>
              </p:cNvSpPr>
              <p:nvPr/>
            </p:nvSpPr>
            <p:spPr bwMode="auto">
              <a:xfrm>
                <a:off x="4218" y="2243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3" name="Rectangle 61"/>
              <p:cNvSpPr>
                <a:spLocks noChangeArrowheads="1"/>
              </p:cNvSpPr>
              <p:nvPr/>
            </p:nvSpPr>
            <p:spPr bwMode="auto">
              <a:xfrm>
                <a:off x="4226" y="230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4" name="Rectangle 62"/>
              <p:cNvSpPr>
                <a:spLocks noChangeArrowheads="1"/>
              </p:cNvSpPr>
              <p:nvPr/>
            </p:nvSpPr>
            <p:spPr bwMode="auto">
              <a:xfrm>
                <a:off x="4090" y="2302"/>
                <a:ext cx="76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5" name="Oval 63"/>
              <p:cNvSpPr>
                <a:spLocks noChangeArrowheads="1"/>
              </p:cNvSpPr>
              <p:nvPr/>
            </p:nvSpPr>
            <p:spPr bwMode="auto">
              <a:xfrm>
                <a:off x="4149" y="2120"/>
                <a:ext cx="24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6" name="Freeform 64"/>
              <p:cNvSpPr>
                <a:spLocks/>
              </p:cNvSpPr>
              <p:nvPr/>
            </p:nvSpPr>
            <p:spPr bwMode="auto">
              <a:xfrm>
                <a:off x="4088" y="2166"/>
                <a:ext cx="145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5" y="125"/>
                  </a:cxn>
                  <a:cxn ang="0">
                    <a:pos x="94" y="221"/>
                  </a:cxn>
                  <a:cxn ang="0">
                    <a:pos x="119" y="106"/>
                  </a:cxn>
                  <a:cxn ang="0">
                    <a:pos x="118" y="104"/>
                  </a:cxn>
                  <a:cxn ang="0">
                    <a:pos x="117" y="102"/>
                  </a:cxn>
                  <a:cxn ang="0">
                    <a:pos x="115" y="100"/>
                  </a:cxn>
                  <a:cxn ang="0">
                    <a:pos x="113" y="98"/>
                  </a:cxn>
                  <a:cxn ang="0">
                    <a:pos x="111" y="97"/>
                  </a:cxn>
                  <a:cxn ang="0">
                    <a:pos x="107" y="96"/>
                  </a:cxn>
                  <a:cxn ang="0">
                    <a:pos x="105" y="96"/>
                  </a:cxn>
                  <a:cxn ang="0">
                    <a:pos x="102" y="96"/>
                  </a:cxn>
                  <a:cxn ang="0">
                    <a:pos x="69" y="56"/>
                  </a:cxn>
                  <a:cxn ang="0">
                    <a:pos x="134" y="70"/>
                  </a:cxn>
                  <a:cxn ang="0">
                    <a:pos x="136" y="69"/>
                  </a:cxn>
                  <a:cxn ang="0">
                    <a:pos x="138" y="68"/>
                  </a:cxn>
                  <a:cxn ang="0">
                    <a:pos x="141" y="66"/>
                  </a:cxn>
                  <a:cxn ang="0">
                    <a:pos x="143" y="65"/>
                  </a:cxn>
                  <a:cxn ang="0">
                    <a:pos x="143" y="62"/>
                  </a:cxn>
                  <a:cxn ang="0">
                    <a:pos x="144" y="59"/>
                  </a:cxn>
                  <a:cxn ang="0">
                    <a:pos x="143" y="55"/>
                  </a:cxn>
                  <a:cxn ang="0">
                    <a:pos x="142" y="53"/>
                  </a:cxn>
                  <a:cxn ang="0">
                    <a:pos x="140" y="51"/>
                  </a:cxn>
                  <a:cxn ang="0">
                    <a:pos x="138" y="49"/>
                  </a:cxn>
                  <a:cxn ang="0">
                    <a:pos x="135" y="48"/>
                  </a:cxn>
                  <a:cxn ang="0">
                    <a:pos x="91" y="48"/>
                  </a:cxn>
                  <a:cxn ang="0">
                    <a:pos x="84" y="31"/>
                  </a:cxn>
                  <a:cxn ang="0">
                    <a:pos x="84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2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5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5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94" y="125"/>
                    </a:lnTo>
                    <a:lnTo>
                      <a:pt x="94" y="221"/>
                    </a:lnTo>
                    <a:lnTo>
                      <a:pt x="119" y="221"/>
                    </a:lnTo>
                    <a:lnTo>
                      <a:pt x="119" y="106"/>
                    </a:lnTo>
                    <a:lnTo>
                      <a:pt x="119" y="105"/>
                    </a:lnTo>
                    <a:lnTo>
                      <a:pt x="118" y="104"/>
                    </a:lnTo>
                    <a:lnTo>
                      <a:pt x="118" y="102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5" y="96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57" y="94"/>
                    </a:lnTo>
                    <a:lnTo>
                      <a:pt x="69" y="56"/>
                    </a:lnTo>
                    <a:lnTo>
                      <a:pt x="78" y="70"/>
                    </a:lnTo>
                    <a:lnTo>
                      <a:pt x="134" y="70"/>
                    </a:lnTo>
                    <a:lnTo>
                      <a:pt x="135" y="69"/>
                    </a:lnTo>
                    <a:lnTo>
                      <a:pt x="136" y="69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40" y="67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2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4" y="57"/>
                    </a:lnTo>
                    <a:lnTo>
                      <a:pt x="143" y="55"/>
                    </a:lnTo>
                    <a:lnTo>
                      <a:pt x="143" y="54"/>
                    </a:lnTo>
                    <a:lnTo>
                      <a:pt x="142" y="53"/>
                    </a:lnTo>
                    <a:lnTo>
                      <a:pt x="141" y="52"/>
                    </a:lnTo>
                    <a:lnTo>
                      <a:pt x="140" y="51"/>
                    </a:lnTo>
                    <a:lnTo>
                      <a:pt x="139" y="50"/>
                    </a:lnTo>
                    <a:lnTo>
                      <a:pt x="138" y="49"/>
                    </a:lnTo>
                    <a:lnTo>
                      <a:pt x="137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91" y="48"/>
                    </a:lnTo>
                    <a:lnTo>
                      <a:pt x="82" y="33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4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3" y="13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80" y="8"/>
                    </a:lnTo>
                    <a:lnTo>
                      <a:pt x="78" y="7"/>
                    </a:lnTo>
                    <a:lnTo>
                      <a:pt x="77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37" name="Freeform 65"/>
            <p:cNvSpPr>
              <a:spLocks/>
            </p:cNvSpPr>
            <p:nvPr/>
          </p:nvSpPr>
          <p:spPr bwMode="auto">
            <a:xfrm>
              <a:off x="4356" y="2085"/>
              <a:ext cx="211" cy="307"/>
            </a:xfrm>
            <a:custGeom>
              <a:avLst/>
              <a:gdLst/>
              <a:ahLst/>
              <a:cxnLst>
                <a:cxn ang="0">
                  <a:pos x="210" y="277"/>
                </a:cxn>
                <a:cxn ang="0">
                  <a:pos x="194" y="277"/>
                </a:cxn>
                <a:cxn ang="0">
                  <a:pos x="166" y="241"/>
                </a:cxn>
                <a:cxn ang="0">
                  <a:pos x="128" y="178"/>
                </a:cxn>
                <a:cxn ang="0">
                  <a:pos x="118" y="149"/>
                </a:cxn>
                <a:cxn ang="0">
                  <a:pos x="120" y="129"/>
                </a:cxn>
                <a:cxn ang="0">
                  <a:pos x="129" y="125"/>
                </a:cxn>
                <a:cxn ang="0">
                  <a:pos x="144" y="136"/>
                </a:cxn>
                <a:cxn ang="0">
                  <a:pos x="164" y="148"/>
                </a:cxn>
                <a:cxn ang="0">
                  <a:pos x="173" y="148"/>
                </a:cxn>
                <a:cxn ang="0">
                  <a:pos x="174" y="141"/>
                </a:cxn>
                <a:cxn ang="0">
                  <a:pos x="165" y="129"/>
                </a:cxn>
                <a:cxn ang="0">
                  <a:pos x="143" y="113"/>
                </a:cxn>
                <a:cxn ang="0">
                  <a:pos x="133" y="91"/>
                </a:cxn>
                <a:cxn ang="0">
                  <a:pos x="129" y="73"/>
                </a:cxn>
                <a:cxn ang="0">
                  <a:pos x="119" y="59"/>
                </a:cxn>
                <a:cxn ang="0">
                  <a:pos x="115" y="50"/>
                </a:cxn>
                <a:cxn ang="0">
                  <a:pos x="120" y="38"/>
                </a:cxn>
                <a:cxn ang="0">
                  <a:pos x="125" y="25"/>
                </a:cxn>
                <a:cxn ang="0">
                  <a:pos x="122" y="9"/>
                </a:cxn>
                <a:cxn ang="0">
                  <a:pos x="111" y="1"/>
                </a:cxn>
                <a:cxn ang="0">
                  <a:pos x="95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2" y="59"/>
                </a:cxn>
                <a:cxn ang="0">
                  <a:pos x="69" y="67"/>
                </a:cxn>
                <a:cxn ang="0">
                  <a:pos x="58" y="79"/>
                </a:cxn>
                <a:cxn ang="0">
                  <a:pos x="49" y="104"/>
                </a:cxn>
                <a:cxn ang="0">
                  <a:pos x="44" y="128"/>
                </a:cxn>
                <a:cxn ang="0">
                  <a:pos x="42" y="153"/>
                </a:cxn>
                <a:cxn ang="0">
                  <a:pos x="44" y="166"/>
                </a:cxn>
                <a:cxn ang="0">
                  <a:pos x="52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4" y="120"/>
                </a:cxn>
                <a:cxn ang="0">
                  <a:pos x="71" y="148"/>
                </a:cxn>
                <a:cxn ang="0">
                  <a:pos x="65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2" y="273"/>
                </a:cxn>
                <a:cxn ang="0">
                  <a:pos x="65" y="235"/>
                </a:cxn>
                <a:cxn ang="0">
                  <a:pos x="88" y="207"/>
                </a:cxn>
                <a:cxn ang="0">
                  <a:pos x="100" y="200"/>
                </a:cxn>
                <a:cxn ang="0">
                  <a:pos x="115" y="210"/>
                </a:cxn>
                <a:cxn ang="0">
                  <a:pos x="149" y="256"/>
                </a:cxn>
                <a:cxn ang="0">
                  <a:pos x="177" y="295"/>
                </a:cxn>
                <a:cxn ang="0">
                  <a:pos x="188" y="298"/>
                </a:cxn>
                <a:cxn ang="0">
                  <a:pos x="202" y="288"/>
                </a:cxn>
              </a:cxnLst>
              <a:rect l="0" t="0" r="r" b="b"/>
              <a:pathLst>
                <a:path w="211" h="307">
                  <a:moveTo>
                    <a:pt x="209" y="282"/>
                  </a:moveTo>
                  <a:lnTo>
                    <a:pt x="210" y="277"/>
                  </a:lnTo>
                  <a:lnTo>
                    <a:pt x="202" y="278"/>
                  </a:lnTo>
                  <a:lnTo>
                    <a:pt x="194" y="277"/>
                  </a:lnTo>
                  <a:lnTo>
                    <a:pt x="184" y="269"/>
                  </a:lnTo>
                  <a:lnTo>
                    <a:pt x="166" y="241"/>
                  </a:lnTo>
                  <a:lnTo>
                    <a:pt x="141" y="200"/>
                  </a:lnTo>
                  <a:lnTo>
                    <a:pt x="128" y="178"/>
                  </a:lnTo>
                  <a:lnTo>
                    <a:pt x="119" y="160"/>
                  </a:lnTo>
                  <a:lnTo>
                    <a:pt x="118" y="149"/>
                  </a:lnTo>
                  <a:lnTo>
                    <a:pt x="118" y="137"/>
                  </a:lnTo>
                  <a:lnTo>
                    <a:pt x="120" y="129"/>
                  </a:lnTo>
                  <a:lnTo>
                    <a:pt x="125" y="125"/>
                  </a:lnTo>
                  <a:lnTo>
                    <a:pt x="129" y="125"/>
                  </a:lnTo>
                  <a:lnTo>
                    <a:pt x="135" y="128"/>
                  </a:lnTo>
                  <a:lnTo>
                    <a:pt x="144" y="136"/>
                  </a:lnTo>
                  <a:lnTo>
                    <a:pt x="156" y="144"/>
                  </a:lnTo>
                  <a:lnTo>
                    <a:pt x="164" y="148"/>
                  </a:lnTo>
                  <a:lnTo>
                    <a:pt x="169" y="149"/>
                  </a:lnTo>
                  <a:lnTo>
                    <a:pt x="173" y="148"/>
                  </a:lnTo>
                  <a:lnTo>
                    <a:pt x="176" y="144"/>
                  </a:lnTo>
                  <a:lnTo>
                    <a:pt x="174" y="141"/>
                  </a:lnTo>
                  <a:lnTo>
                    <a:pt x="173" y="137"/>
                  </a:lnTo>
                  <a:lnTo>
                    <a:pt x="165" y="129"/>
                  </a:lnTo>
                  <a:lnTo>
                    <a:pt x="151" y="120"/>
                  </a:lnTo>
                  <a:lnTo>
                    <a:pt x="143" y="113"/>
                  </a:lnTo>
                  <a:lnTo>
                    <a:pt x="137" y="104"/>
                  </a:lnTo>
                  <a:lnTo>
                    <a:pt x="133" y="91"/>
                  </a:lnTo>
                  <a:lnTo>
                    <a:pt x="132" y="78"/>
                  </a:lnTo>
                  <a:lnTo>
                    <a:pt x="129" y="73"/>
                  </a:lnTo>
                  <a:lnTo>
                    <a:pt x="125" y="66"/>
                  </a:lnTo>
                  <a:lnTo>
                    <a:pt x="119" y="59"/>
                  </a:lnTo>
                  <a:lnTo>
                    <a:pt x="115" y="55"/>
                  </a:lnTo>
                  <a:lnTo>
                    <a:pt x="115" y="50"/>
                  </a:lnTo>
                  <a:lnTo>
                    <a:pt x="118" y="42"/>
                  </a:lnTo>
                  <a:lnTo>
                    <a:pt x="120" y="38"/>
                  </a:lnTo>
                  <a:lnTo>
                    <a:pt x="123" y="33"/>
                  </a:lnTo>
                  <a:lnTo>
                    <a:pt x="125" y="25"/>
                  </a:lnTo>
                  <a:lnTo>
                    <a:pt x="123" y="16"/>
                  </a:lnTo>
                  <a:lnTo>
                    <a:pt x="122" y="9"/>
                  </a:lnTo>
                  <a:lnTo>
                    <a:pt x="118" y="4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3"/>
                  </a:lnTo>
                  <a:lnTo>
                    <a:pt x="87" y="18"/>
                  </a:lnTo>
                  <a:lnTo>
                    <a:pt x="88" y="24"/>
                  </a:lnTo>
                  <a:lnTo>
                    <a:pt x="91" y="32"/>
                  </a:lnTo>
                  <a:lnTo>
                    <a:pt x="92" y="37"/>
                  </a:lnTo>
                  <a:lnTo>
                    <a:pt x="94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9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3" y="91"/>
                  </a:lnTo>
                  <a:lnTo>
                    <a:pt x="49" y="104"/>
                  </a:lnTo>
                  <a:lnTo>
                    <a:pt x="45" y="115"/>
                  </a:lnTo>
                  <a:lnTo>
                    <a:pt x="44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4" y="166"/>
                  </a:lnTo>
                  <a:lnTo>
                    <a:pt x="46" y="169"/>
                  </a:lnTo>
                  <a:lnTo>
                    <a:pt x="52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7" y="129"/>
                  </a:lnTo>
                  <a:lnTo>
                    <a:pt x="58" y="123"/>
                  </a:lnTo>
                  <a:lnTo>
                    <a:pt x="62" y="116"/>
                  </a:lnTo>
                  <a:lnTo>
                    <a:pt x="67" y="115"/>
                  </a:lnTo>
                  <a:lnTo>
                    <a:pt x="73" y="116"/>
                  </a:lnTo>
                  <a:lnTo>
                    <a:pt x="74" y="120"/>
                  </a:lnTo>
                  <a:lnTo>
                    <a:pt x="73" y="132"/>
                  </a:lnTo>
                  <a:lnTo>
                    <a:pt x="71" y="148"/>
                  </a:lnTo>
                  <a:lnTo>
                    <a:pt x="69" y="162"/>
                  </a:lnTo>
                  <a:lnTo>
                    <a:pt x="65" y="175"/>
                  </a:lnTo>
                  <a:lnTo>
                    <a:pt x="61" y="193"/>
                  </a:lnTo>
                  <a:lnTo>
                    <a:pt x="55" y="207"/>
                  </a:lnTo>
                  <a:lnTo>
                    <a:pt x="44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2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2" y="273"/>
                  </a:lnTo>
                  <a:lnTo>
                    <a:pt x="45" y="260"/>
                  </a:lnTo>
                  <a:lnTo>
                    <a:pt x="65" y="235"/>
                  </a:lnTo>
                  <a:lnTo>
                    <a:pt x="82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100" y="200"/>
                  </a:lnTo>
                  <a:lnTo>
                    <a:pt x="107" y="204"/>
                  </a:lnTo>
                  <a:lnTo>
                    <a:pt x="115" y="210"/>
                  </a:lnTo>
                  <a:lnTo>
                    <a:pt x="131" y="231"/>
                  </a:lnTo>
                  <a:lnTo>
                    <a:pt x="149" y="256"/>
                  </a:lnTo>
                  <a:lnTo>
                    <a:pt x="166" y="281"/>
                  </a:lnTo>
                  <a:lnTo>
                    <a:pt x="177" y="295"/>
                  </a:lnTo>
                  <a:lnTo>
                    <a:pt x="181" y="298"/>
                  </a:lnTo>
                  <a:lnTo>
                    <a:pt x="188" y="298"/>
                  </a:lnTo>
                  <a:lnTo>
                    <a:pt x="194" y="293"/>
                  </a:lnTo>
                  <a:lnTo>
                    <a:pt x="202" y="288"/>
                  </a:lnTo>
                  <a:lnTo>
                    <a:pt x="209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767" y="2076"/>
              <a:ext cx="273" cy="326"/>
              <a:chOff x="3767" y="2076"/>
              <a:chExt cx="273" cy="326"/>
            </a:xfrm>
          </p:grpSpPr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3767" y="2076"/>
                <a:ext cx="273" cy="326"/>
                <a:chOff x="3767" y="2076"/>
                <a:chExt cx="273" cy="326"/>
              </a:xfrm>
            </p:grpSpPr>
            <p:sp>
              <p:nvSpPr>
                <p:cNvPr id="27167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767" y="2129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832" y="2076"/>
                  <a:ext cx="208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42" name="Oval 70"/>
              <p:cNvSpPr>
                <a:spLocks noChangeArrowheads="1"/>
              </p:cNvSpPr>
              <p:nvPr/>
            </p:nvSpPr>
            <p:spPr bwMode="auto">
              <a:xfrm>
                <a:off x="3852" y="2103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3" name="AutoShape 71"/>
              <p:cNvSpPr>
                <a:spLocks noChangeArrowheads="1"/>
              </p:cNvSpPr>
              <p:nvPr/>
            </p:nvSpPr>
            <p:spPr bwMode="auto">
              <a:xfrm>
                <a:off x="3800" y="2257"/>
                <a:ext cx="143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678613" y="3892550"/>
            <a:ext cx="1443037" cy="517525"/>
            <a:chOff x="4733" y="2328"/>
            <a:chExt cx="1022" cy="326"/>
          </a:xfrm>
        </p:grpSpPr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4733" y="2328"/>
              <a:ext cx="217" cy="326"/>
              <a:chOff x="4733" y="2328"/>
              <a:chExt cx="217" cy="326"/>
            </a:xfrm>
          </p:grpSpPr>
          <p:sp>
            <p:nvSpPr>
              <p:cNvPr id="2716746" name="AutoShape 74"/>
              <p:cNvSpPr>
                <a:spLocks noChangeArrowheads="1"/>
              </p:cNvSpPr>
              <p:nvPr/>
            </p:nvSpPr>
            <p:spPr bwMode="auto">
              <a:xfrm>
                <a:off x="4733" y="2381"/>
                <a:ext cx="217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7" name="AutoShape 75"/>
              <p:cNvSpPr>
                <a:spLocks noChangeArrowheads="1"/>
              </p:cNvSpPr>
              <p:nvPr/>
            </p:nvSpPr>
            <p:spPr bwMode="auto">
              <a:xfrm>
                <a:off x="4786" y="2328"/>
                <a:ext cx="164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8" name="AutoShape 76"/>
              <p:cNvSpPr>
                <a:spLocks noChangeArrowheads="1"/>
              </p:cNvSpPr>
              <p:nvPr/>
            </p:nvSpPr>
            <p:spPr bwMode="auto">
              <a:xfrm>
                <a:off x="4776" y="2402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5277" y="2372"/>
              <a:ext cx="211" cy="268"/>
              <a:chOff x="5277" y="2372"/>
              <a:chExt cx="211" cy="268"/>
            </a:xfrm>
          </p:grpSpPr>
          <p:sp>
            <p:nvSpPr>
              <p:cNvPr id="2716750" name="Freeform 78"/>
              <p:cNvSpPr>
                <a:spLocks/>
              </p:cNvSpPr>
              <p:nvPr/>
            </p:nvSpPr>
            <p:spPr bwMode="auto">
              <a:xfrm>
                <a:off x="5414" y="2493"/>
                <a:ext cx="63" cy="14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2" y="0"/>
                  </a:cxn>
                  <a:cxn ang="0">
                    <a:pos x="17" y="146"/>
                  </a:cxn>
                  <a:cxn ang="0">
                    <a:pos x="0" y="146"/>
                  </a:cxn>
                  <a:cxn ang="0">
                    <a:pos x="45" y="0"/>
                  </a:cxn>
                </a:cxnLst>
                <a:rect l="0" t="0" r="r" b="b"/>
                <a:pathLst>
                  <a:path w="63" h="147">
                    <a:moveTo>
                      <a:pt x="45" y="0"/>
                    </a:moveTo>
                    <a:lnTo>
                      <a:pt x="62" y="0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1" name="Rectangle 79"/>
              <p:cNvSpPr>
                <a:spLocks noChangeArrowheads="1"/>
              </p:cNvSpPr>
              <p:nvPr/>
            </p:nvSpPr>
            <p:spPr bwMode="auto">
              <a:xfrm>
                <a:off x="5410" y="2493"/>
                <a:ext cx="78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2" name="Rectangle 80"/>
              <p:cNvSpPr>
                <a:spLocks noChangeArrowheads="1"/>
              </p:cNvSpPr>
              <p:nvPr/>
            </p:nvSpPr>
            <p:spPr bwMode="auto">
              <a:xfrm>
                <a:off x="5416" y="2555"/>
                <a:ext cx="60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3" name="Rectangle 81"/>
              <p:cNvSpPr>
                <a:spLocks noChangeArrowheads="1"/>
              </p:cNvSpPr>
              <p:nvPr/>
            </p:nvSpPr>
            <p:spPr bwMode="auto">
              <a:xfrm>
                <a:off x="5278" y="2555"/>
                <a:ext cx="78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4" name="Oval 82"/>
              <p:cNvSpPr>
                <a:spLocks noChangeArrowheads="1"/>
              </p:cNvSpPr>
              <p:nvPr/>
            </p:nvSpPr>
            <p:spPr bwMode="auto">
              <a:xfrm>
                <a:off x="5340" y="2372"/>
                <a:ext cx="25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5" name="Freeform 83"/>
              <p:cNvSpPr>
                <a:spLocks/>
              </p:cNvSpPr>
              <p:nvPr/>
            </p:nvSpPr>
            <p:spPr bwMode="auto">
              <a:xfrm>
                <a:off x="5277" y="2416"/>
                <a:ext cx="146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2" y="126"/>
                  </a:cxn>
                  <a:cxn ang="0">
                    <a:pos x="16" y="126"/>
                  </a:cxn>
                  <a:cxn ang="0">
                    <a:pos x="95" y="223"/>
                  </a:cxn>
                  <a:cxn ang="0">
                    <a:pos x="120" y="107"/>
                  </a:cxn>
                  <a:cxn ang="0">
                    <a:pos x="119" y="105"/>
                  </a:cxn>
                  <a:cxn ang="0">
                    <a:pos x="118" y="103"/>
                  </a:cxn>
                  <a:cxn ang="0">
                    <a:pos x="116" y="101"/>
                  </a:cxn>
                  <a:cxn ang="0">
                    <a:pos x="114" y="99"/>
                  </a:cxn>
                  <a:cxn ang="0">
                    <a:pos x="111" y="98"/>
                  </a:cxn>
                  <a:cxn ang="0">
                    <a:pos x="108" y="97"/>
                  </a:cxn>
                  <a:cxn ang="0">
                    <a:pos x="106" y="97"/>
                  </a:cxn>
                  <a:cxn ang="0">
                    <a:pos x="103" y="97"/>
                  </a:cxn>
                  <a:cxn ang="0">
                    <a:pos x="70" y="57"/>
                  </a:cxn>
                  <a:cxn ang="0">
                    <a:pos x="135" y="70"/>
                  </a:cxn>
                  <a:cxn ang="0">
                    <a:pos x="137" y="70"/>
                  </a:cxn>
                  <a:cxn ang="0">
                    <a:pos x="139" y="69"/>
                  </a:cxn>
                  <a:cxn ang="0">
                    <a:pos x="142" y="67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6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9"/>
                  </a:cxn>
                  <a:cxn ang="0">
                    <a:pos x="92" y="49"/>
                  </a:cxn>
                  <a:cxn ang="0">
                    <a:pos x="84" y="32"/>
                  </a:cxn>
                  <a:cxn ang="0">
                    <a:pos x="85" y="28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5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16" y="126"/>
                    </a:lnTo>
                    <a:lnTo>
                      <a:pt x="95" y="126"/>
                    </a:lnTo>
                    <a:lnTo>
                      <a:pt x="95" y="223"/>
                    </a:lnTo>
                    <a:lnTo>
                      <a:pt x="120" y="223"/>
                    </a:lnTo>
                    <a:lnTo>
                      <a:pt x="120" y="107"/>
                    </a:lnTo>
                    <a:lnTo>
                      <a:pt x="120" y="106"/>
                    </a:lnTo>
                    <a:lnTo>
                      <a:pt x="119" y="105"/>
                    </a:lnTo>
                    <a:lnTo>
                      <a:pt x="118" y="103"/>
                    </a:lnTo>
                    <a:lnTo>
                      <a:pt x="118" y="103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08" y="97"/>
                    </a:lnTo>
                    <a:lnTo>
                      <a:pt x="107" y="97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57" y="95"/>
                    </a:lnTo>
                    <a:lnTo>
                      <a:pt x="70" y="57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40" y="68"/>
                    </a:lnTo>
                    <a:lnTo>
                      <a:pt x="142" y="67"/>
                    </a:lnTo>
                    <a:lnTo>
                      <a:pt x="142" y="66"/>
                    </a:lnTo>
                    <a:lnTo>
                      <a:pt x="144" y="65"/>
                    </a:lnTo>
                    <a:lnTo>
                      <a:pt x="144" y="64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92" y="49"/>
                    </a:lnTo>
                    <a:lnTo>
                      <a:pt x="83" y="33"/>
                    </a:lnTo>
                    <a:lnTo>
                      <a:pt x="84" y="32"/>
                    </a:lnTo>
                    <a:lnTo>
                      <a:pt x="85" y="30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56" name="Freeform 84"/>
            <p:cNvSpPr>
              <a:spLocks/>
            </p:cNvSpPr>
            <p:nvPr/>
          </p:nvSpPr>
          <p:spPr bwMode="auto">
            <a:xfrm>
              <a:off x="5546" y="2337"/>
              <a:ext cx="209" cy="307"/>
            </a:xfrm>
            <a:custGeom>
              <a:avLst/>
              <a:gdLst/>
              <a:ahLst/>
              <a:cxnLst>
                <a:cxn ang="0">
                  <a:pos x="208" y="277"/>
                </a:cxn>
                <a:cxn ang="0">
                  <a:pos x="192" y="277"/>
                </a:cxn>
                <a:cxn ang="0">
                  <a:pos x="165" y="241"/>
                </a:cxn>
                <a:cxn ang="0">
                  <a:pos x="127" y="178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1" y="273"/>
                </a:cxn>
                <a:cxn ang="0">
                  <a:pos x="64" y="235"/>
                </a:cxn>
                <a:cxn ang="0">
                  <a:pos x="88" y="207"/>
                </a:cxn>
                <a:cxn ang="0">
                  <a:pos x="99" y="200"/>
                </a:cxn>
                <a:cxn ang="0">
                  <a:pos x="114" y="210"/>
                </a:cxn>
                <a:cxn ang="0">
                  <a:pos x="148" y="256"/>
                </a:cxn>
                <a:cxn ang="0">
                  <a:pos x="175" y="295"/>
                </a:cxn>
                <a:cxn ang="0">
                  <a:pos x="186" y="298"/>
                </a:cxn>
                <a:cxn ang="0">
                  <a:pos x="200" y="288"/>
                </a:cxn>
              </a:cxnLst>
              <a:rect l="0" t="0" r="r" b="b"/>
              <a:pathLst>
                <a:path w="209" h="307">
                  <a:moveTo>
                    <a:pt x="207" y="282"/>
                  </a:moveTo>
                  <a:lnTo>
                    <a:pt x="208" y="277"/>
                  </a:lnTo>
                  <a:lnTo>
                    <a:pt x="200" y="278"/>
                  </a:lnTo>
                  <a:lnTo>
                    <a:pt x="192" y="277"/>
                  </a:lnTo>
                  <a:lnTo>
                    <a:pt x="182" y="269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8"/>
                  </a:lnTo>
                  <a:lnTo>
                    <a:pt x="118" y="160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49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3" y="166"/>
                  </a:lnTo>
                  <a:lnTo>
                    <a:pt x="46" y="169"/>
                  </a:lnTo>
                  <a:lnTo>
                    <a:pt x="51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29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3"/>
                  </a:lnTo>
                  <a:lnTo>
                    <a:pt x="55" y="207"/>
                  </a:lnTo>
                  <a:lnTo>
                    <a:pt x="43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1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1" y="273"/>
                  </a:lnTo>
                  <a:lnTo>
                    <a:pt x="44" y="260"/>
                  </a:lnTo>
                  <a:lnTo>
                    <a:pt x="64" y="235"/>
                  </a:lnTo>
                  <a:lnTo>
                    <a:pt x="81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10"/>
                  </a:lnTo>
                  <a:lnTo>
                    <a:pt x="130" y="231"/>
                  </a:lnTo>
                  <a:lnTo>
                    <a:pt x="148" y="256"/>
                  </a:lnTo>
                  <a:lnTo>
                    <a:pt x="165" y="281"/>
                  </a:lnTo>
                  <a:lnTo>
                    <a:pt x="175" y="295"/>
                  </a:lnTo>
                  <a:lnTo>
                    <a:pt x="179" y="298"/>
                  </a:lnTo>
                  <a:lnTo>
                    <a:pt x="186" y="298"/>
                  </a:lnTo>
                  <a:lnTo>
                    <a:pt x="192" y="293"/>
                  </a:lnTo>
                  <a:lnTo>
                    <a:pt x="200" y="288"/>
                  </a:lnTo>
                  <a:lnTo>
                    <a:pt x="207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85"/>
            <p:cNvGrpSpPr>
              <a:grpSpLocks/>
            </p:cNvGrpSpPr>
            <p:nvPr/>
          </p:nvGrpSpPr>
          <p:grpSpPr bwMode="auto">
            <a:xfrm>
              <a:off x="4956" y="2328"/>
              <a:ext cx="273" cy="326"/>
              <a:chOff x="4956" y="2328"/>
              <a:chExt cx="273" cy="326"/>
            </a:xfrm>
          </p:grpSpPr>
          <p:grpSp>
            <p:nvGrpSpPr>
              <p:cNvPr id="22" name="Group 86"/>
              <p:cNvGrpSpPr>
                <a:grpSpLocks/>
              </p:cNvGrpSpPr>
              <p:nvPr/>
            </p:nvGrpSpPr>
            <p:grpSpPr bwMode="auto">
              <a:xfrm>
                <a:off x="4956" y="2328"/>
                <a:ext cx="273" cy="326"/>
                <a:chOff x="4956" y="2328"/>
                <a:chExt cx="273" cy="326"/>
              </a:xfrm>
            </p:grpSpPr>
            <p:sp>
              <p:nvSpPr>
                <p:cNvPr id="2716759" name="AutoShape 87"/>
                <p:cNvSpPr>
                  <a:spLocks noChangeArrowheads="1"/>
                </p:cNvSpPr>
                <p:nvPr/>
              </p:nvSpPr>
              <p:spPr bwMode="auto">
                <a:xfrm>
                  <a:off x="4956" y="2381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60" name="AutoShape 88"/>
                <p:cNvSpPr>
                  <a:spLocks noChangeArrowheads="1"/>
                </p:cNvSpPr>
                <p:nvPr/>
              </p:nvSpPr>
              <p:spPr bwMode="auto">
                <a:xfrm>
                  <a:off x="5022" y="2328"/>
                  <a:ext cx="207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61" name="Oval 89"/>
              <p:cNvSpPr>
                <a:spLocks noChangeArrowheads="1"/>
              </p:cNvSpPr>
              <p:nvPr/>
            </p:nvSpPr>
            <p:spPr bwMode="auto">
              <a:xfrm>
                <a:off x="5042" y="2355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62" name="AutoShape 90"/>
              <p:cNvSpPr>
                <a:spLocks noChangeArrowheads="1"/>
              </p:cNvSpPr>
              <p:nvPr/>
            </p:nvSpPr>
            <p:spPr bwMode="auto">
              <a:xfrm>
                <a:off x="4988" y="2509"/>
                <a:ext cx="146" cy="58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91"/>
          <p:cNvGrpSpPr>
            <a:grpSpLocks/>
          </p:cNvGrpSpPr>
          <p:nvPr/>
        </p:nvGrpSpPr>
        <p:grpSpPr bwMode="auto">
          <a:xfrm>
            <a:off x="1255713" y="1217613"/>
            <a:ext cx="7423150" cy="1506537"/>
            <a:chOff x="791" y="643"/>
            <a:chExt cx="4676" cy="949"/>
          </a:xfrm>
        </p:grpSpPr>
        <p:sp>
          <p:nvSpPr>
            <p:cNvPr id="2716764" name="Rectangle 92"/>
            <p:cNvSpPr>
              <a:spLocks noChangeArrowheads="1"/>
            </p:cNvSpPr>
            <p:nvPr/>
          </p:nvSpPr>
          <p:spPr bwMode="auto">
            <a:xfrm>
              <a:off x="202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5" name="Rectangle 93"/>
            <p:cNvSpPr>
              <a:spLocks noChangeArrowheads="1"/>
            </p:cNvSpPr>
            <p:nvPr/>
          </p:nvSpPr>
          <p:spPr bwMode="auto">
            <a:xfrm>
              <a:off x="2300" y="1306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sp>
          <p:nvSpPr>
            <p:cNvPr id="2716766" name="Line 94"/>
            <p:cNvSpPr>
              <a:spLocks noChangeShapeType="1"/>
            </p:cNvSpPr>
            <p:nvPr/>
          </p:nvSpPr>
          <p:spPr bwMode="auto">
            <a:xfrm>
              <a:off x="990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67" name="Rectangle 95"/>
            <p:cNvSpPr>
              <a:spLocks noChangeArrowheads="1"/>
            </p:cNvSpPr>
            <p:nvPr/>
          </p:nvSpPr>
          <p:spPr bwMode="auto">
            <a:xfrm>
              <a:off x="967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8" name="Rectangle 96"/>
            <p:cNvSpPr>
              <a:spLocks noChangeArrowheads="1"/>
            </p:cNvSpPr>
            <p:nvPr/>
          </p:nvSpPr>
          <p:spPr bwMode="auto">
            <a:xfrm>
              <a:off x="120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9" name="Line 97"/>
            <p:cNvSpPr>
              <a:spLocks noChangeShapeType="1"/>
            </p:cNvSpPr>
            <p:nvPr/>
          </p:nvSpPr>
          <p:spPr bwMode="auto">
            <a:xfrm>
              <a:off x="1255" y="1165"/>
              <a:ext cx="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0" name="Line 98"/>
            <p:cNvSpPr>
              <a:spLocks noChangeShapeType="1"/>
            </p:cNvSpPr>
            <p:nvPr/>
          </p:nvSpPr>
          <p:spPr bwMode="auto">
            <a:xfrm>
              <a:off x="1244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1" name="Rectangle 99"/>
            <p:cNvSpPr>
              <a:spLocks noChangeArrowheads="1"/>
            </p:cNvSpPr>
            <p:nvPr/>
          </p:nvSpPr>
          <p:spPr bwMode="auto">
            <a:xfrm>
              <a:off x="1749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2" name="Rectangle 100"/>
            <p:cNvSpPr>
              <a:spLocks noChangeArrowheads="1"/>
            </p:cNvSpPr>
            <p:nvPr/>
          </p:nvSpPr>
          <p:spPr bwMode="auto">
            <a:xfrm>
              <a:off x="1480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3" name="Line 101"/>
            <p:cNvSpPr>
              <a:spLocks noChangeShapeType="1"/>
            </p:cNvSpPr>
            <p:nvPr/>
          </p:nvSpPr>
          <p:spPr bwMode="auto">
            <a:xfrm>
              <a:off x="1508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4" name="Line 102"/>
            <p:cNvSpPr>
              <a:spLocks noChangeShapeType="1"/>
            </p:cNvSpPr>
            <p:nvPr/>
          </p:nvSpPr>
          <p:spPr bwMode="auto">
            <a:xfrm>
              <a:off x="2036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5" name="Line 103"/>
            <p:cNvSpPr>
              <a:spLocks noChangeShapeType="1"/>
            </p:cNvSpPr>
            <p:nvPr/>
          </p:nvSpPr>
          <p:spPr bwMode="auto">
            <a:xfrm>
              <a:off x="1522" y="1165"/>
              <a:ext cx="23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6" name="Line 104"/>
            <p:cNvSpPr>
              <a:spLocks noChangeShapeType="1"/>
            </p:cNvSpPr>
            <p:nvPr/>
          </p:nvSpPr>
          <p:spPr bwMode="auto">
            <a:xfrm>
              <a:off x="1784" y="1165"/>
              <a:ext cx="235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7" name="Line 105"/>
            <p:cNvSpPr>
              <a:spLocks noChangeShapeType="1"/>
            </p:cNvSpPr>
            <p:nvPr/>
          </p:nvSpPr>
          <p:spPr bwMode="auto">
            <a:xfrm>
              <a:off x="2048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8" name="Rectangle 106"/>
            <p:cNvSpPr>
              <a:spLocks noChangeArrowheads="1"/>
            </p:cNvSpPr>
            <p:nvPr/>
          </p:nvSpPr>
          <p:spPr bwMode="auto">
            <a:xfrm>
              <a:off x="2263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9" name="Line 107"/>
            <p:cNvSpPr>
              <a:spLocks noChangeShapeType="1"/>
            </p:cNvSpPr>
            <p:nvPr/>
          </p:nvSpPr>
          <p:spPr bwMode="auto">
            <a:xfrm>
              <a:off x="2314" y="1165"/>
              <a:ext cx="2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0" name="Line 108"/>
            <p:cNvSpPr>
              <a:spLocks noChangeShapeType="1"/>
            </p:cNvSpPr>
            <p:nvPr/>
          </p:nvSpPr>
          <p:spPr bwMode="auto">
            <a:xfrm>
              <a:off x="2301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1" name="Rectangle 109"/>
            <p:cNvSpPr>
              <a:spLocks noChangeArrowheads="1"/>
            </p:cNvSpPr>
            <p:nvPr/>
          </p:nvSpPr>
          <p:spPr bwMode="auto">
            <a:xfrm>
              <a:off x="2808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2" name="Rectangle 110"/>
            <p:cNvSpPr>
              <a:spLocks noChangeArrowheads="1"/>
            </p:cNvSpPr>
            <p:nvPr/>
          </p:nvSpPr>
          <p:spPr bwMode="auto">
            <a:xfrm>
              <a:off x="2538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3" name="Line 111"/>
            <p:cNvSpPr>
              <a:spLocks noChangeShapeType="1"/>
            </p:cNvSpPr>
            <p:nvPr/>
          </p:nvSpPr>
          <p:spPr bwMode="auto">
            <a:xfrm>
              <a:off x="2565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4" name="Line 112"/>
            <p:cNvSpPr>
              <a:spLocks noChangeShapeType="1"/>
            </p:cNvSpPr>
            <p:nvPr/>
          </p:nvSpPr>
          <p:spPr bwMode="auto">
            <a:xfrm>
              <a:off x="3095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5" name="Line 113"/>
            <p:cNvSpPr>
              <a:spLocks noChangeShapeType="1"/>
            </p:cNvSpPr>
            <p:nvPr/>
          </p:nvSpPr>
          <p:spPr bwMode="auto">
            <a:xfrm>
              <a:off x="2580" y="1165"/>
              <a:ext cx="231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6" name="Line 114"/>
            <p:cNvSpPr>
              <a:spLocks noChangeShapeType="1"/>
            </p:cNvSpPr>
            <p:nvPr/>
          </p:nvSpPr>
          <p:spPr bwMode="auto">
            <a:xfrm>
              <a:off x="2843" y="1165"/>
              <a:ext cx="233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7" name="Line 115"/>
            <p:cNvSpPr>
              <a:spLocks noChangeShapeType="1"/>
            </p:cNvSpPr>
            <p:nvPr/>
          </p:nvSpPr>
          <p:spPr bwMode="auto">
            <a:xfrm>
              <a:off x="3106" y="1165"/>
              <a:ext cx="23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8" name="Rectangle 116"/>
            <p:cNvSpPr>
              <a:spLocks noChangeArrowheads="1"/>
            </p:cNvSpPr>
            <p:nvPr/>
          </p:nvSpPr>
          <p:spPr bwMode="auto">
            <a:xfrm>
              <a:off x="3082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9" name="Rectangle 117"/>
            <p:cNvSpPr>
              <a:spLocks noChangeArrowheads="1"/>
            </p:cNvSpPr>
            <p:nvPr/>
          </p:nvSpPr>
          <p:spPr bwMode="auto">
            <a:xfrm>
              <a:off x="3321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0" name="Line 118"/>
            <p:cNvSpPr>
              <a:spLocks noChangeShapeType="1"/>
            </p:cNvSpPr>
            <p:nvPr/>
          </p:nvSpPr>
          <p:spPr bwMode="auto">
            <a:xfrm>
              <a:off x="3372" y="1165"/>
              <a:ext cx="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1" name="Line 119"/>
            <p:cNvSpPr>
              <a:spLocks noChangeShapeType="1"/>
            </p:cNvSpPr>
            <p:nvPr/>
          </p:nvSpPr>
          <p:spPr bwMode="auto">
            <a:xfrm>
              <a:off x="3359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2" name="Rectangle 120"/>
            <p:cNvSpPr>
              <a:spLocks noChangeArrowheads="1"/>
            </p:cNvSpPr>
            <p:nvPr/>
          </p:nvSpPr>
          <p:spPr bwMode="auto">
            <a:xfrm>
              <a:off x="3865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3" name="Rectangle 121"/>
            <p:cNvSpPr>
              <a:spLocks noChangeArrowheads="1"/>
            </p:cNvSpPr>
            <p:nvPr/>
          </p:nvSpPr>
          <p:spPr bwMode="auto">
            <a:xfrm>
              <a:off x="359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4" name="Line 122"/>
            <p:cNvSpPr>
              <a:spLocks noChangeShapeType="1"/>
            </p:cNvSpPr>
            <p:nvPr/>
          </p:nvSpPr>
          <p:spPr bwMode="auto">
            <a:xfrm>
              <a:off x="3624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5" name="Line 123"/>
            <p:cNvSpPr>
              <a:spLocks noChangeShapeType="1"/>
            </p:cNvSpPr>
            <p:nvPr/>
          </p:nvSpPr>
          <p:spPr bwMode="auto">
            <a:xfrm>
              <a:off x="4153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6" name="Line 124"/>
            <p:cNvSpPr>
              <a:spLocks noChangeShapeType="1"/>
            </p:cNvSpPr>
            <p:nvPr/>
          </p:nvSpPr>
          <p:spPr bwMode="auto">
            <a:xfrm>
              <a:off x="3638" y="1165"/>
              <a:ext cx="23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7" name="Line 125"/>
            <p:cNvSpPr>
              <a:spLocks noChangeShapeType="1"/>
            </p:cNvSpPr>
            <p:nvPr/>
          </p:nvSpPr>
          <p:spPr bwMode="auto">
            <a:xfrm>
              <a:off x="3900" y="1165"/>
              <a:ext cx="234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8" name="Line 126"/>
            <p:cNvSpPr>
              <a:spLocks noChangeShapeType="1"/>
            </p:cNvSpPr>
            <p:nvPr/>
          </p:nvSpPr>
          <p:spPr bwMode="auto">
            <a:xfrm>
              <a:off x="4164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9" name="Rectangle 127"/>
            <p:cNvSpPr>
              <a:spLocks noChangeArrowheads="1"/>
            </p:cNvSpPr>
            <p:nvPr/>
          </p:nvSpPr>
          <p:spPr bwMode="auto">
            <a:xfrm>
              <a:off x="4142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0" name="Rectangle 128"/>
            <p:cNvSpPr>
              <a:spLocks noChangeArrowheads="1"/>
            </p:cNvSpPr>
            <p:nvPr/>
          </p:nvSpPr>
          <p:spPr bwMode="auto">
            <a:xfrm>
              <a:off x="4379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1" name="Line 129"/>
            <p:cNvSpPr>
              <a:spLocks noChangeShapeType="1"/>
            </p:cNvSpPr>
            <p:nvPr/>
          </p:nvSpPr>
          <p:spPr bwMode="auto">
            <a:xfrm>
              <a:off x="4429" y="1165"/>
              <a:ext cx="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2" name="Line 130"/>
            <p:cNvSpPr>
              <a:spLocks noChangeShapeType="1"/>
            </p:cNvSpPr>
            <p:nvPr/>
          </p:nvSpPr>
          <p:spPr bwMode="auto">
            <a:xfrm>
              <a:off x="4419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3" name="Rectangle 131"/>
            <p:cNvSpPr>
              <a:spLocks noChangeArrowheads="1"/>
            </p:cNvSpPr>
            <p:nvPr/>
          </p:nvSpPr>
          <p:spPr bwMode="auto">
            <a:xfrm>
              <a:off x="4923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4" name="Rectangle 132"/>
            <p:cNvSpPr>
              <a:spLocks noChangeArrowheads="1"/>
            </p:cNvSpPr>
            <p:nvPr/>
          </p:nvSpPr>
          <p:spPr bwMode="auto">
            <a:xfrm>
              <a:off x="4654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5" name="Line 133"/>
            <p:cNvSpPr>
              <a:spLocks noChangeShapeType="1"/>
            </p:cNvSpPr>
            <p:nvPr/>
          </p:nvSpPr>
          <p:spPr bwMode="auto">
            <a:xfrm>
              <a:off x="4682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6" name="Line 134"/>
            <p:cNvSpPr>
              <a:spLocks noChangeShapeType="1"/>
            </p:cNvSpPr>
            <p:nvPr/>
          </p:nvSpPr>
          <p:spPr bwMode="auto">
            <a:xfrm>
              <a:off x="5211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7" name="Line 135"/>
            <p:cNvSpPr>
              <a:spLocks noChangeShapeType="1"/>
            </p:cNvSpPr>
            <p:nvPr/>
          </p:nvSpPr>
          <p:spPr bwMode="auto">
            <a:xfrm>
              <a:off x="4695" y="1165"/>
              <a:ext cx="23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8" name="Line 136"/>
            <p:cNvSpPr>
              <a:spLocks noChangeShapeType="1"/>
            </p:cNvSpPr>
            <p:nvPr/>
          </p:nvSpPr>
          <p:spPr bwMode="auto">
            <a:xfrm>
              <a:off x="4958" y="1165"/>
              <a:ext cx="235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9" name="Rectangle 137"/>
            <p:cNvSpPr>
              <a:spLocks noChangeArrowheads="1"/>
            </p:cNvSpPr>
            <p:nvPr/>
          </p:nvSpPr>
          <p:spPr bwMode="auto">
            <a:xfrm>
              <a:off x="791" y="655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716810" name="Line 138"/>
            <p:cNvSpPr>
              <a:spLocks noChangeShapeType="1"/>
            </p:cNvSpPr>
            <p:nvPr/>
          </p:nvSpPr>
          <p:spPr bwMode="auto">
            <a:xfrm>
              <a:off x="983" y="881"/>
              <a:ext cx="0" cy="1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11" name="Rectangle 139"/>
            <p:cNvSpPr>
              <a:spLocks noChangeArrowheads="1"/>
            </p:cNvSpPr>
            <p:nvPr/>
          </p:nvSpPr>
          <p:spPr bwMode="auto">
            <a:xfrm>
              <a:off x="1428" y="666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716812" name="Rectangle 140"/>
            <p:cNvSpPr>
              <a:spLocks noChangeArrowheads="1"/>
            </p:cNvSpPr>
            <p:nvPr/>
          </p:nvSpPr>
          <p:spPr bwMode="auto">
            <a:xfrm>
              <a:off x="1940" y="661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716813" name="Rectangle 141"/>
            <p:cNvSpPr>
              <a:spLocks noChangeArrowheads="1"/>
            </p:cNvSpPr>
            <p:nvPr/>
          </p:nvSpPr>
          <p:spPr bwMode="auto">
            <a:xfrm>
              <a:off x="2474" y="67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716814" name="Rectangle 142"/>
            <p:cNvSpPr>
              <a:spLocks noChangeArrowheads="1"/>
            </p:cNvSpPr>
            <p:nvPr/>
          </p:nvSpPr>
          <p:spPr bwMode="auto">
            <a:xfrm>
              <a:off x="2957" y="66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716815" name="Rectangle 143"/>
            <p:cNvSpPr>
              <a:spLocks noChangeArrowheads="1"/>
            </p:cNvSpPr>
            <p:nvPr/>
          </p:nvSpPr>
          <p:spPr bwMode="auto">
            <a:xfrm>
              <a:off x="3514" y="666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716816" name="Rectangle 144"/>
            <p:cNvSpPr>
              <a:spLocks noChangeArrowheads="1"/>
            </p:cNvSpPr>
            <p:nvPr/>
          </p:nvSpPr>
          <p:spPr bwMode="auto">
            <a:xfrm>
              <a:off x="3970" y="649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716817" name="Rectangle 145"/>
            <p:cNvSpPr>
              <a:spLocks noChangeArrowheads="1"/>
            </p:cNvSpPr>
            <p:nvPr/>
          </p:nvSpPr>
          <p:spPr bwMode="auto">
            <a:xfrm>
              <a:off x="4580" y="660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716818" name="Line 146"/>
            <p:cNvSpPr>
              <a:spLocks noChangeShapeType="1"/>
            </p:cNvSpPr>
            <p:nvPr/>
          </p:nvSpPr>
          <p:spPr bwMode="auto">
            <a:xfrm>
              <a:off x="990" y="978"/>
              <a:ext cx="4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19" name="Rectangle 147"/>
            <p:cNvSpPr>
              <a:spLocks noChangeArrowheads="1"/>
            </p:cNvSpPr>
            <p:nvPr/>
          </p:nvSpPr>
          <p:spPr bwMode="auto">
            <a:xfrm>
              <a:off x="4894" y="643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716820" name="Line 148"/>
            <p:cNvSpPr>
              <a:spLocks noChangeShapeType="1"/>
            </p:cNvSpPr>
            <p:nvPr/>
          </p:nvSpPr>
          <p:spPr bwMode="auto">
            <a:xfrm>
              <a:off x="1772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1" name="Line 149"/>
            <p:cNvSpPr>
              <a:spLocks noChangeShapeType="1"/>
            </p:cNvSpPr>
            <p:nvPr/>
          </p:nvSpPr>
          <p:spPr bwMode="auto">
            <a:xfrm>
              <a:off x="3888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2" name="Line 150"/>
            <p:cNvSpPr>
              <a:spLocks noChangeShapeType="1"/>
            </p:cNvSpPr>
            <p:nvPr/>
          </p:nvSpPr>
          <p:spPr bwMode="auto">
            <a:xfrm>
              <a:off x="2830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3" name="Line 151"/>
            <p:cNvSpPr>
              <a:spLocks noChangeShapeType="1"/>
            </p:cNvSpPr>
            <p:nvPr/>
          </p:nvSpPr>
          <p:spPr bwMode="auto">
            <a:xfrm>
              <a:off x="4946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5" name="Date Placeholder 1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57" name="Slide Number Placeholder 1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58" name="Footer Placeholder 1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tent Placeholder 139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Pipelined laundry takes 3.5 hours for 4 loads! </a:t>
            </a:r>
          </a:p>
          <a:p>
            <a:endParaRPr lang="en-US" dirty="0"/>
          </a:p>
        </p:txBody>
      </p:sp>
      <p:sp>
        <p:nvSpPr>
          <p:cNvPr id="271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Pipelined Laundry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1863" y="2114550"/>
            <a:ext cx="933450" cy="3740150"/>
            <a:chOff x="587" y="1332"/>
            <a:chExt cx="588" cy="2356"/>
          </a:xfrm>
        </p:grpSpPr>
        <p:sp>
          <p:nvSpPr>
            <p:cNvPr id="2718725" name="Rectangle 5"/>
            <p:cNvSpPr>
              <a:spLocks noChangeArrowheads="1"/>
            </p:cNvSpPr>
            <p:nvPr/>
          </p:nvSpPr>
          <p:spPr bwMode="auto">
            <a:xfrm>
              <a:off x="587" y="1332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18726" name="Line 6"/>
            <p:cNvSpPr>
              <a:spLocks noChangeShapeType="1"/>
            </p:cNvSpPr>
            <p:nvPr/>
          </p:nvSpPr>
          <p:spPr bwMode="auto">
            <a:xfrm flipH="1">
              <a:off x="834" y="1523"/>
              <a:ext cx="17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27" name="Freeform 7"/>
            <p:cNvSpPr>
              <a:spLocks/>
            </p:cNvSpPr>
            <p:nvPr/>
          </p:nvSpPr>
          <p:spPr bwMode="auto">
            <a:xfrm>
              <a:off x="926" y="2011"/>
              <a:ext cx="211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28" name="Rectangle 8"/>
            <p:cNvSpPr>
              <a:spLocks noChangeArrowheads="1"/>
            </p:cNvSpPr>
            <p:nvPr/>
          </p:nvSpPr>
          <p:spPr bwMode="auto">
            <a:xfrm>
              <a:off x="922" y="1968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718729" name="Freeform 9"/>
            <p:cNvSpPr>
              <a:spLocks/>
            </p:cNvSpPr>
            <p:nvPr/>
          </p:nvSpPr>
          <p:spPr bwMode="auto">
            <a:xfrm>
              <a:off x="932" y="2322"/>
              <a:ext cx="210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0" name="Rectangle 10"/>
            <p:cNvSpPr>
              <a:spLocks noChangeArrowheads="1"/>
            </p:cNvSpPr>
            <p:nvPr/>
          </p:nvSpPr>
          <p:spPr bwMode="auto">
            <a:xfrm>
              <a:off x="922" y="2278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sp>
          <p:nvSpPr>
            <p:cNvPr id="2718731" name="Freeform 11"/>
            <p:cNvSpPr>
              <a:spLocks/>
            </p:cNvSpPr>
            <p:nvPr/>
          </p:nvSpPr>
          <p:spPr bwMode="auto">
            <a:xfrm>
              <a:off x="932" y="2646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2" name="Rectangle 12"/>
            <p:cNvSpPr>
              <a:spLocks noChangeArrowheads="1"/>
            </p:cNvSpPr>
            <p:nvPr/>
          </p:nvSpPr>
          <p:spPr bwMode="auto">
            <a:xfrm>
              <a:off x="922" y="2602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D</a:t>
              </a:r>
            </a:p>
          </p:txBody>
        </p:sp>
        <p:sp>
          <p:nvSpPr>
            <p:cNvPr id="2718733" name="Freeform 13"/>
            <p:cNvSpPr>
              <a:spLocks/>
            </p:cNvSpPr>
            <p:nvPr/>
          </p:nvSpPr>
          <p:spPr bwMode="auto">
            <a:xfrm>
              <a:off x="926" y="1617"/>
              <a:ext cx="211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rgbClr val="007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4" name="Rectangle 14"/>
            <p:cNvSpPr>
              <a:spLocks noChangeArrowheads="1"/>
            </p:cNvSpPr>
            <p:nvPr/>
          </p:nvSpPr>
          <p:spPr bwMode="auto">
            <a:xfrm>
              <a:off x="922" y="1573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54213" y="2501900"/>
            <a:ext cx="2603500" cy="2079625"/>
            <a:chOff x="1231" y="1576"/>
            <a:chExt cx="1640" cy="1310"/>
          </a:xfrm>
        </p:grpSpPr>
        <p:sp>
          <p:nvSpPr>
            <p:cNvPr id="2718736" name="AutoShape 16"/>
            <p:cNvSpPr>
              <a:spLocks noChangeArrowheads="1"/>
            </p:cNvSpPr>
            <p:nvPr/>
          </p:nvSpPr>
          <p:spPr bwMode="auto">
            <a:xfrm>
              <a:off x="1482" y="1955"/>
              <a:ext cx="185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7" name="AutoShape 17"/>
            <p:cNvSpPr>
              <a:spLocks noChangeArrowheads="1"/>
            </p:cNvSpPr>
            <p:nvPr/>
          </p:nvSpPr>
          <p:spPr bwMode="auto">
            <a:xfrm>
              <a:off x="1527" y="1903"/>
              <a:ext cx="140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8" name="AutoShape 18"/>
            <p:cNvSpPr>
              <a:spLocks noChangeArrowheads="1"/>
            </p:cNvSpPr>
            <p:nvPr/>
          </p:nvSpPr>
          <p:spPr bwMode="auto">
            <a:xfrm>
              <a:off x="1519" y="1975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940" y="1938"/>
              <a:ext cx="179" cy="257"/>
              <a:chOff x="2183" y="1938"/>
              <a:chExt cx="201" cy="257"/>
            </a:xfrm>
          </p:grpSpPr>
          <p:sp>
            <p:nvSpPr>
              <p:cNvPr id="2718740" name="Freeform 20"/>
              <p:cNvSpPr>
                <a:spLocks/>
              </p:cNvSpPr>
              <p:nvPr/>
            </p:nvSpPr>
            <p:spPr bwMode="auto">
              <a:xfrm>
                <a:off x="2312" y="2057"/>
                <a:ext cx="60" cy="1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9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3" y="0"/>
                  </a:cxn>
                </a:cxnLst>
                <a:rect l="0" t="0" r="r" b="b"/>
                <a:pathLst>
                  <a:path w="60" h="138">
                    <a:moveTo>
                      <a:pt x="43" y="0"/>
                    </a:moveTo>
                    <a:lnTo>
                      <a:pt x="59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1" name="Rectangle 21"/>
              <p:cNvSpPr>
                <a:spLocks noChangeArrowheads="1"/>
              </p:cNvSpPr>
              <p:nvPr/>
            </p:nvSpPr>
            <p:spPr bwMode="auto">
              <a:xfrm>
                <a:off x="2308" y="2057"/>
                <a:ext cx="76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2" name="Rectangle 22"/>
              <p:cNvSpPr>
                <a:spLocks noChangeArrowheads="1"/>
              </p:cNvSpPr>
              <p:nvPr/>
            </p:nvSpPr>
            <p:spPr bwMode="auto">
              <a:xfrm>
                <a:off x="2314" y="2115"/>
                <a:ext cx="57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3" name="Rectangle 23"/>
              <p:cNvSpPr>
                <a:spLocks noChangeArrowheads="1"/>
              </p:cNvSpPr>
              <p:nvPr/>
            </p:nvSpPr>
            <p:spPr bwMode="auto">
              <a:xfrm>
                <a:off x="2183" y="2115"/>
                <a:ext cx="75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4" name="Oval 24"/>
              <p:cNvSpPr>
                <a:spLocks noChangeArrowheads="1"/>
              </p:cNvSpPr>
              <p:nvPr/>
            </p:nvSpPr>
            <p:spPr bwMode="auto">
              <a:xfrm>
                <a:off x="2242" y="1938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5" name="Freeform 25"/>
              <p:cNvSpPr>
                <a:spLocks/>
              </p:cNvSpPr>
              <p:nvPr/>
            </p:nvSpPr>
            <p:spPr bwMode="auto">
              <a:xfrm>
                <a:off x="2183" y="1983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46" name="Freeform 26"/>
            <p:cNvSpPr>
              <a:spLocks/>
            </p:cNvSpPr>
            <p:nvPr/>
          </p:nvSpPr>
          <p:spPr bwMode="auto">
            <a:xfrm>
              <a:off x="2173" y="1913"/>
              <a:ext cx="178" cy="292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30"/>
                </a:cxn>
                <a:cxn ang="0">
                  <a:pos x="121" y="169"/>
                </a:cxn>
                <a:cxn ang="0">
                  <a:pos x="111" y="142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7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2"/>
                </a:cxn>
                <a:cxn ang="0">
                  <a:pos x="40" y="146"/>
                </a:cxn>
                <a:cxn ang="0">
                  <a:pos x="41" y="158"/>
                </a:cxn>
                <a:cxn ang="0">
                  <a:pos x="49" y="162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7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7"/>
                </a:cxn>
                <a:cxn ang="0">
                  <a:pos x="53" y="197"/>
                </a:cxn>
                <a:cxn ang="0">
                  <a:pos x="33" y="226"/>
                </a:cxn>
                <a:cxn ang="0">
                  <a:pos x="8" y="256"/>
                </a:cxn>
                <a:cxn ang="0">
                  <a:pos x="0" y="272"/>
                </a:cxn>
                <a:cxn ang="0">
                  <a:pos x="19" y="291"/>
                </a:cxn>
                <a:cxn ang="0">
                  <a:pos x="33" y="288"/>
                </a:cxn>
                <a:cxn ang="0">
                  <a:pos x="23" y="276"/>
                </a:cxn>
                <a:cxn ang="0">
                  <a:pos x="30" y="260"/>
                </a:cxn>
                <a:cxn ang="0">
                  <a:pos x="61" y="223"/>
                </a:cxn>
                <a:cxn ang="0">
                  <a:pos x="84" y="197"/>
                </a:cxn>
                <a:cxn ang="0">
                  <a:pos x="95" y="191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1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2">
                  <a:moveTo>
                    <a:pt x="198" y="268"/>
                  </a:moveTo>
                  <a:lnTo>
                    <a:pt x="199" y="263"/>
                  </a:lnTo>
                  <a:lnTo>
                    <a:pt x="191" y="265"/>
                  </a:lnTo>
                  <a:lnTo>
                    <a:pt x="184" y="263"/>
                  </a:lnTo>
                  <a:lnTo>
                    <a:pt x="174" y="256"/>
                  </a:lnTo>
                  <a:lnTo>
                    <a:pt x="158" y="230"/>
                  </a:lnTo>
                  <a:lnTo>
                    <a:pt x="134" y="191"/>
                  </a:lnTo>
                  <a:lnTo>
                    <a:pt x="121" y="169"/>
                  </a:lnTo>
                  <a:lnTo>
                    <a:pt x="113" y="152"/>
                  </a:lnTo>
                  <a:lnTo>
                    <a:pt x="111" y="142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2"/>
                  </a:lnTo>
                  <a:lnTo>
                    <a:pt x="136" y="129"/>
                  </a:lnTo>
                  <a:lnTo>
                    <a:pt x="148" y="137"/>
                  </a:lnTo>
                  <a:lnTo>
                    <a:pt x="155" y="140"/>
                  </a:lnTo>
                  <a:lnTo>
                    <a:pt x="160" y="142"/>
                  </a:lnTo>
                  <a:lnTo>
                    <a:pt x="164" y="140"/>
                  </a:lnTo>
                  <a:lnTo>
                    <a:pt x="166" y="137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7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7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1" y="161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7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7"/>
                  </a:lnTo>
                  <a:lnTo>
                    <a:pt x="58" y="183"/>
                  </a:lnTo>
                  <a:lnTo>
                    <a:pt x="53" y="197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18" y="243"/>
                  </a:lnTo>
                  <a:lnTo>
                    <a:pt x="8" y="256"/>
                  </a:lnTo>
                  <a:lnTo>
                    <a:pt x="0" y="267"/>
                  </a:lnTo>
                  <a:lnTo>
                    <a:pt x="0" y="272"/>
                  </a:lnTo>
                  <a:lnTo>
                    <a:pt x="8" y="281"/>
                  </a:lnTo>
                  <a:lnTo>
                    <a:pt x="19" y="291"/>
                  </a:lnTo>
                  <a:lnTo>
                    <a:pt x="30" y="291"/>
                  </a:lnTo>
                  <a:lnTo>
                    <a:pt x="33" y="288"/>
                  </a:lnTo>
                  <a:lnTo>
                    <a:pt x="28" y="282"/>
                  </a:lnTo>
                  <a:lnTo>
                    <a:pt x="23" y="276"/>
                  </a:lnTo>
                  <a:lnTo>
                    <a:pt x="23" y="271"/>
                  </a:lnTo>
                  <a:lnTo>
                    <a:pt x="30" y="260"/>
                  </a:lnTo>
                  <a:lnTo>
                    <a:pt x="43" y="247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7"/>
                  </a:lnTo>
                  <a:lnTo>
                    <a:pt x="88" y="192"/>
                  </a:lnTo>
                  <a:lnTo>
                    <a:pt x="95" y="191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20"/>
                  </a:lnTo>
                  <a:lnTo>
                    <a:pt x="141" y="243"/>
                  </a:lnTo>
                  <a:lnTo>
                    <a:pt x="158" y="267"/>
                  </a:lnTo>
                  <a:lnTo>
                    <a:pt x="168" y="281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672" y="1903"/>
              <a:ext cx="231" cy="311"/>
              <a:chOff x="1881" y="1903"/>
              <a:chExt cx="260" cy="311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881" y="1903"/>
                <a:ext cx="260" cy="311"/>
                <a:chOff x="1881" y="1903"/>
                <a:chExt cx="260" cy="311"/>
              </a:xfrm>
            </p:grpSpPr>
            <p:sp>
              <p:nvSpPr>
                <p:cNvPr id="2718749" name="AutoShape 29"/>
                <p:cNvSpPr>
                  <a:spLocks noChangeArrowheads="1"/>
                </p:cNvSpPr>
                <p:nvPr/>
              </p:nvSpPr>
              <p:spPr bwMode="auto">
                <a:xfrm>
                  <a:off x="1881" y="1955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50" name="AutoShape 30"/>
                <p:cNvSpPr>
                  <a:spLocks noChangeArrowheads="1"/>
                </p:cNvSpPr>
                <p:nvPr/>
              </p:nvSpPr>
              <p:spPr bwMode="auto">
                <a:xfrm>
                  <a:off x="1944" y="1903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51" name="Oval 31"/>
              <p:cNvSpPr>
                <a:spLocks noChangeArrowheads="1"/>
              </p:cNvSpPr>
              <p:nvPr/>
            </p:nvSpPr>
            <p:spPr bwMode="auto">
              <a:xfrm>
                <a:off x="1964" y="1930"/>
                <a:ext cx="25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2" name="AutoShape 32"/>
              <p:cNvSpPr>
                <a:spLocks noChangeArrowheads="1"/>
              </p:cNvSpPr>
              <p:nvPr/>
            </p:nvSpPr>
            <p:spPr bwMode="auto">
              <a:xfrm>
                <a:off x="1912" y="2077"/>
                <a:ext cx="137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53" name="AutoShape 33"/>
            <p:cNvSpPr>
              <a:spLocks noChangeArrowheads="1"/>
            </p:cNvSpPr>
            <p:nvPr/>
          </p:nvSpPr>
          <p:spPr bwMode="auto">
            <a:xfrm>
              <a:off x="1735" y="2288"/>
              <a:ext cx="183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54" name="AutoShape 34"/>
            <p:cNvSpPr>
              <a:spLocks noChangeArrowheads="1"/>
            </p:cNvSpPr>
            <p:nvPr/>
          </p:nvSpPr>
          <p:spPr bwMode="auto">
            <a:xfrm>
              <a:off x="1780" y="2237"/>
              <a:ext cx="138" cy="45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55" name="AutoShape 35"/>
            <p:cNvSpPr>
              <a:spLocks noChangeArrowheads="1"/>
            </p:cNvSpPr>
            <p:nvPr/>
          </p:nvSpPr>
          <p:spPr bwMode="auto">
            <a:xfrm>
              <a:off x="1772" y="2308"/>
              <a:ext cx="94" cy="15"/>
            </a:xfrm>
            <a:prstGeom prst="parallelogram">
              <a:avLst>
                <a:gd name="adj" fmla="val 156638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2202" y="2277"/>
              <a:ext cx="179" cy="257"/>
              <a:chOff x="2477" y="2277"/>
              <a:chExt cx="202" cy="257"/>
            </a:xfrm>
          </p:grpSpPr>
          <p:sp>
            <p:nvSpPr>
              <p:cNvPr id="2718757" name="Freeform 37"/>
              <p:cNvSpPr>
                <a:spLocks/>
              </p:cNvSpPr>
              <p:nvPr/>
            </p:nvSpPr>
            <p:spPr bwMode="auto">
              <a:xfrm>
                <a:off x="2607" y="2396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8" name="Rectangle 38"/>
              <p:cNvSpPr>
                <a:spLocks noChangeArrowheads="1"/>
              </p:cNvSpPr>
              <p:nvPr/>
            </p:nvSpPr>
            <p:spPr bwMode="auto">
              <a:xfrm>
                <a:off x="2602" y="2396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9" name="Rectangle 39"/>
              <p:cNvSpPr>
                <a:spLocks noChangeArrowheads="1"/>
              </p:cNvSpPr>
              <p:nvPr/>
            </p:nvSpPr>
            <p:spPr bwMode="auto">
              <a:xfrm>
                <a:off x="2610" y="2453"/>
                <a:ext cx="5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0" name="Rectangle 40"/>
              <p:cNvSpPr>
                <a:spLocks noChangeArrowheads="1"/>
              </p:cNvSpPr>
              <p:nvPr/>
            </p:nvSpPr>
            <p:spPr bwMode="auto">
              <a:xfrm>
                <a:off x="2479" y="2453"/>
                <a:ext cx="73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1" name="Oval 41"/>
              <p:cNvSpPr>
                <a:spLocks noChangeArrowheads="1"/>
              </p:cNvSpPr>
              <p:nvPr/>
            </p:nvSpPr>
            <p:spPr bwMode="auto">
              <a:xfrm>
                <a:off x="2537" y="2277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2" name="Freeform 42"/>
              <p:cNvSpPr>
                <a:spLocks/>
              </p:cNvSpPr>
              <p:nvPr/>
            </p:nvSpPr>
            <p:spPr bwMode="auto">
              <a:xfrm>
                <a:off x="2477" y="2322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63" name="Freeform 43"/>
            <p:cNvSpPr>
              <a:spLocks/>
            </p:cNvSpPr>
            <p:nvPr/>
          </p:nvSpPr>
          <p:spPr bwMode="auto">
            <a:xfrm>
              <a:off x="2425" y="2247"/>
              <a:ext cx="179" cy="291"/>
            </a:xfrm>
            <a:custGeom>
              <a:avLst/>
              <a:gdLst/>
              <a:ahLst/>
              <a:cxnLst>
                <a:cxn ang="0">
                  <a:pos x="200" y="263"/>
                </a:cxn>
                <a:cxn ang="0">
                  <a:pos x="185" y="263"/>
                </a:cxn>
                <a:cxn ang="0">
                  <a:pos x="158" y="229"/>
                </a:cxn>
                <a:cxn ang="0">
                  <a:pos x="122" y="169"/>
                </a:cxn>
                <a:cxn ang="0">
                  <a:pos x="112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7" y="129"/>
                </a:cxn>
                <a:cxn ang="0">
                  <a:pos x="156" y="140"/>
                </a:cxn>
                <a:cxn ang="0">
                  <a:pos x="165" y="140"/>
                </a:cxn>
                <a:cxn ang="0">
                  <a:pos x="166" y="134"/>
                </a:cxn>
                <a:cxn ang="0">
                  <a:pos x="157" y="123"/>
                </a:cxn>
                <a:cxn ang="0">
                  <a:pos x="136" y="108"/>
                </a:cxn>
                <a:cxn ang="0">
                  <a:pos x="127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7" y="99"/>
                </a:cxn>
                <a:cxn ang="0">
                  <a:pos x="42" y="121"/>
                </a:cxn>
                <a:cxn ang="0">
                  <a:pos x="40" y="145"/>
                </a:cxn>
                <a:cxn ang="0">
                  <a:pos x="42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2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2" y="223"/>
                </a:cxn>
                <a:cxn ang="0">
                  <a:pos x="84" y="196"/>
                </a:cxn>
                <a:cxn ang="0">
                  <a:pos x="96" y="190"/>
                </a:cxn>
                <a:cxn ang="0">
                  <a:pos x="109" y="199"/>
                </a:cxn>
                <a:cxn ang="0">
                  <a:pos x="142" y="243"/>
                </a:cxn>
                <a:cxn ang="0">
                  <a:pos x="169" y="280"/>
                </a:cxn>
                <a:cxn ang="0">
                  <a:pos x="179" y="283"/>
                </a:cxn>
                <a:cxn ang="0">
                  <a:pos x="192" y="273"/>
                </a:cxn>
              </a:cxnLst>
              <a:rect l="0" t="0" r="r" b="b"/>
              <a:pathLst>
                <a:path w="201" h="291">
                  <a:moveTo>
                    <a:pt x="199" y="268"/>
                  </a:moveTo>
                  <a:lnTo>
                    <a:pt x="200" y="263"/>
                  </a:lnTo>
                  <a:lnTo>
                    <a:pt x="192" y="264"/>
                  </a:lnTo>
                  <a:lnTo>
                    <a:pt x="185" y="263"/>
                  </a:lnTo>
                  <a:lnTo>
                    <a:pt x="175" y="255"/>
                  </a:lnTo>
                  <a:lnTo>
                    <a:pt x="158" y="229"/>
                  </a:lnTo>
                  <a:lnTo>
                    <a:pt x="135" y="190"/>
                  </a:lnTo>
                  <a:lnTo>
                    <a:pt x="122" y="169"/>
                  </a:lnTo>
                  <a:lnTo>
                    <a:pt x="113" y="151"/>
                  </a:lnTo>
                  <a:lnTo>
                    <a:pt x="112" y="141"/>
                  </a:lnTo>
                  <a:lnTo>
                    <a:pt x="112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7" y="129"/>
                  </a:lnTo>
                  <a:lnTo>
                    <a:pt x="148" y="136"/>
                  </a:lnTo>
                  <a:lnTo>
                    <a:pt x="156" y="140"/>
                  </a:lnTo>
                  <a:lnTo>
                    <a:pt x="161" y="141"/>
                  </a:lnTo>
                  <a:lnTo>
                    <a:pt x="165" y="140"/>
                  </a:lnTo>
                  <a:lnTo>
                    <a:pt x="167" y="136"/>
                  </a:lnTo>
                  <a:lnTo>
                    <a:pt x="166" y="134"/>
                  </a:lnTo>
                  <a:lnTo>
                    <a:pt x="165" y="130"/>
                  </a:lnTo>
                  <a:lnTo>
                    <a:pt x="157" y="123"/>
                  </a:lnTo>
                  <a:lnTo>
                    <a:pt x="143" y="114"/>
                  </a:lnTo>
                  <a:lnTo>
                    <a:pt x="136" y="108"/>
                  </a:lnTo>
                  <a:lnTo>
                    <a:pt x="131" y="99"/>
                  </a:lnTo>
                  <a:lnTo>
                    <a:pt x="127" y="86"/>
                  </a:lnTo>
                  <a:lnTo>
                    <a:pt x="126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7" y="31"/>
                  </a:lnTo>
                  <a:lnTo>
                    <a:pt x="119" y="24"/>
                  </a:lnTo>
                  <a:lnTo>
                    <a:pt x="117" y="15"/>
                  </a:lnTo>
                  <a:lnTo>
                    <a:pt x="116" y="9"/>
                  </a:lnTo>
                  <a:lnTo>
                    <a:pt x="112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7" y="99"/>
                  </a:lnTo>
                  <a:lnTo>
                    <a:pt x="43" y="109"/>
                  </a:lnTo>
                  <a:lnTo>
                    <a:pt x="42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2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2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2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2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2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6" y="190"/>
                  </a:lnTo>
                  <a:lnTo>
                    <a:pt x="102" y="194"/>
                  </a:lnTo>
                  <a:lnTo>
                    <a:pt x="109" y="199"/>
                  </a:lnTo>
                  <a:lnTo>
                    <a:pt x="125" y="219"/>
                  </a:lnTo>
                  <a:lnTo>
                    <a:pt x="142" y="243"/>
                  </a:lnTo>
                  <a:lnTo>
                    <a:pt x="158" y="266"/>
                  </a:lnTo>
                  <a:lnTo>
                    <a:pt x="169" y="280"/>
                  </a:lnTo>
                  <a:lnTo>
                    <a:pt x="172" y="283"/>
                  </a:lnTo>
                  <a:lnTo>
                    <a:pt x="179" y="283"/>
                  </a:lnTo>
                  <a:lnTo>
                    <a:pt x="185" y="278"/>
                  </a:lnTo>
                  <a:lnTo>
                    <a:pt x="192" y="273"/>
                  </a:lnTo>
                  <a:lnTo>
                    <a:pt x="199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1924" y="2237"/>
              <a:ext cx="232" cy="310"/>
              <a:chOff x="2165" y="2237"/>
              <a:chExt cx="260" cy="310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2165" y="2237"/>
                <a:ext cx="260" cy="310"/>
                <a:chOff x="2165" y="2237"/>
                <a:chExt cx="260" cy="310"/>
              </a:xfrm>
            </p:grpSpPr>
            <p:sp>
              <p:nvSpPr>
                <p:cNvPr id="2718766" name="AutoShape 46"/>
                <p:cNvSpPr>
                  <a:spLocks noChangeArrowheads="1"/>
                </p:cNvSpPr>
                <p:nvPr/>
              </p:nvSpPr>
              <p:spPr bwMode="auto">
                <a:xfrm>
                  <a:off x="2165" y="2288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67" name="AutoShape 47"/>
                <p:cNvSpPr>
                  <a:spLocks noChangeArrowheads="1"/>
                </p:cNvSpPr>
                <p:nvPr/>
              </p:nvSpPr>
              <p:spPr bwMode="auto">
                <a:xfrm>
                  <a:off x="2227" y="2237"/>
                  <a:ext cx="198" cy="45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68" name="Oval 48"/>
              <p:cNvSpPr>
                <a:spLocks noChangeArrowheads="1"/>
              </p:cNvSpPr>
              <p:nvPr/>
            </p:nvSpPr>
            <p:spPr bwMode="auto">
              <a:xfrm>
                <a:off x="2246" y="2263"/>
                <a:ext cx="27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9" name="AutoShape 49"/>
              <p:cNvSpPr>
                <a:spLocks noChangeArrowheads="1"/>
              </p:cNvSpPr>
              <p:nvPr/>
            </p:nvSpPr>
            <p:spPr bwMode="auto">
              <a:xfrm>
                <a:off x="2196" y="2410"/>
                <a:ext cx="138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70" name="AutoShape 50"/>
            <p:cNvSpPr>
              <a:spLocks noChangeArrowheads="1"/>
            </p:cNvSpPr>
            <p:nvPr/>
          </p:nvSpPr>
          <p:spPr bwMode="auto">
            <a:xfrm>
              <a:off x="1993" y="2626"/>
              <a:ext cx="184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71" name="AutoShape 51"/>
            <p:cNvSpPr>
              <a:spLocks noChangeArrowheads="1"/>
            </p:cNvSpPr>
            <p:nvPr/>
          </p:nvSpPr>
          <p:spPr bwMode="auto">
            <a:xfrm>
              <a:off x="2036" y="2575"/>
              <a:ext cx="141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72" name="AutoShape 52"/>
            <p:cNvSpPr>
              <a:spLocks noChangeArrowheads="1"/>
            </p:cNvSpPr>
            <p:nvPr/>
          </p:nvSpPr>
          <p:spPr bwMode="auto">
            <a:xfrm>
              <a:off x="2029" y="2647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2478" y="2616"/>
              <a:ext cx="180" cy="257"/>
              <a:chOff x="2788" y="2616"/>
              <a:chExt cx="202" cy="257"/>
            </a:xfrm>
          </p:grpSpPr>
          <p:sp>
            <p:nvSpPr>
              <p:cNvPr id="2718774" name="Freeform 54"/>
              <p:cNvSpPr>
                <a:spLocks/>
              </p:cNvSpPr>
              <p:nvPr/>
            </p:nvSpPr>
            <p:spPr bwMode="auto">
              <a:xfrm>
                <a:off x="2918" y="27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5" name="Rectangle 55"/>
              <p:cNvSpPr>
                <a:spLocks noChangeArrowheads="1"/>
              </p:cNvSpPr>
              <p:nvPr/>
            </p:nvSpPr>
            <p:spPr bwMode="auto">
              <a:xfrm>
                <a:off x="2913" y="27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6" name="Rectangle 56"/>
              <p:cNvSpPr>
                <a:spLocks noChangeArrowheads="1"/>
              </p:cNvSpPr>
              <p:nvPr/>
            </p:nvSpPr>
            <p:spPr bwMode="auto">
              <a:xfrm>
                <a:off x="2921" y="27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7" name="Rectangle 57"/>
              <p:cNvSpPr>
                <a:spLocks noChangeArrowheads="1"/>
              </p:cNvSpPr>
              <p:nvPr/>
            </p:nvSpPr>
            <p:spPr bwMode="auto">
              <a:xfrm>
                <a:off x="2790" y="27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8" name="Oval 58"/>
              <p:cNvSpPr>
                <a:spLocks noChangeArrowheads="1"/>
              </p:cNvSpPr>
              <p:nvPr/>
            </p:nvSpPr>
            <p:spPr bwMode="auto">
              <a:xfrm>
                <a:off x="2848" y="26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9" name="Freeform 59"/>
              <p:cNvSpPr>
                <a:spLocks/>
              </p:cNvSpPr>
              <p:nvPr/>
            </p:nvSpPr>
            <p:spPr bwMode="auto">
              <a:xfrm>
                <a:off x="2788" y="26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80" name="Freeform 60"/>
            <p:cNvSpPr>
              <a:spLocks/>
            </p:cNvSpPr>
            <p:nvPr/>
          </p:nvSpPr>
          <p:spPr bwMode="auto">
            <a:xfrm>
              <a:off x="2692" y="2574"/>
              <a:ext cx="179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181" y="2575"/>
              <a:ext cx="232" cy="311"/>
              <a:chOff x="2454" y="2575"/>
              <a:chExt cx="261" cy="311"/>
            </a:xfrm>
          </p:grpSpPr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2454" y="2575"/>
                <a:ext cx="261" cy="311"/>
                <a:chOff x="2454" y="2575"/>
                <a:chExt cx="261" cy="311"/>
              </a:xfrm>
            </p:grpSpPr>
            <p:sp>
              <p:nvSpPr>
                <p:cNvPr id="2718783" name="AutoShape 63"/>
                <p:cNvSpPr>
                  <a:spLocks noChangeArrowheads="1"/>
                </p:cNvSpPr>
                <p:nvPr/>
              </p:nvSpPr>
              <p:spPr bwMode="auto">
                <a:xfrm>
                  <a:off x="2454" y="26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84" name="AutoShape 64"/>
                <p:cNvSpPr>
                  <a:spLocks noChangeArrowheads="1"/>
                </p:cNvSpPr>
                <p:nvPr/>
              </p:nvSpPr>
              <p:spPr bwMode="auto">
                <a:xfrm>
                  <a:off x="2518" y="25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85" name="Oval 65"/>
              <p:cNvSpPr>
                <a:spLocks noChangeArrowheads="1"/>
              </p:cNvSpPr>
              <p:nvPr/>
            </p:nvSpPr>
            <p:spPr bwMode="auto">
              <a:xfrm>
                <a:off x="2537" y="26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86" name="AutoShape 66"/>
              <p:cNvSpPr>
                <a:spLocks noChangeArrowheads="1"/>
              </p:cNvSpPr>
              <p:nvPr/>
            </p:nvSpPr>
            <p:spPr bwMode="auto">
              <a:xfrm>
                <a:off x="2487" y="27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1231" y="1576"/>
              <a:ext cx="867" cy="310"/>
              <a:chOff x="1385" y="1576"/>
              <a:chExt cx="975" cy="310"/>
            </a:xfrm>
          </p:grpSpPr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1385" y="1576"/>
                <a:ext cx="206" cy="310"/>
                <a:chOff x="1385" y="1576"/>
                <a:chExt cx="206" cy="310"/>
              </a:xfrm>
            </p:grpSpPr>
            <p:sp>
              <p:nvSpPr>
                <p:cNvPr id="2718789" name="AutoShape 69"/>
                <p:cNvSpPr>
                  <a:spLocks noChangeArrowheads="1"/>
                </p:cNvSpPr>
                <p:nvPr/>
              </p:nvSpPr>
              <p:spPr bwMode="auto">
                <a:xfrm>
                  <a:off x="1385" y="1626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0" name="AutoShape 70"/>
                <p:cNvSpPr>
                  <a:spLocks noChangeArrowheads="1"/>
                </p:cNvSpPr>
                <p:nvPr/>
              </p:nvSpPr>
              <p:spPr bwMode="auto">
                <a:xfrm>
                  <a:off x="1433" y="1576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1" name="AutoShape 71"/>
                <p:cNvSpPr>
                  <a:spLocks noChangeArrowheads="1"/>
                </p:cNvSpPr>
                <p:nvPr/>
              </p:nvSpPr>
              <p:spPr bwMode="auto">
                <a:xfrm>
                  <a:off x="1424" y="1647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1903" y="1617"/>
                <a:ext cx="203" cy="257"/>
                <a:chOff x="1903" y="1617"/>
                <a:chExt cx="203" cy="257"/>
              </a:xfrm>
            </p:grpSpPr>
            <p:sp>
              <p:nvSpPr>
                <p:cNvPr id="2718793" name="Freeform 73"/>
                <p:cNvSpPr>
                  <a:spLocks/>
                </p:cNvSpPr>
                <p:nvPr/>
              </p:nvSpPr>
              <p:spPr bwMode="auto">
                <a:xfrm>
                  <a:off x="2032" y="1734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4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734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5" name="Rectangle 75"/>
                <p:cNvSpPr>
                  <a:spLocks noChangeArrowheads="1"/>
                </p:cNvSpPr>
                <p:nvPr/>
              </p:nvSpPr>
              <p:spPr bwMode="auto">
                <a:xfrm>
                  <a:off x="2035" y="1792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6" name="Rectangle 76"/>
                <p:cNvSpPr>
                  <a:spLocks noChangeArrowheads="1"/>
                </p:cNvSpPr>
                <p:nvPr/>
              </p:nvSpPr>
              <p:spPr bwMode="auto">
                <a:xfrm>
                  <a:off x="1904" y="1792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7" name="Oval 77"/>
                <p:cNvSpPr>
                  <a:spLocks noChangeArrowheads="1"/>
                </p:cNvSpPr>
                <p:nvPr/>
              </p:nvSpPr>
              <p:spPr bwMode="auto">
                <a:xfrm>
                  <a:off x="1964" y="1617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8" name="Freeform 78"/>
                <p:cNvSpPr>
                  <a:spLocks/>
                </p:cNvSpPr>
                <p:nvPr/>
              </p:nvSpPr>
              <p:spPr bwMode="auto">
                <a:xfrm>
                  <a:off x="1903" y="1661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99" name="Freeform 79"/>
              <p:cNvSpPr>
                <a:spLocks/>
              </p:cNvSpPr>
              <p:nvPr/>
            </p:nvSpPr>
            <p:spPr bwMode="auto">
              <a:xfrm>
                <a:off x="2160" y="1586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80"/>
              <p:cNvGrpSpPr>
                <a:grpSpLocks/>
              </p:cNvGrpSpPr>
              <p:nvPr/>
            </p:nvGrpSpPr>
            <p:grpSpPr bwMode="auto">
              <a:xfrm>
                <a:off x="1597" y="1576"/>
                <a:ext cx="259" cy="310"/>
                <a:chOff x="1597" y="1576"/>
                <a:chExt cx="259" cy="310"/>
              </a:xfrm>
            </p:grpSpPr>
            <p:grpSp>
              <p:nvGrpSpPr>
                <p:cNvPr id="17" name="Group 81"/>
                <p:cNvGrpSpPr>
                  <a:grpSpLocks/>
                </p:cNvGrpSpPr>
                <p:nvPr/>
              </p:nvGrpSpPr>
              <p:grpSpPr bwMode="auto">
                <a:xfrm>
                  <a:off x="1597" y="1576"/>
                  <a:ext cx="259" cy="310"/>
                  <a:chOff x="1597" y="1576"/>
                  <a:chExt cx="259" cy="310"/>
                </a:xfrm>
              </p:grpSpPr>
              <p:sp>
                <p:nvSpPr>
                  <p:cNvPr id="2718802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597" y="1626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8803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576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8804" name="Oval 84"/>
                <p:cNvSpPr>
                  <a:spLocks noChangeArrowheads="1"/>
                </p:cNvSpPr>
                <p:nvPr/>
              </p:nvSpPr>
              <p:spPr bwMode="auto">
                <a:xfrm>
                  <a:off x="1679" y="1602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805" name="AutoShape 85"/>
                <p:cNvSpPr>
                  <a:spLocks noChangeArrowheads="1"/>
                </p:cNvSpPr>
                <p:nvPr/>
              </p:nvSpPr>
              <p:spPr bwMode="auto">
                <a:xfrm>
                  <a:off x="1628" y="1750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86"/>
          <p:cNvGrpSpPr>
            <a:grpSpLocks/>
          </p:cNvGrpSpPr>
          <p:nvPr/>
        </p:nvGrpSpPr>
        <p:grpSpPr bwMode="auto">
          <a:xfrm>
            <a:off x="1581150" y="1239838"/>
            <a:ext cx="7115175" cy="1268412"/>
            <a:chOff x="996" y="781"/>
            <a:chExt cx="4482" cy="799"/>
          </a:xfrm>
        </p:grpSpPr>
        <p:sp>
          <p:nvSpPr>
            <p:cNvPr id="2718807" name="Rectangle 87"/>
            <p:cNvSpPr>
              <a:spLocks noChangeArrowheads="1"/>
            </p:cNvSpPr>
            <p:nvPr/>
          </p:nvSpPr>
          <p:spPr bwMode="auto">
            <a:xfrm>
              <a:off x="4026" y="787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718808" name="Rectangle 88"/>
            <p:cNvSpPr>
              <a:spLocks noChangeArrowheads="1"/>
            </p:cNvSpPr>
            <p:nvPr/>
          </p:nvSpPr>
          <p:spPr bwMode="auto">
            <a:xfrm>
              <a:off x="4905" y="781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718809" name="Rectangle 89"/>
            <p:cNvSpPr>
              <a:spLocks noChangeArrowheads="1"/>
            </p:cNvSpPr>
            <p:nvPr/>
          </p:nvSpPr>
          <p:spPr bwMode="auto">
            <a:xfrm>
              <a:off x="996" y="791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718810" name="Line 90"/>
            <p:cNvSpPr>
              <a:spLocks noChangeShapeType="1"/>
            </p:cNvSpPr>
            <p:nvPr/>
          </p:nvSpPr>
          <p:spPr bwMode="auto">
            <a:xfrm>
              <a:off x="1181" y="1015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11" name="Rectangle 91"/>
            <p:cNvSpPr>
              <a:spLocks noChangeArrowheads="1"/>
            </p:cNvSpPr>
            <p:nvPr/>
          </p:nvSpPr>
          <p:spPr bwMode="auto">
            <a:xfrm>
              <a:off x="1604" y="804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718812" name="Rectangle 92"/>
            <p:cNvSpPr>
              <a:spLocks noChangeArrowheads="1"/>
            </p:cNvSpPr>
            <p:nvPr/>
          </p:nvSpPr>
          <p:spPr bwMode="auto">
            <a:xfrm>
              <a:off x="2092" y="79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718813" name="Rectangle 93"/>
            <p:cNvSpPr>
              <a:spLocks noChangeArrowheads="1"/>
            </p:cNvSpPr>
            <p:nvPr/>
          </p:nvSpPr>
          <p:spPr bwMode="auto">
            <a:xfrm>
              <a:off x="2604" y="8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718814" name="Rectangle 94"/>
            <p:cNvSpPr>
              <a:spLocks noChangeArrowheads="1"/>
            </p:cNvSpPr>
            <p:nvPr/>
          </p:nvSpPr>
          <p:spPr bwMode="auto">
            <a:xfrm>
              <a:off x="3065" y="806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718815" name="Rectangle 95"/>
            <p:cNvSpPr>
              <a:spLocks noChangeArrowheads="1"/>
            </p:cNvSpPr>
            <p:nvPr/>
          </p:nvSpPr>
          <p:spPr bwMode="auto">
            <a:xfrm>
              <a:off x="3570" y="80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718816" name="Rectangle 96"/>
            <p:cNvSpPr>
              <a:spLocks noChangeArrowheads="1"/>
            </p:cNvSpPr>
            <p:nvPr/>
          </p:nvSpPr>
          <p:spPr bwMode="auto">
            <a:xfrm>
              <a:off x="4591" y="797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718817" name="Line 97"/>
            <p:cNvSpPr>
              <a:spLocks noChangeShapeType="1"/>
            </p:cNvSpPr>
            <p:nvPr/>
          </p:nvSpPr>
          <p:spPr bwMode="auto">
            <a:xfrm>
              <a:off x="1188" y="1108"/>
              <a:ext cx="40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18" name="Rectangle 98"/>
            <p:cNvSpPr>
              <a:spLocks noChangeArrowheads="1"/>
            </p:cNvSpPr>
            <p:nvPr/>
          </p:nvSpPr>
          <p:spPr bwMode="auto">
            <a:xfrm>
              <a:off x="3512" y="1202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sp>
          <p:nvSpPr>
            <p:cNvPr id="2718819" name="Line 99"/>
            <p:cNvSpPr>
              <a:spLocks noChangeShapeType="1"/>
            </p:cNvSpPr>
            <p:nvPr/>
          </p:nvSpPr>
          <p:spPr bwMode="auto">
            <a:xfrm flipH="1">
              <a:off x="1675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0" name="Line 100"/>
            <p:cNvSpPr>
              <a:spLocks noChangeShapeType="1"/>
            </p:cNvSpPr>
            <p:nvPr/>
          </p:nvSpPr>
          <p:spPr bwMode="auto">
            <a:xfrm flipH="1">
              <a:off x="192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1" name="Line 101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2" name="Line 102"/>
            <p:cNvSpPr>
              <a:spLocks noChangeShapeType="1"/>
            </p:cNvSpPr>
            <p:nvPr/>
          </p:nvSpPr>
          <p:spPr bwMode="auto">
            <a:xfrm>
              <a:off x="1691" y="1253"/>
              <a:ext cx="2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3" name="Line 103"/>
            <p:cNvSpPr>
              <a:spLocks noChangeShapeType="1"/>
            </p:cNvSpPr>
            <p:nvPr/>
          </p:nvSpPr>
          <p:spPr bwMode="auto">
            <a:xfrm flipH="1">
              <a:off x="192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4" name="Line 104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5" name="Rectangle 105"/>
            <p:cNvSpPr>
              <a:spLocks noChangeArrowheads="1"/>
            </p:cNvSpPr>
            <p:nvPr/>
          </p:nvSpPr>
          <p:spPr bwMode="auto">
            <a:xfrm>
              <a:off x="2159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26" name="Line 106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7" name="Line 107"/>
            <p:cNvSpPr>
              <a:spLocks noChangeShapeType="1"/>
            </p:cNvSpPr>
            <p:nvPr/>
          </p:nvSpPr>
          <p:spPr bwMode="auto">
            <a:xfrm>
              <a:off x="1942" y="1253"/>
              <a:ext cx="2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8" name="Line 108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9" name="Line 109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0" name="Line 110"/>
            <p:cNvSpPr>
              <a:spLocks noChangeShapeType="1"/>
            </p:cNvSpPr>
            <p:nvPr/>
          </p:nvSpPr>
          <p:spPr bwMode="auto">
            <a:xfrm>
              <a:off x="2195" y="1253"/>
              <a:ext cx="2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1" name="Line 111"/>
            <p:cNvSpPr>
              <a:spLocks noChangeShapeType="1"/>
            </p:cNvSpPr>
            <p:nvPr/>
          </p:nvSpPr>
          <p:spPr bwMode="auto">
            <a:xfrm>
              <a:off x="1694" y="1208"/>
              <a:ext cx="22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2" name="Line 112"/>
            <p:cNvSpPr>
              <a:spLocks noChangeShapeType="1"/>
            </p:cNvSpPr>
            <p:nvPr/>
          </p:nvSpPr>
          <p:spPr bwMode="auto">
            <a:xfrm>
              <a:off x="1948" y="1208"/>
              <a:ext cx="22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3" name="Line 113"/>
            <p:cNvSpPr>
              <a:spLocks noChangeShapeType="1"/>
            </p:cNvSpPr>
            <p:nvPr/>
          </p:nvSpPr>
          <p:spPr bwMode="auto">
            <a:xfrm>
              <a:off x="1188" y="1208"/>
              <a:ext cx="22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4" name="Rectangle 114"/>
            <p:cNvSpPr>
              <a:spLocks noChangeArrowheads="1"/>
            </p:cNvSpPr>
            <p:nvPr/>
          </p:nvSpPr>
          <p:spPr bwMode="auto">
            <a:xfrm>
              <a:off x="1160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5" name="Rectangle 115"/>
            <p:cNvSpPr>
              <a:spLocks noChangeArrowheads="1"/>
            </p:cNvSpPr>
            <p:nvPr/>
          </p:nvSpPr>
          <p:spPr bwMode="auto">
            <a:xfrm>
              <a:off x="1387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6" name="Line 116"/>
            <p:cNvSpPr>
              <a:spLocks noChangeShapeType="1"/>
            </p:cNvSpPr>
            <p:nvPr/>
          </p:nvSpPr>
          <p:spPr bwMode="auto">
            <a:xfrm>
              <a:off x="1437" y="1253"/>
              <a:ext cx="2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7" name="Rectangle 117"/>
            <p:cNvSpPr>
              <a:spLocks noChangeArrowheads="1"/>
            </p:cNvSpPr>
            <p:nvPr/>
          </p:nvSpPr>
          <p:spPr bwMode="auto">
            <a:xfrm>
              <a:off x="1907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8" name="Rectangle 118"/>
            <p:cNvSpPr>
              <a:spLocks noChangeArrowheads="1"/>
            </p:cNvSpPr>
            <p:nvPr/>
          </p:nvSpPr>
          <p:spPr bwMode="auto">
            <a:xfrm>
              <a:off x="1649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9" name="Line 119"/>
            <p:cNvSpPr>
              <a:spLocks noChangeShapeType="1"/>
            </p:cNvSpPr>
            <p:nvPr/>
          </p:nvSpPr>
          <p:spPr bwMode="auto">
            <a:xfrm>
              <a:off x="1697" y="1303"/>
              <a:ext cx="22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0" name="Line 120"/>
            <p:cNvSpPr>
              <a:spLocks noChangeShapeType="1"/>
            </p:cNvSpPr>
            <p:nvPr/>
          </p:nvSpPr>
          <p:spPr bwMode="auto">
            <a:xfrm>
              <a:off x="1948" y="1347"/>
              <a:ext cx="222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1" name="Line 121"/>
            <p:cNvSpPr>
              <a:spLocks noChangeShapeType="1"/>
            </p:cNvSpPr>
            <p:nvPr/>
          </p:nvSpPr>
          <p:spPr bwMode="auto">
            <a:xfrm>
              <a:off x="1948" y="1304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2" name="Line 122"/>
            <p:cNvSpPr>
              <a:spLocks noChangeShapeType="1"/>
            </p:cNvSpPr>
            <p:nvPr/>
          </p:nvSpPr>
          <p:spPr bwMode="auto">
            <a:xfrm>
              <a:off x="2201" y="1303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3" name="Line 123"/>
            <p:cNvSpPr>
              <a:spLocks noChangeShapeType="1"/>
            </p:cNvSpPr>
            <p:nvPr/>
          </p:nvSpPr>
          <p:spPr bwMode="auto">
            <a:xfrm>
              <a:off x="2200" y="1347"/>
              <a:ext cx="223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4" name="Line 124"/>
            <p:cNvSpPr>
              <a:spLocks noChangeShapeType="1"/>
            </p:cNvSpPr>
            <p:nvPr/>
          </p:nvSpPr>
          <p:spPr bwMode="auto">
            <a:xfrm>
              <a:off x="2454" y="1303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5" name="Line 125"/>
            <p:cNvSpPr>
              <a:spLocks noChangeShapeType="1"/>
            </p:cNvSpPr>
            <p:nvPr/>
          </p:nvSpPr>
          <p:spPr bwMode="auto">
            <a:xfrm>
              <a:off x="2452" y="1347"/>
              <a:ext cx="224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6" name="Line 126"/>
            <p:cNvSpPr>
              <a:spLocks noChangeShapeType="1"/>
            </p:cNvSpPr>
            <p:nvPr/>
          </p:nvSpPr>
          <p:spPr bwMode="auto">
            <a:xfrm>
              <a:off x="2706" y="1347"/>
              <a:ext cx="222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7" name="Line 127"/>
            <p:cNvSpPr>
              <a:spLocks noChangeShapeType="1"/>
            </p:cNvSpPr>
            <p:nvPr/>
          </p:nvSpPr>
          <p:spPr bwMode="auto">
            <a:xfrm>
              <a:off x="1442" y="1208"/>
              <a:ext cx="22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8" name="Rectangle 128"/>
            <p:cNvSpPr>
              <a:spLocks noChangeArrowheads="1"/>
            </p:cNvSpPr>
            <p:nvPr/>
          </p:nvSpPr>
          <p:spPr bwMode="auto">
            <a:xfrm>
              <a:off x="2402" y="129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49" name="Rectangle 129"/>
            <p:cNvSpPr>
              <a:spLocks noChangeArrowheads="1"/>
            </p:cNvSpPr>
            <p:nvPr/>
          </p:nvSpPr>
          <p:spPr bwMode="auto">
            <a:xfrm>
              <a:off x="2655" y="129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50" name="Line 130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1" name="Line 131"/>
            <p:cNvSpPr>
              <a:spLocks noChangeShapeType="1"/>
            </p:cNvSpPr>
            <p:nvPr/>
          </p:nvSpPr>
          <p:spPr bwMode="auto">
            <a:xfrm>
              <a:off x="1430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2" name="Line 132"/>
            <p:cNvSpPr>
              <a:spLocks noChangeShapeType="1"/>
            </p:cNvSpPr>
            <p:nvPr/>
          </p:nvSpPr>
          <p:spPr bwMode="auto">
            <a:xfrm>
              <a:off x="1684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3" name="Line 133"/>
            <p:cNvSpPr>
              <a:spLocks noChangeShapeType="1"/>
            </p:cNvSpPr>
            <p:nvPr/>
          </p:nvSpPr>
          <p:spPr bwMode="auto">
            <a:xfrm>
              <a:off x="1936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4" name="Line 134"/>
            <p:cNvSpPr>
              <a:spLocks noChangeShapeType="1"/>
            </p:cNvSpPr>
            <p:nvPr/>
          </p:nvSpPr>
          <p:spPr bwMode="auto">
            <a:xfrm>
              <a:off x="2188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5" name="Line 135"/>
            <p:cNvSpPr>
              <a:spLocks noChangeShapeType="1"/>
            </p:cNvSpPr>
            <p:nvPr/>
          </p:nvSpPr>
          <p:spPr bwMode="auto">
            <a:xfrm flipH="1">
              <a:off x="2684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6" name="Line 136"/>
            <p:cNvSpPr>
              <a:spLocks noChangeShapeType="1"/>
            </p:cNvSpPr>
            <p:nvPr/>
          </p:nvSpPr>
          <p:spPr bwMode="auto">
            <a:xfrm flipH="1">
              <a:off x="293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Date Placeholder 1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3" name="Footer Placeholder 1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Lessons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2819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600200"/>
            <a:ext cx="4356100" cy="4937760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Pipelining doesn’t help </a:t>
            </a:r>
            <a:r>
              <a:rPr lang="en-US" sz="2400" i="1" dirty="0"/>
              <a:t>latency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single task, </a:t>
            </a:r>
            <a:r>
              <a:rPr lang="en-US" sz="2400" dirty="0" smtClean="0"/>
              <a:t>just </a:t>
            </a:r>
            <a:r>
              <a:rPr lang="en-US" sz="2400" i="1" dirty="0" smtClean="0"/>
              <a:t>throughput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of entire workload</a:t>
            </a:r>
          </a:p>
          <a:p>
            <a:pPr>
              <a:buClr>
                <a:schemeClr val="tx1"/>
              </a:buClr>
            </a:pPr>
            <a:r>
              <a:rPr lang="en-US" sz="2400" i="1" dirty="0"/>
              <a:t>Multiple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tasks operating simultaneously using different resources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Potential speedup = </a:t>
            </a:r>
            <a:r>
              <a:rPr lang="en-US" sz="2400" dirty="0" smtClean="0">
                <a:solidFill>
                  <a:srgbClr val="FF0000"/>
                </a:solidFill>
              </a:rPr>
              <a:t>number  of pipeline stages</a:t>
            </a:r>
            <a:endParaRPr lang="en-US" sz="2400" dirty="0" smtClean="0"/>
          </a:p>
          <a:p>
            <a:r>
              <a:rPr lang="en-US" sz="2400" dirty="0" smtClean="0"/>
              <a:t>Speedup reduced by time </a:t>
            </a:r>
            <a:r>
              <a:rPr lang="en-US" sz="2400" dirty="0"/>
              <a:t>to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fill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drain</a:t>
            </a:r>
            <a:r>
              <a:rPr lang="en-US" sz="2400" dirty="0" smtClean="0"/>
              <a:t> the pipeline:</a:t>
            </a:r>
            <a:br>
              <a:rPr lang="en-US" sz="2400" dirty="0" smtClean="0"/>
            </a:br>
            <a:r>
              <a:rPr lang="en-US" sz="2400" dirty="0" smtClean="0"/>
              <a:t>8 hours/3.5 hours or 2.3X </a:t>
            </a:r>
            <a:br>
              <a:rPr lang="en-US" sz="2400" dirty="0" smtClean="0"/>
            </a:br>
            <a:r>
              <a:rPr lang="en-US" sz="2400" dirty="0" smtClean="0"/>
              <a:t>v</a:t>
            </a:r>
            <a:r>
              <a:rPr lang="en-US" sz="2400" dirty="0"/>
              <a:t>.</a:t>
            </a:r>
            <a:r>
              <a:rPr lang="en-US" sz="2400" dirty="0" smtClean="0"/>
              <a:t> potential 4X </a:t>
            </a:r>
            <a:r>
              <a:rPr lang="en-US" sz="2400" dirty="0"/>
              <a:t>in this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600200"/>
            <a:ext cx="4633912" cy="4370387"/>
            <a:chOff x="209" y="707"/>
            <a:chExt cx="2919" cy="2753"/>
          </a:xfrm>
        </p:grpSpPr>
        <p:sp>
          <p:nvSpPr>
            <p:cNvPr id="2722821" name="Rectangle 5"/>
            <p:cNvSpPr>
              <a:spLocks noChangeArrowheads="1"/>
            </p:cNvSpPr>
            <p:nvPr/>
          </p:nvSpPr>
          <p:spPr bwMode="auto">
            <a:xfrm>
              <a:off x="576" y="707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6 PM</a:t>
              </a:r>
            </a:p>
          </p:txBody>
        </p:sp>
        <p:sp>
          <p:nvSpPr>
            <p:cNvPr id="2722822" name="Line 6"/>
            <p:cNvSpPr>
              <a:spLocks noChangeShapeType="1"/>
            </p:cNvSpPr>
            <p:nvPr/>
          </p:nvSpPr>
          <p:spPr bwMode="auto">
            <a:xfrm>
              <a:off x="936" y="1080"/>
              <a:ext cx="2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2823" name="Line 7"/>
            <p:cNvSpPr>
              <a:spLocks noChangeShapeType="1"/>
            </p:cNvSpPr>
            <p:nvPr/>
          </p:nvSpPr>
          <p:spPr bwMode="auto">
            <a:xfrm>
              <a:off x="928" y="1000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2824" name="Rectangle 8"/>
            <p:cNvSpPr>
              <a:spLocks noChangeArrowheads="1"/>
            </p:cNvSpPr>
            <p:nvPr/>
          </p:nvSpPr>
          <p:spPr bwMode="auto">
            <a:xfrm>
              <a:off x="1344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7</a:t>
              </a:r>
            </a:p>
          </p:txBody>
        </p:sp>
        <p:sp>
          <p:nvSpPr>
            <p:cNvPr id="2722825" name="Rectangle 9"/>
            <p:cNvSpPr>
              <a:spLocks noChangeArrowheads="1"/>
            </p:cNvSpPr>
            <p:nvPr/>
          </p:nvSpPr>
          <p:spPr bwMode="auto">
            <a:xfrm>
              <a:off x="1891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8</a:t>
              </a:r>
            </a:p>
          </p:txBody>
        </p:sp>
        <p:sp>
          <p:nvSpPr>
            <p:cNvPr id="2722826" name="Rectangle 10"/>
            <p:cNvSpPr>
              <a:spLocks noChangeArrowheads="1"/>
            </p:cNvSpPr>
            <p:nvPr/>
          </p:nvSpPr>
          <p:spPr bwMode="auto">
            <a:xfrm>
              <a:off x="2448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9</a:t>
              </a:r>
            </a:p>
          </p:txBody>
        </p:sp>
        <p:sp>
          <p:nvSpPr>
            <p:cNvPr id="2722827" name="Rectangle 11"/>
            <p:cNvSpPr>
              <a:spLocks noChangeArrowheads="1"/>
            </p:cNvSpPr>
            <p:nvPr/>
          </p:nvSpPr>
          <p:spPr bwMode="auto">
            <a:xfrm>
              <a:off x="2595" y="1054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Arial" pitchFamily="-65" charset="0"/>
                </a:rPr>
                <a:t>Time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74" y="1241"/>
              <a:ext cx="2293" cy="1707"/>
              <a:chOff x="574" y="1241"/>
              <a:chExt cx="2293" cy="1707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4" y="2028"/>
                <a:ext cx="255" cy="286"/>
                <a:chOff x="574" y="2028"/>
                <a:chExt cx="255" cy="286"/>
              </a:xfrm>
            </p:grpSpPr>
            <p:sp>
              <p:nvSpPr>
                <p:cNvPr id="2722830" name="Freeform 14"/>
                <p:cNvSpPr>
                  <a:spLocks/>
                </p:cNvSpPr>
                <p:nvPr/>
              </p:nvSpPr>
              <p:spPr bwMode="auto">
                <a:xfrm>
                  <a:off x="574" y="2071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576" y="202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B</a:t>
                  </a: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76" y="2338"/>
                <a:ext cx="253" cy="286"/>
                <a:chOff x="576" y="2338"/>
                <a:chExt cx="253" cy="286"/>
              </a:xfrm>
            </p:grpSpPr>
            <p:sp>
              <p:nvSpPr>
                <p:cNvPr id="2722833" name="Freeform 17"/>
                <p:cNvSpPr>
                  <a:spLocks/>
                </p:cNvSpPr>
                <p:nvPr/>
              </p:nvSpPr>
              <p:spPr bwMode="auto">
                <a:xfrm>
                  <a:off x="580" y="2382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6" y="233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C</a:t>
                  </a: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576" y="2662"/>
                <a:ext cx="253" cy="286"/>
                <a:chOff x="576" y="2662"/>
                <a:chExt cx="253" cy="286"/>
              </a:xfrm>
            </p:grpSpPr>
            <p:sp>
              <p:nvSpPr>
                <p:cNvPr id="2722836" name="Freeform 20"/>
                <p:cNvSpPr>
                  <a:spLocks/>
                </p:cNvSpPr>
                <p:nvPr/>
              </p:nvSpPr>
              <p:spPr bwMode="auto">
                <a:xfrm>
                  <a:off x="580" y="2706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7" name="Rectangle 21"/>
                <p:cNvSpPr>
                  <a:spLocks noChangeArrowheads="1"/>
                </p:cNvSpPr>
                <p:nvPr/>
              </p:nvSpPr>
              <p:spPr bwMode="auto">
                <a:xfrm>
                  <a:off x="576" y="2662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D</a:t>
                  </a: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574" y="1633"/>
                <a:ext cx="255" cy="286"/>
                <a:chOff x="574" y="1633"/>
                <a:chExt cx="255" cy="286"/>
              </a:xfrm>
            </p:grpSpPr>
            <p:sp>
              <p:nvSpPr>
                <p:cNvPr id="2722839" name="Freeform 23"/>
                <p:cNvSpPr>
                  <a:spLocks/>
                </p:cNvSpPr>
                <p:nvPr/>
              </p:nvSpPr>
              <p:spPr bwMode="auto">
                <a:xfrm>
                  <a:off x="574" y="1677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576" y="1633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A</a:t>
                  </a:r>
                </a:p>
              </p:txBody>
            </p:sp>
          </p:grpSp>
          <p:sp>
            <p:nvSpPr>
              <p:cNvPr id="2722841" name="Line 25"/>
              <p:cNvSpPr>
                <a:spLocks noChangeShapeType="1"/>
              </p:cNvSpPr>
              <p:nvPr/>
            </p:nvSpPr>
            <p:spPr bwMode="auto">
              <a:xfrm flipH="1">
                <a:off x="1424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2" name="Line 2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3" name="Line 2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4" name="AutoShape 28"/>
              <p:cNvSpPr>
                <a:spLocks noChangeArrowheads="1"/>
              </p:cNvSpPr>
              <p:nvPr/>
            </p:nvSpPr>
            <p:spPr bwMode="auto">
              <a:xfrm>
                <a:off x="1199" y="2015"/>
                <a:ext cx="208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5" name="AutoShape 29"/>
              <p:cNvSpPr>
                <a:spLocks noChangeArrowheads="1"/>
              </p:cNvSpPr>
              <p:nvPr/>
            </p:nvSpPr>
            <p:spPr bwMode="auto">
              <a:xfrm>
                <a:off x="1250" y="1963"/>
                <a:ext cx="157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6" name="AutoShape 30"/>
              <p:cNvSpPr>
                <a:spLocks noChangeArrowheads="1"/>
              </p:cNvSpPr>
              <p:nvPr/>
            </p:nvSpPr>
            <p:spPr bwMode="auto">
              <a:xfrm>
                <a:off x="1241" y="2035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715" y="1998"/>
                <a:ext cx="201" cy="257"/>
                <a:chOff x="1715" y="1998"/>
                <a:chExt cx="201" cy="257"/>
              </a:xfrm>
            </p:grpSpPr>
            <p:sp>
              <p:nvSpPr>
                <p:cNvPr id="2722848" name="Freeform 32"/>
                <p:cNvSpPr>
                  <a:spLocks/>
                </p:cNvSpPr>
                <p:nvPr/>
              </p:nvSpPr>
              <p:spPr bwMode="auto">
                <a:xfrm>
                  <a:off x="1844" y="211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4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0" y="211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0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6" y="217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1" name="Rectangle 35"/>
                <p:cNvSpPr>
                  <a:spLocks noChangeArrowheads="1"/>
                </p:cNvSpPr>
                <p:nvPr/>
              </p:nvSpPr>
              <p:spPr bwMode="auto">
                <a:xfrm>
                  <a:off x="1715" y="217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2" name="Oval 36"/>
                <p:cNvSpPr>
                  <a:spLocks noChangeArrowheads="1"/>
                </p:cNvSpPr>
                <p:nvPr/>
              </p:nvSpPr>
              <p:spPr bwMode="auto">
                <a:xfrm>
                  <a:off x="1774" y="199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3" name="Freeform 37"/>
                <p:cNvSpPr>
                  <a:spLocks/>
                </p:cNvSpPr>
                <p:nvPr/>
              </p:nvSpPr>
              <p:spPr bwMode="auto">
                <a:xfrm>
                  <a:off x="1715" y="204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54" name="Freeform 38"/>
              <p:cNvSpPr>
                <a:spLocks/>
              </p:cNvSpPr>
              <p:nvPr/>
            </p:nvSpPr>
            <p:spPr bwMode="auto">
              <a:xfrm>
                <a:off x="1977" y="1973"/>
                <a:ext cx="200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13" y="1963"/>
                <a:ext cx="260" cy="311"/>
                <a:chOff x="1413" y="1963"/>
                <a:chExt cx="260" cy="311"/>
              </a:xfrm>
            </p:grpSpPr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1413" y="1963"/>
                  <a:ext cx="260" cy="311"/>
                  <a:chOff x="1413" y="1963"/>
                  <a:chExt cx="260" cy="311"/>
                </a:xfrm>
              </p:grpSpPr>
              <p:sp>
                <p:nvSpPr>
                  <p:cNvPr id="2722857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01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858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96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859" name="Oval 43"/>
                <p:cNvSpPr>
                  <a:spLocks noChangeArrowheads="1"/>
                </p:cNvSpPr>
                <p:nvPr/>
              </p:nvSpPr>
              <p:spPr bwMode="auto">
                <a:xfrm>
                  <a:off x="1496" y="199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60" name="AutoShape 44"/>
                <p:cNvSpPr>
                  <a:spLocks noChangeArrowheads="1"/>
                </p:cNvSpPr>
                <p:nvPr/>
              </p:nvSpPr>
              <p:spPr bwMode="auto">
                <a:xfrm>
                  <a:off x="1444" y="213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61" name="Line 45"/>
              <p:cNvSpPr>
                <a:spLocks noChangeShapeType="1"/>
              </p:cNvSpPr>
              <p:nvPr/>
            </p:nvSpPr>
            <p:spPr bwMode="auto">
              <a:xfrm>
                <a:off x="1434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2" name="Line 4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3" name="Line 4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4" name="Rectangle 48"/>
              <p:cNvSpPr>
                <a:spLocks noChangeArrowheads="1"/>
              </p:cNvSpPr>
              <p:nvPr/>
            </p:nvSpPr>
            <p:spPr bwMode="auto">
              <a:xfrm>
                <a:off x="1981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865" name="Line 4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6" name="AutoShape 50"/>
              <p:cNvSpPr>
                <a:spLocks noChangeArrowheads="1"/>
              </p:cNvSpPr>
              <p:nvPr/>
            </p:nvSpPr>
            <p:spPr bwMode="auto">
              <a:xfrm>
                <a:off x="1484" y="2348"/>
                <a:ext cx="206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7" name="AutoShape 51"/>
              <p:cNvSpPr>
                <a:spLocks noChangeArrowheads="1"/>
              </p:cNvSpPr>
              <p:nvPr/>
            </p:nvSpPr>
            <p:spPr bwMode="auto">
              <a:xfrm>
                <a:off x="1534" y="2297"/>
                <a:ext cx="156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8" name="AutoShape 52"/>
              <p:cNvSpPr>
                <a:spLocks noChangeArrowheads="1"/>
              </p:cNvSpPr>
              <p:nvPr/>
            </p:nvSpPr>
            <p:spPr bwMode="auto">
              <a:xfrm>
                <a:off x="1525" y="2368"/>
                <a:ext cx="106" cy="15"/>
              </a:xfrm>
              <a:prstGeom prst="parallelogram">
                <a:avLst>
                  <a:gd name="adj" fmla="val 17663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009" y="2337"/>
                <a:ext cx="202" cy="257"/>
                <a:chOff x="2009" y="2337"/>
                <a:chExt cx="202" cy="257"/>
              </a:xfrm>
            </p:grpSpPr>
            <p:sp>
              <p:nvSpPr>
                <p:cNvPr id="2722870" name="Freeform 54"/>
                <p:cNvSpPr>
                  <a:spLocks/>
                </p:cNvSpPr>
                <p:nvPr/>
              </p:nvSpPr>
              <p:spPr bwMode="auto">
                <a:xfrm>
                  <a:off x="2139" y="245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1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4" y="245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142" y="251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3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51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4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233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5" name="Freeform 59"/>
                <p:cNvSpPr>
                  <a:spLocks/>
                </p:cNvSpPr>
                <p:nvPr/>
              </p:nvSpPr>
              <p:spPr bwMode="auto">
                <a:xfrm>
                  <a:off x="2009" y="238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76" name="Freeform 60"/>
              <p:cNvSpPr>
                <a:spLocks/>
              </p:cNvSpPr>
              <p:nvPr/>
            </p:nvSpPr>
            <p:spPr bwMode="auto">
              <a:xfrm>
                <a:off x="2260" y="2307"/>
                <a:ext cx="201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1697" y="2297"/>
                <a:ext cx="260" cy="310"/>
                <a:chOff x="1697" y="2297"/>
                <a:chExt cx="260" cy="310"/>
              </a:xfrm>
            </p:grpSpPr>
            <p:grpSp>
              <p:nvGrpSpPr>
                <p:cNvPr id="13" name="Group 62"/>
                <p:cNvGrpSpPr>
                  <a:grpSpLocks/>
                </p:cNvGrpSpPr>
                <p:nvPr/>
              </p:nvGrpSpPr>
              <p:grpSpPr bwMode="auto">
                <a:xfrm>
                  <a:off x="1697" y="2297"/>
                  <a:ext cx="260" cy="310"/>
                  <a:chOff x="1697" y="2297"/>
                  <a:chExt cx="260" cy="310"/>
                </a:xfrm>
              </p:grpSpPr>
              <p:sp>
                <p:nvSpPr>
                  <p:cNvPr id="2722879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234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880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29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881" name="Oval 65"/>
                <p:cNvSpPr>
                  <a:spLocks noChangeArrowheads="1"/>
                </p:cNvSpPr>
                <p:nvPr/>
              </p:nvSpPr>
              <p:spPr bwMode="auto">
                <a:xfrm>
                  <a:off x="1778" y="232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82" name="AutoShape 66"/>
                <p:cNvSpPr>
                  <a:spLocks noChangeArrowheads="1"/>
                </p:cNvSpPr>
                <p:nvPr/>
              </p:nvSpPr>
              <p:spPr bwMode="auto">
                <a:xfrm>
                  <a:off x="1728" y="247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83" name="Line 67"/>
              <p:cNvSpPr>
                <a:spLocks noChangeShapeType="1"/>
              </p:cNvSpPr>
              <p:nvPr/>
            </p:nvSpPr>
            <p:spPr bwMode="auto">
              <a:xfrm>
                <a:off x="1717" y="131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4" name="Line 68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5" name="Line 6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6" name="AutoShape 70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207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7" name="AutoShape 71"/>
              <p:cNvSpPr>
                <a:spLocks noChangeArrowheads="1"/>
              </p:cNvSpPr>
              <p:nvPr/>
            </p:nvSpPr>
            <p:spPr bwMode="auto">
              <a:xfrm>
                <a:off x="1823" y="2635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8" name="AutoShape 72"/>
              <p:cNvSpPr>
                <a:spLocks noChangeArrowheads="1"/>
              </p:cNvSpPr>
              <p:nvPr/>
            </p:nvSpPr>
            <p:spPr bwMode="auto">
              <a:xfrm>
                <a:off x="1815" y="2707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320" y="2676"/>
                <a:ext cx="202" cy="257"/>
                <a:chOff x="2320" y="2676"/>
                <a:chExt cx="202" cy="257"/>
              </a:xfrm>
            </p:grpSpPr>
            <p:sp>
              <p:nvSpPr>
                <p:cNvPr id="2722890" name="Freeform 74"/>
                <p:cNvSpPr>
                  <a:spLocks/>
                </p:cNvSpPr>
                <p:nvPr/>
              </p:nvSpPr>
              <p:spPr bwMode="auto">
                <a:xfrm>
                  <a:off x="2450" y="279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1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5" y="279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2" name="Rectangle 76"/>
                <p:cNvSpPr>
                  <a:spLocks noChangeArrowheads="1"/>
                </p:cNvSpPr>
                <p:nvPr/>
              </p:nvSpPr>
              <p:spPr bwMode="auto">
                <a:xfrm>
                  <a:off x="2453" y="285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3" name="Rectangle 77"/>
                <p:cNvSpPr>
                  <a:spLocks noChangeArrowheads="1"/>
                </p:cNvSpPr>
                <p:nvPr/>
              </p:nvSpPr>
              <p:spPr bwMode="auto">
                <a:xfrm>
                  <a:off x="2322" y="285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4" name="Oval 78"/>
                <p:cNvSpPr>
                  <a:spLocks noChangeArrowheads="1"/>
                </p:cNvSpPr>
                <p:nvPr/>
              </p:nvSpPr>
              <p:spPr bwMode="auto">
                <a:xfrm>
                  <a:off x="2380" y="267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5" name="Freeform 79"/>
                <p:cNvSpPr>
                  <a:spLocks/>
                </p:cNvSpPr>
                <p:nvPr/>
              </p:nvSpPr>
              <p:spPr bwMode="auto">
                <a:xfrm>
                  <a:off x="2320" y="272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96" name="Freeform 80"/>
              <p:cNvSpPr>
                <a:spLocks/>
              </p:cNvSpPr>
              <p:nvPr/>
            </p:nvSpPr>
            <p:spPr bwMode="auto">
              <a:xfrm>
                <a:off x="2560" y="2634"/>
                <a:ext cx="202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1986" y="2635"/>
                <a:ext cx="261" cy="311"/>
                <a:chOff x="1986" y="2635"/>
                <a:chExt cx="261" cy="311"/>
              </a:xfrm>
            </p:grpSpPr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1986" y="2635"/>
                  <a:ext cx="261" cy="311"/>
                  <a:chOff x="1986" y="2635"/>
                  <a:chExt cx="261" cy="311"/>
                </a:xfrm>
              </p:grpSpPr>
              <p:sp>
                <p:nvSpPr>
                  <p:cNvPr id="2722899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68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00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263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901" name="Oval 85"/>
                <p:cNvSpPr>
                  <a:spLocks noChangeArrowheads="1"/>
                </p:cNvSpPr>
                <p:nvPr/>
              </p:nvSpPr>
              <p:spPr bwMode="auto">
                <a:xfrm>
                  <a:off x="2069" y="266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902" name="AutoShape 86"/>
                <p:cNvSpPr>
                  <a:spLocks noChangeArrowheads="1"/>
                </p:cNvSpPr>
                <p:nvPr/>
              </p:nvSpPr>
              <p:spPr bwMode="auto">
                <a:xfrm>
                  <a:off x="2019" y="280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903" name="Line 87"/>
              <p:cNvSpPr>
                <a:spLocks noChangeShapeType="1"/>
              </p:cNvSpPr>
              <p:nvPr/>
            </p:nvSpPr>
            <p:spPr bwMode="auto">
              <a:xfrm>
                <a:off x="2001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04" name="Line 88"/>
              <p:cNvSpPr>
                <a:spLocks noChangeShapeType="1"/>
              </p:cNvSpPr>
              <p:nvPr/>
            </p:nvSpPr>
            <p:spPr bwMode="auto">
              <a:xfrm>
                <a:off x="1438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05" name="Line 89"/>
              <p:cNvSpPr>
                <a:spLocks noChangeShapeType="1"/>
              </p:cNvSpPr>
              <p:nvPr/>
            </p:nvSpPr>
            <p:spPr bwMode="auto">
              <a:xfrm>
                <a:off x="1723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917" y="1636"/>
                <a:ext cx="975" cy="310"/>
                <a:chOff x="917" y="1636"/>
                <a:chExt cx="975" cy="310"/>
              </a:xfrm>
            </p:grpSpPr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917" y="1636"/>
                  <a:ext cx="206" cy="310"/>
                  <a:chOff x="917" y="1636"/>
                  <a:chExt cx="206" cy="310"/>
                </a:xfrm>
              </p:grpSpPr>
              <p:sp>
                <p:nvSpPr>
                  <p:cNvPr id="2722908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68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0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163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0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170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435" y="1677"/>
                  <a:ext cx="203" cy="257"/>
                  <a:chOff x="1435" y="1677"/>
                  <a:chExt cx="203" cy="257"/>
                </a:xfrm>
              </p:grpSpPr>
              <p:sp>
                <p:nvSpPr>
                  <p:cNvPr id="2722912" name="Freeform 96"/>
                  <p:cNvSpPr>
                    <a:spLocks/>
                  </p:cNvSpPr>
                  <p:nvPr/>
                </p:nvSpPr>
                <p:spPr bwMode="auto">
                  <a:xfrm>
                    <a:off x="1564" y="179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179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85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185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7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7" name="Freeform 101"/>
                  <p:cNvSpPr>
                    <a:spLocks/>
                  </p:cNvSpPr>
                  <p:nvPr/>
                </p:nvSpPr>
                <p:spPr bwMode="auto">
                  <a:xfrm>
                    <a:off x="1435" y="172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918" name="Freeform 102"/>
                <p:cNvSpPr>
                  <a:spLocks/>
                </p:cNvSpPr>
                <p:nvPr/>
              </p:nvSpPr>
              <p:spPr bwMode="auto">
                <a:xfrm>
                  <a:off x="1692" y="164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03"/>
                <p:cNvGrpSpPr>
                  <a:grpSpLocks/>
                </p:cNvGrpSpPr>
                <p:nvPr/>
              </p:nvGrpSpPr>
              <p:grpSpPr bwMode="auto">
                <a:xfrm>
                  <a:off x="1129" y="1636"/>
                  <a:ext cx="259" cy="310"/>
                  <a:chOff x="1129" y="1636"/>
                  <a:chExt cx="259" cy="31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129" y="1636"/>
                    <a:ext cx="259" cy="310"/>
                    <a:chOff x="1129" y="1636"/>
                    <a:chExt cx="259" cy="310"/>
                  </a:xfrm>
                </p:grpSpPr>
                <p:sp>
                  <p:nvSpPr>
                    <p:cNvPr id="2722921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9" y="168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2922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163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2292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166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24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81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22925" name="Line 109"/>
              <p:cNvSpPr>
                <a:spLocks noChangeShapeType="1"/>
              </p:cNvSpPr>
              <p:nvPr/>
            </p:nvSpPr>
            <p:spPr bwMode="auto">
              <a:xfrm>
                <a:off x="869" y="126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26" name="Rectangle 110"/>
              <p:cNvSpPr>
                <a:spLocks noChangeArrowheads="1"/>
              </p:cNvSpPr>
              <p:nvPr/>
            </p:nvSpPr>
            <p:spPr bwMode="auto">
              <a:xfrm>
                <a:off x="857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27" name="Rectangle 111"/>
              <p:cNvSpPr>
                <a:spLocks noChangeArrowheads="1"/>
              </p:cNvSpPr>
              <p:nvPr/>
            </p:nvSpPr>
            <p:spPr bwMode="auto">
              <a:xfrm>
                <a:off x="1113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28" name="Line 112"/>
              <p:cNvSpPr>
                <a:spLocks noChangeShapeType="1"/>
              </p:cNvSpPr>
              <p:nvPr/>
            </p:nvSpPr>
            <p:spPr bwMode="auto">
              <a:xfrm>
                <a:off x="1149" y="131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29" name="Rectangle 113"/>
              <p:cNvSpPr>
                <a:spLocks noChangeArrowheads="1"/>
              </p:cNvSpPr>
              <p:nvPr/>
            </p:nvSpPr>
            <p:spPr bwMode="auto">
              <a:xfrm>
                <a:off x="169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30" name="Rectangle 114"/>
              <p:cNvSpPr>
                <a:spLocks noChangeArrowheads="1"/>
              </p:cNvSpPr>
              <p:nvPr/>
            </p:nvSpPr>
            <p:spPr bwMode="auto">
              <a:xfrm>
                <a:off x="140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31" name="Line 115"/>
              <p:cNvSpPr>
                <a:spLocks noChangeShapeType="1"/>
              </p:cNvSpPr>
              <p:nvPr/>
            </p:nvSpPr>
            <p:spPr bwMode="auto">
              <a:xfrm>
                <a:off x="1441" y="136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2" name="Line 116"/>
              <p:cNvSpPr>
                <a:spLocks noChangeShapeType="1"/>
              </p:cNvSpPr>
              <p:nvPr/>
            </p:nvSpPr>
            <p:spPr bwMode="auto">
              <a:xfrm>
                <a:off x="1723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3" name="Line 117"/>
              <p:cNvSpPr>
                <a:spLocks noChangeShapeType="1"/>
              </p:cNvSpPr>
              <p:nvPr/>
            </p:nvSpPr>
            <p:spPr bwMode="auto">
              <a:xfrm>
                <a:off x="1723" y="136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4" name="Line 118"/>
              <p:cNvSpPr>
                <a:spLocks noChangeShapeType="1"/>
              </p:cNvSpPr>
              <p:nvPr/>
            </p:nvSpPr>
            <p:spPr bwMode="auto">
              <a:xfrm>
                <a:off x="2008" y="136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5" name="Line 119"/>
              <p:cNvSpPr>
                <a:spLocks noChangeShapeType="1"/>
              </p:cNvSpPr>
              <p:nvPr/>
            </p:nvSpPr>
            <p:spPr bwMode="auto">
              <a:xfrm>
                <a:off x="2007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6" name="Line 120"/>
              <p:cNvSpPr>
                <a:spLocks noChangeShapeType="1"/>
              </p:cNvSpPr>
              <p:nvPr/>
            </p:nvSpPr>
            <p:spPr bwMode="auto">
              <a:xfrm>
                <a:off x="2293" y="136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7" name="Line 121"/>
              <p:cNvSpPr>
                <a:spLocks noChangeShapeType="1"/>
              </p:cNvSpPr>
              <p:nvPr/>
            </p:nvSpPr>
            <p:spPr bwMode="auto">
              <a:xfrm>
                <a:off x="2291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8" name="Line 122"/>
              <p:cNvSpPr>
                <a:spLocks noChangeShapeType="1"/>
              </p:cNvSpPr>
              <p:nvPr/>
            </p:nvSpPr>
            <p:spPr bwMode="auto">
              <a:xfrm>
                <a:off x="2576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9" name="Line 123"/>
              <p:cNvSpPr>
                <a:spLocks noChangeShapeType="1"/>
              </p:cNvSpPr>
              <p:nvPr/>
            </p:nvSpPr>
            <p:spPr bwMode="auto">
              <a:xfrm>
                <a:off x="1154" y="126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0" name="Rectangle 124"/>
              <p:cNvSpPr>
                <a:spLocks noChangeArrowheads="1"/>
              </p:cNvSpPr>
              <p:nvPr/>
            </p:nvSpPr>
            <p:spPr bwMode="auto">
              <a:xfrm>
                <a:off x="2255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41" name="Rectangle 125"/>
              <p:cNvSpPr>
                <a:spLocks noChangeArrowheads="1"/>
              </p:cNvSpPr>
              <p:nvPr/>
            </p:nvSpPr>
            <p:spPr bwMode="auto">
              <a:xfrm>
                <a:off x="2539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42" name="Line 126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3" name="Line 127"/>
              <p:cNvSpPr>
                <a:spLocks noChangeShapeType="1"/>
              </p:cNvSpPr>
              <p:nvPr/>
            </p:nvSpPr>
            <p:spPr bwMode="auto">
              <a:xfrm>
                <a:off x="1141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4" name="Line 128"/>
              <p:cNvSpPr>
                <a:spLocks noChangeShapeType="1"/>
              </p:cNvSpPr>
              <p:nvPr/>
            </p:nvSpPr>
            <p:spPr bwMode="auto">
              <a:xfrm>
                <a:off x="1426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5" name="Line 129"/>
              <p:cNvSpPr>
                <a:spLocks noChangeShapeType="1"/>
              </p:cNvSpPr>
              <p:nvPr/>
            </p:nvSpPr>
            <p:spPr bwMode="auto">
              <a:xfrm>
                <a:off x="1710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6" name="Line 130"/>
              <p:cNvSpPr>
                <a:spLocks noChangeShapeType="1"/>
              </p:cNvSpPr>
              <p:nvPr/>
            </p:nvSpPr>
            <p:spPr bwMode="auto">
              <a:xfrm>
                <a:off x="1994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7" name="Line 131"/>
              <p:cNvSpPr>
                <a:spLocks noChangeShapeType="1"/>
              </p:cNvSpPr>
              <p:nvPr/>
            </p:nvSpPr>
            <p:spPr bwMode="auto">
              <a:xfrm flipH="1">
                <a:off x="2560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8" name="Line 132"/>
              <p:cNvSpPr>
                <a:spLocks noChangeShapeType="1"/>
              </p:cNvSpPr>
              <p:nvPr/>
            </p:nvSpPr>
            <p:spPr bwMode="auto">
              <a:xfrm flipH="1">
                <a:off x="2845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2949" name="Rectangle 133"/>
            <p:cNvSpPr>
              <a:spLocks noChangeArrowheads="1"/>
            </p:cNvSpPr>
            <p:nvPr/>
          </p:nvSpPr>
          <p:spPr bwMode="auto">
            <a:xfrm>
              <a:off x="209" y="1104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22950" name="Line 134"/>
            <p:cNvSpPr>
              <a:spLocks noChangeShapeType="1"/>
            </p:cNvSpPr>
            <p:nvPr/>
          </p:nvSpPr>
          <p:spPr bwMode="auto">
            <a:xfrm flipH="1">
              <a:off x="478" y="1295"/>
              <a:ext cx="3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" name="Date Placeholder 1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40" name="Slide Number Placeholder 1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281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Lessons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4867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600200"/>
            <a:ext cx="3949700" cy="4937760"/>
          </a:xfrm>
          <a:noFill/>
          <a:ln/>
        </p:spPr>
        <p:txBody>
          <a:bodyPr/>
          <a:lstStyle/>
          <a:p>
            <a:r>
              <a:rPr lang="en-US" sz="2800" dirty="0"/>
              <a:t>Suppose new Washer takes 20 minutes, new Stasher takes 20 minutes. How much faster is pipeline?</a:t>
            </a:r>
          </a:p>
          <a:p>
            <a:pPr lvl="1"/>
            <a:r>
              <a:rPr lang="en-US" sz="2400" dirty="0"/>
              <a:t>Pipeline rate limited by </a:t>
            </a:r>
            <a:r>
              <a:rPr lang="en-US" sz="2400" i="1" dirty="0"/>
              <a:t>slowest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pipeline stage</a:t>
            </a:r>
          </a:p>
          <a:p>
            <a:pPr lvl="1"/>
            <a:r>
              <a:rPr lang="en-US" sz="2400" dirty="0"/>
              <a:t>Unbalanced lengths of </a:t>
            </a:r>
            <a:r>
              <a:rPr lang="en-US" sz="2400" dirty="0" smtClean="0"/>
              <a:t>pipeline </a:t>
            </a:r>
            <a:r>
              <a:rPr lang="en-US" sz="2400" dirty="0"/>
              <a:t>stages reduces speedup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600200"/>
            <a:ext cx="4633912" cy="4370387"/>
            <a:chOff x="209" y="707"/>
            <a:chExt cx="2919" cy="2753"/>
          </a:xfrm>
        </p:grpSpPr>
        <p:sp>
          <p:nvSpPr>
            <p:cNvPr id="2724869" name="Rectangle 5"/>
            <p:cNvSpPr>
              <a:spLocks noChangeArrowheads="1"/>
            </p:cNvSpPr>
            <p:nvPr/>
          </p:nvSpPr>
          <p:spPr bwMode="auto">
            <a:xfrm>
              <a:off x="576" y="707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6 PM</a:t>
              </a:r>
            </a:p>
          </p:txBody>
        </p:sp>
        <p:sp>
          <p:nvSpPr>
            <p:cNvPr id="2724870" name="Line 6"/>
            <p:cNvSpPr>
              <a:spLocks noChangeShapeType="1"/>
            </p:cNvSpPr>
            <p:nvPr/>
          </p:nvSpPr>
          <p:spPr bwMode="auto">
            <a:xfrm>
              <a:off x="936" y="1080"/>
              <a:ext cx="2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871" name="Line 7"/>
            <p:cNvSpPr>
              <a:spLocks noChangeShapeType="1"/>
            </p:cNvSpPr>
            <p:nvPr/>
          </p:nvSpPr>
          <p:spPr bwMode="auto">
            <a:xfrm>
              <a:off x="928" y="1000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872" name="Rectangle 8"/>
            <p:cNvSpPr>
              <a:spLocks noChangeArrowheads="1"/>
            </p:cNvSpPr>
            <p:nvPr/>
          </p:nvSpPr>
          <p:spPr bwMode="auto">
            <a:xfrm>
              <a:off x="1344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7</a:t>
              </a:r>
            </a:p>
          </p:txBody>
        </p:sp>
        <p:sp>
          <p:nvSpPr>
            <p:cNvPr id="2724873" name="Rectangle 9"/>
            <p:cNvSpPr>
              <a:spLocks noChangeArrowheads="1"/>
            </p:cNvSpPr>
            <p:nvPr/>
          </p:nvSpPr>
          <p:spPr bwMode="auto">
            <a:xfrm>
              <a:off x="1891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8</a:t>
              </a:r>
            </a:p>
          </p:txBody>
        </p:sp>
        <p:sp>
          <p:nvSpPr>
            <p:cNvPr id="2724874" name="Rectangle 10"/>
            <p:cNvSpPr>
              <a:spLocks noChangeArrowheads="1"/>
            </p:cNvSpPr>
            <p:nvPr/>
          </p:nvSpPr>
          <p:spPr bwMode="auto">
            <a:xfrm>
              <a:off x="2448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9</a:t>
              </a:r>
            </a:p>
          </p:txBody>
        </p:sp>
        <p:sp>
          <p:nvSpPr>
            <p:cNvPr id="2724875" name="Rectangle 11"/>
            <p:cNvSpPr>
              <a:spLocks noChangeArrowheads="1"/>
            </p:cNvSpPr>
            <p:nvPr/>
          </p:nvSpPr>
          <p:spPr bwMode="auto">
            <a:xfrm>
              <a:off x="2595" y="1054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Arial" pitchFamily="-65" charset="0"/>
                </a:rPr>
                <a:t>Time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74" y="1241"/>
              <a:ext cx="2293" cy="1707"/>
              <a:chOff x="574" y="1241"/>
              <a:chExt cx="2293" cy="1707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4" y="2028"/>
                <a:ext cx="255" cy="286"/>
                <a:chOff x="574" y="2028"/>
                <a:chExt cx="255" cy="286"/>
              </a:xfrm>
            </p:grpSpPr>
            <p:sp>
              <p:nvSpPr>
                <p:cNvPr id="2724878" name="Freeform 14"/>
                <p:cNvSpPr>
                  <a:spLocks/>
                </p:cNvSpPr>
                <p:nvPr/>
              </p:nvSpPr>
              <p:spPr bwMode="auto">
                <a:xfrm>
                  <a:off x="574" y="2071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79" name="Rectangle 15"/>
                <p:cNvSpPr>
                  <a:spLocks noChangeArrowheads="1"/>
                </p:cNvSpPr>
                <p:nvPr/>
              </p:nvSpPr>
              <p:spPr bwMode="auto">
                <a:xfrm>
                  <a:off x="576" y="202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B</a:t>
                  </a: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76" y="2338"/>
                <a:ext cx="253" cy="286"/>
                <a:chOff x="576" y="2338"/>
                <a:chExt cx="253" cy="286"/>
              </a:xfrm>
            </p:grpSpPr>
            <p:sp>
              <p:nvSpPr>
                <p:cNvPr id="2724881" name="Freeform 17"/>
                <p:cNvSpPr>
                  <a:spLocks/>
                </p:cNvSpPr>
                <p:nvPr/>
              </p:nvSpPr>
              <p:spPr bwMode="auto">
                <a:xfrm>
                  <a:off x="580" y="2382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2" name="Rectangle 18"/>
                <p:cNvSpPr>
                  <a:spLocks noChangeArrowheads="1"/>
                </p:cNvSpPr>
                <p:nvPr/>
              </p:nvSpPr>
              <p:spPr bwMode="auto">
                <a:xfrm>
                  <a:off x="576" y="233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C</a:t>
                  </a: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576" y="2662"/>
                <a:ext cx="253" cy="286"/>
                <a:chOff x="576" y="2662"/>
                <a:chExt cx="253" cy="286"/>
              </a:xfrm>
            </p:grpSpPr>
            <p:sp>
              <p:nvSpPr>
                <p:cNvPr id="2724884" name="Freeform 20"/>
                <p:cNvSpPr>
                  <a:spLocks/>
                </p:cNvSpPr>
                <p:nvPr/>
              </p:nvSpPr>
              <p:spPr bwMode="auto">
                <a:xfrm>
                  <a:off x="580" y="2706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5" name="Rectangle 21"/>
                <p:cNvSpPr>
                  <a:spLocks noChangeArrowheads="1"/>
                </p:cNvSpPr>
                <p:nvPr/>
              </p:nvSpPr>
              <p:spPr bwMode="auto">
                <a:xfrm>
                  <a:off x="576" y="2662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D</a:t>
                  </a: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574" y="1633"/>
                <a:ext cx="255" cy="286"/>
                <a:chOff x="574" y="1633"/>
                <a:chExt cx="255" cy="286"/>
              </a:xfrm>
            </p:grpSpPr>
            <p:sp>
              <p:nvSpPr>
                <p:cNvPr id="2724887" name="Freeform 23"/>
                <p:cNvSpPr>
                  <a:spLocks/>
                </p:cNvSpPr>
                <p:nvPr/>
              </p:nvSpPr>
              <p:spPr bwMode="auto">
                <a:xfrm>
                  <a:off x="574" y="1677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rgbClr val="0070C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576" y="1633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A</a:t>
                  </a:r>
                </a:p>
              </p:txBody>
            </p:sp>
          </p:grpSp>
          <p:sp>
            <p:nvSpPr>
              <p:cNvPr id="2724889" name="Line 25"/>
              <p:cNvSpPr>
                <a:spLocks noChangeShapeType="1"/>
              </p:cNvSpPr>
              <p:nvPr/>
            </p:nvSpPr>
            <p:spPr bwMode="auto">
              <a:xfrm flipH="1">
                <a:off x="1424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0" name="Line 2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1" name="Line 2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2" name="AutoShape 28"/>
              <p:cNvSpPr>
                <a:spLocks noChangeArrowheads="1"/>
              </p:cNvSpPr>
              <p:nvPr/>
            </p:nvSpPr>
            <p:spPr bwMode="auto">
              <a:xfrm>
                <a:off x="1199" y="2015"/>
                <a:ext cx="208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3" name="AutoShape 29"/>
              <p:cNvSpPr>
                <a:spLocks noChangeArrowheads="1"/>
              </p:cNvSpPr>
              <p:nvPr/>
            </p:nvSpPr>
            <p:spPr bwMode="auto">
              <a:xfrm>
                <a:off x="1250" y="1963"/>
                <a:ext cx="157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4" name="AutoShape 30"/>
              <p:cNvSpPr>
                <a:spLocks noChangeArrowheads="1"/>
              </p:cNvSpPr>
              <p:nvPr/>
            </p:nvSpPr>
            <p:spPr bwMode="auto">
              <a:xfrm>
                <a:off x="1241" y="2035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715" y="1998"/>
                <a:ext cx="201" cy="257"/>
                <a:chOff x="1715" y="1998"/>
                <a:chExt cx="201" cy="257"/>
              </a:xfrm>
            </p:grpSpPr>
            <p:sp>
              <p:nvSpPr>
                <p:cNvPr id="2724896" name="Freeform 32"/>
                <p:cNvSpPr>
                  <a:spLocks/>
                </p:cNvSpPr>
                <p:nvPr/>
              </p:nvSpPr>
              <p:spPr bwMode="auto">
                <a:xfrm>
                  <a:off x="1844" y="211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7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0" y="211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8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6" y="217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9" name="Rectangle 35"/>
                <p:cNvSpPr>
                  <a:spLocks noChangeArrowheads="1"/>
                </p:cNvSpPr>
                <p:nvPr/>
              </p:nvSpPr>
              <p:spPr bwMode="auto">
                <a:xfrm>
                  <a:off x="1715" y="217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0" name="Oval 36"/>
                <p:cNvSpPr>
                  <a:spLocks noChangeArrowheads="1"/>
                </p:cNvSpPr>
                <p:nvPr/>
              </p:nvSpPr>
              <p:spPr bwMode="auto">
                <a:xfrm>
                  <a:off x="1774" y="199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1" name="Freeform 37"/>
                <p:cNvSpPr>
                  <a:spLocks/>
                </p:cNvSpPr>
                <p:nvPr/>
              </p:nvSpPr>
              <p:spPr bwMode="auto">
                <a:xfrm>
                  <a:off x="1715" y="204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02" name="Freeform 38"/>
              <p:cNvSpPr>
                <a:spLocks/>
              </p:cNvSpPr>
              <p:nvPr/>
            </p:nvSpPr>
            <p:spPr bwMode="auto">
              <a:xfrm>
                <a:off x="1977" y="1973"/>
                <a:ext cx="200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13" y="1963"/>
                <a:ext cx="260" cy="311"/>
                <a:chOff x="1413" y="1963"/>
                <a:chExt cx="260" cy="311"/>
              </a:xfrm>
            </p:grpSpPr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1413" y="1963"/>
                  <a:ext cx="260" cy="311"/>
                  <a:chOff x="1413" y="1963"/>
                  <a:chExt cx="260" cy="311"/>
                </a:xfrm>
              </p:grpSpPr>
              <p:sp>
                <p:nvSpPr>
                  <p:cNvPr id="2724905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01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0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96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07" name="Oval 43"/>
                <p:cNvSpPr>
                  <a:spLocks noChangeArrowheads="1"/>
                </p:cNvSpPr>
                <p:nvPr/>
              </p:nvSpPr>
              <p:spPr bwMode="auto">
                <a:xfrm>
                  <a:off x="1496" y="199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8" name="AutoShape 44"/>
                <p:cNvSpPr>
                  <a:spLocks noChangeArrowheads="1"/>
                </p:cNvSpPr>
                <p:nvPr/>
              </p:nvSpPr>
              <p:spPr bwMode="auto">
                <a:xfrm>
                  <a:off x="1444" y="213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09" name="Line 45"/>
              <p:cNvSpPr>
                <a:spLocks noChangeShapeType="1"/>
              </p:cNvSpPr>
              <p:nvPr/>
            </p:nvSpPr>
            <p:spPr bwMode="auto">
              <a:xfrm>
                <a:off x="1434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0" name="Line 4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1" name="Line 4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2" name="Rectangle 48"/>
              <p:cNvSpPr>
                <a:spLocks noChangeArrowheads="1"/>
              </p:cNvSpPr>
              <p:nvPr/>
            </p:nvSpPr>
            <p:spPr bwMode="auto">
              <a:xfrm>
                <a:off x="1981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13" name="Line 4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4" name="AutoShape 50"/>
              <p:cNvSpPr>
                <a:spLocks noChangeArrowheads="1"/>
              </p:cNvSpPr>
              <p:nvPr/>
            </p:nvSpPr>
            <p:spPr bwMode="auto">
              <a:xfrm>
                <a:off x="1484" y="2348"/>
                <a:ext cx="206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5" name="AutoShape 51"/>
              <p:cNvSpPr>
                <a:spLocks noChangeArrowheads="1"/>
              </p:cNvSpPr>
              <p:nvPr/>
            </p:nvSpPr>
            <p:spPr bwMode="auto">
              <a:xfrm>
                <a:off x="1534" y="2297"/>
                <a:ext cx="156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6" name="AutoShape 52"/>
              <p:cNvSpPr>
                <a:spLocks noChangeArrowheads="1"/>
              </p:cNvSpPr>
              <p:nvPr/>
            </p:nvSpPr>
            <p:spPr bwMode="auto">
              <a:xfrm>
                <a:off x="1525" y="2368"/>
                <a:ext cx="106" cy="15"/>
              </a:xfrm>
              <a:prstGeom prst="parallelogram">
                <a:avLst>
                  <a:gd name="adj" fmla="val 17663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009" y="2337"/>
                <a:ext cx="202" cy="257"/>
                <a:chOff x="2009" y="2337"/>
                <a:chExt cx="202" cy="257"/>
              </a:xfrm>
            </p:grpSpPr>
            <p:sp>
              <p:nvSpPr>
                <p:cNvPr id="2724918" name="Freeform 54"/>
                <p:cNvSpPr>
                  <a:spLocks/>
                </p:cNvSpPr>
                <p:nvPr/>
              </p:nvSpPr>
              <p:spPr bwMode="auto">
                <a:xfrm>
                  <a:off x="2139" y="245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19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4" y="245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0" name="Rectangle 56"/>
                <p:cNvSpPr>
                  <a:spLocks noChangeArrowheads="1"/>
                </p:cNvSpPr>
                <p:nvPr/>
              </p:nvSpPr>
              <p:spPr bwMode="auto">
                <a:xfrm>
                  <a:off x="2142" y="251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51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2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233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3" name="Freeform 59"/>
                <p:cNvSpPr>
                  <a:spLocks/>
                </p:cNvSpPr>
                <p:nvPr/>
              </p:nvSpPr>
              <p:spPr bwMode="auto">
                <a:xfrm>
                  <a:off x="2009" y="238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24" name="Freeform 60"/>
              <p:cNvSpPr>
                <a:spLocks/>
              </p:cNvSpPr>
              <p:nvPr/>
            </p:nvSpPr>
            <p:spPr bwMode="auto">
              <a:xfrm>
                <a:off x="2260" y="2307"/>
                <a:ext cx="201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1697" y="2297"/>
                <a:ext cx="260" cy="310"/>
                <a:chOff x="1697" y="2297"/>
                <a:chExt cx="260" cy="310"/>
              </a:xfrm>
            </p:grpSpPr>
            <p:grpSp>
              <p:nvGrpSpPr>
                <p:cNvPr id="13" name="Group 62"/>
                <p:cNvGrpSpPr>
                  <a:grpSpLocks/>
                </p:cNvGrpSpPr>
                <p:nvPr/>
              </p:nvGrpSpPr>
              <p:grpSpPr bwMode="auto">
                <a:xfrm>
                  <a:off x="1697" y="2297"/>
                  <a:ext cx="260" cy="310"/>
                  <a:chOff x="1697" y="2297"/>
                  <a:chExt cx="260" cy="310"/>
                </a:xfrm>
              </p:grpSpPr>
              <p:sp>
                <p:nvSpPr>
                  <p:cNvPr id="272492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234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2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29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29" name="Oval 65"/>
                <p:cNvSpPr>
                  <a:spLocks noChangeArrowheads="1"/>
                </p:cNvSpPr>
                <p:nvPr/>
              </p:nvSpPr>
              <p:spPr bwMode="auto">
                <a:xfrm>
                  <a:off x="1778" y="232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30" name="AutoShape 66"/>
                <p:cNvSpPr>
                  <a:spLocks noChangeArrowheads="1"/>
                </p:cNvSpPr>
                <p:nvPr/>
              </p:nvSpPr>
              <p:spPr bwMode="auto">
                <a:xfrm>
                  <a:off x="1728" y="247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31" name="Line 67"/>
              <p:cNvSpPr>
                <a:spLocks noChangeShapeType="1"/>
              </p:cNvSpPr>
              <p:nvPr/>
            </p:nvSpPr>
            <p:spPr bwMode="auto">
              <a:xfrm>
                <a:off x="1717" y="131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2" name="Line 68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3" name="Line 6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4" name="AutoShape 70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207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5" name="AutoShape 71"/>
              <p:cNvSpPr>
                <a:spLocks noChangeArrowheads="1"/>
              </p:cNvSpPr>
              <p:nvPr/>
            </p:nvSpPr>
            <p:spPr bwMode="auto">
              <a:xfrm>
                <a:off x="1823" y="2635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6" name="AutoShape 72"/>
              <p:cNvSpPr>
                <a:spLocks noChangeArrowheads="1"/>
              </p:cNvSpPr>
              <p:nvPr/>
            </p:nvSpPr>
            <p:spPr bwMode="auto">
              <a:xfrm>
                <a:off x="1815" y="2707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320" y="2676"/>
                <a:ext cx="202" cy="257"/>
                <a:chOff x="2320" y="2676"/>
                <a:chExt cx="202" cy="257"/>
              </a:xfrm>
            </p:grpSpPr>
            <p:sp>
              <p:nvSpPr>
                <p:cNvPr id="2724938" name="Freeform 74"/>
                <p:cNvSpPr>
                  <a:spLocks/>
                </p:cNvSpPr>
                <p:nvPr/>
              </p:nvSpPr>
              <p:spPr bwMode="auto">
                <a:xfrm>
                  <a:off x="2450" y="279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3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5" y="279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0" name="Rectangle 76"/>
                <p:cNvSpPr>
                  <a:spLocks noChangeArrowheads="1"/>
                </p:cNvSpPr>
                <p:nvPr/>
              </p:nvSpPr>
              <p:spPr bwMode="auto">
                <a:xfrm>
                  <a:off x="2453" y="285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1" name="Rectangle 77"/>
                <p:cNvSpPr>
                  <a:spLocks noChangeArrowheads="1"/>
                </p:cNvSpPr>
                <p:nvPr/>
              </p:nvSpPr>
              <p:spPr bwMode="auto">
                <a:xfrm>
                  <a:off x="2322" y="285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2" name="Oval 78"/>
                <p:cNvSpPr>
                  <a:spLocks noChangeArrowheads="1"/>
                </p:cNvSpPr>
                <p:nvPr/>
              </p:nvSpPr>
              <p:spPr bwMode="auto">
                <a:xfrm>
                  <a:off x="2380" y="267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3" name="Freeform 79"/>
                <p:cNvSpPr>
                  <a:spLocks/>
                </p:cNvSpPr>
                <p:nvPr/>
              </p:nvSpPr>
              <p:spPr bwMode="auto">
                <a:xfrm>
                  <a:off x="2320" y="272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44" name="Freeform 80"/>
              <p:cNvSpPr>
                <a:spLocks/>
              </p:cNvSpPr>
              <p:nvPr/>
            </p:nvSpPr>
            <p:spPr bwMode="auto">
              <a:xfrm>
                <a:off x="2560" y="2634"/>
                <a:ext cx="202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1986" y="2635"/>
                <a:ext cx="261" cy="311"/>
                <a:chOff x="1986" y="2635"/>
                <a:chExt cx="261" cy="311"/>
              </a:xfrm>
            </p:grpSpPr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1986" y="2635"/>
                  <a:ext cx="261" cy="311"/>
                  <a:chOff x="1986" y="2635"/>
                  <a:chExt cx="261" cy="311"/>
                </a:xfrm>
              </p:grpSpPr>
              <p:sp>
                <p:nvSpPr>
                  <p:cNvPr id="2724947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68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48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263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49" name="Oval 85"/>
                <p:cNvSpPr>
                  <a:spLocks noChangeArrowheads="1"/>
                </p:cNvSpPr>
                <p:nvPr/>
              </p:nvSpPr>
              <p:spPr bwMode="auto">
                <a:xfrm>
                  <a:off x="2069" y="266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50" name="AutoShape 86"/>
                <p:cNvSpPr>
                  <a:spLocks noChangeArrowheads="1"/>
                </p:cNvSpPr>
                <p:nvPr/>
              </p:nvSpPr>
              <p:spPr bwMode="auto">
                <a:xfrm>
                  <a:off x="2019" y="280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51" name="Line 87"/>
              <p:cNvSpPr>
                <a:spLocks noChangeShapeType="1"/>
              </p:cNvSpPr>
              <p:nvPr/>
            </p:nvSpPr>
            <p:spPr bwMode="auto">
              <a:xfrm>
                <a:off x="2001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52" name="Line 88"/>
              <p:cNvSpPr>
                <a:spLocks noChangeShapeType="1"/>
              </p:cNvSpPr>
              <p:nvPr/>
            </p:nvSpPr>
            <p:spPr bwMode="auto">
              <a:xfrm>
                <a:off x="1438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53" name="Line 89"/>
              <p:cNvSpPr>
                <a:spLocks noChangeShapeType="1"/>
              </p:cNvSpPr>
              <p:nvPr/>
            </p:nvSpPr>
            <p:spPr bwMode="auto">
              <a:xfrm>
                <a:off x="1723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917" y="1636"/>
                <a:ext cx="975" cy="310"/>
                <a:chOff x="917" y="1636"/>
                <a:chExt cx="975" cy="310"/>
              </a:xfrm>
            </p:grpSpPr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917" y="1636"/>
                  <a:ext cx="206" cy="310"/>
                  <a:chOff x="917" y="1636"/>
                  <a:chExt cx="206" cy="310"/>
                </a:xfrm>
              </p:grpSpPr>
              <p:sp>
                <p:nvSpPr>
                  <p:cNvPr id="2724956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68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57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163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58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170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435" y="1677"/>
                  <a:ext cx="203" cy="257"/>
                  <a:chOff x="1435" y="1677"/>
                  <a:chExt cx="203" cy="257"/>
                </a:xfrm>
              </p:grpSpPr>
              <p:sp>
                <p:nvSpPr>
                  <p:cNvPr id="2724960" name="Freeform 96"/>
                  <p:cNvSpPr>
                    <a:spLocks/>
                  </p:cNvSpPr>
                  <p:nvPr/>
                </p:nvSpPr>
                <p:spPr bwMode="auto">
                  <a:xfrm>
                    <a:off x="1564" y="179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179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85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185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4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7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5" name="Freeform 101"/>
                  <p:cNvSpPr>
                    <a:spLocks/>
                  </p:cNvSpPr>
                  <p:nvPr/>
                </p:nvSpPr>
                <p:spPr bwMode="auto">
                  <a:xfrm>
                    <a:off x="1435" y="172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66" name="Freeform 102"/>
                <p:cNvSpPr>
                  <a:spLocks/>
                </p:cNvSpPr>
                <p:nvPr/>
              </p:nvSpPr>
              <p:spPr bwMode="auto">
                <a:xfrm>
                  <a:off x="1692" y="164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03"/>
                <p:cNvGrpSpPr>
                  <a:grpSpLocks/>
                </p:cNvGrpSpPr>
                <p:nvPr/>
              </p:nvGrpSpPr>
              <p:grpSpPr bwMode="auto">
                <a:xfrm>
                  <a:off x="1129" y="1636"/>
                  <a:ext cx="259" cy="310"/>
                  <a:chOff x="1129" y="1636"/>
                  <a:chExt cx="259" cy="31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129" y="1636"/>
                    <a:ext cx="259" cy="310"/>
                    <a:chOff x="1129" y="1636"/>
                    <a:chExt cx="259" cy="310"/>
                  </a:xfrm>
                </p:grpSpPr>
                <p:sp>
                  <p:nvSpPr>
                    <p:cNvPr id="2724969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9" y="168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4970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163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2497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166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72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81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24973" name="Line 109"/>
              <p:cNvSpPr>
                <a:spLocks noChangeShapeType="1"/>
              </p:cNvSpPr>
              <p:nvPr/>
            </p:nvSpPr>
            <p:spPr bwMode="auto">
              <a:xfrm>
                <a:off x="869" y="126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74" name="Rectangle 110"/>
              <p:cNvSpPr>
                <a:spLocks noChangeArrowheads="1"/>
              </p:cNvSpPr>
              <p:nvPr/>
            </p:nvSpPr>
            <p:spPr bwMode="auto">
              <a:xfrm>
                <a:off x="857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5" name="Rectangle 111"/>
              <p:cNvSpPr>
                <a:spLocks noChangeArrowheads="1"/>
              </p:cNvSpPr>
              <p:nvPr/>
            </p:nvSpPr>
            <p:spPr bwMode="auto">
              <a:xfrm>
                <a:off x="1113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6" name="Line 112"/>
              <p:cNvSpPr>
                <a:spLocks noChangeShapeType="1"/>
              </p:cNvSpPr>
              <p:nvPr/>
            </p:nvSpPr>
            <p:spPr bwMode="auto">
              <a:xfrm>
                <a:off x="1149" y="131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77" name="Rectangle 113"/>
              <p:cNvSpPr>
                <a:spLocks noChangeArrowheads="1"/>
              </p:cNvSpPr>
              <p:nvPr/>
            </p:nvSpPr>
            <p:spPr bwMode="auto">
              <a:xfrm>
                <a:off x="169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8" name="Rectangle 114"/>
              <p:cNvSpPr>
                <a:spLocks noChangeArrowheads="1"/>
              </p:cNvSpPr>
              <p:nvPr/>
            </p:nvSpPr>
            <p:spPr bwMode="auto">
              <a:xfrm>
                <a:off x="140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9" name="Line 115"/>
              <p:cNvSpPr>
                <a:spLocks noChangeShapeType="1"/>
              </p:cNvSpPr>
              <p:nvPr/>
            </p:nvSpPr>
            <p:spPr bwMode="auto">
              <a:xfrm>
                <a:off x="1441" y="136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0" name="Line 116"/>
              <p:cNvSpPr>
                <a:spLocks noChangeShapeType="1"/>
              </p:cNvSpPr>
              <p:nvPr/>
            </p:nvSpPr>
            <p:spPr bwMode="auto">
              <a:xfrm>
                <a:off x="1723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1" name="Line 117"/>
              <p:cNvSpPr>
                <a:spLocks noChangeShapeType="1"/>
              </p:cNvSpPr>
              <p:nvPr/>
            </p:nvSpPr>
            <p:spPr bwMode="auto">
              <a:xfrm>
                <a:off x="1723" y="136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2" name="Line 118"/>
              <p:cNvSpPr>
                <a:spLocks noChangeShapeType="1"/>
              </p:cNvSpPr>
              <p:nvPr/>
            </p:nvSpPr>
            <p:spPr bwMode="auto">
              <a:xfrm>
                <a:off x="2008" y="136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3" name="Line 119"/>
              <p:cNvSpPr>
                <a:spLocks noChangeShapeType="1"/>
              </p:cNvSpPr>
              <p:nvPr/>
            </p:nvSpPr>
            <p:spPr bwMode="auto">
              <a:xfrm>
                <a:off x="2007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4" name="Line 120"/>
              <p:cNvSpPr>
                <a:spLocks noChangeShapeType="1"/>
              </p:cNvSpPr>
              <p:nvPr/>
            </p:nvSpPr>
            <p:spPr bwMode="auto">
              <a:xfrm>
                <a:off x="2293" y="136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5" name="Line 121"/>
              <p:cNvSpPr>
                <a:spLocks noChangeShapeType="1"/>
              </p:cNvSpPr>
              <p:nvPr/>
            </p:nvSpPr>
            <p:spPr bwMode="auto">
              <a:xfrm>
                <a:off x="2291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6" name="Line 122"/>
              <p:cNvSpPr>
                <a:spLocks noChangeShapeType="1"/>
              </p:cNvSpPr>
              <p:nvPr/>
            </p:nvSpPr>
            <p:spPr bwMode="auto">
              <a:xfrm>
                <a:off x="2576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7" name="Line 123"/>
              <p:cNvSpPr>
                <a:spLocks noChangeShapeType="1"/>
              </p:cNvSpPr>
              <p:nvPr/>
            </p:nvSpPr>
            <p:spPr bwMode="auto">
              <a:xfrm>
                <a:off x="1154" y="126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8" name="Rectangle 124"/>
              <p:cNvSpPr>
                <a:spLocks noChangeArrowheads="1"/>
              </p:cNvSpPr>
              <p:nvPr/>
            </p:nvSpPr>
            <p:spPr bwMode="auto">
              <a:xfrm>
                <a:off x="2255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89" name="Rectangle 125"/>
              <p:cNvSpPr>
                <a:spLocks noChangeArrowheads="1"/>
              </p:cNvSpPr>
              <p:nvPr/>
            </p:nvSpPr>
            <p:spPr bwMode="auto">
              <a:xfrm>
                <a:off x="2539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90" name="Line 126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1" name="Line 127"/>
              <p:cNvSpPr>
                <a:spLocks noChangeShapeType="1"/>
              </p:cNvSpPr>
              <p:nvPr/>
            </p:nvSpPr>
            <p:spPr bwMode="auto">
              <a:xfrm>
                <a:off x="1141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2" name="Line 128"/>
              <p:cNvSpPr>
                <a:spLocks noChangeShapeType="1"/>
              </p:cNvSpPr>
              <p:nvPr/>
            </p:nvSpPr>
            <p:spPr bwMode="auto">
              <a:xfrm>
                <a:off x="1426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3" name="Line 129"/>
              <p:cNvSpPr>
                <a:spLocks noChangeShapeType="1"/>
              </p:cNvSpPr>
              <p:nvPr/>
            </p:nvSpPr>
            <p:spPr bwMode="auto">
              <a:xfrm>
                <a:off x="1710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4" name="Line 130"/>
              <p:cNvSpPr>
                <a:spLocks noChangeShapeType="1"/>
              </p:cNvSpPr>
              <p:nvPr/>
            </p:nvSpPr>
            <p:spPr bwMode="auto">
              <a:xfrm>
                <a:off x="1994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5" name="Line 131"/>
              <p:cNvSpPr>
                <a:spLocks noChangeShapeType="1"/>
              </p:cNvSpPr>
              <p:nvPr/>
            </p:nvSpPr>
            <p:spPr bwMode="auto">
              <a:xfrm flipH="1">
                <a:off x="2560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6" name="Line 132"/>
              <p:cNvSpPr>
                <a:spLocks noChangeShapeType="1"/>
              </p:cNvSpPr>
              <p:nvPr/>
            </p:nvSpPr>
            <p:spPr bwMode="auto">
              <a:xfrm flipH="1">
                <a:off x="2845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4997" name="Rectangle 133"/>
            <p:cNvSpPr>
              <a:spLocks noChangeArrowheads="1"/>
            </p:cNvSpPr>
            <p:nvPr/>
          </p:nvSpPr>
          <p:spPr bwMode="auto">
            <a:xfrm>
              <a:off x="209" y="1104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24998" name="Line 134"/>
            <p:cNvSpPr>
              <a:spLocks noChangeShapeType="1"/>
            </p:cNvSpPr>
            <p:nvPr/>
          </p:nvSpPr>
          <p:spPr bwMode="auto">
            <a:xfrm flipH="1">
              <a:off x="478" y="1295"/>
              <a:ext cx="3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" name="Date Placeholder 1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40" name="Slide Number Placeholder 1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Quick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Datapath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Control Implementation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Clocking Methodology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Pipelined Execution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Pipelined </a:t>
            </a:r>
            <a:r>
              <a:rPr lang="en-US" dirty="0" err="1" smtClean="0">
                <a:solidFill>
                  <a:srgbClr val="FF0000"/>
                </a:solidFill>
              </a:rPr>
              <a:t>Datapath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Recall: 5 Stages of MIPS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1) </a:t>
            </a:r>
            <a:r>
              <a:rPr lang="en-US" u="sng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: </a:t>
            </a:r>
            <a:r>
              <a:rPr lang="en-US" u="sng" dirty="0"/>
              <a:t>I</a:t>
            </a:r>
            <a:r>
              <a:rPr lang="en-US" dirty="0"/>
              <a:t>nstruction </a:t>
            </a:r>
            <a:r>
              <a:rPr lang="en-US" u="sng" dirty="0"/>
              <a:t>F</a:t>
            </a:r>
            <a:r>
              <a:rPr lang="en-US" dirty="0"/>
              <a:t>etch, Increment PC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2)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ID</a:t>
            </a:r>
            <a:r>
              <a:rPr lang="en-US" dirty="0" smtClean="0"/>
              <a:t>: </a:t>
            </a:r>
            <a:r>
              <a:rPr lang="en-US" sz="3100" u="sng" dirty="0"/>
              <a:t>I</a:t>
            </a:r>
            <a:r>
              <a:rPr lang="en-US" sz="3100" dirty="0"/>
              <a:t>nstruction </a:t>
            </a:r>
            <a:r>
              <a:rPr lang="en-US" sz="3100" u="sng" dirty="0"/>
              <a:t>D</a:t>
            </a:r>
            <a:r>
              <a:rPr lang="en-US" sz="3100" dirty="0"/>
              <a:t>ecode, Read Registers</a:t>
            </a:r>
            <a:endParaRPr lang="en-US" dirty="0"/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3) </a:t>
            </a:r>
            <a:r>
              <a:rPr lang="en-US" u="sng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</a:t>
            </a:r>
            <a:r>
              <a:rPr lang="en-US" u="sng" dirty="0" smtClean="0"/>
              <a:t>Ex</a:t>
            </a:r>
            <a:r>
              <a:rPr lang="en-US" dirty="0" smtClean="0"/>
              <a:t>ecution (ALU)</a:t>
            </a:r>
            <a:br>
              <a:rPr lang="en-US" dirty="0" smtClean="0"/>
            </a:br>
            <a:r>
              <a:rPr lang="en-US" dirty="0"/>
              <a:t>  </a:t>
            </a:r>
            <a:r>
              <a:rPr lang="en-US" dirty="0" smtClean="0"/>
              <a:t>Load/Store:  Calculate </a:t>
            </a:r>
            <a:r>
              <a:rPr lang="en-US" dirty="0"/>
              <a:t>Address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Others:  Perform </a:t>
            </a:r>
            <a:r>
              <a:rPr lang="en-US" dirty="0"/>
              <a:t>Operation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4) </a:t>
            </a:r>
            <a:r>
              <a:rPr lang="en-US" u="sng" dirty="0" smtClean="0">
                <a:solidFill>
                  <a:srgbClr val="FF0000"/>
                </a:solidFill>
              </a:rPr>
              <a:t>MEM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Load:  Read </a:t>
            </a:r>
            <a:r>
              <a:rPr lang="en-US" dirty="0"/>
              <a:t>Data from </a:t>
            </a:r>
            <a:r>
              <a:rPr lang="en-US" u="sng" dirty="0"/>
              <a:t>Mem</a:t>
            </a:r>
            <a:r>
              <a:rPr lang="en-US" dirty="0"/>
              <a:t>ory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Store:  Write </a:t>
            </a:r>
            <a:r>
              <a:rPr lang="en-US" dirty="0"/>
              <a:t>Data to </a:t>
            </a:r>
            <a:r>
              <a:rPr lang="en-US" u="sng" dirty="0"/>
              <a:t>Mem</a:t>
            </a:r>
            <a:r>
              <a:rPr lang="en-US" dirty="0"/>
              <a:t>ory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5) </a:t>
            </a:r>
            <a:r>
              <a:rPr lang="en-US" u="sng" dirty="0">
                <a:solidFill>
                  <a:srgbClr val="FF0000"/>
                </a:solidFill>
              </a:rPr>
              <a:t>WB</a:t>
            </a:r>
            <a:r>
              <a:rPr lang="en-US" dirty="0"/>
              <a:t>: </a:t>
            </a:r>
            <a:r>
              <a:rPr lang="en-US" u="sng" dirty="0"/>
              <a:t>W</a:t>
            </a:r>
            <a:r>
              <a:rPr lang="en-US" dirty="0"/>
              <a:t>rite Data </a:t>
            </a:r>
            <a:r>
              <a:rPr lang="en-US" u="sng" dirty="0"/>
              <a:t>B</a:t>
            </a:r>
            <a:r>
              <a:rPr lang="en-US" dirty="0"/>
              <a:t>ack to Register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Pipelined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20240"/>
          </a:xfrm>
        </p:spPr>
        <p:txBody>
          <a:bodyPr>
            <a:normAutofit/>
          </a:bodyPr>
          <a:lstStyle/>
          <a:p>
            <a:r>
              <a:rPr lang="en-US" sz="2800" dirty="0"/>
              <a:t>Add registers between stages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Hold information produced in previous cycle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5 stage pipeline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Clock rate </a:t>
            </a:r>
            <a:r>
              <a:rPr lang="en-US" sz="2400" i="1" dirty="0"/>
              <a:t>potentially</a:t>
            </a:r>
            <a:r>
              <a:rPr lang="en-US" sz="2400" dirty="0"/>
              <a:t> 5x faster</a:t>
            </a:r>
            <a:endParaRPr lang="en-AU" sz="2400" dirty="0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414463" y="3840480"/>
            <a:ext cx="1919690" cy="722313"/>
            <a:chOff x="729" y="2832"/>
            <a:chExt cx="1562" cy="455"/>
          </a:xfrm>
        </p:grpSpPr>
        <p:sp>
          <p:nvSpPr>
            <p:cNvPr id="8" name="Text Box 41"/>
            <p:cNvSpPr txBox="1">
              <a:spLocks noChangeArrowheads="1"/>
            </p:cNvSpPr>
            <p:nvPr/>
          </p:nvSpPr>
          <p:spPr bwMode="auto">
            <a:xfrm>
              <a:off x="732" y="2841"/>
              <a:ext cx="1272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1. Instruction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Fetch</a:t>
              </a:r>
            </a:p>
          </p:txBody>
        </p:sp>
        <p:sp>
          <p:nvSpPr>
            <p:cNvPr id="9" name="Line 42"/>
            <p:cNvSpPr>
              <a:spLocks noChangeShapeType="1"/>
            </p:cNvSpPr>
            <p:nvPr/>
          </p:nvSpPr>
          <p:spPr bwMode="auto">
            <a:xfrm>
              <a:off x="729" y="2832"/>
              <a:ext cx="1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3201028" y="3840480"/>
            <a:ext cx="1828746" cy="723900"/>
            <a:chOff x="676" y="2832"/>
            <a:chExt cx="1406" cy="456"/>
          </a:xfrm>
        </p:grpSpPr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676" y="2842"/>
              <a:ext cx="1406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. Decode/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Register Read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957" y="2832"/>
              <a:ext cx="10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4983484" y="3840480"/>
            <a:ext cx="1247759" cy="415925"/>
            <a:chOff x="573" y="2832"/>
            <a:chExt cx="1127" cy="262"/>
          </a:xfrm>
        </p:grpSpPr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573" y="2842"/>
              <a:ext cx="1127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3. Execute</a:t>
              </a:r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697" y="2832"/>
              <a:ext cx="9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6309380" y="3840480"/>
            <a:ext cx="1330325" cy="415925"/>
            <a:chOff x="31" y="2832"/>
            <a:chExt cx="2149" cy="262"/>
          </a:xfrm>
        </p:grpSpPr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31" y="2842"/>
              <a:ext cx="2149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4. Memory</a:t>
              </a:r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179" y="2832"/>
              <a:ext cx="19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7769246" y="3840480"/>
            <a:ext cx="1017546" cy="723900"/>
            <a:chOff x="760" y="2832"/>
            <a:chExt cx="1313" cy="456"/>
          </a:xfrm>
        </p:grpSpPr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760" y="2842"/>
              <a:ext cx="1313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5. </a:t>
              </a:r>
              <a:r>
                <a:rPr lang="en-US" sz="2000" dirty="0" smtClean="0">
                  <a:solidFill>
                    <a:srgbClr val="FF0000"/>
                  </a:solidFill>
                  <a:latin typeface="Calibri" charset="0"/>
                </a:rPr>
                <a:t>Write</a:t>
              </a:r>
              <a:endParaRPr lang="en-US" sz="2000" dirty="0">
                <a:solidFill>
                  <a:srgbClr val="FF0000"/>
                </a:solidFill>
                <a:latin typeface="Calibri" charset="0"/>
              </a:endParaRP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  </a:t>
              </a:r>
              <a:r>
                <a:rPr lang="en-US" sz="2000" dirty="0" smtClean="0">
                  <a:solidFill>
                    <a:srgbClr val="FF0000"/>
                  </a:solidFill>
                  <a:latin typeface="Calibri" charset="0"/>
                </a:rPr>
                <a:t> Back</a:t>
              </a:r>
              <a:endParaRPr lang="en-US" sz="2000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21" name="Line 54"/>
            <p:cNvSpPr>
              <a:spLocks noChangeShapeType="1"/>
            </p:cNvSpPr>
            <p:nvPr/>
          </p:nvSpPr>
          <p:spPr bwMode="auto">
            <a:xfrm>
              <a:off x="823" y="2832"/>
              <a:ext cx="11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640" y="1600200"/>
            <a:ext cx="7315200" cy="2186884"/>
            <a:chOff x="533400" y="1968500"/>
            <a:chExt cx="7391400" cy="2917111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 rot="16200000">
              <a:off x="457348" y="2922095"/>
              <a:ext cx="1292913" cy="3788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PC</a:t>
              </a:r>
              <a:endParaRPr lang="en-US" sz="2000" dirty="0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 rot="-5400000">
              <a:off x="1600200" y="28067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instruction</a:t>
              </a:r>
            </a:p>
            <a:p>
              <a:pPr algn="ctr"/>
              <a:r>
                <a:rPr lang="en-US" sz="2000" dirty="0"/>
                <a:t>memory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524000" y="3933825"/>
              <a:ext cx="366713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+4</a:t>
              </a: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1115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657600" y="2501900"/>
              <a:ext cx="990600" cy="12954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Register</a:t>
              </a:r>
            </a:p>
            <a:p>
              <a:pPr algn="ctr"/>
              <a:r>
                <a:rPr lang="en-US" sz="2000" dirty="0" smtClean="0"/>
                <a:t>File</a:t>
              </a:r>
              <a:endParaRPr lang="en-US" sz="2000" dirty="0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124200" y="29591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3124200" y="333216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3124200" y="36449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088173" y="3248024"/>
              <a:ext cx="33972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/>
                <a:t>rt</a:t>
              </a:r>
              <a:endParaRPr lang="en-US" sz="2000" dirty="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076333" y="2943226"/>
              <a:ext cx="39528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/>
                <a:t>rs</a:t>
              </a:r>
              <a:endParaRPr lang="en-US" sz="2000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079750" y="2562225"/>
              <a:ext cx="40957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5334000" y="2562225"/>
              <a:ext cx="1219200" cy="1524000"/>
              <a:chOff x="3648" y="1348"/>
              <a:chExt cx="768" cy="960"/>
            </a:xfrm>
          </p:grpSpPr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>
                  <a:gd name="T0" fmla="*/ 0 w 528"/>
                  <a:gd name="T1" fmla="*/ 0 h 960"/>
                  <a:gd name="T2" fmla="*/ 528 w 528"/>
                  <a:gd name="T3" fmla="*/ 192 h 960"/>
                  <a:gd name="T4" fmla="*/ 528 w 528"/>
                  <a:gd name="T5" fmla="*/ 672 h 960"/>
                  <a:gd name="T6" fmla="*/ 0 w 528"/>
                  <a:gd name="T7" fmla="*/ 960 h 960"/>
                  <a:gd name="T8" fmla="*/ 0 w 528"/>
                  <a:gd name="T9" fmla="*/ 528 h 960"/>
                  <a:gd name="T10" fmla="*/ 48 w 528"/>
                  <a:gd name="T11" fmla="*/ 480 h 960"/>
                  <a:gd name="T12" fmla="*/ 0 w 528"/>
                  <a:gd name="T13" fmla="*/ 432 h 960"/>
                  <a:gd name="T14" fmla="*/ 0 w 528"/>
                  <a:gd name="T15" fmla="*/ 0 h 9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960"/>
                  <a:gd name="T26" fmla="*/ 528 w 528"/>
                  <a:gd name="T27" fmla="*/ 960 h 9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ALU</a:t>
                </a:r>
                <a:endParaRPr lang="en-US" sz="2000" dirty="0"/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4648200" y="36449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3124200" y="3995738"/>
              <a:ext cx="2179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4648200" y="2830513"/>
              <a:ext cx="655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 rot="-5400000">
              <a:off x="6096000" y="29591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Data</a:t>
              </a:r>
            </a:p>
            <a:p>
              <a:pPr algn="ctr"/>
              <a:r>
                <a:rPr lang="en-US" sz="2000" dirty="0"/>
                <a:t>memory</a:t>
              </a: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876800" y="3644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4876800" y="4025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4876800" y="4330700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7620000" y="3248025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7924800" y="1968500"/>
              <a:ext cx="0" cy="127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3921125" y="1968500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3921125" y="19685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079750" y="3949700"/>
              <a:ext cx="66357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1676400" y="31115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33"/>
            <p:cNvSpPr>
              <a:spLocks noChangeArrowheads="1"/>
            </p:cNvSpPr>
            <p:nvPr/>
          </p:nvSpPr>
          <p:spPr bwMode="auto">
            <a:xfrm rot="16200000">
              <a:off x="703652" y="4293696"/>
              <a:ext cx="805021" cy="3788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MUX</a:t>
              </a:r>
              <a:endParaRPr lang="en-US" sz="2000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 flipH="1">
              <a:off x="1295400" y="4308475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3743325" y="3995738"/>
              <a:ext cx="0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 flipH="1">
              <a:off x="1295400" y="4667250"/>
              <a:ext cx="2447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 flipH="1">
              <a:off x="533400" y="44831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 flipV="1">
              <a:off x="533400" y="31115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533400" y="31115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3280" y="1719072"/>
            <a:ext cx="4361688" cy="2423031"/>
            <a:chOff x="3383280" y="1719072"/>
            <a:chExt cx="4361688" cy="2423031"/>
          </a:xfrm>
        </p:grpSpPr>
        <p:grpSp>
          <p:nvGrpSpPr>
            <p:cNvPr id="60" name="Group 59"/>
            <p:cNvGrpSpPr/>
            <p:nvPr/>
          </p:nvGrpSpPr>
          <p:grpSpPr>
            <a:xfrm>
              <a:off x="3383280" y="1719072"/>
              <a:ext cx="109728" cy="2423031"/>
              <a:chOff x="3383280" y="1627632"/>
              <a:chExt cx="109728" cy="242303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oup 79"/>
            <p:cNvGrpSpPr/>
            <p:nvPr/>
          </p:nvGrpSpPr>
          <p:grpSpPr>
            <a:xfrm>
              <a:off x="4937760" y="1719072"/>
              <a:ext cx="109728" cy="2423031"/>
              <a:chOff x="3383280" y="1627632"/>
              <a:chExt cx="109728" cy="242303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84"/>
            <p:cNvGrpSpPr/>
            <p:nvPr/>
          </p:nvGrpSpPr>
          <p:grpSpPr>
            <a:xfrm>
              <a:off x="6217920" y="1719072"/>
              <a:ext cx="109728" cy="2423031"/>
              <a:chOff x="3383280" y="1627632"/>
              <a:chExt cx="109728" cy="2423031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0" name="Group 89"/>
            <p:cNvGrpSpPr/>
            <p:nvPr/>
          </p:nvGrpSpPr>
          <p:grpSpPr>
            <a:xfrm>
              <a:off x="7635240" y="1719072"/>
              <a:ext cx="109728" cy="2423031"/>
              <a:chOff x="3383280" y="1627632"/>
              <a:chExt cx="109728" cy="2423031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3383280" y="1627632"/>
                <a:ext cx="109728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3392424" y="3820160"/>
                <a:ext cx="91440" cy="230503"/>
                <a:chOff x="3402584" y="3820160"/>
                <a:chExt cx="91440" cy="230503"/>
              </a:xfrm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3402584" y="382016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448304" y="3918583"/>
                  <a:ext cx="0" cy="13208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7" name="Footer Placeholder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Changes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Registers affect flow of information</a:t>
            </a:r>
          </a:p>
          <a:p>
            <a:pPr lvl="1"/>
            <a:r>
              <a:rPr lang="en-US" dirty="0" smtClean="0"/>
              <a:t>Name registers for adjacent stages (e.g. IF/ID)</a:t>
            </a:r>
          </a:p>
          <a:p>
            <a:pPr lvl="1"/>
            <a:r>
              <a:rPr lang="en-US" dirty="0" smtClean="0"/>
              <a:t>Registers </a:t>
            </a:r>
            <a:r>
              <a:rPr lang="en-US" i="1" dirty="0" smtClean="0"/>
              <a:t>separate</a:t>
            </a:r>
            <a:r>
              <a:rPr lang="en-US" dirty="0" smtClean="0"/>
              <a:t> the information between stages</a:t>
            </a:r>
          </a:p>
          <a:p>
            <a:pPr lvl="2"/>
            <a:r>
              <a:rPr lang="en-US" dirty="0" smtClean="0"/>
              <a:t>You can still pass information </a:t>
            </a:r>
            <a:r>
              <a:rPr lang="en-US" i="1" dirty="0" smtClean="0"/>
              <a:t>around</a:t>
            </a:r>
            <a:r>
              <a:rPr lang="en-US" dirty="0" smtClean="0"/>
              <a:t> registers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 any instance of time, each stage working on a </a:t>
            </a:r>
            <a:r>
              <a:rPr lang="en-US" i="1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>
                <a:solidFill>
                  <a:srgbClr val="FF0000"/>
                </a:solidFill>
              </a:rPr>
              <a:t> instruction!</a:t>
            </a:r>
          </a:p>
          <a:p>
            <a:r>
              <a:rPr lang="en-US" dirty="0" smtClean="0"/>
              <a:t>Will need to re-examine placement of wires and hardware in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More Detailed Pipeline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62503" name="Picture 7" descr="f04-35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103120"/>
            <a:ext cx="8778240" cy="40430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82296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Examine flow through pipeline for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lw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Five Stages of the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US" dirty="0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414463" y="3840480"/>
            <a:ext cx="1665287" cy="722313"/>
            <a:chOff x="729" y="2832"/>
            <a:chExt cx="1355" cy="455"/>
          </a:xfrm>
        </p:grpSpPr>
        <p:sp>
          <p:nvSpPr>
            <p:cNvPr id="8" name="Text Box 41"/>
            <p:cNvSpPr txBox="1">
              <a:spLocks noChangeArrowheads="1"/>
            </p:cNvSpPr>
            <p:nvPr/>
          </p:nvSpPr>
          <p:spPr bwMode="auto">
            <a:xfrm>
              <a:off x="732" y="2841"/>
              <a:ext cx="1272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1. Instruction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Fetch</a:t>
              </a:r>
            </a:p>
          </p:txBody>
        </p:sp>
        <p:sp>
          <p:nvSpPr>
            <p:cNvPr id="9" name="Line 42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3201028" y="3840480"/>
            <a:ext cx="1831347" cy="723900"/>
            <a:chOff x="676" y="2832"/>
            <a:chExt cx="1408" cy="456"/>
          </a:xfrm>
        </p:grpSpPr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676" y="2842"/>
              <a:ext cx="1406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. Decode/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Register Read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728" y="2832"/>
              <a:ext cx="13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5156200" y="3840480"/>
            <a:ext cx="1500188" cy="415925"/>
            <a:chOff x="729" y="2832"/>
            <a:chExt cx="1355" cy="262"/>
          </a:xfrm>
        </p:grpSpPr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786" y="2842"/>
              <a:ext cx="1127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3. Execute</a:t>
              </a:r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6457950" y="3840480"/>
            <a:ext cx="1330325" cy="415925"/>
            <a:chOff x="271" y="2832"/>
            <a:chExt cx="2149" cy="262"/>
          </a:xfrm>
        </p:grpSpPr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271" y="2842"/>
              <a:ext cx="2149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4. Memory</a:t>
              </a:r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730" y="2832"/>
              <a:ext cx="13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7639050" y="3840480"/>
            <a:ext cx="1277938" cy="723900"/>
            <a:chOff x="592" y="2832"/>
            <a:chExt cx="1649" cy="456"/>
          </a:xfrm>
        </p:grpSpPr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592" y="2842"/>
              <a:ext cx="1649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5. Register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charset="0"/>
                </a:rPr>
                <a:t>     Write</a:t>
              </a:r>
            </a:p>
          </p:txBody>
        </p:sp>
        <p:sp>
          <p:nvSpPr>
            <p:cNvPr id="21" name="Line 54"/>
            <p:cNvSpPr>
              <a:spLocks noChangeShapeType="1"/>
            </p:cNvSpPr>
            <p:nvPr/>
          </p:nvSpPr>
          <p:spPr bwMode="auto">
            <a:xfrm>
              <a:off x="729" y="2832"/>
              <a:ext cx="13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640" y="1600200"/>
            <a:ext cx="7315200" cy="2186884"/>
            <a:chOff x="533400" y="1968500"/>
            <a:chExt cx="7391400" cy="2917111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 rot="16200000">
              <a:off x="457348" y="2922095"/>
              <a:ext cx="1292913" cy="3788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PC</a:t>
              </a:r>
              <a:endParaRPr lang="en-US" sz="2000" dirty="0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 rot="-5400000">
              <a:off x="1600200" y="28067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instruction</a:t>
              </a:r>
            </a:p>
            <a:p>
              <a:pPr algn="ctr"/>
              <a:r>
                <a:rPr lang="en-US" sz="2000" dirty="0"/>
                <a:t>memory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524000" y="3933825"/>
              <a:ext cx="366713" cy="5492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+4</a:t>
              </a: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1115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657600" y="2501900"/>
              <a:ext cx="990600" cy="12954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Register</a:t>
              </a:r>
            </a:p>
            <a:p>
              <a:pPr algn="ctr"/>
              <a:r>
                <a:rPr lang="en-US" sz="2000" dirty="0" smtClean="0"/>
                <a:t>File</a:t>
              </a:r>
              <a:endParaRPr lang="en-US" sz="2000" dirty="0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124200" y="29591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3124200" y="3332163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3124200" y="36449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088173" y="3248024"/>
              <a:ext cx="33972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/>
                <a:t>rt</a:t>
              </a:r>
              <a:endParaRPr lang="en-US" sz="2000" dirty="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076333" y="2943226"/>
              <a:ext cx="395287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/>
                <a:t>rs</a:t>
              </a:r>
              <a:endParaRPr lang="en-US" sz="2000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079750" y="2562225"/>
              <a:ext cx="40957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5334000" y="2562225"/>
              <a:ext cx="1219200" cy="1524000"/>
              <a:chOff x="3648" y="1348"/>
              <a:chExt cx="768" cy="960"/>
            </a:xfrm>
          </p:grpSpPr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>
                  <a:gd name="T0" fmla="*/ 0 w 528"/>
                  <a:gd name="T1" fmla="*/ 0 h 960"/>
                  <a:gd name="T2" fmla="*/ 528 w 528"/>
                  <a:gd name="T3" fmla="*/ 192 h 960"/>
                  <a:gd name="T4" fmla="*/ 528 w 528"/>
                  <a:gd name="T5" fmla="*/ 672 h 960"/>
                  <a:gd name="T6" fmla="*/ 0 w 528"/>
                  <a:gd name="T7" fmla="*/ 960 h 960"/>
                  <a:gd name="T8" fmla="*/ 0 w 528"/>
                  <a:gd name="T9" fmla="*/ 528 h 960"/>
                  <a:gd name="T10" fmla="*/ 48 w 528"/>
                  <a:gd name="T11" fmla="*/ 480 h 960"/>
                  <a:gd name="T12" fmla="*/ 0 w 528"/>
                  <a:gd name="T13" fmla="*/ 432 h 960"/>
                  <a:gd name="T14" fmla="*/ 0 w 528"/>
                  <a:gd name="T15" fmla="*/ 0 h 9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960"/>
                  <a:gd name="T26" fmla="*/ 528 w 528"/>
                  <a:gd name="T27" fmla="*/ 960 h 9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ALU</a:t>
                </a:r>
                <a:endParaRPr lang="en-US" sz="2000" dirty="0"/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4648200" y="36449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3124200" y="3995738"/>
              <a:ext cx="2179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4648200" y="2830513"/>
              <a:ext cx="655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 rot="-5400000">
              <a:off x="6096000" y="2959100"/>
              <a:ext cx="1981200" cy="10668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/>
                <a:t>Data</a:t>
              </a:r>
            </a:p>
            <a:p>
              <a:pPr algn="ctr"/>
              <a:r>
                <a:rPr lang="en-US" sz="2000" dirty="0"/>
                <a:t>memory</a:t>
              </a: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876800" y="3644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4876800" y="402590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4876800" y="4330700"/>
              <a:ext cx="1676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>
              <a:off x="7620000" y="3248025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7924800" y="1968500"/>
              <a:ext cx="0" cy="127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3921125" y="1968500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3921125" y="19685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079750" y="3949700"/>
              <a:ext cx="663575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1676400" y="31115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33"/>
            <p:cNvSpPr>
              <a:spLocks noChangeArrowheads="1"/>
            </p:cNvSpPr>
            <p:nvPr/>
          </p:nvSpPr>
          <p:spPr bwMode="auto">
            <a:xfrm rot="16200000">
              <a:off x="703652" y="4293696"/>
              <a:ext cx="805021" cy="3788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MUX</a:t>
              </a:r>
              <a:endParaRPr lang="en-US" sz="2000" dirty="0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 flipH="1">
              <a:off x="1295400" y="4308475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3743325" y="3995738"/>
              <a:ext cx="0" cy="671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 flipH="1">
              <a:off x="1295400" y="4667250"/>
              <a:ext cx="2447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 flipH="1">
              <a:off x="533400" y="44831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 flipV="1">
              <a:off x="533400" y="3111500"/>
              <a:ext cx="0" cy="1371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>
              <a:off x="533400" y="31115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3"/>
          <p:cNvGrpSpPr>
            <a:grpSpLocks/>
          </p:cNvGrpSpPr>
          <p:nvPr/>
        </p:nvGrpSpPr>
        <p:grpSpPr bwMode="auto">
          <a:xfrm>
            <a:off x="3200400" y="3840480"/>
            <a:ext cx="1831347" cy="723900"/>
            <a:chOff x="676" y="2832"/>
            <a:chExt cx="1408" cy="456"/>
          </a:xfrm>
        </p:grpSpPr>
        <p:sp>
          <p:nvSpPr>
            <p:cNvPr id="60" name="Text Box 44"/>
            <p:cNvSpPr txBox="1">
              <a:spLocks noChangeArrowheads="1"/>
            </p:cNvSpPr>
            <p:nvPr/>
          </p:nvSpPr>
          <p:spPr bwMode="auto">
            <a:xfrm>
              <a:off x="676" y="2842"/>
              <a:ext cx="1406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accent1"/>
                  </a:solidFill>
                  <a:latin typeface="+mn-lt"/>
                </a:rPr>
                <a:t>2</a:t>
              </a: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. Decode/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    </a:t>
              </a:r>
              <a:r>
                <a:rPr lang="en-US" sz="2000" dirty="0" smtClean="0">
                  <a:solidFill>
                    <a:schemeClr val="accent1"/>
                  </a:solidFill>
                  <a:latin typeface="+mn-lt"/>
                </a:rPr>
                <a:t>Register Read</a:t>
              </a:r>
              <a:endParaRPr lang="en-US" sz="20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728" y="2832"/>
              <a:ext cx="135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155572" y="3840480"/>
            <a:ext cx="1500188" cy="415925"/>
            <a:chOff x="729" y="2832"/>
            <a:chExt cx="1355" cy="262"/>
          </a:xfrm>
        </p:grpSpPr>
        <p:sp>
          <p:nvSpPr>
            <p:cNvPr id="63" name="Text Box 47"/>
            <p:cNvSpPr txBox="1">
              <a:spLocks noChangeArrowheads="1"/>
            </p:cNvSpPr>
            <p:nvPr/>
          </p:nvSpPr>
          <p:spPr bwMode="auto">
            <a:xfrm>
              <a:off x="786" y="2842"/>
              <a:ext cx="1127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3. Execute</a:t>
              </a:r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65" name="Group 49"/>
          <p:cNvGrpSpPr>
            <a:grpSpLocks/>
          </p:cNvGrpSpPr>
          <p:nvPr/>
        </p:nvGrpSpPr>
        <p:grpSpPr bwMode="auto">
          <a:xfrm>
            <a:off x="6457322" y="3840480"/>
            <a:ext cx="1330325" cy="415925"/>
            <a:chOff x="271" y="2832"/>
            <a:chExt cx="2149" cy="262"/>
          </a:xfrm>
        </p:grpSpPr>
        <p:sp>
          <p:nvSpPr>
            <p:cNvPr id="66" name="Text Box 50"/>
            <p:cNvSpPr txBox="1">
              <a:spLocks noChangeArrowheads="1"/>
            </p:cNvSpPr>
            <p:nvPr/>
          </p:nvSpPr>
          <p:spPr bwMode="auto">
            <a:xfrm>
              <a:off x="271" y="2842"/>
              <a:ext cx="2149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4. Memory</a:t>
              </a: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730" y="2832"/>
              <a:ext cx="135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72" name="Group 40"/>
          <p:cNvGrpSpPr>
            <a:grpSpLocks/>
          </p:cNvGrpSpPr>
          <p:nvPr/>
        </p:nvGrpSpPr>
        <p:grpSpPr bwMode="auto">
          <a:xfrm>
            <a:off x="1417320" y="3840480"/>
            <a:ext cx="1665287" cy="722313"/>
            <a:chOff x="729" y="2832"/>
            <a:chExt cx="1355" cy="455"/>
          </a:xfrm>
        </p:grpSpPr>
        <p:sp>
          <p:nvSpPr>
            <p:cNvPr id="73" name="Text Box 41"/>
            <p:cNvSpPr txBox="1">
              <a:spLocks noChangeArrowheads="1"/>
            </p:cNvSpPr>
            <p:nvPr/>
          </p:nvSpPr>
          <p:spPr bwMode="auto">
            <a:xfrm>
              <a:off x="732" y="2841"/>
              <a:ext cx="1272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1. Instruction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Fetch</a:t>
              </a:r>
            </a:p>
          </p:txBody>
        </p:sp>
        <p:sp>
          <p:nvSpPr>
            <p:cNvPr id="74" name="Line 42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Instruction Fetch (IF) </a:t>
            </a: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Load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66599" name="Picture 7" descr="f04-36-P374493-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444752"/>
            <a:ext cx="8778240" cy="4713387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954530" y="1600200"/>
            <a:ext cx="5667944" cy="1040130"/>
            <a:chOff x="1954530" y="1600200"/>
            <a:chExt cx="5667944" cy="1040130"/>
          </a:xfrm>
        </p:grpSpPr>
        <p:sp>
          <p:nvSpPr>
            <p:cNvPr id="7" name="TextBox 6"/>
            <p:cNvSpPr txBox="1"/>
            <p:nvPr/>
          </p:nvSpPr>
          <p:spPr>
            <a:xfrm>
              <a:off x="3098800" y="1600200"/>
              <a:ext cx="4523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Components in use are highlighted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954530" y="1943100"/>
              <a:ext cx="1177290" cy="6972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7160" y="4880610"/>
            <a:ext cx="2491740" cy="1507153"/>
            <a:chOff x="137160" y="4880610"/>
            <a:chExt cx="2491740" cy="1507153"/>
          </a:xfrm>
        </p:grpSpPr>
        <p:sp>
          <p:nvSpPr>
            <p:cNvPr id="8" name="TextBox 7"/>
            <p:cNvSpPr txBox="1"/>
            <p:nvPr/>
          </p:nvSpPr>
          <p:spPr>
            <a:xfrm>
              <a:off x="137160" y="5372100"/>
              <a:ext cx="2411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For sequential logic, left half means write, right half means read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77390" y="4960620"/>
              <a:ext cx="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14550" y="4880610"/>
              <a:ext cx="514350" cy="5486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Instruction Decode (ID) </a:t>
            </a: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Load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68647" name="Picture 7" descr="f04-36-P374493-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463040"/>
            <a:ext cx="8778240" cy="4701593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Execute (EX) </a:t>
            </a:r>
            <a:r>
              <a:rPr lang="en-US" dirty="0">
                <a:solidFill>
                  <a:schemeClr val="accent1"/>
                </a:solidFill>
              </a:rPr>
              <a:t>for Load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0694" name="Picture 6" descr="f04-3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344168"/>
            <a:ext cx="8778240" cy="4813817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 (MEM) </a:t>
            </a:r>
            <a:r>
              <a:rPr lang="en-US" dirty="0">
                <a:solidFill>
                  <a:schemeClr val="accent1"/>
                </a:solidFill>
              </a:rPr>
              <a:t>for Load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2743" name="Picture 7" descr="f04-38-P374493-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417320"/>
            <a:ext cx="8778240" cy="4747572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Write Back (WB) </a:t>
            </a:r>
            <a:r>
              <a:rPr lang="en-US" dirty="0">
                <a:solidFill>
                  <a:schemeClr val="accent1"/>
                </a:solidFill>
              </a:rPr>
              <a:t>for Load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4794" name="Picture 10" descr="f04-38-P374493-W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536192"/>
            <a:ext cx="8778240" cy="4627289"/>
          </a:xfrm>
          <a:prstGeom prst="rect">
            <a:avLst/>
          </a:prstGeom>
          <a:noFill/>
        </p:spPr>
      </p:pic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2991774" y="4370832"/>
            <a:ext cx="809760" cy="32750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1600200"/>
            <a:ext cx="64008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There’s something wrong here! (Can you spot it?)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68730" y="4663440"/>
            <a:ext cx="1760220" cy="1334810"/>
            <a:chOff x="1268730" y="4663440"/>
            <a:chExt cx="1760220" cy="133481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171700" y="4663440"/>
              <a:ext cx="857250" cy="571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68730" y="5074920"/>
              <a:ext cx="1017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Wrong 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register number!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Corrected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112264"/>
            <a:ext cx="8778240" cy="40459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600200"/>
            <a:ext cx="82296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Now any instruction that writes to a register will work properly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7571"/>
          </a:xfrm>
        </p:spPr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Quick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Datapath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Control Implementation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Clocking Methodology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Pipelined Execution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Pipelined </a:t>
            </a:r>
            <a:r>
              <a:rPr lang="en-US" dirty="0" err="1" smtClean="0">
                <a:solidFill>
                  <a:srgbClr val="FF0000"/>
                </a:solidFill>
              </a:rPr>
              <a:t>Datapath</a:t>
            </a:r>
            <a:r>
              <a:rPr lang="en-US" dirty="0" smtClean="0">
                <a:solidFill>
                  <a:srgbClr val="FF0000"/>
                </a:solidFill>
              </a:rPr>
              <a:t> (Continued)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Pipelined Execution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229600" cy="139446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instruction must take same number of </a:t>
            </a:r>
            <a:r>
              <a:rPr lang="en-US" dirty="0" smtClean="0"/>
              <a:t>steps, </a:t>
            </a:r>
            <a:r>
              <a:rPr lang="en-US" dirty="0"/>
              <a:t>so some will </a:t>
            </a:r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e.g. MEM stage for any arithmetic instruction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755775"/>
            <a:ext cx="8362950" cy="3125788"/>
            <a:chOff x="340" y="990"/>
            <a:chExt cx="5268" cy="1969"/>
          </a:xfrm>
        </p:grpSpPr>
        <p:sp>
          <p:nvSpPr>
            <p:cNvPr id="2728965" name="Rectangle 5"/>
            <p:cNvSpPr>
              <a:spLocks noChangeArrowheads="1"/>
            </p:cNvSpPr>
            <p:nvPr/>
          </p:nvSpPr>
          <p:spPr bwMode="auto">
            <a:xfrm>
              <a:off x="344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6" name="Rectangle 6"/>
            <p:cNvSpPr>
              <a:spLocks noChangeArrowheads="1"/>
            </p:cNvSpPr>
            <p:nvPr/>
          </p:nvSpPr>
          <p:spPr bwMode="auto">
            <a:xfrm>
              <a:off x="340" y="99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67" name="Rectangle 7"/>
            <p:cNvSpPr>
              <a:spLocks noChangeArrowheads="1"/>
            </p:cNvSpPr>
            <p:nvPr/>
          </p:nvSpPr>
          <p:spPr bwMode="auto">
            <a:xfrm>
              <a:off x="872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8" name="Rectangle 8"/>
            <p:cNvSpPr>
              <a:spLocks noChangeArrowheads="1"/>
            </p:cNvSpPr>
            <p:nvPr/>
          </p:nvSpPr>
          <p:spPr bwMode="auto">
            <a:xfrm>
              <a:off x="1400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9" name="Rectangle 9"/>
            <p:cNvSpPr>
              <a:spLocks noChangeArrowheads="1"/>
            </p:cNvSpPr>
            <p:nvPr/>
          </p:nvSpPr>
          <p:spPr bwMode="auto">
            <a:xfrm>
              <a:off x="1928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0" name="Rectangle 10"/>
            <p:cNvSpPr>
              <a:spLocks noChangeArrowheads="1"/>
            </p:cNvSpPr>
            <p:nvPr/>
          </p:nvSpPr>
          <p:spPr bwMode="auto">
            <a:xfrm>
              <a:off x="2456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1" name="Rectangle 11"/>
            <p:cNvSpPr>
              <a:spLocks noChangeArrowheads="1"/>
            </p:cNvSpPr>
            <p:nvPr/>
          </p:nvSpPr>
          <p:spPr bwMode="auto">
            <a:xfrm>
              <a:off x="851" y="99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2" name="Rectangle 12"/>
            <p:cNvSpPr>
              <a:spLocks noChangeArrowheads="1"/>
            </p:cNvSpPr>
            <p:nvPr/>
          </p:nvSpPr>
          <p:spPr bwMode="auto">
            <a:xfrm>
              <a:off x="1379" y="99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3" name="Rectangle 13"/>
            <p:cNvSpPr>
              <a:spLocks noChangeArrowheads="1"/>
            </p:cNvSpPr>
            <p:nvPr/>
          </p:nvSpPr>
          <p:spPr bwMode="auto">
            <a:xfrm>
              <a:off x="1907" y="99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4" name="Rectangle 14"/>
            <p:cNvSpPr>
              <a:spLocks noChangeArrowheads="1"/>
            </p:cNvSpPr>
            <p:nvPr/>
          </p:nvSpPr>
          <p:spPr bwMode="auto">
            <a:xfrm>
              <a:off x="2483" y="99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  <p:sp>
          <p:nvSpPr>
            <p:cNvPr id="2728975" name="Rectangle 15"/>
            <p:cNvSpPr>
              <a:spLocks noChangeArrowheads="1"/>
            </p:cNvSpPr>
            <p:nvPr/>
          </p:nvSpPr>
          <p:spPr bwMode="auto">
            <a:xfrm>
              <a:off x="872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6" name="Rectangle 16"/>
            <p:cNvSpPr>
              <a:spLocks noChangeArrowheads="1"/>
            </p:cNvSpPr>
            <p:nvPr/>
          </p:nvSpPr>
          <p:spPr bwMode="auto">
            <a:xfrm>
              <a:off x="868" y="1326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IF</a:t>
              </a:r>
              <a:endParaRPr lang="en-US" sz="2400" b="1" dirty="0"/>
            </a:p>
          </p:txBody>
        </p:sp>
        <p:sp>
          <p:nvSpPr>
            <p:cNvPr id="2728977" name="Rectangle 17"/>
            <p:cNvSpPr>
              <a:spLocks noChangeArrowheads="1"/>
            </p:cNvSpPr>
            <p:nvPr/>
          </p:nvSpPr>
          <p:spPr bwMode="auto">
            <a:xfrm>
              <a:off x="1400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8" name="Rectangle 18"/>
            <p:cNvSpPr>
              <a:spLocks noChangeArrowheads="1"/>
            </p:cNvSpPr>
            <p:nvPr/>
          </p:nvSpPr>
          <p:spPr bwMode="auto">
            <a:xfrm>
              <a:off x="1928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9" name="Rectangle 19"/>
            <p:cNvSpPr>
              <a:spLocks noChangeArrowheads="1"/>
            </p:cNvSpPr>
            <p:nvPr/>
          </p:nvSpPr>
          <p:spPr bwMode="auto">
            <a:xfrm>
              <a:off x="2456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0" name="Rectangle 20"/>
            <p:cNvSpPr>
              <a:spLocks noChangeArrowheads="1"/>
            </p:cNvSpPr>
            <p:nvPr/>
          </p:nvSpPr>
          <p:spPr bwMode="auto">
            <a:xfrm>
              <a:off x="2984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1" name="Rectangle 21"/>
            <p:cNvSpPr>
              <a:spLocks noChangeArrowheads="1"/>
            </p:cNvSpPr>
            <p:nvPr/>
          </p:nvSpPr>
          <p:spPr bwMode="auto">
            <a:xfrm>
              <a:off x="1379" y="1326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/>
            </a:p>
          </p:txBody>
        </p:sp>
        <p:sp>
          <p:nvSpPr>
            <p:cNvPr id="2728982" name="Rectangle 22"/>
            <p:cNvSpPr>
              <a:spLocks noChangeArrowheads="1"/>
            </p:cNvSpPr>
            <p:nvPr/>
          </p:nvSpPr>
          <p:spPr bwMode="auto">
            <a:xfrm>
              <a:off x="1907" y="1326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EX</a:t>
              </a:r>
              <a:endParaRPr lang="en-US" sz="2400" b="1" dirty="0"/>
            </a:p>
          </p:txBody>
        </p:sp>
        <p:sp>
          <p:nvSpPr>
            <p:cNvPr id="2728983" name="Rectangle 23"/>
            <p:cNvSpPr>
              <a:spLocks noChangeArrowheads="1"/>
            </p:cNvSpPr>
            <p:nvPr/>
          </p:nvSpPr>
          <p:spPr bwMode="auto">
            <a:xfrm>
              <a:off x="2435" y="1326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MEM</a:t>
              </a:r>
              <a:endParaRPr lang="en-US" sz="2400" b="1" dirty="0"/>
            </a:p>
          </p:txBody>
        </p:sp>
        <p:sp>
          <p:nvSpPr>
            <p:cNvPr id="2728984" name="Rectangle 24"/>
            <p:cNvSpPr>
              <a:spLocks noChangeArrowheads="1"/>
            </p:cNvSpPr>
            <p:nvPr/>
          </p:nvSpPr>
          <p:spPr bwMode="auto">
            <a:xfrm>
              <a:off x="3011" y="1326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WB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396" y="1662"/>
              <a:ext cx="2628" cy="289"/>
              <a:chOff x="1396" y="1662"/>
              <a:chExt cx="2628" cy="289"/>
            </a:xfrm>
          </p:grpSpPr>
          <p:sp>
            <p:nvSpPr>
              <p:cNvPr id="2728986" name="Rectangle 26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7" name="Rectangle 27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IF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88" name="Rectangle 28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9" name="Rectangle 29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0" name="Rectangle 30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1" name="Rectangle 31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2" name="Rectangle 32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ID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3" name="Rectangle 33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EX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4" name="Rectangle 34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MEM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5" name="Rectangle 35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434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accent2"/>
                    </a:solidFill>
                  </a:rPr>
                  <a:t>WB</a:t>
                </a:r>
              </a:p>
            </p:txBody>
          </p:sp>
        </p:grpSp>
        <p:sp>
          <p:nvSpPr>
            <p:cNvPr id="2728996" name="Rectangle 36"/>
            <p:cNvSpPr>
              <a:spLocks noChangeArrowheads="1"/>
            </p:cNvSpPr>
            <p:nvPr/>
          </p:nvSpPr>
          <p:spPr bwMode="auto">
            <a:xfrm>
              <a:off x="1928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7" name="Rectangle 37"/>
            <p:cNvSpPr>
              <a:spLocks noChangeArrowheads="1"/>
            </p:cNvSpPr>
            <p:nvPr/>
          </p:nvSpPr>
          <p:spPr bwMode="auto">
            <a:xfrm>
              <a:off x="1924" y="1998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IF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8998" name="Rectangle 38"/>
            <p:cNvSpPr>
              <a:spLocks noChangeArrowheads="1"/>
            </p:cNvSpPr>
            <p:nvPr/>
          </p:nvSpPr>
          <p:spPr bwMode="auto">
            <a:xfrm>
              <a:off x="2456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9" name="Rectangle 39"/>
            <p:cNvSpPr>
              <a:spLocks noChangeArrowheads="1"/>
            </p:cNvSpPr>
            <p:nvPr/>
          </p:nvSpPr>
          <p:spPr bwMode="auto">
            <a:xfrm>
              <a:off x="2984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0" name="Rectangle 40"/>
            <p:cNvSpPr>
              <a:spLocks noChangeArrowheads="1"/>
            </p:cNvSpPr>
            <p:nvPr/>
          </p:nvSpPr>
          <p:spPr bwMode="auto">
            <a:xfrm>
              <a:off x="3512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1" name="Rectangle 41"/>
            <p:cNvSpPr>
              <a:spLocks noChangeArrowheads="1"/>
            </p:cNvSpPr>
            <p:nvPr/>
          </p:nvSpPr>
          <p:spPr bwMode="auto">
            <a:xfrm>
              <a:off x="4040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2" name="Rectangle 42"/>
            <p:cNvSpPr>
              <a:spLocks noChangeArrowheads="1"/>
            </p:cNvSpPr>
            <p:nvPr/>
          </p:nvSpPr>
          <p:spPr bwMode="auto">
            <a:xfrm>
              <a:off x="2435" y="1998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ID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3" name="Rectangle 43"/>
            <p:cNvSpPr>
              <a:spLocks noChangeArrowheads="1"/>
            </p:cNvSpPr>
            <p:nvPr/>
          </p:nvSpPr>
          <p:spPr bwMode="auto">
            <a:xfrm>
              <a:off x="2963" y="1998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EX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4" name="Rectangle 44"/>
            <p:cNvSpPr>
              <a:spLocks noChangeArrowheads="1"/>
            </p:cNvSpPr>
            <p:nvPr/>
          </p:nvSpPr>
          <p:spPr bwMode="auto">
            <a:xfrm>
              <a:off x="3491" y="1998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MEM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5" name="Rectangle 45"/>
            <p:cNvSpPr>
              <a:spLocks noChangeArrowheads="1"/>
            </p:cNvSpPr>
            <p:nvPr/>
          </p:nvSpPr>
          <p:spPr bwMode="auto">
            <a:xfrm>
              <a:off x="4067" y="1998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5400"/>
                  </a:solidFill>
                </a:rPr>
                <a:t>WB</a:t>
              </a:r>
            </a:p>
          </p:txBody>
        </p:sp>
        <p:sp>
          <p:nvSpPr>
            <p:cNvPr id="2729006" name="Rectangle 46"/>
            <p:cNvSpPr>
              <a:spLocks noChangeArrowheads="1"/>
            </p:cNvSpPr>
            <p:nvPr/>
          </p:nvSpPr>
          <p:spPr bwMode="auto">
            <a:xfrm>
              <a:off x="2456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7" name="Rectangle 47"/>
            <p:cNvSpPr>
              <a:spLocks noChangeArrowheads="1"/>
            </p:cNvSpPr>
            <p:nvPr/>
          </p:nvSpPr>
          <p:spPr bwMode="auto">
            <a:xfrm>
              <a:off x="2452" y="2334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IF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08" name="Rectangle 48"/>
            <p:cNvSpPr>
              <a:spLocks noChangeArrowheads="1"/>
            </p:cNvSpPr>
            <p:nvPr/>
          </p:nvSpPr>
          <p:spPr bwMode="auto">
            <a:xfrm>
              <a:off x="2984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9" name="Rectangle 49"/>
            <p:cNvSpPr>
              <a:spLocks noChangeArrowheads="1"/>
            </p:cNvSpPr>
            <p:nvPr/>
          </p:nvSpPr>
          <p:spPr bwMode="auto">
            <a:xfrm>
              <a:off x="3512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0" name="Rectangle 50"/>
            <p:cNvSpPr>
              <a:spLocks noChangeArrowheads="1"/>
            </p:cNvSpPr>
            <p:nvPr/>
          </p:nvSpPr>
          <p:spPr bwMode="auto">
            <a:xfrm>
              <a:off x="4040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1" name="Rectangle 51"/>
            <p:cNvSpPr>
              <a:spLocks noChangeArrowheads="1"/>
            </p:cNvSpPr>
            <p:nvPr/>
          </p:nvSpPr>
          <p:spPr bwMode="auto">
            <a:xfrm>
              <a:off x="4568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2" name="Rectangle 52"/>
            <p:cNvSpPr>
              <a:spLocks noChangeArrowheads="1"/>
            </p:cNvSpPr>
            <p:nvPr/>
          </p:nvSpPr>
          <p:spPr bwMode="auto">
            <a:xfrm>
              <a:off x="2963" y="2334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ID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3" name="Rectangle 53"/>
            <p:cNvSpPr>
              <a:spLocks noChangeArrowheads="1"/>
            </p:cNvSpPr>
            <p:nvPr/>
          </p:nvSpPr>
          <p:spPr bwMode="auto">
            <a:xfrm>
              <a:off x="3491" y="2334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EX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4" name="Rectangle 54"/>
            <p:cNvSpPr>
              <a:spLocks noChangeArrowheads="1"/>
            </p:cNvSpPr>
            <p:nvPr/>
          </p:nvSpPr>
          <p:spPr bwMode="auto">
            <a:xfrm>
              <a:off x="4019" y="2334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MEM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5" name="Rectangle 55"/>
            <p:cNvSpPr>
              <a:spLocks noChangeArrowheads="1"/>
            </p:cNvSpPr>
            <p:nvPr/>
          </p:nvSpPr>
          <p:spPr bwMode="auto">
            <a:xfrm>
              <a:off x="4595" y="2334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WB</a:t>
              </a:r>
            </a:p>
          </p:txBody>
        </p:sp>
        <p:sp>
          <p:nvSpPr>
            <p:cNvPr id="2729016" name="Rectangle 56"/>
            <p:cNvSpPr>
              <a:spLocks noChangeArrowheads="1"/>
            </p:cNvSpPr>
            <p:nvPr/>
          </p:nvSpPr>
          <p:spPr bwMode="auto">
            <a:xfrm>
              <a:off x="2984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7" name="Rectangle 57"/>
            <p:cNvSpPr>
              <a:spLocks noChangeArrowheads="1"/>
            </p:cNvSpPr>
            <p:nvPr/>
          </p:nvSpPr>
          <p:spPr bwMode="auto">
            <a:xfrm>
              <a:off x="2980" y="267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18" name="Rectangle 58"/>
            <p:cNvSpPr>
              <a:spLocks noChangeArrowheads="1"/>
            </p:cNvSpPr>
            <p:nvPr/>
          </p:nvSpPr>
          <p:spPr bwMode="auto">
            <a:xfrm>
              <a:off x="3512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9" name="Rectangle 59"/>
            <p:cNvSpPr>
              <a:spLocks noChangeArrowheads="1"/>
            </p:cNvSpPr>
            <p:nvPr/>
          </p:nvSpPr>
          <p:spPr bwMode="auto">
            <a:xfrm>
              <a:off x="4040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0" name="Rectangle 60"/>
            <p:cNvSpPr>
              <a:spLocks noChangeArrowheads="1"/>
            </p:cNvSpPr>
            <p:nvPr/>
          </p:nvSpPr>
          <p:spPr bwMode="auto">
            <a:xfrm>
              <a:off x="4568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1" name="Rectangle 61"/>
            <p:cNvSpPr>
              <a:spLocks noChangeArrowheads="1"/>
            </p:cNvSpPr>
            <p:nvPr/>
          </p:nvSpPr>
          <p:spPr bwMode="auto">
            <a:xfrm>
              <a:off x="5096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2" name="Rectangle 62"/>
            <p:cNvSpPr>
              <a:spLocks noChangeArrowheads="1"/>
            </p:cNvSpPr>
            <p:nvPr/>
          </p:nvSpPr>
          <p:spPr bwMode="auto">
            <a:xfrm>
              <a:off x="3491" y="267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3" name="Rectangle 63"/>
            <p:cNvSpPr>
              <a:spLocks noChangeArrowheads="1"/>
            </p:cNvSpPr>
            <p:nvPr/>
          </p:nvSpPr>
          <p:spPr bwMode="auto">
            <a:xfrm>
              <a:off x="4019" y="267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4" name="Rectangle 64"/>
            <p:cNvSpPr>
              <a:spLocks noChangeArrowheads="1"/>
            </p:cNvSpPr>
            <p:nvPr/>
          </p:nvSpPr>
          <p:spPr bwMode="auto">
            <a:xfrm>
              <a:off x="4547" y="267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5" name="Rectangle 65"/>
            <p:cNvSpPr>
              <a:spLocks noChangeArrowheads="1"/>
            </p:cNvSpPr>
            <p:nvPr/>
          </p:nvSpPr>
          <p:spPr bwMode="auto">
            <a:xfrm>
              <a:off x="5123" y="267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69900" y="1222375"/>
            <a:ext cx="7670800" cy="515938"/>
            <a:chOff x="296" y="654"/>
            <a:chExt cx="4832" cy="325"/>
          </a:xfrm>
        </p:grpSpPr>
        <p:sp>
          <p:nvSpPr>
            <p:cNvPr id="2729027" name="Line 67"/>
            <p:cNvSpPr>
              <a:spLocks noChangeShapeType="1"/>
            </p:cNvSpPr>
            <p:nvPr/>
          </p:nvSpPr>
          <p:spPr bwMode="auto">
            <a:xfrm>
              <a:off x="296" y="912"/>
              <a:ext cx="4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8" name="Rectangle 68"/>
            <p:cNvSpPr>
              <a:spLocks noChangeArrowheads="1"/>
            </p:cNvSpPr>
            <p:nvPr/>
          </p:nvSpPr>
          <p:spPr bwMode="auto">
            <a:xfrm>
              <a:off x="419" y="654"/>
              <a:ext cx="6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Time</a:t>
              </a:r>
            </a:p>
          </p:txBody>
        </p:sp>
      </p:grp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8963" grpId="0" uiExpand="1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Diagrams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>
          <a:xfrm>
            <a:off x="491067" y="4345694"/>
            <a:ext cx="8229600" cy="116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err="1" smtClean="0"/>
              <a:t>datapath</a:t>
            </a:r>
            <a:r>
              <a:rPr lang="en-US" sz="2800" dirty="0" smtClean="0"/>
              <a:t> figure below to represent pipeline:</a:t>
            </a:r>
            <a:endParaRPr lang="en-US" sz="2800" dirty="0"/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2487168" y="4800600"/>
            <a:ext cx="4171950" cy="1658938"/>
            <a:chOff x="1357" y="2946"/>
            <a:chExt cx="2628" cy="1045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3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IF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Mem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7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92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48640" y="1371600"/>
            <a:ext cx="8238152" cy="2964180"/>
            <a:chOff x="548640" y="1600200"/>
            <a:chExt cx="8238152" cy="2964180"/>
          </a:xfrm>
        </p:grpSpPr>
        <p:grpSp>
          <p:nvGrpSpPr>
            <p:cNvPr id="109" name="Group 40"/>
            <p:cNvGrpSpPr>
              <a:grpSpLocks/>
            </p:cNvGrpSpPr>
            <p:nvPr/>
          </p:nvGrpSpPr>
          <p:grpSpPr bwMode="auto">
            <a:xfrm>
              <a:off x="1414463" y="3840480"/>
              <a:ext cx="1919690" cy="722313"/>
              <a:chOff x="729" y="2832"/>
              <a:chExt cx="1562" cy="455"/>
            </a:xfrm>
          </p:grpSpPr>
          <p:sp>
            <p:nvSpPr>
              <p:cNvPr id="110" name="Text Box 41"/>
              <p:cNvSpPr txBox="1">
                <a:spLocks noChangeArrowheads="1"/>
              </p:cNvSpPr>
              <p:nvPr/>
            </p:nvSpPr>
            <p:spPr bwMode="auto">
              <a:xfrm>
                <a:off x="732" y="2841"/>
                <a:ext cx="1272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1. Instruction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Fetch</a:t>
                </a:r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56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12" name="Group 43"/>
            <p:cNvGrpSpPr>
              <a:grpSpLocks/>
            </p:cNvGrpSpPr>
            <p:nvPr/>
          </p:nvGrpSpPr>
          <p:grpSpPr bwMode="auto">
            <a:xfrm>
              <a:off x="3201028" y="3840480"/>
              <a:ext cx="1828746" cy="723900"/>
              <a:chOff x="676" y="2832"/>
              <a:chExt cx="1406" cy="456"/>
            </a:xfrm>
          </p:grpSpPr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676" y="2842"/>
                <a:ext cx="1406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. Decode/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Register Read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>
                <a:off x="957" y="2832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15" name="Group 46"/>
            <p:cNvGrpSpPr>
              <a:grpSpLocks/>
            </p:cNvGrpSpPr>
            <p:nvPr/>
          </p:nvGrpSpPr>
          <p:grpSpPr bwMode="auto">
            <a:xfrm>
              <a:off x="4983484" y="3840480"/>
              <a:ext cx="1247759" cy="415925"/>
              <a:chOff x="573" y="2832"/>
              <a:chExt cx="1127" cy="262"/>
            </a:xfrm>
          </p:grpSpPr>
          <p:sp>
            <p:nvSpPr>
              <p:cNvPr id="116" name="Text Box 47"/>
              <p:cNvSpPr txBox="1">
                <a:spLocks noChangeArrowheads="1"/>
              </p:cNvSpPr>
              <p:nvPr/>
            </p:nvSpPr>
            <p:spPr bwMode="auto">
              <a:xfrm>
                <a:off x="573" y="2842"/>
                <a:ext cx="1127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3. Execute</a:t>
                </a:r>
              </a:p>
            </p:txBody>
          </p:sp>
          <p:sp>
            <p:nvSpPr>
              <p:cNvPr id="117" name="Line 48"/>
              <p:cNvSpPr>
                <a:spLocks noChangeShapeType="1"/>
              </p:cNvSpPr>
              <p:nvPr/>
            </p:nvSpPr>
            <p:spPr bwMode="auto">
              <a:xfrm>
                <a:off x="697" y="2832"/>
                <a:ext cx="9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18" name="Group 49"/>
            <p:cNvGrpSpPr>
              <a:grpSpLocks/>
            </p:cNvGrpSpPr>
            <p:nvPr/>
          </p:nvGrpSpPr>
          <p:grpSpPr bwMode="auto">
            <a:xfrm>
              <a:off x="6309380" y="3840480"/>
              <a:ext cx="1330325" cy="415925"/>
              <a:chOff x="31" y="2832"/>
              <a:chExt cx="2149" cy="262"/>
            </a:xfrm>
          </p:grpSpPr>
          <p:sp>
            <p:nvSpPr>
              <p:cNvPr id="119" name="Text Box 50"/>
              <p:cNvSpPr txBox="1">
                <a:spLocks noChangeArrowheads="1"/>
              </p:cNvSpPr>
              <p:nvPr/>
            </p:nvSpPr>
            <p:spPr bwMode="auto">
              <a:xfrm>
                <a:off x="31" y="2842"/>
                <a:ext cx="2149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4. Memory</a:t>
                </a:r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79" y="2832"/>
                <a:ext cx="19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21" name="Group 52"/>
            <p:cNvGrpSpPr>
              <a:grpSpLocks/>
            </p:cNvGrpSpPr>
            <p:nvPr/>
          </p:nvGrpSpPr>
          <p:grpSpPr bwMode="auto">
            <a:xfrm>
              <a:off x="7769246" y="3840480"/>
              <a:ext cx="1017546" cy="723900"/>
              <a:chOff x="760" y="2832"/>
              <a:chExt cx="1313" cy="456"/>
            </a:xfrm>
          </p:grpSpPr>
          <p:sp>
            <p:nvSpPr>
              <p:cNvPr id="122" name="Text Box 53"/>
              <p:cNvSpPr txBox="1">
                <a:spLocks noChangeArrowheads="1"/>
              </p:cNvSpPr>
              <p:nvPr/>
            </p:nvSpPr>
            <p:spPr bwMode="auto">
              <a:xfrm>
                <a:off x="760" y="2842"/>
                <a:ext cx="1313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5.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Write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 Back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123" name="Line 54"/>
              <p:cNvSpPr>
                <a:spLocks noChangeShapeType="1"/>
              </p:cNvSpPr>
              <p:nvPr/>
            </p:nvSpPr>
            <p:spPr bwMode="auto">
              <a:xfrm>
                <a:off x="823" y="2832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48640" y="1600200"/>
              <a:ext cx="7315200" cy="2186884"/>
              <a:chOff x="533400" y="1968500"/>
              <a:chExt cx="7391400" cy="2917111"/>
            </a:xfrm>
          </p:grpSpPr>
          <p:sp>
            <p:nvSpPr>
              <p:cNvPr id="125" name="Rectangle 4"/>
              <p:cNvSpPr>
                <a:spLocks noChangeArrowheads="1"/>
              </p:cNvSpPr>
              <p:nvPr/>
            </p:nvSpPr>
            <p:spPr bwMode="auto">
              <a:xfrm rot="16200000">
                <a:off x="457348" y="2922095"/>
                <a:ext cx="1292913" cy="3788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PC</a:t>
                </a:r>
                <a:endParaRPr lang="en-US" sz="2000" dirty="0"/>
              </a:p>
            </p:txBody>
          </p:sp>
          <p:sp>
            <p:nvSpPr>
              <p:cNvPr id="126" name="Rectangle 5"/>
              <p:cNvSpPr>
                <a:spLocks noChangeArrowheads="1"/>
              </p:cNvSpPr>
              <p:nvPr/>
            </p:nvSpPr>
            <p:spPr bwMode="auto">
              <a:xfrm rot="-5400000">
                <a:off x="1600200" y="28067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instruction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27" name="AutoShape 6"/>
              <p:cNvSpPr>
                <a:spLocks noChangeArrowheads="1"/>
              </p:cNvSpPr>
              <p:nvPr/>
            </p:nvSpPr>
            <p:spPr bwMode="auto">
              <a:xfrm>
                <a:off x="1524000" y="3933825"/>
                <a:ext cx="366713" cy="5492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+4</a:t>
                </a:r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1295400" y="31115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8"/>
              <p:cNvSpPr>
                <a:spLocks noChangeArrowheads="1"/>
              </p:cNvSpPr>
              <p:nvPr/>
            </p:nvSpPr>
            <p:spPr bwMode="auto">
              <a:xfrm>
                <a:off x="3657600" y="2501900"/>
                <a:ext cx="990600" cy="12954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Register</a:t>
                </a:r>
              </a:p>
              <a:p>
                <a:pPr algn="ctr"/>
                <a:r>
                  <a:rPr lang="en-US" sz="2000" dirty="0" smtClean="0"/>
                  <a:t>File</a:t>
                </a:r>
                <a:endParaRPr lang="en-US" sz="2000" dirty="0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124200" y="29591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124200" y="3332163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3124200" y="36449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 Box 12"/>
              <p:cNvSpPr txBox="1">
                <a:spLocks noChangeArrowheads="1"/>
              </p:cNvSpPr>
              <p:nvPr/>
            </p:nvSpPr>
            <p:spPr bwMode="auto">
              <a:xfrm>
                <a:off x="3088173" y="3248024"/>
                <a:ext cx="33972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rt</a:t>
                </a:r>
                <a:endParaRPr lang="en-US" sz="2000" dirty="0"/>
              </a:p>
            </p:txBody>
          </p:sp>
          <p:sp>
            <p:nvSpPr>
              <p:cNvPr id="134" name="Text Box 13"/>
              <p:cNvSpPr txBox="1">
                <a:spLocks noChangeArrowheads="1"/>
              </p:cNvSpPr>
              <p:nvPr/>
            </p:nvSpPr>
            <p:spPr bwMode="auto">
              <a:xfrm>
                <a:off x="3076333" y="2943226"/>
                <a:ext cx="395287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rs</a:t>
                </a:r>
                <a:endParaRPr lang="en-US" sz="2000" dirty="0"/>
              </a:p>
            </p:txBody>
          </p:sp>
          <p:sp>
            <p:nvSpPr>
              <p:cNvPr id="135" name="Text Box 14"/>
              <p:cNvSpPr txBox="1">
                <a:spLocks noChangeArrowheads="1"/>
              </p:cNvSpPr>
              <p:nvPr/>
            </p:nvSpPr>
            <p:spPr bwMode="auto">
              <a:xfrm>
                <a:off x="3079750" y="2562225"/>
                <a:ext cx="409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rd</a:t>
                </a:r>
              </a:p>
            </p:txBody>
          </p:sp>
          <p:grpSp>
            <p:nvGrpSpPr>
              <p:cNvPr id="136" name="Group 16"/>
              <p:cNvGrpSpPr>
                <a:grpSpLocks/>
              </p:cNvGrpSpPr>
              <p:nvPr/>
            </p:nvGrpSpPr>
            <p:grpSpPr bwMode="auto">
              <a:xfrm>
                <a:off x="5334000" y="2562225"/>
                <a:ext cx="1219200" cy="1524000"/>
                <a:chOff x="3648" y="1348"/>
                <a:chExt cx="768" cy="960"/>
              </a:xfrm>
            </p:grpSpPr>
            <p:sp>
              <p:nvSpPr>
                <p:cNvPr id="157" name="Freeform 18"/>
                <p:cNvSpPr>
                  <a:spLocks/>
                </p:cNvSpPr>
                <p:nvPr/>
              </p:nvSpPr>
              <p:spPr bwMode="auto">
                <a:xfrm>
                  <a:off x="3648" y="1348"/>
                  <a:ext cx="528" cy="960"/>
                </a:xfrm>
                <a:custGeom>
                  <a:avLst/>
                  <a:gdLst>
                    <a:gd name="T0" fmla="*/ 0 w 528"/>
                    <a:gd name="T1" fmla="*/ 0 h 960"/>
                    <a:gd name="T2" fmla="*/ 528 w 528"/>
                    <a:gd name="T3" fmla="*/ 192 h 960"/>
                    <a:gd name="T4" fmla="*/ 528 w 528"/>
                    <a:gd name="T5" fmla="*/ 672 h 960"/>
                    <a:gd name="T6" fmla="*/ 0 w 528"/>
                    <a:gd name="T7" fmla="*/ 960 h 960"/>
                    <a:gd name="T8" fmla="*/ 0 w 528"/>
                    <a:gd name="T9" fmla="*/ 528 h 960"/>
                    <a:gd name="T10" fmla="*/ 48 w 528"/>
                    <a:gd name="T11" fmla="*/ 480 h 960"/>
                    <a:gd name="T12" fmla="*/ 0 w 528"/>
                    <a:gd name="T13" fmla="*/ 432 h 960"/>
                    <a:gd name="T14" fmla="*/ 0 w 528"/>
                    <a:gd name="T15" fmla="*/ 0 h 9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960"/>
                    <a:gd name="T26" fmla="*/ 528 w 528"/>
                    <a:gd name="T27" fmla="*/ 960 h 9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960">
                      <a:moveTo>
                        <a:pt x="0" y="0"/>
                      </a:moveTo>
                      <a:lnTo>
                        <a:pt x="528" y="192"/>
                      </a:lnTo>
                      <a:lnTo>
                        <a:pt x="528" y="672"/>
                      </a:lnTo>
                      <a:lnTo>
                        <a:pt x="0" y="960"/>
                      </a:lnTo>
                      <a:lnTo>
                        <a:pt x="0" y="528"/>
                      </a:lnTo>
                      <a:lnTo>
                        <a:pt x="48" y="480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000" dirty="0" smtClean="0"/>
                    <a:t>ALU</a:t>
                  </a:r>
                  <a:endParaRPr lang="en-US" sz="2000" dirty="0"/>
                </a:p>
              </p:txBody>
            </p:sp>
            <p:sp>
              <p:nvSpPr>
                <p:cNvPr id="158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7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Line 20"/>
              <p:cNvSpPr>
                <a:spLocks noChangeShapeType="1"/>
              </p:cNvSpPr>
              <p:nvPr/>
            </p:nvSpPr>
            <p:spPr bwMode="auto">
              <a:xfrm>
                <a:off x="4648200" y="3644900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1"/>
              <p:cNvSpPr>
                <a:spLocks noChangeShapeType="1"/>
              </p:cNvSpPr>
              <p:nvPr/>
            </p:nvSpPr>
            <p:spPr bwMode="auto">
              <a:xfrm>
                <a:off x="3124200" y="3995738"/>
                <a:ext cx="2179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2"/>
              <p:cNvSpPr>
                <a:spLocks noChangeShapeType="1"/>
              </p:cNvSpPr>
              <p:nvPr/>
            </p:nvSpPr>
            <p:spPr bwMode="auto">
              <a:xfrm>
                <a:off x="4648200" y="2830513"/>
                <a:ext cx="655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/>
            </p:nvSpPr>
            <p:spPr bwMode="auto">
              <a:xfrm rot="-5400000">
                <a:off x="6096000" y="29591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Data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41" name="Line 24"/>
              <p:cNvSpPr>
                <a:spLocks noChangeShapeType="1"/>
              </p:cNvSpPr>
              <p:nvPr/>
            </p:nvSpPr>
            <p:spPr bwMode="auto">
              <a:xfrm>
                <a:off x="4876800" y="3644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4876800" y="4025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4876800" y="43307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7"/>
              <p:cNvSpPr>
                <a:spLocks noChangeShapeType="1"/>
              </p:cNvSpPr>
              <p:nvPr/>
            </p:nvSpPr>
            <p:spPr bwMode="auto">
              <a:xfrm>
                <a:off x="7620000" y="3248025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8"/>
              <p:cNvSpPr>
                <a:spLocks noChangeShapeType="1"/>
              </p:cNvSpPr>
              <p:nvPr/>
            </p:nvSpPr>
            <p:spPr bwMode="auto">
              <a:xfrm flipV="1">
                <a:off x="7924800" y="1968500"/>
                <a:ext cx="0" cy="1279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9"/>
              <p:cNvSpPr>
                <a:spLocks noChangeShapeType="1"/>
              </p:cNvSpPr>
              <p:nvPr/>
            </p:nvSpPr>
            <p:spPr bwMode="auto">
              <a:xfrm flipH="1">
                <a:off x="3921125" y="1968500"/>
                <a:ext cx="4003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0"/>
              <p:cNvSpPr>
                <a:spLocks noChangeShapeType="1"/>
              </p:cNvSpPr>
              <p:nvPr/>
            </p:nvSpPr>
            <p:spPr bwMode="auto">
              <a:xfrm>
                <a:off x="3921125" y="19685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Text Box 31"/>
              <p:cNvSpPr txBox="1">
                <a:spLocks noChangeArrowheads="1"/>
              </p:cNvSpPr>
              <p:nvPr/>
            </p:nvSpPr>
            <p:spPr bwMode="auto">
              <a:xfrm>
                <a:off x="3079750" y="3949700"/>
                <a:ext cx="663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imm</a:t>
                </a:r>
              </a:p>
            </p:txBody>
          </p:sp>
          <p:sp>
            <p:nvSpPr>
              <p:cNvPr id="149" name="Line 32"/>
              <p:cNvSpPr>
                <a:spLocks noChangeShapeType="1"/>
              </p:cNvSpPr>
              <p:nvPr/>
            </p:nvSpPr>
            <p:spPr bwMode="auto">
              <a:xfrm>
                <a:off x="1676400" y="31115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AutoShape 33"/>
              <p:cNvSpPr>
                <a:spLocks noChangeArrowheads="1"/>
              </p:cNvSpPr>
              <p:nvPr/>
            </p:nvSpPr>
            <p:spPr bwMode="auto">
              <a:xfrm rot="16200000">
                <a:off x="703652" y="4293696"/>
                <a:ext cx="805021" cy="3788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MUX</a:t>
                </a:r>
                <a:endParaRPr lang="en-US" sz="2000" dirty="0"/>
              </a:p>
            </p:txBody>
          </p:sp>
          <p:sp>
            <p:nvSpPr>
              <p:cNvPr id="151" name="Line 34"/>
              <p:cNvSpPr>
                <a:spLocks noChangeShapeType="1"/>
              </p:cNvSpPr>
              <p:nvPr/>
            </p:nvSpPr>
            <p:spPr bwMode="auto">
              <a:xfrm flipH="1">
                <a:off x="1295400" y="4308475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5"/>
              <p:cNvSpPr>
                <a:spLocks noChangeShapeType="1"/>
              </p:cNvSpPr>
              <p:nvPr/>
            </p:nvSpPr>
            <p:spPr bwMode="auto">
              <a:xfrm>
                <a:off x="3743325" y="3995738"/>
                <a:ext cx="0" cy="671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36"/>
              <p:cNvSpPr>
                <a:spLocks noChangeShapeType="1"/>
              </p:cNvSpPr>
              <p:nvPr/>
            </p:nvSpPr>
            <p:spPr bwMode="auto">
              <a:xfrm flipH="1">
                <a:off x="1295400" y="4667250"/>
                <a:ext cx="2447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7"/>
              <p:cNvSpPr>
                <a:spLocks noChangeShapeType="1"/>
              </p:cNvSpPr>
              <p:nvPr/>
            </p:nvSpPr>
            <p:spPr bwMode="auto">
              <a:xfrm flipH="1">
                <a:off x="533400" y="44831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38"/>
              <p:cNvSpPr>
                <a:spLocks noChangeShapeType="1"/>
              </p:cNvSpPr>
              <p:nvPr/>
            </p:nvSpPr>
            <p:spPr bwMode="auto">
              <a:xfrm flipV="1">
                <a:off x="533400" y="3111500"/>
                <a:ext cx="0" cy="1371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39"/>
              <p:cNvSpPr>
                <a:spLocks noChangeShapeType="1"/>
              </p:cNvSpPr>
              <p:nvPr/>
            </p:nvSpPr>
            <p:spPr bwMode="auto">
              <a:xfrm>
                <a:off x="533400" y="31115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33"/>
            <p:cNvGrpSpPr/>
            <p:nvPr/>
          </p:nvGrpSpPr>
          <p:grpSpPr>
            <a:xfrm>
              <a:off x="3383280" y="1719072"/>
              <a:ext cx="4361688" cy="2423031"/>
              <a:chOff x="3383280" y="1719072"/>
              <a:chExt cx="4361688" cy="2423031"/>
            </a:xfrm>
          </p:grpSpPr>
          <p:grpSp>
            <p:nvGrpSpPr>
              <p:cNvPr id="160" name="Group 59"/>
              <p:cNvGrpSpPr/>
              <p:nvPr/>
            </p:nvGrpSpPr>
            <p:grpSpPr>
              <a:xfrm>
                <a:off x="338328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7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8" name="Isosceles Triangle 177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1" name="Group 79"/>
              <p:cNvGrpSpPr/>
              <p:nvPr/>
            </p:nvGrpSpPr>
            <p:grpSpPr>
              <a:xfrm>
                <a:off x="493776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8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4" name="Isosceles Triangle 173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2" name="Group 84"/>
              <p:cNvGrpSpPr/>
              <p:nvPr/>
            </p:nvGrpSpPr>
            <p:grpSpPr>
              <a:xfrm>
                <a:off x="621792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Group 8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3" name="Group 89"/>
              <p:cNvGrpSpPr/>
              <p:nvPr/>
            </p:nvGrpSpPr>
            <p:grpSpPr>
              <a:xfrm>
                <a:off x="763524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5" name="Group 9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66" name="Isosceles Triangle 165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81" name="Date Placeholder 1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82" name="Slide Number Placeholder 1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83" name="Footer Placeholder 1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and Control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Route parts of </a:t>
            </a:r>
            <a:r>
              <a:rPr lang="en-US" dirty="0" err="1" smtClean="0"/>
              <a:t>datapath</a:t>
            </a:r>
            <a:r>
              <a:rPr lang="en-US" dirty="0" smtClean="0"/>
              <a:t> based on ISA needs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MUXes</a:t>
            </a:r>
            <a:r>
              <a:rPr lang="en-US" dirty="0" smtClean="0"/>
              <a:t> to select from multiple inputs</a:t>
            </a:r>
          </a:p>
          <a:p>
            <a:pPr lvl="1"/>
            <a:r>
              <a:rPr lang="en-US" dirty="0" smtClean="0"/>
              <a:t>Add </a:t>
            </a:r>
            <a:r>
              <a:rPr lang="en-US" i="1" dirty="0" smtClean="0"/>
              <a:t>control signals</a:t>
            </a:r>
            <a:r>
              <a:rPr lang="en-US" dirty="0" smtClean="0"/>
              <a:t> for component inputs and </a:t>
            </a:r>
            <a:r>
              <a:rPr lang="en-US" dirty="0" err="1" smtClean="0"/>
              <a:t>MUXes</a:t>
            </a:r>
            <a:endParaRPr lang="en-US" dirty="0" smtClean="0"/>
          </a:p>
          <a:p>
            <a:r>
              <a:rPr lang="en-US" dirty="0" smtClean="0"/>
              <a:t>Analyze control signals</a:t>
            </a:r>
          </a:p>
          <a:p>
            <a:pPr lvl="1"/>
            <a:r>
              <a:rPr lang="en-US" dirty="0" smtClean="0"/>
              <a:t>How wide does each one need to be?</a:t>
            </a:r>
          </a:p>
          <a:p>
            <a:pPr lvl="1"/>
            <a:r>
              <a:rPr lang="en-US" dirty="0" smtClean="0"/>
              <a:t>For each instruction, assign appropriate value for correct routing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2733060" name="Rectangle 4"/>
            <p:cNvSpPr>
              <a:spLocks noChangeArrowheads="1"/>
            </p:cNvSpPr>
            <p:nvPr/>
          </p:nvSpPr>
          <p:spPr bwMode="auto">
            <a:xfrm>
              <a:off x="215" y="876"/>
              <a:ext cx="291" cy="2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33061" name="Line 5"/>
            <p:cNvSpPr>
              <a:spLocks noChangeShapeType="1"/>
            </p:cNvSpPr>
            <p:nvPr/>
          </p:nvSpPr>
          <p:spPr bwMode="auto">
            <a:xfrm>
              <a:off x="579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2733063" name="Rectangle 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33064" name="Rectangle 8"/>
            <p:cNvSpPr>
              <a:spLocks noChangeArrowheads="1"/>
            </p:cNvSpPr>
            <p:nvPr/>
          </p:nvSpPr>
          <p:spPr bwMode="auto">
            <a:xfrm>
              <a:off x="563" y="1718"/>
              <a:ext cx="5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Add</a:t>
              </a:r>
            </a:p>
          </p:txBody>
        </p:sp>
        <p:sp>
          <p:nvSpPr>
            <p:cNvPr id="2733065" name="Rectangle 9"/>
            <p:cNvSpPr>
              <a:spLocks noChangeArrowheads="1"/>
            </p:cNvSpPr>
            <p:nvPr/>
          </p:nvSpPr>
          <p:spPr bwMode="auto">
            <a:xfrm>
              <a:off x="555" y="2182"/>
              <a:ext cx="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Store</a:t>
              </a:r>
            </a:p>
          </p:txBody>
        </p:sp>
        <p:sp>
          <p:nvSpPr>
            <p:cNvPr id="2733066" name="Rectangle 10"/>
            <p:cNvSpPr>
              <a:spLocks noChangeArrowheads="1"/>
            </p:cNvSpPr>
            <p:nvPr/>
          </p:nvSpPr>
          <p:spPr bwMode="auto">
            <a:xfrm>
              <a:off x="598" y="2612"/>
              <a:ext cx="5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Sub</a:t>
              </a:r>
            </a:p>
          </p:txBody>
        </p:sp>
        <p:sp>
          <p:nvSpPr>
            <p:cNvPr id="2733067" name="Rectangle 11"/>
            <p:cNvSpPr>
              <a:spLocks noChangeArrowheads="1"/>
            </p:cNvSpPr>
            <p:nvPr/>
          </p:nvSpPr>
          <p:spPr bwMode="auto">
            <a:xfrm>
              <a:off x="587" y="3067"/>
              <a:ext cx="3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65939" y="2305661"/>
            <a:ext cx="4800600" cy="4206875"/>
            <a:chOff x="1728" y="920"/>
            <a:chExt cx="3024" cy="2650"/>
          </a:xfrm>
        </p:grpSpPr>
        <p:sp>
          <p:nvSpPr>
            <p:cNvPr id="2733069" name="Line 13"/>
            <p:cNvSpPr>
              <a:spLocks noChangeShapeType="1"/>
            </p:cNvSpPr>
            <p:nvPr/>
          </p:nvSpPr>
          <p:spPr bwMode="auto">
            <a:xfrm>
              <a:off x="172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0" name="Line 14"/>
            <p:cNvSpPr>
              <a:spLocks noChangeShapeType="1"/>
            </p:cNvSpPr>
            <p:nvPr/>
          </p:nvSpPr>
          <p:spPr bwMode="auto">
            <a:xfrm>
              <a:off x="216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1" name="Line 15"/>
            <p:cNvSpPr>
              <a:spLocks noChangeShapeType="1"/>
            </p:cNvSpPr>
            <p:nvPr/>
          </p:nvSpPr>
          <p:spPr bwMode="auto">
            <a:xfrm>
              <a:off x="259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2" name="Line 16"/>
            <p:cNvSpPr>
              <a:spLocks noChangeShapeType="1"/>
            </p:cNvSpPr>
            <p:nvPr/>
          </p:nvSpPr>
          <p:spPr bwMode="auto">
            <a:xfrm>
              <a:off x="3024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3" name="Line 17"/>
            <p:cNvSpPr>
              <a:spLocks noChangeShapeType="1"/>
            </p:cNvSpPr>
            <p:nvPr/>
          </p:nvSpPr>
          <p:spPr bwMode="auto">
            <a:xfrm>
              <a:off x="3456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4" name="Line 18"/>
            <p:cNvSpPr>
              <a:spLocks noChangeShapeType="1"/>
            </p:cNvSpPr>
            <p:nvPr/>
          </p:nvSpPr>
          <p:spPr bwMode="auto">
            <a:xfrm>
              <a:off x="388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5" name="Line 19"/>
            <p:cNvSpPr>
              <a:spLocks noChangeShapeType="1"/>
            </p:cNvSpPr>
            <p:nvPr/>
          </p:nvSpPr>
          <p:spPr bwMode="auto">
            <a:xfrm>
              <a:off x="432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6" name="Line 20"/>
            <p:cNvSpPr>
              <a:spLocks noChangeShapeType="1"/>
            </p:cNvSpPr>
            <p:nvPr/>
          </p:nvSpPr>
          <p:spPr bwMode="auto">
            <a:xfrm>
              <a:off x="475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24589" y="2826361"/>
            <a:ext cx="569913" cy="458787"/>
            <a:chOff x="1324" y="1248"/>
            <a:chExt cx="359" cy="289"/>
          </a:xfrm>
        </p:grpSpPr>
        <p:sp>
          <p:nvSpPr>
            <p:cNvPr id="2733078" name="Rectangle 22"/>
            <p:cNvSpPr>
              <a:spLocks noChangeArrowheads="1"/>
            </p:cNvSpPr>
            <p:nvPr/>
          </p:nvSpPr>
          <p:spPr bwMode="auto">
            <a:xfrm>
              <a:off x="1324" y="125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43" y="1248"/>
              <a:ext cx="340" cy="289"/>
              <a:chOff x="1343" y="1248"/>
              <a:chExt cx="340" cy="289"/>
            </a:xfrm>
          </p:grpSpPr>
          <p:sp>
            <p:nvSpPr>
              <p:cNvPr id="2733080" name="Freeform 24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81" name="Freeform 25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784839" y="1781785"/>
            <a:ext cx="6311900" cy="515938"/>
            <a:chOff x="984" y="551"/>
            <a:chExt cx="3976" cy="325"/>
          </a:xfrm>
        </p:grpSpPr>
        <p:sp>
          <p:nvSpPr>
            <p:cNvPr id="2733083" name="Line 27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4" name="Rectangle 28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62839" y="2673961"/>
            <a:ext cx="857250" cy="2033587"/>
            <a:chOff x="2104" y="1437"/>
            <a:chExt cx="540" cy="1281"/>
          </a:xfrm>
        </p:grpSpPr>
        <p:sp>
          <p:nvSpPr>
            <p:cNvPr id="2733086" name="Line 30"/>
            <p:cNvSpPr>
              <a:spLocks noChangeShapeType="1"/>
            </p:cNvSpPr>
            <p:nvPr/>
          </p:nvSpPr>
          <p:spPr bwMode="auto">
            <a:xfrm>
              <a:off x="2489" y="1677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7" name="Freeform 31" descr="25%"/>
            <p:cNvSpPr>
              <a:spLocks/>
            </p:cNvSpPr>
            <p:nvPr/>
          </p:nvSpPr>
          <p:spPr bwMode="auto">
            <a:xfrm>
              <a:off x="2396" y="1965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78" y="2429"/>
              <a:ext cx="359" cy="289"/>
              <a:chOff x="2178" y="2144"/>
              <a:chExt cx="359" cy="289"/>
            </a:xfrm>
          </p:grpSpPr>
          <p:sp>
            <p:nvSpPr>
              <p:cNvPr id="2733089" name="Rectangle 33"/>
              <p:cNvSpPr>
                <a:spLocks noChangeArrowheads="1"/>
              </p:cNvSpPr>
              <p:nvPr/>
            </p:nvSpPr>
            <p:spPr bwMode="auto">
              <a:xfrm>
                <a:off x="2178" y="2146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197" y="2144"/>
                <a:ext cx="340" cy="289"/>
                <a:chOff x="2197" y="2144"/>
                <a:chExt cx="340" cy="289"/>
              </a:xfrm>
            </p:grpSpPr>
            <p:sp>
              <p:nvSpPr>
                <p:cNvPr id="2733091" name="Freeform 35"/>
                <p:cNvSpPr>
                  <a:spLocks/>
                </p:cNvSpPr>
                <p:nvPr/>
              </p:nvSpPr>
              <p:spPr bwMode="auto">
                <a:xfrm>
                  <a:off x="2197" y="2144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092" name="Freeform 36"/>
                <p:cNvSpPr>
                  <a:spLocks/>
                </p:cNvSpPr>
                <p:nvPr/>
              </p:nvSpPr>
              <p:spPr bwMode="auto">
                <a:xfrm>
                  <a:off x="2366" y="2144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255" y="1437"/>
              <a:ext cx="227" cy="481"/>
              <a:chOff x="2255" y="1152"/>
              <a:chExt cx="227" cy="481"/>
            </a:xfrm>
          </p:grpSpPr>
          <p:sp>
            <p:nvSpPr>
              <p:cNvPr id="2733094" name="Freeform 3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95" name="Rectangle 39"/>
              <p:cNvSpPr>
                <a:spLocks noChangeArrowheads="1"/>
              </p:cNvSpPr>
              <p:nvPr/>
            </p:nvSpPr>
            <p:spPr bwMode="auto">
              <a:xfrm rot="5400000">
                <a:off x="2168" y="1273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096" name="Line 40"/>
            <p:cNvSpPr>
              <a:spLocks noChangeShapeType="1"/>
            </p:cNvSpPr>
            <p:nvPr/>
          </p:nvSpPr>
          <p:spPr bwMode="auto">
            <a:xfrm>
              <a:off x="2104" y="158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7" name="Line 41"/>
            <p:cNvSpPr>
              <a:spLocks noChangeShapeType="1"/>
            </p:cNvSpPr>
            <p:nvPr/>
          </p:nvSpPr>
          <p:spPr bwMode="auto">
            <a:xfrm>
              <a:off x="2104" y="1773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8" name="Freeform 42"/>
            <p:cNvSpPr>
              <a:spLocks/>
            </p:cNvSpPr>
            <p:nvPr/>
          </p:nvSpPr>
          <p:spPr bwMode="auto">
            <a:xfrm>
              <a:off x="2197" y="1672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9" name="Rectangle 43"/>
            <p:cNvSpPr>
              <a:spLocks noChangeArrowheads="1"/>
            </p:cNvSpPr>
            <p:nvPr/>
          </p:nvSpPr>
          <p:spPr bwMode="auto">
            <a:xfrm>
              <a:off x="2211" y="1988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230" y="1981"/>
              <a:ext cx="296" cy="289"/>
              <a:chOff x="2230" y="1696"/>
              <a:chExt cx="296" cy="289"/>
            </a:xfrm>
          </p:grpSpPr>
          <p:sp>
            <p:nvSpPr>
              <p:cNvPr id="2733101" name="Freeform 45"/>
              <p:cNvSpPr>
                <a:spLocks/>
              </p:cNvSpPr>
              <p:nvPr/>
            </p:nvSpPr>
            <p:spPr bwMode="auto">
              <a:xfrm>
                <a:off x="2230" y="169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02" name="Freeform 46"/>
              <p:cNvSpPr>
                <a:spLocks/>
              </p:cNvSpPr>
              <p:nvPr/>
            </p:nvSpPr>
            <p:spPr bwMode="auto">
              <a:xfrm>
                <a:off x="2378" y="169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03" name="Line 47"/>
            <p:cNvSpPr>
              <a:spLocks noChangeShapeType="1"/>
            </p:cNvSpPr>
            <p:nvPr/>
          </p:nvSpPr>
          <p:spPr bwMode="auto">
            <a:xfrm>
              <a:off x="2115" y="2125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4" name="Freeform 48"/>
            <p:cNvSpPr>
              <a:spLocks/>
            </p:cNvSpPr>
            <p:nvPr/>
          </p:nvSpPr>
          <p:spPr bwMode="auto">
            <a:xfrm>
              <a:off x="2177" y="2029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40702" y="2750161"/>
            <a:ext cx="857250" cy="2668587"/>
            <a:chOff x="2531" y="1485"/>
            <a:chExt cx="540" cy="1681"/>
          </a:xfrm>
        </p:grpSpPr>
        <p:sp>
          <p:nvSpPr>
            <p:cNvPr id="2733106" name="Line 50"/>
            <p:cNvSpPr>
              <a:spLocks noChangeShapeType="1"/>
            </p:cNvSpPr>
            <p:nvPr/>
          </p:nvSpPr>
          <p:spPr bwMode="auto">
            <a:xfrm>
              <a:off x="2916" y="2125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7" name="Freeform 51"/>
            <p:cNvSpPr>
              <a:spLocks/>
            </p:cNvSpPr>
            <p:nvPr/>
          </p:nvSpPr>
          <p:spPr bwMode="auto">
            <a:xfrm>
              <a:off x="2610" y="1677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8" name="Freeform 52" descr="25%"/>
            <p:cNvSpPr>
              <a:spLocks/>
            </p:cNvSpPr>
            <p:nvPr/>
          </p:nvSpPr>
          <p:spPr bwMode="auto">
            <a:xfrm>
              <a:off x="2806" y="243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624" y="1485"/>
              <a:ext cx="340" cy="289"/>
              <a:chOff x="2624" y="1200"/>
              <a:chExt cx="340" cy="289"/>
            </a:xfrm>
          </p:grpSpPr>
          <p:sp>
            <p:nvSpPr>
              <p:cNvPr id="2733110" name="Freeform 54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1" name="Freeform 55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2" name="Rectangle 56"/>
            <p:cNvSpPr>
              <a:spLocks noChangeArrowheads="1"/>
            </p:cNvSpPr>
            <p:nvPr/>
          </p:nvSpPr>
          <p:spPr bwMode="auto">
            <a:xfrm>
              <a:off x="2638" y="243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57" y="2429"/>
              <a:ext cx="296" cy="289"/>
              <a:chOff x="2657" y="2144"/>
              <a:chExt cx="296" cy="289"/>
            </a:xfrm>
          </p:grpSpPr>
          <p:sp>
            <p:nvSpPr>
              <p:cNvPr id="2733114" name="Freeform 58"/>
              <p:cNvSpPr>
                <a:spLocks/>
              </p:cNvSpPr>
              <p:nvPr/>
            </p:nvSpPr>
            <p:spPr bwMode="auto">
              <a:xfrm>
                <a:off x="2657" y="2144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5" name="Freeform 59"/>
              <p:cNvSpPr>
                <a:spLocks/>
              </p:cNvSpPr>
              <p:nvPr/>
            </p:nvSpPr>
            <p:spPr bwMode="auto">
              <a:xfrm>
                <a:off x="2805" y="214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6" name="Line 60"/>
            <p:cNvSpPr>
              <a:spLocks noChangeShapeType="1"/>
            </p:cNvSpPr>
            <p:nvPr/>
          </p:nvSpPr>
          <p:spPr bwMode="auto">
            <a:xfrm>
              <a:off x="2542" y="257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17" name="Freeform 61"/>
            <p:cNvSpPr>
              <a:spLocks/>
            </p:cNvSpPr>
            <p:nvPr/>
          </p:nvSpPr>
          <p:spPr bwMode="auto">
            <a:xfrm>
              <a:off x="2604" y="2477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624" y="2877"/>
              <a:ext cx="340" cy="289"/>
              <a:chOff x="2624" y="2592"/>
              <a:chExt cx="340" cy="289"/>
            </a:xfrm>
          </p:grpSpPr>
          <p:sp>
            <p:nvSpPr>
              <p:cNvPr id="2733119" name="Freeform 63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0" name="Freeform 64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21" name="Rectangle 65"/>
            <p:cNvSpPr>
              <a:spLocks noChangeArrowheads="1"/>
            </p:cNvSpPr>
            <p:nvPr/>
          </p:nvSpPr>
          <p:spPr bwMode="auto">
            <a:xfrm>
              <a:off x="2605" y="287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33122" name="Rectangle 66"/>
            <p:cNvSpPr>
              <a:spLocks noChangeArrowheads="1"/>
            </p:cNvSpPr>
            <p:nvPr/>
          </p:nvSpPr>
          <p:spPr bwMode="auto">
            <a:xfrm>
              <a:off x="2601" y="1535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2682" y="1885"/>
              <a:ext cx="227" cy="481"/>
              <a:chOff x="2682" y="1600"/>
              <a:chExt cx="227" cy="481"/>
            </a:xfrm>
          </p:grpSpPr>
          <p:sp>
            <p:nvSpPr>
              <p:cNvPr id="2733124" name="Freeform 68"/>
              <p:cNvSpPr>
                <a:spLocks/>
              </p:cNvSpPr>
              <p:nvPr/>
            </p:nvSpPr>
            <p:spPr bwMode="auto">
              <a:xfrm>
                <a:off x="2696" y="1600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5" name="Rectangle 69"/>
              <p:cNvSpPr>
                <a:spLocks noChangeArrowheads="1"/>
              </p:cNvSpPr>
              <p:nvPr/>
            </p:nvSpPr>
            <p:spPr bwMode="auto">
              <a:xfrm rot="5400000">
                <a:off x="2595" y="172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26" name="Line 70"/>
            <p:cNvSpPr>
              <a:spLocks noChangeShapeType="1"/>
            </p:cNvSpPr>
            <p:nvPr/>
          </p:nvSpPr>
          <p:spPr bwMode="auto">
            <a:xfrm>
              <a:off x="2531" y="202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7" name="Line 71"/>
            <p:cNvSpPr>
              <a:spLocks noChangeShapeType="1"/>
            </p:cNvSpPr>
            <p:nvPr/>
          </p:nvSpPr>
          <p:spPr bwMode="auto">
            <a:xfrm>
              <a:off x="2531" y="222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8" name="Freeform 72"/>
            <p:cNvSpPr>
              <a:spLocks/>
            </p:cNvSpPr>
            <p:nvPr/>
          </p:nvSpPr>
          <p:spPr bwMode="auto">
            <a:xfrm>
              <a:off x="2624" y="2120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918564" y="2826361"/>
            <a:ext cx="857250" cy="3303587"/>
            <a:chOff x="2958" y="1533"/>
            <a:chExt cx="540" cy="2081"/>
          </a:xfrm>
        </p:grpSpPr>
        <p:sp>
          <p:nvSpPr>
            <p:cNvPr id="2733130" name="Line 74"/>
            <p:cNvSpPr>
              <a:spLocks noChangeShapeType="1"/>
            </p:cNvSpPr>
            <p:nvPr/>
          </p:nvSpPr>
          <p:spPr bwMode="auto">
            <a:xfrm>
              <a:off x="3343" y="257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1" name="Freeform 75"/>
            <p:cNvSpPr>
              <a:spLocks/>
            </p:cNvSpPr>
            <p:nvPr/>
          </p:nvSpPr>
          <p:spPr bwMode="auto">
            <a:xfrm>
              <a:off x="3037" y="2125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2" name="Freeform 76" descr="25%"/>
            <p:cNvSpPr>
              <a:spLocks/>
            </p:cNvSpPr>
            <p:nvPr/>
          </p:nvSpPr>
          <p:spPr bwMode="auto">
            <a:xfrm>
              <a:off x="3237" y="2871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3" name="Freeform 77" descr="25%"/>
            <p:cNvSpPr>
              <a:spLocks/>
            </p:cNvSpPr>
            <p:nvPr/>
          </p:nvSpPr>
          <p:spPr bwMode="auto">
            <a:xfrm flipH="1">
              <a:off x="3123" y="1540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109" y="2333"/>
              <a:ext cx="227" cy="481"/>
              <a:chOff x="3109" y="2048"/>
              <a:chExt cx="227" cy="481"/>
            </a:xfrm>
          </p:grpSpPr>
          <p:sp>
            <p:nvSpPr>
              <p:cNvPr id="2733135" name="Freeform 79"/>
              <p:cNvSpPr>
                <a:spLocks/>
              </p:cNvSpPr>
              <p:nvPr/>
            </p:nvSpPr>
            <p:spPr bwMode="auto">
              <a:xfrm>
                <a:off x="3123" y="2048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36" name="Rectangle 80"/>
              <p:cNvSpPr>
                <a:spLocks noChangeArrowheads="1"/>
              </p:cNvSpPr>
              <p:nvPr/>
            </p:nvSpPr>
            <p:spPr bwMode="auto">
              <a:xfrm rot="5400000">
                <a:off x="3022" y="216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37" name="Line 81"/>
            <p:cNvSpPr>
              <a:spLocks noChangeShapeType="1"/>
            </p:cNvSpPr>
            <p:nvPr/>
          </p:nvSpPr>
          <p:spPr bwMode="auto">
            <a:xfrm>
              <a:off x="2958" y="247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8" name="Line 82"/>
            <p:cNvSpPr>
              <a:spLocks noChangeShapeType="1"/>
            </p:cNvSpPr>
            <p:nvPr/>
          </p:nvSpPr>
          <p:spPr bwMode="auto">
            <a:xfrm>
              <a:off x="2958" y="266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9" name="Freeform 83"/>
            <p:cNvSpPr>
              <a:spLocks/>
            </p:cNvSpPr>
            <p:nvPr/>
          </p:nvSpPr>
          <p:spPr bwMode="auto">
            <a:xfrm>
              <a:off x="3051" y="2568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0" name="Rectangle 84"/>
            <p:cNvSpPr>
              <a:spLocks noChangeArrowheads="1"/>
            </p:cNvSpPr>
            <p:nvPr/>
          </p:nvSpPr>
          <p:spPr bwMode="auto">
            <a:xfrm>
              <a:off x="3093" y="153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3120" y="1533"/>
              <a:ext cx="284" cy="289"/>
              <a:chOff x="3120" y="1248"/>
              <a:chExt cx="284" cy="289"/>
            </a:xfrm>
          </p:grpSpPr>
          <p:sp>
            <p:nvSpPr>
              <p:cNvPr id="2733142" name="Freeform 86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3" name="Freeform 87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4" name="Line 88"/>
            <p:cNvSpPr>
              <a:spLocks noChangeShapeType="1"/>
            </p:cNvSpPr>
            <p:nvPr/>
          </p:nvSpPr>
          <p:spPr bwMode="auto">
            <a:xfrm>
              <a:off x="2973" y="1677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5" name="Rectangle 89"/>
            <p:cNvSpPr>
              <a:spLocks noChangeArrowheads="1"/>
            </p:cNvSpPr>
            <p:nvPr/>
          </p:nvSpPr>
          <p:spPr bwMode="auto">
            <a:xfrm>
              <a:off x="3028" y="1983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079" y="1981"/>
              <a:ext cx="325" cy="289"/>
              <a:chOff x="3079" y="1696"/>
              <a:chExt cx="325" cy="289"/>
            </a:xfrm>
          </p:grpSpPr>
          <p:sp>
            <p:nvSpPr>
              <p:cNvPr id="2733147" name="Freeform 91"/>
              <p:cNvSpPr>
                <a:spLocks/>
              </p:cNvSpPr>
              <p:nvPr/>
            </p:nvSpPr>
            <p:spPr bwMode="auto">
              <a:xfrm>
                <a:off x="3079" y="1696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8" name="Freeform 92"/>
              <p:cNvSpPr>
                <a:spLocks/>
              </p:cNvSpPr>
              <p:nvPr/>
            </p:nvSpPr>
            <p:spPr bwMode="auto">
              <a:xfrm>
                <a:off x="3240" y="1696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9" name="Rectangle 93"/>
            <p:cNvSpPr>
              <a:spLocks noChangeArrowheads="1"/>
            </p:cNvSpPr>
            <p:nvPr/>
          </p:nvSpPr>
          <p:spPr bwMode="auto">
            <a:xfrm>
              <a:off x="3065" y="288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3084" y="2877"/>
              <a:ext cx="296" cy="289"/>
              <a:chOff x="3084" y="2592"/>
              <a:chExt cx="296" cy="289"/>
            </a:xfrm>
          </p:grpSpPr>
          <p:sp>
            <p:nvSpPr>
              <p:cNvPr id="2733151" name="Freeform 9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52" name="Freeform 9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53" name="Line 97"/>
            <p:cNvSpPr>
              <a:spLocks noChangeShapeType="1"/>
            </p:cNvSpPr>
            <p:nvPr/>
          </p:nvSpPr>
          <p:spPr bwMode="auto">
            <a:xfrm>
              <a:off x="2969" y="302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54" name="Freeform 98"/>
            <p:cNvSpPr>
              <a:spLocks/>
            </p:cNvSpPr>
            <p:nvPr/>
          </p:nvSpPr>
          <p:spPr bwMode="auto">
            <a:xfrm>
              <a:off x="3031" y="2925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/>
            </p:cNvGrpSpPr>
            <p:nvPr/>
          </p:nvGrpSpPr>
          <p:grpSpPr bwMode="auto">
            <a:xfrm>
              <a:off x="3032" y="3325"/>
              <a:ext cx="359" cy="289"/>
              <a:chOff x="3032" y="3040"/>
              <a:chExt cx="359" cy="289"/>
            </a:xfrm>
          </p:grpSpPr>
          <p:sp>
            <p:nvSpPr>
              <p:cNvPr id="2733156" name="Rectangle 100"/>
              <p:cNvSpPr>
                <a:spLocks noChangeArrowheads="1"/>
              </p:cNvSpPr>
              <p:nvPr/>
            </p:nvSpPr>
            <p:spPr bwMode="auto">
              <a:xfrm>
                <a:off x="3032" y="3042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>
                <a:off x="3051" y="3040"/>
                <a:ext cx="340" cy="289"/>
                <a:chOff x="3051" y="3040"/>
                <a:chExt cx="340" cy="289"/>
              </a:xfrm>
            </p:grpSpPr>
            <p:sp>
              <p:nvSpPr>
                <p:cNvPr id="2733158" name="Freeform 102"/>
                <p:cNvSpPr>
                  <a:spLocks/>
                </p:cNvSpPr>
                <p:nvPr/>
              </p:nvSpPr>
              <p:spPr bwMode="auto">
                <a:xfrm>
                  <a:off x="3051" y="3040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59" name="Freeform 103"/>
                <p:cNvSpPr>
                  <a:spLocks/>
                </p:cNvSpPr>
                <p:nvPr/>
              </p:nvSpPr>
              <p:spPr bwMode="auto">
                <a:xfrm>
                  <a:off x="3220" y="3040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5596427" y="3537561"/>
            <a:ext cx="809625" cy="2603500"/>
            <a:chOff x="3385" y="1981"/>
            <a:chExt cx="510" cy="1640"/>
          </a:xfrm>
        </p:grpSpPr>
        <p:sp>
          <p:nvSpPr>
            <p:cNvPr id="2733161" name="Freeform 105"/>
            <p:cNvSpPr>
              <a:spLocks/>
            </p:cNvSpPr>
            <p:nvPr/>
          </p:nvSpPr>
          <p:spPr bwMode="auto">
            <a:xfrm>
              <a:off x="3464" y="2573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2" name="Freeform 106" descr="25%"/>
            <p:cNvSpPr>
              <a:spLocks/>
            </p:cNvSpPr>
            <p:nvPr/>
          </p:nvSpPr>
          <p:spPr bwMode="auto">
            <a:xfrm>
              <a:off x="3660" y="3332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3" name="Freeform 107" descr="25%"/>
            <p:cNvSpPr>
              <a:spLocks/>
            </p:cNvSpPr>
            <p:nvPr/>
          </p:nvSpPr>
          <p:spPr bwMode="auto">
            <a:xfrm flipH="1">
              <a:off x="3547" y="1988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4" name="Rectangle 108"/>
            <p:cNvSpPr>
              <a:spLocks noChangeArrowheads="1"/>
            </p:cNvSpPr>
            <p:nvPr/>
          </p:nvSpPr>
          <p:spPr bwMode="auto">
            <a:xfrm>
              <a:off x="3455" y="2431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09"/>
            <p:cNvGrpSpPr>
              <a:grpSpLocks/>
            </p:cNvGrpSpPr>
            <p:nvPr/>
          </p:nvGrpSpPr>
          <p:grpSpPr bwMode="auto">
            <a:xfrm>
              <a:off x="3506" y="2429"/>
              <a:ext cx="325" cy="289"/>
              <a:chOff x="3506" y="2144"/>
              <a:chExt cx="325" cy="289"/>
            </a:xfrm>
          </p:grpSpPr>
          <p:sp>
            <p:nvSpPr>
              <p:cNvPr id="2733166" name="Freeform 110"/>
              <p:cNvSpPr>
                <a:spLocks/>
              </p:cNvSpPr>
              <p:nvPr/>
            </p:nvSpPr>
            <p:spPr bwMode="auto">
              <a:xfrm>
                <a:off x="3506" y="2144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7" name="Freeform 111"/>
              <p:cNvSpPr>
                <a:spLocks/>
              </p:cNvSpPr>
              <p:nvPr/>
            </p:nvSpPr>
            <p:spPr bwMode="auto">
              <a:xfrm>
                <a:off x="3667" y="2144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68" name="Rectangle 112"/>
            <p:cNvSpPr>
              <a:spLocks noChangeArrowheads="1"/>
            </p:cNvSpPr>
            <p:nvPr/>
          </p:nvSpPr>
          <p:spPr bwMode="auto">
            <a:xfrm>
              <a:off x="3520" y="1983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13"/>
            <p:cNvGrpSpPr>
              <a:grpSpLocks/>
            </p:cNvGrpSpPr>
            <p:nvPr/>
          </p:nvGrpSpPr>
          <p:grpSpPr bwMode="auto">
            <a:xfrm>
              <a:off x="3547" y="1981"/>
              <a:ext cx="284" cy="289"/>
              <a:chOff x="3547" y="1696"/>
              <a:chExt cx="284" cy="289"/>
            </a:xfrm>
          </p:grpSpPr>
          <p:sp>
            <p:nvSpPr>
              <p:cNvPr id="2733170" name="Freeform 114"/>
              <p:cNvSpPr>
                <a:spLocks/>
              </p:cNvSpPr>
              <p:nvPr/>
            </p:nvSpPr>
            <p:spPr bwMode="auto">
              <a:xfrm>
                <a:off x="3547" y="1696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1" name="Freeform 115"/>
              <p:cNvSpPr>
                <a:spLocks/>
              </p:cNvSpPr>
              <p:nvPr/>
            </p:nvSpPr>
            <p:spPr bwMode="auto">
              <a:xfrm>
                <a:off x="3688" y="1696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72" name="Line 116"/>
            <p:cNvSpPr>
              <a:spLocks noChangeShapeType="1"/>
            </p:cNvSpPr>
            <p:nvPr/>
          </p:nvSpPr>
          <p:spPr bwMode="auto">
            <a:xfrm>
              <a:off x="3400" y="2125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17"/>
            <p:cNvGrpSpPr>
              <a:grpSpLocks/>
            </p:cNvGrpSpPr>
            <p:nvPr/>
          </p:nvGrpSpPr>
          <p:grpSpPr bwMode="auto">
            <a:xfrm>
              <a:off x="3536" y="2781"/>
              <a:ext cx="227" cy="481"/>
              <a:chOff x="3536" y="2496"/>
              <a:chExt cx="227" cy="481"/>
            </a:xfrm>
          </p:grpSpPr>
          <p:sp>
            <p:nvSpPr>
              <p:cNvPr id="2733174" name="Freeform 118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5" name="Rectangle 119"/>
              <p:cNvSpPr>
                <a:spLocks noChangeArrowheads="1"/>
              </p:cNvSpPr>
              <p:nvPr/>
            </p:nvSpPr>
            <p:spPr bwMode="auto">
              <a:xfrm rot="5400000">
                <a:off x="3449" y="2617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76" name="Line 120"/>
            <p:cNvSpPr>
              <a:spLocks noChangeShapeType="1"/>
            </p:cNvSpPr>
            <p:nvPr/>
          </p:nvSpPr>
          <p:spPr bwMode="auto">
            <a:xfrm>
              <a:off x="3385" y="2925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7" name="Line 121"/>
            <p:cNvSpPr>
              <a:spLocks noChangeShapeType="1"/>
            </p:cNvSpPr>
            <p:nvPr/>
          </p:nvSpPr>
          <p:spPr bwMode="auto">
            <a:xfrm>
              <a:off x="3385" y="311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8" name="Freeform 122"/>
            <p:cNvSpPr>
              <a:spLocks/>
            </p:cNvSpPr>
            <p:nvPr/>
          </p:nvSpPr>
          <p:spPr bwMode="auto">
            <a:xfrm>
              <a:off x="3478" y="3016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9" name="Rectangle 123"/>
            <p:cNvSpPr>
              <a:spLocks noChangeArrowheads="1"/>
            </p:cNvSpPr>
            <p:nvPr/>
          </p:nvSpPr>
          <p:spPr bwMode="auto">
            <a:xfrm>
              <a:off x="3492" y="3332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9" name="Group 124"/>
            <p:cNvGrpSpPr>
              <a:grpSpLocks/>
            </p:cNvGrpSpPr>
            <p:nvPr/>
          </p:nvGrpSpPr>
          <p:grpSpPr bwMode="auto">
            <a:xfrm>
              <a:off x="3511" y="3325"/>
              <a:ext cx="296" cy="289"/>
              <a:chOff x="3511" y="3040"/>
              <a:chExt cx="296" cy="289"/>
            </a:xfrm>
          </p:grpSpPr>
          <p:sp>
            <p:nvSpPr>
              <p:cNvPr id="2733181" name="Freeform 125"/>
              <p:cNvSpPr>
                <a:spLocks/>
              </p:cNvSpPr>
              <p:nvPr/>
            </p:nvSpPr>
            <p:spPr bwMode="auto">
              <a:xfrm>
                <a:off x="3511" y="3040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2" name="Freeform 126"/>
              <p:cNvSpPr>
                <a:spLocks/>
              </p:cNvSpPr>
              <p:nvPr/>
            </p:nvSpPr>
            <p:spPr bwMode="auto">
              <a:xfrm>
                <a:off x="3659" y="3040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83" name="Line 127"/>
            <p:cNvSpPr>
              <a:spLocks noChangeShapeType="1"/>
            </p:cNvSpPr>
            <p:nvPr/>
          </p:nvSpPr>
          <p:spPr bwMode="auto">
            <a:xfrm>
              <a:off x="3396" y="3469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84" name="Freeform 128"/>
            <p:cNvSpPr>
              <a:spLocks/>
            </p:cNvSpPr>
            <p:nvPr/>
          </p:nvSpPr>
          <p:spPr bwMode="auto">
            <a:xfrm>
              <a:off x="3458" y="3373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129"/>
          <p:cNvGrpSpPr>
            <a:grpSpLocks/>
          </p:cNvGrpSpPr>
          <p:nvPr/>
        </p:nvGrpSpPr>
        <p:grpSpPr bwMode="auto">
          <a:xfrm>
            <a:off x="7653827" y="5661636"/>
            <a:ext cx="709612" cy="468312"/>
            <a:chOff x="4681" y="3034"/>
            <a:chExt cx="447" cy="295"/>
          </a:xfrm>
        </p:grpSpPr>
        <p:sp>
          <p:nvSpPr>
            <p:cNvPr id="2733186" name="Freeform 130" descr="25%"/>
            <p:cNvSpPr>
              <a:spLocks/>
            </p:cNvSpPr>
            <p:nvPr/>
          </p:nvSpPr>
          <p:spPr bwMode="auto">
            <a:xfrm flipH="1">
              <a:off x="4828" y="3034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87" name="Rectangle 131"/>
            <p:cNvSpPr>
              <a:spLocks noChangeArrowheads="1"/>
            </p:cNvSpPr>
            <p:nvPr/>
          </p:nvSpPr>
          <p:spPr bwMode="auto">
            <a:xfrm>
              <a:off x="4801" y="3042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31" name="Group 132"/>
            <p:cNvGrpSpPr>
              <a:grpSpLocks/>
            </p:cNvGrpSpPr>
            <p:nvPr/>
          </p:nvGrpSpPr>
          <p:grpSpPr bwMode="auto">
            <a:xfrm>
              <a:off x="4828" y="3040"/>
              <a:ext cx="284" cy="289"/>
              <a:chOff x="4828" y="3040"/>
              <a:chExt cx="284" cy="289"/>
            </a:xfrm>
          </p:grpSpPr>
          <p:sp>
            <p:nvSpPr>
              <p:cNvPr id="2733189" name="Freeform 133"/>
              <p:cNvSpPr>
                <a:spLocks/>
              </p:cNvSpPr>
              <p:nvPr/>
            </p:nvSpPr>
            <p:spPr bwMode="auto">
              <a:xfrm>
                <a:off x="4828" y="3040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0" name="Freeform 134"/>
              <p:cNvSpPr>
                <a:spLocks/>
              </p:cNvSpPr>
              <p:nvPr/>
            </p:nvSpPr>
            <p:spPr bwMode="auto">
              <a:xfrm>
                <a:off x="4969" y="3040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91" name="Line 135"/>
            <p:cNvSpPr>
              <a:spLocks noChangeShapeType="1"/>
            </p:cNvSpPr>
            <p:nvPr/>
          </p:nvSpPr>
          <p:spPr bwMode="auto">
            <a:xfrm>
              <a:off x="4681" y="3184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3056" name="Group 136"/>
          <p:cNvGrpSpPr>
            <a:grpSpLocks/>
          </p:cNvGrpSpPr>
          <p:nvPr/>
        </p:nvGrpSpPr>
        <p:grpSpPr bwMode="auto">
          <a:xfrm>
            <a:off x="6885477" y="4950436"/>
            <a:ext cx="876300" cy="1255712"/>
            <a:chOff x="4197" y="2586"/>
            <a:chExt cx="552" cy="791"/>
          </a:xfrm>
        </p:grpSpPr>
        <p:sp>
          <p:nvSpPr>
            <p:cNvPr id="2733193" name="Freeform 137" descr="25%"/>
            <p:cNvSpPr>
              <a:spLocks/>
            </p:cNvSpPr>
            <p:nvPr/>
          </p:nvSpPr>
          <p:spPr bwMode="auto">
            <a:xfrm flipH="1">
              <a:off x="4401" y="258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94" name="Rectangle 138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33057" name="Group 139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33196" name="Freeform 140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7" name="Freeform 141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98" name="Line 142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99" name="Rectangle 143"/>
            <p:cNvSpPr>
              <a:spLocks noChangeArrowheads="1"/>
            </p:cNvSpPr>
            <p:nvPr/>
          </p:nvSpPr>
          <p:spPr bwMode="auto">
            <a:xfrm>
              <a:off x="4309" y="3042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33058" name="Group 144"/>
            <p:cNvGrpSpPr>
              <a:grpSpLocks/>
            </p:cNvGrpSpPr>
            <p:nvPr/>
          </p:nvGrpSpPr>
          <p:grpSpPr bwMode="auto">
            <a:xfrm>
              <a:off x="4360" y="3040"/>
              <a:ext cx="325" cy="289"/>
              <a:chOff x="4360" y="3040"/>
              <a:chExt cx="325" cy="289"/>
            </a:xfrm>
          </p:grpSpPr>
          <p:sp>
            <p:nvSpPr>
              <p:cNvPr id="2733201" name="Freeform 145"/>
              <p:cNvSpPr>
                <a:spLocks/>
              </p:cNvSpPr>
              <p:nvPr/>
            </p:nvSpPr>
            <p:spPr bwMode="auto">
              <a:xfrm>
                <a:off x="4360" y="3040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2" name="Freeform 146"/>
              <p:cNvSpPr>
                <a:spLocks/>
              </p:cNvSpPr>
              <p:nvPr/>
            </p:nvSpPr>
            <p:spPr bwMode="auto">
              <a:xfrm>
                <a:off x="4521" y="3040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03" name="Line 147"/>
            <p:cNvSpPr>
              <a:spLocks noChangeShapeType="1"/>
            </p:cNvSpPr>
            <p:nvPr/>
          </p:nvSpPr>
          <p:spPr bwMode="auto">
            <a:xfrm>
              <a:off x="4197" y="3184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04" name="Freeform 148"/>
            <p:cNvSpPr>
              <a:spLocks/>
            </p:cNvSpPr>
            <p:nvPr/>
          </p:nvSpPr>
          <p:spPr bwMode="auto">
            <a:xfrm>
              <a:off x="4318" y="3184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3059" name="Group 149"/>
          <p:cNvGrpSpPr>
            <a:grpSpLocks/>
          </p:cNvGrpSpPr>
          <p:nvPr/>
        </p:nvGrpSpPr>
        <p:grpSpPr bwMode="auto">
          <a:xfrm>
            <a:off x="6207614" y="4248761"/>
            <a:ext cx="876300" cy="2084387"/>
            <a:chOff x="3770" y="2144"/>
            <a:chExt cx="552" cy="1313"/>
          </a:xfrm>
        </p:grpSpPr>
        <p:sp>
          <p:nvSpPr>
            <p:cNvPr id="2733206" name="Rectangle 150"/>
            <p:cNvSpPr>
              <a:spLocks noChangeArrowheads="1"/>
            </p:cNvSpPr>
            <p:nvPr/>
          </p:nvSpPr>
          <p:spPr bwMode="auto">
            <a:xfrm>
              <a:off x="3947" y="214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33062" name="Group 151"/>
            <p:cNvGrpSpPr>
              <a:grpSpLocks/>
            </p:cNvGrpSpPr>
            <p:nvPr/>
          </p:nvGrpSpPr>
          <p:grpSpPr bwMode="auto">
            <a:xfrm>
              <a:off x="3974" y="2144"/>
              <a:ext cx="284" cy="289"/>
              <a:chOff x="3974" y="2144"/>
              <a:chExt cx="284" cy="289"/>
            </a:xfrm>
          </p:grpSpPr>
          <p:sp>
            <p:nvSpPr>
              <p:cNvPr id="2733208" name="Freeform 152"/>
              <p:cNvSpPr>
                <a:spLocks/>
              </p:cNvSpPr>
              <p:nvPr/>
            </p:nvSpPr>
            <p:spPr bwMode="auto">
              <a:xfrm>
                <a:off x="3974" y="2144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9" name="Freeform 153"/>
              <p:cNvSpPr>
                <a:spLocks/>
              </p:cNvSpPr>
              <p:nvPr/>
            </p:nvSpPr>
            <p:spPr bwMode="auto">
              <a:xfrm>
                <a:off x="4115" y="2144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10" name="Line 154"/>
            <p:cNvSpPr>
              <a:spLocks noChangeShapeType="1"/>
            </p:cNvSpPr>
            <p:nvPr/>
          </p:nvSpPr>
          <p:spPr bwMode="auto">
            <a:xfrm>
              <a:off x="3827" y="2288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11" name="Rectangle 155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33068" name="Group 156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33213" name="Freeform 157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4" name="Freeform 158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15" name="Line 15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16" name="Freeform 16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77" name="Group 161"/>
            <p:cNvGrpSpPr>
              <a:grpSpLocks/>
            </p:cNvGrpSpPr>
            <p:nvPr/>
          </p:nvGrpSpPr>
          <p:grpSpPr bwMode="auto">
            <a:xfrm>
              <a:off x="3963" y="2944"/>
              <a:ext cx="227" cy="481"/>
              <a:chOff x="3963" y="2944"/>
              <a:chExt cx="227" cy="481"/>
            </a:xfrm>
          </p:grpSpPr>
          <p:sp>
            <p:nvSpPr>
              <p:cNvPr id="2733218" name="Freeform 162"/>
              <p:cNvSpPr>
                <a:spLocks/>
              </p:cNvSpPr>
              <p:nvPr/>
            </p:nvSpPr>
            <p:spPr bwMode="auto">
              <a:xfrm>
                <a:off x="3977" y="2944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9" name="Rectangle 163"/>
              <p:cNvSpPr>
                <a:spLocks noChangeArrowheads="1"/>
              </p:cNvSpPr>
              <p:nvPr/>
            </p:nvSpPr>
            <p:spPr bwMode="auto">
              <a:xfrm rot="5400000">
                <a:off x="3876" y="306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220" name="Line 164"/>
            <p:cNvSpPr>
              <a:spLocks noChangeShapeType="1"/>
            </p:cNvSpPr>
            <p:nvPr/>
          </p:nvSpPr>
          <p:spPr bwMode="auto">
            <a:xfrm>
              <a:off x="3812" y="30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1" name="Line 165"/>
            <p:cNvSpPr>
              <a:spLocks noChangeShapeType="1"/>
            </p:cNvSpPr>
            <p:nvPr/>
          </p:nvSpPr>
          <p:spPr bwMode="auto">
            <a:xfrm>
              <a:off x="3812" y="328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2" name="Freeform 166"/>
            <p:cNvSpPr>
              <a:spLocks/>
            </p:cNvSpPr>
            <p:nvPr/>
          </p:nvSpPr>
          <p:spPr bwMode="auto">
            <a:xfrm>
              <a:off x="3905" y="3179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3223" name="Rectangle 167"/>
          <p:cNvSpPr>
            <a:spLocks noChangeArrowheads="1"/>
          </p:cNvSpPr>
          <p:nvPr/>
        </p:nvSpPr>
        <p:spPr bwMode="auto">
          <a:xfrm>
            <a:off x="457200" y="1371600"/>
            <a:ext cx="8229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RegFile</a:t>
            </a:r>
            <a:r>
              <a:rPr lang="en-US" sz="2800" dirty="0" smtClean="0">
                <a:solidFill>
                  <a:schemeClr val="tx1"/>
                </a:solidFill>
              </a:rPr>
              <a:t>: right half is read, left half is write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733079" name="Group 168"/>
          <p:cNvGrpSpPr>
            <a:grpSpLocks/>
          </p:cNvGrpSpPr>
          <p:nvPr/>
        </p:nvGrpSpPr>
        <p:grpSpPr bwMode="auto">
          <a:xfrm>
            <a:off x="2902439" y="2824773"/>
            <a:ext cx="673100" cy="1146175"/>
            <a:chOff x="1688" y="1247"/>
            <a:chExt cx="424" cy="722"/>
          </a:xfrm>
        </p:grpSpPr>
        <p:sp>
          <p:nvSpPr>
            <p:cNvPr id="2733225" name="Freeform 169" descr="25%"/>
            <p:cNvSpPr>
              <a:spLocks/>
            </p:cNvSpPr>
            <p:nvPr/>
          </p:nvSpPr>
          <p:spPr bwMode="auto">
            <a:xfrm>
              <a:off x="1939" y="1247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6" name="Rectangle 170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2733227" name="Rectangle 171"/>
            <p:cNvSpPr>
              <a:spLocks noChangeArrowheads="1"/>
            </p:cNvSpPr>
            <p:nvPr/>
          </p:nvSpPr>
          <p:spPr bwMode="auto">
            <a:xfrm>
              <a:off x="1751" y="1698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733082" name="Group 172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33229" name="Freeform 173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30" name="Freeform 174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31" name="Line 175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32" name="Freeform 176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85" name="Group 177"/>
            <p:cNvGrpSpPr>
              <a:grpSpLocks/>
            </p:cNvGrpSpPr>
            <p:nvPr/>
          </p:nvGrpSpPr>
          <p:grpSpPr bwMode="auto">
            <a:xfrm>
              <a:off x="1753" y="1680"/>
              <a:ext cx="359" cy="289"/>
              <a:chOff x="1324" y="1248"/>
              <a:chExt cx="359" cy="289"/>
            </a:xfrm>
          </p:grpSpPr>
          <p:sp>
            <p:nvSpPr>
              <p:cNvPr id="2733234" name="Rectangle 178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14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</a:t>
                </a:r>
              </a:p>
            </p:txBody>
          </p:sp>
          <p:grpSp>
            <p:nvGrpSpPr>
              <p:cNvPr id="2733088" name="Group 179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33236" name="Freeform 180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37" name="Freeform 181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itle 1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7" name="Date Placeholder 1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88" name="Slide Number Placeholder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89" name="Footer Placeholder 1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3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3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3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32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Instruction Level Parallelism (ILP)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Pipelining allows us to execute parts of multiple instructions at the same time using the same hardware!</a:t>
            </a:r>
          </a:p>
          <a:p>
            <a:pPr lvl="1"/>
            <a:r>
              <a:rPr lang="en-US" dirty="0" smtClean="0"/>
              <a:t>This is known as </a:t>
            </a:r>
            <a:r>
              <a:rPr lang="en-US" i="1" dirty="0" smtClean="0">
                <a:solidFill>
                  <a:srgbClr val="FF0000"/>
                </a:solidFill>
              </a:rPr>
              <a:t>instruction level parallelism</a:t>
            </a:r>
          </a:p>
          <a:p>
            <a:r>
              <a:rPr lang="en-US" b="1" dirty="0" smtClean="0"/>
              <a:t>Recall:</a:t>
            </a:r>
            <a:r>
              <a:rPr lang="en-US" dirty="0" smtClean="0"/>
              <a:t>  Types of parallelism</a:t>
            </a:r>
          </a:p>
          <a:p>
            <a:pPr lvl="1"/>
            <a:r>
              <a:rPr lang="en-US" dirty="0" smtClean="0"/>
              <a:t>DLP:  same operation on lots of data (SIMD)</a:t>
            </a:r>
          </a:p>
          <a:p>
            <a:pPr lvl="1"/>
            <a:r>
              <a:rPr lang="en-US" dirty="0" smtClean="0"/>
              <a:t>TLP:  executing multiple threads “simultaneously” (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 Performance (1/3)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(“time between completion of instructions”) to measure speedup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Equality only achieved if stages are </a:t>
            </a:r>
            <a:r>
              <a:rPr lang="en-US" i="1" dirty="0" smtClean="0">
                <a:solidFill>
                  <a:srgbClr val="FF0000"/>
                </a:solidFill>
              </a:rPr>
              <a:t>balanced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(i.e. take the same amount of time)</a:t>
            </a:r>
            <a:endParaRPr lang="en-US" dirty="0"/>
          </a:p>
          <a:p>
            <a:r>
              <a:rPr lang="en-US" dirty="0"/>
              <a:t>If not balanced, speedup is </a:t>
            </a:r>
            <a:r>
              <a:rPr lang="en-US" dirty="0" smtClean="0"/>
              <a:t>reduced</a:t>
            </a:r>
            <a:endParaRPr lang="en-US" dirty="0"/>
          </a:p>
          <a:p>
            <a:r>
              <a:rPr lang="en-US" dirty="0"/>
              <a:t>Speedup due to increased </a:t>
            </a:r>
            <a:r>
              <a:rPr lang="en-US" i="1" dirty="0"/>
              <a:t>throughput</a:t>
            </a:r>
          </a:p>
          <a:p>
            <a:pPr lvl="1"/>
            <a:r>
              <a:rPr lang="en-US" i="1" dirty="0"/>
              <a:t>Latency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instruction </a:t>
            </a:r>
            <a:r>
              <a:rPr lang="en-US" dirty="0"/>
              <a:t>does not decrease</a:t>
            </a:r>
            <a:endParaRPr lang="en-A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880" y="2606040"/>
            <a:ext cx="4648200" cy="952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 Performance (2/3)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Assume time for stages is</a:t>
            </a:r>
          </a:p>
          <a:p>
            <a:pPr lvl="1"/>
            <a:r>
              <a:rPr lang="en-US" sz="2400" dirty="0"/>
              <a:t>100ps for register read or write</a:t>
            </a:r>
          </a:p>
          <a:p>
            <a:pPr lvl="1"/>
            <a:r>
              <a:rPr lang="en-US" sz="2400" dirty="0"/>
              <a:t>200ps for other stages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pipelined clock rate?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pipelined </a:t>
            </a:r>
            <a:r>
              <a:rPr lang="en-US" sz="2400" dirty="0" err="1"/>
              <a:t>datapath</a:t>
            </a:r>
            <a:r>
              <a:rPr lang="en-US" sz="2400" dirty="0"/>
              <a:t> with single-cycle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154680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fetch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Pipeline </a:t>
            </a:r>
            <a:r>
              <a:rPr lang="en-US" dirty="0" smtClean="0">
                <a:solidFill>
                  <a:schemeClr val="accent1"/>
                </a:solidFill>
              </a:rPr>
              <a:t>Performance (3/3)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29734" name="Picture 6" descr="f04-2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20" y="1600200"/>
            <a:ext cx="7062896" cy="4937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" y="2377440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Single-cycle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800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" y="5029200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Pipelined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200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Pipelining and ISA Design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MIPS</a:t>
            </a:r>
            <a:r>
              <a:rPr lang="en-US" dirty="0" smtClean="0"/>
              <a:t> Instruction Set designed </a:t>
            </a:r>
            <a:r>
              <a:rPr lang="en-US" dirty="0"/>
              <a:t>for </a:t>
            </a:r>
            <a:r>
              <a:rPr lang="en-US" dirty="0" smtClean="0"/>
              <a:t>pipelining!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All instructions are 32-bits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Easier to fetch and decode in one cycle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Few </a:t>
            </a:r>
            <a:r>
              <a:rPr lang="en-US" dirty="0"/>
              <a:t>and regular instruction </a:t>
            </a:r>
            <a:r>
              <a:rPr lang="en-US" dirty="0" smtClean="0"/>
              <a:t>formats, 2 source register fields always in same place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decode and read registers in one step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Memory operands only in Loads and Stores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calculate address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stage, access memory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stage</a:t>
            </a:r>
          </a:p>
          <a:p>
            <a:pPr>
              <a:lnSpc>
                <a:spcPct val="90000"/>
              </a:lnSpc>
            </a:pPr>
            <a:r>
              <a:rPr lang="en-US" dirty="0"/>
              <a:t>Alignment of memory operands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access takes only one cycle</a:t>
            </a:r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369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/>
              <a:t>Assume </a:t>
            </a:r>
            <a:r>
              <a:rPr lang="en-US" sz="2800" dirty="0" smtClean="0"/>
              <a:t>the stage times shown below.</a:t>
            </a:r>
          </a:p>
          <a:p>
            <a:r>
              <a:rPr lang="en-US" sz="2800" dirty="0" smtClean="0"/>
              <a:t>Suppose we remove loads and stores from our ISA.  Consider going from a single-cycle implementation to a 4-stage pipelined version.</a:t>
            </a:r>
          </a:p>
          <a:p>
            <a:endParaRPr lang="en-US" sz="2800" dirty="0"/>
          </a:p>
          <a:p>
            <a:endParaRPr lang="en-US" sz="2800" dirty="0"/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latency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will </a:t>
            </a:r>
            <a:r>
              <a:rPr lang="en-US" sz="2800" dirty="0" smtClean="0">
                <a:latin typeface="+mj-lt"/>
              </a:rPr>
              <a:t>be 1.25x slower.</a:t>
            </a:r>
            <a:endParaRPr lang="en-US" sz="2800" dirty="0" smtClean="0">
              <a:latin typeface="+mj-lt"/>
            </a:endParaRPr>
          </a:p>
          <a:p>
            <a:pPr marL="609600" indent="-609600">
              <a:lnSpc>
                <a:spcPct val="85000"/>
              </a:lnSpc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throughput </a:t>
            </a:r>
            <a:r>
              <a:rPr lang="en-US" sz="2800" dirty="0" smtClean="0">
                <a:latin typeface="+mj-lt"/>
              </a:rPr>
              <a:t>will </a:t>
            </a:r>
            <a:r>
              <a:rPr lang="en-US" sz="2800" dirty="0" smtClean="0">
                <a:latin typeface="+mj-lt"/>
              </a:rPr>
              <a:t>be 3x faster.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14400" y="4297680"/>
            <a:ext cx="1645920" cy="2011680"/>
            <a:chOff x="1273629" y="4197096"/>
            <a:chExt cx="1645920" cy="2011680"/>
          </a:xfrm>
        </p:grpSpPr>
        <p:grpSp>
          <p:nvGrpSpPr>
            <p:cNvPr id="3" name="Group 17"/>
            <p:cNvGrpSpPr/>
            <p:nvPr/>
          </p:nvGrpSpPr>
          <p:grpSpPr>
            <a:xfrm>
              <a:off x="1273629" y="4197096"/>
              <a:ext cx="1645920" cy="2011680"/>
              <a:chOff x="7955280" y="3293581"/>
              <a:chExt cx="1645920" cy="20116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8046720" y="3657600"/>
                <a:ext cx="1469571" cy="523220"/>
                <a:chOff x="960649" y="1743728"/>
                <a:chExt cx="1469527" cy="392422"/>
              </a:xfrm>
            </p:grpSpPr>
            <p:sp>
              <p:nvSpPr>
                <p:cNvPr id="5325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914371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</a:rPr>
                    <a:t>F	</a:t>
                  </a:r>
                  <a:r>
                    <a:rPr lang="en-US" sz="2800" b="1" dirty="0" err="1" smtClean="0">
                      <a:solidFill>
                        <a:srgbClr val="FF8000"/>
                      </a:solidFill>
                    </a:rPr>
                    <a:t>F</a:t>
                  </a:r>
                  <a:endParaRPr lang="en-US" sz="2800" b="1" dirty="0">
                    <a:solidFill>
                      <a:srgbClr val="FF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60" name="Rectangle 6"/>
                <p:cNvSpPr>
                  <a:spLocks noChangeArrowheads="1"/>
                </p:cNvSpPr>
                <p:nvPr/>
              </p:nvSpPr>
              <p:spPr bwMode="auto">
                <a:xfrm>
                  <a:off x="960649" y="1769822"/>
                  <a:ext cx="566910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(A)</a:t>
                  </a:r>
                </a:p>
              </p:txBody>
            </p:sp>
          </p:grpSp>
          <p:grpSp>
            <p:nvGrpSpPr>
              <p:cNvPr id="5" name="Group 2"/>
              <p:cNvGrpSpPr/>
              <p:nvPr/>
            </p:nvGrpSpPr>
            <p:grpSpPr>
              <a:xfrm>
                <a:off x="8046720" y="4023360"/>
                <a:ext cx="1469571" cy="523220"/>
                <a:chOff x="960438" y="3240088"/>
                <a:chExt cx="1469571" cy="523220"/>
              </a:xfrm>
            </p:grpSpPr>
            <p:sp>
              <p:nvSpPr>
                <p:cNvPr id="5325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</a:rPr>
                    <a:t>F	T</a:t>
                  </a:r>
                  <a:endParaRPr lang="en-US" sz="2800" b="1" dirty="0">
                    <a:solidFill>
                      <a:srgbClr val="40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4" name="Rectangle 7"/>
                <p:cNvSpPr>
                  <a:spLocks noChangeArrowheads="1"/>
                </p:cNvSpPr>
                <p:nvPr/>
              </p:nvSpPr>
              <p:spPr bwMode="auto">
                <a:xfrm>
                  <a:off x="960438" y="326386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(B)</a:t>
                  </a:r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8046720" y="4389120"/>
                <a:ext cx="1469571" cy="523220"/>
                <a:chOff x="960438" y="4154488"/>
                <a:chExt cx="1469571" cy="523220"/>
              </a:xfrm>
            </p:grpSpPr>
            <p:sp>
              <p:nvSpPr>
                <p:cNvPr id="5325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</a:rPr>
                    <a:t>T	F</a:t>
                  </a:r>
                  <a:endParaRPr lang="en-US" sz="2800" b="1" dirty="0">
                    <a:solidFill>
                      <a:srgbClr val="FF66A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5" name="Rectangle 8"/>
                <p:cNvSpPr>
                  <a:spLocks noChangeArrowheads="1"/>
                </p:cNvSpPr>
                <p:nvPr/>
              </p:nvSpPr>
              <p:spPr bwMode="auto">
                <a:xfrm>
                  <a:off x="960438" y="4189280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(C)</a:t>
                  </a:r>
                </a:p>
              </p:txBody>
            </p:sp>
          </p:grpSp>
          <p:grpSp>
            <p:nvGrpSpPr>
              <p:cNvPr id="9" name="Group 4"/>
              <p:cNvGrpSpPr/>
              <p:nvPr/>
            </p:nvGrpSpPr>
            <p:grpSpPr>
              <a:xfrm>
                <a:off x="8046720" y="4757158"/>
                <a:ext cx="1469571" cy="523220"/>
                <a:chOff x="947738" y="5068888"/>
                <a:chExt cx="1469571" cy="523220"/>
              </a:xfrm>
            </p:grpSpPr>
            <p:sp>
              <p:nvSpPr>
                <p:cNvPr id="5325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	</a:t>
                  </a:r>
                  <a:r>
                    <a:rPr lang="en-US" sz="2800" b="1" dirty="0" err="1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</a:t>
                  </a:r>
                  <a:endParaRPr lang="en-US" sz="2800" b="1" dirty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6" name="Rectangle 9"/>
                <p:cNvSpPr>
                  <a:spLocks noChangeArrowheads="1"/>
                </p:cNvSpPr>
                <p:nvPr/>
              </p:nvSpPr>
              <p:spPr bwMode="auto">
                <a:xfrm>
                  <a:off x="947738" y="5101402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/>
                    <a:t>(D)</a:t>
                  </a: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955280" y="3293581"/>
                <a:ext cx="164592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91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1	2</a:t>
              </a:r>
              <a:endParaRPr lang="en-US" sz="2800" b="1" dirty="0">
                <a:latin typeface="Symbol" pitchFamily="1" charset="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05840" y="5120640"/>
            <a:ext cx="1469571" cy="35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2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2912"/>
              </p:ext>
            </p:extLst>
          </p:nvPr>
        </p:nvGraphicFramePr>
        <p:xfrm>
          <a:off x="1005840" y="2377440"/>
          <a:ext cx="7132320" cy="8461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645920"/>
                <a:gridCol w="13716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Fetch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Read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Access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rite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Implementing controller for your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Take decoded signals from instruction and generate control signals</a:t>
            </a:r>
          </a:p>
          <a:p>
            <a:pPr lvl="1"/>
            <a:r>
              <a:rPr lang="en-US" dirty="0" smtClean="0"/>
              <a:t>Use “AND” and “OR” Logic scheme</a:t>
            </a:r>
          </a:p>
          <a:p>
            <a:r>
              <a:rPr lang="en-US" dirty="0" smtClean="0"/>
              <a:t>Pipelining improves performance by exploiting Instruction Level Parallelism</a:t>
            </a:r>
          </a:p>
          <a:p>
            <a:pPr lvl="1"/>
            <a:r>
              <a:rPr lang="en-US" dirty="0" smtClean="0"/>
              <a:t>5-stage pipeline for MIPS:  IF, ID, EX, MEM, WB</a:t>
            </a:r>
          </a:p>
          <a:p>
            <a:pPr lvl="1"/>
            <a:r>
              <a:rPr lang="en-US" dirty="0" smtClean="0"/>
              <a:t>Executes multiple instructions in parallel</a:t>
            </a:r>
          </a:p>
          <a:p>
            <a:pPr lvl="1"/>
            <a:r>
              <a:rPr lang="en-US" dirty="0" smtClean="0"/>
              <a:t>Each instruction has the same latency</a:t>
            </a:r>
          </a:p>
          <a:p>
            <a:pPr lvl="1"/>
            <a:r>
              <a:rPr lang="en-US" dirty="0" smtClean="0"/>
              <a:t>Be careful of signal passing (</a:t>
            </a:r>
            <a:r>
              <a:rPr lang="en-US" i="1" dirty="0" smtClean="0"/>
              <a:t>more on this next lecture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MIPS-</a:t>
            </a:r>
            <a:r>
              <a:rPr lang="en-US" dirty="0" err="1" smtClean="0">
                <a:solidFill>
                  <a:schemeClr val="accent1"/>
                </a:solidFill>
              </a:rPr>
              <a:t>lite</a:t>
            </a:r>
            <a:r>
              <a:rPr lang="en-US" dirty="0" smtClean="0">
                <a:solidFill>
                  <a:schemeClr val="accent1"/>
                </a:solidFill>
              </a:rPr>
              <a:t> Instruction Fetch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57200" y="2011680"/>
            <a:ext cx="7955280" cy="3566160"/>
            <a:chOff x="457200" y="2834640"/>
            <a:chExt cx="7955280" cy="3566160"/>
          </a:xfrm>
        </p:grpSpPr>
        <p:sp>
          <p:nvSpPr>
            <p:cNvPr id="91" name="Rectangle 90"/>
            <p:cNvSpPr/>
            <p:nvPr/>
          </p:nvSpPr>
          <p:spPr>
            <a:xfrm>
              <a:off x="1638300" y="2834640"/>
              <a:ext cx="6408419" cy="3566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 rot="10800000" flipV="1">
              <a:off x="1828800" y="5852160"/>
              <a:ext cx="765175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imm16</a:t>
              </a:r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4204648" y="5515927"/>
              <a:ext cx="302968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 smtClean="0"/>
                <a:t>CLK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 rot="5400000">
              <a:off x="3758277" y="4613008"/>
              <a:ext cx="1197864" cy="22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dirty="0" smtClean="0">
                  <a:latin typeface="+mn-lt"/>
                </a:rPr>
                <a:t>PC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01" name="Rectangle 12"/>
            <p:cNvSpPr>
              <a:spLocks noChangeArrowheads="1"/>
            </p:cNvSpPr>
            <p:nvPr/>
          </p:nvSpPr>
          <p:spPr bwMode="auto">
            <a:xfrm>
              <a:off x="2554868" y="3447288"/>
              <a:ext cx="312587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4</a:t>
              </a:r>
            </a:p>
          </p:txBody>
        </p:sp>
        <p:sp>
          <p:nvSpPr>
            <p:cNvPr id="102" name="Line 14"/>
            <p:cNvSpPr>
              <a:spLocks noChangeShapeType="1"/>
            </p:cNvSpPr>
            <p:nvPr/>
          </p:nvSpPr>
          <p:spPr bwMode="auto">
            <a:xfrm flipH="1">
              <a:off x="3931920" y="3703320"/>
              <a:ext cx="0" cy="3657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 rot="5400000">
              <a:off x="2178074" y="5495460"/>
              <a:ext cx="1069848" cy="292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dirty="0" smtClean="0">
                  <a:latin typeface="+mn-lt"/>
                </a:rPr>
                <a:t>PC Ext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04" name="Rectangle 17"/>
            <p:cNvSpPr>
              <a:spLocks noChangeArrowheads="1"/>
            </p:cNvSpPr>
            <p:nvPr/>
          </p:nvSpPr>
          <p:spPr bwMode="auto">
            <a:xfrm rot="5400000">
              <a:off x="2887031" y="3826493"/>
              <a:ext cx="81913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Adder</a:t>
              </a: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3101335" y="3507740"/>
              <a:ext cx="381000" cy="1066800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147483647 h 672"/>
                <a:gd name="T4" fmla="*/ 2147483647 w 240"/>
                <a:gd name="T5" fmla="*/ 2147483647 h 672"/>
                <a:gd name="T6" fmla="*/ 0 w 240"/>
                <a:gd name="T7" fmla="*/ 2147483647 h 672"/>
                <a:gd name="T8" fmla="*/ 0 w 240"/>
                <a:gd name="T9" fmla="*/ 2147483647 h 672"/>
                <a:gd name="T10" fmla="*/ 2147483647 w 240"/>
                <a:gd name="T11" fmla="*/ 2147483647 h 672"/>
                <a:gd name="T12" fmla="*/ 2147483647 w 240"/>
                <a:gd name="T13" fmla="*/ 214748364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06" name="Rectangle 19"/>
            <p:cNvSpPr>
              <a:spLocks noChangeArrowheads="1"/>
            </p:cNvSpPr>
            <p:nvPr/>
          </p:nvSpPr>
          <p:spPr bwMode="auto">
            <a:xfrm rot="5400000">
              <a:off x="2887031" y="5051250"/>
              <a:ext cx="81913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Adder</a:t>
              </a: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3101335" y="4726940"/>
              <a:ext cx="381000" cy="1066800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147483647 h 672"/>
                <a:gd name="T4" fmla="*/ 2147483647 w 240"/>
                <a:gd name="T5" fmla="*/ 2147483647 h 672"/>
                <a:gd name="T6" fmla="*/ 0 w 240"/>
                <a:gd name="T7" fmla="*/ 2147483647 h 672"/>
                <a:gd name="T8" fmla="*/ 0 w 240"/>
                <a:gd name="T9" fmla="*/ 2147483647 h 672"/>
                <a:gd name="T10" fmla="*/ 2147483647 w 240"/>
                <a:gd name="T11" fmla="*/ 2147483647 h 672"/>
                <a:gd name="T12" fmla="*/ 2147483647 w 240"/>
                <a:gd name="T13" fmla="*/ 214748364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 rot="5400000">
              <a:off x="3547209" y="4504355"/>
              <a:ext cx="700514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+mn-lt"/>
                </a:rPr>
                <a:t>MUX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3787135" y="3964940"/>
              <a:ext cx="228600" cy="1447800"/>
            </a:xfrm>
            <a:custGeom>
              <a:avLst/>
              <a:gdLst>
                <a:gd name="T0" fmla="*/ 0 w 144"/>
                <a:gd name="T1" fmla="*/ 0 h 912"/>
                <a:gd name="T2" fmla="*/ 0 w 144"/>
                <a:gd name="T3" fmla="*/ 2147483647 h 912"/>
                <a:gd name="T4" fmla="*/ 2147483647 w 144"/>
                <a:gd name="T5" fmla="*/ 2147483647 h 912"/>
                <a:gd name="T6" fmla="*/ 2147483647 w 144"/>
                <a:gd name="T7" fmla="*/ 2147483647 h 912"/>
                <a:gd name="T8" fmla="*/ 0 w 144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12"/>
                <a:gd name="T17" fmla="*/ 144 w 14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12">
                  <a:moveTo>
                    <a:pt x="0" y="0"/>
                  </a:moveTo>
                  <a:lnTo>
                    <a:pt x="0" y="912"/>
                  </a:lnTo>
                  <a:lnTo>
                    <a:pt x="144" y="76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4472935" y="3200400"/>
              <a:ext cx="152400" cy="1554480"/>
            </a:xfrm>
            <a:custGeom>
              <a:avLst/>
              <a:gdLst>
                <a:gd name="T0" fmla="*/ 0 w 144"/>
                <a:gd name="T1" fmla="*/ 2147483647 h 1728"/>
                <a:gd name="T2" fmla="*/ 2147483647 w 144"/>
                <a:gd name="T3" fmla="*/ 2147483647 h 1728"/>
                <a:gd name="T4" fmla="*/ 2147483647 w 144"/>
                <a:gd name="T5" fmla="*/ 0 h 1728"/>
                <a:gd name="T6" fmla="*/ 0 60000 65536"/>
                <a:gd name="T7" fmla="*/ 0 60000 65536"/>
                <a:gd name="T8" fmla="*/ 0 60000 65536"/>
                <a:gd name="T9" fmla="*/ 0 w 144"/>
                <a:gd name="T10" fmla="*/ 0 h 1728"/>
                <a:gd name="T11" fmla="*/ 144 w 144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728">
                  <a:moveTo>
                    <a:pt x="0" y="1728"/>
                  </a:moveTo>
                  <a:lnTo>
                    <a:pt x="144" y="1728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 flipV="1">
              <a:off x="1852613" y="4328348"/>
              <a:ext cx="2772722" cy="1966944"/>
            </a:xfrm>
            <a:custGeom>
              <a:avLst/>
              <a:gdLst>
                <a:gd name="T0" fmla="*/ 2147483647 w 1440"/>
                <a:gd name="T1" fmla="*/ 0 h 768"/>
                <a:gd name="T2" fmla="*/ 0 w 1440"/>
                <a:gd name="T3" fmla="*/ 0 h 768"/>
                <a:gd name="T4" fmla="*/ 0 w 1440"/>
                <a:gd name="T5" fmla="*/ 2147483647 h 768"/>
                <a:gd name="T6" fmla="*/ 2147483647 w 1440"/>
                <a:gd name="T7" fmla="*/ 2147483647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768"/>
                <a:gd name="T14" fmla="*/ 1440 w 1440"/>
                <a:gd name="T15" fmla="*/ 768 h 768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5078 w 10000"/>
                <a:gd name="connsiteY3" fmla="*/ 10000 h 10000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5168 w 10000"/>
                <a:gd name="connsiteY3" fmla="*/ 10000 h 10000"/>
                <a:gd name="connsiteX0" fmla="*/ 10000 w 10000"/>
                <a:gd name="connsiteY0" fmla="*/ 0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4481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4481" y="100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2" name="Line 25"/>
            <p:cNvSpPr>
              <a:spLocks noChangeShapeType="1"/>
            </p:cNvSpPr>
            <p:nvPr/>
          </p:nvSpPr>
          <p:spPr bwMode="auto">
            <a:xfrm>
              <a:off x="2796535" y="366014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3" name="Line 26"/>
            <p:cNvSpPr>
              <a:spLocks noChangeShapeType="1"/>
            </p:cNvSpPr>
            <p:nvPr/>
          </p:nvSpPr>
          <p:spPr bwMode="auto">
            <a:xfrm>
              <a:off x="3482335" y="411734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2720335" y="4117340"/>
              <a:ext cx="838200" cy="762000"/>
            </a:xfrm>
            <a:custGeom>
              <a:avLst/>
              <a:gdLst>
                <a:gd name="T0" fmla="*/ 2147483647 w 528"/>
                <a:gd name="T1" fmla="*/ 0 h 480"/>
                <a:gd name="T2" fmla="*/ 2147483647 w 528"/>
                <a:gd name="T3" fmla="*/ 2147483647 h 480"/>
                <a:gd name="T4" fmla="*/ 0 w 528"/>
                <a:gd name="T5" fmla="*/ 2147483647 h 480"/>
                <a:gd name="T6" fmla="*/ 0 w 528"/>
                <a:gd name="T7" fmla="*/ 2147483647 h 480"/>
                <a:gd name="T8" fmla="*/ 2147483647 w 528"/>
                <a:gd name="T9" fmla="*/ 2147483647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480"/>
                <a:gd name="T17" fmla="*/ 528 w 528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480">
                  <a:moveTo>
                    <a:pt x="528" y="0"/>
                  </a:moveTo>
                  <a:lnTo>
                    <a:pt x="528" y="336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240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5" name="Line 28"/>
            <p:cNvSpPr>
              <a:spLocks noChangeShapeType="1"/>
            </p:cNvSpPr>
            <p:nvPr/>
          </p:nvSpPr>
          <p:spPr bwMode="auto">
            <a:xfrm>
              <a:off x="2872735" y="564134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3482335" y="5260340"/>
              <a:ext cx="3048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4015735" y="472694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18" name="Text Box 33"/>
            <p:cNvSpPr txBox="1">
              <a:spLocks noChangeArrowheads="1"/>
            </p:cNvSpPr>
            <p:nvPr/>
          </p:nvSpPr>
          <p:spPr bwMode="auto">
            <a:xfrm>
              <a:off x="3718873" y="4053840"/>
              <a:ext cx="296862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0</a:t>
              </a:r>
            </a:p>
          </p:txBody>
        </p:sp>
        <p:sp>
          <p:nvSpPr>
            <p:cNvPr id="119" name="Text Box 34"/>
            <p:cNvSpPr txBox="1">
              <a:spLocks noChangeArrowheads="1"/>
            </p:cNvSpPr>
            <p:nvPr/>
          </p:nvSpPr>
          <p:spPr bwMode="auto">
            <a:xfrm>
              <a:off x="3710935" y="5012690"/>
              <a:ext cx="2968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1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V="1">
              <a:off x="4287197" y="5186678"/>
              <a:ext cx="73152" cy="138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4358635" y="5186678"/>
              <a:ext cx="73152" cy="137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00" idx="3"/>
              <a:endCxn id="97" idx="0"/>
            </p:cNvCxnSpPr>
            <p:nvPr/>
          </p:nvCxnSpPr>
          <p:spPr>
            <a:xfrm flipH="1">
              <a:off x="4356132" y="5326240"/>
              <a:ext cx="1077" cy="189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2162170" y="5641340"/>
              <a:ext cx="411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>
              <a:off x="6583680" y="4206240"/>
              <a:ext cx="1828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 flipH="1">
              <a:off x="6858000" y="4059936"/>
              <a:ext cx="241300" cy="292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6" name="Rectangle 6"/>
            <p:cNvSpPr>
              <a:spLocks noChangeArrowheads="1"/>
            </p:cNvSpPr>
            <p:nvPr/>
          </p:nvSpPr>
          <p:spPr bwMode="auto">
            <a:xfrm>
              <a:off x="6858000" y="4206240"/>
              <a:ext cx="442913" cy="398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32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6583680" y="3749040"/>
              <a:ext cx="131478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+mn-lt"/>
                </a:rPr>
                <a:t>Instruction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5184775" y="3566160"/>
              <a:ext cx="1406525" cy="1230313"/>
              <a:chOff x="2458" y="3061"/>
              <a:chExt cx="886" cy="775"/>
            </a:xfrm>
          </p:grpSpPr>
          <p:sp>
            <p:nvSpPr>
              <p:cNvPr id="138" name="Rectangle 9"/>
              <p:cNvSpPr>
                <a:spLocks noChangeArrowheads="1"/>
              </p:cNvSpPr>
              <p:nvPr/>
            </p:nvSpPr>
            <p:spPr bwMode="auto">
              <a:xfrm>
                <a:off x="2458" y="3088"/>
                <a:ext cx="886" cy="74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9" name="Rectangle 10"/>
              <p:cNvSpPr>
                <a:spLocks noChangeArrowheads="1"/>
              </p:cNvSpPr>
              <p:nvPr/>
            </p:nvSpPr>
            <p:spPr bwMode="auto">
              <a:xfrm>
                <a:off x="2661" y="3061"/>
                <a:ext cx="43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000" dirty="0" err="1" smtClean="0">
                    <a:latin typeface="+mn-lt"/>
                  </a:rPr>
                  <a:t>Addr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140" name="Rectangle 11"/>
              <p:cNvSpPr>
                <a:spLocks noChangeArrowheads="1"/>
              </p:cNvSpPr>
              <p:nvPr/>
            </p:nvSpPr>
            <p:spPr bwMode="auto">
              <a:xfrm>
                <a:off x="2484" y="3389"/>
                <a:ext cx="843" cy="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latin typeface="+mn-lt"/>
                  </a:rPr>
                  <a:t>Instruction</a:t>
                </a:r>
              </a:p>
              <a:p>
                <a:pPr algn="ctr">
                  <a:defRPr/>
                </a:pPr>
                <a:r>
                  <a:rPr lang="en-US" sz="2000" dirty="0">
                    <a:latin typeface="+mn-lt"/>
                  </a:rPr>
                  <a:t>Memory</a:t>
                </a:r>
              </a:p>
            </p:txBody>
          </p:sp>
        </p:grp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854700" y="3200400"/>
              <a:ext cx="0" cy="3657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cxnSp>
          <p:nvCxnSpPr>
            <p:cNvPr id="130" name="Straight Connector 129"/>
            <p:cNvCxnSpPr>
              <a:endCxn id="129" idx="0"/>
            </p:cNvCxnSpPr>
            <p:nvPr/>
          </p:nvCxnSpPr>
          <p:spPr>
            <a:xfrm flipV="1">
              <a:off x="4618892" y="3200400"/>
              <a:ext cx="1235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5568462" y="5868572"/>
              <a:ext cx="24701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Instr</a:t>
              </a:r>
              <a:r>
                <a:rPr lang="en-US" sz="2800" b="1" dirty="0" smtClean="0"/>
                <a:t> Fetch Unit</a:t>
              </a:r>
              <a:endParaRPr lang="en-US" sz="2800" b="1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4624388" y="4748211"/>
              <a:ext cx="0" cy="1554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"/>
            <p:cNvSpPr>
              <a:spLocks noChangeArrowheads="1"/>
            </p:cNvSpPr>
            <p:nvPr/>
          </p:nvSpPr>
          <p:spPr bwMode="auto">
            <a:xfrm>
              <a:off x="457200" y="2834640"/>
              <a:ext cx="1003481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u="sng" dirty="0" err="1" smtClean="0"/>
                <a:t>nPC_sel</a:t>
              </a:r>
              <a:endParaRPr lang="en-US" sz="2000" u="sng" dirty="0">
                <a:latin typeface="+mn-lt"/>
              </a:endParaRPr>
            </a:p>
          </p:txBody>
        </p:sp>
        <p:sp>
          <p:nvSpPr>
            <p:cNvPr id="134" name="Line 14"/>
            <p:cNvSpPr>
              <a:spLocks noChangeShapeType="1"/>
            </p:cNvSpPr>
            <p:nvPr/>
          </p:nvSpPr>
          <p:spPr bwMode="auto">
            <a:xfrm flipH="1">
              <a:off x="1463040" y="3063240"/>
              <a:ext cx="36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35" name="Rectangle 13"/>
            <p:cNvSpPr>
              <a:spLocks noChangeArrowheads="1"/>
            </p:cNvSpPr>
            <p:nvPr/>
          </p:nvSpPr>
          <p:spPr bwMode="auto">
            <a:xfrm>
              <a:off x="457200" y="3200400"/>
              <a:ext cx="100584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2000" dirty="0" smtClean="0"/>
                <a:t>zero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36" name="Line 14"/>
            <p:cNvSpPr>
              <a:spLocks noChangeShapeType="1"/>
            </p:cNvSpPr>
            <p:nvPr/>
          </p:nvSpPr>
          <p:spPr bwMode="auto">
            <a:xfrm flipH="1">
              <a:off x="1463040" y="3429000"/>
              <a:ext cx="36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H="1">
              <a:off x="2167128" y="5641340"/>
              <a:ext cx="0" cy="2879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5" name="AutoShape 74"/>
            <p:cNvSpPr>
              <a:spLocks noChangeArrowheads="1"/>
            </p:cNvSpPr>
            <p:nvPr/>
          </p:nvSpPr>
          <p:spPr bwMode="auto">
            <a:xfrm>
              <a:off x="1817077" y="2944368"/>
              <a:ext cx="609600" cy="609600"/>
            </a:xfrm>
            <a:prstGeom prst="flowChartDelay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cxnSp>
          <p:nvCxnSpPr>
            <p:cNvPr id="88" name="Straight Connector 87"/>
            <p:cNvCxnSpPr>
              <a:stCxn id="85" idx="3"/>
            </p:cNvCxnSpPr>
            <p:nvPr/>
          </p:nvCxnSpPr>
          <p:spPr>
            <a:xfrm flipV="1">
              <a:off x="2426677" y="3243307"/>
              <a:ext cx="1512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3934191" y="3243306"/>
              <a:ext cx="0" cy="4937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MIPS-</a:t>
            </a:r>
            <a:r>
              <a:rPr lang="en-US" dirty="0" err="1" smtClean="0">
                <a:solidFill>
                  <a:schemeClr val="accent1"/>
                </a:solidFill>
              </a:rPr>
              <a:t>lite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Control Signals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372708" cy="1512887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b="1" dirty="0" err="1"/>
              <a:t>ExtOp</a:t>
            </a:r>
            <a:r>
              <a:rPr lang="en-US" sz="2000" b="1" dirty="0"/>
              <a:t>:</a:t>
            </a:r>
            <a:r>
              <a:rPr lang="en-US" sz="2000" dirty="0"/>
              <a:t>	</a:t>
            </a:r>
            <a:r>
              <a:rPr lang="en-US" sz="2000" dirty="0" smtClean="0"/>
              <a:t>0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“zero”; 1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“sign”</a:t>
            </a:r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b="1" dirty="0" err="1"/>
              <a:t>ALUsrc</a:t>
            </a:r>
            <a:r>
              <a:rPr lang="en-US" sz="2000" b="1" dirty="0"/>
              <a:t>:</a:t>
            </a:r>
            <a:r>
              <a:rPr lang="en-US" sz="2000" dirty="0"/>
              <a:t>	0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busB</a:t>
            </a:r>
            <a:r>
              <a:rPr lang="en-US" sz="2000" dirty="0" smtClean="0"/>
              <a:t>;</a:t>
            </a:r>
            <a:r>
              <a:rPr lang="en-US" sz="2000" dirty="0"/>
              <a:t>	1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imm16</a:t>
            </a:r>
            <a:endParaRPr lang="en-US" sz="2000" dirty="0"/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b="1" dirty="0" err="1"/>
              <a:t>ALUctr</a:t>
            </a:r>
            <a:r>
              <a:rPr lang="en-US" sz="2000" b="1" dirty="0"/>
              <a:t>:</a:t>
            </a:r>
            <a:r>
              <a:rPr lang="en-US" sz="2000" dirty="0"/>
              <a:t>	“ADD”, “SUB”, “OR</a:t>
            </a:r>
            <a:r>
              <a:rPr lang="en-US" sz="2000" dirty="0" smtClean="0"/>
              <a:t>”</a:t>
            </a:r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b="1" dirty="0" err="1" smtClean="0"/>
              <a:t>nPC_sel</a:t>
            </a:r>
            <a:r>
              <a:rPr lang="en-US" sz="2000" b="1" dirty="0" smtClean="0"/>
              <a:t>:</a:t>
            </a:r>
            <a:r>
              <a:rPr lang="en-US" sz="2000" dirty="0" smtClean="0"/>
              <a:t>	0 </a:t>
            </a:r>
            <a:r>
              <a:rPr lang="en-US" sz="2000" dirty="0" smtClean="0">
                <a:sym typeface="Wingdings" pitchFamily="2" charset="2"/>
              </a:rPr>
              <a:t> +4; 1  branch</a:t>
            </a:r>
            <a:endParaRPr lang="en-US" sz="2000" dirty="0"/>
          </a:p>
        </p:txBody>
      </p:sp>
      <p:sp>
        <p:nvSpPr>
          <p:cNvPr id="105" name="Content Placeholder 104"/>
          <p:cNvSpPr>
            <a:spLocks noGrp="1"/>
          </p:cNvSpPr>
          <p:nvPr>
            <p:ph sz="half" idx="2"/>
          </p:nvPr>
        </p:nvSpPr>
        <p:spPr>
          <a:xfrm>
            <a:off x="4648200" y="1178169"/>
            <a:ext cx="4038600" cy="1528762"/>
          </a:xfrm>
        </p:spPr>
        <p:txBody>
          <a:bodyPr/>
          <a:lstStyle/>
          <a:p>
            <a:pPr marL="203200" indent="-203200">
              <a:lnSpc>
                <a:spcPct val="75000"/>
              </a:lnSpc>
              <a:spcBef>
                <a:spcPct val="30000"/>
              </a:spcBef>
              <a:buFont typeface="Arial"/>
              <a:buChar char="•"/>
              <a:tabLst>
                <a:tab pos="1600200" algn="l"/>
              </a:tabLst>
              <a:defRPr/>
            </a:pPr>
            <a:r>
              <a:rPr lang="en-US" sz="2000" b="1" dirty="0" err="1" smtClean="0"/>
              <a:t>MemWr</a:t>
            </a:r>
            <a:r>
              <a:rPr lang="en-US" sz="2000" b="1" dirty="0" smtClean="0"/>
              <a:t>:</a:t>
            </a:r>
            <a:r>
              <a:rPr lang="en-US" sz="2000" dirty="0" smtClean="0"/>
              <a:t>	1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write memory</a:t>
            </a: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buFont typeface="Arial"/>
              <a:buChar char="•"/>
              <a:tabLst>
                <a:tab pos="1600200" algn="l"/>
              </a:tabLst>
              <a:defRPr/>
            </a:pPr>
            <a:r>
              <a:rPr lang="en-US" sz="2000" b="1" dirty="0" err="1" smtClean="0"/>
              <a:t>MemtoReg</a:t>
            </a:r>
            <a:r>
              <a:rPr lang="en-US" sz="2000" b="1" dirty="0" smtClean="0"/>
              <a:t>:</a:t>
            </a:r>
            <a:r>
              <a:rPr lang="en-US" sz="2000" dirty="0" smtClean="0"/>
              <a:t>	0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ALU; 1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Mem</a:t>
            </a:r>
            <a:endParaRPr lang="en-US" sz="2000" dirty="0" smtClean="0"/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buFont typeface="Arial"/>
              <a:buChar char="•"/>
              <a:tabLst>
                <a:tab pos="1600200" algn="l"/>
              </a:tabLst>
              <a:defRPr/>
            </a:pPr>
            <a:r>
              <a:rPr lang="en-US" sz="2000" b="1" dirty="0" err="1" smtClean="0"/>
              <a:t>RegDst</a:t>
            </a:r>
            <a:r>
              <a:rPr lang="en-US" sz="2000" b="1" dirty="0" smtClean="0"/>
              <a:t>:</a:t>
            </a:r>
            <a:r>
              <a:rPr lang="en-US" sz="2000" dirty="0" smtClean="0"/>
              <a:t>	0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“</a:t>
            </a:r>
            <a:r>
              <a:rPr lang="en-US" sz="2000" dirty="0" err="1" smtClean="0"/>
              <a:t>rt</a:t>
            </a:r>
            <a:r>
              <a:rPr lang="en-US" sz="2000" dirty="0" smtClean="0"/>
              <a:t>”; 1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“rd”</a:t>
            </a: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buFont typeface="Arial"/>
              <a:buChar char="•"/>
              <a:tabLst>
                <a:tab pos="1600200" algn="l"/>
              </a:tabLst>
              <a:defRPr/>
            </a:pPr>
            <a:r>
              <a:rPr lang="en-US" sz="2000" b="1" dirty="0" err="1" smtClean="0"/>
              <a:t>RegWr</a:t>
            </a:r>
            <a:r>
              <a:rPr lang="en-US" sz="2000" b="1" dirty="0" smtClean="0"/>
              <a:t>:</a:t>
            </a:r>
            <a:r>
              <a:rPr lang="en-US" sz="2000" dirty="0" smtClean="0"/>
              <a:t>	1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write register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238"/>
          <p:cNvGrpSpPr/>
          <p:nvPr/>
        </p:nvGrpSpPr>
        <p:grpSpPr>
          <a:xfrm>
            <a:off x="1188720" y="2148840"/>
            <a:ext cx="7004839" cy="4327046"/>
            <a:chOff x="1188720" y="2120779"/>
            <a:chExt cx="7004839" cy="4327046"/>
          </a:xfrm>
        </p:grpSpPr>
        <p:sp>
          <p:nvSpPr>
            <p:cNvPr id="240" name="Rectangle 26"/>
            <p:cNvSpPr>
              <a:spLocks noChangeArrowheads="1"/>
            </p:cNvSpPr>
            <p:nvPr/>
          </p:nvSpPr>
          <p:spPr bwMode="auto">
            <a:xfrm>
              <a:off x="5855208" y="4203895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32</a:t>
              </a:r>
            </a:p>
          </p:txBody>
        </p:sp>
        <p:sp>
          <p:nvSpPr>
            <p:cNvPr id="241" name="Rectangle 27"/>
            <p:cNvSpPr>
              <a:spLocks noChangeArrowheads="1"/>
            </p:cNvSpPr>
            <p:nvPr/>
          </p:nvSpPr>
          <p:spPr bwMode="auto">
            <a:xfrm>
              <a:off x="5440680" y="3264408"/>
              <a:ext cx="1199271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ALUctr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2" name="Rectangle 28"/>
            <p:cNvSpPr>
              <a:spLocks noChangeArrowheads="1"/>
            </p:cNvSpPr>
            <p:nvPr/>
          </p:nvSpPr>
          <p:spPr bwMode="auto">
            <a:xfrm>
              <a:off x="1920880" y="4847120"/>
              <a:ext cx="55945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+mn-lt"/>
                </a:rPr>
                <a:t>CLK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43" name="Rectangle 29"/>
            <p:cNvSpPr>
              <a:spLocks noChangeArrowheads="1"/>
            </p:cNvSpPr>
            <p:nvPr/>
          </p:nvSpPr>
          <p:spPr bwMode="auto">
            <a:xfrm>
              <a:off x="1424496" y="4002405"/>
              <a:ext cx="72072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n-lt"/>
                </a:rPr>
                <a:t>busW</a:t>
              </a:r>
              <a:endParaRPr lang="en-US" dirty="0">
                <a:latin typeface="+mn-lt"/>
              </a:endParaRPr>
            </a:p>
          </p:txBody>
        </p:sp>
        <p:sp>
          <p:nvSpPr>
            <p:cNvPr id="244" name="Rectangle 30"/>
            <p:cNvSpPr>
              <a:spLocks noChangeArrowheads="1"/>
            </p:cNvSpPr>
            <p:nvPr/>
          </p:nvSpPr>
          <p:spPr bwMode="auto">
            <a:xfrm>
              <a:off x="1554480" y="3307080"/>
              <a:ext cx="87607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RegWr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5" name="Line 31"/>
            <p:cNvSpPr>
              <a:spLocks noChangeShapeType="1"/>
            </p:cNvSpPr>
            <p:nvPr/>
          </p:nvSpPr>
          <p:spPr bwMode="auto">
            <a:xfrm flipH="1">
              <a:off x="1734058" y="4321492"/>
              <a:ext cx="88900" cy="128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6" name="Rectangle 32"/>
            <p:cNvSpPr>
              <a:spLocks noChangeArrowheads="1"/>
            </p:cNvSpPr>
            <p:nvPr/>
          </p:nvSpPr>
          <p:spPr bwMode="auto">
            <a:xfrm>
              <a:off x="1586421" y="4421505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32</a:t>
              </a:r>
            </a:p>
          </p:txBody>
        </p:sp>
        <p:sp>
          <p:nvSpPr>
            <p:cNvPr id="247" name="Line 33"/>
            <p:cNvSpPr>
              <a:spLocks noChangeShapeType="1"/>
            </p:cNvSpPr>
            <p:nvPr/>
          </p:nvSpPr>
          <p:spPr bwMode="auto">
            <a:xfrm flipH="1">
              <a:off x="4559808" y="4145280"/>
              <a:ext cx="8890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8" name="Rectangle 34"/>
            <p:cNvSpPr>
              <a:spLocks noChangeArrowheads="1"/>
            </p:cNvSpPr>
            <p:nvPr/>
          </p:nvSpPr>
          <p:spPr bwMode="auto">
            <a:xfrm>
              <a:off x="4407408" y="3840480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32</a:t>
              </a:r>
            </a:p>
          </p:txBody>
        </p:sp>
        <p:sp>
          <p:nvSpPr>
            <p:cNvPr id="249" name="Rectangle 35"/>
            <p:cNvSpPr>
              <a:spLocks noChangeArrowheads="1"/>
            </p:cNvSpPr>
            <p:nvPr/>
          </p:nvSpPr>
          <p:spPr bwMode="auto">
            <a:xfrm>
              <a:off x="3613658" y="3840480"/>
              <a:ext cx="717550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busA</a:t>
              </a:r>
            </a:p>
          </p:txBody>
        </p:sp>
        <p:sp>
          <p:nvSpPr>
            <p:cNvPr id="250" name="Line 36"/>
            <p:cNvSpPr>
              <a:spLocks noChangeShapeType="1"/>
            </p:cNvSpPr>
            <p:nvPr/>
          </p:nvSpPr>
          <p:spPr bwMode="auto">
            <a:xfrm flipV="1">
              <a:off x="3874008" y="467868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1" name="Rectangle 37"/>
            <p:cNvSpPr>
              <a:spLocks noChangeArrowheads="1"/>
            </p:cNvSpPr>
            <p:nvPr/>
          </p:nvSpPr>
          <p:spPr bwMode="auto">
            <a:xfrm>
              <a:off x="3718433" y="4802505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32</a:t>
              </a:r>
            </a:p>
          </p:txBody>
        </p:sp>
        <p:sp>
          <p:nvSpPr>
            <p:cNvPr id="252" name="Rectangle 38"/>
            <p:cNvSpPr>
              <a:spLocks noChangeArrowheads="1"/>
            </p:cNvSpPr>
            <p:nvPr/>
          </p:nvSpPr>
          <p:spPr bwMode="auto">
            <a:xfrm>
              <a:off x="3645408" y="4373880"/>
              <a:ext cx="70326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busB</a:t>
              </a:r>
            </a:p>
          </p:txBody>
        </p:sp>
        <p:sp>
          <p:nvSpPr>
            <p:cNvPr id="253" name="Line 39"/>
            <p:cNvSpPr>
              <a:spLocks noChangeShapeType="1"/>
            </p:cNvSpPr>
            <p:nvPr/>
          </p:nvSpPr>
          <p:spPr bwMode="auto">
            <a:xfrm flipV="1">
              <a:off x="3264408" y="3684905"/>
              <a:ext cx="13970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4" name="Line 40"/>
            <p:cNvSpPr>
              <a:spLocks noChangeShapeType="1"/>
            </p:cNvSpPr>
            <p:nvPr/>
          </p:nvSpPr>
          <p:spPr bwMode="auto">
            <a:xfrm flipV="1">
              <a:off x="2515108" y="3684905"/>
              <a:ext cx="13970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5" name="Rectangle 41"/>
            <p:cNvSpPr>
              <a:spLocks noChangeArrowheads="1"/>
            </p:cNvSpPr>
            <p:nvPr/>
          </p:nvSpPr>
          <p:spPr bwMode="auto">
            <a:xfrm>
              <a:off x="2372233" y="3535680"/>
              <a:ext cx="287338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56" name="Line 42"/>
            <p:cNvSpPr>
              <a:spLocks noChangeShapeType="1"/>
            </p:cNvSpPr>
            <p:nvPr/>
          </p:nvSpPr>
          <p:spPr bwMode="auto">
            <a:xfrm flipV="1">
              <a:off x="2896108" y="3684905"/>
              <a:ext cx="13970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7" name="Rectangle 43"/>
            <p:cNvSpPr>
              <a:spLocks noChangeArrowheads="1"/>
            </p:cNvSpPr>
            <p:nvPr/>
          </p:nvSpPr>
          <p:spPr bwMode="auto">
            <a:xfrm>
              <a:off x="2731008" y="3535680"/>
              <a:ext cx="287338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58" name="Rectangle 44"/>
            <p:cNvSpPr>
              <a:spLocks noChangeArrowheads="1"/>
            </p:cNvSpPr>
            <p:nvPr/>
          </p:nvSpPr>
          <p:spPr bwMode="auto">
            <a:xfrm>
              <a:off x="2310321" y="3911917"/>
              <a:ext cx="475901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latin typeface="+mn-lt"/>
                </a:rPr>
                <a:t>RW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59" name="Rectangle 45"/>
            <p:cNvSpPr>
              <a:spLocks noChangeArrowheads="1"/>
            </p:cNvSpPr>
            <p:nvPr/>
          </p:nvSpPr>
          <p:spPr bwMode="auto">
            <a:xfrm>
              <a:off x="2767521" y="3911917"/>
              <a:ext cx="41357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latin typeface="+mn-lt"/>
                </a:rPr>
                <a:t>RA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60" name="Rectangle 46"/>
            <p:cNvSpPr>
              <a:spLocks noChangeArrowheads="1"/>
            </p:cNvSpPr>
            <p:nvPr/>
          </p:nvSpPr>
          <p:spPr bwMode="auto">
            <a:xfrm>
              <a:off x="3148521" y="3911917"/>
              <a:ext cx="40716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latin typeface="+mn-lt"/>
                </a:rPr>
                <a:t>RB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61" name="Rectangle 48"/>
            <p:cNvSpPr>
              <a:spLocks noChangeArrowheads="1"/>
            </p:cNvSpPr>
            <p:nvPr/>
          </p:nvSpPr>
          <p:spPr bwMode="auto">
            <a:xfrm>
              <a:off x="2731008" y="3307080"/>
              <a:ext cx="34955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rs</a:t>
              </a:r>
              <a:endParaRPr lang="en-US" dirty="0">
                <a:latin typeface="+mn-lt"/>
              </a:endParaRPr>
            </a:p>
          </p:txBody>
        </p:sp>
        <p:sp>
          <p:nvSpPr>
            <p:cNvPr id="262" name="Rectangle 49"/>
            <p:cNvSpPr>
              <a:spLocks noChangeArrowheads="1"/>
            </p:cNvSpPr>
            <p:nvPr/>
          </p:nvSpPr>
          <p:spPr bwMode="auto">
            <a:xfrm>
              <a:off x="2562733" y="2545080"/>
              <a:ext cx="340539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rt</a:t>
              </a:r>
              <a:endParaRPr lang="en-US" dirty="0">
                <a:latin typeface="+mn-lt"/>
              </a:endParaRPr>
            </a:p>
          </p:txBody>
        </p:sp>
        <p:sp>
          <p:nvSpPr>
            <p:cNvPr id="263" name="Rectangle 50"/>
            <p:cNvSpPr>
              <a:spLocks noChangeArrowheads="1"/>
            </p:cNvSpPr>
            <p:nvPr/>
          </p:nvSpPr>
          <p:spPr bwMode="auto">
            <a:xfrm>
              <a:off x="3140176" y="3307080"/>
              <a:ext cx="340539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dirty="0" err="1" smtClean="0">
                  <a:latin typeface="+mn-lt"/>
                </a:rPr>
                <a:t>rt</a:t>
              </a:r>
              <a:endParaRPr lang="en-US" dirty="0">
                <a:latin typeface="+mn-lt"/>
              </a:endParaRPr>
            </a:p>
          </p:txBody>
        </p:sp>
        <p:sp>
          <p:nvSpPr>
            <p:cNvPr id="264" name="Rectangle 51"/>
            <p:cNvSpPr>
              <a:spLocks noChangeArrowheads="1"/>
            </p:cNvSpPr>
            <p:nvPr/>
          </p:nvSpPr>
          <p:spPr bwMode="auto">
            <a:xfrm>
              <a:off x="2130933" y="2545080"/>
              <a:ext cx="38134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rd</a:t>
              </a:r>
              <a:endParaRPr lang="en-US" dirty="0">
                <a:latin typeface="+mn-lt"/>
              </a:endParaRPr>
            </a:p>
          </p:txBody>
        </p:sp>
        <p:sp>
          <p:nvSpPr>
            <p:cNvPr id="265" name="Rectangle 52"/>
            <p:cNvSpPr>
              <a:spLocks noChangeArrowheads="1"/>
            </p:cNvSpPr>
            <p:nvPr/>
          </p:nvSpPr>
          <p:spPr bwMode="auto">
            <a:xfrm>
              <a:off x="1188720" y="2545080"/>
              <a:ext cx="907942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RegDst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6" name="Rectangle 53"/>
            <p:cNvSpPr>
              <a:spLocks noChangeArrowheads="1"/>
            </p:cNvSpPr>
            <p:nvPr/>
          </p:nvSpPr>
          <p:spPr bwMode="auto">
            <a:xfrm rot="5400000">
              <a:off x="3084655" y="5424033"/>
              <a:ext cx="1042416" cy="3566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b="1" dirty="0" smtClean="0">
                  <a:latin typeface="+mn-lt"/>
                </a:rPr>
                <a:t>Extender</a:t>
              </a:r>
              <a:endParaRPr lang="en-US" b="1" dirty="0">
                <a:latin typeface="+mn-lt"/>
              </a:endParaRPr>
            </a:p>
          </p:txBody>
        </p:sp>
        <p:sp>
          <p:nvSpPr>
            <p:cNvPr id="267" name="Rectangle 55"/>
            <p:cNvSpPr>
              <a:spLocks noChangeArrowheads="1"/>
            </p:cNvSpPr>
            <p:nvPr/>
          </p:nvSpPr>
          <p:spPr bwMode="auto">
            <a:xfrm>
              <a:off x="3950208" y="5640705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32</a:t>
              </a:r>
            </a:p>
          </p:txBody>
        </p:sp>
        <p:sp>
          <p:nvSpPr>
            <p:cNvPr id="268" name="Line 56"/>
            <p:cNvSpPr>
              <a:spLocks noChangeShapeType="1"/>
            </p:cNvSpPr>
            <p:nvPr/>
          </p:nvSpPr>
          <p:spPr bwMode="auto">
            <a:xfrm flipH="1">
              <a:off x="4102608" y="5539105"/>
              <a:ext cx="8890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9" name="Line 57"/>
            <p:cNvSpPr>
              <a:spLocks noChangeShapeType="1"/>
            </p:cNvSpPr>
            <p:nvPr/>
          </p:nvSpPr>
          <p:spPr bwMode="auto">
            <a:xfrm flipH="1">
              <a:off x="3023108" y="5540692"/>
              <a:ext cx="88900" cy="128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0" name="Rectangle 58"/>
            <p:cNvSpPr>
              <a:spLocks noChangeArrowheads="1"/>
            </p:cNvSpPr>
            <p:nvPr/>
          </p:nvSpPr>
          <p:spPr bwMode="auto">
            <a:xfrm>
              <a:off x="2807208" y="5640705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16</a:t>
              </a:r>
            </a:p>
          </p:txBody>
        </p:sp>
        <p:sp>
          <p:nvSpPr>
            <p:cNvPr id="271" name="Rectangle 59"/>
            <p:cNvSpPr>
              <a:spLocks noChangeArrowheads="1"/>
            </p:cNvSpPr>
            <p:nvPr/>
          </p:nvSpPr>
          <p:spPr bwMode="auto">
            <a:xfrm>
              <a:off x="1892808" y="5364480"/>
              <a:ext cx="9112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>
                  <a:latin typeface="+mn-lt"/>
                </a:rPr>
                <a:t>imm16</a:t>
              </a:r>
            </a:p>
          </p:txBody>
        </p:sp>
        <p:sp>
          <p:nvSpPr>
            <p:cNvPr id="272" name="Rectangle 60"/>
            <p:cNvSpPr>
              <a:spLocks noChangeArrowheads="1"/>
            </p:cNvSpPr>
            <p:nvPr/>
          </p:nvSpPr>
          <p:spPr bwMode="auto">
            <a:xfrm>
              <a:off x="4114800" y="5943600"/>
              <a:ext cx="91243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ALUSrc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3" name="Rectangle 61"/>
            <p:cNvSpPr>
              <a:spLocks noChangeArrowheads="1"/>
            </p:cNvSpPr>
            <p:nvPr/>
          </p:nvSpPr>
          <p:spPr bwMode="auto">
            <a:xfrm>
              <a:off x="2560320" y="6050280"/>
              <a:ext cx="810287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ExtOp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4" name="Line 62"/>
            <p:cNvSpPr>
              <a:spLocks noChangeShapeType="1"/>
            </p:cNvSpPr>
            <p:nvPr/>
          </p:nvSpPr>
          <p:spPr bwMode="auto">
            <a:xfrm flipV="1">
              <a:off x="7531608" y="3931920"/>
              <a:ext cx="0" cy="475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5" name="Rectangle 63"/>
            <p:cNvSpPr>
              <a:spLocks noChangeArrowheads="1"/>
            </p:cNvSpPr>
            <p:nvPr/>
          </p:nvSpPr>
          <p:spPr bwMode="auto">
            <a:xfrm>
              <a:off x="6858000" y="3566160"/>
              <a:ext cx="1335559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MemtoReg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6" name="Rectangle 64"/>
            <p:cNvSpPr>
              <a:spLocks noChangeArrowheads="1"/>
            </p:cNvSpPr>
            <p:nvPr/>
          </p:nvSpPr>
          <p:spPr bwMode="auto">
            <a:xfrm>
              <a:off x="5224303" y="5909912"/>
              <a:ext cx="55945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+mn-lt"/>
                </a:rPr>
                <a:t>CLK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77" name="Rectangle 65"/>
            <p:cNvSpPr>
              <a:spLocks noChangeArrowheads="1"/>
            </p:cNvSpPr>
            <p:nvPr/>
          </p:nvSpPr>
          <p:spPr bwMode="auto">
            <a:xfrm>
              <a:off x="5073160" y="5364480"/>
              <a:ext cx="935038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Data In</a:t>
              </a:r>
            </a:p>
          </p:txBody>
        </p:sp>
        <p:sp>
          <p:nvSpPr>
            <p:cNvPr id="278" name="Line 66"/>
            <p:cNvSpPr>
              <a:spLocks noChangeShapeType="1"/>
            </p:cNvSpPr>
            <p:nvPr/>
          </p:nvSpPr>
          <p:spPr bwMode="auto">
            <a:xfrm flipH="1">
              <a:off x="5520246" y="5283517"/>
              <a:ext cx="88900" cy="128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Rectangle 67"/>
            <p:cNvSpPr>
              <a:spLocks noChangeArrowheads="1"/>
            </p:cNvSpPr>
            <p:nvPr/>
          </p:nvSpPr>
          <p:spPr bwMode="auto">
            <a:xfrm>
              <a:off x="5550408" y="5059680"/>
              <a:ext cx="39052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32</a:t>
              </a:r>
            </a:p>
          </p:txBody>
        </p:sp>
        <p:sp>
          <p:nvSpPr>
            <p:cNvPr id="280" name="Line 68"/>
            <p:cNvSpPr>
              <a:spLocks noChangeShapeType="1"/>
            </p:cNvSpPr>
            <p:nvPr/>
          </p:nvSpPr>
          <p:spPr bwMode="auto">
            <a:xfrm flipV="1">
              <a:off x="6223508" y="4224528"/>
              <a:ext cx="12700" cy="93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1" name="Rectangle 69"/>
            <p:cNvSpPr>
              <a:spLocks noChangeArrowheads="1"/>
            </p:cNvSpPr>
            <p:nvPr/>
          </p:nvSpPr>
          <p:spPr bwMode="auto">
            <a:xfrm>
              <a:off x="5760720" y="3840480"/>
              <a:ext cx="1045672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MemWr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2121408" y="2973705"/>
              <a:ext cx="838200" cy="336550"/>
              <a:chOff x="2640" y="1422"/>
              <a:chExt cx="528" cy="212"/>
            </a:xfrm>
          </p:grpSpPr>
          <p:sp>
            <p:nvSpPr>
              <p:cNvPr id="338" name="Rectangle 71"/>
              <p:cNvSpPr>
                <a:spLocks noChangeArrowheads="1"/>
              </p:cNvSpPr>
              <p:nvPr/>
            </p:nvSpPr>
            <p:spPr bwMode="auto">
              <a:xfrm>
                <a:off x="2928" y="1422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339" name="Rectangle 72"/>
              <p:cNvSpPr>
                <a:spLocks noChangeArrowheads="1"/>
              </p:cNvSpPr>
              <p:nvPr/>
            </p:nvSpPr>
            <p:spPr bwMode="auto">
              <a:xfrm>
                <a:off x="2688" y="1422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340" name="Freeform 73"/>
              <p:cNvSpPr>
                <a:spLocks/>
              </p:cNvSpPr>
              <p:nvPr/>
            </p:nvSpPr>
            <p:spPr bwMode="auto">
              <a:xfrm>
                <a:off x="2640" y="1440"/>
                <a:ext cx="528" cy="192"/>
              </a:xfrm>
              <a:custGeom>
                <a:avLst/>
                <a:gdLst>
                  <a:gd name="T0" fmla="*/ 0 w 528"/>
                  <a:gd name="T1" fmla="*/ 0 h 192"/>
                  <a:gd name="T2" fmla="*/ 48 w 528"/>
                  <a:gd name="T3" fmla="*/ 192 h 192"/>
                  <a:gd name="T4" fmla="*/ 480 w 528"/>
                  <a:gd name="T5" fmla="*/ 192 h 192"/>
                  <a:gd name="T6" fmla="*/ 528 w 528"/>
                  <a:gd name="T7" fmla="*/ 0 h 192"/>
                  <a:gd name="T8" fmla="*/ 0 w 528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192"/>
                  <a:gd name="T17" fmla="*/ 528 w 52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192">
                    <a:moveTo>
                      <a:pt x="0" y="0"/>
                    </a:moveTo>
                    <a:lnTo>
                      <a:pt x="48" y="192"/>
                    </a:lnTo>
                    <a:lnTo>
                      <a:pt x="480" y="192"/>
                    </a:lnTo>
                    <a:lnTo>
                      <a:pt x="52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83" name="Rectangle 74"/>
            <p:cNvSpPr>
              <a:spLocks noChangeArrowheads="1"/>
            </p:cNvSpPr>
            <p:nvPr/>
          </p:nvSpPr>
          <p:spPr bwMode="auto">
            <a:xfrm>
              <a:off x="2121408" y="3916680"/>
              <a:ext cx="1447800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b="1" dirty="0" err="1" smtClean="0">
                  <a:latin typeface="+mn-lt"/>
                </a:rPr>
                <a:t>RegFile</a:t>
              </a:r>
              <a:endParaRPr lang="en-US" sz="2000" b="1" dirty="0">
                <a:latin typeface="+mn-lt"/>
              </a:endParaRPr>
            </a:p>
          </p:txBody>
        </p:sp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4429633" y="4526280"/>
              <a:ext cx="358775" cy="1219200"/>
              <a:chOff x="3518" y="2640"/>
              <a:chExt cx="226" cy="768"/>
            </a:xfrm>
          </p:grpSpPr>
          <p:sp>
            <p:nvSpPr>
              <p:cNvPr id="335" name="Rectangle 76"/>
              <p:cNvSpPr>
                <a:spLocks noChangeArrowheads="1"/>
              </p:cNvSpPr>
              <p:nvPr/>
            </p:nvSpPr>
            <p:spPr bwMode="auto">
              <a:xfrm>
                <a:off x="3518" y="2696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0</a:t>
                </a:r>
              </a:p>
            </p:txBody>
          </p:sp>
          <p:sp>
            <p:nvSpPr>
              <p:cNvPr id="336" name="Rectangle 77"/>
              <p:cNvSpPr>
                <a:spLocks noChangeArrowheads="1"/>
              </p:cNvSpPr>
              <p:nvPr/>
            </p:nvSpPr>
            <p:spPr bwMode="auto">
              <a:xfrm>
                <a:off x="3518" y="3187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337" name="Freeform 78"/>
              <p:cNvSpPr>
                <a:spLocks/>
              </p:cNvSpPr>
              <p:nvPr/>
            </p:nvSpPr>
            <p:spPr bwMode="auto">
              <a:xfrm>
                <a:off x="3552" y="2640"/>
                <a:ext cx="192" cy="768"/>
              </a:xfrm>
              <a:custGeom>
                <a:avLst/>
                <a:gdLst>
                  <a:gd name="T0" fmla="*/ 0 w 192"/>
                  <a:gd name="T1" fmla="*/ 0 h 768"/>
                  <a:gd name="T2" fmla="*/ 0 w 192"/>
                  <a:gd name="T3" fmla="*/ 768 h 768"/>
                  <a:gd name="T4" fmla="*/ 192 w 192"/>
                  <a:gd name="T5" fmla="*/ 672 h 768"/>
                  <a:gd name="T6" fmla="*/ 192 w 192"/>
                  <a:gd name="T7" fmla="*/ 96 h 768"/>
                  <a:gd name="T8" fmla="*/ 0 w 192"/>
                  <a:gd name="T9" fmla="*/ 0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768"/>
                  <a:gd name="T17" fmla="*/ 192 w 192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92" y="672"/>
                    </a:lnTo>
                    <a:lnTo>
                      <a:pt x="192" y="9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79"/>
            <p:cNvGrpSpPr>
              <a:grpSpLocks/>
            </p:cNvGrpSpPr>
            <p:nvPr/>
          </p:nvGrpSpPr>
          <p:grpSpPr bwMode="auto">
            <a:xfrm>
              <a:off x="5293233" y="3916680"/>
              <a:ext cx="485775" cy="1143000"/>
              <a:chOff x="4009" y="2304"/>
              <a:chExt cx="306" cy="720"/>
            </a:xfrm>
          </p:grpSpPr>
          <p:sp>
            <p:nvSpPr>
              <p:cNvPr id="332" name="Rectangle 80"/>
              <p:cNvSpPr>
                <a:spLocks noChangeArrowheads="1"/>
              </p:cNvSpPr>
              <p:nvPr/>
            </p:nvSpPr>
            <p:spPr bwMode="auto">
              <a:xfrm>
                <a:off x="4009" y="2322"/>
                <a:ext cx="115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endParaRPr lang="en-US" sz="1600" b="1">
                  <a:latin typeface="+mn-lt"/>
                </a:endParaRPr>
              </a:p>
            </p:txBody>
          </p:sp>
          <p:sp>
            <p:nvSpPr>
              <p:cNvPr id="333" name="Rectangle 81"/>
              <p:cNvSpPr>
                <a:spLocks noChangeArrowheads="1"/>
              </p:cNvSpPr>
              <p:nvPr/>
            </p:nvSpPr>
            <p:spPr bwMode="auto">
              <a:xfrm rot="5400000">
                <a:off x="3999" y="2542"/>
                <a:ext cx="35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+mn-lt"/>
                  </a:rPr>
                  <a:t>ALU</a:t>
                </a:r>
              </a:p>
            </p:txBody>
          </p:sp>
          <p:sp>
            <p:nvSpPr>
              <p:cNvPr id="334" name="Freeform 82"/>
              <p:cNvSpPr>
                <a:spLocks/>
              </p:cNvSpPr>
              <p:nvPr/>
            </p:nvSpPr>
            <p:spPr bwMode="auto">
              <a:xfrm>
                <a:off x="4032" y="2304"/>
                <a:ext cx="283" cy="720"/>
              </a:xfrm>
              <a:custGeom>
                <a:avLst/>
                <a:gdLst>
                  <a:gd name="T0" fmla="*/ 0 w 240"/>
                  <a:gd name="T1" fmla="*/ 0 h 672"/>
                  <a:gd name="T2" fmla="*/ 0 w 240"/>
                  <a:gd name="T3" fmla="*/ 331 h 672"/>
                  <a:gd name="T4" fmla="*/ 67 w 240"/>
                  <a:gd name="T5" fmla="*/ 386 h 672"/>
                  <a:gd name="T6" fmla="*/ 0 w 240"/>
                  <a:gd name="T7" fmla="*/ 440 h 672"/>
                  <a:gd name="T8" fmla="*/ 0 w 240"/>
                  <a:gd name="T9" fmla="*/ 771 h 672"/>
                  <a:gd name="T10" fmla="*/ 334 w 240"/>
                  <a:gd name="T11" fmla="*/ 551 h 672"/>
                  <a:gd name="T12" fmla="*/ 334 w 240"/>
                  <a:gd name="T13" fmla="*/ 221 h 672"/>
                  <a:gd name="T14" fmla="*/ 0 w 240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672"/>
                  <a:gd name="T26" fmla="*/ 240 w 240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672">
                    <a:moveTo>
                      <a:pt x="0" y="0"/>
                    </a:moveTo>
                    <a:lnTo>
                      <a:pt x="0" y="288"/>
                    </a:lnTo>
                    <a:lnTo>
                      <a:pt x="48" y="336"/>
                    </a:lnTo>
                    <a:lnTo>
                      <a:pt x="0" y="384"/>
                    </a:lnTo>
                    <a:lnTo>
                      <a:pt x="0" y="672"/>
                    </a:lnTo>
                    <a:lnTo>
                      <a:pt x="240" y="480"/>
                    </a:lnTo>
                    <a:lnTo>
                      <a:pt x="240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86" name="Rectangle 83"/>
            <p:cNvSpPr>
              <a:spLocks noChangeArrowheads="1"/>
            </p:cNvSpPr>
            <p:nvPr/>
          </p:nvSpPr>
          <p:spPr bwMode="auto">
            <a:xfrm>
              <a:off x="7325233" y="4421505"/>
              <a:ext cx="287338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0</a:t>
              </a:r>
            </a:p>
          </p:txBody>
        </p:sp>
        <p:sp>
          <p:nvSpPr>
            <p:cNvPr id="287" name="Rectangle 84"/>
            <p:cNvSpPr>
              <a:spLocks noChangeArrowheads="1"/>
            </p:cNvSpPr>
            <p:nvPr/>
          </p:nvSpPr>
          <p:spPr bwMode="auto">
            <a:xfrm>
              <a:off x="7325233" y="5412105"/>
              <a:ext cx="287338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88" name="Freeform 85"/>
            <p:cNvSpPr>
              <a:spLocks/>
            </p:cNvSpPr>
            <p:nvPr/>
          </p:nvSpPr>
          <p:spPr bwMode="auto">
            <a:xfrm>
              <a:off x="7379208" y="4297680"/>
              <a:ext cx="304800" cy="1600200"/>
            </a:xfrm>
            <a:custGeom>
              <a:avLst/>
              <a:gdLst>
                <a:gd name="T0" fmla="*/ 0 w 192"/>
                <a:gd name="T1" fmla="*/ 0 h 1008"/>
                <a:gd name="T2" fmla="*/ 0 w 192"/>
                <a:gd name="T3" fmla="*/ 2147483647 h 1008"/>
                <a:gd name="T4" fmla="*/ 483870000 w 192"/>
                <a:gd name="T5" fmla="*/ 2147483647 h 1008"/>
                <a:gd name="T6" fmla="*/ 483870000 w 192"/>
                <a:gd name="T7" fmla="*/ 362902500 h 1008"/>
                <a:gd name="T8" fmla="*/ 0 w 192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008"/>
                <a:gd name="T17" fmla="*/ 192 w 192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008">
                  <a:moveTo>
                    <a:pt x="0" y="0"/>
                  </a:moveTo>
                  <a:lnTo>
                    <a:pt x="0" y="1008"/>
                  </a:lnTo>
                  <a:lnTo>
                    <a:pt x="192" y="864"/>
                  </a:lnTo>
                  <a:lnTo>
                    <a:pt x="192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9" name="Rectangle 86"/>
            <p:cNvSpPr>
              <a:spLocks noChangeArrowheads="1"/>
            </p:cNvSpPr>
            <p:nvPr/>
          </p:nvSpPr>
          <p:spPr bwMode="auto">
            <a:xfrm>
              <a:off x="5921883" y="5159692"/>
              <a:ext cx="1127125" cy="112871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b="1" dirty="0" smtClean="0">
                  <a:latin typeface="+mn-lt"/>
                </a:rPr>
                <a:t>Data</a:t>
              </a:r>
            </a:p>
            <a:p>
              <a:pPr algn="ctr">
                <a:defRPr/>
              </a:pPr>
              <a:r>
                <a:rPr lang="en-US" sz="2000" b="1" dirty="0" smtClean="0"/>
                <a:t>Memory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90" name="Rectangle 87"/>
            <p:cNvSpPr>
              <a:spLocks noChangeArrowheads="1"/>
            </p:cNvSpPr>
            <p:nvPr/>
          </p:nvSpPr>
          <p:spPr bwMode="auto">
            <a:xfrm>
              <a:off x="5902833" y="5107305"/>
              <a:ext cx="638175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n-lt"/>
                </a:rPr>
                <a:t>WrEn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91" name="Rectangle 88"/>
            <p:cNvSpPr>
              <a:spLocks noChangeArrowheads="1"/>
            </p:cNvSpPr>
            <p:nvPr/>
          </p:nvSpPr>
          <p:spPr bwMode="auto">
            <a:xfrm>
              <a:off x="6514021" y="5107305"/>
              <a:ext cx="58830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dirty="0" err="1" smtClean="0">
                  <a:latin typeface="+mn-lt"/>
                </a:rPr>
                <a:t>Addr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92" name="Line 90"/>
            <p:cNvSpPr>
              <a:spLocks noChangeShapeType="1"/>
            </p:cNvSpPr>
            <p:nvPr/>
          </p:nvSpPr>
          <p:spPr bwMode="auto">
            <a:xfrm>
              <a:off x="5931408" y="6050280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3" name="Line 91"/>
            <p:cNvSpPr>
              <a:spLocks noChangeShapeType="1"/>
            </p:cNvSpPr>
            <p:nvPr/>
          </p:nvSpPr>
          <p:spPr bwMode="auto">
            <a:xfrm flipH="1">
              <a:off x="5931408" y="6126480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4" name="Line 92"/>
            <p:cNvSpPr>
              <a:spLocks noChangeShapeType="1"/>
            </p:cNvSpPr>
            <p:nvPr/>
          </p:nvSpPr>
          <p:spPr bwMode="auto">
            <a:xfrm>
              <a:off x="2350008" y="284988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5" name="Line 93"/>
            <p:cNvSpPr>
              <a:spLocks noChangeShapeType="1"/>
            </p:cNvSpPr>
            <p:nvPr/>
          </p:nvSpPr>
          <p:spPr bwMode="auto">
            <a:xfrm>
              <a:off x="2731008" y="284988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6" name="Freeform 94"/>
            <p:cNvSpPr>
              <a:spLocks/>
            </p:cNvSpPr>
            <p:nvPr/>
          </p:nvSpPr>
          <p:spPr bwMode="auto">
            <a:xfrm>
              <a:off x="1816608" y="2926080"/>
              <a:ext cx="304800" cy="228600"/>
            </a:xfrm>
            <a:custGeom>
              <a:avLst/>
              <a:gdLst>
                <a:gd name="T0" fmla="*/ 0 w 192"/>
                <a:gd name="T1" fmla="*/ 0 h 336"/>
                <a:gd name="T2" fmla="*/ 0 w 192"/>
                <a:gd name="T3" fmla="*/ 155529643 h 336"/>
                <a:gd name="T4" fmla="*/ 483870000 w 192"/>
                <a:gd name="T5" fmla="*/ 155529643 h 336"/>
                <a:gd name="T6" fmla="*/ 0 60000 65536"/>
                <a:gd name="T7" fmla="*/ 0 60000 65536"/>
                <a:gd name="T8" fmla="*/ 0 60000 65536"/>
                <a:gd name="T9" fmla="*/ 0 w 192"/>
                <a:gd name="T10" fmla="*/ 0 h 336"/>
                <a:gd name="T11" fmla="*/ 192 w 19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36">
                  <a:moveTo>
                    <a:pt x="0" y="0"/>
                  </a:moveTo>
                  <a:lnTo>
                    <a:pt x="0" y="336"/>
                  </a:lnTo>
                  <a:lnTo>
                    <a:pt x="192" y="33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7" name="Line 95"/>
            <p:cNvSpPr>
              <a:spLocks noChangeShapeType="1"/>
            </p:cNvSpPr>
            <p:nvPr/>
          </p:nvSpPr>
          <p:spPr bwMode="auto">
            <a:xfrm>
              <a:off x="2273808" y="368808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8" name="Line 96"/>
            <p:cNvSpPr>
              <a:spLocks noChangeShapeType="1"/>
            </p:cNvSpPr>
            <p:nvPr/>
          </p:nvSpPr>
          <p:spPr bwMode="auto">
            <a:xfrm>
              <a:off x="2578608" y="330708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9" name="Line 97"/>
            <p:cNvSpPr>
              <a:spLocks noChangeShapeType="1"/>
            </p:cNvSpPr>
            <p:nvPr/>
          </p:nvSpPr>
          <p:spPr bwMode="auto">
            <a:xfrm>
              <a:off x="2959608" y="361188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0" name="Line 98"/>
            <p:cNvSpPr>
              <a:spLocks noChangeShapeType="1"/>
            </p:cNvSpPr>
            <p:nvPr/>
          </p:nvSpPr>
          <p:spPr bwMode="auto">
            <a:xfrm>
              <a:off x="3340608" y="361188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1" name="Rectangle 99"/>
            <p:cNvSpPr>
              <a:spLocks noChangeArrowheads="1"/>
            </p:cNvSpPr>
            <p:nvPr/>
          </p:nvSpPr>
          <p:spPr bwMode="auto">
            <a:xfrm>
              <a:off x="3134233" y="3535680"/>
              <a:ext cx="287338" cy="334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302" name="Line 100"/>
            <p:cNvSpPr>
              <a:spLocks noChangeShapeType="1"/>
            </p:cNvSpPr>
            <p:nvPr/>
          </p:nvSpPr>
          <p:spPr bwMode="auto">
            <a:xfrm>
              <a:off x="3569208" y="4221480"/>
              <a:ext cx="1752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3" name="Line 101"/>
            <p:cNvSpPr>
              <a:spLocks noChangeShapeType="1"/>
            </p:cNvSpPr>
            <p:nvPr/>
          </p:nvSpPr>
          <p:spPr bwMode="auto">
            <a:xfrm>
              <a:off x="5626608" y="3621024"/>
              <a:ext cx="0" cy="484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4" name="Line 102"/>
            <p:cNvSpPr>
              <a:spLocks noChangeShapeType="1"/>
            </p:cNvSpPr>
            <p:nvPr/>
          </p:nvSpPr>
          <p:spPr bwMode="auto">
            <a:xfrm>
              <a:off x="3569208" y="4754880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5" name="Line 103"/>
            <p:cNvSpPr>
              <a:spLocks noChangeShapeType="1"/>
            </p:cNvSpPr>
            <p:nvPr/>
          </p:nvSpPr>
          <p:spPr bwMode="auto">
            <a:xfrm>
              <a:off x="4788408" y="4907280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6" name="Line 104"/>
            <p:cNvSpPr>
              <a:spLocks noChangeShapeType="1"/>
            </p:cNvSpPr>
            <p:nvPr/>
          </p:nvSpPr>
          <p:spPr bwMode="auto">
            <a:xfrm>
              <a:off x="3797808" y="559308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7" name="Line 105"/>
            <p:cNvSpPr>
              <a:spLocks noChangeShapeType="1"/>
            </p:cNvSpPr>
            <p:nvPr/>
          </p:nvSpPr>
          <p:spPr bwMode="auto">
            <a:xfrm>
              <a:off x="2731008" y="559308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8" name="Line 106"/>
            <p:cNvSpPr>
              <a:spLocks noChangeShapeType="1"/>
            </p:cNvSpPr>
            <p:nvPr/>
          </p:nvSpPr>
          <p:spPr bwMode="auto">
            <a:xfrm flipH="1">
              <a:off x="2350008" y="4754880"/>
              <a:ext cx="762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9" name="Line 107"/>
            <p:cNvSpPr>
              <a:spLocks noChangeShapeType="1"/>
            </p:cNvSpPr>
            <p:nvPr/>
          </p:nvSpPr>
          <p:spPr bwMode="auto">
            <a:xfrm>
              <a:off x="2426208" y="4754880"/>
              <a:ext cx="762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0" name="Line 108"/>
            <p:cNvSpPr>
              <a:spLocks noChangeShapeType="1"/>
            </p:cNvSpPr>
            <p:nvPr/>
          </p:nvSpPr>
          <p:spPr bwMode="auto">
            <a:xfrm>
              <a:off x="2426208" y="490728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1" name="Line 110"/>
            <p:cNvSpPr>
              <a:spLocks noChangeShapeType="1"/>
            </p:cNvSpPr>
            <p:nvPr/>
          </p:nvSpPr>
          <p:spPr bwMode="auto">
            <a:xfrm flipV="1">
              <a:off x="4636008" y="566928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2" name="Line 111"/>
            <p:cNvSpPr>
              <a:spLocks noChangeShapeType="1"/>
            </p:cNvSpPr>
            <p:nvPr/>
          </p:nvSpPr>
          <p:spPr bwMode="auto">
            <a:xfrm flipH="1">
              <a:off x="5702808" y="612648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3" name="Line 112"/>
            <p:cNvSpPr>
              <a:spLocks noChangeShapeType="1"/>
            </p:cNvSpPr>
            <p:nvPr/>
          </p:nvSpPr>
          <p:spPr bwMode="auto">
            <a:xfrm>
              <a:off x="5779008" y="4526280"/>
              <a:ext cx="1600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4" name="Line 113"/>
            <p:cNvSpPr>
              <a:spLocks noChangeShapeType="1"/>
            </p:cNvSpPr>
            <p:nvPr/>
          </p:nvSpPr>
          <p:spPr bwMode="auto">
            <a:xfrm>
              <a:off x="6769608" y="452628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5" name="Line 114"/>
            <p:cNvSpPr>
              <a:spLocks noChangeShapeType="1"/>
            </p:cNvSpPr>
            <p:nvPr/>
          </p:nvSpPr>
          <p:spPr bwMode="auto">
            <a:xfrm flipH="1">
              <a:off x="6007608" y="445008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6" name="Freeform 115"/>
            <p:cNvSpPr>
              <a:spLocks/>
            </p:cNvSpPr>
            <p:nvPr/>
          </p:nvSpPr>
          <p:spPr bwMode="auto">
            <a:xfrm>
              <a:off x="1588008" y="4373880"/>
              <a:ext cx="6248400" cy="2057400"/>
            </a:xfrm>
            <a:custGeom>
              <a:avLst/>
              <a:gdLst>
                <a:gd name="T0" fmla="*/ 2147483647 w 3936"/>
                <a:gd name="T1" fmla="*/ 1088707500 h 1296"/>
                <a:gd name="T2" fmla="*/ 2147483647 w 3936"/>
                <a:gd name="T3" fmla="*/ 1088707500 h 1296"/>
                <a:gd name="T4" fmla="*/ 2147483647 w 3936"/>
                <a:gd name="T5" fmla="*/ 2147483647 h 1296"/>
                <a:gd name="T6" fmla="*/ 0 w 3936"/>
                <a:gd name="T7" fmla="*/ 2147483647 h 1296"/>
                <a:gd name="T8" fmla="*/ 0 w 3936"/>
                <a:gd name="T9" fmla="*/ 0 h 1296"/>
                <a:gd name="T10" fmla="*/ 846772500 w 3936"/>
                <a:gd name="T11" fmla="*/ 0 h 1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36"/>
                <a:gd name="T19" fmla="*/ 0 h 1296"/>
                <a:gd name="T20" fmla="*/ 3936 w 3936"/>
                <a:gd name="T21" fmla="*/ 1296 h 1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36" h="1296">
                  <a:moveTo>
                    <a:pt x="3840" y="432"/>
                  </a:moveTo>
                  <a:lnTo>
                    <a:pt x="3936" y="432"/>
                  </a:lnTo>
                  <a:lnTo>
                    <a:pt x="3936" y="1296"/>
                  </a:lnTo>
                  <a:lnTo>
                    <a:pt x="0" y="1296"/>
                  </a:ln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7" name="Line 118"/>
            <p:cNvSpPr>
              <a:spLocks noChangeShapeType="1"/>
            </p:cNvSpPr>
            <p:nvPr/>
          </p:nvSpPr>
          <p:spPr bwMode="auto">
            <a:xfrm>
              <a:off x="7074408" y="566928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8" name="Freeform 104"/>
            <p:cNvSpPr>
              <a:spLocks/>
            </p:cNvSpPr>
            <p:nvPr/>
          </p:nvSpPr>
          <p:spPr bwMode="auto">
            <a:xfrm>
              <a:off x="4091354" y="4763600"/>
              <a:ext cx="1828800" cy="609600"/>
            </a:xfrm>
            <a:custGeom>
              <a:avLst/>
              <a:gdLst>
                <a:gd name="T0" fmla="*/ 0 w 1152"/>
                <a:gd name="T1" fmla="*/ 0 h 288"/>
                <a:gd name="T2" fmla="*/ 0 w 1152"/>
                <a:gd name="T3" fmla="*/ 2147483647 h 288"/>
                <a:gd name="T4" fmla="*/ 2147483647 w 1152"/>
                <a:gd name="T5" fmla="*/ 2147483647 h 288"/>
                <a:gd name="T6" fmla="*/ 0 60000 65536"/>
                <a:gd name="T7" fmla="*/ 0 60000 65536"/>
                <a:gd name="T8" fmla="*/ 0 60000 65536"/>
                <a:gd name="T9" fmla="*/ 0 w 1152"/>
                <a:gd name="T10" fmla="*/ 0 h 288"/>
                <a:gd name="T11" fmla="*/ 1152 w 115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88">
                  <a:moveTo>
                    <a:pt x="0" y="0"/>
                  </a:moveTo>
                  <a:lnTo>
                    <a:pt x="0" y="288"/>
                  </a:lnTo>
                  <a:lnTo>
                    <a:pt x="1152" y="28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9" name="Rectangle 68"/>
            <p:cNvSpPr>
              <a:spLocks noChangeArrowheads="1"/>
            </p:cNvSpPr>
            <p:nvPr/>
          </p:nvSpPr>
          <p:spPr bwMode="auto">
            <a:xfrm>
              <a:off x="4727448" y="3456432"/>
              <a:ext cx="627063" cy="398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zero</a:t>
              </a:r>
            </a:p>
          </p:txBody>
        </p:sp>
        <p:sp>
          <p:nvSpPr>
            <p:cNvPr id="320" name="Rectangle 79"/>
            <p:cNvSpPr>
              <a:spLocks noChangeArrowheads="1"/>
            </p:cNvSpPr>
            <p:nvPr/>
          </p:nvSpPr>
          <p:spPr bwMode="auto">
            <a:xfrm>
              <a:off x="5340594" y="3953975"/>
              <a:ext cx="28575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</a:rPr>
                <a:t>=</a:t>
              </a:r>
            </a:p>
          </p:txBody>
        </p:sp>
        <p:sp>
          <p:nvSpPr>
            <p:cNvPr id="321" name="Freeform 144"/>
            <p:cNvSpPr>
              <a:spLocks/>
            </p:cNvSpPr>
            <p:nvPr/>
          </p:nvSpPr>
          <p:spPr bwMode="auto">
            <a:xfrm>
              <a:off x="4750944" y="3511296"/>
              <a:ext cx="735456" cy="521208"/>
            </a:xfrm>
            <a:custGeom>
              <a:avLst/>
              <a:gdLst>
                <a:gd name="T0" fmla="*/ 2147483647 w 672"/>
                <a:gd name="T1" fmla="*/ 2147483647 h 1008"/>
                <a:gd name="T2" fmla="*/ 2147483647 w 672"/>
                <a:gd name="T3" fmla="*/ 2147483647 h 1008"/>
                <a:gd name="T4" fmla="*/ 0 w 672"/>
                <a:gd name="T5" fmla="*/ 2147483647 h 1008"/>
                <a:gd name="T6" fmla="*/ 0 w 67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1008"/>
                <a:gd name="T14" fmla="*/ 672 w 672"/>
                <a:gd name="T15" fmla="*/ 1008 h 1008"/>
                <a:gd name="connsiteX0" fmla="*/ 10000 w 10000"/>
                <a:gd name="connsiteY0" fmla="*/ 10000 h 10000"/>
                <a:gd name="connsiteX1" fmla="*/ 10000 w 10000"/>
                <a:gd name="connsiteY1" fmla="*/ 6190 h 10000"/>
                <a:gd name="connsiteX2" fmla="*/ 0 w 10000"/>
                <a:gd name="connsiteY2" fmla="*/ 7948 h 10000"/>
                <a:gd name="connsiteX3" fmla="*/ 0 w 10000"/>
                <a:gd name="connsiteY3" fmla="*/ 0 h 10000"/>
                <a:gd name="connsiteX0" fmla="*/ 10000 w 10000"/>
                <a:gd name="connsiteY0" fmla="*/ 10000 h 10000"/>
                <a:gd name="connsiteX1" fmla="*/ 9890 w 10000"/>
                <a:gd name="connsiteY1" fmla="*/ 8168 h 10000"/>
                <a:gd name="connsiteX2" fmla="*/ 0 w 10000"/>
                <a:gd name="connsiteY2" fmla="*/ 7948 h 10000"/>
                <a:gd name="connsiteX3" fmla="*/ 0 w 10000"/>
                <a:gd name="connsiteY3" fmla="*/ 0 h 10000"/>
                <a:gd name="connsiteX0" fmla="*/ 10000 w 10000"/>
                <a:gd name="connsiteY0" fmla="*/ 10000 h 10000"/>
                <a:gd name="connsiteX1" fmla="*/ 9890 w 10000"/>
                <a:gd name="connsiteY1" fmla="*/ 7838 h 10000"/>
                <a:gd name="connsiteX2" fmla="*/ 0 w 10000"/>
                <a:gd name="connsiteY2" fmla="*/ 7948 h 10000"/>
                <a:gd name="connsiteX3" fmla="*/ 0 w 10000"/>
                <a:gd name="connsiteY3" fmla="*/ 0 h 10000"/>
                <a:gd name="connsiteX0" fmla="*/ 10000 w 10257"/>
                <a:gd name="connsiteY0" fmla="*/ 10000 h 10000"/>
                <a:gd name="connsiteX1" fmla="*/ 10220 w 10257"/>
                <a:gd name="connsiteY1" fmla="*/ 8058 h 10000"/>
                <a:gd name="connsiteX2" fmla="*/ 0 w 10257"/>
                <a:gd name="connsiteY2" fmla="*/ 7948 h 10000"/>
                <a:gd name="connsiteX3" fmla="*/ 0 w 10257"/>
                <a:gd name="connsiteY3" fmla="*/ 0 h 10000"/>
                <a:gd name="connsiteX0" fmla="*/ 10000 w 10037"/>
                <a:gd name="connsiteY0" fmla="*/ 10000 h 10000"/>
                <a:gd name="connsiteX1" fmla="*/ 10000 w 10037"/>
                <a:gd name="connsiteY1" fmla="*/ 7948 h 10000"/>
                <a:gd name="connsiteX2" fmla="*/ 0 w 10037"/>
                <a:gd name="connsiteY2" fmla="*/ 7948 h 10000"/>
                <a:gd name="connsiteX3" fmla="*/ 0 w 10037"/>
                <a:gd name="connsiteY3" fmla="*/ 0 h 10000"/>
                <a:gd name="connsiteX0" fmla="*/ 10161 w 10198"/>
                <a:gd name="connsiteY0" fmla="*/ 10000 h 10000"/>
                <a:gd name="connsiteX1" fmla="*/ 10161 w 10198"/>
                <a:gd name="connsiteY1" fmla="*/ 7948 h 10000"/>
                <a:gd name="connsiteX2" fmla="*/ 0 w 10198"/>
                <a:gd name="connsiteY2" fmla="*/ 5249 h 10000"/>
                <a:gd name="connsiteX3" fmla="*/ 161 w 10198"/>
                <a:gd name="connsiteY3" fmla="*/ 0 h 10000"/>
                <a:gd name="connsiteX0" fmla="*/ 10054 w 10091"/>
                <a:gd name="connsiteY0" fmla="*/ 10000 h 10000"/>
                <a:gd name="connsiteX1" fmla="*/ 10054 w 10091"/>
                <a:gd name="connsiteY1" fmla="*/ 7948 h 10000"/>
                <a:gd name="connsiteX2" fmla="*/ 376 w 10091"/>
                <a:gd name="connsiteY2" fmla="*/ 5249 h 10000"/>
                <a:gd name="connsiteX3" fmla="*/ 54 w 10091"/>
                <a:gd name="connsiteY3" fmla="*/ 0 h 10000"/>
                <a:gd name="connsiteX0" fmla="*/ 10054 w 10054"/>
                <a:gd name="connsiteY0" fmla="*/ 10000 h 10000"/>
                <a:gd name="connsiteX1" fmla="*/ 9893 w 10054"/>
                <a:gd name="connsiteY1" fmla="*/ 5699 h 10000"/>
                <a:gd name="connsiteX2" fmla="*/ 376 w 10054"/>
                <a:gd name="connsiteY2" fmla="*/ 5249 h 10000"/>
                <a:gd name="connsiteX3" fmla="*/ 54 w 10054"/>
                <a:gd name="connsiteY3" fmla="*/ 0 h 10000"/>
                <a:gd name="connsiteX0" fmla="*/ 10054 w 10054"/>
                <a:gd name="connsiteY0" fmla="*/ 10000 h 10000"/>
                <a:gd name="connsiteX1" fmla="*/ 9893 w 10054"/>
                <a:gd name="connsiteY1" fmla="*/ 5699 h 10000"/>
                <a:gd name="connsiteX2" fmla="*/ 54 w 10054"/>
                <a:gd name="connsiteY2" fmla="*/ 5924 h 10000"/>
                <a:gd name="connsiteX3" fmla="*/ 54 w 10054"/>
                <a:gd name="connsiteY3" fmla="*/ 0 h 10000"/>
                <a:gd name="connsiteX0" fmla="*/ 10161 w 10161"/>
                <a:gd name="connsiteY0" fmla="*/ 10000 h 10000"/>
                <a:gd name="connsiteX1" fmla="*/ 10000 w 10161"/>
                <a:gd name="connsiteY1" fmla="*/ 5699 h 10000"/>
                <a:gd name="connsiteX2" fmla="*/ 0 w 10161"/>
                <a:gd name="connsiteY2" fmla="*/ 5699 h 10000"/>
                <a:gd name="connsiteX3" fmla="*/ 161 w 10161"/>
                <a:gd name="connsiteY3" fmla="*/ 0 h 10000"/>
                <a:gd name="connsiteX0" fmla="*/ 10161 w 10198"/>
                <a:gd name="connsiteY0" fmla="*/ 10000 h 10000"/>
                <a:gd name="connsiteX1" fmla="*/ 10161 w 10198"/>
                <a:gd name="connsiteY1" fmla="*/ 5474 h 10000"/>
                <a:gd name="connsiteX2" fmla="*/ 0 w 10198"/>
                <a:gd name="connsiteY2" fmla="*/ 5699 h 10000"/>
                <a:gd name="connsiteX3" fmla="*/ 161 w 10198"/>
                <a:gd name="connsiteY3" fmla="*/ 0 h 10000"/>
                <a:gd name="connsiteX0" fmla="*/ 10054 w 10091"/>
                <a:gd name="connsiteY0" fmla="*/ 10000 h 10000"/>
                <a:gd name="connsiteX1" fmla="*/ 10054 w 10091"/>
                <a:gd name="connsiteY1" fmla="*/ 5474 h 10000"/>
                <a:gd name="connsiteX2" fmla="*/ 215 w 10091"/>
                <a:gd name="connsiteY2" fmla="*/ 5474 h 10000"/>
                <a:gd name="connsiteX3" fmla="*/ 54 w 10091"/>
                <a:gd name="connsiteY3" fmla="*/ 0 h 10000"/>
                <a:gd name="connsiteX0" fmla="*/ 10161 w 10198"/>
                <a:gd name="connsiteY0" fmla="*/ 10000 h 10000"/>
                <a:gd name="connsiteX1" fmla="*/ 10161 w 10198"/>
                <a:gd name="connsiteY1" fmla="*/ 5474 h 10000"/>
                <a:gd name="connsiteX2" fmla="*/ 0 w 10198"/>
                <a:gd name="connsiteY2" fmla="*/ 5474 h 10000"/>
                <a:gd name="connsiteX3" fmla="*/ 161 w 10198"/>
                <a:gd name="connsiteY3" fmla="*/ 0 h 10000"/>
                <a:gd name="connsiteX0" fmla="*/ 10054 w 10091"/>
                <a:gd name="connsiteY0" fmla="*/ 10000 h 10000"/>
                <a:gd name="connsiteX1" fmla="*/ 10054 w 10091"/>
                <a:gd name="connsiteY1" fmla="*/ 5474 h 10000"/>
                <a:gd name="connsiteX2" fmla="*/ 54 w 10091"/>
                <a:gd name="connsiteY2" fmla="*/ 5699 h 10000"/>
                <a:gd name="connsiteX3" fmla="*/ 54 w 10091"/>
                <a:gd name="connsiteY3" fmla="*/ 0 h 10000"/>
                <a:gd name="connsiteX0" fmla="*/ 10054 w 10091"/>
                <a:gd name="connsiteY0" fmla="*/ 10000 h 10000"/>
                <a:gd name="connsiteX1" fmla="*/ 10054 w 10091"/>
                <a:gd name="connsiteY1" fmla="*/ 5474 h 10000"/>
                <a:gd name="connsiteX2" fmla="*/ 54 w 10091"/>
                <a:gd name="connsiteY2" fmla="*/ 5474 h 10000"/>
                <a:gd name="connsiteX3" fmla="*/ 54 w 10091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1" h="10000">
                  <a:moveTo>
                    <a:pt x="10054" y="10000"/>
                  </a:moveTo>
                  <a:cubicBezTo>
                    <a:pt x="10017" y="9389"/>
                    <a:pt x="10091" y="6085"/>
                    <a:pt x="10054" y="5474"/>
                  </a:cubicBezTo>
                  <a:lnTo>
                    <a:pt x="54" y="5474"/>
                  </a:lnTo>
                  <a:cubicBezTo>
                    <a:pt x="108" y="3724"/>
                    <a:pt x="0" y="1750"/>
                    <a:pt x="5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2" name="Line 109"/>
            <p:cNvSpPr>
              <a:spLocks noChangeShapeType="1"/>
            </p:cNvSpPr>
            <p:nvPr/>
          </p:nvSpPr>
          <p:spPr bwMode="auto">
            <a:xfrm flipV="1">
              <a:off x="3645408" y="6126480"/>
              <a:ext cx="0" cy="137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3" name="Line 119"/>
            <p:cNvSpPr>
              <a:spLocks noChangeShapeType="1"/>
            </p:cNvSpPr>
            <p:nvPr/>
          </p:nvSpPr>
          <p:spPr bwMode="auto">
            <a:xfrm flipH="1">
              <a:off x="3331082" y="6263640"/>
              <a:ext cx="3200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4" name="Rectangle 141"/>
            <p:cNvSpPr>
              <a:spLocks noChangeArrowheads="1"/>
            </p:cNvSpPr>
            <p:nvPr/>
          </p:nvSpPr>
          <p:spPr bwMode="auto">
            <a:xfrm>
              <a:off x="3325080" y="2120779"/>
              <a:ext cx="239712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5" name="Rectangle 143"/>
            <p:cNvSpPr>
              <a:spLocks noChangeArrowheads="1"/>
            </p:cNvSpPr>
            <p:nvPr/>
          </p:nvSpPr>
          <p:spPr bwMode="auto">
            <a:xfrm>
              <a:off x="2880360" y="2496312"/>
              <a:ext cx="1003481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u="sng" dirty="0" err="1" smtClean="0">
                  <a:solidFill>
                    <a:srgbClr val="FF0000"/>
                  </a:solidFill>
                  <a:latin typeface="+mn-lt"/>
                </a:rPr>
                <a:t>nPC_sel</a:t>
              </a:r>
              <a:endParaRPr lang="en-US" sz="20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26" name="Rectangle 144"/>
            <p:cNvSpPr>
              <a:spLocks noChangeArrowheads="1"/>
            </p:cNvSpPr>
            <p:nvPr/>
          </p:nvSpPr>
          <p:spPr bwMode="auto">
            <a:xfrm>
              <a:off x="4206240" y="2514600"/>
              <a:ext cx="1101725" cy="1000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b="1" dirty="0" err="1" smtClean="0">
                  <a:latin typeface="+mn-lt"/>
                </a:rPr>
                <a:t>Instr</a:t>
              </a:r>
              <a:endParaRPr lang="en-US" sz="2000" b="1" dirty="0" smtClean="0">
                <a:latin typeface="+mn-lt"/>
              </a:endParaRPr>
            </a:p>
            <a:p>
              <a:pPr algn="ctr">
                <a:defRPr/>
              </a:pPr>
              <a:r>
                <a:rPr lang="en-US" sz="2000" b="1" dirty="0" smtClean="0"/>
                <a:t>Fetch</a:t>
              </a:r>
            </a:p>
            <a:p>
              <a:pPr algn="ctr">
                <a:defRPr/>
              </a:pPr>
              <a:r>
                <a:rPr lang="en-US" sz="2000" b="1" dirty="0" smtClean="0">
                  <a:latin typeface="+mn-lt"/>
                </a:rPr>
                <a:t>Unit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327" name="Line 147"/>
            <p:cNvSpPr>
              <a:spLocks noChangeShapeType="1"/>
            </p:cNvSpPr>
            <p:nvPr/>
          </p:nvSpPr>
          <p:spPr bwMode="auto">
            <a:xfrm>
              <a:off x="3813048" y="2724912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8" name="Rectangle 148"/>
            <p:cNvSpPr>
              <a:spLocks noChangeArrowheads="1"/>
            </p:cNvSpPr>
            <p:nvPr/>
          </p:nvSpPr>
          <p:spPr bwMode="auto">
            <a:xfrm>
              <a:off x="3474720" y="3044952"/>
              <a:ext cx="55945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+mn-lt"/>
                </a:rPr>
                <a:t>CLK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29" name="Line 149"/>
            <p:cNvSpPr>
              <a:spLocks noChangeShapeType="1"/>
            </p:cNvSpPr>
            <p:nvPr/>
          </p:nvSpPr>
          <p:spPr bwMode="auto">
            <a:xfrm flipH="1">
              <a:off x="3968496" y="3264408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0" name="Line 150"/>
            <p:cNvSpPr>
              <a:spLocks noChangeShapeType="1"/>
            </p:cNvSpPr>
            <p:nvPr/>
          </p:nvSpPr>
          <p:spPr bwMode="auto">
            <a:xfrm>
              <a:off x="4206240" y="3182112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1" name="Line 151"/>
            <p:cNvSpPr>
              <a:spLocks noChangeShapeType="1"/>
            </p:cNvSpPr>
            <p:nvPr/>
          </p:nvSpPr>
          <p:spPr bwMode="auto">
            <a:xfrm flipH="1">
              <a:off x="4206240" y="3264408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cxnSp>
        <p:nvCxnSpPr>
          <p:cNvPr id="342" name="Straight Connector 341"/>
          <p:cNvCxnSpPr/>
          <p:nvPr/>
        </p:nvCxnSpPr>
        <p:spPr>
          <a:xfrm flipV="1">
            <a:off x="457200" y="2441448"/>
            <a:ext cx="8229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Design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Hierarchy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45976" y="2496775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7132321" y="1623989"/>
            <a:ext cx="1455088" cy="766514"/>
            <a:chOff x="6842568" y="5335930"/>
            <a:chExt cx="1455088" cy="766514"/>
          </a:xfrm>
        </p:grpSpPr>
        <p:sp>
          <p:nvSpPr>
            <p:cNvPr id="37" name="TextBox 36"/>
            <p:cNvSpPr txBox="1"/>
            <p:nvPr/>
          </p:nvSpPr>
          <p:spPr>
            <a:xfrm>
              <a:off x="7384649" y="5335930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Today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6842568" y="5697495"/>
              <a:ext cx="587828" cy="4049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80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Quick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Datapath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Implementation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Clocking Methodology</a:t>
            </a:r>
          </a:p>
          <a:p>
            <a:r>
              <a:rPr lang="en-US" dirty="0" smtClean="0"/>
              <a:t>Pipelined Execution</a:t>
            </a:r>
          </a:p>
          <a:p>
            <a:r>
              <a:rPr lang="en-US" dirty="0" smtClean="0"/>
              <a:t>Pipelined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25343</TotalTime>
  <Words>3390</Words>
  <Application>Microsoft Office PowerPoint</Application>
  <PresentationFormat>On-screen Show (4:3)</PresentationFormat>
  <Paragraphs>1244</Paragraphs>
  <Slides>57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Image</vt:lpstr>
      <vt:lpstr>PowerPoint Presentation</vt:lpstr>
      <vt:lpstr>Agenda</vt:lpstr>
      <vt:lpstr>Datapath Review</vt:lpstr>
      <vt:lpstr>Five Stages of the Datapath</vt:lpstr>
      <vt:lpstr>Datapath and Control</vt:lpstr>
      <vt:lpstr>MIPS-lite Instruction Fetch</vt:lpstr>
      <vt:lpstr>MIPS-lite Datapath Control Signals</vt:lpstr>
      <vt:lpstr>Hardware Design Hierarchy</vt:lpstr>
      <vt:lpstr>Agenda</vt:lpstr>
      <vt:lpstr>Processor Design Process</vt:lpstr>
      <vt:lpstr>Purpose of Control</vt:lpstr>
      <vt:lpstr>MIPS-lite Instruction RTL</vt:lpstr>
      <vt:lpstr>MIPS-lite Control Signals (1/2)</vt:lpstr>
      <vt:lpstr>MIPS-lite Control Signals (2/2)</vt:lpstr>
      <vt:lpstr>Generating Boolean Expressions</vt:lpstr>
      <vt:lpstr>Generating Boolean Expressions</vt:lpstr>
      <vt:lpstr>Controller Implementation</vt:lpstr>
      <vt:lpstr>AND Control Logic in Logisim</vt:lpstr>
      <vt:lpstr>OR Control Logic in Logisim</vt:lpstr>
      <vt:lpstr>Great Idea #1: Levels of Representation/Interpretation</vt:lpstr>
      <vt:lpstr>PowerPoint Presentation</vt:lpstr>
      <vt:lpstr>Agenda</vt:lpstr>
      <vt:lpstr>Administrivia</vt:lpstr>
      <vt:lpstr>Agenda</vt:lpstr>
      <vt:lpstr>Clocking Methodology</vt:lpstr>
      <vt:lpstr>Register-Register Timing:  One Complete Cycle for addu</vt:lpstr>
      <vt:lpstr>Register-Register Timing:  One Complete Cycle for addu</vt:lpstr>
      <vt:lpstr>Single Cycle Performance</vt:lpstr>
      <vt:lpstr>Agenda</vt:lpstr>
      <vt:lpstr>Pipeline Analogy: Doing Laundry</vt:lpstr>
      <vt:lpstr>Sequential Laundry</vt:lpstr>
      <vt:lpstr>Pipelined Laundry</vt:lpstr>
      <vt:lpstr>Pipelining Lessons (1/2)</vt:lpstr>
      <vt:lpstr>Pipelining Lessons (2/2)</vt:lpstr>
      <vt:lpstr>Agenda</vt:lpstr>
      <vt:lpstr>Recall: 5 Stages of MIPS Datapath</vt:lpstr>
      <vt:lpstr>Pipelined Datapath</vt:lpstr>
      <vt:lpstr>Pipelining Changes</vt:lpstr>
      <vt:lpstr>More Detailed Pipeline</vt:lpstr>
      <vt:lpstr>Instruction Fetch (IF) for Load</vt:lpstr>
      <vt:lpstr>Instruction Decode (ID) for Load</vt:lpstr>
      <vt:lpstr>Execute (EX) for Load</vt:lpstr>
      <vt:lpstr>Memory (MEM) for Load</vt:lpstr>
      <vt:lpstr>Write Back (WB) for Load</vt:lpstr>
      <vt:lpstr>Corrected Datapath</vt:lpstr>
      <vt:lpstr>Get To Know Your Staff</vt:lpstr>
      <vt:lpstr>Agenda</vt:lpstr>
      <vt:lpstr>Pipelined Execution Representation</vt:lpstr>
      <vt:lpstr>Graphical Pipeline Diagrams</vt:lpstr>
      <vt:lpstr>Graphical Pipeline Representation</vt:lpstr>
      <vt:lpstr>Instruction Level Parallelism (ILP)</vt:lpstr>
      <vt:lpstr>Pipeline Performance (1/3)</vt:lpstr>
      <vt:lpstr>Pipeline Performance (2/3)</vt:lpstr>
      <vt:lpstr>Pipeline Performance (3/3)</vt:lpstr>
      <vt:lpstr>Pipelining and ISA Design</vt:lpstr>
      <vt:lpstr>PowerPoint Presentation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307</cp:revision>
  <cp:lastPrinted>2013-07-29T18:22:46Z</cp:lastPrinted>
  <dcterms:created xsi:type="dcterms:W3CDTF">2012-03-22T12:53:07Z</dcterms:created>
  <dcterms:modified xsi:type="dcterms:W3CDTF">2013-07-30T18:05:37Z</dcterms:modified>
</cp:coreProperties>
</file>