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5"/>
  </p:notesMasterIdLst>
  <p:handoutMasterIdLst>
    <p:handoutMasterId r:id="rId56"/>
  </p:handoutMasterIdLst>
  <p:sldIdLst>
    <p:sldId id="551" r:id="rId2"/>
    <p:sldId id="639" r:id="rId3"/>
    <p:sldId id="594" r:id="rId4"/>
    <p:sldId id="591" r:id="rId5"/>
    <p:sldId id="609" r:id="rId6"/>
    <p:sldId id="637" r:id="rId7"/>
    <p:sldId id="598" r:id="rId8"/>
    <p:sldId id="599" r:id="rId9"/>
    <p:sldId id="600" r:id="rId10"/>
    <p:sldId id="601" r:id="rId11"/>
    <p:sldId id="602" r:id="rId12"/>
    <p:sldId id="603" r:id="rId13"/>
    <p:sldId id="604" r:id="rId14"/>
    <p:sldId id="605" r:id="rId15"/>
    <p:sldId id="606" r:id="rId16"/>
    <p:sldId id="610" r:id="rId17"/>
    <p:sldId id="611" r:id="rId18"/>
    <p:sldId id="612" r:id="rId19"/>
    <p:sldId id="557" r:id="rId20"/>
    <p:sldId id="559" r:id="rId21"/>
    <p:sldId id="588" r:id="rId22"/>
    <p:sldId id="527" r:id="rId23"/>
    <p:sldId id="528" r:id="rId24"/>
    <p:sldId id="585" r:id="rId25"/>
    <p:sldId id="607" r:id="rId26"/>
    <p:sldId id="608" r:id="rId27"/>
    <p:sldId id="618" r:id="rId28"/>
    <p:sldId id="614" r:id="rId29"/>
    <p:sldId id="619" r:id="rId30"/>
    <p:sldId id="624" r:id="rId31"/>
    <p:sldId id="625" r:id="rId32"/>
    <p:sldId id="623" r:id="rId33"/>
    <p:sldId id="626" r:id="rId34"/>
    <p:sldId id="640" r:id="rId35"/>
    <p:sldId id="617" r:id="rId36"/>
    <p:sldId id="632" r:id="rId37"/>
    <p:sldId id="634" r:id="rId38"/>
    <p:sldId id="633" r:id="rId39"/>
    <p:sldId id="635" r:id="rId40"/>
    <p:sldId id="636" r:id="rId41"/>
    <p:sldId id="638" r:id="rId42"/>
    <p:sldId id="615" r:id="rId43"/>
    <p:sldId id="627" r:id="rId44"/>
    <p:sldId id="628" r:id="rId45"/>
    <p:sldId id="629" r:id="rId46"/>
    <p:sldId id="630" r:id="rId47"/>
    <p:sldId id="631" r:id="rId48"/>
    <p:sldId id="519" r:id="rId49"/>
    <p:sldId id="564" r:id="rId50"/>
    <p:sldId id="565" r:id="rId51"/>
    <p:sldId id="620" r:id="rId52"/>
    <p:sldId id="621" r:id="rId53"/>
    <p:sldId id="622" r:id="rId5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91" autoAdjust="0"/>
    <p:restoredTop sz="90846" autoAdjust="0"/>
  </p:normalViewPr>
  <p:slideViewPr>
    <p:cSldViewPr snapToGrid="0">
      <p:cViewPr varScale="1">
        <p:scale>
          <a:sx n="85" d="100"/>
          <a:sy n="85" d="100"/>
        </p:scale>
        <p:origin x="-1404"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25" d="100"/>
          <a:sy n="125" d="100"/>
        </p:scale>
        <p:origin x="-2368"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05128205128"/>
          <c:y val="7.1264367816092022E-2"/>
          <c:w val="0.66300366300366465"/>
          <c:h val="0.66896551724138442"/>
        </c:manualLayout>
      </c:layout>
      <c:lineChart>
        <c:grouping val="standard"/>
        <c:varyColors val="0"/>
        <c:ser>
          <c:idx val="1"/>
          <c:order val="0"/>
          <c:tx>
            <c:strRef>
              <c:f>Sheet1!$A$3</c:f>
              <c:strCache>
                <c:ptCount val="1"/>
                <c:pt idx="0">
                  <c:v>4 KiB</c:v>
                </c:pt>
              </c:strCache>
            </c:strRef>
          </c:tx>
          <c:spPr>
            <a:ln w="38099">
              <a:solidFill>
                <a:srgbClr val="FFCC00"/>
              </a:solidFill>
              <a:prstDash val="solid"/>
            </a:ln>
          </c:spPr>
          <c:marker>
            <c:symbol val="square"/>
            <c:size val="8"/>
            <c:spPr>
              <a:noFill/>
              <a:ln>
                <a:solidFill>
                  <a:srgbClr val="FFCC00"/>
                </a:solidFill>
                <a:prstDash val="solid"/>
              </a:ln>
            </c:spPr>
          </c:marker>
          <c:cat>
            <c:numRef>
              <c:f>Sheet1!$B$1:$F$1</c:f>
              <c:numCache>
                <c:formatCode>General</c:formatCode>
                <c:ptCount val="5"/>
                <c:pt idx="0">
                  <c:v>16</c:v>
                </c:pt>
                <c:pt idx="1">
                  <c:v>32</c:v>
                </c:pt>
                <c:pt idx="2">
                  <c:v>64</c:v>
                </c:pt>
                <c:pt idx="3">
                  <c:v>128</c:v>
                </c:pt>
                <c:pt idx="4">
                  <c:v>256</c:v>
                </c:pt>
              </c:numCache>
            </c:numRef>
          </c:cat>
          <c:val>
            <c:numRef>
              <c:f>Sheet1!$B$3:$F$3</c:f>
              <c:numCache>
                <c:formatCode>General</c:formatCode>
                <c:ptCount val="5"/>
                <c:pt idx="0">
                  <c:v>8.5</c:v>
                </c:pt>
                <c:pt idx="1">
                  <c:v>7.5</c:v>
                </c:pt>
                <c:pt idx="2">
                  <c:v>7.25</c:v>
                </c:pt>
                <c:pt idx="3">
                  <c:v>7.75</c:v>
                </c:pt>
                <c:pt idx="4">
                  <c:v>9.5</c:v>
                </c:pt>
              </c:numCache>
            </c:numRef>
          </c:val>
          <c:smooth val="0"/>
        </c:ser>
        <c:ser>
          <c:idx val="2"/>
          <c:order val="1"/>
          <c:tx>
            <c:strRef>
              <c:f>Sheet1!$A$4</c:f>
              <c:strCache>
                <c:ptCount val="1"/>
                <c:pt idx="0">
                  <c:v>16 KiB</c:v>
                </c:pt>
              </c:strCache>
            </c:strRef>
          </c:tx>
          <c:spPr>
            <a:ln w="38099">
              <a:solidFill>
                <a:srgbClr val="00FF00"/>
              </a:solidFill>
              <a:prstDash val="solid"/>
            </a:ln>
          </c:spPr>
          <c:marker>
            <c:symbol val="circle"/>
            <c:size val="8"/>
            <c:spPr>
              <a:solidFill>
                <a:srgbClr val="00FF00"/>
              </a:solidFill>
              <a:ln>
                <a:solidFill>
                  <a:srgbClr val="00FF00"/>
                </a:solidFill>
                <a:prstDash val="solid"/>
              </a:ln>
            </c:spPr>
          </c:marker>
          <c:cat>
            <c:numRef>
              <c:f>Sheet1!$B$1:$F$1</c:f>
              <c:numCache>
                <c:formatCode>General</c:formatCode>
                <c:ptCount val="5"/>
                <c:pt idx="0">
                  <c:v>16</c:v>
                </c:pt>
                <c:pt idx="1">
                  <c:v>32</c:v>
                </c:pt>
                <c:pt idx="2">
                  <c:v>64</c:v>
                </c:pt>
                <c:pt idx="3">
                  <c:v>128</c:v>
                </c:pt>
                <c:pt idx="4">
                  <c:v>256</c:v>
                </c:pt>
              </c:numCache>
            </c:numRef>
          </c:cat>
          <c:val>
            <c:numRef>
              <c:f>Sheet1!$B$4:$F$4</c:f>
              <c:numCache>
                <c:formatCode>General</c:formatCode>
                <c:ptCount val="5"/>
                <c:pt idx="0">
                  <c:v>4</c:v>
                </c:pt>
                <c:pt idx="1">
                  <c:v>2.75</c:v>
                </c:pt>
                <c:pt idx="2">
                  <c:v>2.75</c:v>
                </c:pt>
                <c:pt idx="3">
                  <c:v>3</c:v>
                </c:pt>
                <c:pt idx="4">
                  <c:v>3.5</c:v>
                </c:pt>
              </c:numCache>
            </c:numRef>
          </c:val>
          <c:smooth val="0"/>
        </c:ser>
        <c:ser>
          <c:idx val="3"/>
          <c:order val="2"/>
          <c:tx>
            <c:strRef>
              <c:f>Sheet1!$A$5</c:f>
              <c:strCache>
                <c:ptCount val="1"/>
                <c:pt idx="0">
                  <c:v>64 KiB</c:v>
                </c:pt>
              </c:strCache>
            </c:strRef>
          </c:tx>
          <c:spPr>
            <a:ln w="38099">
              <a:solidFill>
                <a:srgbClr val="00FFFF"/>
              </a:solidFill>
              <a:prstDash val="solid"/>
            </a:ln>
          </c:spPr>
          <c:marker>
            <c:symbol val="circle"/>
            <c:size val="8"/>
            <c:spPr>
              <a:noFill/>
              <a:ln>
                <a:solidFill>
                  <a:srgbClr val="00FFFF"/>
                </a:solidFill>
                <a:prstDash val="solid"/>
              </a:ln>
            </c:spPr>
          </c:marker>
          <c:cat>
            <c:numRef>
              <c:f>Sheet1!$B$1:$F$1</c:f>
              <c:numCache>
                <c:formatCode>General</c:formatCode>
                <c:ptCount val="5"/>
                <c:pt idx="0">
                  <c:v>16</c:v>
                </c:pt>
                <c:pt idx="1">
                  <c:v>32</c:v>
                </c:pt>
                <c:pt idx="2">
                  <c:v>64</c:v>
                </c:pt>
                <c:pt idx="3">
                  <c:v>128</c:v>
                </c:pt>
                <c:pt idx="4">
                  <c:v>256</c:v>
                </c:pt>
              </c:numCache>
            </c:numRef>
          </c:cat>
          <c:val>
            <c:numRef>
              <c:f>Sheet1!$B$5:$F$5</c:f>
              <c:numCache>
                <c:formatCode>General</c:formatCode>
                <c:ptCount val="5"/>
                <c:pt idx="0">
                  <c:v>2</c:v>
                </c:pt>
                <c:pt idx="1">
                  <c:v>1.7</c:v>
                </c:pt>
                <c:pt idx="2">
                  <c:v>1.55</c:v>
                </c:pt>
                <c:pt idx="3">
                  <c:v>1.4</c:v>
                </c:pt>
                <c:pt idx="4">
                  <c:v>1.4</c:v>
                </c:pt>
              </c:numCache>
            </c:numRef>
          </c:val>
          <c:smooth val="0"/>
        </c:ser>
        <c:ser>
          <c:idx val="4"/>
          <c:order val="3"/>
          <c:tx>
            <c:strRef>
              <c:f>Sheet1!$A$6</c:f>
              <c:strCache>
                <c:ptCount val="1"/>
                <c:pt idx="0">
                  <c:v>256 KiB</c:v>
                </c:pt>
              </c:strCache>
            </c:strRef>
          </c:tx>
          <c:spPr>
            <a:ln w="38099">
              <a:solidFill>
                <a:srgbClr val="0000FF"/>
              </a:solidFill>
              <a:prstDash val="solid"/>
            </a:ln>
          </c:spPr>
          <c:marker>
            <c:symbol val="triangle"/>
            <c:size val="8"/>
            <c:spPr>
              <a:solidFill>
                <a:srgbClr val="0000FF"/>
              </a:solidFill>
              <a:ln>
                <a:solidFill>
                  <a:srgbClr val="0000FF"/>
                </a:solidFill>
                <a:prstDash val="solid"/>
              </a:ln>
            </c:spPr>
          </c:marker>
          <c:cat>
            <c:numRef>
              <c:f>Sheet1!$B$1:$F$1</c:f>
              <c:numCache>
                <c:formatCode>General</c:formatCode>
                <c:ptCount val="5"/>
                <c:pt idx="0">
                  <c:v>16</c:v>
                </c:pt>
                <c:pt idx="1">
                  <c:v>32</c:v>
                </c:pt>
                <c:pt idx="2">
                  <c:v>64</c:v>
                </c:pt>
                <c:pt idx="3">
                  <c:v>128</c:v>
                </c:pt>
                <c:pt idx="4">
                  <c:v>256</c:v>
                </c:pt>
              </c:numCache>
            </c:numRef>
          </c:cat>
          <c:val>
            <c:numRef>
              <c:f>Sheet1!$B$6:$F$6</c:f>
              <c:numCache>
                <c:formatCode>General</c:formatCode>
                <c:ptCount val="5"/>
                <c:pt idx="0">
                  <c:v>1</c:v>
                </c:pt>
                <c:pt idx="1">
                  <c:v>0.7</c:v>
                </c:pt>
                <c:pt idx="2">
                  <c:v>0.5</c:v>
                </c:pt>
                <c:pt idx="3">
                  <c:v>0.5</c:v>
                </c:pt>
                <c:pt idx="4">
                  <c:v>0.6</c:v>
                </c:pt>
              </c:numCache>
            </c:numRef>
          </c:val>
          <c:smooth val="0"/>
        </c:ser>
        <c:dLbls>
          <c:showLegendKey val="0"/>
          <c:showVal val="0"/>
          <c:showCatName val="0"/>
          <c:showSerName val="0"/>
          <c:showPercent val="0"/>
          <c:showBubbleSize val="0"/>
        </c:dLbls>
        <c:marker val="1"/>
        <c:smooth val="0"/>
        <c:axId val="46960128"/>
        <c:axId val="39148864"/>
      </c:lineChart>
      <c:catAx>
        <c:axId val="46960128"/>
        <c:scaling>
          <c:orientation val="minMax"/>
        </c:scaling>
        <c:delete val="0"/>
        <c:axPos val="b"/>
        <c:title>
          <c:tx>
            <c:rich>
              <a:bodyPr/>
              <a:lstStyle/>
              <a:p>
                <a:pPr>
                  <a:defRPr sz="2000" b="1" i="0" u="none" strike="noStrike" baseline="0">
                    <a:solidFill>
                      <a:schemeClr val="tx1"/>
                    </a:solidFill>
                    <a:latin typeface="+mj-lt"/>
                    <a:ea typeface="Arial"/>
                    <a:cs typeface="Arial"/>
                  </a:defRPr>
                </a:pPr>
                <a:r>
                  <a:rPr lang="en-US" sz="2000">
                    <a:latin typeface="+mj-lt"/>
                  </a:rPr>
                  <a:t>Block size (bytes)</a:t>
                </a:r>
              </a:p>
            </c:rich>
          </c:tx>
          <c:layout>
            <c:manualLayout>
              <c:xMode val="edge"/>
              <c:yMode val="edge"/>
              <c:x val="0.35095302323320698"/>
              <c:y val="0.8337715089584254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39148864"/>
        <c:crosses val="autoZero"/>
        <c:auto val="1"/>
        <c:lblAlgn val="ctr"/>
        <c:lblOffset val="100"/>
        <c:tickLblSkip val="1"/>
        <c:tickMarkSkip val="1"/>
        <c:noMultiLvlLbl val="0"/>
      </c:catAx>
      <c:valAx>
        <c:axId val="39148864"/>
        <c:scaling>
          <c:orientation val="minMax"/>
        </c:scaling>
        <c:delete val="0"/>
        <c:axPos val="l"/>
        <c:majorGridlines>
          <c:spPr>
            <a:ln w="12700">
              <a:solidFill>
                <a:schemeClr val="tx1"/>
              </a:solidFill>
              <a:prstDash val="sysDash"/>
            </a:ln>
          </c:spPr>
        </c:majorGridlines>
        <c:title>
          <c:tx>
            <c:rich>
              <a:bodyPr/>
              <a:lstStyle/>
              <a:p>
                <a:pPr>
                  <a:defRPr sz="2000" b="1" i="0" u="none" strike="noStrike" baseline="0">
                    <a:solidFill>
                      <a:schemeClr val="tx1"/>
                    </a:solidFill>
                    <a:latin typeface="+mj-lt"/>
                    <a:ea typeface="Arial"/>
                    <a:cs typeface="Arial"/>
                  </a:defRPr>
                </a:pPr>
                <a:r>
                  <a:rPr lang="en-US" sz="2000">
                    <a:latin typeface="+mj-lt"/>
                  </a:rPr>
                  <a:t>Miss rate (%)</a:t>
                </a:r>
              </a:p>
            </c:rich>
          </c:tx>
          <c:layout>
            <c:manualLayout>
              <c:xMode val="edge"/>
              <c:yMode val="edge"/>
              <c:x val="1.343101343101342E-2"/>
              <c:y val="0.23218390804597697"/>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46960128"/>
        <c:crosses val="autoZero"/>
        <c:crossBetween val="midCat"/>
        <c:majorUnit val="5"/>
      </c:valAx>
      <c:spPr>
        <a:noFill/>
        <a:ln w="12700">
          <a:solidFill>
            <a:schemeClr val="tx1"/>
          </a:solidFill>
          <a:prstDash val="solid"/>
        </a:ln>
      </c:spPr>
    </c:plotArea>
    <c:legend>
      <c:legendPos val="r"/>
      <c:layout>
        <c:manualLayout>
          <c:xMode val="edge"/>
          <c:yMode val="edge"/>
          <c:x val="0.83150183150183365"/>
          <c:y val="0.18160919540230069"/>
          <c:w val="0.16117216117216226"/>
          <c:h val="0.32413793103448491"/>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0.82373</cdr:x>
      <cdr:y>0.10625</cdr:y>
    </cdr:from>
    <cdr:to>
      <cdr:x>0.9904</cdr:x>
      <cdr:y>0.18707</cdr:y>
    </cdr:to>
    <cdr:sp macro="" textlink="">
      <cdr:nvSpPr>
        <cdr:cNvPr id="2" name="TextBox 1"/>
        <cdr:cNvSpPr txBox="1"/>
      </cdr:nvSpPr>
      <cdr:spPr>
        <a:xfrm xmlns:a="http://schemas.openxmlformats.org/drawingml/2006/main">
          <a:off x="6778978" y="480906"/>
          <a:ext cx="137160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Cache Size</a:t>
          </a: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8933265-5E23-BF49-B6BF-1934B9BC786E}" type="datetimeFigureOut">
              <a:rPr lang="en-US" smtClean="0"/>
              <a:pPr/>
              <a:t>7/15/2013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1662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7AA1BC7-CCFC-484A-97F3-979F740C57F6}" type="datetimeFigureOut">
              <a:rPr lang="en-US" smtClean="0"/>
              <a:pPr/>
              <a:t>7/15/2013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3855448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do Rd B, Rd A, </a:t>
            </a:r>
            <a:r>
              <a:rPr lang="en-US" dirty="0" err="1" smtClean="0"/>
              <a:t>Wr</a:t>
            </a:r>
            <a:r>
              <a:rPr lang="en-US" dirty="0" smtClean="0"/>
              <a:t> A, </a:t>
            </a:r>
            <a:r>
              <a:rPr lang="en-US" dirty="0" err="1" smtClean="0"/>
              <a:t>Wr</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45</a:t>
            </a:fld>
            <a:endParaRPr lang="en-US"/>
          </a:p>
        </p:txBody>
      </p:sp>
    </p:spTree>
    <p:extLst>
      <p:ext uri="{BB962C8B-B14F-4D97-AF65-F5344CB8AC3E}">
        <p14:creationId xmlns:p14="http://schemas.microsoft.com/office/powerpoint/2010/main" val="45372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15 July, 2013</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51</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3FB387A-3EE9-C344-B10D-21AD6CBA17F2}" type="slidenum">
              <a:rPr lang="en-US"/>
              <a:pPr/>
              <a:t>52</a:t>
            </a:fld>
            <a:endParaRPr lang="en-US"/>
          </a:p>
        </p:txBody>
      </p:sp>
      <p:sp>
        <p:nvSpPr>
          <p:cNvPr id="1858562" name="Rectangle 2"/>
          <p:cNvSpPr>
            <a:spLocks noGrp="1" noRot="1" noChangeAspect="1" noChangeArrowheads="1" noTextEdit="1"/>
          </p:cNvSpPr>
          <p:nvPr>
            <p:ph type="sldImg"/>
          </p:nvPr>
        </p:nvSpPr>
        <p:spPr>
          <a:ln/>
        </p:spPr>
      </p:sp>
      <p:sp>
        <p:nvSpPr>
          <p:cNvPr id="1858563" name="Rectangle 3"/>
          <p:cNvSpPr>
            <a:spLocks noGrp="1" noChangeArrowheads="1"/>
          </p:cNvSpPr>
          <p:nvPr>
            <p:ph type="body" idx="1"/>
          </p:nvPr>
        </p:nvSpPr>
        <p:spPr/>
        <p:txBody>
          <a:bodyPr/>
          <a:lstStyle/>
          <a:p>
            <a:r>
              <a:rPr lang="en-US" dirty="0" smtClean="0"/>
              <a:t>QPI – </a:t>
            </a:r>
            <a:r>
              <a:rPr lang="en-US" dirty="0" err="1" smtClean="0"/>
              <a:t>QuickPath</a:t>
            </a:r>
            <a:r>
              <a:rPr lang="en-US" dirty="0" smtClean="0"/>
              <a:t> Interconnect (for floating point)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593A9E0-CD5B-E048-998C-3D2A4E585EEB}" type="slidenum">
              <a:rPr lang="en-US"/>
              <a:pPr/>
              <a:t>53</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stores back in higher-level</a:t>
            </a:r>
            <a:r>
              <a:rPr lang="en-US" baseline="0" dirty="0" smtClean="0"/>
              <a:t> caches depends on your write-miss policy (write allocate or no-write allocate).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9</a:t>
            </a:fld>
            <a:endParaRPr lang="en-US"/>
          </a:p>
        </p:txBody>
      </p:sp>
    </p:spTree>
    <p:extLst>
      <p:ext uri="{BB962C8B-B14F-4D97-AF65-F5344CB8AC3E}">
        <p14:creationId xmlns:p14="http://schemas.microsoft.com/office/powerpoint/2010/main" val="67109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noRot="1" noChangeAspect="1" noChangeArrowheads="1" noTextEdit="1"/>
          </p:cNvSpPr>
          <p:nvPr>
            <p:ph type="sldImg"/>
          </p:nvPr>
        </p:nvSpPr>
        <p:spPr/>
      </p:sp>
      <p:sp>
        <p:nvSpPr>
          <p:cNvPr id="1718275"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L1$ misses are the only requests that reach L2$</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AMAT and CPI calculated</a:t>
            </a:r>
            <a:r>
              <a:rPr lang="en-US" baseline="0" dirty="0" smtClean="0"/>
              <a:t> differently.</a:t>
            </a:r>
          </a:p>
          <a:p>
            <a:r>
              <a:rPr lang="en-US" baseline="0" dirty="0" smtClean="0"/>
              <a:t>AMAT is a direct substitution, where L1 MP = L2 HT + L2 MR * L2 MP.</a:t>
            </a:r>
          </a:p>
          <a:p>
            <a:r>
              <a:rPr lang="en-US" baseline="0" dirty="0" err="1" smtClean="0"/>
              <a:t>CPI</a:t>
            </a:r>
            <a:r>
              <a:rPr lang="en-US" baseline="-25000" dirty="0" err="1" smtClean="0"/>
              <a:t>stall</a:t>
            </a:r>
            <a:r>
              <a:rPr lang="en-US" baseline="0" dirty="0" smtClean="0"/>
              <a:t> calculates memory-stall cycles, so is additive (HT is hidden away in </a:t>
            </a:r>
            <a:r>
              <a:rPr lang="en-US" baseline="0" dirty="0" err="1" smtClean="0"/>
              <a:t>CPI</a:t>
            </a:r>
            <a:r>
              <a:rPr lang="en-US" baseline="-25000" dirty="0" err="1" smtClean="0"/>
              <a:t>base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14</a:t>
            </a:fld>
            <a:endParaRPr lang="en-US"/>
          </a:p>
        </p:txBody>
      </p:sp>
    </p:spTree>
    <p:extLst>
      <p:ext uri="{BB962C8B-B14F-4D97-AF65-F5344CB8AC3E}">
        <p14:creationId xmlns:p14="http://schemas.microsoft.com/office/powerpoint/2010/main" val="18539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body" idx="1"/>
          </p:nvPr>
        </p:nvSpPr>
        <p:spPr>
          <a:xfrm>
            <a:off x="550863" y="4560889"/>
            <a:ext cx="6303962" cy="4319587"/>
          </a:xfrm>
          <a:noFill/>
          <a:ln>
            <a:noFill/>
          </a:ln>
        </p:spPr>
        <p:txBody>
          <a:bodyPr lIns="95646" tIns="46984" rIns="95646" bIns="46984"/>
          <a:lstStyle/>
          <a:p>
            <a:endParaRPr lang="en-US"/>
          </a:p>
          <a:p>
            <a:r>
              <a:rPr lang="en-US"/>
              <a:t>No fancy replacement policy is needed for the direct mapped cache. </a:t>
            </a:r>
          </a:p>
          <a:p>
            <a:r>
              <a:rPr lang="en-US"/>
              <a:t>As a matter of fact, that is what cause direct mapped trouble to begin with: only one place to go in the cache--causes conflict misses.</a:t>
            </a:r>
          </a:p>
          <a:p>
            <a:endParaRPr lang="en-US"/>
          </a:p>
          <a:p>
            <a:r>
              <a:rPr lang="en-US"/>
              <a:t>No fancy replacement policy is needed for the direct mapped cache. </a:t>
            </a:r>
          </a:p>
          <a:p>
            <a:r>
              <a:rPr lang="en-US"/>
              <a:t>As a matter of fact, that is what cause direct mapped trouble to begin with: only one place to go in the cache--causes conflict misses.</a:t>
            </a:r>
          </a:p>
          <a:p>
            <a:endParaRPr lang="en-US"/>
          </a:p>
          <a:p>
            <a:r>
              <a:rPr lang="en-US"/>
              <a:t>Besides working at Sun, I also teach people how to fly whenever I have time.</a:t>
            </a:r>
          </a:p>
          <a:p>
            <a:r>
              <a:rPr lang="en-US"/>
              <a:t>Statistic have shown that if a pilot crashed after an engine failure, he or she is more likely to get killed in a multi-engine light airplane than a single engine airplane.</a:t>
            </a:r>
          </a:p>
          <a:p>
            <a:r>
              <a:rPr lang="en-US"/>
              <a:t>The joke among us flight instructors is that: sure, when the engine quit in a single engine stops, you have one option: sooner or later, you land.  Probably sooner.</a:t>
            </a:r>
          </a:p>
          <a:p>
            <a:r>
              <a:rPr lang="en-US"/>
              <a:t>But in a multi-engine airplane with one engine stops, you have a lot of options.  It is the need to make a decision that kills those people.</a:t>
            </a:r>
          </a:p>
          <a:p>
            <a:endParaRPr lang="en-US"/>
          </a:p>
        </p:txBody>
      </p:sp>
      <p:sp>
        <p:nvSpPr>
          <p:cNvPr id="1655811" name="Rectangle 3"/>
          <p:cNvSpPr>
            <a:spLocks noGrp="1" noRot="1" noChangeAspect="1" noChangeArrowheads="1" noTextEdit="1"/>
          </p:cNvSpPr>
          <p:nvPr>
            <p:ph type="sldImg"/>
          </p:nvPr>
        </p:nvSpPr>
        <p:spPr>
          <a:xfrm>
            <a:off x="1277938" y="620713"/>
            <a:ext cx="4776787" cy="3581400"/>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a:t>
            </a:r>
            <a:r>
              <a:rPr lang="en-US" baseline="0" dirty="0" smtClean="0"/>
              <a:t> the block size usually decreases the miss rate.</a:t>
            </a:r>
          </a:p>
          <a:p>
            <a:r>
              <a:rPr lang="en-US" baseline="0" dirty="0" smtClean="0"/>
              <a:t>A more serious problem is that the miss penalty goes up since it is primarily determined by the time to fetch the block from the next lower level of the hierarchy and load it into the cache.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31"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p:cNvPicPr>
            <a:picLocks noChangeAspect="1"/>
          </p:cNvPicPr>
          <p:nvPr userDrawn="1"/>
        </p:nvPicPr>
        <p:blipFill>
          <a:blip r:embed="rId5" cstate="print"/>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cstate="print"/>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28548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7/15/2013</a:t>
            </a:r>
            <a:endParaRPr lang="en-US"/>
          </a:p>
        </p:txBody>
      </p:sp>
      <p:sp>
        <p:nvSpPr>
          <p:cNvPr id="6" name="Footer Placeholder 5"/>
          <p:cNvSpPr>
            <a:spLocks noGrp="1"/>
          </p:cNvSpPr>
          <p:nvPr>
            <p:ph type="ftr" sz="quarter" idx="11"/>
          </p:nvPr>
        </p:nvSpPr>
        <p:spPr/>
        <p:txBody>
          <a:bodyPr/>
          <a:lstStyle/>
          <a:p>
            <a:r>
              <a:rPr lang="en-US" smtClean="0"/>
              <a:t>Summer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7/15/2013</a:t>
            </a:r>
            <a:endParaRPr lang="en-US"/>
          </a:p>
        </p:txBody>
      </p:sp>
      <p:sp>
        <p:nvSpPr>
          <p:cNvPr id="8" name="Footer Placeholder 7"/>
          <p:cNvSpPr>
            <a:spLocks noGrp="1"/>
          </p:cNvSpPr>
          <p:nvPr>
            <p:ph type="ftr" sz="quarter" idx="11"/>
          </p:nvPr>
        </p:nvSpPr>
        <p:spPr/>
        <p:txBody>
          <a:bodyPr/>
          <a:lstStyle/>
          <a:p>
            <a:r>
              <a:rPr lang="en-US" smtClean="0"/>
              <a:t>Summer 2013 -- Lecture #12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7/15/2013</a:t>
            </a:r>
            <a:endParaRPr lang="en-US"/>
          </a:p>
        </p:txBody>
      </p:sp>
      <p:sp>
        <p:nvSpPr>
          <p:cNvPr id="4" name="Footer Placeholder 3"/>
          <p:cNvSpPr>
            <a:spLocks noGrp="1"/>
          </p:cNvSpPr>
          <p:nvPr>
            <p:ph type="ftr" sz="quarter" idx="11"/>
          </p:nvPr>
        </p:nvSpPr>
        <p:spPr/>
        <p:txBody>
          <a:bodyPr/>
          <a:lstStyle/>
          <a:p>
            <a:r>
              <a:rPr lang="en-US" smtClean="0"/>
              <a:t>Summer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7/15/2013</a:t>
            </a:r>
            <a:endParaRPr lang="en-US"/>
          </a:p>
        </p:txBody>
      </p:sp>
      <p:sp>
        <p:nvSpPr>
          <p:cNvPr id="3" name="Footer Placeholder 2"/>
          <p:cNvSpPr>
            <a:spLocks noGrp="1"/>
          </p:cNvSpPr>
          <p:nvPr>
            <p:ph type="ftr" sz="quarter" idx="11"/>
          </p:nvPr>
        </p:nvSpPr>
        <p:spPr/>
        <p:txBody>
          <a:bodyPr/>
          <a:lstStyle/>
          <a:p>
            <a:r>
              <a:rPr lang="en-US" smtClean="0"/>
              <a:t>Summer 2013 -- Lecture #12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7/15/2013</a:t>
            </a:r>
            <a:endParaRPr lang="en-US"/>
          </a:p>
        </p:txBody>
      </p:sp>
      <p:sp>
        <p:nvSpPr>
          <p:cNvPr id="6" name="Footer Placeholder 5"/>
          <p:cNvSpPr>
            <a:spLocks noGrp="1"/>
          </p:cNvSpPr>
          <p:nvPr>
            <p:ph type="ftr" sz="quarter" idx="11"/>
          </p:nvPr>
        </p:nvSpPr>
        <p:spPr/>
        <p:txBody>
          <a:bodyPr/>
          <a:lstStyle/>
          <a:p>
            <a:r>
              <a:rPr lang="en-US" smtClean="0"/>
              <a:t>Summer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7/15/2013</a:t>
            </a:r>
            <a:endParaRPr lang="en-US"/>
          </a:p>
        </p:txBody>
      </p:sp>
      <p:sp>
        <p:nvSpPr>
          <p:cNvPr id="6" name="Footer Placeholder 5"/>
          <p:cNvSpPr>
            <a:spLocks noGrp="1"/>
          </p:cNvSpPr>
          <p:nvPr>
            <p:ph type="ftr" sz="quarter" idx="11"/>
          </p:nvPr>
        </p:nvSpPr>
        <p:spPr/>
        <p:txBody>
          <a:bodyPr/>
          <a:lstStyle/>
          <a:p>
            <a:r>
              <a:rPr lang="en-US" smtClean="0"/>
              <a:t>Summer 2013 -- Lecture #12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7/15/2013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Summer 2013 --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895725"/>
            <a:ext cx="9144000" cy="1752600"/>
          </a:xfrm>
        </p:spPr>
        <p:txBody>
          <a:bodyPr>
            <a:normAutofit/>
          </a:bodyPr>
          <a:lstStyle/>
          <a:p>
            <a:endParaRPr lang="en-US" dirty="0" smtClean="0"/>
          </a:p>
          <a:p>
            <a:endParaRPr lang="en-US" dirty="0"/>
          </a:p>
          <a:p>
            <a:r>
              <a:rPr lang="en-US" b="1" dirty="0" smtClean="0">
                <a:solidFill>
                  <a:schemeClr val="tx1"/>
                </a:solidFill>
              </a:rPr>
              <a:t>Instructor:</a:t>
            </a:r>
            <a:r>
              <a:rPr lang="en-US" dirty="0" smtClean="0">
                <a:solidFill>
                  <a:schemeClr val="tx1"/>
                </a:solidFill>
              </a:rPr>
              <a:t>  Justin Hsia</a:t>
            </a:r>
          </a:p>
        </p:txBody>
      </p:sp>
      <p:sp>
        <p:nvSpPr>
          <p:cNvPr id="9" name="Date Placeholder 8"/>
          <p:cNvSpPr>
            <a:spLocks noGrp="1"/>
          </p:cNvSpPr>
          <p:nvPr>
            <p:ph type="dt" sz="half" idx="10"/>
          </p:nvPr>
        </p:nvSpPr>
        <p:spPr/>
        <p:txBody>
          <a:bodyPr/>
          <a:lstStyle/>
          <a:p>
            <a:r>
              <a:rPr lang="en-US" smtClean="0">
                <a:latin typeface="+mj-lt"/>
              </a:rPr>
              <a:t>7/15/2013</a:t>
            </a:r>
            <a:endParaRPr lang="en-US" dirty="0">
              <a:latin typeface="+mj-lt"/>
            </a:endParaRPr>
          </a:p>
        </p:txBody>
      </p:sp>
      <p:sp>
        <p:nvSpPr>
          <p:cNvPr id="8" name="Footer Placeholder 7"/>
          <p:cNvSpPr>
            <a:spLocks noGrp="1"/>
          </p:cNvSpPr>
          <p:nvPr>
            <p:ph type="ftr" sz="quarter" idx="11"/>
          </p:nvPr>
        </p:nvSpPr>
        <p:spPr/>
        <p:txBody>
          <a:bodyPr/>
          <a:lstStyle/>
          <a:p>
            <a:r>
              <a:rPr lang="en-US" smtClean="0">
                <a:latin typeface="+mj-lt"/>
              </a:rPr>
              <a:t>Summer 2013 -- Lecture #12</a:t>
            </a:r>
            <a:endParaRPr lang="en-US" dirty="0">
              <a:latin typeface="+mj-lt"/>
            </a:endParaRPr>
          </a:p>
        </p:txBody>
      </p:sp>
      <p:sp>
        <p:nvSpPr>
          <p:cNvPr id="4" name="Slide Number Placeholder 3"/>
          <p:cNvSpPr>
            <a:spLocks noGrp="1"/>
          </p:cNvSpPr>
          <p:nvPr>
            <p:ph type="sldNum" sz="quarter" idx="12"/>
          </p:nvPr>
        </p:nvSpPr>
        <p:spPr/>
        <p:txBody>
          <a:bodyPr/>
          <a:lstStyle/>
          <a:p>
            <a:fld id="{F4BA2A7E-5181-A840-825F-018EFA86BC7E}" type="slidenum">
              <a:rPr lang="en-US" smtClean="0">
                <a:latin typeface="+mj-lt"/>
              </a:rPr>
              <a:pPr/>
              <a:t>1</a:t>
            </a:fld>
            <a:endParaRPr lang="en-US" dirty="0">
              <a:latin typeface="+mj-lt"/>
            </a:endParaRPr>
          </a:p>
        </p:txBody>
      </p:sp>
      <p:sp>
        <p:nvSpPr>
          <p:cNvPr id="7" name="Title 1"/>
          <p:cNvSpPr txBox="1">
            <a:spLocks/>
          </p:cNvSpPr>
          <p:nvPr/>
        </p:nvSpPr>
        <p:spPr>
          <a:xfrm>
            <a:off x="0" y="558800"/>
            <a:ext cx="9144000" cy="44921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solidFill>
                  <a:schemeClr val="accent1"/>
                </a:solidFill>
              </a:rPr>
              <a:t>CS 61C: Great Ideas in </a:t>
            </a:r>
            <a:br>
              <a:rPr lang="en-US" dirty="0" smtClean="0">
                <a:solidFill>
                  <a:schemeClr val="accent1"/>
                </a:solidFill>
              </a:rPr>
            </a:br>
            <a:r>
              <a:rPr lang="en-US" dirty="0" smtClean="0">
                <a:solidFill>
                  <a:schemeClr val="accent1"/>
                </a:solidFill>
              </a:rPr>
              <a:t>Computer Architecture</a:t>
            </a:r>
            <a:r>
              <a:rPr lang="en-US" sz="3556" dirty="0" smtClean="0"/>
              <a:t/>
            </a:r>
            <a:br>
              <a:rPr lang="en-US" sz="3556" dirty="0" smtClean="0"/>
            </a:br>
            <a:endParaRPr lang="en-US" sz="3556" dirty="0" smtClean="0"/>
          </a:p>
          <a:p>
            <a:pPr>
              <a:spcBef>
                <a:spcPts val="3000"/>
              </a:spcBef>
            </a:pPr>
            <a:r>
              <a:rPr lang="en-US" i="1" dirty="0" smtClean="0"/>
              <a:t>Multilevel Caches,</a:t>
            </a:r>
          </a:p>
          <a:p>
            <a:pPr>
              <a:spcBef>
                <a:spcPts val="0"/>
              </a:spcBef>
            </a:pPr>
            <a:r>
              <a:rPr lang="en-US" i="1" dirty="0" smtClean="0"/>
              <a:t>Cache Questions</a:t>
            </a:r>
          </a:p>
        </p:txBody>
      </p:sp>
    </p:spTree>
    <p:extLst>
      <p:ext uri="{BB962C8B-B14F-4D97-AF65-F5344CB8AC3E}">
        <p14:creationId xmlns:p14="http://schemas.microsoft.com/office/powerpoint/2010/main" val="15207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p:txBody>
          <a:bodyPr/>
          <a:lstStyle/>
          <a:p>
            <a:r>
              <a:rPr lang="en-US" dirty="0" smtClean="0">
                <a:solidFill>
                  <a:schemeClr val="accent1"/>
                </a:solidFill>
              </a:rPr>
              <a:t>Multilevel Cache AMAT</a:t>
            </a:r>
            <a:endParaRPr lang="en-US" dirty="0">
              <a:solidFill>
                <a:schemeClr val="accent1"/>
              </a:solidFill>
            </a:endParaRPr>
          </a:p>
        </p:txBody>
      </p:sp>
      <p:sp>
        <p:nvSpPr>
          <p:cNvPr id="1700867" name="Rectangle 3"/>
          <p:cNvSpPr>
            <a:spLocks noGrp="1" noChangeArrowheads="1"/>
          </p:cNvSpPr>
          <p:nvPr>
            <p:ph idx="1"/>
          </p:nvPr>
        </p:nvSpPr>
        <p:spPr>
          <a:xfrm>
            <a:off x="457200" y="1600199"/>
            <a:ext cx="8229600" cy="5020733"/>
          </a:xfrm>
        </p:spPr>
        <p:txBody>
          <a:bodyPr>
            <a:normAutofit/>
          </a:bodyPr>
          <a:lstStyle/>
          <a:p>
            <a:r>
              <a:rPr lang="en-US" dirty="0" smtClean="0"/>
              <a:t>AMAT</a:t>
            </a:r>
            <a:r>
              <a:rPr lang="en-US" b="1" dirty="0" smtClean="0"/>
              <a:t> </a:t>
            </a:r>
            <a:r>
              <a:rPr lang="en-US" dirty="0" smtClean="0"/>
              <a:t>= L1 HT + L1 MR × L1 MP</a:t>
            </a:r>
          </a:p>
          <a:p>
            <a:pPr lvl="1"/>
            <a:r>
              <a:rPr lang="en-US" dirty="0" smtClean="0"/>
              <a:t>Now L1 MP depends on other cache levels</a:t>
            </a:r>
          </a:p>
          <a:p>
            <a:r>
              <a:rPr lang="en-US" dirty="0" smtClean="0"/>
              <a:t>L1 MP = L2 HT + L2 MR × L2 MP</a:t>
            </a:r>
          </a:p>
          <a:p>
            <a:pPr lvl="1"/>
            <a:r>
              <a:rPr lang="en-US" dirty="0" smtClean="0"/>
              <a:t>If more levels, then continue this chain</a:t>
            </a:r>
            <a:br>
              <a:rPr lang="en-US" dirty="0" smtClean="0"/>
            </a:br>
            <a:r>
              <a:rPr lang="en-US" dirty="0" smtClean="0"/>
              <a:t>(i.e. </a:t>
            </a:r>
            <a:r>
              <a:rPr lang="en-US" dirty="0" err="1" smtClean="0">
                <a:solidFill>
                  <a:srgbClr val="FF0000"/>
                </a:solidFill>
              </a:rPr>
              <a:t>MP</a:t>
            </a:r>
            <a:r>
              <a:rPr lang="en-US" baseline="-25000" dirty="0" err="1" smtClean="0">
                <a:solidFill>
                  <a:srgbClr val="FF0000"/>
                </a:solidFill>
              </a:rPr>
              <a:t>i</a:t>
            </a:r>
            <a:r>
              <a:rPr lang="en-US" dirty="0" smtClean="0">
                <a:solidFill>
                  <a:srgbClr val="FF0000"/>
                </a:solidFill>
              </a:rPr>
              <a:t> = HT</a:t>
            </a:r>
            <a:r>
              <a:rPr lang="en-US" baseline="-25000" dirty="0" smtClean="0">
                <a:solidFill>
                  <a:srgbClr val="FF0000"/>
                </a:solidFill>
              </a:rPr>
              <a:t>i+1</a:t>
            </a:r>
            <a:r>
              <a:rPr lang="en-US" dirty="0" smtClean="0">
                <a:solidFill>
                  <a:srgbClr val="FF0000"/>
                </a:solidFill>
              </a:rPr>
              <a:t> + MR</a:t>
            </a:r>
            <a:r>
              <a:rPr lang="en-US" baseline="-25000" dirty="0" smtClean="0">
                <a:solidFill>
                  <a:srgbClr val="FF0000"/>
                </a:solidFill>
              </a:rPr>
              <a:t>i+1</a:t>
            </a:r>
            <a:r>
              <a:rPr lang="en-US" dirty="0" smtClean="0">
                <a:solidFill>
                  <a:srgbClr val="FF0000"/>
                </a:solidFill>
              </a:rPr>
              <a:t> × MP</a:t>
            </a:r>
            <a:r>
              <a:rPr lang="en-US" baseline="-25000" dirty="0" smtClean="0">
                <a:solidFill>
                  <a:srgbClr val="FF0000"/>
                </a:solidFill>
              </a:rPr>
              <a:t>i+1</a:t>
            </a:r>
            <a:r>
              <a:rPr lang="en-US" dirty="0" smtClean="0"/>
              <a:t>)</a:t>
            </a:r>
          </a:p>
          <a:p>
            <a:pPr lvl="1"/>
            <a:r>
              <a:rPr lang="en-US" dirty="0" smtClean="0"/>
              <a:t>Final MP is main memory access time</a:t>
            </a:r>
          </a:p>
          <a:p>
            <a:pPr>
              <a:spcBef>
                <a:spcPts val="1800"/>
              </a:spcBef>
            </a:pPr>
            <a:r>
              <a:rPr lang="en-US" dirty="0" smtClean="0"/>
              <a:t>For two levels:</a:t>
            </a:r>
          </a:p>
          <a:p>
            <a:pPr lvl="1">
              <a:buNone/>
            </a:pPr>
            <a:r>
              <a:rPr lang="en-US" dirty="0" smtClean="0">
                <a:solidFill>
                  <a:srgbClr val="FF0000"/>
                </a:solidFill>
              </a:rPr>
              <a:t>AMAT = L1 HT + L1 MR × (L2 HT + L2 MR × L2 MP)</a:t>
            </a:r>
          </a:p>
        </p:txBody>
      </p:sp>
      <p:sp>
        <p:nvSpPr>
          <p:cNvPr id="4" name="Date Placeholder 3"/>
          <p:cNvSpPr>
            <a:spLocks noGrp="1"/>
          </p:cNvSpPr>
          <p:nvPr>
            <p:ph type="dt" sz="half" idx="10"/>
          </p:nvPr>
        </p:nvSpPr>
        <p:spPr/>
        <p:txBody>
          <a:bodyPr/>
          <a:lstStyle/>
          <a:p>
            <a:r>
              <a:rPr lang="en-US" smtClean="0"/>
              <a:t>7/15/2013</a:t>
            </a:r>
            <a:endParaRPr lang="en-US"/>
          </a:p>
        </p:txBody>
      </p:sp>
      <p:sp>
        <p:nvSpPr>
          <p:cNvPr id="6" name="Footer Placeholder 5"/>
          <p:cNvSpPr>
            <a:spLocks noGrp="1"/>
          </p:cNvSpPr>
          <p:nvPr>
            <p:ph type="ftr" sz="quarter" idx="11"/>
          </p:nvPr>
        </p:nvSpPr>
        <p:spPr/>
        <p:txBody>
          <a:bodyPr/>
          <a:lstStyle/>
          <a:p>
            <a:r>
              <a:rPr lang="en-US" smtClean="0"/>
              <a:t>Summer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336259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0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0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08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00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Multilevel Cache AMAT Example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b="1" dirty="0" smtClean="0"/>
              <a:t>Processor specs:</a:t>
            </a:r>
            <a:r>
              <a:rPr lang="en-US" dirty="0" smtClean="0"/>
              <a:t>  1 cycle L1 HT, 2% L1 MR, </a:t>
            </a:r>
            <a:br>
              <a:rPr lang="en-US" dirty="0" smtClean="0"/>
            </a:br>
            <a:r>
              <a:rPr lang="en-US" dirty="0" smtClean="0"/>
              <a:t>5 cycle L2 HT, 5% L2 MR, 100 cycle main memory HT</a:t>
            </a:r>
          </a:p>
          <a:p>
            <a:pPr lvl="1"/>
            <a:r>
              <a:rPr lang="en-US" dirty="0" smtClean="0"/>
              <a:t>Here assuming unified L1$</a:t>
            </a:r>
          </a:p>
          <a:p>
            <a:pPr>
              <a:spcBef>
                <a:spcPts val="1800"/>
              </a:spcBef>
            </a:pPr>
            <a:r>
              <a:rPr lang="en-US" dirty="0" smtClean="0"/>
              <a:t>Without L2$:</a:t>
            </a:r>
          </a:p>
          <a:p>
            <a:pPr>
              <a:buNone/>
            </a:pPr>
            <a:r>
              <a:rPr lang="en-US" dirty="0" smtClean="0"/>
              <a:t>		AMAT</a:t>
            </a:r>
            <a:r>
              <a:rPr lang="en-US" baseline="-25000" dirty="0" smtClean="0"/>
              <a:t>1</a:t>
            </a:r>
            <a:r>
              <a:rPr lang="en-US" dirty="0" smtClean="0"/>
              <a:t> = 1 + 0.02 × 100 = </a:t>
            </a:r>
            <a:r>
              <a:rPr lang="en-US" dirty="0" smtClean="0">
                <a:solidFill>
                  <a:srgbClr val="FF0000"/>
                </a:solidFill>
              </a:rPr>
              <a:t>3</a:t>
            </a:r>
          </a:p>
          <a:p>
            <a:r>
              <a:rPr lang="en-US" dirty="0" smtClean="0"/>
              <a:t>With L2$:</a:t>
            </a:r>
          </a:p>
          <a:p>
            <a:pPr>
              <a:buNone/>
            </a:pPr>
            <a:r>
              <a:rPr lang="en-US" dirty="0" smtClean="0"/>
              <a:t>		AMAT</a:t>
            </a:r>
            <a:r>
              <a:rPr lang="en-US" baseline="-25000" dirty="0" smtClean="0"/>
              <a:t>2</a:t>
            </a:r>
            <a:r>
              <a:rPr lang="en-US" dirty="0" smtClean="0"/>
              <a:t> = 1 + 0.02 × (5 + 0.05 × 100) = </a:t>
            </a:r>
            <a:r>
              <a:rPr lang="en-US" dirty="0" smtClean="0">
                <a:solidFill>
                  <a:srgbClr val="FF0000"/>
                </a:solidFill>
              </a:rPr>
              <a:t>1.2</a:t>
            </a:r>
          </a:p>
          <a:p>
            <a:endParaRPr lang="en-US" dirty="0" smtClean="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15326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Local vs. Global Miss Rates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i="1" dirty="0" smtClean="0">
                <a:solidFill>
                  <a:srgbClr val="FF0000"/>
                </a:solidFill>
              </a:rPr>
              <a:t>Local miss rate:</a:t>
            </a:r>
            <a:r>
              <a:rPr lang="en-US" dirty="0" smtClean="0"/>
              <a:t>  Fraction of references to one level of a cache that miss</a:t>
            </a:r>
          </a:p>
          <a:p>
            <a:pPr lvl="1"/>
            <a:r>
              <a:rPr lang="en-US" dirty="0" smtClean="0"/>
              <a:t>e.g. L2$ local MR = L2$ misses/L1$ misses</a:t>
            </a:r>
          </a:p>
          <a:p>
            <a:pPr lvl="1"/>
            <a:r>
              <a:rPr lang="en-US" dirty="0" smtClean="0"/>
              <a:t>Specific to level of caching (</a:t>
            </a:r>
            <a:r>
              <a:rPr lang="en-US" dirty="0" smtClean="0">
                <a:solidFill>
                  <a:schemeClr val="accent6"/>
                </a:solidFill>
              </a:rPr>
              <a:t>as used in AMAT</a:t>
            </a:r>
            <a:r>
              <a:rPr lang="en-US" dirty="0" smtClean="0"/>
              <a:t>)</a:t>
            </a:r>
          </a:p>
          <a:p>
            <a:r>
              <a:rPr lang="en-US" i="1" dirty="0" smtClean="0">
                <a:solidFill>
                  <a:srgbClr val="FF0000"/>
                </a:solidFill>
              </a:rPr>
              <a:t>Global miss rate:</a:t>
            </a:r>
            <a:r>
              <a:rPr lang="en-US" dirty="0" smtClean="0"/>
              <a:t>  Fraction of all references that miss in all levels of a multilevel cache</a:t>
            </a:r>
          </a:p>
          <a:p>
            <a:pPr lvl="1"/>
            <a:r>
              <a:rPr lang="en-US" dirty="0" smtClean="0"/>
              <a:t>Property of the overall memory hierarchy</a:t>
            </a:r>
          </a:p>
          <a:p>
            <a:pPr lvl="1"/>
            <a:r>
              <a:rPr lang="en-US" dirty="0" smtClean="0"/>
              <a:t>Global MR is the product of all local MRs</a:t>
            </a:r>
          </a:p>
          <a:p>
            <a:pPr lvl="2"/>
            <a:r>
              <a:rPr lang="en-US" dirty="0" smtClean="0">
                <a:solidFill>
                  <a:srgbClr val="000000"/>
                </a:solidFill>
              </a:rPr>
              <a:t>Start at Global MR = </a:t>
            </a:r>
            <a:r>
              <a:rPr lang="en-US" dirty="0" err="1" smtClean="0">
                <a:solidFill>
                  <a:srgbClr val="000000"/>
                </a:solidFill>
              </a:rPr>
              <a:t>L</a:t>
            </a:r>
            <a:r>
              <a:rPr lang="en-US" baseline="-25000" dirty="0" err="1" smtClean="0">
                <a:solidFill>
                  <a:srgbClr val="000000"/>
                </a:solidFill>
              </a:rPr>
              <a:t>n</a:t>
            </a:r>
            <a:r>
              <a:rPr lang="en-US" dirty="0" smtClean="0">
                <a:solidFill>
                  <a:srgbClr val="000000"/>
                </a:solidFill>
              </a:rPr>
              <a:t> misses/L</a:t>
            </a:r>
            <a:r>
              <a:rPr lang="en-US" baseline="-25000" dirty="0" smtClean="0">
                <a:solidFill>
                  <a:srgbClr val="000000"/>
                </a:solidFill>
              </a:rPr>
              <a:t>1</a:t>
            </a:r>
            <a:r>
              <a:rPr lang="en-US" dirty="0" smtClean="0">
                <a:solidFill>
                  <a:srgbClr val="000000"/>
                </a:solidFill>
              </a:rPr>
              <a:t> accesses and expand</a:t>
            </a:r>
          </a:p>
          <a:p>
            <a:pPr lvl="2"/>
            <a:r>
              <a:rPr lang="en-US" dirty="0" smtClean="0">
                <a:solidFill>
                  <a:srgbClr val="000000"/>
                </a:solidFill>
              </a:rPr>
              <a:t>So by definition, </a:t>
            </a:r>
            <a:r>
              <a:rPr lang="en-US" i="1" dirty="0" smtClean="0">
                <a:solidFill>
                  <a:srgbClr val="FF0000"/>
                </a:solidFill>
              </a:rPr>
              <a:t>global MR ≤ any local MR</a:t>
            </a:r>
          </a:p>
          <a:p>
            <a:pPr marL="342900" lvl="1" indent="-342900">
              <a:buFont typeface="Arial"/>
              <a:buChar char="•"/>
            </a:pPr>
            <a:endParaRPr lang="en-US" dirty="0" smtClean="0">
              <a:solidFill>
                <a:srgbClr val="000000"/>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3643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lnSpc>
                <a:spcPct val="90000"/>
              </a:lnSpc>
            </a:pPr>
            <a:r>
              <a:rPr lang="en-US" dirty="0" smtClean="0">
                <a:solidFill>
                  <a:schemeClr val="accent1"/>
                </a:solidFill>
              </a:rPr>
              <a:t>Memory Hierarchy with</a:t>
            </a:r>
            <a:br>
              <a:rPr lang="en-US" dirty="0" smtClean="0">
                <a:solidFill>
                  <a:schemeClr val="accent1"/>
                </a:solidFill>
              </a:rPr>
            </a:br>
            <a:r>
              <a:rPr lang="en-US" dirty="0" smtClean="0">
                <a:solidFill>
                  <a:schemeClr val="accent1"/>
                </a:solidFill>
              </a:rPr>
              <a:t>Two Cache Levels</a:t>
            </a:r>
          </a:p>
        </p:txBody>
      </p:sp>
      <p:sp>
        <p:nvSpPr>
          <p:cNvPr id="3" name="Content Placeholder 2"/>
          <p:cNvSpPr>
            <a:spLocks noGrp="1"/>
          </p:cNvSpPr>
          <p:nvPr>
            <p:ph idx="1"/>
          </p:nvPr>
        </p:nvSpPr>
        <p:spPr>
          <a:xfrm>
            <a:off x="457200" y="4046538"/>
            <a:ext cx="8229600" cy="2540000"/>
          </a:xfrm>
        </p:spPr>
        <p:txBody>
          <a:bodyPr>
            <a:normAutofit/>
          </a:bodyPr>
          <a:lstStyle/>
          <a:p>
            <a:pPr>
              <a:defRPr/>
            </a:pPr>
            <a:r>
              <a:rPr lang="en-US" dirty="0" smtClean="0"/>
              <a:t>For every 1000 CPU to memory references</a:t>
            </a:r>
          </a:p>
          <a:p>
            <a:pPr lvl="1">
              <a:defRPr/>
            </a:pPr>
            <a:r>
              <a:rPr lang="en-US" dirty="0" smtClean="0"/>
              <a:t>40 will miss in L1$; what is the local MR?</a:t>
            </a:r>
          </a:p>
          <a:p>
            <a:pPr lvl="1">
              <a:defRPr/>
            </a:pPr>
            <a:r>
              <a:rPr lang="en-US" dirty="0" smtClean="0"/>
              <a:t>20 will miss in L2$; what is the local MR?</a:t>
            </a:r>
          </a:p>
          <a:p>
            <a:pPr lvl="1">
              <a:defRPr/>
            </a:pPr>
            <a:r>
              <a:rPr lang="en-US" dirty="0" smtClean="0"/>
              <a:t>Global miss rate?</a:t>
            </a:r>
          </a:p>
        </p:txBody>
      </p:sp>
      <p:sp>
        <p:nvSpPr>
          <p:cNvPr id="24" name="Date Placeholder 23"/>
          <p:cNvSpPr>
            <a:spLocks noGrp="1"/>
          </p:cNvSpPr>
          <p:nvPr>
            <p:ph type="dt" sz="half" idx="10"/>
          </p:nvPr>
        </p:nvSpPr>
        <p:spPr/>
        <p:txBody>
          <a:bodyPr/>
          <a:lstStyle/>
          <a:p>
            <a:r>
              <a:rPr lang="en-US" smtClean="0"/>
              <a:t>7/15/2013</a:t>
            </a:r>
            <a:endParaRPr lang="en-US" dirty="0"/>
          </a:p>
        </p:txBody>
      </p:sp>
      <p:sp>
        <p:nvSpPr>
          <p:cNvPr id="26" name="Footer Placeholder 25"/>
          <p:cNvSpPr>
            <a:spLocks noGrp="1"/>
          </p:cNvSpPr>
          <p:nvPr>
            <p:ph type="ftr" sz="quarter" idx="11"/>
          </p:nvPr>
        </p:nvSpPr>
        <p:spPr/>
        <p:txBody>
          <a:bodyPr/>
          <a:lstStyle/>
          <a:p>
            <a:r>
              <a:rPr lang="en-US" smtClean="0"/>
              <a:t>Summer 2013 -- Lecture #12</a:t>
            </a:r>
            <a:endParaRPr lang="en-US" dirty="0"/>
          </a:p>
        </p:txBody>
      </p:sp>
      <p:sp>
        <p:nvSpPr>
          <p:cNvPr id="25" name="Slide Number Placeholder 24"/>
          <p:cNvSpPr>
            <a:spLocks noGrp="1"/>
          </p:cNvSpPr>
          <p:nvPr>
            <p:ph type="sldNum" sz="quarter" idx="12"/>
          </p:nvPr>
        </p:nvSpPr>
        <p:spPr/>
        <p:txBody>
          <a:bodyPr/>
          <a:lstStyle/>
          <a:p>
            <a:fld id="{3CC63E4C-4642-794D-A2FD-70F6B81535F5}" type="slidenum">
              <a:rPr lang="en-US" smtClean="0"/>
              <a:pPr/>
              <a:t>13</a:t>
            </a:fld>
            <a:endParaRPr lang="en-US" dirty="0"/>
          </a:p>
        </p:txBody>
      </p:sp>
      <p:sp>
        <p:nvSpPr>
          <p:cNvPr id="7" name="Rectangle 6"/>
          <p:cNvSpPr/>
          <p:nvPr/>
        </p:nvSpPr>
        <p:spPr>
          <a:xfrm>
            <a:off x="322263" y="2303463"/>
            <a:ext cx="1506537" cy="11509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CPU</a:t>
            </a:r>
          </a:p>
        </p:txBody>
      </p:sp>
      <p:sp>
        <p:nvSpPr>
          <p:cNvPr id="8" name="Rectangle 7"/>
          <p:cNvSpPr/>
          <p:nvPr/>
        </p:nvSpPr>
        <p:spPr>
          <a:xfrm>
            <a:off x="2641600" y="2303463"/>
            <a:ext cx="1506538" cy="11509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L1$</a:t>
            </a:r>
          </a:p>
        </p:txBody>
      </p:sp>
      <p:sp>
        <p:nvSpPr>
          <p:cNvPr id="9" name="Rectangle 8"/>
          <p:cNvSpPr/>
          <p:nvPr/>
        </p:nvSpPr>
        <p:spPr>
          <a:xfrm>
            <a:off x="4995863" y="2303463"/>
            <a:ext cx="1506537" cy="11509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L2$</a:t>
            </a:r>
          </a:p>
        </p:txBody>
      </p:sp>
      <p:sp>
        <p:nvSpPr>
          <p:cNvPr id="10" name="Rectangle 9"/>
          <p:cNvSpPr/>
          <p:nvPr/>
        </p:nvSpPr>
        <p:spPr>
          <a:xfrm>
            <a:off x="7332663" y="2303463"/>
            <a:ext cx="1506537" cy="11509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MM</a:t>
            </a:r>
          </a:p>
        </p:txBody>
      </p:sp>
      <p:cxnSp>
        <p:nvCxnSpPr>
          <p:cNvPr id="12" name="Straight Arrow Connector 11"/>
          <p:cNvCxnSpPr/>
          <p:nvPr/>
        </p:nvCxnSpPr>
        <p:spPr>
          <a:xfrm>
            <a:off x="1811338" y="2522538"/>
            <a:ext cx="8477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148138" y="2522538"/>
            <a:ext cx="8477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02400" y="2522538"/>
            <a:ext cx="8461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11338" y="3116263"/>
            <a:ext cx="847725" cy="1587"/>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148138" y="3116263"/>
            <a:ext cx="847725" cy="1587"/>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502400" y="3116263"/>
            <a:ext cx="846138" cy="1587"/>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80160" y="1930400"/>
            <a:ext cx="2054217" cy="461665"/>
          </a:xfrm>
          <a:prstGeom prst="rect">
            <a:avLst/>
          </a:prstGeom>
          <a:noFill/>
        </p:spPr>
        <p:txBody>
          <a:bodyPr wrap="none">
            <a:spAutoFit/>
          </a:bodyPr>
          <a:lstStyle/>
          <a:p>
            <a:pPr>
              <a:defRPr/>
            </a:pPr>
            <a:r>
              <a:rPr lang="en-US" sz="2400" dirty="0">
                <a:latin typeface="+mn-lt"/>
              </a:rPr>
              <a:t>1000 </a:t>
            </a:r>
            <a:r>
              <a:rPr lang="en-US" sz="2400" dirty="0" err="1">
                <a:latin typeface="+mn-lt"/>
              </a:rPr>
              <a:t>mem</a:t>
            </a:r>
            <a:r>
              <a:rPr lang="en-US" sz="2400" dirty="0">
                <a:latin typeface="+mn-lt"/>
              </a:rPr>
              <a:t> refs</a:t>
            </a:r>
          </a:p>
        </p:txBody>
      </p:sp>
      <p:sp>
        <p:nvSpPr>
          <p:cNvPr id="19" name="TextBox 18"/>
          <p:cNvSpPr txBox="1"/>
          <p:nvPr/>
        </p:nvSpPr>
        <p:spPr>
          <a:xfrm>
            <a:off x="3749040" y="1930400"/>
            <a:ext cx="1743234" cy="461665"/>
          </a:xfrm>
          <a:prstGeom prst="rect">
            <a:avLst/>
          </a:prstGeom>
          <a:noFill/>
        </p:spPr>
        <p:txBody>
          <a:bodyPr wrap="none">
            <a:spAutoFit/>
          </a:bodyPr>
          <a:lstStyle/>
          <a:p>
            <a:pPr>
              <a:defRPr/>
            </a:pPr>
            <a:r>
              <a:rPr lang="en-US" sz="2400" dirty="0">
                <a:latin typeface="+mn-lt"/>
              </a:rPr>
              <a:t>40 </a:t>
            </a:r>
            <a:r>
              <a:rPr lang="en-US" sz="2400" dirty="0" err="1">
                <a:latin typeface="+mn-lt"/>
              </a:rPr>
              <a:t>mem</a:t>
            </a:r>
            <a:r>
              <a:rPr lang="en-US" sz="2400" dirty="0">
                <a:latin typeface="+mn-lt"/>
              </a:rPr>
              <a:t> refs</a:t>
            </a:r>
          </a:p>
        </p:txBody>
      </p:sp>
      <p:sp>
        <p:nvSpPr>
          <p:cNvPr id="20" name="TextBox 19"/>
          <p:cNvSpPr txBox="1"/>
          <p:nvPr/>
        </p:nvSpPr>
        <p:spPr>
          <a:xfrm>
            <a:off x="6080760" y="1930400"/>
            <a:ext cx="1743234" cy="461665"/>
          </a:xfrm>
          <a:prstGeom prst="rect">
            <a:avLst/>
          </a:prstGeom>
          <a:noFill/>
        </p:spPr>
        <p:txBody>
          <a:bodyPr wrap="none">
            <a:spAutoFit/>
          </a:bodyPr>
          <a:lstStyle/>
          <a:p>
            <a:pPr>
              <a:defRPr/>
            </a:pPr>
            <a:r>
              <a:rPr lang="en-US" sz="2400" dirty="0">
                <a:latin typeface="+mn-lt"/>
              </a:rPr>
              <a:t>20 </a:t>
            </a:r>
            <a:r>
              <a:rPr lang="en-US" sz="2400" dirty="0" err="1">
                <a:latin typeface="+mn-lt"/>
              </a:rPr>
              <a:t>mem</a:t>
            </a:r>
            <a:r>
              <a:rPr lang="en-US" sz="2400" dirty="0">
                <a:latin typeface="+mn-lt"/>
              </a:rPr>
              <a:t> refs</a:t>
            </a:r>
          </a:p>
        </p:txBody>
      </p:sp>
      <p:sp>
        <p:nvSpPr>
          <p:cNvPr id="21" name="TextBox 20"/>
          <p:cNvSpPr txBox="1"/>
          <p:nvPr/>
        </p:nvSpPr>
        <p:spPr>
          <a:xfrm>
            <a:off x="1737360" y="3471863"/>
            <a:ext cx="1028743" cy="461665"/>
          </a:xfrm>
          <a:prstGeom prst="rect">
            <a:avLst/>
          </a:prstGeom>
          <a:noFill/>
        </p:spPr>
        <p:txBody>
          <a:bodyPr wrap="none">
            <a:spAutoFit/>
          </a:bodyPr>
          <a:lstStyle/>
          <a:p>
            <a:pPr>
              <a:defRPr/>
            </a:pPr>
            <a:r>
              <a:rPr lang="en-US" sz="2400" dirty="0">
                <a:latin typeface="+mn-lt"/>
              </a:rPr>
              <a:t>1 cycle</a:t>
            </a:r>
          </a:p>
        </p:txBody>
      </p:sp>
      <p:sp>
        <p:nvSpPr>
          <p:cNvPr id="22" name="TextBox 21"/>
          <p:cNvSpPr txBox="1"/>
          <p:nvPr/>
        </p:nvSpPr>
        <p:spPr>
          <a:xfrm>
            <a:off x="3931920" y="3454400"/>
            <a:ext cx="1304460" cy="461665"/>
          </a:xfrm>
          <a:prstGeom prst="rect">
            <a:avLst/>
          </a:prstGeom>
          <a:noFill/>
        </p:spPr>
        <p:txBody>
          <a:bodyPr wrap="none">
            <a:spAutoFit/>
          </a:bodyPr>
          <a:lstStyle/>
          <a:p>
            <a:pPr>
              <a:defRPr/>
            </a:pPr>
            <a:r>
              <a:rPr lang="en-US" sz="2400" dirty="0">
                <a:latin typeface="+mn-lt"/>
              </a:rPr>
              <a:t>10 cycles</a:t>
            </a:r>
          </a:p>
        </p:txBody>
      </p:sp>
      <p:sp>
        <p:nvSpPr>
          <p:cNvPr id="23" name="TextBox 22"/>
          <p:cNvSpPr txBox="1"/>
          <p:nvPr/>
        </p:nvSpPr>
        <p:spPr>
          <a:xfrm>
            <a:off x="6217920" y="3454400"/>
            <a:ext cx="1459951" cy="461665"/>
          </a:xfrm>
          <a:prstGeom prst="rect">
            <a:avLst/>
          </a:prstGeom>
          <a:noFill/>
        </p:spPr>
        <p:txBody>
          <a:bodyPr wrap="none">
            <a:spAutoFit/>
          </a:bodyPr>
          <a:lstStyle/>
          <a:p>
            <a:pPr>
              <a:defRPr/>
            </a:pPr>
            <a:r>
              <a:rPr lang="en-US" sz="2400" dirty="0">
                <a:latin typeface="+mn-lt"/>
              </a:rPr>
              <a:t>100 cycles</a:t>
            </a:r>
          </a:p>
        </p:txBody>
      </p:sp>
      <p:sp>
        <p:nvSpPr>
          <p:cNvPr id="27" name="TextBox 26"/>
          <p:cNvSpPr txBox="1"/>
          <p:nvPr/>
        </p:nvSpPr>
        <p:spPr>
          <a:xfrm>
            <a:off x="7772400" y="4629573"/>
            <a:ext cx="822960" cy="1564531"/>
          </a:xfrm>
          <a:prstGeom prst="rect">
            <a:avLst/>
          </a:prstGeom>
          <a:noFill/>
        </p:spPr>
        <p:txBody>
          <a:bodyPr wrap="square" rtlCol="0">
            <a:spAutoFit/>
          </a:bodyPr>
          <a:lstStyle/>
          <a:p>
            <a:pPr>
              <a:spcBef>
                <a:spcPts val="672"/>
              </a:spcBef>
            </a:pPr>
            <a:r>
              <a:rPr lang="en-US" sz="2800" dirty="0" smtClean="0">
                <a:solidFill>
                  <a:srgbClr val="FF0000"/>
                </a:solidFill>
              </a:rPr>
              <a:t>0.04</a:t>
            </a:r>
          </a:p>
          <a:p>
            <a:pPr>
              <a:spcBef>
                <a:spcPts val="672"/>
              </a:spcBef>
            </a:pPr>
            <a:r>
              <a:rPr lang="en-US" sz="2800" dirty="0" smtClean="0">
                <a:solidFill>
                  <a:srgbClr val="FF0000"/>
                </a:solidFill>
              </a:rPr>
              <a:t>0.5</a:t>
            </a:r>
          </a:p>
          <a:p>
            <a:pPr>
              <a:spcBef>
                <a:spcPts val="672"/>
              </a:spcBef>
            </a:pPr>
            <a:r>
              <a:rPr lang="en-US" sz="2800" dirty="0" smtClean="0">
                <a:solidFill>
                  <a:srgbClr val="FF0000"/>
                </a:solidFill>
              </a:rPr>
              <a:t>0.02</a:t>
            </a:r>
            <a:endParaRPr lang="en-US" sz="2800" dirty="0">
              <a:solidFill>
                <a:srgbClr val="FF0000"/>
              </a:solidFill>
            </a:endParaRPr>
          </a:p>
        </p:txBody>
      </p:sp>
    </p:spTree>
    <p:extLst>
      <p:ext uri="{BB962C8B-B14F-4D97-AF65-F5344CB8AC3E}">
        <p14:creationId xmlns:p14="http://schemas.microsoft.com/office/powerpoint/2010/main" val="23418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Rewriting Performance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t>For a two level cache, we know: </a:t>
            </a:r>
            <a:br>
              <a:rPr lang="en-US" dirty="0" smtClean="0"/>
            </a:br>
            <a:r>
              <a:rPr lang="en-US" dirty="0" smtClean="0"/>
              <a:t>		</a:t>
            </a:r>
            <a:r>
              <a:rPr lang="en-US" dirty="0" err="1" smtClean="0"/>
              <a:t>MR</a:t>
            </a:r>
            <a:r>
              <a:rPr lang="en-US" baseline="-25000" dirty="0" err="1" smtClean="0"/>
              <a:t>global</a:t>
            </a:r>
            <a:r>
              <a:rPr lang="en-US" dirty="0" smtClean="0"/>
              <a:t> = L1 MR × L2 MR</a:t>
            </a:r>
          </a:p>
          <a:p>
            <a:r>
              <a:rPr lang="en-US" dirty="0" smtClean="0"/>
              <a:t>AMAT:</a:t>
            </a:r>
          </a:p>
          <a:p>
            <a:pPr lvl="1"/>
            <a:r>
              <a:rPr lang="en-US" dirty="0" smtClean="0"/>
              <a:t>AMAT = </a:t>
            </a:r>
            <a:r>
              <a:rPr lang="en-US" dirty="0"/>
              <a:t>L1 HT + L1 MR × (L2 HT + L2 MR × L2 MP</a:t>
            </a:r>
            <a:r>
              <a:rPr lang="en-US" dirty="0" smtClean="0"/>
              <a:t>)</a:t>
            </a:r>
          </a:p>
          <a:p>
            <a:pPr lvl="1"/>
            <a:r>
              <a:rPr lang="en-US" dirty="0" smtClean="0">
                <a:solidFill>
                  <a:schemeClr val="bg1"/>
                </a:solidFill>
              </a:rPr>
              <a:t>AMAT </a:t>
            </a:r>
            <a:r>
              <a:rPr lang="en-US" dirty="0" smtClean="0"/>
              <a:t>= L1 HT + L1 MR × L2 HT + </a:t>
            </a:r>
            <a:r>
              <a:rPr lang="en-US" dirty="0" err="1" smtClean="0">
                <a:solidFill>
                  <a:srgbClr val="FF0000"/>
                </a:solidFill>
              </a:rPr>
              <a:t>MR</a:t>
            </a:r>
            <a:r>
              <a:rPr lang="en-US" baseline="-25000" dirty="0" err="1" smtClean="0">
                <a:solidFill>
                  <a:srgbClr val="FF0000"/>
                </a:solidFill>
              </a:rPr>
              <a:t>global</a:t>
            </a:r>
            <a:r>
              <a:rPr lang="en-US" dirty="0" smtClean="0"/>
              <a:t> × L2 MP</a:t>
            </a:r>
            <a:endParaRPr lang="en-US" dirty="0"/>
          </a:p>
          <a:p>
            <a:r>
              <a:rPr lang="en-US" dirty="0" smtClean="0"/>
              <a:t>CPI:</a:t>
            </a:r>
          </a:p>
          <a:p>
            <a:pPr lvl="1">
              <a:spcBef>
                <a:spcPts val="1800"/>
              </a:spcBef>
            </a:pPr>
            <a:r>
              <a:rPr lang="en-US" sz="2400" dirty="0" err="1" smtClean="0"/>
              <a:t>CPI</a:t>
            </a:r>
            <a:r>
              <a:rPr lang="en-US" sz="2400" baseline="-25000" dirty="0" err="1" smtClean="0"/>
              <a:t>stall</a:t>
            </a:r>
            <a:r>
              <a:rPr lang="en-US" sz="2400" dirty="0" smtClean="0"/>
              <a:t> = </a:t>
            </a:r>
            <a:r>
              <a:rPr lang="en-US" sz="2400" dirty="0" err="1" smtClean="0"/>
              <a:t>CPI</a:t>
            </a:r>
            <a:r>
              <a:rPr lang="en-US" sz="2400" baseline="-25000" dirty="0" err="1" smtClean="0"/>
              <a:t>base</a:t>
            </a:r>
            <a:r>
              <a:rPr lang="en-US" sz="2400" dirty="0" smtClean="0"/>
              <a:t> + 	(L1 </a:t>
            </a:r>
            <a:r>
              <a:rPr lang="en-US" sz="2400" dirty="0"/>
              <a:t>MR</a:t>
            </a:r>
            <a:r>
              <a:rPr lang="en-US" sz="2400" dirty="0" smtClean="0"/>
              <a:t> × L1 MP + </a:t>
            </a:r>
            <a:r>
              <a:rPr lang="en-US" sz="2400" dirty="0" err="1" smtClean="0">
                <a:solidFill>
                  <a:srgbClr val="FF0000"/>
                </a:solidFill>
              </a:rPr>
              <a:t>MR</a:t>
            </a:r>
            <a:r>
              <a:rPr lang="en-US" sz="2400" baseline="-25000" dirty="0" err="1" smtClean="0">
                <a:solidFill>
                  <a:srgbClr val="FF0000"/>
                </a:solidFill>
              </a:rPr>
              <a:t>global</a:t>
            </a:r>
            <a:r>
              <a:rPr lang="en-US" sz="2400" dirty="0" smtClean="0"/>
              <a:t> × L2 MP)</a:t>
            </a:r>
            <a:endParaRPr lang="en-US" sz="2400"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grpSp>
        <p:nvGrpSpPr>
          <p:cNvPr id="11" name="Group 10"/>
          <p:cNvGrpSpPr/>
          <p:nvPr/>
        </p:nvGrpSpPr>
        <p:grpSpPr>
          <a:xfrm>
            <a:off x="3255264" y="4903900"/>
            <a:ext cx="1013419" cy="627154"/>
            <a:chOff x="4315522" y="4740610"/>
            <a:chExt cx="1013419" cy="627154"/>
          </a:xfrm>
        </p:grpSpPr>
        <p:sp>
          <p:nvSpPr>
            <p:cNvPr id="7" name="TextBox 6"/>
            <p:cNvSpPr txBox="1"/>
            <p:nvPr/>
          </p:nvSpPr>
          <p:spPr>
            <a:xfrm>
              <a:off x="4315522" y="4740610"/>
              <a:ext cx="1013419" cy="369332"/>
            </a:xfrm>
            <a:prstGeom prst="rect">
              <a:avLst/>
            </a:prstGeom>
            <a:noFill/>
          </p:spPr>
          <p:txBody>
            <a:bodyPr wrap="none" rtlCol="0">
              <a:spAutoFit/>
            </a:bodyPr>
            <a:lstStyle/>
            <a:p>
              <a:r>
                <a:rPr lang="en-US" dirty="0" smtClean="0"/>
                <a:t>Accesses</a:t>
              </a:r>
              <a:endParaRPr lang="en-US" dirty="0"/>
            </a:p>
          </p:txBody>
        </p:sp>
        <p:sp>
          <p:nvSpPr>
            <p:cNvPr id="8" name="TextBox 7"/>
            <p:cNvSpPr txBox="1"/>
            <p:nvPr/>
          </p:nvSpPr>
          <p:spPr>
            <a:xfrm>
              <a:off x="4517981" y="4998432"/>
              <a:ext cx="608500" cy="369332"/>
            </a:xfrm>
            <a:prstGeom prst="rect">
              <a:avLst/>
            </a:prstGeom>
            <a:noFill/>
          </p:spPr>
          <p:txBody>
            <a:bodyPr wrap="none" rtlCol="0">
              <a:spAutoFit/>
            </a:bodyPr>
            <a:lstStyle/>
            <a:p>
              <a:r>
                <a:rPr lang="en-US" dirty="0" err="1" smtClean="0"/>
                <a:t>Instr</a:t>
              </a:r>
              <a:endParaRPr lang="en-US" dirty="0"/>
            </a:p>
          </p:txBody>
        </p:sp>
        <p:cxnSp>
          <p:nvCxnSpPr>
            <p:cNvPr id="10" name="Straight Connector 9"/>
            <p:cNvCxnSpPr/>
            <p:nvPr/>
          </p:nvCxnSpPr>
          <p:spPr>
            <a:xfrm>
              <a:off x="4427034" y="5074920"/>
              <a:ext cx="7917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69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solidFill>
                  <a:schemeClr val="accent1"/>
                </a:solidFill>
              </a:rPr>
              <a:t>Design Considerations</a:t>
            </a:r>
          </a:p>
        </p:txBody>
      </p:sp>
      <p:sp>
        <p:nvSpPr>
          <p:cNvPr id="1705987" name="Rectangle 3"/>
          <p:cNvSpPr>
            <a:spLocks noGrp="1" noChangeArrowheads="1"/>
          </p:cNvSpPr>
          <p:nvPr>
            <p:ph idx="1"/>
          </p:nvPr>
        </p:nvSpPr>
        <p:spPr>
          <a:xfrm>
            <a:off x="457200" y="1600200"/>
            <a:ext cx="8229600" cy="4937760"/>
          </a:xfrm>
        </p:spPr>
        <p:txBody>
          <a:bodyPr>
            <a:normAutofit/>
          </a:bodyPr>
          <a:lstStyle/>
          <a:p>
            <a:pPr>
              <a:defRPr/>
            </a:pPr>
            <a:r>
              <a:rPr lang="en-US" dirty="0" smtClean="0"/>
              <a:t>L1$ focuses on </a:t>
            </a:r>
            <a:r>
              <a:rPr lang="en-US" i="1" dirty="0" smtClean="0"/>
              <a:t>low hit time</a:t>
            </a:r>
            <a:r>
              <a:rPr lang="en-US" dirty="0" smtClean="0"/>
              <a:t> (fast access)</a:t>
            </a:r>
            <a:endParaRPr lang="en-US" dirty="0"/>
          </a:p>
          <a:p>
            <a:pPr lvl="1">
              <a:defRPr/>
            </a:pPr>
            <a:r>
              <a:rPr lang="en-US" dirty="0" smtClean="0"/>
              <a:t>minimize HT to achieve shorter clock cycle </a:t>
            </a:r>
          </a:p>
          <a:p>
            <a:pPr lvl="1">
              <a:defRPr/>
            </a:pPr>
            <a:r>
              <a:rPr lang="en-US" dirty="0" smtClean="0"/>
              <a:t>L1 MP significantly </a:t>
            </a:r>
            <a:r>
              <a:rPr lang="en-US" dirty="0"/>
              <a:t>reduced by presence of L2$, so can be smaller/faster even with higher </a:t>
            </a:r>
            <a:r>
              <a:rPr lang="en-US" dirty="0" smtClean="0"/>
              <a:t>MR</a:t>
            </a:r>
          </a:p>
          <a:p>
            <a:pPr lvl="1">
              <a:defRPr/>
            </a:pPr>
            <a:r>
              <a:rPr lang="en-US" dirty="0" smtClean="0"/>
              <a:t>e.g</a:t>
            </a:r>
            <a:r>
              <a:rPr lang="en-US" dirty="0"/>
              <a:t>. </a:t>
            </a:r>
            <a:r>
              <a:rPr lang="en-US" dirty="0" smtClean="0"/>
              <a:t>smaller $ (fewer rows)</a:t>
            </a:r>
          </a:p>
          <a:p>
            <a:pPr>
              <a:defRPr/>
            </a:pPr>
            <a:r>
              <a:rPr lang="en-US" dirty="0" smtClean="0"/>
              <a:t>L2$, L3$ focus on </a:t>
            </a:r>
            <a:r>
              <a:rPr lang="en-US" i="1" dirty="0" smtClean="0"/>
              <a:t>low miss rate</a:t>
            </a:r>
            <a:r>
              <a:rPr lang="en-US" dirty="0" smtClean="0"/>
              <a:t> </a:t>
            </a:r>
          </a:p>
          <a:p>
            <a:pPr lvl="1">
              <a:defRPr/>
            </a:pPr>
            <a:r>
              <a:rPr lang="en-US" dirty="0" smtClean="0"/>
              <a:t>As much as possible avoid reaching to main memory (heavy penalty)</a:t>
            </a:r>
          </a:p>
          <a:p>
            <a:pPr lvl="1">
              <a:defRPr/>
            </a:pPr>
            <a:r>
              <a:rPr lang="en-US" dirty="0" smtClean="0"/>
              <a:t>e.g. larger $ with larger block sizes (same # rows)</a:t>
            </a:r>
          </a:p>
        </p:txBody>
      </p:sp>
      <p:sp>
        <p:nvSpPr>
          <p:cNvPr id="7" name="Date Placeholder 6"/>
          <p:cNvSpPr>
            <a:spLocks noGrp="1"/>
          </p:cNvSpPr>
          <p:nvPr>
            <p:ph type="dt" sz="half" idx="10"/>
          </p:nvPr>
        </p:nvSpPr>
        <p:spPr/>
        <p:txBody>
          <a:bodyPr/>
          <a:lstStyle/>
          <a:p>
            <a:r>
              <a:rPr lang="en-US" smtClean="0"/>
              <a:t>7/15/2013</a:t>
            </a:r>
            <a:endParaRPr lang="en-US" dirty="0"/>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2522448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5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0598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05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Multilevel Cache Practice (1/3)</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b="1" dirty="0" smtClean="0"/>
              <a:t>Processor specs:</a:t>
            </a:r>
          </a:p>
          <a:p>
            <a:pPr lvl="1"/>
            <a:r>
              <a:rPr lang="en-US" dirty="0" err="1" smtClean="0"/>
              <a:t>CPI</a:t>
            </a:r>
            <a:r>
              <a:rPr lang="en-US" baseline="-25000" dirty="0" err="1" smtClean="0"/>
              <a:t>base</a:t>
            </a:r>
            <a:r>
              <a:rPr lang="en-US" dirty="0" smtClean="0"/>
              <a:t> of 2</a:t>
            </a:r>
          </a:p>
          <a:p>
            <a:pPr lvl="1">
              <a:defRPr/>
            </a:pPr>
            <a:r>
              <a:rPr lang="en-US" dirty="0"/>
              <a:t>100 cycle miss penalty to main memory</a:t>
            </a:r>
          </a:p>
          <a:p>
            <a:pPr lvl="1">
              <a:defRPr/>
            </a:pPr>
            <a:r>
              <a:rPr lang="en-US" dirty="0"/>
              <a:t>25 cycle miss penalty to </a:t>
            </a:r>
            <a:r>
              <a:rPr lang="en-US" dirty="0" smtClean="0"/>
              <a:t>unified </a:t>
            </a:r>
            <a:r>
              <a:rPr lang="en-US" dirty="0"/>
              <a:t>L2$</a:t>
            </a:r>
          </a:p>
          <a:p>
            <a:pPr lvl="1">
              <a:defRPr/>
            </a:pPr>
            <a:r>
              <a:rPr lang="en-US" dirty="0"/>
              <a:t>36% of instructions are load/stores</a:t>
            </a:r>
          </a:p>
          <a:p>
            <a:pPr lvl="1">
              <a:defRPr/>
            </a:pPr>
            <a:r>
              <a:rPr lang="en-US" dirty="0"/>
              <a:t>2% L1 I$ miss rate; 4% L1 D$ miss rate</a:t>
            </a:r>
          </a:p>
          <a:p>
            <a:pPr lvl="1">
              <a:defRPr/>
            </a:pPr>
            <a:r>
              <a:rPr lang="en-US" dirty="0"/>
              <a:t>0.5% </a:t>
            </a:r>
            <a:r>
              <a:rPr lang="en-US" b="1" dirty="0"/>
              <a:t>global</a:t>
            </a:r>
            <a:r>
              <a:rPr lang="en-US" dirty="0"/>
              <a:t> U(</a:t>
            </a:r>
            <a:r>
              <a:rPr lang="en-US" dirty="0" err="1"/>
              <a:t>nified</a:t>
            </a:r>
            <a:r>
              <a:rPr lang="en-US" dirty="0"/>
              <a:t>)L2$ miss rate</a:t>
            </a:r>
          </a:p>
          <a:p>
            <a:pPr>
              <a:spcBef>
                <a:spcPts val="1800"/>
              </a:spcBef>
            </a:pPr>
            <a:r>
              <a:rPr lang="en-US" dirty="0" smtClean="0"/>
              <a:t>What is </a:t>
            </a:r>
            <a:r>
              <a:rPr lang="en-US" dirty="0" err="1" smtClean="0"/>
              <a:t>CPI</a:t>
            </a:r>
            <a:r>
              <a:rPr lang="en-US" baseline="-25000" dirty="0" err="1" smtClean="0"/>
              <a:t>stall</a:t>
            </a:r>
            <a:r>
              <a:rPr lang="en-US" dirty="0" smtClean="0"/>
              <a:t> with and without the L2$?</a:t>
            </a:r>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30741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Multilevel Cache Practice (2/3)</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b="1" dirty="0" smtClean="0"/>
              <a:t>Notes:</a:t>
            </a:r>
          </a:p>
          <a:p>
            <a:pPr lvl="1"/>
            <a:r>
              <a:rPr lang="en-US" dirty="0" smtClean="0"/>
              <a:t>Both L1 I$ and L1 D$ send misses to L2$</a:t>
            </a:r>
            <a:endParaRPr lang="en-US" dirty="0"/>
          </a:p>
          <a:p>
            <a:pPr lvl="1">
              <a:defRPr/>
            </a:pPr>
            <a:r>
              <a:rPr lang="en-US" dirty="0" smtClean="0"/>
              <a:t>What does the global L2$ MR mean?</a:t>
            </a:r>
          </a:p>
          <a:p>
            <a:pPr lvl="2">
              <a:defRPr/>
            </a:pPr>
            <a:r>
              <a:rPr lang="en-US" dirty="0" smtClean="0"/>
              <a:t>MR to main memory</a:t>
            </a:r>
          </a:p>
          <a:p>
            <a:pPr lvl="2">
              <a:defRPr/>
            </a:pPr>
            <a:r>
              <a:rPr lang="en-US" dirty="0" smtClean="0"/>
              <a:t>Since there are 2 L1$s, implies L2$ has 2 different local MRs depending on source of access</a:t>
            </a:r>
          </a:p>
          <a:p>
            <a:pPr lvl="1">
              <a:defRPr/>
            </a:pPr>
            <a:r>
              <a:rPr lang="en-US" dirty="0" smtClean="0"/>
              <a:t>Use </a:t>
            </a:r>
            <a:r>
              <a:rPr lang="en-US" dirty="0" err="1" smtClean="0"/>
              <a:t>CPI</a:t>
            </a:r>
            <a:r>
              <a:rPr lang="en-US" baseline="-25000" dirty="0" err="1" smtClean="0"/>
              <a:t>stall</a:t>
            </a:r>
            <a:r>
              <a:rPr lang="en-US" dirty="0" smtClean="0"/>
              <a:t> formula shown at bottom of slide 13</a:t>
            </a:r>
          </a:p>
          <a:p>
            <a:pPr lvl="2">
              <a:defRPr/>
            </a:pPr>
            <a:r>
              <a:rPr lang="en-US" dirty="0" smtClean="0"/>
              <a:t>Remember that CPI is cumulative</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404956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Multilevel Cache Practice </a:t>
            </a:r>
            <a:r>
              <a:rPr lang="en-US" dirty="0" smtClean="0">
                <a:solidFill>
                  <a:schemeClr val="accent1"/>
                </a:solidFill>
              </a:rPr>
              <a:t>(3/3</a:t>
            </a:r>
            <a:r>
              <a:rPr lang="en-US" dirty="0">
                <a:solidFill>
                  <a:schemeClr val="accent1"/>
                </a:solidFill>
              </a:rPr>
              <a:t>)</a:t>
            </a:r>
            <a:endParaRPr lang="en-US" dirty="0"/>
          </a:p>
        </p:txBody>
      </p:sp>
      <p:sp>
        <p:nvSpPr>
          <p:cNvPr id="3" name="Content Placeholder 2"/>
          <p:cNvSpPr>
            <a:spLocks noGrp="1"/>
          </p:cNvSpPr>
          <p:nvPr>
            <p:ph idx="1"/>
          </p:nvPr>
        </p:nvSpPr>
        <p:spPr/>
        <p:txBody>
          <a:bodyPr/>
          <a:lstStyle/>
          <a:p>
            <a:r>
              <a:rPr lang="en-US" b="1" dirty="0" smtClean="0"/>
              <a:t>Without L2$:</a:t>
            </a:r>
          </a:p>
          <a:p>
            <a:pPr marL="0" indent="0">
              <a:buNone/>
            </a:pPr>
            <a:r>
              <a:rPr lang="en-US" dirty="0"/>
              <a:t>	</a:t>
            </a:r>
            <a:r>
              <a:rPr lang="en-US" dirty="0" err="1" smtClean="0"/>
              <a:t>CPI</a:t>
            </a:r>
            <a:r>
              <a:rPr lang="en-US" baseline="-25000" dirty="0" err="1" smtClean="0"/>
              <a:t>stall</a:t>
            </a:r>
            <a:r>
              <a:rPr lang="en-US" dirty="0" smtClean="0"/>
              <a:t> = 2 + 1×0.02×100 + 0.36×0.04×100</a:t>
            </a:r>
          </a:p>
          <a:p>
            <a:pPr marL="0" indent="0">
              <a:buNone/>
            </a:pPr>
            <a:r>
              <a:rPr lang="en-US" dirty="0"/>
              <a:t>	</a:t>
            </a:r>
            <a:r>
              <a:rPr lang="en-US" dirty="0" err="1" smtClean="0"/>
              <a:t>CPI</a:t>
            </a:r>
            <a:r>
              <a:rPr lang="en-US" baseline="-25000" dirty="0" err="1" smtClean="0"/>
              <a:t>stall</a:t>
            </a:r>
            <a:r>
              <a:rPr lang="en-US" dirty="0" smtClean="0"/>
              <a:t> = </a:t>
            </a:r>
            <a:r>
              <a:rPr lang="en-US" dirty="0" smtClean="0">
                <a:solidFill>
                  <a:srgbClr val="FF0000"/>
                </a:solidFill>
              </a:rPr>
              <a:t>5.44</a:t>
            </a:r>
            <a:endParaRPr lang="en-US" dirty="0">
              <a:solidFill>
                <a:srgbClr val="FF0000"/>
              </a:solidFill>
            </a:endParaRPr>
          </a:p>
          <a:p>
            <a:r>
              <a:rPr lang="en-US" b="1" dirty="0" smtClean="0"/>
              <a:t>With L2$:</a:t>
            </a:r>
          </a:p>
          <a:p>
            <a:pPr marL="0" indent="0">
              <a:buNone/>
            </a:pPr>
            <a:r>
              <a:rPr lang="en-US" dirty="0" smtClean="0"/>
              <a:t>	</a:t>
            </a:r>
            <a:r>
              <a:rPr lang="en-US" dirty="0" err="1" smtClean="0"/>
              <a:t>CPI</a:t>
            </a:r>
            <a:r>
              <a:rPr lang="en-US" baseline="-25000" dirty="0" err="1" smtClean="0"/>
              <a:t>stall</a:t>
            </a:r>
            <a:r>
              <a:rPr lang="en-US" dirty="0" smtClean="0"/>
              <a:t> = 2 + 1x.02×25      + .36×.04×25  </a:t>
            </a:r>
            <a:r>
              <a:rPr lang="en-US" dirty="0"/>
              <a:t/>
            </a:r>
            <a:br>
              <a:rPr lang="en-US" dirty="0"/>
            </a:br>
            <a:r>
              <a:rPr lang="en-US" dirty="0"/>
              <a:t>           </a:t>
            </a:r>
            <a:r>
              <a:rPr lang="en-US" dirty="0" smtClean="0"/>
              <a:t>                 + 1x.005×100 + .36×.005×100 </a:t>
            </a:r>
            <a:r>
              <a:rPr lang="en-US" dirty="0"/>
              <a:t/>
            </a:r>
            <a:br>
              <a:rPr lang="en-US" dirty="0"/>
            </a:br>
            <a:r>
              <a:rPr lang="en-US" dirty="0" smtClean="0">
                <a:solidFill>
                  <a:schemeClr val="bg1"/>
                </a:solidFill>
              </a:rPr>
              <a:t>	</a:t>
            </a:r>
            <a:r>
              <a:rPr lang="en-US" dirty="0" err="1" smtClean="0">
                <a:solidFill>
                  <a:schemeClr val="bg1"/>
                </a:solidFill>
              </a:rPr>
              <a:t>CPI</a:t>
            </a:r>
            <a:r>
              <a:rPr lang="en-US" baseline="-25000" dirty="0" err="1" smtClean="0">
                <a:solidFill>
                  <a:schemeClr val="bg1"/>
                </a:solidFill>
              </a:rPr>
              <a:t>stall</a:t>
            </a:r>
            <a:r>
              <a:rPr lang="en-US" dirty="0" smtClean="0">
                <a:solidFill>
                  <a:schemeClr val="bg1"/>
                </a:solidFill>
              </a:rPr>
              <a:t> </a:t>
            </a:r>
            <a:r>
              <a:rPr lang="en-US" dirty="0" smtClean="0"/>
              <a:t>=  </a:t>
            </a:r>
            <a:r>
              <a:rPr lang="en-US" dirty="0" smtClean="0">
                <a:solidFill>
                  <a:srgbClr val="FF0000"/>
                </a:solidFill>
              </a:rPr>
              <a:t>3.54</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grpSp>
        <p:nvGrpSpPr>
          <p:cNvPr id="7" name="Group 17"/>
          <p:cNvGrpSpPr>
            <a:grpSpLocks/>
          </p:cNvGrpSpPr>
          <p:nvPr/>
        </p:nvGrpSpPr>
        <p:grpSpPr bwMode="auto">
          <a:xfrm>
            <a:off x="3383277" y="3566160"/>
            <a:ext cx="5212082" cy="1463039"/>
            <a:chOff x="3382760" y="4558825"/>
            <a:chExt cx="5212567" cy="1463776"/>
          </a:xfrm>
        </p:grpSpPr>
        <p:grpSp>
          <p:nvGrpSpPr>
            <p:cNvPr id="8" name="Group 10"/>
            <p:cNvGrpSpPr>
              <a:grpSpLocks/>
            </p:cNvGrpSpPr>
            <p:nvPr/>
          </p:nvGrpSpPr>
          <p:grpSpPr bwMode="auto">
            <a:xfrm>
              <a:off x="3382760" y="4995923"/>
              <a:ext cx="5212567" cy="1026678"/>
              <a:chOff x="3382760" y="4995923"/>
              <a:chExt cx="5212567" cy="1026678"/>
            </a:xfrm>
          </p:grpSpPr>
          <p:sp>
            <p:nvSpPr>
              <p:cNvPr id="13" name="Rectangle 12"/>
              <p:cNvSpPr/>
              <p:nvPr/>
            </p:nvSpPr>
            <p:spPr>
              <a:xfrm>
                <a:off x="3382760" y="4995923"/>
                <a:ext cx="4663874" cy="455841"/>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382760" y="5469236"/>
                <a:ext cx="4663874" cy="45743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8046637" y="5016256"/>
                <a:ext cx="517572" cy="522551"/>
              </a:xfrm>
              <a:prstGeom prst="rect">
                <a:avLst/>
              </a:prstGeom>
              <a:noFill/>
            </p:spPr>
            <p:txBody>
              <a:bodyPr wrap="none">
                <a:spAutoFit/>
              </a:bodyPr>
              <a:lstStyle/>
              <a:p>
                <a:pPr>
                  <a:defRPr/>
                </a:pPr>
                <a:r>
                  <a:rPr lang="en-US" sz="2800" dirty="0">
                    <a:solidFill>
                      <a:srgbClr val="FF0000"/>
                    </a:solidFill>
                    <a:latin typeface="+mn-lt"/>
                  </a:rPr>
                  <a:t>L1</a:t>
                </a:r>
              </a:p>
            </p:txBody>
          </p:sp>
          <p:sp>
            <p:nvSpPr>
              <p:cNvPr id="16" name="TextBox 15"/>
              <p:cNvSpPr txBox="1"/>
              <p:nvPr/>
            </p:nvSpPr>
            <p:spPr>
              <a:xfrm>
                <a:off x="8046637" y="5473685"/>
                <a:ext cx="548690" cy="548916"/>
              </a:xfrm>
              <a:prstGeom prst="rect">
                <a:avLst/>
              </a:prstGeom>
              <a:noFill/>
            </p:spPr>
            <p:txBody>
              <a:bodyPr wrap="none">
                <a:spAutoFit/>
              </a:bodyPr>
              <a:lstStyle/>
              <a:p>
                <a:pPr>
                  <a:defRPr/>
                </a:pPr>
                <a:r>
                  <a:rPr lang="en-US" sz="2800" dirty="0">
                    <a:solidFill>
                      <a:srgbClr val="FF0000"/>
                    </a:solidFill>
                    <a:latin typeface="+mn-lt"/>
                  </a:rPr>
                  <a:t>L2</a:t>
                </a:r>
              </a:p>
            </p:txBody>
          </p:sp>
        </p:grpSp>
        <p:sp>
          <p:nvSpPr>
            <p:cNvPr id="9" name="TextBox 8"/>
            <p:cNvSpPr txBox="1"/>
            <p:nvPr/>
          </p:nvSpPr>
          <p:spPr>
            <a:xfrm>
              <a:off x="3382760" y="4558825"/>
              <a:ext cx="1720948" cy="523483"/>
            </a:xfrm>
            <a:prstGeom prst="rect">
              <a:avLst/>
            </a:prstGeom>
            <a:noFill/>
          </p:spPr>
          <p:txBody>
            <a:bodyPr wrap="none">
              <a:spAutoFit/>
            </a:bodyPr>
            <a:lstStyle/>
            <a:p>
              <a:pPr>
                <a:defRPr/>
              </a:pPr>
              <a:r>
                <a:rPr lang="en-US" sz="2800" dirty="0" err="1" smtClean="0">
                  <a:solidFill>
                    <a:srgbClr val="FF0000"/>
                  </a:solidFill>
                  <a:latin typeface="+mn-lt"/>
                </a:rPr>
                <a:t>Instr</a:t>
              </a:r>
              <a:r>
                <a:rPr lang="en-US" sz="2800" dirty="0" smtClean="0">
                  <a:solidFill>
                    <a:srgbClr val="FF0000"/>
                  </a:solidFill>
                  <a:latin typeface="+mn-lt"/>
                </a:rPr>
                <a:t> Fetch</a:t>
              </a:r>
              <a:endParaRPr lang="en-US" sz="2800" dirty="0">
                <a:solidFill>
                  <a:srgbClr val="FF0000"/>
                </a:solidFill>
                <a:latin typeface="+mn-lt"/>
              </a:endParaRPr>
            </a:p>
          </p:txBody>
        </p:sp>
        <p:sp>
          <p:nvSpPr>
            <p:cNvPr id="10" name="TextBox 9"/>
            <p:cNvSpPr txBox="1"/>
            <p:nvPr/>
          </p:nvSpPr>
          <p:spPr>
            <a:xfrm>
              <a:off x="5943312" y="4558825"/>
              <a:ext cx="1793986" cy="523483"/>
            </a:xfrm>
            <a:prstGeom prst="rect">
              <a:avLst/>
            </a:prstGeom>
            <a:noFill/>
          </p:spPr>
          <p:txBody>
            <a:bodyPr wrap="none">
              <a:spAutoFit/>
            </a:bodyPr>
            <a:lstStyle/>
            <a:p>
              <a:pPr>
                <a:defRPr/>
              </a:pPr>
              <a:r>
                <a:rPr lang="en-US" sz="2800" dirty="0" smtClean="0">
                  <a:solidFill>
                    <a:srgbClr val="FF0000"/>
                  </a:solidFill>
                  <a:latin typeface="+mn-lt"/>
                </a:rPr>
                <a:t>Load/Store</a:t>
              </a:r>
              <a:endParaRPr lang="en-US" sz="2800" dirty="0">
                <a:solidFill>
                  <a:srgbClr val="FF0000"/>
                </a:solidFill>
                <a:latin typeface="+mn-lt"/>
              </a:endParaRPr>
            </a:p>
          </p:txBody>
        </p:sp>
      </p:grpSp>
    </p:spTree>
    <p:extLst>
      <p:ext uri="{BB962C8B-B14F-4D97-AF65-F5344CB8AC3E}">
        <p14:creationId xmlns:p14="http://schemas.microsoft.com/office/powerpoint/2010/main" val="17042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a:solidFill>
                  <a:schemeClr val="bg1">
                    <a:lumMod val="65000"/>
                  </a:schemeClr>
                </a:solidFill>
              </a:rPr>
              <a:t>Multilevel Caches</a:t>
            </a:r>
          </a:p>
          <a:p>
            <a:r>
              <a:rPr lang="en-US" dirty="0" err="1" smtClean="0">
                <a:solidFill>
                  <a:srgbClr val="FF0000"/>
                </a:solidFill>
              </a:rPr>
              <a:t>Administrivia</a:t>
            </a:r>
            <a:endParaRPr lang="en-US" dirty="0" smtClean="0">
              <a:solidFill>
                <a:srgbClr val="FF0000"/>
              </a:solidFill>
            </a:endParaRPr>
          </a:p>
          <a:p>
            <a:r>
              <a:rPr lang="en-US" dirty="0" smtClean="0"/>
              <a:t>Improving Cache Performance</a:t>
            </a:r>
          </a:p>
          <a:p>
            <a:r>
              <a:rPr lang="en-US" dirty="0" smtClean="0"/>
              <a:t>Anatomy of a Cache Question</a:t>
            </a:r>
          </a:p>
          <a:p>
            <a:r>
              <a:rPr lang="en-US" dirty="0" smtClean="0"/>
              <a:t>Example Cache Questions</a:t>
            </a:r>
          </a:p>
          <a:p>
            <a:r>
              <a:rPr lang="en-US" dirty="0" smtClean="0">
                <a:solidFill>
                  <a:schemeClr val="bg1">
                    <a:lumMod val="65000"/>
                  </a:schemeClr>
                </a:solidFill>
              </a:rPr>
              <a:t>Bonus</a:t>
            </a:r>
            <a:r>
              <a:rPr lang="en-US" dirty="0">
                <a:solidFill>
                  <a:schemeClr val="bg1">
                    <a:lumMod val="65000"/>
                  </a:schemeClr>
                </a:solidFill>
              </a:rPr>
              <a:t>:  Contemporary </a:t>
            </a:r>
            <a:r>
              <a:rPr lang="en-US" dirty="0" smtClean="0">
                <a:solidFill>
                  <a:schemeClr val="bg1">
                    <a:lumMod val="65000"/>
                  </a:schemeClr>
                </a:solidFill>
              </a:rPr>
              <a:t>Cache </a:t>
            </a:r>
            <a:r>
              <a:rPr lang="en-US" dirty="0">
                <a:solidFill>
                  <a:schemeClr val="bg1">
                    <a:lumMod val="65000"/>
                  </a:schemeClr>
                </a:solidFill>
              </a:rPr>
              <a:t>Specs</a:t>
            </a:r>
          </a:p>
          <a:p>
            <a:endParaRPr lang="en-US" dirty="0" smtClean="0"/>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TextBox 2"/>
          <p:cNvSpPr txBox="1">
            <a:spLocks noChangeArrowheads="1"/>
          </p:cNvSpPr>
          <p:nvPr/>
        </p:nvSpPr>
        <p:spPr bwMode="auto">
          <a:xfrm>
            <a:off x="914400" y="1902877"/>
            <a:ext cx="7430531" cy="523220"/>
          </a:xfrm>
          <a:prstGeom prst="rect">
            <a:avLst/>
          </a:prstGeom>
          <a:noFill/>
          <a:ln w="9525">
            <a:noFill/>
            <a:miter lim="800000"/>
            <a:headEnd/>
            <a:tailEnd/>
          </a:ln>
        </p:spPr>
        <p:txBody>
          <a:bodyPr wrap="square">
            <a:prstTxWarp prst="textNoShape">
              <a:avLst/>
            </a:prstTxWarp>
            <a:spAutoFit/>
          </a:bodyPr>
          <a:lstStyle/>
          <a:p>
            <a:r>
              <a:rPr lang="en-US" sz="2400" b="1" dirty="0" smtClean="0">
                <a:latin typeface="+mj-lt"/>
                <a:cs typeface="Courier"/>
              </a:rPr>
              <a:t>(A)</a:t>
            </a:r>
            <a:r>
              <a:rPr lang="en-US" sz="2800" dirty="0" smtClean="0">
                <a:solidFill>
                  <a:srgbClr val="FF8000"/>
                </a:solidFill>
                <a:latin typeface="+mj-lt"/>
                <a:cs typeface="Courier"/>
              </a:rPr>
              <a:t>  Finished – was fun!</a:t>
            </a:r>
            <a:endParaRPr lang="en-US" sz="2800" dirty="0">
              <a:solidFill>
                <a:srgbClr val="FF8000"/>
              </a:solidFill>
              <a:latin typeface="+mj-lt"/>
            </a:endParaRPr>
          </a:p>
        </p:txBody>
      </p:sp>
      <p:sp>
        <p:nvSpPr>
          <p:cNvPr id="53250" name="TextBox 3"/>
          <p:cNvSpPr txBox="1">
            <a:spLocks noChangeArrowheads="1"/>
          </p:cNvSpPr>
          <p:nvPr/>
        </p:nvSpPr>
        <p:spPr bwMode="auto">
          <a:xfrm>
            <a:off x="914400" y="2542959"/>
            <a:ext cx="7482839" cy="523220"/>
          </a:xfrm>
          <a:prstGeom prst="rect">
            <a:avLst/>
          </a:prstGeom>
          <a:noFill/>
          <a:ln w="9525">
            <a:noFill/>
            <a:miter lim="800000"/>
            <a:headEnd/>
            <a:tailEnd/>
          </a:ln>
        </p:spPr>
        <p:txBody>
          <a:bodyPr wrap="square">
            <a:prstTxWarp prst="textNoShape">
              <a:avLst/>
            </a:prstTxWarp>
            <a:spAutoFit/>
          </a:bodyPr>
          <a:lstStyle/>
          <a:p>
            <a:r>
              <a:rPr lang="en-US" sz="2400" b="1" dirty="0" smtClean="0">
                <a:cs typeface="Courier"/>
              </a:rPr>
              <a:t>(B)</a:t>
            </a:r>
            <a:r>
              <a:rPr lang="en-US" sz="2800" dirty="0" smtClean="0">
                <a:solidFill>
                  <a:srgbClr val="408000"/>
                </a:solidFill>
                <a:cs typeface="Courier"/>
              </a:rPr>
              <a:t>  Finished – found it interesting/useful</a:t>
            </a:r>
            <a:endParaRPr lang="en-US" sz="2800" dirty="0">
              <a:solidFill>
                <a:srgbClr val="408000"/>
              </a:solidFill>
            </a:endParaRPr>
          </a:p>
        </p:txBody>
      </p:sp>
      <p:sp>
        <p:nvSpPr>
          <p:cNvPr id="53251" name="TextBox 4"/>
          <p:cNvSpPr txBox="1">
            <a:spLocks noChangeArrowheads="1"/>
          </p:cNvSpPr>
          <p:nvPr/>
        </p:nvSpPr>
        <p:spPr bwMode="auto">
          <a:xfrm>
            <a:off x="914400" y="3183039"/>
            <a:ext cx="6705600" cy="523220"/>
          </a:xfrm>
          <a:prstGeom prst="rect">
            <a:avLst/>
          </a:prstGeom>
          <a:noFill/>
          <a:ln w="9525">
            <a:noFill/>
            <a:miter lim="800000"/>
            <a:headEnd/>
            <a:tailEnd/>
          </a:ln>
        </p:spPr>
        <p:txBody>
          <a:bodyPr>
            <a:prstTxWarp prst="textNoShape">
              <a:avLst/>
            </a:prstTxWarp>
            <a:spAutoFit/>
          </a:bodyPr>
          <a:lstStyle/>
          <a:p>
            <a:r>
              <a:rPr lang="en-US" sz="2400" b="1" dirty="0" smtClean="0">
                <a:cs typeface="Courier"/>
              </a:rPr>
              <a:t>(C)</a:t>
            </a:r>
            <a:r>
              <a:rPr lang="en-US" sz="2800" dirty="0" smtClean="0">
                <a:solidFill>
                  <a:srgbClr val="FF66A0"/>
                </a:solidFill>
                <a:cs typeface="Courier"/>
              </a:rPr>
              <a:t>  Finished – not so interesting/useful</a:t>
            </a:r>
            <a:endParaRPr lang="en-US" sz="2800" dirty="0">
              <a:solidFill>
                <a:srgbClr val="FF66A0"/>
              </a:solidFill>
            </a:endParaRPr>
          </a:p>
        </p:txBody>
      </p:sp>
      <p:sp>
        <p:nvSpPr>
          <p:cNvPr id="53252" name="TextBox 5"/>
          <p:cNvSpPr txBox="1">
            <a:spLocks noChangeArrowheads="1"/>
          </p:cNvSpPr>
          <p:nvPr/>
        </p:nvSpPr>
        <p:spPr bwMode="auto">
          <a:xfrm>
            <a:off x="914400" y="3823119"/>
            <a:ext cx="7066593" cy="523220"/>
          </a:xfrm>
          <a:prstGeom prst="rect">
            <a:avLst/>
          </a:prstGeom>
          <a:noFill/>
          <a:ln w="9525">
            <a:noFill/>
            <a:miter lim="800000"/>
            <a:headEnd/>
            <a:tailEnd/>
          </a:ln>
        </p:spPr>
        <p:txBody>
          <a:bodyPr wrap="square">
            <a:prstTxWarp prst="textNoShape">
              <a:avLst/>
            </a:prstTxWarp>
            <a:spAutoFit/>
          </a:bodyPr>
          <a:lstStyle/>
          <a:p>
            <a:r>
              <a:rPr lang="en-US" sz="2400" b="1" dirty="0"/>
              <a:t>(D)</a:t>
            </a:r>
            <a:r>
              <a:rPr lang="en-US" sz="2800" b="1" dirty="0" smtClean="0">
                <a:ln>
                  <a:solidFill>
                    <a:schemeClr val="tx1"/>
                  </a:solidFill>
                </a:ln>
                <a:solidFill>
                  <a:srgbClr val="FFE860"/>
                </a:solidFill>
                <a:cs typeface="Courier"/>
              </a:rPr>
              <a:t>  Finished – hated it</a:t>
            </a:r>
            <a:endParaRPr lang="en-US" sz="2800" b="1" dirty="0">
              <a:ln>
                <a:solidFill>
                  <a:schemeClr val="tx1"/>
                </a:solidFill>
              </a:ln>
              <a:solidFill>
                <a:srgbClr val="FFE860"/>
              </a:solidFill>
            </a:endParaRPr>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a:t>
            </a:fld>
            <a:endParaRPr lang="en-US" dirty="0" smtClean="0"/>
          </a:p>
        </p:txBody>
      </p:sp>
      <p:sp>
        <p:nvSpPr>
          <p:cNvPr id="53258" name="TextBox 12"/>
          <p:cNvSpPr txBox="1">
            <a:spLocks noChangeArrowheads="1"/>
          </p:cNvSpPr>
          <p:nvPr/>
        </p:nvSpPr>
        <p:spPr bwMode="auto">
          <a:xfrm>
            <a:off x="347075" y="566799"/>
            <a:ext cx="7772400" cy="954107"/>
          </a:xfrm>
          <a:prstGeom prst="rect">
            <a:avLst/>
          </a:prstGeom>
          <a:noFill/>
          <a:ln w="9525">
            <a:noFill/>
            <a:miter lim="800000"/>
            <a:headEnd/>
            <a:tailEnd/>
          </a:ln>
        </p:spPr>
        <p:txBody>
          <a:bodyPr wrap="square">
            <a:prstTxWarp prst="textNoShape">
              <a:avLst/>
            </a:prstTxWarp>
            <a:spAutoFit/>
          </a:bodyPr>
          <a:lstStyle/>
          <a:p>
            <a:r>
              <a:rPr lang="en-US" sz="2800" b="1" dirty="0" smtClean="0"/>
              <a:t>Question:</a:t>
            </a:r>
            <a:r>
              <a:rPr lang="en-US" sz="2800" dirty="0" smtClean="0"/>
              <a:t>  </a:t>
            </a:r>
            <a:r>
              <a:rPr lang="en-US" sz="2800" dirty="0" smtClean="0"/>
              <a:t>Heap management in Task 2 was new! Did you find it interesting and/or useful?</a:t>
            </a:r>
            <a:endParaRPr lang="en-US" sz="2400" dirty="0" smtClean="0"/>
          </a:p>
        </p:txBody>
      </p:sp>
      <p:sp>
        <p:nvSpPr>
          <p:cNvPr id="17" name="TextBox 4"/>
          <p:cNvSpPr txBox="1">
            <a:spLocks noChangeArrowheads="1"/>
          </p:cNvSpPr>
          <p:nvPr/>
        </p:nvSpPr>
        <p:spPr bwMode="auto">
          <a:xfrm>
            <a:off x="914400" y="4467168"/>
            <a:ext cx="6705600" cy="523220"/>
          </a:xfrm>
          <a:prstGeom prst="rect">
            <a:avLst/>
          </a:prstGeom>
          <a:noFill/>
          <a:ln w="9525">
            <a:noFill/>
            <a:miter lim="800000"/>
            <a:headEnd/>
            <a:tailEnd/>
          </a:ln>
        </p:spPr>
        <p:txBody>
          <a:bodyPr>
            <a:prstTxWarp prst="textNoShape">
              <a:avLst/>
            </a:prstTxWarp>
            <a:spAutoFit/>
          </a:bodyPr>
          <a:lstStyle/>
          <a:p>
            <a:r>
              <a:rPr lang="en-US" sz="2400" b="1" dirty="0" smtClean="0">
                <a:cs typeface="Courier"/>
              </a:rPr>
              <a:t>(E)</a:t>
            </a:r>
            <a:r>
              <a:rPr lang="en-US" sz="2800" dirty="0">
                <a:cs typeface="Courier"/>
              </a:rPr>
              <a:t>	</a:t>
            </a:r>
            <a:r>
              <a:rPr lang="en-US" sz="2800" dirty="0" smtClean="0">
                <a:cs typeface="Courier"/>
              </a:rPr>
              <a:t> </a:t>
            </a:r>
            <a:r>
              <a:rPr lang="en-US" sz="2800" dirty="0" smtClean="0">
                <a:cs typeface="Courier"/>
              </a:rPr>
              <a:t>Still working on it!</a:t>
            </a:r>
            <a:endParaRPr lang="en-US" sz="2800" dirty="0"/>
          </a:p>
        </p:txBody>
      </p:sp>
    </p:spTree>
    <p:extLst>
      <p:ext uri="{BB962C8B-B14F-4D97-AF65-F5344CB8AC3E}">
        <p14:creationId xmlns:p14="http://schemas.microsoft.com/office/powerpoint/2010/main" val="15042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HW4 due Sunday</a:t>
            </a:r>
          </a:p>
          <a:p>
            <a:pPr lvl="1"/>
            <a:r>
              <a:rPr lang="en-US" dirty="0" smtClean="0"/>
              <a:t>Due after midterm, but on midterm material</a:t>
            </a:r>
          </a:p>
          <a:p>
            <a:r>
              <a:rPr lang="en-US" dirty="0" smtClean="0"/>
              <a:t>Midterm:  </a:t>
            </a:r>
            <a:r>
              <a:rPr lang="en-US" dirty="0" smtClean="0"/>
              <a:t>Fri 7/19 9am-12pm, </a:t>
            </a:r>
            <a:r>
              <a:rPr lang="en-US" dirty="0" smtClean="0">
                <a:solidFill>
                  <a:srgbClr val="FF0000"/>
                </a:solidFill>
              </a:rPr>
              <a:t>1 Pimentel</a:t>
            </a:r>
            <a:endParaRPr lang="en-US" dirty="0" smtClean="0">
              <a:solidFill>
                <a:srgbClr val="FF0000"/>
              </a:solidFill>
            </a:endParaRPr>
          </a:p>
          <a:p>
            <a:pPr lvl="1"/>
            <a:r>
              <a:rPr lang="en-US" dirty="0" smtClean="0"/>
              <a:t>Take old exams for practice (see Piazza post @366)</a:t>
            </a:r>
          </a:p>
          <a:p>
            <a:pPr lvl="1"/>
            <a:r>
              <a:rPr lang="en-US" dirty="0" smtClean="0"/>
              <a:t>Double-sided sheet of handwritten notes</a:t>
            </a:r>
          </a:p>
          <a:p>
            <a:pPr lvl="1"/>
            <a:r>
              <a:rPr lang="en-US" dirty="0" smtClean="0"/>
              <a:t>MIPS Green Sheet provided; no calculators</a:t>
            </a:r>
          </a:p>
          <a:p>
            <a:pPr lvl="1"/>
            <a:r>
              <a:rPr lang="en-US" dirty="0" smtClean="0"/>
              <a:t>Will cover up through caches</a:t>
            </a:r>
          </a:p>
          <a:p>
            <a:r>
              <a:rPr lang="en-US" dirty="0" smtClean="0"/>
              <a:t>Mid-Semester Survey</a:t>
            </a:r>
          </a:p>
          <a:p>
            <a:pPr lvl="1"/>
            <a:r>
              <a:rPr lang="en-US" dirty="0" smtClean="0"/>
              <a:t>Short survey to complete as part of Lab 6</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a:solidFill>
                  <a:schemeClr val="bg1">
                    <a:lumMod val="65000"/>
                  </a:schemeClr>
                </a:solidFill>
              </a:rPr>
              <a:t>Multilevel Caches</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rgbClr val="FF0000"/>
                </a:solidFill>
              </a:rPr>
              <a:t>Improving Cache Performance</a:t>
            </a:r>
          </a:p>
          <a:p>
            <a:r>
              <a:rPr lang="en-US" dirty="0"/>
              <a:t>Anatomy of a Cache Question</a:t>
            </a:r>
          </a:p>
          <a:p>
            <a:r>
              <a:rPr lang="en-US" dirty="0"/>
              <a:t>Example Cache </a:t>
            </a:r>
            <a:r>
              <a:rPr lang="en-US" dirty="0" smtClean="0"/>
              <a:t>Questions</a:t>
            </a:r>
            <a:endParaRPr lang="en-US" dirty="0"/>
          </a:p>
          <a:p>
            <a:r>
              <a:rPr lang="en-US" dirty="0" smtClean="0">
                <a:solidFill>
                  <a:schemeClr val="bg1">
                    <a:lumMod val="65000"/>
                  </a:schemeClr>
                </a:solidFill>
              </a:rPr>
              <a:t>Bonus</a:t>
            </a:r>
            <a:r>
              <a:rPr lang="en-US" dirty="0">
                <a:solidFill>
                  <a:schemeClr val="bg1">
                    <a:lumMod val="65000"/>
                  </a:schemeClr>
                </a:solidFill>
              </a:rPr>
              <a:t>:  Contemporary Cache Specs</a:t>
            </a:r>
          </a:p>
          <a:p>
            <a:endParaRPr lang="en-US" dirty="0" smtClean="0">
              <a:solidFill>
                <a:schemeClr val="bg1">
                  <a:lumMod val="65000"/>
                </a:schemeClr>
              </a:solidFill>
            </a:endParaRPr>
          </a:p>
          <a:p>
            <a:endParaRPr lang="en-US" dirty="0" smtClean="0"/>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3656001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a:xfrm>
            <a:off x="457200" y="274638"/>
            <a:ext cx="8229600" cy="1143000"/>
          </a:xfrm>
        </p:spPr>
        <p:txBody>
          <a:bodyPr>
            <a:normAutofit fontScale="90000"/>
          </a:bodyPr>
          <a:lstStyle/>
          <a:p>
            <a:r>
              <a:rPr lang="en-US" dirty="0" smtClean="0">
                <a:solidFill>
                  <a:schemeClr val="accent1"/>
                </a:solidFill>
              </a:rPr>
              <a:t>Improving Cache Performance (1/2)</a:t>
            </a:r>
            <a:endParaRPr lang="en-US" dirty="0">
              <a:solidFill>
                <a:schemeClr val="accent1"/>
              </a:solidFill>
            </a:endParaRPr>
          </a:p>
        </p:txBody>
      </p:sp>
      <p:sp>
        <p:nvSpPr>
          <p:cNvPr id="1650691" name="Rectangle 3"/>
          <p:cNvSpPr>
            <a:spLocks noGrp="1" noChangeArrowheads="1"/>
          </p:cNvSpPr>
          <p:nvPr>
            <p:ph idx="1"/>
          </p:nvPr>
        </p:nvSpPr>
        <p:spPr>
          <a:xfrm>
            <a:off x="457200" y="1600200"/>
            <a:ext cx="8229600" cy="5003800"/>
          </a:xfrm>
        </p:spPr>
        <p:txBody>
          <a:bodyPr>
            <a:normAutofit/>
          </a:bodyPr>
          <a:lstStyle/>
          <a:p>
            <a:pPr marL="514350" indent="-514350">
              <a:buFont typeface="+mj-lt"/>
              <a:buAutoNum type="arabicParenR"/>
            </a:pPr>
            <a:r>
              <a:rPr lang="en-US" dirty="0" smtClean="0"/>
              <a:t>Reduce the </a:t>
            </a:r>
            <a:r>
              <a:rPr lang="en-US" dirty="0" smtClean="0">
                <a:solidFill>
                  <a:srgbClr val="FF0000"/>
                </a:solidFill>
              </a:rPr>
              <a:t>Hit Time </a:t>
            </a:r>
            <a:r>
              <a:rPr lang="en-US" dirty="0" smtClean="0"/>
              <a:t>of the cache</a:t>
            </a:r>
          </a:p>
          <a:p>
            <a:pPr lvl="1"/>
            <a:r>
              <a:rPr lang="en-US" dirty="0" smtClean="0"/>
              <a:t>Smaller cache (less to search/check)</a:t>
            </a:r>
          </a:p>
          <a:p>
            <a:pPr lvl="1"/>
            <a:r>
              <a:rPr lang="en-US" dirty="0" smtClean="0"/>
              <a:t>Smaller blocks (faster to return selected data)</a:t>
            </a:r>
          </a:p>
          <a:p>
            <a:pPr marL="514350" indent="-514350">
              <a:spcBef>
                <a:spcPts val="2400"/>
              </a:spcBef>
              <a:buFont typeface="+mj-lt"/>
              <a:buAutoNum type="arabicParenR"/>
            </a:pPr>
            <a:r>
              <a:rPr lang="en-US" dirty="0" smtClean="0"/>
              <a:t>Reduce the </a:t>
            </a:r>
            <a:r>
              <a:rPr lang="en-US" dirty="0" smtClean="0">
                <a:solidFill>
                  <a:srgbClr val="FF0000"/>
                </a:solidFill>
              </a:rPr>
              <a:t>Miss Rate</a:t>
            </a:r>
          </a:p>
          <a:p>
            <a:pPr lvl="1"/>
            <a:r>
              <a:rPr lang="en-US" dirty="0" smtClean="0"/>
              <a:t>Bigger cache (capacity)</a:t>
            </a:r>
          </a:p>
          <a:p>
            <a:pPr lvl="1"/>
            <a:r>
              <a:rPr lang="en-US" dirty="0" smtClean="0"/>
              <a:t>Larger blocks  (compulsory &amp; spatial locality)</a:t>
            </a:r>
          </a:p>
          <a:p>
            <a:pPr lvl="1"/>
            <a:r>
              <a:rPr lang="en-US" dirty="0" smtClean="0"/>
              <a:t>Increased </a:t>
            </a:r>
            <a:r>
              <a:rPr lang="en-US" dirty="0" err="1" smtClean="0"/>
              <a:t>associativity</a:t>
            </a:r>
            <a:r>
              <a:rPr lang="en-US" dirty="0" smtClean="0"/>
              <a:t> (conflict)</a:t>
            </a:r>
          </a:p>
        </p:txBody>
      </p:sp>
      <p:sp>
        <p:nvSpPr>
          <p:cNvPr id="4" name="Date Placeholder 3"/>
          <p:cNvSpPr>
            <a:spLocks noGrp="1"/>
          </p:cNvSpPr>
          <p:nvPr>
            <p:ph type="dt" sz="half" idx="10"/>
          </p:nvPr>
        </p:nvSpPr>
        <p:spPr/>
        <p:txBody>
          <a:bodyPr/>
          <a:lstStyle/>
          <a:p>
            <a:r>
              <a:rPr lang="en-US" smtClean="0"/>
              <a:t>7/15/2013</a:t>
            </a:r>
            <a:endParaRPr lang="en-US"/>
          </a:p>
        </p:txBody>
      </p:sp>
      <p:sp>
        <p:nvSpPr>
          <p:cNvPr id="6" name="Footer Placeholder 5"/>
          <p:cNvSpPr>
            <a:spLocks noGrp="1"/>
          </p:cNvSpPr>
          <p:nvPr>
            <p:ph type="ftr" sz="quarter" idx="11"/>
          </p:nvPr>
        </p:nvSpPr>
        <p:spPr/>
        <p:txBody>
          <a:bodyPr/>
          <a:lstStyle/>
          <a:p>
            <a:r>
              <a:rPr lang="en-US" smtClean="0"/>
              <a:t>Summer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06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06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0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title"/>
          </p:nvPr>
        </p:nvSpPr>
        <p:spPr>
          <a:xfrm>
            <a:off x="457200" y="274638"/>
            <a:ext cx="8229600" cy="1143000"/>
          </a:xfrm>
        </p:spPr>
        <p:txBody>
          <a:bodyPr>
            <a:normAutofit fontScale="90000"/>
          </a:bodyPr>
          <a:lstStyle/>
          <a:p>
            <a:r>
              <a:rPr lang="en-US" dirty="0" smtClean="0">
                <a:solidFill>
                  <a:schemeClr val="accent1"/>
                </a:solidFill>
              </a:rPr>
              <a:t>Improving Cache Performance (2/2)</a:t>
            </a:r>
            <a:endParaRPr lang="en-US" b="1" dirty="0">
              <a:solidFill>
                <a:schemeClr val="accent1"/>
              </a:solidFill>
            </a:endParaRPr>
          </a:p>
        </p:txBody>
      </p:sp>
      <p:sp>
        <p:nvSpPr>
          <p:cNvPr id="1651715" name="Rectangle 3"/>
          <p:cNvSpPr>
            <a:spLocks noGrp="1" noChangeArrowheads="1"/>
          </p:cNvSpPr>
          <p:nvPr>
            <p:ph idx="1"/>
          </p:nvPr>
        </p:nvSpPr>
        <p:spPr>
          <a:xfrm>
            <a:off x="457200" y="1600199"/>
            <a:ext cx="8229600" cy="4937760"/>
          </a:xfrm>
        </p:spPr>
        <p:txBody>
          <a:bodyPr>
            <a:normAutofit/>
          </a:bodyPr>
          <a:lstStyle/>
          <a:p>
            <a:pPr marL="514350" indent="-514350">
              <a:buFont typeface="+mj-lt"/>
              <a:buAutoNum type="arabicParenR" startAt="3"/>
            </a:pPr>
            <a:r>
              <a:rPr lang="en-US" dirty="0" smtClean="0"/>
              <a:t>Reduce the </a:t>
            </a:r>
            <a:r>
              <a:rPr lang="en-US" dirty="0" smtClean="0">
                <a:solidFill>
                  <a:srgbClr val="FF0000"/>
                </a:solidFill>
              </a:rPr>
              <a:t>Miss Penalty</a:t>
            </a:r>
          </a:p>
          <a:p>
            <a:pPr lvl="1"/>
            <a:r>
              <a:rPr lang="en-US" dirty="0" smtClean="0"/>
              <a:t>Smaller blocks (less to move)</a:t>
            </a:r>
          </a:p>
          <a:p>
            <a:pPr lvl="1"/>
            <a:r>
              <a:rPr lang="en-US" dirty="0" smtClean="0"/>
              <a:t>Use multiple cache levels</a:t>
            </a:r>
          </a:p>
          <a:p>
            <a:pPr lvl="1"/>
            <a:r>
              <a:rPr lang="en-US" dirty="0" smtClean="0"/>
              <a:t>Use a </a:t>
            </a:r>
            <a:r>
              <a:rPr lang="en-US" i="1" dirty="0" smtClean="0"/>
              <a:t>write buffer</a:t>
            </a:r>
            <a:r>
              <a:rPr lang="en-US" dirty="0" smtClean="0"/>
              <a:t> </a:t>
            </a:r>
          </a:p>
          <a:p>
            <a:pPr lvl="2"/>
            <a:r>
              <a:rPr lang="en-US" dirty="0" smtClean="0"/>
              <a:t>Can also check on read miss (may get lucky)</a:t>
            </a:r>
          </a:p>
          <a:p>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6" name="Footer Placeholder 5"/>
          <p:cNvSpPr>
            <a:spLocks noGrp="1"/>
          </p:cNvSpPr>
          <p:nvPr>
            <p:ph type="ftr" sz="quarter" idx="11"/>
          </p:nvPr>
        </p:nvSpPr>
        <p:spPr/>
        <p:txBody>
          <a:bodyPr/>
          <a:lstStyle/>
          <a:p>
            <a:r>
              <a:rPr lang="en-US" smtClean="0"/>
              <a:t>Summer 2013 -- Lecture #12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1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1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17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1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noFill/>
          <a:ln/>
        </p:spPr>
        <p:txBody>
          <a:bodyPr wrap="none">
            <a:normAutofit/>
          </a:bodyPr>
          <a:lstStyle/>
          <a:p>
            <a:r>
              <a:rPr lang="en-US" dirty="0" smtClean="0">
                <a:solidFill>
                  <a:schemeClr val="accent1"/>
                </a:solidFill>
              </a:rPr>
              <a:t>The </a:t>
            </a:r>
            <a:r>
              <a:rPr lang="en-US" dirty="0">
                <a:solidFill>
                  <a:schemeClr val="accent1"/>
                </a:solidFill>
              </a:rPr>
              <a:t>Cache Design </a:t>
            </a:r>
            <a:r>
              <a:rPr lang="en-US" dirty="0" smtClean="0">
                <a:solidFill>
                  <a:schemeClr val="accent1"/>
                </a:solidFill>
              </a:rPr>
              <a:t>Space</a:t>
            </a:r>
            <a:endParaRPr lang="en-US" dirty="0">
              <a:solidFill>
                <a:schemeClr val="accent1"/>
              </a:solidFill>
            </a:endParaRPr>
          </a:p>
        </p:txBody>
      </p:sp>
      <p:sp>
        <p:nvSpPr>
          <p:cNvPr id="23" name="Date Placeholder 22"/>
          <p:cNvSpPr>
            <a:spLocks noGrp="1"/>
          </p:cNvSpPr>
          <p:nvPr>
            <p:ph type="dt" sz="half" idx="10"/>
          </p:nvPr>
        </p:nvSpPr>
        <p:spPr/>
        <p:txBody>
          <a:bodyPr/>
          <a:lstStyle/>
          <a:p>
            <a:r>
              <a:rPr lang="en-US" smtClean="0"/>
              <a:t>7/15/2013</a:t>
            </a:r>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24</a:t>
            </a:fld>
            <a:endParaRPr lang="en-US"/>
          </a:p>
        </p:txBody>
      </p:sp>
      <p:sp>
        <p:nvSpPr>
          <p:cNvPr id="1654787" name="Rectangle 3"/>
          <p:cNvSpPr>
            <a:spLocks noGrp="1" noChangeArrowheads="1"/>
          </p:cNvSpPr>
          <p:nvPr>
            <p:ph type="body" idx="4294967295"/>
          </p:nvPr>
        </p:nvSpPr>
        <p:spPr>
          <a:xfrm>
            <a:off x="338667" y="1515530"/>
            <a:ext cx="5760720" cy="5254625"/>
          </a:xfrm>
          <a:noFill/>
          <a:ln/>
        </p:spPr>
        <p:txBody>
          <a:bodyPr>
            <a:normAutofit fontScale="85000" lnSpcReduction="10000"/>
          </a:bodyPr>
          <a:lstStyle/>
          <a:p>
            <a:pPr>
              <a:buNone/>
            </a:pPr>
            <a:r>
              <a:rPr lang="en-US" dirty="0">
                <a:solidFill>
                  <a:srgbClr val="FF0000"/>
                </a:solidFill>
              </a:rPr>
              <a:t>Several interacting </a:t>
            </a:r>
            <a:r>
              <a:rPr lang="en-US" dirty="0" smtClean="0">
                <a:solidFill>
                  <a:srgbClr val="FF0000"/>
                </a:solidFill>
              </a:rPr>
              <a:t>dimensions</a:t>
            </a:r>
          </a:p>
          <a:p>
            <a:r>
              <a:rPr lang="en-US" dirty="0" smtClean="0"/>
              <a:t>Cache parameters:</a:t>
            </a:r>
          </a:p>
          <a:p>
            <a:pPr lvl="1"/>
            <a:r>
              <a:rPr lang="en-US" dirty="0"/>
              <a:t>C</a:t>
            </a:r>
            <a:r>
              <a:rPr lang="en-US" dirty="0" smtClean="0"/>
              <a:t>ache size, Block size, </a:t>
            </a:r>
            <a:r>
              <a:rPr lang="en-US" dirty="0" err="1" smtClean="0"/>
              <a:t>Associativity</a:t>
            </a:r>
            <a:endParaRPr lang="en-US" dirty="0" smtClean="0"/>
          </a:p>
          <a:p>
            <a:r>
              <a:rPr lang="en-US" dirty="0" smtClean="0"/>
              <a:t>Policy choices:</a:t>
            </a:r>
          </a:p>
          <a:p>
            <a:pPr lvl="1"/>
            <a:r>
              <a:rPr lang="en-US" dirty="0" smtClean="0"/>
              <a:t>Write-through vs. write-back</a:t>
            </a:r>
          </a:p>
          <a:p>
            <a:pPr lvl="1"/>
            <a:r>
              <a:rPr lang="en-US" dirty="0" smtClean="0"/>
              <a:t>Write allocation vs. no-write allocation</a:t>
            </a:r>
          </a:p>
          <a:p>
            <a:pPr lvl="1"/>
            <a:r>
              <a:rPr lang="en-US" dirty="0" smtClean="0"/>
              <a:t>Replacement policy</a:t>
            </a:r>
          </a:p>
          <a:p>
            <a:r>
              <a:rPr lang="en-US" dirty="0" smtClean="0"/>
              <a:t>Optimal </a:t>
            </a:r>
            <a:r>
              <a:rPr lang="en-US" dirty="0"/>
              <a:t>choice is a compromise</a:t>
            </a:r>
            <a:endParaRPr lang="en-US" dirty="0" smtClean="0"/>
          </a:p>
          <a:p>
            <a:pPr lvl="1"/>
            <a:r>
              <a:rPr lang="en-US" dirty="0"/>
              <a:t>D</a:t>
            </a:r>
            <a:r>
              <a:rPr lang="en-US" dirty="0" smtClean="0"/>
              <a:t>epends </a:t>
            </a:r>
            <a:r>
              <a:rPr lang="en-US" dirty="0"/>
              <a:t>on access characteristics</a:t>
            </a:r>
            <a:endParaRPr lang="en-US" dirty="0" smtClean="0"/>
          </a:p>
          <a:p>
            <a:pPr lvl="2"/>
            <a:r>
              <a:rPr lang="en-US" dirty="0" smtClean="0"/>
              <a:t>Workload and use (I$, D$)</a:t>
            </a:r>
          </a:p>
          <a:p>
            <a:pPr lvl="1"/>
            <a:r>
              <a:rPr lang="en-US" dirty="0"/>
              <a:t>D</a:t>
            </a:r>
            <a:r>
              <a:rPr lang="en-US" dirty="0" smtClean="0"/>
              <a:t>epends </a:t>
            </a:r>
            <a:r>
              <a:rPr lang="en-US" dirty="0"/>
              <a:t>on technology / cost</a:t>
            </a:r>
          </a:p>
          <a:p>
            <a:r>
              <a:rPr lang="en-US" dirty="0"/>
              <a:t>Simplicity often wins</a:t>
            </a:r>
          </a:p>
        </p:txBody>
      </p:sp>
      <p:grpSp>
        <p:nvGrpSpPr>
          <p:cNvPr id="25" name="Group 24"/>
          <p:cNvGrpSpPr/>
          <p:nvPr/>
        </p:nvGrpSpPr>
        <p:grpSpPr>
          <a:xfrm>
            <a:off x="6005513" y="1439326"/>
            <a:ext cx="2677791" cy="2543175"/>
            <a:chOff x="6005513" y="1439326"/>
            <a:chExt cx="2677791" cy="2543175"/>
          </a:xfrm>
        </p:grpSpPr>
        <p:sp>
          <p:nvSpPr>
            <p:cNvPr id="1654788" name="Line 4"/>
            <p:cNvSpPr>
              <a:spLocks noChangeShapeType="1"/>
            </p:cNvSpPr>
            <p:nvPr/>
          </p:nvSpPr>
          <p:spPr bwMode="auto">
            <a:xfrm flipV="1">
              <a:off x="6477000" y="1813976"/>
              <a:ext cx="0" cy="1308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89" name="Line 5"/>
            <p:cNvSpPr>
              <a:spLocks noChangeShapeType="1"/>
            </p:cNvSpPr>
            <p:nvPr/>
          </p:nvSpPr>
          <p:spPr bwMode="auto">
            <a:xfrm flipV="1">
              <a:off x="6483350" y="2575976"/>
              <a:ext cx="1282700" cy="546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0" name="Line 6"/>
            <p:cNvSpPr>
              <a:spLocks noChangeShapeType="1"/>
            </p:cNvSpPr>
            <p:nvPr/>
          </p:nvSpPr>
          <p:spPr bwMode="auto">
            <a:xfrm>
              <a:off x="6483350" y="3122076"/>
              <a:ext cx="749300" cy="520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1" name="Rectangle 7"/>
            <p:cNvSpPr>
              <a:spLocks noChangeArrowheads="1"/>
            </p:cNvSpPr>
            <p:nvPr/>
          </p:nvSpPr>
          <p:spPr bwMode="auto">
            <a:xfrm>
              <a:off x="7300913" y="2201326"/>
              <a:ext cx="1382391" cy="335989"/>
            </a:xfrm>
            <a:prstGeom prst="rect">
              <a:avLst/>
            </a:prstGeom>
            <a:noFill/>
            <a:ln w="12700">
              <a:noFill/>
              <a:miter lim="800000"/>
              <a:headEnd/>
              <a:tailEnd/>
            </a:ln>
            <a:effectLst/>
          </p:spPr>
          <p:txBody>
            <a:bodyPr wrap="none" lIns="90488" tIns="44450" rIns="90488" bIns="44450">
              <a:spAutoFit/>
            </a:bodyPr>
            <a:lstStyle/>
            <a:p>
              <a:r>
                <a:rPr lang="en-US" sz="1600" b="1" dirty="0" smtClean="0">
                  <a:solidFill>
                    <a:schemeClr val="tx1"/>
                  </a:solidFill>
                </a:rPr>
                <a:t>(Associativity)</a:t>
              </a:r>
              <a:endParaRPr lang="en-US" sz="1600" b="1" dirty="0">
                <a:solidFill>
                  <a:schemeClr val="tx1"/>
                </a:solidFill>
              </a:endParaRPr>
            </a:p>
          </p:txBody>
        </p:sp>
        <p:sp>
          <p:nvSpPr>
            <p:cNvPr id="1654792" name="Rectangle 8"/>
            <p:cNvSpPr>
              <a:spLocks noChangeArrowheads="1"/>
            </p:cNvSpPr>
            <p:nvPr/>
          </p:nvSpPr>
          <p:spPr bwMode="auto">
            <a:xfrm>
              <a:off x="6005513" y="1439326"/>
              <a:ext cx="12525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Cache Size</a:t>
              </a:r>
            </a:p>
          </p:txBody>
        </p:sp>
        <p:sp>
          <p:nvSpPr>
            <p:cNvPr id="1654793" name="Rectangle 9"/>
            <p:cNvSpPr>
              <a:spLocks noChangeArrowheads="1"/>
            </p:cNvSpPr>
            <p:nvPr/>
          </p:nvSpPr>
          <p:spPr bwMode="auto">
            <a:xfrm>
              <a:off x="6919913" y="3649126"/>
              <a:ext cx="1196975"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Block Size</a:t>
              </a:r>
            </a:p>
          </p:txBody>
        </p:sp>
      </p:grpSp>
      <p:grpSp>
        <p:nvGrpSpPr>
          <p:cNvPr id="26" name="Group 25"/>
          <p:cNvGrpSpPr/>
          <p:nvPr/>
        </p:nvGrpSpPr>
        <p:grpSpPr>
          <a:xfrm>
            <a:off x="5636152" y="4647138"/>
            <a:ext cx="3033712" cy="1558925"/>
            <a:chOff x="5636152" y="4647138"/>
            <a:chExt cx="3033712" cy="1558925"/>
          </a:xfrm>
        </p:grpSpPr>
        <p:sp>
          <p:nvSpPr>
            <p:cNvPr id="1654794" name="Line 10"/>
            <p:cNvSpPr>
              <a:spLocks noChangeShapeType="1"/>
            </p:cNvSpPr>
            <p:nvPr/>
          </p:nvSpPr>
          <p:spPr bwMode="auto">
            <a:xfrm flipV="1">
              <a:off x="6336239" y="4647138"/>
              <a:ext cx="0" cy="1155700"/>
            </a:xfrm>
            <a:prstGeom prst="line">
              <a:avLst/>
            </a:prstGeom>
            <a:noFill/>
            <a:ln w="12700">
              <a:solidFill>
                <a:schemeClr val="tx1"/>
              </a:solidFill>
              <a:round/>
              <a:headEnd/>
              <a:tailEnd/>
            </a:ln>
            <a:effectLst/>
          </p:spPr>
          <p:txBody>
            <a:bodyPr wrap="none" anchor="ctr"/>
            <a:lstStyle/>
            <a:p>
              <a:endParaRPr lang="en-US"/>
            </a:p>
          </p:txBody>
        </p:sp>
        <p:sp>
          <p:nvSpPr>
            <p:cNvPr id="1654795" name="Rectangle 11"/>
            <p:cNvSpPr>
              <a:spLocks noChangeArrowheads="1"/>
            </p:cNvSpPr>
            <p:nvPr/>
          </p:nvSpPr>
          <p:spPr bwMode="auto">
            <a:xfrm>
              <a:off x="5788552" y="4653488"/>
              <a:ext cx="5635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Bad</a:t>
              </a:r>
            </a:p>
          </p:txBody>
        </p:sp>
        <p:sp>
          <p:nvSpPr>
            <p:cNvPr id="1654796" name="Rectangle 12"/>
            <p:cNvSpPr>
              <a:spLocks noChangeArrowheads="1"/>
            </p:cNvSpPr>
            <p:nvPr/>
          </p:nvSpPr>
          <p:spPr bwMode="auto">
            <a:xfrm>
              <a:off x="5636152" y="5491688"/>
              <a:ext cx="7112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Good</a:t>
              </a:r>
            </a:p>
          </p:txBody>
        </p:sp>
        <p:sp>
          <p:nvSpPr>
            <p:cNvPr id="1654797" name="Line 13"/>
            <p:cNvSpPr>
              <a:spLocks noChangeShapeType="1"/>
            </p:cNvSpPr>
            <p:nvPr/>
          </p:nvSpPr>
          <p:spPr bwMode="auto">
            <a:xfrm>
              <a:off x="6342589" y="5796488"/>
              <a:ext cx="1816100" cy="0"/>
            </a:xfrm>
            <a:prstGeom prst="line">
              <a:avLst/>
            </a:prstGeom>
            <a:noFill/>
            <a:ln w="12700">
              <a:solidFill>
                <a:schemeClr val="tx1"/>
              </a:solidFill>
              <a:round/>
              <a:headEnd/>
              <a:tailEnd/>
            </a:ln>
            <a:effectLst/>
          </p:spPr>
          <p:txBody>
            <a:bodyPr wrap="none" anchor="ctr"/>
            <a:lstStyle/>
            <a:p>
              <a:endParaRPr lang="en-US"/>
            </a:p>
          </p:txBody>
        </p:sp>
        <p:sp>
          <p:nvSpPr>
            <p:cNvPr id="1654798" name="Rectangle 14"/>
            <p:cNvSpPr>
              <a:spLocks noChangeArrowheads="1"/>
            </p:cNvSpPr>
            <p:nvPr/>
          </p:nvSpPr>
          <p:spPr bwMode="auto">
            <a:xfrm>
              <a:off x="6321952" y="5872688"/>
              <a:ext cx="6429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Less</a:t>
              </a:r>
            </a:p>
          </p:txBody>
        </p:sp>
        <p:sp>
          <p:nvSpPr>
            <p:cNvPr id="1654799" name="Rectangle 15"/>
            <p:cNvSpPr>
              <a:spLocks noChangeArrowheads="1"/>
            </p:cNvSpPr>
            <p:nvPr/>
          </p:nvSpPr>
          <p:spPr bwMode="auto">
            <a:xfrm>
              <a:off x="7922152" y="5872688"/>
              <a:ext cx="6667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More</a:t>
              </a:r>
            </a:p>
          </p:txBody>
        </p:sp>
        <p:sp>
          <p:nvSpPr>
            <p:cNvPr id="1654800" name="Arc 16"/>
            <p:cNvSpPr>
              <a:spLocks/>
            </p:cNvSpPr>
            <p:nvPr/>
          </p:nvSpPr>
          <p:spPr bwMode="auto">
            <a:xfrm>
              <a:off x="6496577" y="4729688"/>
              <a:ext cx="1593850" cy="984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54801" name="Arc 17"/>
            <p:cNvSpPr>
              <a:spLocks/>
            </p:cNvSpPr>
            <p:nvPr/>
          </p:nvSpPr>
          <p:spPr bwMode="auto">
            <a:xfrm>
              <a:off x="6641039" y="4805888"/>
              <a:ext cx="1365250"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654802" name="Rectangle 18"/>
            <p:cNvSpPr>
              <a:spLocks noChangeArrowheads="1"/>
            </p:cNvSpPr>
            <p:nvPr/>
          </p:nvSpPr>
          <p:spPr bwMode="auto">
            <a:xfrm>
              <a:off x="63219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A</a:t>
              </a:r>
            </a:p>
          </p:txBody>
        </p:sp>
        <p:sp>
          <p:nvSpPr>
            <p:cNvPr id="1654803" name="Rectangle 19"/>
            <p:cNvSpPr>
              <a:spLocks noChangeArrowheads="1"/>
            </p:cNvSpPr>
            <p:nvPr/>
          </p:nvSpPr>
          <p:spPr bwMode="auto">
            <a:xfrm>
              <a:off x="77697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B</a:t>
              </a:r>
            </a:p>
          </p:txBody>
        </p:sp>
        <p:grpSp>
          <p:nvGrpSpPr>
            <p:cNvPr id="2" name="Group 20"/>
            <p:cNvGrpSpPr>
              <a:grpSpLocks/>
            </p:cNvGrpSpPr>
            <p:nvPr/>
          </p:nvGrpSpPr>
          <p:grpSpPr bwMode="auto">
            <a:xfrm>
              <a:off x="6579127" y="4653488"/>
              <a:ext cx="1420812" cy="749300"/>
              <a:chOff x="3945" y="2736"/>
              <a:chExt cx="895" cy="472"/>
            </a:xfrm>
          </p:grpSpPr>
          <p:sp>
            <p:nvSpPr>
              <p:cNvPr id="1654805" name="Arc 21"/>
              <p:cNvSpPr>
                <a:spLocks/>
              </p:cNvSpPr>
              <p:nvPr/>
            </p:nvSpPr>
            <p:spPr bwMode="auto">
              <a:xfrm>
                <a:off x="3945" y="2736"/>
                <a:ext cx="448"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a:effectLst/>
            </p:spPr>
            <p:txBody>
              <a:bodyPr wrap="none" anchor="ctr"/>
              <a:lstStyle/>
              <a:p>
                <a:endParaRPr lang="en-US"/>
              </a:p>
            </p:txBody>
          </p:sp>
          <p:sp>
            <p:nvSpPr>
              <p:cNvPr id="1654806" name="Arc 22"/>
              <p:cNvSpPr>
                <a:spLocks/>
              </p:cNvSpPr>
              <p:nvPr/>
            </p:nvSpPr>
            <p:spPr bwMode="auto">
              <a:xfrm>
                <a:off x="4392" y="2736"/>
                <a:ext cx="448" cy="4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a:effectLst/>
            </p:spPr>
            <p:txBody>
              <a:bodyPr wrap="none" anchor="ctr"/>
              <a:lstStyle/>
              <a:p>
                <a:endParaRPr lang="en-US"/>
              </a:p>
            </p:txBody>
          </p:sp>
        </p:grpSp>
      </p:grpSp>
      <p:sp>
        <p:nvSpPr>
          <p:cNvPr id="27" name="Footer Placeholder 26"/>
          <p:cNvSpPr>
            <a:spLocks noGrp="1"/>
          </p:cNvSpPr>
          <p:nvPr>
            <p:ph type="ftr" sz="quarter" idx="11"/>
          </p:nvPr>
        </p:nvSpPr>
        <p:spPr/>
        <p:txBody>
          <a:bodyPr/>
          <a:lstStyle/>
          <a:p>
            <a:r>
              <a:rPr lang="en-US" smtClean="0"/>
              <a:t>Summer 2013 -- Lecture #12</a:t>
            </a:r>
            <a:endParaRPr lang="en-US" dirty="0"/>
          </a:p>
        </p:txBody>
      </p:sp>
    </p:spTree>
    <p:extLst>
      <p:ext uri="{BB962C8B-B14F-4D97-AF65-F5344CB8AC3E}">
        <p14:creationId xmlns:p14="http://schemas.microsoft.com/office/powerpoint/2010/main" val="1963466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47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47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47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47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47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47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547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5478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5478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5478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547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3042" name="Rectangle 2"/>
          <p:cNvSpPr>
            <a:spLocks noGrp="1" noChangeArrowheads="1"/>
          </p:cNvSpPr>
          <p:nvPr>
            <p:ph type="title"/>
          </p:nvPr>
        </p:nvSpPr>
        <p:spPr/>
        <p:txBody>
          <a:bodyPr>
            <a:normAutofit fontScale="90000"/>
          </a:bodyPr>
          <a:lstStyle/>
          <a:p>
            <a:r>
              <a:rPr lang="en-US" dirty="0" smtClean="0">
                <a:solidFill>
                  <a:schemeClr val="accent1"/>
                </a:solidFill>
              </a:rPr>
              <a:t>Effect of Block and Cache Sizes</a:t>
            </a:r>
            <a:br>
              <a:rPr lang="en-US" dirty="0" smtClean="0">
                <a:solidFill>
                  <a:schemeClr val="accent1"/>
                </a:solidFill>
              </a:rPr>
            </a:br>
            <a:r>
              <a:rPr lang="en-US" dirty="0" smtClean="0">
                <a:solidFill>
                  <a:schemeClr val="accent1"/>
                </a:solidFill>
              </a:rPr>
              <a:t>on Miss Rate</a:t>
            </a:r>
            <a:endParaRPr lang="en-US" dirty="0">
              <a:solidFill>
                <a:schemeClr val="accent1"/>
              </a:solidFill>
            </a:endParaRP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1378116558"/>
              </p:ext>
            </p:extLst>
          </p:nvPr>
        </p:nvGraphicFramePr>
        <p:xfrm>
          <a:off x="541867" y="128016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25</a:t>
            </a:fld>
            <a:endParaRPr lang="en-US"/>
          </a:p>
        </p:txBody>
      </p:sp>
      <p:sp>
        <p:nvSpPr>
          <p:cNvPr id="1623045" name="Rectangle 5"/>
          <p:cNvSpPr>
            <a:spLocks noChangeArrowheads="1"/>
          </p:cNvSpPr>
          <p:nvPr/>
        </p:nvSpPr>
        <p:spPr bwMode="auto">
          <a:xfrm>
            <a:off x="533400" y="5376325"/>
            <a:ext cx="8382000" cy="1159292"/>
          </a:xfrm>
          <a:prstGeom prst="rect">
            <a:avLst/>
          </a:prstGeom>
          <a:noFill/>
          <a:ln w="12700">
            <a:noFill/>
            <a:miter lim="800000"/>
            <a:headEnd/>
            <a:tailEnd/>
          </a:ln>
          <a:effectLst/>
        </p:spPr>
        <p:txBody>
          <a:bodyPr lIns="63500" tIns="25400" rIns="63500" bIns="25400">
            <a:spAutoFit/>
          </a:bodyPr>
          <a:lstStyle/>
          <a:p>
            <a:pPr marL="287338" indent="-287338">
              <a:buSzPct val="75000"/>
              <a:buFont typeface="Arial"/>
              <a:buChar char="•"/>
            </a:pPr>
            <a:r>
              <a:rPr lang="en-US" sz="2400" dirty="0">
                <a:solidFill>
                  <a:schemeClr val="tx1"/>
                </a:solidFill>
              </a:rPr>
              <a:t>Miss rate goes up if the block size becomes a significant fraction of the cache size because the number of blocks that can be held in the same size cache is smaller (increasing </a:t>
            </a:r>
            <a:r>
              <a:rPr lang="en-US" sz="2400" dirty="0"/>
              <a:t>capacity</a:t>
            </a:r>
            <a:r>
              <a:rPr lang="en-US" sz="2400" dirty="0">
                <a:solidFill>
                  <a:schemeClr val="tx1"/>
                </a:solidFill>
              </a:rPr>
              <a:t> misses)</a:t>
            </a:r>
          </a:p>
        </p:txBody>
      </p:sp>
    </p:spTree>
    <p:extLst>
      <p:ext uri="{BB962C8B-B14F-4D97-AF65-F5344CB8AC3E}">
        <p14:creationId xmlns:p14="http://schemas.microsoft.com/office/powerpoint/2010/main" val="2436583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3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30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828800" y="1371600"/>
            <a:ext cx="5486400" cy="3794973"/>
          </a:xfrm>
          <a:prstGeom prst="rect">
            <a:avLst/>
          </a:prstGeom>
          <a:noFill/>
          <a:ln w="9525">
            <a:noFill/>
            <a:miter lim="800000"/>
            <a:headEnd/>
            <a:tailEnd/>
          </a:ln>
        </p:spPr>
      </p:pic>
      <p:sp>
        <p:nvSpPr>
          <p:cNvPr id="1702914" name="Rectangle 2"/>
          <p:cNvSpPr>
            <a:spLocks noGrp="1" noChangeArrowheads="1"/>
          </p:cNvSpPr>
          <p:nvPr>
            <p:ph type="title"/>
          </p:nvPr>
        </p:nvSpPr>
        <p:spPr>
          <a:xfrm>
            <a:off x="457200" y="274320"/>
            <a:ext cx="8229600" cy="1143001"/>
          </a:xfrm>
        </p:spPr>
        <p:txBody>
          <a:bodyPr rtlCol="0">
            <a:normAutofit/>
          </a:bodyPr>
          <a:lstStyle/>
          <a:p>
            <a:pPr eaLnBrk="1" fontAlgn="auto" hangingPunct="1">
              <a:spcAft>
                <a:spcPts val="0"/>
              </a:spcAft>
              <a:defRPr/>
            </a:pPr>
            <a:r>
              <a:rPr lang="en-US" dirty="0">
                <a:solidFill>
                  <a:schemeClr val="accent1"/>
                </a:solidFill>
                <a:ea typeface="+mj-ea"/>
                <a:cs typeface="+mj-cs"/>
              </a:rPr>
              <a:t>Benefits of </a:t>
            </a:r>
            <a:r>
              <a:rPr lang="en-US" dirty="0" smtClean="0">
                <a:solidFill>
                  <a:schemeClr val="accent1"/>
                </a:solidFill>
                <a:ea typeface="+mj-ea"/>
                <a:cs typeface="+mj-cs"/>
              </a:rPr>
              <a:t>Set-Associative </a:t>
            </a:r>
            <a:r>
              <a:rPr lang="en-US" dirty="0">
                <a:solidFill>
                  <a:schemeClr val="accent1"/>
                </a:solidFill>
                <a:ea typeface="+mj-ea"/>
                <a:cs typeface="+mj-cs"/>
              </a:rPr>
              <a:t>Caches</a:t>
            </a:r>
          </a:p>
        </p:txBody>
      </p:sp>
      <p:sp>
        <p:nvSpPr>
          <p:cNvPr id="12" name="Date Placeholder 11"/>
          <p:cNvSpPr>
            <a:spLocks noGrp="1"/>
          </p:cNvSpPr>
          <p:nvPr>
            <p:ph type="dt" sz="half" idx="10"/>
          </p:nvPr>
        </p:nvSpPr>
        <p:spPr/>
        <p:txBody>
          <a:bodyPr/>
          <a:lstStyle/>
          <a:p>
            <a:r>
              <a:rPr lang="en-US" smtClean="0"/>
              <a:t>7/15/2013</a:t>
            </a:r>
            <a:endParaRPr lang="en-US" dirty="0"/>
          </a:p>
        </p:txBody>
      </p:sp>
      <p:sp>
        <p:nvSpPr>
          <p:cNvPr id="14" name="Footer Placeholder 13"/>
          <p:cNvSpPr>
            <a:spLocks noGrp="1"/>
          </p:cNvSpPr>
          <p:nvPr>
            <p:ph type="ftr" sz="quarter" idx="11"/>
          </p:nvPr>
        </p:nvSpPr>
        <p:spPr/>
        <p:txBody>
          <a:bodyPr/>
          <a:lstStyle/>
          <a:p>
            <a:r>
              <a:rPr lang="en-US" smtClean="0"/>
              <a:t>Summer 2013 -- Lecture #12</a:t>
            </a:r>
            <a:endParaRPr lang="en-US" dirty="0"/>
          </a:p>
        </p:txBody>
      </p:sp>
      <p:sp>
        <p:nvSpPr>
          <p:cNvPr id="13" name="Slide Number Placeholder 12"/>
          <p:cNvSpPr>
            <a:spLocks noGrp="1"/>
          </p:cNvSpPr>
          <p:nvPr>
            <p:ph type="sldNum" sz="quarter" idx="12"/>
          </p:nvPr>
        </p:nvSpPr>
        <p:spPr/>
        <p:txBody>
          <a:bodyPr/>
          <a:lstStyle/>
          <a:p>
            <a:fld id="{3CC63E4C-4642-794D-A2FD-70F6B81535F5}" type="slidenum">
              <a:rPr lang="en-US" smtClean="0"/>
              <a:pPr/>
              <a:t>26</a:t>
            </a:fld>
            <a:endParaRPr lang="en-US" dirty="0"/>
          </a:p>
        </p:txBody>
      </p:sp>
      <p:sp>
        <p:nvSpPr>
          <p:cNvPr id="1702944" name="Rectangle 32"/>
          <p:cNvSpPr>
            <a:spLocks noChangeArrowheads="1"/>
          </p:cNvSpPr>
          <p:nvPr/>
        </p:nvSpPr>
        <p:spPr bwMode="auto">
          <a:xfrm>
            <a:off x="457200" y="5212080"/>
            <a:ext cx="8229600" cy="1159292"/>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smtClean="0"/>
              <a:t>Consider cost of a miss vs. cost of implementation</a:t>
            </a:r>
            <a:endParaRPr lang="en-US" sz="2400" dirty="0" smtClean="0">
              <a:latin typeface="Calibri" charset="0"/>
            </a:endParaRPr>
          </a:p>
          <a:p>
            <a:pPr marL="287338" indent="-287338">
              <a:buSzPct val="100000"/>
              <a:buFont typeface="Arial" charset="0"/>
              <a:buChar char="•"/>
            </a:pPr>
            <a:r>
              <a:rPr lang="en-US" sz="2400" dirty="0" smtClean="0">
                <a:latin typeface="Calibri" charset="0"/>
              </a:rPr>
              <a:t>Largest </a:t>
            </a:r>
            <a:r>
              <a:rPr lang="en-US" sz="2400" dirty="0">
                <a:latin typeface="Calibri" charset="0"/>
              </a:rPr>
              <a:t>gains are in going from direct mapped to 2-way </a:t>
            </a:r>
            <a:br>
              <a:rPr lang="en-US" sz="2400" dirty="0">
                <a:latin typeface="Calibri" charset="0"/>
              </a:rPr>
            </a:br>
            <a:r>
              <a:rPr lang="en-US" sz="2400" dirty="0">
                <a:latin typeface="Calibri" charset="0"/>
              </a:rPr>
              <a:t>(20%+ reduction in miss rate)</a:t>
            </a:r>
          </a:p>
        </p:txBody>
      </p:sp>
    </p:spTree>
    <p:extLst>
      <p:ext uri="{BB962C8B-B14F-4D97-AF65-F5344CB8AC3E}">
        <p14:creationId xmlns:p14="http://schemas.microsoft.com/office/powerpoint/2010/main" val="2454362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29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a:solidFill>
                  <a:schemeClr val="bg1">
                    <a:lumMod val="65000"/>
                  </a:schemeClr>
                </a:solidFill>
              </a:rPr>
              <a:t>Multilevel Caches</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Improving Cache Performance</a:t>
            </a:r>
          </a:p>
          <a:p>
            <a:r>
              <a:rPr lang="en-US" dirty="0">
                <a:solidFill>
                  <a:srgbClr val="FF0000"/>
                </a:solidFill>
              </a:rPr>
              <a:t>Anatomy of a Cache Question</a:t>
            </a:r>
          </a:p>
          <a:p>
            <a:r>
              <a:rPr lang="en-US" dirty="0"/>
              <a:t>Example Cache </a:t>
            </a:r>
            <a:r>
              <a:rPr lang="en-US" dirty="0" smtClean="0"/>
              <a:t>Questions</a:t>
            </a:r>
            <a:endParaRPr lang="en-US" dirty="0"/>
          </a:p>
          <a:p>
            <a:r>
              <a:rPr lang="en-US" dirty="0" smtClean="0">
                <a:solidFill>
                  <a:schemeClr val="bg1">
                    <a:lumMod val="65000"/>
                  </a:schemeClr>
                </a:solidFill>
              </a:rPr>
              <a:t>Bonus</a:t>
            </a:r>
            <a:r>
              <a:rPr lang="en-US" dirty="0">
                <a:solidFill>
                  <a:schemeClr val="bg1">
                    <a:lumMod val="65000"/>
                  </a:schemeClr>
                </a:solidFill>
              </a:rPr>
              <a:t>:  Contemporary Cache Specs</a:t>
            </a:r>
          </a:p>
          <a:p>
            <a:endParaRPr lang="en-US" dirty="0" smtClean="0">
              <a:solidFill>
                <a:schemeClr val="bg1">
                  <a:lumMod val="65000"/>
                </a:schemeClr>
              </a:solidFill>
            </a:endParaRPr>
          </a:p>
          <a:p>
            <a:endParaRPr lang="en-US" dirty="0" smtClean="0"/>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3026699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Anatomy of a Cache Question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Cache questions come in a few flavors:</a:t>
            </a:r>
          </a:p>
          <a:p>
            <a:pPr marL="914400" lvl="1" indent="-514350">
              <a:buFont typeface="+mj-lt"/>
              <a:buAutoNum type="arabicParenR"/>
            </a:pPr>
            <a:r>
              <a:rPr lang="en-US" dirty="0" smtClean="0"/>
              <a:t>TIO Breakdown</a:t>
            </a:r>
          </a:p>
          <a:p>
            <a:pPr marL="914400" lvl="1" indent="-514350">
              <a:buFont typeface="+mj-lt"/>
              <a:buAutoNum type="arabicParenR"/>
            </a:pPr>
            <a:r>
              <a:rPr lang="en-US" dirty="0" smtClean="0"/>
              <a:t>For fixed cache parameters, analyze the performance of the given code/sequence</a:t>
            </a:r>
          </a:p>
          <a:p>
            <a:pPr marL="914400" lvl="1" indent="-514350">
              <a:buFont typeface="+mj-lt"/>
              <a:buAutoNum type="arabicParenR"/>
            </a:pPr>
            <a:r>
              <a:rPr lang="en-US" dirty="0" smtClean="0"/>
              <a:t>For fixed cache parameters, find best/worst case scenarios</a:t>
            </a:r>
          </a:p>
          <a:p>
            <a:pPr marL="914400" lvl="1" indent="-514350">
              <a:buFont typeface="+mj-lt"/>
              <a:buAutoNum type="arabicParenR"/>
            </a:pPr>
            <a:r>
              <a:rPr lang="en-US" dirty="0" smtClean="0"/>
              <a:t>For given code/sequence, how does changing your cache parameters affect performance?</a:t>
            </a:r>
          </a:p>
          <a:p>
            <a:pPr marL="914400" lvl="1" indent="-514350">
              <a:buFont typeface="+mj-lt"/>
              <a:buAutoNum type="arabicParenR"/>
            </a:pPr>
            <a:r>
              <a:rPr lang="en-US" dirty="0" smtClean="0"/>
              <a:t>AMAT/CPI</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37253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The Cache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What are the important cache parameters?</a:t>
            </a:r>
          </a:p>
          <a:p>
            <a:pPr lvl="1"/>
            <a:r>
              <a:rPr lang="en-US" dirty="0" smtClean="0"/>
              <a:t>Must figure these out from problem description</a:t>
            </a:r>
          </a:p>
          <a:p>
            <a:pPr lvl="1"/>
            <a:r>
              <a:rPr lang="en-US" dirty="0" smtClean="0"/>
              <a:t>Address size, cache size, block size, associativity, replacement policy</a:t>
            </a:r>
          </a:p>
          <a:p>
            <a:pPr lvl="1"/>
            <a:r>
              <a:rPr lang="en-US" dirty="0" smtClean="0"/>
              <a:t>Solve for TIO breakdown, # of sets, set size</a:t>
            </a:r>
          </a:p>
          <a:p>
            <a:r>
              <a:rPr lang="en-US" dirty="0" smtClean="0"/>
              <a:t>Are there multiple levels?</a:t>
            </a:r>
          </a:p>
          <a:p>
            <a:pPr lvl="1"/>
            <a:r>
              <a:rPr lang="en-US" dirty="0" smtClean="0"/>
              <a:t>Mostly applies to AMAT/CPI questions</a:t>
            </a:r>
          </a:p>
          <a:p>
            <a:r>
              <a:rPr lang="en-US" dirty="0" smtClean="0"/>
              <a:t>What starts in the cache?</a:t>
            </a:r>
          </a:p>
          <a:p>
            <a:pPr lvl="1"/>
            <a:r>
              <a:rPr lang="en-US" dirty="0" smtClean="0"/>
              <a:t>Not always specified (best/worst case)</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11962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nSpc>
                <a:spcPct val="85000"/>
              </a:lnSpc>
            </a:pPr>
            <a:r>
              <a:rPr lang="en-US" dirty="0" smtClean="0">
                <a:solidFill>
                  <a:schemeClr val="accent1"/>
                </a:solidFill>
              </a:rPr>
              <a:t>Great Idea #3: Principle of Locality/</a:t>
            </a:r>
            <a:br>
              <a:rPr lang="en-US" dirty="0" smtClean="0">
                <a:solidFill>
                  <a:schemeClr val="accent1"/>
                </a:solidFill>
              </a:rPr>
            </a:br>
            <a:r>
              <a:rPr lang="en-US" dirty="0" smtClean="0">
                <a:solidFill>
                  <a:schemeClr val="accent1"/>
                </a:solidFill>
              </a:rPr>
              <a:t>Memory Hierarchy</a:t>
            </a:r>
            <a:endParaRPr lang="en-US" dirty="0">
              <a:solidFill>
                <a:schemeClr val="accent1"/>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
        <p:nvSpPr>
          <p:cNvPr id="9" name="Rectangle 8"/>
          <p:cNvSpPr/>
          <p:nvPr/>
        </p:nvSpPr>
        <p:spPr>
          <a:xfrm>
            <a:off x="2691270" y="2686807"/>
            <a:ext cx="3772904" cy="119713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Code: Arrays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Elements stored sequentially in memory</a:t>
            </a:r>
          </a:p>
          <a:p>
            <a:pPr lvl="1"/>
            <a:r>
              <a:rPr lang="en-US" dirty="0" smtClean="0"/>
              <a:t>Ideal for spatial locality</a:t>
            </a:r>
          </a:p>
          <a:p>
            <a:pPr lvl="1"/>
            <a:r>
              <a:rPr lang="en-US" dirty="0" smtClean="0"/>
              <a:t>Different arrays not necessarily next to each other</a:t>
            </a:r>
          </a:p>
          <a:p>
            <a:r>
              <a:rPr lang="en-US" dirty="0" smtClean="0">
                <a:solidFill>
                  <a:srgbClr val="FF0000"/>
                </a:solidFill>
              </a:rPr>
              <a:t>Remember to account for data size!</a:t>
            </a:r>
          </a:p>
          <a:p>
            <a:pPr lvl="1"/>
            <a:r>
              <a:rPr lang="en-US" dirty="0" smtClean="0">
                <a:solidFill>
                  <a:srgbClr val="FF0000"/>
                </a:solidFill>
              </a:rPr>
              <a:t>char is 1 byte, </a:t>
            </a:r>
            <a:r>
              <a:rPr lang="en-US" dirty="0" err="1" smtClean="0">
                <a:solidFill>
                  <a:srgbClr val="FF0000"/>
                </a:solidFill>
              </a:rPr>
              <a:t>int</a:t>
            </a:r>
            <a:r>
              <a:rPr lang="en-US" dirty="0" smtClean="0">
                <a:solidFill>
                  <a:srgbClr val="FF0000"/>
                </a:solidFill>
              </a:rPr>
              <a:t> is 4 bytes</a:t>
            </a:r>
          </a:p>
          <a:p>
            <a:r>
              <a:rPr lang="en-US" dirty="0" smtClean="0"/>
              <a:t>Pay attention to access pattern</a:t>
            </a:r>
          </a:p>
          <a:p>
            <a:pPr lvl="1"/>
            <a:r>
              <a:rPr lang="en-US" dirty="0" smtClean="0"/>
              <a:t>Touch </a:t>
            </a:r>
            <a:r>
              <a:rPr lang="en-US" i="1" dirty="0" smtClean="0"/>
              <a:t>all</a:t>
            </a:r>
            <a:r>
              <a:rPr lang="en-US" dirty="0" smtClean="0"/>
              <a:t> elements (e.g. shift, sum)</a:t>
            </a:r>
          </a:p>
          <a:p>
            <a:pPr lvl="1"/>
            <a:r>
              <a:rPr lang="en-US" dirty="0" smtClean="0"/>
              <a:t>Touch </a:t>
            </a:r>
            <a:r>
              <a:rPr lang="en-US" i="1" dirty="0" smtClean="0"/>
              <a:t>some</a:t>
            </a:r>
            <a:r>
              <a:rPr lang="en-US" dirty="0" smtClean="0"/>
              <a:t> elements (e.g. histogram, stride)</a:t>
            </a:r>
          </a:p>
          <a:p>
            <a:pPr lvl="1"/>
            <a:r>
              <a:rPr lang="en-US" dirty="0" smtClean="0"/>
              <a:t>How many times do we touch each element?</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3573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Code: Linked Lists/</a:t>
            </a:r>
            <a:r>
              <a:rPr lang="en-US" dirty="0" err="1" smtClean="0">
                <a:solidFill>
                  <a:schemeClr val="accent1"/>
                </a:solidFill>
              </a:rPr>
              <a:t>Structs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Nodes stored separately in memory</a:t>
            </a:r>
          </a:p>
          <a:p>
            <a:pPr lvl="1"/>
            <a:r>
              <a:rPr lang="en-US" dirty="0" smtClean="0"/>
              <a:t>Addresses of nodes may be very different</a:t>
            </a:r>
          </a:p>
          <a:p>
            <a:pPr lvl="1"/>
            <a:r>
              <a:rPr lang="en-US" dirty="0" smtClean="0"/>
              <a:t>Type and ordering of linking is important</a:t>
            </a:r>
          </a:p>
          <a:p>
            <a:r>
              <a:rPr lang="en-US" dirty="0" smtClean="0"/>
              <a:t>Remember to account for size/ordering of </a:t>
            </a:r>
            <a:r>
              <a:rPr lang="en-US" dirty="0" err="1" smtClean="0"/>
              <a:t>struct</a:t>
            </a:r>
            <a:r>
              <a:rPr lang="en-US" dirty="0" smtClean="0"/>
              <a:t> elements</a:t>
            </a:r>
          </a:p>
          <a:p>
            <a:r>
              <a:rPr lang="en-US" dirty="0" smtClean="0"/>
              <a:t>Pay attention to access pattern</a:t>
            </a:r>
          </a:p>
          <a:p>
            <a:pPr lvl="1"/>
            <a:r>
              <a:rPr lang="en-US" dirty="0" smtClean="0"/>
              <a:t>Generally must start from “head”</a:t>
            </a:r>
          </a:p>
          <a:p>
            <a:pPr lvl="1"/>
            <a:r>
              <a:rPr lang="en-US" dirty="0" smtClean="0"/>
              <a:t>How many </a:t>
            </a:r>
            <a:r>
              <a:rPr lang="en-US" dirty="0" err="1" smtClean="0"/>
              <a:t>struct</a:t>
            </a:r>
            <a:r>
              <a:rPr lang="en-US" dirty="0" smtClean="0"/>
              <a:t> elements are touched?</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332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Access Patterns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How many hits within a single block once it is loaded into cache?</a:t>
            </a:r>
          </a:p>
          <a:p>
            <a:r>
              <a:rPr lang="en-US" dirty="0" smtClean="0"/>
              <a:t>Will block still be in cache when you revisit its elements?</a:t>
            </a:r>
          </a:p>
          <a:p>
            <a:r>
              <a:rPr lang="en-US" dirty="0" smtClean="0"/>
              <a:t>Are there special/edge cases to consider?</a:t>
            </a:r>
          </a:p>
          <a:p>
            <a:pPr lvl="1"/>
            <a:r>
              <a:rPr lang="en-US" dirty="0" smtClean="0"/>
              <a:t>Usually edge of block boundary or edge of cache size boundary</a:t>
            </a:r>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3130866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Best/Worst Case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Set Associative (including Fully Associative)</a:t>
            </a:r>
          </a:p>
          <a:p>
            <a:pPr lvl="1"/>
            <a:r>
              <a:rPr lang="en-US" dirty="0" smtClean="0"/>
              <a:t>Best:  All accessed blocks fit into cache/set</a:t>
            </a:r>
          </a:p>
          <a:p>
            <a:pPr lvl="1"/>
            <a:r>
              <a:rPr lang="en-US" dirty="0" smtClean="0"/>
              <a:t>Worst:  Block is replaced before you access again</a:t>
            </a:r>
          </a:p>
          <a:p>
            <a:r>
              <a:rPr lang="en-US" dirty="0" smtClean="0"/>
              <a:t>Direct-Mapped</a:t>
            </a:r>
          </a:p>
          <a:p>
            <a:pPr lvl="1"/>
            <a:r>
              <a:rPr lang="en-US" dirty="0" smtClean="0"/>
              <a:t>Best:  Accessed blocks go into different slots</a:t>
            </a:r>
          </a:p>
          <a:p>
            <a:pPr lvl="1"/>
            <a:r>
              <a:rPr lang="en-US" dirty="0" smtClean="0"/>
              <a:t>Worst:  Constant conflict misses</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extLst>
      <p:ext uri="{BB962C8B-B14F-4D97-AF65-F5344CB8AC3E}">
        <p14:creationId xmlns:p14="http://schemas.microsoft.com/office/powerpoint/2010/main" val="2099908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Get To Know Your Staff</a:t>
            </a:r>
            <a:endParaRPr lang="en-US" dirty="0">
              <a:solidFill>
                <a:schemeClr val="accent1"/>
              </a:solidFill>
            </a:endParaRPr>
          </a:p>
        </p:txBody>
      </p:sp>
      <p:sp>
        <p:nvSpPr>
          <p:cNvPr id="3" name="Content Placeholder 2"/>
          <p:cNvSpPr>
            <a:spLocks noGrp="1"/>
          </p:cNvSpPr>
          <p:nvPr>
            <p:ph idx="1"/>
          </p:nvPr>
        </p:nvSpPr>
        <p:spPr>
          <a:xfrm>
            <a:off x="457200" y="1600200"/>
            <a:ext cx="8229600" cy="707571"/>
          </a:xfrm>
        </p:spPr>
        <p:txBody>
          <a:bodyPr/>
          <a:lstStyle/>
          <a:p>
            <a:r>
              <a:rPr lang="en-US" dirty="0" smtClean="0"/>
              <a:t>Category:  </a:t>
            </a:r>
            <a:r>
              <a:rPr lang="en-US" b="1" dirty="0" smtClean="0"/>
              <a:t>Food</a:t>
            </a:r>
            <a:endParaRPr lang="en-US" b="1" dirty="0"/>
          </a:p>
        </p:txBody>
      </p:sp>
      <p:sp>
        <p:nvSpPr>
          <p:cNvPr id="4" name="Date Placeholder 3"/>
          <p:cNvSpPr>
            <a:spLocks noGrp="1"/>
          </p:cNvSpPr>
          <p:nvPr>
            <p:ph type="dt" sz="half" idx="10"/>
          </p:nvPr>
        </p:nvSpPr>
        <p:spPr/>
        <p:txBody>
          <a:bodyPr/>
          <a:lstStyle/>
          <a:p>
            <a:r>
              <a:rPr lang="en-US" smtClean="0"/>
              <a:t>7/15/2013</a:t>
            </a:r>
            <a:endParaRPr lang="en-US" dirty="0"/>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2903970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a:solidFill>
                  <a:schemeClr val="bg1">
                    <a:lumMod val="65000"/>
                  </a:schemeClr>
                </a:solidFill>
              </a:rPr>
              <a:t>Multilevel Caches</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Improving Cache Performance</a:t>
            </a:r>
          </a:p>
          <a:p>
            <a:r>
              <a:rPr lang="en-US" dirty="0">
                <a:solidFill>
                  <a:schemeClr val="bg1">
                    <a:lumMod val="65000"/>
                  </a:schemeClr>
                </a:solidFill>
              </a:rPr>
              <a:t>Anatomy of a Cache Question</a:t>
            </a:r>
          </a:p>
          <a:p>
            <a:r>
              <a:rPr lang="en-US" dirty="0">
                <a:solidFill>
                  <a:srgbClr val="FF0000"/>
                </a:solidFill>
              </a:rPr>
              <a:t>Example Cache </a:t>
            </a:r>
            <a:r>
              <a:rPr lang="en-US" dirty="0" smtClean="0">
                <a:solidFill>
                  <a:srgbClr val="FF0000"/>
                </a:solidFill>
              </a:rPr>
              <a:t>Questions</a:t>
            </a:r>
            <a:endParaRPr lang="en-US" dirty="0">
              <a:solidFill>
                <a:srgbClr val="FF0000"/>
              </a:solidFill>
            </a:endParaRPr>
          </a:p>
          <a:p>
            <a:r>
              <a:rPr lang="en-US" dirty="0" smtClean="0">
                <a:solidFill>
                  <a:schemeClr val="bg1">
                    <a:lumMod val="65000"/>
                  </a:schemeClr>
                </a:solidFill>
              </a:rPr>
              <a:t>Bonus</a:t>
            </a:r>
            <a:r>
              <a:rPr lang="en-US" dirty="0">
                <a:solidFill>
                  <a:schemeClr val="bg1">
                    <a:lumMod val="65000"/>
                  </a:schemeClr>
                </a:solidFill>
              </a:rPr>
              <a:t>:  Contemporary Cache Specs</a:t>
            </a:r>
          </a:p>
          <a:p>
            <a:endParaRPr lang="en-US" dirty="0" smtClean="0">
              <a:solidFill>
                <a:schemeClr val="bg1">
                  <a:lumMod val="65000"/>
                </a:schemeClr>
              </a:solidFill>
            </a:endParaRPr>
          </a:p>
          <a:p>
            <a:endParaRPr lang="en-US" dirty="0" smtClean="0"/>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2030491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 (Sp07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457200" indent="-457200">
              <a:buAutoNum type="alphaLcParenR"/>
            </a:pPr>
            <a:r>
              <a:rPr lang="en-US" sz="2400" dirty="0" smtClean="0"/>
              <a:t>1 </a:t>
            </a:r>
            <a:r>
              <a:rPr lang="en-US" sz="2400" dirty="0" err="1" smtClean="0"/>
              <a:t>GiB</a:t>
            </a:r>
            <a:r>
              <a:rPr lang="en-US" sz="2400" dirty="0" smtClean="0"/>
              <a:t> address space, 100 cycles to go to memory.  Fill in the following table:</a:t>
            </a:r>
          </a:p>
          <a:p>
            <a:pPr marL="0" indent="0">
              <a:buNone/>
            </a:pPr>
            <a:endParaRPr lang="en-US" sz="2400" dirty="0" smtClean="0"/>
          </a:p>
          <a:p>
            <a:pPr marL="0" indent="0">
              <a:buNone/>
            </a:pPr>
            <a:endParaRPr lang="en-US" sz="2400"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000882811"/>
              </p:ext>
            </p:extLst>
          </p:nvPr>
        </p:nvGraphicFramePr>
        <p:xfrm>
          <a:off x="1567543" y="2194560"/>
          <a:ext cx="6096000" cy="3566160"/>
        </p:xfrm>
        <a:graphic>
          <a:graphicData uri="http://schemas.openxmlformats.org/drawingml/2006/table">
            <a:tbl>
              <a:tblPr firstRow="1" bandRow="1">
                <a:tableStyleId>{5940675A-B579-460E-94D1-54222C63F5DA}</a:tableStyleId>
              </a:tblPr>
              <a:tblGrid>
                <a:gridCol w="2032000"/>
                <a:gridCol w="2032000"/>
                <a:gridCol w="2032000"/>
              </a:tblGrid>
              <a:tr h="274320">
                <a:tc>
                  <a:txBody>
                    <a:bodyPr/>
                    <a:lstStyle/>
                    <a:p>
                      <a:pPr algn="ctr"/>
                      <a:endParaRPr lang="en-US" dirty="0"/>
                    </a:p>
                  </a:txBody>
                  <a:tcPr marL="0" marR="0" marT="0" marB="0" anchor="ctr"/>
                </a:tc>
                <a:tc>
                  <a:txBody>
                    <a:bodyPr/>
                    <a:lstStyle/>
                    <a:p>
                      <a:pPr algn="ctr"/>
                      <a:r>
                        <a:rPr lang="en-US" b="1" dirty="0" smtClean="0"/>
                        <a:t>L1</a:t>
                      </a:r>
                      <a:endParaRPr lang="en-US" b="1" dirty="0"/>
                    </a:p>
                  </a:txBody>
                  <a:tcPr marL="0" marR="0" marT="0" marB="0" anchor="ctr">
                    <a:solidFill>
                      <a:schemeClr val="bg1">
                        <a:lumMod val="85000"/>
                      </a:schemeClr>
                    </a:solidFill>
                  </a:tcPr>
                </a:tc>
                <a:tc>
                  <a:txBody>
                    <a:bodyPr/>
                    <a:lstStyle/>
                    <a:p>
                      <a:pPr algn="ctr"/>
                      <a:r>
                        <a:rPr lang="en-US" b="1" dirty="0" smtClean="0"/>
                        <a:t>L2</a:t>
                      </a:r>
                      <a:endParaRPr lang="en-US" b="1" dirty="0"/>
                    </a:p>
                  </a:txBody>
                  <a:tcPr marL="0" marR="0" marT="0" marB="0" anchor="ctr">
                    <a:solidFill>
                      <a:schemeClr val="bg1">
                        <a:lumMod val="85000"/>
                      </a:schemeClr>
                    </a:solidFill>
                  </a:tcPr>
                </a:tc>
              </a:tr>
              <a:tr h="274320">
                <a:tc>
                  <a:txBody>
                    <a:bodyPr/>
                    <a:lstStyle/>
                    <a:p>
                      <a:pPr algn="ctr"/>
                      <a:r>
                        <a:rPr lang="en-US" b="1" dirty="0" smtClean="0"/>
                        <a:t>Cache Size</a:t>
                      </a:r>
                      <a:endParaRPr lang="en-US" b="1" dirty="0"/>
                    </a:p>
                  </a:txBody>
                  <a:tcPr marL="0" marR="0" marT="0" marB="0" anchor="ctr">
                    <a:solidFill>
                      <a:schemeClr val="bg1">
                        <a:lumMod val="85000"/>
                      </a:schemeClr>
                    </a:solidFill>
                  </a:tcPr>
                </a:tc>
                <a:tc>
                  <a:txBody>
                    <a:bodyPr/>
                    <a:lstStyle/>
                    <a:p>
                      <a:pPr algn="ctr"/>
                      <a:r>
                        <a:rPr lang="en-US" dirty="0" smtClean="0"/>
                        <a:t>32 </a:t>
                      </a:r>
                      <a:r>
                        <a:rPr lang="en-US" dirty="0" err="1" smtClean="0"/>
                        <a:t>KiB</a:t>
                      </a:r>
                      <a:endParaRPr lang="en-US" dirty="0"/>
                    </a:p>
                  </a:txBody>
                  <a:tcPr marL="0" marR="0" marT="0" marB="0" anchor="ctr"/>
                </a:tc>
                <a:tc>
                  <a:txBody>
                    <a:bodyPr/>
                    <a:lstStyle/>
                    <a:p>
                      <a:pPr algn="ctr"/>
                      <a:r>
                        <a:rPr lang="en-US" dirty="0" smtClean="0"/>
                        <a:t>512 </a:t>
                      </a:r>
                      <a:r>
                        <a:rPr lang="en-US" dirty="0" err="1" smtClean="0"/>
                        <a:t>KiB</a:t>
                      </a:r>
                      <a:endParaRPr lang="en-US" dirty="0"/>
                    </a:p>
                  </a:txBody>
                  <a:tcPr marL="0" marR="0" marT="0" marB="0" anchor="ctr"/>
                </a:tc>
              </a:tr>
              <a:tr h="274320">
                <a:tc>
                  <a:txBody>
                    <a:bodyPr/>
                    <a:lstStyle/>
                    <a:p>
                      <a:pPr algn="ctr"/>
                      <a:r>
                        <a:rPr lang="en-US" b="1" dirty="0" smtClean="0"/>
                        <a:t>Block Size</a:t>
                      </a:r>
                      <a:endParaRPr lang="en-US" b="1" dirty="0"/>
                    </a:p>
                  </a:txBody>
                  <a:tcPr marL="0" marR="0" marT="0" marB="0" anchor="ctr">
                    <a:solidFill>
                      <a:schemeClr val="bg1">
                        <a:lumMod val="85000"/>
                      </a:schemeClr>
                    </a:solidFill>
                  </a:tcPr>
                </a:tc>
                <a:tc>
                  <a:txBody>
                    <a:bodyPr/>
                    <a:lstStyle/>
                    <a:p>
                      <a:pPr algn="ctr"/>
                      <a:r>
                        <a:rPr lang="en-US" dirty="0" smtClean="0"/>
                        <a:t>8 B</a:t>
                      </a:r>
                      <a:endParaRPr lang="en-US" dirty="0"/>
                    </a:p>
                  </a:txBody>
                  <a:tcPr marL="0" marR="0" marT="0" marB="0" anchor="ctr"/>
                </a:tc>
                <a:tc>
                  <a:txBody>
                    <a:bodyPr/>
                    <a:lstStyle/>
                    <a:p>
                      <a:pPr algn="ctr"/>
                      <a:r>
                        <a:rPr lang="en-US" dirty="0" smtClean="0"/>
                        <a:t>32 B</a:t>
                      </a:r>
                      <a:endParaRPr lang="en-US" dirty="0"/>
                    </a:p>
                  </a:txBody>
                  <a:tcPr marL="0" marR="0" marT="0" marB="0" anchor="ctr"/>
                </a:tc>
              </a:tr>
              <a:tr h="274320">
                <a:tc>
                  <a:txBody>
                    <a:bodyPr/>
                    <a:lstStyle/>
                    <a:p>
                      <a:pPr algn="ctr"/>
                      <a:r>
                        <a:rPr lang="en-US" b="1" dirty="0" smtClean="0"/>
                        <a:t>Associativity</a:t>
                      </a:r>
                      <a:endParaRPr lang="en-US" b="1" dirty="0"/>
                    </a:p>
                  </a:txBody>
                  <a:tcPr marL="0" marR="0" marT="0" marB="0" anchor="ctr">
                    <a:solidFill>
                      <a:schemeClr val="bg1">
                        <a:lumMod val="85000"/>
                      </a:schemeClr>
                    </a:solidFill>
                  </a:tcPr>
                </a:tc>
                <a:tc>
                  <a:txBody>
                    <a:bodyPr/>
                    <a:lstStyle/>
                    <a:p>
                      <a:pPr algn="ctr"/>
                      <a:r>
                        <a:rPr lang="en-US" dirty="0" smtClean="0"/>
                        <a:t>4-way</a:t>
                      </a:r>
                      <a:endParaRPr lang="en-US" dirty="0"/>
                    </a:p>
                  </a:txBody>
                  <a:tcPr marL="0" marR="0" marT="0" marB="0" anchor="ctr"/>
                </a:tc>
                <a:tc>
                  <a:txBody>
                    <a:bodyPr/>
                    <a:lstStyle/>
                    <a:p>
                      <a:pPr algn="ctr"/>
                      <a:r>
                        <a:rPr lang="en-US" dirty="0" smtClean="0"/>
                        <a:t>Direct-mapped</a:t>
                      </a:r>
                      <a:endParaRPr lang="en-US" dirty="0"/>
                    </a:p>
                  </a:txBody>
                  <a:tcPr marL="0" marR="0" marT="0" marB="0" anchor="ctr"/>
                </a:tc>
              </a:tr>
              <a:tr h="274320">
                <a:tc>
                  <a:txBody>
                    <a:bodyPr/>
                    <a:lstStyle/>
                    <a:p>
                      <a:pPr algn="ctr"/>
                      <a:r>
                        <a:rPr lang="en-US" b="1" dirty="0" smtClean="0"/>
                        <a:t>Hit Time</a:t>
                      </a:r>
                      <a:endParaRPr lang="en-US" b="1" dirty="0"/>
                    </a:p>
                  </a:txBody>
                  <a:tcPr marL="0" marR="0" marT="0" marB="0" anchor="ctr">
                    <a:solidFill>
                      <a:schemeClr val="bg1">
                        <a:lumMod val="85000"/>
                      </a:schemeClr>
                    </a:solidFill>
                  </a:tcPr>
                </a:tc>
                <a:tc>
                  <a:txBody>
                    <a:bodyPr/>
                    <a:lstStyle/>
                    <a:p>
                      <a:pPr algn="ctr"/>
                      <a:r>
                        <a:rPr lang="en-US" dirty="0" smtClean="0"/>
                        <a:t>1</a:t>
                      </a:r>
                      <a:r>
                        <a:rPr lang="en-US" baseline="0" dirty="0" smtClean="0"/>
                        <a:t> cycle</a:t>
                      </a:r>
                      <a:endParaRPr lang="en-US" dirty="0"/>
                    </a:p>
                  </a:txBody>
                  <a:tcPr marL="0" marR="0" marT="0" marB="0" anchor="ctr"/>
                </a:tc>
                <a:tc>
                  <a:txBody>
                    <a:bodyPr/>
                    <a:lstStyle/>
                    <a:p>
                      <a:pPr algn="ctr"/>
                      <a:r>
                        <a:rPr lang="en-US" dirty="0" smtClean="0"/>
                        <a:t>33 cycles</a:t>
                      </a:r>
                      <a:endParaRPr lang="en-US" dirty="0"/>
                    </a:p>
                  </a:txBody>
                  <a:tcPr marL="0" marR="0" marT="0" marB="0" anchor="ctr"/>
                </a:tc>
              </a:tr>
              <a:tr h="274320">
                <a:tc>
                  <a:txBody>
                    <a:bodyPr/>
                    <a:lstStyle/>
                    <a:p>
                      <a:pPr algn="ctr"/>
                      <a:r>
                        <a:rPr lang="en-US" b="1" dirty="0" smtClean="0"/>
                        <a:t>Miss Rate</a:t>
                      </a:r>
                      <a:endParaRPr lang="en-US" b="1" dirty="0"/>
                    </a:p>
                  </a:txBody>
                  <a:tcPr marL="0" marR="0" marT="0" marB="0" anchor="ctr">
                    <a:solidFill>
                      <a:schemeClr val="bg1">
                        <a:lumMod val="85000"/>
                      </a:schemeClr>
                    </a:solidFill>
                  </a:tcPr>
                </a:tc>
                <a:tc>
                  <a:txBody>
                    <a:bodyPr/>
                    <a:lstStyle/>
                    <a:p>
                      <a:pPr algn="ctr"/>
                      <a:r>
                        <a:rPr lang="en-US" dirty="0" smtClean="0"/>
                        <a:t>10%</a:t>
                      </a:r>
                      <a:endParaRPr lang="en-US" dirty="0"/>
                    </a:p>
                  </a:txBody>
                  <a:tcPr marL="0" marR="0" marT="0" marB="0" anchor="ctr"/>
                </a:tc>
                <a:tc>
                  <a:txBody>
                    <a:bodyPr/>
                    <a:lstStyle/>
                    <a:p>
                      <a:pPr algn="ctr"/>
                      <a:r>
                        <a:rPr lang="en-US" dirty="0" smtClean="0"/>
                        <a:t>2%</a:t>
                      </a:r>
                      <a:endParaRPr lang="en-US" dirty="0"/>
                    </a:p>
                  </a:txBody>
                  <a:tcPr marL="0" marR="0" marT="0" marB="0" anchor="ctr"/>
                </a:tc>
              </a:tr>
              <a:tr h="274320">
                <a:tc>
                  <a:txBody>
                    <a:bodyPr/>
                    <a:lstStyle/>
                    <a:p>
                      <a:pPr algn="ctr"/>
                      <a:r>
                        <a:rPr lang="en-US" b="1" dirty="0" smtClean="0"/>
                        <a:t>Write</a:t>
                      </a:r>
                      <a:r>
                        <a:rPr lang="en-US" b="1" baseline="0" dirty="0" smtClean="0"/>
                        <a:t> Policy</a:t>
                      </a:r>
                      <a:endParaRPr lang="en-US" b="1" dirty="0"/>
                    </a:p>
                  </a:txBody>
                  <a:tcPr marL="0" marR="0" marT="0" marB="0" anchor="ctr">
                    <a:solidFill>
                      <a:schemeClr val="bg1">
                        <a:lumMod val="85000"/>
                      </a:schemeClr>
                    </a:solidFill>
                  </a:tcPr>
                </a:tc>
                <a:tc>
                  <a:txBody>
                    <a:bodyPr/>
                    <a:lstStyle/>
                    <a:p>
                      <a:pPr algn="ctr"/>
                      <a:r>
                        <a:rPr lang="en-US" dirty="0" smtClean="0"/>
                        <a:t>Write-through</a:t>
                      </a:r>
                      <a:endParaRPr lang="en-US"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Write-through</a:t>
                      </a:r>
                    </a:p>
                  </a:txBody>
                  <a:tcPr marL="0" marR="0" marT="0" marB="0" anchor="ctr"/>
                </a:tc>
              </a:tr>
              <a:tr h="274320">
                <a:tc>
                  <a:txBody>
                    <a:bodyPr/>
                    <a:lstStyle/>
                    <a:p>
                      <a:pPr algn="ctr"/>
                      <a:r>
                        <a:rPr lang="en-US" b="1" dirty="0" smtClean="0"/>
                        <a:t>Replacement</a:t>
                      </a:r>
                      <a:r>
                        <a:rPr lang="en-US" b="1" baseline="0" dirty="0" smtClean="0"/>
                        <a:t> Policy</a:t>
                      </a:r>
                      <a:endParaRPr lang="en-US" b="1" dirty="0"/>
                    </a:p>
                  </a:txBody>
                  <a:tcPr marL="0" marR="0" marT="0" marB="0" anchor="ctr">
                    <a:solidFill>
                      <a:schemeClr val="bg1">
                        <a:lumMod val="85000"/>
                      </a:schemeClr>
                    </a:solidFill>
                  </a:tcPr>
                </a:tc>
                <a:tc>
                  <a:txBody>
                    <a:bodyPr/>
                    <a:lstStyle/>
                    <a:p>
                      <a:pPr algn="ctr"/>
                      <a:r>
                        <a:rPr lang="en-US" dirty="0" smtClean="0"/>
                        <a:t>LRU</a:t>
                      </a:r>
                      <a:endParaRPr lang="en-US" dirty="0"/>
                    </a:p>
                  </a:txBody>
                  <a:tcPr marL="0" marR="0" marT="0" marB="0" anchor="ctr"/>
                </a:tc>
                <a:tc>
                  <a:txBody>
                    <a:bodyPr/>
                    <a:lstStyle/>
                    <a:p>
                      <a:pPr algn="ctr"/>
                      <a:r>
                        <a:rPr lang="en-US" dirty="0" smtClean="0"/>
                        <a:t>n/a</a:t>
                      </a:r>
                      <a:endParaRPr lang="en-US" dirty="0"/>
                    </a:p>
                  </a:txBody>
                  <a:tcPr marL="0" marR="0" marT="0" marB="0" anchor="ctr"/>
                </a:tc>
              </a:tr>
              <a:tr h="274320">
                <a:tc>
                  <a:txBody>
                    <a:bodyPr/>
                    <a:lstStyle/>
                    <a:p>
                      <a:pPr algn="ctr"/>
                      <a:r>
                        <a:rPr lang="en-US" b="1" dirty="0" smtClean="0"/>
                        <a:t>Tag</a:t>
                      </a:r>
                      <a:endParaRPr lang="en-US" b="1" dirty="0"/>
                    </a:p>
                  </a:txBody>
                  <a:tcPr marL="0" marR="0" marT="0" marB="0" anchor="ctr">
                    <a:solidFill>
                      <a:schemeClr val="bg1">
                        <a:lumMod val="85000"/>
                      </a:schemeClr>
                    </a:solidFill>
                  </a:tcPr>
                </a:tc>
                <a:tc>
                  <a:txBody>
                    <a:bodyPr/>
                    <a:lstStyle/>
                    <a:p>
                      <a:pPr algn="ctr"/>
                      <a:endParaRPr lang="en-US" dirty="0"/>
                    </a:p>
                  </a:txBody>
                  <a:tcPr marL="0" marR="0" marT="0" marB="0" anchor="ctr"/>
                </a:tc>
                <a:tc>
                  <a:txBody>
                    <a:bodyPr/>
                    <a:lstStyle/>
                    <a:p>
                      <a:pPr algn="ctr"/>
                      <a:endParaRPr lang="en-US" dirty="0"/>
                    </a:p>
                  </a:txBody>
                  <a:tcPr marL="0" marR="0" marT="0" marB="0" anchor="ctr"/>
                </a:tc>
              </a:tr>
              <a:tr h="274320">
                <a:tc>
                  <a:txBody>
                    <a:bodyPr/>
                    <a:lstStyle/>
                    <a:p>
                      <a:pPr algn="ctr"/>
                      <a:r>
                        <a:rPr lang="en-US" b="1" dirty="0" smtClean="0"/>
                        <a:t>Index</a:t>
                      </a:r>
                      <a:endParaRPr lang="en-US" b="1" dirty="0"/>
                    </a:p>
                  </a:txBody>
                  <a:tcPr marL="0" marR="0" marT="0" marB="0" anchor="ctr">
                    <a:solidFill>
                      <a:schemeClr val="bg1">
                        <a:lumMod val="85000"/>
                      </a:schemeClr>
                    </a:solidFill>
                  </a:tcPr>
                </a:tc>
                <a:tc>
                  <a:txBody>
                    <a:bodyPr/>
                    <a:lstStyle/>
                    <a:p>
                      <a:pPr algn="ctr"/>
                      <a:endParaRPr lang="en-US" dirty="0"/>
                    </a:p>
                  </a:txBody>
                  <a:tcPr marL="0" marR="0" marT="0" marB="0" anchor="ctr"/>
                </a:tc>
                <a:tc>
                  <a:txBody>
                    <a:bodyPr/>
                    <a:lstStyle/>
                    <a:p>
                      <a:pPr algn="ctr"/>
                      <a:endParaRPr lang="en-US" dirty="0"/>
                    </a:p>
                  </a:txBody>
                  <a:tcPr marL="0" marR="0" marT="0" marB="0" anchor="ctr"/>
                </a:tc>
              </a:tr>
              <a:tr h="274320">
                <a:tc>
                  <a:txBody>
                    <a:bodyPr/>
                    <a:lstStyle/>
                    <a:p>
                      <a:pPr algn="ctr"/>
                      <a:r>
                        <a:rPr lang="en-US" b="1" dirty="0" smtClean="0"/>
                        <a:t>Offset</a:t>
                      </a:r>
                      <a:endParaRPr lang="en-US" b="1" dirty="0"/>
                    </a:p>
                  </a:txBody>
                  <a:tcPr marL="0" marR="0" marT="0" marB="0" anchor="ctr">
                    <a:solidFill>
                      <a:schemeClr val="bg1">
                        <a:lumMod val="85000"/>
                      </a:schemeClr>
                    </a:solidFill>
                  </a:tcPr>
                </a:tc>
                <a:tc>
                  <a:txBody>
                    <a:bodyPr/>
                    <a:lstStyle/>
                    <a:p>
                      <a:pPr algn="ctr"/>
                      <a:endParaRPr lang="en-US" dirty="0"/>
                    </a:p>
                  </a:txBody>
                  <a:tcPr marL="0" marR="0" marT="0" marB="0" anchor="ctr"/>
                </a:tc>
                <a:tc>
                  <a:txBody>
                    <a:bodyPr/>
                    <a:lstStyle/>
                    <a:p>
                      <a:pPr algn="ctr"/>
                      <a:endParaRPr lang="en-US" dirty="0"/>
                    </a:p>
                  </a:txBody>
                  <a:tcPr marL="0" marR="0" marT="0" marB="0" anchor="ctr"/>
                </a:tc>
              </a:tr>
              <a:tr h="274320">
                <a:tc>
                  <a:txBody>
                    <a:bodyPr/>
                    <a:lstStyle/>
                    <a:p>
                      <a:pPr algn="ctr"/>
                      <a:r>
                        <a:rPr lang="en-US" b="1" dirty="0" smtClean="0"/>
                        <a:t>AMAT</a:t>
                      </a:r>
                      <a:endParaRPr lang="en-US" b="1" dirty="0"/>
                    </a:p>
                  </a:txBody>
                  <a:tcPr marL="0" marR="0" marT="0" marB="0" anchor="ctr">
                    <a:solidFill>
                      <a:schemeClr val="bg1">
                        <a:lumMod val="85000"/>
                      </a:schemeClr>
                    </a:solidFill>
                  </a:tcPr>
                </a:tc>
                <a:tc>
                  <a:txBody>
                    <a:bodyPr/>
                    <a:lstStyle/>
                    <a:p>
                      <a:pPr algn="ctr"/>
                      <a:endParaRPr lang="en-US" dirty="0" smtClean="0"/>
                    </a:p>
                    <a:p>
                      <a:pPr algn="ctr"/>
                      <a:endParaRPr lang="en-US" dirty="0"/>
                    </a:p>
                  </a:txBody>
                  <a:tcPr marL="0" marR="0" marT="0" marB="0" anchor="ctr"/>
                </a:tc>
                <a:tc>
                  <a:txBody>
                    <a:bodyPr/>
                    <a:lstStyle/>
                    <a:p>
                      <a:pPr algn="ctr"/>
                      <a:endParaRPr lang="en-US" dirty="0"/>
                    </a:p>
                  </a:txBody>
                  <a:tcPr marL="0" marR="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6833610"/>
              </p:ext>
            </p:extLst>
          </p:nvPr>
        </p:nvGraphicFramePr>
        <p:xfrm>
          <a:off x="3603171" y="4390572"/>
          <a:ext cx="4059936" cy="822960"/>
        </p:xfrm>
        <a:graphic>
          <a:graphicData uri="http://schemas.openxmlformats.org/drawingml/2006/table">
            <a:tbl>
              <a:tblPr firstRow="1" bandRow="1">
                <a:tableStyleId>{2D5ABB26-0587-4C30-8999-92F81FD0307C}</a:tableStyleId>
              </a:tblPr>
              <a:tblGrid>
                <a:gridCol w="2029968"/>
                <a:gridCol w="2029968"/>
              </a:tblGrid>
              <a:tr h="274320">
                <a:tc>
                  <a:txBody>
                    <a:bodyPr/>
                    <a:lstStyle/>
                    <a:p>
                      <a:pPr algn="ctr"/>
                      <a:r>
                        <a:rPr lang="en-US" dirty="0" smtClean="0">
                          <a:solidFill>
                            <a:srgbClr val="FF0000"/>
                          </a:solidFill>
                        </a:rPr>
                        <a:t>17</a:t>
                      </a:r>
                      <a:endParaRPr lang="en-US" dirty="0">
                        <a:solidFill>
                          <a:srgbClr val="FF0000"/>
                        </a:solidFill>
                      </a:endParaRPr>
                    </a:p>
                  </a:txBody>
                  <a:tcPr marL="0" marR="0" marT="0" marB="0" anchor="ctr"/>
                </a:tc>
                <a:tc>
                  <a:txBody>
                    <a:bodyPr/>
                    <a:lstStyle/>
                    <a:p>
                      <a:pPr algn="ctr"/>
                      <a:r>
                        <a:rPr lang="en-US" dirty="0" smtClean="0">
                          <a:solidFill>
                            <a:srgbClr val="FF0000"/>
                          </a:solidFill>
                        </a:rPr>
                        <a:t>11</a:t>
                      </a:r>
                      <a:endParaRPr lang="en-US" dirty="0">
                        <a:solidFill>
                          <a:srgbClr val="FF0000"/>
                        </a:solidFill>
                      </a:endParaRPr>
                    </a:p>
                  </a:txBody>
                  <a:tcPr marL="0" marR="0" marT="0" marB="0" anchor="ctr"/>
                </a:tc>
              </a:tr>
              <a:tr h="274320">
                <a:tc>
                  <a:txBody>
                    <a:bodyPr/>
                    <a:lstStyle/>
                    <a:p>
                      <a:pPr algn="ctr"/>
                      <a:r>
                        <a:rPr lang="en-US" dirty="0" smtClean="0">
                          <a:solidFill>
                            <a:srgbClr val="FF0000"/>
                          </a:solidFill>
                        </a:rPr>
                        <a:t>10</a:t>
                      </a:r>
                      <a:endParaRPr lang="en-US" dirty="0">
                        <a:solidFill>
                          <a:srgbClr val="FF0000"/>
                        </a:solidFill>
                      </a:endParaRPr>
                    </a:p>
                  </a:txBody>
                  <a:tcPr marL="0" marR="0" marT="0" marB="0" anchor="ctr"/>
                </a:tc>
                <a:tc>
                  <a:txBody>
                    <a:bodyPr/>
                    <a:lstStyle/>
                    <a:p>
                      <a:pPr algn="ctr"/>
                      <a:r>
                        <a:rPr lang="en-US" dirty="0" smtClean="0">
                          <a:solidFill>
                            <a:srgbClr val="FF0000"/>
                          </a:solidFill>
                        </a:rPr>
                        <a:t>14</a:t>
                      </a:r>
                      <a:endParaRPr lang="en-US" dirty="0">
                        <a:solidFill>
                          <a:srgbClr val="FF0000"/>
                        </a:solidFill>
                      </a:endParaRPr>
                    </a:p>
                  </a:txBody>
                  <a:tcPr marL="0" marR="0" marT="0" marB="0" anchor="ctr"/>
                </a:tc>
              </a:tr>
              <a:tr h="274320">
                <a:tc>
                  <a:txBody>
                    <a:bodyPr/>
                    <a:lstStyle/>
                    <a:p>
                      <a:pPr algn="ctr"/>
                      <a:r>
                        <a:rPr lang="en-US" dirty="0" smtClean="0">
                          <a:solidFill>
                            <a:srgbClr val="FF0000"/>
                          </a:solidFill>
                        </a:rPr>
                        <a:t>3</a:t>
                      </a:r>
                      <a:endParaRPr lang="en-US" dirty="0">
                        <a:solidFill>
                          <a:srgbClr val="FF0000"/>
                        </a:solidFill>
                      </a:endParaRPr>
                    </a:p>
                  </a:txBody>
                  <a:tcPr marL="0" marR="0" marT="0" marB="0" anchor="ctr"/>
                </a:tc>
                <a:tc>
                  <a:txBody>
                    <a:bodyPr/>
                    <a:lstStyle/>
                    <a:p>
                      <a:pPr algn="ctr"/>
                      <a:r>
                        <a:rPr lang="en-US" dirty="0" smtClean="0">
                          <a:solidFill>
                            <a:srgbClr val="FF0000"/>
                          </a:solidFill>
                        </a:rPr>
                        <a:t>5</a:t>
                      </a:r>
                      <a:endParaRPr lang="en-US" dirty="0">
                        <a:solidFill>
                          <a:srgbClr val="FF0000"/>
                        </a:solidFill>
                      </a:endParaRPr>
                    </a:p>
                  </a:txBody>
                  <a:tcPr marL="0" marR="0" marT="0" marB="0" anchor="ctr"/>
                </a:tc>
              </a:tr>
            </a:tbl>
          </a:graphicData>
        </a:graphic>
      </p:graphicFrame>
      <p:sp>
        <p:nvSpPr>
          <p:cNvPr id="13" name="TextBox 12"/>
          <p:cNvSpPr txBox="1"/>
          <p:nvPr/>
        </p:nvSpPr>
        <p:spPr>
          <a:xfrm>
            <a:off x="5633162" y="5210853"/>
            <a:ext cx="2029968" cy="548640"/>
          </a:xfrm>
          <a:prstGeom prst="rect">
            <a:avLst/>
          </a:prstGeom>
          <a:noFill/>
        </p:spPr>
        <p:txBody>
          <a:bodyPr wrap="none" lIns="0" tIns="0" rIns="0" bIns="0" rtlCol="0">
            <a:spAutoFit/>
          </a:bodyPr>
          <a:lstStyle/>
          <a:p>
            <a:pPr algn="ctr"/>
            <a:r>
              <a:rPr lang="en-US" dirty="0">
                <a:solidFill>
                  <a:srgbClr val="FF0000"/>
                </a:solidFill>
              </a:rPr>
              <a:t>AMAT L2 = </a:t>
            </a:r>
            <a:br>
              <a:rPr lang="en-US" dirty="0">
                <a:solidFill>
                  <a:srgbClr val="FF0000"/>
                </a:solidFill>
              </a:rPr>
            </a:br>
            <a:r>
              <a:rPr lang="en-US" dirty="0">
                <a:solidFill>
                  <a:srgbClr val="FF0000"/>
                </a:solidFill>
              </a:rPr>
              <a:t>33 + 0.02 * 100 = </a:t>
            </a:r>
            <a:r>
              <a:rPr lang="en-US" dirty="0" smtClean="0">
                <a:solidFill>
                  <a:srgbClr val="FF0000"/>
                </a:solidFill>
              </a:rPr>
              <a:t>35</a:t>
            </a:r>
            <a:endParaRPr lang="en-US" dirty="0">
              <a:solidFill>
                <a:srgbClr val="FF0000"/>
              </a:solidFill>
            </a:endParaRPr>
          </a:p>
        </p:txBody>
      </p:sp>
      <p:sp>
        <p:nvSpPr>
          <p:cNvPr id="14" name="TextBox 13"/>
          <p:cNvSpPr txBox="1"/>
          <p:nvPr/>
        </p:nvSpPr>
        <p:spPr>
          <a:xfrm>
            <a:off x="3603194" y="5205495"/>
            <a:ext cx="2029968" cy="553998"/>
          </a:xfrm>
          <a:prstGeom prst="rect">
            <a:avLst/>
          </a:prstGeom>
          <a:noFill/>
        </p:spPr>
        <p:txBody>
          <a:bodyPr wrap="none" lIns="0" tIns="0" rIns="0" bIns="0" rtlCol="0">
            <a:spAutoFit/>
          </a:bodyPr>
          <a:lstStyle/>
          <a:p>
            <a:pPr algn="ctr"/>
            <a:r>
              <a:rPr lang="en-US" dirty="0">
                <a:solidFill>
                  <a:srgbClr val="FF0000"/>
                </a:solidFill>
              </a:rPr>
              <a:t>AMAT L1 = </a:t>
            </a:r>
            <a:br>
              <a:rPr lang="en-US" dirty="0">
                <a:solidFill>
                  <a:srgbClr val="FF0000"/>
                </a:solidFill>
              </a:rPr>
            </a:br>
            <a:r>
              <a:rPr lang="en-US" dirty="0">
                <a:solidFill>
                  <a:srgbClr val="FF0000"/>
                </a:solidFill>
              </a:rPr>
              <a:t>1 + 0.1 * 35 = </a:t>
            </a:r>
            <a:r>
              <a:rPr lang="en-US" dirty="0" smtClean="0">
                <a:solidFill>
                  <a:srgbClr val="FF0000"/>
                </a:solidFill>
              </a:rPr>
              <a:t>4.5</a:t>
            </a:r>
            <a:endParaRPr lang="en-US" dirty="0">
              <a:solidFill>
                <a:srgbClr val="FF0000"/>
              </a:solidFill>
            </a:endParaRPr>
          </a:p>
        </p:txBody>
      </p:sp>
    </p:spTree>
    <p:extLst>
      <p:ext uri="{BB962C8B-B14F-4D97-AF65-F5344CB8AC3E}">
        <p14:creationId xmlns:p14="http://schemas.microsoft.com/office/powerpoint/2010/main" val="26264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 (Sp07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buNone/>
            </a:pPr>
            <a:r>
              <a:rPr lang="en-US" sz="2400" dirty="0" smtClean="0"/>
              <a:t>Only use L1$:  </a:t>
            </a:r>
            <a:r>
              <a:rPr lang="en-US" sz="2400" b="1" dirty="0" smtClean="0"/>
              <a:t>C</a:t>
            </a:r>
            <a:r>
              <a:rPr lang="en-US" sz="2400" dirty="0" smtClean="0"/>
              <a:t> = 32 </a:t>
            </a:r>
            <a:r>
              <a:rPr lang="en-US" sz="2400" dirty="0" err="1" smtClean="0"/>
              <a:t>KiB</a:t>
            </a:r>
            <a:r>
              <a:rPr lang="en-US" sz="2400" dirty="0" smtClean="0"/>
              <a:t>, </a:t>
            </a:r>
            <a:r>
              <a:rPr lang="en-US" sz="2400" b="1" dirty="0" smtClean="0"/>
              <a:t>K</a:t>
            </a:r>
            <a:r>
              <a:rPr lang="en-US" sz="2400" dirty="0" smtClean="0"/>
              <a:t> = 8 B, </a:t>
            </a:r>
            <a:r>
              <a:rPr lang="en-US" sz="2400" b="1" dirty="0" smtClean="0"/>
              <a:t>N</a:t>
            </a:r>
            <a:r>
              <a:rPr lang="en-US" sz="2400" dirty="0" smtClean="0"/>
              <a:t> = 4, LRU, write-through</a:t>
            </a:r>
          </a:p>
          <a:p>
            <a:pPr marL="0" indent="0">
              <a:buNone/>
            </a:pPr>
            <a:r>
              <a:rPr lang="en-US" sz="2400" dirty="0" smtClean="0"/>
              <a:t>char A[] is block aligned and SIZE = 32 </a:t>
            </a:r>
            <a:r>
              <a:rPr lang="en-US" sz="2400" dirty="0" err="1" smtClean="0"/>
              <a:t>MiB</a:t>
            </a:r>
            <a:endParaRPr lang="en-US" sz="2400" dirty="0" smtClean="0"/>
          </a:p>
          <a:p>
            <a:pPr marL="0" indent="0">
              <a:spcBef>
                <a:spcPts val="1200"/>
              </a:spcBef>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char *A = (char *) </a:t>
            </a:r>
            <a:r>
              <a:rPr lang="en-US" sz="1900" dirty="0" err="1" smtClean="0">
                <a:latin typeface="Courier New" pitchFamily="49" charset="0"/>
                <a:cs typeface="Courier New" pitchFamily="49" charset="0"/>
              </a:rPr>
              <a:t>malloc</a:t>
            </a:r>
            <a:r>
              <a:rPr lang="en-US" sz="1900" dirty="0" smtClean="0">
                <a:latin typeface="Courier New" pitchFamily="49" charset="0"/>
                <a:cs typeface="Courier New" pitchFamily="49" charset="0"/>
              </a:rPr>
              <a:t> (SIZE*</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(char));</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number of </a:t>
            </a:r>
            <a:r>
              <a:rPr lang="en-US" sz="1900" dirty="0" err="1" smtClean="0">
                <a:latin typeface="Courier New" pitchFamily="49" charset="0"/>
                <a:cs typeface="Courier New" pitchFamily="49" charset="0"/>
              </a:rPr>
              <a:t>STRETCHes</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smtClean="0">
                <a:latin typeface="Courier New" pitchFamily="49" charset="0"/>
                <a:cs typeface="Courier New" pitchFamily="49" charset="0"/>
              </a:rPr>
              <a:t>	for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0;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&lt; (SIZE/STRETCH);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smtClean="0">
                <a:latin typeface="Courier New" pitchFamily="49" charset="0"/>
                <a:cs typeface="Courier New" pitchFamily="49" charset="0"/>
              </a:rPr>
              <a:t>		/* go up to STRETCH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for(j=0;j&lt;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    sum  += A[</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 down from STRETCH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for(j=STRETCH-1;j&gt;=0;j--) prod </a:t>
            </a:r>
            <a:r>
              <a:rPr lang="en-US" sz="1900" dirty="0">
                <a:latin typeface="Courier New" pitchFamily="49" charset="0"/>
                <a:cs typeface="Courier New" pitchFamily="49" charset="0"/>
              </a:rPr>
              <a:t>+= A[</a:t>
            </a:r>
            <a:r>
              <a:rPr lang="en-US" sz="1900" dirty="0" err="1">
                <a:latin typeface="Courier New" pitchFamily="49" charset="0"/>
                <a:cs typeface="Courier New" pitchFamily="49" charset="0"/>
              </a:rPr>
              <a:t>i</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STRETCH+j</a:t>
            </a:r>
            <a:r>
              <a:rPr lang="en-US" sz="1900" dirty="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a:t>
            </a:r>
          </a:p>
          <a:p>
            <a:pPr>
              <a:tabLst>
                <a:tab pos="457200" algn="l"/>
                <a:tab pos="914400" algn="l"/>
                <a:tab pos="1371600" algn="l"/>
              </a:tabLst>
            </a:pPr>
            <a:r>
              <a:rPr lang="en-US" sz="2400" dirty="0" smtClean="0"/>
              <a:t>2</a:t>
            </a:r>
            <a:r>
              <a:rPr lang="en-US" sz="2400" baseline="30000" dirty="0" smtClean="0"/>
              <a:t>nd</a:t>
            </a:r>
            <a:r>
              <a:rPr lang="en-US" sz="2400" dirty="0" smtClean="0"/>
              <a:t> inner for loop hits same indices as 1</a:t>
            </a:r>
            <a:r>
              <a:rPr lang="en-US" sz="2400" baseline="30000" dirty="0" smtClean="0"/>
              <a:t>st</a:t>
            </a:r>
            <a:r>
              <a:rPr lang="en-US" sz="2400" dirty="0" smtClean="0"/>
              <a:t> inner for loop, but in reverse order</a:t>
            </a:r>
          </a:p>
          <a:p>
            <a:pPr>
              <a:tabLst>
                <a:tab pos="457200" algn="l"/>
                <a:tab pos="914400" algn="l"/>
                <a:tab pos="1371600" algn="l"/>
              </a:tabLst>
            </a:pPr>
            <a:r>
              <a:rPr lang="en-US" sz="2400" dirty="0"/>
              <a:t>Always traverse full SIZE, regardless of </a:t>
            </a:r>
            <a:r>
              <a:rPr lang="en-US" sz="2400" dirty="0" smtClean="0"/>
              <a:t>STRETCH</a:t>
            </a:r>
            <a:endParaRPr lang="en-US" sz="2400"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202945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 (Sp07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buNone/>
            </a:pPr>
            <a:r>
              <a:rPr lang="en-US" sz="2400" dirty="0" smtClean="0"/>
              <a:t>Only use L1$:  </a:t>
            </a:r>
            <a:r>
              <a:rPr lang="en-US" sz="2400" b="1" dirty="0" smtClean="0"/>
              <a:t>C</a:t>
            </a:r>
            <a:r>
              <a:rPr lang="en-US" sz="2400" dirty="0" smtClean="0"/>
              <a:t> = 32 </a:t>
            </a:r>
            <a:r>
              <a:rPr lang="en-US" sz="2400" dirty="0" err="1" smtClean="0"/>
              <a:t>KiB</a:t>
            </a:r>
            <a:r>
              <a:rPr lang="en-US" sz="2400" dirty="0" smtClean="0"/>
              <a:t>, </a:t>
            </a:r>
            <a:r>
              <a:rPr lang="en-US" sz="2400" b="1" dirty="0" smtClean="0"/>
              <a:t>K</a:t>
            </a:r>
            <a:r>
              <a:rPr lang="en-US" sz="2400" dirty="0" smtClean="0"/>
              <a:t> = 8 B, </a:t>
            </a:r>
            <a:r>
              <a:rPr lang="en-US" sz="2400" b="1" dirty="0" smtClean="0"/>
              <a:t>N</a:t>
            </a:r>
            <a:r>
              <a:rPr lang="en-US" sz="2400" dirty="0" smtClean="0"/>
              <a:t> = 4, LRU, write-through</a:t>
            </a:r>
          </a:p>
          <a:p>
            <a:pPr marL="0" indent="0">
              <a:buNone/>
            </a:pPr>
            <a:r>
              <a:rPr lang="en-US" sz="2400" dirty="0" smtClean="0"/>
              <a:t>char A[] is block aligned and SIZE = 32 </a:t>
            </a:r>
            <a:r>
              <a:rPr lang="en-US" sz="2400" dirty="0" err="1" smtClean="0"/>
              <a:t>MiB</a:t>
            </a:r>
            <a:endParaRPr lang="en-US" sz="2400" dirty="0" smtClean="0"/>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char *A = (char *) </a:t>
            </a:r>
            <a:r>
              <a:rPr lang="en-US" sz="1900" dirty="0" err="1" smtClean="0">
                <a:latin typeface="Courier New" pitchFamily="49" charset="0"/>
                <a:cs typeface="Courier New" pitchFamily="49" charset="0"/>
              </a:rPr>
              <a:t>malloc</a:t>
            </a:r>
            <a:r>
              <a:rPr lang="en-US" sz="1900" dirty="0" smtClean="0">
                <a:latin typeface="Courier New" pitchFamily="49" charset="0"/>
                <a:cs typeface="Courier New" pitchFamily="49" charset="0"/>
              </a:rPr>
              <a:t> (SIZE*</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(char));</a:t>
            </a:r>
          </a:p>
          <a:p>
            <a:pPr marL="0" indent="0">
              <a:buNone/>
              <a:tabLst>
                <a:tab pos="457200" algn="l"/>
                <a:tab pos="914400" algn="l"/>
                <a:tab pos="1371600" algn="l"/>
              </a:tabLst>
            </a:pPr>
            <a:r>
              <a:rPr lang="en-US" sz="1900" dirty="0" smtClean="0">
                <a:latin typeface="Courier New" pitchFamily="49" charset="0"/>
                <a:cs typeface="Courier New" pitchFamily="49" charset="0"/>
              </a:rPr>
              <a:t>	for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0;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&lt; (SIZE/STRETCH);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for(j=0;j&lt;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    sum  += A[</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for(j=STRETCH-1;j&gt;=0;j</a:t>
            </a: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prod </a:t>
            </a:r>
            <a:r>
              <a:rPr lang="en-US" sz="1900" dirty="0">
                <a:latin typeface="Courier New" pitchFamily="49" charset="0"/>
                <a:cs typeface="Courier New" pitchFamily="49" charset="0"/>
              </a:rPr>
              <a:t>+= A[</a:t>
            </a:r>
            <a:r>
              <a:rPr lang="en-US" sz="1900" dirty="0" err="1">
                <a:latin typeface="Courier New" pitchFamily="49" charset="0"/>
                <a:cs typeface="Courier New" pitchFamily="49" charset="0"/>
              </a:rPr>
              <a:t>i</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STRETCH+j</a:t>
            </a:r>
            <a:r>
              <a:rPr lang="en-US" sz="1900" dirty="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a:t>
            </a:r>
          </a:p>
          <a:p>
            <a:pPr marL="457200" indent="-457200">
              <a:buFont typeface="+mj-lt"/>
              <a:buAutoNum type="alphaLcParenR" startAt="2"/>
              <a:tabLst>
                <a:tab pos="457200" algn="l"/>
                <a:tab pos="914400" algn="l"/>
                <a:tab pos="1371600" algn="l"/>
              </a:tabLst>
            </a:pPr>
            <a:r>
              <a:rPr lang="en-US" sz="2400" dirty="0" smtClean="0"/>
              <a:t>As we double our STRETCH from 1 to 2 to 4 (…</a:t>
            </a:r>
            <a:r>
              <a:rPr lang="en-US" sz="2400" dirty="0" err="1" smtClean="0"/>
              <a:t>etc</a:t>
            </a:r>
            <a:r>
              <a:rPr lang="en-US" sz="2400" dirty="0" smtClean="0"/>
              <a:t>), we notice the number of cache misses doesn’t change!  What is the largest value of STRETCH </a:t>
            </a:r>
            <a:r>
              <a:rPr lang="en-US" sz="2400" i="1" dirty="0" smtClean="0"/>
              <a:t>before</a:t>
            </a:r>
            <a:r>
              <a:rPr lang="en-US" sz="2400" dirty="0" smtClean="0"/>
              <a:t> cache misses changes?  (Use IEC)</a:t>
            </a:r>
          </a:p>
          <a:p>
            <a:pPr marL="0" indent="0">
              <a:buNone/>
              <a:tabLst>
                <a:tab pos="457200" algn="l"/>
                <a:tab pos="914400" algn="l"/>
                <a:tab pos="1371600" algn="l"/>
              </a:tabLst>
            </a:pPr>
            <a:r>
              <a:rPr lang="en-US" sz="2400" dirty="0"/>
              <a:t>	</a:t>
            </a:r>
            <a:r>
              <a:rPr lang="en-US" sz="2400" dirty="0" smtClean="0">
                <a:solidFill>
                  <a:srgbClr val="FF0000"/>
                </a:solidFill>
              </a:rPr>
              <a:t>32 </a:t>
            </a:r>
            <a:r>
              <a:rPr lang="en-US" sz="2400" dirty="0" err="1" smtClean="0">
                <a:solidFill>
                  <a:srgbClr val="FF0000"/>
                </a:solidFill>
              </a:rPr>
              <a:t>KiB</a:t>
            </a:r>
            <a:r>
              <a:rPr lang="en-US" sz="2400" dirty="0" smtClean="0">
                <a:solidFill>
                  <a:srgbClr val="FF0000"/>
                </a:solidFill>
              </a:rPr>
              <a:t>, when STRETCH exactly equals </a:t>
            </a:r>
            <a:r>
              <a:rPr lang="en-US" sz="2400" b="1" dirty="0" smtClean="0">
                <a:solidFill>
                  <a:srgbClr val="FF0000"/>
                </a:solidFill>
              </a:rPr>
              <a:t>C</a:t>
            </a:r>
            <a:endParaRPr lang="en-US" sz="2400" b="1" dirty="0">
              <a:solidFill>
                <a:srgbClr val="FF0000"/>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Tree>
    <p:extLst>
      <p:ext uri="{BB962C8B-B14F-4D97-AF65-F5344CB8AC3E}">
        <p14:creationId xmlns:p14="http://schemas.microsoft.com/office/powerpoint/2010/main" val="73062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 (Sp07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buNone/>
            </a:pPr>
            <a:r>
              <a:rPr lang="en-US" sz="2400" dirty="0" smtClean="0"/>
              <a:t>Only use L1$:  </a:t>
            </a:r>
            <a:r>
              <a:rPr lang="en-US" sz="2400" b="1" dirty="0" smtClean="0"/>
              <a:t>C</a:t>
            </a:r>
            <a:r>
              <a:rPr lang="en-US" sz="2400" dirty="0" smtClean="0"/>
              <a:t> = 32 </a:t>
            </a:r>
            <a:r>
              <a:rPr lang="en-US" sz="2400" dirty="0" err="1" smtClean="0"/>
              <a:t>KiB</a:t>
            </a:r>
            <a:r>
              <a:rPr lang="en-US" sz="2400" dirty="0" smtClean="0"/>
              <a:t>, </a:t>
            </a:r>
            <a:r>
              <a:rPr lang="en-US" sz="2400" b="1" dirty="0" smtClean="0"/>
              <a:t>K</a:t>
            </a:r>
            <a:r>
              <a:rPr lang="en-US" sz="2400" dirty="0" smtClean="0"/>
              <a:t> = 8 B, </a:t>
            </a:r>
            <a:r>
              <a:rPr lang="en-US" sz="2400" b="1" dirty="0" smtClean="0"/>
              <a:t>N</a:t>
            </a:r>
            <a:r>
              <a:rPr lang="en-US" sz="2400" dirty="0" smtClean="0"/>
              <a:t> = 4, LRU, write-through</a:t>
            </a:r>
          </a:p>
          <a:p>
            <a:pPr marL="0" indent="0">
              <a:buNone/>
            </a:pPr>
            <a:r>
              <a:rPr lang="en-US" sz="2400" dirty="0" smtClean="0"/>
              <a:t>char A[] is block aligned and SIZE = 32 </a:t>
            </a:r>
            <a:r>
              <a:rPr lang="en-US" sz="2400" dirty="0" err="1" smtClean="0"/>
              <a:t>MiB</a:t>
            </a:r>
            <a:endParaRPr lang="en-US" sz="2400" dirty="0" smtClean="0"/>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char *A = (char *) </a:t>
            </a:r>
            <a:r>
              <a:rPr lang="en-US" sz="1900" dirty="0" err="1" smtClean="0">
                <a:latin typeface="Courier New" pitchFamily="49" charset="0"/>
                <a:cs typeface="Courier New" pitchFamily="49" charset="0"/>
              </a:rPr>
              <a:t>malloc</a:t>
            </a:r>
            <a:r>
              <a:rPr lang="en-US" sz="1900" dirty="0" smtClean="0">
                <a:latin typeface="Courier New" pitchFamily="49" charset="0"/>
                <a:cs typeface="Courier New" pitchFamily="49" charset="0"/>
              </a:rPr>
              <a:t> (SIZE*</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(char));</a:t>
            </a:r>
          </a:p>
          <a:p>
            <a:pPr marL="0" indent="0">
              <a:buNone/>
              <a:tabLst>
                <a:tab pos="457200" algn="l"/>
                <a:tab pos="914400" algn="l"/>
                <a:tab pos="1371600" algn="l"/>
              </a:tabLst>
            </a:pPr>
            <a:r>
              <a:rPr lang="en-US" sz="1900" dirty="0" smtClean="0">
                <a:latin typeface="Courier New" pitchFamily="49" charset="0"/>
                <a:cs typeface="Courier New" pitchFamily="49" charset="0"/>
              </a:rPr>
              <a:t>	for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0;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&lt; (SIZE/STRETCH);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for(j=0;j&lt;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    sum  += A[</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for(j=STRETCH-1;j&gt;=0;j</a:t>
            </a: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prod </a:t>
            </a:r>
            <a:r>
              <a:rPr lang="en-US" sz="1900" dirty="0">
                <a:latin typeface="Courier New" pitchFamily="49" charset="0"/>
                <a:cs typeface="Courier New" pitchFamily="49" charset="0"/>
              </a:rPr>
              <a:t>+= A[</a:t>
            </a:r>
            <a:r>
              <a:rPr lang="en-US" sz="1900" dirty="0" err="1">
                <a:latin typeface="Courier New" pitchFamily="49" charset="0"/>
                <a:cs typeface="Courier New" pitchFamily="49" charset="0"/>
              </a:rPr>
              <a:t>i</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STRETCH+j</a:t>
            </a:r>
            <a:r>
              <a:rPr lang="en-US" sz="1900" dirty="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a:t>
            </a:r>
          </a:p>
          <a:p>
            <a:pPr marL="457200" indent="-457200">
              <a:buFont typeface="+mj-lt"/>
              <a:buAutoNum type="alphaLcParenR" startAt="3"/>
              <a:tabLst>
                <a:tab pos="457200" algn="l"/>
                <a:tab pos="914400" algn="l"/>
                <a:tab pos="1371600" algn="l"/>
              </a:tabLst>
            </a:pPr>
            <a:r>
              <a:rPr lang="en-US" sz="2400" dirty="0" smtClean="0"/>
              <a:t>If we double our STRETCH from (b), what is the ratio of cache </a:t>
            </a:r>
            <a:r>
              <a:rPr lang="en-US" sz="2400" i="1" dirty="0" smtClean="0"/>
              <a:t>hits</a:t>
            </a:r>
            <a:r>
              <a:rPr lang="en-US" sz="2400" dirty="0" smtClean="0"/>
              <a:t> to </a:t>
            </a:r>
            <a:r>
              <a:rPr lang="en-US" sz="2400" i="1" dirty="0" smtClean="0"/>
              <a:t>misses</a:t>
            </a:r>
            <a:r>
              <a:rPr lang="en-US" sz="2400" dirty="0" smtClean="0"/>
              <a:t>?</a:t>
            </a:r>
          </a:p>
          <a:p>
            <a:pPr marL="0" indent="0">
              <a:buNone/>
              <a:tabLst>
                <a:tab pos="457200" algn="l"/>
                <a:tab pos="914400" algn="l"/>
                <a:tab pos="1371600" algn="l"/>
              </a:tabLst>
            </a:pPr>
            <a:r>
              <a:rPr lang="en-US" sz="2400" dirty="0"/>
              <a:t>	</a:t>
            </a:r>
            <a:r>
              <a:rPr lang="en-US" sz="2400" dirty="0" smtClean="0"/>
              <a:t>Now STRETCH = 64 </a:t>
            </a:r>
            <a:r>
              <a:rPr lang="en-US" sz="2400" dirty="0" err="1" smtClean="0"/>
              <a:t>KiB</a:t>
            </a:r>
            <a:r>
              <a:rPr lang="en-US" sz="2400" dirty="0" smtClean="0"/>
              <a:t>.  Moving sequentially by byte, so each block for entire 1</a:t>
            </a:r>
            <a:r>
              <a:rPr lang="en-US" sz="2400" baseline="30000" dirty="0" smtClean="0"/>
              <a:t>st</a:t>
            </a:r>
            <a:r>
              <a:rPr lang="en-US" sz="2400" dirty="0" smtClean="0"/>
              <a:t> inner loop has 1 miss and 7 hits (7:1).  Upper half of STRETCH lives in cache, so first half of 2</a:t>
            </a:r>
            <a:r>
              <a:rPr lang="en-US" sz="2400" baseline="30000" dirty="0" smtClean="0"/>
              <a:t>nd</a:t>
            </a:r>
            <a:r>
              <a:rPr lang="en-US" sz="2400" dirty="0" smtClean="0"/>
              <a:t> inner loop is 8 hits/block (8:0).  Second half is as before (7:1).</a:t>
            </a:r>
            <a:endParaRPr lang="en-US" sz="2400" dirty="0" smtClean="0">
              <a:solidFill>
                <a:srgbClr val="FF0000"/>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988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Review of Last Lecture (1/2)</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fontScale="92500" lnSpcReduction="10000"/>
          </a:bodyPr>
          <a:lstStyle/>
          <a:p>
            <a:r>
              <a:rPr lang="en-US" dirty="0" smtClean="0"/>
              <a:t>Direct-Mapped Caches:</a:t>
            </a:r>
          </a:p>
          <a:p>
            <a:pPr lvl="1"/>
            <a:r>
              <a:rPr lang="en-US" dirty="0" smtClean="0"/>
              <a:t>Use hash function to determine location for block</a:t>
            </a:r>
          </a:p>
          <a:p>
            <a:pPr lvl="2"/>
            <a:r>
              <a:rPr lang="en-US" dirty="0" smtClean="0"/>
              <a:t>Each block maps into a single row</a:t>
            </a:r>
          </a:p>
          <a:p>
            <a:pPr lvl="2"/>
            <a:r>
              <a:rPr lang="en-US" dirty="0" smtClean="0">
                <a:solidFill>
                  <a:srgbClr val="FF0000"/>
                </a:solidFill>
              </a:rPr>
              <a:t>(</a:t>
            </a:r>
            <a:r>
              <a:rPr lang="en-US" i="1" dirty="0" smtClean="0">
                <a:solidFill>
                  <a:srgbClr val="FF0000"/>
                </a:solidFill>
              </a:rPr>
              <a:t>block </a:t>
            </a:r>
            <a:r>
              <a:rPr lang="en-US" dirty="0" smtClean="0">
                <a:solidFill>
                  <a:srgbClr val="FF0000"/>
                </a:solidFill>
              </a:rPr>
              <a:t>address) modulo (# of </a:t>
            </a:r>
            <a:r>
              <a:rPr lang="en-US" i="1" dirty="0" smtClean="0">
                <a:solidFill>
                  <a:srgbClr val="FF0000"/>
                </a:solidFill>
              </a:rPr>
              <a:t>slots </a:t>
            </a:r>
            <a:r>
              <a:rPr lang="en-US" dirty="0" smtClean="0">
                <a:solidFill>
                  <a:srgbClr val="FF0000"/>
                </a:solidFill>
              </a:rPr>
              <a:t>in the cache)</a:t>
            </a:r>
          </a:p>
          <a:p>
            <a:r>
              <a:rPr lang="en-US" dirty="0" smtClean="0"/>
              <a:t>N-way Set Associative Caches:</a:t>
            </a:r>
          </a:p>
          <a:p>
            <a:pPr lvl="1"/>
            <a:r>
              <a:rPr lang="en-US" dirty="0" smtClean="0"/>
              <a:t>Split slots into sets of size N, map into set</a:t>
            </a:r>
          </a:p>
          <a:p>
            <a:pPr lvl="2"/>
            <a:r>
              <a:rPr lang="en-US" dirty="0" smtClean="0">
                <a:solidFill>
                  <a:srgbClr val="FF0000"/>
                </a:solidFill>
              </a:rPr>
              <a:t>(</a:t>
            </a:r>
            <a:r>
              <a:rPr lang="en-US" i="1" dirty="0" smtClean="0">
                <a:solidFill>
                  <a:srgbClr val="FF0000"/>
                </a:solidFill>
              </a:rPr>
              <a:t>block</a:t>
            </a:r>
            <a:r>
              <a:rPr lang="en-US" dirty="0" smtClean="0">
                <a:solidFill>
                  <a:srgbClr val="FF0000"/>
                </a:solidFill>
              </a:rPr>
              <a:t> address) modulo (# of </a:t>
            </a:r>
            <a:r>
              <a:rPr lang="en-US" i="1" dirty="0" smtClean="0">
                <a:solidFill>
                  <a:srgbClr val="FF0000"/>
                </a:solidFill>
              </a:rPr>
              <a:t>sets</a:t>
            </a:r>
            <a:r>
              <a:rPr lang="en-US" dirty="0" smtClean="0">
                <a:solidFill>
                  <a:srgbClr val="FF0000"/>
                </a:solidFill>
              </a:rPr>
              <a:t> in the cache)</a:t>
            </a:r>
          </a:p>
          <a:p>
            <a:r>
              <a:rPr lang="en-US" dirty="0" smtClean="0">
                <a:solidFill>
                  <a:schemeClr val="accent6"/>
                </a:solidFill>
              </a:rPr>
              <a:t>T</a:t>
            </a:r>
            <a:r>
              <a:rPr lang="en-US" dirty="0" smtClean="0">
                <a:solidFill>
                  <a:schemeClr val="accent4"/>
                </a:solidFill>
              </a:rPr>
              <a:t>I</a:t>
            </a:r>
            <a:r>
              <a:rPr lang="en-US" dirty="0" smtClean="0">
                <a:solidFill>
                  <a:schemeClr val="accent2"/>
                </a:solidFill>
              </a:rPr>
              <a:t>O</a:t>
            </a:r>
            <a:r>
              <a:rPr lang="en-US" dirty="0" smtClean="0"/>
              <a:t> breakdown of memory address</a:t>
            </a:r>
          </a:p>
          <a:p>
            <a:pPr lvl="1"/>
            <a:r>
              <a:rPr lang="en-US" dirty="0" smtClean="0">
                <a:solidFill>
                  <a:schemeClr val="accent4"/>
                </a:solidFill>
              </a:rPr>
              <a:t>Index</a:t>
            </a:r>
            <a:r>
              <a:rPr lang="en-US" dirty="0" smtClean="0"/>
              <a:t> field is result of hash function (which </a:t>
            </a:r>
            <a:r>
              <a:rPr lang="en-US" i="1" dirty="0" smtClean="0"/>
              <a:t>set</a:t>
            </a:r>
            <a:r>
              <a:rPr lang="en-US" dirty="0" smtClean="0"/>
              <a:t>)</a:t>
            </a:r>
          </a:p>
          <a:p>
            <a:pPr lvl="1"/>
            <a:r>
              <a:rPr lang="en-US" dirty="0" smtClean="0">
                <a:solidFill>
                  <a:schemeClr val="accent6"/>
                </a:solidFill>
              </a:rPr>
              <a:t>Tag</a:t>
            </a:r>
            <a:r>
              <a:rPr lang="en-US" dirty="0" smtClean="0"/>
              <a:t> field is identifier (which block is currently in slot)</a:t>
            </a:r>
          </a:p>
          <a:p>
            <a:pPr lvl="1"/>
            <a:r>
              <a:rPr lang="en-US" dirty="0" smtClean="0">
                <a:solidFill>
                  <a:schemeClr val="accent2"/>
                </a:solidFill>
              </a:rPr>
              <a:t>Offset</a:t>
            </a:r>
            <a:r>
              <a:rPr lang="en-US" dirty="0" smtClean="0"/>
              <a:t> field indexes into block</a:t>
            </a:r>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137968936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 (Sp07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buNone/>
            </a:pPr>
            <a:r>
              <a:rPr lang="en-US" sz="2400" dirty="0" smtClean="0"/>
              <a:t>Only use L1$:  </a:t>
            </a:r>
            <a:r>
              <a:rPr lang="en-US" sz="2400" b="1" dirty="0" smtClean="0"/>
              <a:t>C</a:t>
            </a:r>
            <a:r>
              <a:rPr lang="en-US" sz="2400" dirty="0" smtClean="0"/>
              <a:t> = 32 </a:t>
            </a:r>
            <a:r>
              <a:rPr lang="en-US" sz="2400" dirty="0" err="1" smtClean="0"/>
              <a:t>KiB</a:t>
            </a:r>
            <a:r>
              <a:rPr lang="en-US" sz="2400" dirty="0" smtClean="0"/>
              <a:t>, </a:t>
            </a:r>
            <a:r>
              <a:rPr lang="en-US" sz="2400" b="1" dirty="0" smtClean="0"/>
              <a:t>K</a:t>
            </a:r>
            <a:r>
              <a:rPr lang="en-US" sz="2400" dirty="0" smtClean="0"/>
              <a:t> = 8 B, </a:t>
            </a:r>
            <a:r>
              <a:rPr lang="en-US" sz="2400" b="1" dirty="0" smtClean="0"/>
              <a:t>N</a:t>
            </a:r>
            <a:r>
              <a:rPr lang="en-US" sz="2400" dirty="0" smtClean="0"/>
              <a:t> = 4, LRU, write-through</a:t>
            </a:r>
          </a:p>
          <a:p>
            <a:pPr marL="0" indent="0">
              <a:buNone/>
            </a:pPr>
            <a:r>
              <a:rPr lang="en-US" sz="2400" dirty="0" smtClean="0"/>
              <a:t>char A[] is block aligned and SIZE = 32 </a:t>
            </a:r>
            <a:r>
              <a:rPr lang="en-US" sz="2400" dirty="0" err="1" smtClean="0"/>
              <a:t>MiB</a:t>
            </a:r>
            <a:endParaRPr lang="en-US" sz="2400" dirty="0" smtClean="0"/>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char *A = (char *) </a:t>
            </a:r>
            <a:r>
              <a:rPr lang="en-US" sz="1900" dirty="0" err="1" smtClean="0">
                <a:latin typeface="Courier New" pitchFamily="49" charset="0"/>
                <a:cs typeface="Courier New" pitchFamily="49" charset="0"/>
              </a:rPr>
              <a:t>malloc</a:t>
            </a:r>
            <a:r>
              <a:rPr lang="en-US" sz="1900" dirty="0" smtClean="0">
                <a:latin typeface="Courier New" pitchFamily="49" charset="0"/>
                <a:cs typeface="Courier New" pitchFamily="49" charset="0"/>
              </a:rPr>
              <a:t> (SIZE*</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(char));</a:t>
            </a:r>
          </a:p>
          <a:p>
            <a:pPr marL="0" indent="0">
              <a:buNone/>
              <a:tabLst>
                <a:tab pos="457200" algn="l"/>
                <a:tab pos="914400" algn="l"/>
                <a:tab pos="1371600" algn="l"/>
              </a:tabLst>
            </a:pPr>
            <a:r>
              <a:rPr lang="en-US" sz="1900" dirty="0" smtClean="0">
                <a:latin typeface="Courier New" pitchFamily="49" charset="0"/>
                <a:cs typeface="Courier New" pitchFamily="49" charset="0"/>
              </a:rPr>
              <a:t>	for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0;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&lt; (SIZE/STRETCH);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for(j=0;j&lt;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    sum  += A[</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STRETCH+j</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for(j=STRETCH-1;j&gt;=0;j</a:t>
            </a: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prod </a:t>
            </a:r>
            <a:r>
              <a:rPr lang="en-US" sz="1900" dirty="0">
                <a:latin typeface="Courier New" pitchFamily="49" charset="0"/>
                <a:cs typeface="Courier New" pitchFamily="49" charset="0"/>
              </a:rPr>
              <a:t>+= A[</a:t>
            </a:r>
            <a:r>
              <a:rPr lang="en-US" sz="1900" dirty="0" err="1">
                <a:latin typeface="Courier New" pitchFamily="49" charset="0"/>
                <a:cs typeface="Courier New" pitchFamily="49" charset="0"/>
              </a:rPr>
              <a:t>i</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STRETCH+j</a:t>
            </a:r>
            <a:r>
              <a:rPr lang="en-US" sz="1900" dirty="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a:t>
            </a:r>
          </a:p>
          <a:p>
            <a:pPr marL="457200" indent="-457200">
              <a:buFont typeface="+mj-lt"/>
              <a:buAutoNum type="alphaLcParenR" startAt="3"/>
              <a:tabLst>
                <a:tab pos="457200" algn="l"/>
                <a:tab pos="914400" algn="l"/>
                <a:tab pos="1371600" algn="l"/>
              </a:tabLst>
            </a:pPr>
            <a:r>
              <a:rPr lang="en-US" sz="2400" dirty="0" smtClean="0"/>
              <a:t>If we double our STRETCH from (b), what is the ratio of cache </a:t>
            </a:r>
            <a:r>
              <a:rPr lang="en-US" sz="2400" i="1" dirty="0" smtClean="0"/>
              <a:t>hits</a:t>
            </a:r>
            <a:r>
              <a:rPr lang="en-US" sz="2400" dirty="0" smtClean="0"/>
              <a:t> to </a:t>
            </a:r>
            <a:r>
              <a:rPr lang="en-US" sz="2400" i="1" dirty="0" smtClean="0"/>
              <a:t>misses</a:t>
            </a:r>
            <a:r>
              <a:rPr lang="en-US" sz="2400" dirty="0" smtClean="0"/>
              <a:t>?</a:t>
            </a:r>
          </a:p>
          <a:p>
            <a:pPr marL="0" indent="0">
              <a:buNone/>
              <a:tabLst>
                <a:tab pos="457200" algn="l"/>
                <a:tab pos="914400" algn="l"/>
                <a:tab pos="1371600" algn="l"/>
              </a:tabLst>
            </a:pPr>
            <a:r>
              <a:rPr lang="en-US" sz="2400" dirty="0"/>
              <a:t>	</a:t>
            </a:r>
            <a:r>
              <a:rPr lang="en-US" sz="2400" dirty="0" smtClean="0"/>
              <a:t>Considering the equal-sized chunks of half of each inner for loop, we have loop 1 1</a:t>
            </a:r>
            <a:r>
              <a:rPr lang="en-US" sz="2400" baseline="30000" dirty="0" smtClean="0"/>
              <a:t>st</a:t>
            </a:r>
            <a:r>
              <a:rPr lang="en-US" sz="2400" dirty="0" smtClean="0"/>
              <a:t> (7:1), loop 1 2</a:t>
            </a:r>
            <a:r>
              <a:rPr lang="en-US" sz="2400" baseline="30000" dirty="0" smtClean="0"/>
              <a:t>nd</a:t>
            </a:r>
            <a:r>
              <a:rPr lang="en-US" sz="2400" dirty="0" smtClean="0"/>
              <a:t> (7:1), loop 2 1</a:t>
            </a:r>
            <a:r>
              <a:rPr lang="en-US" sz="2400" baseline="30000" dirty="0" smtClean="0"/>
              <a:t>st</a:t>
            </a:r>
            <a:r>
              <a:rPr lang="en-US" sz="2400" dirty="0" smtClean="0"/>
              <a:t> (8:0), and loop 2 2</a:t>
            </a:r>
            <a:r>
              <a:rPr lang="en-US" sz="2400" baseline="30000" dirty="0" smtClean="0"/>
              <a:t>nd</a:t>
            </a:r>
            <a:r>
              <a:rPr lang="en-US" sz="2400" dirty="0" smtClean="0"/>
              <a:t> (7:1).</a:t>
            </a:r>
          </a:p>
          <a:p>
            <a:pPr marL="0" indent="0">
              <a:buNone/>
              <a:tabLst>
                <a:tab pos="457200" algn="l"/>
                <a:tab pos="914400" algn="l"/>
                <a:tab pos="1371600" algn="l"/>
              </a:tabLst>
            </a:pPr>
            <a:r>
              <a:rPr lang="en-US" sz="2400" dirty="0"/>
              <a:t>	</a:t>
            </a:r>
            <a:r>
              <a:rPr lang="en-US" sz="2400" dirty="0" smtClean="0"/>
              <a:t>7+7+8+7:1+1+0+1 = </a:t>
            </a:r>
            <a:r>
              <a:rPr lang="en-US" sz="2400" dirty="0" smtClean="0">
                <a:solidFill>
                  <a:srgbClr val="FF0000"/>
                </a:solidFill>
              </a:rPr>
              <a:t>29:3</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6684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Questions?</a:t>
            </a:r>
            <a:endParaRPr lang="en-US" dirty="0">
              <a:solidFill>
                <a:schemeClr val="accent1"/>
              </a:solidFill>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3459204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a:t>
            </a:r>
            <a:r>
              <a:rPr lang="en-US" dirty="0">
                <a:solidFill>
                  <a:schemeClr val="accent1"/>
                </a:solidFill>
              </a:rPr>
              <a:t>2</a:t>
            </a:r>
            <a:r>
              <a:rPr lang="en-US" dirty="0" smtClean="0">
                <a:solidFill>
                  <a:schemeClr val="accent1"/>
                </a:solidFill>
              </a:rPr>
              <a:t> (Sp13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lnSpcReduction="10000"/>
          </a:bodyPr>
          <a:lstStyle/>
          <a:p>
            <a:pPr marL="0" indent="0">
              <a:buNone/>
            </a:pPr>
            <a:r>
              <a:rPr lang="en-US" sz="2400" dirty="0" smtClean="0"/>
              <a:t>32-bit MIPS, 4 </a:t>
            </a:r>
            <a:r>
              <a:rPr lang="en-US" sz="2400" dirty="0" err="1" smtClean="0"/>
              <a:t>GiB</a:t>
            </a:r>
            <a:r>
              <a:rPr lang="en-US" sz="2400" dirty="0" smtClean="0"/>
              <a:t> memory, single L1$ of size </a:t>
            </a:r>
            <a:r>
              <a:rPr lang="en-US" sz="2400" b="1" i="1" dirty="0" smtClean="0"/>
              <a:t>C</a:t>
            </a:r>
            <a:r>
              <a:rPr lang="en-US" sz="2400" dirty="0" smtClean="0"/>
              <a:t> with block size </a:t>
            </a:r>
            <a:r>
              <a:rPr lang="en-US" sz="2400" b="1" i="1" dirty="0" smtClean="0"/>
              <a:t>K</a:t>
            </a:r>
            <a:r>
              <a:rPr lang="en-US" sz="2400" dirty="0" smtClean="0"/>
              <a:t> (</a:t>
            </a:r>
            <a:r>
              <a:rPr lang="en-US" sz="2400" b="1" i="1" dirty="0" smtClean="0"/>
              <a:t>C</a:t>
            </a:r>
            <a:r>
              <a:rPr lang="en-US" sz="2400" dirty="0"/>
              <a:t> </a:t>
            </a:r>
            <a:r>
              <a:rPr lang="en-US" sz="2400" dirty="0" smtClean="0">
                <a:latin typeface="Calibri"/>
              </a:rPr>
              <a:t>≥ </a:t>
            </a:r>
            <a:r>
              <a:rPr lang="en-US" sz="2400" b="1" i="1" dirty="0" smtClean="0"/>
              <a:t>K</a:t>
            </a:r>
            <a:r>
              <a:rPr lang="en-US" sz="2400" dirty="0" smtClean="0"/>
              <a:t> and a power of 2).</a:t>
            </a:r>
          </a:p>
          <a:p>
            <a:pPr marL="0" indent="0">
              <a:buNone/>
            </a:pPr>
            <a:r>
              <a:rPr lang="en-US" sz="2400" b="1" dirty="0" smtClean="0"/>
              <a:t>A</a:t>
            </a:r>
            <a:r>
              <a:rPr lang="en-US" sz="2400" dirty="0" smtClean="0"/>
              <a:t>, </a:t>
            </a:r>
            <a:r>
              <a:rPr lang="en-US" sz="2400" b="1" dirty="0" smtClean="0"/>
              <a:t>B</a:t>
            </a:r>
            <a:r>
              <a:rPr lang="en-US" sz="2400" dirty="0" smtClean="0"/>
              <a:t> are arrays in different </a:t>
            </a:r>
            <a:r>
              <a:rPr lang="en-US" sz="2400" dirty="0"/>
              <a:t>places of </a:t>
            </a:r>
            <a:r>
              <a:rPr lang="en-US" sz="2400" dirty="0" smtClean="0"/>
              <a:t>memory of </a:t>
            </a:r>
            <a:r>
              <a:rPr lang="en-US" sz="2400" dirty="0"/>
              <a:t>equal </a:t>
            </a:r>
            <a:r>
              <a:rPr lang="en-US" sz="2400" dirty="0" smtClean="0"/>
              <a:t>size </a:t>
            </a:r>
            <a:r>
              <a:rPr lang="en-US" sz="2400" b="1" i="1" dirty="0" smtClean="0"/>
              <a:t>n</a:t>
            </a:r>
            <a:r>
              <a:rPr lang="en-US" sz="2400" dirty="0" smtClean="0"/>
              <a:t> (power </a:t>
            </a:r>
            <a:r>
              <a:rPr lang="en-US" sz="2400" dirty="0"/>
              <a:t>of 2 </a:t>
            </a:r>
            <a:r>
              <a:rPr lang="en-US" sz="2400" dirty="0" smtClean="0"/>
              <a:t>and </a:t>
            </a:r>
            <a:r>
              <a:rPr lang="en-US" sz="2400" dirty="0"/>
              <a:t>a </a:t>
            </a:r>
            <a:r>
              <a:rPr lang="en-US" sz="2400" dirty="0" smtClean="0"/>
              <a:t>[natural #] multiple </a:t>
            </a:r>
            <a:r>
              <a:rPr lang="en-US" sz="2400" dirty="0"/>
              <a:t>of </a:t>
            </a:r>
            <a:r>
              <a:rPr lang="en-US" sz="2400" b="1" i="1" dirty="0" smtClean="0"/>
              <a:t>C</a:t>
            </a:r>
            <a:r>
              <a:rPr lang="en-US" sz="2400" dirty="0" smtClean="0"/>
              <a:t>), block aligned.</a:t>
            </a:r>
          </a:p>
          <a:p>
            <a:pPr marL="0" indent="0">
              <a:buNone/>
            </a:pPr>
            <a:endParaRPr lang="en-US" sz="2400" dirty="0"/>
          </a:p>
          <a:p>
            <a:pPr marL="0" indent="0">
              <a:buNone/>
              <a:tabLst>
                <a:tab pos="457200" algn="l"/>
                <a:tab pos="914400" algn="l"/>
                <a:tab pos="1371600" algn="l"/>
              </a:tabLst>
            </a:pPr>
            <a:r>
              <a:rPr lang="en-US" sz="2200" dirty="0">
                <a:latin typeface="Courier New" pitchFamily="49" charset="0"/>
                <a:cs typeface="Courier New" pitchFamily="49" charset="0"/>
              </a:rPr>
              <a:t>	</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(uint8_t) = 1</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err="1" smtClean="0">
                <a:latin typeface="Courier New" pitchFamily="49" charset="0"/>
                <a:cs typeface="Courier New" pitchFamily="49" charset="0"/>
              </a:rPr>
              <a:t>SwapLeft</a:t>
            </a:r>
            <a:r>
              <a:rPr lang="en-US" sz="1900" dirty="0" smtClean="0">
                <a:latin typeface="Courier New" pitchFamily="49" charset="0"/>
                <a:cs typeface="Courier New" pitchFamily="49" charset="0"/>
              </a:rPr>
              <a:t>(uint8_t *A, uint8_t *B,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n)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uint8_t </a:t>
            </a:r>
            <a:r>
              <a:rPr lang="en-US" sz="1900" dirty="0" err="1" smtClean="0">
                <a:latin typeface="Courier New" pitchFamily="49" charset="0"/>
                <a:cs typeface="Courier New" pitchFamily="49" charset="0"/>
              </a:rPr>
              <a:t>tmp</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for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0;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&lt; n;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tmp</a:t>
            </a:r>
            <a:r>
              <a:rPr lang="en-US" sz="1900" dirty="0" smtClean="0">
                <a:latin typeface="Courier New" pitchFamily="49" charset="0"/>
                <a:cs typeface="Courier New" pitchFamily="49" charset="0"/>
              </a:rPr>
              <a:t> = A[</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A[</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B[</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B[</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 </a:t>
            </a:r>
            <a:r>
              <a:rPr lang="en-US" sz="1900" dirty="0" err="1" smtClean="0">
                <a:latin typeface="Courier New" pitchFamily="49" charset="0"/>
                <a:cs typeface="Courier New" pitchFamily="49" charset="0"/>
              </a:rPr>
              <a:t>tmp</a:t>
            </a:r>
            <a:r>
              <a:rPr lang="en-US" sz="1900" dirty="0" smtClean="0">
                <a:latin typeface="Courier New" pitchFamily="49" charset="0"/>
                <a:cs typeface="Courier New" pitchFamily="49" charset="0"/>
              </a:rPr>
              <a:t>;</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	}</a:t>
            </a:r>
          </a:p>
          <a:p>
            <a:pPr marL="0" indent="0">
              <a:buNone/>
              <a:tabLst>
                <a:tab pos="457200" algn="l"/>
                <a:tab pos="914400" algn="l"/>
                <a:tab pos="1371600" algn="l"/>
              </a:tabLst>
            </a:pPr>
            <a:r>
              <a:rPr lang="en-US" sz="1900" dirty="0">
                <a:latin typeface="Courier New" pitchFamily="49" charset="0"/>
                <a:cs typeface="Courier New" pitchFamily="49" charset="0"/>
              </a:rPr>
              <a:t>	</a:t>
            </a:r>
            <a:r>
              <a:rPr lang="en-US" sz="1900" dirty="0" smtClean="0">
                <a:latin typeface="Courier New" pitchFamily="49" charset="0"/>
                <a:cs typeface="Courier New" pitchFamily="49" charset="0"/>
              </a:rPr>
              <a:t>}</a:t>
            </a:r>
            <a:endParaRPr lang="en-US" sz="1900"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
        <p:nvSpPr>
          <p:cNvPr id="7" name="TextBox 6"/>
          <p:cNvSpPr txBox="1"/>
          <p:nvPr/>
        </p:nvSpPr>
        <p:spPr>
          <a:xfrm>
            <a:off x="6150488" y="4147456"/>
            <a:ext cx="2432461" cy="1337289"/>
          </a:xfrm>
          <a:prstGeom prst="rect">
            <a:avLst/>
          </a:prstGeom>
          <a:noFill/>
        </p:spPr>
        <p:txBody>
          <a:bodyPr wrap="none" rtlCol="0">
            <a:spAutoFit/>
          </a:bodyPr>
          <a:lstStyle/>
          <a:p>
            <a:pPr>
              <a:lnSpc>
                <a:spcPct val="90000"/>
              </a:lnSpc>
              <a:spcBef>
                <a:spcPts val="456"/>
              </a:spcBef>
            </a:pPr>
            <a:r>
              <a:rPr lang="en-US" sz="1900" dirty="0" smtClean="0">
                <a:solidFill>
                  <a:srgbClr val="FF0000"/>
                </a:solidFill>
                <a:sym typeface="Wingdings" pitchFamily="2" charset="2"/>
              </a:rPr>
              <a:t>Do </a:t>
            </a:r>
            <a:r>
              <a:rPr lang="en-US" sz="1900" b="1" i="1" dirty="0" smtClean="0">
                <a:solidFill>
                  <a:srgbClr val="FF0000"/>
                </a:solidFill>
                <a:sym typeface="Wingdings" pitchFamily="2" charset="2"/>
              </a:rPr>
              <a:t>n</a:t>
            </a:r>
            <a:r>
              <a:rPr lang="en-US" sz="1900" dirty="0" smtClean="0">
                <a:solidFill>
                  <a:srgbClr val="FF0000"/>
                </a:solidFill>
                <a:sym typeface="Wingdings" pitchFamily="2" charset="2"/>
              </a:rPr>
              <a:t> times:</a:t>
            </a:r>
          </a:p>
          <a:p>
            <a:pPr marL="285750" indent="-285750">
              <a:lnSpc>
                <a:spcPct val="90000"/>
              </a:lnSpc>
              <a:spcBef>
                <a:spcPts val="456"/>
              </a:spcBef>
              <a:buFont typeface="Wingdings"/>
              <a:buChar char="ß"/>
            </a:pPr>
            <a:r>
              <a:rPr lang="en-US" sz="1900" dirty="0" smtClean="0">
                <a:solidFill>
                  <a:srgbClr val="FF0000"/>
                </a:solidFill>
                <a:sym typeface="Wingdings" pitchFamily="2" charset="2"/>
              </a:rPr>
              <a:t>Read A[</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p>
          <a:p>
            <a:pPr marL="285750" indent="-285750">
              <a:lnSpc>
                <a:spcPct val="90000"/>
              </a:lnSpc>
              <a:spcBef>
                <a:spcPts val="456"/>
              </a:spcBef>
              <a:buFont typeface="Wingdings"/>
              <a:buChar char="ß"/>
            </a:pPr>
            <a:r>
              <a:rPr lang="en-US" sz="1900" dirty="0" smtClean="0">
                <a:solidFill>
                  <a:srgbClr val="FF0000"/>
                </a:solidFill>
                <a:sym typeface="Wingdings" pitchFamily="2" charset="2"/>
              </a:rPr>
              <a:t>Read B[</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 Write A[</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p>
          <a:p>
            <a:pPr marL="285750" indent="-285750">
              <a:lnSpc>
                <a:spcPct val="90000"/>
              </a:lnSpc>
              <a:spcBef>
                <a:spcPts val="456"/>
              </a:spcBef>
              <a:buFont typeface="Wingdings"/>
              <a:buChar char="ß"/>
            </a:pPr>
            <a:r>
              <a:rPr lang="en-US" sz="1900" dirty="0" smtClean="0">
                <a:solidFill>
                  <a:srgbClr val="FF0000"/>
                </a:solidFill>
                <a:sym typeface="Wingdings" pitchFamily="2" charset="2"/>
              </a:rPr>
              <a:t>Write B[</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endParaRPr lang="en-US" sz="1900" dirty="0">
              <a:solidFill>
                <a:srgbClr val="FF0000"/>
              </a:solidFill>
            </a:endParaRPr>
          </a:p>
        </p:txBody>
      </p:sp>
      <p:grpSp>
        <p:nvGrpSpPr>
          <p:cNvPr id="17" name="Group 16"/>
          <p:cNvGrpSpPr/>
          <p:nvPr/>
        </p:nvGrpSpPr>
        <p:grpSpPr>
          <a:xfrm>
            <a:off x="4256314" y="2862552"/>
            <a:ext cx="4277327" cy="686191"/>
            <a:chOff x="4256314" y="2862552"/>
            <a:chExt cx="4277327" cy="686191"/>
          </a:xfrm>
        </p:grpSpPr>
        <p:sp>
          <p:nvSpPr>
            <p:cNvPr id="8" name="TextBox 7"/>
            <p:cNvSpPr txBox="1"/>
            <p:nvPr/>
          </p:nvSpPr>
          <p:spPr>
            <a:xfrm>
              <a:off x="6150488" y="2862552"/>
              <a:ext cx="2383153" cy="369332"/>
            </a:xfrm>
            <a:prstGeom prst="rect">
              <a:avLst/>
            </a:prstGeom>
            <a:noFill/>
          </p:spPr>
          <p:txBody>
            <a:bodyPr wrap="none" rtlCol="0">
              <a:spAutoFit/>
            </a:bodyPr>
            <a:lstStyle/>
            <a:p>
              <a:r>
                <a:rPr lang="en-US" dirty="0" smtClean="0">
                  <a:solidFill>
                    <a:srgbClr val="FF0000"/>
                  </a:solidFill>
                </a:rPr>
                <a:t>Array data size is 1 byte</a:t>
              </a:r>
              <a:endParaRPr lang="en-US" dirty="0">
                <a:solidFill>
                  <a:srgbClr val="FF0000"/>
                </a:solidFill>
              </a:endParaRPr>
            </a:p>
          </p:txBody>
        </p:sp>
        <p:cxnSp>
          <p:nvCxnSpPr>
            <p:cNvPr id="10" name="Straight Arrow Connector 9"/>
            <p:cNvCxnSpPr/>
            <p:nvPr/>
          </p:nvCxnSpPr>
          <p:spPr>
            <a:xfrm flipH="1">
              <a:off x="4256314" y="3047218"/>
              <a:ext cx="1894174" cy="2507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5192486" y="3047218"/>
              <a:ext cx="958002" cy="501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68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a:t>
            </a:r>
            <a:r>
              <a:rPr lang="en-US" dirty="0">
                <a:solidFill>
                  <a:schemeClr val="accent1"/>
                </a:solidFill>
              </a:rPr>
              <a:t>2</a:t>
            </a:r>
            <a:r>
              <a:rPr lang="en-US" dirty="0" smtClean="0">
                <a:solidFill>
                  <a:schemeClr val="accent1"/>
                </a:solidFill>
              </a:rPr>
              <a:t> (Sp13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lnSpc>
                <a:spcPct val="90000"/>
              </a:lnSpc>
              <a:buNone/>
            </a:pPr>
            <a:r>
              <a:rPr lang="en-US" sz="2400" dirty="0" smtClean="0"/>
              <a:t>32-bit MIPS, 4 </a:t>
            </a:r>
            <a:r>
              <a:rPr lang="en-US" sz="2400" dirty="0" err="1" smtClean="0"/>
              <a:t>GiB</a:t>
            </a:r>
            <a:r>
              <a:rPr lang="en-US" sz="2400" dirty="0" smtClean="0"/>
              <a:t> memory, single L1$ of size </a:t>
            </a:r>
            <a:r>
              <a:rPr lang="en-US" sz="2400" b="1" i="1" dirty="0" smtClean="0"/>
              <a:t>C</a:t>
            </a:r>
            <a:r>
              <a:rPr lang="en-US" sz="2400" dirty="0" smtClean="0"/>
              <a:t> with block size </a:t>
            </a:r>
            <a:r>
              <a:rPr lang="en-US" sz="2400" b="1" i="1" dirty="0" smtClean="0"/>
              <a:t>K</a:t>
            </a:r>
            <a:r>
              <a:rPr lang="en-US" sz="2400" dirty="0" smtClean="0"/>
              <a:t> (</a:t>
            </a:r>
            <a:r>
              <a:rPr lang="en-US" sz="2400" b="1" i="1" dirty="0" smtClean="0"/>
              <a:t>C</a:t>
            </a:r>
            <a:r>
              <a:rPr lang="en-US" sz="2400" dirty="0"/>
              <a:t> </a:t>
            </a:r>
            <a:r>
              <a:rPr lang="en-US" sz="2400" dirty="0" smtClean="0">
                <a:latin typeface="Calibri"/>
              </a:rPr>
              <a:t>≥ </a:t>
            </a:r>
            <a:r>
              <a:rPr lang="en-US" sz="2400" b="1" i="1" dirty="0" smtClean="0"/>
              <a:t>K</a:t>
            </a:r>
            <a:r>
              <a:rPr lang="en-US" sz="2400" dirty="0" smtClean="0"/>
              <a:t> and a power of 2).</a:t>
            </a:r>
          </a:p>
          <a:p>
            <a:pPr marL="0" indent="0">
              <a:lnSpc>
                <a:spcPct val="90000"/>
              </a:lnSpc>
              <a:buNone/>
            </a:pPr>
            <a:r>
              <a:rPr lang="en-US" sz="2400" b="1" dirty="0" smtClean="0"/>
              <a:t>A</a:t>
            </a:r>
            <a:r>
              <a:rPr lang="en-US" sz="2400" dirty="0" smtClean="0"/>
              <a:t>, </a:t>
            </a:r>
            <a:r>
              <a:rPr lang="en-US" sz="2400" b="1" dirty="0" smtClean="0"/>
              <a:t>B</a:t>
            </a:r>
            <a:r>
              <a:rPr lang="en-US" sz="2400" dirty="0" smtClean="0"/>
              <a:t> are arrays in different </a:t>
            </a:r>
            <a:r>
              <a:rPr lang="en-US" sz="2400" dirty="0"/>
              <a:t>places of </a:t>
            </a:r>
            <a:r>
              <a:rPr lang="en-US" sz="2400" dirty="0" smtClean="0"/>
              <a:t>memory of </a:t>
            </a:r>
            <a:r>
              <a:rPr lang="en-US" sz="2400" dirty="0"/>
              <a:t>equal </a:t>
            </a:r>
            <a:r>
              <a:rPr lang="en-US" sz="2400" dirty="0" smtClean="0"/>
              <a:t>size </a:t>
            </a:r>
            <a:r>
              <a:rPr lang="en-US" sz="2400" b="1" dirty="0" smtClean="0"/>
              <a:t>n</a:t>
            </a:r>
            <a:r>
              <a:rPr lang="en-US" sz="2400" dirty="0" smtClean="0"/>
              <a:t> (power </a:t>
            </a:r>
            <a:r>
              <a:rPr lang="en-US" sz="2400" dirty="0"/>
              <a:t>of 2 </a:t>
            </a:r>
            <a:r>
              <a:rPr lang="en-US" sz="2400" dirty="0" smtClean="0"/>
              <a:t>and </a:t>
            </a:r>
            <a:r>
              <a:rPr lang="en-US" sz="2400" dirty="0"/>
              <a:t>a </a:t>
            </a:r>
            <a:r>
              <a:rPr lang="en-US" sz="2400" dirty="0" smtClean="0"/>
              <a:t>[natural #] multiple </a:t>
            </a:r>
            <a:r>
              <a:rPr lang="en-US" sz="2400" dirty="0"/>
              <a:t>of </a:t>
            </a:r>
            <a:r>
              <a:rPr lang="en-US" sz="2400" b="1" i="1" dirty="0" smtClean="0"/>
              <a:t>C</a:t>
            </a:r>
            <a:r>
              <a:rPr lang="en-US" sz="2400" dirty="0" smtClean="0"/>
              <a:t>), block aligned.</a:t>
            </a:r>
          </a:p>
          <a:p>
            <a:pPr marL="457200" indent="-457200">
              <a:spcBef>
                <a:spcPts val="1200"/>
              </a:spcBef>
              <a:buAutoNum type="alphaLcParenR"/>
            </a:pPr>
            <a:r>
              <a:rPr lang="en-US" sz="2200" dirty="0" smtClean="0"/>
              <a:t>If the cache is direct-mapped and the </a:t>
            </a:r>
            <a:r>
              <a:rPr lang="en-US" sz="2200" i="1" dirty="0" smtClean="0"/>
              <a:t>best</a:t>
            </a:r>
            <a:r>
              <a:rPr lang="en-US" sz="2200" dirty="0" smtClean="0"/>
              <a:t> </a:t>
            </a:r>
            <a:r>
              <a:rPr lang="en-US" sz="2200" dirty="0" err="1" smtClean="0"/>
              <a:t>hit:miss</a:t>
            </a:r>
            <a:r>
              <a:rPr lang="en-US" sz="2200" dirty="0" smtClean="0"/>
              <a:t> ratio is “H:1”, what is the block size in bytes? </a:t>
            </a:r>
          </a:p>
          <a:p>
            <a:pPr marL="0" indent="0">
              <a:spcBef>
                <a:spcPts val="1200"/>
              </a:spcBef>
              <a:buNone/>
            </a:pPr>
            <a:r>
              <a:rPr lang="en-US" sz="2200" dirty="0"/>
              <a:t>	</a:t>
            </a:r>
            <a:r>
              <a:rPr lang="en-US" sz="2200" dirty="0" smtClean="0"/>
              <a:t>Best case is A[</a:t>
            </a:r>
            <a:r>
              <a:rPr lang="en-US" sz="2200" dirty="0" err="1" smtClean="0"/>
              <a:t>i</a:t>
            </a:r>
            <a:r>
              <a:rPr lang="en-US" sz="2200" dirty="0" smtClean="0"/>
              <a:t>] and B[</a:t>
            </a:r>
            <a:r>
              <a:rPr lang="en-US" sz="2200" dirty="0" err="1" smtClean="0"/>
              <a:t>i</a:t>
            </a:r>
            <a:r>
              <a:rPr lang="en-US" sz="2200" dirty="0" smtClean="0"/>
              <a:t>] DON’T map to same slot.</a:t>
            </a:r>
          </a:p>
          <a:p>
            <a:pPr marL="0" indent="0">
              <a:buNone/>
            </a:pPr>
            <a:r>
              <a:rPr lang="en-US" sz="2200" dirty="0"/>
              <a:t>	</a:t>
            </a:r>
            <a:r>
              <a:rPr lang="en-US" sz="2200" dirty="0" smtClean="0"/>
              <a:t>Use every value of </a:t>
            </a:r>
            <a:r>
              <a:rPr lang="en-US" sz="2200" dirty="0" err="1" smtClean="0"/>
              <a:t>i</a:t>
            </a:r>
            <a:r>
              <a:rPr lang="en-US" sz="2200" dirty="0" smtClean="0"/>
              <a:t> </a:t>
            </a:r>
            <a:r>
              <a:rPr lang="el-GR" sz="2200" dirty="0" smtClean="0">
                <a:latin typeface="Calibri"/>
              </a:rPr>
              <a:t>ϵ</a:t>
            </a:r>
            <a:r>
              <a:rPr lang="en-US" sz="2200" dirty="0" smtClean="0">
                <a:latin typeface="Calibri"/>
              </a:rPr>
              <a:t> [0,n) only once.</a:t>
            </a:r>
            <a:endParaRPr lang="en-US" sz="2200" dirty="0" smtClean="0"/>
          </a:p>
          <a:p>
            <a:pPr marL="0" indent="0">
              <a:buNone/>
            </a:pPr>
            <a:r>
              <a:rPr lang="en-US" sz="2200" dirty="0"/>
              <a:t>	</a:t>
            </a:r>
            <a:r>
              <a:rPr lang="en-US" sz="2200" dirty="0" smtClean="0"/>
              <a:t>Rd A, Rd B, </a:t>
            </a:r>
            <a:r>
              <a:rPr lang="en-US" sz="2200" dirty="0" err="1" smtClean="0"/>
              <a:t>Wr</a:t>
            </a:r>
            <a:r>
              <a:rPr lang="en-US" sz="2200" dirty="0" smtClean="0"/>
              <a:t> A, </a:t>
            </a:r>
            <a:r>
              <a:rPr lang="en-US" sz="2200" dirty="0" err="1" smtClean="0"/>
              <a:t>Wr</a:t>
            </a:r>
            <a:r>
              <a:rPr lang="en-US" sz="2200" dirty="0" smtClean="0"/>
              <a:t> B 	</a:t>
            </a:r>
            <a:r>
              <a:rPr lang="en-US" sz="2200" dirty="0" smtClean="0">
                <a:sym typeface="Wingdings" pitchFamily="2" charset="2"/>
              </a:rPr>
              <a:t> Miss, Miss, Hit, Hit (1</a:t>
            </a:r>
            <a:r>
              <a:rPr lang="en-US" sz="2200" baseline="30000" dirty="0" smtClean="0">
                <a:sym typeface="Wingdings" pitchFamily="2" charset="2"/>
              </a:rPr>
              <a:t>st</a:t>
            </a:r>
            <a:r>
              <a:rPr lang="en-US" sz="2200" dirty="0" smtClean="0">
                <a:sym typeface="Wingdings" pitchFamily="2" charset="2"/>
              </a:rPr>
              <a:t> time)</a:t>
            </a:r>
          </a:p>
          <a:p>
            <a:pPr marL="0" indent="0">
              <a:buNone/>
            </a:pPr>
            <a:r>
              <a:rPr lang="en-US" sz="2200" dirty="0">
                <a:sym typeface="Wingdings" pitchFamily="2" charset="2"/>
              </a:rPr>
              <a:t>	</a:t>
            </a:r>
            <a:r>
              <a:rPr lang="en-US" sz="2200" dirty="0" smtClean="0">
                <a:sym typeface="Wingdings" pitchFamily="2" charset="2"/>
              </a:rPr>
              <a:t>			 Hit, Hit, Hit, Hit (</a:t>
            </a:r>
            <a:r>
              <a:rPr lang="en-US" sz="2200" b="1" i="1" dirty="0" smtClean="0">
                <a:sym typeface="Wingdings" pitchFamily="2" charset="2"/>
              </a:rPr>
              <a:t>K</a:t>
            </a:r>
            <a:r>
              <a:rPr lang="en-US" sz="2200" dirty="0" smtClean="0">
                <a:sym typeface="Wingdings" pitchFamily="2" charset="2"/>
              </a:rPr>
              <a:t>-1 times in block)</a:t>
            </a:r>
          </a:p>
          <a:p>
            <a:pPr marL="0" indent="0">
              <a:buNone/>
            </a:pPr>
            <a:r>
              <a:rPr lang="en-US" sz="2200" dirty="0">
                <a:sym typeface="Wingdings" pitchFamily="2" charset="2"/>
              </a:rPr>
              <a:t>	</a:t>
            </a:r>
            <a:r>
              <a:rPr lang="en-US" sz="2200" dirty="0" smtClean="0">
                <a:sym typeface="Wingdings" pitchFamily="2" charset="2"/>
              </a:rPr>
              <a:t>Per block:</a:t>
            </a:r>
          </a:p>
          <a:p>
            <a:pPr marL="0" indent="0">
              <a:buNone/>
            </a:pPr>
            <a:r>
              <a:rPr lang="en-US" sz="2200" dirty="0">
                <a:sym typeface="Wingdings" pitchFamily="2" charset="2"/>
              </a:rPr>
              <a:t>	</a:t>
            </a:r>
            <a:r>
              <a:rPr lang="en-US" sz="2200" dirty="0" smtClean="0">
                <a:sym typeface="Wingdings" pitchFamily="2" charset="2"/>
              </a:rPr>
              <a:t>	4*(</a:t>
            </a:r>
            <a:r>
              <a:rPr lang="en-US" sz="2200" b="1" i="1" dirty="0" smtClean="0">
                <a:sym typeface="Wingdings" pitchFamily="2" charset="2"/>
              </a:rPr>
              <a:t>K</a:t>
            </a:r>
            <a:r>
              <a:rPr lang="en-US" sz="2200" dirty="0" smtClean="0">
                <a:sym typeface="Wingdings" pitchFamily="2" charset="2"/>
              </a:rPr>
              <a:t>-1)+2:2 = 4</a:t>
            </a:r>
            <a:r>
              <a:rPr lang="en-US" sz="2200" b="1" i="1" dirty="0" smtClean="0">
                <a:sym typeface="Wingdings" pitchFamily="2" charset="2"/>
              </a:rPr>
              <a:t>K</a:t>
            </a:r>
            <a:r>
              <a:rPr lang="en-US" sz="2200" dirty="0" smtClean="0">
                <a:sym typeface="Wingdings" pitchFamily="2" charset="2"/>
              </a:rPr>
              <a:t>-2:2 = 2</a:t>
            </a:r>
            <a:r>
              <a:rPr lang="en-US" sz="2200" b="1" i="1" dirty="0" smtClean="0">
                <a:sym typeface="Wingdings" pitchFamily="2" charset="2"/>
              </a:rPr>
              <a:t>K</a:t>
            </a:r>
            <a:r>
              <a:rPr lang="en-US" sz="2200" dirty="0" smtClean="0">
                <a:sym typeface="Wingdings" pitchFamily="2" charset="2"/>
              </a:rPr>
              <a:t>-1:1 = H:1  </a:t>
            </a:r>
            <a:r>
              <a:rPr lang="en-US" sz="2200" b="1" i="1" dirty="0" smtClean="0">
                <a:solidFill>
                  <a:srgbClr val="FF0000"/>
                </a:solidFill>
                <a:sym typeface="Wingdings" pitchFamily="2" charset="2"/>
              </a:rPr>
              <a:t>K</a:t>
            </a:r>
            <a:r>
              <a:rPr lang="en-US" sz="2200" dirty="0" smtClean="0">
                <a:solidFill>
                  <a:srgbClr val="FF0000"/>
                </a:solidFill>
                <a:sym typeface="Wingdings" pitchFamily="2" charset="2"/>
              </a:rPr>
              <a:t> = (H+1)/2</a:t>
            </a:r>
            <a:endParaRPr lang="en-US" sz="1900" dirty="0">
              <a:solidFill>
                <a:srgbClr val="FF0000"/>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41255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2 (Sp13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lnSpc>
                <a:spcPct val="90000"/>
              </a:lnSpc>
              <a:buNone/>
            </a:pPr>
            <a:r>
              <a:rPr lang="en-US" sz="2400" dirty="0" smtClean="0"/>
              <a:t>32-bit MIPS, 4 </a:t>
            </a:r>
            <a:r>
              <a:rPr lang="en-US" sz="2400" dirty="0" err="1" smtClean="0"/>
              <a:t>GiB</a:t>
            </a:r>
            <a:r>
              <a:rPr lang="en-US" sz="2400" dirty="0" smtClean="0"/>
              <a:t> memory, single L1$ of size </a:t>
            </a:r>
            <a:r>
              <a:rPr lang="en-US" sz="2400" b="1" i="1" dirty="0" smtClean="0"/>
              <a:t>C</a:t>
            </a:r>
            <a:r>
              <a:rPr lang="en-US" sz="2400" dirty="0" smtClean="0"/>
              <a:t> with block size </a:t>
            </a:r>
            <a:r>
              <a:rPr lang="en-US" sz="2400" b="1" i="1" dirty="0" smtClean="0"/>
              <a:t>K</a:t>
            </a:r>
            <a:r>
              <a:rPr lang="en-US" sz="2400" dirty="0" smtClean="0"/>
              <a:t> (</a:t>
            </a:r>
            <a:r>
              <a:rPr lang="en-US" sz="2400" b="1" i="1" dirty="0" smtClean="0"/>
              <a:t>C</a:t>
            </a:r>
            <a:r>
              <a:rPr lang="en-US" sz="2400" dirty="0"/>
              <a:t> </a:t>
            </a:r>
            <a:r>
              <a:rPr lang="en-US" sz="2400" dirty="0" smtClean="0">
                <a:latin typeface="Calibri"/>
              </a:rPr>
              <a:t>≥ </a:t>
            </a:r>
            <a:r>
              <a:rPr lang="en-US" sz="2400" b="1" i="1" dirty="0" smtClean="0"/>
              <a:t>K</a:t>
            </a:r>
            <a:r>
              <a:rPr lang="en-US" sz="2400" dirty="0" smtClean="0"/>
              <a:t> and a power of 2).</a:t>
            </a:r>
          </a:p>
          <a:p>
            <a:pPr marL="0" indent="0">
              <a:lnSpc>
                <a:spcPct val="90000"/>
              </a:lnSpc>
              <a:buNone/>
            </a:pPr>
            <a:r>
              <a:rPr lang="en-US" sz="2400" b="1" dirty="0" smtClean="0"/>
              <a:t>A</a:t>
            </a:r>
            <a:r>
              <a:rPr lang="en-US" sz="2400" dirty="0" smtClean="0"/>
              <a:t>, </a:t>
            </a:r>
            <a:r>
              <a:rPr lang="en-US" sz="2400" b="1" dirty="0" smtClean="0"/>
              <a:t>B</a:t>
            </a:r>
            <a:r>
              <a:rPr lang="en-US" sz="2400" dirty="0" smtClean="0"/>
              <a:t> are arrays in different </a:t>
            </a:r>
            <a:r>
              <a:rPr lang="en-US" sz="2400" dirty="0"/>
              <a:t>places of </a:t>
            </a:r>
            <a:r>
              <a:rPr lang="en-US" sz="2400" dirty="0" smtClean="0"/>
              <a:t>memory of </a:t>
            </a:r>
            <a:r>
              <a:rPr lang="en-US" sz="2400" dirty="0"/>
              <a:t>equal </a:t>
            </a:r>
            <a:r>
              <a:rPr lang="en-US" sz="2400" dirty="0" smtClean="0"/>
              <a:t>size </a:t>
            </a:r>
            <a:r>
              <a:rPr lang="en-US" sz="2400" b="1" dirty="0" smtClean="0"/>
              <a:t>n</a:t>
            </a:r>
            <a:r>
              <a:rPr lang="en-US" sz="2400" dirty="0" smtClean="0"/>
              <a:t> (power </a:t>
            </a:r>
            <a:r>
              <a:rPr lang="en-US" sz="2400" dirty="0"/>
              <a:t>of 2 </a:t>
            </a:r>
            <a:r>
              <a:rPr lang="en-US" sz="2400" dirty="0" smtClean="0"/>
              <a:t>and </a:t>
            </a:r>
            <a:r>
              <a:rPr lang="en-US" sz="2400" dirty="0"/>
              <a:t>a </a:t>
            </a:r>
            <a:r>
              <a:rPr lang="en-US" sz="2400" dirty="0" smtClean="0"/>
              <a:t>[natural #] multiple </a:t>
            </a:r>
            <a:r>
              <a:rPr lang="en-US" sz="2400" dirty="0"/>
              <a:t>of </a:t>
            </a:r>
            <a:r>
              <a:rPr lang="en-US" sz="2400" b="1" i="1" dirty="0" smtClean="0"/>
              <a:t>C</a:t>
            </a:r>
            <a:r>
              <a:rPr lang="en-US" sz="2400" dirty="0" smtClean="0"/>
              <a:t>), block aligned.</a:t>
            </a:r>
          </a:p>
          <a:p>
            <a:pPr marL="457200" indent="-457200">
              <a:spcBef>
                <a:spcPts val="1200"/>
              </a:spcBef>
              <a:buFont typeface="+mj-lt"/>
              <a:buAutoNum type="alphaLcParenR" startAt="2"/>
            </a:pPr>
            <a:r>
              <a:rPr lang="en-US" sz="2200" dirty="0" smtClean="0"/>
              <a:t>What is the </a:t>
            </a:r>
            <a:r>
              <a:rPr lang="en-US" sz="2200" i="1" dirty="0" smtClean="0"/>
              <a:t>worst</a:t>
            </a:r>
            <a:r>
              <a:rPr lang="en-US" sz="2200" dirty="0" smtClean="0"/>
              <a:t> </a:t>
            </a:r>
            <a:r>
              <a:rPr lang="en-US" sz="2200" dirty="0" err="1" smtClean="0"/>
              <a:t>hit:miss</a:t>
            </a:r>
            <a:r>
              <a:rPr lang="en-US" sz="2200" dirty="0" smtClean="0"/>
              <a:t> ratio? </a:t>
            </a:r>
          </a:p>
          <a:p>
            <a:pPr marL="0" indent="0">
              <a:spcBef>
                <a:spcPts val="1200"/>
              </a:spcBef>
              <a:buNone/>
            </a:pPr>
            <a:r>
              <a:rPr lang="en-US" sz="2200" dirty="0"/>
              <a:t>	</a:t>
            </a:r>
            <a:r>
              <a:rPr lang="en-US" sz="2200" dirty="0" smtClean="0"/>
              <a:t>Worst case is A[</a:t>
            </a:r>
            <a:r>
              <a:rPr lang="en-US" sz="2200" dirty="0" err="1" smtClean="0"/>
              <a:t>i</a:t>
            </a:r>
            <a:r>
              <a:rPr lang="en-US" sz="2200" dirty="0" smtClean="0"/>
              <a:t>] and B[</a:t>
            </a:r>
            <a:r>
              <a:rPr lang="en-US" sz="2200" dirty="0" err="1" smtClean="0"/>
              <a:t>i</a:t>
            </a:r>
            <a:r>
              <a:rPr lang="en-US" sz="2200" dirty="0" smtClean="0"/>
              <a:t>] map to same slot (conflict).</a:t>
            </a:r>
          </a:p>
          <a:p>
            <a:pPr marL="0" indent="0">
              <a:buNone/>
            </a:pPr>
            <a:r>
              <a:rPr lang="en-US" sz="2200" dirty="0"/>
              <a:t>	</a:t>
            </a:r>
            <a:r>
              <a:rPr lang="en-US" sz="2200" dirty="0" smtClean="0"/>
              <a:t>Rd A, Rd B, </a:t>
            </a:r>
            <a:r>
              <a:rPr lang="en-US" sz="2200" dirty="0" err="1" smtClean="0"/>
              <a:t>Wr</a:t>
            </a:r>
            <a:r>
              <a:rPr lang="en-US" sz="2200" dirty="0" smtClean="0"/>
              <a:t> A, </a:t>
            </a:r>
            <a:r>
              <a:rPr lang="en-US" sz="2200" dirty="0" err="1" smtClean="0"/>
              <a:t>Wr</a:t>
            </a:r>
            <a:r>
              <a:rPr lang="en-US" sz="2200" dirty="0" smtClean="0"/>
              <a:t> B 	</a:t>
            </a:r>
            <a:r>
              <a:rPr lang="en-US" sz="2200" dirty="0" smtClean="0">
                <a:sym typeface="Wingdings" pitchFamily="2" charset="2"/>
              </a:rPr>
              <a:t> Miss, Miss, Miss, Miss (all times)</a:t>
            </a:r>
          </a:p>
          <a:p>
            <a:pPr marL="0" indent="0">
              <a:buNone/>
            </a:pPr>
            <a:r>
              <a:rPr lang="en-US" sz="2200" dirty="0">
                <a:sym typeface="Wingdings" pitchFamily="2" charset="2"/>
              </a:rPr>
              <a:t>	</a:t>
            </a:r>
            <a:r>
              <a:rPr lang="en-US" sz="2200" dirty="0" smtClean="0">
                <a:sym typeface="Wingdings" pitchFamily="2" charset="2"/>
              </a:rPr>
              <a:t>	because blocks keep replacing each other</a:t>
            </a:r>
          </a:p>
          <a:p>
            <a:pPr marL="0" indent="0">
              <a:buNone/>
            </a:pPr>
            <a:r>
              <a:rPr lang="en-US" sz="2200" dirty="0">
                <a:solidFill>
                  <a:srgbClr val="FF0000"/>
                </a:solidFill>
                <a:sym typeface="Wingdings" pitchFamily="2" charset="2"/>
              </a:rPr>
              <a:t>	</a:t>
            </a:r>
            <a:r>
              <a:rPr lang="en-US" sz="2200" dirty="0" smtClean="0">
                <a:solidFill>
                  <a:srgbClr val="FF0000"/>
                </a:solidFill>
                <a:sym typeface="Wingdings" pitchFamily="2" charset="2"/>
              </a:rPr>
              <a:t>0:1 (or 0:&lt;anything&gt;)</a:t>
            </a:r>
            <a:endParaRPr lang="en-US" sz="1900" dirty="0">
              <a:solidFill>
                <a:srgbClr val="FF0000"/>
              </a:solidFill>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20134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a:t>
            </a:r>
            <a:r>
              <a:rPr lang="en-US" dirty="0">
                <a:solidFill>
                  <a:schemeClr val="accent1"/>
                </a:solidFill>
              </a:rPr>
              <a:t>2</a:t>
            </a:r>
            <a:r>
              <a:rPr lang="en-US" dirty="0" smtClean="0">
                <a:solidFill>
                  <a:schemeClr val="accent1"/>
                </a:solidFill>
              </a:rPr>
              <a:t> (Sp13 Final)</a:t>
            </a:r>
            <a:endParaRPr lang="en-US" dirty="0">
              <a:solidFill>
                <a:schemeClr val="accent1"/>
              </a:solidFill>
            </a:endParaRPr>
          </a:p>
        </p:txBody>
      </p:sp>
      <p:sp>
        <p:nvSpPr>
          <p:cNvPr id="3" name="Content Placeholder 2"/>
          <p:cNvSpPr>
            <a:spLocks noGrp="1"/>
          </p:cNvSpPr>
          <p:nvPr>
            <p:ph idx="1"/>
          </p:nvPr>
        </p:nvSpPr>
        <p:spPr>
          <a:xfrm>
            <a:off x="457200" y="1280160"/>
            <a:ext cx="8229600" cy="4815840"/>
          </a:xfrm>
        </p:spPr>
        <p:txBody>
          <a:bodyPr>
            <a:normAutofit/>
          </a:bodyPr>
          <a:lstStyle/>
          <a:p>
            <a:pPr marL="457200" indent="-457200">
              <a:spcBef>
                <a:spcPts val="1200"/>
              </a:spcBef>
              <a:buFont typeface="+mj-lt"/>
              <a:buAutoNum type="alphaLcParenR" startAt="3"/>
            </a:pPr>
            <a:r>
              <a:rPr lang="en-US" sz="2200" dirty="0" smtClean="0"/>
              <a:t>Fill in code for </a:t>
            </a:r>
            <a:r>
              <a:rPr lang="en-US" sz="2200" dirty="0" err="1" smtClean="0"/>
              <a:t>SwapRight</a:t>
            </a:r>
            <a:r>
              <a:rPr lang="en-US" sz="2200" dirty="0" smtClean="0"/>
              <a:t> so that it does the same thing as </a:t>
            </a:r>
            <a:r>
              <a:rPr lang="en-US" sz="2200" dirty="0" err="1" smtClean="0"/>
              <a:t>SwapLeft</a:t>
            </a:r>
            <a:r>
              <a:rPr lang="en-US" sz="2200" dirty="0" smtClean="0"/>
              <a:t> but improves the (b) </a:t>
            </a:r>
            <a:r>
              <a:rPr lang="en-US" sz="2200" dirty="0" err="1" smtClean="0"/>
              <a:t>hit:miss</a:t>
            </a:r>
            <a:r>
              <a:rPr lang="en-US" sz="2200" dirty="0" smtClean="0"/>
              <a:t> ratio.</a:t>
            </a:r>
          </a:p>
          <a:p>
            <a:pPr marL="0" indent="0">
              <a:spcBef>
                <a:spcPts val="1200"/>
              </a:spcBef>
              <a:buNone/>
            </a:pPr>
            <a:r>
              <a:rPr lang="en-US" sz="2200" dirty="0" smtClean="0"/>
              <a:t>	</a:t>
            </a:r>
            <a:r>
              <a:rPr lang="en-US" sz="1900" dirty="0" err="1" smtClean="0">
                <a:latin typeface="Courier New" pitchFamily="49" charset="0"/>
                <a:cs typeface="Courier New" pitchFamily="49" charset="0"/>
              </a:rPr>
              <a:t>SwapRight</a:t>
            </a:r>
            <a:r>
              <a:rPr lang="en-US" sz="1900" dirty="0" smtClean="0">
                <a:latin typeface="Courier New" pitchFamily="49" charset="0"/>
                <a:cs typeface="Courier New" pitchFamily="49" charset="0"/>
              </a:rPr>
              <a:t>(uint8_t *A, uint8_t *B,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n) {</a:t>
            </a:r>
          </a:p>
          <a:p>
            <a:pPr marL="0" indent="0">
              <a:buNone/>
            </a:pPr>
            <a:r>
              <a:rPr lang="en-US" sz="1900" dirty="0">
                <a:latin typeface="Courier New" pitchFamily="49" charset="0"/>
                <a:cs typeface="Courier New" pitchFamily="49" charset="0"/>
                <a:sym typeface="Wingdings" pitchFamily="2" charset="2"/>
              </a:rPr>
              <a:t>	</a:t>
            </a:r>
            <a:r>
              <a:rPr lang="en-US" sz="1900" dirty="0" smtClean="0">
                <a:latin typeface="Courier New" pitchFamily="49" charset="0"/>
                <a:cs typeface="Courier New" pitchFamily="49" charset="0"/>
                <a:sym typeface="Wingdings" pitchFamily="2" charset="2"/>
              </a:rPr>
              <a:t>	uint8_t </a:t>
            </a:r>
            <a:r>
              <a:rPr lang="en-US" sz="1900" dirty="0" err="1" smtClean="0">
                <a:latin typeface="Courier New" pitchFamily="49" charset="0"/>
                <a:cs typeface="Courier New" pitchFamily="49" charset="0"/>
                <a:sym typeface="Wingdings" pitchFamily="2" charset="2"/>
              </a:rPr>
              <a:t>tmpA</a:t>
            </a:r>
            <a:r>
              <a:rPr lang="en-US" sz="1900" dirty="0" smtClean="0">
                <a:latin typeface="Courier New" pitchFamily="49" charset="0"/>
                <a:cs typeface="Courier New" pitchFamily="49" charset="0"/>
                <a:sym typeface="Wingdings" pitchFamily="2" charset="2"/>
              </a:rPr>
              <a:t>, </a:t>
            </a:r>
            <a:r>
              <a:rPr lang="en-US" sz="1900" dirty="0" err="1" smtClean="0">
                <a:latin typeface="Courier New" pitchFamily="49" charset="0"/>
                <a:cs typeface="Courier New" pitchFamily="49" charset="0"/>
                <a:sym typeface="Wingdings" pitchFamily="2" charset="2"/>
              </a:rPr>
              <a:t>tmpB</a:t>
            </a:r>
            <a:r>
              <a:rPr lang="en-US" sz="1900" dirty="0" smtClean="0">
                <a:latin typeface="Courier New" pitchFamily="49" charset="0"/>
                <a:cs typeface="Courier New" pitchFamily="49" charset="0"/>
                <a:sym typeface="Wingdings" pitchFamily="2" charset="2"/>
              </a:rPr>
              <a:t>;</a:t>
            </a:r>
          </a:p>
          <a:p>
            <a:pPr marL="0" indent="0">
              <a:buNone/>
            </a:pPr>
            <a:r>
              <a:rPr lang="en-US" sz="1900" dirty="0">
                <a:latin typeface="Courier New" pitchFamily="49" charset="0"/>
                <a:cs typeface="Courier New" pitchFamily="49" charset="0"/>
                <a:sym typeface="Wingdings" pitchFamily="2" charset="2"/>
              </a:rPr>
              <a:t>	</a:t>
            </a:r>
            <a:r>
              <a:rPr lang="en-US" sz="1900" dirty="0" smtClean="0">
                <a:latin typeface="Courier New" pitchFamily="49" charset="0"/>
                <a:cs typeface="Courier New" pitchFamily="49" charset="0"/>
                <a:sym typeface="Wingdings" pitchFamily="2" charset="2"/>
              </a:rPr>
              <a:t>	for (</a:t>
            </a:r>
            <a:r>
              <a:rPr lang="en-US" sz="1900" dirty="0" err="1" smtClean="0">
                <a:latin typeface="Courier New" pitchFamily="49" charset="0"/>
                <a:cs typeface="Courier New" pitchFamily="49" charset="0"/>
                <a:sym typeface="Wingdings" pitchFamily="2" charset="2"/>
              </a:rPr>
              <a:t>int</a:t>
            </a:r>
            <a:r>
              <a:rPr lang="en-US" sz="1900" dirty="0" smtClean="0">
                <a:latin typeface="Courier New" pitchFamily="49" charset="0"/>
                <a:cs typeface="Courier New" pitchFamily="49" charset="0"/>
                <a:sym typeface="Wingdings" pitchFamily="2" charset="2"/>
              </a:rPr>
              <a:t> </a:t>
            </a:r>
            <a:r>
              <a:rPr lang="en-US" sz="1900" dirty="0" err="1" smtClean="0">
                <a:latin typeface="Courier New" pitchFamily="49" charset="0"/>
                <a:cs typeface="Courier New" pitchFamily="49" charset="0"/>
                <a:sym typeface="Wingdings" pitchFamily="2" charset="2"/>
              </a:rPr>
              <a:t>i</a:t>
            </a:r>
            <a:r>
              <a:rPr lang="en-US" sz="1900" dirty="0" smtClean="0">
                <a:latin typeface="Courier New" pitchFamily="49" charset="0"/>
                <a:cs typeface="Courier New" pitchFamily="49" charset="0"/>
                <a:sym typeface="Wingdings" pitchFamily="2" charset="2"/>
              </a:rPr>
              <a:t> = 0; </a:t>
            </a:r>
            <a:r>
              <a:rPr lang="en-US" sz="1900" dirty="0" err="1" smtClean="0">
                <a:latin typeface="Courier New" pitchFamily="49" charset="0"/>
                <a:cs typeface="Courier New" pitchFamily="49" charset="0"/>
                <a:sym typeface="Wingdings" pitchFamily="2" charset="2"/>
              </a:rPr>
              <a:t>i</a:t>
            </a:r>
            <a:r>
              <a:rPr lang="en-US" sz="1900" dirty="0" smtClean="0">
                <a:latin typeface="Courier New" pitchFamily="49" charset="0"/>
                <a:cs typeface="Courier New" pitchFamily="49" charset="0"/>
                <a:sym typeface="Wingdings" pitchFamily="2" charset="2"/>
              </a:rPr>
              <a:t> &lt; n; </a:t>
            </a:r>
            <a:r>
              <a:rPr lang="en-US" sz="1900" dirty="0" err="1" smtClean="0">
                <a:latin typeface="Courier New" pitchFamily="49" charset="0"/>
                <a:cs typeface="Courier New" pitchFamily="49" charset="0"/>
                <a:sym typeface="Wingdings" pitchFamily="2" charset="2"/>
              </a:rPr>
              <a:t>i</a:t>
            </a:r>
            <a:r>
              <a:rPr lang="en-US" sz="1900" dirty="0" smtClean="0">
                <a:latin typeface="Courier New" pitchFamily="49" charset="0"/>
                <a:cs typeface="Courier New" pitchFamily="49" charset="0"/>
                <a:sym typeface="Wingdings" pitchFamily="2" charset="2"/>
              </a:rPr>
              <a:t>++) {</a:t>
            </a:r>
          </a:p>
          <a:p>
            <a:pPr marL="0" indent="0">
              <a:buNone/>
            </a:pPr>
            <a:r>
              <a:rPr lang="en-US" sz="1900" dirty="0">
                <a:latin typeface="Courier New" pitchFamily="49" charset="0"/>
                <a:cs typeface="Courier New" pitchFamily="49" charset="0"/>
                <a:sym typeface="Wingdings" pitchFamily="2" charset="2"/>
              </a:rPr>
              <a:t>	</a:t>
            </a:r>
            <a:r>
              <a:rPr lang="en-US" sz="1900" dirty="0" smtClean="0">
                <a:latin typeface="Courier New" pitchFamily="49" charset="0"/>
                <a:cs typeface="Courier New" pitchFamily="49" charset="0"/>
                <a:sym typeface="Wingdings" pitchFamily="2" charset="2"/>
              </a:rPr>
              <a:t>		______________________</a:t>
            </a:r>
          </a:p>
          <a:p>
            <a:pPr marL="0" indent="0">
              <a:buNone/>
            </a:pPr>
            <a:r>
              <a:rPr lang="en-US" sz="1900" dirty="0">
                <a:latin typeface="Courier New" pitchFamily="49" charset="0"/>
                <a:cs typeface="Courier New" pitchFamily="49" charset="0"/>
                <a:sym typeface="Wingdings" pitchFamily="2" charset="2"/>
              </a:rPr>
              <a:t>	</a:t>
            </a:r>
            <a:r>
              <a:rPr lang="en-US" sz="1900" dirty="0" smtClean="0">
                <a:latin typeface="Courier New" pitchFamily="49" charset="0"/>
                <a:cs typeface="Courier New" pitchFamily="49" charset="0"/>
                <a:sym typeface="Wingdings" pitchFamily="2" charset="2"/>
              </a:rPr>
              <a:t>		______________________</a:t>
            </a:r>
            <a:endParaRPr lang="en-US" sz="1900" dirty="0">
              <a:latin typeface="Courier New" pitchFamily="49" charset="0"/>
              <a:cs typeface="Courier New" pitchFamily="49" charset="0"/>
              <a:sym typeface="Wingdings" pitchFamily="2" charset="2"/>
            </a:endParaRPr>
          </a:p>
          <a:p>
            <a:pPr marL="0" indent="0">
              <a:buNone/>
            </a:pPr>
            <a:r>
              <a:rPr lang="en-US" sz="1900" dirty="0" smtClean="0">
                <a:latin typeface="Courier New" pitchFamily="49" charset="0"/>
                <a:cs typeface="Courier New" pitchFamily="49" charset="0"/>
                <a:sym typeface="Wingdings" pitchFamily="2" charset="2"/>
              </a:rPr>
              <a:t>			______________________</a:t>
            </a:r>
            <a:endParaRPr lang="en-US" sz="1900" dirty="0">
              <a:latin typeface="Courier New" pitchFamily="49" charset="0"/>
              <a:cs typeface="Courier New" pitchFamily="49" charset="0"/>
              <a:sym typeface="Wingdings" pitchFamily="2" charset="2"/>
            </a:endParaRPr>
          </a:p>
          <a:p>
            <a:pPr marL="0" indent="0">
              <a:buNone/>
            </a:pPr>
            <a:r>
              <a:rPr lang="en-US" sz="1900" dirty="0" smtClean="0">
                <a:latin typeface="Courier New" pitchFamily="49" charset="0"/>
                <a:cs typeface="Courier New" pitchFamily="49" charset="0"/>
                <a:sym typeface="Wingdings" pitchFamily="2" charset="2"/>
              </a:rPr>
              <a:t>			______________________</a:t>
            </a:r>
          </a:p>
          <a:p>
            <a:pPr marL="0" indent="0">
              <a:buNone/>
            </a:pPr>
            <a:r>
              <a:rPr lang="en-US" sz="1900" dirty="0">
                <a:latin typeface="Courier New" pitchFamily="49" charset="0"/>
                <a:cs typeface="Courier New" pitchFamily="49" charset="0"/>
                <a:sym typeface="Wingdings" pitchFamily="2" charset="2"/>
              </a:rPr>
              <a:t>	</a:t>
            </a:r>
            <a:r>
              <a:rPr lang="en-US" sz="1900" dirty="0" smtClean="0">
                <a:latin typeface="Courier New" pitchFamily="49" charset="0"/>
                <a:cs typeface="Courier New" pitchFamily="49" charset="0"/>
                <a:sym typeface="Wingdings" pitchFamily="2" charset="2"/>
              </a:rPr>
              <a:t>	}</a:t>
            </a:r>
          </a:p>
          <a:p>
            <a:pPr marL="0" indent="0">
              <a:buNone/>
            </a:pPr>
            <a:r>
              <a:rPr lang="en-US" sz="1900" dirty="0">
                <a:latin typeface="Courier New" pitchFamily="49" charset="0"/>
                <a:cs typeface="Courier New" pitchFamily="49" charset="0"/>
                <a:sym typeface="Wingdings" pitchFamily="2" charset="2"/>
              </a:rPr>
              <a:t>	</a:t>
            </a:r>
            <a:r>
              <a:rPr lang="en-US" sz="1900" dirty="0" smtClean="0">
                <a:latin typeface="Courier New" pitchFamily="49" charset="0"/>
                <a:cs typeface="Courier New" pitchFamily="49" charset="0"/>
                <a:sym typeface="Wingdings" pitchFamily="2" charset="2"/>
              </a:rPr>
              <a:t>}</a:t>
            </a:r>
            <a:endParaRPr lang="en-US" sz="1900" dirty="0">
              <a:latin typeface="Courier New" pitchFamily="49" charset="0"/>
              <a:cs typeface="Courier New" pitchFamily="49" charset="0"/>
              <a:sym typeface="Wingdings" pitchFamily="2" charset="2"/>
            </a:endParaRPr>
          </a:p>
          <a:p>
            <a:pPr marL="0" indent="0">
              <a:buNone/>
            </a:pPr>
            <a:endParaRPr lang="en-US" sz="2200" dirty="0" smtClean="0">
              <a:sym typeface="Wingdings" pitchFamily="2" charset="2"/>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
        <p:nvSpPr>
          <p:cNvPr id="7" name="TextBox 6"/>
          <p:cNvSpPr txBox="1"/>
          <p:nvPr/>
        </p:nvSpPr>
        <p:spPr>
          <a:xfrm>
            <a:off x="3276600" y="3178629"/>
            <a:ext cx="2166259" cy="1454244"/>
          </a:xfrm>
          <a:prstGeom prst="rect">
            <a:avLst/>
          </a:prstGeom>
          <a:noFill/>
        </p:spPr>
        <p:txBody>
          <a:bodyPr wrap="square" rtlCol="0">
            <a:spAutoFit/>
          </a:bodyPr>
          <a:lstStyle/>
          <a:p>
            <a:pPr>
              <a:spcBef>
                <a:spcPts val="456"/>
              </a:spcBef>
            </a:pPr>
            <a:r>
              <a:rPr lang="en-US" sz="1900" b="1" dirty="0" err="1" smtClean="0">
                <a:solidFill>
                  <a:srgbClr val="FF0000"/>
                </a:solidFill>
                <a:latin typeface="Courier New" pitchFamily="49" charset="0"/>
                <a:cs typeface="Courier New" pitchFamily="49" charset="0"/>
              </a:rPr>
              <a:t>tmpA</a:t>
            </a:r>
            <a:r>
              <a:rPr lang="en-US" sz="1900" b="1" dirty="0">
                <a:solidFill>
                  <a:srgbClr val="FF0000"/>
                </a:solidFill>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 A[</a:t>
            </a:r>
            <a:r>
              <a:rPr lang="en-US" sz="1900" b="1" dirty="0" err="1" smtClean="0">
                <a:solidFill>
                  <a:srgbClr val="FF0000"/>
                </a:solidFill>
                <a:latin typeface="Courier New" pitchFamily="49" charset="0"/>
                <a:cs typeface="Courier New" pitchFamily="49" charset="0"/>
              </a:rPr>
              <a:t>i</a:t>
            </a:r>
            <a:r>
              <a:rPr lang="en-US" sz="1900" b="1" dirty="0" smtClean="0">
                <a:solidFill>
                  <a:srgbClr val="FF0000"/>
                </a:solidFill>
                <a:latin typeface="Courier New" pitchFamily="49" charset="0"/>
                <a:cs typeface="Courier New" pitchFamily="49" charset="0"/>
              </a:rPr>
              <a:t>];</a:t>
            </a:r>
          </a:p>
          <a:p>
            <a:pPr>
              <a:spcBef>
                <a:spcPts val="456"/>
              </a:spcBef>
            </a:pPr>
            <a:r>
              <a:rPr lang="en-US" sz="1900" b="1" dirty="0" err="1" smtClean="0">
                <a:solidFill>
                  <a:srgbClr val="FF0000"/>
                </a:solidFill>
                <a:latin typeface="Courier New" pitchFamily="49" charset="0"/>
                <a:cs typeface="Courier New" pitchFamily="49" charset="0"/>
              </a:rPr>
              <a:t>tmpB</a:t>
            </a:r>
            <a:r>
              <a:rPr lang="en-US" sz="1900" b="1" dirty="0" smtClean="0">
                <a:solidFill>
                  <a:srgbClr val="FF0000"/>
                </a:solidFill>
                <a:latin typeface="Courier New" pitchFamily="49" charset="0"/>
                <a:cs typeface="Courier New" pitchFamily="49" charset="0"/>
              </a:rPr>
              <a:t> = B[</a:t>
            </a:r>
            <a:r>
              <a:rPr lang="en-US" sz="1900" b="1" dirty="0" err="1" smtClean="0">
                <a:solidFill>
                  <a:srgbClr val="FF0000"/>
                </a:solidFill>
                <a:latin typeface="Courier New" pitchFamily="49" charset="0"/>
                <a:cs typeface="Courier New" pitchFamily="49" charset="0"/>
              </a:rPr>
              <a:t>i</a:t>
            </a:r>
            <a:r>
              <a:rPr lang="en-US" sz="1900" b="1" dirty="0" smtClean="0">
                <a:solidFill>
                  <a:srgbClr val="FF0000"/>
                </a:solidFill>
                <a:latin typeface="Courier New" pitchFamily="49" charset="0"/>
                <a:cs typeface="Courier New" pitchFamily="49" charset="0"/>
              </a:rPr>
              <a:t>];</a:t>
            </a:r>
          </a:p>
          <a:p>
            <a:pPr>
              <a:spcBef>
                <a:spcPts val="456"/>
              </a:spcBef>
            </a:pPr>
            <a:r>
              <a:rPr lang="en-US" sz="1900" b="1" dirty="0" smtClean="0">
                <a:solidFill>
                  <a:srgbClr val="FF0000"/>
                </a:solidFill>
                <a:latin typeface="Courier New" pitchFamily="49" charset="0"/>
                <a:cs typeface="Courier New" pitchFamily="49" charset="0"/>
              </a:rPr>
              <a:t>B[</a:t>
            </a:r>
            <a:r>
              <a:rPr lang="en-US" sz="1900" b="1" dirty="0" err="1" smtClean="0">
                <a:solidFill>
                  <a:srgbClr val="FF0000"/>
                </a:solidFill>
                <a:latin typeface="Courier New" pitchFamily="49" charset="0"/>
                <a:cs typeface="Courier New" pitchFamily="49" charset="0"/>
              </a:rPr>
              <a:t>i</a:t>
            </a:r>
            <a:r>
              <a:rPr lang="en-US" sz="1900" b="1" dirty="0" smtClean="0">
                <a:solidFill>
                  <a:srgbClr val="FF0000"/>
                </a:solidFill>
                <a:latin typeface="Courier New" pitchFamily="49" charset="0"/>
                <a:cs typeface="Courier New" pitchFamily="49" charset="0"/>
              </a:rPr>
              <a:t>] = </a:t>
            </a:r>
            <a:r>
              <a:rPr lang="en-US" sz="1900" b="1" dirty="0" err="1" smtClean="0">
                <a:solidFill>
                  <a:srgbClr val="FF0000"/>
                </a:solidFill>
                <a:latin typeface="Courier New" pitchFamily="49" charset="0"/>
                <a:cs typeface="Courier New" pitchFamily="49" charset="0"/>
              </a:rPr>
              <a:t>tmpA</a:t>
            </a:r>
            <a:r>
              <a:rPr lang="en-US" sz="1900" b="1" dirty="0" smtClean="0">
                <a:solidFill>
                  <a:srgbClr val="FF0000"/>
                </a:solidFill>
                <a:latin typeface="Courier New" pitchFamily="49" charset="0"/>
                <a:cs typeface="Courier New" pitchFamily="49" charset="0"/>
              </a:rPr>
              <a:t>;</a:t>
            </a:r>
          </a:p>
          <a:p>
            <a:pPr>
              <a:spcBef>
                <a:spcPts val="456"/>
              </a:spcBef>
            </a:pPr>
            <a:r>
              <a:rPr lang="en-US" sz="1900" b="1" dirty="0" smtClean="0">
                <a:solidFill>
                  <a:srgbClr val="FF0000"/>
                </a:solidFill>
                <a:latin typeface="Courier New" pitchFamily="49" charset="0"/>
                <a:cs typeface="Courier New" pitchFamily="49" charset="0"/>
              </a:rPr>
              <a:t>A[</a:t>
            </a:r>
            <a:r>
              <a:rPr lang="en-US" sz="1900" b="1" dirty="0" err="1" smtClean="0">
                <a:solidFill>
                  <a:srgbClr val="FF0000"/>
                </a:solidFill>
                <a:latin typeface="Courier New" pitchFamily="49" charset="0"/>
                <a:cs typeface="Courier New" pitchFamily="49" charset="0"/>
              </a:rPr>
              <a:t>i</a:t>
            </a:r>
            <a:r>
              <a:rPr lang="en-US" sz="1900" b="1" dirty="0" smtClean="0">
                <a:solidFill>
                  <a:srgbClr val="FF0000"/>
                </a:solidFill>
                <a:latin typeface="Courier New" pitchFamily="49" charset="0"/>
                <a:cs typeface="Courier New" pitchFamily="49" charset="0"/>
              </a:rPr>
              <a:t>] = </a:t>
            </a:r>
            <a:r>
              <a:rPr lang="en-US" sz="1900" b="1" dirty="0" err="1" smtClean="0">
                <a:solidFill>
                  <a:srgbClr val="FF0000"/>
                </a:solidFill>
                <a:latin typeface="Courier New" pitchFamily="49" charset="0"/>
                <a:cs typeface="Courier New" pitchFamily="49" charset="0"/>
              </a:rPr>
              <a:t>tmpB</a:t>
            </a:r>
            <a:r>
              <a:rPr lang="en-US" sz="1900" b="1" dirty="0" smtClean="0">
                <a:solidFill>
                  <a:srgbClr val="FF0000"/>
                </a:solidFill>
                <a:latin typeface="Courier New" pitchFamily="49" charset="0"/>
                <a:cs typeface="Courier New" pitchFamily="49" charset="0"/>
              </a:rPr>
              <a:t>;</a:t>
            </a:r>
            <a:endParaRPr lang="en-US" sz="1900" b="1" dirty="0">
              <a:solidFill>
                <a:srgbClr val="FF0000"/>
              </a:solidFill>
              <a:latin typeface="Courier New" pitchFamily="49" charset="0"/>
              <a:cs typeface="Courier New" pitchFamily="49" charset="0"/>
            </a:endParaRPr>
          </a:p>
        </p:txBody>
      </p:sp>
      <p:sp>
        <p:nvSpPr>
          <p:cNvPr id="8" name="TextBox 7"/>
          <p:cNvSpPr txBox="1"/>
          <p:nvPr/>
        </p:nvSpPr>
        <p:spPr>
          <a:xfrm>
            <a:off x="6455229" y="3178629"/>
            <a:ext cx="1774372" cy="1454244"/>
          </a:xfrm>
          <a:prstGeom prst="rect">
            <a:avLst/>
          </a:prstGeom>
          <a:noFill/>
        </p:spPr>
        <p:txBody>
          <a:bodyPr wrap="square" rtlCol="0">
            <a:spAutoFit/>
          </a:bodyPr>
          <a:lstStyle/>
          <a:p>
            <a:pPr marL="285750" indent="-285750">
              <a:spcBef>
                <a:spcPts val="456"/>
              </a:spcBef>
              <a:buFont typeface="Wingdings"/>
              <a:buChar char="ß"/>
            </a:pPr>
            <a:r>
              <a:rPr lang="en-US" sz="1900" dirty="0" smtClean="0">
                <a:solidFill>
                  <a:srgbClr val="FF0000"/>
                </a:solidFill>
                <a:sym typeface="Wingdings" pitchFamily="2" charset="2"/>
              </a:rPr>
              <a:t>Read A[</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p>
          <a:p>
            <a:pPr marL="285750" indent="-285750">
              <a:spcBef>
                <a:spcPts val="456"/>
              </a:spcBef>
              <a:buFont typeface="Wingdings"/>
              <a:buChar char="ß"/>
            </a:pPr>
            <a:r>
              <a:rPr lang="en-US" sz="1900" dirty="0" smtClean="0">
                <a:solidFill>
                  <a:srgbClr val="FF0000"/>
                </a:solidFill>
                <a:sym typeface="Wingdings" pitchFamily="2" charset="2"/>
              </a:rPr>
              <a:t>Read B[</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p>
          <a:p>
            <a:pPr marL="285750" indent="-285750">
              <a:spcBef>
                <a:spcPts val="456"/>
              </a:spcBef>
              <a:buFont typeface="Wingdings"/>
              <a:buChar char="ß"/>
            </a:pPr>
            <a:r>
              <a:rPr lang="en-US" sz="1900" dirty="0" smtClean="0">
                <a:solidFill>
                  <a:srgbClr val="FF0000"/>
                </a:solidFill>
                <a:sym typeface="Wingdings" pitchFamily="2" charset="2"/>
              </a:rPr>
              <a:t>Write B[</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p>
          <a:p>
            <a:pPr marL="285750" indent="-285750">
              <a:spcBef>
                <a:spcPts val="456"/>
              </a:spcBef>
              <a:buFont typeface="Wingdings"/>
              <a:buChar char="ß"/>
            </a:pPr>
            <a:r>
              <a:rPr lang="en-US" sz="1900" dirty="0" smtClean="0">
                <a:solidFill>
                  <a:srgbClr val="FF0000"/>
                </a:solidFill>
                <a:sym typeface="Wingdings" pitchFamily="2" charset="2"/>
              </a:rPr>
              <a:t>Write A[</a:t>
            </a:r>
            <a:r>
              <a:rPr lang="en-US" sz="1900" dirty="0" err="1" smtClean="0">
                <a:solidFill>
                  <a:srgbClr val="FF0000"/>
                </a:solidFill>
                <a:sym typeface="Wingdings" pitchFamily="2" charset="2"/>
              </a:rPr>
              <a:t>i</a:t>
            </a:r>
            <a:r>
              <a:rPr lang="en-US" sz="1900" dirty="0" smtClean="0">
                <a:solidFill>
                  <a:srgbClr val="FF0000"/>
                </a:solidFill>
                <a:sym typeface="Wingdings" pitchFamily="2" charset="2"/>
              </a:rPr>
              <a:t>]</a:t>
            </a:r>
            <a:endParaRPr lang="en-US" sz="1900" dirty="0">
              <a:solidFill>
                <a:srgbClr val="FF0000"/>
              </a:solidFill>
            </a:endParaRPr>
          </a:p>
        </p:txBody>
      </p:sp>
    </p:spTree>
    <p:extLst>
      <p:ext uri="{BB962C8B-B14F-4D97-AF65-F5344CB8AC3E}">
        <p14:creationId xmlns:p14="http://schemas.microsoft.com/office/powerpoint/2010/main" val="188058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2 (Sp13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0" indent="0">
              <a:lnSpc>
                <a:spcPct val="90000"/>
              </a:lnSpc>
              <a:buNone/>
            </a:pPr>
            <a:r>
              <a:rPr lang="en-US" sz="2400" dirty="0" smtClean="0"/>
              <a:t>32-bit MIPS, 4 </a:t>
            </a:r>
            <a:r>
              <a:rPr lang="en-US" sz="2400" dirty="0" err="1" smtClean="0"/>
              <a:t>GiB</a:t>
            </a:r>
            <a:r>
              <a:rPr lang="en-US" sz="2400" dirty="0" smtClean="0"/>
              <a:t> memory, single L1$ of size </a:t>
            </a:r>
            <a:r>
              <a:rPr lang="en-US" sz="2400" b="1" i="1" dirty="0" smtClean="0"/>
              <a:t>C</a:t>
            </a:r>
            <a:r>
              <a:rPr lang="en-US" sz="2400" dirty="0" smtClean="0"/>
              <a:t> with block size </a:t>
            </a:r>
            <a:r>
              <a:rPr lang="en-US" sz="2400" b="1" i="1" dirty="0" smtClean="0"/>
              <a:t>K</a:t>
            </a:r>
            <a:r>
              <a:rPr lang="en-US" sz="2400" dirty="0" smtClean="0"/>
              <a:t> (</a:t>
            </a:r>
            <a:r>
              <a:rPr lang="en-US" sz="2400" b="1" i="1" dirty="0" smtClean="0"/>
              <a:t>C</a:t>
            </a:r>
            <a:r>
              <a:rPr lang="en-US" sz="2400" dirty="0"/>
              <a:t> </a:t>
            </a:r>
            <a:r>
              <a:rPr lang="en-US" sz="2400" dirty="0" smtClean="0">
                <a:latin typeface="Calibri"/>
              </a:rPr>
              <a:t>≥ </a:t>
            </a:r>
            <a:r>
              <a:rPr lang="en-US" sz="2400" b="1" i="1" dirty="0" smtClean="0"/>
              <a:t>K</a:t>
            </a:r>
            <a:r>
              <a:rPr lang="en-US" sz="2400" dirty="0" smtClean="0"/>
              <a:t> and a power of 2).</a:t>
            </a:r>
          </a:p>
          <a:p>
            <a:pPr marL="0" indent="0">
              <a:lnSpc>
                <a:spcPct val="90000"/>
              </a:lnSpc>
              <a:buNone/>
            </a:pPr>
            <a:r>
              <a:rPr lang="en-US" sz="2400" b="1" dirty="0" smtClean="0"/>
              <a:t>A</a:t>
            </a:r>
            <a:r>
              <a:rPr lang="en-US" sz="2400" dirty="0" smtClean="0"/>
              <a:t>, </a:t>
            </a:r>
            <a:r>
              <a:rPr lang="en-US" sz="2400" b="1" dirty="0" smtClean="0"/>
              <a:t>B</a:t>
            </a:r>
            <a:r>
              <a:rPr lang="en-US" sz="2400" dirty="0" smtClean="0"/>
              <a:t> are arrays in different </a:t>
            </a:r>
            <a:r>
              <a:rPr lang="en-US" sz="2400" dirty="0"/>
              <a:t>places of </a:t>
            </a:r>
            <a:r>
              <a:rPr lang="en-US" sz="2400" dirty="0" smtClean="0"/>
              <a:t>memory of </a:t>
            </a:r>
            <a:r>
              <a:rPr lang="en-US" sz="2400" dirty="0"/>
              <a:t>equal </a:t>
            </a:r>
            <a:r>
              <a:rPr lang="en-US" sz="2400" dirty="0" smtClean="0"/>
              <a:t>size </a:t>
            </a:r>
            <a:r>
              <a:rPr lang="en-US" sz="2400" b="1" dirty="0" smtClean="0"/>
              <a:t>n</a:t>
            </a:r>
            <a:r>
              <a:rPr lang="en-US" sz="2400" dirty="0" smtClean="0"/>
              <a:t> (power </a:t>
            </a:r>
            <a:r>
              <a:rPr lang="en-US" sz="2400" dirty="0"/>
              <a:t>of 2 </a:t>
            </a:r>
            <a:r>
              <a:rPr lang="en-US" sz="2400" dirty="0" smtClean="0"/>
              <a:t>and </a:t>
            </a:r>
            <a:r>
              <a:rPr lang="en-US" sz="2400" dirty="0"/>
              <a:t>a </a:t>
            </a:r>
            <a:r>
              <a:rPr lang="en-US" sz="2400" dirty="0" smtClean="0"/>
              <a:t>[natural #] multiple </a:t>
            </a:r>
            <a:r>
              <a:rPr lang="en-US" sz="2400" dirty="0"/>
              <a:t>of </a:t>
            </a:r>
            <a:r>
              <a:rPr lang="en-US" sz="2400" b="1" i="1" dirty="0" smtClean="0"/>
              <a:t>C</a:t>
            </a:r>
            <a:r>
              <a:rPr lang="en-US" sz="2400" dirty="0" smtClean="0"/>
              <a:t>), block aligned.</a:t>
            </a:r>
          </a:p>
          <a:p>
            <a:pPr marL="457200" indent="-457200">
              <a:spcBef>
                <a:spcPts val="1200"/>
              </a:spcBef>
              <a:buFont typeface="+mj-lt"/>
              <a:buAutoNum type="alphaLcParenR" startAt="4"/>
            </a:pPr>
            <a:r>
              <a:rPr lang="en-US" sz="2200" dirty="0" smtClean="0"/>
              <a:t>What is the </a:t>
            </a:r>
            <a:r>
              <a:rPr lang="en-US" sz="2200" i="1" dirty="0" smtClean="0"/>
              <a:t>worst</a:t>
            </a:r>
            <a:r>
              <a:rPr lang="en-US" sz="2200" dirty="0" smtClean="0"/>
              <a:t> </a:t>
            </a:r>
            <a:r>
              <a:rPr lang="en-US" sz="2200" dirty="0" err="1" smtClean="0"/>
              <a:t>hit:miss</a:t>
            </a:r>
            <a:r>
              <a:rPr lang="en-US" sz="2200" dirty="0" smtClean="0"/>
              <a:t> ratio for </a:t>
            </a:r>
            <a:r>
              <a:rPr lang="en-US" sz="2200" dirty="0" err="1" smtClean="0"/>
              <a:t>SwapRight</a:t>
            </a:r>
            <a:r>
              <a:rPr lang="en-US" sz="2200" dirty="0" smtClean="0"/>
              <a:t>? </a:t>
            </a:r>
          </a:p>
          <a:p>
            <a:pPr marL="0" indent="0">
              <a:spcBef>
                <a:spcPts val="1200"/>
              </a:spcBef>
              <a:buNone/>
            </a:pPr>
            <a:r>
              <a:rPr lang="en-US" sz="2200" dirty="0"/>
              <a:t>	</a:t>
            </a:r>
            <a:r>
              <a:rPr lang="en-US" sz="2200" dirty="0" smtClean="0"/>
              <a:t>Worst case is A[</a:t>
            </a:r>
            <a:r>
              <a:rPr lang="en-US" sz="2200" dirty="0" err="1" smtClean="0"/>
              <a:t>i</a:t>
            </a:r>
            <a:r>
              <a:rPr lang="en-US" sz="2200" dirty="0" smtClean="0"/>
              <a:t>] and B[</a:t>
            </a:r>
            <a:r>
              <a:rPr lang="en-US" sz="2200" dirty="0" err="1" smtClean="0"/>
              <a:t>i</a:t>
            </a:r>
            <a:r>
              <a:rPr lang="en-US" sz="2200" dirty="0" smtClean="0"/>
              <a:t>] map to same slot (conflict).</a:t>
            </a:r>
          </a:p>
          <a:p>
            <a:pPr marL="0" indent="0">
              <a:buNone/>
            </a:pPr>
            <a:r>
              <a:rPr lang="en-US" sz="2200" dirty="0"/>
              <a:t>	</a:t>
            </a:r>
            <a:r>
              <a:rPr lang="en-US" sz="2200" dirty="0" smtClean="0"/>
              <a:t>Rd A, Rd B, </a:t>
            </a:r>
            <a:r>
              <a:rPr lang="en-US" sz="2200" dirty="0" err="1" smtClean="0"/>
              <a:t>Wr</a:t>
            </a:r>
            <a:r>
              <a:rPr lang="en-US" sz="2200" dirty="0" smtClean="0"/>
              <a:t> B, </a:t>
            </a:r>
            <a:r>
              <a:rPr lang="en-US" sz="2200" dirty="0" err="1" smtClean="0"/>
              <a:t>Wr</a:t>
            </a:r>
            <a:r>
              <a:rPr lang="en-US" sz="2200" dirty="0" smtClean="0"/>
              <a:t> A 	</a:t>
            </a:r>
            <a:r>
              <a:rPr lang="en-US" sz="2200" dirty="0" smtClean="0">
                <a:sym typeface="Wingdings" pitchFamily="2" charset="2"/>
              </a:rPr>
              <a:t> Miss, Miss, Hit, Miss (1</a:t>
            </a:r>
            <a:r>
              <a:rPr lang="en-US" sz="2200" baseline="30000" dirty="0" smtClean="0">
                <a:sym typeface="Wingdings" pitchFamily="2" charset="2"/>
              </a:rPr>
              <a:t>st</a:t>
            </a:r>
            <a:r>
              <a:rPr lang="en-US" sz="2200" dirty="0" smtClean="0">
                <a:sym typeface="Wingdings" pitchFamily="2" charset="2"/>
              </a:rPr>
              <a:t> time)</a:t>
            </a:r>
          </a:p>
          <a:p>
            <a:pPr marL="0" indent="0">
              <a:buNone/>
            </a:pPr>
            <a:r>
              <a:rPr lang="en-US" sz="2200" dirty="0">
                <a:sym typeface="Wingdings" pitchFamily="2" charset="2"/>
              </a:rPr>
              <a:t>	</a:t>
            </a:r>
            <a:r>
              <a:rPr lang="en-US" sz="2200" dirty="0" smtClean="0">
                <a:sym typeface="Wingdings" pitchFamily="2" charset="2"/>
              </a:rPr>
              <a:t>			 Hit, Miss, Hit, Miss (</a:t>
            </a:r>
            <a:r>
              <a:rPr lang="en-US" sz="2200" b="1" i="1" dirty="0" smtClean="0">
                <a:sym typeface="Wingdings" pitchFamily="2" charset="2"/>
              </a:rPr>
              <a:t>K</a:t>
            </a:r>
            <a:r>
              <a:rPr lang="en-US" sz="2200" dirty="0" smtClean="0">
                <a:sym typeface="Wingdings" pitchFamily="2" charset="2"/>
              </a:rPr>
              <a:t>-1 times)</a:t>
            </a:r>
          </a:p>
          <a:p>
            <a:pPr marL="0" indent="0">
              <a:buNone/>
            </a:pPr>
            <a:r>
              <a:rPr lang="en-US" sz="2200" dirty="0">
                <a:sym typeface="Wingdings" pitchFamily="2" charset="2"/>
              </a:rPr>
              <a:t>	</a:t>
            </a:r>
            <a:r>
              <a:rPr lang="en-US" sz="2200" dirty="0" smtClean="0">
                <a:sym typeface="Wingdings" pitchFamily="2" charset="2"/>
              </a:rPr>
              <a:t>Per block:</a:t>
            </a:r>
          </a:p>
          <a:p>
            <a:pPr marL="0" indent="0">
              <a:buNone/>
            </a:pPr>
            <a:r>
              <a:rPr lang="en-US" sz="2200" dirty="0">
                <a:sym typeface="Wingdings" pitchFamily="2" charset="2"/>
              </a:rPr>
              <a:t>	</a:t>
            </a:r>
            <a:r>
              <a:rPr lang="en-US" sz="2200" dirty="0" smtClean="0">
                <a:sym typeface="Wingdings" pitchFamily="2" charset="2"/>
              </a:rPr>
              <a:t>	(</a:t>
            </a:r>
            <a:r>
              <a:rPr lang="en-US" sz="2200" b="1" i="1" dirty="0" smtClean="0">
                <a:sym typeface="Wingdings" pitchFamily="2" charset="2"/>
              </a:rPr>
              <a:t>K</a:t>
            </a:r>
            <a:r>
              <a:rPr lang="en-US" sz="2200" dirty="0" smtClean="0">
                <a:sym typeface="Wingdings" pitchFamily="2" charset="2"/>
              </a:rPr>
              <a:t>-1)*2+1:(</a:t>
            </a:r>
            <a:r>
              <a:rPr lang="en-US" sz="2200" b="1" i="1" dirty="0" smtClean="0">
                <a:sym typeface="Wingdings" pitchFamily="2" charset="2"/>
              </a:rPr>
              <a:t>K</a:t>
            </a:r>
            <a:r>
              <a:rPr lang="en-US" sz="2200" dirty="0" smtClean="0">
                <a:sym typeface="Wingdings" pitchFamily="2" charset="2"/>
              </a:rPr>
              <a:t>-1)*2+3 = </a:t>
            </a:r>
            <a:r>
              <a:rPr lang="en-US" sz="2200" dirty="0" smtClean="0">
                <a:solidFill>
                  <a:srgbClr val="FF0000"/>
                </a:solidFill>
                <a:sym typeface="Wingdings" pitchFamily="2" charset="2"/>
              </a:rPr>
              <a:t>2</a:t>
            </a:r>
            <a:r>
              <a:rPr lang="en-US" sz="2200" b="1" i="1" dirty="0" smtClean="0">
                <a:solidFill>
                  <a:srgbClr val="FF0000"/>
                </a:solidFill>
                <a:sym typeface="Wingdings" pitchFamily="2" charset="2"/>
              </a:rPr>
              <a:t>K</a:t>
            </a:r>
            <a:r>
              <a:rPr lang="en-US" sz="2200" dirty="0" smtClean="0">
                <a:solidFill>
                  <a:srgbClr val="FF0000"/>
                </a:solidFill>
                <a:sym typeface="Wingdings" pitchFamily="2" charset="2"/>
              </a:rPr>
              <a:t>-1:2</a:t>
            </a:r>
            <a:r>
              <a:rPr lang="en-US" sz="2200" b="1" i="1" dirty="0" smtClean="0">
                <a:solidFill>
                  <a:srgbClr val="FF0000"/>
                </a:solidFill>
                <a:sym typeface="Wingdings" pitchFamily="2" charset="2"/>
              </a:rPr>
              <a:t>K</a:t>
            </a:r>
            <a:r>
              <a:rPr lang="en-US" sz="2200" dirty="0" smtClean="0">
                <a:solidFill>
                  <a:srgbClr val="FF0000"/>
                </a:solidFill>
                <a:sym typeface="Wingdings" pitchFamily="2" charset="2"/>
              </a:rPr>
              <a:t>+1</a:t>
            </a:r>
            <a:endParaRPr lang="en-US" sz="1900" dirty="0">
              <a:solidFill>
                <a:srgbClr val="FF0000"/>
              </a:solidFill>
              <a:sym typeface="Wingdings" pitchFamily="2" charset="2"/>
            </a:endParaRP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extLst>
      <p:ext uri="{BB962C8B-B14F-4D97-AF65-F5344CB8AC3E}">
        <p14:creationId xmlns:p14="http://schemas.microsoft.com/office/powerpoint/2010/main" val="12815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2 (Sp13 Final)</a:t>
            </a:r>
            <a:endParaRPr lang="en-US" dirty="0">
              <a:solidFill>
                <a:schemeClr val="accent1"/>
              </a:solidFill>
            </a:endParaRPr>
          </a:p>
        </p:txBody>
      </p:sp>
      <p:sp>
        <p:nvSpPr>
          <p:cNvPr id="3" name="Content Placeholder 2"/>
          <p:cNvSpPr>
            <a:spLocks noGrp="1"/>
          </p:cNvSpPr>
          <p:nvPr>
            <p:ph idx="1"/>
          </p:nvPr>
        </p:nvSpPr>
        <p:spPr>
          <a:xfrm>
            <a:off x="457200" y="1280160"/>
            <a:ext cx="8229600" cy="5212080"/>
          </a:xfrm>
        </p:spPr>
        <p:txBody>
          <a:bodyPr>
            <a:normAutofit/>
          </a:bodyPr>
          <a:lstStyle/>
          <a:p>
            <a:pPr marL="457200" indent="-457200">
              <a:spcBef>
                <a:spcPts val="1200"/>
              </a:spcBef>
              <a:buFont typeface="+mj-lt"/>
              <a:buAutoNum type="alphaLcParenR" startAt="5"/>
            </a:pPr>
            <a:r>
              <a:rPr lang="en-US" sz="2200" dirty="0" smtClean="0"/>
              <a:t>Change the cache to be </a:t>
            </a:r>
            <a:r>
              <a:rPr lang="en-US" sz="2200" b="1" dirty="0" smtClean="0"/>
              <a:t>2-way set-associative</a:t>
            </a:r>
            <a:r>
              <a:rPr lang="en-US" sz="2200" dirty="0" smtClean="0"/>
              <a:t>.  Cache size </a:t>
            </a:r>
            <a:r>
              <a:rPr lang="en-US" sz="2200" b="1" i="1" dirty="0" smtClean="0"/>
              <a:t>C</a:t>
            </a:r>
            <a:r>
              <a:rPr lang="en-US" sz="2200" dirty="0" smtClean="0"/>
              <a:t>, block size </a:t>
            </a:r>
            <a:r>
              <a:rPr lang="en-US" sz="2200" b="1" i="1" dirty="0" smtClean="0"/>
              <a:t>K</a:t>
            </a:r>
            <a:r>
              <a:rPr lang="en-US" sz="2200" dirty="0" smtClean="0"/>
              <a:t>.  What is the </a:t>
            </a:r>
            <a:r>
              <a:rPr lang="en-US" sz="2200" i="1" dirty="0" smtClean="0"/>
              <a:t>worst</a:t>
            </a:r>
            <a:r>
              <a:rPr lang="en-US" sz="2200" dirty="0" smtClean="0"/>
              <a:t> </a:t>
            </a:r>
            <a:r>
              <a:rPr lang="en-US" sz="2200" dirty="0" err="1" smtClean="0"/>
              <a:t>hit:miss</a:t>
            </a:r>
            <a:r>
              <a:rPr lang="en-US" sz="2200" dirty="0" smtClean="0"/>
              <a:t> ratio for </a:t>
            </a:r>
            <a:r>
              <a:rPr lang="en-US" sz="2200" dirty="0" err="1" smtClean="0"/>
              <a:t>SwapLeft</a:t>
            </a:r>
            <a:r>
              <a:rPr lang="en-US" sz="2200" dirty="0" smtClean="0"/>
              <a:t> with the following replacement policies?</a:t>
            </a:r>
          </a:p>
          <a:p>
            <a:pPr>
              <a:spcBef>
                <a:spcPts val="1200"/>
              </a:spcBef>
            </a:pPr>
            <a:r>
              <a:rPr lang="en-US" sz="2200" dirty="0" smtClean="0"/>
              <a:t>LRU and an </a:t>
            </a:r>
            <a:r>
              <a:rPr lang="en-US" sz="2200" u="sng" dirty="0" smtClean="0"/>
              <a:t>empty cache</a:t>
            </a:r>
          </a:p>
          <a:p>
            <a:pPr marL="0" indent="0">
              <a:spcBef>
                <a:spcPts val="1200"/>
              </a:spcBef>
              <a:buNone/>
            </a:pPr>
            <a:r>
              <a:rPr lang="en-US" sz="2200" dirty="0" smtClean="0"/>
              <a:t>	Even if A[</a:t>
            </a:r>
            <a:r>
              <a:rPr lang="en-US" sz="2200" dirty="0" err="1" smtClean="0"/>
              <a:t>i</a:t>
            </a:r>
            <a:r>
              <a:rPr lang="en-US" sz="2200" dirty="0" smtClean="0"/>
              <a:t>] and B[</a:t>
            </a:r>
            <a:r>
              <a:rPr lang="en-US" sz="2200" dirty="0" err="1" smtClean="0"/>
              <a:t>i</a:t>
            </a:r>
            <a:r>
              <a:rPr lang="en-US" sz="2200" dirty="0" smtClean="0"/>
              <a:t>] map to same set, they can both co-exist.</a:t>
            </a:r>
            <a:endParaRPr lang="en-US" sz="2200" dirty="0"/>
          </a:p>
          <a:p>
            <a:pPr marL="0" indent="0">
              <a:buNone/>
            </a:pPr>
            <a:r>
              <a:rPr lang="en-US" sz="2200" dirty="0" smtClean="0"/>
              <a:t>	Rd </a:t>
            </a:r>
            <a:r>
              <a:rPr lang="en-US" sz="2200" dirty="0"/>
              <a:t>A, Rd B, </a:t>
            </a:r>
            <a:r>
              <a:rPr lang="en-US" sz="2200" dirty="0" err="1"/>
              <a:t>Wr</a:t>
            </a:r>
            <a:r>
              <a:rPr lang="en-US" sz="2200" dirty="0"/>
              <a:t> A, </a:t>
            </a:r>
            <a:r>
              <a:rPr lang="en-US" sz="2200" dirty="0" err="1"/>
              <a:t>Wr</a:t>
            </a:r>
            <a:r>
              <a:rPr lang="en-US" sz="2200" dirty="0"/>
              <a:t> B 	</a:t>
            </a:r>
            <a:r>
              <a:rPr lang="en-US" sz="2200" dirty="0">
                <a:sym typeface="Wingdings" pitchFamily="2" charset="2"/>
              </a:rPr>
              <a:t> Miss, Miss, Hit, Hit (1</a:t>
            </a:r>
            <a:r>
              <a:rPr lang="en-US" sz="2200" baseline="30000" dirty="0">
                <a:sym typeface="Wingdings" pitchFamily="2" charset="2"/>
              </a:rPr>
              <a:t>st</a:t>
            </a:r>
            <a:r>
              <a:rPr lang="en-US" sz="2200" dirty="0">
                <a:sym typeface="Wingdings" pitchFamily="2" charset="2"/>
              </a:rPr>
              <a:t> time)</a:t>
            </a:r>
          </a:p>
          <a:p>
            <a:pPr marL="0" indent="0">
              <a:buNone/>
            </a:pPr>
            <a:r>
              <a:rPr lang="en-US" sz="2200" dirty="0">
                <a:sym typeface="Wingdings" pitchFamily="2" charset="2"/>
              </a:rPr>
              <a:t>				 Hit, Hit, Hit, Hit </a:t>
            </a:r>
            <a:r>
              <a:rPr lang="en-US" sz="2200" dirty="0" smtClean="0">
                <a:sym typeface="Wingdings" pitchFamily="2" charset="2"/>
              </a:rPr>
              <a:t>(</a:t>
            </a:r>
            <a:r>
              <a:rPr lang="en-US" sz="2200" b="1" i="1" dirty="0" smtClean="0">
                <a:sym typeface="Wingdings" pitchFamily="2" charset="2"/>
              </a:rPr>
              <a:t>K</a:t>
            </a:r>
            <a:r>
              <a:rPr lang="en-US" sz="2200" dirty="0" smtClean="0">
                <a:sym typeface="Wingdings" pitchFamily="2" charset="2"/>
              </a:rPr>
              <a:t>-1 </a:t>
            </a:r>
            <a:r>
              <a:rPr lang="en-US" sz="2200" dirty="0">
                <a:sym typeface="Wingdings" pitchFamily="2" charset="2"/>
              </a:rPr>
              <a:t>times in block)</a:t>
            </a:r>
          </a:p>
          <a:p>
            <a:pPr marL="0" indent="0">
              <a:spcBef>
                <a:spcPts val="1200"/>
              </a:spcBef>
              <a:buNone/>
            </a:pPr>
            <a:r>
              <a:rPr lang="en-US" sz="2200" dirty="0" smtClean="0"/>
              <a:t>	So </a:t>
            </a:r>
            <a:r>
              <a:rPr lang="en-US" sz="2200" dirty="0" smtClean="0">
                <a:solidFill>
                  <a:srgbClr val="FF0000"/>
                </a:solidFill>
                <a:sym typeface="Wingdings" pitchFamily="2" charset="2"/>
              </a:rPr>
              <a:t>2</a:t>
            </a:r>
            <a:r>
              <a:rPr lang="en-US" sz="2200" b="1" i="1" dirty="0" smtClean="0">
                <a:solidFill>
                  <a:srgbClr val="FF0000"/>
                </a:solidFill>
                <a:sym typeface="Wingdings" pitchFamily="2" charset="2"/>
              </a:rPr>
              <a:t>K</a:t>
            </a:r>
            <a:r>
              <a:rPr lang="en-US" sz="2200" dirty="0" smtClean="0">
                <a:solidFill>
                  <a:srgbClr val="FF0000"/>
                </a:solidFill>
                <a:sym typeface="Wingdings" pitchFamily="2" charset="2"/>
              </a:rPr>
              <a:t>-1:1</a:t>
            </a:r>
            <a:r>
              <a:rPr lang="en-US" sz="2200" dirty="0" smtClean="0">
                <a:sym typeface="Wingdings" pitchFamily="2" charset="2"/>
              </a:rPr>
              <a:t> (from part (a))</a:t>
            </a:r>
            <a:endParaRPr lang="en-US" sz="2200" dirty="0" smtClean="0"/>
          </a:p>
          <a:p>
            <a:pPr>
              <a:spcBef>
                <a:spcPts val="1200"/>
              </a:spcBef>
            </a:pPr>
            <a:r>
              <a:rPr lang="en-US" sz="2200" dirty="0" smtClean="0"/>
              <a:t>MRU and a </a:t>
            </a:r>
            <a:r>
              <a:rPr lang="en-US" sz="2200" u="sng" dirty="0" smtClean="0"/>
              <a:t>full cache</a:t>
            </a:r>
          </a:p>
          <a:p>
            <a:pPr marL="0" indent="0">
              <a:spcBef>
                <a:spcPts val="1200"/>
              </a:spcBef>
              <a:buNone/>
            </a:pPr>
            <a:r>
              <a:rPr lang="en-US" sz="2200" dirty="0" smtClean="0"/>
              <a:t>	Because cache is full, acts just like direct-mapped.</a:t>
            </a:r>
          </a:p>
          <a:p>
            <a:pPr marL="0" indent="0">
              <a:spcBef>
                <a:spcPts val="1200"/>
              </a:spcBef>
              <a:buNone/>
            </a:pPr>
            <a:r>
              <a:rPr lang="en-US" sz="2200" dirty="0"/>
              <a:t>	</a:t>
            </a:r>
            <a:r>
              <a:rPr lang="en-US" sz="2200" dirty="0" smtClean="0"/>
              <a:t>So </a:t>
            </a:r>
            <a:r>
              <a:rPr lang="en-US" sz="2200" dirty="0" smtClean="0">
                <a:solidFill>
                  <a:srgbClr val="FF0000"/>
                </a:solidFill>
              </a:rPr>
              <a:t>0:&lt;anything&gt;</a:t>
            </a:r>
            <a:r>
              <a:rPr lang="en-US" sz="2200" dirty="0" smtClean="0"/>
              <a:t> (same as part (b))</a:t>
            </a:r>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9694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a:xfrm>
            <a:off x="457200" y="274320"/>
            <a:ext cx="8229600" cy="1143000"/>
          </a:xfrm>
        </p:spPr>
        <p:txBody>
          <a:bodyPr/>
          <a:lstStyle/>
          <a:p>
            <a:pPr eaLnBrk="1" hangingPunct="1"/>
            <a:r>
              <a:rPr lang="en-US" dirty="0" smtClean="0">
                <a:solidFill>
                  <a:schemeClr val="accent1"/>
                </a:solidFill>
              </a:rPr>
              <a:t>Summary</a:t>
            </a:r>
          </a:p>
        </p:txBody>
      </p:sp>
      <p:sp>
        <p:nvSpPr>
          <p:cNvPr id="57347" name="Content Placeholder 7"/>
          <p:cNvSpPr>
            <a:spLocks noGrp="1"/>
          </p:cNvSpPr>
          <p:nvPr>
            <p:ph idx="1"/>
          </p:nvPr>
        </p:nvSpPr>
        <p:spPr>
          <a:xfrm>
            <a:off x="457200" y="1600199"/>
            <a:ext cx="8229600" cy="4937760"/>
          </a:xfrm>
        </p:spPr>
        <p:txBody>
          <a:bodyPr>
            <a:normAutofit/>
          </a:bodyPr>
          <a:lstStyle/>
          <a:p>
            <a:pPr>
              <a:defRPr/>
            </a:pPr>
            <a:r>
              <a:rPr lang="en-US" dirty="0" smtClean="0"/>
              <a:t>Multilevel caches reduce </a:t>
            </a:r>
            <a:r>
              <a:rPr lang="en-US" i="1" dirty="0" smtClean="0"/>
              <a:t>miss penalty</a:t>
            </a:r>
          </a:p>
          <a:p>
            <a:pPr lvl="1">
              <a:buFont typeface="Lucida Grande"/>
              <a:buChar char="−"/>
              <a:defRPr/>
            </a:pPr>
            <a:r>
              <a:rPr lang="en-US" dirty="0" smtClean="0"/>
              <a:t>Local vs. global miss rate</a:t>
            </a:r>
          </a:p>
          <a:p>
            <a:pPr lvl="1">
              <a:buFont typeface="Lucida Grande"/>
              <a:buChar char="−"/>
              <a:defRPr/>
            </a:pPr>
            <a:r>
              <a:rPr lang="en-US" dirty="0" smtClean="0"/>
              <a:t>Optimize first level to be fast (low HT)</a:t>
            </a:r>
          </a:p>
          <a:p>
            <a:pPr lvl="1">
              <a:buFont typeface="Lucida Grande"/>
              <a:buChar char="−"/>
              <a:defRPr/>
            </a:pPr>
            <a:r>
              <a:rPr lang="en-US" dirty="0" smtClean="0"/>
              <a:t>Optimize lower levels to not miss (minimize MP)</a:t>
            </a:r>
          </a:p>
          <a:p>
            <a:pPr>
              <a:defRPr/>
            </a:pPr>
            <a:r>
              <a:rPr lang="en-US" dirty="0"/>
              <a:t>Cache performance depends heavily on cache design (there are many choices)</a:t>
            </a:r>
          </a:p>
          <a:p>
            <a:pPr lvl="1">
              <a:defRPr/>
            </a:pPr>
            <a:r>
              <a:rPr lang="en-US" dirty="0"/>
              <a:t>Effects of parameters and policies</a:t>
            </a:r>
          </a:p>
          <a:p>
            <a:pPr lvl="1">
              <a:defRPr/>
            </a:pPr>
            <a:r>
              <a:rPr lang="en-US" dirty="0"/>
              <a:t>Cost vs. </a:t>
            </a:r>
            <a:r>
              <a:rPr lang="en-US" dirty="0" smtClean="0"/>
              <a:t>effectiveness</a:t>
            </a:r>
          </a:p>
          <a:p>
            <a:pPr>
              <a:defRPr/>
            </a:pPr>
            <a:r>
              <a:rPr lang="en-US" dirty="0" smtClean="0"/>
              <a:t>Cache problems are hard!</a:t>
            </a:r>
            <a:endParaRPr lang="en-US" dirty="0"/>
          </a:p>
          <a:p>
            <a:pPr lvl="1">
              <a:buFont typeface="Lucida Grande"/>
              <a:buChar char="−"/>
              <a:defRPr/>
            </a:pPr>
            <a:endParaRPr lang="en-US" dirty="0" smtClean="0"/>
          </a:p>
        </p:txBody>
      </p:sp>
      <p:sp>
        <p:nvSpPr>
          <p:cNvPr id="7" name="Date Placeholder 6"/>
          <p:cNvSpPr>
            <a:spLocks noGrp="1"/>
          </p:cNvSpPr>
          <p:nvPr>
            <p:ph type="dt" sz="half" idx="10"/>
          </p:nvPr>
        </p:nvSpPr>
        <p:spPr/>
        <p:txBody>
          <a:bodyPr/>
          <a:lstStyle/>
          <a:p>
            <a:r>
              <a:rPr lang="en-US" smtClean="0"/>
              <a:t>7/15/2013</a:t>
            </a:r>
            <a:endParaRPr lang="en-US" dirty="0"/>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120"/>
            <a:ext cx="8229600" cy="4114800"/>
          </a:xfrm>
        </p:spPr>
        <p:txBody>
          <a:bodyPr/>
          <a:lstStyle/>
          <a:p>
            <a:pPr marL="0" indent="0">
              <a:buNone/>
            </a:pPr>
            <a:r>
              <a:rPr lang="en-US" dirty="0" smtClean="0">
                <a:solidFill>
                  <a:srgbClr val="FF0000"/>
                </a:solidFill>
              </a:rPr>
              <a:t>You are responsible for the material contained on the following slides</a:t>
            </a:r>
            <a:r>
              <a:rPr lang="en-US" dirty="0" smtClean="0"/>
              <a:t>, though we may not have enough time to get to them in lecture.</a:t>
            </a:r>
          </a:p>
          <a:p>
            <a:pPr marL="0" indent="0">
              <a:buNone/>
            </a:pPr>
            <a:r>
              <a:rPr lang="en-US" dirty="0" smtClean="0"/>
              <a:t>They have been prepared in a way that should be easily readable and the material will be touched upon in the following lecture.</a:t>
            </a:r>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sp>
        <p:nvSpPr>
          <p:cNvPr id="7" name="Rectangle 6"/>
          <p:cNvSpPr/>
          <p:nvPr/>
        </p:nvSpPr>
        <p:spPr>
          <a:xfrm>
            <a:off x="0" y="457200"/>
            <a:ext cx="9144000" cy="1828800"/>
          </a:xfrm>
          <a:prstGeom prst="rect">
            <a:avLst/>
          </a:prstGeom>
          <a:noFill/>
        </p:spPr>
        <p:txBody>
          <a:bodyPr wrap="none" lIns="91440" tIns="45720" rIns="91440" bIns="45720">
            <a:spAutoFit/>
          </a:bodyPr>
          <a:lstStyle/>
          <a:p>
            <a:pPr algn="ctr"/>
            <a:r>
              <a:rPr lang="en-US" sz="10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BONUS SLIDES</a:t>
            </a:r>
            <a:endParaRPr lang="en-US" sz="10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3765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Review of Last Lecture (2/2)</a:t>
            </a:r>
            <a:endParaRPr lang="en-US" dirty="0">
              <a:solidFill>
                <a:schemeClr val="accent1"/>
              </a:solidFill>
            </a:endParaRPr>
          </a:p>
        </p:txBody>
      </p:sp>
      <p:sp>
        <p:nvSpPr>
          <p:cNvPr id="3" name="Content Placeholder 2"/>
          <p:cNvSpPr>
            <a:spLocks noGrp="1"/>
          </p:cNvSpPr>
          <p:nvPr>
            <p:ph idx="1"/>
          </p:nvPr>
        </p:nvSpPr>
        <p:spPr/>
        <p:txBody>
          <a:bodyPr/>
          <a:lstStyle/>
          <a:p>
            <a:r>
              <a:rPr lang="en-US" dirty="0"/>
              <a:t>Cache performance measured in </a:t>
            </a:r>
            <a:r>
              <a:rPr lang="en-US" dirty="0" err="1"/>
              <a:t>CPI</a:t>
            </a:r>
            <a:r>
              <a:rPr lang="en-US" baseline="-25000" dirty="0" err="1"/>
              <a:t>stall</a:t>
            </a:r>
            <a:r>
              <a:rPr lang="en-US" dirty="0"/>
              <a:t> and AMAT</a:t>
            </a:r>
          </a:p>
          <a:p>
            <a:pPr lvl="1"/>
            <a:r>
              <a:rPr lang="en-US" dirty="0"/>
              <a:t>Parameters that matter:  HT, MR, </a:t>
            </a:r>
            <a:r>
              <a:rPr lang="en-US" dirty="0" smtClean="0"/>
              <a:t>MP</a:t>
            </a:r>
          </a:p>
          <a:p>
            <a:r>
              <a:rPr lang="en-US" dirty="0" smtClean="0"/>
              <a:t>The 3 Cs of cache misses</a:t>
            </a:r>
          </a:p>
          <a:p>
            <a:pPr lvl="1"/>
            <a:r>
              <a:rPr lang="en-US" dirty="0" smtClean="0"/>
              <a:t>Compulsory, capacity, and conflict</a:t>
            </a:r>
          </a:p>
          <a:p>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646531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a:solidFill>
                  <a:schemeClr val="bg1">
                    <a:lumMod val="65000"/>
                  </a:schemeClr>
                </a:solidFill>
              </a:rPr>
              <a:t>Multilevel Caches</a:t>
            </a:r>
          </a:p>
          <a:p>
            <a:r>
              <a:rPr lang="en-US" dirty="0" err="1">
                <a:solidFill>
                  <a:schemeClr val="bg1">
                    <a:lumMod val="65000"/>
                  </a:schemeClr>
                </a:solidFill>
              </a:rPr>
              <a:t>Administrivia</a:t>
            </a:r>
            <a:endParaRPr lang="en-US" dirty="0">
              <a:solidFill>
                <a:schemeClr val="bg1">
                  <a:lumMod val="65000"/>
                </a:schemeClr>
              </a:solidFill>
            </a:endParaRPr>
          </a:p>
          <a:p>
            <a:r>
              <a:rPr lang="en-US" dirty="0">
                <a:solidFill>
                  <a:schemeClr val="bg1">
                    <a:lumMod val="65000"/>
                  </a:schemeClr>
                </a:solidFill>
              </a:rPr>
              <a:t>Improving Cache Performance</a:t>
            </a:r>
          </a:p>
          <a:p>
            <a:r>
              <a:rPr lang="en-US" dirty="0">
                <a:solidFill>
                  <a:schemeClr val="bg1">
                    <a:lumMod val="65000"/>
                  </a:schemeClr>
                </a:solidFill>
              </a:rPr>
              <a:t>Anatomy of a Cache Question</a:t>
            </a:r>
          </a:p>
          <a:p>
            <a:r>
              <a:rPr lang="en-US" dirty="0">
                <a:solidFill>
                  <a:schemeClr val="bg1">
                    <a:lumMod val="65000"/>
                  </a:schemeClr>
                </a:solidFill>
              </a:rPr>
              <a:t>Example Cache </a:t>
            </a:r>
            <a:r>
              <a:rPr lang="en-US" dirty="0" smtClean="0">
                <a:solidFill>
                  <a:schemeClr val="bg1">
                    <a:lumMod val="65000"/>
                  </a:schemeClr>
                </a:solidFill>
              </a:rPr>
              <a:t>Questions</a:t>
            </a:r>
            <a:endParaRPr lang="en-US" dirty="0">
              <a:solidFill>
                <a:schemeClr val="bg1">
                  <a:lumMod val="65000"/>
                </a:schemeClr>
              </a:solidFill>
            </a:endParaRPr>
          </a:p>
          <a:p>
            <a:r>
              <a:rPr lang="en-US" dirty="0">
                <a:solidFill>
                  <a:srgbClr val="FF0000"/>
                </a:solidFill>
              </a:rPr>
              <a:t>Bonus:  Contemporary Cache Specs</a:t>
            </a:r>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7/15/2013</a:t>
            </a:r>
            <a:endParaRPr lang="en-US"/>
          </a:p>
        </p:txBody>
      </p:sp>
      <p:sp>
        <p:nvSpPr>
          <p:cNvPr id="95234" name="Footer Placeholder 3"/>
          <p:cNvSpPr>
            <a:spLocks noGrp="1"/>
          </p:cNvSpPr>
          <p:nvPr>
            <p:ph type="ftr" sz="quarter" idx="11"/>
          </p:nvPr>
        </p:nvSpPr>
        <p:spPr>
          <a:noFill/>
        </p:spPr>
        <p:txBody>
          <a:bodyPr/>
          <a:lstStyle/>
          <a:p>
            <a:r>
              <a:rPr lang="en-US" smtClean="0"/>
              <a:t>Summer 2013 -- Lecture #12</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pic>
        <p:nvPicPr>
          <p:cNvPr id="95236" name="Picture 4" descr="f05-39-P374493"/>
          <p:cNvPicPr>
            <a:picLocks noChangeAspect="1" noChangeArrowheads="1"/>
          </p:cNvPicPr>
          <p:nvPr/>
        </p:nvPicPr>
        <p:blipFill>
          <a:blip r:embed="rId3"/>
          <a:srcRect/>
          <a:stretch>
            <a:fillRect/>
          </a:stretch>
        </p:blipFill>
        <p:spPr bwMode="auto">
          <a:xfrm>
            <a:off x="776817" y="333375"/>
            <a:ext cx="7614195" cy="5999692"/>
          </a:xfrm>
          <a:prstGeom prst="rect">
            <a:avLst/>
          </a:prstGeom>
          <a:noFill/>
          <a:ln w="9525">
            <a:noFill/>
            <a:miter lim="800000"/>
            <a:headEnd/>
            <a:tailEnd/>
          </a:ln>
        </p:spPr>
      </p:pic>
    </p:spTree>
    <p:extLst>
      <p:ext uri="{BB962C8B-B14F-4D97-AF65-F5344CB8AC3E}">
        <p14:creationId xmlns:p14="http://schemas.microsoft.com/office/powerpoint/2010/main" val="25340824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F631F2B-96AF-2D4B-AF63-25DD33A98B2A}" type="slidenum">
              <a:rPr lang="en-US"/>
              <a:pPr/>
              <a:t>52</a:t>
            </a:fld>
            <a:endParaRPr lang="en-US" b="0">
              <a:solidFill>
                <a:srgbClr val="FBBA03"/>
              </a:solidFill>
            </a:endParaRPr>
          </a:p>
        </p:txBody>
      </p:sp>
      <p:sp>
        <p:nvSpPr>
          <p:cNvPr id="1842178" name="Rectangle 2"/>
          <p:cNvSpPr>
            <a:spLocks noGrp="1" noChangeArrowheads="1"/>
          </p:cNvSpPr>
          <p:nvPr>
            <p:ph type="title"/>
          </p:nvPr>
        </p:nvSpPr>
        <p:spPr>
          <a:xfrm>
            <a:off x="474133" y="0"/>
            <a:ext cx="8229600" cy="863600"/>
          </a:xfrm>
        </p:spPr>
        <p:txBody>
          <a:bodyPr/>
          <a:lstStyle/>
          <a:p>
            <a:r>
              <a:rPr lang="en-US" dirty="0" smtClean="0">
                <a:solidFill>
                  <a:schemeClr val="accent1"/>
                </a:solidFill>
              </a:rPr>
              <a:t>Intel Nehalem </a:t>
            </a:r>
            <a:r>
              <a:rPr lang="en-US" dirty="0">
                <a:solidFill>
                  <a:schemeClr val="accent1"/>
                </a:solidFill>
              </a:rPr>
              <a:t>Die Photo</a:t>
            </a:r>
          </a:p>
        </p:txBody>
      </p:sp>
      <p:pic>
        <p:nvPicPr>
          <p:cNvPr id="8" name="Picture 7" descr="Nehalem_Die_Shot_2.jpg"/>
          <p:cNvPicPr>
            <a:picLocks noChangeAspect="1"/>
          </p:cNvPicPr>
          <p:nvPr/>
        </p:nvPicPr>
        <p:blipFill>
          <a:blip r:embed="rId3"/>
          <a:stretch>
            <a:fillRect/>
          </a:stretch>
        </p:blipFill>
        <p:spPr>
          <a:xfrm>
            <a:off x="398406" y="778933"/>
            <a:ext cx="8389993" cy="5823489"/>
          </a:xfrm>
          <a:prstGeom prst="rect">
            <a:avLst/>
          </a:prstGeom>
        </p:spPr>
      </p:pic>
      <p:grpSp>
        <p:nvGrpSpPr>
          <p:cNvPr id="2" name="Group 11"/>
          <p:cNvGrpSpPr/>
          <p:nvPr/>
        </p:nvGrpSpPr>
        <p:grpSpPr>
          <a:xfrm>
            <a:off x="863600" y="4622801"/>
            <a:ext cx="7433733" cy="1930400"/>
            <a:chOff x="863600" y="4622801"/>
            <a:chExt cx="7433733" cy="1930400"/>
          </a:xfrm>
        </p:grpSpPr>
        <p:sp>
          <p:nvSpPr>
            <p:cNvPr id="10" name="Rectangle 9"/>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31066" y="5283200"/>
              <a:ext cx="2917585" cy="584776"/>
            </a:xfrm>
            <a:prstGeom prst="rect">
              <a:avLst/>
            </a:prstGeom>
            <a:noFill/>
          </p:spPr>
          <p:txBody>
            <a:bodyPr wrap="none" rtlCol="0">
              <a:spAutoFit/>
            </a:bodyPr>
            <a:lstStyle/>
            <a:p>
              <a:r>
                <a:rPr lang="en-US" sz="3200" dirty="0" smtClean="0">
                  <a:solidFill>
                    <a:schemeClr val="bg1"/>
                  </a:solidFill>
                </a:rPr>
                <a:t>Shared L3 Cache</a:t>
              </a:r>
              <a:endParaRPr lang="en-US" sz="3200" dirty="0">
                <a:solidFill>
                  <a:schemeClr val="bg1"/>
                </a:solidFill>
              </a:endParaRPr>
            </a:p>
          </p:txBody>
        </p:sp>
      </p:grpSp>
      <p:grpSp>
        <p:nvGrpSpPr>
          <p:cNvPr id="3" name="Group 15"/>
          <p:cNvGrpSpPr/>
          <p:nvPr/>
        </p:nvGrpSpPr>
        <p:grpSpPr>
          <a:xfrm>
            <a:off x="914401" y="1625596"/>
            <a:ext cx="1676400" cy="2963332"/>
            <a:chOff x="863600" y="4622801"/>
            <a:chExt cx="7433733" cy="1930400"/>
          </a:xfrm>
        </p:grpSpPr>
        <p:sp>
          <p:nvSpPr>
            <p:cNvPr id="17" name="Rectangle 1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4" name="Group 19"/>
          <p:cNvGrpSpPr/>
          <p:nvPr/>
        </p:nvGrpSpPr>
        <p:grpSpPr>
          <a:xfrm>
            <a:off x="2607735" y="1642528"/>
            <a:ext cx="1676400" cy="2963331"/>
            <a:chOff x="863600" y="4622801"/>
            <a:chExt cx="7433733" cy="1930400"/>
          </a:xfrm>
        </p:grpSpPr>
        <p:sp>
          <p:nvSpPr>
            <p:cNvPr id="21" name="Rectangle 20"/>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6" name="Group 22"/>
          <p:cNvGrpSpPr/>
          <p:nvPr/>
        </p:nvGrpSpPr>
        <p:grpSpPr>
          <a:xfrm>
            <a:off x="4910669" y="1625597"/>
            <a:ext cx="1676400" cy="2963332"/>
            <a:chOff x="863600" y="4622801"/>
            <a:chExt cx="7433733" cy="1930400"/>
          </a:xfrm>
        </p:grpSpPr>
        <p:sp>
          <p:nvSpPr>
            <p:cNvPr id="24" name="Rectangle 23"/>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7" name="Group 25"/>
          <p:cNvGrpSpPr/>
          <p:nvPr/>
        </p:nvGrpSpPr>
        <p:grpSpPr>
          <a:xfrm>
            <a:off x="6604015" y="1642530"/>
            <a:ext cx="1676400" cy="2963332"/>
            <a:chOff x="863600" y="4622801"/>
            <a:chExt cx="7433733" cy="1930400"/>
          </a:xfrm>
        </p:grpSpPr>
        <p:sp>
          <p:nvSpPr>
            <p:cNvPr id="27" name="Rectangle 2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140097" y="5383931"/>
              <a:ext cx="5631616" cy="380940"/>
            </a:xfrm>
            <a:prstGeom prst="rect">
              <a:avLst/>
            </a:prstGeom>
            <a:noFill/>
          </p:spPr>
          <p:txBody>
            <a:bodyPr wrap="square" rtlCol="0">
              <a:spAutoFit/>
            </a:bodyPr>
            <a:lstStyle/>
            <a:p>
              <a:r>
                <a:rPr lang="en-US" sz="3200" dirty="0" smtClean="0">
                  <a:solidFill>
                    <a:schemeClr val="bg1"/>
                  </a:solidFill>
                </a:rPr>
                <a:t>Core</a:t>
              </a:r>
              <a:endParaRPr lang="en-US" sz="3200" dirty="0">
                <a:solidFill>
                  <a:schemeClr val="bg1"/>
                </a:solidFill>
              </a:endParaRPr>
            </a:p>
          </p:txBody>
        </p:sp>
      </p:grpSp>
      <p:grpSp>
        <p:nvGrpSpPr>
          <p:cNvPr id="13" name="Group 61"/>
          <p:cNvGrpSpPr/>
          <p:nvPr/>
        </p:nvGrpSpPr>
        <p:grpSpPr>
          <a:xfrm>
            <a:off x="431800" y="711200"/>
            <a:ext cx="8319294" cy="2185988"/>
            <a:chOff x="431800" y="711200"/>
            <a:chExt cx="8319294" cy="2185988"/>
          </a:xfrm>
        </p:grpSpPr>
        <p:sp>
          <p:nvSpPr>
            <p:cNvPr id="15" name="TextBox 14"/>
            <p:cNvSpPr txBox="1"/>
            <p:nvPr/>
          </p:nvSpPr>
          <p:spPr>
            <a:xfrm>
              <a:off x="2866593" y="904597"/>
              <a:ext cx="4787274" cy="584776"/>
            </a:xfrm>
            <a:prstGeom prst="rect">
              <a:avLst/>
            </a:prstGeom>
            <a:noFill/>
          </p:spPr>
          <p:txBody>
            <a:bodyPr wrap="square" rtlCol="0">
              <a:spAutoFit/>
            </a:bodyPr>
            <a:lstStyle/>
            <a:p>
              <a:r>
                <a:rPr lang="en-US" sz="3200" dirty="0" smtClean="0">
                  <a:solidFill>
                    <a:schemeClr val="bg1"/>
                  </a:solidFill>
                </a:rPr>
                <a:t>Memory Controller</a:t>
              </a:r>
              <a:endParaRPr lang="en-US" sz="3200" dirty="0">
                <a:solidFill>
                  <a:schemeClr val="bg1"/>
                </a:solidFill>
              </a:endParaRPr>
            </a:p>
          </p:txBody>
        </p:sp>
        <p:grpSp>
          <p:nvGrpSpPr>
            <p:cNvPr id="14" name="Group 60"/>
            <p:cNvGrpSpPr/>
            <p:nvPr/>
          </p:nvGrpSpPr>
          <p:grpSpPr>
            <a:xfrm>
              <a:off x="431800" y="711200"/>
              <a:ext cx="8319294" cy="2185988"/>
              <a:chOff x="431800" y="711200"/>
              <a:chExt cx="8319294" cy="2185988"/>
            </a:xfrm>
          </p:grpSpPr>
          <p:cxnSp>
            <p:nvCxnSpPr>
              <p:cNvPr id="38" name="Straight Connector 37"/>
              <p:cNvCxnSpPr/>
              <p:nvPr/>
            </p:nvCxnSpPr>
            <p:spPr>
              <a:xfrm>
                <a:off x="457200" y="762000"/>
                <a:ext cx="8280400" cy="50800"/>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11906" y="1143000"/>
                <a:ext cx="864394" cy="794"/>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350250" y="1212850"/>
                <a:ext cx="8001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4914900" y="1612900"/>
                <a:ext cx="38227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4305300" y="2247900"/>
                <a:ext cx="12446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4279900" y="2895600"/>
                <a:ext cx="6223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3625850" y="2228850"/>
                <a:ext cx="12827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431800" y="1587500"/>
                <a:ext cx="3835400" cy="1588"/>
              </a:xfrm>
              <a:prstGeom prst="line">
                <a:avLst/>
              </a:prstGeom>
              <a:ln w="762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cxnSp>
        <p:nvCxnSpPr>
          <p:cNvPr id="40" name="Straight Arrow Connector 39"/>
          <p:cNvCxnSpPr/>
          <p:nvPr/>
        </p:nvCxnSpPr>
        <p:spPr>
          <a:xfrm>
            <a:off x="419100" y="6807200"/>
            <a:ext cx="838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58111" y="6514068"/>
            <a:ext cx="1853091" cy="338554"/>
          </a:xfrm>
          <a:prstGeom prst="rect">
            <a:avLst/>
          </a:prstGeom>
          <a:noFill/>
        </p:spPr>
        <p:txBody>
          <a:bodyPr wrap="none" rtlCol="0">
            <a:spAutoFit/>
          </a:bodyPr>
          <a:lstStyle/>
          <a:p>
            <a:r>
              <a:rPr lang="en-US" sz="1600" dirty="0" smtClean="0"/>
              <a:t>18.9 mm (0.75 inch)</a:t>
            </a:r>
            <a:endParaRPr lang="en-US" sz="1600" dirty="0"/>
          </a:p>
        </p:txBody>
      </p:sp>
      <p:cxnSp>
        <p:nvCxnSpPr>
          <p:cNvPr id="43" name="Straight Arrow Connector 42"/>
          <p:cNvCxnSpPr/>
          <p:nvPr/>
        </p:nvCxnSpPr>
        <p:spPr>
          <a:xfrm rot="5400000" flipH="1" flipV="1">
            <a:off x="-2628900" y="3657600"/>
            <a:ext cx="5905500" cy="381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0" y="2577264"/>
            <a:ext cx="430887" cy="1760758"/>
          </a:xfrm>
          <a:prstGeom prst="rect">
            <a:avLst/>
          </a:prstGeom>
          <a:noFill/>
        </p:spPr>
        <p:txBody>
          <a:bodyPr vert="vert270" wrap="none" rtlCol="0">
            <a:spAutoFit/>
          </a:bodyPr>
          <a:lstStyle/>
          <a:p>
            <a:r>
              <a:rPr lang="en-US" sz="1600" dirty="0" smtClean="0"/>
              <a:t>13.6 mm (0.54 inch)</a:t>
            </a:r>
            <a:endParaRPr lang="en-US" sz="1600" dirty="0"/>
          </a:p>
        </p:txBody>
      </p:sp>
      <p:sp>
        <p:nvSpPr>
          <p:cNvPr id="51" name="Date Placeholder 50"/>
          <p:cNvSpPr>
            <a:spLocks noGrp="1"/>
          </p:cNvSpPr>
          <p:nvPr>
            <p:ph type="dt" sz="half" idx="10"/>
          </p:nvPr>
        </p:nvSpPr>
        <p:spPr/>
        <p:txBody>
          <a:bodyPr/>
          <a:lstStyle/>
          <a:p>
            <a:r>
              <a:rPr lang="en-US" smtClean="0"/>
              <a:t>7/15/2013</a:t>
            </a:r>
            <a:endParaRPr lang="en-US" dirty="0"/>
          </a:p>
        </p:txBody>
      </p:sp>
      <p:sp>
        <p:nvSpPr>
          <p:cNvPr id="46" name="Footer Placeholder 45"/>
          <p:cNvSpPr>
            <a:spLocks noGrp="1"/>
          </p:cNvSpPr>
          <p:nvPr>
            <p:ph type="ftr" sz="quarter" idx="11"/>
          </p:nvPr>
        </p:nvSpPr>
        <p:spPr/>
        <p:txBody>
          <a:bodyPr/>
          <a:lstStyle/>
          <a:p>
            <a:r>
              <a:rPr lang="en-US" smtClean="0"/>
              <a:t>Summer 2013 -- Lecture #12</a:t>
            </a:r>
            <a:endParaRPr lang="en-US" dirty="0"/>
          </a:p>
        </p:txBody>
      </p:sp>
      <p:grpSp>
        <p:nvGrpSpPr>
          <p:cNvPr id="53" name="Group 52"/>
          <p:cNvGrpSpPr/>
          <p:nvPr/>
        </p:nvGrpSpPr>
        <p:grpSpPr>
          <a:xfrm>
            <a:off x="4297680" y="3108960"/>
            <a:ext cx="640080" cy="1447769"/>
            <a:chOff x="10058400" y="3108960"/>
            <a:chExt cx="640080" cy="1447769"/>
          </a:xfrm>
        </p:grpSpPr>
        <p:sp>
          <p:nvSpPr>
            <p:cNvPr id="49" name="TextBox 48"/>
            <p:cNvSpPr txBox="1"/>
            <p:nvPr/>
          </p:nvSpPr>
          <p:spPr>
            <a:xfrm>
              <a:off x="10058400" y="3108960"/>
              <a:ext cx="365760" cy="1447769"/>
            </a:xfrm>
            <a:prstGeom prst="rect">
              <a:avLst/>
            </a:prstGeom>
            <a:noFill/>
          </p:spPr>
          <p:txBody>
            <a:bodyPr wrap="square" rtlCol="0">
              <a:spAutoFit/>
            </a:bodyPr>
            <a:lstStyle/>
            <a:p>
              <a:pPr algn="ctr">
                <a:lnSpc>
                  <a:spcPct val="60000"/>
                </a:lnSpc>
              </a:pPr>
              <a:r>
                <a:rPr lang="en-US" sz="2400" dirty="0" smtClean="0">
                  <a:solidFill>
                    <a:schemeClr val="bg1"/>
                  </a:solidFill>
                </a:rPr>
                <a:t>Memory</a:t>
              </a:r>
              <a:endParaRPr lang="en-US" sz="2400" dirty="0">
                <a:solidFill>
                  <a:schemeClr val="bg1"/>
                </a:solidFill>
              </a:endParaRPr>
            </a:p>
          </p:txBody>
        </p:sp>
        <p:sp>
          <p:nvSpPr>
            <p:cNvPr id="52" name="TextBox 51"/>
            <p:cNvSpPr txBox="1"/>
            <p:nvPr/>
          </p:nvSpPr>
          <p:spPr>
            <a:xfrm>
              <a:off x="10332720" y="3200400"/>
              <a:ext cx="365760" cy="1226170"/>
            </a:xfrm>
            <a:prstGeom prst="rect">
              <a:avLst/>
            </a:prstGeom>
            <a:noFill/>
          </p:spPr>
          <p:txBody>
            <a:bodyPr wrap="square" rtlCol="0">
              <a:spAutoFit/>
            </a:bodyPr>
            <a:lstStyle/>
            <a:p>
              <a:pPr algn="ctr">
                <a:lnSpc>
                  <a:spcPct val="60000"/>
                </a:lnSpc>
              </a:pPr>
              <a:r>
                <a:rPr lang="en-US" sz="2400" dirty="0" smtClean="0">
                  <a:solidFill>
                    <a:schemeClr val="bg1"/>
                  </a:solidFill>
                </a:rPr>
                <a:t>Queue</a:t>
              </a:r>
              <a:endParaRPr lang="en-US" sz="2400" dirty="0">
                <a:solidFill>
                  <a:schemeClr val="bg1"/>
                </a:solidFill>
              </a:endParaRPr>
            </a:p>
          </p:txBody>
        </p:sp>
      </p:grpSp>
      <p:sp>
        <p:nvSpPr>
          <p:cNvPr id="55" name="TextBox 54"/>
          <p:cNvSpPr txBox="1"/>
          <p:nvPr/>
        </p:nvSpPr>
        <p:spPr>
          <a:xfrm>
            <a:off x="468489" y="1828800"/>
            <a:ext cx="365760" cy="1669368"/>
          </a:xfrm>
          <a:prstGeom prst="rect">
            <a:avLst/>
          </a:prstGeom>
          <a:noFill/>
        </p:spPr>
        <p:txBody>
          <a:bodyPr wrap="square" rtlCol="0">
            <a:spAutoFit/>
          </a:bodyPr>
          <a:lstStyle/>
          <a:p>
            <a:pPr algn="ctr">
              <a:lnSpc>
                <a:spcPct val="60000"/>
              </a:lnSpc>
            </a:pPr>
            <a:r>
              <a:rPr lang="en-US" sz="2400" dirty="0" smtClean="0">
                <a:solidFill>
                  <a:schemeClr val="bg1"/>
                </a:solidFill>
              </a:rPr>
              <a:t>Misc</a:t>
            </a:r>
          </a:p>
          <a:p>
            <a:pPr algn="ctr">
              <a:lnSpc>
                <a:spcPct val="60000"/>
              </a:lnSpc>
            </a:pPr>
            <a:endParaRPr lang="en-US" sz="2400" dirty="0" smtClean="0">
              <a:solidFill>
                <a:schemeClr val="bg1"/>
              </a:solidFill>
            </a:endParaRPr>
          </a:p>
          <a:p>
            <a:pPr algn="ctr">
              <a:lnSpc>
                <a:spcPct val="60000"/>
              </a:lnSpc>
            </a:pPr>
            <a:r>
              <a:rPr lang="en-US" sz="2400" dirty="0" smtClean="0">
                <a:solidFill>
                  <a:schemeClr val="bg1"/>
                </a:solidFill>
              </a:rPr>
              <a:t>IO</a:t>
            </a:r>
            <a:endParaRPr lang="en-US" sz="2400" dirty="0">
              <a:solidFill>
                <a:schemeClr val="bg1"/>
              </a:solidFill>
            </a:endParaRPr>
          </a:p>
        </p:txBody>
      </p:sp>
      <p:sp>
        <p:nvSpPr>
          <p:cNvPr id="57" name="TextBox 56"/>
          <p:cNvSpPr txBox="1"/>
          <p:nvPr/>
        </p:nvSpPr>
        <p:spPr>
          <a:xfrm>
            <a:off x="8376356" y="1828800"/>
            <a:ext cx="365760" cy="1669368"/>
          </a:xfrm>
          <a:prstGeom prst="rect">
            <a:avLst/>
          </a:prstGeom>
          <a:noFill/>
        </p:spPr>
        <p:txBody>
          <a:bodyPr wrap="square" rtlCol="0">
            <a:spAutoFit/>
          </a:bodyPr>
          <a:lstStyle/>
          <a:p>
            <a:pPr algn="ctr">
              <a:lnSpc>
                <a:spcPct val="60000"/>
              </a:lnSpc>
            </a:pPr>
            <a:r>
              <a:rPr lang="en-US" sz="2400" dirty="0" smtClean="0">
                <a:solidFill>
                  <a:schemeClr val="bg1"/>
                </a:solidFill>
              </a:rPr>
              <a:t>Misc</a:t>
            </a:r>
          </a:p>
          <a:p>
            <a:pPr algn="ctr">
              <a:lnSpc>
                <a:spcPct val="60000"/>
              </a:lnSpc>
            </a:pPr>
            <a:endParaRPr lang="en-US" sz="2400" dirty="0" smtClean="0">
              <a:solidFill>
                <a:schemeClr val="bg1"/>
              </a:solidFill>
            </a:endParaRPr>
          </a:p>
          <a:p>
            <a:pPr algn="ctr">
              <a:lnSpc>
                <a:spcPct val="60000"/>
              </a:lnSpc>
            </a:pPr>
            <a:r>
              <a:rPr lang="en-US" sz="2400" dirty="0" smtClean="0">
                <a:solidFill>
                  <a:schemeClr val="bg1"/>
                </a:solidFill>
              </a:rPr>
              <a:t>IO</a:t>
            </a:r>
            <a:endParaRPr lang="en-US" sz="2400" dirty="0">
              <a:solidFill>
                <a:schemeClr val="bg1"/>
              </a:solidFill>
            </a:endParaRPr>
          </a:p>
        </p:txBody>
      </p:sp>
      <p:sp>
        <p:nvSpPr>
          <p:cNvPr id="59" name="TextBox 58"/>
          <p:cNvSpPr txBox="1"/>
          <p:nvPr/>
        </p:nvSpPr>
        <p:spPr>
          <a:xfrm>
            <a:off x="457200" y="4937760"/>
            <a:ext cx="365760" cy="1226170"/>
          </a:xfrm>
          <a:prstGeom prst="rect">
            <a:avLst/>
          </a:prstGeom>
          <a:noFill/>
        </p:spPr>
        <p:txBody>
          <a:bodyPr wrap="square" rtlCol="0">
            <a:spAutoFit/>
          </a:bodyPr>
          <a:lstStyle/>
          <a:p>
            <a:pPr algn="ctr">
              <a:lnSpc>
                <a:spcPct val="60000"/>
              </a:lnSpc>
            </a:pPr>
            <a:r>
              <a:rPr lang="en-US" sz="2400" dirty="0" smtClean="0">
                <a:solidFill>
                  <a:schemeClr val="bg1"/>
                </a:solidFill>
              </a:rPr>
              <a:t>QPI</a:t>
            </a:r>
          </a:p>
          <a:p>
            <a:pPr algn="ctr">
              <a:lnSpc>
                <a:spcPct val="60000"/>
              </a:lnSpc>
            </a:pPr>
            <a:endParaRPr lang="en-US" sz="2400" dirty="0" smtClean="0">
              <a:solidFill>
                <a:schemeClr val="bg1"/>
              </a:solidFill>
            </a:endParaRPr>
          </a:p>
          <a:p>
            <a:pPr algn="ctr">
              <a:lnSpc>
                <a:spcPct val="60000"/>
              </a:lnSpc>
            </a:pPr>
            <a:r>
              <a:rPr lang="en-US" sz="2400" dirty="0" smtClean="0">
                <a:solidFill>
                  <a:schemeClr val="bg1"/>
                </a:solidFill>
              </a:rPr>
              <a:t>0</a:t>
            </a:r>
            <a:endParaRPr lang="en-US" sz="2400" dirty="0">
              <a:solidFill>
                <a:schemeClr val="bg1"/>
              </a:solidFill>
            </a:endParaRPr>
          </a:p>
        </p:txBody>
      </p:sp>
      <p:sp>
        <p:nvSpPr>
          <p:cNvPr id="61" name="TextBox 60"/>
          <p:cNvSpPr txBox="1"/>
          <p:nvPr/>
        </p:nvSpPr>
        <p:spPr>
          <a:xfrm>
            <a:off x="8321040" y="4937760"/>
            <a:ext cx="365760" cy="1226170"/>
          </a:xfrm>
          <a:prstGeom prst="rect">
            <a:avLst/>
          </a:prstGeom>
          <a:noFill/>
        </p:spPr>
        <p:txBody>
          <a:bodyPr wrap="square" rtlCol="0">
            <a:spAutoFit/>
          </a:bodyPr>
          <a:lstStyle/>
          <a:p>
            <a:pPr algn="ctr">
              <a:lnSpc>
                <a:spcPct val="60000"/>
              </a:lnSpc>
            </a:pPr>
            <a:r>
              <a:rPr lang="en-US" sz="2400" dirty="0" smtClean="0">
                <a:solidFill>
                  <a:schemeClr val="bg1"/>
                </a:solidFill>
              </a:rPr>
              <a:t>QPI</a:t>
            </a:r>
          </a:p>
          <a:p>
            <a:pPr algn="ctr">
              <a:lnSpc>
                <a:spcPct val="60000"/>
              </a:lnSpc>
            </a:pPr>
            <a:endParaRPr lang="en-US" sz="2400" dirty="0" smtClean="0">
              <a:solidFill>
                <a:schemeClr val="bg1"/>
              </a:solidFill>
            </a:endParaRPr>
          </a:p>
          <a:p>
            <a:pPr algn="ctr">
              <a:lnSpc>
                <a:spcPct val="60000"/>
              </a:lnSpc>
            </a:pPr>
            <a:r>
              <a:rPr lang="en-US" sz="2400" dirty="0" smtClean="0">
                <a:solidFill>
                  <a:schemeClr val="bg1"/>
                </a:solidFill>
              </a:rPr>
              <a:t>1</a:t>
            </a:r>
            <a:endParaRPr lang="en-US" sz="2400" dirty="0">
              <a:solidFill>
                <a:schemeClr val="bg1"/>
              </a:solidFill>
            </a:endParaRPr>
          </a:p>
        </p:txBody>
      </p:sp>
    </p:spTree>
    <p:extLst>
      <p:ext uri="{BB962C8B-B14F-4D97-AF65-F5344CB8AC3E}">
        <p14:creationId xmlns:p14="http://schemas.microsoft.com/office/powerpoint/2010/main" val="25296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halem_Core.jpg"/>
          <p:cNvPicPr>
            <a:picLocks noChangeAspect="1"/>
          </p:cNvPicPr>
          <p:nvPr/>
        </p:nvPicPr>
        <p:blipFill>
          <a:blip r:embed="rId3"/>
          <a:stretch>
            <a:fillRect/>
          </a:stretch>
        </p:blipFill>
        <p:spPr>
          <a:xfrm rot="5400000">
            <a:off x="2259866" y="1618826"/>
            <a:ext cx="6842384" cy="3604732"/>
          </a:xfrm>
          <a:prstGeom prst="rect">
            <a:avLst/>
          </a:prstGeom>
        </p:spPr>
      </p:pic>
      <p:grpSp>
        <p:nvGrpSpPr>
          <p:cNvPr id="2" name="Group 38"/>
          <p:cNvGrpSpPr/>
          <p:nvPr/>
        </p:nvGrpSpPr>
        <p:grpSpPr>
          <a:xfrm>
            <a:off x="5421300" y="0"/>
            <a:ext cx="2052716" cy="2293465"/>
            <a:chOff x="5421300" y="0"/>
            <a:chExt cx="2052716" cy="2293465"/>
          </a:xfrm>
        </p:grpSpPr>
        <p:sp>
          <p:nvSpPr>
            <p:cNvPr id="23" name="Rectangle 22"/>
            <p:cNvSpPr/>
            <p:nvPr/>
          </p:nvSpPr>
          <p:spPr>
            <a:xfrm rot="5400000">
              <a:off x="5300925" y="120375"/>
              <a:ext cx="2293465" cy="2052716"/>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rot="5400000" flipH="1">
              <a:off x="6028031" y="479938"/>
              <a:ext cx="923330" cy="1371601"/>
            </a:xfrm>
            <a:prstGeom prst="rect">
              <a:avLst/>
            </a:prstGeom>
            <a:noFill/>
          </p:spPr>
          <p:txBody>
            <a:bodyPr vert="vert270" wrap="square" rtlCol="0">
              <a:spAutoFit/>
            </a:bodyPr>
            <a:lstStyle/>
            <a:p>
              <a:r>
                <a:rPr lang="en-US" sz="2400" dirty="0" smtClean="0">
                  <a:solidFill>
                    <a:schemeClr val="bg1"/>
                  </a:solidFill>
                </a:rPr>
                <a:t>Execution Units</a:t>
              </a:r>
              <a:endParaRPr lang="en-US" sz="2400" dirty="0">
                <a:solidFill>
                  <a:schemeClr val="bg1"/>
                </a:solidFill>
              </a:endParaRPr>
            </a:p>
          </p:txBody>
        </p:sp>
      </p:grpSp>
      <p:sp>
        <p:nvSpPr>
          <p:cNvPr id="5" name="Slide Number Placeholder 3"/>
          <p:cNvSpPr>
            <a:spLocks noGrp="1"/>
          </p:cNvSpPr>
          <p:nvPr>
            <p:ph type="sldNum" sz="quarter" idx="11"/>
          </p:nvPr>
        </p:nvSpPr>
        <p:spPr>
          <a:xfrm>
            <a:off x="5892800" y="6356351"/>
            <a:ext cx="2895600" cy="365125"/>
          </a:xfrm>
        </p:spPr>
        <p:txBody>
          <a:bodyPr/>
          <a:lstStyle/>
          <a:p>
            <a:fld id="{A39EF418-3D62-024D-BEC3-8984017D1150}" type="slidenum">
              <a:rPr lang="en-US"/>
              <a:pPr/>
              <a:t>53</a:t>
            </a:fld>
            <a:endParaRPr lang="en-US" b="0">
              <a:solidFill>
                <a:srgbClr val="FBBA03"/>
              </a:solidFill>
            </a:endParaRPr>
          </a:p>
        </p:txBody>
      </p:sp>
      <p:sp>
        <p:nvSpPr>
          <p:cNvPr id="1856514" name="Rectangle 2"/>
          <p:cNvSpPr>
            <a:spLocks noGrp="1" noChangeArrowheads="1"/>
          </p:cNvSpPr>
          <p:nvPr>
            <p:ph type="title"/>
          </p:nvPr>
        </p:nvSpPr>
        <p:spPr>
          <a:xfrm>
            <a:off x="0" y="0"/>
            <a:ext cx="2641600" cy="1143000"/>
          </a:xfrm>
        </p:spPr>
        <p:txBody>
          <a:bodyPr>
            <a:normAutofit fontScale="90000"/>
          </a:bodyPr>
          <a:lstStyle/>
          <a:p>
            <a:r>
              <a:rPr lang="en-US" dirty="0">
                <a:solidFill>
                  <a:schemeClr val="accent1"/>
                </a:solidFill>
              </a:rPr>
              <a:t>Core Area Breakdown</a:t>
            </a:r>
          </a:p>
        </p:txBody>
      </p:sp>
      <p:grpSp>
        <p:nvGrpSpPr>
          <p:cNvPr id="3" name="Group 6"/>
          <p:cNvGrpSpPr/>
          <p:nvPr/>
        </p:nvGrpSpPr>
        <p:grpSpPr>
          <a:xfrm rot="5400000">
            <a:off x="5567165" y="4884551"/>
            <a:ext cx="2686269" cy="1229396"/>
            <a:chOff x="863600" y="4622326"/>
            <a:chExt cx="7433733" cy="1930875"/>
          </a:xfrm>
        </p:grpSpPr>
        <p:sp>
          <p:nvSpPr>
            <p:cNvPr id="9" name="TextBox 8"/>
            <p:cNvSpPr txBox="1"/>
            <p:nvPr/>
          </p:nvSpPr>
          <p:spPr>
            <a:xfrm>
              <a:off x="2996963" y="4622326"/>
              <a:ext cx="3917877" cy="1806216"/>
            </a:xfrm>
            <a:prstGeom prst="rect">
              <a:avLst/>
            </a:prstGeom>
            <a:noFill/>
          </p:spPr>
          <p:txBody>
            <a:bodyPr vert="vert270" wrap="square" rtlCol="0">
              <a:spAutoFit/>
            </a:bodyPr>
            <a:lstStyle/>
            <a:p>
              <a:r>
                <a:rPr lang="en-US" sz="2000" dirty="0" smtClean="0">
                  <a:solidFill>
                    <a:schemeClr val="bg1"/>
                  </a:solidFill>
                </a:rPr>
                <a:t>L2 Cache &amp; Interrupt Servicing</a:t>
              </a:r>
              <a:endParaRPr lang="en-US" sz="2000" dirty="0">
                <a:solidFill>
                  <a:schemeClr val="bg1"/>
                </a:solidFill>
              </a:endParaRPr>
            </a:p>
          </p:txBody>
        </p:sp>
        <p:sp>
          <p:nvSpPr>
            <p:cNvPr id="8" name="Rectangle 7"/>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15"/>
          <p:cNvGrpSpPr/>
          <p:nvPr/>
        </p:nvGrpSpPr>
        <p:grpSpPr>
          <a:xfrm rot="5400000">
            <a:off x="2994789" y="5036754"/>
            <a:ext cx="2686269" cy="924990"/>
            <a:chOff x="863600" y="4622801"/>
            <a:chExt cx="7433733" cy="1930400"/>
          </a:xfrm>
        </p:grpSpPr>
        <p:sp>
          <p:nvSpPr>
            <p:cNvPr id="17" name="Rectangle 16"/>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96973" y="4777884"/>
              <a:ext cx="3917877" cy="1672752"/>
            </a:xfrm>
            <a:prstGeom prst="rect">
              <a:avLst/>
            </a:prstGeom>
            <a:noFill/>
          </p:spPr>
          <p:txBody>
            <a:bodyPr vert="vert270" wrap="square" rtlCol="0">
              <a:spAutoFit/>
            </a:bodyPr>
            <a:lstStyle/>
            <a:p>
              <a:r>
                <a:rPr lang="en-US" sz="2000" dirty="0" smtClean="0">
                  <a:solidFill>
                    <a:schemeClr val="bg1"/>
                  </a:solidFill>
                </a:rPr>
                <a:t>L1 Inst cache &amp; Inst Fetch</a:t>
              </a:r>
              <a:endParaRPr lang="en-US" sz="2000" dirty="0">
                <a:solidFill>
                  <a:schemeClr val="bg1"/>
                </a:solidFill>
              </a:endParaRPr>
            </a:p>
          </p:txBody>
        </p:sp>
      </p:grpSp>
      <p:grpSp>
        <p:nvGrpSpPr>
          <p:cNvPr id="13" name="Group 18"/>
          <p:cNvGrpSpPr/>
          <p:nvPr/>
        </p:nvGrpSpPr>
        <p:grpSpPr>
          <a:xfrm rot="5400000">
            <a:off x="6092867" y="2774966"/>
            <a:ext cx="1862648" cy="924990"/>
            <a:chOff x="863600" y="4622801"/>
            <a:chExt cx="7433733" cy="1930400"/>
          </a:xfrm>
        </p:grpSpPr>
        <p:sp>
          <p:nvSpPr>
            <p:cNvPr id="20" name="Rectangle 19"/>
            <p:cNvSpPr/>
            <p:nvPr/>
          </p:nvSpPr>
          <p:spPr>
            <a:xfrm>
              <a:off x="863600" y="4622801"/>
              <a:ext cx="7433733" cy="1930400"/>
            </a:xfrm>
            <a:prstGeom prst="rect">
              <a:avLst/>
            </a:prstGeom>
            <a:noFill/>
            <a:ln w="1016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flipH="1">
              <a:off x="2102785" y="4742155"/>
              <a:ext cx="4421956" cy="1643256"/>
            </a:xfrm>
            <a:prstGeom prst="rect">
              <a:avLst/>
            </a:prstGeom>
            <a:noFill/>
          </p:spPr>
          <p:txBody>
            <a:bodyPr vert="vert270" wrap="square" rtlCol="0">
              <a:spAutoFit/>
            </a:bodyPr>
            <a:lstStyle/>
            <a:p>
              <a:r>
                <a:rPr lang="en-US" sz="2000" dirty="0" smtClean="0">
                  <a:solidFill>
                    <a:schemeClr val="bg1"/>
                  </a:solidFill>
                </a:rPr>
                <a:t>L1 Data cache</a:t>
              </a:r>
              <a:endParaRPr lang="en-US" sz="2000" dirty="0">
                <a:solidFill>
                  <a:schemeClr val="bg1"/>
                </a:solidFill>
              </a:endParaRPr>
            </a:p>
          </p:txBody>
        </p:sp>
      </p:grpSp>
      <p:sp>
        <p:nvSpPr>
          <p:cNvPr id="38" name="TextBox 37"/>
          <p:cNvSpPr txBox="1"/>
          <p:nvPr/>
        </p:nvSpPr>
        <p:spPr>
          <a:xfrm rot="5400000">
            <a:off x="3024183" y="5764807"/>
            <a:ext cx="738664" cy="731361"/>
          </a:xfrm>
          <a:prstGeom prst="rect">
            <a:avLst/>
          </a:prstGeom>
          <a:noFill/>
        </p:spPr>
        <p:txBody>
          <a:bodyPr vert="vert270" wrap="square" rtlCol="0">
            <a:spAutoFit/>
          </a:bodyPr>
          <a:lstStyle/>
          <a:p>
            <a:r>
              <a:rPr lang="en-US" dirty="0" smtClean="0"/>
              <a:t>L3 Cache</a:t>
            </a:r>
            <a:endParaRPr lang="en-US" dirty="0"/>
          </a:p>
        </p:txBody>
      </p:sp>
      <p:cxnSp>
        <p:nvCxnSpPr>
          <p:cNvPr id="40" name="Straight Arrow Connector 39"/>
          <p:cNvCxnSpPr/>
          <p:nvPr/>
        </p:nvCxnSpPr>
        <p:spPr>
          <a:xfrm rot="16200000" flipH="1">
            <a:off x="3130849" y="6648754"/>
            <a:ext cx="395752" cy="22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5400000">
            <a:off x="2958069" y="236080"/>
            <a:ext cx="738664" cy="1117601"/>
          </a:xfrm>
          <a:prstGeom prst="rect">
            <a:avLst/>
          </a:prstGeom>
          <a:noFill/>
        </p:spPr>
        <p:txBody>
          <a:bodyPr vert="vert270" wrap="square" rtlCol="0">
            <a:spAutoFit/>
          </a:bodyPr>
          <a:lstStyle/>
          <a:p>
            <a:r>
              <a:rPr lang="en-US" dirty="0" smtClean="0"/>
              <a:t>Memory Controller</a:t>
            </a:r>
            <a:endParaRPr lang="en-US" dirty="0"/>
          </a:p>
        </p:txBody>
      </p:sp>
      <p:cxnSp>
        <p:nvCxnSpPr>
          <p:cNvPr id="44" name="Straight Arrow Connector 43"/>
          <p:cNvCxnSpPr>
            <a:stCxn id="43" idx="1"/>
          </p:cNvCxnSpPr>
          <p:nvPr/>
        </p:nvCxnSpPr>
        <p:spPr>
          <a:xfrm rot="5400000" flipH="1" flipV="1">
            <a:off x="3120976" y="206426"/>
            <a:ext cx="425548" cy="12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rot="5400000">
            <a:off x="7597363" y="5693900"/>
            <a:ext cx="1015663" cy="960004"/>
          </a:xfrm>
          <a:prstGeom prst="rect">
            <a:avLst/>
          </a:prstGeom>
          <a:noFill/>
        </p:spPr>
        <p:txBody>
          <a:bodyPr vert="vert270" wrap="square" rtlCol="0">
            <a:spAutoFit/>
          </a:bodyPr>
          <a:lstStyle/>
          <a:p>
            <a:r>
              <a:rPr lang="en-US" dirty="0" smtClean="0"/>
              <a:t>Load Store Queue</a:t>
            </a:r>
            <a:endParaRPr lang="en-US" dirty="0"/>
          </a:p>
        </p:txBody>
      </p:sp>
      <p:cxnSp>
        <p:nvCxnSpPr>
          <p:cNvPr id="57" name="Straight Arrow Connector 56"/>
          <p:cNvCxnSpPr/>
          <p:nvPr/>
        </p:nvCxnSpPr>
        <p:spPr>
          <a:xfrm flipV="1">
            <a:off x="8233427" y="6248401"/>
            <a:ext cx="542273" cy="14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ate Placeholder 40"/>
          <p:cNvSpPr>
            <a:spLocks noGrp="1"/>
          </p:cNvSpPr>
          <p:nvPr>
            <p:ph type="dt" sz="half" idx="10"/>
          </p:nvPr>
        </p:nvSpPr>
        <p:spPr/>
        <p:txBody>
          <a:bodyPr/>
          <a:lstStyle/>
          <a:p>
            <a:r>
              <a:rPr lang="en-US" smtClean="0"/>
              <a:t>7/15/2013</a:t>
            </a:r>
            <a:endParaRPr lang="en-US" dirty="0"/>
          </a:p>
        </p:txBody>
      </p:sp>
      <p:sp>
        <p:nvSpPr>
          <p:cNvPr id="25" name="Rectangle 24"/>
          <p:cNvSpPr/>
          <p:nvPr/>
        </p:nvSpPr>
        <p:spPr>
          <a:xfrm>
            <a:off x="241300" y="2178735"/>
            <a:ext cx="2959100" cy="1569660"/>
          </a:xfrm>
          <a:prstGeom prst="rect">
            <a:avLst/>
          </a:prstGeom>
        </p:spPr>
        <p:txBody>
          <a:bodyPr wrap="square">
            <a:spAutoFit/>
          </a:bodyPr>
          <a:lstStyle/>
          <a:p>
            <a:r>
              <a:rPr lang="en-US" sz="2400" dirty="0" smtClean="0"/>
              <a:t>32KiB </a:t>
            </a:r>
            <a:r>
              <a:rPr lang="en-US" sz="2400" dirty="0"/>
              <a:t>I</a:t>
            </a:r>
            <a:r>
              <a:rPr lang="en-US" sz="2400" dirty="0" smtClean="0"/>
              <a:t>$ per core</a:t>
            </a:r>
          </a:p>
          <a:p>
            <a:r>
              <a:rPr lang="en-US" sz="2400" dirty="0" smtClean="0"/>
              <a:t>32KiB </a:t>
            </a:r>
            <a:r>
              <a:rPr lang="en-US" sz="2400" dirty="0"/>
              <a:t>D</a:t>
            </a:r>
            <a:r>
              <a:rPr lang="en-US" sz="2400" dirty="0" smtClean="0"/>
              <a:t>$</a:t>
            </a:r>
            <a:r>
              <a:rPr lang="en-US" sz="2400" dirty="0"/>
              <a:t> </a:t>
            </a:r>
            <a:r>
              <a:rPr lang="en-US" sz="2400" dirty="0" smtClean="0"/>
              <a:t>per core</a:t>
            </a:r>
            <a:endParaRPr lang="en-US" sz="2400" dirty="0"/>
          </a:p>
          <a:p>
            <a:r>
              <a:rPr lang="en-US" sz="2400" dirty="0" smtClean="0"/>
              <a:t>512KiB </a:t>
            </a:r>
            <a:r>
              <a:rPr lang="en-US" sz="2400" dirty="0"/>
              <a:t>L2$ </a:t>
            </a:r>
            <a:r>
              <a:rPr lang="en-US" sz="2400" dirty="0" smtClean="0"/>
              <a:t>per core</a:t>
            </a:r>
            <a:endParaRPr lang="en-US" sz="2400" dirty="0"/>
          </a:p>
          <a:p>
            <a:r>
              <a:rPr lang="en-US" sz="2400" dirty="0"/>
              <a:t>Share one </a:t>
            </a:r>
            <a:r>
              <a:rPr lang="en-US" sz="2400" dirty="0" smtClean="0"/>
              <a:t>8-MiB </a:t>
            </a:r>
            <a:r>
              <a:rPr lang="en-US" sz="2400" dirty="0"/>
              <a:t>L3$</a:t>
            </a:r>
            <a:r>
              <a:rPr lang="en-US" dirty="0"/>
              <a:t> </a:t>
            </a:r>
          </a:p>
        </p:txBody>
      </p:sp>
      <p:sp>
        <p:nvSpPr>
          <p:cNvPr id="26" name="Footer Placeholder 25"/>
          <p:cNvSpPr>
            <a:spLocks noGrp="1"/>
          </p:cNvSpPr>
          <p:nvPr>
            <p:ph type="ftr" sz="quarter" idx="11"/>
          </p:nvPr>
        </p:nvSpPr>
        <p:spPr/>
        <p:txBody>
          <a:bodyPr/>
          <a:lstStyle/>
          <a:p>
            <a:r>
              <a:rPr lang="en-US" smtClean="0"/>
              <a:t>Summer 2013 -- Lecture #12</a:t>
            </a:r>
            <a:endParaRPr lang="en-US" dirty="0"/>
          </a:p>
        </p:txBody>
      </p:sp>
    </p:spTree>
    <p:extLst>
      <p:ext uri="{BB962C8B-B14F-4D97-AF65-F5344CB8AC3E}">
        <p14:creationId xmlns:p14="http://schemas.microsoft.com/office/powerpoint/2010/main" val="37208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14400" y="3675887"/>
            <a:ext cx="7916520" cy="523220"/>
            <a:chOff x="917648" y="1743731"/>
            <a:chExt cx="7394595" cy="392422"/>
          </a:xfrm>
        </p:grpSpPr>
        <p:sp>
          <p:nvSpPr>
            <p:cNvPr id="53259" name="TextBox 2"/>
            <p:cNvSpPr txBox="1">
              <a:spLocks noChangeArrowheads="1"/>
            </p:cNvSpPr>
            <p:nvPr/>
          </p:nvSpPr>
          <p:spPr bwMode="auto">
            <a:xfrm>
              <a:off x="1371600" y="1743731"/>
              <a:ext cx="694064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mj-lt"/>
                  <a:cs typeface="Courier"/>
                </a:rPr>
                <a:t>2</a:t>
              </a:r>
              <a:r>
                <a:rPr lang="en-US" sz="2800" baseline="30000" dirty="0" smtClean="0">
                  <a:solidFill>
                    <a:srgbClr val="FF8000"/>
                  </a:solidFill>
                  <a:latin typeface="+mj-lt"/>
                  <a:cs typeface="Courier"/>
                </a:rPr>
                <a:t>6</a:t>
              </a:r>
              <a:r>
                <a:rPr lang="en-US" sz="2800" dirty="0" smtClean="0">
                  <a:solidFill>
                    <a:srgbClr val="FF8000"/>
                  </a:solidFill>
                  <a:latin typeface="+mj-lt"/>
                  <a:cs typeface="Courier"/>
                </a:rPr>
                <a:t> × (2</a:t>
              </a:r>
              <a:r>
                <a:rPr lang="en-US" sz="2800" baseline="30000" dirty="0" smtClean="0">
                  <a:solidFill>
                    <a:srgbClr val="FF8000"/>
                  </a:solidFill>
                  <a:latin typeface="+mj-lt"/>
                  <a:cs typeface="Courier"/>
                </a:rPr>
                <a:t>7</a:t>
              </a:r>
              <a:r>
                <a:rPr lang="en-US" sz="2800" dirty="0" smtClean="0">
                  <a:solidFill>
                    <a:srgbClr val="FF8000"/>
                  </a:solidFill>
                  <a:latin typeface="+mj-lt"/>
                  <a:cs typeface="Courier"/>
                </a:rPr>
                <a:t> + 2</a:t>
              </a:r>
              <a:r>
                <a:rPr lang="en-US" sz="2800" baseline="30000" dirty="0" smtClean="0">
                  <a:solidFill>
                    <a:srgbClr val="FF8000"/>
                  </a:solidFill>
                  <a:latin typeface="+mj-lt"/>
                  <a:cs typeface="Courier"/>
                </a:rPr>
                <a:t>3 </a:t>
              </a:r>
              <a:r>
                <a:rPr lang="en-US" sz="2800" dirty="0" smtClean="0">
                  <a:solidFill>
                    <a:srgbClr val="FF8000"/>
                  </a:solidFill>
                  <a:latin typeface="+mj-lt"/>
                  <a:cs typeface="Courier"/>
                </a:rPr>
                <a:t>+ 2</a:t>
              </a:r>
              <a:r>
                <a:rPr lang="en-US" sz="2800" baseline="30000" dirty="0" smtClean="0">
                  <a:solidFill>
                    <a:srgbClr val="FF8000"/>
                  </a:solidFill>
                  <a:latin typeface="+mj-lt"/>
                  <a:cs typeface="Courier"/>
                </a:rPr>
                <a:t>1</a:t>
              </a:r>
              <a:r>
                <a:rPr lang="en-US" sz="2800" dirty="0" smtClean="0">
                  <a:solidFill>
                    <a:srgbClr val="FF8000"/>
                  </a:solidFill>
                  <a:latin typeface="+mj-lt"/>
                  <a:cs typeface="Courier"/>
                </a:rPr>
                <a:t>) = 8.625 </a:t>
              </a:r>
              <a:r>
                <a:rPr lang="en-US" sz="2800" dirty="0" err="1" smtClean="0">
                  <a:solidFill>
                    <a:srgbClr val="FF8000"/>
                  </a:solidFill>
                  <a:latin typeface="+mj-lt"/>
                  <a:cs typeface="Courier"/>
                </a:rPr>
                <a:t>Kib</a:t>
              </a:r>
              <a:endParaRPr lang="en-US" sz="2800" dirty="0">
                <a:solidFill>
                  <a:srgbClr val="FF8000"/>
                </a:solidFill>
                <a:latin typeface="+mj-lt"/>
              </a:endParaRPr>
            </a:p>
          </p:txBody>
        </p:sp>
        <p:sp>
          <p:nvSpPr>
            <p:cNvPr id="53260" name="Rectangle 6"/>
            <p:cNvSpPr>
              <a:spLocks noChangeArrowheads="1"/>
            </p:cNvSpPr>
            <p:nvPr/>
          </p:nvSpPr>
          <p:spPr bwMode="auto">
            <a:xfrm>
              <a:off x="917648" y="1763469"/>
              <a:ext cx="529551" cy="346255"/>
            </a:xfrm>
            <a:prstGeom prst="rect">
              <a:avLst/>
            </a:prstGeom>
            <a:noFill/>
            <a:ln w="9525">
              <a:noFill/>
              <a:miter lim="800000"/>
              <a:headEnd/>
              <a:tailEnd/>
            </a:ln>
          </p:spPr>
          <p:txBody>
            <a:bodyPr wrap="square" lIns="0" rIns="0">
              <a:prstTxWarp prst="textNoShape">
                <a:avLst/>
              </a:prstTxWarp>
              <a:spAutoFit/>
            </a:bodyPr>
            <a:lstStyle/>
            <a:p>
              <a:pPr algn="ctr"/>
              <a:r>
                <a:rPr lang="en-US" sz="2400" b="1" dirty="0"/>
                <a:t>(A)</a:t>
              </a:r>
            </a:p>
          </p:txBody>
        </p:sp>
      </p:grpSp>
      <p:grpSp>
        <p:nvGrpSpPr>
          <p:cNvPr id="13" name="Group 12"/>
          <p:cNvGrpSpPr/>
          <p:nvPr/>
        </p:nvGrpSpPr>
        <p:grpSpPr>
          <a:xfrm>
            <a:off x="914400" y="4305274"/>
            <a:ext cx="7940038" cy="533914"/>
            <a:chOff x="914400" y="3486236"/>
            <a:chExt cx="7940038" cy="533914"/>
          </a:xfrm>
        </p:grpSpPr>
        <p:sp>
          <p:nvSpPr>
            <p:cNvPr id="53250" name="TextBox 3"/>
            <p:cNvSpPr txBox="1">
              <a:spLocks noChangeArrowheads="1"/>
            </p:cNvSpPr>
            <p:nvPr/>
          </p:nvSpPr>
          <p:spPr bwMode="auto">
            <a:xfrm>
              <a:off x="1371599" y="3496930"/>
              <a:ext cx="7482839"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408000"/>
                  </a:solidFill>
                  <a:cs typeface="Courier"/>
                </a:rPr>
                <a:t>2</a:t>
              </a:r>
              <a:r>
                <a:rPr lang="en-US" sz="2800" baseline="30000" dirty="0" smtClean="0">
                  <a:solidFill>
                    <a:srgbClr val="408000"/>
                  </a:solidFill>
                  <a:cs typeface="Courier"/>
                </a:rPr>
                <a:t>4</a:t>
              </a:r>
              <a:r>
                <a:rPr lang="en-US" sz="2800" dirty="0" smtClean="0">
                  <a:solidFill>
                    <a:srgbClr val="408000"/>
                  </a:solidFill>
                  <a:cs typeface="Courier"/>
                </a:rPr>
                <a:t> × (2</a:t>
              </a:r>
              <a:r>
                <a:rPr lang="en-US" sz="2800" baseline="30000" dirty="0" smtClean="0">
                  <a:solidFill>
                    <a:srgbClr val="408000"/>
                  </a:solidFill>
                  <a:cs typeface="Courier"/>
                </a:rPr>
                <a:t>7</a:t>
              </a:r>
              <a:r>
                <a:rPr lang="en-US" sz="2800" dirty="0" smtClean="0">
                  <a:solidFill>
                    <a:srgbClr val="408000"/>
                  </a:solidFill>
                  <a:cs typeface="Courier"/>
                </a:rPr>
                <a:t> + 2</a:t>
              </a:r>
              <a:r>
                <a:rPr lang="en-US" sz="2800" baseline="30000" dirty="0" smtClean="0">
                  <a:solidFill>
                    <a:srgbClr val="408000"/>
                  </a:solidFill>
                  <a:cs typeface="Courier"/>
                </a:rPr>
                <a:t>3 </a:t>
              </a:r>
              <a:r>
                <a:rPr lang="en-US" sz="2800" dirty="0" smtClean="0">
                  <a:solidFill>
                    <a:srgbClr val="408000"/>
                  </a:solidFill>
                  <a:cs typeface="Courier"/>
                </a:rPr>
                <a:t>+ 2</a:t>
              </a:r>
              <a:r>
                <a:rPr lang="en-US" sz="2800" baseline="30000" dirty="0" smtClean="0">
                  <a:solidFill>
                    <a:srgbClr val="408000"/>
                  </a:solidFill>
                  <a:cs typeface="Courier"/>
                </a:rPr>
                <a:t>0</a:t>
              </a:r>
              <a:r>
                <a:rPr lang="en-US" sz="2800" dirty="0" smtClean="0">
                  <a:solidFill>
                    <a:srgbClr val="408000"/>
                  </a:solidFill>
                  <a:cs typeface="Courier"/>
                </a:rPr>
                <a:t>) = 2.140625 </a:t>
              </a:r>
              <a:r>
                <a:rPr lang="en-US" sz="2800" dirty="0" err="1" smtClean="0">
                  <a:solidFill>
                    <a:srgbClr val="408000"/>
                  </a:solidFill>
                  <a:cs typeface="Courier"/>
                </a:rPr>
                <a:t>Kib</a:t>
              </a:r>
              <a:endParaRPr lang="en-US" sz="2800" dirty="0">
                <a:solidFill>
                  <a:srgbClr val="408000"/>
                </a:solidFill>
              </a:endParaRPr>
            </a:p>
          </p:txBody>
        </p:sp>
        <p:sp>
          <p:nvSpPr>
            <p:cNvPr id="53254" name="Rectangle 7"/>
            <p:cNvSpPr>
              <a:spLocks noChangeArrowheads="1"/>
            </p:cNvSpPr>
            <p:nvPr/>
          </p:nvSpPr>
          <p:spPr bwMode="auto">
            <a:xfrm>
              <a:off x="914400" y="3486236"/>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(B)</a:t>
              </a:r>
            </a:p>
          </p:txBody>
        </p:sp>
      </p:grpSp>
      <p:grpSp>
        <p:nvGrpSpPr>
          <p:cNvPr id="14" name="Group 13"/>
          <p:cNvGrpSpPr/>
          <p:nvPr/>
        </p:nvGrpSpPr>
        <p:grpSpPr>
          <a:xfrm>
            <a:off x="914399" y="4956048"/>
            <a:ext cx="7162801" cy="523220"/>
            <a:chOff x="914399" y="4411330"/>
            <a:chExt cx="7162801" cy="523220"/>
          </a:xfrm>
        </p:grpSpPr>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cs typeface="Courier"/>
                </a:rPr>
                <a:t>2</a:t>
              </a:r>
              <a:r>
                <a:rPr lang="en-US" sz="2800" baseline="30000" dirty="0" smtClean="0">
                  <a:solidFill>
                    <a:srgbClr val="FF66A0"/>
                  </a:solidFill>
                  <a:cs typeface="Courier"/>
                </a:rPr>
                <a:t>4</a:t>
              </a:r>
              <a:r>
                <a:rPr lang="en-US" sz="2800" dirty="0" smtClean="0">
                  <a:solidFill>
                    <a:srgbClr val="FF66A0"/>
                  </a:solidFill>
                  <a:cs typeface="Courier"/>
                </a:rPr>
                <a:t> × (2</a:t>
              </a:r>
              <a:r>
                <a:rPr lang="en-US" sz="2800" baseline="30000" dirty="0" smtClean="0">
                  <a:solidFill>
                    <a:srgbClr val="FF66A0"/>
                  </a:solidFill>
                  <a:cs typeface="Courier"/>
                </a:rPr>
                <a:t>7</a:t>
              </a:r>
              <a:r>
                <a:rPr lang="en-US" sz="2800" dirty="0" smtClean="0">
                  <a:solidFill>
                    <a:srgbClr val="FF66A0"/>
                  </a:solidFill>
                  <a:cs typeface="Courier"/>
                </a:rPr>
                <a:t> + 2</a:t>
              </a:r>
              <a:r>
                <a:rPr lang="en-US" sz="2800" baseline="30000" dirty="0" smtClean="0">
                  <a:solidFill>
                    <a:srgbClr val="FF66A0"/>
                  </a:solidFill>
                  <a:cs typeface="Courier"/>
                </a:rPr>
                <a:t>3 </a:t>
              </a:r>
              <a:r>
                <a:rPr lang="en-US" sz="2800" dirty="0" smtClean="0">
                  <a:solidFill>
                    <a:srgbClr val="FF66A0"/>
                  </a:solidFill>
                  <a:cs typeface="Courier"/>
                </a:rPr>
                <a:t>+ 2</a:t>
              </a:r>
              <a:r>
                <a:rPr lang="en-US" sz="2800" baseline="30000" dirty="0" smtClean="0">
                  <a:solidFill>
                    <a:srgbClr val="FF66A0"/>
                  </a:solidFill>
                  <a:cs typeface="Courier"/>
                </a:rPr>
                <a:t>1</a:t>
              </a:r>
              <a:r>
                <a:rPr lang="en-US" sz="2800" dirty="0" smtClean="0">
                  <a:solidFill>
                    <a:srgbClr val="FF66A0"/>
                  </a:solidFill>
                  <a:cs typeface="Courier"/>
                </a:rPr>
                <a:t>) = 2.15625 </a:t>
              </a:r>
              <a:r>
                <a:rPr lang="en-US" sz="2800" dirty="0" err="1" smtClean="0">
                  <a:solidFill>
                    <a:srgbClr val="FF66A0"/>
                  </a:solidFill>
                  <a:cs typeface="Courier"/>
                </a:rPr>
                <a:t>Kib</a:t>
              </a:r>
              <a:endParaRPr lang="en-US" sz="2800" dirty="0">
                <a:solidFill>
                  <a:srgbClr val="FF66A0"/>
                </a:solidFill>
              </a:endParaRPr>
            </a:p>
          </p:txBody>
        </p:sp>
        <p:sp>
          <p:nvSpPr>
            <p:cNvPr id="53255" name="Rectangle 8"/>
            <p:cNvSpPr>
              <a:spLocks noChangeArrowheads="1"/>
            </p:cNvSpPr>
            <p:nvPr/>
          </p:nvSpPr>
          <p:spPr bwMode="auto">
            <a:xfrm>
              <a:off x="914399" y="4415874"/>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(C)</a:t>
              </a:r>
            </a:p>
          </p:txBody>
        </p:sp>
      </p:grpSp>
      <p:grpSp>
        <p:nvGrpSpPr>
          <p:cNvPr id="15" name="Group 14"/>
          <p:cNvGrpSpPr/>
          <p:nvPr/>
        </p:nvGrpSpPr>
        <p:grpSpPr>
          <a:xfrm>
            <a:off x="914400" y="5589786"/>
            <a:ext cx="7523792" cy="529562"/>
            <a:chOff x="914400" y="5319388"/>
            <a:chExt cx="7523792" cy="529562"/>
          </a:xfrm>
        </p:grpSpPr>
        <p:sp>
          <p:nvSpPr>
            <p:cNvPr id="53252" name="TextBox 5"/>
            <p:cNvSpPr txBox="1">
              <a:spLocks noChangeArrowheads="1"/>
            </p:cNvSpPr>
            <p:nvPr/>
          </p:nvSpPr>
          <p:spPr bwMode="auto">
            <a:xfrm>
              <a:off x="1371599" y="5325730"/>
              <a:ext cx="7066593" cy="523220"/>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cs typeface="Courier"/>
                </a:rPr>
                <a:t>2</a:t>
              </a:r>
              <a:r>
                <a:rPr lang="en-US" sz="2800" b="1" baseline="30000" dirty="0" smtClean="0">
                  <a:ln>
                    <a:solidFill>
                      <a:schemeClr val="tx1"/>
                    </a:solidFill>
                  </a:ln>
                  <a:solidFill>
                    <a:srgbClr val="FFE860"/>
                  </a:solidFill>
                  <a:cs typeface="Courier"/>
                </a:rPr>
                <a:t>4</a:t>
              </a:r>
              <a:r>
                <a:rPr lang="en-US" sz="2800" b="1" dirty="0" smtClean="0">
                  <a:ln>
                    <a:solidFill>
                      <a:schemeClr val="tx1"/>
                    </a:solidFill>
                  </a:ln>
                  <a:solidFill>
                    <a:srgbClr val="FFE860"/>
                  </a:solidFill>
                  <a:cs typeface="Courier"/>
                </a:rPr>
                <a:t> × (2</a:t>
              </a:r>
              <a:r>
                <a:rPr lang="en-US" sz="2800" b="1" baseline="30000" dirty="0" smtClean="0">
                  <a:ln>
                    <a:solidFill>
                      <a:schemeClr val="tx1"/>
                    </a:solidFill>
                  </a:ln>
                  <a:solidFill>
                    <a:srgbClr val="FFE860"/>
                  </a:solidFill>
                  <a:cs typeface="Courier"/>
                </a:rPr>
                <a:t>7</a:t>
              </a:r>
              <a:r>
                <a:rPr lang="en-US" sz="2800" b="1" dirty="0" smtClean="0">
                  <a:ln>
                    <a:solidFill>
                      <a:schemeClr val="tx1"/>
                    </a:solidFill>
                  </a:ln>
                  <a:solidFill>
                    <a:srgbClr val="FFE860"/>
                  </a:solidFill>
                  <a:cs typeface="Courier"/>
                </a:rPr>
                <a:t> + 6</a:t>
              </a:r>
              <a:r>
                <a:rPr lang="en-US" sz="2800" b="1" baseline="30000" dirty="0" smtClean="0">
                  <a:ln>
                    <a:solidFill>
                      <a:schemeClr val="tx1"/>
                    </a:solidFill>
                  </a:ln>
                  <a:solidFill>
                    <a:srgbClr val="FFE860"/>
                  </a:solidFill>
                  <a:cs typeface="Courier"/>
                </a:rPr>
                <a:t> </a:t>
              </a:r>
              <a:r>
                <a:rPr lang="en-US" sz="2800" b="1" dirty="0" smtClean="0">
                  <a:ln>
                    <a:solidFill>
                      <a:schemeClr val="tx1"/>
                    </a:solidFill>
                  </a:ln>
                  <a:solidFill>
                    <a:srgbClr val="FFE860"/>
                  </a:solidFill>
                  <a:cs typeface="Courier"/>
                </a:rPr>
                <a:t>+ 2</a:t>
              </a:r>
              <a:r>
                <a:rPr lang="en-US" sz="2800" b="1" baseline="30000" dirty="0" smtClean="0">
                  <a:ln>
                    <a:solidFill>
                      <a:schemeClr val="tx1"/>
                    </a:solidFill>
                  </a:ln>
                  <a:solidFill>
                    <a:srgbClr val="FFE860"/>
                  </a:solidFill>
                  <a:cs typeface="Courier"/>
                </a:rPr>
                <a:t>1</a:t>
              </a:r>
              <a:r>
                <a:rPr lang="en-US" sz="2800" b="1" dirty="0" smtClean="0">
                  <a:ln>
                    <a:solidFill>
                      <a:schemeClr val="tx1"/>
                    </a:solidFill>
                  </a:ln>
                  <a:solidFill>
                    <a:srgbClr val="FFE860"/>
                  </a:solidFill>
                  <a:cs typeface="Courier"/>
                </a:rPr>
                <a:t>) = 2.125 </a:t>
              </a:r>
              <a:r>
                <a:rPr lang="en-US" sz="2800" b="1" dirty="0" err="1" smtClean="0">
                  <a:ln>
                    <a:solidFill>
                      <a:schemeClr val="tx1"/>
                    </a:solidFill>
                  </a:ln>
                  <a:solidFill>
                    <a:srgbClr val="FFE860"/>
                  </a:solidFill>
                  <a:cs typeface="Courier"/>
                </a:rPr>
                <a:t>Kib</a:t>
              </a:r>
              <a:endParaRPr lang="en-US" sz="2800" b="1" dirty="0">
                <a:ln>
                  <a:solidFill>
                    <a:schemeClr val="tx1"/>
                  </a:solidFill>
                </a:ln>
                <a:solidFill>
                  <a:srgbClr val="FFE860"/>
                </a:solidFill>
              </a:endParaRPr>
            </a:p>
          </p:txBody>
        </p:sp>
        <p:sp>
          <p:nvSpPr>
            <p:cNvPr id="53256" name="Rectangle 9"/>
            <p:cNvSpPr>
              <a:spLocks noChangeArrowheads="1"/>
            </p:cNvSpPr>
            <p:nvPr/>
          </p:nvSpPr>
          <p:spPr bwMode="auto">
            <a:xfrm>
              <a:off x="914400" y="5319388"/>
              <a:ext cx="570990" cy="461665"/>
            </a:xfrm>
            <a:prstGeom prst="rect">
              <a:avLst/>
            </a:prstGeom>
            <a:noFill/>
            <a:ln w="9525">
              <a:noFill/>
              <a:miter lim="800000"/>
              <a:headEnd/>
              <a:tailEnd/>
            </a:ln>
          </p:spPr>
          <p:txBody>
            <a:bodyPr wrap="none">
              <a:prstTxWarp prst="textNoShape">
                <a:avLst/>
              </a:prstTxWarp>
              <a:spAutoFit/>
            </a:bodyPr>
            <a:lstStyle/>
            <a:p>
              <a:r>
                <a:rPr lang="en-US" sz="2400" b="1" dirty="0"/>
                <a:t>(D)</a:t>
              </a:r>
            </a:p>
          </p:txBody>
        </p:sp>
      </p:gr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a:t>
            </a:fld>
            <a:endParaRPr lang="en-US" dirty="0" smtClean="0"/>
          </a:p>
        </p:txBody>
      </p:sp>
      <p:sp>
        <p:nvSpPr>
          <p:cNvPr id="53258" name="TextBox 12"/>
          <p:cNvSpPr txBox="1">
            <a:spLocks noChangeArrowheads="1"/>
          </p:cNvSpPr>
          <p:nvPr/>
        </p:nvSpPr>
        <p:spPr bwMode="auto">
          <a:xfrm>
            <a:off x="347075" y="566799"/>
            <a:ext cx="7772400" cy="2908489"/>
          </a:xfrm>
          <a:prstGeom prst="rect">
            <a:avLst/>
          </a:prstGeom>
          <a:noFill/>
          <a:ln w="9525">
            <a:noFill/>
            <a:miter lim="800000"/>
            <a:headEnd/>
            <a:tailEnd/>
          </a:ln>
        </p:spPr>
        <p:txBody>
          <a:bodyPr wrap="square">
            <a:prstTxWarp prst="textNoShape">
              <a:avLst/>
            </a:prstTxWarp>
            <a:spAutoFit/>
          </a:bodyPr>
          <a:lstStyle/>
          <a:p>
            <a:r>
              <a:rPr lang="en-US" sz="2800" b="1" dirty="0" smtClean="0"/>
              <a:t>Question:</a:t>
            </a:r>
            <a:r>
              <a:rPr lang="en-US" sz="2800" dirty="0" smtClean="0"/>
              <a:t>  How many total bits are stored in the following cache?</a:t>
            </a:r>
            <a:endParaRPr lang="en-US" sz="2400" dirty="0" smtClean="0"/>
          </a:p>
          <a:p>
            <a:pPr lvl="1">
              <a:spcBef>
                <a:spcPts val="1800"/>
              </a:spcBef>
              <a:buFont typeface="Arial" pitchFamily="34" charset="0"/>
              <a:buChar char="•"/>
            </a:pPr>
            <a:r>
              <a:rPr lang="en-US" sz="2800" dirty="0" smtClean="0"/>
              <a:t>  4-way </a:t>
            </a:r>
            <a:r>
              <a:rPr lang="en-US" sz="2800" dirty="0" smtClean="0"/>
              <a:t>SA cache, random replacement</a:t>
            </a:r>
            <a:endParaRPr lang="en-US" sz="2800" dirty="0" smtClean="0"/>
          </a:p>
          <a:p>
            <a:pPr lvl="1">
              <a:buFont typeface="Arial" pitchFamily="34" charset="0"/>
              <a:buChar char="•"/>
            </a:pPr>
            <a:r>
              <a:rPr lang="en-US" sz="2800" dirty="0" smtClean="0"/>
              <a:t>  Cache size 1 </a:t>
            </a:r>
            <a:r>
              <a:rPr lang="en-US" sz="2800" dirty="0" err="1" smtClean="0"/>
              <a:t>KiB</a:t>
            </a:r>
            <a:r>
              <a:rPr lang="en-US" sz="2800" dirty="0" smtClean="0"/>
              <a:t>, Block size 16 B</a:t>
            </a:r>
          </a:p>
          <a:p>
            <a:pPr lvl="1">
              <a:buFont typeface="Arial" pitchFamily="34" charset="0"/>
              <a:buChar char="•"/>
            </a:pPr>
            <a:r>
              <a:rPr lang="en-US" sz="2800" dirty="0" smtClean="0"/>
              <a:t>  Write-back</a:t>
            </a:r>
          </a:p>
          <a:p>
            <a:pPr lvl="1">
              <a:buFont typeface="Arial" pitchFamily="34" charset="0"/>
              <a:buChar char="•"/>
            </a:pPr>
            <a:r>
              <a:rPr lang="en-US" sz="2800" dirty="0" smtClean="0"/>
              <a:t>  16-bit address space</a:t>
            </a:r>
          </a:p>
        </p:txBody>
      </p:sp>
      <p:sp>
        <p:nvSpPr>
          <p:cNvPr id="3" name="Rectangle 2"/>
          <p:cNvSpPr/>
          <p:nvPr/>
        </p:nvSpPr>
        <p:spPr>
          <a:xfrm>
            <a:off x="914400" y="3699495"/>
            <a:ext cx="530352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4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solidFill>
                  <a:srgbClr val="FF0000"/>
                </a:solidFill>
              </a:rPr>
              <a:t>Multilevel Caches</a:t>
            </a:r>
          </a:p>
          <a:p>
            <a:r>
              <a:rPr lang="en-US" dirty="0" err="1" smtClean="0"/>
              <a:t>Administrivia</a:t>
            </a:r>
            <a:endParaRPr lang="en-US" dirty="0" smtClean="0"/>
          </a:p>
          <a:p>
            <a:r>
              <a:rPr lang="en-US" dirty="0" smtClean="0"/>
              <a:t>Improving Cache Performance</a:t>
            </a:r>
          </a:p>
          <a:p>
            <a:r>
              <a:rPr lang="en-US" dirty="0"/>
              <a:t>Anatomy of a Cache Question</a:t>
            </a:r>
          </a:p>
          <a:p>
            <a:r>
              <a:rPr lang="en-US" dirty="0"/>
              <a:t>Example Cache </a:t>
            </a:r>
            <a:r>
              <a:rPr lang="en-US" dirty="0" smtClean="0"/>
              <a:t>Questions</a:t>
            </a:r>
            <a:endParaRPr lang="en-US" dirty="0"/>
          </a:p>
          <a:p>
            <a:r>
              <a:rPr lang="en-US" dirty="0" smtClean="0">
                <a:solidFill>
                  <a:schemeClr val="bg1">
                    <a:lumMod val="65000"/>
                  </a:schemeClr>
                </a:solidFill>
              </a:rPr>
              <a:t>Bonus</a:t>
            </a:r>
            <a:r>
              <a:rPr lang="en-US" dirty="0">
                <a:solidFill>
                  <a:schemeClr val="bg1">
                    <a:lumMod val="65000"/>
                  </a:schemeClr>
                </a:solidFill>
              </a:rPr>
              <a:t>:  Contemporary Cache Specs</a:t>
            </a:r>
          </a:p>
          <a:p>
            <a:endParaRPr lang="en-US" dirty="0" smtClean="0">
              <a:solidFill>
                <a:schemeClr val="bg1">
                  <a:lumMod val="65000"/>
                </a:schemeClr>
              </a:solidFill>
            </a:endParaRPr>
          </a:p>
          <a:p>
            <a:endParaRPr lang="en-US" dirty="0" smtClean="0"/>
          </a:p>
        </p:txBody>
      </p:sp>
      <p:sp>
        <p:nvSpPr>
          <p:cNvPr id="7" name="Date Placeholder 6"/>
          <p:cNvSpPr>
            <a:spLocks noGrp="1"/>
          </p:cNvSpPr>
          <p:nvPr>
            <p:ph type="dt" sz="half" idx="10"/>
          </p:nvPr>
        </p:nvSpPr>
        <p:spPr/>
        <p:txBody>
          <a:bodyPr/>
          <a:lstStyle/>
          <a:p>
            <a:r>
              <a:rPr lang="en-US" smtClean="0"/>
              <a:t>7/15/2013</a:t>
            </a:r>
            <a:endParaRPr lang="en-US"/>
          </a:p>
        </p:txBody>
      </p:sp>
      <p:sp>
        <p:nvSpPr>
          <p:cNvPr id="9" name="Footer Placeholder 8"/>
          <p:cNvSpPr>
            <a:spLocks noGrp="1"/>
          </p:cNvSpPr>
          <p:nvPr>
            <p:ph type="ftr" sz="quarter" idx="11"/>
          </p:nvPr>
        </p:nvSpPr>
        <p:spPr/>
        <p:txBody>
          <a:bodyPr/>
          <a:lstStyle/>
          <a:p>
            <a:r>
              <a:rPr lang="en-US" smtClean="0"/>
              <a:t>Summer 2013 -- Lecture #12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7</a:t>
            </a:fld>
            <a:endParaRPr lang="en-US"/>
          </a:p>
        </p:txBody>
      </p:sp>
    </p:spTree>
    <p:extLst>
      <p:ext uri="{BB962C8B-B14F-4D97-AF65-F5344CB8AC3E}">
        <p14:creationId xmlns:p14="http://schemas.microsoft.com/office/powerpoint/2010/main" val="158373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Multiple Cache Levels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t>With advancing technology, have more room on die for bigger L1 caches and for L2 (and in some cases even L3) cache</a:t>
            </a:r>
          </a:p>
          <a:p>
            <a:pPr lvl="1"/>
            <a:r>
              <a:rPr lang="en-US" dirty="0" smtClean="0"/>
              <a:t>Normally lower-level caches are </a:t>
            </a:r>
            <a:r>
              <a:rPr lang="en-US" i="1" dirty="0" smtClean="0">
                <a:solidFill>
                  <a:srgbClr val="FF0000"/>
                </a:solidFill>
              </a:rPr>
              <a:t>unified</a:t>
            </a:r>
            <a:r>
              <a:rPr lang="en-US" dirty="0" smtClean="0">
                <a:solidFill>
                  <a:srgbClr val="FF0000"/>
                </a:solidFill>
              </a:rPr>
              <a:t> </a:t>
            </a:r>
            <a:br>
              <a:rPr lang="en-US" dirty="0" smtClean="0">
                <a:solidFill>
                  <a:srgbClr val="FF0000"/>
                </a:solidFill>
              </a:rPr>
            </a:br>
            <a:r>
              <a:rPr lang="en-US" dirty="0" smtClean="0"/>
              <a:t>(i.e. holds both instructions and data)</a:t>
            </a:r>
          </a:p>
          <a:p>
            <a:pPr>
              <a:spcBef>
                <a:spcPts val="2400"/>
              </a:spcBef>
            </a:pPr>
            <a:r>
              <a:rPr lang="en-US" dirty="0" smtClean="0">
                <a:solidFill>
                  <a:srgbClr val="FF0000"/>
                </a:solidFill>
              </a:rPr>
              <a:t>Multilevel caching is a way to reduce miss penalty</a:t>
            </a:r>
          </a:p>
          <a:p>
            <a:pPr>
              <a:spcBef>
                <a:spcPts val="2400"/>
              </a:spcBef>
            </a:pPr>
            <a:r>
              <a:rPr lang="en-US" dirty="0" smtClean="0"/>
              <a:t>So what does this look like?</a:t>
            </a:r>
            <a:endParaRPr lang="en-US" dirty="0"/>
          </a:p>
        </p:txBody>
      </p:sp>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35358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822960" y="1941690"/>
            <a:ext cx="1097280" cy="3840480"/>
            <a:chOff x="822960" y="1828800"/>
            <a:chExt cx="1097280" cy="3840480"/>
          </a:xfrm>
        </p:grpSpPr>
        <p:sp>
          <p:nvSpPr>
            <p:cNvPr id="62" name="Arc 61"/>
            <p:cNvSpPr/>
            <p:nvPr/>
          </p:nvSpPr>
          <p:spPr>
            <a:xfrm flipH="1" flipV="1">
              <a:off x="822960" y="1828800"/>
              <a:ext cx="1097280" cy="3840480"/>
            </a:xfrm>
            <a:prstGeom prst="arc">
              <a:avLst>
                <a:gd name="adj1" fmla="val 16200000"/>
                <a:gd name="adj2" fmla="val 21121503"/>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960120" y="4526280"/>
              <a:ext cx="731520" cy="369332"/>
            </a:xfrm>
            <a:prstGeom prst="rect">
              <a:avLst/>
            </a:prstGeom>
            <a:noFill/>
          </p:spPr>
          <p:txBody>
            <a:bodyPr wrap="none" lIns="0" rIns="0" rtlCol="0">
              <a:noAutofit/>
            </a:bodyPr>
            <a:lstStyle/>
            <a:p>
              <a:pPr algn="ctr"/>
              <a:r>
                <a:rPr lang="en-US" dirty="0" smtClean="0">
                  <a:solidFill>
                    <a:schemeClr val="accent6"/>
                  </a:solidFill>
                </a:rPr>
                <a:t>Return</a:t>
              </a:r>
              <a:endParaRPr lang="en-US" dirty="0">
                <a:solidFill>
                  <a:schemeClr val="accent6"/>
                </a:solidFill>
              </a:endParaRPr>
            </a:p>
          </p:txBody>
        </p:sp>
      </p:grpSp>
      <p:sp>
        <p:nvSpPr>
          <p:cNvPr id="2" name="Title 1"/>
          <p:cNvSpPr>
            <a:spLocks noGrp="1"/>
          </p:cNvSpPr>
          <p:nvPr>
            <p:ph type="title"/>
          </p:nvPr>
        </p:nvSpPr>
        <p:spPr/>
        <p:txBody>
          <a:bodyPr/>
          <a:lstStyle/>
          <a:p>
            <a:r>
              <a:rPr lang="en-US" dirty="0" smtClean="0">
                <a:solidFill>
                  <a:schemeClr val="accent1"/>
                </a:solidFill>
              </a:rPr>
              <a:t>Multilevel Cache Diagram</a:t>
            </a:r>
            <a:endParaRPr lang="en-US" dirty="0">
              <a:solidFill>
                <a:schemeClr val="accent1"/>
              </a:solidFill>
            </a:endParaRPr>
          </a:p>
        </p:txBody>
      </p:sp>
      <p:graphicFrame>
        <p:nvGraphicFramePr>
          <p:cNvPr id="7" name="Content Placeholder 6"/>
          <p:cNvGraphicFramePr>
            <a:graphicFrameLocks noGrp="1"/>
          </p:cNvGraphicFramePr>
          <p:nvPr>
            <p:ph idx="1"/>
          </p:nvPr>
        </p:nvGraphicFramePr>
        <p:xfrm>
          <a:off x="2103120" y="3038970"/>
          <a:ext cx="1234440" cy="1097280"/>
        </p:xfrm>
        <a:graphic>
          <a:graphicData uri="http://schemas.openxmlformats.org/drawingml/2006/table">
            <a:tbl>
              <a:tblPr firstRow="1" bandRow="1">
                <a:tableStyleId>{5940675A-B579-460E-94D1-54222C63F5DA}</a:tableStyleId>
              </a:tblPr>
              <a:tblGrid>
                <a:gridCol w="228600"/>
                <a:gridCol w="502920"/>
                <a:gridCol w="502920"/>
              </a:tblGrid>
              <a:tr h="274320">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r>
            </a:tbl>
          </a:graphicData>
        </a:graphic>
      </p:graphicFrame>
      <p:sp>
        <p:nvSpPr>
          <p:cNvPr id="4" name="Date Placeholder 3"/>
          <p:cNvSpPr>
            <a:spLocks noGrp="1"/>
          </p:cNvSpPr>
          <p:nvPr>
            <p:ph type="dt" sz="half" idx="10"/>
          </p:nvPr>
        </p:nvSpPr>
        <p:spPr/>
        <p:txBody>
          <a:bodyPr/>
          <a:lstStyle/>
          <a:p>
            <a:r>
              <a:rPr lang="en-US" smtClean="0"/>
              <a:t>7/15/2013</a:t>
            </a:r>
            <a:endParaRPr lang="en-US"/>
          </a:p>
        </p:txBody>
      </p:sp>
      <p:sp>
        <p:nvSpPr>
          <p:cNvPr id="5" name="Footer Placeholder 4"/>
          <p:cNvSpPr>
            <a:spLocks noGrp="1"/>
          </p:cNvSpPr>
          <p:nvPr>
            <p:ph type="ftr" sz="quarter" idx="11"/>
          </p:nvPr>
        </p:nvSpPr>
        <p:spPr/>
        <p:txBody>
          <a:bodyPr/>
          <a:lstStyle/>
          <a:p>
            <a:r>
              <a:rPr lang="en-US" smtClean="0"/>
              <a:t>Summer 2013 --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
        <p:nvSpPr>
          <p:cNvPr id="8" name="TextBox 7"/>
          <p:cNvSpPr txBox="1"/>
          <p:nvPr/>
        </p:nvSpPr>
        <p:spPr>
          <a:xfrm>
            <a:off x="2103120" y="2627490"/>
            <a:ext cx="1234440" cy="461665"/>
          </a:xfrm>
          <a:prstGeom prst="rect">
            <a:avLst/>
          </a:prstGeom>
          <a:noFill/>
        </p:spPr>
        <p:txBody>
          <a:bodyPr wrap="square" rtlCol="0">
            <a:spAutoFit/>
          </a:bodyPr>
          <a:lstStyle/>
          <a:p>
            <a:pPr algn="ctr"/>
            <a:r>
              <a:rPr lang="en-US" sz="2400" b="1" dirty="0" smtClean="0"/>
              <a:t>L1$</a:t>
            </a:r>
            <a:endParaRPr lang="en-US" sz="2400" b="1" dirty="0"/>
          </a:p>
        </p:txBody>
      </p:sp>
      <p:graphicFrame>
        <p:nvGraphicFramePr>
          <p:cNvPr id="9" name="Table 8"/>
          <p:cNvGraphicFramePr>
            <a:graphicFrameLocks noGrp="1"/>
          </p:cNvGraphicFramePr>
          <p:nvPr/>
        </p:nvGraphicFramePr>
        <p:xfrm>
          <a:off x="4389120" y="2487666"/>
          <a:ext cx="2240280" cy="2194560"/>
        </p:xfrm>
        <a:graphic>
          <a:graphicData uri="http://schemas.openxmlformats.org/drawingml/2006/table">
            <a:tbl>
              <a:tblPr firstRow="1" bandRow="1">
                <a:tableStyleId>{5940675A-B579-460E-94D1-54222C63F5DA}</a:tableStyleId>
              </a:tblPr>
              <a:tblGrid>
                <a:gridCol w="228600"/>
                <a:gridCol w="502920"/>
                <a:gridCol w="502920"/>
                <a:gridCol w="502920"/>
                <a:gridCol w="502920"/>
              </a:tblGrid>
              <a:tr h="274320">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274320">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bl>
          </a:graphicData>
        </a:graphic>
      </p:graphicFrame>
      <p:sp>
        <p:nvSpPr>
          <p:cNvPr id="10" name="TextBox 9"/>
          <p:cNvSpPr txBox="1"/>
          <p:nvPr/>
        </p:nvSpPr>
        <p:spPr>
          <a:xfrm>
            <a:off x="4389120" y="2078850"/>
            <a:ext cx="2240280" cy="461665"/>
          </a:xfrm>
          <a:prstGeom prst="rect">
            <a:avLst/>
          </a:prstGeom>
          <a:noFill/>
        </p:spPr>
        <p:txBody>
          <a:bodyPr wrap="square" rtlCol="0">
            <a:spAutoFit/>
          </a:bodyPr>
          <a:lstStyle/>
          <a:p>
            <a:pPr algn="ctr"/>
            <a:r>
              <a:rPr lang="en-US" sz="2400" b="1" dirty="0" smtClean="0"/>
              <a:t>L2$</a:t>
            </a:r>
            <a:endParaRPr lang="en-US" sz="2400" b="1" dirty="0"/>
          </a:p>
        </p:txBody>
      </p:sp>
      <p:graphicFrame>
        <p:nvGraphicFramePr>
          <p:cNvPr id="11" name="Table 10"/>
          <p:cNvGraphicFramePr>
            <a:graphicFrameLocks noGrp="1"/>
          </p:cNvGraphicFramePr>
          <p:nvPr/>
        </p:nvGraphicFramePr>
        <p:xfrm>
          <a:off x="7680960" y="1941690"/>
          <a:ext cx="911382" cy="1463040"/>
        </p:xfrm>
        <a:graphic>
          <a:graphicData uri="http://schemas.openxmlformats.org/drawingml/2006/table">
            <a:tbl>
              <a:tblPr firstRow="1" bandRow="1">
                <a:tableStyleId>{5940675A-B579-460E-94D1-54222C63F5DA}</a:tableStyleId>
              </a:tblPr>
              <a:tblGrid>
                <a:gridCol w="911382"/>
              </a:tblGrid>
              <a:tr h="292608">
                <a:tc>
                  <a:txBody>
                    <a:bodyPr/>
                    <a:lstStyle/>
                    <a:p>
                      <a:endParaRPr lang="en-US" sz="500" dirty="0"/>
                    </a:p>
                  </a:txBody>
                  <a:tcPr/>
                </a:tc>
              </a:tr>
              <a:tr h="292608">
                <a:tc>
                  <a:txBody>
                    <a:bodyPr/>
                    <a:lstStyle/>
                    <a:p>
                      <a:endParaRPr lang="en-US" sz="500" dirty="0"/>
                    </a:p>
                  </a:txBody>
                  <a:tcPr/>
                </a:tc>
              </a:tr>
              <a:tr h="292608">
                <a:tc>
                  <a:txBody>
                    <a:bodyPr/>
                    <a:lstStyle/>
                    <a:p>
                      <a:endParaRPr lang="en-US" sz="500" dirty="0"/>
                    </a:p>
                  </a:txBody>
                  <a:tcPr/>
                </a:tc>
              </a:tr>
              <a:tr h="292608">
                <a:tc>
                  <a:txBody>
                    <a:bodyPr/>
                    <a:lstStyle/>
                    <a:p>
                      <a:endParaRPr lang="en-US" sz="500" dirty="0"/>
                    </a:p>
                  </a:txBody>
                  <a:tcPr/>
                </a:tc>
              </a:tr>
              <a:tr h="292608">
                <a:tc>
                  <a:txBody>
                    <a:bodyPr/>
                    <a:lstStyle/>
                    <a:p>
                      <a:endParaRPr lang="en-US" sz="500" dirty="0"/>
                    </a:p>
                  </a:txBody>
                  <a:tcPr/>
                </a:tc>
              </a:tr>
            </a:tbl>
          </a:graphicData>
        </a:graphic>
      </p:graphicFrame>
      <p:graphicFrame>
        <p:nvGraphicFramePr>
          <p:cNvPr id="12" name="Table 11"/>
          <p:cNvGraphicFramePr>
            <a:graphicFrameLocks noGrp="1"/>
          </p:cNvGraphicFramePr>
          <p:nvPr/>
        </p:nvGraphicFramePr>
        <p:xfrm>
          <a:off x="7680960" y="4502010"/>
          <a:ext cx="911382" cy="1463040"/>
        </p:xfrm>
        <a:graphic>
          <a:graphicData uri="http://schemas.openxmlformats.org/drawingml/2006/table">
            <a:tbl>
              <a:tblPr firstRow="1" bandRow="1">
                <a:tableStyleId>{5940675A-B579-460E-94D1-54222C63F5DA}</a:tableStyleId>
              </a:tblPr>
              <a:tblGrid>
                <a:gridCol w="911382"/>
              </a:tblGrid>
              <a:tr h="292608">
                <a:tc>
                  <a:txBody>
                    <a:bodyPr/>
                    <a:lstStyle/>
                    <a:p>
                      <a:endParaRPr lang="en-US" sz="500" dirty="0"/>
                    </a:p>
                  </a:txBody>
                  <a:tcPr/>
                </a:tc>
              </a:tr>
              <a:tr h="292608">
                <a:tc>
                  <a:txBody>
                    <a:bodyPr/>
                    <a:lstStyle/>
                    <a:p>
                      <a:endParaRPr lang="en-US" sz="500" dirty="0"/>
                    </a:p>
                  </a:txBody>
                  <a:tcPr/>
                </a:tc>
              </a:tr>
              <a:tr h="292608">
                <a:tc>
                  <a:txBody>
                    <a:bodyPr/>
                    <a:lstStyle/>
                    <a:p>
                      <a:endParaRPr lang="en-US" sz="500" dirty="0"/>
                    </a:p>
                  </a:txBody>
                  <a:tcPr/>
                </a:tc>
              </a:tr>
              <a:tr h="292608">
                <a:tc>
                  <a:txBody>
                    <a:bodyPr/>
                    <a:lstStyle/>
                    <a:p>
                      <a:endParaRPr lang="en-US" sz="500" dirty="0"/>
                    </a:p>
                  </a:txBody>
                  <a:tcPr/>
                </a:tc>
              </a:tr>
              <a:tr h="292608">
                <a:tc>
                  <a:txBody>
                    <a:bodyPr/>
                    <a:lstStyle/>
                    <a:p>
                      <a:endParaRPr lang="en-US" sz="500" dirty="0"/>
                    </a:p>
                  </a:txBody>
                  <a:tcPr/>
                </a:tc>
              </a:tr>
            </a:tbl>
          </a:graphicData>
        </a:graphic>
      </p:graphicFrame>
      <p:sp>
        <p:nvSpPr>
          <p:cNvPr id="13" name="TextBox 12"/>
          <p:cNvSpPr txBox="1"/>
          <p:nvPr/>
        </p:nvSpPr>
        <p:spPr>
          <a:xfrm>
            <a:off x="7132320" y="1530210"/>
            <a:ext cx="2011680" cy="457200"/>
          </a:xfrm>
          <a:prstGeom prst="rect">
            <a:avLst/>
          </a:prstGeom>
          <a:noFill/>
        </p:spPr>
        <p:txBody>
          <a:bodyPr wrap="square" rtlCol="0">
            <a:spAutoFit/>
          </a:bodyPr>
          <a:lstStyle/>
          <a:p>
            <a:pPr algn="ctr"/>
            <a:r>
              <a:rPr lang="en-US" sz="2400" b="1" dirty="0" smtClean="0"/>
              <a:t>Main Memory</a:t>
            </a:r>
            <a:endParaRPr lang="en-US" sz="2400" b="1" dirty="0"/>
          </a:p>
        </p:txBody>
      </p:sp>
      <p:sp>
        <p:nvSpPr>
          <p:cNvPr id="17" name="TextBox 16"/>
          <p:cNvSpPr txBox="1"/>
          <p:nvPr/>
        </p:nvSpPr>
        <p:spPr>
          <a:xfrm>
            <a:off x="8046720" y="3404730"/>
            <a:ext cx="182880" cy="1016560"/>
          </a:xfrm>
          <a:prstGeom prst="rect">
            <a:avLst/>
          </a:prstGeom>
          <a:noFill/>
        </p:spPr>
        <p:txBody>
          <a:bodyPr wrap="square" rtlCol="0">
            <a:noAutofit/>
          </a:bodyPr>
          <a:lstStyle/>
          <a:p>
            <a:pPr algn="ctr">
              <a:lnSpc>
                <a:spcPct val="70000"/>
              </a:lnSpc>
            </a:pPr>
            <a:r>
              <a:rPr lang="en-US" sz="2800" dirty="0" smtClean="0"/>
              <a:t>.</a:t>
            </a:r>
          </a:p>
          <a:p>
            <a:pPr algn="ctr">
              <a:lnSpc>
                <a:spcPct val="70000"/>
              </a:lnSpc>
            </a:pPr>
            <a:r>
              <a:rPr lang="en-US" sz="2800" dirty="0" smtClean="0"/>
              <a:t>.</a:t>
            </a:r>
          </a:p>
          <a:p>
            <a:pPr algn="ctr">
              <a:lnSpc>
                <a:spcPct val="70000"/>
              </a:lnSpc>
            </a:pPr>
            <a:r>
              <a:rPr lang="en-US" sz="2800" dirty="0" smtClean="0"/>
              <a:t>.</a:t>
            </a:r>
            <a:endParaRPr lang="en-US" sz="2800" dirty="0"/>
          </a:p>
        </p:txBody>
      </p:sp>
      <p:graphicFrame>
        <p:nvGraphicFramePr>
          <p:cNvPr id="18" name="Table 17"/>
          <p:cNvGraphicFramePr>
            <a:graphicFrameLocks noGrp="1"/>
          </p:cNvGraphicFramePr>
          <p:nvPr/>
        </p:nvGraphicFramePr>
        <p:xfrm>
          <a:off x="548640" y="3313290"/>
          <a:ext cx="548640" cy="548640"/>
        </p:xfrm>
        <a:graphic>
          <a:graphicData uri="http://schemas.openxmlformats.org/drawingml/2006/table">
            <a:tbl>
              <a:tblPr firstRow="1" bandRow="1">
                <a:tableStyleId>{5940675A-B579-460E-94D1-54222C63F5DA}</a:tableStyleId>
              </a:tblPr>
              <a:tblGrid>
                <a:gridCol w="548640"/>
              </a:tblGrid>
              <a:tr h="548640">
                <a:tc>
                  <a:txBody>
                    <a:bodyPr/>
                    <a:lstStyle/>
                    <a:p>
                      <a:endParaRPr lang="en-US" dirty="0"/>
                    </a:p>
                  </a:txBody>
                  <a:tcPr/>
                </a:tc>
              </a:tr>
            </a:tbl>
          </a:graphicData>
        </a:graphic>
      </p:graphicFrame>
      <p:sp>
        <p:nvSpPr>
          <p:cNvPr id="19" name="TextBox 18"/>
          <p:cNvSpPr txBox="1"/>
          <p:nvPr/>
        </p:nvSpPr>
        <p:spPr>
          <a:xfrm>
            <a:off x="548640" y="2901810"/>
            <a:ext cx="548640" cy="369332"/>
          </a:xfrm>
          <a:prstGeom prst="rect">
            <a:avLst/>
          </a:prstGeom>
          <a:noFill/>
        </p:spPr>
        <p:txBody>
          <a:bodyPr wrap="square" lIns="0" rIns="0" rtlCol="0">
            <a:noAutofit/>
          </a:bodyPr>
          <a:lstStyle/>
          <a:p>
            <a:pPr algn="ctr"/>
            <a:r>
              <a:rPr lang="en-US" sz="2400" b="1" dirty="0" smtClean="0"/>
              <a:t>CPU</a:t>
            </a:r>
            <a:endParaRPr lang="en-US" sz="2400" b="1" dirty="0"/>
          </a:p>
        </p:txBody>
      </p:sp>
      <p:grpSp>
        <p:nvGrpSpPr>
          <p:cNvPr id="36" name="Group 35"/>
          <p:cNvGrpSpPr/>
          <p:nvPr/>
        </p:nvGrpSpPr>
        <p:grpSpPr>
          <a:xfrm>
            <a:off x="1188720" y="3176130"/>
            <a:ext cx="822960" cy="492443"/>
            <a:chOff x="1188720" y="3063240"/>
            <a:chExt cx="822960" cy="492443"/>
          </a:xfrm>
        </p:grpSpPr>
        <p:cxnSp>
          <p:nvCxnSpPr>
            <p:cNvPr id="20" name="Straight Arrow Connector 19"/>
            <p:cNvCxnSpPr/>
            <p:nvPr/>
          </p:nvCxnSpPr>
          <p:spPr>
            <a:xfrm>
              <a:off x="1188720" y="3474720"/>
              <a:ext cx="822960" cy="1509"/>
            </a:xfrm>
            <a:prstGeom prst="straightConnector1">
              <a:avLst/>
            </a:prstGeom>
            <a:ln>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188720" y="3063240"/>
              <a:ext cx="822960" cy="492443"/>
            </a:xfrm>
            <a:prstGeom prst="rect">
              <a:avLst/>
            </a:prstGeom>
            <a:noFill/>
          </p:spPr>
          <p:txBody>
            <a:bodyPr wrap="square" lIns="0" tIns="0" rIns="0" bIns="0" rtlCol="0">
              <a:noAutofit/>
            </a:bodyPr>
            <a:lstStyle/>
            <a:p>
              <a:pPr algn="ctr">
                <a:lnSpc>
                  <a:spcPct val="70000"/>
                </a:lnSpc>
              </a:pPr>
              <a:r>
                <a:rPr lang="en-US" dirty="0" smtClean="0">
                  <a:solidFill>
                    <a:schemeClr val="accent4"/>
                  </a:solidFill>
                </a:rPr>
                <a:t>Memory</a:t>
              </a:r>
            </a:p>
            <a:p>
              <a:pPr algn="ctr">
                <a:lnSpc>
                  <a:spcPct val="70000"/>
                </a:lnSpc>
              </a:pPr>
              <a:r>
                <a:rPr lang="en-US" dirty="0" smtClean="0">
                  <a:solidFill>
                    <a:schemeClr val="accent4"/>
                  </a:solidFill>
                </a:rPr>
                <a:t>Access</a:t>
              </a:r>
              <a:endParaRPr lang="en-US" sz="2000" dirty="0">
                <a:solidFill>
                  <a:schemeClr val="accent4"/>
                </a:solidFill>
              </a:endParaRPr>
            </a:p>
          </p:txBody>
        </p:sp>
      </p:grpSp>
      <p:cxnSp>
        <p:nvCxnSpPr>
          <p:cNvPr id="30" name="Straight Arrow Connector 29"/>
          <p:cNvCxnSpPr/>
          <p:nvPr/>
        </p:nvCxnSpPr>
        <p:spPr>
          <a:xfrm flipV="1">
            <a:off x="6949440" y="5782170"/>
            <a:ext cx="685800" cy="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0" y="5852160"/>
            <a:ext cx="9144000" cy="400110"/>
          </a:xfrm>
          <a:prstGeom prst="rect">
            <a:avLst/>
          </a:prstGeom>
          <a:noFill/>
        </p:spPr>
        <p:txBody>
          <a:bodyPr wrap="square" rtlCol="0">
            <a:spAutoFit/>
          </a:bodyPr>
          <a:lstStyle/>
          <a:p>
            <a:pPr algn="ctr"/>
            <a:r>
              <a:rPr lang="en-US" sz="2000" dirty="0" smtClean="0"/>
              <a:t>Path of data back to CPU</a:t>
            </a:r>
            <a:endParaRPr lang="en-US" sz="2400" dirty="0"/>
          </a:p>
        </p:txBody>
      </p:sp>
      <p:grpSp>
        <p:nvGrpSpPr>
          <p:cNvPr id="33" name="Group 32"/>
          <p:cNvGrpSpPr/>
          <p:nvPr/>
        </p:nvGrpSpPr>
        <p:grpSpPr>
          <a:xfrm>
            <a:off x="3429000" y="3267570"/>
            <a:ext cx="822960" cy="369332"/>
            <a:chOff x="3429000" y="3154680"/>
            <a:chExt cx="822960" cy="369332"/>
          </a:xfrm>
        </p:grpSpPr>
        <p:sp>
          <p:nvSpPr>
            <p:cNvPr id="31" name="TextBox 30"/>
            <p:cNvSpPr txBox="1"/>
            <p:nvPr/>
          </p:nvSpPr>
          <p:spPr>
            <a:xfrm>
              <a:off x="3429000" y="3154680"/>
              <a:ext cx="822960" cy="369332"/>
            </a:xfrm>
            <a:prstGeom prst="rect">
              <a:avLst/>
            </a:prstGeom>
            <a:noFill/>
          </p:spPr>
          <p:txBody>
            <a:bodyPr wrap="none" lIns="0" rIns="0" rtlCol="0">
              <a:noAutofit/>
            </a:bodyPr>
            <a:lstStyle/>
            <a:p>
              <a:pPr algn="ctr"/>
              <a:r>
                <a:rPr lang="en-US" dirty="0" smtClean="0">
                  <a:solidFill>
                    <a:schemeClr val="accent4"/>
                  </a:solidFill>
                </a:rPr>
                <a:t>Miss</a:t>
              </a:r>
              <a:endParaRPr lang="en-US" dirty="0">
                <a:solidFill>
                  <a:schemeClr val="accent4"/>
                </a:solidFill>
              </a:endParaRPr>
            </a:p>
          </p:txBody>
        </p:sp>
        <p:cxnSp>
          <p:nvCxnSpPr>
            <p:cNvPr id="15" name="Straight Arrow Connector 14"/>
            <p:cNvCxnSpPr/>
            <p:nvPr/>
          </p:nvCxnSpPr>
          <p:spPr>
            <a:xfrm>
              <a:off x="3429000" y="3474720"/>
              <a:ext cx="822960" cy="1588"/>
            </a:xfrm>
            <a:prstGeom prst="straightConnector1">
              <a:avLst/>
            </a:prstGeom>
            <a:ln>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6720840" y="3267570"/>
            <a:ext cx="822960" cy="369332"/>
            <a:chOff x="6720840" y="3154680"/>
            <a:chExt cx="822960" cy="369332"/>
          </a:xfrm>
        </p:grpSpPr>
        <p:sp>
          <p:nvSpPr>
            <p:cNvPr id="32" name="TextBox 31"/>
            <p:cNvSpPr txBox="1"/>
            <p:nvPr/>
          </p:nvSpPr>
          <p:spPr>
            <a:xfrm>
              <a:off x="6720840" y="3154680"/>
              <a:ext cx="822960" cy="369332"/>
            </a:xfrm>
            <a:prstGeom prst="rect">
              <a:avLst/>
            </a:prstGeom>
            <a:noFill/>
          </p:spPr>
          <p:txBody>
            <a:bodyPr wrap="none" lIns="0" rIns="0" rtlCol="0">
              <a:noAutofit/>
            </a:bodyPr>
            <a:lstStyle/>
            <a:p>
              <a:pPr algn="ctr"/>
              <a:r>
                <a:rPr lang="en-US" dirty="0" smtClean="0">
                  <a:solidFill>
                    <a:schemeClr val="accent4"/>
                  </a:solidFill>
                </a:rPr>
                <a:t>Miss</a:t>
              </a:r>
              <a:endParaRPr lang="en-US" dirty="0">
                <a:solidFill>
                  <a:schemeClr val="accent4"/>
                </a:solidFill>
              </a:endParaRPr>
            </a:p>
          </p:txBody>
        </p:sp>
        <p:cxnSp>
          <p:nvCxnSpPr>
            <p:cNvPr id="16" name="Straight Arrow Connector 15"/>
            <p:cNvCxnSpPr/>
            <p:nvPr/>
          </p:nvCxnSpPr>
          <p:spPr>
            <a:xfrm>
              <a:off x="6720840" y="3474720"/>
              <a:ext cx="822960" cy="1588"/>
            </a:xfrm>
            <a:prstGeom prst="straightConnector1">
              <a:avLst/>
            </a:prstGeom>
            <a:ln>
              <a:solidFill>
                <a:schemeClr val="accent4"/>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3108960" y="3587610"/>
            <a:ext cx="778933" cy="2194560"/>
            <a:chOff x="3108960" y="3474720"/>
            <a:chExt cx="778933" cy="2194560"/>
          </a:xfrm>
        </p:grpSpPr>
        <p:sp>
          <p:nvSpPr>
            <p:cNvPr id="37" name="Arc 36"/>
            <p:cNvSpPr/>
            <p:nvPr/>
          </p:nvSpPr>
          <p:spPr>
            <a:xfrm>
              <a:off x="3108960" y="3474720"/>
              <a:ext cx="778933" cy="2194560"/>
            </a:xfrm>
            <a:prstGeom prst="arc">
              <a:avLst>
                <a:gd name="adj1" fmla="val 16200000"/>
                <a:gd name="adj2" fmla="val 5412594"/>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3383280" y="4389120"/>
              <a:ext cx="457200" cy="369332"/>
            </a:xfrm>
            <a:prstGeom prst="rect">
              <a:avLst/>
            </a:prstGeom>
            <a:noFill/>
          </p:spPr>
          <p:txBody>
            <a:bodyPr wrap="none" lIns="0" rIns="0" rtlCol="0">
              <a:noAutofit/>
            </a:bodyPr>
            <a:lstStyle/>
            <a:p>
              <a:pPr algn="ctr"/>
              <a:r>
                <a:rPr lang="en-US" dirty="0" smtClean="0">
                  <a:solidFill>
                    <a:schemeClr val="accent6"/>
                  </a:solidFill>
                </a:rPr>
                <a:t>Hit</a:t>
              </a:r>
              <a:endParaRPr lang="en-US" dirty="0">
                <a:solidFill>
                  <a:schemeClr val="accent6"/>
                </a:solidFill>
              </a:endParaRPr>
            </a:p>
          </p:txBody>
        </p:sp>
      </p:grpSp>
      <p:grpSp>
        <p:nvGrpSpPr>
          <p:cNvPr id="42" name="Group 41"/>
          <p:cNvGrpSpPr/>
          <p:nvPr/>
        </p:nvGrpSpPr>
        <p:grpSpPr>
          <a:xfrm>
            <a:off x="6400800" y="3587610"/>
            <a:ext cx="778933" cy="2194560"/>
            <a:chOff x="3108960" y="3474720"/>
            <a:chExt cx="778933" cy="2194560"/>
          </a:xfrm>
        </p:grpSpPr>
        <p:sp>
          <p:nvSpPr>
            <p:cNvPr id="44" name="Arc 43"/>
            <p:cNvSpPr/>
            <p:nvPr/>
          </p:nvSpPr>
          <p:spPr>
            <a:xfrm>
              <a:off x="3108960" y="3474720"/>
              <a:ext cx="778933" cy="2194560"/>
            </a:xfrm>
            <a:prstGeom prst="arc">
              <a:avLst>
                <a:gd name="adj1" fmla="val 16200000"/>
                <a:gd name="adj2" fmla="val 5412594"/>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3383280" y="4389120"/>
              <a:ext cx="457200" cy="369332"/>
            </a:xfrm>
            <a:prstGeom prst="rect">
              <a:avLst/>
            </a:prstGeom>
            <a:noFill/>
          </p:spPr>
          <p:txBody>
            <a:bodyPr wrap="none" lIns="0" rIns="0" rtlCol="0">
              <a:noAutofit/>
            </a:bodyPr>
            <a:lstStyle/>
            <a:p>
              <a:pPr algn="ctr"/>
              <a:r>
                <a:rPr lang="en-US" dirty="0" smtClean="0">
                  <a:solidFill>
                    <a:schemeClr val="accent6"/>
                  </a:solidFill>
                </a:rPr>
                <a:t>Hit</a:t>
              </a:r>
              <a:endParaRPr lang="en-US" dirty="0">
                <a:solidFill>
                  <a:schemeClr val="accent6"/>
                </a:solidFill>
              </a:endParaRPr>
            </a:p>
          </p:txBody>
        </p:sp>
      </p:grpSp>
      <p:grpSp>
        <p:nvGrpSpPr>
          <p:cNvPr id="52" name="Group 51"/>
          <p:cNvGrpSpPr/>
          <p:nvPr/>
        </p:nvGrpSpPr>
        <p:grpSpPr>
          <a:xfrm>
            <a:off x="457200" y="1554480"/>
            <a:ext cx="2286000" cy="914400"/>
            <a:chOff x="457200" y="1467556"/>
            <a:chExt cx="2286000" cy="914400"/>
          </a:xfrm>
        </p:grpSpPr>
        <p:sp>
          <p:nvSpPr>
            <p:cNvPr id="47" name="TextBox 46"/>
            <p:cNvSpPr txBox="1"/>
            <p:nvPr/>
          </p:nvSpPr>
          <p:spPr>
            <a:xfrm>
              <a:off x="457200" y="1467556"/>
              <a:ext cx="2286000" cy="914400"/>
            </a:xfrm>
            <a:prstGeom prst="rect">
              <a:avLst/>
            </a:prstGeom>
            <a:noFill/>
            <a:ln>
              <a:solidFill>
                <a:schemeClr val="tx1"/>
              </a:solidFill>
            </a:ln>
          </p:spPr>
          <p:txBody>
            <a:bodyPr wrap="square" rtlCol="0">
              <a:noAutofit/>
            </a:bodyPr>
            <a:lstStyle/>
            <a:p>
              <a:r>
                <a:rPr lang="en-US" b="1" dirty="0" smtClean="0"/>
                <a:t>Legend:</a:t>
              </a:r>
            </a:p>
            <a:p>
              <a:r>
                <a:rPr lang="en-US" dirty="0" smtClean="0"/>
                <a:t>	Request for data</a:t>
              </a:r>
            </a:p>
            <a:p>
              <a:r>
                <a:rPr lang="en-US" dirty="0" smtClean="0"/>
                <a:t>	Return of data</a:t>
              </a:r>
              <a:endParaRPr lang="en-US" dirty="0"/>
            </a:p>
          </p:txBody>
        </p:sp>
        <p:cxnSp>
          <p:nvCxnSpPr>
            <p:cNvPr id="50" name="Straight Connector 49"/>
            <p:cNvCxnSpPr/>
            <p:nvPr/>
          </p:nvCxnSpPr>
          <p:spPr>
            <a:xfrm>
              <a:off x="640080" y="1938528"/>
              <a:ext cx="27432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0080" y="2212848"/>
              <a:ext cx="27432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flipV="1">
            <a:off x="4937760" y="5782170"/>
            <a:ext cx="1828800" cy="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3657600" y="5782170"/>
            <a:ext cx="1097280" cy="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2697480" y="5782170"/>
            <a:ext cx="777240" cy="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1417320" y="5782170"/>
            <a:ext cx="1097280" cy="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2194560" y="2490330"/>
            <a:ext cx="914400" cy="3291840"/>
            <a:chOff x="2194560" y="2377440"/>
            <a:chExt cx="914400" cy="3291840"/>
          </a:xfrm>
        </p:grpSpPr>
        <p:sp>
          <p:nvSpPr>
            <p:cNvPr id="60" name="Arc 59"/>
            <p:cNvSpPr/>
            <p:nvPr/>
          </p:nvSpPr>
          <p:spPr>
            <a:xfrm flipH="1" flipV="1">
              <a:off x="2194560" y="2377440"/>
              <a:ext cx="914400" cy="3291840"/>
            </a:xfrm>
            <a:prstGeom prst="arc">
              <a:avLst>
                <a:gd name="adj1" fmla="val 16200000"/>
                <a:gd name="adj2" fmla="val 21121503"/>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2286000" y="4663440"/>
              <a:ext cx="640080" cy="369332"/>
            </a:xfrm>
            <a:prstGeom prst="rect">
              <a:avLst/>
            </a:prstGeom>
            <a:noFill/>
          </p:spPr>
          <p:txBody>
            <a:bodyPr wrap="none" lIns="0" rIns="0" rtlCol="0">
              <a:noAutofit/>
            </a:bodyPr>
            <a:lstStyle/>
            <a:p>
              <a:pPr algn="ctr"/>
              <a:r>
                <a:rPr lang="en-US" dirty="0" smtClean="0">
                  <a:solidFill>
                    <a:schemeClr val="accent6"/>
                  </a:solidFill>
                </a:rPr>
                <a:t>Store</a:t>
              </a:r>
              <a:endParaRPr lang="en-US" dirty="0">
                <a:solidFill>
                  <a:schemeClr val="accent6"/>
                </a:solidFill>
              </a:endParaRPr>
            </a:p>
          </p:txBody>
        </p:sp>
      </p:grpSp>
      <p:grpSp>
        <p:nvGrpSpPr>
          <p:cNvPr id="67" name="Group 66"/>
          <p:cNvGrpSpPr/>
          <p:nvPr/>
        </p:nvGrpSpPr>
        <p:grpSpPr>
          <a:xfrm>
            <a:off x="4526280" y="3587610"/>
            <a:ext cx="711200" cy="2194560"/>
            <a:chOff x="4526280" y="3474720"/>
            <a:chExt cx="711200" cy="2194560"/>
          </a:xfrm>
        </p:grpSpPr>
        <p:sp>
          <p:nvSpPr>
            <p:cNvPr id="57" name="Arc 56"/>
            <p:cNvSpPr/>
            <p:nvPr/>
          </p:nvSpPr>
          <p:spPr>
            <a:xfrm flipH="1" flipV="1">
              <a:off x="4526280" y="3474720"/>
              <a:ext cx="711200" cy="2194560"/>
            </a:xfrm>
            <a:prstGeom prst="arc">
              <a:avLst>
                <a:gd name="adj1" fmla="val 16200000"/>
                <a:gd name="adj2" fmla="val 21121503"/>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4572000" y="4937760"/>
              <a:ext cx="640080" cy="369332"/>
            </a:xfrm>
            <a:prstGeom prst="rect">
              <a:avLst/>
            </a:prstGeom>
            <a:noFill/>
          </p:spPr>
          <p:txBody>
            <a:bodyPr wrap="none" lIns="0" rIns="0" rtlCol="0">
              <a:noAutofit/>
            </a:bodyPr>
            <a:lstStyle/>
            <a:p>
              <a:pPr algn="ctr"/>
              <a:r>
                <a:rPr lang="en-US" dirty="0" smtClean="0">
                  <a:solidFill>
                    <a:schemeClr val="accent6"/>
                  </a:solidFill>
                </a:rPr>
                <a:t>Store</a:t>
              </a:r>
              <a:endParaRPr lang="en-US" dirty="0">
                <a:solidFill>
                  <a:schemeClr val="accent6"/>
                </a:solidFill>
              </a:endParaRPr>
            </a:p>
          </p:txBody>
        </p:sp>
      </p:grpSp>
    </p:spTree>
    <p:extLst>
      <p:ext uri="{BB962C8B-B14F-4D97-AF65-F5344CB8AC3E}">
        <p14:creationId xmlns:p14="http://schemas.microsoft.com/office/powerpoint/2010/main" val="1512385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18208</TotalTime>
  <Words>3215</Words>
  <Application>Microsoft Office PowerPoint</Application>
  <PresentationFormat>On-screen Show (4:3)</PresentationFormat>
  <Paragraphs>690</Paragraphs>
  <Slides>53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Image</vt:lpstr>
      <vt:lpstr>PowerPoint Presentation</vt:lpstr>
      <vt:lpstr>PowerPoint Presentation</vt:lpstr>
      <vt:lpstr>Great Idea #3: Principle of Locality/ Memory Hierarchy</vt:lpstr>
      <vt:lpstr>Review of Last Lecture (1/2)</vt:lpstr>
      <vt:lpstr>Review of Last Lecture (2/2)</vt:lpstr>
      <vt:lpstr>PowerPoint Presentation</vt:lpstr>
      <vt:lpstr>Agenda</vt:lpstr>
      <vt:lpstr>Multiple Cache Levels</vt:lpstr>
      <vt:lpstr>Multilevel Cache Diagram</vt:lpstr>
      <vt:lpstr>Multilevel Cache AMAT</vt:lpstr>
      <vt:lpstr>Multilevel Cache AMAT Example</vt:lpstr>
      <vt:lpstr>Local vs. Global Miss Rates</vt:lpstr>
      <vt:lpstr>Memory Hierarchy with Two Cache Levels</vt:lpstr>
      <vt:lpstr>Rewriting Performance</vt:lpstr>
      <vt:lpstr>Design Considerations</vt:lpstr>
      <vt:lpstr>Multilevel Cache Practice (1/3)</vt:lpstr>
      <vt:lpstr>Multilevel Cache Practice (2/3)</vt:lpstr>
      <vt:lpstr>Multilevel Cache Practice (3/3)</vt:lpstr>
      <vt:lpstr>Agenda</vt:lpstr>
      <vt:lpstr>Administrivia</vt:lpstr>
      <vt:lpstr>Agenda</vt:lpstr>
      <vt:lpstr>Improving Cache Performance (1/2)</vt:lpstr>
      <vt:lpstr>Improving Cache Performance (2/2)</vt:lpstr>
      <vt:lpstr>The Cache Design Space</vt:lpstr>
      <vt:lpstr>Effect of Block and Cache Sizes on Miss Rate</vt:lpstr>
      <vt:lpstr>Benefits of Set-Associative Caches</vt:lpstr>
      <vt:lpstr>Agenda</vt:lpstr>
      <vt:lpstr>Anatomy of a Cache Question</vt:lpstr>
      <vt:lpstr>The Cache</vt:lpstr>
      <vt:lpstr>Code: Arrays</vt:lpstr>
      <vt:lpstr>Code: Linked Lists/Structs</vt:lpstr>
      <vt:lpstr>Access Patterns</vt:lpstr>
      <vt:lpstr>Best/Worst Case</vt:lpstr>
      <vt:lpstr>Get To Know Your Staff</vt:lpstr>
      <vt:lpstr>Agenda</vt:lpstr>
      <vt:lpstr>Example 1 (Sp07 Final)</vt:lpstr>
      <vt:lpstr>Example 1 (Sp07 Final)</vt:lpstr>
      <vt:lpstr>Example 1 (Sp07 Final)</vt:lpstr>
      <vt:lpstr>Example 1 (Sp07 Final)</vt:lpstr>
      <vt:lpstr>Example 1 (Sp07 Final)</vt:lpstr>
      <vt:lpstr>Questions?</vt:lpstr>
      <vt:lpstr>Example 2 (Sp13 Final)</vt:lpstr>
      <vt:lpstr>Example 2 (Sp13 Final)</vt:lpstr>
      <vt:lpstr>Example 2 (Sp13 Final)</vt:lpstr>
      <vt:lpstr>Example 2 (Sp13 Final)</vt:lpstr>
      <vt:lpstr>Example 2 (Sp13 Final)</vt:lpstr>
      <vt:lpstr>Example 2 (Sp13 Final)</vt:lpstr>
      <vt:lpstr>Summary</vt:lpstr>
      <vt:lpstr>PowerPoint Presentation</vt:lpstr>
      <vt:lpstr>Agenda</vt:lpstr>
      <vt:lpstr>PowerPoint Presentation</vt:lpstr>
      <vt:lpstr>Intel Nehalem Die Photo</vt:lpstr>
      <vt:lpstr>Core Area Breakdown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Justin Hsia</cp:lastModifiedBy>
  <cp:revision>309</cp:revision>
  <cp:lastPrinted>2012-07-09T18:20:18Z</cp:lastPrinted>
  <dcterms:created xsi:type="dcterms:W3CDTF">2011-02-24T14:26:22Z</dcterms:created>
  <dcterms:modified xsi:type="dcterms:W3CDTF">2013-07-15T20:24:09Z</dcterms:modified>
</cp:coreProperties>
</file>