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7"/>
  </p:notesMasterIdLst>
  <p:handoutMasterIdLst>
    <p:handoutMasterId r:id="rId48"/>
  </p:handoutMasterIdLst>
  <p:sldIdLst>
    <p:sldId id="551" r:id="rId2"/>
    <p:sldId id="594" r:id="rId3"/>
    <p:sldId id="553" r:id="rId4"/>
    <p:sldId id="591" r:id="rId5"/>
    <p:sldId id="592" r:id="rId6"/>
    <p:sldId id="521" r:id="rId7"/>
    <p:sldId id="614" r:id="rId8"/>
    <p:sldId id="613" r:id="rId9"/>
    <p:sldId id="615" r:id="rId10"/>
    <p:sldId id="616" r:id="rId11"/>
    <p:sldId id="619" r:id="rId12"/>
    <p:sldId id="618" r:id="rId13"/>
    <p:sldId id="620" r:id="rId14"/>
    <p:sldId id="617" r:id="rId15"/>
    <p:sldId id="621" r:id="rId16"/>
    <p:sldId id="622" r:id="rId17"/>
    <p:sldId id="624" r:id="rId18"/>
    <p:sldId id="632" r:id="rId19"/>
    <p:sldId id="557" r:id="rId20"/>
    <p:sldId id="559" r:id="rId21"/>
    <p:sldId id="623" r:id="rId22"/>
    <p:sldId id="625" r:id="rId23"/>
    <p:sldId id="627" r:id="rId24"/>
    <p:sldId id="628" r:id="rId25"/>
    <p:sldId id="646" r:id="rId26"/>
    <p:sldId id="626" r:id="rId27"/>
    <p:sldId id="629" r:id="rId28"/>
    <p:sldId id="633" r:id="rId29"/>
    <p:sldId id="630" r:id="rId30"/>
    <p:sldId id="650" r:id="rId31"/>
    <p:sldId id="651" r:id="rId32"/>
    <p:sldId id="652" r:id="rId33"/>
    <p:sldId id="631" r:id="rId34"/>
    <p:sldId id="654" r:id="rId35"/>
    <p:sldId id="644" r:id="rId36"/>
    <p:sldId id="635" r:id="rId37"/>
    <p:sldId id="636" r:id="rId38"/>
    <p:sldId id="637" r:id="rId39"/>
    <p:sldId id="638" r:id="rId40"/>
    <p:sldId id="639" r:id="rId41"/>
    <p:sldId id="640" r:id="rId42"/>
    <p:sldId id="641" r:id="rId43"/>
    <p:sldId id="653" r:id="rId44"/>
    <p:sldId id="642" r:id="rId45"/>
    <p:sldId id="519" r:id="rId4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C4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91" autoAdjust="0"/>
    <p:restoredTop sz="90846" autoAdjust="0"/>
  </p:normalViewPr>
  <p:slideViewPr>
    <p:cSldViewPr snapToGrid="0">
      <p:cViewPr varScale="1">
        <p:scale>
          <a:sx n="85" d="100"/>
          <a:sy n="85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2368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22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44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6" y="4562475"/>
            <a:ext cx="5365750" cy="4319588"/>
          </a:xfrm>
          <a:ln>
            <a:noFill/>
          </a:ln>
        </p:spPr>
        <p:txBody>
          <a:bodyPr lIns="98215" tIns="48246" rIns="98215" bIns="48246"/>
          <a:lstStyle/>
          <a:p>
            <a:pPr marL="0" lvl="1" defTabSz="483306">
              <a:defRPr/>
            </a:pPr>
            <a:r>
              <a:rPr lang="en-US" dirty="0" smtClean="0"/>
              <a:t>Check just one location to see if block is in cache.</a:t>
            </a:r>
          </a:p>
        </p:txBody>
      </p:sp>
      <p:sp>
        <p:nvSpPr>
          <p:cNvPr id="1591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727075"/>
            <a:ext cx="4778375" cy="3584575"/>
          </a:xfrm>
          <a:ln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5F688A9-AAC3-8C4D-BE02-C84054AA464D}" type="datetime3">
              <a:rPr lang="en-AU"/>
              <a:pPr>
                <a:defRPr/>
              </a:pPr>
              <a:t>11 July, 2013</a:t>
            </a:fld>
            <a:endParaRPr lang="en-AU"/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9F773-EB27-664D-AF58-7373D027B7B6}" type="slidenum">
              <a:rPr lang="en-AU"/>
              <a:pPr>
                <a:defRPr/>
              </a:pPr>
              <a:t>25</a:t>
            </a:fld>
            <a:endParaRPr lang="en-AU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F4A1706-4754-1844-8A36-15CD7D165832}" type="datetime3">
              <a:rPr lang="en-AU"/>
              <a:pPr>
                <a:defRPr/>
              </a:pPr>
              <a:t>11 July, 2013</a:t>
            </a:fld>
            <a:endParaRPr lang="en-AU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0C9FEC-62B8-9346-BDB3-49ED12D41593}" type="slidenum">
              <a:rPr lang="en-AU"/>
              <a:pPr>
                <a:defRPr/>
              </a:pPr>
              <a:t>26</a:t>
            </a:fld>
            <a:endParaRPr lang="en-AU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17538"/>
            <a:ext cx="4783138" cy="3586162"/>
          </a:xfrm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9"/>
            <a:ext cx="6303962" cy="4319587"/>
          </a:xfrm>
          <a:ln/>
        </p:spPr>
        <p:txBody>
          <a:bodyPr lIns="96642" tIns="48321" rIns="96642" bIns="4832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17538"/>
            <a:ext cx="4783138" cy="3586162"/>
          </a:xfrm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9"/>
            <a:ext cx="6303962" cy="4319587"/>
          </a:xfrm>
          <a:ln/>
        </p:spPr>
        <p:txBody>
          <a:bodyPr lIns="96642" tIns="48321" rIns="96642" bIns="4832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For lecture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Another sample string to try 0 1 2 3 0 8 11 0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60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Memory-stall</a:t>
            </a:r>
            <a:r>
              <a:rPr lang="en-US" baseline="0" dirty="0" smtClean="0"/>
              <a:t> clock cycles = Read-stall cycles + Write-stall cycles.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Reasonable </a:t>
            </a:r>
            <a:r>
              <a:rPr lang="en-US" dirty="0"/>
              <a:t>write buffer depth (e.g., four or more words) and a memory capable of accepting writes at a rate that significantly exceeds the average write frequency means write buffer stalls are </a:t>
            </a:r>
            <a:r>
              <a:rPr lang="en-US" dirty="0" smtClean="0"/>
              <a:t>small.</a:t>
            </a:r>
          </a:p>
          <a:p>
            <a:endParaRPr lang="en-US" dirty="0" smtClean="0"/>
          </a:p>
          <a:p>
            <a:r>
              <a:rPr lang="en-US" dirty="0" smtClean="0"/>
              <a:t>Here we are assuming same MR and MP for reads and writes.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I$</a:t>
            </a:r>
            <a:r>
              <a:rPr lang="en-US" baseline="0" dirty="0" smtClean="0"/>
              <a:t> accessed at EVERY instruction (need to fetch from Code portion of memory!).</a:t>
            </a:r>
          </a:p>
          <a:p>
            <a:r>
              <a:rPr lang="en-US" baseline="0" dirty="0" smtClean="0"/>
              <a:t>D$ is accessed only on loads and stores.</a:t>
            </a:r>
          </a:p>
          <a:p>
            <a:r>
              <a:rPr lang="en-US" baseline="0" dirty="0" smtClean="0"/>
              <a:t>Naturally, you expect the I$ MR &lt; D$ MR.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= 1,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baseline="0" dirty="0" smtClean="0"/>
              <a:t> = 4.44, with memory-stall cycles accounting for 77.5% as opposed to 63.2%.</a:t>
            </a:r>
          </a:p>
          <a:p>
            <a:r>
              <a:rPr lang="en-US" baseline="0" dirty="0" smtClean="0"/>
              <a:t>If D$ MR = 0.05, then memory-stall cycles = 3.8 and </a:t>
            </a:r>
            <a:r>
              <a:rPr lang="en-US" baseline="0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baseline="0" dirty="0" smtClean="0"/>
              <a:t> = 5.8.  Memory-stall cycles now account for 65.5% of </a:t>
            </a:r>
            <a:r>
              <a:rPr lang="en-US" baseline="0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</a:t>
            </a:r>
            <a:r>
              <a:rPr lang="en-US" dirty="0"/>
              <a:t>= 1, then </a:t>
            </a:r>
            <a:r>
              <a:rPr lang="en-US" dirty="0" err="1"/>
              <a:t>CPI</a:t>
            </a:r>
            <a:r>
              <a:rPr lang="en-US" baseline="-25000" dirty="0" err="1"/>
              <a:t>stall</a:t>
            </a:r>
            <a:r>
              <a:rPr lang="en-US" dirty="0"/>
              <a:t> = 4.44 and the amount of execution time spent on memory stalls would have risen from 3.44/5.44 = 63% to 3.44/4.44 = 77%</a:t>
            </a:r>
          </a:p>
          <a:p>
            <a:r>
              <a:rPr lang="en-US" dirty="0"/>
              <a:t>For miss penalty of 200, memory stall cycles = 2%  200 + 36% x 4% x 200 = 6.88 so that </a:t>
            </a:r>
            <a:r>
              <a:rPr lang="en-US" dirty="0" err="1"/>
              <a:t>CPIstall</a:t>
            </a:r>
            <a:r>
              <a:rPr lang="en-US" dirty="0"/>
              <a:t> = 8.88</a:t>
            </a:r>
          </a:p>
          <a:p>
            <a:endParaRPr lang="en-US" dirty="0"/>
          </a:p>
          <a:p>
            <a:r>
              <a:rPr lang="en-US" dirty="0"/>
              <a:t>This assumes that hit time </a:t>
            </a:r>
            <a:r>
              <a:rPr lang="en-US" dirty="0" smtClean="0"/>
              <a:t>(so hit time is 1 cycle) is </a:t>
            </a:r>
            <a:r>
              <a:rPr lang="en-US" dirty="0"/>
              <a:t>not a factor in determining cache performance.  A larger cache would have a longer access time (if a lower miss rate), meaning either a slower clock cycle or more stages in the pipeline for memory access.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4" y="4562237"/>
            <a:ext cx="6304279" cy="4320540"/>
          </a:xfrm>
          <a:noFill/>
        </p:spPr>
        <p:txBody>
          <a:bodyPr wrap="square" lIns="98215" tIns="48246" rIns="98215" bIns="4824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9525" y="619125"/>
            <a:ext cx="4778375" cy="3582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4" y="4562237"/>
            <a:ext cx="6304279" cy="4320540"/>
          </a:xfrm>
          <a:noFill/>
        </p:spPr>
        <p:txBody>
          <a:bodyPr wrap="square" lIns="98215" tIns="48246" rIns="98215" bIns="4824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9525" y="619125"/>
            <a:ext cx="4778375" cy="3582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with fully</a:t>
            </a:r>
            <a:r>
              <a:rPr lang="en-US" baseline="0" dirty="0" smtClean="0"/>
              <a:t> associative example from last lecture.  This takes 140 bits to implement instead of 150 bits because of shorter Tag and no LRU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5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17538"/>
            <a:ext cx="4783138" cy="3586162"/>
          </a:xfrm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9"/>
            <a:ext cx="6303962" cy="4319587"/>
          </a:xfrm>
          <a:ln/>
        </p:spPr>
        <p:txBody>
          <a:bodyPr lIns="96642" tIns="48321" rIns="96642" bIns="4832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17538"/>
            <a:ext cx="4783138" cy="3586162"/>
          </a:xfrm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9"/>
            <a:ext cx="6303962" cy="4319587"/>
          </a:xfrm>
          <a:ln/>
        </p:spPr>
        <p:txBody>
          <a:bodyPr lIns="96642" tIns="48321" rIns="96642" bIns="4832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17538"/>
            <a:ext cx="4783138" cy="3586162"/>
          </a:xfrm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9"/>
            <a:ext cx="6303962" cy="4319587"/>
          </a:xfrm>
          <a:ln/>
        </p:spPr>
        <p:txBody>
          <a:bodyPr lIns="96642" tIns="48321" rIns="96642" bIns="4832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All of the tags of all of the elements of the set must be searched for a match.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</a:t>
            </a:r>
            <a:r>
              <a:rPr lang="en-US" baseline="0" dirty="0" smtClean="0"/>
              <a:t> = cache size,</a:t>
            </a:r>
            <a:r>
              <a:rPr lang="en-US" baseline="0" dirty="0"/>
              <a:t> </a:t>
            </a:r>
            <a:r>
              <a:rPr lang="en-US" baseline="0" dirty="0" smtClean="0"/>
              <a:t> B = block size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For lecture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In 2008, the greater size and power consumption of CAMs generally leads to 2-way and 4-way set associativity being built from standard SRAMs with comparators with 8-way and above being built using CAMs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7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7/11/2013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#11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Direct-Mapped Caches,</a:t>
            </a:r>
          </a:p>
          <a:p>
            <a:pPr>
              <a:spcBef>
                <a:spcPts val="0"/>
              </a:spcBef>
            </a:pPr>
            <a:r>
              <a:rPr lang="en-US" i="1" dirty="0" smtClean="0"/>
              <a:t>Set Associative Caches,</a:t>
            </a:r>
          </a:p>
          <a:p>
            <a:pPr>
              <a:spcBef>
                <a:spcPts val="0"/>
              </a:spcBef>
            </a:pPr>
            <a:r>
              <a:rPr lang="en-US" i="1" dirty="0" smtClean="0"/>
              <a:t>Cache Performance</a:t>
            </a:r>
          </a:p>
        </p:txBody>
      </p:sp>
    </p:spTree>
    <p:extLst>
      <p:ext uri="{BB962C8B-B14F-4D97-AF65-F5344CB8AC3E}">
        <p14:creationId xmlns:p14="http://schemas.microsoft.com/office/powerpoint/2010/main" val="1520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Memory address fields: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Meaning of the field sizes: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bits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↔</a:t>
            </a:r>
            <a:r>
              <a:rPr lang="en-US" dirty="0" smtClean="0"/>
              <a:t>  2</a:t>
            </a:r>
            <a:r>
              <a:rPr lang="en-US" baseline="30000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bytes/block = 2</a:t>
            </a:r>
            <a:r>
              <a:rPr lang="en-US" baseline="30000" dirty="0" smtClean="0">
                <a:solidFill>
                  <a:schemeClr val="accent2"/>
                </a:solidFill>
              </a:rPr>
              <a:t>O</a:t>
            </a:r>
            <a:r>
              <a:rPr lang="en-US" baseline="30000" dirty="0" smtClean="0"/>
              <a:t>-2</a:t>
            </a:r>
            <a:r>
              <a:rPr lang="en-US" dirty="0" smtClean="0"/>
              <a:t> words/block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bits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↔</a:t>
            </a:r>
            <a:r>
              <a:rPr lang="en-US" dirty="0" smtClean="0"/>
              <a:t>  2</a:t>
            </a:r>
            <a:r>
              <a:rPr lang="en-US" baseline="30000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slots in cache = cache size / block size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bits = A – </a:t>
            </a:r>
            <a:r>
              <a:rPr lang="en-US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, where A = # of address bits </a:t>
            </a:r>
            <a:br>
              <a:rPr lang="en-US" dirty="0" smtClean="0"/>
            </a:br>
            <a:r>
              <a:rPr lang="en-US" dirty="0" smtClean="0"/>
              <a:t>(A = 32 here)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TIO Address Breakdown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737360" y="2011680"/>
            <a:ext cx="5650926" cy="1405950"/>
            <a:chOff x="1737360" y="2011680"/>
            <a:chExt cx="5650926" cy="1405950"/>
          </a:xfrm>
        </p:grpSpPr>
        <p:grpSp>
          <p:nvGrpSpPr>
            <p:cNvPr id="32" name="Group 31"/>
            <p:cNvGrpSpPr/>
            <p:nvPr/>
          </p:nvGrpSpPr>
          <p:grpSpPr>
            <a:xfrm>
              <a:off x="1737360" y="2011680"/>
              <a:ext cx="5650926" cy="640080"/>
              <a:chOff x="1737360" y="2011680"/>
              <a:chExt cx="5650926" cy="64008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828800" y="2194560"/>
                <a:ext cx="1828800" cy="45720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6"/>
                    </a:solidFill>
                  </a:rPr>
                  <a:t>Tag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657600" y="219456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4"/>
                    </a:solidFill>
                  </a:rPr>
                  <a:t>Index</a:t>
                </a:r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43600" y="2194560"/>
                <a:ext cx="1371600" cy="45720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2"/>
                    </a:solidFill>
                  </a:rPr>
                  <a:t>Offset</a:t>
                </a:r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828800" y="228600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57600" y="228600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943600" y="228600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315200" y="228600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828800" y="2651760"/>
                <a:ext cx="5486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737360" y="201168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31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086600" y="20116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33" name="Left Brace 32"/>
            <p:cNvSpPr/>
            <p:nvPr/>
          </p:nvSpPr>
          <p:spPr>
            <a:xfrm rot="16200000">
              <a:off x="2551176" y="1975104"/>
              <a:ext cx="365760" cy="181051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e 33"/>
            <p:cNvSpPr/>
            <p:nvPr/>
          </p:nvSpPr>
          <p:spPr>
            <a:xfrm rot="16200000">
              <a:off x="4613148" y="1760220"/>
              <a:ext cx="365760" cy="224028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6473952" y="2194560"/>
              <a:ext cx="365760" cy="13716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28800" y="301752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accent6"/>
                  </a:solidFill>
                </a:rPr>
                <a:t>T</a:t>
              </a:r>
              <a:r>
                <a:rPr lang="en-US" sz="2000" dirty="0" smtClean="0"/>
                <a:t> bits</a:t>
              </a:r>
              <a:endParaRPr lang="en-US" sz="2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57600" y="301752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I</a:t>
              </a:r>
              <a:r>
                <a:rPr lang="en-US" sz="2000" dirty="0" smtClean="0"/>
                <a:t> bits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43600" y="301752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O</a:t>
              </a:r>
              <a:r>
                <a:rPr lang="en-US" sz="2000" dirty="0" smtClean="0"/>
                <a:t> bits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752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Direct-Mapped Caches (3/3)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What’s actually in the cache?</a:t>
            </a:r>
          </a:p>
          <a:p>
            <a:pPr lvl="1"/>
            <a:r>
              <a:rPr lang="en-US" dirty="0" smtClean="0"/>
              <a:t>Block of data (8 × K = 8 × 2</a:t>
            </a:r>
            <a:r>
              <a:rPr lang="en-US" baseline="30000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bits)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Tag</a:t>
            </a:r>
            <a:r>
              <a:rPr lang="en-US" dirty="0" smtClean="0"/>
              <a:t> field of address as identifier (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bits)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bit (1 bit)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Dirty</a:t>
            </a:r>
            <a:r>
              <a:rPr lang="en-US" dirty="0" smtClean="0"/>
              <a:t> bit (1 bit if write-back)</a:t>
            </a:r>
          </a:p>
          <a:p>
            <a:pPr lvl="1"/>
            <a:r>
              <a:rPr lang="en-US" dirty="0" smtClean="0"/>
              <a:t>No replacement management bits!</a:t>
            </a:r>
          </a:p>
          <a:p>
            <a:r>
              <a:rPr lang="en-US" dirty="0" smtClean="0"/>
              <a:t>Total bits in cache = # slots × </a:t>
            </a:r>
            <a:r>
              <a:rPr lang="en-US" dirty="0"/>
              <a:t>(</a:t>
            </a:r>
            <a:r>
              <a:rPr lang="en-US" dirty="0" smtClean="0"/>
              <a:t>8×K +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		       = 2</a:t>
            </a:r>
            <a:r>
              <a:rPr lang="en-US" baseline="30000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× (8×2</a:t>
            </a:r>
            <a:r>
              <a:rPr lang="en-US" baseline="30000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dirty="0" smtClean="0"/>
              <a:t>)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DM Cache Example (1/5)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Cache parameters:</a:t>
            </a:r>
          </a:p>
          <a:p>
            <a:pPr lvl="1"/>
            <a:r>
              <a:rPr lang="en-US" dirty="0" smtClean="0"/>
              <a:t>Direct-mapped, address space of 64B, block size of 1 word, cache size of 4 words, write-through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TIO Breakdown:</a:t>
            </a:r>
          </a:p>
          <a:p>
            <a:pPr lvl="1"/>
            <a:r>
              <a:rPr lang="en-US" dirty="0" smtClean="0"/>
              <a:t>1 word = 4 bytes, so </a:t>
            </a:r>
            <a:r>
              <a:rPr lang="en-US" dirty="0" smtClean="0">
                <a:solidFill>
                  <a:schemeClr val="accent2"/>
                </a:solidFill>
              </a:rPr>
              <a:t>O </a:t>
            </a:r>
            <a:r>
              <a:rPr lang="en-US" dirty="0" smtClean="0"/>
              <a:t>= log</a:t>
            </a:r>
            <a:r>
              <a:rPr lang="en-US" baseline="-25000" dirty="0" smtClean="0"/>
              <a:t>2</a:t>
            </a:r>
            <a:r>
              <a:rPr lang="en-US" dirty="0" smtClean="0"/>
              <a:t>(4)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dirty="0" smtClean="0"/>
              <a:t>Cache size / block size = 4, so </a:t>
            </a:r>
            <a:r>
              <a:rPr lang="en-US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= log</a:t>
            </a:r>
            <a:r>
              <a:rPr lang="en-US" baseline="-25000" dirty="0" smtClean="0"/>
              <a:t>2</a:t>
            </a:r>
            <a:r>
              <a:rPr lang="en-US" dirty="0" smtClean="0"/>
              <a:t>(4)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dirty="0" smtClean="0"/>
              <a:t>A = log</a:t>
            </a:r>
            <a:r>
              <a:rPr lang="en-US" baseline="-25000" dirty="0" smtClean="0"/>
              <a:t>2</a:t>
            </a:r>
            <a:r>
              <a:rPr lang="en-US" dirty="0" smtClean="0"/>
              <a:t>(64) = 6 bits, so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= 6 – 2 – 2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Bits in cache = 2</a:t>
            </a:r>
            <a:r>
              <a:rPr lang="en-US" baseline="30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/>
              <a:t> × (8×2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+ 1) = </a:t>
            </a:r>
            <a:r>
              <a:rPr lang="en-US" dirty="0" smtClean="0">
                <a:solidFill>
                  <a:srgbClr val="FF0000"/>
                </a:solidFill>
              </a:rPr>
              <a:t>140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754880" y="3383280"/>
            <a:ext cx="4114800" cy="917972"/>
            <a:chOff x="822960" y="5669280"/>
            <a:chExt cx="4114800" cy="917972"/>
          </a:xfrm>
        </p:grpSpPr>
        <p:grpSp>
          <p:nvGrpSpPr>
            <p:cNvPr id="19" name="Group 18"/>
            <p:cNvGrpSpPr/>
            <p:nvPr/>
          </p:nvGrpSpPr>
          <p:grpSpPr>
            <a:xfrm>
              <a:off x="3566160" y="5669280"/>
              <a:ext cx="1371600" cy="457200"/>
              <a:chOff x="3200400" y="5669280"/>
              <a:chExt cx="1371600" cy="4572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32004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36576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41148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45720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200400" y="6126480"/>
                <a:ext cx="1371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2004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6"/>
                    </a:solidFill>
                  </a:rPr>
                  <a:t>XX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576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4"/>
                    </a:solidFill>
                  </a:rPr>
                  <a:t>XX</a:t>
                </a:r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1148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2"/>
                    </a:solidFill>
                  </a:rPr>
                  <a:t>XX</a:t>
                </a:r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822960" y="5712178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Memory Addresses:</a:t>
              </a:r>
              <a:endParaRPr lang="en-US" sz="2400" dirty="0"/>
            </a:p>
          </p:txBody>
        </p:sp>
        <p:sp>
          <p:nvSpPr>
            <p:cNvPr id="20" name="Left Brace 19"/>
            <p:cNvSpPr/>
            <p:nvPr/>
          </p:nvSpPr>
          <p:spPr>
            <a:xfrm rot="16200000">
              <a:off x="3931920" y="5806440"/>
              <a:ext cx="182880" cy="914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840" y="6217920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Block address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8530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DM Cache </a:t>
            </a:r>
            <a:r>
              <a:rPr lang="en-US" dirty="0" smtClean="0">
                <a:solidFill>
                  <a:schemeClr val="accent1"/>
                </a:solidFill>
              </a:rPr>
              <a:t>Example (2/5)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Cache parameters:</a:t>
            </a:r>
          </a:p>
          <a:p>
            <a:pPr lvl="1"/>
            <a:r>
              <a:rPr lang="en-US" dirty="0" smtClean="0"/>
              <a:t>Direct-mapped, address </a:t>
            </a:r>
            <a:r>
              <a:rPr lang="en-US" dirty="0"/>
              <a:t>space of 64B, block size of 1 word, </a:t>
            </a:r>
            <a:r>
              <a:rPr lang="en-US" dirty="0" smtClean="0"/>
              <a:t>cache </a:t>
            </a:r>
            <a:r>
              <a:rPr lang="en-US" dirty="0"/>
              <a:t>size of 4 words, </a:t>
            </a:r>
            <a:r>
              <a:rPr lang="en-US" dirty="0" smtClean="0"/>
              <a:t>write-through</a:t>
            </a:r>
            <a:endParaRPr lang="en-US" dirty="0"/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Offset</a:t>
            </a:r>
            <a:r>
              <a:rPr lang="en-US" sz="2400" dirty="0" smtClean="0"/>
              <a:t> – 2 bits, </a:t>
            </a:r>
            <a:r>
              <a:rPr lang="en-US" sz="2400" dirty="0" smtClean="0">
                <a:solidFill>
                  <a:schemeClr val="accent4"/>
                </a:solidFill>
              </a:rPr>
              <a:t>Index</a:t>
            </a:r>
            <a:r>
              <a:rPr lang="en-US" sz="2400" dirty="0" smtClean="0"/>
              <a:t> – 2 bits, </a:t>
            </a:r>
            <a:r>
              <a:rPr lang="en-US" sz="2400" dirty="0" smtClean="0">
                <a:solidFill>
                  <a:schemeClr val="accent6"/>
                </a:solidFill>
              </a:rPr>
              <a:t>Tag</a:t>
            </a:r>
            <a:r>
              <a:rPr lang="en-US" sz="2400" dirty="0" smtClean="0"/>
              <a:t> – 2 bits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spcBef>
                <a:spcPts val="2400"/>
              </a:spcBef>
            </a:pPr>
            <a:r>
              <a:rPr lang="en-US" sz="2800" dirty="0" smtClean="0"/>
              <a:t>35 bits per index/slot, 140 bits to implement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97811"/>
              </p:ext>
            </p:extLst>
          </p:nvPr>
        </p:nvGraphicFramePr>
        <p:xfrm>
          <a:off x="2743200" y="3807018"/>
          <a:ext cx="3931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/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Tag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63040" y="4611690"/>
            <a:ext cx="979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Index</a:t>
            </a:r>
            <a:endParaRPr lang="en-US" sz="2400" dirty="0">
              <a:solidFill>
                <a:schemeClr val="accent4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27586"/>
              </p:ext>
            </p:extLst>
          </p:nvPr>
        </p:nvGraphicFramePr>
        <p:xfrm>
          <a:off x="2194560" y="3807018"/>
          <a:ext cx="61264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6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754880" y="3422749"/>
            <a:ext cx="1648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Offset</a:t>
            </a:r>
          </a:p>
        </p:txBody>
      </p:sp>
    </p:spTree>
    <p:extLst>
      <p:ext uri="{BB962C8B-B14F-4D97-AF65-F5344CB8AC3E}">
        <p14:creationId xmlns:p14="http://schemas.microsoft.com/office/powerpoint/2010/main" val="24757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DM Cache </a:t>
            </a:r>
            <a:r>
              <a:rPr lang="en-US" dirty="0" smtClean="0">
                <a:solidFill>
                  <a:schemeClr val="accent1"/>
                </a:solidFill>
              </a:rPr>
              <a:t>Example (3/5)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8" name="Date Placeholder 9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100" name="Footer Placeholder 9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60953" name="Text Box 25"/>
          <p:cNvSpPr txBox="1">
            <a:spLocks noChangeArrowheads="1"/>
          </p:cNvSpPr>
          <p:nvPr/>
        </p:nvSpPr>
        <p:spPr bwMode="auto">
          <a:xfrm>
            <a:off x="2560320" y="1280160"/>
            <a:ext cx="164592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Main </a:t>
            </a:r>
            <a:r>
              <a:rPr lang="en-US" b="1" dirty="0" smtClean="0">
                <a:solidFill>
                  <a:schemeClr val="tx1"/>
                </a:solidFill>
              </a:rPr>
              <a:t>Memory: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60954" name="Text Box 26"/>
          <p:cNvSpPr txBox="1">
            <a:spLocks noChangeArrowheads="1"/>
          </p:cNvSpPr>
          <p:nvPr/>
        </p:nvSpPr>
        <p:spPr bwMode="auto">
          <a:xfrm>
            <a:off x="6172200" y="1371600"/>
            <a:ext cx="2743200" cy="41703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Which blocks map to each row of the cache?</a:t>
            </a:r>
          </a:p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(see colors)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000" dirty="0"/>
          </a:p>
          <a:p>
            <a:r>
              <a:rPr lang="en-US" sz="2000" b="1" dirty="0" smtClean="0">
                <a:solidFill>
                  <a:schemeClr val="tx1"/>
                </a:solidFill>
              </a:rPr>
              <a:t>On a memory request: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(let’s say </a:t>
            </a:r>
            <a:r>
              <a:rPr lang="en-US" sz="2000" dirty="0" smtClean="0">
                <a:solidFill>
                  <a:schemeClr val="accent6"/>
                </a:solidFill>
              </a:rPr>
              <a:t>00</a:t>
            </a:r>
            <a:r>
              <a:rPr lang="en-US" sz="2000" dirty="0" smtClean="0">
                <a:solidFill>
                  <a:schemeClr val="accent4"/>
                </a:solidFill>
              </a:rPr>
              <a:t>10</a:t>
            </a:r>
            <a:r>
              <a:rPr lang="en-US" sz="2000" dirty="0" smtClean="0">
                <a:solidFill>
                  <a:schemeClr val="accent2"/>
                </a:solidFill>
              </a:rPr>
              <a:t>11</a:t>
            </a:r>
            <a:r>
              <a:rPr lang="en-US" sz="2000" baseline="-25000" dirty="0" smtClean="0">
                <a:solidFill>
                  <a:schemeClr val="tx1"/>
                </a:solidFill>
              </a:rPr>
              <a:t>two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1) Take </a:t>
            </a:r>
            <a:r>
              <a:rPr lang="en-US" sz="2000" dirty="0" smtClean="0">
                <a:solidFill>
                  <a:schemeClr val="accent4"/>
                </a:solidFill>
              </a:rPr>
              <a:t>Index</a:t>
            </a:r>
            <a:r>
              <a:rPr lang="en-US" sz="2000" dirty="0" smtClean="0"/>
              <a:t> field (10)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2) Check if Valid bit is true in that row of cache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3) If valid, then check if </a:t>
            </a:r>
            <a:r>
              <a:rPr lang="en-US" sz="2000" dirty="0" smtClean="0">
                <a:solidFill>
                  <a:schemeClr val="accent6"/>
                </a:solidFill>
              </a:rPr>
              <a:t>Tag</a:t>
            </a:r>
            <a:r>
              <a:rPr lang="en-US" sz="2000" dirty="0" smtClean="0"/>
              <a:t> matches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4267200" y="1346190"/>
            <a:ext cx="990600" cy="4876800"/>
            <a:chOff x="4267200" y="1346190"/>
            <a:chExt cx="990600" cy="4876800"/>
          </a:xfrm>
        </p:grpSpPr>
        <p:sp>
          <p:nvSpPr>
            <p:cNvPr id="1660936" name="Line 8"/>
            <p:cNvSpPr>
              <a:spLocks noChangeShapeType="1"/>
            </p:cNvSpPr>
            <p:nvPr/>
          </p:nvSpPr>
          <p:spPr bwMode="auto">
            <a:xfrm>
              <a:off x="4267200" y="19557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37" name="Line 9"/>
            <p:cNvSpPr>
              <a:spLocks noChangeShapeType="1"/>
            </p:cNvSpPr>
            <p:nvPr/>
          </p:nvSpPr>
          <p:spPr bwMode="auto">
            <a:xfrm>
              <a:off x="4267200" y="16509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38" name="Line 10"/>
            <p:cNvSpPr>
              <a:spLocks noChangeShapeType="1"/>
            </p:cNvSpPr>
            <p:nvPr/>
          </p:nvSpPr>
          <p:spPr bwMode="auto">
            <a:xfrm>
              <a:off x="4267200" y="22605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39" name="Line 11"/>
            <p:cNvSpPr>
              <a:spLocks noChangeShapeType="1"/>
            </p:cNvSpPr>
            <p:nvPr/>
          </p:nvSpPr>
          <p:spPr bwMode="auto">
            <a:xfrm>
              <a:off x="4267200" y="13461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0" name="Line 12"/>
            <p:cNvSpPr>
              <a:spLocks noChangeShapeType="1"/>
            </p:cNvSpPr>
            <p:nvPr/>
          </p:nvSpPr>
          <p:spPr bwMode="auto">
            <a:xfrm>
              <a:off x="4267200" y="134619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1" name="Line 13"/>
            <p:cNvSpPr>
              <a:spLocks noChangeShapeType="1"/>
            </p:cNvSpPr>
            <p:nvPr/>
          </p:nvSpPr>
          <p:spPr bwMode="auto">
            <a:xfrm>
              <a:off x="5257800" y="134619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2" name="Line 14"/>
            <p:cNvSpPr>
              <a:spLocks noChangeShapeType="1"/>
            </p:cNvSpPr>
            <p:nvPr/>
          </p:nvSpPr>
          <p:spPr bwMode="auto">
            <a:xfrm flipH="1" flipV="1">
              <a:off x="4267200" y="56133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3" name="Line 15"/>
            <p:cNvSpPr>
              <a:spLocks noChangeShapeType="1"/>
            </p:cNvSpPr>
            <p:nvPr/>
          </p:nvSpPr>
          <p:spPr bwMode="auto">
            <a:xfrm flipH="1" flipV="1">
              <a:off x="4267200" y="59181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4" name="Line 16"/>
            <p:cNvSpPr>
              <a:spLocks noChangeShapeType="1"/>
            </p:cNvSpPr>
            <p:nvPr/>
          </p:nvSpPr>
          <p:spPr bwMode="auto">
            <a:xfrm flipH="1" flipV="1">
              <a:off x="4267200" y="53085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5" name="Line 17"/>
            <p:cNvSpPr>
              <a:spLocks noChangeShapeType="1"/>
            </p:cNvSpPr>
            <p:nvPr/>
          </p:nvSpPr>
          <p:spPr bwMode="auto">
            <a:xfrm flipH="1" flipV="1">
              <a:off x="4267200" y="62229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46" name="Line 18"/>
            <p:cNvSpPr>
              <a:spLocks noChangeShapeType="1"/>
            </p:cNvSpPr>
            <p:nvPr/>
          </p:nvSpPr>
          <p:spPr bwMode="auto">
            <a:xfrm flipH="1" flipV="1">
              <a:off x="5257800" y="500379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55" name="Line 27"/>
            <p:cNvSpPr>
              <a:spLocks noChangeShapeType="1"/>
            </p:cNvSpPr>
            <p:nvPr/>
          </p:nvSpPr>
          <p:spPr bwMode="auto">
            <a:xfrm>
              <a:off x="4267200" y="25653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56" name="Line 28"/>
            <p:cNvSpPr>
              <a:spLocks noChangeShapeType="1"/>
            </p:cNvSpPr>
            <p:nvPr/>
          </p:nvSpPr>
          <p:spPr bwMode="auto">
            <a:xfrm>
              <a:off x="4267200" y="28701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57" name="Line 29"/>
            <p:cNvSpPr>
              <a:spLocks noChangeShapeType="1"/>
            </p:cNvSpPr>
            <p:nvPr/>
          </p:nvSpPr>
          <p:spPr bwMode="auto">
            <a:xfrm>
              <a:off x="4267200" y="31749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58" name="Line 30"/>
            <p:cNvSpPr>
              <a:spLocks noChangeShapeType="1"/>
            </p:cNvSpPr>
            <p:nvPr/>
          </p:nvSpPr>
          <p:spPr bwMode="auto">
            <a:xfrm>
              <a:off x="4267200" y="34797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59" name="Line 31"/>
            <p:cNvSpPr>
              <a:spLocks noChangeShapeType="1"/>
            </p:cNvSpPr>
            <p:nvPr/>
          </p:nvSpPr>
          <p:spPr bwMode="auto">
            <a:xfrm>
              <a:off x="4267200" y="37845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60" name="Line 32"/>
            <p:cNvSpPr>
              <a:spLocks noChangeShapeType="1"/>
            </p:cNvSpPr>
            <p:nvPr/>
          </p:nvSpPr>
          <p:spPr bwMode="auto">
            <a:xfrm>
              <a:off x="4267200" y="40893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61" name="Line 33"/>
            <p:cNvSpPr>
              <a:spLocks noChangeShapeType="1"/>
            </p:cNvSpPr>
            <p:nvPr/>
          </p:nvSpPr>
          <p:spPr bwMode="auto">
            <a:xfrm>
              <a:off x="4267200" y="50037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62" name="Line 34"/>
            <p:cNvSpPr>
              <a:spLocks noChangeShapeType="1"/>
            </p:cNvSpPr>
            <p:nvPr/>
          </p:nvSpPr>
          <p:spPr bwMode="auto">
            <a:xfrm>
              <a:off x="4267200" y="43941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63" name="Line 35"/>
            <p:cNvSpPr>
              <a:spLocks noChangeShapeType="1"/>
            </p:cNvSpPr>
            <p:nvPr/>
          </p:nvSpPr>
          <p:spPr bwMode="auto">
            <a:xfrm>
              <a:off x="4267200" y="469899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1" name="Rectangle 43" descr="5%"/>
            <p:cNvSpPr>
              <a:spLocks noChangeArrowheads="1"/>
            </p:cNvSpPr>
            <p:nvPr/>
          </p:nvSpPr>
          <p:spPr bwMode="auto">
            <a:xfrm>
              <a:off x="4267200" y="1346190"/>
              <a:ext cx="990600" cy="304800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3" name="Rectangle 45" descr="5%"/>
            <p:cNvSpPr>
              <a:spLocks noChangeArrowheads="1"/>
            </p:cNvSpPr>
            <p:nvPr/>
          </p:nvSpPr>
          <p:spPr bwMode="auto">
            <a:xfrm>
              <a:off x="4267200" y="2565390"/>
              <a:ext cx="990600" cy="304800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4" name="Rectangle 46" descr="5%"/>
            <p:cNvSpPr>
              <a:spLocks noChangeArrowheads="1"/>
            </p:cNvSpPr>
            <p:nvPr/>
          </p:nvSpPr>
          <p:spPr bwMode="auto">
            <a:xfrm>
              <a:off x="4267200" y="3784590"/>
              <a:ext cx="990600" cy="304800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5" name="Rectangle 47" descr="5%"/>
            <p:cNvSpPr>
              <a:spLocks noChangeArrowheads="1"/>
            </p:cNvSpPr>
            <p:nvPr/>
          </p:nvSpPr>
          <p:spPr bwMode="auto">
            <a:xfrm>
              <a:off x="4267200" y="5003790"/>
              <a:ext cx="990600" cy="304800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6" name="Rectangle 48" descr="5%"/>
            <p:cNvSpPr>
              <a:spLocks noChangeArrowheads="1"/>
            </p:cNvSpPr>
            <p:nvPr/>
          </p:nvSpPr>
          <p:spPr bwMode="auto">
            <a:xfrm>
              <a:off x="4267200" y="591819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7" name="Rectangle 49" descr="5%"/>
            <p:cNvSpPr>
              <a:spLocks noChangeArrowheads="1"/>
            </p:cNvSpPr>
            <p:nvPr/>
          </p:nvSpPr>
          <p:spPr bwMode="auto">
            <a:xfrm>
              <a:off x="4267200" y="469899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8" name="Rectangle 50" descr="5%"/>
            <p:cNvSpPr>
              <a:spLocks noChangeArrowheads="1"/>
            </p:cNvSpPr>
            <p:nvPr/>
          </p:nvSpPr>
          <p:spPr bwMode="auto">
            <a:xfrm>
              <a:off x="4267200" y="347979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79" name="Rectangle 51" descr="5%"/>
            <p:cNvSpPr>
              <a:spLocks noChangeArrowheads="1"/>
            </p:cNvSpPr>
            <p:nvPr/>
          </p:nvSpPr>
          <p:spPr bwMode="auto">
            <a:xfrm>
              <a:off x="4267200" y="226059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1" name="Rectangle 53" descr="5%"/>
            <p:cNvSpPr>
              <a:spLocks noChangeArrowheads="1"/>
            </p:cNvSpPr>
            <p:nvPr/>
          </p:nvSpPr>
          <p:spPr bwMode="auto">
            <a:xfrm>
              <a:off x="4267200" y="1650990"/>
              <a:ext cx="990600" cy="304800"/>
            </a:xfrm>
            <a:prstGeom prst="rect">
              <a:avLst/>
            </a:prstGeom>
            <a:pattFill prst="pct5">
              <a:fgClr>
                <a:schemeClr val="accent2"/>
              </a:fgClr>
              <a:bgClr>
                <a:srgbClr val="FFFFFF"/>
              </a:bgClr>
            </a:patt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3" name="Rectangle 55" descr="5%"/>
            <p:cNvSpPr>
              <a:spLocks noChangeArrowheads="1"/>
            </p:cNvSpPr>
            <p:nvPr/>
          </p:nvSpPr>
          <p:spPr bwMode="auto">
            <a:xfrm>
              <a:off x="4267200" y="2870190"/>
              <a:ext cx="990600" cy="304800"/>
            </a:xfrm>
            <a:prstGeom prst="rect">
              <a:avLst/>
            </a:prstGeom>
            <a:pattFill prst="pct5">
              <a:fgClr>
                <a:schemeClr val="accent2"/>
              </a:fgClr>
              <a:bgClr>
                <a:srgbClr val="FFFFFF"/>
              </a:bgClr>
            </a:patt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4" name="Rectangle 56" descr="5%"/>
            <p:cNvSpPr>
              <a:spLocks noChangeArrowheads="1"/>
            </p:cNvSpPr>
            <p:nvPr/>
          </p:nvSpPr>
          <p:spPr bwMode="auto">
            <a:xfrm>
              <a:off x="4267200" y="4089390"/>
              <a:ext cx="990600" cy="304800"/>
            </a:xfrm>
            <a:prstGeom prst="rect">
              <a:avLst/>
            </a:prstGeom>
            <a:pattFill prst="pct5">
              <a:fgClr>
                <a:schemeClr val="accent2"/>
              </a:fgClr>
              <a:bgClr>
                <a:srgbClr val="FFFFFF"/>
              </a:bgClr>
            </a:patt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5" name="Rectangle 57" descr="5%"/>
            <p:cNvSpPr>
              <a:spLocks noChangeArrowheads="1"/>
            </p:cNvSpPr>
            <p:nvPr/>
          </p:nvSpPr>
          <p:spPr bwMode="auto">
            <a:xfrm>
              <a:off x="4267200" y="5308590"/>
              <a:ext cx="990600" cy="304800"/>
            </a:xfrm>
            <a:prstGeom prst="rect">
              <a:avLst/>
            </a:prstGeom>
            <a:pattFill prst="pct5">
              <a:fgClr>
                <a:schemeClr val="accent2"/>
              </a:fgClr>
              <a:bgClr>
                <a:srgbClr val="FFFFFF"/>
              </a:bgClr>
            </a:patt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6" name="Rectangle 58" descr="5%"/>
            <p:cNvSpPr>
              <a:spLocks noChangeArrowheads="1"/>
            </p:cNvSpPr>
            <p:nvPr/>
          </p:nvSpPr>
          <p:spPr bwMode="auto">
            <a:xfrm>
              <a:off x="4267200" y="5613390"/>
              <a:ext cx="990600" cy="304800"/>
            </a:xfrm>
            <a:prstGeom prst="rect">
              <a:avLst/>
            </a:prstGeom>
            <a:pattFill prst="pct5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7" name="Rectangle 59" descr="5%"/>
            <p:cNvSpPr>
              <a:spLocks noChangeArrowheads="1"/>
            </p:cNvSpPr>
            <p:nvPr/>
          </p:nvSpPr>
          <p:spPr bwMode="auto">
            <a:xfrm>
              <a:off x="4267200" y="4394190"/>
              <a:ext cx="990600" cy="304800"/>
            </a:xfrm>
            <a:prstGeom prst="rect">
              <a:avLst/>
            </a:prstGeom>
            <a:pattFill prst="pct5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8" name="Rectangle 60" descr="5%"/>
            <p:cNvSpPr>
              <a:spLocks noChangeArrowheads="1"/>
            </p:cNvSpPr>
            <p:nvPr/>
          </p:nvSpPr>
          <p:spPr bwMode="auto">
            <a:xfrm>
              <a:off x="4267200" y="3174990"/>
              <a:ext cx="990600" cy="304800"/>
            </a:xfrm>
            <a:prstGeom prst="rect">
              <a:avLst/>
            </a:prstGeom>
            <a:pattFill prst="pct5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9" name="Rectangle 61" descr="5%"/>
            <p:cNvSpPr>
              <a:spLocks noChangeArrowheads="1"/>
            </p:cNvSpPr>
            <p:nvPr/>
          </p:nvSpPr>
          <p:spPr bwMode="auto">
            <a:xfrm>
              <a:off x="4267200" y="1955790"/>
              <a:ext cx="990600" cy="304800"/>
            </a:xfrm>
            <a:prstGeom prst="rect">
              <a:avLst/>
            </a:prstGeom>
            <a:pattFill prst="pct5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200400" y="1498590"/>
            <a:ext cx="1066800" cy="3657600"/>
            <a:chOff x="3200400" y="1498590"/>
            <a:chExt cx="1066800" cy="3657600"/>
          </a:xfrm>
        </p:grpSpPr>
        <p:sp>
          <p:nvSpPr>
            <p:cNvPr id="1660999" name="Line 71"/>
            <p:cNvSpPr>
              <a:spLocks noChangeShapeType="1"/>
            </p:cNvSpPr>
            <p:nvPr/>
          </p:nvSpPr>
          <p:spPr bwMode="auto">
            <a:xfrm flipH="1">
              <a:off x="3200400" y="14985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04" name="Line 76"/>
            <p:cNvSpPr>
              <a:spLocks noChangeShapeType="1"/>
            </p:cNvSpPr>
            <p:nvPr/>
          </p:nvSpPr>
          <p:spPr bwMode="auto">
            <a:xfrm flipH="1">
              <a:off x="3200400" y="271779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09" name="Line 81"/>
            <p:cNvSpPr>
              <a:spLocks noChangeShapeType="1"/>
            </p:cNvSpPr>
            <p:nvPr/>
          </p:nvSpPr>
          <p:spPr bwMode="auto">
            <a:xfrm flipH="1" flipV="1">
              <a:off x="3200400" y="27939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5" name="Line 87"/>
            <p:cNvSpPr>
              <a:spLocks noChangeShapeType="1"/>
            </p:cNvSpPr>
            <p:nvPr/>
          </p:nvSpPr>
          <p:spPr bwMode="auto">
            <a:xfrm>
              <a:off x="3200400" y="2717790"/>
              <a:ext cx="10668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200400" y="1803390"/>
            <a:ext cx="1066800" cy="3657600"/>
            <a:chOff x="3200400" y="1803390"/>
            <a:chExt cx="1066800" cy="3657600"/>
          </a:xfrm>
        </p:grpSpPr>
        <p:sp>
          <p:nvSpPr>
            <p:cNvPr id="1661000" name="Line 72"/>
            <p:cNvSpPr>
              <a:spLocks noChangeShapeType="1"/>
            </p:cNvSpPr>
            <p:nvPr/>
          </p:nvSpPr>
          <p:spPr bwMode="auto">
            <a:xfrm flipH="1">
              <a:off x="3200400" y="18033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05" name="Line 77"/>
            <p:cNvSpPr>
              <a:spLocks noChangeShapeType="1"/>
            </p:cNvSpPr>
            <p:nvPr/>
          </p:nvSpPr>
          <p:spPr bwMode="auto">
            <a:xfrm flipH="1">
              <a:off x="3200400" y="302259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0" name="Line 82"/>
            <p:cNvSpPr>
              <a:spLocks noChangeShapeType="1"/>
            </p:cNvSpPr>
            <p:nvPr/>
          </p:nvSpPr>
          <p:spPr bwMode="auto">
            <a:xfrm flipH="1" flipV="1">
              <a:off x="3200400" y="30987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6" name="Line 88"/>
            <p:cNvSpPr>
              <a:spLocks noChangeShapeType="1"/>
            </p:cNvSpPr>
            <p:nvPr/>
          </p:nvSpPr>
          <p:spPr bwMode="auto">
            <a:xfrm>
              <a:off x="3200400" y="3022590"/>
              <a:ext cx="10668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200400" y="2108190"/>
            <a:ext cx="1066800" cy="3657600"/>
            <a:chOff x="3200400" y="2108190"/>
            <a:chExt cx="1066800" cy="3657600"/>
          </a:xfrm>
        </p:grpSpPr>
        <p:sp>
          <p:nvSpPr>
            <p:cNvPr id="1661001" name="Line 73"/>
            <p:cNvSpPr>
              <a:spLocks noChangeShapeType="1"/>
            </p:cNvSpPr>
            <p:nvPr/>
          </p:nvSpPr>
          <p:spPr bwMode="auto">
            <a:xfrm flipH="1">
              <a:off x="3200400" y="21081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06" name="Line 78"/>
            <p:cNvSpPr>
              <a:spLocks noChangeShapeType="1"/>
            </p:cNvSpPr>
            <p:nvPr/>
          </p:nvSpPr>
          <p:spPr bwMode="auto">
            <a:xfrm flipH="1">
              <a:off x="3200400" y="332739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1" name="Line 83"/>
            <p:cNvSpPr>
              <a:spLocks noChangeShapeType="1"/>
            </p:cNvSpPr>
            <p:nvPr/>
          </p:nvSpPr>
          <p:spPr bwMode="auto">
            <a:xfrm flipH="1" flipV="1">
              <a:off x="3200400" y="34035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7" name="Line 89"/>
            <p:cNvSpPr>
              <a:spLocks noChangeShapeType="1"/>
            </p:cNvSpPr>
            <p:nvPr/>
          </p:nvSpPr>
          <p:spPr bwMode="auto">
            <a:xfrm>
              <a:off x="3200400" y="3327390"/>
              <a:ext cx="10668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200400" y="2412990"/>
            <a:ext cx="1066800" cy="3657600"/>
            <a:chOff x="3200400" y="2412990"/>
            <a:chExt cx="1066800" cy="3657600"/>
          </a:xfrm>
        </p:grpSpPr>
        <p:sp>
          <p:nvSpPr>
            <p:cNvPr id="1661002" name="Line 74"/>
            <p:cNvSpPr>
              <a:spLocks noChangeShapeType="1"/>
            </p:cNvSpPr>
            <p:nvPr/>
          </p:nvSpPr>
          <p:spPr bwMode="auto">
            <a:xfrm flipH="1">
              <a:off x="3200400" y="24129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07" name="Line 79"/>
            <p:cNvSpPr>
              <a:spLocks noChangeShapeType="1"/>
            </p:cNvSpPr>
            <p:nvPr/>
          </p:nvSpPr>
          <p:spPr bwMode="auto">
            <a:xfrm flipH="1">
              <a:off x="3200400" y="363219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2" name="Line 84"/>
            <p:cNvSpPr>
              <a:spLocks noChangeShapeType="1"/>
            </p:cNvSpPr>
            <p:nvPr/>
          </p:nvSpPr>
          <p:spPr bwMode="auto">
            <a:xfrm flipH="1" flipV="1">
              <a:off x="3200400" y="3708390"/>
              <a:ext cx="10668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1018" name="Line 90"/>
            <p:cNvSpPr>
              <a:spLocks noChangeShapeType="1"/>
            </p:cNvSpPr>
            <p:nvPr/>
          </p:nvSpPr>
          <p:spPr bwMode="auto">
            <a:xfrm>
              <a:off x="3200400" y="3632190"/>
              <a:ext cx="106680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1019" name="Text Box 91"/>
          <p:cNvSpPr txBox="1">
            <a:spLocks noChangeArrowheads="1"/>
          </p:cNvSpPr>
          <p:nvPr/>
        </p:nvSpPr>
        <p:spPr bwMode="auto">
          <a:xfrm>
            <a:off x="5181600" y="1346190"/>
            <a:ext cx="990600" cy="49675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00</a:t>
            </a:r>
            <a:r>
              <a:rPr lang="en-US" dirty="0">
                <a:solidFill>
                  <a:schemeClr val="accent4"/>
                </a:solidFill>
              </a:rPr>
              <a:t>00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00</a:t>
            </a:r>
            <a:r>
              <a:rPr lang="en-US" dirty="0">
                <a:solidFill>
                  <a:schemeClr val="accent4"/>
                </a:solidFill>
              </a:rPr>
              <a:t>01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00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00</a:t>
            </a:r>
            <a:r>
              <a:rPr lang="en-US" dirty="0">
                <a:solidFill>
                  <a:schemeClr val="accent4"/>
                </a:solidFill>
              </a:rPr>
              <a:t>11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01</a:t>
            </a:r>
            <a:r>
              <a:rPr lang="en-US" dirty="0">
                <a:solidFill>
                  <a:schemeClr val="accent4"/>
                </a:solidFill>
              </a:rPr>
              <a:t>00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01</a:t>
            </a:r>
            <a:r>
              <a:rPr lang="en-US" dirty="0">
                <a:solidFill>
                  <a:schemeClr val="accent4"/>
                </a:solidFill>
              </a:rPr>
              <a:t>01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01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01</a:t>
            </a:r>
            <a:r>
              <a:rPr lang="en-US" dirty="0">
                <a:solidFill>
                  <a:schemeClr val="accent4"/>
                </a:solidFill>
              </a:rPr>
              <a:t>11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10</a:t>
            </a:r>
            <a:r>
              <a:rPr lang="en-US" dirty="0">
                <a:solidFill>
                  <a:schemeClr val="accent4"/>
                </a:solidFill>
              </a:rPr>
              <a:t>00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10</a:t>
            </a:r>
            <a:r>
              <a:rPr lang="en-US" dirty="0">
                <a:solidFill>
                  <a:schemeClr val="accent4"/>
                </a:solidFill>
              </a:rPr>
              <a:t>01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10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10</a:t>
            </a:r>
            <a:r>
              <a:rPr lang="en-US" dirty="0">
                <a:solidFill>
                  <a:schemeClr val="accent4"/>
                </a:solidFill>
              </a:rPr>
              <a:t>11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11</a:t>
            </a:r>
            <a:r>
              <a:rPr lang="en-US" dirty="0">
                <a:solidFill>
                  <a:schemeClr val="accent4"/>
                </a:solidFill>
              </a:rPr>
              <a:t>00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11</a:t>
            </a:r>
            <a:r>
              <a:rPr lang="en-US" dirty="0">
                <a:solidFill>
                  <a:schemeClr val="accent4"/>
                </a:solidFill>
              </a:rPr>
              <a:t>01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11</a:t>
            </a:r>
            <a:r>
              <a:rPr lang="en-US" dirty="0">
                <a:solidFill>
                  <a:schemeClr val="accent4"/>
                </a:solidFill>
              </a:rPr>
              <a:t>10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11</a:t>
            </a:r>
            <a:r>
              <a:rPr lang="en-US" dirty="0">
                <a:solidFill>
                  <a:schemeClr val="accent4"/>
                </a:solidFill>
              </a:rPr>
              <a:t>11</a:t>
            </a:r>
            <a:r>
              <a:rPr lang="en-US" dirty="0">
                <a:solidFill>
                  <a:schemeClr val="accent2"/>
                </a:solidFill>
              </a:rPr>
              <a:t>xx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355602" y="1769521"/>
            <a:ext cx="2844798" cy="2079601"/>
            <a:chOff x="355602" y="1769521"/>
            <a:chExt cx="2844798" cy="2079601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2209800" y="2565390"/>
              <a:ext cx="990600" cy="1219200"/>
              <a:chOff x="1344" y="1056"/>
              <a:chExt cx="624" cy="768"/>
            </a:xfrm>
          </p:grpSpPr>
          <p:sp>
            <p:nvSpPr>
              <p:cNvPr id="1660932" name="Rectangle 4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24" cy="7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33" name="Line 5"/>
              <p:cNvSpPr>
                <a:spLocks noChangeShapeType="1"/>
              </p:cNvSpPr>
              <p:nvPr/>
            </p:nvSpPr>
            <p:spPr bwMode="auto">
              <a:xfrm>
                <a:off x="1344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34" name="Line 6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35" name="Line 7"/>
              <p:cNvSpPr>
                <a:spLocks noChangeShapeType="1"/>
              </p:cNvSpPr>
              <p:nvPr/>
            </p:nvSpPr>
            <p:spPr bwMode="auto">
              <a:xfrm>
                <a:off x="1344" y="163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60947" name="Text Box 19"/>
            <p:cNvSpPr txBox="1">
              <a:spLocks noChangeArrowheads="1"/>
            </p:cNvSpPr>
            <p:nvPr/>
          </p:nvSpPr>
          <p:spPr bwMode="auto">
            <a:xfrm>
              <a:off x="669925" y="2525703"/>
              <a:ext cx="41870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</a:rPr>
                <a:t>00</a:t>
              </a:r>
            </a:p>
          </p:txBody>
        </p:sp>
        <p:sp>
          <p:nvSpPr>
            <p:cNvPr id="1660948" name="Text Box 20"/>
            <p:cNvSpPr txBox="1">
              <a:spLocks noChangeArrowheads="1"/>
            </p:cNvSpPr>
            <p:nvPr/>
          </p:nvSpPr>
          <p:spPr bwMode="auto">
            <a:xfrm>
              <a:off x="685800" y="2870190"/>
              <a:ext cx="41870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4"/>
                  </a:solidFill>
                </a:rPr>
                <a:t>01</a:t>
              </a:r>
            </a:p>
          </p:txBody>
        </p:sp>
        <p:sp>
          <p:nvSpPr>
            <p:cNvPr id="1660949" name="Text Box 21"/>
            <p:cNvSpPr txBox="1">
              <a:spLocks noChangeArrowheads="1"/>
            </p:cNvSpPr>
            <p:nvPr/>
          </p:nvSpPr>
          <p:spPr bwMode="auto">
            <a:xfrm>
              <a:off x="685800" y="3174990"/>
              <a:ext cx="41870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4"/>
                  </a:solidFill>
                </a:rPr>
                <a:t>10</a:t>
              </a:r>
            </a:p>
          </p:txBody>
        </p:sp>
        <p:sp>
          <p:nvSpPr>
            <p:cNvPr id="1660950" name="Text Box 22"/>
            <p:cNvSpPr txBox="1">
              <a:spLocks noChangeArrowheads="1"/>
            </p:cNvSpPr>
            <p:nvPr/>
          </p:nvSpPr>
          <p:spPr bwMode="auto">
            <a:xfrm>
              <a:off x="685800" y="3479790"/>
              <a:ext cx="41870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4"/>
                  </a:solidFill>
                </a:rPr>
                <a:t>11</a:t>
              </a:r>
            </a:p>
          </p:txBody>
        </p:sp>
        <p:sp>
          <p:nvSpPr>
            <p:cNvPr id="1660951" name="Text Box 23"/>
            <p:cNvSpPr txBox="1">
              <a:spLocks noChangeArrowheads="1"/>
            </p:cNvSpPr>
            <p:nvPr/>
          </p:nvSpPr>
          <p:spPr bwMode="auto">
            <a:xfrm>
              <a:off x="355602" y="1769521"/>
              <a:ext cx="81945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Cache: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1600200" y="2565390"/>
              <a:ext cx="609600" cy="1219200"/>
              <a:chOff x="1344" y="1056"/>
              <a:chExt cx="624" cy="768"/>
            </a:xfrm>
          </p:grpSpPr>
          <p:sp>
            <p:nvSpPr>
              <p:cNvPr id="1660965" name="Rectangle 37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24" cy="7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66" name="Line 38"/>
              <p:cNvSpPr>
                <a:spLocks noChangeShapeType="1"/>
              </p:cNvSpPr>
              <p:nvPr/>
            </p:nvSpPr>
            <p:spPr bwMode="auto">
              <a:xfrm>
                <a:off x="1344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67" name="Line 39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68" name="Line 40"/>
              <p:cNvSpPr>
                <a:spLocks noChangeShapeType="1"/>
              </p:cNvSpPr>
              <p:nvPr/>
            </p:nvSpPr>
            <p:spPr bwMode="auto">
              <a:xfrm>
                <a:off x="1344" y="163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60969" name="Text Box 41"/>
            <p:cNvSpPr txBox="1">
              <a:spLocks noChangeArrowheads="1"/>
            </p:cNvSpPr>
            <p:nvPr/>
          </p:nvSpPr>
          <p:spPr bwMode="auto">
            <a:xfrm>
              <a:off x="1600200" y="2108190"/>
              <a:ext cx="49834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6"/>
                  </a:solidFill>
                </a:rPr>
                <a:t>Tag</a:t>
              </a:r>
            </a:p>
          </p:txBody>
        </p:sp>
        <p:sp>
          <p:nvSpPr>
            <p:cNvPr id="1660970" name="Text Box 42"/>
            <p:cNvSpPr txBox="1">
              <a:spLocks noChangeArrowheads="1"/>
            </p:cNvSpPr>
            <p:nvPr/>
          </p:nvSpPr>
          <p:spPr bwMode="auto">
            <a:xfrm>
              <a:off x="2362200" y="2108190"/>
              <a:ext cx="6667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660972" name="Rectangle 44" descr="5%"/>
            <p:cNvSpPr>
              <a:spLocks noChangeArrowheads="1"/>
            </p:cNvSpPr>
            <p:nvPr/>
          </p:nvSpPr>
          <p:spPr bwMode="auto">
            <a:xfrm>
              <a:off x="2209800" y="2565390"/>
              <a:ext cx="990600" cy="304800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0" name="Rectangle 52" descr="5%"/>
            <p:cNvSpPr>
              <a:spLocks noChangeArrowheads="1"/>
            </p:cNvSpPr>
            <p:nvPr/>
          </p:nvSpPr>
          <p:spPr bwMode="auto">
            <a:xfrm>
              <a:off x="2209800" y="347979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82" name="Rectangle 54" descr="5%"/>
            <p:cNvSpPr>
              <a:spLocks noChangeArrowheads="1"/>
            </p:cNvSpPr>
            <p:nvPr/>
          </p:nvSpPr>
          <p:spPr bwMode="auto">
            <a:xfrm>
              <a:off x="2209800" y="2870190"/>
              <a:ext cx="990600" cy="304800"/>
            </a:xfrm>
            <a:prstGeom prst="rect">
              <a:avLst/>
            </a:prstGeom>
            <a:pattFill prst="pct5">
              <a:fgClr>
                <a:schemeClr val="accent2"/>
              </a:fgClr>
              <a:bgClr>
                <a:srgbClr val="FFFFFF"/>
              </a:bgClr>
            </a:patt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990" name="Rectangle 62" descr="5%"/>
            <p:cNvSpPr>
              <a:spLocks noChangeArrowheads="1"/>
            </p:cNvSpPr>
            <p:nvPr/>
          </p:nvSpPr>
          <p:spPr bwMode="auto">
            <a:xfrm>
              <a:off x="2209800" y="3174990"/>
              <a:ext cx="990600" cy="304800"/>
            </a:xfrm>
            <a:prstGeom prst="rect">
              <a:avLst/>
            </a:prstGeom>
            <a:pattFill prst="pct5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64"/>
            <p:cNvGrpSpPr>
              <a:grpSpLocks/>
            </p:cNvGrpSpPr>
            <p:nvPr/>
          </p:nvGrpSpPr>
          <p:grpSpPr bwMode="auto">
            <a:xfrm>
              <a:off x="1219200" y="2565390"/>
              <a:ext cx="381000" cy="1219200"/>
              <a:chOff x="1344" y="1056"/>
              <a:chExt cx="624" cy="768"/>
            </a:xfrm>
          </p:grpSpPr>
          <p:sp>
            <p:nvSpPr>
              <p:cNvPr id="1660993" name="Rectangle 65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24" cy="7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94" name="Line 66"/>
              <p:cNvSpPr>
                <a:spLocks noChangeShapeType="1"/>
              </p:cNvSpPr>
              <p:nvPr/>
            </p:nvSpPr>
            <p:spPr bwMode="auto">
              <a:xfrm>
                <a:off x="1344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95" name="Line 67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0996" name="Line 68"/>
              <p:cNvSpPr>
                <a:spLocks noChangeShapeType="1"/>
              </p:cNvSpPr>
              <p:nvPr/>
            </p:nvSpPr>
            <p:spPr bwMode="auto">
              <a:xfrm>
                <a:off x="1344" y="163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60997" name="Text Box 69"/>
            <p:cNvSpPr txBox="1">
              <a:spLocks noChangeArrowheads="1"/>
            </p:cNvSpPr>
            <p:nvPr/>
          </p:nvSpPr>
          <p:spPr bwMode="auto">
            <a:xfrm>
              <a:off x="990600" y="2108190"/>
              <a:ext cx="6921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Valid</a:t>
              </a:r>
            </a:p>
          </p:txBody>
        </p:sp>
        <p:sp>
          <p:nvSpPr>
            <p:cNvPr id="1661023" name="Text Box 95"/>
            <p:cNvSpPr txBox="1">
              <a:spLocks noChangeArrowheads="1"/>
            </p:cNvSpPr>
            <p:nvPr/>
          </p:nvSpPr>
          <p:spPr bwMode="auto">
            <a:xfrm>
              <a:off x="381000" y="2108190"/>
              <a:ext cx="69737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</a:rPr>
                <a:t>Index</a:t>
              </a:r>
            </a:p>
          </p:txBody>
        </p:sp>
      </p:grpSp>
      <p:sp>
        <p:nvSpPr>
          <p:cNvPr id="93" name="Rectangle 95"/>
          <p:cNvSpPr>
            <a:spLocks noChangeArrowheads="1"/>
          </p:cNvSpPr>
          <p:nvPr/>
        </p:nvSpPr>
        <p:spPr bwMode="auto">
          <a:xfrm>
            <a:off x="1684868" y="3217333"/>
            <a:ext cx="448732" cy="22859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4"/>
          <p:cNvSpPr>
            <a:spLocks noChangeArrowheads="1"/>
          </p:cNvSpPr>
          <p:nvPr/>
        </p:nvSpPr>
        <p:spPr bwMode="auto">
          <a:xfrm>
            <a:off x="5266266" y="5661015"/>
            <a:ext cx="245531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271029" y="4455045"/>
            <a:ext cx="245531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257799" y="3248013"/>
            <a:ext cx="245531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266266" y="2032517"/>
            <a:ext cx="245531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220138" y="3793067"/>
            <a:ext cx="2377440" cy="1105816"/>
            <a:chOff x="220138" y="3793067"/>
            <a:chExt cx="2377440" cy="1105816"/>
          </a:xfrm>
        </p:grpSpPr>
        <p:sp>
          <p:nvSpPr>
            <p:cNvPr id="1660991" name="Text Box 63"/>
            <p:cNvSpPr txBox="1">
              <a:spLocks noChangeArrowheads="1"/>
            </p:cNvSpPr>
            <p:nvPr/>
          </p:nvSpPr>
          <p:spPr bwMode="auto">
            <a:xfrm>
              <a:off x="220138" y="4190997"/>
              <a:ext cx="2377440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Cache </a:t>
              </a:r>
              <a:r>
                <a:rPr lang="en-US" sz="2000" dirty="0" smtClean="0"/>
                <a:t>slots</a:t>
              </a:r>
              <a:r>
                <a:rPr lang="en-US" sz="2000" dirty="0" smtClean="0">
                  <a:solidFill>
                    <a:schemeClr val="tx1"/>
                  </a:solidFill>
                </a:rPr>
                <a:t> exactly </a:t>
              </a:r>
              <a:r>
                <a:rPr lang="en-US" sz="2000" dirty="0" smtClean="0"/>
                <a:t>match the </a:t>
              </a:r>
              <a:r>
                <a:rPr lang="en-US" sz="2000" dirty="0" smtClean="0">
                  <a:solidFill>
                    <a:schemeClr val="accent4"/>
                  </a:solidFill>
                </a:rPr>
                <a:t>Index</a:t>
              </a:r>
              <a:r>
                <a:rPr lang="en-US" sz="2000" dirty="0" smtClean="0"/>
                <a:t> field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V="1">
              <a:off x="886968" y="3793067"/>
              <a:ext cx="0" cy="3657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 Box 26"/>
          <p:cNvSpPr txBox="1">
            <a:spLocks noChangeArrowheads="1"/>
          </p:cNvSpPr>
          <p:nvPr/>
        </p:nvSpPr>
        <p:spPr bwMode="auto">
          <a:xfrm>
            <a:off x="6172200" y="1371600"/>
            <a:ext cx="27432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Which blocks map to each row of the cache?</a:t>
            </a:r>
          </a:p>
          <a:p>
            <a:r>
              <a:rPr lang="en-US" sz="2000" dirty="0" smtClean="0"/>
              <a:t>(see colors)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1152144" y="5212080"/>
            <a:ext cx="2961499" cy="1005840"/>
            <a:chOff x="1152144" y="5212080"/>
            <a:chExt cx="2961499" cy="1005840"/>
          </a:xfrm>
        </p:grpSpPr>
        <p:sp>
          <p:nvSpPr>
            <p:cNvPr id="1661020" name="Text Box 92"/>
            <p:cNvSpPr txBox="1">
              <a:spLocks noChangeArrowheads="1"/>
            </p:cNvSpPr>
            <p:nvPr/>
          </p:nvSpPr>
          <p:spPr bwMode="auto">
            <a:xfrm>
              <a:off x="1152144" y="5212080"/>
              <a:ext cx="2377440" cy="10058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Main Memory shown in blocks, so offset bits not shown (</a:t>
              </a:r>
              <a:r>
                <a:rPr lang="en-US" sz="2000" dirty="0" err="1" smtClean="0">
                  <a:solidFill>
                    <a:schemeClr val="accent2"/>
                  </a:solidFill>
                </a:rPr>
                <a:t>x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’s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>
              <a:off x="3565003" y="6035040"/>
              <a:ext cx="5486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1280160" y="3154680"/>
            <a:ext cx="274320" cy="3657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2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 animBg="1"/>
      <p:bldP spid="97" grpId="0" animBg="1"/>
      <p:bldP spid="106" grpId="0" build="allAtOnce"/>
      <p:bldP spid="115" grpId="0" animBg="1"/>
      <p:bldP spid="1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DM Cache </a:t>
            </a:r>
            <a:r>
              <a:rPr lang="en-US" dirty="0" smtClean="0">
                <a:solidFill>
                  <a:schemeClr val="accent1"/>
                </a:solidFill>
              </a:rPr>
              <a:t>Example (4/5)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96507" name="Rectangle 91"/>
          <p:cNvSpPr>
            <a:spLocks noGrp="1" noChangeArrowheads="1"/>
          </p:cNvSpPr>
          <p:nvPr>
            <p:ph idx="1"/>
          </p:nvPr>
        </p:nvSpPr>
        <p:spPr>
          <a:xfrm>
            <a:off x="457200" y="1185325"/>
            <a:ext cx="7848600" cy="8128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sequence of memory address accesses</a:t>
            </a:r>
          </a:p>
          <a:p>
            <a:pPr marL="457200" lvl="1" indent="0" algn="ctr">
              <a:buNone/>
            </a:pPr>
            <a:r>
              <a:rPr lang="en-US" dirty="0" smtClean="0"/>
              <a:t>                                       0     2     </a:t>
            </a:r>
            <a:r>
              <a:rPr lang="en-US" dirty="0"/>
              <a:t>4</a:t>
            </a:r>
            <a:r>
              <a:rPr lang="en-US" dirty="0" smtClean="0"/>
              <a:t>     </a:t>
            </a:r>
            <a:r>
              <a:rPr lang="en-US" dirty="0"/>
              <a:t>8</a:t>
            </a:r>
            <a:r>
              <a:rPr lang="en-US" dirty="0" smtClean="0"/>
              <a:t>     20    16    </a:t>
            </a:r>
            <a:r>
              <a:rPr lang="en-US" dirty="0"/>
              <a:t> </a:t>
            </a:r>
            <a:r>
              <a:rPr lang="en-US" dirty="0" smtClean="0"/>
              <a:t>0    </a:t>
            </a:r>
            <a:r>
              <a:rPr lang="en-US" dirty="0"/>
              <a:t> 2</a:t>
            </a:r>
            <a:endParaRPr lang="en-US" dirty="0" smtClean="0"/>
          </a:p>
          <a:p>
            <a:pPr lvl="1" algn="ctr"/>
            <a:endParaRPr lang="en-US" dirty="0"/>
          </a:p>
        </p:txBody>
      </p:sp>
      <p:sp>
        <p:nvSpPr>
          <p:cNvPr id="123" name="Date Placeholder 1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125" name="Footer Placeholder 1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96459" name="Text Box 43"/>
          <p:cNvSpPr txBox="1">
            <a:spLocks noChangeArrowheads="1"/>
          </p:cNvSpPr>
          <p:nvPr/>
        </p:nvSpPr>
        <p:spPr bwMode="auto">
          <a:xfrm>
            <a:off x="831628" y="2252125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96463" name="Text Box 47"/>
          <p:cNvSpPr txBox="1">
            <a:spLocks noChangeArrowheads="1"/>
          </p:cNvSpPr>
          <p:nvPr/>
        </p:nvSpPr>
        <p:spPr bwMode="auto">
          <a:xfrm>
            <a:off x="828915" y="4103680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96512" name="Text Box 96"/>
          <p:cNvSpPr txBox="1">
            <a:spLocks noChangeArrowheads="1"/>
          </p:cNvSpPr>
          <p:nvPr/>
        </p:nvSpPr>
        <p:spPr bwMode="auto">
          <a:xfrm>
            <a:off x="1060228" y="2252125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16" name="Text Box 100"/>
          <p:cNvSpPr txBox="1">
            <a:spLocks noChangeArrowheads="1"/>
          </p:cNvSpPr>
          <p:nvPr/>
        </p:nvSpPr>
        <p:spPr bwMode="auto">
          <a:xfrm>
            <a:off x="1041640" y="4080925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38" name="Text Box 122"/>
          <p:cNvSpPr txBox="1">
            <a:spLocks noChangeArrowheads="1"/>
          </p:cNvSpPr>
          <p:nvPr/>
        </p:nvSpPr>
        <p:spPr bwMode="auto">
          <a:xfrm>
            <a:off x="836334" y="1577898"/>
            <a:ext cx="3429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Starting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a cold cache: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8763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8685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3081"/>
              </p:ext>
            </p:extLst>
          </p:nvPr>
        </p:nvGraphicFramePr>
        <p:xfrm>
          <a:off x="493776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39386"/>
              </p:ext>
            </p:extLst>
          </p:nvPr>
        </p:nvGraphicFramePr>
        <p:xfrm>
          <a:off x="91440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" name="Text Box 43"/>
          <p:cNvSpPr txBox="1">
            <a:spLocks noChangeArrowheads="1"/>
          </p:cNvSpPr>
          <p:nvPr/>
        </p:nvSpPr>
        <p:spPr bwMode="auto">
          <a:xfrm>
            <a:off x="4850011" y="2252124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4" name="Text Box 96"/>
          <p:cNvSpPr txBox="1">
            <a:spLocks noChangeArrowheads="1"/>
          </p:cNvSpPr>
          <p:nvPr/>
        </p:nvSpPr>
        <p:spPr bwMode="auto">
          <a:xfrm>
            <a:off x="5078611" y="2252124"/>
            <a:ext cx="5196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hit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52271"/>
              </p:ext>
            </p:extLst>
          </p:nvPr>
        </p:nvGraphicFramePr>
        <p:xfrm>
          <a:off x="91440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M[4]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M[5]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35652"/>
              </p:ext>
            </p:extLst>
          </p:nvPr>
        </p:nvGraphicFramePr>
        <p:xfrm>
          <a:off x="493776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M[4]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M[5]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7" name="Text Box 47"/>
          <p:cNvSpPr txBox="1">
            <a:spLocks noChangeArrowheads="1"/>
          </p:cNvSpPr>
          <p:nvPr/>
        </p:nvSpPr>
        <p:spPr bwMode="auto">
          <a:xfrm>
            <a:off x="4850712" y="4099966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5063437" y="4077211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40542"/>
              </p:ext>
            </p:extLst>
          </p:nvPr>
        </p:nvGraphicFramePr>
        <p:xfrm>
          <a:off x="493776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M[4]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M[5]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M[8]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M[9]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672683" y="2713789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6971742" y="2715768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673352" y="4812867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684074" y="5119363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784319"/>
              </p:ext>
            </p:extLst>
          </p:nvPr>
        </p:nvGraphicFramePr>
        <p:xfrm>
          <a:off x="54864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01600"/>
              </p:ext>
            </p:extLst>
          </p:nvPr>
        </p:nvGraphicFramePr>
        <p:xfrm>
          <a:off x="54864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91075"/>
              </p:ext>
            </p:extLst>
          </p:nvPr>
        </p:nvGraphicFramePr>
        <p:xfrm>
          <a:off x="457200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5602"/>
              </p:ext>
            </p:extLst>
          </p:nvPr>
        </p:nvGraphicFramePr>
        <p:xfrm>
          <a:off x="457200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961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63" grpId="0"/>
      <p:bldP spid="1596512" grpId="0" autoUpdateAnimBg="0"/>
      <p:bldP spid="1596516" grpId="0" autoUpdateAnimBg="0"/>
      <p:bldP spid="133" grpId="0"/>
      <p:bldP spid="134" grpId="0" autoUpdateAnimBg="0"/>
      <p:bldP spid="137" grpId="0"/>
      <p:bldP spid="138" grpId="0" autoUpdateAnimBg="0"/>
      <p:bldP spid="21" grpId="0" animBg="1"/>
      <p:bldP spid="141" grpId="0" animBg="1"/>
      <p:bldP spid="142" grpId="0" animBg="1"/>
      <p:bldP spid="1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DM Cache </a:t>
            </a:r>
            <a:r>
              <a:rPr lang="en-US" dirty="0" smtClean="0">
                <a:solidFill>
                  <a:schemeClr val="accent1"/>
                </a:solidFill>
              </a:rPr>
              <a:t>Example (5/5)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96507" name="Rectangle 91"/>
          <p:cNvSpPr>
            <a:spLocks noGrp="1" noChangeArrowheads="1"/>
          </p:cNvSpPr>
          <p:nvPr>
            <p:ph idx="1"/>
          </p:nvPr>
        </p:nvSpPr>
        <p:spPr>
          <a:xfrm>
            <a:off x="457200" y="1185325"/>
            <a:ext cx="7848600" cy="8128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sequence of memory address accesses</a:t>
            </a:r>
          </a:p>
          <a:p>
            <a:pPr lvl="1" algn="ctr">
              <a:buNone/>
            </a:pPr>
            <a:r>
              <a:rPr lang="en-US" dirty="0" smtClean="0"/>
              <a:t>                                       0     2     </a:t>
            </a:r>
            <a:r>
              <a:rPr lang="en-US" dirty="0"/>
              <a:t>4</a:t>
            </a:r>
            <a:r>
              <a:rPr lang="en-US" dirty="0" smtClean="0"/>
              <a:t>     </a:t>
            </a:r>
            <a:r>
              <a:rPr lang="en-US" dirty="0"/>
              <a:t>8</a:t>
            </a:r>
            <a:r>
              <a:rPr lang="en-US" dirty="0" smtClean="0"/>
              <a:t>     20    16     0     2</a:t>
            </a:r>
          </a:p>
          <a:p>
            <a:pPr lvl="1" algn="ctr"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123" name="Date Placeholder 1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125" name="Footer Placeholder 1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96459" name="Text Box 43"/>
          <p:cNvSpPr txBox="1">
            <a:spLocks noChangeArrowheads="1"/>
          </p:cNvSpPr>
          <p:nvPr/>
        </p:nvSpPr>
        <p:spPr bwMode="auto">
          <a:xfrm>
            <a:off x="831628" y="2252125"/>
            <a:ext cx="49564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/>
              <a:t>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96463" name="Text Box 47"/>
          <p:cNvSpPr txBox="1">
            <a:spLocks noChangeArrowheads="1"/>
          </p:cNvSpPr>
          <p:nvPr/>
        </p:nvSpPr>
        <p:spPr bwMode="auto">
          <a:xfrm>
            <a:off x="828915" y="4103680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96512" name="Text Box 96"/>
          <p:cNvSpPr txBox="1">
            <a:spLocks noChangeArrowheads="1"/>
          </p:cNvSpPr>
          <p:nvPr/>
        </p:nvSpPr>
        <p:spPr bwMode="auto">
          <a:xfrm>
            <a:off x="1205191" y="2252125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16" name="Text Box 100"/>
          <p:cNvSpPr txBox="1">
            <a:spLocks noChangeArrowheads="1"/>
          </p:cNvSpPr>
          <p:nvPr/>
        </p:nvSpPr>
        <p:spPr bwMode="auto">
          <a:xfrm>
            <a:off x="1186603" y="4092076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38" name="Text Box 122"/>
          <p:cNvSpPr txBox="1">
            <a:spLocks noChangeArrowheads="1"/>
          </p:cNvSpPr>
          <p:nvPr/>
        </p:nvSpPr>
        <p:spPr bwMode="auto">
          <a:xfrm>
            <a:off x="836334" y="1577898"/>
            <a:ext cx="3429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Starting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a cold cache: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96540" name="Rectangle 124"/>
          <p:cNvSpPr>
            <a:spLocks noChangeArrowheads="1"/>
          </p:cNvSpPr>
          <p:nvPr/>
        </p:nvSpPr>
        <p:spPr bwMode="auto">
          <a:xfrm>
            <a:off x="457200" y="5852160"/>
            <a:ext cx="8153400" cy="4821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741363" lvl="1" indent="-246063">
              <a:spcBef>
                <a:spcPct val="30000"/>
              </a:spcBef>
              <a:buSzPct val="75000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8 requests, 6 </a:t>
            </a:r>
            <a:r>
              <a:rPr lang="en-US" sz="2800" dirty="0" smtClean="0">
                <a:solidFill>
                  <a:srgbClr val="000000"/>
                </a:solidFill>
              </a:rPr>
              <a:t>misses – </a:t>
            </a:r>
            <a:r>
              <a:rPr lang="en-US" sz="2800" dirty="0">
                <a:solidFill>
                  <a:srgbClr val="000000"/>
                </a:solidFill>
              </a:rPr>
              <a:t>l</a:t>
            </a:r>
            <a:r>
              <a:rPr lang="en-US" sz="2800" dirty="0" smtClean="0">
                <a:solidFill>
                  <a:srgbClr val="000000"/>
                </a:solidFill>
              </a:rPr>
              <a:t>ast slot was never used!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551761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M[3]</a:t>
                      </a:r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M[4]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M[5]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M[6]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M[7]</a:t>
                      </a:r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39451"/>
              </p:ext>
            </p:extLst>
          </p:nvPr>
        </p:nvGraphicFramePr>
        <p:xfrm>
          <a:off x="493776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M[22]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M[23]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33757"/>
              </p:ext>
            </p:extLst>
          </p:nvPr>
        </p:nvGraphicFramePr>
        <p:xfrm>
          <a:off x="91440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M[18]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M[19]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M[22]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M[23]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" name="Text Box 43"/>
          <p:cNvSpPr txBox="1">
            <a:spLocks noChangeArrowheads="1"/>
          </p:cNvSpPr>
          <p:nvPr/>
        </p:nvSpPr>
        <p:spPr bwMode="auto">
          <a:xfrm>
            <a:off x="4850011" y="2252124"/>
            <a:ext cx="49564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/>
              <a:t>16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4" name="Text Box 96"/>
          <p:cNvSpPr txBox="1">
            <a:spLocks noChangeArrowheads="1"/>
          </p:cNvSpPr>
          <p:nvPr/>
        </p:nvSpPr>
        <p:spPr bwMode="auto">
          <a:xfrm>
            <a:off x="5212423" y="2252124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miss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21152"/>
              </p:ext>
            </p:extLst>
          </p:nvPr>
        </p:nvGraphicFramePr>
        <p:xfrm>
          <a:off x="493776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M[22]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M[23]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0x??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7" name="Text Box 47"/>
          <p:cNvSpPr txBox="1">
            <a:spLocks noChangeArrowheads="1"/>
          </p:cNvSpPr>
          <p:nvPr/>
        </p:nvSpPr>
        <p:spPr bwMode="auto">
          <a:xfrm>
            <a:off x="4850712" y="4099966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5219551" y="4099513"/>
            <a:ext cx="5196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hit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972856" y="4530561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20640" y="2766715"/>
            <a:ext cx="3062124" cy="232517"/>
            <a:chOff x="5120640" y="2766715"/>
            <a:chExt cx="3062124" cy="232517"/>
          </a:xfrm>
        </p:grpSpPr>
        <p:sp>
          <p:nvSpPr>
            <p:cNvPr id="28" name="Line 109"/>
            <p:cNvSpPr>
              <a:spLocks noChangeShapeType="1"/>
            </p:cNvSpPr>
            <p:nvPr/>
          </p:nvSpPr>
          <p:spPr bwMode="auto">
            <a:xfrm flipV="1">
              <a:off x="5703053" y="2766715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9"/>
            <p:cNvSpPr>
              <a:spLocks noChangeShapeType="1"/>
            </p:cNvSpPr>
            <p:nvPr/>
          </p:nvSpPr>
          <p:spPr bwMode="auto">
            <a:xfrm flipV="1">
              <a:off x="6356196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9"/>
            <p:cNvSpPr>
              <a:spLocks noChangeShapeType="1"/>
            </p:cNvSpPr>
            <p:nvPr/>
          </p:nvSpPr>
          <p:spPr bwMode="auto">
            <a:xfrm flipV="1">
              <a:off x="699404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9"/>
            <p:cNvSpPr>
              <a:spLocks noChangeShapeType="1"/>
            </p:cNvSpPr>
            <p:nvPr/>
          </p:nvSpPr>
          <p:spPr bwMode="auto">
            <a:xfrm flipV="1">
              <a:off x="763412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9"/>
            <p:cNvSpPr>
              <a:spLocks noChangeShapeType="1"/>
            </p:cNvSpPr>
            <p:nvPr/>
          </p:nvSpPr>
          <p:spPr bwMode="auto">
            <a:xfrm flipV="1">
              <a:off x="5120640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90603" y="4592659"/>
            <a:ext cx="3062124" cy="232517"/>
            <a:chOff x="5120640" y="2766715"/>
            <a:chExt cx="3062124" cy="232517"/>
          </a:xfrm>
        </p:grpSpPr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V="1">
              <a:off x="5703053" y="2766715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9"/>
            <p:cNvSpPr>
              <a:spLocks noChangeShapeType="1"/>
            </p:cNvSpPr>
            <p:nvPr/>
          </p:nvSpPr>
          <p:spPr bwMode="auto">
            <a:xfrm flipV="1">
              <a:off x="6356196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9"/>
            <p:cNvSpPr>
              <a:spLocks noChangeShapeType="1"/>
            </p:cNvSpPr>
            <p:nvPr/>
          </p:nvSpPr>
          <p:spPr bwMode="auto">
            <a:xfrm flipV="1">
              <a:off x="699404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9"/>
            <p:cNvSpPr>
              <a:spLocks noChangeShapeType="1"/>
            </p:cNvSpPr>
            <p:nvPr/>
          </p:nvSpPr>
          <p:spPr bwMode="auto">
            <a:xfrm flipV="1">
              <a:off x="763412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9"/>
            <p:cNvSpPr>
              <a:spLocks noChangeShapeType="1"/>
            </p:cNvSpPr>
            <p:nvPr/>
          </p:nvSpPr>
          <p:spPr bwMode="auto">
            <a:xfrm flipV="1">
              <a:off x="5120640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85728"/>
              </p:ext>
            </p:extLst>
          </p:nvPr>
        </p:nvGraphicFramePr>
        <p:xfrm>
          <a:off x="54864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18311"/>
              </p:ext>
            </p:extLst>
          </p:nvPr>
        </p:nvGraphicFramePr>
        <p:xfrm>
          <a:off x="54864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4802"/>
              </p:ext>
            </p:extLst>
          </p:nvPr>
        </p:nvGraphicFramePr>
        <p:xfrm>
          <a:off x="457200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96781"/>
              </p:ext>
            </p:extLst>
          </p:nvPr>
        </p:nvGraphicFramePr>
        <p:xfrm>
          <a:off x="457200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1101489" y="3053228"/>
            <a:ext cx="3062124" cy="232517"/>
            <a:chOff x="5120640" y="2766715"/>
            <a:chExt cx="3062124" cy="232517"/>
          </a:xfrm>
        </p:grpSpPr>
        <p:sp>
          <p:nvSpPr>
            <p:cNvPr id="45" name="Line 109"/>
            <p:cNvSpPr>
              <a:spLocks noChangeShapeType="1"/>
            </p:cNvSpPr>
            <p:nvPr/>
          </p:nvSpPr>
          <p:spPr bwMode="auto">
            <a:xfrm flipV="1">
              <a:off x="5703053" y="2766715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09"/>
            <p:cNvSpPr>
              <a:spLocks noChangeShapeType="1"/>
            </p:cNvSpPr>
            <p:nvPr/>
          </p:nvSpPr>
          <p:spPr bwMode="auto">
            <a:xfrm flipV="1">
              <a:off x="6356196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9"/>
            <p:cNvSpPr>
              <a:spLocks noChangeShapeType="1"/>
            </p:cNvSpPr>
            <p:nvPr/>
          </p:nvSpPr>
          <p:spPr bwMode="auto">
            <a:xfrm flipV="1">
              <a:off x="699404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9"/>
            <p:cNvSpPr>
              <a:spLocks noChangeShapeType="1"/>
            </p:cNvSpPr>
            <p:nvPr/>
          </p:nvSpPr>
          <p:spPr bwMode="auto">
            <a:xfrm flipV="1">
              <a:off x="763412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9"/>
            <p:cNvSpPr>
              <a:spLocks noChangeShapeType="1"/>
            </p:cNvSpPr>
            <p:nvPr/>
          </p:nvSpPr>
          <p:spPr bwMode="auto">
            <a:xfrm flipV="1">
              <a:off x="5120640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815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63" grpId="0"/>
      <p:bldP spid="1596512" grpId="0" autoUpdateAnimBg="0"/>
      <p:bldP spid="1596516" grpId="0" autoUpdateAnimBg="0"/>
      <p:bldP spid="1596540" grpId="0"/>
      <p:bldP spid="133" grpId="0"/>
      <p:bldP spid="134" grpId="0" autoUpdateAnimBg="0"/>
      <p:bldP spid="137" grpId="0"/>
      <p:bldP spid="138" grpId="0" autoUpdateAnimBg="0"/>
      <p:bldP spid="1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Worst-Case for Direct-Mapped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Cold DM $ that holds 4 1-word blocks</a:t>
            </a:r>
          </a:p>
          <a:p>
            <a:r>
              <a:rPr lang="en-US" dirty="0" smtClean="0"/>
              <a:t>Consider </a:t>
            </a:r>
            <a:r>
              <a:rPr lang="en-US" dirty="0"/>
              <a:t>the </a:t>
            </a:r>
            <a:r>
              <a:rPr lang="en-US" dirty="0" smtClean="0"/>
              <a:t>memory accesses:  0, 16, 0, 16,...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HR of 0%</a:t>
            </a:r>
          </a:p>
          <a:p>
            <a:pPr lvl="1"/>
            <a:r>
              <a:rPr lang="en-US" dirty="0">
                <a:latin typeface="Calibri" charset="0"/>
              </a:rPr>
              <a:t>Ping pong </a:t>
            </a:r>
            <a:r>
              <a:rPr lang="en-US" dirty="0" smtClean="0">
                <a:latin typeface="Calibri" charset="0"/>
              </a:rPr>
              <a:t>effect:  alternating requests </a:t>
            </a:r>
            <a:r>
              <a:rPr lang="en-US" dirty="0">
                <a:latin typeface="Calibri" charset="0"/>
              </a:rPr>
              <a:t>that map into the same cache </a:t>
            </a:r>
            <a:r>
              <a:rPr lang="en-US" dirty="0" smtClean="0">
                <a:latin typeface="Calibri" charset="0"/>
              </a:rPr>
              <a:t>slot</a:t>
            </a:r>
            <a:endParaRPr lang="en-US" dirty="0">
              <a:latin typeface="Calibri" charset="0"/>
            </a:endParaRPr>
          </a:p>
          <a:p>
            <a:r>
              <a:rPr lang="en-US" dirty="0" smtClean="0"/>
              <a:t>Does fully associative have this problem?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1595854" y="2603876"/>
            <a:ext cx="31451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libri" charset="0"/>
              </a:rPr>
              <a:t>0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3520446" y="2603876"/>
            <a:ext cx="44435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libri" charset="0"/>
              </a:rPr>
              <a:t>16</a:t>
            </a:r>
            <a:endParaRPr lang="en-US" sz="2000" b="1" dirty="0">
              <a:latin typeface="Calibri" charset="0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5619214" y="2603876"/>
            <a:ext cx="31451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libri" charset="0"/>
              </a:rPr>
              <a:t>0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077694" y="2964556"/>
            <a:ext cx="1524000" cy="1219200"/>
            <a:chOff x="762000" y="3443540"/>
            <a:chExt cx="1524000" cy="12192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295400" y="3443540"/>
              <a:ext cx="9906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295400" y="40531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295400" y="37483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295400" y="43579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762000" y="3443540"/>
              <a:ext cx="5334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762000" y="40531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762000" y="37483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>
              <a:off x="762000" y="43579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058894" y="2964556"/>
            <a:ext cx="1524000" cy="1219200"/>
            <a:chOff x="2743200" y="3443540"/>
            <a:chExt cx="1524000" cy="1219200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276600" y="3443540"/>
              <a:ext cx="9906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276600" y="40531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276600" y="37483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3276600" y="43579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47"/>
            <p:cNvSpPr>
              <a:spLocks noChangeArrowheads="1"/>
            </p:cNvSpPr>
            <p:nvPr/>
          </p:nvSpPr>
          <p:spPr bwMode="auto">
            <a:xfrm>
              <a:off x="2743200" y="3443540"/>
              <a:ext cx="5334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2743200" y="40531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2743200" y="37483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2743200" y="43579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116294" y="2964556"/>
            <a:ext cx="1524000" cy="1219200"/>
            <a:chOff x="4800600" y="3443540"/>
            <a:chExt cx="1524000" cy="1219200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5334000" y="3443540"/>
              <a:ext cx="9906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5334000" y="40531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5334000" y="37483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334000" y="435794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4800600" y="3443540"/>
              <a:ext cx="5334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>
              <a:off x="4800600" y="40531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>
              <a:off x="4800600" y="37483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54"/>
            <p:cNvSpPr>
              <a:spLocks noChangeShapeType="1"/>
            </p:cNvSpPr>
            <p:nvPr/>
          </p:nvSpPr>
          <p:spPr bwMode="auto">
            <a:xfrm>
              <a:off x="4800600" y="435794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Text Box 77"/>
          <p:cNvSpPr txBox="1">
            <a:spLocks noChangeArrowheads="1"/>
          </p:cNvSpPr>
          <p:nvPr/>
        </p:nvSpPr>
        <p:spPr bwMode="auto">
          <a:xfrm>
            <a:off x="1778734" y="2603876"/>
            <a:ext cx="6655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</a:rPr>
              <a:t>iss</a:t>
            </a:r>
            <a:endParaRPr lang="en-US" sz="2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5" name="Text Box 78"/>
          <p:cNvSpPr txBox="1">
            <a:spLocks noChangeArrowheads="1"/>
          </p:cNvSpPr>
          <p:nvPr/>
        </p:nvSpPr>
        <p:spPr bwMode="auto">
          <a:xfrm>
            <a:off x="3790414" y="2603876"/>
            <a:ext cx="6655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</a:rPr>
              <a:t>iss</a:t>
            </a:r>
            <a:endParaRPr lang="en-US" sz="2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6" name="Text Box 79"/>
          <p:cNvSpPr txBox="1">
            <a:spLocks noChangeArrowheads="1"/>
          </p:cNvSpPr>
          <p:nvPr/>
        </p:nvSpPr>
        <p:spPr bwMode="auto">
          <a:xfrm>
            <a:off x="5802094" y="2603876"/>
            <a:ext cx="6655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</a:rPr>
              <a:t>iss</a:t>
            </a:r>
            <a:endParaRPr lang="en-US" sz="2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1153894" y="2918519"/>
            <a:ext cx="13789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00    </a:t>
            </a:r>
            <a:r>
              <a:rPr lang="en-US" dirty="0" smtClean="0">
                <a:latin typeface="Calibri" charset="0"/>
              </a:rPr>
              <a:t>  M[0-3]</a:t>
            </a:r>
            <a:endParaRPr lang="en-US" dirty="0">
              <a:latin typeface="Calibri" charset="0"/>
            </a:endParaRP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3104932" y="2918519"/>
            <a:ext cx="13789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00    </a:t>
            </a:r>
            <a:r>
              <a:rPr lang="en-US" dirty="0" smtClean="0">
                <a:latin typeface="Calibri" charset="0"/>
              </a:rPr>
              <a:t>  M[0-3]</a:t>
            </a:r>
            <a:endParaRPr lang="en-US" dirty="0">
              <a:latin typeface="Calibri" charset="0"/>
            </a:endParaRPr>
          </a:p>
        </p:txBody>
      </p:sp>
      <p:grpSp>
        <p:nvGrpSpPr>
          <p:cNvPr id="39" name="Group 87"/>
          <p:cNvGrpSpPr>
            <a:grpSpLocks/>
          </p:cNvGrpSpPr>
          <p:nvPr/>
        </p:nvGrpSpPr>
        <p:grpSpPr bwMode="auto">
          <a:xfrm>
            <a:off x="3145980" y="2988374"/>
            <a:ext cx="1230313" cy="249238"/>
            <a:chOff x="1776" y="1119"/>
            <a:chExt cx="775" cy="157"/>
          </a:xfrm>
        </p:grpSpPr>
        <p:sp>
          <p:nvSpPr>
            <p:cNvPr id="40" name="Line 88"/>
            <p:cNvSpPr>
              <a:spLocks noChangeShapeType="1"/>
            </p:cNvSpPr>
            <p:nvPr/>
          </p:nvSpPr>
          <p:spPr bwMode="auto">
            <a:xfrm>
              <a:off x="1776" y="1132"/>
              <a:ext cx="24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91"/>
            <p:cNvSpPr>
              <a:spLocks noChangeShapeType="1"/>
            </p:cNvSpPr>
            <p:nvPr/>
          </p:nvSpPr>
          <p:spPr bwMode="auto">
            <a:xfrm>
              <a:off x="2161" y="1119"/>
              <a:ext cx="390" cy="1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 Box 92"/>
          <p:cNvSpPr txBox="1">
            <a:spLocks noChangeArrowheads="1"/>
          </p:cNvSpPr>
          <p:nvPr/>
        </p:nvSpPr>
        <p:spPr bwMode="auto">
          <a:xfrm>
            <a:off x="5162332" y="2918519"/>
            <a:ext cx="15071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01    </a:t>
            </a:r>
            <a:r>
              <a:rPr lang="en-US" dirty="0" smtClean="0">
                <a:latin typeface="Calibri" charset="0"/>
              </a:rPr>
              <a:t>M[16-19]</a:t>
            </a:r>
            <a:endParaRPr lang="en-US" dirty="0">
              <a:latin typeface="Calibri" charset="0"/>
            </a:endParaRPr>
          </a:p>
        </p:txBody>
      </p:sp>
      <p:grpSp>
        <p:nvGrpSpPr>
          <p:cNvPr id="45" name="Group 93"/>
          <p:cNvGrpSpPr>
            <a:grpSpLocks/>
          </p:cNvGrpSpPr>
          <p:nvPr/>
        </p:nvGrpSpPr>
        <p:grpSpPr bwMode="auto">
          <a:xfrm>
            <a:off x="5192494" y="2997899"/>
            <a:ext cx="1250950" cy="271463"/>
            <a:chOff x="3072" y="1173"/>
            <a:chExt cx="788" cy="171"/>
          </a:xfrm>
        </p:grpSpPr>
        <p:sp>
          <p:nvSpPr>
            <p:cNvPr id="46" name="Line 94"/>
            <p:cNvSpPr>
              <a:spLocks noChangeShapeType="1"/>
            </p:cNvSpPr>
            <p:nvPr/>
          </p:nvSpPr>
          <p:spPr bwMode="auto">
            <a:xfrm>
              <a:off x="3072" y="1200"/>
              <a:ext cx="24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95"/>
            <p:cNvSpPr>
              <a:spLocks noChangeShapeType="1"/>
            </p:cNvSpPr>
            <p:nvPr/>
          </p:nvSpPr>
          <p:spPr bwMode="auto">
            <a:xfrm>
              <a:off x="3500" y="1173"/>
              <a:ext cx="360" cy="1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173694" y="2969636"/>
            <a:ext cx="109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. . 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538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4" grpId="0" autoUpdateAnimBg="0"/>
      <p:bldP spid="35" grpId="0" autoUpdateAnimBg="0"/>
      <p:bldP spid="36" grpId="0" autoUpdateAnimBg="0"/>
      <p:bldP spid="37" grpId="0"/>
      <p:bldP spid="38" grpId="0"/>
      <p:bldP spid="44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Comparison So Far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Block can go into </a:t>
            </a:r>
            <a:r>
              <a:rPr lang="en-US" i="1" dirty="0" smtClean="0"/>
              <a:t>any</a:t>
            </a:r>
            <a:r>
              <a:rPr lang="en-US" dirty="0" smtClean="0"/>
              <a:t> slot</a:t>
            </a:r>
          </a:p>
          <a:p>
            <a:pPr lvl="1"/>
            <a:r>
              <a:rPr lang="en-US" dirty="0"/>
              <a:t>Must check ALL cache slots on request (“slow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TO breakdown (i.e. I = 0 bits)</a:t>
            </a:r>
          </a:p>
          <a:p>
            <a:pPr lvl="1"/>
            <a:r>
              <a:rPr lang="en-US" dirty="0" smtClean="0"/>
              <a:t>“Worst case” still fills cache (more efficient)</a:t>
            </a:r>
          </a:p>
          <a:p>
            <a:r>
              <a:rPr lang="en-US" dirty="0" smtClean="0"/>
              <a:t>Direct-mapped</a:t>
            </a:r>
          </a:p>
          <a:p>
            <a:pPr lvl="1"/>
            <a:r>
              <a:rPr lang="en-US" dirty="0" smtClean="0"/>
              <a:t>Block goes into </a:t>
            </a:r>
            <a:r>
              <a:rPr lang="en-US" i="1" dirty="0" smtClean="0"/>
              <a:t>one specific</a:t>
            </a:r>
            <a:r>
              <a:rPr lang="en-US" dirty="0" smtClean="0"/>
              <a:t> slot (set by Index field)</a:t>
            </a:r>
          </a:p>
          <a:p>
            <a:pPr lvl="1"/>
            <a:r>
              <a:rPr lang="en-US" dirty="0"/>
              <a:t>Only check ONE cache slot on request (“fast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TIO breakdown</a:t>
            </a:r>
          </a:p>
          <a:p>
            <a:pPr lvl="1"/>
            <a:r>
              <a:rPr lang="en-US" dirty="0" smtClean="0"/>
              <a:t>“Worst case” may only use 1 slot (less efficient)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Direct-Mapped Caches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Set Associative </a:t>
            </a:r>
            <a:r>
              <a:rPr lang="en-US" dirty="0" smtClean="0"/>
              <a:t>Caches</a:t>
            </a:r>
          </a:p>
          <a:p>
            <a:r>
              <a:rPr lang="en-US" dirty="0" smtClean="0"/>
              <a:t>Cache Performance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#3: Principle of Locality/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22" y="1388529"/>
            <a:ext cx="9053512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691270" y="2686807"/>
            <a:ext cx="3772904" cy="11971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Proj1 due Sunday</a:t>
            </a:r>
          </a:p>
          <a:p>
            <a:pPr lvl="1"/>
            <a:r>
              <a:rPr lang="en-US" dirty="0" smtClean="0"/>
              <a:t>Shaun extra OH Saturday </a:t>
            </a:r>
            <a:r>
              <a:rPr lang="en-US" dirty="0" smtClean="0"/>
              <a:t>4-7pm</a:t>
            </a:r>
          </a:p>
          <a:p>
            <a:r>
              <a:rPr lang="en-US" dirty="0" smtClean="0"/>
              <a:t>HW4 released Friday, due next Sunday</a:t>
            </a:r>
            <a:endParaRPr lang="en-US" dirty="0" smtClean="0"/>
          </a:p>
          <a:p>
            <a:r>
              <a:rPr lang="en-US" dirty="0" smtClean="0"/>
              <a:t>Midterm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Please keep Sat 7/20 open </a:t>
            </a:r>
            <a:r>
              <a:rPr lang="en-US" i="1" dirty="0" smtClean="0"/>
              <a:t>just in case</a:t>
            </a:r>
            <a:endParaRPr lang="en-US" dirty="0" smtClean="0"/>
          </a:p>
          <a:p>
            <a:pPr lvl="1"/>
            <a:r>
              <a:rPr lang="en-US" dirty="0" smtClean="0"/>
              <a:t>Take </a:t>
            </a:r>
            <a:r>
              <a:rPr lang="en-US" dirty="0" smtClean="0"/>
              <a:t>old exams for practice </a:t>
            </a:r>
          </a:p>
          <a:p>
            <a:pPr lvl="1"/>
            <a:r>
              <a:rPr lang="en-US" dirty="0" smtClean="0"/>
              <a:t>Doubled-sided sheet of handwritten notes</a:t>
            </a:r>
          </a:p>
          <a:p>
            <a:pPr lvl="1"/>
            <a:r>
              <a:rPr lang="en-US" dirty="0" smtClean="0"/>
              <a:t>MIPS Green Sheet provided; no calculators</a:t>
            </a:r>
          </a:p>
          <a:p>
            <a:pPr lvl="1"/>
            <a:r>
              <a:rPr lang="en-US" dirty="0" smtClean="0"/>
              <a:t>Will cover up through caches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Direct-Mapped Caches</a:t>
            </a: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Set </a:t>
            </a:r>
            <a:r>
              <a:rPr lang="en-US" dirty="0">
                <a:solidFill>
                  <a:srgbClr val="FF0000"/>
                </a:solidFill>
              </a:rPr>
              <a:t>Associative </a:t>
            </a:r>
            <a:r>
              <a:rPr lang="en-US" dirty="0" smtClean="0">
                <a:solidFill>
                  <a:srgbClr val="FF0000"/>
                </a:solidFill>
              </a:rPr>
              <a:t>Caches</a:t>
            </a:r>
          </a:p>
          <a:p>
            <a:r>
              <a:rPr lang="en-US" dirty="0" smtClean="0"/>
              <a:t>Cache Performance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Set Associative Caches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Compromise!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More flexible than DM, more structured than FA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rgbClr val="FF0000"/>
                </a:solidFill>
                <a:ea typeface="+mn-ea"/>
                <a:cs typeface="+mn-cs"/>
              </a:rPr>
              <a:t>N-way set-associative:</a:t>
            </a:r>
            <a:r>
              <a:rPr lang="en-US" dirty="0" smtClean="0">
                <a:ea typeface="+mn-ea"/>
                <a:cs typeface="+mn-cs"/>
              </a:rPr>
              <a:t>  Divide $ into sets, each of which consists of N slots</a:t>
            </a:r>
          </a:p>
          <a:p>
            <a:pPr lvl="1" eaLnBrk="1" fontAlgn="auto" hangingPunct="1">
              <a:spcAft>
                <a:spcPts val="0"/>
              </a:spcAft>
              <a:buFont typeface="Lucida Grande"/>
              <a:buChar char="−"/>
              <a:defRPr/>
            </a:pPr>
            <a:r>
              <a:rPr lang="en-US" dirty="0" smtClean="0">
                <a:ea typeface="+mn-ea"/>
              </a:rPr>
              <a:t>Memory block maps to a set determined by </a:t>
            </a:r>
            <a:r>
              <a:rPr lang="en-US" dirty="0" smtClean="0">
                <a:solidFill>
                  <a:schemeClr val="accent4"/>
                </a:solidFill>
                <a:ea typeface="+mn-ea"/>
              </a:rPr>
              <a:t>Index</a:t>
            </a:r>
            <a:r>
              <a:rPr lang="en-US" dirty="0" smtClean="0">
                <a:ea typeface="+mn-ea"/>
              </a:rPr>
              <a:t> field and is placed in any of the N slots of that set</a:t>
            </a:r>
          </a:p>
          <a:p>
            <a:pPr lvl="1" eaLnBrk="1" fontAlgn="auto" hangingPunct="1">
              <a:spcAft>
                <a:spcPts val="0"/>
              </a:spcAft>
              <a:buFont typeface="Lucida Grande"/>
              <a:buChar char="−"/>
              <a:defRPr/>
            </a:pPr>
            <a:r>
              <a:rPr lang="en-US" dirty="0" smtClean="0"/>
              <a:t>Call N the </a:t>
            </a:r>
            <a:r>
              <a:rPr lang="en-US" i="1" dirty="0" smtClean="0">
                <a:solidFill>
                  <a:srgbClr val="FF0000"/>
                </a:solidFill>
              </a:rPr>
              <a:t>associativity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New hash function</a:t>
            </a:r>
            <a:r>
              <a:rPr lang="en-US" dirty="0" smtClean="0">
                <a:ea typeface="+mn-ea"/>
              </a:rPr>
              <a:t>: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(block address) modulo (# </a:t>
            </a:r>
            <a:r>
              <a:rPr lang="en-US" i="1" dirty="0" smtClean="0">
                <a:ea typeface="+mn-ea"/>
              </a:rPr>
              <a:t>sets</a:t>
            </a:r>
            <a:r>
              <a:rPr lang="en-US" dirty="0" smtClean="0">
                <a:ea typeface="+mn-ea"/>
              </a:rPr>
              <a:t> in the cache)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Replacement policy applies to every </a:t>
            </a:r>
            <a:r>
              <a:rPr lang="en-US" i="1" dirty="0" smtClean="0"/>
              <a:t>set</a:t>
            </a:r>
            <a:endParaRPr lang="en-US" dirty="0">
              <a:ea typeface="+mn-e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19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833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Effect of Associativity on TIO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96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Here we assume a cache of fixed size (C)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Offset:</a:t>
            </a:r>
            <a:r>
              <a:rPr lang="en-US" dirty="0" smtClean="0">
                <a:ea typeface="+mn-ea"/>
                <a:cs typeface="+mn-cs"/>
              </a:rPr>
              <a:t>  # of bytes in a block (same as before)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Index:</a:t>
            </a:r>
            <a:r>
              <a:rPr lang="en-US" dirty="0" smtClean="0"/>
              <a:t>  Instead of pointing to a </a:t>
            </a:r>
            <a:r>
              <a:rPr lang="en-US" i="1" dirty="0" smtClean="0"/>
              <a:t>slot</a:t>
            </a:r>
            <a:r>
              <a:rPr lang="en-US" dirty="0" smtClean="0"/>
              <a:t>, now points to a </a:t>
            </a:r>
            <a:r>
              <a:rPr lang="en-US" i="1" dirty="0" smtClean="0"/>
              <a:t>set</a:t>
            </a:r>
            <a:r>
              <a:rPr lang="en-US" dirty="0" smtClean="0"/>
              <a:t>, so </a:t>
            </a:r>
            <a:r>
              <a:rPr lang="en-US" dirty="0" smtClean="0">
                <a:solidFill>
                  <a:srgbClr val="FF0000"/>
                </a:solidFill>
              </a:rPr>
              <a:t>I = log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(C/K/N)</a:t>
            </a:r>
          </a:p>
          <a:p>
            <a:pPr lvl="1">
              <a:buFont typeface="Calibri" pitchFamily="34" charset="0"/>
              <a:buChar char="‒"/>
              <a:defRPr/>
            </a:pPr>
            <a:r>
              <a:rPr lang="en-US" dirty="0" smtClean="0"/>
              <a:t>Fully associative (1 set):  0 </a:t>
            </a:r>
            <a:r>
              <a:rPr lang="en-US" dirty="0" smtClean="0">
                <a:solidFill>
                  <a:schemeClr val="accent4"/>
                </a:solidFill>
              </a:rPr>
              <a:t>Index</a:t>
            </a:r>
            <a:r>
              <a:rPr lang="en-US" dirty="0" smtClean="0"/>
              <a:t> bits!</a:t>
            </a:r>
          </a:p>
          <a:p>
            <a:pPr lvl="1">
              <a:buFont typeface="Calibri" pitchFamily="34" charset="0"/>
              <a:buChar char="‒"/>
              <a:defRPr/>
            </a:pPr>
            <a:r>
              <a:rPr lang="en-US" dirty="0" smtClean="0"/>
              <a:t>Direct-mapped (N = 1):  max </a:t>
            </a:r>
            <a:r>
              <a:rPr lang="en-US" dirty="0" smtClean="0">
                <a:solidFill>
                  <a:schemeClr val="accent4"/>
                </a:solidFill>
              </a:rPr>
              <a:t>Index</a:t>
            </a:r>
            <a:r>
              <a:rPr lang="en-US" dirty="0" smtClean="0"/>
              <a:t> bits</a:t>
            </a:r>
          </a:p>
          <a:p>
            <a:pPr lvl="1">
              <a:buFont typeface="Calibri" pitchFamily="34" charset="0"/>
              <a:buChar char="‒"/>
              <a:defRPr/>
            </a:pPr>
            <a:r>
              <a:rPr lang="en-US" dirty="0" smtClean="0"/>
              <a:t>Set associative:  somewhere in-between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Tag:</a:t>
            </a:r>
            <a:r>
              <a:rPr lang="en-US" dirty="0" smtClean="0">
                <a:ea typeface="+mn-ea"/>
                <a:cs typeface="+mn-cs"/>
              </a:rPr>
              <a:t>  Remaining identifier bits (</a:t>
            </a:r>
            <a:r>
              <a:rPr lang="en-US" dirty="0" smtClean="0">
                <a:solidFill>
                  <a:schemeClr val="accent6"/>
                </a:solidFill>
                <a:ea typeface="+mn-ea"/>
                <a:cs typeface="+mn-cs"/>
              </a:rPr>
              <a:t>T</a:t>
            </a:r>
            <a:r>
              <a:rPr lang="en-US" dirty="0" smtClean="0">
                <a:ea typeface="+mn-ea"/>
                <a:cs typeface="+mn-cs"/>
              </a:rPr>
              <a:t> = A – </a:t>
            </a:r>
            <a:r>
              <a:rPr lang="en-US" dirty="0" smtClean="0">
                <a:solidFill>
                  <a:schemeClr val="accent4"/>
                </a:solidFill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 – 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95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Effect of Associativity on TIO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96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62654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For a </a:t>
            </a:r>
            <a:r>
              <a:rPr lang="en-US" dirty="0" smtClean="0">
                <a:ea typeface="+mn-ea"/>
                <a:cs typeface="+mn-cs"/>
              </a:rPr>
              <a:t>fixed-size </a:t>
            </a:r>
            <a:r>
              <a:rPr lang="en-US" dirty="0">
                <a:ea typeface="+mn-ea"/>
                <a:cs typeface="+mn-cs"/>
              </a:rPr>
              <a:t>cache, each increase by a factor of two in associativity doubles the number of blocks per set (i.e</a:t>
            </a:r>
            <a:r>
              <a:rPr lang="en-US" dirty="0" smtClean="0">
                <a:ea typeface="+mn-ea"/>
                <a:cs typeface="+mn-cs"/>
              </a:rPr>
              <a:t>. </a:t>
            </a:r>
            <a:r>
              <a:rPr lang="en-US" dirty="0">
                <a:ea typeface="+mn-ea"/>
                <a:cs typeface="+mn-cs"/>
              </a:rPr>
              <a:t>the number </a:t>
            </a:r>
            <a:r>
              <a:rPr lang="en-US" dirty="0" smtClean="0">
                <a:ea typeface="+mn-ea"/>
                <a:cs typeface="+mn-cs"/>
              </a:rPr>
              <a:t>of slots) </a:t>
            </a:r>
            <a:r>
              <a:rPr lang="en-US" dirty="0">
                <a:ea typeface="+mn-ea"/>
                <a:cs typeface="+mn-cs"/>
              </a:rPr>
              <a:t>and halves the number of sets – </a:t>
            </a:r>
            <a:r>
              <a:rPr lang="en-US" dirty="0" smtClean="0">
                <a:ea typeface="+mn-ea"/>
                <a:cs typeface="+mn-cs"/>
              </a:rPr>
              <a:t>decreasing </a:t>
            </a:r>
            <a:r>
              <a:rPr lang="en-US" dirty="0">
                <a:ea typeface="+mn-ea"/>
                <a:cs typeface="+mn-cs"/>
              </a:rPr>
              <a:t>the size of the </a:t>
            </a:r>
            <a:r>
              <a:rPr lang="en-US" dirty="0" smtClean="0">
                <a:solidFill>
                  <a:schemeClr val="accent4"/>
                </a:solidFill>
                <a:ea typeface="+mn-ea"/>
                <a:cs typeface="+mn-cs"/>
              </a:rPr>
              <a:t>Index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by 1 bit and </a:t>
            </a:r>
            <a:r>
              <a:rPr lang="en-US" dirty="0" smtClean="0">
                <a:ea typeface="+mn-ea"/>
                <a:cs typeface="+mn-cs"/>
              </a:rPr>
              <a:t>increasing </a:t>
            </a:r>
            <a:r>
              <a:rPr lang="en-US" dirty="0">
                <a:ea typeface="+mn-ea"/>
                <a:cs typeface="+mn-cs"/>
              </a:rPr>
              <a:t>the size of the </a:t>
            </a:r>
            <a:r>
              <a:rPr lang="en-US" dirty="0" smtClean="0">
                <a:solidFill>
                  <a:schemeClr val="accent6"/>
                </a:solidFill>
                <a:ea typeface="+mn-ea"/>
                <a:cs typeface="+mn-cs"/>
              </a:rPr>
              <a:t>Tag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by 1 bit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62000" y="4539366"/>
            <a:ext cx="6831013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5916613" y="453936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3859213" y="453936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7135813" y="453936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843016" y="4480560"/>
            <a:ext cx="140211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charset="0"/>
              </a:rPr>
              <a:t>Block offset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7059613" y="4480560"/>
            <a:ext cx="13083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charset="0"/>
              </a:rPr>
              <a:t>Byte offset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549775" y="4480560"/>
            <a:ext cx="75302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  <a:latin typeface="Calibri" charset="0"/>
              </a:rPr>
              <a:t>Index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182813" y="4480560"/>
            <a:ext cx="5332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Calibri" charset="0"/>
              </a:rPr>
              <a:t>Tag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14401" y="5166433"/>
            <a:ext cx="2944813" cy="439738"/>
            <a:chOff x="689" y="2507"/>
            <a:chExt cx="1855" cy="277"/>
          </a:xfrm>
        </p:grpSpPr>
        <p:sp>
          <p:nvSpPr>
            <p:cNvPr id="57381" name="Line 13"/>
            <p:cNvSpPr>
              <a:spLocks noChangeShapeType="1"/>
            </p:cNvSpPr>
            <p:nvPr/>
          </p:nvSpPr>
          <p:spPr bwMode="auto">
            <a:xfrm>
              <a:off x="2544" y="25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2" name="Line 14"/>
            <p:cNvSpPr>
              <a:spLocks noChangeShapeType="1"/>
            </p:cNvSpPr>
            <p:nvPr/>
          </p:nvSpPr>
          <p:spPr bwMode="auto">
            <a:xfrm flipH="1">
              <a:off x="2304" y="26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3" name="Text Box 15"/>
            <p:cNvSpPr txBox="1">
              <a:spLocks noChangeArrowheads="1"/>
            </p:cNvSpPr>
            <p:nvPr/>
          </p:nvSpPr>
          <p:spPr bwMode="auto">
            <a:xfrm>
              <a:off x="689" y="2507"/>
              <a:ext cx="167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Decreasing associativity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59214" y="5514097"/>
            <a:ext cx="3905251" cy="590551"/>
            <a:chOff x="2544" y="2804"/>
            <a:chExt cx="2460" cy="372"/>
          </a:xfrm>
        </p:grpSpPr>
        <p:sp>
          <p:nvSpPr>
            <p:cNvPr id="57378" name="Line 17"/>
            <p:cNvSpPr>
              <a:spLocks noChangeShapeType="1"/>
            </p:cNvSpPr>
            <p:nvPr/>
          </p:nvSpPr>
          <p:spPr bwMode="auto">
            <a:xfrm flipV="1">
              <a:off x="2544" y="2976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9" name="Line 18"/>
            <p:cNvSpPr>
              <a:spLocks noChangeShapeType="1"/>
            </p:cNvSpPr>
            <p:nvPr/>
          </p:nvSpPr>
          <p:spPr bwMode="auto">
            <a:xfrm>
              <a:off x="3840" y="283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80" name="Text Box 19"/>
            <p:cNvSpPr txBox="1">
              <a:spLocks noChangeArrowheads="1"/>
            </p:cNvSpPr>
            <p:nvPr/>
          </p:nvSpPr>
          <p:spPr bwMode="auto">
            <a:xfrm>
              <a:off x="3828" y="2804"/>
              <a:ext cx="1176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Fully associative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set</a:t>
              </a:r>
              <a:r>
                <a:rPr lang="en-US" sz="2000" dirty="0" smtClean="0">
                  <a:latin typeface="Calibri" charset="0"/>
                </a:rPr>
                <a:t>)</a:t>
              </a:r>
              <a:endParaRPr lang="en-US" sz="2000" dirty="0">
                <a:latin typeface="Calibri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508126" y="5706187"/>
            <a:ext cx="2389188" cy="590551"/>
            <a:chOff x="1015" y="3136"/>
            <a:chExt cx="1505" cy="372"/>
          </a:xfrm>
        </p:grpSpPr>
        <p:sp>
          <p:nvSpPr>
            <p:cNvPr id="57375" name="Line 21"/>
            <p:cNvSpPr>
              <a:spLocks noChangeShapeType="1"/>
            </p:cNvSpPr>
            <p:nvPr/>
          </p:nvSpPr>
          <p:spPr bwMode="auto">
            <a:xfrm flipH="1">
              <a:off x="2064" y="33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6" name="Line 22"/>
            <p:cNvSpPr>
              <a:spLocks noChangeShapeType="1"/>
            </p:cNvSpPr>
            <p:nvPr/>
          </p:nvSpPr>
          <p:spPr bwMode="auto">
            <a:xfrm>
              <a:off x="2064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7" name="Text Box 23"/>
            <p:cNvSpPr txBox="1">
              <a:spLocks noChangeArrowheads="1"/>
            </p:cNvSpPr>
            <p:nvPr/>
          </p:nvSpPr>
          <p:spPr bwMode="auto">
            <a:xfrm>
              <a:off x="1015" y="3136"/>
              <a:ext cx="1505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Direct mapped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way</a:t>
              </a:r>
              <a:r>
                <a:rPr lang="en-US" sz="2000" dirty="0" smtClean="0">
                  <a:latin typeface="Calibri" charset="0"/>
                </a:rPr>
                <a:t>)</a:t>
              </a:r>
              <a:endParaRPr lang="en-US" sz="2000" dirty="0">
                <a:latin typeface="Calibri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859213" y="4920366"/>
            <a:ext cx="2955925" cy="457200"/>
            <a:chOff x="2544" y="2256"/>
            <a:chExt cx="1862" cy="288"/>
          </a:xfrm>
        </p:grpSpPr>
        <p:sp>
          <p:nvSpPr>
            <p:cNvPr id="57372" name="Line 25"/>
            <p:cNvSpPr>
              <a:spLocks noChangeShapeType="1"/>
            </p:cNvSpPr>
            <p:nvPr/>
          </p:nvSpPr>
          <p:spPr bwMode="auto">
            <a:xfrm>
              <a:off x="2544" y="24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3" name="Text Box 26"/>
            <p:cNvSpPr txBox="1">
              <a:spLocks noChangeArrowheads="1"/>
            </p:cNvSpPr>
            <p:nvPr/>
          </p:nvSpPr>
          <p:spPr bwMode="auto">
            <a:xfrm>
              <a:off x="2784" y="2267"/>
              <a:ext cx="162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Increasing associativity</a:t>
              </a:r>
            </a:p>
          </p:txBody>
        </p:sp>
        <p:sp>
          <p:nvSpPr>
            <p:cNvPr id="57374" name="Line 27"/>
            <p:cNvSpPr>
              <a:spLocks noChangeShapeType="1"/>
            </p:cNvSpPr>
            <p:nvPr/>
          </p:nvSpPr>
          <p:spPr bwMode="auto">
            <a:xfrm>
              <a:off x="2544" y="22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022727" y="3853566"/>
            <a:ext cx="1695450" cy="793750"/>
            <a:chOff x="2359" y="1968"/>
            <a:chExt cx="1068" cy="500"/>
          </a:xfrm>
        </p:grpSpPr>
        <p:sp>
          <p:nvSpPr>
            <p:cNvPr id="57370" name="Line 29"/>
            <p:cNvSpPr>
              <a:spLocks noChangeShapeType="1"/>
            </p:cNvSpPr>
            <p:nvPr/>
          </p:nvSpPr>
          <p:spPr bwMode="auto">
            <a:xfrm flipV="1">
              <a:off x="2880" y="21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1" name="Text Box 30"/>
            <p:cNvSpPr txBox="1">
              <a:spLocks noChangeArrowheads="1"/>
            </p:cNvSpPr>
            <p:nvPr/>
          </p:nvSpPr>
          <p:spPr bwMode="auto">
            <a:xfrm>
              <a:off x="2359" y="1968"/>
              <a:ext cx="106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Selects the set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1006474" y="3853566"/>
            <a:ext cx="2735264" cy="793750"/>
            <a:chOff x="651" y="1968"/>
            <a:chExt cx="1723" cy="500"/>
          </a:xfrm>
        </p:grpSpPr>
        <p:sp>
          <p:nvSpPr>
            <p:cNvPr id="57368" name="Text Box 31"/>
            <p:cNvSpPr txBox="1">
              <a:spLocks noChangeArrowheads="1"/>
            </p:cNvSpPr>
            <p:nvPr/>
          </p:nvSpPr>
          <p:spPr bwMode="auto">
            <a:xfrm>
              <a:off x="651" y="1968"/>
              <a:ext cx="1723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Used for tag </a:t>
              </a:r>
              <a:r>
                <a:rPr lang="en-US" sz="2000" dirty="0" smtClean="0">
                  <a:latin typeface="Calibri" charset="0"/>
                </a:rPr>
                <a:t>comparison</a:t>
              </a:r>
              <a:endParaRPr lang="en-US" sz="2000" dirty="0">
                <a:latin typeface="Calibri" charset="0"/>
              </a:endParaRPr>
            </a:p>
          </p:txBody>
        </p:sp>
        <p:sp>
          <p:nvSpPr>
            <p:cNvPr id="57369" name="Line 32"/>
            <p:cNvSpPr>
              <a:spLocks noChangeShapeType="1"/>
            </p:cNvSpPr>
            <p:nvPr/>
          </p:nvSpPr>
          <p:spPr bwMode="auto">
            <a:xfrm flipV="1">
              <a:off x="1584" y="21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40412" y="3853566"/>
            <a:ext cx="3187699" cy="793750"/>
            <a:chOff x="3504" y="1968"/>
            <a:chExt cx="2008" cy="500"/>
          </a:xfrm>
        </p:grpSpPr>
        <p:sp>
          <p:nvSpPr>
            <p:cNvPr id="57366" name="Line 33"/>
            <p:cNvSpPr>
              <a:spLocks noChangeShapeType="1"/>
            </p:cNvSpPr>
            <p:nvPr/>
          </p:nvSpPr>
          <p:spPr bwMode="auto">
            <a:xfrm flipV="1">
              <a:off x="3936" y="21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7" name="Text Box 34"/>
            <p:cNvSpPr txBox="1">
              <a:spLocks noChangeArrowheads="1"/>
            </p:cNvSpPr>
            <p:nvPr/>
          </p:nvSpPr>
          <p:spPr bwMode="auto">
            <a:xfrm>
              <a:off x="3504" y="1968"/>
              <a:ext cx="200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Selects the word in the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4647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4" descr="f05-14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" y="1737360"/>
            <a:ext cx="5760720" cy="44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accent1"/>
                </a:solidFill>
              </a:rPr>
              <a:t>Example: Eight-Block Cache </a:t>
            </a:r>
            <a:r>
              <a:rPr lang="en-US" dirty="0" err="1" smtClean="0">
                <a:solidFill>
                  <a:schemeClr val="accent1"/>
                </a:solidFill>
              </a:rPr>
              <a:t>Configs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486400" y="1600199"/>
            <a:ext cx="3566160" cy="4937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Total size of $ = </a:t>
            </a:r>
            <a:br>
              <a:rPr lang="en-US" dirty="0" smtClean="0"/>
            </a:br>
            <a:r>
              <a:rPr lang="en-US" i="1" dirty="0" smtClean="0"/>
              <a:t># sets </a:t>
            </a:r>
            <a:r>
              <a:rPr lang="en-US" dirty="0"/>
              <a:t>×</a:t>
            </a:r>
            <a:r>
              <a:rPr lang="en-US" dirty="0" smtClean="0"/>
              <a:t> </a:t>
            </a:r>
            <a:r>
              <a:rPr lang="en-US" i="1" dirty="0" smtClean="0"/>
              <a:t>associativity</a:t>
            </a:r>
            <a:endParaRPr lang="en-US" dirty="0"/>
          </a:p>
          <a:p>
            <a:r>
              <a:rPr lang="en-US" dirty="0" smtClean="0"/>
              <a:t>For fixed $ size, associativity ↑ means # sets ↓ and slots per set </a:t>
            </a:r>
            <a:r>
              <a:rPr lang="en-US" dirty="0"/>
              <a:t>↑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With 8 blocks, an 8-way set associative $ is same as a fully associative 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accent1"/>
                </a:solidFill>
              </a:rPr>
              <a:t>Block Placement Schemes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49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Place memory block 12 in a cache that holds 8 blocks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spcBef>
                <a:spcPts val="1800"/>
              </a:spcBef>
              <a:defRPr/>
            </a:pPr>
            <a:r>
              <a:rPr lang="en-US" sz="2400" b="1" dirty="0" smtClean="0"/>
              <a:t>Fully associative:</a:t>
            </a:r>
            <a:r>
              <a:rPr lang="en-US" sz="2400" dirty="0" smtClean="0"/>
              <a:t>  Can go in </a:t>
            </a:r>
            <a:r>
              <a:rPr lang="en-US" sz="2400" i="1" dirty="0" smtClean="0"/>
              <a:t>any</a:t>
            </a:r>
            <a:r>
              <a:rPr lang="en-US" sz="2400" dirty="0" smtClean="0"/>
              <a:t> of the slots (all 1 set)</a:t>
            </a:r>
          </a:p>
          <a:p>
            <a:pPr>
              <a:defRPr/>
            </a:pPr>
            <a:r>
              <a:rPr lang="en-US" sz="2400" b="1" dirty="0"/>
              <a:t>Direct-mapped:</a:t>
            </a:r>
            <a:r>
              <a:rPr lang="en-US" sz="2400" dirty="0"/>
              <a:t>  Can only go in slot (12 mod </a:t>
            </a:r>
            <a:r>
              <a:rPr lang="en-US" sz="2400" dirty="0">
                <a:solidFill>
                  <a:srgbClr val="FF0000"/>
                </a:solidFill>
              </a:rPr>
              <a:t>8</a:t>
            </a:r>
            <a:r>
              <a:rPr lang="en-US" sz="2400" dirty="0"/>
              <a:t>) = 4</a:t>
            </a:r>
          </a:p>
          <a:p>
            <a:pPr>
              <a:defRPr/>
            </a:pPr>
            <a:r>
              <a:rPr lang="en-US" sz="2400" b="1" dirty="0" smtClean="0"/>
              <a:t>2-way set associative:</a:t>
            </a:r>
            <a:r>
              <a:rPr lang="en-US" sz="2400" dirty="0" smtClean="0"/>
              <a:t>  Can go in either slot of set </a:t>
            </a:r>
            <a:br>
              <a:rPr lang="en-US" sz="2400" dirty="0" smtClean="0"/>
            </a:br>
            <a:r>
              <a:rPr lang="en-US" sz="2400" dirty="0" smtClean="0"/>
              <a:t>(12 mod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) = 0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1645920"/>
            <a:ext cx="218049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68" y="1645920"/>
            <a:ext cx="215698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914" y="1645920"/>
            <a:ext cx="216290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0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SA Cache Example (1/5)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Cache parameters:</a:t>
            </a:r>
          </a:p>
          <a:p>
            <a:pPr lvl="1"/>
            <a:r>
              <a:rPr lang="en-US" dirty="0"/>
              <a:t>2-way set </a:t>
            </a:r>
            <a:r>
              <a:rPr lang="en-US" dirty="0" smtClean="0"/>
              <a:t>associative, </a:t>
            </a:r>
            <a:r>
              <a:rPr lang="en-US" dirty="0"/>
              <a:t>6-bit </a:t>
            </a:r>
            <a:r>
              <a:rPr lang="en-US" dirty="0" smtClean="0"/>
              <a:t>addresses, 1-word blocks, 4-word cache, write-through</a:t>
            </a:r>
          </a:p>
          <a:p>
            <a:r>
              <a:rPr lang="en-US" dirty="0" smtClean="0"/>
              <a:t>How many sets?</a:t>
            </a:r>
          </a:p>
          <a:p>
            <a:pPr lvl="1"/>
            <a:r>
              <a:rPr lang="en-US" dirty="0" smtClean="0"/>
              <a:t>C/K/N = 4/1/2 = </a:t>
            </a:r>
            <a:r>
              <a:rPr lang="en-US" dirty="0" smtClean="0">
                <a:solidFill>
                  <a:srgbClr val="FF0000"/>
                </a:solidFill>
              </a:rPr>
              <a:t>2 sets</a:t>
            </a:r>
          </a:p>
          <a:p>
            <a:r>
              <a:rPr lang="en-US" dirty="0" smtClean="0"/>
              <a:t>TIO Breakdown: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= log</a:t>
            </a:r>
            <a:r>
              <a:rPr lang="en-US" baseline="-25000" dirty="0" smtClean="0"/>
              <a:t>2</a:t>
            </a:r>
            <a:r>
              <a:rPr lang="en-US" dirty="0" smtClean="0"/>
              <a:t>(4)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= log</a:t>
            </a:r>
            <a:r>
              <a:rPr lang="en-US" baseline="-25000" dirty="0" smtClean="0"/>
              <a:t>2</a:t>
            </a:r>
            <a:r>
              <a:rPr lang="en-US" dirty="0" smtClean="0"/>
              <a:t>(2)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= 6 – 1 – 2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14600" y="5394960"/>
            <a:ext cx="4114800" cy="917972"/>
            <a:chOff x="822960" y="5669280"/>
            <a:chExt cx="4114800" cy="917972"/>
          </a:xfrm>
        </p:grpSpPr>
        <p:grpSp>
          <p:nvGrpSpPr>
            <p:cNvPr id="8" name="Group 7"/>
            <p:cNvGrpSpPr/>
            <p:nvPr/>
          </p:nvGrpSpPr>
          <p:grpSpPr>
            <a:xfrm>
              <a:off x="3566160" y="5669280"/>
              <a:ext cx="1371600" cy="457200"/>
              <a:chOff x="3200400" y="5669280"/>
              <a:chExt cx="1371600" cy="4572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2004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8862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41148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5720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200400" y="6126480"/>
                <a:ext cx="1371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200400" y="5669280"/>
                <a:ext cx="6858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6"/>
                    </a:solidFill>
                  </a:rPr>
                  <a:t>XXX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86200" y="5669280"/>
                <a:ext cx="2286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4"/>
                    </a:solidFill>
                  </a:rPr>
                  <a:t>X</a:t>
                </a:r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1148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2"/>
                    </a:solidFill>
                  </a:rPr>
                  <a:t>XX</a:t>
                </a:r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22960" y="5712178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Memory Addresses:</a:t>
              </a:r>
              <a:endParaRPr lang="en-US" sz="2400" dirty="0"/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3931920" y="5806440"/>
              <a:ext cx="182880" cy="914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91840" y="6217920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Block address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746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873993"/>
              </p:ext>
            </p:extLst>
          </p:nvPr>
        </p:nvGraphicFramePr>
        <p:xfrm>
          <a:off x="6675120" y="3597070"/>
          <a:ext cx="64008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"/>
                <a:gridCol w="320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SA </a:t>
            </a:r>
            <a:r>
              <a:rPr lang="en-US" dirty="0">
                <a:solidFill>
                  <a:schemeClr val="accent1"/>
                </a:solidFill>
              </a:rPr>
              <a:t>Cache </a:t>
            </a:r>
            <a:r>
              <a:rPr lang="en-US" dirty="0" smtClean="0">
                <a:solidFill>
                  <a:schemeClr val="accent1"/>
                </a:solidFill>
              </a:rPr>
              <a:t>Example (2/5)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Cache parameters:</a:t>
            </a:r>
          </a:p>
          <a:p>
            <a:pPr lvl="1"/>
            <a:r>
              <a:rPr lang="en-US" dirty="0"/>
              <a:t>2-way set associative, 6-bit addresses, 1-word blocks, </a:t>
            </a:r>
            <a:r>
              <a:rPr lang="en-US" dirty="0" smtClean="0"/>
              <a:t>4-word cache, write-through</a:t>
            </a:r>
            <a:endParaRPr lang="en-US" dirty="0"/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Offset</a:t>
            </a:r>
            <a:r>
              <a:rPr lang="en-US" sz="2400" dirty="0" smtClean="0"/>
              <a:t> – 2 bits, </a:t>
            </a:r>
            <a:r>
              <a:rPr lang="en-US" sz="2400" dirty="0" smtClean="0">
                <a:solidFill>
                  <a:schemeClr val="accent4"/>
                </a:solidFill>
              </a:rPr>
              <a:t>Index</a:t>
            </a:r>
            <a:r>
              <a:rPr lang="en-US" sz="2400" dirty="0" smtClean="0"/>
              <a:t> – 1 bit, </a:t>
            </a:r>
            <a:r>
              <a:rPr lang="en-US" sz="2400" dirty="0" smtClean="0">
                <a:solidFill>
                  <a:schemeClr val="accent6"/>
                </a:solidFill>
              </a:rPr>
              <a:t>Tag</a:t>
            </a:r>
            <a:r>
              <a:rPr lang="en-US" sz="2400" dirty="0" smtClean="0"/>
              <a:t> – 3 bits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spcBef>
                <a:spcPts val="2400"/>
              </a:spcBef>
            </a:pPr>
            <a:r>
              <a:rPr lang="en-US" sz="2800" dirty="0" smtClean="0"/>
              <a:t>36 bits per slot, 36*2+1 = 73 bits per set,</a:t>
            </a:r>
            <a:br>
              <a:rPr lang="en-US" sz="2800" dirty="0" smtClean="0"/>
            </a:br>
            <a:r>
              <a:rPr lang="en-US" sz="2800" dirty="0" smtClean="0"/>
              <a:t>2*73 = 146 bits to implement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51257"/>
              </p:ext>
            </p:extLst>
          </p:nvPr>
        </p:nvGraphicFramePr>
        <p:xfrm>
          <a:off x="2743200" y="3600184"/>
          <a:ext cx="3931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/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Tag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4456606"/>
            <a:ext cx="979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Index</a:t>
            </a:r>
            <a:endParaRPr lang="en-US" sz="2400" dirty="0">
              <a:solidFill>
                <a:schemeClr val="accent4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95564"/>
              </p:ext>
            </p:extLst>
          </p:nvPr>
        </p:nvGraphicFramePr>
        <p:xfrm>
          <a:off x="2286000" y="3600184"/>
          <a:ext cx="4572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754880" y="3215915"/>
            <a:ext cx="1648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Offset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08531"/>
              </p:ext>
            </p:extLst>
          </p:nvPr>
        </p:nvGraphicFramePr>
        <p:xfrm>
          <a:off x="2194560" y="3597070"/>
          <a:ext cx="274320" cy="1870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>
                      <a:noFill/>
                    </a:lnB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96931"/>
              </p:ext>
            </p:extLst>
          </p:nvPr>
        </p:nvGraphicFramePr>
        <p:xfrm>
          <a:off x="6766560" y="3851751"/>
          <a:ext cx="457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LRU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5036"/>
              </p:ext>
            </p:extLst>
          </p:nvPr>
        </p:nvGraphicFramePr>
        <p:xfrm>
          <a:off x="6766560" y="4774524"/>
          <a:ext cx="457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LRU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47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SA Cache Example (3/5)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267200" y="2159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267200" y="1854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4267200" y="2463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267200" y="1549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4267200" y="1549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257800" y="1549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4267200" y="581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 flipV="1">
            <a:off x="4267200" y="6121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 flipV="1">
            <a:off x="4267200" y="551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 flipV="1">
            <a:off x="4267200" y="6426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 flipV="1">
            <a:off x="5257800" y="5207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267200" y="2768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4267200" y="307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267200" y="3378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267200" y="3683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267200" y="3987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267200" y="4292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4267200" y="5207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4267200" y="4597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4267200" y="4902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 descr="5%"/>
          <p:cNvSpPr>
            <a:spLocks noChangeArrowheads="1"/>
          </p:cNvSpPr>
          <p:nvPr/>
        </p:nvSpPr>
        <p:spPr bwMode="auto">
          <a:xfrm>
            <a:off x="4267200" y="15494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5" name="Rectangle 44" descr="5%"/>
          <p:cNvSpPr>
            <a:spLocks noChangeArrowheads="1"/>
          </p:cNvSpPr>
          <p:nvPr/>
        </p:nvSpPr>
        <p:spPr bwMode="auto">
          <a:xfrm>
            <a:off x="4267200" y="27686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6" name="Rectangle 45" descr="5%"/>
          <p:cNvSpPr>
            <a:spLocks noChangeArrowheads="1"/>
          </p:cNvSpPr>
          <p:nvPr/>
        </p:nvSpPr>
        <p:spPr bwMode="auto">
          <a:xfrm>
            <a:off x="4267200" y="39878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7" name="Rectangle 46" descr="5%"/>
          <p:cNvSpPr>
            <a:spLocks noChangeArrowheads="1"/>
          </p:cNvSpPr>
          <p:nvPr/>
        </p:nvSpPr>
        <p:spPr bwMode="auto">
          <a:xfrm>
            <a:off x="4267200" y="52070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8" name="Rectangle 47" descr="5%"/>
          <p:cNvSpPr>
            <a:spLocks noChangeArrowheads="1"/>
          </p:cNvSpPr>
          <p:nvPr/>
        </p:nvSpPr>
        <p:spPr bwMode="auto">
          <a:xfrm>
            <a:off x="4267200" y="61214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9" name="Rectangle 48" descr="5%"/>
          <p:cNvSpPr>
            <a:spLocks noChangeArrowheads="1"/>
          </p:cNvSpPr>
          <p:nvPr/>
        </p:nvSpPr>
        <p:spPr bwMode="auto">
          <a:xfrm>
            <a:off x="4267200" y="49022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0" name="Rectangle 49" descr="5%"/>
          <p:cNvSpPr>
            <a:spLocks noChangeArrowheads="1"/>
          </p:cNvSpPr>
          <p:nvPr/>
        </p:nvSpPr>
        <p:spPr bwMode="auto">
          <a:xfrm>
            <a:off x="4267200" y="36830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1" name="Rectangle 50" descr="5%"/>
          <p:cNvSpPr>
            <a:spLocks noChangeArrowheads="1"/>
          </p:cNvSpPr>
          <p:nvPr/>
        </p:nvSpPr>
        <p:spPr bwMode="auto">
          <a:xfrm>
            <a:off x="4267200" y="24638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0" name="Group 112"/>
          <p:cNvGrpSpPr>
            <a:grpSpLocks/>
          </p:cNvGrpSpPr>
          <p:nvPr/>
        </p:nvGrpSpPr>
        <p:grpSpPr bwMode="auto">
          <a:xfrm>
            <a:off x="3222625" y="1701800"/>
            <a:ext cx="1044575" cy="1520825"/>
            <a:chOff x="2030" y="624"/>
            <a:chExt cx="658" cy="958"/>
          </a:xfrm>
        </p:grpSpPr>
        <p:sp>
          <p:nvSpPr>
            <p:cNvPr id="61" name="Line 70"/>
            <p:cNvSpPr>
              <a:spLocks noChangeShapeType="1"/>
            </p:cNvSpPr>
            <p:nvPr/>
          </p:nvSpPr>
          <p:spPr bwMode="auto">
            <a:xfrm flipH="1">
              <a:off x="2030" y="624"/>
              <a:ext cx="658" cy="7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72"/>
            <p:cNvSpPr>
              <a:spLocks noChangeShapeType="1"/>
            </p:cNvSpPr>
            <p:nvPr/>
          </p:nvSpPr>
          <p:spPr bwMode="auto">
            <a:xfrm flipH="1">
              <a:off x="2030" y="647"/>
              <a:ext cx="650" cy="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113"/>
          <p:cNvGrpSpPr>
            <a:grpSpLocks/>
          </p:cNvGrpSpPr>
          <p:nvPr/>
        </p:nvGrpSpPr>
        <p:grpSpPr bwMode="auto">
          <a:xfrm>
            <a:off x="3200400" y="3540125"/>
            <a:ext cx="1066800" cy="2733675"/>
            <a:chOff x="2016" y="1782"/>
            <a:chExt cx="672" cy="1722"/>
          </a:xfrm>
        </p:grpSpPr>
        <p:sp>
          <p:nvSpPr>
            <p:cNvPr id="64" name="Line 86"/>
            <p:cNvSpPr>
              <a:spLocks noChangeShapeType="1"/>
            </p:cNvSpPr>
            <p:nvPr/>
          </p:nvSpPr>
          <p:spPr bwMode="auto">
            <a:xfrm>
              <a:off x="2016" y="1968"/>
              <a:ext cx="672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87"/>
            <p:cNvSpPr>
              <a:spLocks noChangeShapeType="1"/>
            </p:cNvSpPr>
            <p:nvPr/>
          </p:nvSpPr>
          <p:spPr bwMode="auto">
            <a:xfrm>
              <a:off x="2030" y="1782"/>
              <a:ext cx="658" cy="1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Text Box 90"/>
          <p:cNvSpPr txBox="1">
            <a:spLocks noChangeArrowheads="1"/>
          </p:cNvSpPr>
          <p:nvPr/>
        </p:nvSpPr>
        <p:spPr bwMode="auto">
          <a:xfrm>
            <a:off x="5213350" y="1487488"/>
            <a:ext cx="990600" cy="4967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000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000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001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001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010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010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011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011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100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100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101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101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110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110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111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  <a:latin typeface="Calibri" charset="0"/>
              </a:rPr>
              <a:t>111</a:t>
            </a:r>
            <a:r>
              <a:rPr lang="en-US" dirty="0">
                <a:solidFill>
                  <a:schemeClr val="accent4"/>
                </a:solidFill>
                <a:latin typeface="Calibri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xx</a:t>
            </a:r>
          </a:p>
        </p:txBody>
      </p:sp>
      <p:sp>
        <p:nvSpPr>
          <p:cNvPr id="71" name="Rectangle 96" descr="5%"/>
          <p:cNvSpPr>
            <a:spLocks noChangeArrowheads="1"/>
          </p:cNvSpPr>
          <p:nvPr/>
        </p:nvSpPr>
        <p:spPr bwMode="auto">
          <a:xfrm>
            <a:off x="4267200" y="18542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2" name="Rectangle 97" descr="5%"/>
          <p:cNvSpPr>
            <a:spLocks noChangeArrowheads="1"/>
          </p:cNvSpPr>
          <p:nvPr/>
        </p:nvSpPr>
        <p:spPr bwMode="auto">
          <a:xfrm>
            <a:off x="4267200" y="21590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3" name="Rectangle 98" descr="5%"/>
          <p:cNvSpPr>
            <a:spLocks noChangeArrowheads="1"/>
          </p:cNvSpPr>
          <p:nvPr/>
        </p:nvSpPr>
        <p:spPr bwMode="auto">
          <a:xfrm>
            <a:off x="4267200" y="30734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4" name="Rectangle 99" descr="5%"/>
          <p:cNvSpPr>
            <a:spLocks noChangeArrowheads="1"/>
          </p:cNvSpPr>
          <p:nvPr/>
        </p:nvSpPr>
        <p:spPr bwMode="auto">
          <a:xfrm>
            <a:off x="4267200" y="33782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5" name="Rectangle 100" descr="5%"/>
          <p:cNvSpPr>
            <a:spLocks noChangeArrowheads="1"/>
          </p:cNvSpPr>
          <p:nvPr/>
        </p:nvSpPr>
        <p:spPr bwMode="auto">
          <a:xfrm>
            <a:off x="4267200" y="42926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6" name="Rectangle 101" descr="5%"/>
          <p:cNvSpPr>
            <a:spLocks noChangeArrowheads="1"/>
          </p:cNvSpPr>
          <p:nvPr/>
        </p:nvSpPr>
        <p:spPr bwMode="auto">
          <a:xfrm>
            <a:off x="4267200" y="45974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7" name="Rectangle 102" descr="5%"/>
          <p:cNvSpPr>
            <a:spLocks noChangeArrowheads="1"/>
          </p:cNvSpPr>
          <p:nvPr/>
        </p:nvSpPr>
        <p:spPr bwMode="auto">
          <a:xfrm>
            <a:off x="4267200" y="5511800"/>
            <a:ext cx="990600" cy="304800"/>
          </a:xfrm>
          <a:prstGeom prst="rect">
            <a:avLst/>
          </a:prstGeom>
          <a:pattFill prst="pct5">
            <a:fgClr>
              <a:srgbClr val="009900"/>
            </a:fgClr>
            <a:bgClr>
              <a:srgbClr val="FFFFFF"/>
            </a:bgClr>
          </a:patt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8" name="Rectangle 103" descr="5%"/>
          <p:cNvSpPr>
            <a:spLocks noChangeArrowheads="1"/>
          </p:cNvSpPr>
          <p:nvPr/>
        </p:nvSpPr>
        <p:spPr bwMode="auto">
          <a:xfrm>
            <a:off x="4267200" y="5816600"/>
            <a:ext cx="990600" cy="3048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737360" y="2770632"/>
            <a:ext cx="365760" cy="594360"/>
            <a:chOff x="1737360" y="2770632"/>
            <a:chExt cx="365760" cy="594360"/>
          </a:xfrm>
        </p:grpSpPr>
        <p:sp>
          <p:nvSpPr>
            <p:cNvPr id="85" name="Rectangle 95"/>
            <p:cNvSpPr>
              <a:spLocks noChangeArrowheads="1"/>
            </p:cNvSpPr>
            <p:nvPr/>
          </p:nvSpPr>
          <p:spPr bwMode="auto">
            <a:xfrm>
              <a:off x="1737360" y="3090672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7" name="Rectangle 95"/>
            <p:cNvSpPr>
              <a:spLocks noChangeArrowheads="1"/>
            </p:cNvSpPr>
            <p:nvPr/>
          </p:nvSpPr>
          <p:spPr bwMode="auto">
            <a:xfrm>
              <a:off x="1737360" y="2770632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294376" y="1549400"/>
            <a:ext cx="367288" cy="4508179"/>
            <a:chOff x="5294376" y="1549400"/>
            <a:chExt cx="367288" cy="4508179"/>
          </a:xfrm>
        </p:grpSpPr>
        <p:sp>
          <p:nvSpPr>
            <p:cNvPr id="86" name="Rectangle 95"/>
            <p:cNvSpPr>
              <a:spLocks noChangeArrowheads="1"/>
            </p:cNvSpPr>
            <p:nvPr/>
          </p:nvSpPr>
          <p:spPr bwMode="auto">
            <a:xfrm>
              <a:off x="5294376" y="5178422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9" name="Rectangle 95"/>
            <p:cNvSpPr>
              <a:spLocks noChangeArrowheads="1"/>
            </p:cNvSpPr>
            <p:nvPr/>
          </p:nvSpPr>
          <p:spPr bwMode="auto">
            <a:xfrm>
              <a:off x="5294376" y="5783259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>
              <a:off x="5294376" y="3368674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1" name="Rectangle 95"/>
            <p:cNvSpPr>
              <a:spLocks noChangeArrowheads="1"/>
            </p:cNvSpPr>
            <p:nvPr/>
          </p:nvSpPr>
          <p:spPr bwMode="auto">
            <a:xfrm>
              <a:off x="5294376" y="3968748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2" name="Rectangle 95"/>
            <p:cNvSpPr>
              <a:spLocks noChangeArrowheads="1"/>
            </p:cNvSpPr>
            <p:nvPr/>
          </p:nvSpPr>
          <p:spPr bwMode="auto">
            <a:xfrm>
              <a:off x="5294376" y="4573585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3" name="Rectangle 95"/>
            <p:cNvSpPr>
              <a:spLocks noChangeArrowheads="1"/>
            </p:cNvSpPr>
            <p:nvPr/>
          </p:nvSpPr>
          <p:spPr bwMode="auto">
            <a:xfrm>
              <a:off x="5294376" y="2763837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4" name="Rectangle 95"/>
            <p:cNvSpPr>
              <a:spLocks noChangeArrowheads="1"/>
            </p:cNvSpPr>
            <p:nvPr/>
          </p:nvSpPr>
          <p:spPr bwMode="auto">
            <a:xfrm>
              <a:off x="5294376" y="2154237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5295904" y="1549400"/>
              <a:ext cx="365760" cy="2743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37242" y="2011680"/>
            <a:ext cx="2939358" cy="2001520"/>
            <a:chOff x="337242" y="2011680"/>
            <a:chExt cx="2939358" cy="2001520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209800" y="2768600"/>
              <a:ext cx="990600" cy="1219200"/>
              <a:chOff x="1344" y="1056"/>
              <a:chExt cx="624" cy="768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24" cy="7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1344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344" y="163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892175" y="2728913"/>
              <a:ext cx="3111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0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57200" y="2011680"/>
              <a:ext cx="81945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 smtClean="0">
                  <a:latin typeface="Calibri" charset="0"/>
                </a:rPr>
                <a:t>Cache:</a:t>
              </a:r>
              <a:endParaRPr lang="en-US" b="1" dirty="0">
                <a:latin typeface="Calibri" charset="0"/>
              </a:endParaRPr>
            </a:p>
          </p:txBody>
        </p: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600200" y="2768600"/>
              <a:ext cx="609600" cy="1219200"/>
              <a:chOff x="1344" y="1056"/>
              <a:chExt cx="624" cy="768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24" cy="7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1344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39"/>
              <p:cNvSpPr>
                <a:spLocks noChangeShapeType="1"/>
              </p:cNvSpPr>
              <p:nvPr/>
            </p:nvSpPr>
            <p:spPr bwMode="auto">
              <a:xfrm>
                <a:off x="1344" y="163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1600200" y="2311400"/>
              <a:ext cx="498475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6"/>
                  </a:solidFill>
                  <a:latin typeface="Calibri" charset="0"/>
                </a:rPr>
                <a:t>Tag</a:t>
              </a:r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2362200" y="2311400"/>
              <a:ext cx="6667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Data</a:t>
              </a:r>
            </a:p>
          </p:txBody>
        </p:sp>
        <p:sp>
          <p:nvSpPr>
            <p:cNvPr id="44" name="Rectangle 43" descr="10%"/>
            <p:cNvSpPr>
              <a:spLocks noChangeArrowheads="1"/>
            </p:cNvSpPr>
            <p:nvPr/>
          </p:nvSpPr>
          <p:spPr bwMode="auto">
            <a:xfrm>
              <a:off x="2209800" y="2768600"/>
              <a:ext cx="990600" cy="304800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52" name="Rectangle 51" descr="5%"/>
            <p:cNvSpPr>
              <a:spLocks noChangeArrowheads="1"/>
            </p:cNvSpPr>
            <p:nvPr/>
          </p:nvSpPr>
          <p:spPr bwMode="auto">
            <a:xfrm>
              <a:off x="2209800" y="307340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grpSp>
          <p:nvGrpSpPr>
            <p:cNvPr id="54" name="Group 63"/>
            <p:cNvGrpSpPr>
              <a:grpSpLocks/>
            </p:cNvGrpSpPr>
            <p:nvPr/>
          </p:nvGrpSpPr>
          <p:grpSpPr bwMode="auto">
            <a:xfrm>
              <a:off x="1219200" y="2768600"/>
              <a:ext cx="381000" cy="1219200"/>
              <a:chOff x="1344" y="1056"/>
              <a:chExt cx="624" cy="768"/>
            </a:xfrm>
          </p:grpSpPr>
          <p:sp>
            <p:nvSpPr>
              <p:cNvPr id="55" name="Rectangle 64"/>
              <p:cNvSpPr>
                <a:spLocks noChangeArrowheads="1"/>
              </p:cNvSpPr>
              <p:nvPr/>
            </p:nvSpPr>
            <p:spPr bwMode="auto">
              <a:xfrm>
                <a:off x="1344" y="1056"/>
                <a:ext cx="624" cy="7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56" name="Line 65"/>
              <p:cNvSpPr>
                <a:spLocks noChangeShapeType="1"/>
              </p:cNvSpPr>
              <p:nvPr/>
            </p:nvSpPr>
            <p:spPr bwMode="auto">
              <a:xfrm>
                <a:off x="1344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66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67"/>
              <p:cNvSpPr>
                <a:spLocks noChangeShapeType="1"/>
              </p:cNvSpPr>
              <p:nvPr/>
            </p:nvSpPr>
            <p:spPr bwMode="auto">
              <a:xfrm>
                <a:off x="1344" y="163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1219200" y="2311400"/>
              <a:ext cx="3365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V</a:t>
              </a:r>
            </a:p>
          </p:txBody>
        </p:sp>
        <p:sp>
          <p:nvSpPr>
            <p:cNvPr id="67" name="Rectangle 92" descr="10%"/>
            <p:cNvSpPr>
              <a:spLocks noChangeArrowheads="1"/>
            </p:cNvSpPr>
            <p:nvPr/>
          </p:nvSpPr>
          <p:spPr bwMode="auto">
            <a:xfrm>
              <a:off x="2209800" y="3378200"/>
              <a:ext cx="990600" cy="304800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68" name="Rectangle 93" descr="5%"/>
            <p:cNvSpPr>
              <a:spLocks noChangeArrowheads="1"/>
            </p:cNvSpPr>
            <p:nvPr/>
          </p:nvSpPr>
          <p:spPr bwMode="auto">
            <a:xfrm>
              <a:off x="2209800" y="3683000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>
              <a:off x="685800" y="3378200"/>
              <a:ext cx="2590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95"/>
            <p:cNvSpPr txBox="1">
              <a:spLocks noChangeArrowheads="1"/>
            </p:cNvSpPr>
            <p:nvPr/>
          </p:nvSpPr>
          <p:spPr bwMode="auto">
            <a:xfrm>
              <a:off x="762000" y="2311400"/>
              <a:ext cx="54213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charset="0"/>
                </a:rPr>
                <a:t>Slot</a:t>
              </a:r>
              <a:endParaRPr lang="en-US" dirty="0">
                <a:latin typeface="Calibri" charset="0"/>
              </a:endParaRPr>
            </a:p>
          </p:txBody>
        </p:sp>
        <p:sp>
          <p:nvSpPr>
            <p:cNvPr id="79" name="Text Box 106"/>
            <p:cNvSpPr txBox="1">
              <a:spLocks noChangeArrowheads="1"/>
            </p:cNvSpPr>
            <p:nvPr/>
          </p:nvSpPr>
          <p:spPr bwMode="auto">
            <a:xfrm>
              <a:off x="908050" y="29972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libri" charset="0"/>
                </a:rPr>
                <a:t>1</a:t>
              </a:r>
            </a:p>
          </p:txBody>
        </p:sp>
        <p:sp>
          <p:nvSpPr>
            <p:cNvPr id="80" name="Text Box 107"/>
            <p:cNvSpPr txBox="1">
              <a:spLocks noChangeArrowheads="1"/>
            </p:cNvSpPr>
            <p:nvPr/>
          </p:nvSpPr>
          <p:spPr bwMode="auto">
            <a:xfrm>
              <a:off x="898525" y="33782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0</a:t>
              </a:r>
            </a:p>
          </p:txBody>
        </p:sp>
        <p:sp>
          <p:nvSpPr>
            <p:cNvPr id="81" name="Text Box 108"/>
            <p:cNvSpPr txBox="1">
              <a:spLocks noChangeArrowheads="1"/>
            </p:cNvSpPr>
            <p:nvPr/>
          </p:nvSpPr>
          <p:spPr bwMode="auto">
            <a:xfrm>
              <a:off x="914400" y="3646488"/>
              <a:ext cx="3111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libri" charset="0"/>
                </a:rPr>
                <a:t>1</a:t>
              </a:r>
            </a:p>
          </p:txBody>
        </p:sp>
        <p:sp>
          <p:nvSpPr>
            <p:cNvPr id="82" name="Text Box 109"/>
            <p:cNvSpPr txBox="1">
              <a:spLocks noChangeArrowheads="1"/>
            </p:cNvSpPr>
            <p:nvPr/>
          </p:nvSpPr>
          <p:spPr bwMode="auto">
            <a:xfrm>
              <a:off x="337242" y="2311400"/>
              <a:ext cx="48160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charset="0"/>
                </a:rPr>
                <a:t>Set</a:t>
              </a:r>
              <a:endParaRPr lang="en-US" dirty="0">
                <a:latin typeface="Calibri" charset="0"/>
              </a:endParaRPr>
            </a:p>
          </p:txBody>
        </p:sp>
        <p:sp>
          <p:nvSpPr>
            <p:cNvPr id="83" name="Text Box 110"/>
            <p:cNvSpPr txBox="1">
              <a:spLocks noChangeArrowheads="1"/>
            </p:cNvSpPr>
            <p:nvPr/>
          </p:nvSpPr>
          <p:spPr bwMode="auto">
            <a:xfrm>
              <a:off x="457200" y="28448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Calibri" charset="0"/>
                </a:rPr>
                <a:t>0</a:t>
              </a:r>
            </a:p>
          </p:txBody>
        </p:sp>
        <p:sp>
          <p:nvSpPr>
            <p:cNvPr id="84" name="Text Box 111"/>
            <p:cNvSpPr txBox="1">
              <a:spLocks noChangeArrowheads="1"/>
            </p:cNvSpPr>
            <p:nvPr/>
          </p:nvSpPr>
          <p:spPr bwMode="auto">
            <a:xfrm>
              <a:off x="457200" y="35306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Calibri" charset="0"/>
                </a:rPr>
                <a:t>1</a:t>
              </a:r>
            </a:p>
          </p:txBody>
        </p:sp>
        <p:sp>
          <p:nvSpPr>
            <p:cNvPr id="96" name="Rectangle 43" descr="10%"/>
            <p:cNvSpPr>
              <a:spLocks noChangeArrowheads="1"/>
            </p:cNvSpPr>
            <p:nvPr/>
          </p:nvSpPr>
          <p:spPr bwMode="auto">
            <a:xfrm>
              <a:off x="2208292" y="3065856"/>
              <a:ext cx="990600" cy="304800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7" name="Rectangle 93" descr="5%"/>
            <p:cNvSpPr>
              <a:spLocks noChangeArrowheads="1"/>
            </p:cNvSpPr>
            <p:nvPr/>
          </p:nvSpPr>
          <p:spPr bwMode="auto">
            <a:xfrm>
              <a:off x="2217345" y="3382727"/>
              <a:ext cx="990600" cy="304800"/>
            </a:xfrm>
            <a:prstGeom prst="rect">
              <a:avLst/>
            </a:prstGeom>
            <a:pattFill prst="pct5">
              <a:fgClr>
                <a:srgbClr val="009900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99" name="Text Box 25"/>
          <p:cNvSpPr txBox="1">
            <a:spLocks noChangeArrowheads="1"/>
          </p:cNvSpPr>
          <p:nvPr/>
        </p:nvSpPr>
        <p:spPr bwMode="auto">
          <a:xfrm>
            <a:off x="2560320" y="1463040"/>
            <a:ext cx="164592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Main </a:t>
            </a:r>
            <a:r>
              <a:rPr lang="en-US" b="1" dirty="0" smtClean="0">
                <a:solidFill>
                  <a:schemeClr val="tx1"/>
                </a:solidFill>
              </a:rPr>
              <a:t>Memory: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0" name="Text Box 26"/>
          <p:cNvSpPr txBox="1">
            <a:spLocks noChangeArrowheads="1"/>
          </p:cNvSpPr>
          <p:nvPr/>
        </p:nvSpPr>
        <p:spPr bwMode="auto">
          <a:xfrm>
            <a:off x="6172200" y="1463040"/>
            <a:ext cx="27432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Each block maps into one set (either slot)</a:t>
            </a:r>
          </a:p>
          <a:p>
            <a:r>
              <a:rPr lang="en-US" sz="2000" dirty="0" smtClean="0"/>
              <a:t>(see colors)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1" name="Text Box 26"/>
          <p:cNvSpPr txBox="1">
            <a:spLocks noChangeArrowheads="1"/>
          </p:cNvSpPr>
          <p:nvPr/>
        </p:nvSpPr>
        <p:spPr bwMode="auto">
          <a:xfrm>
            <a:off x="6172200" y="2926080"/>
            <a:ext cx="2743200" cy="2400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On a memory request: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(let’s say </a:t>
            </a:r>
            <a:r>
              <a:rPr lang="en-US" sz="2000" dirty="0" smtClean="0">
                <a:solidFill>
                  <a:schemeClr val="accent6"/>
                </a:solidFill>
              </a:rPr>
              <a:t>001</a:t>
            </a:r>
            <a:r>
              <a:rPr lang="en-US" sz="2000" dirty="0" smtClean="0">
                <a:solidFill>
                  <a:schemeClr val="accent4"/>
                </a:solidFill>
              </a:rPr>
              <a:t>0</a:t>
            </a:r>
            <a:r>
              <a:rPr lang="en-US" sz="2000" dirty="0" smtClean="0">
                <a:solidFill>
                  <a:schemeClr val="accent2"/>
                </a:solidFill>
              </a:rPr>
              <a:t>11</a:t>
            </a:r>
            <a:r>
              <a:rPr lang="en-US" sz="2000" baseline="-25000" dirty="0" smtClean="0">
                <a:solidFill>
                  <a:schemeClr val="tx1"/>
                </a:solidFill>
              </a:rPr>
              <a:t>two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1) Take </a:t>
            </a:r>
            <a:r>
              <a:rPr lang="en-US" sz="2000" dirty="0" smtClean="0">
                <a:solidFill>
                  <a:schemeClr val="accent4"/>
                </a:solidFill>
              </a:rPr>
              <a:t>Index</a:t>
            </a:r>
            <a:r>
              <a:rPr lang="en-US" sz="2000" dirty="0" smtClean="0"/>
              <a:t> field (0)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2) For </a:t>
            </a:r>
            <a:r>
              <a:rPr lang="en-US" sz="2000" dirty="0" smtClean="0">
                <a:solidFill>
                  <a:srgbClr val="FF0000"/>
                </a:solidFill>
              </a:rPr>
              <a:t>EACH</a:t>
            </a:r>
            <a:r>
              <a:rPr lang="en-US" sz="2000" dirty="0" smtClean="0">
                <a:solidFill>
                  <a:schemeClr val="tx1"/>
                </a:solidFill>
              </a:rPr>
              <a:t> slot in set,</a:t>
            </a:r>
            <a:endParaRPr lang="en-US" sz="2000" dirty="0"/>
          </a:p>
          <a:p>
            <a:r>
              <a:rPr lang="en-US" sz="2000" dirty="0" smtClean="0">
                <a:solidFill>
                  <a:schemeClr val="tx1"/>
                </a:solidFill>
              </a:rPr>
              <a:t> check valid bit,</a:t>
            </a:r>
          </a:p>
          <a:p>
            <a:r>
              <a:rPr lang="en-US" sz="2000" dirty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then compare </a:t>
            </a:r>
            <a:r>
              <a:rPr lang="en-US" sz="2000" dirty="0" smtClean="0">
                <a:solidFill>
                  <a:schemeClr val="accent6"/>
                </a:solidFill>
              </a:rPr>
              <a:t>Tag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1280160" y="2741012"/>
            <a:ext cx="274320" cy="670568"/>
            <a:chOff x="1280160" y="2741012"/>
            <a:chExt cx="274320" cy="670568"/>
          </a:xfrm>
        </p:grpSpPr>
        <p:sp>
          <p:nvSpPr>
            <p:cNvPr id="103" name="Oval 102"/>
            <p:cNvSpPr/>
            <p:nvPr/>
          </p:nvSpPr>
          <p:spPr>
            <a:xfrm>
              <a:off x="1280160" y="3045820"/>
              <a:ext cx="274320" cy="365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280160" y="2741012"/>
              <a:ext cx="274320" cy="365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0138" y="3847497"/>
            <a:ext cx="2377440" cy="1105816"/>
            <a:chOff x="220138" y="3793067"/>
            <a:chExt cx="2377440" cy="1105816"/>
          </a:xfrm>
        </p:grpSpPr>
        <p:sp>
          <p:nvSpPr>
            <p:cNvPr id="107" name="Text Box 63"/>
            <p:cNvSpPr txBox="1">
              <a:spLocks noChangeArrowheads="1"/>
            </p:cNvSpPr>
            <p:nvPr/>
          </p:nvSpPr>
          <p:spPr bwMode="auto">
            <a:xfrm>
              <a:off x="220138" y="4190997"/>
              <a:ext cx="2377440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Set numbers exactly </a:t>
              </a:r>
              <a:r>
                <a:rPr lang="en-US" sz="2000" dirty="0" smtClean="0"/>
                <a:t>match the </a:t>
              </a:r>
              <a:r>
                <a:rPr lang="en-US" sz="2000" dirty="0" smtClean="0">
                  <a:solidFill>
                    <a:schemeClr val="accent4"/>
                  </a:solidFill>
                </a:rPr>
                <a:t>Index</a:t>
              </a:r>
              <a:r>
                <a:rPr lang="en-US" sz="2000" dirty="0" smtClean="0"/>
                <a:t> field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612648" y="3793067"/>
              <a:ext cx="0" cy="3657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1152144" y="5394960"/>
            <a:ext cx="2961499" cy="1005840"/>
            <a:chOff x="1152144" y="5212080"/>
            <a:chExt cx="2961499" cy="1005840"/>
          </a:xfrm>
        </p:grpSpPr>
        <p:sp>
          <p:nvSpPr>
            <p:cNvPr id="110" name="Text Box 92"/>
            <p:cNvSpPr txBox="1">
              <a:spLocks noChangeArrowheads="1"/>
            </p:cNvSpPr>
            <p:nvPr/>
          </p:nvSpPr>
          <p:spPr bwMode="auto">
            <a:xfrm>
              <a:off x="1152144" y="5212080"/>
              <a:ext cx="2377440" cy="10058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Main Memory shown in blocks, so offset bits not shown (</a:t>
              </a:r>
              <a:r>
                <a:rPr lang="en-US" sz="2000" dirty="0" err="1" smtClean="0">
                  <a:solidFill>
                    <a:schemeClr val="accent2"/>
                  </a:solidFill>
                </a:rPr>
                <a:t>x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’s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>
              <a:off x="3565003" y="6035040"/>
              <a:ext cx="5486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54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Extended 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have caches?</a:t>
            </a:r>
          </a:p>
          <a:p>
            <a:pPr lvl="1"/>
            <a:r>
              <a:rPr lang="en-US" dirty="0" smtClean="0"/>
              <a:t>Intermediate level between CPU and memory</a:t>
            </a:r>
          </a:p>
          <a:p>
            <a:pPr lvl="1"/>
            <a:r>
              <a:rPr lang="en-US" dirty="0" smtClean="0"/>
              <a:t>In-between in </a:t>
            </a:r>
            <a:r>
              <a:rPr lang="en-US" i="1" dirty="0" smtClean="0"/>
              <a:t>size</a:t>
            </a:r>
            <a:r>
              <a:rPr lang="en-US" dirty="0" smtClean="0"/>
              <a:t>, </a:t>
            </a:r>
            <a:r>
              <a:rPr lang="en-US" i="1" dirty="0" smtClean="0"/>
              <a:t>cost</a:t>
            </a:r>
            <a:r>
              <a:rPr lang="en-US" dirty="0" smtClean="0"/>
              <a:t>, and </a:t>
            </a:r>
            <a:r>
              <a:rPr lang="en-US" i="1" dirty="0" smtClean="0"/>
              <a:t>speed</a:t>
            </a:r>
          </a:p>
          <a:p>
            <a:r>
              <a:rPr lang="en-US" dirty="0" smtClean="0"/>
              <a:t>Memory (hierarchy, organization, structures) set up to exploit </a:t>
            </a:r>
            <a:r>
              <a:rPr lang="en-US" i="1" dirty="0" smtClean="0"/>
              <a:t>temporal</a:t>
            </a:r>
            <a:r>
              <a:rPr lang="en-US" dirty="0" smtClean="0"/>
              <a:t> and </a:t>
            </a:r>
            <a:r>
              <a:rPr lang="en-US" i="1" dirty="0" smtClean="0"/>
              <a:t>spatial locality</a:t>
            </a:r>
          </a:p>
          <a:p>
            <a:pPr lvl="1"/>
            <a:r>
              <a:rPr lang="en-US" i="1" dirty="0" smtClean="0"/>
              <a:t>Temporal:</a:t>
            </a:r>
            <a:r>
              <a:rPr lang="en-US" dirty="0" smtClean="0"/>
              <a:t>  If accessed, will access again soon</a:t>
            </a:r>
          </a:p>
          <a:p>
            <a:pPr lvl="1"/>
            <a:r>
              <a:rPr lang="en-US" i="1" dirty="0" smtClean="0"/>
              <a:t>Spatial:</a:t>
            </a:r>
            <a:r>
              <a:rPr lang="en-US" dirty="0" smtClean="0"/>
              <a:t>  If accessed, will access others around it</a:t>
            </a:r>
          </a:p>
          <a:p>
            <a:r>
              <a:rPr lang="en-US" dirty="0" smtClean="0"/>
              <a:t>Caches hold a subset of memory (in </a:t>
            </a:r>
            <a:r>
              <a:rPr lang="en-US" i="1" dirty="0" smtClean="0"/>
              <a:t>blocks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are studying how they are designed for fast and efficient operation (lookup, access, storage)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9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SA </a:t>
            </a:r>
            <a:r>
              <a:rPr lang="en-US" dirty="0">
                <a:solidFill>
                  <a:schemeClr val="accent1"/>
                </a:solidFill>
              </a:rPr>
              <a:t>Cache </a:t>
            </a:r>
            <a:r>
              <a:rPr lang="en-US" dirty="0" smtClean="0">
                <a:solidFill>
                  <a:schemeClr val="accent1"/>
                </a:solidFill>
              </a:rPr>
              <a:t>Example (4/5)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96507" name="Rectangle 91"/>
          <p:cNvSpPr>
            <a:spLocks noGrp="1" noChangeArrowheads="1"/>
          </p:cNvSpPr>
          <p:nvPr>
            <p:ph idx="1"/>
          </p:nvPr>
        </p:nvSpPr>
        <p:spPr>
          <a:xfrm>
            <a:off x="457200" y="1185325"/>
            <a:ext cx="7848600" cy="8128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sequence of memory address accesses</a:t>
            </a:r>
          </a:p>
          <a:p>
            <a:pPr marL="457200" lvl="1" indent="0" algn="ctr">
              <a:buNone/>
            </a:pPr>
            <a:r>
              <a:rPr lang="en-US" dirty="0" smtClean="0"/>
              <a:t>                                       0     2     </a:t>
            </a:r>
            <a:r>
              <a:rPr lang="en-US" dirty="0"/>
              <a:t>4</a:t>
            </a:r>
            <a:r>
              <a:rPr lang="en-US" dirty="0" smtClean="0"/>
              <a:t>     </a:t>
            </a:r>
            <a:r>
              <a:rPr lang="en-US" dirty="0"/>
              <a:t>8</a:t>
            </a:r>
            <a:r>
              <a:rPr lang="en-US" dirty="0" smtClean="0"/>
              <a:t>     20    16    </a:t>
            </a:r>
            <a:r>
              <a:rPr lang="en-US" dirty="0"/>
              <a:t> </a:t>
            </a:r>
            <a:r>
              <a:rPr lang="en-US" dirty="0" smtClean="0"/>
              <a:t>0    </a:t>
            </a:r>
            <a:r>
              <a:rPr lang="en-US" dirty="0"/>
              <a:t> 2</a:t>
            </a:r>
            <a:endParaRPr lang="en-US" dirty="0" smtClean="0"/>
          </a:p>
          <a:p>
            <a:pPr lvl="1" algn="ctr"/>
            <a:endParaRPr lang="en-US" dirty="0"/>
          </a:p>
        </p:txBody>
      </p:sp>
      <p:sp>
        <p:nvSpPr>
          <p:cNvPr id="123" name="Date Placeholder 1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125" name="Footer Placeholder 1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596459" name="Text Box 43"/>
          <p:cNvSpPr txBox="1">
            <a:spLocks noChangeArrowheads="1"/>
          </p:cNvSpPr>
          <p:nvPr/>
        </p:nvSpPr>
        <p:spPr bwMode="auto">
          <a:xfrm>
            <a:off x="831628" y="2252125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96463" name="Text Box 47"/>
          <p:cNvSpPr txBox="1">
            <a:spLocks noChangeArrowheads="1"/>
          </p:cNvSpPr>
          <p:nvPr/>
        </p:nvSpPr>
        <p:spPr bwMode="auto">
          <a:xfrm>
            <a:off x="828915" y="4103680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96512" name="Text Box 96"/>
          <p:cNvSpPr txBox="1">
            <a:spLocks noChangeArrowheads="1"/>
          </p:cNvSpPr>
          <p:nvPr/>
        </p:nvSpPr>
        <p:spPr bwMode="auto">
          <a:xfrm>
            <a:off x="1060228" y="2252125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16" name="Text Box 100"/>
          <p:cNvSpPr txBox="1">
            <a:spLocks noChangeArrowheads="1"/>
          </p:cNvSpPr>
          <p:nvPr/>
        </p:nvSpPr>
        <p:spPr bwMode="auto">
          <a:xfrm>
            <a:off x="1041640" y="4080925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38" name="Text Box 122"/>
          <p:cNvSpPr txBox="1">
            <a:spLocks noChangeArrowheads="1"/>
          </p:cNvSpPr>
          <p:nvPr/>
        </p:nvSpPr>
        <p:spPr bwMode="auto">
          <a:xfrm>
            <a:off x="836334" y="1577898"/>
            <a:ext cx="3429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Starting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a cold cache: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32314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318738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81454"/>
              </p:ext>
            </p:extLst>
          </p:nvPr>
        </p:nvGraphicFramePr>
        <p:xfrm>
          <a:off x="493776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60988"/>
              </p:ext>
            </p:extLst>
          </p:nvPr>
        </p:nvGraphicFramePr>
        <p:xfrm>
          <a:off x="91440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" name="Text Box 43"/>
          <p:cNvSpPr txBox="1">
            <a:spLocks noChangeArrowheads="1"/>
          </p:cNvSpPr>
          <p:nvPr/>
        </p:nvSpPr>
        <p:spPr bwMode="auto">
          <a:xfrm>
            <a:off x="4850011" y="2252124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4" name="Text Box 96"/>
          <p:cNvSpPr txBox="1">
            <a:spLocks noChangeArrowheads="1"/>
          </p:cNvSpPr>
          <p:nvPr/>
        </p:nvSpPr>
        <p:spPr bwMode="auto">
          <a:xfrm>
            <a:off x="5078611" y="2252124"/>
            <a:ext cx="5196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hit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69872"/>
              </p:ext>
            </p:extLst>
          </p:nvPr>
        </p:nvGraphicFramePr>
        <p:xfrm>
          <a:off x="91440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M[4]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M[5]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95823"/>
              </p:ext>
            </p:extLst>
          </p:nvPr>
        </p:nvGraphicFramePr>
        <p:xfrm>
          <a:off x="493776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M[4]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M[5]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7" name="Text Box 47"/>
          <p:cNvSpPr txBox="1">
            <a:spLocks noChangeArrowheads="1"/>
          </p:cNvSpPr>
          <p:nvPr/>
        </p:nvSpPr>
        <p:spPr bwMode="auto">
          <a:xfrm>
            <a:off x="4850712" y="4099966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5063437" y="4077211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32052"/>
              </p:ext>
            </p:extLst>
          </p:nvPr>
        </p:nvGraphicFramePr>
        <p:xfrm>
          <a:off x="493776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M[8]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M[9]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M[4]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M[5]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672683" y="2713789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6971742" y="2715768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673352" y="5095903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684074" y="4814555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82817"/>
              </p:ext>
            </p:extLst>
          </p:nvPr>
        </p:nvGraphicFramePr>
        <p:xfrm>
          <a:off x="64008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4834"/>
              </p:ext>
            </p:extLst>
          </p:nvPr>
        </p:nvGraphicFramePr>
        <p:xfrm>
          <a:off x="64008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20130"/>
              </p:ext>
            </p:extLst>
          </p:nvPr>
        </p:nvGraphicFramePr>
        <p:xfrm>
          <a:off x="466344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75661"/>
              </p:ext>
            </p:extLst>
          </p:nvPr>
        </p:nvGraphicFramePr>
        <p:xfrm>
          <a:off x="466344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35725"/>
              </p:ext>
            </p:extLst>
          </p:nvPr>
        </p:nvGraphicFramePr>
        <p:xfrm>
          <a:off x="45720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38913"/>
              </p:ext>
            </p:extLst>
          </p:nvPr>
        </p:nvGraphicFramePr>
        <p:xfrm>
          <a:off x="448056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27335"/>
              </p:ext>
            </p:extLst>
          </p:nvPr>
        </p:nvGraphicFramePr>
        <p:xfrm>
          <a:off x="45720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75867"/>
              </p:ext>
            </p:extLst>
          </p:nvPr>
        </p:nvGraphicFramePr>
        <p:xfrm>
          <a:off x="448056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401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63" grpId="0"/>
      <p:bldP spid="1596512" grpId="0" autoUpdateAnimBg="0"/>
      <p:bldP spid="1596516" grpId="0" autoUpdateAnimBg="0"/>
      <p:bldP spid="133" grpId="0"/>
      <p:bldP spid="134" grpId="0" autoUpdateAnimBg="0"/>
      <p:bldP spid="137" grpId="0"/>
      <p:bldP spid="138" grpId="0" autoUpdateAnimBg="0"/>
      <p:bldP spid="21" grpId="0" animBg="1"/>
      <p:bldP spid="141" grpId="0" animBg="1"/>
      <p:bldP spid="142" grpId="0" animBg="1"/>
      <p:bldP spid="1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SA </a:t>
            </a:r>
            <a:r>
              <a:rPr lang="en-US" dirty="0">
                <a:solidFill>
                  <a:schemeClr val="accent1"/>
                </a:solidFill>
              </a:rPr>
              <a:t>Cache </a:t>
            </a:r>
            <a:r>
              <a:rPr lang="en-US" dirty="0" smtClean="0">
                <a:solidFill>
                  <a:schemeClr val="accent1"/>
                </a:solidFill>
              </a:rPr>
              <a:t>Example (5/5)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96507" name="Rectangle 91"/>
          <p:cNvSpPr>
            <a:spLocks noGrp="1" noChangeArrowheads="1"/>
          </p:cNvSpPr>
          <p:nvPr>
            <p:ph idx="1"/>
          </p:nvPr>
        </p:nvSpPr>
        <p:spPr>
          <a:xfrm>
            <a:off x="457200" y="1185325"/>
            <a:ext cx="7848600" cy="8128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sequence of memory address accesses</a:t>
            </a:r>
          </a:p>
          <a:p>
            <a:pPr lvl="1" algn="ctr">
              <a:buNone/>
            </a:pPr>
            <a:r>
              <a:rPr lang="en-US" dirty="0" smtClean="0"/>
              <a:t>                                       0     2     </a:t>
            </a:r>
            <a:r>
              <a:rPr lang="en-US" dirty="0"/>
              <a:t>4</a:t>
            </a:r>
            <a:r>
              <a:rPr lang="en-US" dirty="0" smtClean="0"/>
              <a:t>     </a:t>
            </a:r>
            <a:r>
              <a:rPr lang="en-US" dirty="0"/>
              <a:t>8</a:t>
            </a:r>
            <a:r>
              <a:rPr lang="en-US" dirty="0" smtClean="0"/>
              <a:t>     20    16     0     2</a:t>
            </a:r>
          </a:p>
          <a:p>
            <a:pPr lvl="1" algn="ctr"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123" name="Date Placeholder 1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125" name="Footer Placeholder 1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96459" name="Text Box 43"/>
          <p:cNvSpPr txBox="1">
            <a:spLocks noChangeArrowheads="1"/>
          </p:cNvSpPr>
          <p:nvPr/>
        </p:nvSpPr>
        <p:spPr bwMode="auto">
          <a:xfrm>
            <a:off x="831628" y="2252125"/>
            <a:ext cx="49564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/>
              <a:t>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96463" name="Text Box 47"/>
          <p:cNvSpPr txBox="1">
            <a:spLocks noChangeArrowheads="1"/>
          </p:cNvSpPr>
          <p:nvPr/>
        </p:nvSpPr>
        <p:spPr bwMode="auto">
          <a:xfrm>
            <a:off x="828915" y="4103680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96512" name="Text Box 96"/>
          <p:cNvSpPr txBox="1">
            <a:spLocks noChangeArrowheads="1"/>
          </p:cNvSpPr>
          <p:nvPr/>
        </p:nvSpPr>
        <p:spPr bwMode="auto">
          <a:xfrm>
            <a:off x="1205191" y="2252125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16" name="Text Box 100"/>
          <p:cNvSpPr txBox="1">
            <a:spLocks noChangeArrowheads="1"/>
          </p:cNvSpPr>
          <p:nvPr/>
        </p:nvSpPr>
        <p:spPr bwMode="auto">
          <a:xfrm>
            <a:off x="1186603" y="4092076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1596538" name="Text Box 122"/>
          <p:cNvSpPr txBox="1">
            <a:spLocks noChangeArrowheads="1"/>
          </p:cNvSpPr>
          <p:nvPr/>
        </p:nvSpPr>
        <p:spPr bwMode="auto">
          <a:xfrm>
            <a:off x="836334" y="1577898"/>
            <a:ext cx="3429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Starting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chemeClr val="tx1"/>
                </a:solidFill>
              </a:rPr>
              <a:t>a cold cache: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96540" name="Rectangle 124"/>
          <p:cNvSpPr>
            <a:spLocks noChangeArrowheads="1"/>
          </p:cNvSpPr>
          <p:nvPr/>
        </p:nvSpPr>
        <p:spPr bwMode="auto">
          <a:xfrm>
            <a:off x="457200" y="5852160"/>
            <a:ext cx="8153400" cy="4821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741363" lvl="1" indent="-246063">
              <a:spcBef>
                <a:spcPct val="30000"/>
              </a:spcBef>
              <a:buSzPct val="75000"/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8 requests, 6 </a:t>
            </a:r>
            <a:r>
              <a:rPr lang="en-US" sz="2800" dirty="0" smtClean="0">
                <a:solidFill>
                  <a:srgbClr val="000000"/>
                </a:solidFill>
              </a:rPr>
              <a:t>misses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47193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M[3]</a:t>
                      </a:r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M[4]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M[5]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M[6]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M[7]</a:t>
                      </a:r>
                    </a:p>
                  </a:txBody>
                  <a:tcPr marL="0" marR="0" marT="0" marB="0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37282"/>
              </p:ext>
            </p:extLst>
          </p:nvPr>
        </p:nvGraphicFramePr>
        <p:xfrm>
          <a:off x="493776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M[4]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M[5]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M[6]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M[7]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47234"/>
              </p:ext>
            </p:extLst>
          </p:nvPr>
        </p:nvGraphicFramePr>
        <p:xfrm>
          <a:off x="91440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M[18]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M[19]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M[4]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M[5]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M[6]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M[7]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" name="Text Box 43"/>
          <p:cNvSpPr txBox="1">
            <a:spLocks noChangeArrowheads="1"/>
          </p:cNvSpPr>
          <p:nvPr/>
        </p:nvSpPr>
        <p:spPr bwMode="auto">
          <a:xfrm>
            <a:off x="4850011" y="2252124"/>
            <a:ext cx="49564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/>
              <a:t>16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4" name="Text Box 96"/>
          <p:cNvSpPr txBox="1">
            <a:spLocks noChangeArrowheads="1"/>
          </p:cNvSpPr>
          <p:nvPr/>
        </p:nvSpPr>
        <p:spPr bwMode="auto">
          <a:xfrm>
            <a:off x="5212423" y="2252124"/>
            <a:ext cx="74090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miss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946272"/>
              </p:ext>
            </p:extLst>
          </p:nvPr>
        </p:nvGraphicFramePr>
        <p:xfrm>
          <a:off x="4937760" y="45720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M[16]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M[17]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M[18]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M[19]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M[3]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M[4]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M[5]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M[6]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M[7]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7" name="Text Box 47"/>
          <p:cNvSpPr txBox="1">
            <a:spLocks noChangeArrowheads="1"/>
          </p:cNvSpPr>
          <p:nvPr/>
        </p:nvSpPr>
        <p:spPr bwMode="auto">
          <a:xfrm>
            <a:off x="4850712" y="4099966"/>
            <a:ext cx="34015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5219551" y="4099513"/>
            <a:ext cx="5196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hit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972856" y="4813597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20640" y="2766715"/>
            <a:ext cx="3062124" cy="232517"/>
            <a:chOff x="5120640" y="2766715"/>
            <a:chExt cx="3062124" cy="232517"/>
          </a:xfrm>
        </p:grpSpPr>
        <p:sp>
          <p:nvSpPr>
            <p:cNvPr id="28" name="Line 109"/>
            <p:cNvSpPr>
              <a:spLocks noChangeShapeType="1"/>
            </p:cNvSpPr>
            <p:nvPr/>
          </p:nvSpPr>
          <p:spPr bwMode="auto">
            <a:xfrm flipV="1">
              <a:off x="5703053" y="2766715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9"/>
            <p:cNvSpPr>
              <a:spLocks noChangeShapeType="1"/>
            </p:cNvSpPr>
            <p:nvPr/>
          </p:nvSpPr>
          <p:spPr bwMode="auto">
            <a:xfrm flipV="1">
              <a:off x="6356196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9"/>
            <p:cNvSpPr>
              <a:spLocks noChangeShapeType="1"/>
            </p:cNvSpPr>
            <p:nvPr/>
          </p:nvSpPr>
          <p:spPr bwMode="auto">
            <a:xfrm flipV="1">
              <a:off x="699404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9"/>
            <p:cNvSpPr>
              <a:spLocks noChangeShapeType="1"/>
            </p:cNvSpPr>
            <p:nvPr/>
          </p:nvSpPr>
          <p:spPr bwMode="auto">
            <a:xfrm flipV="1">
              <a:off x="763412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9"/>
            <p:cNvSpPr>
              <a:spLocks noChangeShapeType="1"/>
            </p:cNvSpPr>
            <p:nvPr/>
          </p:nvSpPr>
          <p:spPr bwMode="auto">
            <a:xfrm flipV="1">
              <a:off x="5120640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90603" y="4875695"/>
            <a:ext cx="3062124" cy="232517"/>
            <a:chOff x="5120640" y="2766715"/>
            <a:chExt cx="3062124" cy="232517"/>
          </a:xfrm>
        </p:grpSpPr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V="1">
              <a:off x="5703053" y="2766715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9"/>
            <p:cNvSpPr>
              <a:spLocks noChangeShapeType="1"/>
            </p:cNvSpPr>
            <p:nvPr/>
          </p:nvSpPr>
          <p:spPr bwMode="auto">
            <a:xfrm flipV="1">
              <a:off x="6356196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9"/>
            <p:cNvSpPr>
              <a:spLocks noChangeShapeType="1"/>
            </p:cNvSpPr>
            <p:nvPr/>
          </p:nvSpPr>
          <p:spPr bwMode="auto">
            <a:xfrm flipV="1">
              <a:off x="699404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9"/>
            <p:cNvSpPr>
              <a:spLocks noChangeShapeType="1"/>
            </p:cNvSpPr>
            <p:nvPr/>
          </p:nvSpPr>
          <p:spPr bwMode="auto">
            <a:xfrm flipV="1">
              <a:off x="7634124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9"/>
            <p:cNvSpPr>
              <a:spLocks noChangeShapeType="1"/>
            </p:cNvSpPr>
            <p:nvPr/>
          </p:nvSpPr>
          <p:spPr bwMode="auto">
            <a:xfrm flipV="1">
              <a:off x="5120640" y="2770632"/>
              <a:ext cx="548640" cy="22860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5955"/>
              </p:ext>
            </p:extLst>
          </p:nvPr>
        </p:nvGraphicFramePr>
        <p:xfrm>
          <a:off x="64008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768973"/>
              </p:ext>
            </p:extLst>
          </p:nvPr>
        </p:nvGraphicFramePr>
        <p:xfrm>
          <a:off x="64008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56469"/>
              </p:ext>
            </p:extLst>
          </p:nvPr>
        </p:nvGraphicFramePr>
        <p:xfrm>
          <a:off x="466344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72714"/>
              </p:ext>
            </p:extLst>
          </p:nvPr>
        </p:nvGraphicFramePr>
        <p:xfrm>
          <a:off x="466344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01718"/>
              </p:ext>
            </p:extLst>
          </p:nvPr>
        </p:nvGraphicFramePr>
        <p:xfrm>
          <a:off x="45720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32959"/>
              </p:ext>
            </p:extLst>
          </p:nvPr>
        </p:nvGraphicFramePr>
        <p:xfrm>
          <a:off x="4480560" y="27432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88005"/>
              </p:ext>
            </p:extLst>
          </p:nvPr>
        </p:nvGraphicFramePr>
        <p:xfrm>
          <a:off x="45720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78524"/>
              </p:ext>
            </p:extLst>
          </p:nvPr>
        </p:nvGraphicFramePr>
        <p:xfrm>
          <a:off x="4480560" y="4572000"/>
          <a:ext cx="274320" cy="113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</a:tblGrid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77844"/>
              </p:ext>
            </p:extLst>
          </p:nvPr>
        </p:nvGraphicFramePr>
        <p:xfrm>
          <a:off x="914400" y="2743200"/>
          <a:ext cx="3291840" cy="11338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2880"/>
                <a:gridCol w="548640"/>
                <a:gridCol w="640080"/>
                <a:gridCol w="640080"/>
                <a:gridCol w="640080"/>
                <a:gridCol w="640080"/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M[2]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M[3]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M[8]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M[9]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M[10]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M[11]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M[4]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M[5]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M[6]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M[7]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M[20]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M[21]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M[22]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M[23]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9" name="Oval 58"/>
          <p:cNvSpPr/>
          <p:nvPr/>
        </p:nvSpPr>
        <p:spPr>
          <a:xfrm>
            <a:off x="1662714" y="3550846"/>
            <a:ext cx="591015" cy="3527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863086" y="1755648"/>
            <a:ext cx="4387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    H   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13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63" grpId="0"/>
      <p:bldP spid="1596512" grpId="0" autoUpdateAnimBg="0"/>
      <p:bldP spid="1596516" grpId="0" autoUpdateAnimBg="0"/>
      <p:bldP spid="1596540" grpId="0"/>
      <p:bldP spid="133" grpId="0"/>
      <p:bldP spid="134" grpId="0" autoUpdateAnimBg="0"/>
      <p:bldP spid="137" grpId="0"/>
      <p:bldP spid="138" grpId="0" autoUpdateAnimBg="0"/>
      <p:bldP spid="143" grpId="0" animBg="1"/>
      <p:bldP spid="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Worst Case for Set Associative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Worst case for DM was repeating pattern of 2 into same cache slot (HR = 0/n)</a:t>
            </a:r>
          </a:p>
          <a:p>
            <a:pPr lvl="1"/>
            <a:r>
              <a:rPr lang="en-US" dirty="0" smtClean="0"/>
              <a:t>Set associative for N &gt; 1:  HR = (n-2)/n</a:t>
            </a:r>
            <a:endParaRPr lang="en-US" dirty="0"/>
          </a:p>
          <a:p>
            <a:r>
              <a:rPr lang="en-US" dirty="0" smtClean="0"/>
              <a:t>Worst case for N-way SA with LRU?</a:t>
            </a:r>
          </a:p>
          <a:p>
            <a:pPr lvl="1"/>
            <a:r>
              <a:rPr lang="en-US" dirty="0" smtClean="0"/>
              <a:t>Repeating pattern of at least N+1 </a:t>
            </a:r>
            <a:r>
              <a:rPr lang="en-US" dirty="0" smtClean="0"/>
              <a:t>that maps </a:t>
            </a:r>
            <a:r>
              <a:rPr lang="en-US" dirty="0" smtClean="0"/>
              <a:t>into same set</a:t>
            </a:r>
            <a:endParaRPr lang="en-US" dirty="0"/>
          </a:p>
          <a:p>
            <a:pPr lvl="1"/>
            <a:r>
              <a:rPr lang="en-US" dirty="0" smtClean="0"/>
              <a:t>Back to HR = 0: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3744628" y="5120640"/>
            <a:ext cx="1828800" cy="1219200"/>
            <a:chOff x="6400800" y="4761329"/>
            <a:chExt cx="1828800" cy="1219200"/>
          </a:xfrm>
        </p:grpSpPr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7239000" y="4761329"/>
              <a:ext cx="9906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>
              <a:off x="7239000" y="5370929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39000" y="5066129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>
              <a:off x="7239000" y="5675729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6705600" y="4761329"/>
              <a:ext cx="533400" cy="1219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67" name="Line 56"/>
            <p:cNvSpPr>
              <a:spLocks noChangeShapeType="1"/>
            </p:cNvSpPr>
            <p:nvPr/>
          </p:nvSpPr>
          <p:spPr bwMode="auto">
            <a:xfrm>
              <a:off x="6705600" y="5370929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>
              <a:off x="6705600" y="5066129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>
              <a:off x="6705600" y="5675729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31"/>
            <p:cNvSpPr>
              <a:spLocks noChangeShapeType="1"/>
            </p:cNvSpPr>
            <p:nvPr/>
          </p:nvSpPr>
          <p:spPr bwMode="auto">
            <a:xfrm>
              <a:off x="6400800" y="5370929"/>
              <a:ext cx="1828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Text Box 139"/>
          <p:cNvSpPr txBox="1">
            <a:spLocks noChangeArrowheads="1"/>
          </p:cNvSpPr>
          <p:nvPr/>
        </p:nvSpPr>
        <p:spPr bwMode="auto">
          <a:xfrm>
            <a:off x="4060614" y="5077139"/>
            <a:ext cx="139012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000    </a:t>
            </a:r>
            <a:r>
              <a:rPr lang="en-US" dirty="0" smtClean="0">
                <a:latin typeface="Calibri" charset="0"/>
              </a:rPr>
              <a:t>M[0-3]</a:t>
            </a:r>
            <a:endParaRPr lang="en-US" dirty="0">
              <a:latin typeface="Calibri" charset="0"/>
            </a:endParaRPr>
          </a:p>
        </p:txBody>
      </p:sp>
      <p:sp>
        <p:nvSpPr>
          <p:cNvPr id="72" name="Text Box 140"/>
          <p:cNvSpPr txBox="1">
            <a:spLocks noChangeArrowheads="1"/>
          </p:cNvSpPr>
          <p:nvPr/>
        </p:nvSpPr>
        <p:spPr bwMode="auto">
          <a:xfrm>
            <a:off x="4060614" y="5375408"/>
            <a:ext cx="15071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001    M[8-11]</a:t>
            </a:r>
            <a:endParaRPr lang="en-US" dirty="0">
              <a:latin typeface="Calibri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18948" y="4297680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0, 8, 16, 0, 8, …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3964518" y="4554623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69322" y="4554619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50332" y="4554619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9" name="Text Box 139"/>
          <p:cNvSpPr txBox="1">
            <a:spLocks noChangeArrowheads="1"/>
          </p:cNvSpPr>
          <p:nvPr/>
        </p:nvSpPr>
        <p:spPr bwMode="auto">
          <a:xfrm>
            <a:off x="4059936" y="5077139"/>
            <a:ext cx="16241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010    M[16-19]</a:t>
            </a:r>
            <a:endParaRPr lang="en-US" dirty="0">
              <a:latin typeface="Calibri" charset="0"/>
            </a:endParaRPr>
          </a:p>
        </p:txBody>
      </p:sp>
      <p:sp>
        <p:nvSpPr>
          <p:cNvPr id="80" name="Text Box 140"/>
          <p:cNvSpPr txBox="1">
            <a:spLocks noChangeArrowheads="1"/>
          </p:cNvSpPr>
          <p:nvPr/>
        </p:nvSpPr>
        <p:spPr bwMode="auto">
          <a:xfrm>
            <a:off x="4059936" y="5376672"/>
            <a:ext cx="139012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000    M[0-3]</a:t>
            </a:r>
            <a:endParaRPr lang="en-US" dirty="0">
              <a:latin typeface="Calibri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09566" y="4554615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2" name="Text Box 139"/>
          <p:cNvSpPr txBox="1">
            <a:spLocks noChangeArrowheads="1"/>
          </p:cNvSpPr>
          <p:nvPr/>
        </p:nvSpPr>
        <p:spPr bwMode="auto">
          <a:xfrm>
            <a:off x="4059936" y="5074920"/>
            <a:ext cx="15071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001    M[8-11]</a:t>
            </a:r>
            <a:endParaRPr lang="en-US" dirty="0">
              <a:latin typeface="Calibri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314370" y="455461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1" grpId="1"/>
      <p:bldP spid="72" grpId="0"/>
      <p:bldP spid="72" grpId="1"/>
      <p:bldP spid="73" grpId="0"/>
      <p:bldP spid="76" grpId="0"/>
      <p:bldP spid="77" grpId="0"/>
      <p:bldP spid="78" grpId="0"/>
      <p:bldP spid="79" grpId="0"/>
      <p:bldP spid="79" grpId="1"/>
      <p:bldP spid="80" grpId="0"/>
      <p:bldP spid="81" grpId="0"/>
      <p:bldP spid="82" grpId="0"/>
      <p:bldP spid="8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What is the TIO breakdown for the following cache?</a:t>
            </a:r>
          </a:p>
          <a:p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32-bit </a:t>
            </a:r>
            <a:r>
              <a:rPr lang="en-US" sz="2800" dirty="0"/>
              <a:t>address </a:t>
            </a:r>
            <a:r>
              <a:rPr lang="en-US" sz="2800" dirty="0" smtClean="0"/>
              <a:t>space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32 </a:t>
            </a:r>
            <a:r>
              <a:rPr lang="en-US" sz="2800" dirty="0" err="1" smtClean="0"/>
              <a:t>KiB</a:t>
            </a:r>
            <a:r>
              <a:rPr lang="en-US" sz="2800" dirty="0" smtClean="0"/>
              <a:t> </a:t>
            </a:r>
            <a:r>
              <a:rPr lang="en-US" sz="2800" dirty="0"/>
              <a:t>4-way set associative </a:t>
            </a:r>
            <a:r>
              <a:rPr lang="en-US" sz="2800" dirty="0" smtClean="0"/>
              <a:t>cache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8 </a:t>
            </a:r>
            <a:r>
              <a:rPr lang="en-US" sz="2800" dirty="0"/>
              <a:t>word blocks</a:t>
            </a:r>
            <a:endParaRPr lang="en-US" sz="2800" dirty="0">
              <a:ea typeface="Courier New" pitchFamily="24" charset="0"/>
              <a:cs typeface="Courier New" pitchFamily="2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14399" y="4297680"/>
            <a:ext cx="3389812" cy="2011680"/>
            <a:chOff x="1273628" y="4197096"/>
            <a:chExt cx="3389812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8" y="4197096"/>
              <a:ext cx="3389812" cy="2011680"/>
              <a:chOff x="7955279" y="3293581"/>
              <a:chExt cx="3389812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7955280" y="3657600"/>
                <a:ext cx="3389811" cy="523220"/>
                <a:chOff x="869214" y="1743728"/>
                <a:chExt cx="3389704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4" y="1743728"/>
                  <a:ext cx="2743114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21</a:t>
                  </a:r>
                  <a:r>
                    <a:rPr lang="en-US" sz="2800" b="1" dirty="0">
                      <a:solidFill>
                        <a:srgbClr val="FF8000"/>
                      </a:solidFill>
                    </a:rPr>
                    <a:t>	</a:t>
                  </a:r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	8		3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869214" y="1761362"/>
                  <a:ext cx="562957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(A)</a:t>
                  </a:r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7955279" y="4023360"/>
                <a:ext cx="3389812" cy="523220"/>
                <a:chOff x="868997" y="3240088"/>
                <a:chExt cx="3389812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27432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19	 	8		5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868997" y="3274487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(B)</a:t>
                  </a:r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7955279" y="4389120"/>
                <a:ext cx="3389812" cy="523220"/>
                <a:chOff x="868997" y="4154488"/>
                <a:chExt cx="3389812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27432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19		10		3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868997" y="4188887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(C)</a:t>
                  </a:r>
                </a:p>
              </p:txBody>
            </p:sp>
          </p:grpSp>
          <p:grpSp>
            <p:nvGrpSpPr>
              <p:cNvPr id="7" name="Group 4"/>
              <p:cNvGrpSpPr/>
              <p:nvPr/>
            </p:nvGrpSpPr>
            <p:grpSpPr>
              <a:xfrm>
                <a:off x="7955280" y="4757158"/>
                <a:ext cx="3389811" cy="523220"/>
                <a:chOff x="856298" y="5068888"/>
                <a:chExt cx="338981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27432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17		10		5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856298" y="5101009"/>
                  <a:ext cx="57099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(D)</a:t>
                  </a: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329184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2743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457200" algn="l"/>
                  <a:tab pos="914400" algn="l"/>
                </a:tabLst>
              </a:pPr>
              <a:r>
                <a:rPr lang="en-US" sz="2800" b="1" dirty="0" smtClean="0"/>
                <a:t>T</a:t>
              </a:r>
              <a:r>
                <a:rPr lang="en-US" sz="2800" b="1" dirty="0"/>
                <a:t>	</a:t>
              </a:r>
              <a:r>
                <a:rPr lang="en-US" sz="2800" b="1" dirty="0" smtClean="0"/>
                <a:t>	I	O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05840" y="5120640"/>
            <a:ext cx="310896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Instructor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7/11/2013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34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Summer 2013 -- Lecture #11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Direct-Mapped Caches</a:t>
            </a: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Associative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Cache Performance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things hurt the performance of a cache:</a:t>
            </a:r>
          </a:p>
          <a:p>
            <a:pPr lvl="1"/>
            <a:r>
              <a:rPr lang="en-US" dirty="0" smtClean="0"/>
              <a:t>Miss rate and miss penalty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Average Memory Access Time</a:t>
            </a:r>
            <a:r>
              <a:rPr lang="en-US" dirty="0" smtClean="0"/>
              <a:t> (AMAT):  average time to access memory considering both hits and misses</a:t>
            </a:r>
          </a:p>
          <a:p>
            <a:pPr marL="342900" lvl="1" indent="-3429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AMAT = Hit time + Miss rate × Miss penalty</a:t>
            </a:r>
          </a:p>
          <a:p>
            <a:pPr marL="342900" lvl="1" indent="-3429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(abbreviated AMAT = HT + MR × MP)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spcBef>
                <a:spcPts val="1800"/>
              </a:spcBef>
            </a:pPr>
            <a:r>
              <a:rPr lang="en-US" b="1" dirty="0" smtClean="0"/>
              <a:t>Goal 1:</a:t>
            </a:r>
            <a:r>
              <a:rPr lang="en-US" dirty="0" smtClean="0"/>
              <a:t>  Examine how changing the different cache parameters affects our AMAT (</a:t>
            </a:r>
            <a:r>
              <a:rPr lang="en-US" dirty="0" err="1" smtClean="0"/>
              <a:t>Lec</a:t>
            </a:r>
            <a:r>
              <a:rPr lang="en-US" dirty="0" smtClean="0"/>
              <a:t> 12)</a:t>
            </a:r>
          </a:p>
          <a:p>
            <a:r>
              <a:rPr lang="en-US" b="1" dirty="0" smtClean="0"/>
              <a:t>Goal 2:</a:t>
            </a:r>
            <a:r>
              <a:rPr lang="en-US" dirty="0" smtClean="0"/>
              <a:t>  Examine how to optimize your code for better cache performance (</a:t>
            </a:r>
            <a:r>
              <a:rPr lang="en-US" dirty="0" err="1" smtClean="0"/>
              <a:t>Lec</a:t>
            </a:r>
            <a:r>
              <a:rPr lang="en-US" dirty="0" smtClean="0"/>
              <a:t> 14, </a:t>
            </a:r>
            <a:r>
              <a:rPr lang="en-US" dirty="0" err="1" smtClean="0"/>
              <a:t>Proj</a:t>
            </a:r>
            <a:r>
              <a:rPr lang="en-US" dirty="0" smtClean="0"/>
              <a:t> 2)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AMAT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Processor specs:</a:t>
            </a:r>
            <a:r>
              <a:rPr lang="en-US" dirty="0" smtClean="0"/>
              <a:t> 200 </a:t>
            </a:r>
            <a:r>
              <a:rPr lang="en-US" dirty="0" err="1" smtClean="0"/>
              <a:t>ps</a:t>
            </a:r>
            <a:r>
              <a:rPr lang="en-US" dirty="0" smtClean="0"/>
              <a:t> clock, MP of 50 clock cycles, MR of 0.02 misses/instruction, and HT of 1 clock cycle</a:t>
            </a:r>
          </a:p>
          <a:p>
            <a:pPr lvl="1">
              <a:spcBef>
                <a:spcPts val="600"/>
              </a:spcBef>
              <a:buNone/>
            </a:pPr>
            <a:r>
              <a:rPr lang="en-US" dirty="0" smtClean="0"/>
              <a:t>	AMAT = ???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/>
              <a:t>Which improvement would be best?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190 </a:t>
            </a:r>
            <a:r>
              <a:rPr lang="en-US" dirty="0" err="1" smtClean="0"/>
              <a:t>ps</a:t>
            </a:r>
            <a:r>
              <a:rPr lang="en-US" dirty="0" smtClean="0"/>
              <a:t> clock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MP of 40 clock cycles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MR of 0.015 misses/instruction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63645" y="4210757"/>
            <a:ext cx="11887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380 </a:t>
            </a:r>
            <a:r>
              <a:rPr lang="en-US" sz="2800" dirty="0" err="1" smtClean="0">
                <a:solidFill>
                  <a:srgbClr val="FF0000"/>
                </a:solidFill>
              </a:rPr>
              <a:t>ps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360 </a:t>
            </a:r>
            <a:r>
              <a:rPr lang="en-US" sz="2800" dirty="0" err="1" smtClean="0">
                <a:solidFill>
                  <a:srgbClr val="FF0000"/>
                </a:solidFill>
              </a:rPr>
              <a:t>ps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350 </a:t>
            </a:r>
            <a:r>
              <a:rPr lang="en-US" sz="2800" dirty="0" err="1" smtClean="0">
                <a:solidFill>
                  <a:srgbClr val="FF0000"/>
                </a:solidFill>
              </a:rPr>
              <a:t>ps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3657" y="3132110"/>
            <a:ext cx="5669280" cy="5486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+ 0.02 × 50 = </a:t>
            </a:r>
            <a:r>
              <a:rPr lang="en-US" sz="2800" dirty="0" smtClean="0">
                <a:solidFill>
                  <a:srgbClr val="FF0000"/>
                </a:solidFill>
              </a:rPr>
              <a:t>2 clock cycles = 400 </a:t>
            </a:r>
            <a:r>
              <a:rPr lang="en-US" sz="2800" dirty="0" err="1" smtClean="0">
                <a:solidFill>
                  <a:srgbClr val="FF0000"/>
                </a:solidFill>
              </a:rPr>
              <a:t>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5617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 Parameter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potential impact of much larger cache on AMAT? (same block size)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Increase HR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Longer HT:  smaller is faster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At some point, increase in hit time for a larger cache may overcome the improvement in hit rate, yielding a decrease in performance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Effect on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dirty="0" smtClean="0">
                <a:solidFill>
                  <a:schemeClr val="accent4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?  Bits in cache?  Cost?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Effect of Cache Performance on CPI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74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Recall:</a:t>
            </a:r>
            <a:r>
              <a:rPr lang="en-US" dirty="0" smtClean="0"/>
              <a:t>  CPU Performance</a:t>
            </a:r>
          </a:p>
          <a:p>
            <a:pPr>
              <a:buNone/>
            </a:pPr>
            <a:r>
              <a:rPr lang="en-US" sz="2800" dirty="0" smtClean="0"/>
              <a:t>		CPU Time = Instructions × CPI × Clock Cycle Time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Include memory accesses in CPI: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CPI</a:t>
            </a:r>
            <a:r>
              <a:rPr lang="en-US" baseline="-25000" dirty="0" err="1" smtClean="0">
                <a:solidFill>
                  <a:srgbClr val="FF0000"/>
                </a:solidFill>
              </a:rPr>
              <a:t>stall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CPI</a:t>
            </a:r>
            <a:r>
              <a:rPr lang="en-US" baseline="-25000" dirty="0" err="1" smtClean="0">
                <a:solidFill>
                  <a:srgbClr val="FF0000"/>
                </a:solidFill>
              </a:rPr>
              <a:t>base</a:t>
            </a:r>
            <a:r>
              <a:rPr lang="en-US" dirty="0" smtClean="0">
                <a:solidFill>
                  <a:srgbClr val="FF0000"/>
                </a:solidFill>
              </a:rPr>
              <a:t> + Average Memory-stall Cycles</a:t>
            </a:r>
          </a:p>
          <a:p>
            <a:pPr lvl="1">
              <a:buNone/>
            </a:pPr>
            <a:r>
              <a:rPr lang="en-US" dirty="0" smtClean="0"/>
              <a:t>		CPU Time = IC ×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× CC</a:t>
            </a:r>
          </a:p>
          <a:p>
            <a:r>
              <a:rPr lang="en-US" dirty="0" smtClean="0"/>
              <a:t>Simplified model for memory-stall cycles:</a:t>
            </a:r>
          </a:p>
          <a:p>
            <a:pPr lvl="1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Memory-stall cycles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Will discuss more complicated models next lecture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66560" y="246888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(CC)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49040" y="2468880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(IC)</a:t>
            </a:r>
            <a:endParaRPr lang="en-US" sz="2400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07408" y="5056632"/>
            <a:ext cx="3333750" cy="742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015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Extended 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Fully Associative Caches:</a:t>
            </a:r>
          </a:p>
          <a:p>
            <a:pPr lvl="1"/>
            <a:r>
              <a:rPr lang="en-US" dirty="0" smtClean="0"/>
              <a:t>Every block can go in any slot</a:t>
            </a:r>
          </a:p>
          <a:p>
            <a:pPr lvl="2"/>
            <a:r>
              <a:rPr lang="en-US" dirty="0" smtClean="0"/>
              <a:t>Use random or LRU replacement policy when cache full</a:t>
            </a:r>
          </a:p>
          <a:p>
            <a:pPr lvl="1"/>
            <a:r>
              <a:rPr lang="en-US" dirty="0" smtClean="0"/>
              <a:t>Memory address breakdown (on request)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Tag</a:t>
            </a:r>
            <a:r>
              <a:rPr lang="en-US" dirty="0" smtClean="0"/>
              <a:t> field is identifier (which block is currently in slot)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Offset</a:t>
            </a:r>
            <a:r>
              <a:rPr lang="en-US" dirty="0" smtClean="0"/>
              <a:t> field indexes into block</a:t>
            </a:r>
          </a:p>
          <a:p>
            <a:pPr lvl="1"/>
            <a:r>
              <a:rPr lang="en-US" i="1" dirty="0" smtClean="0"/>
              <a:t>Each</a:t>
            </a:r>
            <a:r>
              <a:rPr lang="en-US" dirty="0" smtClean="0"/>
              <a:t> cache slot holds block data, tag, valid bit, and dirty bit (dirty bit is only for </a:t>
            </a:r>
            <a:r>
              <a:rPr lang="en-US" i="1" dirty="0" smtClean="0"/>
              <a:t>write-back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whole cache maintains LRU bits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9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CPI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Processor specs:</a:t>
            </a:r>
            <a:r>
              <a:rPr lang="en-US" dirty="0" smtClean="0"/>
              <a:t> 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of 2, a 100 cycle MP, 36% load/store instructions, and 2% I$ and 4% D$ MRs</a:t>
            </a:r>
          </a:p>
          <a:p>
            <a:pPr lvl="1"/>
            <a:r>
              <a:rPr lang="en-US" dirty="0" smtClean="0"/>
              <a:t>How many times per instruction do we access the I$?  The D$?</a:t>
            </a:r>
          </a:p>
          <a:p>
            <a:pPr lvl="1"/>
            <a:r>
              <a:rPr lang="en-US" dirty="0" smtClean="0"/>
              <a:t>MP is assumed the same for both I$ and D$</a:t>
            </a:r>
          </a:p>
          <a:p>
            <a:pPr lvl="1"/>
            <a:r>
              <a:rPr lang="en-US" dirty="0" smtClean="0"/>
              <a:t>Memory-stall cycles will be sum of stall cycles for both I$ and D$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CPI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Processor specs:</a:t>
            </a:r>
            <a:r>
              <a:rPr lang="en-US" dirty="0" smtClean="0"/>
              <a:t> 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of 2, a 100 cycle MP, 36% load/store instructions, and 2% I$ and 4% D$ MRs</a:t>
            </a:r>
          </a:p>
          <a:p>
            <a:pPr lvl="1"/>
            <a:r>
              <a:rPr lang="en-US" dirty="0" smtClean="0"/>
              <a:t>Memory-stall cycles </a:t>
            </a:r>
            <a:br>
              <a:rPr lang="en-US" dirty="0" smtClean="0"/>
            </a:br>
            <a:r>
              <a:rPr lang="en-US" dirty="0" smtClean="0"/>
              <a:t>		= (100% × 2% + 36% × 4%) × 100 = </a:t>
            </a:r>
            <a:r>
              <a:rPr lang="en-US" dirty="0" smtClean="0">
                <a:solidFill>
                  <a:srgbClr val="FF0000"/>
                </a:solidFill>
              </a:rPr>
              <a:t>3.44</a:t>
            </a:r>
          </a:p>
          <a:p>
            <a:pPr lvl="1">
              <a:spcBef>
                <a:spcPts val="3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CPI</a:t>
            </a:r>
            <a:r>
              <a:rPr lang="en-US" baseline="-25000" dirty="0" err="1" smtClean="0">
                <a:solidFill>
                  <a:srgbClr val="FF0000"/>
                </a:solidFill>
              </a:rPr>
              <a:t>stall</a:t>
            </a:r>
            <a:r>
              <a:rPr lang="en-US" dirty="0" smtClean="0">
                <a:solidFill>
                  <a:srgbClr val="FF0000"/>
                </a:solidFill>
              </a:rPr>
              <a:t> = 2 + 3.44 = 5.44</a:t>
            </a:r>
            <a:r>
              <a:rPr lang="en-US" dirty="0" smtClean="0"/>
              <a:t>	(more than 2 x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!)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What if the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is reduced to 1?</a:t>
            </a:r>
          </a:p>
          <a:p>
            <a:r>
              <a:rPr lang="en-US" dirty="0" smtClean="0"/>
              <a:t>What if the D$ miss rate went up by 1%?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759569" y="3977640"/>
            <a:ext cx="3275471" cy="581891"/>
            <a:chOff x="2759569" y="3977640"/>
            <a:chExt cx="3275471" cy="581891"/>
          </a:xfrm>
        </p:grpSpPr>
        <p:grpSp>
          <p:nvGrpSpPr>
            <p:cNvPr id="11" name="Group 10"/>
            <p:cNvGrpSpPr/>
            <p:nvPr/>
          </p:nvGrpSpPr>
          <p:grpSpPr>
            <a:xfrm>
              <a:off x="2759569" y="3977640"/>
              <a:ext cx="1554480" cy="581891"/>
              <a:chOff x="2759569" y="3977640"/>
              <a:chExt cx="1554480" cy="581891"/>
            </a:xfrm>
          </p:grpSpPr>
          <p:sp>
            <p:nvSpPr>
              <p:cNvPr id="7" name="Left Brace 6"/>
              <p:cNvSpPr/>
              <p:nvPr/>
            </p:nvSpPr>
            <p:spPr>
              <a:xfrm rot="16200000">
                <a:off x="3445369" y="3291840"/>
                <a:ext cx="182880" cy="1554480"/>
              </a:xfrm>
              <a:prstGeom prst="leftBrac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200400" y="4097866"/>
                <a:ext cx="640080" cy="4616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accent1"/>
                    </a:solidFill>
                  </a:rPr>
                  <a:t>I$</a:t>
                </a:r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663440" y="3977640"/>
              <a:ext cx="1371600" cy="580537"/>
              <a:chOff x="4663440" y="3977640"/>
              <a:chExt cx="1371600" cy="580537"/>
            </a:xfrm>
          </p:grpSpPr>
          <p:sp>
            <p:nvSpPr>
              <p:cNvPr id="8" name="Left Brace 7"/>
              <p:cNvSpPr/>
              <p:nvPr/>
            </p:nvSpPr>
            <p:spPr>
              <a:xfrm rot="16200000">
                <a:off x="5257800" y="3383280"/>
                <a:ext cx="182880" cy="1371600"/>
              </a:xfrm>
              <a:prstGeom prst="leftBrac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29200" y="4096512"/>
                <a:ext cx="640080" cy="4616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accent1"/>
                    </a:solidFill>
                  </a:rPr>
                  <a:t>D$</a:t>
                </a:r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16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Impacts of Cache 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76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=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+ Memory-stall Cycles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Relative penalty of cache performance increases as processor performance improves (faster clock rate and/or lower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Relative contribution of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and memory-stall cycles to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Memory speed unlikely to improve as fast as processor cycle time</a:t>
            </a:r>
          </a:p>
          <a:p>
            <a:r>
              <a:rPr lang="en-US" dirty="0" smtClean="0"/>
              <a:t>What can we do to improve cache performance?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8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Sources of Cache Misses: The 3Cs</a:t>
            </a:r>
          </a:p>
        </p:txBody>
      </p:sp>
      <p:sp>
        <p:nvSpPr>
          <p:cNvPr id="1602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Compulsory: </a:t>
            </a:r>
            <a:r>
              <a:rPr lang="en-US" dirty="0" smtClean="0"/>
              <a:t>(cold start or process migration, 1</a:t>
            </a:r>
            <a:r>
              <a:rPr lang="en-US" baseline="30000" dirty="0" smtClean="0"/>
              <a:t>st</a:t>
            </a:r>
            <a:r>
              <a:rPr lang="en-US" dirty="0" smtClean="0"/>
              <a:t> reference)</a:t>
            </a:r>
          </a:p>
          <a:p>
            <a:pPr lvl="1">
              <a:defRPr/>
            </a:pPr>
            <a:r>
              <a:rPr lang="en-US" dirty="0" smtClean="0"/>
              <a:t>First access to block impossible to avoid; </a:t>
            </a:r>
            <a:br>
              <a:rPr lang="en-US" dirty="0" smtClean="0"/>
            </a:br>
            <a:r>
              <a:rPr lang="en-US" dirty="0" smtClean="0"/>
              <a:t>Effect is small for long running programs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Capacity:</a:t>
            </a:r>
          </a:p>
          <a:p>
            <a:pPr lvl="1">
              <a:defRPr/>
            </a:pPr>
            <a:r>
              <a:rPr lang="en-US" dirty="0" smtClean="0"/>
              <a:t>Cache cannot contain all blocks accessed by the program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Conflict: </a:t>
            </a:r>
            <a:r>
              <a:rPr lang="en-US" dirty="0" smtClean="0"/>
              <a:t>(collision)</a:t>
            </a:r>
          </a:p>
          <a:p>
            <a:pPr lvl="1">
              <a:defRPr/>
            </a:pPr>
            <a:r>
              <a:rPr lang="en-US" dirty="0" smtClean="0"/>
              <a:t>Multiple memory locations mapped to the same cache location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75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256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accent1"/>
                </a:solidFill>
              </a:rPr>
              <a:t>The 3Cs: Design Solutions</a:t>
            </a:r>
          </a:p>
        </p:txBody>
      </p:sp>
      <p:sp>
        <p:nvSpPr>
          <p:cNvPr id="1602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Compulsory:</a:t>
            </a:r>
          </a:p>
          <a:p>
            <a:pPr lvl="1">
              <a:defRPr/>
            </a:pPr>
            <a:r>
              <a:rPr lang="en-US" dirty="0" smtClean="0"/>
              <a:t>Increase block size (increases MP; too large blocks could increase MR)</a:t>
            </a:r>
          </a:p>
          <a:p>
            <a:pPr>
              <a:defRPr/>
            </a:pPr>
            <a:r>
              <a:rPr lang="en-US" dirty="0" smtClean="0"/>
              <a:t>Capacity:</a:t>
            </a:r>
          </a:p>
          <a:p>
            <a:pPr lvl="1">
              <a:defRPr/>
            </a:pPr>
            <a:r>
              <a:rPr lang="en-US" dirty="0" smtClean="0"/>
              <a:t>Increase cache size (may increase HT)</a:t>
            </a:r>
          </a:p>
          <a:p>
            <a:pPr>
              <a:defRPr/>
            </a:pPr>
            <a:r>
              <a:rPr lang="en-US" dirty="0" smtClean="0"/>
              <a:t>Conflict:</a:t>
            </a:r>
          </a:p>
          <a:p>
            <a:pPr lvl="1">
              <a:defRPr/>
            </a:pPr>
            <a:r>
              <a:rPr lang="en-US" dirty="0" smtClean="0"/>
              <a:t>Increase cache size</a:t>
            </a:r>
          </a:p>
          <a:p>
            <a:pPr lvl="1">
              <a:defRPr/>
            </a:pPr>
            <a:r>
              <a:rPr lang="en-US" dirty="0" smtClean="0"/>
              <a:t>Increase associativity</a:t>
            </a:r>
            <a:r>
              <a:rPr lang="en-US" b="1" dirty="0" smtClean="0"/>
              <a:t> </a:t>
            </a:r>
            <a:r>
              <a:rPr lang="en-US" dirty="0" smtClean="0"/>
              <a:t>(may increase HT)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4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256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57347" name="Content Placeholder 7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Set associativity determines flexibility of block placement</a:t>
            </a:r>
            <a:endParaRPr lang="en-US" i="1" dirty="0"/>
          </a:p>
          <a:p>
            <a:pPr lvl="1">
              <a:defRPr/>
            </a:pPr>
            <a:r>
              <a:rPr lang="en-US" dirty="0" smtClean="0"/>
              <a:t>Fully </a:t>
            </a:r>
            <a:r>
              <a:rPr lang="en-US" dirty="0"/>
              <a:t>associative:  blocks can go anywhere</a:t>
            </a:r>
          </a:p>
          <a:p>
            <a:pPr lvl="1">
              <a:defRPr/>
            </a:pPr>
            <a:r>
              <a:rPr lang="en-US" dirty="0" smtClean="0"/>
              <a:t>Direct-mapped:  blocks go in one specific location</a:t>
            </a:r>
          </a:p>
          <a:p>
            <a:pPr lvl="1">
              <a:defRPr/>
            </a:pPr>
            <a:r>
              <a:rPr lang="en-US" dirty="0"/>
              <a:t>N-way:  cache split into sets, each of which have </a:t>
            </a:r>
            <a:r>
              <a:rPr lang="en-US" i="1" dirty="0"/>
              <a:t>n</a:t>
            </a:r>
            <a:r>
              <a:rPr lang="en-US" dirty="0"/>
              <a:t> slots to place memory </a:t>
            </a:r>
            <a:r>
              <a:rPr lang="en-US" dirty="0" smtClean="0"/>
              <a:t>blocks</a:t>
            </a:r>
          </a:p>
          <a:p>
            <a:r>
              <a:rPr lang="en-US" dirty="0" smtClean="0"/>
              <a:t>Cache Performance</a:t>
            </a:r>
          </a:p>
          <a:p>
            <a:pPr lvl="1"/>
            <a:r>
              <a:rPr lang="en-US" dirty="0"/>
              <a:t>AMAT = HT + MR × MP</a:t>
            </a:r>
          </a:p>
          <a:p>
            <a:pPr lvl="1"/>
            <a:r>
              <a:rPr lang="en-US" dirty="0" smtClean="0"/>
              <a:t>CPU time = IC ×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× CC </a:t>
            </a:r>
            <a:br>
              <a:rPr lang="en-US" dirty="0" smtClean="0"/>
            </a:br>
            <a:r>
              <a:rPr lang="en-US" dirty="0" smtClean="0"/>
              <a:t> 		= IC × (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+ Memory-stall cycles) × CC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Extended 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Cache read and write policies:</a:t>
            </a:r>
          </a:p>
          <a:p>
            <a:pPr lvl="1"/>
            <a:r>
              <a:rPr lang="en-US" dirty="0" smtClean="0"/>
              <a:t>Affect consistency of data between cache and memory</a:t>
            </a:r>
          </a:p>
          <a:p>
            <a:pPr lvl="1"/>
            <a:r>
              <a:rPr lang="en-US" i="1" dirty="0" smtClean="0"/>
              <a:t>Write-back</a:t>
            </a:r>
            <a:r>
              <a:rPr lang="en-US" dirty="0" smtClean="0"/>
              <a:t> vs. </a:t>
            </a:r>
            <a:r>
              <a:rPr lang="en-US" i="1" dirty="0" smtClean="0"/>
              <a:t>write-through</a:t>
            </a:r>
          </a:p>
          <a:p>
            <a:pPr lvl="1"/>
            <a:r>
              <a:rPr lang="en-US" i="1" dirty="0" smtClean="0"/>
              <a:t>Write allocate</a:t>
            </a:r>
            <a:r>
              <a:rPr lang="en-US" dirty="0" smtClean="0"/>
              <a:t> vs. </a:t>
            </a:r>
            <a:r>
              <a:rPr lang="en-US" i="1" dirty="0" smtClean="0"/>
              <a:t>no-write allocate</a:t>
            </a:r>
          </a:p>
          <a:p>
            <a:r>
              <a:rPr lang="en-US" dirty="0"/>
              <a:t>On memory </a:t>
            </a:r>
            <a:r>
              <a:rPr lang="en-US" dirty="0" smtClean="0"/>
              <a:t>access (read </a:t>
            </a:r>
            <a:r>
              <a:rPr lang="en-US" dirty="0"/>
              <a:t>or write):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Look at ALL cache slots in parallel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If Valid bit is 0, then ignore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If Valid bit is 1 and </a:t>
            </a:r>
            <a:r>
              <a:rPr lang="en-US" dirty="0">
                <a:solidFill>
                  <a:schemeClr val="accent6"/>
                </a:solidFill>
              </a:rPr>
              <a:t>Tag</a:t>
            </a:r>
            <a:r>
              <a:rPr lang="en-US" dirty="0"/>
              <a:t> matches, then </a:t>
            </a:r>
            <a:r>
              <a:rPr lang="en-US" dirty="0" smtClean="0"/>
              <a:t>use that </a:t>
            </a:r>
            <a:r>
              <a:rPr lang="en-US" dirty="0"/>
              <a:t>data</a:t>
            </a:r>
          </a:p>
          <a:p>
            <a:r>
              <a:rPr lang="en-US" dirty="0"/>
              <a:t>On write, set Dirty bit if write-back</a:t>
            </a:r>
          </a:p>
          <a:p>
            <a:endParaRPr lang="en-US" i="1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9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Extended Review of 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Fully associative cache layout</a:t>
            </a:r>
          </a:p>
          <a:p>
            <a:pPr lvl="1"/>
            <a:r>
              <a:rPr lang="en-US" sz="2400" dirty="0" smtClean="0"/>
              <a:t>8-bit address space, 32-byte cache with 8-byte blocks</a:t>
            </a:r>
          </a:p>
          <a:p>
            <a:pPr lvl="1"/>
            <a:r>
              <a:rPr lang="en-US" sz="2400" dirty="0" smtClean="0"/>
              <a:t>LRU replacement (2 bits), write-back and write allocate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Offset</a:t>
            </a:r>
            <a:r>
              <a:rPr lang="en-US" sz="2400" dirty="0" smtClean="0"/>
              <a:t> – 3 bits, </a:t>
            </a:r>
            <a:r>
              <a:rPr lang="en-US" sz="2400" dirty="0" smtClean="0">
                <a:solidFill>
                  <a:schemeClr val="accent6"/>
                </a:solidFill>
              </a:rPr>
              <a:t>Tag</a:t>
            </a:r>
            <a:r>
              <a:rPr lang="en-US" sz="2400" dirty="0" smtClean="0"/>
              <a:t> – 5 bits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spcBef>
                <a:spcPts val="2400"/>
              </a:spcBef>
            </a:pPr>
            <a:r>
              <a:rPr lang="en-US" sz="2800" dirty="0" smtClean="0"/>
              <a:t>Each slot has 71 bits; cache has 4*71+2 = 286 bits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36740"/>
              </p:ext>
            </p:extLst>
          </p:nvPr>
        </p:nvGraphicFramePr>
        <p:xfrm>
          <a:off x="1280160" y="3840480"/>
          <a:ext cx="64922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/>
                <a:gridCol w="274320"/>
                <a:gridCol w="82296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Tag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010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011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111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XXXXX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0x??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54880" y="3474720"/>
            <a:ext cx="1204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Offset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" y="4389120"/>
            <a:ext cx="698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Slot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651760" y="3840480"/>
            <a:ext cx="2560320" cy="274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12080" y="3840480"/>
            <a:ext cx="2560320" cy="274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61627"/>
              </p:ext>
            </p:extLst>
          </p:nvPr>
        </p:nvGraphicFramePr>
        <p:xfrm>
          <a:off x="731520" y="3840480"/>
          <a:ext cx="61264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648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024557" y="1346859"/>
            <a:ext cx="1579407" cy="830284"/>
            <a:chOff x="4024557" y="1346859"/>
            <a:chExt cx="1579407" cy="830284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4184468" y="1692539"/>
              <a:ext cx="0" cy="48460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024557" y="1346859"/>
              <a:ext cx="15794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cache size (C)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89780" y="1514256"/>
            <a:ext cx="1528624" cy="662887"/>
            <a:chOff x="5879141" y="2416781"/>
            <a:chExt cx="1528624" cy="66288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042561" y="2757055"/>
              <a:ext cx="0" cy="32261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79141" y="2416781"/>
              <a:ext cx="1528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block size (K)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52749" y="1203059"/>
            <a:ext cx="2292422" cy="974084"/>
            <a:chOff x="1452749" y="1203059"/>
            <a:chExt cx="2292422" cy="974084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609106" y="1540141"/>
              <a:ext cx="1" cy="63700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52749" y="1203059"/>
              <a:ext cx="22924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256 B address space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14136" y="2895600"/>
            <a:ext cx="2193545" cy="420188"/>
            <a:chOff x="5814136" y="2895600"/>
            <a:chExt cx="2193545" cy="420188"/>
          </a:xfrm>
        </p:grpSpPr>
        <p:cxnSp>
          <p:nvCxnSpPr>
            <p:cNvPr id="34" name="Straight Arrow Connector 33"/>
            <p:cNvCxnSpPr/>
            <p:nvPr/>
          </p:nvCxnSpPr>
          <p:spPr>
            <a:xfrm flipH="1" flipV="1">
              <a:off x="5814136" y="2895600"/>
              <a:ext cx="602055" cy="2590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361761" y="2950028"/>
              <a:ext cx="164592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Need dirty bit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64806"/>
              </p:ext>
            </p:extLst>
          </p:nvPr>
        </p:nvGraphicFramePr>
        <p:xfrm>
          <a:off x="8046720" y="4297680"/>
          <a:ext cx="64008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LRU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XX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4074019" y="2922814"/>
            <a:ext cx="2041144" cy="449096"/>
            <a:chOff x="5814137" y="2895600"/>
            <a:chExt cx="2041144" cy="449096"/>
          </a:xfrm>
        </p:grpSpPr>
        <p:cxnSp>
          <p:nvCxnSpPr>
            <p:cNvPr id="39" name="Straight Arrow Connector 38"/>
            <p:cNvCxnSpPr>
              <a:stCxn id="40" idx="1"/>
            </p:cNvCxnSpPr>
            <p:nvPr/>
          </p:nvCxnSpPr>
          <p:spPr>
            <a:xfrm flipH="1" flipV="1">
              <a:off x="5814137" y="2895600"/>
              <a:ext cx="903081" cy="24904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17218" y="2944586"/>
              <a:ext cx="11380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LRU bits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Direct-Mapped Caches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/>
              <a:t>Set Associative </a:t>
            </a:r>
            <a:r>
              <a:rPr lang="en-US" dirty="0" smtClean="0"/>
              <a:t>Caches</a:t>
            </a:r>
          </a:p>
          <a:p>
            <a:r>
              <a:rPr lang="en-US" dirty="0" smtClean="0"/>
              <a:t>Cache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ChangeArrowheads="1"/>
          </p:cNvSpPr>
          <p:nvPr/>
        </p:nvSpPr>
        <p:spPr bwMode="auto">
          <a:xfrm>
            <a:off x="225425" y="312738"/>
            <a:ext cx="1027113" cy="477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0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Direct-Mapped Caches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90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Each memory block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mapped to </a:t>
            </a:r>
            <a:r>
              <a:rPr lang="en-US" i="1" dirty="0" smtClean="0"/>
              <a:t>exactly one slot </a:t>
            </a:r>
            <a:r>
              <a:rPr lang="en-US" dirty="0" smtClean="0"/>
              <a:t>in the cache (</a:t>
            </a:r>
            <a:r>
              <a:rPr lang="en-US" i="1" dirty="0" smtClean="0">
                <a:solidFill>
                  <a:srgbClr val="FF0000"/>
                </a:solidFill>
              </a:rPr>
              <a:t>direct-mapped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Every block has only one “home”</a:t>
            </a:r>
          </a:p>
          <a:p>
            <a:pPr lvl="1"/>
            <a:r>
              <a:rPr lang="en-US" dirty="0" smtClean="0"/>
              <a:t>Use hash function to determine which slot</a:t>
            </a:r>
          </a:p>
          <a:p>
            <a:r>
              <a:rPr lang="en-US" dirty="0" smtClean="0"/>
              <a:t>Comparison with fully associative</a:t>
            </a:r>
          </a:p>
          <a:p>
            <a:pPr lvl="1"/>
            <a:r>
              <a:rPr lang="en-US" dirty="0" smtClean="0"/>
              <a:t>Check just one slot for a block (faster!)</a:t>
            </a:r>
          </a:p>
          <a:p>
            <a:pPr lvl="1"/>
            <a:r>
              <a:rPr lang="en-US" dirty="0" smtClean="0"/>
              <a:t>No replacement policy necessary</a:t>
            </a:r>
          </a:p>
          <a:p>
            <a:pPr lvl="1"/>
            <a:r>
              <a:rPr lang="en-US" dirty="0" smtClean="0"/>
              <a:t>Access pattern may leave empty slots in cache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98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Direct-Mapped Caches (2/3)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Offset field </a:t>
            </a:r>
            <a:r>
              <a:rPr lang="en-US" dirty="0" smtClean="0"/>
              <a:t>remains the same as before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blocks consist of adjacent bytes</a:t>
            </a:r>
          </a:p>
          <a:p>
            <a:pPr lvl="1"/>
            <a:r>
              <a:rPr lang="en-US" dirty="0" smtClean="0"/>
              <a:t>Do we want adjacent blocks to map to same slot?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Index field:</a:t>
            </a:r>
            <a:r>
              <a:rPr lang="en-US" dirty="0"/>
              <a:t>  Apply hash function to </a:t>
            </a:r>
            <a:r>
              <a:rPr lang="en-US" dirty="0" smtClean="0"/>
              <a:t>block address to </a:t>
            </a:r>
            <a:r>
              <a:rPr lang="en-US" dirty="0"/>
              <a:t>determine </a:t>
            </a:r>
            <a:r>
              <a:rPr lang="en-US" i="1" dirty="0"/>
              <a:t>which </a:t>
            </a:r>
            <a:r>
              <a:rPr lang="en-US" i="1" dirty="0" smtClean="0"/>
              <a:t>slot </a:t>
            </a:r>
            <a:r>
              <a:rPr lang="en-US" dirty="0"/>
              <a:t>the block goes in</a:t>
            </a:r>
          </a:p>
          <a:p>
            <a:pPr lvl="2"/>
            <a:r>
              <a:rPr lang="en-US" dirty="0"/>
              <a:t>(</a:t>
            </a:r>
            <a:r>
              <a:rPr lang="en-US" i="1" dirty="0"/>
              <a:t>block </a:t>
            </a:r>
            <a:r>
              <a:rPr lang="en-US" dirty="0"/>
              <a:t>address) modulo (# of </a:t>
            </a:r>
            <a:r>
              <a:rPr lang="en-US" i="1" dirty="0"/>
              <a:t>blocks </a:t>
            </a:r>
            <a:r>
              <a:rPr lang="en-US" dirty="0"/>
              <a:t>in the cache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Tag field</a:t>
            </a:r>
            <a:r>
              <a:rPr lang="en-US" dirty="0" smtClean="0"/>
              <a:t> maintains same function (identifier), but is now shorter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24210</TotalTime>
  <Words>4292</Words>
  <Application>Microsoft Office PowerPoint</Application>
  <PresentationFormat>On-screen Show (4:3)</PresentationFormat>
  <Paragraphs>1420</Paragraphs>
  <Slides>45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Image</vt:lpstr>
      <vt:lpstr>PowerPoint Presentation</vt:lpstr>
      <vt:lpstr>Great Idea #3: Principle of Locality/ Memory Hierarchy</vt:lpstr>
      <vt:lpstr>Extended Review of Last Lecture</vt:lpstr>
      <vt:lpstr>Extended Review of Last Lecture</vt:lpstr>
      <vt:lpstr>Extended Review of Last Lecture</vt:lpstr>
      <vt:lpstr>Extended Review of Last Lecture</vt:lpstr>
      <vt:lpstr>Agenda</vt:lpstr>
      <vt:lpstr>Direct-Mapped Caches (1/3)</vt:lpstr>
      <vt:lpstr>Direct-Mapped Caches (2/3)</vt:lpstr>
      <vt:lpstr>TIO Address Breakdown</vt:lpstr>
      <vt:lpstr>Direct-Mapped Caches (3/3)</vt:lpstr>
      <vt:lpstr>DM Cache Example (1/5)</vt:lpstr>
      <vt:lpstr>DM Cache Example (2/5)</vt:lpstr>
      <vt:lpstr>DM Cache Example (3/5)</vt:lpstr>
      <vt:lpstr>DM Cache Example (4/5)</vt:lpstr>
      <vt:lpstr>DM Cache Example (5/5)</vt:lpstr>
      <vt:lpstr>Worst-Case for Direct-Mapped</vt:lpstr>
      <vt:lpstr>Comparison So Far</vt:lpstr>
      <vt:lpstr>Agenda</vt:lpstr>
      <vt:lpstr>Administrivia</vt:lpstr>
      <vt:lpstr>Agenda</vt:lpstr>
      <vt:lpstr>Set Associative Caches</vt:lpstr>
      <vt:lpstr>Effect of Associativity on TIO (1/2)</vt:lpstr>
      <vt:lpstr>Effect of Associativity on TIO (2/2)</vt:lpstr>
      <vt:lpstr>Example: Eight-Block Cache Configs</vt:lpstr>
      <vt:lpstr>Block Placement Schemes</vt:lpstr>
      <vt:lpstr>SA Cache Example (1/5)</vt:lpstr>
      <vt:lpstr>SA Cache Example (2/5)</vt:lpstr>
      <vt:lpstr>SA Cache Example (3/5)</vt:lpstr>
      <vt:lpstr>SA Cache Example (4/5)</vt:lpstr>
      <vt:lpstr>SA Cache Example (5/5)</vt:lpstr>
      <vt:lpstr>Worst Case for Set Associative</vt:lpstr>
      <vt:lpstr>PowerPoint Presentation</vt:lpstr>
      <vt:lpstr>Get To Know Your Instructor</vt:lpstr>
      <vt:lpstr>Agenda</vt:lpstr>
      <vt:lpstr>Cache Performance</vt:lpstr>
      <vt:lpstr>AMAT Example</vt:lpstr>
      <vt:lpstr>Cache Parameter Example</vt:lpstr>
      <vt:lpstr>Effect of Cache Performance on CPI</vt:lpstr>
      <vt:lpstr>CPI Example</vt:lpstr>
      <vt:lpstr>CPI Example</vt:lpstr>
      <vt:lpstr>Impacts of Cache Performance</vt:lpstr>
      <vt:lpstr>Sources of Cache Misses: The 3Cs</vt:lpstr>
      <vt:lpstr>The 3Cs: Design Solutions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 Hsia</cp:lastModifiedBy>
  <cp:revision>323</cp:revision>
  <cp:lastPrinted>2012-07-09T18:20:18Z</cp:lastPrinted>
  <dcterms:created xsi:type="dcterms:W3CDTF">2011-02-24T14:26:22Z</dcterms:created>
  <dcterms:modified xsi:type="dcterms:W3CDTF">2013-07-11T18:54:04Z</dcterms:modified>
</cp:coreProperties>
</file>