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360" r:id="rId2"/>
    <p:sldId id="258" r:id="rId3"/>
    <p:sldId id="259" r:id="rId4"/>
    <p:sldId id="260" r:id="rId5"/>
    <p:sldId id="261" r:id="rId6"/>
    <p:sldId id="262" r:id="rId7"/>
    <p:sldId id="317" r:id="rId8"/>
    <p:sldId id="265" r:id="rId9"/>
    <p:sldId id="320" r:id="rId10"/>
    <p:sldId id="318" r:id="rId11"/>
    <p:sldId id="356" r:id="rId12"/>
    <p:sldId id="330" r:id="rId13"/>
    <p:sldId id="270" r:id="rId14"/>
    <p:sldId id="331" r:id="rId15"/>
    <p:sldId id="321" r:id="rId16"/>
    <p:sldId id="322" r:id="rId17"/>
    <p:sldId id="323" r:id="rId18"/>
    <p:sldId id="324" r:id="rId19"/>
    <p:sldId id="325" r:id="rId20"/>
    <p:sldId id="357" r:id="rId21"/>
    <p:sldId id="362" r:id="rId22"/>
    <p:sldId id="363" r:id="rId23"/>
    <p:sldId id="364" r:id="rId24"/>
    <p:sldId id="365" r:id="rId25"/>
    <p:sldId id="366" r:id="rId26"/>
    <p:sldId id="367" r:id="rId27"/>
    <p:sldId id="368" r:id="rId28"/>
    <p:sldId id="369" r:id="rId29"/>
    <p:sldId id="370" r:id="rId30"/>
    <p:sldId id="371" r:id="rId31"/>
    <p:sldId id="372" r:id="rId32"/>
    <p:sldId id="373" r:id="rId33"/>
    <p:sldId id="374" r:id="rId34"/>
    <p:sldId id="375" r:id="rId35"/>
    <p:sldId id="332" r:id="rId36"/>
    <p:sldId id="275" r:id="rId37"/>
    <p:sldId id="329" r:id="rId38"/>
    <p:sldId id="326" r:id="rId39"/>
    <p:sldId id="354" r:id="rId40"/>
    <p:sldId id="355" r:id="rId41"/>
    <p:sldId id="358" r:id="rId42"/>
    <p:sldId id="333" r:id="rId43"/>
    <p:sldId id="347" r:id="rId44"/>
    <p:sldId id="348" r:id="rId45"/>
    <p:sldId id="349" r:id="rId46"/>
    <p:sldId id="350" r:id="rId47"/>
    <p:sldId id="352" r:id="rId48"/>
    <p:sldId id="351" r:id="rId49"/>
    <p:sldId id="353"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8EB4E3"/>
    <a:srgbClr val="C0504D"/>
    <a:srgbClr val="66FF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9" autoAdjust="0"/>
  </p:normalViewPr>
  <p:slideViewPr>
    <p:cSldViewPr>
      <p:cViewPr varScale="1">
        <p:scale>
          <a:sx n="86" d="100"/>
          <a:sy n="86" d="100"/>
        </p:scale>
        <p:origin x="-9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446C2174-D036-42A2-847B-C373528E412F}" type="datetimeFigureOut">
              <a:rPr lang="en-US" smtClean="0"/>
              <a:t>6/27/2013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F66DEE63-FFC9-4631-8A58-8FABAADD4FE9}" type="slidenum">
              <a:rPr lang="en-US" smtClean="0"/>
              <a:t>‹#›</a:t>
            </a:fld>
            <a:endParaRPr lang="en-US"/>
          </a:p>
        </p:txBody>
      </p:sp>
    </p:spTree>
    <p:extLst>
      <p:ext uri="{BB962C8B-B14F-4D97-AF65-F5344CB8AC3E}">
        <p14:creationId xmlns:p14="http://schemas.microsoft.com/office/powerpoint/2010/main" val="640599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D4B08BB1-7380-4382-8CD8-85824E1DF67A}" type="datetimeFigureOut">
              <a:rPr lang="en-US" smtClean="0"/>
              <a:pPr/>
              <a:t>6/27/2013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1623441-49F0-4D9B-92CF-3628FB07E295}" type="slidenum">
              <a:rPr lang="en-US" smtClean="0"/>
              <a:pPr/>
              <a:t>‹#›</a:t>
            </a:fld>
            <a:endParaRPr lang="en-US"/>
          </a:p>
        </p:txBody>
      </p:sp>
    </p:spTree>
    <p:extLst>
      <p:ext uri="{BB962C8B-B14F-4D97-AF65-F5344CB8AC3E}">
        <p14:creationId xmlns:p14="http://schemas.microsoft.com/office/powerpoint/2010/main" val="1402630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p:cNvSpPr>
          <p:nvPr>
            <p:ph type="sldImg"/>
          </p:nvPr>
        </p:nvSpPr>
        <p:spPr>
          <a:xfrm>
            <a:off x="1274763" y="617538"/>
            <a:ext cx="4779962" cy="3584575"/>
          </a:xfrm>
          <a:solidFill>
            <a:srgbClr val="FFFFFF"/>
          </a:solidFill>
          <a:ln>
            <a:solidFill>
              <a:srgbClr val="000000"/>
            </a:solidFill>
          </a:ln>
        </p:spPr>
      </p:sp>
      <p:sp>
        <p:nvSpPr>
          <p:cNvPr id="55299" name="Rectangle 3"/>
          <p:cNvSpPr>
            <a:spLocks noGrp="1" noChangeArrowheads="1"/>
          </p:cNvSpPr>
          <p:nvPr>
            <p:ph type="body" idx="1"/>
          </p:nvPr>
        </p:nvSpPr>
        <p:spPr>
          <a:xfrm>
            <a:off x="550625" y="4559916"/>
            <a:ext cx="6303242" cy="4320867"/>
          </a:xfrm>
          <a:solidFill>
            <a:srgbClr val="FFFFFF"/>
          </a:solidFill>
          <a:ln>
            <a:solidFill>
              <a:srgbClr val="000000"/>
            </a:solidFill>
          </a:ln>
        </p:spPr>
        <p:txBody>
          <a:bodyPr lIns="96647" tIns="48323" rIns="96647" bIns="48323"/>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Beyond Stack Read or Write (BSR, BSW) :</a:t>
            </a:r>
          </a:p>
          <a:p>
            <a:r>
              <a:rPr lang="en-US" smtClean="0"/>
              <a:t>If the address of a local variable in a function is directly or indirectly stored in a global variable, in a heap memory location, or somewhere in the stack frame of an ancestor function in the call chain, upon returning from the function, it becomes a stack dangling pointer. When a stack dangling pointer is de-referenced to read from or write to the memory location, it accesses memory outside of the current stack boundaries, and Purify reports a BSR or BSW error. Uninitialized pointer variables or incorrect pointer arithmetic can also result in BSR or BSW errors.</a:t>
            </a:r>
          </a:p>
          <a:p>
            <a:r>
              <a:rPr lang="en-US" smtClean="0"/>
              <a:t>In the example in Listing 7, the append method returns the address of a local variable. Upon returning from that method, the stack frame for the method is freed, and stack boundry shrinks. Now the returned pointer would be outside the stack bounds. If you use that pointer, Purify will report a BSR or BSW error. In the example, you would expect append("IBM ", append("Rational ", "Purify")) to return "IBM Rational Purify", but it returns garbage manifesting BSR and BSW errors.</a:t>
            </a:r>
          </a:p>
        </p:txBody>
      </p:sp>
      <p:sp>
        <p:nvSpPr>
          <p:cNvPr id="4" name="Slide Number Placeholder 3"/>
          <p:cNvSpPr>
            <a:spLocks noGrp="1"/>
          </p:cNvSpPr>
          <p:nvPr>
            <p:ph type="sldNum" sz="quarter" idx="5"/>
          </p:nvPr>
        </p:nvSpPr>
        <p:spPr/>
        <p:txBody>
          <a:bodyPr/>
          <a:lstStyle/>
          <a:p>
            <a:fld id="{DB0D682D-3417-4935-8DF7-AFD2F279C99C}" type="slidenum">
              <a:rPr lang="en-US"/>
              <a:pPr/>
              <a:t>26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Free Memory Read or Write (FMR, FMW):</a:t>
            </a:r>
          </a:p>
          <a:p>
            <a:r>
              <a:rPr lang="en-US" dirty="0" smtClean="0"/>
              <a:t>When you use </a:t>
            </a:r>
            <a:r>
              <a:rPr lang="en-US" dirty="0" err="1" smtClean="0"/>
              <a:t>malloc</a:t>
            </a:r>
            <a:r>
              <a:rPr lang="en-US" dirty="0" smtClean="0"/>
              <a:t> or new, the operating system allocates memory from heap and returns a pointer to the location of that memory. When you don't need this memory anymore, you de-allocate it by calling free. Ideally, after de-allocation, the memory at that location should not be accessed thereafter.</a:t>
            </a:r>
          </a:p>
          <a:p>
            <a:r>
              <a:rPr lang="en-US" dirty="0" smtClean="0"/>
              <a:t>However, you may have more than one pointer in your program pointing to the same memory location. For instance, while traversing a linked list, you may have a pointer to a node, but a pointer to that node is also stored as next in the previous node. Therefore, you have two pointers to the same memory block. Upon freeing that node, these pointers will become heap dangling pointers, because they point to memory that has already been freed. Another common cause for this error is usage of </a:t>
            </a:r>
            <a:r>
              <a:rPr lang="en-US" dirty="0" err="1" smtClean="0"/>
              <a:t>realloc</a:t>
            </a:r>
            <a:r>
              <a:rPr lang="en-US" dirty="0" smtClean="0"/>
              <a:t> method. (See Listing 6 code.)</a:t>
            </a:r>
          </a:p>
          <a:p>
            <a:r>
              <a:rPr lang="en-US" dirty="0" smtClean="0"/>
              <a:t>The heap management system may respond to another </a:t>
            </a:r>
            <a:r>
              <a:rPr lang="en-US" dirty="0" err="1" smtClean="0"/>
              <a:t>malloc</a:t>
            </a:r>
            <a:r>
              <a:rPr lang="en-US" dirty="0" smtClean="0"/>
              <a:t> call in the same program and allocate this freed memory to other, unrelated objects. If you use a dangling pointer and access the memory through it, the behavior of the program is undefined. It may result in strange behavior or crash. The value read from that location would be completely unrelated and garbage. If you modify memory through a dangling pointer, and later that value is used for the intended purpose and unrelated context, the behavior will be unpredictable. Of course, either an uninitialized pointer or incorrect pointer arithmetic can also result in pointing to already freed heap memory.</a:t>
            </a:r>
          </a:p>
        </p:txBody>
      </p:sp>
      <p:sp>
        <p:nvSpPr>
          <p:cNvPr id="4" name="Slide Number Placeholder 3"/>
          <p:cNvSpPr>
            <a:spLocks noGrp="1"/>
          </p:cNvSpPr>
          <p:nvPr>
            <p:ph type="sldNum" sz="quarter" idx="10"/>
          </p:nvPr>
        </p:nvSpPr>
        <p:spPr/>
        <p:txBody>
          <a:bodyPr/>
          <a:lstStyle/>
          <a:p>
            <a:fld id="{B1623441-49F0-4D9B-92CF-3628FB07E295}" type="slidenum">
              <a:rPr lang="en-US" smtClean="0"/>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Using memory that you haven't allocated, or buffer overruns</a:t>
            </a:r>
          </a:p>
          <a:p>
            <a:r>
              <a:rPr lang="en-US" smtClean="0"/>
              <a:t>When you don't do a boundary check correctly on an array, and then you go beyond the array boundary while in a loop, that is called buffer overrun. Buffer overruns are a very common programming error resulting from using more memory than you have allocated. Purify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fld id="{44075FFA-E194-4904-AE1E-06B112F15385}" type="slidenum">
              <a:rPr lang="en-US"/>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Using memory that you haven't allocated, or buffer overruns</a:t>
            </a:r>
          </a:p>
          <a:p>
            <a:r>
              <a:rPr lang="en-US" smtClean="0"/>
              <a:t>When you don't do a boundary check correctly on an array, and then you go beyond the array boundary while in a loop, that is called buffer overrun. Buffer overruns are a very common programming error resulting from using more memory than you have allocated. Purify can detect buffer overruns in arrays residing in heap memory, and it reports them as array bound read (ABR) or array bound write (ABW) errors. (See Listing 8.)</a:t>
            </a:r>
          </a:p>
        </p:txBody>
      </p:sp>
      <p:sp>
        <p:nvSpPr>
          <p:cNvPr id="4" name="Slide Number Placeholder 3"/>
          <p:cNvSpPr>
            <a:spLocks noGrp="1"/>
          </p:cNvSpPr>
          <p:nvPr>
            <p:ph type="sldNum" sz="quarter" idx="5"/>
          </p:nvPr>
        </p:nvSpPr>
        <p:spPr/>
        <p:txBody>
          <a:bodyPr/>
          <a:lstStyle/>
          <a:p>
            <a:fld id="{03A3D23F-3C01-4E66-B66D-296137936A87}" type="slidenum">
              <a:rPr lang="en-US"/>
              <a:pPr/>
              <a:t>29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dirty="0" smtClean="0"/>
              <a:t>Freeing invalid memory:</a:t>
            </a:r>
          </a:p>
          <a:p>
            <a:pPr>
              <a:lnSpc>
                <a:spcPct val="80000"/>
              </a:lnSpc>
            </a:pPr>
            <a:r>
              <a:rPr lang="en-US" dirty="0" smtClean="0"/>
              <a:t>This error occurs whenever you attempt to free memory that you are not allowed to free. This may happen for various reasons: allocating and freeing memory through inconsistent mechanisms, freeing a non-heap memory (say, freeing a pointer that points to stack memory), or freeing memory that you haven't allocated. When using Purify for the Windows platform, all such errors are reported as freeing invalid memory (FIM). On the UNIX® system, Purify further classifies these errors by reporting freeing mismatched memory (FMM), freeing non-heap memory (FNH), and freeing unallocated memory (FUM) to indicate the exact reason for the error.</a:t>
            </a:r>
          </a:p>
          <a:p>
            <a:pPr>
              <a:lnSpc>
                <a:spcPct val="80000"/>
              </a:lnSpc>
            </a:pPr>
            <a:r>
              <a:rPr lang="en-US" dirty="0" smtClean="0"/>
              <a:t>Freeing mismatched memory (FMM) is reported when a memory location is de-allocated by using a function from a different family than the one used for allocation. For example, you use new operator to allocate memory, but use method free to de-allocate it. Purify checks for the following families, or matching pairs:</a:t>
            </a:r>
          </a:p>
          <a:p>
            <a:pPr>
              <a:lnSpc>
                <a:spcPct val="80000"/>
              </a:lnSpc>
            </a:pPr>
            <a:r>
              <a:rPr lang="en-US" dirty="0" err="1" smtClean="0"/>
              <a:t>malloc</a:t>
            </a:r>
            <a:r>
              <a:rPr lang="en-US" dirty="0" smtClean="0"/>
              <a:t>() / free()</a:t>
            </a:r>
          </a:p>
          <a:p>
            <a:pPr>
              <a:lnSpc>
                <a:spcPct val="80000"/>
              </a:lnSpc>
            </a:pPr>
            <a:r>
              <a:rPr lang="en-US" dirty="0" err="1" smtClean="0"/>
              <a:t>calloc</a:t>
            </a:r>
            <a:r>
              <a:rPr lang="en-US" dirty="0" smtClean="0"/>
              <a:t>() / free()</a:t>
            </a:r>
          </a:p>
          <a:p>
            <a:pPr>
              <a:lnSpc>
                <a:spcPct val="80000"/>
              </a:lnSpc>
            </a:pPr>
            <a:r>
              <a:rPr lang="en-US" dirty="0" err="1" smtClean="0"/>
              <a:t>realloc</a:t>
            </a:r>
            <a:r>
              <a:rPr lang="en-US" dirty="0" smtClean="0"/>
              <a:t>() / free()</a:t>
            </a:r>
          </a:p>
          <a:p>
            <a:pPr>
              <a:lnSpc>
                <a:spcPct val="80000"/>
              </a:lnSpc>
            </a:pPr>
            <a:r>
              <a:rPr lang="en-US" dirty="0" smtClean="0"/>
              <a:t>operator new / operator delete</a:t>
            </a:r>
          </a:p>
          <a:p>
            <a:pPr>
              <a:lnSpc>
                <a:spcPct val="80000"/>
              </a:lnSpc>
            </a:pPr>
            <a:r>
              <a:rPr lang="en-US" dirty="0" smtClean="0"/>
              <a:t>operator new[] / operator delete[]</a:t>
            </a:r>
          </a:p>
          <a:p>
            <a:pPr>
              <a:lnSpc>
                <a:spcPct val="80000"/>
              </a:lnSpc>
            </a:pPr>
            <a:r>
              <a:rPr lang="en-US" dirty="0" smtClean="0"/>
              <a:t>Purify reports any incompatible use of memory allocation and de-allocation routine as an FMM error. In the example in Listing 11, the memory was allocated using the </a:t>
            </a:r>
            <a:r>
              <a:rPr lang="en-US" dirty="0" err="1" smtClean="0"/>
              <a:t>malloc</a:t>
            </a:r>
            <a:r>
              <a:rPr lang="en-US" dirty="0" smtClean="0"/>
              <a:t> method but freed using the delete operator, which is not the correct counterpart, thus incompatible. Another common example of an FMM error is C++ programs that allocate an array using the new[] operator, but free the memory using a scalar delete operator instead of array delete[] operator. These errors are hard to detect through code inspection, because the memory allocation and de-allocation locations may not be located close to each other, and because there is no difference in syntax between an integer pointer and a pointer to an integer array.</a:t>
            </a:r>
          </a:p>
        </p:txBody>
      </p:sp>
      <p:sp>
        <p:nvSpPr>
          <p:cNvPr id="4" name="Slide Number Placeholder 3"/>
          <p:cNvSpPr>
            <a:spLocks noGrp="1"/>
          </p:cNvSpPr>
          <p:nvPr>
            <p:ph type="sldNum" sz="quarter" idx="5"/>
          </p:nvPr>
        </p:nvSpPr>
        <p:spPr/>
        <p:txBody>
          <a:bodyPr/>
          <a:lstStyle/>
          <a:p>
            <a:fld id="{34469AAC-72DF-44C5-94CA-7C3305C2DF5E}" type="slidenum">
              <a:rPr lang="en-US"/>
              <a:pPr/>
              <a:t>30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000" dirty="0" smtClean="0"/>
              <a:t>Using faulty heap memory management</a:t>
            </a:r>
          </a:p>
          <a:p>
            <a:pPr>
              <a:lnSpc>
                <a:spcPct val="80000"/>
              </a:lnSpc>
            </a:pPr>
            <a:r>
              <a:rPr lang="en-US" sz="1000" dirty="0" smtClean="0"/>
              <a:t>Explicit memory management in C and C++ programming puts the onus of managing memory on the programmers. Therefore, you must be vigilant while allocating and freeing heap memory. These are the common memory management mistakes:</a:t>
            </a:r>
          </a:p>
          <a:p>
            <a:pPr>
              <a:lnSpc>
                <a:spcPct val="80000"/>
              </a:lnSpc>
            </a:pPr>
            <a:r>
              <a:rPr lang="en-US" sz="1000" dirty="0" smtClean="0"/>
              <a:t>Memory leaks and potential memory leaks (MLK, PLK, MPK)</a:t>
            </a:r>
          </a:p>
          <a:p>
            <a:pPr>
              <a:lnSpc>
                <a:spcPct val="80000"/>
              </a:lnSpc>
            </a:pPr>
            <a:r>
              <a:rPr lang="en-US" sz="1000" dirty="0" smtClean="0"/>
              <a:t>Freeing invalid memory (FIM)</a:t>
            </a:r>
          </a:p>
          <a:p>
            <a:pPr>
              <a:lnSpc>
                <a:spcPct val="80000"/>
              </a:lnSpc>
            </a:pPr>
            <a:r>
              <a:rPr lang="en-US" sz="1000" dirty="0" smtClean="0"/>
              <a:t>Freeing mismatched memory (FMM)</a:t>
            </a:r>
          </a:p>
          <a:p>
            <a:pPr>
              <a:lnSpc>
                <a:spcPct val="80000"/>
              </a:lnSpc>
            </a:pPr>
            <a:r>
              <a:rPr lang="en-US" sz="1000" dirty="0" smtClean="0"/>
              <a:t>Freeing non-heap memory (FNH)</a:t>
            </a:r>
          </a:p>
          <a:p>
            <a:pPr>
              <a:lnSpc>
                <a:spcPct val="80000"/>
              </a:lnSpc>
            </a:pPr>
            <a:r>
              <a:rPr lang="en-US" sz="1000" dirty="0" smtClean="0"/>
              <a:t>Freeing unallocated memory (FUM)</a:t>
            </a:r>
          </a:p>
          <a:p>
            <a:pPr>
              <a:lnSpc>
                <a:spcPct val="80000"/>
              </a:lnSpc>
            </a:pPr>
            <a:r>
              <a:rPr lang="en-US" sz="1000" dirty="0" smtClean="0"/>
              <a:t>Memory leaks and potential memory leaks:</a:t>
            </a:r>
          </a:p>
          <a:p>
            <a:pPr>
              <a:lnSpc>
                <a:spcPct val="80000"/>
              </a:lnSpc>
            </a:pPr>
            <a:r>
              <a:rPr lang="en-US" sz="1000" dirty="0" smtClean="0"/>
              <a:t>When all pointers to a heap memory block are lost, that is commonly called a memory leak. With no valid pointer to that memory, there is no way you can use or release that memory. You lose a pointer to a memory when you overwrite it with another address, or when a pointer variable goes out of the scope, or when you free a structure or an array that has pointers stored in it. Purify scans all of the memory and reports all memory blocks without any pointers pointing to them as memory leaks (MLK). In addition, it reports all blocks as potential leaks, or PLK (called MPK on Windows platforms) when there are no pointers to the beginning of the block but there are pointers to the middle of the block.</a:t>
            </a:r>
          </a:p>
          <a:p>
            <a:pPr>
              <a:lnSpc>
                <a:spcPct val="80000"/>
              </a:lnSpc>
            </a:pPr>
            <a:r>
              <a:rPr lang="en-US" sz="1000" dirty="0" err="1" smtClean="0"/>
              <a:t>Linsting</a:t>
            </a:r>
            <a:r>
              <a:rPr lang="en-US" sz="1000" dirty="0" smtClean="0"/>
              <a:t> 9 shows a simple example of a memory leak and a heap dangling pointer. In this example, interestingly, methods </a:t>
            </a:r>
            <a:r>
              <a:rPr lang="en-US" sz="1000" dirty="0" err="1" smtClean="0"/>
              <a:t>foo</a:t>
            </a:r>
            <a:r>
              <a:rPr lang="en-US" sz="1000" dirty="0" smtClean="0"/>
              <a:t> and main independently seem to be error-free, but together they manifest both errors. This example demonstrates that interactions between methods may expose multiple flaws that you may not find simply by inspecting individual functions. Real-world applications are very complex, thus tedious and time-consuming for you to inspect and to analyze the control flow and its consequences. Using Purify gives you vital help in detecting errors in such situations.</a:t>
            </a:r>
          </a:p>
          <a:p>
            <a:pPr>
              <a:lnSpc>
                <a:spcPct val="80000"/>
              </a:lnSpc>
            </a:pPr>
            <a:r>
              <a:rPr lang="en-US" sz="1000" dirty="0" smtClean="0"/>
              <a:t>First, in the method </a:t>
            </a:r>
            <a:r>
              <a:rPr lang="en-US" sz="1000" dirty="0" err="1" smtClean="0"/>
              <a:t>foo</a:t>
            </a:r>
            <a:r>
              <a:rPr lang="en-US" sz="1000" dirty="0" smtClean="0"/>
              <a:t>, the pointer pi is overwritten with a new memory allocation, and all pointers to the old memory block are lost. This results in leaking the memory block that was allocated in method main. Purify reports a memory leak (MLK) and specifies the line where the leaked memory was allocated. It eliminates the slow process of hunting down the memory block that is leaking, therefore shortens the debugging time. You can start debugging at the memory allocation site where the leak is reported, and then track what you are doing with that pointer and where you are overwriting it.</a:t>
            </a:r>
          </a:p>
          <a:p>
            <a:pPr>
              <a:lnSpc>
                <a:spcPct val="80000"/>
              </a:lnSpc>
            </a:pPr>
            <a:r>
              <a:rPr lang="en-US" sz="1000" dirty="0" smtClean="0"/>
              <a:t>Later, the method </a:t>
            </a:r>
            <a:r>
              <a:rPr lang="en-US" sz="1000" dirty="0" err="1" smtClean="0"/>
              <a:t>foo</a:t>
            </a:r>
            <a:r>
              <a:rPr lang="en-US" sz="1000" dirty="0" smtClean="0"/>
              <a:t> frees up the memory it has allocated, but the pointer pi still holds the address (it is not set to null). After returning from method </a:t>
            </a:r>
            <a:r>
              <a:rPr lang="en-US" sz="1000" dirty="0" err="1" smtClean="0"/>
              <a:t>foo</a:t>
            </a:r>
            <a:r>
              <a:rPr lang="en-US" sz="1000" dirty="0" smtClean="0"/>
              <a:t> to main, when you use the pointer pi, it refers to the memory that has already been freed, so pi becomes a dangling pointer. Purify promptly reports a FMW error at that location.</a:t>
            </a:r>
          </a:p>
        </p:txBody>
      </p:sp>
      <p:sp>
        <p:nvSpPr>
          <p:cNvPr id="4" name="Slide Number Placeholder 3"/>
          <p:cNvSpPr>
            <a:spLocks noGrp="1"/>
          </p:cNvSpPr>
          <p:nvPr>
            <p:ph type="sldNum" sz="quarter" idx="5"/>
          </p:nvPr>
        </p:nvSpPr>
        <p:spPr/>
        <p:txBody>
          <a:bodyPr/>
          <a:lstStyle/>
          <a:p>
            <a:fld id="{0C832707-9C20-48BE-A3AA-152D886309C1}" type="slidenum">
              <a:rPr lang="en-US"/>
              <a:pPr/>
              <a:t>31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Listing 10 shows an example of a potential memory leak. After incrementing pointer plk, it points to the middle of the memory block, but there is no pointer pointing to the beginning of that memory block. Therefore, a potential memory leak is reported at the memory allocation site for that block.</a:t>
            </a:r>
          </a:p>
        </p:txBody>
      </p:sp>
      <p:sp>
        <p:nvSpPr>
          <p:cNvPr id="4" name="Slide Number Placeholder 3"/>
          <p:cNvSpPr>
            <a:spLocks noGrp="1"/>
          </p:cNvSpPr>
          <p:nvPr>
            <p:ph type="sldNum" sz="quarter" idx="5"/>
          </p:nvPr>
        </p:nvSpPr>
        <p:spPr/>
        <p:txBody>
          <a:bodyPr/>
          <a:lstStyle/>
          <a:p>
            <a:fld id="{22F0087C-3C90-48B5-9500-95D672A53210}" type="slidenum">
              <a:rPr lang="en-US"/>
              <a:pPr/>
              <a:t>32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latin typeface="Arial" pitchFamily="1" charset="0"/>
              <a:ea typeface="ＭＳ Ｐゴシック" pitchFamily="1" charset="-128"/>
              <a:cs typeface="ＭＳ Ｐゴシック" pitchFamily="1" charset="-128"/>
            </a:endParaRP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41</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550863" y="4559301"/>
            <a:ext cx="6303962" cy="4321175"/>
          </a:xfrm>
          <a:noFill/>
          <a:ln w="9525"/>
        </p:spPr>
        <p:txBody>
          <a:bodyPr lIns="95641" tIns="46982" rIns="95641" bIns="46982"/>
          <a:lstStyle/>
          <a:p>
            <a:endParaRPr lang="en-US"/>
          </a:p>
        </p:txBody>
      </p:sp>
      <p:sp>
        <p:nvSpPr>
          <p:cNvPr id="29699" name="Rectangle 3"/>
          <p:cNvSpPr>
            <a:spLocks noGrp="1" noRot="1" noChangeAspect="1" noChangeArrowheads="1"/>
          </p:cNvSpPr>
          <p:nvPr>
            <p:ph type="sldImg"/>
          </p:nvPr>
        </p:nvSpPr>
        <p:spPr>
          <a:xfrm>
            <a:off x="1273175" y="617538"/>
            <a:ext cx="4783138" cy="3586162"/>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2D6A7C-C3B9-41D7-A585-CCCA405A375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lIns="95071" tIns="47536" rIns="95071" bIns="47536" numCol="1" anchor="t" anchorCtr="0" compatLnSpc="1">
            <a:prstTxWarp prst="textNoShape">
              <a:avLst/>
            </a:prstTxWarp>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latin typeface="Arial" pitchFamily="1" charset="0"/>
              <a:ea typeface="ＭＳ Ｐゴシック" pitchFamily="1" charset="-128"/>
              <a:cs typeface="ＭＳ Ｐゴシック" pitchFamily="1" charset="-128"/>
            </a:endParaRP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a:ln/>
        </p:spPr>
      </p:sp>
      <p:sp>
        <p:nvSpPr>
          <p:cNvPr id="54275" name="Notes Placeholder 2"/>
          <p:cNvSpPr>
            <a:spLocks noGrp="1"/>
          </p:cNvSpPr>
          <p:nvPr>
            <p:ph type="body" idx="1"/>
          </p:nvPr>
        </p:nvSpPr>
        <p:spPr>
          <a:noFill/>
          <a:ln/>
        </p:spPr>
        <p:txBody>
          <a:bodyPr/>
          <a:lstStyle/>
          <a:p>
            <a:endParaRPr lang="en-US" dirty="0" smtClean="0">
              <a:latin typeface="Arial" pitchFamily="1" charset="0"/>
              <a:ea typeface="ＭＳ Ｐゴシック" pitchFamily="1" charset="-128"/>
              <a:cs typeface="ＭＳ Ｐゴシック" pitchFamily="1" charset="-128"/>
            </a:endParaRPr>
          </a:p>
        </p:txBody>
      </p:sp>
      <p:sp>
        <p:nvSpPr>
          <p:cNvPr id="54276" name="Slide Number Placeholder 3"/>
          <p:cNvSpPr>
            <a:spLocks noGrp="1"/>
          </p:cNvSpPr>
          <p:nvPr>
            <p:ph type="sldNum" sz="quarter" idx="5"/>
          </p:nvPr>
        </p:nvSpPr>
        <p:spPr>
          <a:noFill/>
        </p:spPr>
        <p:txBody>
          <a:bodyPr/>
          <a:lstStyle/>
          <a:p>
            <a:fld id="{537DDFC7-9B43-2649-94E0-7B41AD675C67}" type="slidenum">
              <a:rPr lang="en-US" smtClean="0">
                <a:solidFill>
                  <a:srgbClr val="000000"/>
                </a:solidFill>
              </a:rPr>
              <a:pPr/>
              <a:t>20</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solidFill>
            <a:srgbClr val="FFFFFF"/>
          </a:solidFill>
          <a:ln>
            <a:solidFill>
              <a:srgbClr val="000000"/>
            </a:solidFill>
          </a:ln>
        </p:spPr>
      </p:sp>
      <p:sp>
        <p:nvSpPr>
          <p:cNvPr id="70659" name="Rectangle 3"/>
          <p:cNvSpPr>
            <a:spLocks noGrp="1" noChangeArrowheads="1"/>
          </p:cNvSpPr>
          <p:nvPr>
            <p:ph type="body" idx="1"/>
          </p:nvPr>
        </p:nvSpPr>
        <p:spPr>
          <a:solidFill>
            <a:srgbClr val="FFFFFF"/>
          </a:solidFill>
          <a:ln>
            <a:solidFill>
              <a:srgbClr val="000000"/>
            </a:solidFill>
          </a:ln>
        </p:spPr>
        <p:txBody>
          <a:bodyPr lIns="95078" tIns="47539" rIns="95078" bIns="47539"/>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uninitialized memory value</a:t>
            </a:r>
            <a:r>
              <a:rPr lang="en-US" dirty="0" smtClean="0"/>
              <a:t>: If you inspect the bar method, and you do not know much about </a:t>
            </a:r>
            <a:r>
              <a:rPr lang="en-US" dirty="0" err="1" smtClean="0"/>
              <a:t>foo</a:t>
            </a:r>
            <a:r>
              <a:rPr lang="en-US" dirty="0" smtClean="0"/>
              <a:t> method, you would not suspect that </a:t>
            </a:r>
            <a:r>
              <a:rPr lang="en-US" dirty="0" err="1" smtClean="0"/>
              <a:t>i</a:t>
            </a:r>
            <a:r>
              <a:rPr lang="en-US" dirty="0" smtClean="0"/>
              <a:t> would be corrupted after calling the </a:t>
            </a:r>
            <a:r>
              <a:rPr lang="en-US" dirty="0" err="1" smtClean="0"/>
              <a:t>foo</a:t>
            </a:r>
            <a:r>
              <a:rPr lang="en-US" dirty="0" smtClean="0"/>
              <a:t> method. Depending upon the size and complexity of the source code, you may have to spend considerable time and effort to analyze and then to rectify this type of defect. </a:t>
            </a:r>
          </a:p>
        </p:txBody>
      </p:sp>
      <p:sp>
        <p:nvSpPr>
          <p:cNvPr id="4" name="Slide Number Placeholder 3"/>
          <p:cNvSpPr>
            <a:spLocks noGrp="1"/>
          </p:cNvSpPr>
          <p:nvPr>
            <p:ph type="sldNum" sz="quarter" idx="5"/>
          </p:nvPr>
        </p:nvSpPr>
        <p:spPr/>
        <p:txBody>
          <a:bodyPr/>
          <a:lstStyle/>
          <a:p>
            <a:fld id="{8C9C6128-2E2E-4E2A-BF29-982048569227}" type="slidenum">
              <a:rPr lang="en-US"/>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lnSpcReduction="10000"/>
          </a:bodyPr>
          <a:lstStyle/>
          <a:p>
            <a:pPr>
              <a:lnSpc>
                <a:spcPct val="80000"/>
              </a:lnSpc>
            </a:pPr>
            <a:r>
              <a:rPr lang="en-US" dirty="0" smtClean="0"/>
              <a:t>Explicit memory management and pointer arithmetic present opportunities for designing compact and efficient programs. However, incorrect use of these features can lead to complex defects, such as a pointer referring to memory that you don't own. In this case, too, reading memory through such pointers may give garbage value or cause segmentation faults and core dumps, and using garbage values can cause unpredictable program behavior or crashes.</a:t>
            </a:r>
          </a:p>
          <a:p>
            <a:pPr>
              <a:lnSpc>
                <a:spcPct val="80000"/>
              </a:lnSpc>
            </a:pPr>
            <a:endParaRPr lang="en-US" dirty="0" smtClean="0"/>
          </a:p>
          <a:p>
            <a:pPr>
              <a:lnSpc>
                <a:spcPct val="80000"/>
              </a:lnSpc>
            </a:pPr>
            <a:r>
              <a:rPr lang="en-US" dirty="0" smtClean="0"/>
              <a:t>Null Pointer Read/Write (NPR, NPW) and Zero Page Read/Write (ZPR, ZPW):</a:t>
            </a:r>
          </a:p>
          <a:p>
            <a:pPr>
              <a:lnSpc>
                <a:spcPct val="80000"/>
              </a:lnSpc>
            </a:pPr>
            <a:r>
              <a:rPr lang="en-US" dirty="0" smtClean="0"/>
              <a:t>If a pointer's value can potentially be null (NULL), the pointer should not be de-referenced without checking it for being null. For example, a call to </a:t>
            </a:r>
            <a:r>
              <a:rPr lang="en-US" dirty="0" err="1" smtClean="0"/>
              <a:t>malloc</a:t>
            </a:r>
            <a:r>
              <a:rPr lang="en-US" dirty="0" smtClean="0"/>
              <a:t> can return a null result if no memory is available. Before using the pointer returned by </a:t>
            </a:r>
            <a:r>
              <a:rPr lang="en-US" dirty="0" err="1" smtClean="0"/>
              <a:t>malloc</a:t>
            </a:r>
            <a:r>
              <a:rPr lang="en-US" dirty="0" smtClean="0"/>
              <a:t>, you need to check it to make sure that isn't null. For example, a linked list or tree traversal algorithm needs to check whether the next node or child node is null.</a:t>
            </a:r>
          </a:p>
          <a:p>
            <a:pPr>
              <a:lnSpc>
                <a:spcPct val="80000"/>
              </a:lnSpc>
            </a:pPr>
            <a:r>
              <a:rPr lang="en-US" dirty="0" smtClean="0"/>
              <a:t>It is common to forget these checks. Purify detects any memory access through de-referencing a null pointer, and reports an NPR or NPW error. When you see this error, examine whether you need to add a null pointer check or whether you wrongly assumed that your program logic guaranteed a non-null pointer. On AIX, HP, and under some linker options in Solaris, dereferencing a null pointer produces a zero value, not a segmentation fault signal.</a:t>
            </a:r>
          </a:p>
          <a:p>
            <a:pPr>
              <a:lnSpc>
                <a:spcPct val="80000"/>
              </a:lnSpc>
            </a:pPr>
            <a:endParaRPr lang="en-US" dirty="0" smtClean="0"/>
          </a:p>
          <a:p>
            <a:pPr>
              <a:lnSpc>
                <a:spcPct val="80000"/>
              </a:lnSpc>
            </a:pPr>
            <a:r>
              <a:rPr lang="en-US" dirty="0" smtClean="0"/>
              <a:t>The memory is divided into pages, and it is "illegal" to read from or write to a memory location on the </a:t>
            </a:r>
            <a:r>
              <a:rPr lang="en-US" dirty="0" err="1" smtClean="0"/>
              <a:t>zero'th</a:t>
            </a:r>
            <a:r>
              <a:rPr lang="en-US" dirty="0" smtClean="0"/>
              <a:t> page. This error is typically due to null pointer or incorrect pointer arithmetic computations. For example, if you have a null pointer to a structure and you attempt to access various fields of that structure, it will lead to a zero page read error, or ZPR.</a:t>
            </a:r>
          </a:p>
          <a:p>
            <a:pPr>
              <a:lnSpc>
                <a:spcPct val="80000"/>
              </a:lnSpc>
            </a:pPr>
            <a:endParaRPr lang="en-US" dirty="0" smtClean="0"/>
          </a:p>
          <a:p>
            <a:pPr>
              <a:lnSpc>
                <a:spcPct val="80000"/>
              </a:lnSpc>
            </a:pPr>
            <a:r>
              <a:rPr lang="en-US" dirty="0" smtClean="0"/>
              <a:t>Shows a simple example of both NPR and ZPR problems. The </a:t>
            </a:r>
            <a:r>
              <a:rPr lang="en-US" dirty="0" err="1" smtClean="0"/>
              <a:t>findLastNodeValue</a:t>
            </a:r>
            <a:r>
              <a:rPr lang="en-US" dirty="0" smtClean="0"/>
              <a:t> method has a defect, in that it does not check whether the head parameter is null. NPR and ZPR errors occur when the next and </a:t>
            </a:r>
            <a:r>
              <a:rPr lang="en-US" dirty="0" err="1" smtClean="0"/>
              <a:t>val</a:t>
            </a:r>
            <a:r>
              <a:rPr lang="en-US" dirty="0" smtClean="0"/>
              <a:t> fields are accessed, respectively.</a:t>
            </a:r>
          </a:p>
        </p:txBody>
      </p:sp>
      <p:sp>
        <p:nvSpPr>
          <p:cNvPr id="4" name="Slide Number Placeholder 3"/>
          <p:cNvSpPr>
            <a:spLocks noGrp="1"/>
          </p:cNvSpPr>
          <p:nvPr>
            <p:ph type="sldNum" sz="quarter" idx="5"/>
          </p:nvPr>
        </p:nvSpPr>
        <p:spPr/>
        <p:txBody>
          <a:bodyPr/>
          <a:lstStyle/>
          <a:p>
            <a:fld id="{C776EFE6-B06C-470B-935D-EA333B41FEBF}" type="slidenum">
              <a:rPr lang="en-US"/>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0" y="6781800"/>
          <a:ext cx="9144000" cy="87313"/>
        </p:xfrm>
        <a:graphic>
          <a:graphicData uri="http://schemas.openxmlformats.org/presentationml/2006/ole">
            <mc:AlternateContent xmlns:mc="http://schemas.openxmlformats.org/markup-compatibility/2006">
              <mc:Choice xmlns:v="urn:schemas-microsoft-com:vml" Requires="v">
                <p:oleObj spid="_x0000_s1040" name="Image" r:id="rId3" imgW="10057143" imgH="1269841" progId="">
                  <p:embed/>
                </p:oleObj>
              </mc:Choice>
              <mc:Fallback>
                <p:oleObj name="Image" r:id="rId3" imgW="10057143" imgH="1269841"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1800"/>
                        <a:ext cx="9144000" cy="8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 name="Picture 8"/>
          <p:cNvPicPr>
            <a:picLocks noChangeAspect="1"/>
          </p:cNvPicPr>
          <p:nvPr userDrawn="1"/>
        </p:nvPicPr>
        <p:blipFill>
          <a:blip r:embed="rId5" cstate="print"/>
          <a:srcRect/>
          <a:stretch>
            <a:fillRect/>
          </a:stretch>
        </p:blipFill>
        <p:spPr bwMode="auto">
          <a:xfrm>
            <a:off x="8153400" y="0"/>
            <a:ext cx="990600" cy="788988"/>
          </a:xfrm>
          <a:prstGeom prst="rect">
            <a:avLst/>
          </a:prstGeom>
          <a:noFill/>
          <a:ln w="9525">
            <a:noFill/>
            <a:miter lim="800000"/>
            <a:headEnd/>
            <a:tailEnd/>
          </a:ln>
        </p:spPr>
      </p:pic>
      <p:pic>
        <p:nvPicPr>
          <p:cNvPr id="4" name="Picture 9"/>
          <p:cNvPicPr>
            <a:picLocks noChangeAspect="1"/>
          </p:cNvPicPr>
          <p:nvPr userDrawn="1"/>
        </p:nvPicPr>
        <p:blipFill>
          <a:blip r:embed="rId6" cstate="print"/>
          <a:srcRect/>
          <a:stretch>
            <a:fillRect/>
          </a:stretch>
        </p:blipFill>
        <p:spPr bwMode="auto">
          <a:xfrm>
            <a:off x="8153400" y="831850"/>
            <a:ext cx="990600" cy="412750"/>
          </a:xfrm>
          <a:prstGeom prst="rect">
            <a:avLst/>
          </a:prstGeom>
          <a:noFill/>
          <a:ln w="9525">
            <a:noFill/>
            <a:miter lim="800000"/>
            <a:headEnd/>
            <a:tailEnd/>
          </a:ln>
        </p:spPr>
      </p:pic>
      <p:sp>
        <p:nvSpPr>
          <p:cNvPr id="5" name="Slide Number Placeholder 3"/>
          <p:cNvSpPr>
            <a:spLocks noGrp="1"/>
          </p:cNvSpPr>
          <p:nvPr>
            <p:ph type="sldNum" sz="quarter" idx="10"/>
          </p:nvPr>
        </p:nvSpPr>
        <p:spPr/>
        <p:txBody>
          <a:bodyPr/>
          <a:lstStyle>
            <a:lvl1pPr>
              <a:defRPr/>
            </a:lvl1pPr>
          </a:lstStyle>
          <a:p>
            <a:pPr>
              <a:defRPr/>
            </a:pPr>
            <a:fld id="{845CF6B1-C410-DE41-99C1-A52DCD7C209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6/27/2013</a:t>
            </a:r>
            <a:endParaRPr lang="en-US"/>
          </a:p>
        </p:txBody>
      </p:sp>
      <p:sp>
        <p:nvSpPr>
          <p:cNvPr id="6" name="Footer Placeholder 5"/>
          <p:cNvSpPr>
            <a:spLocks noGrp="1"/>
          </p:cNvSpPr>
          <p:nvPr>
            <p:ph type="ftr" sz="quarter" idx="11"/>
          </p:nvPr>
        </p:nvSpPr>
        <p:spPr/>
        <p:txBody>
          <a:bodyPr/>
          <a:lstStyle/>
          <a:p>
            <a:r>
              <a:rPr lang="en-US" smtClean="0"/>
              <a:t>Summer 2013 -- Lecture #4</a:t>
            </a:r>
            <a:endParaRPr lang="en-US"/>
          </a:p>
        </p:txBody>
      </p:sp>
      <p:sp>
        <p:nvSpPr>
          <p:cNvPr id="7" name="Slide Number Placeholder 6"/>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6/27/2013</a:t>
            </a:r>
            <a:endParaRPr lang="en-US"/>
          </a:p>
        </p:txBody>
      </p:sp>
      <p:sp>
        <p:nvSpPr>
          <p:cNvPr id="8" name="Footer Placeholder 7"/>
          <p:cNvSpPr>
            <a:spLocks noGrp="1"/>
          </p:cNvSpPr>
          <p:nvPr>
            <p:ph type="ftr" sz="quarter" idx="11"/>
          </p:nvPr>
        </p:nvSpPr>
        <p:spPr/>
        <p:txBody>
          <a:bodyPr/>
          <a:lstStyle/>
          <a:p>
            <a:r>
              <a:rPr lang="en-US" smtClean="0"/>
              <a:t>Summer 2013 -- Lecture #4</a:t>
            </a:r>
            <a:endParaRPr lang="en-US"/>
          </a:p>
        </p:txBody>
      </p:sp>
      <p:sp>
        <p:nvSpPr>
          <p:cNvPr id="9" name="Slide Number Placeholder 8"/>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6/27/2013</a:t>
            </a:r>
            <a:endParaRPr lang="en-US"/>
          </a:p>
        </p:txBody>
      </p:sp>
      <p:sp>
        <p:nvSpPr>
          <p:cNvPr id="4" name="Footer Placeholder 3"/>
          <p:cNvSpPr>
            <a:spLocks noGrp="1"/>
          </p:cNvSpPr>
          <p:nvPr>
            <p:ph type="ftr" sz="quarter" idx="11"/>
          </p:nvPr>
        </p:nvSpPr>
        <p:spPr/>
        <p:txBody>
          <a:bodyPr/>
          <a:lstStyle/>
          <a:p>
            <a:r>
              <a:rPr lang="en-US" smtClean="0"/>
              <a:t>Summer 2013 -- Lecture #4</a:t>
            </a:r>
            <a:endParaRPr lang="en-US"/>
          </a:p>
        </p:txBody>
      </p:sp>
      <p:sp>
        <p:nvSpPr>
          <p:cNvPr id="5" name="Slide Number Placeholder 4"/>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6/27/2013</a:t>
            </a:r>
            <a:endParaRPr lang="en-US"/>
          </a:p>
        </p:txBody>
      </p:sp>
      <p:sp>
        <p:nvSpPr>
          <p:cNvPr id="3" name="Footer Placeholder 2"/>
          <p:cNvSpPr>
            <a:spLocks noGrp="1"/>
          </p:cNvSpPr>
          <p:nvPr>
            <p:ph type="ftr" sz="quarter" idx="11"/>
          </p:nvPr>
        </p:nvSpPr>
        <p:spPr/>
        <p:txBody>
          <a:bodyPr/>
          <a:lstStyle/>
          <a:p>
            <a:r>
              <a:rPr lang="en-US" smtClean="0"/>
              <a:t>Summer 2013 -- Lecture #4</a:t>
            </a:r>
            <a:endParaRPr lang="en-US"/>
          </a:p>
        </p:txBody>
      </p:sp>
      <p:sp>
        <p:nvSpPr>
          <p:cNvPr id="4" name="Slide Number Placeholder 3"/>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6/27/2013</a:t>
            </a:r>
            <a:endParaRPr lang="en-US"/>
          </a:p>
        </p:txBody>
      </p:sp>
      <p:sp>
        <p:nvSpPr>
          <p:cNvPr id="6" name="Footer Placeholder 5"/>
          <p:cNvSpPr>
            <a:spLocks noGrp="1"/>
          </p:cNvSpPr>
          <p:nvPr>
            <p:ph type="ftr" sz="quarter" idx="11"/>
          </p:nvPr>
        </p:nvSpPr>
        <p:spPr/>
        <p:txBody>
          <a:bodyPr/>
          <a:lstStyle/>
          <a:p>
            <a:r>
              <a:rPr lang="en-US" smtClean="0"/>
              <a:t>Summer 2013 -- Lecture #4</a:t>
            </a:r>
            <a:endParaRPr lang="en-US"/>
          </a:p>
        </p:txBody>
      </p:sp>
      <p:sp>
        <p:nvSpPr>
          <p:cNvPr id="7" name="Slide Number Placeholder 6"/>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6/27/2013</a:t>
            </a:r>
            <a:endParaRPr lang="en-US"/>
          </a:p>
        </p:txBody>
      </p:sp>
      <p:sp>
        <p:nvSpPr>
          <p:cNvPr id="6" name="Footer Placeholder 5"/>
          <p:cNvSpPr>
            <a:spLocks noGrp="1"/>
          </p:cNvSpPr>
          <p:nvPr>
            <p:ph type="ftr" sz="quarter" idx="11"/>
          </p:nvPr>
        </p:nvSpPr>
        <p:spPr/>
        <p:txBody>
          <a:bodyPr/>
          <a:lstStyle/>
          <a:p>
            <a:r>
              <a:rPr lang="en-US" smtClean="0"/>
              <a:t>Summer 2013 -- Lecture #4</a:t>
            </a:r>
            <a:endParaRPr lang="en-US"/>
          </a:p>
        </p:txBody>
      </p:sp>
      <p:sp>
        <p:nvSpPr>
          <p:cNvPr id="7" name="Slide Number Placeholder 6"/>
          <p:cNvSpPr>
            <a:spLocks noGrp="1"/>
          </p:cNvSpPr>
          <p:nvPr>
            <p:ph type="sldNum" sz="quarter" idx="12"/>
          </p:nvPr>
        </p:nvSpPr>
        <p:spPr/>
        <p:txBody>
          <a:bodyPr/>
          <a:lstStyle/>
          <a:p>
            <a:fld id="{BCC3E2B0-2ECA-4641-B9E1-C0FEDBB79F3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6/27/2013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Summer 2013 -- Lecture #4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3E2B0-2ECA-4641-B9E1-C0FEDBB79F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C_dynamic_memory_allocation#Overview_of_func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valgrind.org/" TargetMode="External"/><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3895725"/>
            <a:ext cx="9144000" cy="1752600"/>
          </a:xfrm>
        </p:spPr>
        <p:txBody>
          <a:bodyPr>
            <a:normAutofit/>
          </a:bodyPr>
          <a:lstStyle/>
          <a:p>
            <a:endParaRPr lang="en-US" dirty="0" smtClean="0"/>
          </a:p>
          <a:p>
            <a:endParaRPr lang="en-US" dirty="0"/>
          </a:p>
          <a:p>
            <a:r>
              <a:rPr lang="en-US" b="1" dirty="0" smtClean="0">
                <a:solidFill>
                  <a:schemeClr val="tx1"/>
                </a:solidFill>
              </a:rPr>
              <a:t>Instructor:</a:t>
            </a:r>
            <a:r>
              <a:rPr lang="en-US" dirty="0" smtClean="0">
                <a:solidFill>
                  <a:schemeClr val="tx1"/>
                </a:solidFill>
              </a:rPr>
              <a:t>  Justin Hsia</a:t>
            </a:r>
          </a:p>
        </p:txBody>
      </p:sp>
      <p:sp>
        <p:nvSpPr>
          <p:cNvPr id="9" name="Date Placeholder 8"/>
          <p:cNvSpPr>
            <a:spLocks noGrp="1"/>
          </p:cNvSpPr>
          <p:nvPr>
            <p:ph type="dt" sz="half" idx="10"/>
          </p:nvPr>
        </p:nvSpPr>
        <p:spPr/>
        <p:txBody>
          <a:bodyPr/>
          <a:lstStyle/>
          <a:p>
            <a:r>
              <a:rPr lang="en-US" smtClean="0">
                <a:latin typeface="+mj-lt"/>
              </a:rPr>
              <a:t>6/27/2013</a:t>
            </a:r>
            <a:endParaRPr lang="en-US" dirty="0">
              <a:latin typeface="+mj-lt"/>
            </a:endParaRPr>
          </a:p>
        </p:txBody>
      </p:sp>
      <p:sp>
        <p:nvSpPr>
          <p:cNvPr id="8" name="Footer Placeholder 7"/>
          <p:cNvSpPr>
            <a:spLocks noGrp="1"/>
          </p:cNvSpPr>
          <p:nvPr>
            <p:ph type="ftr" sz="quarter" idx="11"/>
          </p:nvPr>
        </p:nvSpPr>
        <p:spPr/>
        <p:txBody>
          <a:bodyPr/>
          <a:lstStyle/>
          <a:p>
            <a:r>
              <a:rPr lang="en-US" smtClean="0">
                <a:latin typeface="+mj-lt"/>
              </a:rPr>
              <a:t>Summer 2013 -- Lecture #4</a:t>
            </a:r>
            <a:endParaRPr lang="en-US" dirty="0">
              <a:latin typeface="+mj-lt"/>
            </a:endParaRPr>
          </a:p>
        </p:txBody>
      </p:sp>
      <p:sp>
        <p:nvSpPr>
          <p:cNvPr id="4" name="Slide Number Placeholder 3"/>
          <p:cNvSpPr>
            <a:spLocks noGrp="1"/>
          </p:cNvSpPr>
          <p:nvPr>
            <p:ph type="sldNum" sz="quarter" idx="12"/>
          </p:nvPr>
        </p:nvSpPr>
        <p:spPr/>
        <p:txBody>
          <a:bodyPr/>
          <a:lstStyle/>
          <a:p>
            <a:fld id="{F4BA2A7E-5181-A840-825F-018EFA86BC7E}" type="slidenum">
              <a:rPr lang="en-US" smtClean="0">
                <a:latin typeface="+mj-lt"/>
              </a:rPr>
              <a:pPr/>
              <a:t>1</a:t>
            </a:fld>
            <a:endParaRPr lang="en-US" dirty="0">
              <a:latin typeface="+mj-lt"/>
            </a:endParaRPr>
          </a:p>
        </p:txBody>
      </p:sp>
      <p:sp>
        <p:nvSpPr>
          <p:cNvPr id="7" name="Title 1"/>
          <p:cNvSpPr txBox="1">
            <a:spLocks/>
          </p:cNvSpPr>
          <p:nvPr/>
        </p:nvSpPr>
        <p:spPr>
          <a:xfrm>
            <a:off x="0" y="558800"/>
            <a:ext cx="9144000" cy="4492171"/>
          </a:xfrm>
          <a:prstGeom prst="rect">
            <a:avLst/>
          </a:prstGeom>
        </p:spPr>
        <p:txBody>
          <a:bodyPr vert="horz" lIns="91440" tIns="45720" rIns="91440" bIns="45720" rtlCol="0" anchor="t">
            <a:normAutofit/>
          </a:bodyPr>
          <a:lstStyle>
            <a:lvl1pPr algn="ctr" defTabSz="457200" rtl="0" eaLnBrk="1" latinLnBrk="0" hangingPunct="1">
              <a:spcBef>
                <a:spcPct val="0"/>
              </a:spcBef>
              <a:buNone/>
              <a:defRPr sz="4400" kern="1200">
                <a:solidFill>
                  <a:srgbClr val="FF0000"/>
                </a:solidFill>
                <a:latin typeface="+mj-lt"/>
                <a:ea typeface="+mj-ea"/>
                <a:cs typeface="+mj-cs"/>
              </a:defRPr>
            </a:lvl1pPr>
          </a:lstStyle>
          <a:p>
            <a:r>
              <a:rPr lang="en-US" dirty="0" smtClean="0">
                <a:solidFill>
                  <a:schemeClr val="accent1"/>
                </a:solidFill>
              </a:rPr>
              <a:t>CS 61C: Great Ideas in </a:t>
            </a:r>
            <a:br>
              <a:rPr lang="en-US" dirty="0" smtClean="0">
                <a:solidFill>
                  <a:schemeClr val="accent1"/>
                </a:solidFill>
              </a:rPr>
            </a:br>
            <a:r>
              <a:rPr lang="en-US" dirty="0" smtClean="0">
                <a:solidFill>
                  <a:schemeClr val="accent1"/>
                </a:solidFill>
              </a:rPr>
              <a:t>Computer Architecture</a:t>
            </a:r>
            <a:r>
              <a:rPr lang="en-US" sz="3556" dirty="0" smtClean="0"/>
              <a:t/>
            </a:r>
            <a:br>
              <a:rPr lang="en-US" sz="3556" dirty="0" smtClean="0"/>
            </a:br>
            <a:endParaRPr lang="en-US" sz="3556" dirty="0" smtClean="0"/>
          </a:p>
          <a:p>
            <a:pPr>
              <a:spcBef>
                <a:spcPts val="3000"/>
              </a:spcBef>
            </a:pPr>
            <a:r>
              <a:rPr lang="en-US" dirty="0" smtClean="0"/>
              <a:t> </a:t>
            </a:r>
            <a:r>
              <a:rPr lang="en-US" i="1" dirty="0" smtClean="0"/>
              <a:t>Memory Management</a:t>
            </a:r>
          </a:p>
          <a:p>
            <a:r>
              <a:rPr lang="en-US" i="1" dirty="0" smtClean="0"/>
              <a:t>and Usage</a:t>
            </a:r>
          </a:p>
        </p:txBody>
      </p:sp>
    </p:spTree>
    <p:extLst>
      <p:ext uri="{BB962C8B-B14F-4D97-AF65-F5344CB8AC3E}">
        <p14:creationId xmlns:p14="http://schemas.microsoft.com/office/powerpoint/2010/main" val="3852424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Static Data</a:t>
            </a:r>
            <a:endParaRPr lang="en-US" dirty="0">
              <a:solidFill>
                <a:schemeClr val="accent1"/>
              </a:solidFill>
            </a:endParaRPr>
          </a:p>
        </p:txBody>
      </p:sp>
      <p:sp>
        <p:nvSpPr>
          <p:cNvPr id="3" name="Content Placeholder 2"/>
          <p:cNvSpPr>
            <a:spLocks noGrp="1"/>
          </p:cNvSpPr>
          <p:nvPr>
            <p:ph idx="1"/>
          </p:nvPr>
        </p:nvSpPr>
        <p:spPr>
          <a:xfrm>
            <a:off x="457200" y="1280160"/>
            <a:ext cx="8229600" cy="3017520"/>
          </a:xfrm>
        </p:spPr>
        <p:txBody>
          <a:bodyPr>
            <a:normAutofit/>
          </a:bodyPr>
          <a:lstStyle/>
          <a:p>
            <a:r>
              <a:rPr lang="en-US" dirty="0" smtClean="0"/>
              <a:t>Place for variables that persist</a:t>
            </a:r>
          </a:p>
          <a:p>
            <a:pPr lvl="1"/>
            <a:r>
              <a:rPr lang="en-US" dirty="0" smtClean="0"/>
              <a:t>Data not subject to comings and goings like function calls</a:t>
            </a:r>
          </a:p>
          <a:p>
            <a:pPr lvl="1"/>
            <a:r>
              <a:rPr lang="en-US" dirty="0" smtClean="0"/>
              <a:t>Examples:  String literals, global variables</a:t>
            </a:r>
          </a:p>
          <a:p>
            <a:pPr marL="342900" lvl="1" indent="-342900">
              <a:buFont typeface="Arial" pitchFamily="34" charset="0"/>
              <a:buChar char="•"/>
            </a:pPr>
            <a:r>
              <a:rPr lang="en-US" sz="3200" dirty="0" smtClean="0"/>
              <a:t>Size does not </a:t>
            </a:r>
            <a:r>
              <a:rPr lang="en-US" sz="3200" dirty="0"/>
              <a:t>change, </a:t>
            </a:r>
            <a:r>
              <a:rPr lang="en-US" sz="3200" dirty="0" smtClean="0"/>
              <a:t>but its </a:t>
            </a:r>
            <a:r>
              <a:rPr lang="en-US" sz="3200" dirty="0"/>
              <a:t>data can</a:t>
            </a:r>
          </a:p>
          <a:p>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10</a:t>
            </a:fld>
            <a:endParaRPr lang="en-US"/>
          </a:p>
        </p:txBody>
      </p:sp>
      <p:sp>
        <p:nvSpPr>
          <p:cNvPr id="7" name="Title 1"/>
          <p:cNvSpPr txBox="1">
            <a:spLocks/>
          </p:cNvSpPr>
          <p:nvPr/>
        </p:nvSpPr>
        <p:spPr>
          <a:xfrm>
            <a:off x="457200" y="384048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accent1"/>
                </a:solidFill>
              </a:rPr>
              <a:t>Code</a:t>
            </a:r>
            <a:endParaRPr lang="en-US" dirty="0">
              <a:solidFill>
                <a:schemeClr val="accent1"/>
              </a:solidFill>
            </a:endParaRPr>
          </a:p>
        </p:txBody>
      </p:sp>
      <p:sp>
        <p:nvSpPr>
          <p:cNvPr id="8" name="Content Placeholder 2"/>
          <p:cNvSpPr txBox="1">
            <a:spLocks/>
          </p:cNvSpPr>
          <p:nvPr/>
        </p:nvSpPr>
        <p:spPr>
          <a:xfrm>
            <a:off x="457200" y="4754880"/>
            <a:ext cx="8229600"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Copy of your code goes </a:t>
            </a:r>
            <a:r>
              <a:rPr lang="en-US" dirty="0" smtClean="0"/>
              <a:t>here</a:t>
            </a:r>
          </a:p>
          <a:p>
            <a:pPr lvl="1"/>
            <a:r>
              <a:rPr lang="en-US" dirty="0" smtClean="0"/>
              <a:t>C code becomes data too!</a:t>
            </a:r>
          </a:p>
          <a:p>
            <a:r>
              <a:rPr lang="en-US" dirty="0" smtClean="0"/>
              <a:t>Does not change</a:t>
            </a:r>
            <a:endParaRPr lang="en-US" dirty="0"/>
          </a:p>
        </p:txBody>
      </p:sp>
    </p:spTree>
    <p:extLst>
      <p:ext uri="{BB962C8B-B14F-4D97-AF65-F5344CB8AC3E}">
        <p14:creationId xmlns:p14="http://schemas.microsoft.com/office/powerpoint/2010/main" val="419370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14400" y="1645920"/>
            <a:ext cx="7162800" cy="2677656"/>
          </a:xfrm>
          <a:prstGeom prst="rect">
            <a:avLst/>
          </a:prstGeom>
          <a:noFill/>
        </p:spPr>
        <p:txBody>
          <a:bodyPr wrap="square" rtlCol="0">
            <a:spAutoFit/>
          </a:bodyPr>
          <a:lstStyle/>
          <a:p>
            <a:r>
              <a:rPr lang="en-US" sz="2400" dirty="0" smtClean="0">
                <a:latin typeface="Courier New"/>
                <a:cs typeface="Courier New"/>
              </a:rPr>
              <a:t>void </a:t>
            </a:r>
            <a:r>
              <a:rPr lang="en-US" sz="2400" dirty="0" err="1" smtClean="0">
                <a:latin typeface="Courier New"/>
                <a:cs typeface="Courier New"/>
              </a:rPr>
              <a:t>funcA</a:t>
            </a:r>
            <a:r>
              <a:rPr lang="en-US" sz="2400" dirty="0" smtClean="0">
                <a:latin typeface="Courier New"/>
                <a:cs typeface="Courier New"/>
              </a:rPr>
              <a:t>() {</a:t>
            </a:r>
            <a:r>
              <a:rPr lang="en-US" sz="2400" dirty="0" err="1" smtClean="0">
                <a:latin typeface="Courier New"/>
                <a:cs typeface="Courier New"/>
              </a:rPr>
              <a:t>int</a:t>
            </a:r>
            <a:r>
              <a:rPr lang="en-US" sz="2400" dirty="0" smtClean="0">
                <a:latin typeface="Courier New"/>
                <a:cs typeface="Courier New"/>
              </a:rPr>
              <a:t> x; </a:t>
            </a:r>
            <a:r>
              <a:rPr lang="en-US" sz="2400" dirty="0" err="1" smtClean="0">
                <a:latin typeface="Courier New"/>
                <a:cs typeface="Courier New"/>
              </a:rPr>
              <a:t>printf</a:t>
            </a:r>
            <a:r>
              <a:rPr lang="en-US" sz="2400" dirty="0" smtClean="0">
                <a:latin typeface="Courier New"/>
                <a:cs typeface="Courier New"/>
              </a:rPr>
              <a:t>(“A”);}</a:t>
            </a:r>
          </a:p>
          <a:p>
            <a:r>
              <a:rPr lang="en-US" sz="2400" dirty="0" smtClean="0">
                <a:latin typeface="Courier New"/>
                <a:cs typeface="Courier New"/>
              </a:rPr>
              <a:t>void </a:t>
            </a:r>
            <a:r>
              <a:rPr lang="en-US" sz="2400" dirty="0" err="1" smtClean="0">
                <a:latin typeface="Courier New"/>
                <a:cs typeface="Courier New"/>
              </a:rPr>
              <a:t>funcB</a:t>
            </a:r>
            <a:r>
              <a:rPr lang="en-US" sz="2400" dirty="0" smtClean="0">
                <a:latin typeface="Courier New"/>
                <a:cs typeface="Courier New"/>
              </a:rPr>
              <a:t>() {</a:t>
            </a:r>
          </a:p>
          <a:p>
            <a:r>
              <a:rPr lang="en-US" sz="2400" dirty="0" smtClean="0">
                <a:latin typeface="Courier New"/>
                <a:cs typeface="Courier New"/>
              </a:rPr>
              <a:t>  </a:t>
            </a:r>
            <a:r>
              <a:rPr lang="en-US" sz="2400" dirty="0" err="1" smtClean="0">
                <a:latin typeface="Courier New"/>
                <a:cs typeface="Courier New"/>
              </a:rPr>
              <a:t>int</a:t>
            </a:r>
            <a:r>
              <a:rPr lang="en-US" sz="2400" dirty="0" smtClean="0">
                <a:latin typeface="Courier New"/>
                <a:cs typeface="Courier New"/>
              </a:rPr>
              <a:t> y; </a:t>
            </a:r>
          </a:p>
          <a:p>
            <a:r>
              <a:rPr lang="en-US" sz="2400" dirty="0" smtClean="0">
                <a:latin typeface="Courier New"/>
                <a:cs typeface="Courier New"/>
              </a:rPr>
              <a:t>  </a:t>
            </a:r>
            <a:r>
              <a:rPr lang="en-US" sz="2400" dirty="0" err="1" smtClean="0">
                <a:latin typeface="Courier New"/>
                <a:cs typeface="Courier New"/>
              </a:rPr>
              <a:t>printf</a:t>
            </a:r>
            <a:r>
              <a:rPr lang="en-US" sz="2400" dirty="0" smtClean="0">
                <a:latin typeface="Courier New"/>
                <a:cs typeface="Courier New"/>
              </a:rPr>
              <a:t>(“B”);</a:t>
            </a:r>
          </a:p>
          <a:p>
            <a:r>
              <a:rPr lang="en-US" sz="2400" dirty="0" smtClean="0">
                <a:latin typeface="Courier New"/>
                <a:cs typeface="Courier New"/>
              </a:rPr>
              <a:t>  </a:t>
            </a:r>
            <a:r>
              <a:rPr lang="en-US" sz="2400" dirty="0" err="1" smtClean="0">
                <a:latin typeface="Courier New"/>
                <a:cs typeface="Courier New"/>
              </a:rPr>
              <a:t>funcA</a:t>
            </a:r>
            <a:r>
              <a:rPr lang="en-US" sz="2400" dirty="0" smtClean="0">
                <a:latin typeface="Courier New"/>
                <a:cs typeface="Courier New"/>
              </a:rPr>
              <a:t>();</a:t>
            </a:r>
          </a:p>
          <a:p>
            <a:r>
              <a:rPr lang="en-US" sz="2400" dirty="0" smtClean="0">
                <a:latin typeface="Courier New"/>
                <a:cs typeface="Courier New"/>
              </a:rPr>
              <a:t>}</a:t>
            </a:r>
          </a:p>
          <a:p>
            <a:r>
              <a:rPr lang="en-US" sz="2400" dirty="0" smtClean="0">
                <a:latin typeface="Courier New"/>
                <a:cs typeface="Courier New"/>
              </a:rPr>
              <a:t>void main() {char *s = “s”; </a:t>
            </a:r>
            <a:r>
              <a:rPr lang="en-US" sz="2400" dirty="0" err="1" smtClean="0">
                <a:latin typeface="Courier New"/>
                <a:cs typeface="Courier New"/>
              </a:rPr>
              <a:t>funcB</a:t>
            </a:r>
            <a:r>
              <a:rPr lang="en-US" sz="2400" dirty="0" smtClean="0">
                <a:latin typeface="Courier New"/>
                <a:cs typeface="Courier New"/>
              </a:rPr>
              <a:t>();}</a:t>
            </a:r>
            <a:endParaRPr lang="en-US" sz="2400" dirty="0"/>
          </a:p>
        </p:txBody>
      </p:sp>
      <p:grpSp>
        <p:nvGrpSpPr>
          <p:cNvPr id="2" name="Group 10"/>
          <p:cNvGrpSpPr>
            <a:grpSpLocks/>
          </p:cNvGrpSpPr>
          <p:nvPr/>
        </p:nvGrpSpPr>
        <p:grpSpPr bwMode="auto">
          <a:xfrm>
            <a:off x="914400" y="4480560"/>
            <a:ext cx="7163001" cy="523220"/>
            <a:chOff x="914614" y="1743727"/>
            <a:chExt cx="7162787" cy="392422"/>
          </a:xfrm>
        </p:grpSpPr>
        <p:sp>
          <p:nvSpPr>
            <p:cNvPr id="53259" name="TextBox 2"/>
            <p:cNvSpPr txBox="1">
              <a:spLocks noChangeArrowheads="1"/>
            </p:cNvSpPr>
            <p:nvPr/>
          </p:nvSpPr>
          <p:spPr bwMode="auto">
            <a:xfrm>
              <a:off x="1371801" y="1743727"/>
              <a:ext cx="6705600" cy="392422"/>
            </a:xfrm>
            <a:prstGeom prst="rect">
              <a:avLst/>
            </a:prstGeom>
            <a:noFill/>
            <a:ln w="9525">
              <a:noFill/>
              <a:miter lim="800000"/>
              <a:headEnd/>
              <a:tailEnd/>
            </a:ln>
          </p:spPr>
          <p:txBody>
            <a:bodyPr>
              <a:prstTxWarp prst="textNoShape">
                <a:avLst/>
              </a:prstTxWarp>
              <a:spAutoFit/>
            </a:bodyPr>
            <a:lstStyle/>
            <a:p>
              <a:r>
                <a:rPr lang="en-US" sz="2600" dirty="0" smtClean="0">
                  <a:solidFill>
                    <a:srgbClr val="FF8000"/>
                  </a:solidFill>
                  <a:latin typeface="Courier New" pitchFamily="49" charset="0"/>
                  <a:cs typeface="Courier New" pitchFamily="49" charset="0"/>
                </a:rPr>
                <a:t>x</a:t>
              </a:r>
              <a:r>
                <a:rPr lang="en-US" sz="2800" dirty="0" smtClean="0">
                  <a:solidFill>
                    <a:srgbClr val="FF8000"/>
                  </a:solidFill>
                  <a:latin typeface="+mj-lt"/>
                </a:rPr>
                <a:t> is at a lower address than </a:t>
              </a:r>
              <a:r>
                <a:rPr lang="en-US" sz="2600" dirty="0" smtClean="0">
                  <a:solidFill>
                    <a:srgbClr val="FF8000"/>
                  </a:solidFill>
                  <a:latin typeface="Courier New" pitchFamily="49" charset="0"/>
                  <a:cs typeface="Courier New" pitchFamily="49" charset="0"/>
                </a:rPr>
                <a:t>y</a:t>
              </a:r>
              <a:endParaRPr lang="en-US" sz="2600" dirty="0">
                <a:solidFill>
                  <a:srgbClr val="FF8000"/>
                </a:solidFill>
                <a:latin typeface="Courier New" pitchFamily="49" charset="0"/>
                <a:cs typeface="Courier New" pitchFamily="49" charset="0"/>
              </a:endParaRPr>
            </a:p>
          </p:txBody>
        </p:sp>
        <p:sp>
          <p:nvSpPr>
            <p:cNvPr id="53260" name="Rectangle 6"/>
            <p:cNvSpPr>
              <a:spLocks noChangeArrowheads="1"/>
            </p:cNvSpPr>
            <p:nvPr/>
          </p:nvSpPr>
          <p:spPr bwMode="auto">
            <a:xfrm>
              <a:off x="914614" y="1764301"/>
              <a:ext cx="562958" cy="346255"/>
            </a:xfrm>
            <a:prstGeom prst="rect">
              <a:avLst/>
            </a:prstGeom>
            <a:noFill/>
            <a:ln w="9525">
              <a:noFill/>
              <a:miter lim="800000"/>
              <a:headEnd/>
              <a:tailEnd/>
            </a:ln>
          </p:spPr>
          <p:txBody>
            <a:bodyPr wrap="none">
              <a:prstTxWarp prst="textNoShape">
                <a:avLst/>
              </a:prstTxWarp>
              <a:spAutoFit/>
            </a:bodyPr>
            <a:lstStyle/>
            <a:p>
              <a:pPr algn="ctr"/>
              <a:r>
                <a:rPr lang="en-US" sz="2400" b="1" dirty="0"/>
                <a:t>(A)</a:t>
              </a:r>
            </a:p>
          </p:txBody>
        </p:sp>
      </p:grpSp>
      <p:grpSp>
        <p:nvGrpSpPr>
          <p:cNvPr id="3" name="Group 13"/>
          <p:cNvGrpSpPr/>
          <p:nvPr/>
        </p:nvGrpSpPr>
        <p:grpSpPr>
          <a:xfrm>
            <a:off x="914399" y="4937760"/>
            <a:ext cx="7162801" cy="523220"/>
            <a:chOff x="914399" y="3240088"/>
            <a:chExt cx="7162801" cy="523220"/>
          </a:xfrm>
        </p:grpSpPr>
        <p:sp>
          <p:nvSpPr>
            <p:cNvPr id="53250" name="TextBox 3"/>
            <p:cNvSpPr txBox="1">
              <a:spLocks noChangeArrowheads="1"/>
            </p:cNvSpPr>
            <p:nvPr/>
          </p:nvSpPr>
          <p:spPr bwMode="auto">
            <a:xfrm>
              <a:off x="1371600" y="3240088"/>
              <a:ext cx="6705600" cy="523220"/>
            </a:xfrm>
            <a:prstGeom prst="rect">
              <a:avLst/>
            </a:prstGeom>
            <a:noFill/>
            <a:ln w="9525">
              <a:noFill/>
              <a:miter lim="800000"/>
              <a:headEnd/>
              <a:tailEnd/>
            </a:ln>
          </p:spPr>
          <p:txBody>
            <a:bodyPr>
              <a:prstTxWarp prst="textNoShape">
                <a:avLst/>
              </a:prstTxWarp>
              <a:spAutoFit/>
            </a:bodyPr>
            <a:lstStyle/>
            <a:p>
              <a:r>
                <a:rPr lang="en-US" sz="2600" dirty="0" smtClean="0">
                  <a:solidFill>
                    <a:srgbClr val="408000"/>
                  </a:solidFill>
                  <a:latin typeface="Courier New" pitchFamily="49" charset="0"/>
                  <a:cs typeface="Courier New" pitchFamily="49" charset="0"/>
                </a:rPr>
                <a:t>x</a:t>
              </a:r>
              <a:r>
                <a:rPr lang="en-US" sz="2800" dirty="0" smtClean="0">
                  <a:solidFill>
                    <a:srgbClr val="408000"/>
                  </a:solidFill>
                  <a:latin typeface="+mj-lt"/>
                  <a:cs typeface="Courier"/>
                </a:rPr>
                <a:t> and </a:t>
              </a:r>
              <a:r>
                <a:rPr lang="en-US" sz="2600" dirty="0" smtClean="0">
                  <a:solidFill>
                    <a:srgbClr val="408000"/>
                  </a:solidFill>
                  <a:latin typeface="Courier New" pitchFamily="49" charset="0"/>
                  <a:cs typeface="Courier New" pitchFamily="49" charset="0"/>
                </a:rPr>
                <a:t>y</a:t>
              </a:r>
              <a:r>
                <a:rPr lang="en-US" sz="2800" dirty="0" smtClean="0">
                  <a:solidFill>
                    <a:srgbClr val="408000"/>
                  </a:solidFill>
                  <a:latin typeface="+mj-lt"/>
                  <a:cs typeface="Courier"/>
                </a:rPr>
                <a:t> are in adjacent frames</a:t>
              </a:r>
            </a:p>
          </p:txBody>
        </p:sp>
        <p:sp>
          <p:nvSpPr>
            <p:cNvPr id="53254" name="Rectangle 7"/>
            <p:cNvSpPr>
              <a:spLocks noChangeArrowheads="1"/>
            </p:cNvSpPr>
            <p:nvPr/>
          </p:nvSpPr>
          <p:spPr bwMode="auto">
            <a:xfrm>
              <a:off x="914399" y="3276664"/>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smtClean="0"/>
                <a:t>(B)</a:t>
              </a:r>
              <a:endParaRPr lang="en-US" sz="2400" b="1" dirty="0"/>
            </a:p>
          </p:txBody>
        </p:sp>
      </p:grpSp>
      <p:grpSp>
        <p:nvGrpSpPr>
          <p:cNvPr id="4" name="Group 14"/>
          <p:cNvGrpSpPr/>
          <p:nvPr/>
        </p:nvGrpSpPr>
        <p:grpSpPr>
          <a:xfrm>
            <a:off x="914399" y="5394960"/>
            <a:ext cx="7162801" cy="523220"/>
            <a:chOff x="914399" y="4154488"/>
            <a:chExt cx="7162801" cy="523220"/>
          </a:xfrm>
        </p:grpSpPr>
        <p:sp>
          <p:nvSpPr>
            <p:cNvPr id="53251" name="TextBox 4"/>
            <p:cNvSpPr txBox="1">
              <a:spLocks noChangeArrowheads="1"/>
            </p:cNvSpPr>
            <p:nvPr/>
          </p:nvSpPr>
          <p:spPr bwMode="auto">
            <a:xfrm>
              <a:off x="1371600" y="4154488"/>
              <a:ext cx="6705600" cy="523220"/>
            </a:xfrm>
            <a:prstGeom prst="rect">
              <a:avLst/>
            </a:prstGeom>
            <a:noFill/>
            <a:ln w="9525">
              <a:noFill/>
              <a:miter lim="800000"/>
              <a:headEnd/>
              <a:tailEnd/>
            </a:ln>
          </p:spPr>
          <p:txBody>
            <a:bodyPr>
              <a:prstTxWarp prst="textNoShape">
                <a:avLst/>
              </a:prstTxWarp>
              <a:spAutoFit/>
            </a:bodyPr>
            <a:lstStyle/>
            <a:p>
              <a:r>
                <a:rPr lang="en-US" sz="2600" dirty="0" smtClean="0">
                  <a:solidFill>
                    <a:srgbClr val="FF66A0"/>
                  </a:solidFill>
                  <a:latin typeface="Courier New" pitchFamily="49" charset="0"/>
                  <a:cs typeface="Courier New" pitchFamily="49" charset="0"/>
                </a:rPr>
                <a:t>x</a:t>
              </a:r>
              <a:r>
                <a:rPr lang="en-US" sz="2800" dirty="0" smtClean="0">
                  <a:solidFill>
                    <a:srgbClr val="FF66A0"/>
                  </a:solidFill>
                  <a:latin typeface="+mj-lt"/>
                  <a:cs typeface="Courier"/>
                </a:rPr>
                <a:t> is at a lower address than </a:t>
              </a:r>
              <a:r>
                <a:rPr lang="en-US" sz="2600" dirty="0" smtClean="0">
                  <a:solidFill>
                    <a:srgbClr val="FF66A0"/>
                  </a:solidFill>
                  <a:latin typeface="Courier New" pitchFamily="49" charset="0"/>
                  <a:cs typeface="Courier New" pitchFamily="49" charset="0"/>
                </a:rPr>
                <a:t>*s</a:t>
              </a:r>
            </a:p>
          </p:txBody>
        </p:sp>
        <p:sp>
          <p:nvSpPr>
            <p:cNvPr id="53255" name="Rectangle 8"/>
            <p:cNvSpPr>
              <a:spLocks noChangeArrowheads="1"/>
            </p:cNvSpPr>
            <p:nvPr/>
          </p:nvSpPr>
          <p:spPr bwMode="auto">
            <a:xfrm>
              <a:off x="914399" y="4181920"/>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smtClean="0"/>
                <a:t>(C)</a:t>
              </a:r>
              <a:endParaRPr lang="en-US" sz="2400" b="1" dirty="0"/>
            </a:p>
          </p:txBody>
        </p:sp>
      </p:grpSp>
      <p:grpSp>
        <p:nvGrpSpPr>
          <p:cNvPr id="5" name="Group 15"/>
          <p:cNvGrpSpPr/>
          <p:nvPr/>
        </p:nvGrpSpPr>
        <p:grpSpPr>
          <a:xfrm>
            <a:off x="914400" y="5852160"/>
            <a:ext cx="7594600" cy="523220"/>
            <a:chOff x="914400" y="5068888"/>
            <a:chExt cx="7594600" cy="523220"/>
          </a:xfrm>
        </p:grpSpPr>
        <p:sp>
          <p:nvSpPr>
            <p:cNvPr id="53252" name="TextBox 5"/>
            <p:cNvSpPr txBox="1">
              <a:spLocks noChangeArrowheads="1"/>
            </p:cNvSpPr>
            <p:nvPr/>
          </p:nvSpPr>
          <p:spPr bwMode="auto">
            <a:xfrm>
              <a:off x="1371600" y="5068888"/>
              <a:ext cx="7137400" cy="523220"/>
            </a:xfrm>
            <a:prstGeom prst="rect">
              <a:avLst/>
            </a:prstGeom>
            <a:noFill/>
            <a:ln w="9525">
              <a:noFill/>
              <a:miter lim="800000"/>
              <a:headEnd/>
              <a:tailEnd/>
            </a:ln>
          </p:spPr>
          <p:txBody>
            <a:bodyPr wrap="square">
              <a:prstTxWarp prst="textNoShape">
                <a:avLst/>
              </a:prstTxWarp>
              <a:spAutoFit/>
            </a:bodyPr>
            <a:lstStyle/>
            <a:p>
              <a:r>
                <a:rPr lang="en-US" sz="2600" b="1" dirty="0" smtClean="0">
                  <a:ln>
                    <a:solidFill>
                      <a:schemeClr val="tx1"/>
                    </a:solidFill>
                  </a:ln>
                  <a:solidFill>
                    <a:srgbClr val="FFE860"/>
                  </a:solidFill>
                  <a:latin typeface="Courier New" pitchFamily="49" charset="0"/>
                  <a:cs typeface="Courier New" pitchFamily="49" charset="0"/>
                </a:rPr>
                <a:t>y</a:t>
              </a:r>
              <a:r>
                <a:rPr lang="en-US" sz="2800" b="1" dirty="0" smtClean="0">
                  <a:ln>
                    <a:solidFill>
                      <a:schemeClr val="tx1"/>
                    </a:solidFill>
                  </a:ln>
                  <a:solidFill>
                    <a:srgbClr val="FFE860"/>
                  </a:solidFill>
                  <a:latin typeface="+mj-lt"/>
                  <a:cs typeface="Courier"/>
                </a:rPr>
                <a:t> is in the 2</a:t>
              </a:r>
              <a:r>
                <a:rPr lang="en-US" sz="2800" b="1" baseline="30000" dirty="0" smtClean="0">
                  <a:ln>
                    <a:solidFill>
                      <a:schemeClr val="tx1"/>
                    </a:solidFill>
                  </a:ln>
                  <a:solidFill>
                    <a:srgbClr val="FFE860"/>
                  </a:solidFill>
                  <a:latin typeface="+mj-lt"/>
                  <a:cs typeface="Courier"/>
                </a:rPr>
                <a:t>nd</a:t>
              </a:r>
              <a:r>
                <a:rPr lang="en-US" sz="2800" b="1" dirty="0" smtClean="0">
                  <a:ln>
                    <a:solidFill>
                      <a:schemeClr val="tx1"/>
                    </a:solidFill>
                  </a:ln>
                  <a:solidFill>
                    <a:srgbClr val="FFE860"/>
                  </a:solidFill>
                  <a:latin typeface="+mj-lt"/>
                  <a:cs typeface="Courier"/>
                </a:rPr>
                <a:t> frame from the top of the Stack</a:t>
              </a:r>
              <a:endParaRPr lang="en-US" sz="2600" dirty="0" smtClean="0">
                <a:ln>
                  <a:solidFill>
                    <a:schemeClr val="tx1"/>
                  </a:solidFill>
                </a:ln>
                <a:solidFill>
                  <a:srgbClr val="FFE860"/>
                </a:solidFill>
                <a:latin typeface="Courier New" pitchFamily="49" charset="0"/>
                <a:cs typeface="Courier New" pitchFamily="49" charset="0"/>
              </a:endParaRPr>
            </a:p>
          </p:txBody>
        </p:sp>
        <p:sp>
          <p:nvSpPr>
            <p:cNvPr id="53256" name="Rectangle 9"/>
            <p:cNvSpPr>
              <a:spLocks noChangeArrowheads="1"/>
            </p:cNvSpPr>
            <p:nvPr/>
          </p:nvSpPr>
          <p:spPr bwMode="auto">
            <a:xfrm>
              <a:off x="914400" y="5079663"/>
              <a:ext cx="570990" cy="461665"/>
            </a:xfrm>
            <a:prstGeom prst="rect">
              <a:avLst/>
            </a:prstGeom>
            <a:noFill/>
            <a:ln w="9525">
              <a:noFill/>
              <a:miter lim="800000"/>
              <a:headEnd/>
              <a:tailEnd/>
            </a:ln>
          </p:spPr>
          <p:txBody>
            <a:bodyPr wrap="none">
              <a:prstTxWarp prst="textNoShape">
                <a:avLst/>
              </a:prstTxWarp>
              <a:spAutoFit/>
            </a:bodyPr>
            <a:lstStyle/>
            <a:p>
              <a:pPr algn="ctr"/>
              <a:r>
                <a:rPr lang="en-US" sz="2400" b="1" dirty="0"/>
                <a:t>(D)</a:t>
              </a:r>
            </a:p>
          </p:txBody>
        </p:sp>
      </p:gr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11</a:t>
            </a:fld>
            <a:endParaRPr lang="en-US" dirty="0" smtClean="0"/>
          </a:p>
        </p:txBody>
      </p:sp>
      <p:sp>
        <p:nvSpPr>
          <p:cNvPr id="53258" name="TextBox 12"/>
          <p:cNvSpPr txBox="1">
            <a:spLocks noChangeArrowheads="1"/>
          </p:cNvSpPr>
          <p:nvPr/>
        </p:nvSpPr>
        <p:spPr bwMode="auto">
          <a:xfrm>
            <a:off x="457200" y="482600"/>
            <a:ext cx="8458200" cy="954107"/>
          </a:xfrm>
          <a:prstGeom prst="rect">
            <a:avLst/>
          </a:prstGeom>
          <a:noFill/>
          <a:ln w="9525">
            <a:noFill/>
            <a:miter lim="800000"/>
            <a:headEnd/>
            <a:tailEnd/>
          </a:ln>
        </p:spPr>
        <p:txBody>
          <a:bodyPr wrap="square">
            <a:prstTxWarp prst="textNoShape">
              <a:avLst/>
            </a:prstTxWarp>
            <a:spAutoFit/>
          </a:bodyPr>
          <a:lstStyle/>
          <a:p>
            <a:r>
              <a:rPr lang="en-US" sz="2800" b="1" dirty="0" smtClean="0">
                <a:solidFill>
                  <a:srgbClr val="000000"/>
                </a:solidFill>
              </a:rPr>
              <a:t>Question:  </a:t>
            </a:r>
            <a:r>
              <a:rPr lang="en-US" sz="2800" dirty="0" smtClean="0">
                <a:solidFill>
                  <a:srgbClr val="000000"/>
                </a:solidFill>
              </a:rPr>
              <a:t>Which statement below is FALSE?</a:t>
            </a:r>
            <a:br>
              <a:rPr lang="en-US" sz="2800" dirty="0" smtClean="0">
                <a:solidFill>
                  <a:srgbClr val="000000"/>
                </a:solidFill>
              </a:rPr>
            </a:br>
            <a:r>
              <a:rPr lang="en-US" sz="2800" dirty="0" smtClean="0">
                <a:solidFill>
                  <a:srgbClr val="000000"/>
                </a:solidFill>
              </a:rPr>
              <a:t>All statements assume each variable exists.</a:t>
            </a:r>
            <a:endParaRPr lang="en-US" sz="2800" dirty="0">
              <a:solidFill>
                <a:srgbClr val="000000"/>
              </a:solidFill>
            </a:endParaRPr>
          </a:p>
        </p:txBody>
      </p:sp>
      <p:sp>
        <p:nvSpPr>
          <p:cNvPr id="17" name="Rectangle 16"/>
          <p:cNvSpPr/>
          <p:nvPr/>
        </p:nvSpPr>
        <p:spPr>
          <a:xfrm>
            <a:off x="914400" y="5486400"/>
            <a:ext cx="7315200" cy="36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chemeClr val="accent1"/>
                </a:solidFill>
              </a:rPr>
              <a:t>Agenda</a:t>
            </a:r>
          </a:p>
        </p:txBody>
      </p:sp>
      <p:sp>
        <p:nvSpPr>
          <p:cNvPr id="18435" name="Content Placeholder 2"/>
          <p:cNvSpPr>
            <a:spLocks noGrp="1"/>
          </p:cNvSpPr>
          <p:nvPr>
            <p:ph idx="1"/>
          </p:nvPr>
        </p:nvSpPr>
        <p:spPr>
          <a:xfrm>
            <a:off x="457200" y="1600200"/>
            <a:ext cx="8229600" cy="4800600"/>
          </a:xfrm>
        </p:spPr>
        <p:txBody>
          <a:bodyPr>
            <a:normAutofit/>
          </a:bodyPr>
          <a:lstStyle/>
          <a:p>
            <a:pPr eaLnBrk="1" hangingPunct="1"/>
            <a:r>
              <a:rPr lang="en-US" dirty="0" smtClean="0">
                <a:solidFill>
                  <a:schemeClr val="bg1">
                    <a:lumMod val="65000"/>
                  </a:schemeClr>
                </a:solidFill>
              </a:rPr>
              <a:t>C Memory Layout</a:t>
            </a:r>
          </a:p>
          <a:p>
            <a:pPr lvl="1"/>
            <a:r>
              <a:rPr lang="en-US" dirty="0" smtClean="0">
                <a:solidFill>
                  <a:schemeClr val="bg1">
                    <a:lumMod val="65000"/>
                  </a:schemeClr>
                </a:solidFill>
              </a:rPr>
              <a:t>Stack, Static Data, and Code</a:t>
            </a:r>
          </a:p>
          <a:p>
            <a:pPr eaLnBrk="1" hangingPunct="1"/>
            <a:r>
              <a:rPr lang="en-US" dirty="0" err="1" smtClean="0">
                <a:solidFill>
                  <a:srgbClr val="FF0000"/>
                </a:solidFill>
              </a:rPr>
              <a:t>Administrivia</a:t>
            </a:r>
            <a:endParaRPr lang="en-US" dirty="0" smtClean="0">
              <a:solidFill>
                <a:srgbClr val="FF0000"/>
              </a:solidFill>
            </a:endParaRPr>
          </a:p>
          <a:p>
            <a:pPr eaLnBrk="1" hangingPunct="1"/>
            <a:r>
              <a:rPr lang="en-US" dirty="0" smtClean="0"/>
              <a:t>Dynamic Memory Allocation</a:t>
            </a:r>
          </a:p>
          <a:p>
            <a:pPr lvl="1"/>
            <a:r>
              <a:rPr lang="en-US" dirty="0" smtClean="0"/>
              <a:t>Heap</a:t>
            </a:r>
          </a:p>
          <a:p>
            <a:r>
              <a:rPr lang="en-US" dirty="0"/>
              <a:t>Common Memory Problems</a:t>
            </a:r>
          </a:p>
          <a:p>
            <a:r>
              <a:rPr lang="en-US" dirty="0" smtClean="0"/>
              <a:t>Memory Management</a:t>
            </a:r>
          </a:p>
          <a:p>
            <a:r>
              <a:rPr lang="en-US" dirty="0" smtClean="0"/>
              <a:t>C Wrap-up: Linked List Example</a:t>
            </a:r>
          </a:p>
        </p:txBody>
      </p:sp>
      <p:sp>
        <p:nvSpPr>
          <p:cNvPr id="7" name="Date Placeholder 6"/>
          <p:cNvSpPr>
            <a:spLocks noGrp="1"/>
          </p:cNvSpPr>
          <p:nvPr>
            <p:ph type="dt" sz="half" idx="10"/>
          </p:nvPr>
        </p:nvSpPr>
        <p:spPr/>
        <p:txBody>
          <a:bodyPr/>
          <a:lstStyle/>
          <a:p>
            <a:r>
              <a:rPr lang="en-US" smtClean="0"/>
              <a:t>6/27/2013</a:t>
            </a:r>
            <a:endParaRPr lang="en-US"/>
          </a:p>
        </p:txBody>
      </p:sp>
      <p:sp>
        <p:nvSpPr>
          <p:cNvPr id="9" name="Footer Placeholder 8"/>
          <p:cNvSpPr>
            <a:spLocks noGrp="1"/>
          </p:cNvSpPr>
          <p:nvPr>
            <p:ph type="ftr" sz="quarter" idx="11"/>
          </p:nvPr>
        </p:nvSpPr>
        <p:spPr/>
        <p:txBody>
          <a:bodyPr/>
          <a:lstStyle/>
          <a:p>
            <a:pPr>
              <a:defRPr/>
            </a:pPr>
            <a:r>
              <a:rPr lang="en-US" smtClean="0"/>
              <a:t>Summer 2013 -- Lecture #4</a:t>
            </a:r>
            <a:endParaRPr lang="en-US" dirty="0"/>
          </a:p>
        </p:txBody>
      </p:sp>
      <p:sp>
        <p:nvSpPr>
          <p:cNvPr id="8" name="Slide Number Placeholder 7"/>
          <p:cNvSpPr>
            <a:spLocks noGrp="1"/>
          </p:cNvSpPr>
          <p:nvPr>
            <p:ph type="sldNum" sz="quarter" idx="12"/>
          </p:nvPr>
        </p:nvSpPr>
        <p:spPr/>
        <p:txBody>
          <a:bodyPr/>
          <a:lstStyle/>
          <a:p>
            <a:fld id="{97AEDADF-86DB-40BA-91D1-5E5C64D80995}" type="slidenum">
              <a:rPr lang="en-US"/>
              <a:pPr/>
              <a:t>12</a:t>
            </a:fld>
            <a:endParaRPr lang="en-US"/>
          </a:p>
        </p:txBody>
      </p:sp>
    </p:spTree>
    <p:extLst>
      <p:ext uri="{BB962C8B-B14F-4D97-AF65-F5344CB8AC3E}">
        <p14:creationId xmlns:p14="http://schemas.microsoft.com/office/powerpoint/2010/main" val="4202070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err="1" smtClean="0">
                <a:solidFill>
                  <a:schemeClr val="accent1"/>
                </a:solidFill>
              </a:rPr>
              <a:t>Administrivia</a:t>
            </a:r>
            <a:endParaRPr lang="en-US" dirty="0" smtClean="0">
              <a:solidFill>
                <a:schemeClr val="accent1"/>
              </a:solidFill>
            </a:endParaRPr>
          </a:p>
        </p:txBody>
      </p:sp>
      <p:sp>
        <p:nvSpPr>
          <p:cNvPr id="3" name="Content Placeholder 2"/>
          <p:cNvSpPr>
            <a:spLocks noGrp="1"/>
          </p:cNvSpPr>
          <p:nvPr>
            <p:ph idx="1"/>
          </p:nvPr>
        </p:nvSpPr>
        <p:spPr>
          <a:xfrm>
            <a:off x="457200" y="1600200"/>
            <a:ext cx="8229600" cy="4732338"/>
          </a:xfrm>
        </p:spPr>
        <p:txBody>
          <a:bodyPr>
            <a:normAutofit/>
          </a:bodyPr>
          <a:lstStyle/>
          <a:p>
            <a:pPr>
              <a:lnSpc>
                <a:spcPct val="80000"/>
              </a:lnSpc>
            </a:pPr>
            <a:r>
              <a:rPr lang="en-US" dirty="0" smtClean="0"/>
              <a:t>Meet your fellow classmates!  Form study groups and get your questions answered</a:t>
            </a:r>
          </a:p>
          <a:p>
            <a:pPr lvl="1">
              <a:lnSpc>
                <a:spcPct val="80000"/>
              </a:lnSpc>
            </a:pPr>
            <a:r>
              <a:rPr lang="en-US" dirty="0" smtClean="0"/>
              <a:t>Utilize Piazza, labs, discussions, and OHs </a:t>
            </a:r>
          </a:p>
          <a:p>
            <a:pPr>
              <a:lnSpc>
                <a:spcPct val="80000"/>
              </a:lnSpc>
            </a:pPr>
            <a:r>
              <a:rPr lang="en-US" dirty="0" smtClean="0"/>
              <a:t>End of the first week!</a:t>
            </a:r>
          </a:p>
          <a:p>
            <a:pPr lvl="1">
              <a:lnSpc>
                <a:spcPct val="80000"/>
              </a:lnSpc>
            </a:pPr>
            <a:r>
              <a:rPr lang="en-US" dirty="0" smtClean="0"/>
              <a:t>HW1 due Sunday</a:t>
            </a:r>
          </a:p>
          <a:p>
            <a:pPr lvl="1">
              <a:lnSpc>
                <a:spcPct val="80000"/>
              </a:lnSpc>
            </a:pPr>
            <a:r>
              <a:rPr lang="en-US" dirty="0" smtClean="0"/>
              <a:t>TA and Instructor response time increase drastically (slower) over the weekend</a:t>
            </a:r>
          </a:p>
          <a:p>
            <a:pPr lvl="1">
              <a:lnSpc>
                <a:spcPct val="80000"/>
              </a:lnSpc>
            </a:pPr>
            <a:r>
              <a:rPr lang="en-US" dirty="0" smtClean="0"/>
              <a:t>Check key card access to lab today</a:t>
            </a:r>
          </a:p>
          <a:p>
            <a:pPr>
              <a:lnSpc>
                <a:spcPct val="80000"/>
              </a:lnSpc>
            </a:pPr>
            <a:r>
              <a:rPr lang="en-US" dirty="0" smtClean="0"/>
              <a:t>Suggestion for weekend:  </a:t>
            </a:r>
            <a:br>
              <a:rPr lang="en-US" dirty="0" smtClean="0"/>
            </a:br>
            <a:r>
              <a:rPr lang="en-US" dirty="0" smtClean="0"/>
              <a:t>    finish HW1, try Lab 3, then look at HW2</a:t>
            </a: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pPr>
              <a:defRPr/>
            </a:pPr>
            <a:r>
              <a:rPr lang="en-US" smtClean="0"/>
              <a:t>Summer 2013 -- Lecture #4</a:t>
            </a:r>
            <a:endParaRPr lang="en-US" dirty="0"/>
          </a:p>
        </p:txBody>
      </p:sp>
      <p:sp>
        <p:nvSpPr>
          <p:cNvPr id="6" name="Slide Number Placeholder 5"/>
          <p:cNvSpPr>
            <a:spLocks noGrp="1"/>
          </p:cNvSpPr>
          <p:nvPr>
            <p:ph type="sldNum" sz="quarter" idx="12"/>
          </p:nvPr>
        </p:nvSpPr>
        <p:spPr/>
        <p:txBody>
          <a:bodyPr/>
          <a:lstStyle/>
          <a:p>
            <a:fld id="{8859C933-9F44-4A20-B80A-76E6F92FA76A}"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chemeClr val="accent1"/>
                </a:solidFill>
              </a:rPr>
              <a:t>Agenda</a:t>
            </a:r>
          </a:p>
        </p:txBody>
      </p:sp>
      <p:sp>
        <p:nvSpPr>
          <p:cNvPr id="18435" name="Content Placeholder 2"/>
          <p:cNvSpPr>
            <a:spLocks noGrp="1"/>
          </p:cNvSpPr>
          <p:nvPr>
            <p:ph idx="1"/>
          </p:nvPr>
        </p:nvSpPr>
        <p:spPr>
          <a:xfrm>
            <a:off x="457200" y="1600200"/>
            <a:ext cx="8229600" cy="4800600"/>
          </a:xfrm>
        </p:spPr>
        <p:txBody>
          <a:bodyPr>
            <a:normAutofit/>
          </a:bodyPr>
          <a:lstStyle/>
          <a:p>
            <a:pPr eaLnBrk="1" hangingPunct="1"/>
            <a:r>
              <a:rPr lang="en-US" dirty="0" smtClean="0">
                <a:solidFill>
                  <a:schemeClr val="bg1">
                    <a:lumMod val="65000"/>
                  </a:schemeClr>
                </a:solidFill>
              </a:rPr>
              <a:t>C Memory Layout</a:t>
            </a:r>
          </a:p>
          <a:p>
            <a:pPr lvl="1"/>
            <a:r>
              <a:rPr lang="en-US" dirty="0" smtClean="0">
                <a:solidFill>
                  <a:schemeClr val="bg1">
                    <a:lumMod val="65000"/>
                  </a:schemeClr>
                </a:solidFill>
              </a:rPr>
              <a:t>Stack, Static Data, and Code</a:t>
            </a:r>
          </a:p>
          <a:p>
            <a:pPr eaLnBrk="1" hangingPunct="1"/>
            <a:r>
              <a:rPr lang="en-US" dirty="0" err="1"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solidFill>
                  <a:srgbClr val="FF0000"/>
                </a:solidFill>
              </a:rPr>
              <a:t>Dynamic Memory Allocation</a:t>
            </a:r>
          </a:p>
          <a:p>
            <a:pPr lvl="1"/>
            <a:r>
              <a:rPr lang="en-US" dirty="0" smtClean="0">
                <a:solidFill>
                  <a:srgbClr val="FF0000"/>
                </a:solidFill>
              </a:rPr>
              <a:t>Heap</a:t>
            </a:r>
          </a:p>
          <a:p>
            <a:r>
              <a:rPr lang="en-US" dirty="0"/>
              <a:t>Common Memory Problems</a:t>
            </a:r>
          </a:p>
          <a:p>
            <a:r>
              <a:rPr lang="en-US" dirty="0" smtClean="0"/>
              <a:t>Memory Management</a:t>
            </a:r>
          </a:p>
          <a:p>
            <a:r>
              <a:rPr lang="en-US" dirty="0" smtClean="0"/>
              <a:t>C Wrap-up: Linked List Example</a:t>
            </a:r>
          </a:p>
        </p:txBody>
      </p:sp>
      <p:sp>
        <p:nvSpPr>
          <p:cNvPr id="7" name="Date Placeholder 6"/>
          <p:cNvSpPr>
            <a:spLocks noGrp="1"/>
          </p:cNvSpPr>
          <p:nvPr>
            <p:ph type="dt" sz="half" idx="10"/>
          </p:nvPr>
        </p:nvSpPr>
        <p:spPr/>
        <p:txBody>
          <a:bodyPr/>
          <a:lstStyle/>
          <a:p>
            <a:r>
              <a:rPr lang="en-US" smtClean="0"/>
              <a:t>6/27/2013</a:t>
            </a:r>
            <a:endParaRPr lang="en-US"/>
          </a:p>
        </p:txBody>
      </p:sp>
      <p:sp>
        <p:nvSpPr>
          <p:cNvPr id="9" name="Footer Placeholder 8"/>
          <p:cNvSpPr>
            <a:spLocks noGrp="1"/>
          </p:cNvSpPr>
          <p:nvPr>
            <p:ph type="ftr" sz="quarter" idx="11"/>
          </p:nvPr>
        </p:nvSpPr>
        <p:spPr/>
        <p:txBody>
          <a:bodyPr/>
          <a:lstStyle/>
          <a:p>
            <a:pPr>
              <a:defRPr/>
            </a:pPr>
            <a:r>
              <a:rPr lang="en-US" smtClean="0"/>
              <a:t>Summer 2013 -- Lecture #4</a:t>
            </a:r>
            <a:endParaRPr lang="en-US" dirty="0"/>
          </a:p>
        </p:txBody>
      </p:sp>
      <p:sp>
        <p:nvSpPr>
          <p:cNvPr id="8" name="Slide Number Placeholder 7"/>
          <p:cNvSpPr>
            <a:spLocks noGrp="1"/>
          </p:cNvSpPr>
          <p:nvPr>
            <p:ph type="sldNum" sz="quarter" idx="12"/>
          </p:nvPr>
        </p:nvSpPr>
        <p:spPr/>
        <p:txBody>
          <a:bodyPr/>
          <a:lstStyle/>
          <a:p>
            <a:fld id="{97AEDADF-86DB-40BA-91D1-5E5C64D80995}" type="slidenum">
              <a:rPr lang="en-US"/>
              <a:pPr/>
              <a:t>14</a:t>
            </a:fld>
            <a:endParaRPr lang="en-US"/>
          </a:p>
        </p:txBody>
      </p:sp>
    </p:spTree>
    <p:extLst>
      <p:ext uri="{BB962C8B-B14F-4D97-AF65-F5344CB8AC3E}">
        <p14:creationId xmlns:p14="http://schemas.microsoft.com/office/powerpoint/2010/main" val="273417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Dynamic Memory Allocation</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Sometimes you don’t know how much memory you need beforehand</a:t>
            </a:r>
          </a:p>
          <a:p>
            <a:pPr lvl="1"/>
            <a:r>
              <a:rPr lang="en-US" dirty="0" smtClean="0"/>
              <a:t>e.g.  input files, user input</a:t>
            </a:r>
          </a:p>
          <a:p>
            <a:r>
              <a:rPr lang="en-US" dirty="0" smtClean="0"/>
              <a:t>Dynamically allocated memory goes on the </a:t>
            </a:r>
            <a:r>
              <a:rPr lang="en-US" dirty="0" smtClean="0">
                <a:solidFill>
                  <a:srgbClr val="FF0000"/>
                </a:solidFill>
              </a:rPr>
              <a:t>Heap</a:t>
            </a:r>
            <a:r>
              <a:rPr lang="en-US" dirty="0" smtClean="0"/>
              <a:t> – more permanent than Stack</a:t>
            </a:r>
          </a:p>
          <a:p>
            <a:r>
              <a:rPr lang="en-US" dirty="0" smtClean="0"/>
              <a:t>Need as much space as possible without interfering with Stack</a:t>
            </a:r>
          </a:p>
          <a:p>
            <a:pPr lvl="1"/>
            <a:r>
              <a:rPr lang="en-US" dirty="0" smtClean="0"/>
              <a:t>Start at opposite end and grow towards Stack</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Allocating Memory</a:t>
            </a:r>
            <a:endParaRPr lang="en-US" dirty="0">
              <a:solidFill>
                <a:schemeClr val="accent1"/>
              </a:solidFill>
            </a:endParaRPr>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smtClean="0"/>
              <a:t>3 functions for requesting memory:</a:t>
            </a:r>
            <a:br>
              <a:rPr lang="en-US" dirty="0" smtClean="0"/>
            </a:br>
            <a:r>
              <a:rPr lang="en-US" sz="3000" dirty="0" err="1" smtClean="0">
                <a:latin typeface="Courier New" pitchFamily="49" charset="0"/>
                <a:cs typeface="Courier New" pitchFamily="49" charset="0"/>
              </a:rPr>
              <a:t>malloc</a:t>
            </a:r>
            <a:r>
              <a:rPr lang="en-US" sz="3000" dirty="0" smtClean="0">
                <a:latin typeface="Courier New" pitchFamily="49" charset="0"/>
                <a:cs typeface="Courier New" pitchFamily="49" charset="0"/>
              </a:rPr>
              <a:t>()</a:t>
            </a:r>
            <a:r>
              <a:rPr lang="en-US" dirty="0" smtClean="0">
                <a:latin typeface="+mj-lt"/>
                <a:cs typeface="Courier New" pitchFamily="49" charset="0"/>
              </a:rPr>
              <a:t>, </a:t>
            </a:r>
            <a:r>
              <a:rPr lang="en-US" sz="3000" dirty="0" err="1" smtClean="0">
                <a:latin typeface="Courier New" pitchFamily="49" charset="0"/>
                <a:cs typeface="Courier New" pitchFamily="49" charset="0"/>
              </a:rPr>
              <a:t>calloc</a:t>
            </a:r>
            <a:r>
              <a:rPr lang="en-US" sz="3000" dirty="0" smtClean="0">
                <a:latin typeface="Courier New" pitchFamily="49" charset="0"/>
                <a:cs typeface="Courier New" pitchFamily="49" charset="0"/>
              </a:rPr>
              <a:t>()</a:t>
            </a:r>
            <a:r>
              <a:rPr lang="en-US" dirty="0" smtClean="0"/>
              <a:t>, and </a:t>
            </a:r>
            <a:r>
              <a:rPr lang="en-US" sz="3000" dirty="0" err="1" smtClean="0">
                <a:latin typeface="Courier New" pitchFamily="49" charset="0"/>
                <a:cs typeface="Courier New" pitchFamily="49" charset="0"/>
              </a:rPr>
              <a:t>realloc</a:t>
            </a:r>
            <a:r>
              <a:rPr lang="en-US" sz="3000" dirty="0" smtClean="0">
                <a:latin typeface="Courier New" pitchFamily="49" charset="0"/>
                <a:cs typeface="Courier New" pitchFamily="49" charset="0"/>
              </a:rPr>
              <a:t>()</a:t>
            </a:r>
          </a:p>
          <a:p>
            <a:pPr lvl="1"/>
            <a:r>
              <a:rPr lang="en-US" dirty="0" smtClean="0">
                <a:latin typeface="+mj-lt"/>
                <a:cs typeface="Courier New" pitchFamily="49" charset="0"/>
                <a:hlinkClick r:id="rId2"/>
              </a:rPr>
              <a:t>http</a:t>
            </a:r>
            <a:r>
              <a:rPr lang="en-US" dirty="0">
                <a:latin typeface="+mj-lt"/>
                <a:cs typeface="Courier New" pitchFamily="49" charset="0"/>
                <a:hlinkClick r:id="rId2"/>
              </a:rPr>
              <a:t>://</a:t>
            </a:r>
            <a:r>
              <a:rPr lang="en-US" dirty="0" smtClean="0">
                <a:latin typeface="+mj-lt"/>
                <a:cs typeface="Courier New" pitchFamily="49" charset="0"/>
                <a:hlinkClick r:id="rId2"/>
              </a:rPr>
              <a:t>en.wikipedia.org/wiki/C_dynamic_memory_allocation#Overview_of_functions</a:t>
            </a:r>
            <a:endParaRPr lang="en-US" dirty="0" smtClean="0">
              <a:latin typeface="+mj-lt"/>
              <a:cs typeface="Courier New" pitchFamily="49" charset="0"/>
            </a:endParaRPr>
          </a:p>
          <a:p>
            <a:r>
              <a:rPr lang="en-US" sz="3000" b="1" dirty="0" err="1" smtClean="0">
                <a:solidFill>
                  <a:srgbClr val="FF0000"/>
                </a:solidFill>
                <a:latin typeface="Courier New" pitchFamily="49" charset="0"/>
                <a:cs typeface="Courier New" pitchFamily="49" charset="0"/>
              </a:rPr>
              <a:t>malloc</a:t>
            </a:r>
            <a:r>
              <a:rPr lang="en-US" sz="3000" b="1" dirty="0" smtClean="0">
                <a:solidFill>
                  <a:srgbClr val="FF0000"/>
                </a:solidFill>
                <a:latin typeface="Courier New" pitchFamily="49" charset="0"/>
                <a:cs typeface="Courier New" pitchFamily="49" charset="0"/>
              </a:rPr>
              <a:t>(</a:t>
            </a:r>
            <a:r>
              <a:rPr lang="en-US" sz="3000" b="1" i="1" dirty="0" smtClean="0">
                <a:solidFill>
                  <a:srgbClr val="FF0000"/>
                </a:solidFill>
                <a:latin typeface="Courier New" pitchFamily="49" charset="0"/>
                <a:cs typeface="Courier New" pitchFamily="49" charset="0"/>
              </a:rPr>
              <a:t>n</a:t>
            </a:r>
            <a:r>
              <a:rPr lang="en-US" sz="3000" b="1" dirty="0" smtClean="0">
                <a:solidFill>
                  <a:srgbClr val="FF0000"/>
                </a:solidFill>
                <a:latin typeface="Courier New" pitchFamily="49" charset="0"/>
                <a:cs typeface="Courier New" pitchFamily="49" charset="0"/>
              </a:rPr>
              <a:t>)</a:t>
            </a:r>
          </a:p>
          <a:p>
            <a:pPr lvl="1"/>
            <a:r>
              <a:rPr lang="en-US" dirty="0" smtClean="0"/>
              <a:t>Allocates a continuous block of </a:t>
            </a:r>
            <a:r>
              <a:rPr lang="en-US" b="1" i="1" dirty="0" smtClean="0"/>
              <a:t>n</a:t>
            </a:r>
            <a:r>
              <a:rPr lang="en-US" b="1" dirty="0" smtClean="0"/>
              <a:t> bytes </a:t>
            </a:r>
            <a:r>
              <a:rPr lang="en-US" dirty="0" smtClean="0"/>
              <a:t>of uninitialized memory (contains garbage!)</a:t>
            </a:r>
          </a:p>
          <a:p>
            <a:pPr lvl="1"/>
            <a:r>
              <a:rPr lang="en-US" dirty="0" smtClean="0"/>
              <a:t>Returns a pointer to the beginning of the allocated block; NULL indicates failed request (check for this!)</a:t>
            </a:r>
          </a:p>
          <a:p>
            <a:pPr lvl="1"/>
            <a:r>
              <a:rPr lang="en-US" dirty="0" smtClean="0"/>
              <a:t>Different blocks not necessarily adjacent</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16</a:t>
            </a:fld>
            <a:endParaRPr lang="en-US"/>
          </a:p>
        </p:txBody>
      </p:sp>
    </p:spTree>
    <p:extLst>
      <p:ext uri="{BB962C8B-B14F-4D97-AF65-F5344CB8AC3E}">
        <p14:creationId xmlns:p14="http://schemas.microsoft.com/office/powerpoint/2010/main" val="286493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Using </a:t>
            </a:r>
            <a:r>
              <a:rPr lang="en-US" dirty="0" err="1" smtClean="0">
                <a:solidFill>
                  <a:schemeClr val="accent1"/>
                </a:solidFill>
              </a:rPr>
              <a:t>malloc</a:t>
            </a:r>
            <a:r>
              <a:rPr lang="en-US" dirty="0" smtClean="0">
                <a:solidFill>
                  <a:schemeClr val="accent1"/>
                </a:solidFill>
              </a:rPr>
              <a:t>()</a:t>
            </a:r>
            <a:endParaRPr lang="en-US" dirty="0">
              <a:solidFill>
                <a:schemeClr val="accent1"/>
              </a:solidFill>
            </a:endParaRP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a:t>Almost always used for </a:t>
            </a:r>
            <a:r>
              <a:rPr lang="en-US" dirty="0" smtClean="0"/>
              <a:t>arrays or </a:t>
            </a:r>
            <a:r>
              <a:rPr lang="en-US" dirty="0" err="1" smtClean="0"/>
              <a:t>structs</a:t>
            </a:r>
            <a:endParaRPr lang="en-US" dirty="0" smtClean="0"/>
          </a:p>
          <a:p>
            <a:r>
              <a:rPr lang="en-US" dirty="0" smtClean="0"/>
              <a:t>Good practice to use </a:t>
            </a:r>
            <a:r>
              <a:rPr lang="en-US" sz="3000" dirty="0" err="1" smtClean="0">
                <a:latin typeface="Courier New" pitchFamily="49" charset="0"/>
                <a:cs typeface="Courier New" pitchFamily="49" charset="0"/>
              </a:rPr>
              <a:t>sizeof</a:t>
            </a:r>
            <a:r>
              <a:rPr lang="en-US" sz="3000" dirty="0" smtClean="0">
                <a:latin typeface="Courier New" pitchFamily="49" charset="0"/>
                <a:cs typeface="Courier New" pitchFamily="49" charset="0"/>
              </a:rPr>
              <a:t>()</a:t>
            </a:r>
            <a:r>
              <a:rPr lang="en-US" dirty="0" smtClean="0"/>
              <a:t> and typecasting</a:t>
            </a:r>
          </a:p>
          <a:p>
            <a:pPr marL="0" indent="0">
              <a:spcBef>
                <a:spcPts val="1800"/>
              </a:spcBef>
              <a:buNone/>
              <a:tabLst>
                <a:tab pos="685800" algn="l"/>
              </a:tabLst>
            </a:pPr>
            <a:r>
              <a:rPr lang="en-US" sz="2600" b="1" dirty="0">
                <a:solidFill>
                  <a:srgbClr val="FF0000"/>
                </a:solidFill>
                <a:latin typeface="Courier New" pitchFamily="49" charset="0"/>
                <a:cs typeface="Courier New" pitchFamily="49" charset="0"/>
              </a:rPr>
              <a:t>	</a:t>
            </a:r>
            <a:r>
              <a:rPr lang="en-US" sz="2600" b="1" dirty="0" err="1" smtClean="0">
                <a:solidFill>
                  <a:srgbClr val="FF0000"/>
                </a:solidFill>
                <a:latin typeface="Courier New" pitchFamily="49" charset="0"/>
                <a:cs typeface="Courier New" pitchFamily="49" charset="0"/>
              </a:rPr>
              <a:t>int</a:t>
            </a:r>
            <a:r>
              <a:rPr lang="en-US" sz="2600" b="1" dirty="0" smtClean="0">
                <a:solidFill>
                  <a:srgbClr val="FF0000"/>
                </a:solidFill>
                <a:latin typeface="Courier New" pitchFamily="49" charset="0"/>
                <a:cs typeface="Courier New" pitchFamily="49" charset="0"/>
              </a:rPr>
              <a:t> *p = (</a:t>
            </a:r>
            <a:r>
              <a:rPr lang="en-US" sz="2600" b="1" dirty="0" err="1" smtClean="0">
                <a:solidFill>
                  <a:srgbClr val="FF0000"/>
                </a:solidFill>
                <a:latin typeface="Courier New" pitchFamily="49" charset="0"/>
                <a:cs typeface="Courier New" pitchFamily="49" charset="0"/>
              </a:rPr>
              <a:t>int</a:t>
            </a:r>
            <a:r>
              <a:rPr lang="en-US" sz="2600" b="1" dirty="0" smtClean="0">
                <a:solidFill>
                  <a:srgbClr val="FF0000"/>
                </a:solidFill>
                <a:latin typeface="Courier New" pitchFamily="49" charset="0"/>
                <a:cs typeface="Courier New" pitchFamily="49" charset="0"/>
              </a:rPr>
              <a:t> *) </a:t>
            </a:r>
            <a:r>
              <a:rPr lang="en-US" sz="2600" b="1" dirty="0" err="1" smtClean="0">
                <a:solidFill>
                  <a:srgbClr val="FF0000"/>
                </a:solidFill>
                <a:latin typeface="Courier New" pitchFamily="49" charset="0"/>
                <a:cs typeface="Courier New" pitchFamily="49" charset="0"/>
              </a:rPr>
              <a:t>malloc</a:t>
            </a:r>
            <a:r>
              <a:rPr lang="en-US" sz="2600" b="1" dirty="0" smtClean="0">
                <a:solidFill>
                  <a:srgbClr val="FF0000"/>
                </a:solidFill>
                <a:latin typeface="Courier New" pitchFamily="49" charset="0"/>
                <a:cs typeface="Courier New" pitchFamily="49" charset="0"/>
              </a:rPr>
              <a:t>(n*</a:t>
            </a:r>
            <a:r>
              <a:rPr lang="en-US" sz="2600" b="1" dirty="0" err="1" smtClean="0">
                <a:solidFill>
                  <a:srgbClr val="FF0000"/>
                </a:solidFill>
                <a:latin typeface="Courier New" pitchFamily="49" charset="0"/>
                <a:cs typeface="Courier New" pitchFamily="49" charset="0"/>
              </a:rPr>
              <a:t>sizeof</a:t>
            </a:r>
            <a:r>
              <a:rPr lang="en-US" sz="2600" b="1" dirty="0" smtClean="0">
                <a:solidFill>
                  <a:srgbClr val="FF0000"/>
                </a:solidFill>
                <a:latin typeface="Courier New" pitchFamily="49" charset="0"/>
                <a:cs typeface="Courier New" pitchFamily="49" charset="0"/>
              </a:rPr>
              <a:t>(</a:t>
            </a:r>
            <a:r>
              <a:rPr lang="en-US" sz="2600" b="1" dirty="0" err="1" smtClean="0">
                <a:solidFill>
                  <a:srgbClr val="FF0000"/>
                </a:solidFill>
                <a:latin typeface="Courier New" pitchFamily="49" charset="0"/>
                <a:cs typeface="Courier New" pitchFamily="49" charset="0"/>
              </a:rPr>
              <a:t>int</a:t>
            </a:r>
            <a:r>
              <a:rPr lang="en-US" sz="2600" b="1" dirty="0" smtClean="0">
                <a:solidFill>
                  <a:srgbClr val="FF0000"/>
                </a:solidFill>
                <a:latin typeface="Courier New" pitchFamily="49" charset="0"/>
                <a:cs typeface="Courier New" pitchFamily="49" charset="0"/>
              </a:rPr>
              <a:t>));</a:t>
            </a:r>
          </a:p>
          <a:p>
            <a:pPr lvl="1">
              <a:spcBef>
                <a:spcPts val="1800"/>
              </a:spcBef>
            </a:pPr>
            <a:r>
              <a:rPr lang="en-US" sz="2600" dirty="0" err="1" smtClean="0">
                <a:latin typeface="Courier New" pitchFamily="49" charset="0"/>
                <a:cs typeface="Courier New" pitchFamily="49" charset="0"/>
              </a:rPr>
              <a:t>sizeof</a:t>
            </a:r>
            <a:r>
              <a:rPr lang="en-US" sz="2600" dirty="0" smtClean="0">
                <a:latin typeface="Courier New" pitchFamily="49" charset="0"/>
                <a:cs typeface="Courier New" pitchFamily="49" charset="0"/>
              </a:rPr>
              <a:t>()</a:t>
            </a:r>
            <a:r>
              <a:rPr lang="en-US" dirty="0" smtClean="0"/>
              <a:t> makes code more portable</a:t>
            </a:r>
          </a:p>
          <a:p>
            <a:pPr lvl="1">
              <a:spcBef>
                <a:spcPts val="1800"/>
              </a:spcBef>
            </a:pPr>
            <a:r>
              <a:rPr lang="en-US" sz="2600" dirty="0" err="1" smtClean="0">
                <a:latin typeface="Courier New" pitchFamily="49" charset="0"/>
                <a:cs typeface="Courier New" pitchFamily="49" charset="0"/>
              </a:rPr>
              <a:t>malloc</a:t>
            </a:r>
            <a:r>
              <a:rPr lang="en-US" sz="2600" dirty="0" smtClean="0">
                <a:latin typeface="Courier New" pitchFamily="49" charset="0"/>
                <a:cs typeface="Courier New" pitchFamily="49" charset="0"/>
              </a:rPr>
              <a:t>()</a:t>
            </a:r>
            <a:r>
              <a:rPr lang="en-US" dirty="0" smtClean="0"/>
              <a:t> returns  </a:t>
            </a:r>
            <a:r>
              <a:rPr lang="en-US" sz="2600" dirty="0" smtClean="0">
                <a:latin typeface="Courier New" pitchFamily="49" charset="0"/>
                <a:cs typeface="Courier New" pitchFamily="49" charset="0"/>
              </a:rPr>
              <a:t>void *</a:t>
            </a:r>
            <a:r>
              <a:rPr lang="en-US" dirty="0" smtClean="0"/>
              <a:t>, typecast will help you catch coding errors when pointer types don’t match</a:t>
            </a:r>
          </a:p>
          <a:p>
            <a:r>
              <a:rPr lang="en-US" dirty="0" smtClean="0"/>
              <a:t>Can use array or pointer syntax to access</a:t>
            </a:r>
          </a:p>
          <a:p>
            <a:r>
              <a:rPr lang="en-US" dirty="0" smtClean="0"/>
              <a:t>Make sure you don’t lose the original address</a:t>
            </a:r>
          </a:p>
          <a:p>
            <a:pPr lvl="1"/>
            <a:r>
              <a:rPr lang="en-US" sz="2600" dirty="0" smtClean="0">
                <a:latin typeface="Courier New" pitchFamily="49" charset="0"/>
                <a:cs typeface="Courier New" pitchFamily="49" charset="0"/>
              </a:rPr>
              <a:t>p++</a:t>
            </a:r>
            <a:r>
              <a:rPr lang="en-US" dirty="0" smtClean="0"/>
              <a:t> is a </a:t>
            </a:r>
            <a:r>
              <a:rPr lang="en-US" b="1" dirty="0" smtClean="0"/>
              <a:t>BAD IDEA</a:t>
            </a:r>
            <a:r>
              <a:rPr lang="en-US" dirty="0" smtClean="0"/>
              <a:t>; use a separate pointer</a:t>
            </a: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17</a:t>
            </a:fld>
            <a:endParaRPr lang="en-US"/>
          </a:p>
        </p:txBody>
      </p:sp>
    </p:spTree>
    <p:extLst>
      <p:ext uri="{BB962C8B-B14F-4D97-AF65-F5344CB8AC3E}">
        <p14:creationId xmlns:p14="http://schemas.microsoft.com/office/powerpoint/2010/main" val="257999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Releasing Memory</a:t>
            </a:r>
            <a:endParaRPr lang="en-US" dirty="0">
              <a:solidFill>
                <a:schemeClr val="accent1"/>
              </a:solidFill>
            </a:endParaRPr>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Release memory on the Heap using </a:t>
            </a:r>
            <a:r>
              <a:rPr lang="en-US" sz="3000" dirty="0" smtClean="0">
                <a:latin typeface="Courier New" pitchFamily="49" charset="0"/>
                <a:cs typeface="Courier New" pitchFamily="49" charset="0"/>
              </a:rPr>
              <a:t>free()</a:t>
            </a:r>
          </a:p>
          <a:p>
            <a:pPr lvl="1"/>
            <a:r>
              <a:rPr lang="en-US" dirty="0" smtClean="0">
                <a:latin typeface="+mj-lt"/>
                <a:cs typeface="Courier New" pitchFamily="49" charset="0"/>
              </a:rPr>
              <a:t>Memory is limited, release when done</a:t>
            </a:r>
          </a:p>
          <a:p>
            <a:r>
              <a:rPr lang="en-US" sz="3000" b="1" dirty="0" smtClean="0">
                <a:solidFill>
                  <a:srgbClr val="FF0000"/>
                </a:solidFill>
                <a:latin typeface="Courier New" pitchFamily="49" charset="0"/>
                <a:cs typeface="Courier New" pitchFamily="49" charset="0"/>
              </a:rPr>
              <a:t>free(p)</a:t>
            </a:r>
          </a:p>
          <a:p>
            <a:pPr lvl="1"/>
            <a:r>
              <a:rPr lang="en-US" dirty="0" smtClean="0"/>
              <a:t>Pass it pointer </a:t>
            </a:r>
            <a:r>
              <a:rPr lang="en-US" sz="2600" dirty="0" smtClean="0">
                <a:latin typeface="Courier New" pitchFamily="49" charset="0"/>
                <a:cs typeface="Courier New" pitchFamily="49" charset="0"/>
              </a:rPr>
              <a:t>p</a:t>
            </a:r>
            <a:r>
              <a:rPr lang="en-US" dirty="0" smtClean="0"/>
              <a:t> to beginning of allocated block; releases the whole block</a:t>
            </a:r>
          </a:p>
          <a:p>
            <a:pPr lvl="1"/>
            <a:r>
              <a:rPr lang="en-US" sz="2600" dirty="0" smtClean="0">
                <a:latin typeface="Courier New" pitchFamily="49" charset="0"/>
                <a:cs typeface="Courier New" pitchFamily="49" charset="0"/>
              </a:rPr>
              <a:t>p</a:t>
            </a:r>
            <a:r>
              <a:rPr lang="en-US" dirty="0" smtClean="0"/>
              <a:t> must be the address </a:t>
            </a:r>
            <a:r>
              <a:rPr lang="en-US" i="1" dirty="0" smtClean="0"/>
              <a:t>originally</a:t>
            </a:r>
            <a:r>
              <a:rPr lang="en-US" dirty="0" smtClean="0"/>
              <a:t> returned by </a:t>
            </a:r>
            <a:r>
              <a:rPr lang="en-US" sz="2600" dirty="0" smtClean="0">
                <a:latin typeface="Courier New" pitchFamily="49" charset="0"/>
                <a:cs typeface="Courier New" pitchFamily="49" charset="0"/>
              </a:rPr>
              <a:t>m/c/</a:t>
            </a:r>
            <a:r>
              <a:rPr lang="en-US" sz="2600" dirty="0" err="1" smtClean="0">
                <a:latin typeface="Courier New" pitchFamily="49" charset="0"/>
                <a:cs typeface="Courier New" pitchFamily="49" charset="0"/>
              </a:rPr>
              <a:t>realloc</a:t>
            </a:r>
            <a:r>
              <a:rPr lang="en-US" sz="2600" dirty="0" smtClean="0">
                <a:latin typeface="Courier New" pitchFamily="49" charset="0"/>
                <a:cs typeface="Courier New" pitchFamily="49" charset="0"/>
              </a:rPr>
              <a:t>()</a:t>
            </a:r>
            <a:r>
              <a:rPr lang="en-US" dirty="0" smtClean="0"/>
              <a:t>, otherwise throws system exception</a:t>
            </a:r>
          </a:p>
          <a:p>
            <a:pPr lvl="1"/>
            <a:r>
              <a:rPr lang="en-US" dirty="0" smtClean="0"/>
              <a:t>Don’t call </a:t>
            </a:r>
            <a:r>
              <a:rPr lang="en-US" sz="2600" dirty="0" smtClean="0">
                <a:latin typeface="Courier New" pitchFamily="49" charset="0"/>
                <a:cs typeface="Courier New" pitchFamily="49" charset="0"/>
              </a:rPr>
              <a:t>free()</a:t>
            </a:r>
            <a:r>
              <a:rPr lang="en-US" dirty="0" smtClean="0"/>
              <a:t> on a block that has already been released or on NULL</a:t>
            </a: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18</a:t>
            </a:fld>
            <a:endParaRPr lang="en-US"/>
          </a:p>
        </p:txBody>
      </p:sp>
    </p:spTree>
    <p:extLst>
      <p:ext uri="{BB962C8B-B14F-4D97-AF65-F5344CB8AC3E}">
        <p14:creationId xmlns:p14="http://schemas.microsoft.com/office/powerpoint/2010/main" val="1485896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Dynamic Memory Example</a:t>
            </a:r>
            <a:endParaRPr lang="en-US"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Need </a:t>
            </a:r>
            <a:r>
              <a:rPr lang="en-US" sz="3000" dirty="0" smtClean="0">
                <a:solidFill>
                  <a:srgbClr val="FF0000"/>
                </a:solidFill>
                <a:latin typeface="Courier New" pitchFamily="49" charset="0"/>
                <a:cs typeface="Courier New" pitchFamily="49" charset="0"/>
              </a:rPr>
              <a:t>#include &lt;</a:t>
            </a:r>
            <a:r>
              <a:rPr lang="en-US" sz="3000" dirty="0" err="1" smtClean="0">
                <a:solidFill>
                  <a:srgbClr val="FF0000"/>
                </a:solidFill>
                <a:latin typeface="Courier New" pitchFamily="49" charset="0"/>
                <a:cs typeface="Courier New" pitchFamily="49" charset="0"/>
              </a:rPr>
              <a:t>stdlib.h</a:t>
            </a:r>
            <a:r>
              <a:rPr lang="en-US" sz="3000" dirty="0" smtClean="0">
                <a:solidFill>
                  <a:srgbClr val="FF0000"/>
                </a:solidFill>
                <a:latin typeface="Courier New" pitchFamily="49" charset="0"/>
                <a:cs typeface="Courier New" pitchFamily="49" charset="0"/>
              </a:rPr>
              <a:t>&gt;</a:t>
            </a:r>
            <a:r>
              <a:rPr lang="en-US" dirty="0" smtClean="0">
                <a:solidFill>
                  <a:srgbClr val="FF0000"/>
                </a:solidFill>
              </a:rPr>
              <a:t> </a:t>
            </a:r>
          </a:p>
          <a:p>
            <a:pPr marL="0" indent="0">
              <a:spcBef>
                <a:spcPts val="1800"/>
              </a:spcBef>
              <a:buNone/>
              <a:tabLst>
                <a:tab pos="457200" algn="l"/>
              </a:tabLst>
            </a:pPr>
            <a:r>
              <a:rPr lang="en-US" sz="2400" dirty="0">
                <a:latin typeface="Courier New" pitchFamily="49" charset="0"/>
                <a:cs typeface="Courier New" pitchFamily="49" charset="0"/>
              </a:rPr>
              <a:t>	</a:t>
            </a:r>
            <a:r>
              <a:rPr lang="en-US" sz="2400" dirty="0" err="1" smtClean="0">
                <a:latin typeface="Courier New" pitchFamily="49" charset="0"/>
                <a:cs typeface="Courier New" pitchFamily="49" charset="0"/>
              </a:rPr>
              <a:t>typedef</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struct</a:t>
            </a:r>
            <a:r>
              <a:rPr lang="en-US" sz="2400" dirty="0" smtClean="0">
                <a:latin typeface="Courier New" pitchFamily="49" charset="0"/>
                <a:cs typeface="Courier New" pitchFamily="49" charset="0"/>
              </a:rPr>
              <a:t> {</a:t>
            </a:r>
          </a:p>
          <a:p>
            <a:pPr marL="0" indent="0">
              <a:buNone/>
              <a:tabLst>
                <a:tab pos="457200" algn="l"/>
                <a:tab pos="914400" algn="l"/>
              </a:tabLst>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 x;</a:t>
            </a:r>
          </a:p>
          <a:p>
            <a:pPr marL="0" indent="0">
              <a:buNone/>
              <a:tabLst>
                <a:tab pos="457200" algn="l"/>
                <a:tab pos="914400" algn="l"/>
              </a:tabLst>
            </a:pPr>
            <a:r>
              <a:rPr lang="en-US" sz="2400" dirty="0" smtClean="0">
                <a:latin typeface="Courier New" pitchFamily="49" charset="0"/>
                <a:cs typeface="Courier New" pitchFamily="49" charset="0"/>
              </a:rPr>
              <a:t>	</a:t>
            </a:r>
            <a:r>
              <a:rPr lang="en-US" sz="2400" dirty="0">
                <a:latin typeface="Courier New" pitchFamily="49" charset="0"/>
                <a:cs typeface="Courier New" pitchFamily="49" charset="0"/>
              </a:rPr>
              <a:t>	</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 y;</a:t>
            </a:r>
          </a:p>
          <a:p>
            <a:pPr marL="0" indent="0">
              <a:buNone/>
              <a:tabLst>
                <a:tab pos="457200" algn="l"/>
                <a:tab pos="914400" algn="l"/>
              </a:tabLst>
            </a:pPr>
            <a:r>
              <a:rPr lang="en-US" sz="2400" dirty="0" smtClean="0">
                <a:latin typeface="Courier New" pitchFamily="49" charset="0"/>
                <a:cs typeface="Courier New" pitchFamily="49" charset="0"/>
              </a:rPr>
              <a:t>	} point;</a:t>
            </a:r>
          </a:p>
          <a:p>
            <a:pPr marL="0" indent="0">
              <a:spcBef>
                <a:spcPts val="1800"/>
              </a:spcBef>
              <a:buNone/>
              <a:tabLst>
                <a:tab pos="457200" algn="l"/>
                <a:tab pos="914400" algn="l"/>
              </a:tabLst>
            </a:pPr>
            <a:r>
              <a:rPr lang="en-US" sz="2400" dirty="0" smtClean="0">
                <a:latin typeface="Courier New" pitchFamily="49" charset="0"/>
                <a:cs typeface="Courier New" pitchFamily="49" charset="0"/>
              </a:rPr>
              <a:t>	point *</a:t>
            </a:r>
            <a:r>
              <a:rPr lang="en-US" sz="2400" dirty="0" err="1" smtClean="0">
                <a:latin typeface="Courier New" pitchFamily="49" charset="0"/>
                <a:cs typeface="Courier New" pitchFamily="49" charset="0"/>
              </a:rPr>
              <a:t>rect</a:t>
            </a:r>
            <a:r>
              <a:rPr lang="en-US" sz="2400" dirty="0" smtClean="0">
                <a:latin typeface="Courier New" pitchFamily="49" charset="0"/>
                <a:cs typeface="Courier New" pitchFamily="49" charset="0"/>
              </a:rPr>
              <a:t>; /* opposite corners = rectangle */</a:t>
            </a:r>
          </a:p>
          <a:p>
            <a:pPr marL="0" indent="0">
              <a:buNone/>
              <a:tabLst>
                <a:tab pos="457200" algn="l"/>
                <a:tab pos="914400" algn="l"/>
              </a:tabLst>
            </a:pPr>
            <a:r>
              <a:rPr lang="en-US" sz="2400" dirty="0" smtClean="0">
                <a:latin typeface="Courier New" pitchFamily="49" charset="0"/>
                <a:cs typeface="Courier New" pitchFamily="49" charset="0"/>
              </a:rPr>
              <a:t>	...</a:t>
            </a:r>
          </a:p>
          <a:p>
            <a:pPr marL="0" indent="0">
              <a:buNone/>
              <a:tabLst>
                <a:tab pos="457200" algn="l"/>
                <a:tab pos="914400" algn="l"/>
              </a:tabLst>
            </a:pPr>
            <a:r>
              <a:rPr lang="en-US" sz="2400" dirty="0" smtClean="0">
                <a:latin typeface="Courier New" pitchFamily="49" charset="0"/>
                <a:cs typeface="Courier New" pitchFamily="49" charset="0"/>
              </a:rPr>
              <a:t>	if( !(</a:t>
            </a:r>
            <a:r>
              <a:rPr lang="en-US" sz="2400" dirty="0" err="1" smtClean="0">
                <a:latin typeface="Courier New" pitchFamily="49" charset="0"/>
                <a:cs typeface="Courier New" pitchFamily="49" charset="0"/>
              </a:rPr>
              <a:t>rect</a:t>
            </a:r>
            <a:r>
              <a:rPr lang="en-US" sz="2400" dirty="0" smtClean="0">
                <a:latin typeface="Courier New" pitchFamily="49" charset="0"/>
                <a:cs typeface="Courier New" pitchFamily="49" charset="0"/>
              </a:rPr>
              <a:t>=(point *) </a:t>
            </a:r>
            <a:r>
              <a:rPr lang="en-US" sz="2400" dirty="0" err="1" smtClean="0">
                <a:latin typeface="Courier New" pitchFamily="49" charset="0"/>
                <a:cs typeface="Courier New" pitchFamily="49" charset="0"/>
              </a:rPr>
              <a:t>malloc</a:t>
            </a:r>
            <a:r>
              <a:rPr lang="en-US" sz="2400" dirty="0" smtClean="0">
                <a:latin typeface="Courier New" pitchFamily="49" charset="0"/>
                <a:cs typeface="Courier New" pitchFamily="49" charset="0"/>
              </a:rPr>
              <a:t>(2*</a:t>
            </a:r>
            <a:r>
              <a:rPr lang="en-US" sz="2400" dirty="0" err="1" smtClean="0">
                <a:latin typeface="Courier New" pitchFamily="49" charset="0"/>
                <a:cs typeface="Courier New" pitchFamily="49" charset="0"/>
              </a:rPr>
              <a:t>sizeof</a:t>
            </a:r>
            <a:r>
              <a:rPr lang="en-US" sz="2400" dirty="0" smtClean="0">
                <a:latin typeface="Courier New" pitchFamily="49" charset="0"/>
                <a:cs typeface="Courier New" pitchFamily="49" charset="0"/>
              </a:rPr>
              <a:t>(point))) ) {</a:t>
            </a:r>
          </a:p>
          <a:p>
            <a:pPr marL="0" indent="0">
              <a:buNone/>
              <a:tabLst>
                <a:tab pos="457200" algn="l"/>
                <a:tab pos="914400" algn="l"/>
              </a:tabLst>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printf</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nOut</a:t>
            </a:r>
            <a:r>
              <a:rPr lang="en-US" sz="2400" dirty="0" smtClean="0">
                <a:latin typeface="Courier New" pitchFamily="49" charset="0"/>
                <a:cs typeface="Courier New" pitchFamily="49" charset="0"/>
              </a:rPr>
              <a:t> of memory!\n”);</a:t>
            </a:r>
            <a:endParaRPr lang="en-US" sz="2400" dirty="0">
              <a:latin typeface="Courier New" pitchFamily="49" charset="0"/>
              <a:cs typeface="Courier New" pitchFamily="49" charset="0"/>
            </a:endParaRPr>
          </a:p>
          <a:p>
            <a:pPr marL="0" indent="0">
              <a:buNone/>
              <a:tabLst>
                <a:tab pos="457200" algn="l"/>
                <a:tab pos="914400" algn="l"/>
              </a:tabLst>
            </a:pPr>
            <a:r>
              <a:rPr lang="en-US" sz="2400" dirty="0" smtClean="0">
                <a:latin typeface="Courier New" pitchFamily="49" charset="0"/>
                <a:cs typeface="Courier New" pitchFamily="49" charset="0"/>
              </a:rPr>
              <a:t>		exit(1);</a:t>
            </a:r>
          </a:p>
          <a:p>
            <a:pPr marL="0" indent="0">
              <a:buNone/>
              <a:tabLst>
                <a:tab pos="457200" algn="l"/>
                <a:tab pos="914400" algn="l"/>
              </a:tabLst>
            </a:pPr>
            <a:r>
              <a:rPr lang="en-US" sz="2400" dirty="0" smtClean="0">
                <a:latin typeface="Courier New" pitchFamily="49" charset="0"/>
                <a:cs typeface="Courier New" pitchFamily="49" charset="0"/>
              </a:rPr>
              <a:t>	}</a:t>
            </a:r>
          </a:p>
          <a:p>
            <a:pPr marL="0" indent="0">
              <a:buNone/>
              <a:tabLst>
                <a:tab pos="457200" algn="l"/>
                <a:tab pos="914400" algn="l"/>
              </a:tabLst>
            </a:pPr>
            <a:r>
              <a:rPr lang="en-US" sz="2400" dirty="0" smtClean="0">
                <a:latin typeface="Courier New" pitchFamily="49" charset="0"/>
                <a:cs typeface="Courier New" pitchFamily="49" charset="0"/>
              </a:rPr>
              <a:t>	...</a:t>
            </a:r>
          </a:p>
          <a:p>
            <a:pPr marL="0" indent="0">
              <a:buNone/>
              <a:tabLst>
                <a:tab pos="457200" algn="l"/>
                <a:tab pos="914400" algn="l"/>
              </a:tabLst>
            </a:pPr>
            <a:r>
              <a:rPr lang="en-US" sz="2400" dirty="0" smtClean="0">
                <a:latin typeface="Courier New" pitchFamily="49" charset="0"/>
                <a:cs typeface="Courier New" pitchFamily="49" charset="0"/>
              </a:rPr>
              <a:t>	free(</a:t>
            </a:r>
            <a:r>
              <a:rPr lang="en-US" sz="2400" dirty="0" err="1" smtClean="0">
                <a:latin typeface="Courier New" pitchFamily="49" charset="0"/>
                <a:cs typeface="Courier New" pitchFamily="49" charset="0"/>
              </a:rPr>
              <a:t>rect</a:t>
            </a:r>
            <a:r>
              <a:rPr lang="en-US" sz="2400" dirty="0" smtClean="0">
                <a:latin typeface="Courier New" pitchFamily="49" charset="0"/>
                <a:cs typeface="Courier New" pitchFamily="49" charset="0"/>
              </a:rPr>
              <a:t>);</a:t>
            </a:r>
          </a:p>
          <a:p>
            <a:pPr marL="0" indent="0">
              <a:buNone/>
            </a:pP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19</a:t>
            </a:fld>
            <a:endParaRPr lang="en-US"/>
          </a:p>
        </p:txBody>
      </p:sp>
      <p:grpSp>
        <p:nvGrpSpPr>
          <p:cNvPr id="20" name="Group 19"/>
          <p:cNvGrpSpPr/>
          <p:nvPr/>
        </p:nvGrpSpPr>
        <p:grpSpPr>
          <a:xfrm>
            <a:off x="6248400" y="4800600"/>
            <a:ext cx="2590800" cy="905313"/>
            <a:chOff x="6248400" y="4800600"/>
            <a:chExt cx="2590800" cy="905313"/>
          </a:xfrm>
        </p:grpSpPr>
        <p:cxnSp>
          <p:nvCxnSpPr>
            <p:cNvPr id="8" name="Straight Arrow Connector 7"/>
            <p:cNvCxnSpPr/>
            <p:nvPr/>
          </p:nvCxnSpPr>
          <p:spPr>
            <a:xfrm flipH="1" flipV="1">
              <a:off x="6248400" y="4800600"/>
              <a:ext cx="685800" cy="304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934200" y="4998027"/>
              <a:ext cx="1905000" cy="707886"/>
            </a:xfrm>
            <a:prstGeom prst="rect">
              <a:avLst/>
            </a:prstGeom>
            <a:noFill/>
          </p:spPr>
          <p:txBody>
            <a:bodyPr wrap="square" rtlCol="0">
              <a:spAutoFit/>
            </a:bodyPr>
            <a:lstStyle/>
            <a:p>
              <a:r>
                <a:rPr lang="en-US" sz="2000" dirty="0" smtClean="0">
                  <a:solidFill>
                    <a:srgbClr val="FF0000"/>
                  </a:solidFill>
                </a:rPr>
                <a:t>Check for returned NULL</a:t>
              </a:r>
              <a:endParaRPr lang="en-US" sz="2000" dirty="0">
                <a:solidFill>
                  <a:srgbClr val="FF0000"/>
                </a:solidFill>
              </a:endParaRPr>
            </a:p>
          </p:txBody>
        </p:sp>
      </p:grpSp>
      <p:grpSp>
        <p:nvGrpSpPr>
          <p:cNvPr id="21" name="Group 20"/>
          <p:cNvGrpSpPr/>
          <p:nvPr/>
        </p:nvGrpSpPr>
        <p:grpSpPr>
          <a:xfrm>
            <a:off x="1600200" y="5751576"/>
            <a:ext cx="6134100" cy="400110"/>
            <a:chOff x="1600200" y="5751576"/>
            <a:chExt cx="6134100" cy="400110"/>
          </a:xfrm>
        </p:grpSpPr>
        <p:cxnSp>
          <p:nvCxnSpPr>
            <p:cNvPr id="12" name="Straight Arrow Connector 11"/>
            <p:cNvCxnSpPr/>
            <p:nvPr/>
          </p:nvCxnSpPr>
          <p:spPr>
            <a:xfrm flipH="1">
              <a:off x="1600200" y="5943600"/>
              <a:ext cx="1149927"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50126" y="5751576"/>
              <a:ext cx="4984174" cy="400110"/>
            </a:xfrm>
            <a:prstGeom prst="rect">
              <a:avLst/>
            </a:prstGeom>
            <a:noFill/>
          </p:spPr>
          <p:txBody>
            <a:bodyPr wrap="square" rtlCol="0">
              <a:spAutoFit/>
            </a:bodyPr>
            <a:lstStyle/>
            <a:p>
              <a:r>
                <a:rPr lang="en-US" sz="2000" dirty="0" smtClean="0">
                  <a:solidFill>
                    <a:srgbClr val="FF0000"/>
                  </a:solidFill>
                </a:rPr>
                <a:t>Do NOT change </a:t>
              </a:r>
              <a:r>
                <a:rPr lang="en-US" dirty="0" err="1" smtClean="0">
                  <a:solidFill>
                    <a:srgbClr val="FF0000"/>
                  </a:solidFill>
                  <a:latin typeface="Courier New" pitchFamily="49" charset="0"/>
                  <a:cs typeface="Courier New" pitchFamily="49" charset="0"/>
                </a:rPr>
                <a:t>rect</a:t>
              </a:r>
              <a:r>
                <a:rPr lang="en-US" sz="2000" dirty="0" smtClean="0">
                  <a:solidFill>
                    <a:srgbClr val="FF0000"/>
                  </a:solidFill>
                </a:rPr>
                <a:t> during this time!!!</a:t>
              </a:r>
              <a:endParaRPr lang="en-US" sz="2000" dirty="0">
                <a:solidFill>
                  <a:srgbClr val="FF0000"/>
                </a:solidFill>
              </a:endParaRPr>
            </a:p>
          </p:txBody>
        </p:sp>
      </p:grpSp>
    </p:spTree>
    <p:extLst>
      <p:ext uri="{BB962C8B-B14F-4D97-AF65-F5344CB8AC3E}">
        <p14:creationId xmlns:p14="http://schemas.microsoft.com/office/powerpoint/2010/main" val="4244349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solidFill>
                  <a:schemeClr val="accent1"/>
                </a:solidFill>
              </a:rPr>
              <a:t>Review of Last Lecture</a:t>
            </a:r>
            <a:endParaRPr lang="en-US" dirty="0">
              <a:solidFill>
                <a:schemeClr val="accent1"/>
              </a:solidFill>
            </a:endParaRPr>
          </a:p>
        </p:txBody>
      </p:sp>
      <p:sp>
        <p:nvSpPr>
          <p:cNvPr id="54275" name="Rectangle 3"/>
          <p:cNvSpPr>
            <a:spLocks noGrp="1" noChangeArrowheads="1"/>
          </p:cNvSpPr>
          <p:nvPr>
            <p:ph idx="1"/>
          </p:nvPr>
        </p:nvSpPr>
        <p:spPr>
          <a:xfrm>
            <a:off x="457200" y="1600200"/>
            <a:ext cx="8229600" cy="4811486"/>
          </a:xfrm>
        </p:spPr>
        <p:txBody>
          <a:bodyPr>
            <a:normAutofit/>
          </a:bodyPr>
          <a:lstStyle/>
          <a:p>
            <a:r>
              <a:rPr lang="en-US" dirty="0" smtClean="0"/>
              <a:t>Arrays</a:t>
            </a:r>
            <a:endParaRPr lang="en-US" dirty="0"/>
          </a:p>
          <a:p>
            <a:pPr lvl="1"/>
            <a:r>
              <a:rPr lang="en-US" sz="2700" dirty="0" smtClean="0"/>
              <a:t>Traverse using pointer </a:t>
            </a:r>
            <a:r>
              <a:rPr lang="en-US" sz="2700" dirty="0"/>
              <a:t>or array </a:t>
            </a:r>
            <a:r>
              <a:rPr lang="en-US" sz="2700" dirty="0" smtClean="0"/>
              <a:t>syntax</a:t>
            </a:r>
          </a:p>
          <a:p>
            <a:pPr lvl="1"/>
            <a:r>
              <a:rPr lang="en-US" sz="2700" dirty="0" smtClean="0"/>
              <a:t>If characters, call them “strings” and null-terminate</a:t>
            </a:r>
            <a:endParaRPr lang="en-US" sz="2700" dirty="0"/>
          </a:p>
          <a:p>
            <a:r>
              <a:rPr lang="en-US" dirty="0" smtClean="0"/>
              <a:t>Pointer </a:t>
            </a:r>
            <a:r>
              <a:rPr lang="en-US" dirty="0"/>
              <a:t>arithmetic moves the pointer by the size of the thing it’s pointing </a:t>
            </a:r>
            <a:r>
              <a:rPr lang="en-US" dirty="0" smtClean="0"/>
              <a:t>to</a:t>
            </a:r>
          </a:p>
          <a:p>
            <a:pPr lvl="1"/>
            <a:r>
              <a:rPr lang="en-US" dirty="0" smtClean="0"/>
              <a:t>C accommodates for pointing to </a:t>
            </a:r>
            <a:r>
              <a:rPr lang="en-US" dirty="0" err="1" smtClean="0"/>
              <a:t>structs</a:t>
            </a:r>
            <a:r>
              <a:rPr lang="en-US" dirty="0" smtClean="0"/>
              <a:t> and pointers</a:t>
            </a:r>
          </a:p>
          <a:p>
            <a:r>
              <a:rPr lang="en-US" dirty="0" smtClean="0"/>
              <a:t>From Discussion:  Bit-masking</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6" name="Footer Placeholder 5"/>
          <p:cNvSpPr>
            <a:spLocks noGrp="1"/>
          </p:cNvSpPr>
          <p:nvPr>
            <p:ph type="ftr" sz="quarter" idx="11"/>
          </p:nvPr>
        </p:nvSpPr>
        <p:spPr/>
        <p:txBody>
          <a:bodyPr/>
          <a:lstStyle/>
          <a:p>
            <a:r>
              <a:rPr lang="en-US" smtClean="0"/>
              <a:t>Summer 2013 -- Lecture #4</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a:t>
            </a:fld>
            <a:endParaRPr lang="en-US"/>
          </a:p>
        </p:txBody>
      </p:sp>
    </p:spTree>
    <p:extLst>
      <p:ext uri="{BB962C8B-B14F-4D97-AF65-F5344CB8AC3E}">
        <p14:creationId xmlns:p14="http://schemas.microsoft.com/office/powerpoint/2010/main" val="796644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463039"/>
            <a:ext cx="8229600" cy="5262979"/>
          </a:xfrm>
          <a:prstGeom prst="rect">
            <a:avLst/>
          </a:prstGeom>
          <a:noFill/>
        </p:spPr>
        <p:txBody>
          <a:bodyPr wrap="square" rtlCol="0">
            <a:spAutoFit/>
          </a:bodyPr>
          <a:lstStyle/>
          <a:p>
            <a:r>
              <a:rPr lang="en-US" sz="2400" dirty="0" smtClean="0">
                <a:solidFill>
                  <a:srgbClr val="FF0000"/>
                </a:solidFill>
                <a:latin typeface="Courier New"/>
                <a:cs typeface="Courier New"/>
              </a:rPr>
              <a:t>1</a:t>
            </a:r>
            <a:r>
              <a:rPr lang="en-US" sz="2400" dirty="0" smtClean="0">
                <a:latin typeface="Courier New"/>
                <a:cs typeface="Courier New"/>
              </a:rPr>
              <a:t>  #define N 3</a:t>
            </a:r>
          </a:p>
          <a:p>
            <a:r>
              <a:rPr lang="en-US" sz="2400" dirty="0" smtClean="0">
                <a:solidFill>
                  <a:srgbClr val="FF0000"/>
                </a:solidFill>
                <a:latin typeface="Courier New"/>
                <a:cs typeface="Courier New"/>
              </a:rPr>
              <a:t>2</a:t>
            </a:r>
            <a:r>
              <a:rPr lang="en-US" sz="2400" dirty="0" smtClean="0">
                <a:latin typeface="Courier New"/>
                <a:cs typeface="Courier New"/>
              </a:rPr>
              <a:t>  </a:t>
            </a:r>
            <a:r>
              <a:rPr lang="en-US" sz="2400" dirty="0" err="1" smtClean="0">
                <a:latin typeface="Courier New"/>
                <a:cs typeface="Courier New"/>
              </a:rPr>
              <a:t>int</a:t>
            </a:r>
            <a:r>
              <a:rPr lang="en-US" sz="2400" dirty="0" smtClean="0">
                <a:latin typeface="Courier New"/>
                <a:cs typeface="Courier New"/>
              </a:rPr>
              <a:t> *</a:t>
            </a:r>
            <a:r>
              <a:rPr lang="en-US" sz="2400" dirty="0" err="1" smtClean="0">
                <a:latin typeface="Courier New"/>
                <a:cs typeface="Courier New"/>
              </a:rPr>
              <a:t>makeArray</a:t>
            </a:r>
            <a:r>
              <a:rPr lang="en-US" sz="2400" dirty="0" smtClean="0">
                <a:latin typeface="Courier New"/>
                <a:cs typeface="Courier New"/>
              </a:rPr>
              <a:t>(</a:t>
            </a:r>
            <a:r>
              <a:rPr lang="en-US" sz="2400" dirty="0" err="1" smtClean="0">
                <a:latin typeface="Courier New"/>
                <a:cs typeface="Courier New"/>
              </a:rPr>
              <a:t>int</a:t>
            </a:r>
            <a:r>
              <a:rPr lang="en-US" sz="2400" dirty="0" smtClean="0">
                <a:latin typeface="Courier New"/>
                <a:cs typeface="Courier New"/>
              </a:rPr>
              <a:t> n) {</a:t>
            </a:r>
          </a:p>
          <a:p>
            <a:r>
              <a:rPr lang="en-US" sz="2400" dirty="0" smtClean="0">
                <a:solidFill>
                  <a:srgbClr val="FF0000"/>
                </a:solidFill>
                <a:latin typeface="Courier New"/>
                <a:cs typeface="Courier New"/>
              </a:rPr>
              <a:t>3</a:t>
            </a:r>
            <a:r>
              <a:rPr lang="en-US" sz="2400" dirty="0" smtClean="0">
                <a:latin typeface="Courier New"/>
                <a:cs typeface="Courier New"/>
              </a:rPr>
              <a:t>    </a:t>
            </a:r>
            <a:r>
              <a:rPr lang="en-US" sz="2400" dirty="0" err="1" smtClean="0">
                <a:latin typeface="Courier New"/>
                <a:cs typeface="Courier New"/>
              </a:rPr>
              <a:t>int</a:t>
            </a:r>
            <a:r>
              <a:rPr lang="en-US" sz="2400" dirty="0" smtClean="0">
                <a:latin typeface="Courier New"/>
                <a:cs typeface="Courier New"/>
              </a:rPr>
              <a:t> *</a:t>
            </a:r>
            <a:r>
              <a:rPr lang="en-US" sz="2400" dirty="0" err="1" smtClean="0">
                <a:latin typeface="Courier New"/>
                <a:cs typeface="Courier New"/>
              </a:rPr>
              <a:t>ar</a:t>
            </a:r>
            <a:r>
              <a:rPr lang="en-US" sz="2400" dirty="0" smtClean="0">
                <a:latin typeface="Courier New"/>
                <a:cs typeface="Courier New"/>
              </a:rPr>
              <a:t>;</a:t>
            </a:r>
          </a:p>
          <a:p>
            <a:r>
              <a:rPr lang="en-US" sz="2400" dirty="0" smtClean="0">
                <a:solidFill>
                  <a:srgbClr val="FF0000"/>
                </a:solidFill>
                <a:latin typeface="Courier New"/>
                <a:cs typeface="Courier New"/>
              </a:rPr>
              <a:t>4</a:t>
            </a:r>
            <a:r>
              <a:rPr lang="en-US" sz="2400" dirty="0" smtClean="0">
                <a:latin typeface="Courier New"/>
                <a:cs typeface="Courier New"/>
              </a:rPr>
              <a:t>    </a:t>
            </a:r>
            <a:r>
              <a:rPr lang="en-US" sz="2400" dirty="0" err="1" smtClean="0">
                <a:latin typeface="Courier New"/>
                <a:cs typeface="Courier New"/>
              </a:rPr>
              <a:t>ar</a:t>
            </a:r>
            <a:r>
              <a:rPr lang="en-US" sz="2400" dirty="0" smtClean="0">
                <a:latin typeface="Courier New"/>
                <a:cs typeface="Courier New"/>
              </a:rPr>
              <a:t> = (</a:t>
            </a:r>
            <a:r>
              <a:rPr lang="en-US" sz="2400" dirty="0" err="1" smtClean="0">
                <a:latin typeface="Courier New"/>
                <a:cs typeface="Courier New"/>
              </a:rPr>
              <a:t>int</a:t>
            </a:r>
            <a:r>
              <a:rPr lang="en-US" sz="2400" dirty="0" smtClean="0">
                <a:latin typeface="Courier New"/>
                <a:cs typeface="Courier New"/>
              </a:rPr>
              <a:t> *) </a:t>
            </a:r>
            <a:r>
              <a:rPr lang="en-US" sz="2400" dirty="0" err="1" smtClean="0">
                <a:latin typeface="Courier New"/>
                <a:cs typeface="Courier New"/>
              </a:rPr>
              <a:t>malloc</a:t>
            </a:r>
            <a:r>
              <a:rPr lang="en-US" sz="2400" dirty="0" smtClean="0">
                <a:latin typeface="Courier New"/>
                <a:cs typeface="Courier New"/>
              </a:rPr>
              <a:t>(n);</a:t>
            </a:r>
          </a:p>
          <a:p>
            <a:r>
              <a:rPr lang="en-US" sz="2400" dirty="0" smtClean="0">
                <a:solidFill>
                  <a:srgbClr val="FF0000"/>
                </a:solidFill>
                <a:latin typeface="Courier New"/>
                <a:cs typeface="Courier New"/>
              </a:rPr>
              <a:t>5</a:t>
            </a:r>
            <a:r>
              <a:rPr lang="en-US" sz="2400" dirty="0" smtClean="0">
                <a:latin typeface="Courier New"/>
                <a:cs typeface="Courier New"/>
              </a:rPr>
              <a:t>    return </a:t>
            </a:r>
            <a:r>
              <a:rPr lang="en-US" sz="2400" dirty="0" err="1" smtClean="0">
                <a:latin typeface="Courier New"/>
                <a:cs typeface="Courier New"/>
              </a:rPr>
              <a:t>ar</a:t>
            </a:r>
            <a:r>
              <a:rPr lang="en-US" sz="2400" dirty="0" smtClean="0">
                <a:latin typeface="Courier New"/>
                <a:cs typeface="Courier New"/>
              </a:rPr>
              <a:t>;</a:t>
            </a:r>
          </a:p>
          <a:p>
            <a:r>
              <a:rPr lang="en-US" sz="2400" dirty="0" smtClean="0">
                <a:solidFill>
                  <a:srgbClr val="FF0000"/>
                </a:solidFill>
                <a:latin typeface="Courier New"/>
                <a:cs typeface="Courier New"/>
              </a:rPr>
              <a:t>6</a:t>
            </a:r>
            <a:r>
              <a:rPr lang="en-US" sz="2400" dirty="0" smtClean="0">
                <a:latin typeface="Courier New"/>
                <a:cs typeface="Courier New"/>
              </a:rPr>
              <a:t>  }</a:t>
            </a:r>
          </a:p>
          <a:p>
            <a:r>
              <a:rPr lang="en-US" sz="2400" dirty="0" smtClean="0">
                <a:solidFill>
                  <a:srgbClr val="FF0000"/>
                </a:solidFill>
                <a:latin typeface="Courier New"/>
                <a:cs typeface="Courier New"/>
              </a:rPr>
              <a:t>7</a:t>
            </a:r>
            <a:r>
              <a:rPr lang="en-US" sz="2400" dirty="0" smtClean="0">
                <a:latin typeface="Courier New"/>
                <a:cs typeface="Courier New"/>
              </a:rPr>
              <a:t>  void main() {</a:t>
            </a:r>
          </a:p>
          <a:p>
            <a:r>
              <a:rPr lang="en-US" sz="2400" dirty="0" smtClean="0">
                <a:solidFill>
                  <a:srgbClr val="FF0000"/>
                </a:solidFill>
                <a:latin typeface="Courier New"/>
                <a:cs typeface="Courier New"/>
              </a:rPr>
              <a:t>8</a:t>
            </a:r>
            <a:r>
              <a:rPr lang="en-US" sz="2400" dirty="0" smtClean="0">
                <a:latin typeface="Courier New"/>
                <a:cs typeface="Courier New"/>
              </a:rPr>
              <a:t>    </a:t>
            </a:r>
            <a:r>
              <a:rPr lang="en-US" sz="2400" dirty="0" err="1" smtClean="0">
                <a:latin typeface="Courier New"/>
                <a:cs typeface="Courier New"/>
              </a:rPr>
              <a:t>int</a:t>
            </a:r>
            <a:r>
              <a:rPr lang="en-US" sz="2400" dirty="0" smtClean="0">
                <a:latin typeface="Courier New"/>
                <a:cs typeface="Courier New"/>
              </a:rPr>
              <a:t> </a:t>
            </a:r>
            <a:r>
              <a:rPr lang="en-US" sz="2400" dirty="0" err="1" smtClean="0">
                <a:latin typeface="Courier New"/>
                <a:cs typeface="Courier New"/>
              </a:rPr>
              <a:t>i</a:t>
            </a:r>
            <a:r>
              <a:rPr lang="en-US" sz="2400" dirty="0" smtClean="0">
                <a:latin typeface="Courier New"/>
                <a:cs typeface="Courier New"/>
              </a:rPr>
              <a:t>,*a = </a:t>
            </a:r>
            <a:r>
              <a:rPr lang="en-US" sz="2400" dirty="0" err="1" smtClean="0">
                <a:latin typeface="Courier New"/>
                <a:cs typeface="Courier New"/>
              </a:rPr>
              <a:t>makeArray</a:t>
            </a:r>
            <a:r>
              <a:rPr lang="en-US" sz="2400" dirty="0" smtClean="0">
                <a:latin typeface="Courier New"/>
                <a:cs typeface="Courier New"/>
              </a:rPr>
              <a:t>(N);</a:t>
            </a:r>
          </a:p>
          <a:p>
            <a:r>
              <a:rPr lang="en-US" sz="2400" dirty="0" smtClean="0">
                <a:solidFill>
                  <a:srgbClr val="FF0000"/>
                </a:solidFill>
                <a:latin typeface="Courier New"/>
                <a:cs typeface="Courier New"/>
              </a:rPr>
              <a:t>9</a:t>
            </a:r>
            <a:r>
              <a:rPr lang="en-US" sz="2400" dirty="0" smtClean="0">
                <a:latin typeface="Courier New"/>
                <a:cs typeface="Courier New"/>
              </a:rPr>
              <a:t>    for(</a:t>
            </a:r>
            <a:r>
              <a:rPr lang="en-US" sz="2400" dirty="0" err="1" smtClean="0">
                <a:latin typeface="Courier New"/>
                <a:cs typeface="Courier New"/>
              </a:rPr>
              <a:t>i</a:t>
            </a:r>
            <a:r>
              <a:rPr lang="en-US" sz="2400" dirty="0" smtClean="0">
                <a:latin typeface="Courier New"/>
                <a:cs typeface="Courier New"/>
              </a:rPr>
              <a:t>=0; </a:t>
            </a:r>
            <a:r>
              <a:rPr lang="en-US" sz="2400" dirty="0" err="1" smtClean="0">
                <a:latin typeface="Courier New"/>
                <a:cs typeface="Courier New"/>
              </a:rPr>
              <a:t>i</a:t>
            </a:r>
            <a:r>
              <a:rPr lang="en-US" sz="2400" dirty="0" smtClean="0">
                <a:latin typeface="Courier New"/>
                <a:cs typeface="Courier New"/>
              </a:rPr>
              <a:t>&lt;N; </a:t>
            </a:r>
            <a:r>
              <a:rPr lang="en-US" sz="2400" dirty="0" err="1" smtClean="0">
                <a:latin typeface="Courier New"/>
                <a:cs typeface="Courier New"/>
              </a:rPr>
              <a:t>i</a:t>
            </a:r>
            <a:r>
              <a:rPr lang="en-US" sz="2400" dirty="0" smtClean="0">
                <a:latin typeface="Courier New"/>
                <a:cs typeface="Courier New"/>
              </a:rPr>
              <a:t>++)</a:t>
            </a:r>
          </a:p>
          <a:p>
            <a:r>
              <a:rPr lang="en-US" sz="2400" dirty="0" smtClean="0">
                <a:solidFill>
                  <a:srgbClr val="FF0000"/>
                </a:solidFill>
                <a:latin typeface="Courier New"/>
                <a:cs typeface="Courier New"/>
              </a:rPr>
              <a:t>10</a:t>
            </a:r>
            <a:r>
              <a:rPr lang="en-US" sz="2400" dirty="0" smtClean="0">
                <a:latin typeface="Courier New"/>
                <a:cs typeface="Courier New"/>
              </a:rPr>
              <a:t>     *a++ = </a:t>
            </a:r>
            <a:r>
              <a:rPr lang="en-US" sz="2400" dirty="0" err="1" smtClean="0">
                <a:latin typeface="Courier New"/>
                <a:cs typeface="Courier New"/>
              </a:rPr>
              <a:t>i</a:t>
            </a:r>
            <a:r>
              <a:rPr lang="en-US" sz="2400" dirty="0" smtClean="0">
                <a:latin typeface="Courier New"/>
                <a:cs typeface="Courier New"/>
              </a:rPr>
              <a:t>;</a:t>
            </a:r>
          </a:p>
          <a:p>
            <a:r>
              <a:rPr lang="en-US" sz="2400" dirty="0" smtClean="0">
                <a:solidFill>
                  <a:srgbClr val="FF0000"/>
                </a:solidFill>
                <a:latin typeface="Courier New"/>
                <a:cs typeface="Courier New"/>
              </a:rPr>
              <a:t>11</a:t>
            </a:r>
            <a:r>
              <a:rPr lang="en-US" sz="2400" dirty="0" smtClean="0">
                <a:latin typeface="Courier New"/>
                <a:cs typeface="Courier New"/>
              </a:rPr>
              <a:t>   </a:t>
            </a:r>
            <a:r>
              <a:rPr lang="en-US" sz="2400" dirty="0" err="1" smtClean="0">
                <a:latin typeface="Courier New"/>
                <a:cs typeface="Courier New"/>
              </a:rPr>
              <a:t>printf</a:t>
            </a:r>
            <a:r>
              <a:rPr lang="en-US" sz="2400" dirty="0" smtClean="0">
                <a:latin typeface="Courier New"/>
                <a:cs typeface="Courier New"/>
              </a:rPr>
              <a:t>(“a[] =  </a:t>
            </a:r>
            <a:br>
              <a:rPr lang="en-US" sz="2400" dirty="0" smtClean="0">
                <a:latin typeface="Courier New"/>
                <a:cs typeface="Courier New"/>
              </a:rPr>
            </a:br>
            <a:r>
              <a:rPr lang="en-US" sz="2400" dirty="0" smtClean="0">
                <a:latin typeface="Courier New"/>
                <a:cs typeface="Courier New"/>
              </a:rPr>
              <a:t>       {%</a:t>
            </a:r>
            <a:r>
              <a:rPr lang="en-US" sz="2400" dirty="0" err="1" smtClean="0">
                <a:latin typeface="Courier New"/>
                <a:cs typeface="Courier New"/>
              </a:rPr>
              <a:t>i,%i,%i</a:t>
            </a:r>
            <a:r>
              <a:rPr lang="en-US" sz="2400" dirty="0" smtClean="0">
                <a:latin typeface="Courier New"/>
                <a:cs typeface="Courier New"/>
              </a:rPr>
              <a:t>}”,a[0],a[1],a[2]);</a:t>
            </a:r>
          </a:p>
          <a:p>
            <a:r>
              <a:rPr lang="en-US" sz="2400" dirty="0" smtClean="0">
                <a:solidFill>
                  <a:srgbClr val="FF0000"/>
                </a:solidFill>
                <a:latin typeface="Courier New"/>
                <a:cs typeface="Courier New"/>
              </a:rPr>
              <a:t>12</a:t>
            </a:r>
            <a:r>
              <a:rPr lang="en-US" sz="2400" dirty="0" smtClean="0">
                <a:latin typeface="Courier New"/>
                <a:cs typeface="Courier New"/>
              </a:rPr>
              <a:t>   free(a);</a:t>
            </a:r>
          </a:p>
          <a:p>
            <a:r>
              <a:rPr lang="en-US" sz="2400" dirty="0" smtClean="0">
                <a:solidFill>
                  <a:srgbClr val="FF0000"/>
                </a:solidFill>
                <a:latin typeface="Courier New"/>
                <a:cs typeface="Courier New"/>
              </a:rPr>
              <a:t>13</a:t>
            </a:r>
            <a:r>
              <a:rPr lang="en-US" sz="2400" dirty="0" smtClean="0">
                <a:latin typeface="Courier New"/>
                <a:cs typeface="Courier New"/>
              </a:rPr>
              <a:t> }</a:t>
            </a:r>
          </a:p>
        </p:txBody>
      </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20</a:t>
            </a:fld>
            <a:endParaRPr lang="en-US" dirty="0" smtClean="0"/>
          </a:p>
        </p:txBody>
      </p:sp>
      <p:sp>
        <p:nvSpPr>
          <p:cNvPr id="53258" name="TextBox 12"/>
          <p:cNvSpPr txBox="1">
            <a:spLocks noChangeArrowheads="1"/>
          </p:cNvSpPr>
          <p:nvPr/>
        </p:nvSpPr>
        <p:spPr bwMode="auto">
          <a:xfrm>
            <a:off x="457200" y="482600"/>
            <a:ext cx="8458200" cy="954107"/>
          </a:xfrm>
          <a:prstGeom prst="rect">
            <a:avLst/>
          </a:prstGeom>
          <a:noFill/>
          <a:ln w="9525">
            <a:noFill/>
            <a:miter lim="800000"/>
            <a:headEnd/>
            <a:tailEnd/>
          </a:ln>
        </p:spPr>
        <p:txBody>
          <a:bodyPr wrap="square">
            <a:prstTxWarp prst="textNoShape">
              <a:avLst/>
            </a:prstTxWarp>
            <a:spAutoFit/>
          </a:bodyPr>
          <a:lstStyle/>
          <a:p>
            <a:r>
              <a:rPr lang="en-US" sz="2800" b="1" dirty="0" smtClean="0">
                <a:solidFill>
                  <a:srgbClr val="000000"/>
                </a:solidFill>
              </a:rPr>
              <a:t>Question:  </a:t>
            </a:r>
            <a:r>
              <a:rPr lang="en-US" sz="2800" dirty="0" smtClean="0">
                <a:solidFill>
                  <a:srgbClr val="000000"/>
                </a:solidFill>
              </a:rPr>
              <a:t>Want output: a[] = {0,1,2} with no errors.</a:t>
            </a:r>
          </a:p>
          <a:p>
            <a:r>
              <a:rPr lang="en-US" sz="2800" dirty="0" smtClean="0">
                <a:solidFill>
                  <a:srgbClr val="000000"/>
                </a:solidFill>
              </a:rPr>
              <a:t>Which lines do we need to change?</a:t>
            </a:r>
            <a:endParaRPr lang="en-US" sz="2800" dirty="0">
              <a:solidFill>
                <a:srgbClr val="000000"/>
              </a:solidFill>
            </a:endParaRPr>
          </a:p>
        </p:txBody>
      </p:sp>
      <p:grpSp>
        <p:nvGrpSpPr>
          <p:cNvPr id="18" name="Group 10"/>
          <p:cNvGrpSpPr>
            <a:grpSpLocks/>
          </p:cNvGrpSpPr>
          <p:nvPr/>
        </p:nvGrpSpPr>
        <p:grpSpPr bwMode="auto">
          <a:xfrm>
            <a:off x="6858000" y="1600205"/>
            <a:ext cx="1965440" cy="521209"/>
            <a:chOff x="869214" y="1743728"/>
            <a:chExt cx="1965378" cy="390913"/>
          </a:xfrm>
        </p:grpSpPr>
        <p:sp>
          <p:nvSpPr>
            <p:cNvPr id="29" name="TextBox 2"/>
            <p:cNvSpPr txBox="1">
              <a:spLocks noChangeArrowheads="1"/>
            </p:cNvSpPr>
            <p:nvPr/>
          </p:nvSpPr>
          <p:spPr bwMode="auto">
            <a:xfrm>
              <a:off x="1371598" y="1743728"/>
              <a:ext cx="1462994" cy="390913"/>
            </a:xfrm>
            <a:prstGeom prst="rect">
              <a:avLst/>
            </a:prstGeom>
            <a:noFill/>
            <a:ln w="9525">
              <a:noFill/>
              <a:miter lim="800000"/>
              <a:headEnd/>
              <a:tailEnd/>
            </a:ln>
          </p:spPr>
          <p:txBody>
            <a:bodyPr>
              <a:prstTxWarp prst="textNoShape">
                <a:avLst/>
              </a:prstTxWarp>
              <a:spAutoFit/>
            </a:bodyPr>
            <a:lstStyle/>
            <a:p>
              <a:r>
                <a:rPr lang="en-US" sz="2800" b="1" dirty="0" smtClean="0">
                  <a:solidFill>
                    <a:srgbClr val="FF8000"/>
                  </a:solidFill>
                </a:rPr>
                <a:t>4, 12</a:t>
              </a:r>
              <a:endParaRPr lang="en-US" sz="2800" b="1" dirty="0">
                <a:solidFill>
                  <a:srgbClr val="FF8000"/>
                </a:solidFill>
                <a:latin typeface="Symbol" pitchFamily="1" charset="2"/>
              </a:endParaRPr>
            </a:p>
          </p:txBody>
        </p:sp>
        <p:sp>
          <p:nvSpPr>
            <p:cNvPr id="30" name="Rectangle 6"/>
            <p:cNvSpPr>
              <a:spLocks noChangeArrowheads="1"/>
            </p:cNvSpPr>
            <p:nvPr/>
          </p:nvSpPr>
          <p:spPr bwMode="auto">
            <a:xfrm>
              <a:off x="869214" y="1764299"/>
              <a:ext cx="562957" cy="346255"/>
            </a:xfrm>
            <a:prstGeom prst="rect">
              <a:avLst/>
            </a:prstGeom>
            <a:noFill/>
            <a:ln w="9525">
              <a:noFill/>
              <a:miter lim="800000"/>
              <a:headEnd/>
              <a:tailEnd/>
            </a:ln>
          </p:spPr>
          <p:txBody>
            <a:bodyPr wrap="none">
              <a:prstTxWarp prst="textNoShape">
                <a:avLst/>
              </a:prstTxWarp>
              <a:spAutoFit/>
            </a:bodyPr>
            <a:lstStyle/>
            <a:p>
              <a:pPr algn="ctr"/>
              <a:r>
                <a:rPr lang="en-US" sz="2400" b="1" dirty="0"/>
                <a:t>(A)</a:t>
              </a:r>
            </a:p>
          </p:txBody>
        </p:sp>
      </p:grpSp>
      <p:grpSp>
        <p:nvGrpSpPr>
          <p:cNvPr id="19" name="Group 2"/>
          <p:cNvGrpSpPr/>
          <p:nvPr/>
        </p:nvGrpSpPr>
        <p:grpSpPr>
          <a:xfrm>
            <a:off x="6857999" y="1965960"/>
            <a:ext cx="1965643" cy="521208"/>
            <a:chOff x="868997" y="3240088"/>
            <a:chExt cx="1965643" cy="521208"/>
          </a:xfrm>
        </p:grpSpPr>
        <p:sp>
          <p:nvSpPr>
            <p:cNvPr id="27" name="TextBox 3"/>
            <p:cNvSpPr txBox="1">
              <a:spLocks noChangeArrowheads="1"/>
            </p:cNvSpPr>
            <p:nvPr/>
          </p:nvSpPr>
          <p:spPr bwMode="auto">
            <a:xfrm>
              <a:off x="1371600" y="3240088"/>
              <a:ext cx="1463040" cy="521208"/>
            </a:xfrm>
            <a:prstGeom prst="rect">
              <a:avLst/>
            </a:prstGeom>
            <a:noFill/>
            <a:ln w="9525">
              <a:noFill/>
              <a:miter lim="800000"/>
              <a:headEnd/>
              <a:tailEnd/>
            </a:ln>
          </p:spPr>
          <p:txBody>
            <a:bodyPr>
              <a:prstTxWarp prst="textNoShape">
                <a:avLst/>
              </a:prstTxWarp>
              <a:spAutoFit/>
            </a:bodyPr>
            <a:lstStyle/>
            <a:p>
              <a:r>
                <a:rPr lang="en-US" sz="2800" b="1" dirty="0" smtClean="0">
                  <a:solidFill>
                    <a:srgbClr val="408000"/>
                  </a:solidFill>
                </a:rPr>
                <a:t>5, 12</a:t>
              </a:r>
              <a:endParaRPr lang="en-US" sz="2800" b="1" dirty="0">
                <a:solidFill>
                  <a:srgbClr val="408000"/>
                </a:solidFill>
                <a:latin typeface="Symbol" pitchFamily="1" charset="2"/>
              </a:endParaRPr>
            </a:p>
          </p:txBody>
        </p:sp>
        <p:sp>
          <p:nvSpPr>
            <p:cNvPr id="28" name="Rectangle 7"/>
            <p:cNvSpPr>
              <a:spLocks noChangeArrowheads="1"/>
            </p:cNvSpPr>
            <p:nvPr/>
          </p:nvSpPr>
          <p:spPr bwMode="auto">
            <a:xfrm>
              <a:off x="868997" y="3255328"/>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a:t>(B)</a:t>
              </a:r>
            </a:p>
          </p:txBody>
        </p:sp>
      </p:grpSp>
      <p:grpSp>
        <p:nvGrpSpPr>
          <p:cNvPr id="20" name="Group 3"/>
          <p:cNvGrpSpPr/>
          <p:nvPr/>
        </p:nvGrpSpPr>
        <p:grpSpPr>
          <a:xfrm>
            <a:off x="6858000" y="2331720"/>
            <a:ext cx="1965642" cy="521208"/>
            <a:chOff x="868998" y="4154488"/>
            <a:chExt cx="1965642" cy="521208"/>
          </a:xfrm>
        </p:grpSpPr>
        <p:sp>
          <p:nvSpPr>
            <p:cNvPr id="25" name="TextBox 4"/>
            <p:cNvSpPr txBox="1">
              <a:spLocks noChangeArrowheads="1"/>
            </p:cNvSpPr>
            <p:nvPr/>
          </p:nvSpPr>
          <p:spPr bwMode="auto">
            <a:xfrm>
              <a:off x="1371600" y="4154488"/>
              <a:ext cx="1463040" cy="521208"/>
            </a:xfrm>
            <a:prstGeom prst="rect">
              <a:avLst/>
            </a:prstGeom>
            <a:noFill/>
            <a:ln w="9525">
              <a:noFill/>
              <a:miter lim="800000"/>
              <a:headEnd/>
              <a:tailEnd/>
            </a:ln>
          </p:spPr>
          <p:txBody>
            <a:bodyPr>
              <a:prstTxWarp prst="textNoShape">
                <a:avLst/>
              </a:prstTxWarp>
              <a:spAutoFit/>
            </a:bodyPr>
            <a:lstStyle/>
            <a:p>
              <a:r>
                <a:rPr lang="en-US" sz="2800" b="1" dirty="0" smtClean="0">
                  <a:solidFill>
                    <a:srgbClr val="FF66A0"/>
                  </a:solidFill>
                </a:rPr>
                <a:t>4, 10</a:t>
              </a:r>
              <a:endParaRPr lang="en-US" sz="2800" b="1" dirty="0">
                <a:solidFill>
                  <a:srgbClr val="FF66A0"/>
                </a:solidFill>
                <a:latin typeface="Symbol" pitchFamily="1" charset="2"/>
              </a:endParaRPr>
            </a:p>
          </p:txBody>
        </p:sp>
        <p:sp>
          <p:nvSpPr>
            <p:cNvPr id="26" name="Rectangle 8"/>
            <p:cNvSpPr>
              <a:spLocks noChangeArrowheads="1"/>
            </p:cNvSpPr>
            <p:nvPr/>
          </p:nvSpPr>
          <p:spPr bwMode="auto">
            <a:xfrm>
              <a:off x="868998" y="4184968"/>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a:t>(C)</a:t>
              </a:r>
            </a:p>
          </p:txBody>
        </p:sp>
      </p:grpSp>
      <p:grpSp>
        <p:nvGrpSpPr>
          <p:cNvPr id="21" name="Group 4"/>
          <p:cNvGrpSpPr/>
          <p:nvPr/>
        </p:nvGrpSpPr>
        <p:grpSpPr>
          <a:xfrm>
            <a:off x="6858000" y="2699758"/>
            <a:ext cx="1978342" cy="523220"/>
            <a:chOff x="856298" y="5068888"/>
            <a:chExt cx="1978342" cy="523220"/>
          </a:xfrm>
        </p:grpSpPr>
        <p:sp>
          <p:nvSpPr>
            <p:cNvPr id="23" name="TextBox 5"/>
            <p:cNvSpPr txBox="1">
              <a:spLocks noChangeArrowheads="1"/>
            </p:cNvSpPr>
            <p:nvPr/>
          </p:nvSpPr>
          <p:spPr bwMode="auto">
            <a:xfrm>
              <a:off x="1371600" y="5068888"/>
              <a:ext cx="1463040" cy="523220"/>
            </a:xfrm>
            <a:prstGeom prst="rect">
              <a:avLst/>
            </a:prstGeom>
            <a:noFill/>
            <a:ln w="9525">
              <a:noFill/>
              <a:miter lim="800000"/>
              <a:headEnd/>
              <a:tailEnd/>
            </a:ln>
          </p:spPr>
          <p:txBody>
            <a:bodyPr>
              <a:prstTxWarp prst="textNoShape">
                <a:avLst/>
              </a:prstTxWarp>
              <a:spAutoFit/>
            </a:bodyPr>
            <a:lstStyle/>
            <a:p>
              <a:r>
                <a:rPr lang="en-US" sz="2800" b="1" dirty="0" smtClean="0">
                  <a:ln>
                    <a:solidFill>
                      <a:schemeClr val="tx1"/>
                    </a:solidFill>
                  </a:ln>
                  <a:solidFill>
                    <a:srgbClr val="FFE860"/>
                  </a:solidFill>
                </a:rPr>
                <a:t>5, 10</a:t>
              </a:r>
              <a:endParaRPr lang="en-US" sz="2800" b="1" dirty="0">
                <a:ln>
                  <a:solidFill>
                    <a:schemeClr val="tx1"/>
                  </a:solidFill>
                </a:ln>
                <a:solidFill>
                  <a:srgbClr val="FFE860"/>
                </a:solidFill>
                <a:latin typeface="Symbol" pitchFamily="1" charset="2"/>
              </a:endParaRPr>
            </a:p>
          </p:txBody>
        </p:sp>
        <p:sp>
          <p:nvSpPr>
            <p:cNvPr id="24" name="Rectangle 9"/>
            <p:cNvSpPr>
              <a:spLocks noChangeArrowheads="1"/>
            </p:cNvSpPr>
            <p:nvPr/>
          </p:nvSpPr>
          <p:spPr bwMode="auto">
            <a:xfrm>
              <a:off x="856298" y="5094042"/>
              <a:ext cx="570990" cy="461665"/>
            </a:xfrm>
            <a:prstGeom prst="rect">
              <a:avLst/>
            </a:prstGeom>
            <a:noFill/>
            <a:ln w="9525">
              <a:noFill/>
              <a:miter lim="800000"/>
              <a:headEnd/>
              <a:tailEnd/>
            </a:ln>
          </p:spPr>
          <p:txBody>
            <a:bodyPr wrap="none">
              <a:prstTxWarp prst="textNoShape">
                <a:avLst/>
              </a:prstTxWarp>
              <a:spAutoFit/>
            </a:bodyPr>
            <a:lstStyle/>
            <a:p>
              <a:pPr algn="ctr"/>
              <a:r>
                <a:rPr lang="en-US" sz="2400" b="1" dirty="0"/>
                <a:t>(D)</a:t>
              </a:r>
            </a:p>
          </p:txBody>
        </p:sp>
      </p:grpSp>
      <p:sp>
        <p:nvSpPr>
          <p:cNvPr id="22" name="Rectangle 21"/>
          <p:cNvSpPr/>
          <p:nvPr/>
        </p:nvSpPr>
        <p:spPr>
          <a:xfrm>
            <a:off x="6858000" y="1600200"/>
            <a:ext cx="2011680" cy="1645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949440" y="2423160"/>
            <a:ext cx="1828800" cy="3657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chemeClr val="accent1"/>
                </a:solidFill>
              </a:rPr>
              <a:t>Agenda</a:t>
            </a:r>
          </a:p>
        </p:txBody>
      </p:sp>
      <p:sp>
        <p:nvSpPr>
          <p:cNvPr id="18435" name="Content Placeholder 2"/>
          <p:cNvSpPr>
            <a:spLocks noGrp="1"/>
          </p:cNvSpPr>
          <p:nvPr>
            <p:ph idx="1"/>
          </p:nvPr>
        </p:nvSpPr>
        <p:spPr>
          <a:xfrm>
            <a:off x="457200" y="1600200"/>
            <a:ext cx="8229600" cy="4800600"/>
          </a:xfrm>
        </p:spPr>
        <p:txBody>
          <a:bodyPr>
            <a:normAutofit/>
          </a:bodyPr>
          <a:lstStyle/>
          <a:p>
            <a:pPr eaLnBrk="1" hangingPunct="1"/>
            <a:r>
              <a:rPr lang="en-US" dirty="0" smtClean="0">
                <a:solidFill>
                  <a:schemeClr val="bg1">
                    <a:lumMod val="65000"/>
                  </a:schemeClr>
                </a:solidFill>
              </a:rPr>
              <a:t>C Memory Layout</a:t>
            </a:r>
          </a:p>
          <a:p>
            <a:pPr lvl="1"/>
            <a:r>
              <a:rPr lang="en-US" dirty="0" smtClean="0">
                <a:solidFill>
                  <a:schemeClr val="bg1">
                    <a:lumMod val="65000"/>
                  </a:schemeClr>
                </a:solidFill>
              </a:rPr>
              <a:t>Stack, Static Data, and Code</a:t>
            </a:r>
          </a:p>
          <a:p>
            <a:pPr eaLnBrk="1" hangingPunct="1"/>
            <a:r>
              <a:rPr lang="en-US" dirty="0" err="1"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solidFill>
                  <a:schemeClr val="bg1">
                    <a:lumMod val="65000"/>
                  </a:schemeClr>
                </a:solidFill>
              </a:rPr>
              <a:t>Dynamic Memory Allocation</a:t>
            </a:r>
          </a:p>
          <a:p>
            <a:pPr lvl="1"/>
            <a:r>
              <a:rPr lang="en-US" dirty="0" smtClean="0">
                <a:solidFill>
                  <a:schemeClr val="bg1">
                    <a:lumMod val="65000"/>
                  </a:schemeClr>
                </a:solidFill>
              </a:rPr>
              <a:t>Heap</a:t>
            </a:r>
          </a:p>
          <a:p>
            <a:r>
              <a:rPr lang="en-US" dirty="0">
                <a:solidFill>
                  <a:srgbClr val="FF0000"/>
                </a:solidFill>
              </a:rPr>
              <a:t>Common Memory Problems</a:t>
            </a:r>
          </a:p>
          <a:p>
            <a:r>
              <a:rPr lang="en-US" dirty="0" smtClean="0"/>
              <a:t>Memory Management</a:t>
            </a:r>
          </a:p>
          <a:p>
            <a:r>
              <a:rPr lang="en-US" dirty="0" smtClean="0"/>
              <a:t>C Wrap-up: Linked List Example</a:t>
            </a:r>
          </a:p>
        </p:txBody>
      </p:sp>
      <p:sp>
        <p:nvSpPr>
          <p:cNvPr id="7" name="Date Placeholder 6"/>
          <p:cNvSpPr>
            <a:spLocks noGrp="1"/>
          </p:cNvSpPr>
          <p:nvPr>
            <p:ph type="dt" sz="half" idx="10"/>
          </p:nvPr>
        </p:nvSpPr>
        <p:spPr/>
        <p:txBody>
          <a:bodyPr/>
          <a:lstStyle/>
          <a:p>
            <a:r>
              <a:rPr lang="en-US" smtClean="0"/>
              <a:t>6/27/2013</a:t>
            </a:r>
            <a:endParaRPr lang="en-US"/>
          </a:p>
        </p:txBody>
      </p:sp>
      <p:sp>
        <p:nvSpPr>
          <p:cNvPr id="9" name="Footer Placeholder 8"/>
          <p:cNvSpPr>
            <a:spLocks noGrp="1"/>
          </p:cNvSpPr>
          <p:nvPr>
            <p:ph type="ftr" sz="quarter" idx="11"/>
          </p:nvPr>
        </p:nvSpPr>
        <p:spPr/>
        <p:txBody>
          <a:bodyPr/>
          <a:lstStyle/>
          <a:p>
            <a:pPr>
              <a:defRPr/>
            </a:pPr>
            <a:r>
              <a:rPr lang="en-US" smtClean="0"/>
              <a:t>Summer 2013 -- Lecture #4</a:t>
            </a:r>
            <a:endParaRPr lang="en-US" dirty="0"/>
          </a:p>
        </p:txBody>
      </p:sp>
      <p:sp>
        <p:nvSpPr>
          <p:cNvPr id="8" name="Slide Number Placeholder 7"/>
          <p:cNvSpPr>
            <a:spLocks noGrp="1"/>
          </p:cNvSpPr>
          <p:nvPr>
            <p:ph type="sldNum" sz="quarter" idx="12"/>
          </p:nvPr>
        </p:nvSpPr>
        <p:spPr/>
        <p:txBody>
          <a:bodyPr/>
          <a:lstStyle/>
          <a:p>
            <a:fld id="{97AEDADF-86DB-40BA-91D1-5E5C64D80995}" type="slidenum">
              <a:rPr lang="en-US"/>
              <a:pPr/>
              <a:t>21</a:t>
            </a:fld>
            <a:endParaRPr lang="en-US"/>
          </a:p>
        </p:txBody>
      </p:sp>
    </p:spTree>
    <p:extLst>
      <p:ext uri="{BB962C8B-B14F-4D97-AF65-F5344CB8AC3E}">
        <p14:creationId xmlns:p14="http://schemas.microsoft.com/office/powerpoint/2010/main" val="1238160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dirty="0" smtClean="0">
                <a:solidFill>
                  <a:schemeClr val="accent1"/>
                </a:solidFill>
              </a:rPr>
              <a:t>Know Your Memory Errors</a:t>
            </a:r>
            <a:endParaRPr lang="en-US" dirty="0">
              <a:solidFill>
                <a:schemeClr val="accent1"/>
              </a:solidFill>
            </a:endParaRPr>
          </a:p>
        </p:txBody>
      </p:sp>
      <p:sp>
        <p:nvSpPr>
          <p:cNvPr id="69635" name="Rectangle 3"/>
          <p:cNvSpPr>
            <a:spLocks noGrp="1" noChangeArrowheads="1"/>
          </p:cNvSpPr>
          <p:nvPr>
            <p:ph idx="1"/>
          </p:nvPr>
        </p:nvSpPr>
        <p:spPr>
          <a:xfrm>
            <a:off x="457200" y="1600200"/>
            <a:ext cx="8229600" cy="4876800"/>
          </a:xfrm>
        </p:spPr>
        <p:txBody>
          <a:bodyPr>
            <a:normAutofit fontScale="92500" lnSpcReduction="20000"/>
          </a:bodyPr>
          <a:lstStyle/>
          <a:p>
            <a:r>
              <a:rPr lang="en-US" dirty="0" smtClean="0"/>
              <a:t>Segmentation Fault</a:t>
            </a:r>
          </a:p>
          <a:p>
            <a:pPr lvl="1">
              <a:buNone/>
            </a:pPr>
            <a:r>
              <a:rPr lang="en-US" dirty="0" smtClean="0"/>
              <a:t>	“An error in which a running Unix program attempts to access memory not allocated to it and terminates with a segmentation violation error and usually a core dump.”</a:t>
            </a:r>
          </a:p>
          <a:p>
            <a:r>
              <a:rPr lang="en-US" dirty="0" smtClean="0"/>
              <a:t>Bus Error</a:t>
            </a:r>
          </a:p>
          <a:p>
            <a:pPr lvl="1">
              <a:buNone/>
            </a:pPr>
            <a:r>
              <a:rPr lang="en-US" dirty="0" smtClean="0"/>
              <a:t>	“A fatal failure in the execution of a machine language instruction resulting from the processor detecting an anomalous condition on its bus. Such conditions include invalid address alignment (accessing a multi-byte number at an odd address), accessing a physical address that does not correspond to any device, or some other device-specific hardware error.”</a:t>
            </a:r>
          </a:p>
        </p:txBody>
      </p:sp>
      <p:sp>
        <p:nvSpPr>
          <p:cNvPr id="4" name="Date Placeholder 3"/>
          <p:cNvSpPr>
            <a:spLocks noGrp="1"/>
          </p:cNvSpPr>
          <p:nvPr>
            <p:ph type="dt" sz="half" idx="10"/>
          </p:nvPr>
        </p:nvSpPr>
        <p:spPr/>
        <p:txBody>
          <a:bodyPr/>
          <a:lstStyle/>
          <a:p>
            <a:r>
              <a:rPr lang="en-US" smtClean="0"/>
              <a:t>6/27/2013</a:t>
            </a:r>
            <a:endParaRPr lang="en-US"/>
          </a:p>
        </p:txBody>
      </p:sp>
      <p:sp>
        <p:nvSpPr>
          <p:cNvPr id="6" name="Footer Placeholder 5"/>
          <p:cNvSpPr>
            <a:spLocks noGrp="1"/>
          </p:cNvSpPr>
          <p:nvPr>
            <p:ph type="ftr" sz="quarter" idx="11"/>
          </p:nvPr>
        </p:nvSpPr>
        <p:spPr/>
        <p:txBody>
          <a:bodyPr/>
          <a:lstStyle/>
          <a:p>
            <a:r>
              <a:rPr lang="en-US" smtClean="0"/>
              <a:t>Summer 2013 -- Lecture #4</a:t>
            </a:r>
            <a:endParaRPr lang="en-US" dirty="0"/>
          </a:p>
        </p:txBody>
      </p:sp>
      <p:sp>
        <p:nvSpPr>
          <p:cNvPr id="5" name="Slide Number Placeholder 4"/>
          <p:cNvSpPr>
            <a:spLocks noGrp="1"/>
          </p:cNvSpPr>
          <p:nvPr>
            <p:ph type="sldNum" sz="quarter" idx="12"/>
          </p:nvPr>
        </p:nvSpPr>
        <p:spPr/>
        <p:txBody>
          <a:bodyPr/>
          <a:lstStyle/>
          <a:p>
            <a:fld id="{3CC63E4C-4642-794D-A2FD-70F6B81535F5}" type="slidenum">
              <a:rPr lang="en-US" smtClean="0"/>
              <a:pPr/>
              <a:t>22</a:t>
            </a:fld>
            <a:endParaRPr lang="en-US"/>
          </a:p>
        </p:txBody>
      </p:sp>
      <p:sp>
        <p:nvSpPr>
          <p:cNvPr id="7" name="TextBox 6"/>
          <p:cNvSpPr txBox="1"/>
          <p:nvPr/>
        </p:nvSpPr>
        <p:spPr>
          <a:xfrm>
            <a:off x="0" y="1066800"/>
            <a:ext cx="9144000" cy="381000"/>
          </a:xfrm>
          <a:prstGeom prst="rect">
            <a:avLst/>
          </a:prstGeom>
          <a:noFill/>
        </p:spPr>
        <p:txBody>
          <a:bodyPr wrap="square" rtlCol="0">
            <a:spAutoFit/>
          </a:bodyPr>
          <a:lstStyle/>
          <a:p>
            <a:pPr algn="ctr"/>
            <a:r>
              <a:rPr lang="en-US" dirty="0" smtClean="0"/>
              <a:t>(Definitions taken from </a:t>
            </a:r>
            <a:r>
              <a:rPr lang="en-US" sz="1600" dirty="0" smtClean="0">
                <a:latin typeface="Courier New" pitchFamily="49" charset="0"/>
                <a:cs typeface="Courier New" pitchFamily="49" charset="0"/>
              </a:rPr>
              <a:t>http://www.hyperdictionary.com)</a:t>
            </a:r>
            <a:endParaRPr lang="en-US" sz="1600" dirty="0">
              <a:latin typeface="Courier New" pitchFamily="49" charset="0"/>
              <a:cs typeface="Courier New" pitchFamily="49" charset="0"/>
            </a:endParaRPr>
          </a:p>
        </p:txBody>
      </p:sp>
      <p:sp>
        <p:nvSpPr>
          <p:cNvPr id="8" name="Rectangle 3"/>
          <p:cNvSpPr txBox="1">
            <a:spLocks noChangeArrowheads="1"/>
          </p:cNvSpPr>
          <p:nvPr/>
        </p:nvSpPr>
        <p:spPr>
          <a:xfrm>
            <a:off x="457200" y="1600200"/>
            <a:ext cx="8229600" cy="487680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Segmentation Fault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“An error in which a running Unix program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attempts to access memory not allocated to it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and terminates with a segmentation violation error and usually a core dump.”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Bus Error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 fatal failure in the execution of a machine language instruction resulting from the processor detecting an anomalous condition on its bus. Such conditions include </a:t>
            </a:r>
            <a:r>
              <a:rPr kumimoji="0" lang="en-US" sz="2800" b="0" i="0" u="none" strike="noStrike" kern="1200" cap="none" spc="0" normalizeH="0" baseline="0" noProof="0" dirty="0" smtClean="0">
                <a:ln>
                  <a:noFill/>
                </a:ln>
                <a:solidFill>
                  <a:srgbClr val="FF0000"/>
                </a:solidFill>
                <a:effectLst/>
                <a:uLnTx/>
                <a:uFillTx/>
                <a:latin typeface="+mn-lt"/>
                <a:ea typeface="+mn-ea"/>
                <a:cs typeface="+mn-cs"/>
              </a:rPr>
              <a:t>invalid address alignment (accessing a multi-byte number at an odd address)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accessing a physical address that does not correspond to any device, or some other device-specific hardware error.”</a:t>
            </a:r>
          </a:p>
        </p:txBody>
      </p:sp>
      <p:grpSp>
        <p:nvGrpSpPr>
          <p:cNvPr id="12" name="Group 11"/>
          <p:cNvGrpSpPr/>
          <p:nvPr/>
        </p:nvGrpSpPr>
        <p:grpSpPr>
          <a:xfrm>
            <a:off x="3931920" y="1600200"/>
            <a:ext cx="4434840" cy="400110"/>
            <a:chOff x="3962400" y="1536192"/>
            <a:chExt cx="4434840" cy="400110"/>
          </a:xfrm>
        </p:grpSpPr>
        <p:cxnSp>
          <p:nvCxnSpPr>
            <p:cNvPr id="10" name="Straight Arrow Connector 9"/>
            <p:cNvCxnSpPr/>
            <p:nvPr/>
          </p:nvCxnSpPr>
          <p:spPr>
            <a:xfrm flipH="1">
              <a:off x="3962400" y="1752600"/>
              <a:ext cx="609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663440" y="1536192"/>
              <a:ext cx="3733800" cy="400110"/>
            </a:xfrm>
            <a:prstGeom prst="rect">
              <a:avLst/>
            </a:prstGeom>
            <a:noFill/>
          </p:spPr>
          <p:txBody>
            <a:bodyPr wrap="square" rtlCol="0">
              <a:spAutoFit/>
            </a:bodyPr>
            <a:lstStyle/>
            <a:p>
              <a:r>
                <a:rPr lang="en-US" sz="2000" dirty="0" smtClean="0">
                  <a:solidFill>
                    <a:srgbClr val="FF0000"/>
                  </a:solidFill>
                </a:rPr>
                <a:t>More common in 61C</a:t>
              </a:r>
              <a:endParaRPr lang="en-US" sz="2000" dirty="0">
                <a:solidFill>
                  <a:srgbClr val="FF0000"/>
                </a:solidFill>
              </a:endParaRPr>
            </a:p>
          </p:txBody>
        </p:sp>
      </p:grpSp>
      <p:grpSp>
        <p:nvGrpSpPr>
          <p:cNvPr id="13" name="Group 12"/>
          <p:cNvGrpSpPr/>
          <p:nvPr/>
        </p:nvGrpSpPr>
        <p:grpSpPr>
          <a:xfrm>
            <a:off x="3931920" y="3383280"/>
            <a:ext cx="4419600" cy="400110"/>
            <a:chOff x="3962400" y="1536192"/>
            <a:chExt cx="4419600" cy="400110"/>
          </a:xfrm>
        </p:grpSpPr>
        <p:cxnSp>
          <p:nvCxnSpPr>
            <p:cNvPr id="14" name="Straight Arrow Connector 13"/>
            <p:cNvCxnSpPr/>
            <p:nvPr/>
          </p:nvCxnSpPr>
          <p:spPr>
            <a:xfrm flipH="1">
              <a:off x="3962400" y="1752600"/>
              <a:ext cx="609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48200" y="1536192"/>
              <a:ext cx="3733800" cy="400110"/>
            </a:xfrm>
            <a:prstGeom prst="rect">
              <a:avLst/>
            </a:prstGeom>
            <a:noFill/>
          </p:spPr>
          <p:txBody>
            <a:bodyPr wrap="square" rtlCol="0">
              <a:spAutoFit/>
            </a:bodyPr>
            <a:lstStyle/>
            <a:p>
              <a:r>
                <a:rPr lang="en-US" sz="2000" dirty="0" smtClean="0">
                  <a:solidFill>
                    <a:srgbClr val="FF0000"/>
                  </a:solidFill>
                </a:rPr>
                <a:t>Less common in 61C</a:t>
              </a:r>
              <a:endParaRPr lang="en-US" sz="2000" dirty="0">
                <a:solidFill>
                  <a:srgbClr val="FF0000"/>
                </a:solidFill>
              </a:endParaRPr>
            </a:p>
          </p:txBody>
        </p:sp>
      </p:grpSp>
    </p:spTree>
    <p:extLst>
      <p:ext uri="{BB962C8B-B14F-4D97-AF65-F5344CB8AC3E}">
        <p14:creationId xmlns:p14="http://schemas.microsoft.com/office/powerpoint/2010/main" val="12779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69635">
                                            <p:txEl>
                                              <p:pRg st="0" end="0"/>
                                            </p:txEl>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69635">
                                            <p:txEl>
                                              <p:pRg st="1" end="1"/>
                                            </p:txEl>
                                          </p:spTgt>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69635">
                                            <p:txEl>
                                              <p:pRg st="2" end="2"/>
                                            </p:txEl>
                                          </p:spTgt>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69635">
                                            <p:txEl>
                                              <p:pRg st="3" end="3"/>
                                            </p:txEl>
                                          </p:spTgt>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dirty="0" smtClean="0">
                <a:solidFill>
                  <a:schemeClr val="accent1"/>
                </a:solidFill>
              </a:rPr>
              <a:t>Common Memory Problems</a:t>
            </a:r>
          </a:p>
        </p:txBody>
      </p:sp>
      <p:sp>
        <p:nvSpPr>
          <p:cNvPr id="43011" name="Content Placeholder 4"/>
          <p:cNvSpPr>
            <a:spLocks noGrp="1"/>
          </p:cNvSpPr>
          <p:nvPr>
            <p:ph idx="1"/>
          </p:nvPr>
        </p:nvSpPr>
        <p:spPr>
          <a:xfrm>
            <a:off x="457200" y="1600200"/>
            <a:ext cx="8229600" cy="4876800"/>
          </a:xfrm>
        </p:spPr>
        <p:txBody>
          <a:bodyPr>
            <a:normAutofit/>
          </a:bodyPr>
          <a:lstStyle/>
          <a:p>
            <a:pPr marL="514350" indent="-514350">
              <a:buFont typeface="+mj-lt"/>
              <a:buAutoNum type="arabicParenR"/>
            </a:pPr>
            <a:r>
              <a:rPr lang="en-US" dirty="0" smtClean="0"/>
              <a:t>Using uninitialized values</a:t>
            </a:r>
          </a:p>
          <a:p>
            <a:pPr marL="514350" indent="-514350">
              <a:buFont typeface="+mj-lt"/>
              <a:buAutoNum type="arabicParenR"/>
            </a:pPr>
            <a:r>
              <a:rPr lang="en-US" dirty="0" smtClean="0"/>
              <a:t>Using memory that you don’t own</a:t>
            </a:r>
          </a:p>
          <a:p>
            <a:pPr lvl="1"/>
            <a:r>
              <a:rPr lang="en-US" dirty="0" smtClean="0"/>
              <a:t>Using NULL or garbage data as a pointer</a:t>
            </a:r>
          </a:p>
          <a:p>
            <a:pPr lvl="1"/>
            <a:r>
              <a:rPr lang="en-US" dirty="0" smtClean="0"/>
              <a:t>De-allocated stack or heap variable</a:t>
            </a:r>
          </a:p>
          <a:p>
            <a:pPr lvl="1"/>
            <a:r>
              <a:rPr lang="en-US" dirty="0" smtClean="0"/>
              <a:t>Out of bounds reference to stack or heap array</a:t>
            </a:r>
          </a:p>
          <a:p>
            <a:pPr marL="514350" indent="-514350">
              <a:buFont typeface="+mj-lt"/>
              <a:buAutoNum type="arabicParenR"/>
            </a:pPr>
            <a:r>
              <a:rPr lang="en-US" dirty="0" smtClean="0"/>
              <a:t>Using memory you haven’t allocated</a:t>
            </a:r>
          </a:p>
          <a:p>
            <a:pPr marL="514350" indent="-514350">
              <a:buFont typeface="+mj-lt"/>
              <a:buAutoNum type="arabicParenR"/>
            </a:pPr>
            <a:r>
              <a:rPr lang="en-US" dirty="0" smtClean="0"/>
              <a:t>Freeing invalid memory</a:t>
            </a:r>
          </a:p>
          <a:p>
            <a:pPr marL="514350" indent="-514350">
              <a:buFont typeface="+mj-lt"/>
              <a:buAutoNum type="arabicParenR"/>
            </a:pPr>
            <a:r>
              <a:rPr lang="en-US" dirty="0" smtClean="0"/>
              <a:t>Memory leaks</a:t>
            </a:r>
          </a:p>
        </p:txBody>
      </p:sp>
      <p:sp>
        <p:nvSpPr>
          <p:cNvPr id="10" name="Date Placeholder 9"/>
          <p:cNvSpPr>
            <a:spLocks noGrp="1"/>
          </p:cNvSpPr>
          <p:nvPr>
            <p:ph type="dt" sz="half" idx="10"/>
          </p:nvPr>
        </p:nvSpPr>
        <p:spPr/>
        <p:txBody>
          <a:bodyPr/>
          <a:lstStyle/>
          <a:p>
            <a:r>
              <a:rPr lang="en-US" smtClean="0"/>
              <a:t>6/27/2013</a:t>
            </a:r>
            <a:endParaRPr lang="en-US"/>
          </a:p>
        </p:txBody>
      </p:sp>
      <p:sp>
        <p:nvSpPr>
          <p:cNvPr id="17411" name="Footer Placeholder 2"/>
          <p:cNvSpPr>
            <a:spLocks noGrp="1"/>
          </p:cNvSpPr>
          <p:nvPr>
            <p:ph type="ftr" sz="quarter" idx="11"/>
          </p:nvPr>
        </p:nvSpPr>
        <p:spPr/>
        <p:txBody>
          <a:bodyPr/>
          <a:lstStyle/>
          <a:p>
            <a:pPr>
              <a:defRPr/>
            </a:pPr>
            <a:r>
              <a:rPr lang="en-US" smtClean="0"/>
              <a:t>Summer 2013 -- Lecture #4</a:t>
            </a:r>
            <a:endParaRPr lang="en-US"/>
          </a:p>
        </p:txBody>
      </p:sp>
      <p:sp>
        <p:nvSpPr>
          <p:cNvPr id="23556" name="Slide Number Placeholder 3"/>
          <p:cNvSpPr>
            <a:spLocks noGrp="1"/>
          </p:cNvSpPr>
          <p:nvPr>
            <p:ph type="sldNum" sz="quarter" idx="12"/>
          </p:nvPr>
        </p:nvSpPr>
        <p:spPr/>
        <p:txBody>
          <a:bodyPr/>
          <a:lstStyle/>
          <a:p>
            <a:fld id="{E97C9D36-22B2-43A0-81E5-2801509D782C}" type="slidenum">
              <a:rPr lang="en-US"/>
              <a:pPr/>
              <a:t>23</a:t>
            </a:fld>
            <a:endParaRPr lang="en-US"/>
          </a:p>
        </p:txBody>
      </p:sp>
    </p:spTree>
    <p:extLst>
      <p:ext uri="{BB962C8B-B14F-4D97-AF65-F5344CB8AC3E}">
        <p14:creationId xmlns:p14="http://schemas.microsoft.com/office/powerpoint/2010/main" val="3934434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nSpc>
                <a:spcPct val="85000"/>
              </a:lnSpc>
            </a:pPr>
            <a:r>
              <a:rPr lang="en-US" dirty="0" smtClean="0">
                <a:solidFill>
                  <a:schemeClr val="accent1"/>
                </a:solidFill>
              </a:rPr>
              <a:t>Using Uninitialized Values</a:t>
            </a:r>
          </a:p>
        </p:txBody>
      </p:sp>
      <p:sp>
        <p:nvSpPr>
          <p:cNvPr id="45059" name="Content Placeholder 4"/>
          <p:cNvSpPr>
            <a:spLocks noGrp="1"/>
          </p:cNvSpPr>
          <p:nvPr>
            <p:ph idx="1"/>
          </p:nvPr>
        </p:nvSpPr>
        <p:spPr>
          <a:xfrm>
            <a:off x="457200" y="1600200"/>
            <a:ext cx="8229600" cy="4800600"/>
          </a:xfrm>
        </p:spPr>
        <p:txBody>
          <a:bodyPr>
            <a:normAutofit lnSpcReduction="10000"/>
          </a:bodyPr>
          <a:lstStyle/>
          <a:p>
            <a:pPr>
              <a:spcBef>
                <a:spcPts val="1800"/>
              </a:spcBef>
              <a:tabLst>
                <a:tab pos="914400" algn="l"/>
              </a:tabLst>
            </a:pPr>
            <a:r>
              <a:rPr lang="en-US" dirty="0" smtClean="0"/>
              <a:t>What is wrong with this code?</a:t>
            </a:r>
          </a:p>
          <a:p>
            <a:pPr>
              <a:spcBef>
                <a:spcPts val="1800"/>
              </a:spcBef>
              <a:buNone/>
              <a:tabLst>
                <a:tab pos="914400" algn="l"/>
              </a:tabLst>
            </a:pPr>
            <a:r>
              <a:rPr lang="en-US" sz="2400" dirty="0" smtClean="0">
                <a:latin typeface="Courier New" pitchFamily="49" charset="0"/>
                <a:cs typeface="Courier New" pitchFamily="49" charset="0"/>
              </a:rPr>
              <a:t>		</a:t>
            </a:r>
            <a:r>
              <a:rPr lang="en-US" sz="2800" dirty="0" smtClean="0">
                <a:latin typeface="Courier New" pitchFamily="49" charset="0"/>
                <a:cs typeface="Courier New" pitchFamily="49" charset="0"/>
              </a:rPr>
              <a:t>void </a:t>
            </a:r>
            <a:r>
              <a:rPr lang="en-US" sz="2800" dirty="0" err="1" smtClean="0">
                <a:latin typeface="Courier New" pitchFamily="49" charset="0"/>
                <a:cs typeface="Courier New" pitchFamily="49" charset="0"/>
              </a:rPr>
              <a:t>foo</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*p) {</a:t>
            </a:r>
          </a:p>
          <a:p>
            <a:pPr>
              <a:spcBef>
                <a:spcPct val="0"/>
              </a:spcBef>
              <a:buFont typeface="Arial" charset="0"/>
              <a:buNone/>
              <a:tabLst>
                <a:tab pos="914400" algn="l"/>
              </a:tabLst>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j;</a:t>
            </a:r>
          </a:p>
          <a:p>
            <a:pPr>
              <a:spcBef>
                <a:spcPct val="0"/>
              </a:spcBef>
              <a:buFont typeface="Arial" charset="0"/>
              <a:buNone/>
              <a:tabLst>
                <a:tab pos="914400" algn="l"/>
              </a:tabLst>
            </a:pPr>
            <a:r>
              <a:rPr lang="en-US" sz="2800" dirty="0" smtClean="0">
                <a:latin typeface="Courier New" pitchFamily="49" charset="0"/>
                <a:cs typeface="Courier New" pitchFamily="49" charset="0"/>
              </a:rPr>
              <a:t>		  *p = j;</a:t>
            </a:r>
          </a:p>
          <a:p>
            <a:pPr>
              <a:spcBef>
                <a:spcPct val="0"/>
              </a:spcBef>
              <a:buFont typeface="Arial" charset="0"/>
              <a:buNone/>
              <a:tabLst>
                <a:tab pos="914400" algn="l"/>
              </a:tabLst>
            </a:pPr>
            <a:r>
              <a:rPr lang="en-US" sz="2800" dirty="0" smtClean="0">
                <a:latin typeface="Courier New" pitchFamily="49" charset="0"/>
                <a:cs typeface="Courier New" pitchFamily="49" charset="0"/>
              </a:rPr>
              <a:t>		}</a:t>
            </a:r>
          </a:p>
          <a:p>
            <a:pPr>
              <a:spcBef>
                <a:spcPct val="0"/>
              </a:spcBef>
              <a:buFont typeface="Arial" charset="0"/>
              <a:buNone/>
              <a:tabLst>
                <a:tab pos="914400" algn="l"/>
              </a:tabLst>
            </a:pPr>
            <a:endParaRPr lang="en-US" sz="2800" dirty="0" smtClean="0">
              <a:latin typeface="Courier New" pitchFamily="49" charset="0"/>
              <a:cs typeface="Courier New" pitchFamily="49" charset="0"/>
            </a:endParaRPr>
          </a:p>
          <a:p>
            <a:pPr>
              <a:spcBef>
                <a:spcPct val="0"/>
              </a:spcBef>
              <a:buFont typeface="Arial" charset="0"/>
              <a:buNone/>
              <a:tabLst>
                <a:tab pos="914400" algn="l"/>
              </a:tabLst>
            </a:pPr>
            <a:r>
              <a:rPr lang="en-US" sz="2800" dirty="0" smtClean="0">
                <a:latin typeface="Courier New" pitchFamily="49" charset="0"/>
                <a:cs typeface="Courier New" pitchFamily="49" charset="0"/>
              </a:rPr>
              <a:t>		void bar() {</a:t>
            </a:r>
          </a:p>
          <a:p>
            <a:pPr>
              <a:spcBef>
                <a:spcPct val="0"/>
              </a:spcBef>
              <a:buFont typeface="Arial" charset="0"/>
              <a:buNone/>
              <a:tabLst>
                <a:tab pos="914400" algn="l"/>
              </a:tabLst>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=10;</a:t>
            </a:r>
          </a:p>
          <a:p>
            <a:pPr>
              <a:spcBef>
                <a:spcPct val="0"/>
              </a:spcBef>
              <a:buFont typeface="Arial" charset="0"/>
              <a:buNone/>
              <a:tabLst>
                <a:tab pos="914400" algn="l"/>
              </a:tabLst>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foo</a:t>
            </a:r>
            <a:r>
              <a:rPr lang="en-US" sz="2800" dirty="0" smtClean="0">
                <a:latin typeface="Courier New" pitchFamily="49" charset="0"/>
                <a:cs typeface="Courier New" pitchFamily="49" charset="0"/>
              </a:rPr>
              <a:t>(&amp;</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a:t>
            </a:r>
          </a:p>
          <a:p>
            <a:pPr>
              <a:spcBef>
                <a:spcPct val="0"/>
              </a:spcBef>
              <a:buFont typeface="Arial" charset="0"/>
              <a:buNone/>
              <a:tabLst>
                <a:tab pos="914400" algn="l"/>
              </a:tabLst>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printf</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 %d\n",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a:t>
            </a:r>
          </a:p>
          <a:p>
            <a:pPr>
              <a:spcBef>
                <a:spcPct val="0"/>
              </a:spcBef>
              <a:buFont typeface="Arial" charset="0"/>
              <a:buNone/>
              <a:tabLst>
                <a:tab pos="914400" algn="l"/>
              </a:tabLst>
            </a:pPr>
            <a:r>
              <a:rPr lang="en-US" sz="2800" dirty="0" smtClean="0">
                <a:latin typeface="Courier New" pitchFamily="49" charset="0"/>
                <a:cs typeface="Courier New" pitchFamily="49" charset="0"/>
              </a:rPr>
              <a:t>		}</a:t>
            </a:r>
          </a:p>
        </p:txBody>
      </p:sp>
      <p:sp>
        <p:nvSpPr>
          <p:cNvPr id="6" name="Date Placeholder 5"/>
          <p:cNvSpPr>
            <a:spLocks noGrp="1"/>
          </p:cNvSpPr>
          <p:nvPr>
            <p:ph type="dt" sz="half" idx="10"/>
          </p:nvPr>
        </p:nvSpPr>
        <p:spPr/>
        <p:txBody>
          <a:bodyPr/>
          <a:lstStyle/>
          <a:p>
            <a:r>
              <a:rPr lang="en-US" smtClean="0"/>
              <a:t>6/27/2013</a:t>
            </a:r>
            <a:endParaRPr lang="en-US"/>
          </a:p>
        </p:txBody>
      </p:sp>
      <p:sp>
        <p:nvSpPr>
          <p:cNvPr id="18435" name="Footer Placeholder 2"/>
          <p:cNvSpPr>
            <a:spLocks noGrp="1"/>
          </p:cNvSpPr>
          <p:nvPr>
            <p:ph type="ftr" sz="quarter" idx="11"/>
          </p:nvPr>
        </p:nvSpPr>
        <p:spPr/>
        <p:txBody>
          <a:bodyPr/>
          <a:lstStyle/>
          <a:p>
            <a:pPr>
              <a:defRPr/>
            </a:pPr>
            <a:r>
              <a:rPr lang="en-US" smtClean="0"/>
              <a:t>Summer 2013 -- Lecture #4</a:t>
            </a:r>
            <a:endParaRPr lang="en-US"/>
          </a:p>
        </p:txBody>
      </p:sp>
      <p:sp>
        <p:nvSpPr>
          <p:cNvPr id="24580" name="Slide Number Placeholder 3"/>
          <p:cNvSpPr>
            <a:spLocks noGrp="1"/>
          </p:cNvSpPr>
          <p:nvPr>
            <p:ph type="sldNum" sz="quarter" idx="12"/>
          </p:nvPr>
        </p:nvSpPr>
        <p:spPr/>
        <p:txBody>
          <a:bodyPr/>
          <a:lstStyle/>
          <a:p>
            <a:fld id="{0E72DC84-2283-41B8-960F-54E8FE0B0ACD}" type="slidenum">
              <a:rPr lang="en-US"/>
              <a:pPr/>
              <a:t>24</a:t>
            </a:fld>
            <a:endParaRPr lang="en-US"/>
          </a:p>
        </p:txBody>
      </p:sp>
      <p:grpSp>
        <p:nvGrpSpPr>
          <p:cNvPr id="14" name="Group 13"/>
          <p:cNvGrpSpPr/>
          <p:nvPr/>
        </p:nvGrpSpPr>
        <p:grpSpPr>
          <a:xfrm>
            <a:off x="3444240" y="3055203"/>
            <a:ext cx="4556760" cy="830997"/>
            <a:chOff x="3291840" y="3063240"/>
            <a:chExt cx="4556760" cy="830997"/>
          </a:xfrm>
        </p:grpSpPr>
        <p:cxnSp>
          <p:nvCxnSpPr>
            <p:cNvPr id="8" name="Straight Arrow Connector 7"/>
            <p:cNvCxnSpPr/>
            <p:nvPr/>
          </p:nvCxnSpPr>
          <p:spPr>
            <a:xfrm flipH="1">
              <a:off x="3291840" y="3291840"/>
              <a:ext cx="9144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51960" y="3063240"/>
              <a:ext cx="3596640" cy="830997"/>
            </a:xfrm>
            <a:prstGeom prst="rect">
              <a:avLst/>
            </a:prstGeom>
            <a:noFill/>
          </p:spPr>
          <p:txBody>
            <a:bodyPr wrap="square" rtlCol="0">
              <a:spAutoFit/>
            </a:bodyPr>
            <a:lstStyle/>
            <a:p>
              <a:r>
                <a:rPr lang="en-US" sz="2200" dirty="0" smtClean="0">
                  <a:solidFill>
                    <a:srgbClr val="FF0000"/>
                  </a:solidFill>
                  <a:latin typeface="Courier New" pitchFamily="49" charset="0"/>
                  <a:cs typeface="Courier New" pitchFamily="49" charset="0"/>
                </a:rPr>
                <a:t>j</a:t>
              </a:r>
              <a:r>
                <a:rPr lang="en-US" sz="2400" dirty="0" smtClean="0">
                  <a:solidFill>
                    <a:srgbClr val="FF0000"/>
                  </a:solidFill>
                </a:rPr>
                <a:t> is uninitialized (garbage), </a:t>
              </a:r>
            </a:p>
            <a:p>
              <a:r>
                <a:rPr lang="en-US" sz="2400" dirty="0" smtClean="0">
                  <a:solidFill>
                    <a:srgbClr val="FF0000"/>
                  </a:solidFill>
                </a:rPr>
                <a:t>copied into </a:t>
              </a:r>
              <a:r>
                <a:rPr lang="en-US" sz="2200" dirty="0" smtClean="0">
                  <a:solidFill>
                    <a:srgbClr val="FF0000"/>
                  </a:solidFill>
                  <a:latin typeface="Courier New" pitchFamily="49" charset="0"/>
                  <a:cs typeface="Courier New" pitchFamily="49" charset="0"/>
                </a:rPr>
                <a:t>*p</a:t>
              </a:r>
              <a:endParaRPr lang="en-US" sz="2200" dirty="0">
                <a:solidFill>
                  <a:srgbClr val="FF0000"/>
                </a:solidFill>
                <a:latin typeface="Courier New" pitchFamily="49" charset="0"/>
                <a:cs typeface="Courier New" pitchFamily="49" charset="0"/>
              </a:endParaRPr>
            </a:p>
          </p:txBody>
        </p:sp>
      </p:grpSp>
      <p:grpSp>
        <p:nvGrpSpPr>
          <p:cNvPr id="16" name="Group 15"/>
          <p:cNvGrpSpPr/>
          <p:nvPr/>
        </p:nvGrpSpPr>
        <p:grpSpPr>
          <a:xfrm>
            <a:off x="5943600" y="4206240"/>
            <a:ext cx="3192780" cy="1371600"/>
            <a:chOff x="5943600" y="4206240"/>
            <a:chExt cx="3192780" cy="1371600"/>
          </a:xfrm>
        </p:grpSpPr>
        <p:sp>
          <p:nvSpPr>
            <p:cNvPr id="11" name="TextBox 10"/>
            <p:cNvSpPr txBox="1"/>
            <p:nvPr/>
          </p:nvSpPr>
          <p:spPr>
            <a:xfrm>
              <a:off x="6583680" y="4206240"/>
              <a:ext cx="2552700" cy="830997"/>
            </a:xfrm>
            <a:prstGeom prst="rect">
              <a:avLst/>
            </a:prstGeom>
            <a:noFill/>
          </p:spPr>
          <p:txBody>
            <a:bodyPr wrap="square" rtlCol="0">
              <a:spAutoFit/>
            </a:bodyPr>
            <a:lstStyle/>
            <a:p>
              <a:pPr algn="ctr"/>
              <a:r>
                <a:rPr lang="en-US" sz="2400" dirty="0" smtClean="0">
                  <a:solidFill>
                    <a:srgbClr val="FF0000"/>
                  </a:solidFill>
                  <a:latin typeface="+mj-lt"/>
                  <a:cs typeface="Courier New" pitchFamily="49" charset="0"/>
                </a:rPr>
                <a:t>Using </a:t>
              </a:r>
              <a:r>
                <a:rPr lang="en-US" sz="2200" dirty="0" err="1" smtClean="0">
                  <a:solidFill>
                    <a:srgbClr val="FF0000"/>
                  </a:solidFill>
                  <a:latin typeface="Courier New" pitchFamily="49" charset="0"/>
                  <a:cs typeface="Courier New" pitchFamily="49" charset="0"/>
                </a:rPr>
                <a:t>i</a:t>
              </a:r>
              <a:r>
                <a:rPr lang="en-US" sz="2400" dirty="0" smtClean="0">
                  <a:solidFill>
                    <a:srgbClr val="FF0000"/>
                  </a:solidFill>
                </a:rPr>
                <a:t> which now</a:t>
              </a:r>
            </a:p>
            <a:p>
              <a:pPr algn="ctr"/>
              <a:r>
                <a:rPr lang="en-US" sz="2400" dirty="0" smtClean="0">
                  <a:solidFill>
                    <a:srgbClr val="FF0000"/>
                  </a:solidFill>
                </a:rPr>
                <a:t>contains garbage</a:t>
              </a:r>
              <a:endParaRPr lang="en-US" sz="2400" dirty="0">
                <a:solidFill>
                  <a:srgbClr val="FF0000"/>
                </a:solidFill>
                <a:latin typeface="Courier New" pitchFamily="49" charset="0"/>
                <a:cs typeface="Courier New" pitchFamily="49" charset="0"/>
              </a:endParaRPr>
            </a:p>
          </p:txBody>
        </p:sp>
        <p:sp>
          <p:nvSpPr>
            <p:cNvPr id="15" name="Arc 14"/>
            <p:cNvSpPr/>
            <p:nvPr/>
          </p:nvSpPr>
          <p:spPr>
            <a:xfrm flipV="1">
              <a:off x="5943600" y="4389120"/>
              <a:ext cx="1447800" cy="1188720"/>
            </a:xfrm>
            <a:prstGeom prst="arc">
              <a:avLst/>
            </a:prstGeom>
            <a:ln w="254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54002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solidFill>
                  <a:schemeClr val="accent1"/>
                </a:solidFill>
              </a:rPr>
              <a:t>Using Memory You Don’t Own (1)</a:t>
            </a:r>
          </a:p>
        </p:txBody>
      </p:sp>
      <p:sp>
        <p:nvSpPr>
          <p:cNvPr id="51203" name="Content Placeholder 4"/>
          <p:cNvSpPr>
            <a:spLocks noGrp="1"/>
          </p:cNvSpPr>
          <p:nvPr>
            <p:ph idx="1"/>
          </p:nvPr>
        </p:nvSpPr>
        <p:spPr>
          <a:xfrm>
            <a:off x="457200" y="1600200"/>
            <a:ext cx="8229600" cy="4800600"/>
          </a:xfrm>
        </p:spPr>
        <p:txBody>
          <a:bodyPr>
            <a:normAutofit/>
          </a:bodyPr>
          <a:lstStyle/>
          <a:p>
            <a:r>
              <a:rPr lang="en-US" dirty="0" smtClean="0"/>
              <a:t>What is wrong with this code?</a:t>
            </a:r>
          </a:p>
          <a:p>
            <a:pPr>
              <a:spcBef>
                <a:spcPts val="1800"/>
              </a:spcBef>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typedef</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struct</a:t>
            </a:r>
            <a:r>
              <a:rPr lang="en-US" sz="2600" dirty="0" smtClean="0">
                <a:latin typeface="Courier New" pitchFamily="49" charset="0"/>
                <a:cs typeface="Courier New" pitchFamily="49" charset="0"/>
              </a:rPr>
              <a:t> node {</a:t>
            </a:r>
          </a:p>
          <a:p>
            <a:pPr>
              <a:spcBef>
                <a:spcPts val="0"/>
              </a:spcBef>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struct</a:t>
            </a:r>
            <a:r>
              <a:rPr lang="en-US" sz="2600" dirty="0" smtClean="0">
                <a:latin typeface="Courier New" pitchFamily="49" charset="0"/>
                <a:cs typeface="Courier New" pitchFamily="49" charset="0"/>
              </a:rPr>
              <a:t> node* next;</a:t>
            </a:r>
          </a:p>
          <a:p>
            <a:pPr>
              <a:spcBef>
                <a:spcPts val="0"/>
              </a:spcBef>
              <a:buFont typeface="Arial" charset="0"/>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val</a:t>
            </a:r>
            <a:r>
              <a:rPr lang="en-US" sz="2600" dirty="0" smtClean="0">
                <a:latin typeface="Courier New" pitchFamily="49" charset="0"/>
                <a:cs typeface="Courier New" pitchFamily="49" charset="0"/>
              </a:rPr>
              <a:t>;</a:t>
            </a:r>
          </a:p>
          <a:p>
            <a:pPr>
              <a:spcBef>
                <a:spcPts val="0"/>
              </a:spcBef>
              <a:buFont typeface="Arial" charset="0"/>
              <a:buNone/>
            </a:pPr>
            <a:r>
              <a:rPr lang="en-US" sz="2600" dirty="0" smtClean="0">
                <a:latin typeface="Courier New" pitchFamily="49" charset="0"/>
                <a:cs typeface="Courier New" pitchFamily="49" charset="0"/>
              </a:rPr>
              <a:t>		} Node;</a:t>
            </a:r>
          </a:p>
          <a:p>
            <a:pPr>
              <a:spcBef>
                <a:spcPct val="0"/>
              </a:spcBef>
              <a:buFont typeface="Arial" charset="0"/>
              <a:buNone/>
            </a:pPr>
            <a:endParaRPr lang="en-US" sz="2600" dirty="0" smtClean="0">
              <a:latin typeface="Courier New" pitchFamily="49" charset="0"/>
              <a:cs typeface="Courier New" pitchFamily="49" charset="0"/>
            </a:endParaRPr>
          </a:p>
          <a:p>
            <a:pPr>
              <a:spcBef>
                <a:spcPct val="0"/>
              </a:spcBef>
              <a:buFont typeface="Arial" charset="0"/>
              <a:buNone/>
            </a:pP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findLastNodeValue</a:t>
            </a:r>
            <a:r>
              <a:rPr lang="en-US" sz="2600" dirty="0" smtClean="0">
                <a:latin typeface="Courier New" pitchFamily="49" charset="0"/>
                <a:cs typeface="Courier New" pitchFamily="49" charset="0"/>
              </a:rPr>
              <a:t>(Node* head) {</a:t>
            </a:r>
          </a:p>
          <a:p>
            <a:pPr>
              <a:spcBef>
                <a:spcPct val="0"/>
              </a:spcBef>
              <a:buFont typeface="Arial" charset="0"/>
              <a:buNone/>
            </a:pPr>
            <a:r>
              <a:rPr lang="en-US" sz="2600" dirty="0" smtClean="0">
                <a:latin typeface="Courier New" pitchFamily="49" charset="0"/>
                <a:cs typeface="Courier New" pitchFamily="49" charset="0"/>
              </a:rPr>
              <a:t>		  while (head-&gt;next != NULL) </a:t>
            </a:r>
          </a:p>
          <a:p>
            <a:pPr>
              <a:spcBef>
                <a:spcPct val="0"/>
              </a:spcBef>
              <a:buFont typeface="Arial" charset="0"/>
              <a:buNone/>
            </a:pPr>
            <a:r>
              <a:rPr lang="en-US" sz="2600" dirty="0" smtClean="0">
                <a:latin typeface="Courier New" pitchFamily="49" charset="0"/>
                <a:cs typeface="Courier New" pitchFamily="49" charset="0"/>
              </a:rPr>
              <a:t>		    head = head-&gt;next;</a:t>
            </a:r>
          </a:p>
          <a:p>
            <a:pPr>
              <a:spcBef>
                <a:spcPct val="0"/>
              </a:spcBef>
              <a:buFont typeface="Arial" charset="0"/>
              <a:buNone/>
            </a:pPr>
            <a:r>
              <a:rPr lang="en-US" sz="2600" dirty="0" smtClean="0">
                <a:latin typeface="Courier New" pitchFamily="49" charset="0"/>
                <a:cs typeface="Courier New" pitchFamily="49" charset="0"/>
              </a:rPr>
              <a:t>		  return head-&gt;</a:t>
            </a:r>
            <a:r>
              <a:rPr lang="en-US" sz="2600" dirty="0" err="1" smtClean="0">
                <a:latin typeface="Courier New" pitchFamily="49" charset="0"/>
                <a:cs typeface="Courier New" pitchFamily="49" charset="0"/>
              </a:rPr>
              <a:t>val</a:t>
            </a:r>
            <a:r>
              <a:rPr lang="en-US" sz="2600" dirty="0" smtClean="0">
                <a:latin typeface="Courier New" pitchFamily="49" charset="0"/>
                <a:cs typeface="Courier New" pitchFamily="49" charset="0"/>
              </a:rPr>
              <a:t>; </a:t>
            </a:r>
          </a:p>
          <a:p>
            <a:pPr>
              <a:spcBef>
                <a:spcPct val="0"/>
              </a:spcBef>
              <a:buFont typeface="Arial" charset="0"/>
              <a:buNone/>
            </a:pPr>
            <a:r>
              <a:rPr lang="en-US" sz="2600" dirty="0" smtClean="0">
                <a:latin typeface="Courier New" pitchFamily="49" charset="0"/>
                <a:cs typeface="Courier New" pitchFamily="49" charset="0"/>
              </a:rPr>
              <a:t>		}</a:t>
            </a:r>
          </a:p>
        </p:txBody>
      </p:sp>
      <p:sp>
        <p:nvSpPr>
          <p:cNvPr id="7" name="Date Placeholder 6"/>
          <p:cNvSpPr>
            <a:spLocks noGrp="1"/>
          </p:cNvSpPr>
          <p:nvPr>
            <p:ph type="dt" sz="half" idx="10"/>
          </p:nvPr>
        </p:nvSpPr>
        <p:spPr/>
        <p:txBody>
          <a:bodyPr/>
          <a:lstStyle/>
          <a:p>
            <a:r>
              <a:rPr lang="en-US" smtClean="0"/>
              <a:t>6/27/2013</a:t>
            </a:r>
            <a:endParaRPr lang="en-US"/>
          </a:p>
        </p:txBody>
      </p:sp>
      <p:sp>
        <p:nvSpPr>
          <p:cNvPr id="19459" name="Footer Placeholder 2"/>
          <p:cNvSpPr>
            <a:spLocks noGrp="1"/>
          </p:cNvSpPr>
          <p:nvPr>
            <p:ph type="ftr" sz="quarter" idx="11"/>
          </p:nvPr>
        </p:nvSpPr>
        <p:spPr/>
        <p:txBody>
          <a:bodyPr/>
          <a:lstStyle/>
          <a:p>
            <a:pPr>
              <a:defRPr/>
            </a:pPr>
            <a:r>
              <a:rPr lang="en-US" smtClean="0"/>
              <a:t>Summer 2013 -- Lecture #4</a:t>
            </a:r>
            <a:endParaRPr lang="en-US" dirty="0"/>
          </a:p>
        </p:txBody>
      </p:sp>
      <p:sp>
        <p:nvSpPr>
          <p:cNvPr id="25604" name="Slide Number Placeholder 3"/>
          <p:cNvSpPr>
            <a:spLocks noGrp="1"/>
          </p:cNvSpPr>
          <p:nvPr>
            <p:ph type="sldNum" sz="quarter" idx="12"/>
          </p:nvPr>
        </p:nvSpPr>
        <p:spPr/>
        <p:txBody>
          <a:bodyPr/>
          <a:lstStyle/>
          <a:p>
            <a:fld id="{C6EC21CC-C93E-4DC6-80D8-6145C10C245C}" type="slidenum">
              <a:rPr lang="en-US"/>
              <a:pPr/>
              <a:t>25</a:t>
            </a:fld>
            <a:endParaRPr lang="en-US"/>
          </a:p>
        </p:txBody>
      </p:sp>
      <p:grpSp>
        <p:nvGrpSpPr>
          <p:cNvPr id="14" name="Group 13"/>
          <p:cNvGrpSpPr/>
          <p:nvPr/>
        </p:nvGrpSpPr>
        <p:grpSpPr>
          <a:xfrm>
            <a:off x="4343400" y="2819400"/>
            <a:ext cx="3977640" cy="1981200"/>
            <a:chOff x="4343400" y="2819400"/>
            <a:chExt cx="3977640" cy="1981200"/>
          </a:xfrm>
        </p:grpSpPr>
        <p:cxnSp>
          <p:nvCxnSpPr>
            <p:cNvPr id="9" name="Straight Arrow Connector 8"/>
            <p:cNvCxnSpPr/>
            <p:nvPr/>
          </p:nvCxnSpPr>
          <p:spPr>
            <a:xfrm>
              <a:off x="7406640" y="3581400"/>
              <a:ext cx="0" cy="762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400800" y="2819400"/>
              <a:ext cx="1920240" cy="830997"/>
            </a:xfrm>
            <a:prstGeom prst="rect">
              <a:avLst/>
            </a:prstGeom>
            <a:noFill/>
          </p:spPr>
          <p:txBody>
            <a:bodyPr wrap="square" rtlCol="0">
              <a:spAutoFit/>
            </a:bodyPr>
            <a:lstStyle/>
            <a:p>
              <a:pPr algn="ctr"/>
              <a:r>
                <a:rPr lang="en-US" sz="2400" dirty="0" smtClean="0">
                  <a:solidFill>
                    <a:srgbClr val="FF0000"/>
                  </a:solidFill>
                </a:rPr>
                <a:t>What if </a:t>
              </a:r>
              <a:r>
                <a:rPr lang="en-US" sz="2200" dirty="0" smtClean="0">
                  <a:solidFill>
                    <a:srgbClr val="FF0000"/>
                  </a:solidFill>
                  <a:latin typeface="Courier New" pitchFamily="49" charset="0"/>
                  <a:cs typeface="Courier New" pitchFamily="49" charset="0"/>
                </a:rPr>
                <a:t>head</a:t>
              </a:r>
              <a:r>
                <a:rPr lang="en-US" sz="2400" dirty="0" smtClean="0">
                  <a:solidFill>
                    <a:srgbClr val="FF0000"/>
                  </a:solidFill>
                </a:rPr>
                <a:t/>
              </a:r>
              <a:br>
                <a:rPr lang="en-US" sz="2400" dirty="0" smtClean="0">
                  <a:solidFill>
                    <a:srgbClr val="FF0000"/>
                  </a:solidFill>
                </a:rPr>
              </a:br>
              <a:r>
                <a:rPr lang="en-US" sz="2400" dirty="0" smtClean="0">
                  <a:solidFill>
                    <a:srgbClr val="FF0000"/>
                  </a:solidFill>
                </a:rPr>
                <a:t>is NULL? </a:t>
              </a:r>
              <a:endParaRPr lang="en-US" sz="2400" dirty="0">
                <a:solidFill>
                  <a:srgbClr val="FF0000"/>
                </a:solidFill>
              </a:endParaRPr>
            </a:p>
          </p:txBody>
        </p:sp>
        <p:cxnSp>
          <p:nvCxnSpPr>
            <p:cNvPr id="11" name="Straight Arrow Connector 10"/>
            <p:cNvCxnSpPr/>
            <p:nvPr/>
          </p:nvCxnSpPr>
          <p:spPr>
            <a:xfrm flipH="1">
              <a:off x="4343400" y="3581400"/>
              <a:ext cx="2895600" cy="1219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6384476" y="5181600"/>
            <a:ext cx="2607124" cy="1200329"/>
          </a:xfrm>
          <a:prstGeom prst="rect">
            <a:avLst/>
          </a:prstGeom>
          <a:noFill/>
        </p:spPr>
        <p:txBody>
          <a:bodyPr wrap="none" rtlCol="0">
            <a:spAutoFit/>
          </a:bodyPr>
          <a:lstStyle/>
          <a:p>
            <a:r>
              <a:rPr lang="en-US" sz="2400" b="1" dirty="0" smtClean="0">
                <a:solidFill>
                  <a:srgbClr val="FF0000"/>
                </a:solidFill>
              </a:rPr>
              <a:t>No warnings!</a:t>
            </a:r>
          </a:p>
          <a:p>
            <a:r>
              <a:rPr lang="en-US" sz="2400" b="1" dirty="0" smtClean="0">
                <a:solidFill>
                  <a:srgbClr val="FF0000"/>
                </a:solidFill>
              </a:rPr>
              <a:t>Just </a:t>
            </a:r>
            <a:r>
              <a:rPr lang="en-US" sz="2400" b="1" dirty="0" err="1" smtClean="0">
                <a:solidFill>
                  <a:srgbClr val="FF0000"/>
                </a:solidFill>
              </a:rPr>
              <a:t>Seg</a:t>
            </a:r>
            <a:r>
              <a:rPr lang="en-US" sz="2400" b="1" dirty="0" smtClean="0">
                <a:solidFill>
                  <a:srgbClr val="FF0000"/>
                </a:solidFill>
              </a:rPr>
              <a:t> Fault</a:t>
            </a:r>
            <a:br>
              <a:rPr lang="en-US" sz="2400" b="1" dirty="0" smtClean="0">
                <a:solidFill>
                  <a:srgbClr val="FF0000"/>
                </a:solidFill>
              </a:rPr>
            </a:br>
            <a:r>
              <a:rPr lang="en-US" sz="2400" b="1" dirty="0" smtClean="0">
                <a:solidFill>
                  <a:srgbClr val="FF0000"/>
                </a:solidFill>
              </a:rPr>
              <a:t>that needs finding!</a:t>
            </a:r>
            <a:endParaRPr lang="en-US" sz="2400" b="1" dirty="0">
              <a:solidFill>
                <a:srgbClr val="FF0000"/>
              </a:solidFill>
            </a:endParaRPr>
          </a:p>
        </p:txBody>
      </p:sp>
    </p:spTree>
    <p:extLst>
      <p:ext uri="{BB962C8B-B14F-4D97-AF65-F5344CB8AC3E}">
        <p14:creationId xmlns:p14="http://schemas.microsoft.com/office/powerpoint/2010/main" val="2061725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dirty="0" smtClean="0">
                <a:solidFill>
                  <a:schemeClr val="accent1"/>
                </a:solidFill>
              </a:rPr>
              <a:t>Using Memory You Don’t Own (2)</a:t>
            </a:r>
          </a:p>
        </p:txBody>
      </p:sp>
      <p:sp>
        <p:nvSpPr>
          <p:cNvPr id="63493" name="Content Placeholder 4"/>
          <p:cNvSpPr>
            <a:spLocks noGrp="1"/>
          </p:cNvSpPr>
          <p:nvPr>
            <p:ph idx="1"/>
          </p:nvPr>
        </p:nvSpPr>
        <p:spPr>
          <a:xfrm>
            <a:off x="457200" y="1600201"/>
            <a:ext cx="8229600" cy="4724399"/>
          </a:xfrm>
        </p:spPr>
        <p:txBody>
          <a:bodyPr/>
          <a:lstStyle/>
          <a:p>
            <a:pPr eaLnBrk="1" hangingPunct="1">
              <a:lnSpc>
                <a:spcPct val="80000"/>
              </a:lnSpc>
            </a:pPr>
            <a:r>
              <a:rPr lang="en-US" dirty="0" smtClean="0"/>
              <a:t>What’s wrong with this code?</a:t>
            </a:r>
            <a:endParaRPr lang="en-US" sz="2800" dirty="0" smtClean="0">
              <a:latin typeface="Lucida Console" charset="0"/>
            </a:endParaRPr>
          </a:p>
          <a:p>
            <a:pPr eaLnBrk="1" hangingPunct="1">
              <a:lnSpc>
                <a:spcPct val="80000"/>
              </a:lnSpc>
              <a:spcBef>
                <a:spcPts val="1800"/>
              </a:spcBef>
              <a:buNone/>
            </a:pPr>
            <a:r>
              <a:rPr lang="en-US" sz="2000" dirty="0" smtClean="0">
                <a:latin typeface="Lucida Console" charset="0"/>
                <a:cs typeface="Courier New" pitchFamily="49" charset="0"/>
              </a:rPr>
              <a:t>	</a:t>
            </a:r>
            <a:r>
              <a:rPr lang="en-US" sz="2000" dirty="0" smtClean="0">
                <a:latin typeface="Courier New" pitchFamily="49" charset="0"/>
                <a:cs typeface="Courier New" pitchFamily="49" charset="0"/>
              </a:rPr>
              <a:t>char *append(const char* s1, const char *s2) {</a:t>
            </a:r>
          </a:p>
          <a:p>
            <a:pPr eaLnBrk="1" hangingPunct="1">
              <a:lnSpc>
                <a:spcPct val="80000"/>
              </a:lnSpc>
              <a:buFont typeface="Wingdings 3" charset="2"/>
              <a:buNone/>
            </a:pPr>
            <a:r>
              <a:rPr lang="en-US" sz="2000" dirty="0" smtClean="0">
                <a:latin typeface="Courier New" pitchFamily="49" charset="0"/>
                <a:cs typeface="Courier New" pitchFamily="49" charset="0"/>
              </a:rPr>
              <a:t>	   const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MAXSIZE = 128;</a:t>
            </a:r>
          </a:p>
          <a:p>
            <a:pPr eaLnBrk="1" hangingPunct="1">
              <a:lnSpc>
                <a:spcPct val="80000"/>
              </a:lnSpc>
              <a:buFont typeface="Wingdings 3" charset="2"/>
              <a:buNone/>
            </a:pPr>
            <a:r>
              <a:rPr lang="en-US" sz="2000" dirty="0" smtClean="0">
                <a:latin typeface="Courier New" pitchFamily="49" charset="0"/>
                <a:cs typeface="Courier New" pitchFamily="49" charset="0"/>
              </a:rPr>
              <a:t>	   char result[MAXSIZE];</a:t>
            </a:r>
          </a:p>
          <a:p>
            <a:pPr eaLnBrk="1" hangingPunct="1">
              <a:lnSpc>
                <a:spcPct val="80000"/>
              </a:lnSpc>
              <a:buFont typeface="Wingdings 3" charset="2"/>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=0, j=0;</a:t>
            </a:r>
          </a:p>
          <a:p>
            <a:pPr eaLnBrk="1" hangingPunct="1">
              <a:lnSpc>
                <a:spcPct val="80000"/>
              </a:lnSpc>
              <a:buFont typeface="Wingdings 3" charset="2"/>
              <a:buNone/>
            </a:pPr>
            <a:r>
              <a:rPr lang="en-US" sz="2000" dirty="0" smtClean="0">
                <a:latin typeface="Courier New" pitchFamily="49" charset="0"/>
                <a:cs typeface="Courier New" pitchFamily="49" charset="0"/>
              </a:rPr>
              <a:t>	   for (j=0;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&lt;MAXSIZE-1 &amp;&amp; j&lt;</a:t>
            </a:r>
            <a:r>
              <a:rPr lang="en-US" sz="2000" dirty="0" err="1" smtClean="0">
                <a:latin typeface="Courier New" pitchFamily="49" charset="0"/>
                <a:cs typeface="Courier New" pitchFamily="49" charset="0"/>
              </a:rPr>
              <a:t>strlen</a:t>
            </a:r>
            <a:r>
              <a:rPr lang="en-US" sz="2000" dirty="0" smtClean="0">
                <a:latin typeface="Courier New" pitchFamily="49" charset="0"/>
                <a:cs typeface="Courier New" pitchFamily="49" charset="0"/>
              </a:rPr>
              <a:t>(s1);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++,j++)</a:t>
            </a:r>
          </a:p>
          <a:p>
            <a:pPr eaLnBrk="1" hangingPunct="1">
              <a:lnSpc>
                <a:spcPct val="80000"/>
              </a:lnSpc>
              <a:buFont typeface="Wingdings 3" charset="2"/>
              <a:buNone/>
            </a:pPr>
            <a:r>
              <a:rPr lang="en-US" sz="2000" dirty="0" smtClean="0">
                <a:latin typeface="Courier New" pitchFamily="49" charset="0"/>
                <a:cs typeface="Courier New" pitchFamily="49" charset="0"/>
              </a:rPr>
              <a:t>	      result[</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s1[j];</a:t>
            </a:r>
          </a:p>
          <a:p>
            <a:pPr eaLnBrk="1" hangingPunct="1">
              <a:lnSpc>
                <a:spcPct val="80000"/>
              </a:lnSpc>
              <a:buFont typeface="Wingdings 3" charset="2"/>
              <a:buNone/>
            </a:pPr>
            <a:r>
              <a:rPr lang="en-US" sz="2000" dirty="0" smtClean="0">
                <a:latin typeface="Courier New" pitchFamily="49" charset="0"/>
                <a:cs typeface="Courier New" pitchFamily="49" charset="0"/>
              </a:rPr>
              <a:t>	   for (j=0;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&lt;MAXSIZE-1 &amp;&amp; j&lt;</a:t>
            </a:r>
            <a:r>
              <a:rPr lang="en-US" sz="2000" dirty="0" err="1" smtClean="0">
                <a:latin typeface="Courier New" pitchFamily="49" charset="0"/>
                <a:cs typeface="Courier New" pitchFamily="49" charset="0"/>
              </a:rPr>
              <a:t>strlen</a:t>
            </a:r>
            <a:r>
              <a:rPr lang="en-US" sz="2000" dirty="0" smtClean="0">
                <a:latin typeface="Courier New" pitchFamily="49" charset="0"/>
                <a:cs typeface="Courier New" pitchFamily="49" charset="0"/>
              </a:rPr>
              <a:t>(s2); </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++,j++)</a:t>
            </a:r>
          </a:p>
          <a:p>
            <a:pPr eaLnBrk="1" hangingPunct="1">
              <a:lnSpc>
                <a:spcPct val="80000"/>
              </a:lnSpc>
              <a:buFont typeface="Wingdings 3" charset="2"/>
              <a:buNone/>
            </a:pPr>
            <a:r>
              <a:rPr lang="en-US" sz="2000" dirty="0" smtClean="0">
                <a:latin typeface="Courier New" pitchFamily="49" charset="0"/>
                <a:cs typeface="Courier New" pitchFamily="49" charset="0"/>
              </a:rPr>
              <a:t>	      result[</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s2[j];</a:t>
            </a:r>
          </a:p>
          <a:p>
            <a:pPr eaLnBrk="1" hangingPunct="1">
              <a:lnSpc>
                <a:spcPct val="80000"/>
              </a:lnSpc>
              <a:buFont typeface="Wingdings 3" charset="2"/>
              <a:buNone/>
            </a:pPr>
            <a:r>
              <a:rPr lang="en-US" sz="2000" dirty="0" smtClean="0">
                <a:latin typeface="Courier New" pitchFamily="49" charset="0"/>
                <a:cs typeface="Courier New" pitchFamily="49" charset="0"/>
              </a:rPr>
              <a:t>	   result[++</a:t>
            </a:r>
            <a:r>
              <a:rPr lang="en-US" sz="2000" dirty="0" err="1" smtClean="0">
                <a:latin typeface="Courier New" pitchFamily="49" charset="0"/>
                <a:cs typeface="Courier New" pitchFamily="49" charset="0"/>
              </a:rPr>
              <a:t>i</a:t>
            </a:r>
            <a:r>
              <a:rPr lang="en-US" sz="2000" dirty="0" smtClean="0">
                <a:latin typeface="Courier New" pitchFamily="49" charset="0"/>
                <a:cs typeface="Courier New" pitchFamily="49" charset="0"/>
              </a:rPr>
              <a:t>] = '\0';</a:t>
            </a:r>
          </a:p>
          <a:p>
            <a:pPr eaLnBrk="1" hangingPunct="1">
              <a:lnSpc>
                <a:spcPct val="80000"/>
              </a:lnSpc>
              <a:buFont typeface="Wingdings 3" charset="2"/>
              <a:buNone/>
            </a:pPr>
            <a:r>
              <a:rPr lang="en-US" sz="2000" dirty="0" smtClean="0">
                <a:latin typeface="Courier New" pitchFamily="49" charset="0"/>
                <a:cs typeface="Courier New" pitchFamily="49" charset="0"/>
              </a:rPr>
              <a:t>	   return result;</a:t>
            </a:r>
          </a:p>
          <a:p>
            <a:pPr eaLnBrk="1" hangingPunct="1">
              <a:lnSpc>
                <a:spcPct val="80000"/>
              </a:lnSpc>
              <a:buFont typeface="Wingdings 3" charset="2"/>
              <a:buNone/>
            </a:pPr>
            <a:r>
              <a:rPr lang="en-US" sz="2000" dirty="0" smtClean="0">
                <a:latin typeface="Courier New" pitchFamily="49" charset="0"/>
                <a:cs typeface="Courier New" pitchFamily="49" charset="0"/>
              </a:rPr>
              <a:t>	}</a:t>
            </a:r>
          </a:p>
        </p:txBody>
      </p:sp>
      <p:sp>
        <p:nvSpPr>
          <p:cNvPr id="8" name="Date Placeholder 7"/>
          <p:cNvSpPr>
            <a:spLocks noGrp="1"/>
          </p:cNvSpPr>
          <p:nvPr>
            <p:ph type="dt" sz="half" idx="10"/>
          </p:nvPr>
        </p:nvSpPr>
        <p:spPr/>
        <p:txBody>
          <a:bodyPr/>
          <a:lstStyle/>
          <a:p>
            <a:r>
              <a:rPr lang="en-US" smtClean="0"/>
              <a:t>6/27/2013</a:t>
            </a:r>
            <a:endParaRPr lang="en-US" dirty="0"/>
          </a:p>
        </p:txBody>
      </p:sp>
      <p:sp>
        <p:nvSpPr>
          <p:cNvPr id="29700" name="Slide Number Placeholder 3"/>
          <p:cNvSpPr>
            <a:spLocks noGrp="1"/>
          </p:cNvSpPr>
          <p:nvPr>
            <p:ph type="sldNum" sz="quarter" idx="12"/>
          </p:nvPr>
        </p:nvSpPr>
        <p:spPr bwMode="auto">
          <a:ln>
            <a:miter lim="800000"/>
            <a:headEnd/>
            <a:tailEnd/>
          </a:ln>
        </p:spPr>
        <p:txBody>
          <a:bodyPr/>
          <a:lstStyle/>
          <a:p>
            <a:fld id="{BD201184-B3B9-4C7D-AD7E-50C976DB4361}" type="slidenum">
              <a:rPr lang="en-US"/>
              <a:pPr/>
              <a:t>26</a:t>
            </a:fld>
            <a:endParaRPr lang="en-US" dirty="0"/>
          </a:p>
        </p:txBody>
      </p:sp>
      <p:grpSp>
        <p:nvGrpSpPr>
          <p:cNvPr id="13" name="Group 12"/>
          <p:cNvGrpSpPr/>
          <p:nvPr/>
        </p:nvGrpSpPr>
        <p:grpSpPr>
          <a:xfrm>
            <a:off x="5105400" y="2468880"/>
            <a:ext cx="3124200" cy="707886"/>
            <a:chOff x="5105400" y="2468880"/>
            <a:chExt cx="3124200" cy="707886"/>
          </a:xfrm>
        </p:grpSpPr>
        <p:cxnSp>
          <p:nvCxnSpPr>
            <p:cNvPr id="9" name="Straight Arrow Connector 8"/>
            <p:cNvCxnSpPr/>
            <p:nvPr/>
          </p:nvCxnSpPr>
          <p:spPr>
            <a:xfrm flipH="1">
              <a:off x="5105400" y="2667000"/>
              <a:ext cx="838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43600" y="2468880"/>
              <a:ext cx="2286000" cy="707886"/>
            </a:xfrm>
            <a:prstGeom prst="rect">
              <a:avLst/>
            </a:prstGeom>
            <a:noFill/>
          </p:spPr>
          <p:txBody>
            <a:bodyPr wrap="square" rtlCol="0">
              <a:spAutoFit/>
            </a:bodyPr>
            <a:lstStyle/>
            <a:p>
              <a:r>
                <a:rPr lang="en-US" sz="2000" dirty="0" smtClean="0">
                  <a:solidFill>
                    <a:srgbClr val="FF0000"/>
                  </a:solidFill>
                </a:rPr>
                <a:t>Local array appears </a:t>
              </a:r>
              <a:br>
                <a:rPr lang="en-US" sz="2000" dirty="0" smtClean="0">
                  <a:solidFill>
                    <a:srgbClr val="FF0000"/>
                  </a:solidFill>
                </a:rPr>
              </a:br>
              <a:r>
                <a:rPr lang="en-US" sz="2000" dirty="0" smtClean="0">
                  <a:solidFill>
                    <a:srgbClr val="FF0000"/>
                  </a:solidFill>
                </a:rPr>
                <a:t>on Stack</a:t>
              </a:r>
              <a:endParaRPr lang="en-US" sz="2000" dirty="0">
                <a:solidFill>
                  <a:srgbClr val="FF0000"/>
                </a:solidFill>
              </a:endParaRPr>
            </a:p>
          </p:txBody>
        </p:sp>
      </p:grpSp>
      <p:grpSp>
        <p:nvGrpSpPr>
          <p:cNvPr id="14" name="Group 13"/>
          <p:cNvGrpSpPr/>
          <p:nvPr/>
        </p:nvGrpSpPr>
        <p:grpSpPr>
          <a:xfrm>
            <a:off x="3581400" y="4910328"/>
            <a:ext cx="3581400" cy="1015663"/>
            <a:chOff x="3581400" y="4910328"/>
            <a:chExt cx="3581400" cy="1015663"/>
          </a:xfrm>
        </p:grpSpPr>
        <p:cxnSp>
          <p:nvCxnSpPr>
            <p:cNvPr id="10" name="Straight Arrow Connector 9"/>
            <p:cNvCxnSpPr/>
            <p:nvPr/>
          </p:nvCxnSpPr>
          <p:spPr>
            <a:xfrm flipH="1">
              <a:off x="3581400" y="5105400"/>
              <a:ext cx="838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95800" y="4910328"/>
              <a:ext cx="2667000" cy="1015663"/>
            </a:xfrm>
            <a:prstGeom prst="rect">
              <a:avLst/>
            </a:prstGeom>
            <a:noFill/>
          </p:spPr>
          <p:txBody>
            <a:bodyPr wrap="square" rtlCol="0">
              <a:spAutoFit/>
            </a:bodyPr>
            <a:lstStyle/>
            <a:p>
              <a:r>
                <a:rPr lang="en-US" sz="2000" dirty="0" smtClean="0">
                  <a:solidFill>
                    <a:srgbClr val="FF0000"/>
                  </a:solidFill>
                </a:rPr>
                <a:t>Pointer to Stack (array) </a:t>
              </a:r>
              <a:br>
                <a:rPr lang="en-US" sz="2000" dirty="0" smtClean="0">
                  <a:solidFill>
                    <a:srgbClr val="FF0000"/>
                  </a:solidFill>
                </a:rPr>
              </a:br>
              <a:r>
                <a:rPr lang="en-US" sz="2000" dirty="0" smtClean="0">
                  <a:solidFill>
                    <a:srgbClr val="FF0000"/>
                  </a:solidFill>
                </a:rPr>
                <a:t>no longer valid once </a:t>
              </a:r>
              <a:br>
                <a:rPr lang="en-US" sz="2000" dirty="0" smtClean="0">
                  <a:solidFill>
                    <a:srgbClr val="FF0000"/>
                  </a:solidFill>
                </a:rPr>
              </a:br>
              <a:r>
                <a:rPr lang="en-US" sz="2000" dirty="0" smtClean="0">
                  <a:solidFill>
                    <a:srgbClr val="FF0000"/>
                  </a:solidFill>
                </a:rPr>
                <a:t>function returns</a:t>
              </a:r>
              <a:endParaRPr lang="en-US" sz="2000" dirty="0">
                <a:solidFill>
                  <a:srgbClr val="FF0000"/>
                </a:solidFill>
              </a:endParaRPr>
            </a:p>
          </p:txBody>
        </p:sp>
      </p:grpSp>
      <p:sp>
        <p:nvSpPr>
          <p:cNvPr id="15" name="Footer Placeholder 4"/>
          <p:cNvSpPr>
            <a:spLocks noGrp="1"/>
          </p:cNvSpPr>
          <p:nvPr>
            <p:ph type="ftr" sz="quarter" idx="11"/>
          </p:nvPr>
        </p:nvSpPr>
        <p:spPr>
          <a:xfrm>
            <a:off x="3124200" y="6356350"/>
            <a:ext cx="2895600" cy="365125"/>
          </a:xfrm>
        </p:spPr>
        <p:txBody>
          <a:bodyPr/>
          <a:lstStyle/>
          <a:p>
            <a:pPr>
              <a:defRPr/>
            </a:pPr>
            <a:r>
              <a:rPr lang="en-US" smtClean="0"/>
              <a:t>Summer 2013 -- Lecture #4</a:t>
            </a:r>
            <a:endParaRPr lang="en-US" dirty="0"/>
          </a:p>
        </p:txBody>
      </p:sp>
    </p:spTree>
    <p:extLst>
      <p:ext uri="{BB962C8B-B14F-4D97-AF65-F5344CB8AC3E}">
        <p14:creationId xmlns:p14="http://schemas.microsoft.com/office/powerpoint/2010/main" val="8075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Using Memory You Don’t Own (3)</a:t>
            </a:r>
            <a:endParaRPr lang="en-US"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What is wrong with this code?</a:t>
            </a:r>
          </a:p>
          <a:p>
            <a:pPr>
              <a:spcBef>
                <a:spcPts val="1200"/>
              </a:spcBef>
              <a:buNone/>
            </a:pPr>
            <a:r>
              <a:rPr lang="en-US" sz="2000" dirty="0" err="1" smtClean="0">
                <a:latin typeface="Courier New" pitchFamily="49" charset="0"/>
                <a:cs typeface="Courier New" pitchFamily="49" charset="0"/>
              </a:rPr>
              <a:t>typedef</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struct</a:t>
            </a:r>
            <a:r>
              <a:rPr lang="en-US" sz="2000" dirty="0" smtClean="0">
                <a:latin typeface="Courier New" pitchFamily="49" charset="0"/>
                <a:cs typeface="Courier New" pitchFamily="49" charset="0"/>
              </a:rPr>
              <a:t> {</a:t>
            </a:r>
          </a:p>
          <a:p>
            <a:pPr>
              <a:buNone/>
            </a:pPr>
            <a:r>
              <a:rPr lang="en-US" sz="2000" dirty="0" smtClean="0">
                <a:latin typeface="Courier New" pitchFamily="49" charset="0"/>
                <a:cs typeface="Courier New" pitchFamily="49" charset="0"/>
              </a:rPr>
              <a:t>	char *name;</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age;</a:t>
            </a:r>
          </a:p>
          <a:p>
            <a:pPr>
              <a:buNone/>
            </a:pPr>
            <a:r>
              <a:rPr lang="en-US" sz="2000" dirty="0" smtClean="0">
                <a:latin typeface="Courier New" pitchFamily="49" charset="0"/>
                <a:cs typeface="Courier New" pitchFamily="49" charset="0"/>
              </a:rPr>
              <a:t>} Profile;</a:t>
            </a:r>
          </a:p>
          <a:p>
            <a:pPr>
              <a:spcBef>
                <a:spcPts val="1800"/>
              </a:spcBef>
              <a:buNone/>
            </a:pPr>
            <a:r>
              <a:rPr lang="en-US" sz="2000" dirty="0" smtClean="0">
                <a:latin typeface="Courier New" pitchFamily="49" charset="0"/>
                <a:cs typeface="Courier New" pitchFamily="49" charset="0"/>
              </a:rPr>
              <a:t>Profile *person =(Profile *)</a:t>
            </a:r>
            <a:r>
              <a:rPr lang="en-US" sz="2000" dirty="0" err="1" smtClean="0">
                <a:latin typeface="Courier New" pitchFamily="49" charset="0"/>
                <a:cs typeface="Courier New" pitchFamily="49" charset="0"/>
              </a:rPr>
              <a:t>malloc</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sizeof</a:t>
            </a:r>
            <a:r>
              <a:rPr lang="en-US" sz="2000" dirty="0" smtClean="0">
                <a:latin typeface="Courier New" pitchFamily="49" charset="0"/>
                <a:cs typeface="Courier New" pitchFamily="49" charset="0"/>
              </a:rPr>
              <a:t>(Profile));</a:t>
            </a:r>
          </a:p>
          <a:p>
            <a:pPr>
              <a:buNone/>
            </a:pPr>
            <a:r>
              <a:rPr lang="en-US" sz="2000" dirty="0" smtClean="0">
                <a:latin typeface="Courier New" pitchFamily="49" charset="0"/>
                <a:cs typeface="Courier New" pitchFamily="49" charset="0"/>
              </a:rPr>
              <a:t>char *name = </a:t>
            </a:r>
            <a:r>
              <a:rPr lang="en-US" sz="2000" dirty="0" err="1" smtClean="0">
                <a:latin typeface="Courier New" pitchFamily="49" charset="0"/>
                <a:cs typeface="Courier New" pitchFamily="49" charset="0"/>
              </a:rPr>
              <a:t>getName</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person.name = </a:t>
            </a:r>
            <a:r>
              <a:rPr lang="en-US" sz="2000" dirty="0" err="1" smtClean="0">
                <a:latin typeface="Courier New" pitchFamily="49" charset="0"/>
                <a:cs typeface="Courier New" pitchFamily="49" charset="0"/>
              </a:rPr>
              <a:t>malloc</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sizeof</a:t>
            </a:r>
            <a:r>
              <a:rPr lang="en-US" sz="2000" dirty="0" smtClean="0">
                <a:latin typeface="Courier New" pitchFamily="49" charset="0"/>
                <a:cs typeface="Courier New" pitchFamily="49" charset="0"/>
              </a:rPr>
              <a:t>(char)*</a:t>
            </a:r>
            <a:r>
              <a:rPr lang="en-US" sz="2000" dirty="0" err="1" smtClean="0">
                <a:latin typeface="Courier New" pitchFamily="49" charset="0"/>
                <a:cs typeface="Courier New" pitchFamily="49" charset="0"/>
              </a:rPr>
              <a:t>strlen</a:t>
            </a:r>
            <a:r>
              <a:rPr lang="en-US" sz="2000" dirty="0" smtClean="0">
                <a:latin typeface="Courier New" pitchFamily="49" charset="0"/>
                <a:cs typeface="Courier New" pitchFamily="49" charset="0"/>
              </a:rPr>
              <a:t>(name));</a:t>
            </a:r>
          </a:p>
          <a:p>
            <a:pPr>
              <a:buNone/>
            </a:pPr>
            <a:r>
              <a:rPr lang="en-US" sz="2000" dirty="0" err="1" smtClean="0">
                <a:latin typeface="Courier New" pitchFamily="49" charset="0"/>
                <a:cs typeface="Courier New" pitchFamily="49" charset="0"/>
              </a:rPr>
              <a:t>strcpy</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person.name,name</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 Do stuff (that isn’t buggy)</a:t>
            </a:r>
          </a:p>
          <a:p>
            <a:pPr>
              <a:buNone/>
            </a:pPr>
            <a:r>
              <a:rPr lang="en-US" sz="2000" dirty="0" smtClean="0">
                <a:latin typeface="Courier New" pitchFamily="49" charset="0"/>
                <a:cs typeface="Courier New" pitchFamily="49" charset="0"/>
              </a:rPr>
              <a:t>free(person);</a:t>
            </a:r>
          </a:p>
          <a:p>
            <a:pPr>
              <a:buNone/>
            </a:pPr>
            <a:r>
              <a:rPr lang="en-US" sz="2000" dirty="0" smtClean="0">
                <a:latin typeface="Courier New" pitchFamily="49" charset="0"/>
                <a:cs typeface="Courier New" pitchFamily="49" charset="0"/>
              </a:rPr>
              <a:t>free(person.name);</a:t>
            </a:r>
          </a:p>
          <a:p>
            <a:pPr>
              <a:buNone/>
            </a:pPr>
            <a:endParaRPr lang="en-US" sz="24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pPr>
              <a:defRPr/>
            </a:pPr>
            <a:r>
              <a:rPr lang="en-US" smtClean="0"/>
              <a:t>Summer 2013 -- Lecture #4</a:t>
            </a:r>
            <a:endParaRPr lang="en-US" dirty="0"/>
          </a:p>
        </p:txBody>
      </p:sp>
      <p:sp>
        <p:nvSpPr>
          <p:cNvPr id="6" name="Slide Number Placeholder 5"/>
          <p:cNvSpPr>
            <a:spLocks noGrp="1"/>
          </p:cNvSpPr>
          <p:nvPr>
            <p:ph type="sldNum" sz="quarter" idx="12"/>
          </p:nvPr>
        </p:nvSpPr>
        <p:spPr/>
        <p:txBody>
          <a:bodyPr/>
          <a:lstStyle/>
          <a:p>
            <a:fld id="{92D87B94-8DD4-40E4-A8F6-3BB3ED416395}" type="slidenum">
              <a:rPr lang="en-US" smtClean="0"/>
              <a:pPr/>
              <a:t>27</a:t>
            </a:fld>
            <a:endParaRPr lang="en-US"/>
          </a:p>
        </p:txBody>
      </p:sp>
      <p:grpSp>
        <p:nvGrpSpPr>
          <p:cNvPr id="9" name="Group 8"/>
          <p:cNvGrpSpPr/>
          <p:nvPr/>
        </p:nvGrpSpPr>
        <p:grpSpPr>
          <a:xfrm>
            <a:off x="3429000" y="5715000"/>
            <a:ext cx="4648200" cy="685800"/>
            <a:chOff x="3429000" y="5715000"/>
            <a:chExt cx="4648200" cy="685800"/>
          </a:xfrm>
        </p:grpSpPr>
        <p:sp>
          <p:nvSpPr>
            <p:cNvPr id="7" name="Right Brace 6"/>
            <p:cNvSpPr/>
            <p:nvPr/>
          </p:nvSpPr>
          <p:spPr>
            <a:xfrm>
              <a:off x="3429000" y="5715000"/>
              <a:ext cx="304800" cy="685800"/>
            </a:xfrm>
            <a:prstGeom prst="rightBrace">
              <a:avLst/>
            </a:prstGeom>
            <a:ln w="254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3810000" y="5733288"/>
              <a:ext cx="4267200" cy="646331"/>
            </a:xfrm>
            <a:prstGeom prst="rect">
              <a:avLst/>
            </a:prstGeom>
            <a:noFill/>
          </p:spPr>
          <p:txBody>
            <a:bodyPr wrap="square" rtlCol="0">
              <a:spAutoFit/>
            </a:bodyPr>
            <a:lstStyle/>
            <a:p>
              <a:r>
                <a:rPr lang="en-US" dirty="0" smtClean="0">
                  <a:solidFill>
                    <a:srgbClr val="FF0000"/>
                  </a:solidFill>
                </a:rPr>
                <a:t>Accessing memory after you’ve freed it.</a:t>
              </a:r>
            </a:p>
            <a:p>
              <a:r>
                <a:rPr lang="en-US" dirty="0" smtClean="0">
                  <a:solidFill>
                    <a:srgbClr val="FF0000"/>
                  </a:solidFill>
                </a:rPr>
                <a:t>These statements should be switched.</a:t>
              </a:r>
              <a:endParaRPr lang="en-US" dirty="0">
                <a:solidFill>
                  <a:srgbClr val="FF0000"/>
                </a:solidFill>
              </a:endParaRPr>
            </a:p>
          </p:txBody>
        </p:sp>
      </p:grpSp>
      <p:grpSp>
        <p:nvGrpSpPr>
          <p:cNvPr id="13" name="Group 12"/>
          <p:cNvGrpSpPr/>
          <p:nvPr/>
        </p:nvGrpSpPr>
        <p:grpSpPr>
          <a:xfrm>
            <a:off x="4343400" y="2819400"/>
            <a:ext cx="4800600" cy="1828800"/>
            <a:chOff x="4343400" y="2819400"/>
            <a:chExt cx="4800600" cy="1828800"/>
          </a:xfrm>
        </p:grpSpPr>
        <p:cxnSp>
          <p:nvCxnSpPr>
            <p:cNvPr id="11" name="Straight Arrow Connector 10"/>
            <p:cNvCxnSpPr/>
            <p:nvPr/>
          </p:nvCxnSpPr>
          <p:spPr>
            <a:xfrm>
              <a:off x="6324600" y="3429000"/>
              <a:ext cx="0" cy="12192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43400" y="2819400"/>
              <a:ext cx="4800600" cy="646331"/>
            </a:xfrm>
            <a:prstGeom prst="rect">
              <a:avLst/>
            </a:prstGeom>
            <a:noFill/>
          </p:spPr>
          <p:txBody>
            <a:bodyPr wrap="square" rtlCol="0">
              <a:spAutoFit/>
            </a:bodyPr>
            <a:lstStyle/>
            <a:p>
              <a:r>
                <a:rPr lang="en-US" dirty="0" smtClean="0">
                  <a:solidFill>
                    <a:srgbClr val="FF0000"/>
                  </a:solidFill>
                </a:rPr>
                <a:t>Did not allocate space for the null terminator!  Want </a:t>
              </a:r>
              <a:r>
                <a:rPr lang="en-US" dirty="0" smtClean="0">
                  <a:solidFill>
                    <a:srgbClr val="FF0000"/>
                  </a:solidFill>
                  <a:latin typeface="Courier New" pitchFamily="49" charset="0"/>
                  <a:cs typeface="Courier New" pitchFamily="49" charset="0"/>
                </a:rPr>
                <a:t>(</a:t>
              </a:r>
              <a:r>
                <a:rPr lang="en-US" dirty="0" err="1" smtClean="0">
                  <a:solidFill>
                    <a:srgbClr val="FF0000"/>
                  </a:solidFill>
                  <a:latin typeface="Courier New" pitchFamily="49" charset="0"/>
                  <a:cs typeface="Courier New" pitchFamily="49" charset="0"/>
                </a:rPr>
                <a:t>strlen</a:t>
              </a:r>
              <a:r>
                <a:rPr lang="en-US" dirty="0" smtClean="0">
                  <a:solidFill>
                    <a:srgbClr val="FF0000"/>
                  </a:solidFill>
                  <a:latin typeface="Courier New" pitchFamily="49" charset="0"/>
                  <a:cs typeface="Courier New" pitchFamily="49" charset="0"/>
                </a:rPr>
                <a:t>(name)+1)</a:t>
              </a:r>
              <a:r>
                <a:rPr lang="en-US" dirty="0" smtClean="0">
                  <a:solidFill>
                    <a:srgbClr val="FF0000"/>
                  </a:solidFill>
                </a:rPr>
                <a:t> here.</a:t>
              </a:r>
              <a:endParaRPr lang="en-US" dirty="0">
                <a:solidFill>
                  <a:srgbClr val="FF0000"/>
                </a:solidFill>
              </a:endParaRPr>
            </a:p>
          </p:txBody>
        </p:sp>
      </p:grpSp>
    </p:spTree>
    <p:extLst>
      <p:ext uri="{BB962C8B-B14F-4D97-AF65-F5344CB8AC3E}">
        <p14:creationId xmlns:p14="http://schemas.microsoft.com/office/powerpoint/2010/main" val="116516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36538" y="274638"/>
            <a:ext cx="8686800" cy="1143000"/>
          </a:xfrm>
        </p:spPr>
        <p:txBody>
          <a:bodyPr/>
          <a:lstStyle/>
          <a:p>
            <a:r>
              <a:rPr lang="en-US" dirty="0" smtClean="0">
                <a:solidFill>
                  <a:schemeClr val="accent1"/>
                </a:solidFill>
              </a:rPr>
              <a:t>Using Memory You Haven’t Allocated</a:t>
            </a:r>
          </a:p>
        </p:txBody>
      </p:sp>
      <p:sp>
        <p:nvSpPr>
          <p:cNvPr id="67587" name="Content Placeholder 4"/>
          <p:cNvSpPr>
            <a:spLocks noGrp="1"/>
          </p:cNvSpPr>
          <p:nvPr>
            <p:ph idx="1"/>
          </p:nvPr>
        </p:nvSpPr>
        <p:spPr/>
        <p:txBody>
          <a:bodyPr/>
          <a:lstStyle/>
          <a:p>
            <a:r>
              <a:rPr lang="en-US" dirty="0" smtClean="0"/>
              <a:t>What is wrong with this code?</a:t>
            </a:r>
          </a:p>
          <a:p>
            <a:endParaRPr lang="en-US" dirty="0" smtClean="0"/>
          </a:p>
          <a:p>
            <a:pPr>
              <a:buFont typeface="Arial" charset="0"/>
              <a:buNone/>
            </a:pPr>
            <a:r>
              <a:rPr lang="en-US" sz="2400" dirty="0" smtClean="0">
                <a:latin typeface="Courier New" pitchFamily="49" charset="0"/>
                <a:cs typeface="Courier New" pitchFamily="49" charset="0"/>
              </a:rPr>
              <a:t>void </a:t>
            </a:r>
            <a:r>
              <a:rPr lang="en-US" sz="2400" dirty="0" err="1" smtClean="0">
                <a:latin typeface="Courier New" pitchFamily="49" charset="0"/>
                <a:cs typeface="Courier New" pitchFamily="49" charset="0"/>
              </a:rPr>
              <a:t>StringManipulate</a:t>
            </a:r>
            <a:r>
              <a:rPr lang="en-US" sz="2400" dirty="0" smtClean="0">
                <a:latin typeface="Courier New" pitchFamily="49" charset="0"/>
                <a:cs typeface="Courier New" pitchFamily="49" charset="0"/>
              </a:rPr>
              <a:t>() {</a:t>
            </a:r>
          </a:p>
          <a:p>
            <a:pPr>
              <a:buFont typeface="Arial" charset="0"/>
              <a:buNone/>
            </a:pPr>
            <a:r>
              <a:rPr lang="en-US" sz="2400" dirty="0" smtClean="0">
                <a:latin typeface="Courier New" pitchFamily="49" charset="0"/>
                <a:cs typeface="Courier New" pitchFamily="49" charset="0"/>
              </a:rPr>
              <a:t>	const char *name = “Safety Critical";</a:t>
            </a:r>
          </a:p>
          <a:p>
            <a:pPr>
              <a:buFont typeface="Arial" charset="0"/>
              <a:buNone/>
            </a:pPr>
            <a:r>
              <a:rPr lang="en-US" sz="2400" dirty="0" smtClean="0">
                <a:latin typeface="Courier New" pitchFamily="49" charset="0"/>
                <a:cs typeface="Courier New" pitchFamily="49" charset="0"/>
              </a:rPr>
              <a:t>	char *</a:t>
            </a:r>
            <a:r>
              <a:rPr lang="en-US" sz="2400" dirty="0" err="1" smtClean="0">
                <a:latin typeface="Courier New" pitchFamily="49" charset="0"/>
                <a:cs typeface="Courier New" pitchFamily="49" charset="0"/>
              </a:rPr>
              <a:t>str</a:t>
            </a:r>
            <a:r>
              <a:rPr lang="en-US" sz="2400" dirty="0" smtClean="0">
                <a:latin typeface="Courier New" pitchFamily="49" charset="0"/>
                <a:cs typeface="Courier New" pitchFamily="49" charset="0"/>
              </a:rPr>
              <a:t> = </a:t>
            </a:r>
            <a:r>
              <a:rPr lang="en-US" sz="2400" dirty="0" err="1" smtClean="0">
                <a:latin typeface="Courier New" pitchFamily="49" charset="0"/>
                <a:cs typeface="Courier New" pitchFamily="49" charset="0"/>
              </a:rPr>
              <a:t>malloc</a:t>
            </a:r>
            <a:r>
              <a:rPr lang="en-US" sz="2400" dirty="0" smtClean="0">
                <a:latin typeface="Courier New" pitchFamily="49" charset="0"/>
                <a:cs typeface="Courier New" pitchFamily="49" charset="0"/>
              </a:rPr>
              <a:t>(10);</a:t>
            </a:r>
          </a:p>
          <a:p>
            <a:pPr>
              <a:buFont typeface="Arial" charset="0"/>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strncpy</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str</a:t>
            </a:r>
            <a:r>
              <a:rPr lang="en-US" sz="2400" dirty="0" smtClean="0">
                <a:latin typeface="Courier New" pitchFamily="49" charset="0"/>
                <a:cs typeface="Courier New" pitchFamily="49" charset="0"/>
              </a:rPr>
              <a:t>, name, 10);</a:t>
            </a:r>
          </a:p>
          <a:p>
            <a:pPr>
              <a:buFont typeface="Arial" charset="0"/>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str</a:t>
            </a:r>
            <a:r>
              <a:rPr lang="en-US" sz="2400" dirty="0" smtClean="0">
                <a:latin typeface="Courier New" pitchFamily="49" charset="0"/>
                <a:cs typeface="Courier New" pitchFamily="49" charset="0"/>
              </a:rPr>
              <a:t>[10] = '\0';</a:t>
            </a:r>
          </a:p>
          <a:p>
            <a:pPr>
              <a:buFont typeface="Arial" charset="0"/>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printf</a:t>
            </a:r>
            <a:r>
              <a:rPr lang="en-US" sz="2400" dirty="0" smtClean="0">
                <a:latin typeface="Courier New" pitchFamily="49" charset="0"/>
                <a:cs typeface="Courier New" pitchFamily="49" charset="0"/>
              </a:rPr>
              <a:t>("%s\n", </a:t>
            </a:r>
            <a:r>
              <a:rPr lang="en-US" sz="2400" dirty="0" err="1" smtClean="0">
                <a:latin typeface="Courier New" pitchFamily="49" charset="0"/>
                <a:cs typeface="Courier New" pitchFamily="49" charset="0"/>
              </a:rPr>
              <a:t>str</a:t>
            </a:r>
            <a:r>
              <a:rPr lang="en-US" sz="2400" dirty="0" smtClean="0">
                <a:latin typeface="Courier New" pitchFamily="49" charset="0"/>
                <a:cs typeface="Courier New" pitchFamily="49" charset="0"/>
              </a:rPr>
              <a:t>); </a:t>
            </a:r>
          </a:p>
          <a:p>
            <a:pPr>
              <a:buFont typeface="Arial" charset="0"/>
              <a:buNone/>
            </a:pPr>
            <a:r>
              <a:rPr lang="en-US" sz="2400" dirty="0" smtClean="0">
                <a:latin typeface="Courier New" pitchFamily="49" charset="0"/>
                <a:cs typeface="Courier New" pitchFamily="49" charset="0"/>
              </a:rPr>
              <a:t>}</a:t>
            </a:r>
          </a:p>
        </p:txBody>
      </p:sp>
      <p:sp>
        <p:nvSpPr>
          <p:cNvPr id="6" name="Date Placeholder 5"/>
          <p:cNvSpPr>
            <a:spLocks noGrp="1"/>
          </p:cNvSpPr>
          <p:nvPr>
            <p:ph type="dt" sz="half" idx="10"/>
          </p:nvPr>
        </p:nvSpPr>
        <p:spPr/>
        <p:txBody>
          <a:bodyPr/>
          <a:lstStyle/>
          <a:p>
            <a:r>
              <a:rPr lang="en-US" smtClean="0"/>
              <a:t>6/27/2013</a:t>
            </a:r>
            <a:endParaRPr lang="en-US"/>
          </a:p>
        </p:txBody>
      </p:sp>
      <p:sp>
        <p:nvSpPr>
          <p:cNvPr id="24579" name="Footer Placeholder 2"/>
          <p:cNvSpPr>
            <a:spLocks noGrp="1"/>
          </p:cNvSpPr>
          <p:nvPr>
            <p:ph type="ftr" sz="quarter" idx="11"/>
          </p:nvPr>
        </p:nvSpPr>
        <p:spPr/>
        <p:txBody>
          <a:bodyPr/>
          <a:lstStyle/>
          <a:p>
            <a:pPr>
              <a:defRPr/>
            </a:pPr>
            <a:r>
              <a:rPr lang="en-US" smtClean="0"/>
              <a:t>Summer 2013 -- Lecture #4</a:t>
            </a:r>
            <a:endParaRPr lang="en-US"/>
          </a:p>
        </p:txBody>
      </p:sp>
      <p:sp>
        <p:nvSpPr>
          <p:cNvPr id="30724" name="Slide Number Placeholder 3"/>
          <p:cNvSpPr>
            <a:spLocks noGrp="1"/>
          </p:cNvSpPr>
          <p:nvPr>
            <p:ph type="sldNum" sz="quarter" idx="12"/>
          </p:nvPr>
        </p:nvSpPr>
        <p:spPr/>
        <p:txBody>
          <a:bodyPr/>
          <a:lstStyle/>
          <a:p>
            <a:fld id="{EFA07158-D913-4C63-A751-CA65CF4DB936}" type="slidenum">
              <a:rPr lang="en-US"/>
              <a:pPr/>
              <a:t>28</a:t>
            </a:fld>
            <a:endParaRPr lang="en-US"/>
          </a:p>
        </p:txBody>
      </p:sp>
      <p:grpSp>
        <p:nvGrpSpPr>
          <p:cNvPr id="12" name="Group 11"/>
          <p:cNvGrpSpPr/>
          <p:nvPr/>
        </p:nvGrpSpPr>
        <p:grpSpPr>
          <a:xfrm>
            <a:off x="4648200" y="4495800"/>
            <a:ext cx="4495800" cy="400110"/>
            <a:chOff x="4648200" y="4495800"/>
            <a:chExt cx="4495800" cy="400110"/>
          </a:xfrm>
        </p:grpSpPr>
        <p:cxnSp>
          <p:nvCxnSpPr>
            <p:cNvPr id="8" name="Straight Arrow Connector 7"/>
            <p:cNvCxnSpPr/>
            <p:nvPr/>
          </p:nvCxnSpPr>
          <p:spPr>
            <a:xfrm flipH="1">
              <a:off x="4648200" y="4724400"/>
              <a:ext cx="990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715000" y="4495800"/>
              <a:ext cx="3429000" cy="400110"/>
            </a:xfrm>
            <a:prstGeom prst="rect">
              <a:avLst/>
            </a:prstGeom>
            <a:noFill/>
          </p:spPr>
          <p:txBody>
            <a:bodyPr wrap="square" rtlCol="0">
              <a:spAutoFit/>
            </a:bodyPr>
            <a:lstStyle/>
            <a:p>
              <a:r>
                <a:rPr lang="en-US" sz="2000" dirty="0" smtClean="0">
                  <a:solidFill>
                    <a:srgbClr val="FF0000"/>
                  </a:solidFill>
                </a:rPr>
                <a:t>Write beyond array bounds </a:t>
              </a:r>
              <a:endParaRPr lang="en-US" sz="2000" dirty="0">
                <a:solidFill>
                  <a:srgbClr val="FF0000"/>
                </a:solidFill>
              </a:endParaRPr>
            </a:p>
          </p:txBody>
        </p:sp>
      </p:grpSp>
      <p:grpSp>
        <p:nvGrpSpPr>
          <p:cNvPr id="13" name="Group 12"/>
          <p:cNvGrpSpPr/>
          <p:nvPr/>
        </p:nvGrpSpPr>
        <p:grpSpPr>
          <a:xfrm>
            <a:off x="4648200" y="4953000"/>
            <a:ext cx="4495800" cy="400110"/>
            <a:chOff x="4648200" y="4953000"/>
            <a:chExt cx="4495800" cy="400110"/>
          </a:xfrm>
        </p:grpSpPr>
        <p:cxnSp>
          <p:nvCxnSpPr>
            <p:cNvPr id="9" name="Straight Arrow Connector 8"/>
            <p:cNvCxnSpPr/>
            <p:nvPr/>
          </p:nvCxnSpPr>
          <p:spPr>
            <a:xfrm flipH="1">
              <a:off x="4648200" y="5181600"/>
              <a:ext cx="990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715000" y="4953000"/>
              <a:ext cx="3429000" cy="400110"/>
            </a:xfrm>
            <a:prstGeom prst="rect">
              <a:avLst/>
            </a:prstGeom>
            <a:noFill/>
          </p:spPr>
          <p:txBody>
            <a:bodyPr wrap="square" rtlCol="0">
              <a:spAutoFit/>
            </a:bodyPr>
            <a:lstStyle/>
            <a:p>
              <a:r>
                <a:rPr lang="en-US" sz="2000" dirty="0" smtClean="0">
                  <a:solidFill>
                    <a:srgbClr val="FF0000"/>
                  </a:solidFill>
                </a:rPr>
                <a:t>Read beyond array bounds </a:t>
              </a:r>
              <a:endParaRPr lang="en-US" sz="2000" dirty="0">
                <a:solidFill>
                  <a:srgbClr val="FF0000"/>
                </a:solidFill>
              </a:endParaRPr>
            </a:p>
          </p:txBody>
        </p:sp>
      </p:grpSp>
    </p:spTree>
    <p:extLst>
      <p:ext uri="{BB962C8B-B14F-4D97-AF65-F5344CB8AC3E}">
        <p14:creationId xmlns:p14="http://schemas.microsoft.com/office/powerpoint/2010/main" val="185392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236538" y="274638"/>
            <a:ext cx="8686800" cy="1143000"/>
          </a:xfrm>
        </p:spPr>
        <p:txBody>
          <a:bodyPr/>
          <a:lstStyle/>
          <a:p>
            <a:r>
              <a:rPr lang="en-US" dirty="0" smtClean="0">
                <a:solidFill>
                  <a:schemeClr val="accent1"/>
                </a:solidFill>
              </a:rPr>
              <a:t>Using Memory You Haven’t Allocated</a:t>
            </a:r>
          </a:p>
        </p:txBody>
      </p:sp>
      <p:sp>
        <p:nvSpPr>
          <p:cNvPr id="46083" name="Content Placeholder 4"/>
          <p:cNvSpPr>
            <a:spLocks noGrp="1"/>
          </p:cNvSpPr>
          <p:nvPr>
            <p:ph idx="1"/>
          </p:nvPr>
        </p:nvSpPr>
        <p:spPr>
          <a:xfrm>
            <a:off x="457200" y="1600200"/>
            <a:ext cx="8229600" cy="4800600"/>
          </a:xfrm>
        </p:spPr>
        <p:txBody>
          <a:bodyPr>
            <a:normAutofit/>
          </a:bodyPr>
          <a:lstStyle/>
          <a:p>
            <a:r>
              <a:rPr lang="en-US" dirty="0" smtClean="0"/>
              <a:t>What is wrong with this code?</a:t>
            </a:r>
          </a:p>
          <a:p>
            <a:pPr>
              <a:lnSpc>
                <a:spcPct val="90000"/>
              </a:lnSpc>
              <a:spcBef>
                <a:spcPts val="1800"/>
              </a:spcBef>
              <a:buFont typeface="Arial" charset="0"/>
              <a:buNone/>
            </a:pPr>
            <a:endParaRPr lang="en-US" sz="2800" dirty="0" smtClean="0">
              <a:latin typeface="Courier New" pitchFamily="49" charset="0"/>
              <a:cs typeface="Courier New" pitchFamily="49" charset="0"/>
            </a:endParaRPr>
          </a:p>
          <a:p>
            <a:pPr>
              <a:lnSpc>
                <a:spcPct val="90000"/>
              </a:lnSpc>
              <a:spcBef>
                <a:spcPts val="0"/>
              </a:spcBef>
              <a:buFont typeface="Arial" charset="0"/>
              <a:buNone/>
            </a:pPr>
            <a:r>
              <a:rPr lang="en-US" sz="2800" dirty="0" smtClean="0">
                <a:latin typeface="Courier New" pitchFamily="49" charset="0"/>
                <a:cs typeface="Courier New" pitchFamily="49" charset="0"/>
              </a:rPr>
              <a:t>	char buffer[1024]; /* global */</a:t>
            </a:r>
          </a:p>
          <a:p>
            <a:pPr>
              <a:lnSpc>
                <a:spcPct val="90000"/>
              </a:lnSpc>
              <a:spcBef>
                <a:spcPts val="1800"/>
              </a:spcBef>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main(</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argc,char</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argv</a:t>
            </a:r>
            <a:r>
              <a:rPr lang="en-US" sz="2800" dirty="0" smtClean="0">
                <a:latin typeface="Courier New" pitchFamily="49" charset="0"/>
                <a:cs typeface="Courier New" pitchFamily="49" charset="0"/>
              </a:rPr>
              <a:t>[]) {</a:t>
            </a:r>
          </a:p>
          <a:p>
            <a:pPr>
              <a:lnSpc>
                <a:spcPct val="90000"/>
              </a:lnSpc>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strcpy</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buffer,argv</a:t>
            </a:r>
            <a:r>
              <a:rPr lang="en-US" sz="2800" dirty="0" smtClean="0">
                <a:latin typeface="Courier New" pitchFamily="49" charset="0"/>
                <a:cs typeface="Courier New" pitchFamily="49" charset="0"/>
              </a:rPr>
              <a:t>[1]);</a:t>
            </a:r>
          </a:p>
          <a:p>
            <a:pPr>
              <a:lnSpc>
                <a:spcPct val="90000"/>
              </a:lnSpc>
              <a:buFont typeface="Arial" charset="0"/>
              <a:buNone/>
            </a:pPr>
            <a:r>
              <a:rPr lang="en-US" sz="2800" dirty="0" smtClean="0">
                <a:latin typeface="Courier New" pitchFamily="49" charset="0"/>
                <a:cs typeface="Courier New" pitchFamily="49" charset="0"/>
              </a:rPr>
              <a:t>	  ...</a:t>
            </a:r>
          </a:p>
          <a:p>
            <a:pPr>
              <a:lnSpc>
                <a:spcPct val="90000"/>
              </a:lnSpc>
              <a:buFont typeface="Arial" charset="0"/>
              <a:buNone/>
            </a:pPr>
            <a:r>
              <a:rPr lang="en-US" sz="2800" dirty="0" smtClean="0">
                <a:latin typeface="Courier New" pitchFamily="49" charset="0"/>
                <a:cs typeface="Courier New" pitchFamily="49" charset="0"/>
              </a:rPr>
              <a:t>	}</a:t>
            </a:r>
          </a:p>
        </p:txBody>
      </p:sp>
      <p:sp>
        <p:nvSpPr>
          <p:cNvPr id="6" name="Date Placeholder 5"/>
          <p:cNvSpPr>
            <a:spLocks noGrp="1"/>
          </p:cNvSpPr>
          <p:nvPr>
            <p:ph type="dt" sz="half" idx="10"/>
          </p:nvPr>
        </p:nvSpPr>
        <p:spPr/>
        <p:txBody>
          <a:bodyPr/>
          <a:lstStyle/>
          <a:p>
            <a:r>
              <a:rPr lang="en-US" smtClean="0"/>
              <a:t>6/27/2013</a:t>
            </a:r>
            <a:endParaRPr lang="en-US"/>
          </a:p>
        </p:txBody>
      </p:sp>
      <p:sp>
        <p:nvSpPr>
          <p:cNvPr id="24579" name="Footer Placeholder 2"/>
          <p:cNvSpPr>
            <a:spLocks noGrp="1"/>
          </p:cNvSpPr>
          <p:nvPr>
            <p:ph type="ftr" sz="quarter" idx="11"/>
          </p:nvPr>
        </p:nvSpPr>
        <p:spPr/>
        <p:txBody>
          <a:bodyPr/>
          <a:lstStyle/>
          <a:p>
            <a:pPr>
              <a:defRPr/>
            </a:pPr>
            <a:r>
              <a:rPr lang="en-US" smtClean="0"/>
              <a:t>Summer 2013 -- Lecture #4</a:t>
            </a:r>
            <a:endParaRPr lang="en-US"/>
          </a:p>
        </p:txBody>
      </p:sp>
      <p:sp>
        <p:nvSpPr>
          <p:cNvPr id="30724" name="Slide Number Placeholder 3"/>
          <p:cNvSpPr>
            <a:spLocks noGrp="1"/>
          </p:cNvSpPr>
          <p:nvPr>
            <p:ph type="sldNum" sz="quarter" idx="12"/>
          </p:nvPr>
        </p:nvSpPr>
        <p:spPr/>
        <p:txBody>
          <a:bodyPr/>
          <a:lstStyle/>
          <a:p>
            <a:fld id="{314BEDFF-01A6-47A9-966D-AF193B4603AA}" type="slidenum">
              <a:rPr lang="en-US"/>
              <a:pPr/>
              <a:t>29</a:t>
            </a:fld>
            <a:endParaRPr lang="en-US"/>
          </a:p>
        </p:txBody>
      </p:sp>
      <p:grpSp>
        <p:nvGrpSpPr>
          <p:cNvPr id="13" name="Group 12"/>
          <p:cNvGrpSpPr/>
          <p:nvPr/>
        </p:nvGrpSpPr>
        <p:grpSpPr>
          <a:xfrm>
            <a:off x="5410200" y="4267200"/>
            <a:ext cx="3276600" cy="983397"/>
            <a:chOff x="5410200" y="4267200"/>
            <a:chExt cx="3276600" cy="983397"/>
          </a:xfrm>
        </p:grpSpPr>
        <p:cxnSp>
          <p:nvCxnSpPr>
            <p:cNvPr id="9" name="Straight Arrow Connector 8"/>
            <p:cNvCxnSpPr/>
            <p:nvPr/>
          </p:nvCxnSpPr>
          <p:spPr>
            <a:xfrm flipH="1" flipV="1">
              <a:off x="5410200" y="4267200"/>
              <a:ext cx="533400" cy="304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4419600"/>
              <a:ext cx="2743200" cy="830997"/>
            </a:xfrm>
            <a:prstGeom prst="rect">
              <a:avLst/>
            </a:prstGeom>
            <a:noFill/>
          </p:spPr>
          <p:txBody>
            <a:bodyPr wrap="square" rtlCol="0">
              <a:spAutoFit/>
            </a:bodyPr>
            <a:lstStyle/>
            <a:p>
              <a:r>
                <a:rPr lang="en-US" sz="2400" dirty="0" smtClean="0">
                  <a:solidFill>
                    <a:srgbClr val="FF0000"/>
                  </a:solidFill>
                </a:rPr>
                <a:t>What if more than </a:t>
              </a:r>
              <a:br>
                <a:rPr lang="en-US" sz="2400" dirty="0" smtClean="0">
                  <a:solidFill>
                    <a:srgbClr val="FF0000"/>
                  </a:solidFill>
                </a:rPr>
              </a:br>
              <a:r>
                <a:rPr lang="en-US" sz="2400" dirty="0" smtClean="0">
                  <a:solidFill>
                    <a:srgbClr val="FF0000"/>
                  </a:solidFill>
                </a:rPr>
                <a:t>a </a:t>
              </a:r>
              <a:r>
                <a:rPr lang="en-US" sz="2400" dirty="0" err="1" smtClean="0">
                  <a:solidFill>
                    <a:srgbClr val="FF0000"/>
                  </a:solidFill>
                </a:rPr>
                <a:t>kibi</a:t>
              </a:r>
              <a:r>
                <a:rPr lang="en-US" sz="2400" dirty="0" smtClean="0">
                  <a:solidFill>
                    <a:srgbClr val="FF0000"/>
                  </a:solidFill>
                </a:rPr>
                <a:t> characters?</a:t>
              </a:r>
              <a:endParaRPr lang="en-US" sz="2400" dirty="0">
                <a:solidFill>
                  <a:srgbClr val="FF0000"/>
                </a:solidFill>
              </a:endParaRPr>
            </a:p>
          </p:txBody>
        </p:sp>
      </p:grpSp>
      <p:sp>
        <p:nvSpPr>
          <p:cNvPr id="14" name="TextBox 13"/>
          <p:cNvSpPr txBox="1"/>
          <p:nvPr/>
        </p:nvSpPr>
        <p:spPr>
          <a:xfrm>
            <a:off x="3276600" y="5334000"/>
            <a:ext cx="5562600" cy="830997"/>
          </a:xfrm>
          <a:prstGeom prst="rect">
            <a:avLst/>
          </a:prstGeom>
          <a:noFill/>
        </p:spPr>
        <p:txBody>
          <a:bodyPr wrap="square" rtlCol="0">
            <a:spAutoFit/>
          </a:bodyPr>
          <a:lstStyle/>
          <a:p>
            <a:r>
              <a:rPr lang="en-US" sz="2400" b="1" dirty="0" smtClean="0">
                <a:solidFill>
                  <a:srgbClr val="FF0000"/>
                </a:solidFill>
              </a:rPr>
              <a:t>This is called BUFFER OVERRUN or BUFFER OVERFLOW and is a security flaw!!!</a:t>
            </a:r>
            <a:endParaRPr lang="en-US" sz="2400" b="1" dirty="0">
              <a:solidFill>
                <a:srgbClr val="FF0000"/>
              </a:solidFill>
            </a:endParaRPr>
          </a:p>
        </p:txBody>
      </p:sp>
    </p:spTree>
    <p:extLst>
      <p:ext uri="{BB962C8B-B14F-4D97-AF65-F5344CB8AC3E}">
        <p14:creationId xmlns:p14="http://schemas.microsoft.com/office/powerpoint/2010/main" val="35615958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99"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5365" y="4076992"/>
            <a:ext cx="2184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604"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7674" y="5264442"/>
            <a:ext cx="2425700" cy="128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675" name="Rectangle 5"/>
          <p:cNvSpPr>
            <a:spLocks noGrp="1" noChangeArrowheads="1"/>
          </p:cNvSpPr>
          <p:nvPr>
            <p:ph type="title"/>
          </p:nvPr>
        </p:nvSpPr>
        <p:spPr>
          <a:xfrm>
            <a:off x="0" y="274638"/>
            <a:ext cx="9144000" cy="1143000"/>
          </a:xfrm>
          <a:noFill/>
        </p:spPr>
        <p:txBody>
          <a:bodyPr>
            <a:normAutofit fontScale="90000"/>
          </a:bodyPr>
          <a:lstStyle/>
          <a:p>
            <a:pPr>
              <a:lnSpc>
                <a:spcPct val="80000"/>
              </a:lnSpc>
            </a:pPr>
            <a:r>
              <a:rPr lang="en-US" dirty="0" smtClean="0">
                <a:solidFill>
                  <a:schemeClr val="accent1"/>
                </a:solidFill>
              </a:rPr>
              <a:t>Great Idea #1: Levels </a:t>
            </a:r>
            <a:r>
              <a:rPr lang="en-US" dirty="0">
                <a:solidFill>
                  <a:schemeClr val="accent1"/>
                </a:solidFill>
              </a:rPr>
              <a:t>of </a:t>
            </a:r>
            <a:r>
              <a:rPr lang="en-US" dirty="0" smtClean="0">
                <a:solidFill>
                  <a:schemeClr val="accent1"/>
                </a:solidFill>
              </a:rPr>
              <a:t>Representation/Interpretation</a:t>
            </a:r>
            <a:endParaRPr lang="en-US" dirty="0">
              <a:solidFill>
                <a:schemeClr val="accent1"/>
              </a:solidFill>
            </a:endParaRPr>
          </a:p>
        </p:txBody>
      </p:sp>
      <p:sp>
        <p:nvSpPr>
          <p:cNvPr id="26" name="Date Placeholder 25"/>
          <p:cNvSpPr>
            <a:spLocks noGrp="1"/>
          </p:cNvSpPr>
          <p:nvPr>
            <p:ph type="dt" sz="half" idx="10"/>
          </p:nvPr>
        </p:nvSpPr>
        <p:spPr/>
        <p:txBody>
          <a:bodyPr/>
          <a:lstStyle/>
          <a:p>
            <a:r>
              <a:rPr lang="en-US" smtClean="0">
                <a:latin typeface="+mj-lt"/>
              </a:rPr>
              <a:t>6/27/2013</a:t>
            </a:r>
            <a:endParaRPr lang="en-US">
              <a:latin typeface="+mj-lt"/>
            </a:endParaRPr>
          </a:p>
        </p:txBody>
      </p:sp>
      <p:sp>
        <p:nvSpPr>
          <p:cNvPr id="28" name="Footer Placeholder 27"/>
          <p:cNvSpPr>
            <a:spLocks noGrp="1"/>
          </p:cNvSpPr>
          <p:nvPr>
            <p:ph type="ftr" sz="quarter" idx="11"/>
          </p:nvPr>
        </p:nvSpPr>
        <p:spPr/>
        <p:txBody>
          <a:bodyPr/>
          <a:lstStyle/>
          <a:p>
            <a:r>
              <a:rPr lang="en-US" smtClean="0">
                <a:latin typeface="+mj-lt"/>
              </a:rPr>
              <a:t>Summer 2013 -- Lecture #4</a:t>
            </a:r>
            <a:endParaRPr lang="en-US" dirty="0">
              <a:latin typeface="+mj-lt"/>
            </a:endParaRPr>
          </a:p>
        </p:txBody>
      </p:sp>
      <p:sp>
        <p:nvSpPr>
          <p:cNvPr id="27" name="Slide Number Placeholder 26"/>
          <p:cNvSpPr>
            <a:spLocks noGrp="1"/>
          </p:cNvSpPr>
          <p:nvPr>
            <p:ph type="sldNum" sz="quarter" idx="12"/>
          </p:nvPr>
        </p:nvSpPr>
        <p:spPr/>
        <p:txBody>
          <a:bodyPr/>
          <a:lstStyle/>
          <a:p>
            <a:fld id="{3CC63E4C-4642-794D-A2FD-70F6B81535F5}" type="slidenum">
              <a:rPr lang="en-US" smtClean="0">
                <a:latin typeface="+mj-lt"/>
              </a:rPr>
              <a:pPr/>
              <a:t>3</a:t>
            </a:fld>
            <a:endParaRPr lang="en-US">
              <a:latin typeface="+mj-lt"/>
            </a:endParaRPr>
          </a:p>
        </p:txBody>
      </p:sp>
      <p:sp>
        <p:nvSpPr>
          <p:cNvPr id="28676" name="Rectangle 18"/>
          <p:cNvSpPr>
            <a:spLocks noGrp="1" noChangeArrowheads="1"/>
          </p:cNvSpPr>
          <p:nvPr>
            <p:ph type="body" sz="half" idx="4294967295"/>
          </p:nvPr>
        </p:nvSpPr>
        <p:spPr>
          <a:xfrm>
            <a:off x="5295900" y="2197100"/>
            <a:ext cx="3848100" cy="896938"/>
          </a:xfrm>
          <a:noFill/>
        </p:spPr>
        <p:txBody>
          <a:bodyPr>
            <a:normAutofit lnSpcReduction="10000"/>
          </a:bodyPr>
          <a:lstStyle/>
          <a:p>
            <a:pPr marL="342900" indent="-342900">
              <a:lnSpc>
                <a:spcPct val="90000"/>
              </a:lnSpc>
              <a:spcBef>
                <a:spcPct val="0"/>
              </a:spcBef>
              <a:buFont typeface="Times" charset="0"/>
              <a:buNone/>
              <a:tabLst>
                <a:tab pos="1066800" algn="l"/>
              </a:tabLst>
            </a:pPr>
            <a:r>
              <a:rPr lang="en-US" sz="1600" dirty="0" err="1">
                <a:solidFill>
                  <a:schemeClr val="accent5"/>
                </a:solidFill>
                <a:latin typeface="+mj-lt"/>
              </a:rPr>
              <a:t>lw</a:t>
            </a:r>
            <a:r>
              <a:rPr lang="en-US" sz="1600" dirty="0">
                <a:solidFill>
                  <a:schemeClr val="accent5"/>
                </a:solidFill>
                <a:latin typeface="+mj-lt"/>
              </a:rPr>
              <a:t>	  $t0, 0($2)</a:t>
            </a:r>
          </a:p>
          <a:p>
            <a:pPr marL="342900" indent="-342900">
              <a:lnSpc>
                <a:spcPct val="90000"/>
              </a:lnSpc>
              <a:spcBef>
                <a:spcPct val="0"/>
              </a:spcBef>
              <a:buFont typeface="Times" charset="0"/>
              <a:buNone/>
              <a:tabLst>
                <a:tab pos="1066800" algn="l"/>
              </a:tabLst>
            </a:pPr>
            <a:r>
              <a:rPr lang="en-US" sz="1600" dirty="0" err="1">
                <a:solidFill>
                  <a:schemeClr val="accent5"/>
                </a:solidFill>
                <a:latin typeface="+mj-lt"/>
              </a:rPr>
              <a:t>lw</a:t>
            </a:r>
            <a:r>
              <a:rPr lang="en-US" sz="1600" dirty="0">
                <a:solidFill>
                  <a:schemeClr val="accent5"/>
                </a:solidFill>
                <a:latin typeface="+mj-lt"/>
              </a:rPr>
              <a:t>	  $t1, 4($2)</a:t>
            </a:r>
          </a:p>
          <a:p>
            <a:pPr marL="342900" indent="-342900">
              <a:lnSpc>
                <a:spcPct val="90000"/>
              </a:lnSpc>
              <a:spcBef>
                <a:spcPct val="0"/>
              </a:spcBef>
              <a:buFont typeface="Times" charset="0"/>
              <a:buNone/>
              <a:tabLst>
                <a:tab pos="1066800" algn="l"/>
              </a:tabLst>
            </a:pPr>
            <a:r>
              <a:rPr lang="en-US" sz="1600" dirty="0" err="1">
                <a:solidFill>
                  <a:schemeClr val="accent5"/>
                </a:solidFill>
                <a:latin typeface="+mj-lt"/>
              </a:rPr>
              <a:t>sw</a:t>
            </a:r>
            <a:r>
              <a:rPr lang="en-US" sz="1600" dirty="0">
                <a:solidFill>
                  <a:schemeClr val="accent5"/>
                </a:solidFill>
                <a:latin typeface="+mj-lt"/>
              </a:rPr>
              <a:t>	  $t1, 0($2)</a:t>
            </a:r>
          </a:p>
          <a:p>
            <a:pPr marL="342900" indent="-342900">
              <a:spcBef>
                <a:spcPct val="0"/>
              </a:spcBef>
              <a:buFont typeface="Times" charset="0"/>
              <a:buNone/>
              <a:tabLst>
                <a:tab pos="1066800" algn="l"/>
              </a:tabLst>
            </a:pPr>
            <a:r>
              <a:rPr lang="en-US" sz="1600" dirty="0" err="1">
                <a:solidFill>
                  <a:schemeClr val="accent5"/>
                </a:solidFill>
                <a:latin typeface="+mj-lt"/>
              </a:rPr>
              <a:t>sw</a:t>
            </a:r>
            <a:r>
              <a:rPr lang="en-US" sz="1600" dirty="0">
                <a:solidFill>
                  <a:schemeClr val="accent5"/>
                </a:solidFill>
                <a:latin typeface="+mj-lt"/>
              </a:rPr>
              <a:t>	  $t0, 4($2)</a:t>
            </a:r>
          </a:p>
        </p:txBody>
      </p:sp>
      <p:sp>
        <p:nvSpPr>
          <p:cNvPr id="28678" name="Rectangle 7"/>
          <p:cNvSpPr>
            <a:spLocks noChangeArrowheads="1"/>
          </p:cNvSpPr>
          <p:nvPr/>
        </p:nvSpPr>
        <p:spPr bwMode="auto">
          <a:xfrm>
            <a:off x="1028700" y="1435290"/>
            <a:ext cx="2590800" cy="529119"/>
          </a:xfrm>
          <a:prstGeom prst="rect">
            <a:avLst/>
          </a:prstGeom>
          <a:noFill/>
          <a:ln w="28575">
            <a:solidFill>
              <a:schemeClr val="tx1"/>
            </a:solidFill>
            <a:miter lim="800000"/>
            <a:headEnd/>
            <a:tailEnd/>
          </a:ln>
        </p:spPr>
        <p:txBody>
          <a:bodyPr wrap="square" lIns="63500" tIns="25400" rIns="63500" bIns="25400">
            <a:prstTxWarp prst="textNoShape">
              <a:avLst/>
            </a:prstTxWarp>
            <a:spAutoFit/>
          </a:bodyPr>
          <a:lstStyle/>
          <a:p>
            <a:pPr algn="ctr">
              <a:lnSpc>
                <a:spcPct val="85000"/>
              </a:lnSpc>
              <a:spcBef>
                <a:spcPct val="41000"/>
              </a:spcBef>
            </a:pPr>
            <a:r>
              <a:rPr lang="en-US" sz="1800" b="1" dirty="0" smtClean="0">
                <a:solidFill>
                  <a:schemeClr val="tx1"/>
                </a:solidFill>
                <a:latin typeface="+mj-lt"/>
              </a:rPr>
              <a:t>Higher-Level Language</a:t>
            </a:r>
            <a:br>
              <a:rPr lang="en-US" sz="1800" b="1" dirty="0" smtClean="0">
                <a:solidFill>
                  <a:schemeClr val="tx1"/>
                </a:solidFill>
                <a:latin typeface="+mj-lt"/>
              </a:rPr>
            </a:br>
            <a:r>
              <a:rPr lang="en-US" sz="1800" b="1" dirty="0" smtClean="0">
                <a:solidFill>
                  <a:schemeClr val="tx1"/>
                </a:solidFill>
                <a:latin typeface="+mj-lt"/>
              </a:rPr>
              <a:t>Program </a:t>
            </a:r>
            <a:r>
              <a:rPr lang="en-US" sz="1800" b="1" dirty="0">
                <a:solidFill>
                  <a:schemeClr val="tx1"/>
                </a:solidFill>
                <a:latin typeface="+mj-lt"/>
              </a:rPr>
              <a:t>(e.g</a:t>
            </a:r>
            <a:r>
              <a:rPr lang="en-US" sz="1800" b="1" dirty="0" smtClean="0">
                <a:solidFill>
                  <a:schemeClr val="tx1"/>
                </a:solidFill>
                <a:latin typeface="+mj-lt"/>
              </a:rPr>
              <a:t>.  C</a:t>
            </a:r>
            <a:r>
              <a:rPr lang="en-US" sz="1800" b="1" dirty="0">
                <a:solidFill>
                  <a:schemeClr val="tx1"/>
                </a:solidFill>
                <a:latin typeface="+mj-lt"/>
              </a:rPr>
              <a:t>)</a:t>
            </a:r>
          </a:p>
        </p:txBody>
      </p:sp>
      <p:sp>
        <p:nvSpPr>
          <p:cNvPr id="28679" name="Rectangle 8"/>
          <p:cNvSpPr>
            <a:spLocks noChangeArrowheads="1"/>
          </p:cNvSpPr>
          <p:nvPr/>
        </p:nvSpPr>
        <p:spPr bwMode="auto">
          <a:xfrm>
            <a:off x="1028700" y="2393659"/>
            <a:ext cx="2590800" cy="529119"/>
          </a:xfrm>
          <a:prstGeom prst="rect">
            <a:avLst/>
          </a:prstGeom>
          <a:noFill/>
          <a:ln w="28575">
            <a:solidFill>
              <a:schemeClr val="tx1"/>
            </a:solidFill>
            <a:miter lim="800000"/>
            <a:headEnd/>
            <a:tailEnd/>
          </a:ln>
        </p:spPr>
        <p:txBody>
          <a:bodyPr wrap="square" lIns="63500" tIns="25400" rIns="63500" bIns="25400">
            <a:prstTxWarp prst="textNoShape">
              <a:avLst/>
            </a:prstTxWarp>
            <a:spAutoFit/>
          </a:bodyPr>
          <a:lstStyle/>
          <a:p>
            <a:pPr algn="ctr">
              <a:lnSpc>
                <a:spcPct val="85000"/>
              </a:lnSpc>
              <a:spcBef>
                <a:spcPct val="41000"/>
              </a:spcBef>
            </a:pPr>
            <a:r>
              <a:rPr lang="en-US" sz="1800" b="1" dirty="0">
                <a:solidFill>
                  <a:schemeClr val="accent5"/>
                </a:solidFill>
                <a:latin typeface="+mj-lt"/>
              </a:rPr>
              <a:t>Assembly </a:t>
            </a:r>
            <a:r>
              <a:rPr lang="en-US" sz="1800" b="1" dirty="0" smtClean="0">
                <a:solidFill>
                  <a:schemeClr val="accent5"/>
                </a:solidFill>
                <a:latin typeface="+mj-lt"/>
              </a:rPr>
              <a:t>Language Program </a:t>
            </a:r>
            <a:r>
              <a:rPr lang="en-US" sz="1800" b="1" dirty="0">
                <a:solidFill>
                  <a:schemeClr val="accent5"/>
                </a:solidFill>
                <a:latin typeface="+mj-lt"/>
              </a:rPr>
              <a:t>(</a:t>
            </a:r>
            <a:r>
              <a:rPr lang="en-US" sz="1800" b="1" dirty="0" smtClean="0">
                <a:solidFill>
                  <a:schemeClr val="accent5"/>
                </a:solidFill>
                <a:latin typeface="+mj-lt"/>
              </a:rPr>
              <a:t>e.g.  MIPS</a:t>
            </a:r>
            <a:r>
              <a:rPr lang="en-US" sz="1800" b="1" dirty="0">
                <a:solidFill>
                  <a:schemeClr val="accent5"/>
                </a:solidFill>
                <a:latin typeface="+mj-lt"/>
              </a:rPr>
              <a:t>)</a:t>
            </a:r>
          </a:p>
        </p:txBody>
      </p:sp>
      <p:sp>
        <p:nvSpPr>
          <p:cNvPr id="28680" name="Rectangle 9"/>
          <p:cNvSpPr>
            <a:spLocks noChangeArrowheads="1"/>
          </p:cNvSpPr>
          <p:nvPr/>
        </p:nvSpPr>
        <p:spPr bwMode="auto">
          <a:xfrm>
            <a:off x="1028700" y="3295840"/>
            <a:ext cx="2590800" cy="522194"/>
          </a:xfrm>
          <a:prstGeom prst="rect">
            <a:avLst/>
          </a:prstGeom>
          <a:noFill/>
          <a:ln w="28575">
            <a:solidFill>
              <a:schemeClr val="tx1"/>
            </a:solidFill>
            <a:miter lim="800000"/>
            <a:headEnd/>
            <a:tailEnd/>
          </a:ln>
        </p:spPr>
        <p:txBody>
          <a:bodyPr lIns="63500" tIns="25400" rIns="63500" bIns="25400">
            <a:prstTxWarp prst="textNoShape">
              <a:avLst/>
            </a:prstTxWarp>
            <a:spAutoFit/>
          </a:bodyPr>
          <a:lstStyle/>
          <a:p>
            <a:pPr algn="ctr">
              <a:lnSpc>
                <a:spcPct val="85000"/>
              </a:lnSpc>
              <a:spcBef>
                <a:spcPct val="41000"/>
              </a:spcBef>
            </a:pPr>
            <a:r>
              <a:rPr lang="en-US" sz="1800" b="1" dirty="0">
                <a:solidFill>
                  <a:schemeClr val="accent4"/>
                </a:solidFill>
                <a:latin typeface="+mj-lt"/>
              </a:rPr>
              <a:t>Machine </a:t>
            </a:r>
            <a:r>
              <a:rPr lang="en-US" sz="1800" b="1" dirty="0" smtClean="0">
                <a:solidFill>
                  <a:schemeClr val="accent4"/>
                </a:solidFill>
                <a:latin typeface="+mj-lt"/>
              </a:rPr>
              <a:t>Language </a:t>
            </a:r>
            <a:r>
              <a:rPr lang="en-US" sz="1800" b="1" dirty="0">
                <a:solidFill>
                  <a:schemeClr val="accent4"/>
                </a:solidFill>
                <a:latin typeface="+mj-lt"/>
              </a:rPr>
              <a:t>Program (MIPS)</a:t>
            </a:r>
          </a:p>
        </p:txBody>
      </p:sp>
      <p:sp>
        <p:nvSpPr>
          <p:cNvPr id="28681" name="Rectangle 10"/>
          <p:cNvSpPr>
            <a:spLocks noChangeArrowheads="1"/>
          </p:cNvSpPr>
          <p:nvPr/>
        </p:nvSpPr>
        <p:spPr bwMode="auto">
          <a:xfrm>
            <a:off x="304800" y="4616640"/>
            <a:ext cx="4038600" cy="53886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chemeClr val="accent6"/>
                </a:solidFill>
                <a:latin typeface="+mj-lt"/>
              </a:rPr>
              <a:t>Hardware Architecture </a:t>
            </a:r>
            <a:r>
              <a:rPr lang="en-US" sz="1800" b="1" dirty="0" smtClean="0">
                <a:solidFill>
                  <a:schemeClr val="accent6"/>
                </a:solidFill>
                <a:latin typeface="+mj-lt"/>
              </a:rPr>
              <a:t>Description</a:t>
            </a:r>
            <a:br>
              <a:rPr lang="en-US" sz="1800" b="1" dirty="0" smtClean="0">
                <a:solidFill>
                  <a:schemeClr val="accent6"/>
                </a:solidFill>
                <a:latin typeface="+mj-lt"/>
              </a:rPr>
            </a:br>
            <a:r>
              <a:rPr lang="en-US" sz="1800" b="1" dirty="0" smtClean="0">
                <a:solidFill>
                  <a:schemeClr val="accent6"/>
                </a:solidFill>
                <a:latin typeface="+mj-lt"/>
              </a:rPr>
              <a:t>(</a:t>
            </a:r>
            <a:r>
              <a:rPr lang="en-US" sz="1800" b="1" dirty="0">
                <a:solidFill>
                  <a:schemeClr val="accent6"/>
                </a:solidFill>
                <a:latin typeface="+mj-lt"/>
              </a:rPr>
              <a:t>e.g</a:t>
            </a:r>
            <a:r>
              <a:rPr lang="en-US" sz="1800" b="1" dirty="0" smtClean="0">
                <a:solidFill>
                  <a:schemeClr val="accent6"/>
                </a:solidFill>
                <a:latin typeface="+mj-lt"/>
              </a:rPr>
              <a:t>.  </a:t>
            </a:r>
            <a:r>
              <a:rPr lang="en-US" sz="1800" b="1" dirty="0">
                <a:solidFill>
                  <a:schemeClr val="accent6"/>
                </a:solidFill>
                <a:latin typeface="+mj-lt"/>
              </a:rPr>
              <a:t>block diagrams)</a:t>
            </a:r>
            <a:r>
              <a:rPr lang="en-US" sz="1800" dirty="0">
                <a:solidFill>
                  <a:schemeClr val="accent6"/>
                </a:solidFill>
                <a:latin typeface="+mj-lt"/>
              </a:rPr>
              <a:t> </a:t>
            </a:r>
          </a:p>
        </p:txBody>
      </p:sp>
      <p:sp>
        <p:nvSpPr>
          <p:cNvPr id="28682" name="Line 11"/>
          <p:cNvSpPr>
            <a:spLocks noChangeShapeType="1"/>
          </p:cNvSpPr>
          <p:nvPr/>
        </p:nvSpPr>
        <p:spPr bwMode="auto">
          <a:xfrm>
            <a:off x="2327148" y="1984413"/>
            <a:ext cx="0" cy="40005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83" name="Rectangle 13"/>
          <p:cNvSpPr>
            <a:spLocks noChangeArrowheads="1"/>
          </p:cNvSpPr>
          <p:nvPr/>
        </p:nvSpPr>
        <p:spPr bwMode="auto">
          <a:xfrm>
            <a:off x="2413000" y="2019680"/>
            <a:ext cx="1308100" cy="288797"/>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i="1" dirty="0">
                <a:solidFill>
                  <a:schemeClr val="tx1"/>
                </a:solidFill>
                <a:latin typeface="+mj-lt"/>
              </a:rPr>
              <a:t>Compiler</a:t>
            </a:r>
          </a:p>
        </p:txBody>
      </p:sp>
      <p:sp>
        <p:nvSpPr>
          <p:cNvPr id="28684" name="Rectangle 14"/>
          <p:cNvSpPr>
            <a:spLocks noChangeArrowheads="1"/>
          </p:cNvSpPr>
          <p:nvPr/>
        </p:nvSpPr>
        <p:spPr bwMode="auto">
          <a:xfrm>
            <a:off x="2413000" y="2953586"/>
            <a:ext cx="1435100" cy="288797"/>
          </a:xfrm>
          <a:prstGeom prst="rect">
            <a:avLst/>
          </a:prstGeom>
          <a:noFill/>
          <a:ln w="12700">
            <a:noFill/>
            <a:miter lim="800000"/>
            <a:headEnd/>
            <a:tailEnd/>
          </a:ln>
        </p:spPr>
        <p:txBody>
          <a:bodyPr lIns="63500" tIns="25400" rIns="63500" bIns="25400">
            <a:prstTxWarp prst="textNoShape">
              <a:avLst/>
            </a:prstTxWarp>
            <a:spAutoFit/>
          </a:bodyPr>
          <a:lstStyle/>
          <a:p>
            <a:pPr algn="l">
              <a:lnSpc>
                <a:spcPct val="85000"/>
              </a:lnSpc>
            </a:pPr>
            <a:r>
              <a:rPr lang="en-US" sz="1800" i="1" dirty="0">
                <a:solidFill>
                  <a:schemeClr val="tx1"/>
                </a:solidFill>
                <a:latin typeface="+mj-lt"/>
              </a:rPr>
              <a:t>Assembler</a:t>
            </a:r>
          </a:p>
        </p:txBody>
      </p:sp>
      <p:sp>
        <p:nvSpPr>
          <p:cNvPr id="28685" name="Line 15"/>
          <p:cNvSpPr>
            <a:spLocks noChangeShapeType="1"/>
          </p:cNvSpPr>
          <p:nvPr/>
        </p:nvSpPr>
        <p:spPr bwMode="auto">
          <a:xfrm>
            <a:off x="2355723" y="3841940"/>
            <a:ext cx="0" cy="77470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86" name="Rectangle 16"/>
          <p:cNvSpPr>
            <a:spLocks noChangeArrowheads="1"/>
          </p:cNvSpPr>
          <p:nvPr/>
        </p:nvSpPr>
        <p:spPr bwMode="auto">
          <a:xfrm>
            <a:off x="558800" y="4045520"/>
            <a:ext cx="1676400" cy="524246"/>
          </a:xfrm>
          <a:prstGeom prst="rect">
            <a:avLst/>
          </a:prstGeom>
          <a:noFill/>
          <a:ln w="12700">
            <a:noFill/>
            <a:miter lim="800000"/>
            <a:headEnd/>
            <a:tailEnd/>
          </a:ln>
        </p:spPr>
        <p:txBody>
          <a:bodyPr lIns="63500" tIns="25400" rIns="63500" bIns="25400">
            <a:prstTxWarp prst="textNoShape">
              <a:avLst/>
            </a:prstTxWarp>
            <a:spAutoFit/>
          </a:bodyPr>
          <a:lstStyle/>
          <a:p>
            <a:pPr algn="r">
              <a:lnSpc>
                <a:spcPct val="85000"/>
              </a:lnSpc>
            </a:pPr>
            <a:r>
              <a:rPr lang="en-US" sz="1800" i="1" dirty="0">
                <a:solidFill>
                  <a:schemeClr val="tx1"/>
                </a:solidFill>
                <a:latin typeface="+mj-lt"/>
              </a:rPr>
              <a:t>Machine Interpretation</a:t>
            </a:r>
          </a:p>
        </p:txBody>
      </p:sp>
      <p:sp>
        <p:nvSpPr>
          <p:cNvPr id="28687" name="Rectangle 17"/>
          <p:cNvSpPr>
            <a:spLocks noChangeArrowheads="1"/>
          </p:cNvSpPr>
          <p:nvPr/>
        </p:nvSpPr>
        <p:spPr bwMode="auto">
          <a:xfrm>
            <a:off x="4624585" y="1345034"/>
            <a:ext cx="3086100" cy="709630"/>
          </a:xfrm>
          <a:prstGeom prst="rect">
            <a:avLst/>
          </a:prstGeom>
          <a:noFill/>
          <a:ln w="12700">
            <a:noFill/>
            <a:miter lim="800000"/>
            <a:headEnd/>
            <a:tailEnd/>
          </a:ln>
        </p:spPr>
        <p:txBody>
          <a:bodyPr lIns="91440" tIns="25400" rIns="91440" bIns="25400">
            <a:prstTxWarp prst="textNoShape">
              <a:avLst/>
            </a:prstTxWarp>
            <a:spAutoFit/>
          </a:bodyPr>
          <a:lstStyle/>
          <a:p>
            <a:pPr marL="342900" indent="-342900" algn="l">
              <a:lnSpc>
                <a:spcPct val="78000"/>
              </a:lnSpc>
            </a:pPr>
            <a:r>
              <a:rPr lang="en-US" sz="1800" dirty="0">
                <a:solidFill>
                  <a:schemeClr val="tx1"/>
                </a:solidFill>
                <a:latin typeface="+mj-lt"/>
              </a:rPr>
              <a:t>temp = </a:t>
            </a:r>
            <a:r>
              <a:rPr lang="en-US" sz="1800" dirty="0" err="1">
                <a:solidFill>
                  <a:schemeClr val="tx1"/>
                </a:solidFill>
                <a:latin typeface="+mj-lt"/>
              </a:rPr>
              <a:t>v[k</a:t>
            </a:r>
            <a:r>
              <a:rPr lang="en-US" sz="1800" dirty="0">
                <a:solidFill>
                  <a:schemeClr val="tx1"/>
                </a:solidFill>
                <a:latin typeface="+mj-lt"/>
              </a:rPr>
              <a:t>];</a:t>
            </a:r>
          </a:p>
          <a:p>
            <a:pPr marL="342900" indent="-342900" algn="l">
              <a:lnSpc>
                <a:spcPct val="78000"/>
              </a:lnSpc>
            </a:pPr>
            <a:r>
              <a:rPr lang="en-US" sz="1800" dirty="0" err="1">
                <a:solidFill>
                  <a:schemeClr val="tx1"/>
                </a:solidFill>
                <a:latin typeface="+mj-lt"/>
              </a:rPr>
              <a:t>v[k</a:t>
            </a:r>
            <a:r>
              <a:rPr lang="en-US" sz="1800" dirty="0">
                <a:solidFill>
                  <a:schemeClr val="tx1"/>
                </a:solidFill>
                <a:latin typeface="+mj-lt"/>
              </a:rPr>
              <a:t>] = v[k+1];</a:t>
            </a:r>
          </a:p>
          <a:p>
            <a:pPr marL="342900" indent="-342900" algn="l">
              <a:lnSpc>
                <a:spcPct val="78000"/>
              </a:lnSpc>
            </a:pPr>
            <a:r>
              <a:rPr lang="en-US" sz="1800" dirty="0">
                <a:solidFill>
                  <a:schemeClr val="tx1"/>
                </a:solidFill>
                <a:latin typeface="+mj-lt"/>
              </a:rPr>
              <a:t>v[k+1] = temp;</a:t>
            </a:r>
            <a:endParaRPr lang="en-US" sz="1200" dirty="0">
              <a:solidFill>
                <a:schemeClr val="tx1"/>
              </a:solidFill>
              <a:latin typeface="+mj-lt"/>
            </a:endParaRPr>
          </a:p>
        </p:txBody>
      </p:sp>
      <p:sp>
        <p:nvSpPr>
          <p:cNvPr id="28689" name="Rectangle 20"/>
          <p:cNvSpPr>
            <a:spLocks noChangeArrowheads="1"/>
          </p:cNvSpPr>
          <p:nvPr/>
        </p:nvSpPr>
        <p:spPr bwMode="auto">
          <a:xfrm>
            <a:off x="4624585" y="3125450"/>
            <a:ext cx="3427219" cy="951543"/>
          </a:xfrm>
          <a:prstGeom prst="rect">
            <a:avLst/>
          </a:prstGeom>
          <a:noFill/>
          <a:ln w="12700">
            <a:noFill/>
            <a:miter lim="800000"/>
            <a:headEnd/>
            <a:tailEnd/>
          </a:ln>
        </p:spPr>
        <p:txBody>
          <a:bodyPr wrap="none" lIns="90487" tIns="44450" rIns="90487" bIns="44450">
            <a:prstTxWarp prst="textNoShape">
              <a:avLst/>
            </a:prstTxWarp>
            <a:spAutoFit/>
          </a:bodyPr>
          <a:lstStyle/>
          <a:p>
            <a:pPr algn="l"/>
            <a:r>
              <a:rPr lang="en-US" sz="1400" dirty="0">
                <a:solidFill>
                  <a:schemeClr val="accent4"/>
                </a:solidFill>
                <a:latin typeface="+mj-lt"/>
              </a:rPr>
              <a:t>0000 1001 1100 0110 1010 1111 0101 1000</a:t>
            </a:r>
          </a:p>
          <a:p>
            <a:pPr algn="l"/>
            <a:r>
              <a:rPr lang="en-US" sz="1400" dirty="0">
                <a:solidFill>
                  <a:schemeClr val="accent4"/>
                </a:solidFill>
                <a:latin typeface="+mj-lt"/>
              </a:rPr>
              <a:t>1010 1111 0101 1000 0000 1001 1100 0110 </a:t>
            </a:r>
          </a:p>
          <a:p>
            <a:pPr algn="l"/>
            <a:r>
              <a:rPr lang="en-US" sz="1400" dirty="0">
                <a:solidFill>
                  <a:schemeClr val="accent4"/>
                </a:solidFill>
                <a:latin typeface="+mj-lt"/>
              </a:rPr>
              <a:t>1100 0110 1010 1111 0101 1000 0000 1001 </a:t>
            </a:r>
          </a:p>
          <a:p>
            <a:pPr algn="l"/>
            <a:r>
              <a:rPr lang="en-US" sz="1400" dirty="0">
                <a:solidFill>
                  <a:schemeClr val="accent4"/>
                </a:solidFill>
                <a:latin typeface="+mj-lt"/>
              </a:rPr>
              <a:t>0101 1000 0000 1001 1100 0110 1010 1111 </a:t>
            </a:r>
          </a:p>
        </p:txBody>
      </p:sp>
      <p:sp>
        <p:nvSpPr>
          <p:cNvPr id="28690" name="Rectangle 22"/>
          <p:cNvSpPr>
            <a:spLocks noChangeArrowheads="1"/>
          </p:cNvSpPr>
          <p:nvPr/>
        </p:nvSpPr>
        <p:spPr bwMode="auto">
          <a:xfrm>
            <a:off x="304800" y="3835780"/>
            <a:ext cx="4038600" cy="139700"/>
          </a:xfrm>
          <a:prstGeom prst="rect">
            <a:avLst/>
          </a:prstGeom>
          <a:solidFill>
            <a:schemeClr val="accent1"/>
          </a:solidFill>
          <a:ln w="12700">
            <a:solidFill>
              <a:schemeClr val="tx1"/>
            </a:solidFill>
            <a:miter lim="800000"/>
            <a:headEnd/>
            <a:tailEnd/>
          </a:ln>
        </p:spPr>
        <p:txBody>
          <a:bodyPr wrap="none" anchor="ctr">
            <a:prstTxWarp prst="textNoShape">
              <a:avLst/>
            </a:prstTxWarp>
          </a:bodyPr>
          <a:lstStyle/>
          <a:p>
            <a:endParaRPr lang="en-US">
              <a:latin typeface="+mj-lt"/>
            </a:endParaRPr>
          </a:p>
        </p:txBody>
      </p:sp>
      <p:sp>
        <p:nvSpPr>
          <p:cNvPr id="28691" name="Line 23"/>
          <p:cNvSpPr>
            <a:spLocks noChangeShapeType="1"/>
          </p:cNvSpPr>
          <p:nvPr/>
        </p:nvSpPr>
        <p:spPr bwMode="auto">
          <a:xfrm flipH="1">
            <a:off x="2327148" y="2929318"/>
            <a:ext cx="3175" cy="366522"/>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92" name="Rectangle 24"/>
          <p:cNvSpPr>
            <a:spLocks noChangeArrowheads="1"/>
          </p:cNvSpPr>
          <p:nvPr/>
        </p:nvSpPr>
        <p:spPr bwMode="auto">
          <a:xfrm>
            <a:off x="469900" y="5880478"/>
            <a:ext cx="3708400" cy="538865"/>
          </a:xfrm>
          <a:prstGeom prst="rect">
            <a:avLst/>
          </a:prstGeom>
          <a:noFill/>
          <a:ln w="28575">
            <a:pattFill prst="pct70">
              <a:fgClr>
                <a:schemeClr val="tx1"/>
              </a:fgClr>
              <a:bgClr>
                <a:schemeClr val="bg1"/>
              </a:bgClr>
            </a:pattFill>
            <a:miter lim="800000"/>
            <a:headEnd/>
            <a:tailEnd/>
          </a:ln>
        </p:spPr>
        <p:txBody>
          <a:bodyPr lIns="63500" tIns="25400" rIns="63500" bIns="25400">
            <a:prstTxWarp prst="textNoShape">
              <a:avLst/>
            </a:prstTxWarp>
            <a:spAutoFit/>
          </a:bodyPr>
          <a:lstStyle/>
          <a:p>
            <a:pPr algn="ctr">
              <a:lnSpc>
                <a:spcPct val="88000"/>
              </a:lnSpc>
              <a:spcBef>
                <a:spcPct val="43000"/>
              </a:spcBef>
            </a:pPr>
            <a:r>
              <a:rPr lang="en-US" sz="1800" b="1" dirty="0">
                <a:solidFill>
                  <a:srgbClr val="00B050"/>
                </a:solidFill>
                <a:latin typeface="+mj-lt"/>
              </a:rPr>
              <a:t>Logic Circuit Description</a:t>
            </a:r>
            <a:br>
              <a:rPr lang="en-US" sz="1800" b="1" dirty="0">
                <a:solidFill>
                  <a:srgbClr val="00B050"/>
                </a:solidFill>
                <a:latin typeface="+mj-lt"/>
              </a:rPr>
            </a:br>
            <a:r>
              <a:rPr lang="en-US" sz="1800" b="1" dirty="0">
                <a:solidFill>
                  <a:srgbClr val="00B050"/>
                </a:solidFill>
                <a:latin typeface="+mj-lt"/>
              </a:rPr>
              <a:t>(Circuit Schematic Diagrams)</a:t>
            </a:r>
          </a:p>
        </p:txBody>
      </p:sp>
      <p:sp>
        <p:nvSpPr>
          <p:cNvPr id="28693" name="Line 26"/>
          <p:cNvSpPr>
            <a:spLocks noChangeShapeType="1"/>
          </p:cNvSpPr>
          <p:nvPr/>
        </p:nvSpPr>
        <p:spPr bwMode="auto">
          <a:xfrm>
            <a:off x="2355723" y="5154988"/>
            <a:ext cx="0" cy="725490"/>
          </a:xfrm>
          <a:prstGeom prst="line">
            <a:avLst/>
          </a:prstGeom>
          <a:noFill/>
          <a:ln w="28575">
            <a:solidFill>
              <a:schemeClr val="tx1"/>
            </a:solidFill>
            <a:round/>
            <a:headEnd/>
            <a:tailEnd type="triangle" w="lg" len="lg"/>
          </a:ln>
        </p:spPr>
        <p:txBody>
          <a:bodyPr wrap="none" anchor="ctr">
            <a:prstTxWarp prst="textNoShape">
              <a:avLst/>
            </a:prstTxWarp>
          </a:bodyPr>
          <a:lstStyle/>
          <a:p>
            <a:endParaRPr lang="en-US">
              <a:latin typeface="+mj-lt"/>
            </a:endParaRPr>
          </a:p>
        </p:txBody>
      </p:sp>
      <p:sp>
        <p:nvSpPr>
          <p:cNvPr id="28694" name="Rectangle 27"/>
          <p:cNvSpPr>
            <a:spLocks noChangeArrowheads="1"/>
          </p:cNvSpPr>
          <p:nvPr/>
        </p:nvSpPr>
        <p:spPr bwMode="auto">
          <a:xfrm>
            <a:off x="254000" y="5267515"/>
            <a:ext cx="1981200" cy="524246"/>
          </a:xfrm>
          <a:prstGeom prst="rect">
            <a:avLst/>
          </a:prstGeom>
          <a:noFill/>
          <a:ln w="12700">
            <a:noFill/>
            <a:miter lim="800000"/>
            <a:headEnd/>
            <a:tailEnd/>
          </a:ln>
        </p:spPr>
        <p:txBody>
          <a:bodyPr lIns="63500" tIns="25400" rIns="63500" bIns="25400">
            <a:prstTxWarp prst="textNoShape">
              <a:avLst/>
            </a:prstTxWarp>
            <a:spAutoFit/>
          </a:bodyPr>
          <a:lstStyle/>
          <a:p>
            <a:pPr algn="r">
              <a:lnSpc>
                <a:spcPct val="85000"/>
              </a:lnSpc>
            </a:pPr>
            <a:r>
              <a:rPr lang="en-US" sz="1800" i="1" dirty="0">
                <a:solidFill>
                  <a:schemeClr val="tx1"/>
                </a:solidFill>
                <a:latin typeface="+mj-lt"/>
              </a:rPr>
              <a:t>Architecture Implementation</a:t>
            </a:r>
          </a:p>
        </p:txBody>
      </p:sp>
      <p:sp>
        <p:nvSpPr>
          <p:cNvPr id="3" name="TextBox 2"/>
          <p:cNvSpPr txBox="1"/>
          <p:nvPr/>
        </p:nvSpPr>
        <p:spPr>
          <a:xfrm>
            <a:off x="182880" y="1325880"/>
            <a:ext cx="8778240" cy="738664"/>
          </a:xfrm>
          <a:prstGeom prst="rect">
            <a:avLst/>
          </a:prstGeom>
          <a:noFill/>
          <a:ln w="38100" cap="rnd">
            <a:solidFill>
              <a:srgbClr val="FF0000"/>
            </a:solidFill>
          </a:ln>
        </p:spPr>
        <p:txBody>
          <a:bodyPr wrap="square" rtlCol="0">
            <a:spAutoFit/>
          </a:bodyPr>
          <a:lstStyle/>
          <a:p>
            <a:r>
              <a:rPr lang="en-US" sz="1200" dirty="0" smtClean="0">
                <a:latin typeface="+mj-lt"/>
              </a:rPr>
              <a:t> </a:t>
            </a:r>
          </a:p>
          <a:p>
            <a:pPr algn="r"/>
            <a:r>
              <a:rPr lang="en-US" dirty="0" smtClean="0">
                <a:solidFill>
                  <a:srgbClr val="FF0000"/>
                </a:solidFill>
                <a:latin typeface="+mj-lt"/>
              </a:rPr>
              <a:t>We are here</a:t>
            </a:r>
            <a:r>
              <a:rPr lang="en-US" dirty="0" smtClean="0">
                <a:solidFill>
                  <a:schemeClr val="bg1"/>
                </a:solidFill>
                <a:latin typeface="+mj-lt"/>
              </a:rPr>
              <a:t>_</a:t>
            </a:r>
          </a:p>
          <a:p>
            <a:r>
              <a:rPr lang="en-US" sz="1200" dirty="0" smtClean="0">
                <a:latin typeface="+mj-lt"/>
              </a:rPr>
              <a:t> </a:t>
            </a:r>
            <a:endParaRPr lang="en-US" sz="1200" dirty="0">
              <a:latin typeface="+mj-lt"/>
            </a:endParaRPr>
          </a:p>
        </p:txBody>
      </p:sp>
    </p:spTree>
    <p:extLst>
      <p:ext uri="{BB962C8B-B14F-4D97-AF65-F5344CB8AC3E}">
        <p14:creationId xmlns:p14="http://schemas.microsoft.com/office/powerpoint/2010/main" val="229565317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smtClean="0">
                <a:solidFill>
                  <a:schemeClr val="accent1"/>
                </a:solidFill>
              </a:rPr>
              <a:t>Freeing Invalid Memory</a:t>
            </a:r>
          </a:p>
        </p:txBody>
      </p:sp>
      <p:sp>
        <p:nvSpPr>
          <p:cNvPr id="79875" name="Content Placeholder 4"/>
          <p:cNvSpPr>
            <a:spLocks noGrp="1"/>
          </p:cNvSpPr>
          <p:nvPr>
            <p:ph idx="1"/>
          </p:nvPr>
        </p:nvSpPr>
        <p:spPr>
          <a:xfrm>
            <a:off x="457200" y="1600200"/>
            <a:ext cx="8229600" cy="4876800"/>
          </a:xfrm>
        </p:spPr>
        <p:txBody>
          <a:bodyPr>
            <a:normAutofit lnSpcReduction="10000"/>
          </a:bodyPr>
          <a:lstStyle/>
          <a:p>
            <a:r>
              <a:rPr lang="en-US" dirty="0" smtClean="0"/>
              <a:t>What is wrong with this code?</a:t>
            </a:r>
            <a:endParaRPr lang="en-US" sz="2000" dirty="0" smtClean="0">
              <a:latin typeface="Courier" charset="0"/>
            </a:endParaRPr>
          </a:p>
          <a:p>
            <a:pPr>
              <a:spcBef>
                <a:spcPts val="1800"/>
              </a:spcBef>
              <a:buFont typeface="Arial" charset="0"/>
              <a:buNone/>
            </a:pPr>
            <a:r>
              <a:rPr lang="en-US" sz="2800" dirty="0" smtClean="0">
                <a:latin typeface="Courier New" pitchFamily="49" charset="0"/>
                <a:cs typeface="Courier New" pitchFamily="49" charset="0"/>
              </a:rPr>
              <a:t>	void </a:t>
            </a:r>
            <a:r>
              <a:rPr lang="en-US" sz="2800" dirty="0" err="1" smtClean="0">
                <a:latin typeface="Courier New" pitchFamily="49" charset="0"/>
                <a:cs typeface="Courier New" pitchFamily="49" charset="0"/>
              </a:rPr>
              <a:t>FreeMemX</a:t>
            </a: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fnh</a:t>
            </a:r>
            <a:r>
              <a:rPr lang="en-US" sz="2800" dirty="0" smtClean="0">
                <a:latin typeface="Courier New" pitchFamily="49" charset="0"/>
                <a:cs typeface="Courier New" pitchFamily="49" charset="0"/>
              </a:rPr>
              <a:t> = 0;</a:t>
            </a:r>
          </a:p>
          <a:p>
            <a:pPr>
              <a:spcBef>
                <a:spcPct val="0"/>
              </a:spcBef>
              <a:buFont typeface="Arial" charset="0"/>
              <a:buNone/>
            </a:pPr>
            <a:r>
              <a:rPr lang="en-US" sz="2800" dirty="0" smtClean="0">
                <a:latin typeface="Courier New" pitchFamily="49" charset="0"/>
                <a:cs typeface="Courier New" pitchFamily="49" charset="0"/>
              </a:rPr>
              <a:t>	  free(&amp;</a:t>
            </a:r>
            <a:r>
              <a:rPr lang="en-US" sz="2800" dirty="0" err="1" smtClean="0">
                <a:latin typeface="Courier New" pitchFamily="49" charset="0"/>
                <a:cs typeface="Courier New" pitchFamily="49" charset="0"/>
              </a:rPr>
              <a:t>fnh</a:t>
            </a: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a:t>
            </a:r>
          </a:p>
          <a:p>
            <a:pPr>
              <a:spcBef>
                <a:spcPts val="1800"/>
              </a:spcBef>
              <a:buFont typeface="Arial" charset="0"/>
              <a:buNone/>
            </a:pPr>
            <a:r>
              <a:rPr lang="en-US" sz="2800" dirty="0" smtClean="0">
                <a:latin typeface="Courier New" pitchFamily="49" charset="0"/>
                <a:cs typeface="Courier New" pitchFamily="49" charset="0"/>
              </a:rPr>
              <a:t>	void </a:t>
            </a:r>
            <a:r>
              <a:rPr lang="en-US" sz="2800" dirty="0" err="1" smtClean="0">
                <a:latin typeface="Courier New" pitchFamily="49" charset="0"/>
                <a:cs typeface="Courier New" pitchFamily="49" charset="0"/>
              </a:rPr>
              <a:t>FreeMemY</a:t>
            </a: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fum</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malloc</a:t>
            </a:r>
            <a:r>
              <a:rPr lang="en-US" sz="2800" dirty="0" smtClean="0">
                <a:latin typeface="Courier New" pitchFamily="49" charset="0"/>
                <a:cs typeface="Courier New" pitchFamily="49" charset="0"/>
              </a:rPr>
              <a:t>(4*</a:t>
            </a:r>
            <a:r>
              <a:rPr lang="en-US" sz="2800" dirty="0" err="1" smtClean="0">
                <a:latin typeface="Courier New" pitchFamily="49" charset="0"/>
                <a:cs typeface="Courier New" pitchFamily="49" charset="0"/>
              </a:rPr>
              <a:t>sizeof</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a:t>
            </a:r>
          </a:p>
          <a:p>
            <a:pPr>
              <a:spcBef>
                <a:spcPct val="0"/>
              </a:spcBef>
              <a:buFont typeface="Arial" charset="0"/>
              <a:buNone/>
            </a:pPr>
            <a:r>
              <a:rPr lang="en-US" sz="2800" dirty="0" smtClean="0">
                <a:latin typeface="Courier New" pitchFamily="49" charset="0"/>
                <a:cs typeface="Courier New" pitchFamily="49" charset="0"/>
              </a:rPr>
              <a:t>	  free(fum+1); </a:t>
            </a:r>
          </a:p>
          <a:p>
            <a:pPr>
              <a:spcBef>
                <a:spcPct val="0"/>
              </a:spcBef>
              <a:buFont typeface="Arial" charset="0"/>
              <a:buNone/>
            </a:pPr>
            <a:r>
              <a:rPr lang="en-US" sz="2800" dirty="0" smtClean="0">
                <a:latin typeface="Courier New" pitchFamily="49" charset="0"/>
                <a:cs typeface="Courier New" pitchFamily="49" charset="0"/>
              </a:rPr>
              <a:t>	  free(</a:t>
            </a:r>
            <a:r>
              <a:rPr lang="en-US" sz="2800" dirty="0" err="1" smtClean="0">
                <a:latin typeface="Courier New" pitchFamily="49" charset="0"/>
                <a:cs typeface="Courier New" pitchFamily="49" charset="0"/>
              </a:rPr>
              <a:t>fum</a:t>
            </a:r>
            <a:r>
              <a:rPr lang="en-US" sz="2800" dirty="0" smtClean="0">
                <a:latin typeface="Courier New" pitchFamily="49" charset="0"/>
                <a:cs typeface="Courier New" pitchFamily="49" charset="0"/>
              </a:rPr>
              <a:t>);</a:t>
            </a:r>
          </a:p>
          <a:p>
            <a:pPr>
              <a:spcBef>
                <a:spcPct val="0"/>
              </a:spcBef>
              <a:buFont typeface="Arial" charset="0"/>
              <a:buNone/>
            </a:pPr>
            <a:r>
              <a:rPr lang="en-US" sz="2800" dirty="0" smtClean="0">
                <a:latin typeface="Courier New" pitchFamily="49" charset="0"/>
                <a:cs typeface="Courier New" pitchFamily="49" charset="0"/>
              </a:rPr>
              <a:t>	  free(</a:t>
            </a:r>
            <a:r>
              <a:rPr lang="en-US" sz="2800" dirty="0" err="1" smtClean="0">
                <a:latin typeface="Courier New" pitchFamily="49" charset="0"/>
                <a:cs typeface="Courier New" pitchFamily="49" charset="0"/>
              </a:rPr>
              <a:t>fum</a:t>
            </a: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a:t>
            </a:r>
          </a:p>
        </p:txBody>
      </p:sp>
      <p:sp>
        <p:nvSpPr>
          <p:cNvPr id="6" name="Date Placeholder 5"/>
          <p:cNvSpPr>
            <a:spLocks noGrp="1"/>
          </p:cNvSpPr>
          <p:nvPr>
            <p:ph type="dt" sz="half" idx="10"/>
          </p:nvPr>
        </p:nvSpPr>
        <p:spPr/>
        <p:txBody>
          <a:bodyPr/>
          <a:lstStyle/>
          <a:p>
            <a:r>
              <a:rPr lang="en-US" smtClean="0"/>
              <a:t>6/27/2013</a:t>
            </a:r>
            <a:endParaRPr lang="en-US"/>
          </a:p>
        </p:txBody>
      </p:sp>
      <p:sp>
        <p:nvSpPr>
          <p:cNvPr id="27651" name="Footer Placeholder 2"/>
          <p:cNvSpPr>
            <a:spLocks noGrp="1"/>
          </p:cNvSpPr>
          <p:nvPr>
            <p:ph type="ftr" sz="quarter" idx="11"/>
          </p:nvPr>
        </p:nvSpPr>
        <p:spPr/>
        <p:txBody>
          <a:bodyPr/>
          <a:lstStyle/>
          <a:p>
            <a:pPr>
              <a:defRPr/>
            </a:pPr>
            <a:r>
              <a:rPr lang="en-US" smtClean="0"/>
              <a:t>Summer 2013 -- Lecture #4</a:t>
            </a:r>
            <a:endParaRPr lang="en-US"/>
          </a:p>
        </p:txBody>
      </p:sp>
      <p:sp>
        <p:nvSpPr>
          <p:cNvPr id="33796" name="Slide Number Placeholder 3"/>
          <p:cNvSpPr>
            <a:spLocks noGrp="1"/>
          </p:cNvSpPr>
          <p:nvPr>
            <p:ph type="sldNum" sz="quarter" idx="12"/>
          </p:nvPr>
        </p:nvSpPr>
        <p:spPr/>
        <p:txBody>
          <a:bodyPr/>
          <a:lstStyle/>
          <a:p>
            <a:fld id="{E3C15B23-8DD0-4CA9-A6AA-C2F608678BA6}" type="slidenum">
              <a:rPr lang="en-US"/>
              <a:pPr/>
              <a:t>30</a:t>
            </a:fld>
            <a:endParaRPr lang="en-US"/>
          </a:p>
        </p:txBody>
      </p:sp>
      <p:grpSp>
        <p:nvGrpSpPr>
          <p:cNvPr id="17" name="Group 16"/>
          <p:cNvGrpSpPr/>
          <p:nvPr/>
        </p:nvGrpSpPr>
        <p:grpSpPr>
          <a:xfrm>
            <a:off x="3810000" y="3048000"/>
            <a:ext cx="4267200" cy="461665"/>
            <a:chOff x="3810000" y="3048000"/>
            <a:chExt cx="4267200" cy="461665"/>
          </a:xfrm>
        </p:grpSpPr>
        <p:cxnSp>
          <p:nvCxnSpPr>
            <p:cNvPr id="8" name="Straight Arrow Connector 7"/>
            <p:cNvCxnSpPr/>
            <p:nvPr/>
          </p:nvCxnSpPr>
          <p:spPr>
            <a:xfrm flipH="1">
              <a:off x="3810000" y="3276600"/>
              <a:ext cx="73152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495800" y="3048000"/>
              <a:ext cx="3581400" cy="461665"/>
            </a:xfrm>
            <a:prstGeom prst="rect">
              <a:avLst/>
            </a:prstGeom>
            <a:noFill/>
          </p:spPr>
          <p:txBody>
            <a:bodyPr wrap="square" rtlCol="0">
              <a:spAutoFit/>
            </a:bodyPr>
            <a:lstStyle/>
            <a:p>
              <a:r>
                <a:rPr lang="en-US" sz="2400" dirty="0" smtClean="0">
                  <a:solidFill>
                    <a:srgbClr val="FF0000"/>
                  </a:solidFill>
                </a:rPr>
                <a:t>1) Free of a Stack variable</a:t>
              </a:r>
              <a:endParaRPr lang="en-US" sz="2400" dirty="0">
                <a:solidFill>
                  <a:srgbClr val="FF0000"/>
                </a:solidFill>
              </a:endParaRPr>
            </a:p>
          </p:txBody>
        </p:sp>
      </p:grpSp>
      <p:grpSp>
        <p:nvGrpSpPr>
          <p:cNvPr id="18" name="Group 17"/>
          <p:cNvGrpSpPr/>
          <p:nvPr/>
        </p:nvGrpSpPr>
        <p:grpSpPr>
          <a:xfrm>
            <a:off x="3962400" y="4800600"/>
            <a:ext cx="4343400" cy="461665"/>
            <a:chOff x="3962400" y="4800600"/>
            <a:chExt cx="4343400" cy="461665"/>
          </a:xfrm>
        </p:grpSpPr>
        <p:cxnSp>
          <p:nvCxnSpPr>
            <p:cNvPr id="11" name="Straight Arrow Connector 10"/>
            <p:cNvCxnSpPr/>
            <p:nvPr/>
          </p:nvCxnSpPr>
          <p:spPr>
            <a:xfrm flipH="1">
              <a:off x="3962400" y="5029200"/>
              <a:ext cx="73152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724400" y="4800600"/>
              <a:ext cx="3581400" cy="461665"/>
            </a:xfrm>
            <a:prstGeom prst="rect">
              <a:avLst/>
            </a:prstGeom>
            <a:noFill/>
          </p:spPr>
          <p:txBody>
            <a:bodyPr wrap="square" rtlCol="0">
              <a:spAutoFit/>
            </a:bodyPr>
            <a:lstStyle/>
            <a:p>
              <a:r>
                <a:rPr lang="en-US" sz="2400" dirty="0" smtClean="0">
                  <a:solidFill>
                    <a:srgbClr val="FF0000"/>
                  </a:solidFill>
                </a:rPr>
                <a:t>2) Free of middle of block</a:t>
              </a:r>
              <a:endParaRPr lang="en-US" sz="2400" dirty="0">
                <a:solidFill>
                  <a:srgbClr val="FF0000"/>
                </a:solidFill>
              </a:endParaRPr>
            </a:p>
          </p:txBody>
        </p:sp>
      </p:grpSp>
      <p:grpSp>
        <p:nvGrpSpPr>
          <p:cNvPr id="19" name="Group 18"/>
          <p:cNvGrpSpPr/>
          <p:nvPr/>
        </p:nvGrpSpPr>
        <p:grpSpPr>
          <a:xfrm>
            <a:off x="3429000" y="5562600"/>
            <a:ext cx="4572000" cy="461665"/>
            <a:chOff x="3429000" y="5562600"/>
            <a:chExt cx="4572000" cy="461665"/>
          </a:xfrm>
        </p:grpSpPr>
        <p:cxnSp>
          <p:nvCxnSpPr>
            <p:cNvPr id="13" name="Straight Arrow Connector 12"/>
            <p:cNvCxnSpPr/>
            <p:nvPr/>
          </p:nvCxnSpPr>
          <p:spPr>
            <a:xfrm flipH="1">
              <a:off x="3429000" y="5791200"/>
              <a:ext cx="73152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91000" y="5562600"/>
              <a:ext cx="3810000" cy="461665"/>
            </a:xfrm>
            <a:prstGeom prst="rect">
              <a:avLst/>
            </a:prstGeom>
            <a:noFill/>
          </p:spPr>
          <p:txBody>
            <a:bodyPr wrap="square" rtlCol="0">
              <a:spAutoFit/>
            </a:bodyPr>
            <a:lstStyle/>
            <a:p>
              <a:r>
                <a:rPr lang="en-US" sz="2400" dirty="0" smtClean="0">
                  <a:solidFill>
                    <a:srgbClr val="FF0000"/>
                  </a:solidFill>
                </a:rPr>
                <a:t>3) Free of already freed block</a:t>
              </a:r>
              <a:endParaRPr lang="en-US" sz="2400" dirty="0">
                <a:solidFill>
                  <a:srgbClr val="FF0000"/>
                </a:solidFill>
              </a:endParaRPr>
            </a:p>
          </p:txBody>
        </p:sp>
      </p:grpSp>
    </p:spTree>
    <p:extLst>
      <p:ext uri="{BB962C8B-B14F-4D97-AF65-F5344CB8AC3E}">
        <p14:creationId xmlns:p14="http://schemas.microsoft.com/office/powerpoint/2010/main" val="328573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dirty="0" smtClean="0">
                <a:solidFill>
                  <a:schemeClr val="accent1"/>
                </a:solidFill>
              </a:rPr>
              <a:t>Memory Leaks</a:t>
            </a:r>
          </a:p>
        </p:txBody>
      </p:sp>
      <p:sp>
        <p:nvSpPr>
          <p:cNvPr id="71683" name="Content Placeholder 4"/>
          <p:cNvSpPr>
            <a:spLocks noGrp="1"/>
          </p:cNvSpPr>
          <p:nvPr>
            <p:ph idx="1"/>
          </p:nvPr>
        </p:nvSpPr>
        <p:spPr>
          <a:xfrm>
            <a:off x="457200" y="1600200"/>
            <a:ext cx="8229600" cy="4876800"/>
          </a:xfrm>
        </p:spPr>
        <p:txBody>
          <a:bodyPr>
            <a:normAutofit lnSpcReduction="10000"/>
          </a:bodyPr>
          <a:lstStyle/>
          <a:p>
            <a:r>
              <a:rPr lang="en-US" dirty="0" smtClean="0"/>
              <a:t>What is wrong with this code?</a:t>
            </a:r>
            <a:endParaRPr lang="en-US" sz="2000" dirty="0" smtClean="0">
              <a:latin typeface="Courier" charset="0"/>
            </a:endParaRPr>
          </a:p>
          <a:p>
            <a:pPr>
              <a:spcBef>
                <a:spcPts val="1200"/>
              </a:spcBef>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*pi;</a:t>
            </a:r>
          </a:p>
          <a:p>
            <a:pPr>
              <a:spcBef>
                <a:spcPts val="1200"/>
              </a:spcBef>
              <a:buFont typeface="Arial" charset="0"/>
              <a:buNone/>
            </a:pPr>
            <a:r>
              <a:rPr lang="en-US" sz="2800" dirty="0" smtClean="0">
                <a:latin typeface="Courier New" pitchFamily="49" charset="0"/>
                <a:cs typeface="Courier New" pitchFamily="49" charset="0"/>
              </a:rPr>
              <a:t>	void </a:t>
            </a:r>
            <a:r>
              <a:rPr lang="en-US" sz="2800" dirty="0" err="1" smtClean="0">
                <a:latin typeface="Courier New" pitchFamily="49" charset="0"/>
                <a:cs typeface="Courier New" pitchFamily="49" charset="0"/>
              </a:rPr>
              <a:t>foo</a:t>
            </a: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pi =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malloc</a:t>
            </a:r>
            <a:r>
              <a:rPr lang="en-US" sz="2800" dirty="0" smtClean="0">
                <a:latin typeface="Courier New" pitchFamily="49" charset="0"/>
                <a:cs typeface="Courier New" pitchFamily="49" charset="0"/>
              </a:rPr>
              <a:t>(8*</a:t>
            </a:r>
            <a:r>
              <a:rPr lang="en-US" sz="2800" dirty="0" err="1" smtClean="0">
                <a:latin typeface="Courier New" pitchFamily="49" charset="0"/>
                <a:cs typeface="Courier New" pitchFamily="49" charset="0"/>
              </a:rPr>
              <a:t>sizeof</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a:t>
            </a:r>
          </a:p>
          <a:p>
            <a:pPr>
              <a:spcBef>
                <a:spcPct val="0"/>
              </a:spcBef>
              <a:buFont typeface="Arial" charset="0"/>
              <a:buNone/>
            </a:pP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free(pi); </a:t>
            </a:r>
          </a:p>
          <a:p>
            <a:pPr>
              <a:spcBef>
                <a:spcPct val="0"/>
              </a:spcBef>
              <a:buFont typeface="Arial" charset="0"/>
              <a:buNone/>
            </a:pPr>
            <a:r>
              <a:rPr lang="en-US" sz="2800" dirty="0" smtClean="0">
                <a:latin typeface="Courier New" pitchFamily="49" charset="0"/>
                <a:cs typeface="Courier New" pitchFamily="49" charset="0"/>
              </a:rPr>
              <a:t>	}</a:t>
            </a:r>
          </a:p>
          <a:p>
            <a:pPr>
              <a:spcBef>
                <a:spcPts val="1200"/>
              </a:spcBef>
              <a:buFont typeface="Arial" charset="0"/>
              <a:buNone/>
            </a:pPr>
            <a:r>
              <a:rPr lang="en-US" sz="2800" dirty="0" smtClean="0">
                <a:latin typeface="Courier New" pitchFamily="49" charset="0"/>
                <a:cs typeface="Courier New" pitchFamily="49" charset="0"/>
              </a:rPr>
              <a:t>	void main() {</a:t>
            </a:r>
          </a:p>
          <a:p>
            <a:pPr>
              <a:spcBef>
                <a:spcPct val="0"/>
              </a:spcBef>
              <a:buFont typeface="Arial" charset="0"/>
              <a:buNone/>
            </a:pPr>
            <a:r>
              <a:rPr lang="en-US" sz="2800" dirty="0" smtClean="0">
                <a:latin typeface="Courier New" pitchFamily="49" charset="0"/>
                <a:cs typeface="Courier New" pitchFamily="49" charset="0"/>
              </a:rPr>
              <a:t>		pi =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malloc</a:t>
            </a:r>
            <a:r>
              <a:rPr lang="en-US" sz="2800" dirty="0" smtClean="0">
                <a:latin typeface="Courier New" pitchFamily="49" charset="0"/>
                <a:cs typeface="Courier New" pitchFamily="49" charset="0"/>
              </a:rPr>
              <a:t>(4*</a:t>
            </a:r>
            <a:r>
              <a:rPr lang="en-US" sz="2800" dirty="0" err="1" smtClean="0">
                <a:latin typeface="Courier New" pitchFamily="49" charset="0"/>
                <a:cs typeface="Courier New" pitchFamily="49" charset="0"/>
              </a:rPr>
              <a:t>sizeof</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a:t>
            </a:r>
          </a:p>
          <a:p>
            <a:pPr>
              <a:spcBef>
                <a:spcPct val="0"/>
              </a:spcBef>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foo</a:t>
            </a:r>
            <a:r>
              <a:rPr lang="en-US" sz="2800" dirty="0" smtClean="0">
                <a:latin typeface="Courier New" pitchFamily="49" charset="0"/>
                <a:cs typeface="Courier New" pitchFamily="49" charset="0"/>
              </a:rPr>
              <a:t>();</a:t>
            </a:r>
          </a:p>
          <a:p>
            <a:pPr>
              <a:spcBef>
                <a:spcPct val="0"/>
              </a:spcBef>
              <a:buFont typeface="Arial" charset="0"/>
              <a:buNone/>
            </a:pPr>
            <a:r>
              <a:rPr lang="en-US" sz="2800" dirty="0" smtClean="0">
                <a:latin typeface="Courier New" pitchFamily="49" charset="0"/>
                <a:cs typeface="Courier New" pitchFamily="49" charset="0"/>
              </a:rPr>
              <a:t>	}</a:t>
            </a:r>
          </a:p>
        </p:txBody>
      </p:sp>
      <p:sp>
        <p:nvSpPr>
          <p:cNvPr id="6" name="Date Placeholder 5"/>
          <p:cNvSpPr>
            <a:spLocks noGrp="1"/>
          </p:cNvSpPr>
          <p:nvPr>
            <p:ph type="dt" sz="half" idx="10"/>
          </p:nvPr>
        </p:nvSpPr>
        <p:spPr/>
        <p:txBody>
          <a:bodyPr/>
          <a:lstStyle/>
          <a:p>
            <a:r>
              <a:rPr lang="en-US" smtClean="0"/>
              <a:t>6/27/2013</a:t>
            </a:r>
            <a:endParaRPr lang="en-US"/>
          </a:p>
        </p:txBody>
      </p:sp>
      <p:sp>
        <p:nvSpPr>
          <p:cNvPr id="25603" name="Footer Placeholder 2"/>
          <p:cNvSpPr>
            <a:spLocks noGrp="1"/>
          </p:cNvSpPr>
          <p:nvPr>
            <p:ph type="ftr" sz="quarter" idx="11"/>
          </p:nvPr>
        </p:nvSpPr>
        <p:spPr/>
        <p:txBody>
          <a:bodyPr/>
          <a:lstStyle/>
          <a:p>
            <a:pPr>
              <a:defRPr/>
            </a:pPr>
            <a:r>
              <a:rPr lang="en-US" smtClean="0"/>
              <a:t>Summer 2013 -- Lecture #4</a:t>
            </a:r>
            <a:endParaRPr lang="en-US"/>
          </a:p>
        </p:txBody>
      </p:sp>
      <p:sp>
        <p:nvSpPr>
          <p:cNvPr id="31748" name="Slide Number Placeholder 3"/>
          <p:cNvSpPr>
            <a:spLocks noGrp="1"/>
          </p:cNvSpPr>
          <p:nvPr>
            <p:ph type="sldNum" sz="quarter" idx="12"/>
          </p:nvPr>
        </p:nvSpPr>
        <p:spPr/>
        <p:txBody>
          <a:bodyPr/>
          <a:lstStyle/>
          <a:p>
            <a:fld id="{C5B6C12E-9930-4DA8-9609-C0505E92FA20}" type="slidenum">
              <a:rPr lang="en-US"/>
              <a:pPr/>
              <a:t>31</a:t>
            </a:fld>
            <a:endParaRPr lang="en-US"/>
          </a:p>
        </p:txBody>
      </p:sp>
      <p:grpSp>
        <p:nvGrpSpPr>
          <p:cNvPr id="12" name="Group 11"/>
          <p:cNvGrpSpPr/>
          <p:nvPr/>
        </p:nvGrpSpPr>
        <p:grpSpPr>
          <a:xfrm>
            <a:off x="2895600" y="5562600"/>
            <a:ext cx="3918196" cy="461665"/>
            <a:chOff x="2895600" y="5562600"/>
            <a:chExt cx="3918196" cy="461665"/>
          </a:xfrm>
        </p:grpSpPr>
        <p:cxnSp>
          <p:nvCxnSpPr>
            <p:cNvPr id="10" name="Straight Arrow Connector 9"/>
            <p:cNvCxnSpPr/>
            <p:nvPr/>
          </p:nvCxnSpPr>
          <p:spPr>
            <a:xfrm flipH="1">
              <a:off x="2895600" y="5791200"/>
              <a:ext cx="9906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86200" y="5562600"/>
              <a:ext cx="2927596" cy="461665"/>
            </a:xfrm>
            <a:prstGeom prst="rect">
              <a:avLst/>
            </a:prstGeom>
            <a:noFill/>
          </p:spPr>
          <p:txBody>
            <a:bodyPr wrap="none" rtlCol="0">
              <a:spAutoFit/>
            </a:bodyPr>
            <a:lstStyle/>
            <a:p>
              <a:r>
                <a:rPr lang="en-US" sz="2200" dirty="0" err="1" smtClean="0">
                  <a:solidFill>
                    <a:srgbClr val="FF0000"/>
                  </a:solidFill>
                  <a:latin typeface="Courier New" pitchFamily="49" charset="0"/>
                  <a:cs typeface="Courier New" pitchFamily="49" charset="0"/>
                </a:rPr>
                <a:t>foo</a:t>
              </a:r>
              <a:r>
                <a:rPr lang="en-US" sz="2200" dirty="0" smtClean="0">
                  <a:solidFill>
                    <a:srgbClr val="FF0000"/>
                  </a:solidFill>
                  <a:latin typeface="Courier New" pitchFamily="49" charset="0"/>
                  <a:cs typeface="Courier New" pitchFamily="49" charset="0"/>
                </a:rPr>
                <a:t>()</a:t>
              </a:r>
              <a:r>
                <a:rPr lang="en-US" sz="2400" dirty="0" smtClean="0">
                  <a:solidFill>
                    <a:srgbClr val="FF0000"/>
                  </a:solidFill>
                </a:rPr>
                <a:t> leaks memory</a:t>
              </a:r>
              <a:endParaRPr lang="en-US" sz="2400" dirty="0">
                <a:solidFill>
                  <a:srgbClr val="FF0000"/>
                </a:solidFill>
              </a:endParaRPr>
            </a:p>
          </p:txBody>
        </p:sp>
      </p:grpSp>
      <p:grpSp>
        <p:nvGrpSpPr>
          <p:cNvPr id="17" name="Group 16"/>
          <p:cNvGrpSpPr/>
          <p:nvPr/>
        </p:nvGrpSpPr>
        <p:grpSpPr>
          <a:xfrm>
            <a:off x="2438400" y="3505200"/>
            <a:ext cx="6477000" cy="1200329"/>
            <a:chOff x="2438400" y="3505200"/>
            <a:chExt cx="6477000" cy="1200329"/>
          </a:xfrm>
        </p:grpSpPr>
        <p:cxnSp>
          <p:nvCxnSpPr>
            <p:cNvPr id="14" name="Straight Arrow Connector 13"/>
            <p:cNvCxnSpPr/>
            <p:nvPr/>
          </p:nvCxnSpPr>
          <p:spPr>
            <a:xfrm flipH="1" flipV="1">
              <a:off x="2438400" y="3505200"/>
              <a:ext cx="14478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86200" y="3505200"/>
              <a:ext cx="5029200" cy="1200329"/>
            </a:xfrm>
            <a:prstGeom prst="rect">
              <a:avLst/>
            </a:prstGeom>
            <a:noFill/>
          </p:spPr>
          <p:txBody>
            <a:bodyPr wrap="square" rtlCol="0">
              <a:spAutoFit/>
            </a:bodyPr>
            <a:lstStyle/>
            <a:p>
              <a:r>
                <a:rPr lang="en-US" sz="2400" dirty="0" smtClean="0">
                  <a:solidFill>
                    <a:srgbClr val="FF0000"/>
                  </a:solidFill>
                </a:rPr>
                <a:t>Overrode old pointer!</a:t>
              </a:r>
            </a:p>
            <a:p>
              <a:r>
                <a:rPr lang="en-US" sz="2400" dirty="0" smtClean="0">
                  <a:solidFill>
                    <a:srgbClr val="FF0000"/>
                  </a:solidFill>
                </a:rPr>
                <a:t>No way to free those 4*</a:t>
              </a:r>
              <a:r>
                <a:rPr lang="en-US" sz="2400" dirty="0" err="1" smtClean="0">
                  <a:solidFill>
                    <a:srgbClr val="FF0000"/>
                  </a:solidFill>
                </a:rPr>
                <a:t>sizeof</a:t>
              </a:r>
              <a:r>
                <a:rPr lang="en-US" sz="2400" dirty="0" smtClean="0">
                  <a:solidFill>
                    <a:srgbClr val="FF0000"/>
                  </a:solidFill>
                </a:rPr>
                <a:t>(</a:t>
              </a:r>
              <a:r>
                <a:rPr lang="en-US" sz="2400" dirty="0" err="1" smtClean="0">
                  <a:solidFill>
                    <a:srgbClr val="FF0000"/>
                  </a:solidFill>
                </a:rPr>
                <a:t>int</a:t>
              </a:r>
              <a:r>
                <a:rPr lang="en-US" sz="2400" dirty="0" smtClean="0">
                  <a:solidFill>
                    <a:srgbClr val="FF0000"/>
                  </a:solidFill>
                </a:rPr>
                <a:t>) bytes now</a:t>
              </a:r>
              <a:endParaRPr lang="en-US" sz="2400" dirty="0">
                <a:solidFill>
                  <a:srgbClr val="FF0000"/>
                </a:solidFill>
              </a:endParaRPr>
            </a:p>
          </p:txBody>
        </p:sp>
      </p:grpSp>
    </p:spTree>
    <p:extLst>
      <p:ext uri="{BB962C8B-B14F-4D97-AF65-F5344CB8AC3E}">
        <p14:creationId xmlns:p14="http://schemas.microsoft.com/office/powerpoint/2010/main" val="333138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smtClean="0">
                <a:solidFill>
                  <a:schemeClr val="accent1"/>
                </a:solidFill>
              </a:rPr>
              <a:t>Memory Leaks</a:t>
            </a:r>
          </a:p>
        </p:txBody>
      </p:sp>
      <p:sp>
        <p:nvSpPr>
          <p:cNvPr id="77827" name="Content Placeholder 4"/>
          <p:cNvSpPr>
            <a:spLocks noGrp="1"/>
          </p:cNvSpPr>
          <p:nvPr>
            <p:ph idx="1"/>
          </p:nvPr>
        </p:nvSpPr>
        <p:spPr/>
        <p:txBody>
          <a:bodyPr>
            <a:normAutofit/>
          </a:bodyPr>
          <a:lstStyle/>
          <a:p>
            <a:r>
              <a:rPr lang="en-US" b="1" dirty="0" smtClean="0">
                <a:solidFill>
                  <a:srgbClr val="FF0000"/>
                </a:solidFill>
              </a:rPr>
              <a:t>Rule of Thumb:  </a:t>
            </a:r>
            <a:r>
              <a:rPr lang="en-US" dirty="0" smtClean="0">
                <a:solidFill>
                  <a:srgbClr val="FF0000"/>
                </a:solidFill>
              </a:rPr>
              <a:t>More </a:t>
            </a:r>
            <a:r>
              <a:rPr lang="en-US" sz="3000" dirty="0" err="1" smtClean="0">
                <a:solidFill>
                  <a:srgbClr val="FF0000"/>
                </a:solidFill>
                <a:latin typeface="Courier New" pitchFamily="49" charset="0"/>
                <a:cs typeface="Courier New" pitchFamily="49" charset="0"/>
              </a:rPr>
              <a:t>malloc</a:t>
            </a:r>
            <a:r>
              <a:rPr lang="en-US" dirty="0" err="1" smtClean="0">
                <a:solidFill>
                  <a:srgbClr val="FF0000"/>
                </a:solidFill>
              </a:rPr>
              <a:t>s</a:t>
            </a:r>
            <a:r>
              <a:rPr lang="en-US" dirty="0" smtClean="0">
                <a:solidFill>
                  <a:srgbClr val="FF0000"/>
                </a:solidFill>
              </a:rPr>
              <a:t> than </a:t>
            </a:r>
            <a:r>
              <a:rPr lang="en-US" sz="3000" dirty="0" smtClean="0">
                <a:solidFill>
                  <a:srgbClr val="FF0000"/>
                </a:solidFill>
                <a:latin typeface="Courier New" pitchFamily="49" charset="0"/>
                <a:cs typeface="Courier New" pitchFamily="49" charset="0"/>
              </a:rPr>
              <a:t>free</a:t>
            </a:r>
            <a:r>
              <a:rPr lang="en-US" dirty="0" smtClean="0">
                <a:solidFill>
                  <a:srgbClr val="FF0000"/>
                </a:solidFill>
              </a:rPr>
              <a:t>s probably indicates a memory leak</a:t>
            </a:r>
            <a:endParaRPr lang="en-US" dirty="0" smtClean="0"/>
          </a:p>
          <a:p>
            <a:pPr>
              <a:spcBef>
                <a:spcPts val="1800"/>
              </a:spcBef>
            </a:pPr>
            <a:r>
              <a:rPr lang="en-US" dirty="0" smtClean="0"/>
              <a:t>Potential memory leak:  Changing pointer – do you still have copy to use with </a:t>
            </a:r>
            <a:r>
              <a:rPr lang="en-US" sz="3000" dirty="0" smtClean="0">
                <a:latin typeface="Courier New" pitchFamily="49" charset="0"/>
                <a:cs typeface="Courier New" pitchFamily="49" charset="0"/>
              </a:rPr>
              <a:t>free</a:t>
            </a:r>
            <a:r>
              <a:rPr lang="en-US" dirty="0" smtClean="0"/>
              <a:t> later?</a:t>
            </a:r>
          </a:p>
          <a:p>
            <a:pPr>
              <a:buFont typeface="Arial" charset="0"/>
              <a:buNone/>
            </a:pPr>
            <a:endParaRPr lang="en-US" sz="2000" dirty="0" smtClean="0">
              <a:latin typeface="Courier" charset="0"/>
            </a:endParaRPr>
          </a:p>
          <a:p>
            <a:pPr>
              <a:spcBef>
                <a:spcPct val="0"/>
              </a:spcBef>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plk</a:t>
            </a:r>
            <a:r>
              <a:rPr lang="en-US" sz="2800" dirty="0" smtClean="0">
                <a:latin typeface="Courier New" pitchFamily="49" charset="0"/>
                <a:cs typeface="Courier New" pitchFamily="49" charset="0"/>
              </a:rPr>
              <a:t> = (</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malloc</a:t>
            </a:r>
            <a:r>
              <a:rPr lang="en-US" sz="2800" dirty="0" smtClean="0">
                <a:latin typeface="Courier New" pitchFamily="49" charset="0"/>
                <a:cs typeface="Courier New" pitchFamily="49" charset="0"/>
              </a:rPr>
              <a:t>(2*</a:t>
            </a:r>
            <a:r>
              <a:rPr lang="en-US" sz="2800" dirty="0" err="1" smtClean="0">
                <a:latin typeface="Courier New" pitchFamily="49" charset="0"/>
                <a:cs typeface="Courier New" pitchFamily="49" charset="0"/>
              </a:rPr>
              <a:t>sizeof</a:t>
            </a:r>
            <a:r>
              <a:rPr lang="en-US" sz="2800" dirty="0" smtClean="0">
                <a:latin typeface="Courier New" pitchFamily="49" charset="0"/>
                <a:cs typeface="Courier New" pitchFamily="49" charset="0"/>
              </a:rPr>
              <a:t>(</a:t>
            </a:r>
            <a:r>
              <a:rPr lang="en-US" sz="2800" dirty="0" err="1" smtClean="0">
                <a:latin typeface="Courier New" pitchFamily="49" charset="0"/>
                <a:cs typeface="Courier New" pitchFamily="49" charset="0"/>
              </a:rPr>
              <a:t>int</a:t>
            </a:r>
            <a:r>
              <a:rPr lang="en-US" sz="2800" dirty="0" smtClean="0">
                <a:latin typeface="Courier New" pitchFamily="49" charset="0"/>
                <a:cs typeface="Courier New" pitchFamily="49" charset="0"/>
              </a:rPr>
              <a:t>));</a:t>
            </a:r>
          </a:p>
          <a:p>
            <a:pPr>
              <a:spcBef>
                <a:spcPct val="0"/>
              </a:spcBef>
              <a:buFont typeface="Arial" charset="0"/>
              <a:buNone/>
            </a:pPr>
            <a:r>
              <a:rPr lang="en-US" sz="2800" dirty="0" smtClean="0">
                <a:latin typeface="Courier New" pitchFamily="49" charset="0"/>
                <a:cs typeface="Courier New" pitchFamily="49" charset="0"/>
              </a:rPr>
              <a:t>	...</a:t>
            </a:r>
          </a:p>
          <a:p>
            <a:pPr>
              <a:spcBef>
                <a:spcPct val="0"/>
              </a:spcBef>
              <a:buFont typeface="Arial" charset="0"/>
              <a:buNone/>
            </a:pP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plk</a:t>
            </a:r>
            <a:r>
              <a:rPr lang="en-US" sz="2800" dirty="0" smtClean="0">
                <a:latin typeface="Courier New" pitchFamily="49" charset="0"/>
                <a:cs typeface="Courier New" pitchFamily="49" charset="0"/>
              </a:rPr>
              <a:t>++;</a:t>
            </a:r>
          </a:p>
        </p:txBody>
      </p:sp>
      <p:sp>
        <p:nvSpPr>
          <p:cNvPr id="6" name="Date Placeholder 5"/>
          <p:cNvSpPr>
            <a:spLocks noGrp="1"/>
          </p:cNvSpPr>
          <p:nvPr>
            <p:ph type="dt" sz="half" idx="10"/>
          </p:nvPr>
        </p:nvSpPr>
        <p:spPr/>
        <p:txBody>
          <a:bodyPr/>
          <a:lstStyle/>
          <a:p>
            <a:r>
              <a:rPr lang="en-US" smtClean="0"/>
              <a:t>6/27/2013</a:t>
            </a:r>
            <a:endParaRPr lang="en-US"/>
          </a:p>
        </p:txBody>
      </p:sp>
      <p:sp>
        <p:nvSpPr>
          <p:cNvPr id="26627" name="Footer Placeholder 2"/>
          <p:cNvSpPr>
            <a:spLocks noGrp="1"/>
          </p:cNvSpPr>
          <p:nvPr>
            <p:ph type="ftr" sz="quarter" idx="11"/>
          </p:nvPr>
        </p:nvSpPr>
        <p:spPr/>
        <p:txBody>
          <a:bodyPr/>
          <a:lstStyle/>
          <a:p>
            <a:pPr>
              <a:defRPr/>
            </a:pPr>
            <a:r>
              <a:rPr lang="en-US" smtClean="0"/>
              <a:t>Summer 2013 -- Lecture #4</a:t>
            </a:r>
            <a:endParaRPr lang="en-US"/>
          </a:p>
        </p:txBody>
      </p:sp>
      <p:sp>
        <p:nvSpPr>
          <p:cNvPr id="32772" name="Slide Number Placeholder 3"/>
          <p:cNvSpPr>
            <a:spLocks noGrp="1"/>
          </p:cNvSpPr>
          <p:nvPr>
            <p:ph type="sldNum" sz="quarter" idx="12"/>
          </p:nvPr>
        </p:nvSpPr>
        <p:spPr/>
        <p:txBody>
          <a:bodyPr/>
          <a:lstStyle/>
          <a:p>
            <a:fld id="{62E87155-CB41-496D-B60D-E59BDB010C3B}" type="slidenum">
              <a:rPr lang="en-US"/>
              <a:pPr/>
              <a:t>32</a:t>
            </a:fld>
            <a:endParaRPr lang="en-US"/>
          </a:p>
        </p:txBody>
      </p:sp>
      <p:grpSp>
        <p:nvGrpSpPr>
          <p:cNvPr id="10" name="Group 9"/>
          <p:cNvGrpSpPr/>
          <p:nvPr/>
        </p:nvGrpSpPr>
        <p:grpSpPr>
          <a:xfrm>
            <a:off x="2286000" y="5029200"/>
            <a:ext cx="5562600" cy="707886"/>
            <a:chOff x="2286000" y="5029200"/>
            <a:chExt cx="5562600" cy="707886"/>
          </a:xfrm>
        </p:grpSpPr>
        <p:cxnSp>
          <p:nvCxnSpPr>
            <p:cNvPr id="8" name="Straight Arrow Connector 7"/>
            <p:cNvCxnSpPr/>
            <p:nvPr/>
          </p:nvCxnSpPr>
          <p:spPr>
            <a:xfrm flipH="1">
              <a:off x="2286000" y="5257800"/>
              <a:ext cx="838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124200" y="5029200"/>
              <a:ext cx="4724400" cy="707886"/>
            </a:xfrm>
            <a:prstGeom prst="rect">
              <a:avLst/>
            </a:prstGeom>
            <a:noFill/>
          </p:spPr>
          <p:txBody>
            <a:bodyPr wrap="square" rtlCol="0">
              <a:spAutoFit/>
            </a:bodyPr>
            <a:lstStyle/>
            <a:p>
              <a:r>
                <a:rPr lang="en-US" sz="2000" dirty="0" smtClean="0">
                  <a:solidFill>
                    <a:srgbClr val="FF0000"/>
                  </a:solidFill>
                </a:rPr>
                <a:t>Typically happens through </a:t>
              </a:r>
              <a:r>
                <a:rPr lang="en-US" sz="2000" dirty="0" err="1" smtClean="0">
                  <a:solidFill>
                    <a:srgbClr val="FF0000"/>
                  </a:solidFill>
                </a:rPr>
                <a:t>incrementation</a:t>
              </a:r>
              <a:r>
                <a:rPr lang="en-US" sz="2000" dirty="0" smtClean="0">
                  <a:solidFill>
                    <a:srgbClr val="FF0000"/>
                  </a:solidFill>
                </a:rPr>
                <a:t> or reassignment</a:t>
              </a:r>
              <a:endParaRPr lang="en-US" sz="2000" dirty="0">
                <a:solidFill>
                  <a:srgbClr val="FF0000"/>
                </a:solidFill>
              </a:endParaRPr>
            </a:p>
          </p:txBody>
        </p:sp>
      </p:grpSp>
    </p:spTree>
    <p:extLst>
      <p:ext uri="{BB962C8B-B14F-4D97-AF65-F5344CB8AC3E}">
        <p14:creationId xmlns:p14="http://schemas.microsoft.com/office/powerpoint/2010/main" val="1125740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solidFill>
                  <a:schemeClr val="accent1"/>
                </a:solidFill>
              </a:rPr>
              <a:t>Debugging Tools</a:t>
            </a:r>
          </a:p>
        </p:txBody>
      </p:sp>
      <p:sp>
        <p:nvSpPr>
          <p:cNvPr id="12" name="Content Placeholder 11"/>
          <p:cNvSpPr>
            <a:spLocks noGrp="1"/>
          </p:cNvSpPr>
          <p:nvPr>
            <p:ph sz="half" idx="1"/>
          </p:nvPr>
        </p:nvSpPr>
        <p:spPr>
          <a:xfrm>
            <a:off x="457200" y="1600200"/>
            <a:ext cx="8153400" cy="4833938"/>
          </a:xfrm>
        </p:spPr>
        <p:txBody>
          <a:bodyPr>
            <a:noAutofit/>
          </a:bodyPr>
          <a:lstStyle/>
          <a:p>
            <a:pPr eaLnBrk="1" hangingPunct="1">
              <a:lnSpc>
                <a:spcPct val="90000"/>
              </a:lnSpc>
            </a:pPr>
            <a:r>
              <a:rPr lang="en-US" dirty="0" smtClean="0"/>
              <a:t>Runtime analysis tools for </a:t>
            </a:r>
            <a:br>
              <a:rPr lang="en-US" dirty="0" smtClean="0"/>
            </a:br>
            <a:r>
              <a:rPr lang="en-US" dirty="0" smtClean="0"/>
              <a:t>finding memory errors</a:t>
            </a:r>
          </a:p>
          <a:p>
            <a:pPr lvl="1" eaLnBrk="1" hangingPunct="1">
              <a:lnSpc>
                <a:spcPct val="90000"/>
              </a:lnSpc>
            </a:pPr>
            <a:r>
              <a:rPr lang="en-US" dirty="0" smtClean="0"/>
              <a:t>Dynamic analysis tool:</a:t>
            </a:r>
          </a:p>
          <a:p>
            <a:pPr lvl="1" eaLnBrk="1" hangingPunct="1">
              <a:lnSpc>
                <a:spcPct val="90000"/>
              </a:lnSpc>
              <a:buFont typeface="Wingdings 3" charset="2"/>
              <a:buNone/>
            </a:pPr>
            <a:r>
              <a:rPr lang="en-US" dirty="0" smtClean="0"/>
              <a:t>	Collects information on </a:t>
            </a:r>
            <a:br>
              <a:rPr lang="en-US" dirty="0" smtClean="0"/>
            </a:br>
            <a:r>
              <a:rPr lang="en-US" dirty="0" smtClean="0"/>
              <a:t>memory management </a:t>
            </a:r>
            <a:br>
              <a:rPr lang="en-US" dirty="0" smtClean="0"/>
            </a:br>
            <a:r>
              <a:rPr lang="en-US" dirty="0" smtClean="0"/>
              <a:t>while program runs</a:t>
            </a:r>
          </a:p>
          <a:p>
            <a:pPr lvl="1" eaLnBrk="1" hangingPunct="1">
              <a:lnSpc>
                <a:spcPct val="90000"/>
              </a:lnSpc>
            </a:pPr>
            <a:r>
              <a:rPr lang="en-US" dirty="0" smtClean="0"/>
              <a:t>No tool is guaranteed to </a:t>
            </a:r>
            <a:br>
              <a:rPr lang="en-US" dirty="0" smtClean="0"/>
            </a:br>
            <a:r>
              <a:rPr lang="en-US" dirty="0" smtClean="0"/>
              <a:t>find ALL memory bugs; </a:t>
            </a:r>
            <a:br>
              <a:rPr lang="en-US" dirty="0" smtClean="0"/>
            </a:br>
            <a:r>
              <a:rPr lang="en-US" dirty="0" smtClean="0"/>
              <a:t>this is a very challenging </a:t>
            </a:r>
            <a:br>
              <a:rPr lang="en-US" dirty="0" smtClean="0"/>
            </a:br>
            <a:r>
              <a:rPr lang="en-US" dirty="0" smtClean="0"/>
              <a:t>programming language </a:t>
            </a:r>
            <a:br>
              <a:rPr lang="en-US" dirty="0" smtClean="0"/>
            </a:br>
            <a:r>
              <a:rPr lang="en-US" dirty="0" smtClean="0"/>
              <a:t>research problem</a:t>
            </a:r>
          </a:p>
          <a:p>
            <a:pPr>
              <a:lnSpc>
                <a:spcPct val="90000"/>
              </a:lnSpc>
            </a:pPr>
            <a:r>
              <a:rPr lang="en-US" sz="3200" dirty="0" smtClean="0">
                <a:solidFill>
                  <a:srgbClr val="FF0000"/>
                </a:solidFill>
              </a:rPr>
              <a:t>You will be introduced to </a:t>
            </a:r>
            <a:r>
              <a:rPr lang="en-US" sz="3200" dirty="0" err="1" smtClean="0">
                <a:solidFill>
                  <a:srgbClr val="FF0000"/>
                </a:solidFill>
              </a:rPr>
              <a:t>Valgrind</a:t>
            </a:r>
            <a:r>
              <a:rPr lang="en-US" sz="3200" dirty="0" smtClean="0">
                <a:solidFill>
                  <a:srgbClr val="FF0000"/>
                </a:solidFill>
              </a:rPr>
              <a:t> in Lab 3</a:t>
            </a:r>
          </a:p>
        </p:txBody>
      </p:sp>
      <p:pic>
        <p:nvPicPr>
          <p:cNvPr id="44036" name="Content Placeholder 13" descr="Screen shot 2010-11-11 at 2.02.06 PM.png"/>
          <p:cNvPicPr>
            <a:picLocks noGrp="1" noChangeAspect="1"/>
          </p:cNvPicPr>
          <p:nvPr>
            <p:ph sz="half" idx="2"/>
          </p:nvPr>
        </p:nvPicPr>
        <p:blipFill>
          <a:blip r:embed="rId2" cstate="print"/>
          <a:stretch>
            <a:fillRect/>
          </a:stretch>
        </p:blipFill>
        <p:spPr>
          <a:xfrm>
            <a:off x="4754880" y="1645920"/>
            <a:ext cx="4114800" cy="2645229"/>
          </a:xfrm>
        </p:spPr>
      </p:pic>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pPr>
            <a:r>
              <a:rPr lang="en-US" smtClean="0">
                <a:solidFill>
                  <a:srgbClr val="898989"/>
                </a:solidFill>
                <a:ea typeface="ＭＳ Ｐゴシック" charset="-128"/>
              </a:rPr>
              <a:t>Summer 2013 -- Lecture #4</a:t>
            </a:r>
          </a:p>
        </p:txBody>
      </p:sp>
      <p:sp>
        <p:nvSpPr>
          <p:cNvPr id="6" name="Slide Number Placeholder 5"/>
          <p:cNvSpPr>
            <a:spLocks noGrp="1"/>
          </p:cNvSpPr>
          <p:nvPr>
            <p:ph type="sldNum" sz="quarter" idx="12"/>
          </p:nvPr>
        </p:nvSpPr>
        <p:spPr/>
        <p:txBody>
          <a:bodyPr/>
          <a:lstStyle/>
          <a:p>
            <a:fld id="{7043048B-D099-48E3-A244-43BBE62E6F54}" type="slidenum">
              <a:rPr lang="en-US"/>
              <a:pPr/>
              <a:t>33</a:t>
            </a:fld>
            <a:endParaRPr lang="en-US"/>
          </a:p>
        </p:txBody>
      </p:sp>
      <p:sp>
        <p:nvSpPr>
          <p:cNvPr id="15" name="TextBox 14"/>
          <p:cNvSpPr txBox="1"/>
          <p:nvPr/>
        </p:nvSpPr>
        <p:spPr>
          <a:xfrm>
            <a:off x="5602656" y="4513603"/>
            <a:ext cx="2510687" cy="461665"/>
          </a:xfrm>
          <a:prstGeom prst="rect">
            <a:avLst/>
          </a:prstGeom>
          <a:noFill/>
        </p:spPr>
        <p:txBody>
          <a:bodyPr wrap="none">
            <a:spAutoFit/>
          </a:bodyPr>
          <a:lstStyle/>
          <a:p>
            <a:pPr algn="ctr">
              <a:defRPr/>
            </a:pPr>
            <a:r>
              <a:rPr lang="en-US" sz="2400" dirty="0">
                <a:latin typeface="+mj-lt"/>
                <a:cs typeface="ＭＳ Ｐゴシック" charset="-128"/>
                <a:hlinkClick r:id="rId3"/>
              </a:rPr>
              <a:t>http://</a:t>
            </a:r>
            <a:r>
              <a:rPr lang="en-US" sz="2400" dirty="0" err="1">
                <a:latin typeface="+mj-lt"/>
                <a:cs typeface="ＭＳ Ｐゴシック" charset="-128"/>
                <a:hlinkClick r:id="rId3"/>
              </a:rPr>
              <a:t>valgrind.org</a:t>
            </a:r>
            <a:endParaRPr lang="en-US" sz="2400" dirty="0">
              <a:latin typeface="+mj-lt"/>
              <a:cs typeface="ＭＳ Ｐゴシック" charset="-128"/>
            </a:endParaRPr>
          </a:p>
        </p:txBody>
      </p:sp>
    </p:spTree>
    <p:extLst>
      <p:ext uri="{BB962C8B-B14F-4D97-AF65-F5344CB8AC3E}">
        <p14:creationId xmlns:p14="http://schemas.microsoft.com/office/powerpoint/2010/main" val="25622923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Get To Know Your Instructor</a:t>
            </a:r>
            <a:endParaRPr lang="en-US" dirty="0">
              <a:solidFill>
                <a:schemeClr val="accent1"/>
              </a:solidFill>
            </a:endParaRPr>
          </a:p>
        </p:txBody>
      </p:sp>
      <p:sp>
        <p:nvSpPr>
          <p:cNvPr id="8" name="Content Placeholder 7"/>
          <p:cNvSpPr>
            <a:spLocks noGrp="1"/>
          </p:cNvSpPr>
          <p:nvPr>
            <p:ph idx="1"/>
          </p:nvPr>
        </p:nvSpPr>
        <p:spPr/>
        <p:txBody>
          <a:bodyPr/>
          <a:lstStyle/>
          <a:p>
            <a:endParaRPr lang="en-US"/>
          </a:p>
        </p:txBody>
      </p:sp>
    </p:spTree>
    <p:extLst>
      <p:ext uri="{BB962C8B-B14F-4D97-AF65-F5344CB8AC3E}">
        <p14:creationId xmlns:p14="http://schemas.microsoft.com/office/powerpoint/2010/main" val="979269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chemeClr val="accent1"/>
                </a:solidFill>
              </a:rPr>
              <a:t>Agenda</a:t>
            </a:r>
          </a:p>
        </p:txBody>
      </p:sp>
      <p:sp>
        <p:nvSpPr>
          <p:cNvPr id="18435" name="Content Placeholder 2"/>
          <p:cNvSpPr>
            <a:spLocks noGrp="1"/>
          </p:cNvSpPr>
          <p:nvPr>
            <p:ph idx="1"/>
          </p:nvPr>
        </p:nvSpPr>
        <p:spPr>
          <a:xfrm>
            <a:off x="457200" y="1600200"/>
            <a:ext cx="8229600" cy="4800600"/>
          </a:xfrm>
        </p:spPr>
        <p:txBody>
          <a:bodyPr>
            <a:normAutofit/>
          </a:bodyPr>
          <a:lstStyle/>
          <a:p>
            <a:pPr eaLnBrk="1" hangingPunct="1"/>
            <a:r>
              <a:rPr lang="en-US" dirty="0" smtClean="0">
                <a:solidFill>
                  <a:schemeClr val="bg1">
                    <a:lumMod val="65000"/>
                  </a:schemeClr>
                </a:solidFill>
              </a:rPr>
              <a:t>C Memory Layout</a:t>
            </a:r>
          </a:p>
          <a:p>
            <a:pPr lvl="1"/>
            <a:r>
              <a:rPr lang="en-US" dirty="0" smtClean="0">
                <a:solidFill>
                  <a:schemeClr val="bg1">
                    <a:lumMod val="65000"/>
                  </a:schemeClr>
                </a:solidFill>
              </a:rPr>
              <a:t>Stack, Static Data, and Code</a:t>
            </a:r>
          </a:p>
          <a:p>
            <a:pPr eaLnBrk="1" hangingPunct="1"/>
            <a:r>
              <a:rPr lang="en-US" dirty="0" err="1"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solidFill>
                  <a:schemeClr val="bg1">
                    <a:lumMod val="65000"/>
                  </a:schemeClr>
                </a:solidFill>
              </a:rPr>
              <a:t>Dynamic Memory Allocation</a:t>
            </a:r>
          </a:p>
          <a:p>
            <a:pPr lvl="1"/>
            <a:r>
              <a:rPr lang="en-US" dirty="0" smtClean="0">
                <a:solidFill>
                  <a:schemeClr val="bg1">
                    <a:lumMod val="65000"/>
                  </a:schemeClr>
                </a:solidFill>
              </a:rPr>
              <a:t>Heap</a:t>
            </a:r>
          </a:p>
          <a:p>
            <a:r>
              <a:rPr lang="en-US" dirty="0">
                <a:solidFill>
                  <a:schemeClr val="bg1">
                    <a:lumMod val="65000"/>
                  </a:schemeClr>
                </a:solidFill>
              </a:rPr>
              <a:t>Common Memory Problems</a:t>
            </a:r>
          </a:p>
          <a:p>
            <a:r>
              <a:rPr lang="en-US" dirty="0" smtClean="0">
                <a:solidFill>
                  <a:srgbClr val="FF0000"/>
                </a:solidFill>
              </a:rPr>
              <a:t>Memory Management</a:t>
            </a:r>
          </a:p>
          <a:p>
            <a:r>
              <a:rPr lang="en-US" dirty="0" smtClean="0"/>
              <a:t>C Wrap-up: Linked List Example</a:t>
            </a:r>
          </a:p>
        </p:txBody>
      </p:sp>
      <p:sp>
        <p:nvSpPr>
          <p:cNvPr id="7" name="Date Placeholder 6"/>
          <p:cNvSpPr>
            <a:spLocks noGrp="1"/>
          </p:cNvSpPr>
          <p:nvPr>
            <p:ph type="dt" sz="half" idx="10"/>
          </p:nvPr>
        </p:nvSpPr>
        <p:spPr/>
        <p:txBody>
          <a:bodyPr/>
          <a:lstStyle/>
          <a:p>
            <a:r>
              <a:rPr lang="en-US" smtClean="0"/>
              <a:t>6/27/2013</a:t>
            </a:r>
            <a:endParaRPr lang="en-US"/>
          </a:p>
        </p:txBody>
      </p:sp>
      <p:sp>
        <p:nvSpPr>
          <p:cNvPr id="9" name="Footer Placeholder 8"/>
          <p:cNvSpPr>
            <a:spLocks noGrp="1"/>
          </p:cNvSpPr>
          <p:nvPr>
            <p:ph type="ftr" sz="quarter" idx="11"/>
          </p:nvPr>
        </p:nvSpPr>
        <p:spPr/>
        <p:txBody>
          <a:bodyPr/>
          <a:lstStyle/>
          <a:p>
            <a:pPr>
              <a:defRPr/>
            </a:pPr>
            <a:r>
              <a:rPr lang="en-US" smtClean="0"/>
              <a:t>Summer 2013 -- Lecture #4</a:t>
            </a:r>
            <a:endParaRPr lang="en-US" dirty="0"/>
          </a:p>
        </p:txBody>
      </p:sp>
      <p:sp>
        <p:nvSpPr>
          <p:cNvPr id="8" name="Slide Number Placeholder 7"/>
          <p:cNvSpPr>
            <a:spLocks noGrp="1"/>
          </p:cNvSpPr>
          <p:nvPr>
            <p:ph type="sldNum" sz="quarter" idx="12"/>
          </p:nvPr>
        </p:nvSpPr>
        <p:spPr/>
        <p:txBody>
          <a:bodyPr/>
          <a:lstStyle/>
          <a:p>
            <a:fld id="{97AEDADF-86DB-40BA-91D1-5E5C64D80995}" type="slidenum">
              <a:rPr lang="en-US"/>
              <a:pPr/>
              <a:t>35</a:t>
            </a:fld>
            <a:endParaRPr lang="en-US"/>
          </a:p>
        </p:txBody>
      </p:sp>
    </p:spTree>
    <p:extLst>
      <p:ext uri="{BB962C8B-B14F-4D97-AF65-F5344CB8AC3E}">
        <p14:creationId xmlns:p14="http://schemas.microsoft.com/office/powerpoint/2010/main" val="14607700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Memory Management</a:t>
            </a:r>
            <a:endParaRPr lang="en-US" dirty="0">
              <a:solidFill>
                <a:schemeClr val="accent1"/>
              </a:solidFill>
            </a:endParaRPr>
          </a:p>
        </p:txBody>
      </p:sp>
      <p:sp>
        <p:nvSpPr>
          <p:cNvPr id="3" name="Content Placeholder 2"/>
          <p:cNvSpPr>
            <a:spLocks noGrp="1"/>
          </p:cNvSpPr>
          <p:nvPr>
            <p:ph idx="1"/>
          </p:nvPr>
        </p:nvSpPr>
        <p:spPr>
          <a:xfrm>
            <a:off x="457200" y="1600200"/>
            <a:ext cx="8359140" cy="4937760"/>
          </a:xfrm>
        </p:spPr>
        <p:txBody>
          <a:bodyPr>
            <a:noAutofit/>
          </a:bodyPr>
          <a:lstStyle/>
          <a:p>
            <a:r>
              <a:rPr lang="en-US" dirty="0" smtClean="0"/>
              <a:t>Many calls to </a:t>
            </a:r>
            <a:r>
              <a:rPr lang="en-US" sz="3000" dirty="0" err="1" smtClean="0">
                <a:latin typeface="Courier New" pitchFamily="49" charset="0"/>
                <a:cs typeface="Courier New" pitchFamily="49" charset="0"/>
              </a:rPr>
              <a:t>malloc</a:t>
            </a:r>
            <a:r>
              <a:rPr lang="en-US" sz="3000" dirty="0" smtClean="0">
                <a:latin typeface="Courier New" pitchFamily="49" charset="0"/>
                <a:cs typeface="Courier New" pitchFamily="49" charset="0"/>
              </a:rPr>
              <a:t>()</a:t>
            </a:r>
            <a:r>
              <a:rPr lang="en-US" dirty="0" smtClean="0"/>
              <a:t> and </a:t>
            </a:r>
            <a:r>
              <a:rPr lang="en-US" sz="3000" dirty="0" smtClean="0">
                <a:latin typeface="Courier New" pitchFamily="49" charset="0"/>
                <a:cs typeface="Courier New" pitchFamily="49" charset="0"/>
              </a:rPr>
              <a:t>free()</a:t>
            </a:r>
            <a:r>
              <a:rPr lang="en-US" dirty="0" smtClean="0"/>
              <a:t> with many different size blocks – where are they placed?</a:t>
            </a:r>
          </a:p>
          <a:p>
            <a:r>
              <a:rPr lang="en-US" dirty="0" smtClean="0"/>
              <a:t>Want system to be fast with minimal memory overhead</a:t>
            </a:r>
          </a:p>
          <a:p>
            <a:pPr lvl="1"/>
            <a:r>
              <a:rPr lang="en-US" dirty="0" smtClean="0"/>
              <a:t>Versus automatic garbage collection of Java</a:t>
            </a:r>
          </a:p>
          <a:p>
            <a:r>
              <a:rPr lang="en-US" dirty="0" smtClean="0"/>
              <a:t>Want to avoid </a:t>
            </a:r>
            <a:r>
              <a:rPr lang="en-US" i="1" dirty="0" smtClean="0"/>
              <a:t>fragmentation</a:t>
            </a:r>
            <a:r>
              <a:rPr lang="en-US" dirty="0" smtClean="0"/>
              <a:t>, the tendency of free space on the heap to get separated into small chunks</a:t>
            </a:r>
            <a:endParaRPr lang="en-US" sz="3600" dirty="0" smtClean="0"/>
          </a:p>
          <a:p>
            <a:pPr>
              <a:buNone/>
            </a:pP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pPr>
              <a:defRPr/>
            </a:pPr>
            <a:r>
              <a:rPr lang="en-US" smtClean="0"/>
              <a:t>Summer 2013 -- Lecture #4</a:t>
            </a:r>
            <a:endParaRPr lang="en-US" dirty="0"/>
          </a:p>
        </p:txBody>
      </p:sp>
      <p:sp>
        <p:nvSpPr>
          <p:cNvPr id="6" name="Slide Number Placeholder 5"/>
          <p:cNvSpPr>
            <a:spLocks noGrp="1"/>
          </p:cNvSpPr>
          <p:nvPr>
            <p:ph type="sldNum" sz="quarter" idx="12"/>
          </p:nvPr>
        </p:nvSpPr>
        <p:spPr/>
        <p:txBody>
          <a:bodyPr/>
          <a:lstStyle/>
          <a:p>
            <a:fld id="{92D87B94-8DD4-40E4-A8F6-3BB3ED416395}" type="slidenum">
              <a:rPr lang="en-US" smtClean="0"/>
              <a:pPr/>
              <a:t>36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Fragmentation Example</a:t>
            </a:r>
            <a:endParaRPr lang="en-US" dirty="0">
              <a:solidFill>
                <a:schemeClr val="accent1"/>
              </a:solidFill>
            </a:endParaRPr>
          </a:p>
        </p:txBody>
      </p:sp>
      <p:sp>
        <p:nvSpPr>
          <p:cNvPr id="3" name="Content Placeholder 2"/>
          <p:cNvSpPr>
            <a:spLocks noGrp="1"/>
          </p:cNvSpPr>
          <p:nvPr>
            <p:ph idx="1"/>
          </p:nvPr>
        </p:nvSpPr>
        <p:spPr>
          <a:xfrm>
            <a:off x="457200" y="1600199"/>
            <a:ext cx="4846320" cy="4846320"/>
          </a:xfrm>
        </p:spPr>
        <p:txBody>
          <a:bodyPr>
            <a:normAutofit/>
          </a:bodyPr>
          <a:lstStyle/>
          <a:p>
            <a:pPr marL="514350" indent="-514350">
              <a:buFont typeface="+mj-lt"/>
              <a:buAutoNum type="arabicParenR"/>
            </a:pPr>
            <a:r>
              <a:rPr lang="en-US" sz="2800" dirty="0" smtClean="0"/>
              <a:t>Block 1:  </a:t>
            </a:r>
            <a:r>
              <a:rPr lang="en-US" sz="2800" dirty="0" err="1" smtClean="0"/>
              <a:t>malloc</a:t>
            </a:r>
            <a:r>
              <a:rPr lang="en-US" sz="2800" dirty="0" smtClean="0"/>
              <a:t>(100)</a:t>
            </a:r>
          </a:p>
          <a:p>
            <a:pPr marL="514350" indent="-514350">
              <a:buFont typeface="+mj-lt"/>
              <a:buAutoNum type="arabicParenR"/>
            </a:pPr>
            <a:r>
              <a:rPr lang="en-US" sz="2800" dirty="0" smtClean="0"/>
              <a:t>Block 2:  </a:t>
            </a:r>
            <a:r>
              <a:rPr lang="en-US" sz="2800" dirty="0" err="1" smtClean="0"/>
              <a:t>malloc</a:t>
            </a:r>
            <a:r>
              <a:rPr lang="en-US" sz="2800" dirty="0" smtClean="0"/>
              <a:t>(1)</a:t>
            </a:r>
          </a:p>
          <a:p>
            <a:pPr marL="514350" indent="-514350">
              <a:buFont typeface="+mj-lt"/>
              <a:buAutoNum type="arabicParenR"/>
            </a:pPr>
            <a:r>
              <a:rPr lang="en-US" sz="2800" dirty="0" smtClean="0"/>
              <a:t>Block 1:  free(B1)</a:t>
            </a:r>
          </a:p>
          <a:p>
            <a:pPr marL="514350" indent="-514350">
              <a:buFont typeface="+mj-lt"/>
              <a:buAutoNum type="arabicParenR"/>
            </a:pPr>
            <a:r>
              <a:rPr lang="en-US" sz="2800" dirty="0" smtClean="0"/>
              <a:t>Block 3:  </a:t>
            </a:r>
            <a:r>
              <a:rPr lang="en-US" sz="2800" dirty="0" err="1" smtClean="0"/>
              <a:t>malloc</a:t>
            </a:r>
            <a:r>
              <a:rPr lang="en-US" sz="2800" dirty="0" smtClean="0"/>
              <a:t>(50)</a:t>
            </a:r>
          </a:p>
          <a:p>
            <a:pPr marL="914400" lvl="1" indent="-514350"/>
            <a:r>
              <a:rPr lang="en-US" sz="2400" dirty="0" smtClean="0"/>
              <a:t>What if </a:t>
            </a:r>
            <a:r>
              <a:rPr lang="en-US" sz="2400" dirty="0" err="1" smtClean="0"/>
              <a:t>malloc</a:t>
            </a:r>
            <a:r>
              <a:rPr lang="en-US" sz="2400" dirty="0" smtClean="0"/>
              <a:t>(101)?</a:t>
            </a:r>
          </a:p>
          <a:p>
            <a:pPr marL="514350" indent="-514350">
              <a:buFont typeface="+mj-lt"/>
              <a:buAutoNum type="arabicParenR"/>
            </a:pPr>
            <a:r>
              <a:rPr lang="en-US" sz="2800" dirty="0" smtClean="0"/>
              <a:t>Block 4: </a:t>
            </a:r>
            <a:r>
              <a:rPr lang="en-US" sz="2800" dirty="0" err="1" smtClean="0"/>
              <a:t>malloc</a:t>
            </a:r>
            <a:r>
              <a:rPr lang="en-US" sz="2800" dirty="0" smtClean="0"/>
              <a:t>(60)</a:t>
            </a:r>
          </a:p>
          <a:p>
            <a:endParaRPr lang="en-US" sz="2800"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dirty="0"/>
          </a:p>
        </p:txBody>
      </p:sp>
      <p:sp>
        <p:nvSpPr>
          <p:cNvPr id="6" name="Slide Number Placeholder 5"/>
          <p:cNvSpPr>
            <a:spLocks noGrp="1"/>
          </p:cNvSpPr>
          <p:nvPr>
            <p:ph type="sldNum" sz="quarter" idx="12"/>
          </p:nvPr>
        </p:nvSpPr>
        <p:spPr/>
        <p:txBody>
          <a:bodyPr/>
          <a:lstStyle/>
          <a:p>
            <a:fld id="{BCC3E2B0-2ECA-4641-B9E1-C0FEDBB79F33}" type="slidenum">
              <a:rPr lang="en-US" smtClean="0"/>
              <a:pPr/>
              <a:t>37</a:t>
            </a:fld>
            <a:endParaRPr lang="en-US"/>
          </a:p>
        </p:txBody>
      </p:sp>
      <p:sp>
        <p:nvSpPr>
          <p:cNvPr id="7" name="Rectangle 4"/>
          <p:cNvSpPr>
            <a:spLocks noChangeArrowheads="1"/>
          </p:cNvSpPr>
          <p:nvPr/>
        </p:nvSpPr>
        <p:spPr bwMode="auto">
          <a:xfrm>
            <a:off x="6583680" y="1706880"/>
            <a:ext cx="2011680" cy="4297680"/>
          </a:xfrm>
          <a:prstGeom prst="rect">
            <a:avLst/>
          </a:prstGeom>
          <a:noFill/>
          <a:ln w="12700">
            <a:solidFill>
              <a:schemeClr val="tx1"/>
            </a:solidFill>
            <a:miter lim="800000"/>
            <a:headEnd/>
            <a:tailEnd/>
          </a:ln>
        </p:spPr>
        <p:txBody>
          <a:bodyPr wrap="none" anchor="ctr"/>
          <a:lstStyle/>
          <a:p>
            <a:endParaRPr lang="en-US"/>
          </a:p>
        </p:txBody>
      </p:sp>
      <p:grpSp>
        <p:nvGrpSpPr>
          <p:cNvPr id="8" name="Group 5"/>
          <p:cNvGrpSpPr>
            <a:grpSpLocks/>
          </p:cNvGrpSpPr>
          <p:nvPr/>
        </p:nvGrpSpPr>
        <p:grpSpPr bwMode="auto">
          <a:xfrm>
            <a:off x="5129785" y="3048000"/>
            <a:ext cx="3465513" cy="400050"/>
            <a:chOff x="3264" y="2268"/>
            <a:chExt cx="2183" cy="252"/>
          </a:xfrm>
        </p:grpSpPr>
        <p:sp>
          <p:nvSpPr>
            <p:cNvPr id="9" name="Rectangle 6"/>
            <p:cNvSpPr>
              <a:spLocks noChangeArrowheads="1"/>
            </p:cNvSpPr>
            <p:nvPr/>
          </p:nvSpPr>
          <p:spPr bwMode="auto">
            <a:xfrm>
              <a:off x="4180" y="2364"/>
              <a:ext cx="1267" cy="96"/>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10" name="Text Box 7"/>
            <p:cNvSpPr txBox="1">
              <a:spLocks noChangeArrowheads="1"/>
            </p:cNvSpPr>
            <p:nvPr/>
          </p:nvSpPr>
          <p:spPr bwMode="auto">
            <a:xfrm>
              <a:off x="3264" y="2268"/>
              <a:ext cx="864" cy="252"/>
            </a:xfrm>
            <a:prstGeom prst="rect">
              <a:avLst/>
            </a:prstGeom>
            <a:noFill/>
            <a:ln w="12700">
              <a:noFill/>
              <a:miter lim="800000"/>
              <a:headEnd/>
              <a:tailEnd/>
            </a:ln>
          </p:spPr>
          <p:txBody>
            <a:bodyPr wrap="square">
              <a:spAutoFit/>
            </a:bodyPr>
            <a:lstStyle/>
            <a:p>
              <a:r>
                <a:rPr lang="en-US" sz="2000" dirty="0"/>
                <a:t>B</a:t>
              </a:r>
              <a:r>
                <a:rPr lang="en-US" sz="2000" dirty="0" smtClean="0">
                  <a:solidFill>
                    <a:schemeClr val="tx1"/>
                  </a:solidFill>
                </a:rPr>
                <a:t>2 </a:t>
              </a:r>
              <a:r>
                <a:rPr lang="en-US" sz="2000" dirty="0">
                  <a:solidFill>
                    <a:schemeClr val="tx1"/>
                  </a:solidFill>
                </a:rPr>
                <a:t>(1 byte)</a:t>
              </a:r>
            </a:p>
          </p:txBody>
        </p:sp>
        <p:sp>
          <p:nvSpPr>
            <p:cNvPr id="11" name="Line 8"/>
            <p:cNvSpPr>
              <a:spLocks noChangeShapeType="1"/>
            </p:cNvSpPr>
            <p:nvPr/>
          </p:nvSpPr>
          <p:spPr bwMode="auto">
            <a:xfrm>
              <a:off x="4032" y="2414"/>
              <a:ext cx="240" cy="0"/>
            </a:xfrm>
            <a:prstGeom prst="line">
              <a:avLst/>
            </a:prstGeom>
            <a:noFill/>
            <a:ln w="12700">
              <a:solidFill>
                <a:schemeClr val="tx1"/>
              </a:solidFill>
              <a:round/>
              <a:headEnd/>
              <a:tailEnd type="triangle" w="med" len="med"/>
            </a:ln>
          </p:spPr>
          <p:txBody>
            <a:bodyPr/>
            <a:lstStyle/>
            <a:p>
              <a:endParaRPr lang="en-US"/>
            </a:p>
          </p:txBody>
        </p:sp>
      </p:grpSp>
      <p:sp>
        <p:nvSpPr>
          <p:cNvPr id="13" name="Rectangle 10"/>
          <p:cNvSpPr>
            <a:spLocks noChangeArrowheads="1"/>
          </p:cNvSpPr>
          <p:nvPr/>
        </p:nvSpPr>
        <p:spPr bwMode="auto">
          <a:xfrm>
            <a:off x="6583680" y="3352800"/>
            <a:ext cx="2011680" cy="2651760"/>
          </a:xfrm>
          <a:prstGeom prst="rect">
            <a:avLst/>
          </a:prstGeom>
          <a:solidFill>
            <a:srgbClr val="FF9900"/>
          </a:solidFill>
          <a:ln w="12700">
            <a:solidFill>
              <a:schemeClr val="tx1"/>
            </a:solidFill>
            <a:miter lim="800000"/>
            <a:headEnd/>
            <a:tailEnd/>
          </a:ln>
        </p:spPr>
        <p:txBody>
          <a:bodyPr wrap="none" anchor="ctr"/>
          <a:lstStyle/>
          <a:p>
            <a:pPr algn="ctr"/>
            <a:r>
              <a:rPr lang="en-US" sz="2000" dirty="0" smtClean="0">
                <a:solidFill>
                  <a:schemeClr val="tx1"/>
                </a:solidFill>
              </a:rPr>
              <a:t>B1 (100 bytes)</a:t>
            </a:r>
            <a:endParaRPr lang="en-US" sz="2000" dirty="0">
              <a:solidFill>
                <a:schemeClr val="tx1"/>
              </a:solidFill>
            </a:endParaRPr>
          </a:p>
        </p:txBody>
      </p:sp>
      <p:sp>
        <p:nvSpPr>
          <p:cNvPr id="21" name="Rectangle 10"/>
          <p:cNvSpPr>
            <a:spLocks noChangeArrowheads="1"/>
          </p:cNvSpPr>
          <p:nvPr/>
        </p:nvSpPr>
        <p:spPr bwMode="auto">
          <a:xfrm>
            <a:off x="6583680" y="1734312"/>
            <a:ext cx="2011680" cy="1463040"/>
          </a:xfrm>
          <a:prstGeom prst="rect">
            <a:avLst/>
          </a:prstGeom>
          <a:solidFill>
            <a:srgbClr val="99CC00"/>
          </a:solidFill>
          <a:ln w="12700">
            <a:solidFill>
              <a:schemeClr val="tx1"/>
            </a:solidFill>
            <a:miter lim="800000"/>
            <a:headEnd/>
            <a:tailEnd/>
          </a:ln>
        </p:spPr>
        <p:txBody>
          <a:bodyPr wrap="none" anchor="ctr"/>
          <a:lstStyle/>
          <a:p>
            <a:pPr algn="ctr"/>
            <a:r>
              <a:rPr lang="en-US" sz="2000" dirty="0" smtClean="0">
                <a:solidFill>
                  <a:schemeClr val="tx1"/>
                </a:solidFill>
              </a:rPr>
              <a:t>B3?</a:t>
            </a:r>
            <a:endParaRPr lang="en-US" sz="2000" dirty="0">
              <a:solidFill>
                <a:schemeClr val="tx1"/>
              </a:solidFill>
            </a:endParaRPr>
          </a:p>
        </p:txBody>
      </p:sp>
      <p:sp>
        <p:nvSpPr>
          <p:cNvPr id="19" name="Rectangle 13"/>
          <p:cNvSpPr>
            <a:spLocks noChangeArrowheads="1"/>
          </p:cNvSpPr>
          <p:nvPr/>
        </p:nvSpPr>
        <p:spPr bwMode="auto">
          <a:xfrm>
            <a:off x="6583680" y="4572000"/>
            <a:ext cx="2011680" cy="1463040"/>
          </a:xfrm>
          <a:prstGeom prst="rect">
            <a:avLst/>
          </a:prstGeom>
          <a:solidFill>
            <a:srgbClr val="99CC00"/>
          </a:solidFill>
          <a:ln w="12700">
            <a:solidFill>
              <a:schemeClr val="tx1"/>
            </a:solidFill>
            <a:miter lim="800000"/>
            <a:headEnd/>
            <a:tailEnd/>
          </a:ln>
        </p:spPr>
        <p:txBody>
          <a:bodyPr wrap="none" anchor="ctr"/>
          <a:lstStyle/>
          <a:p>
            <a:pPr algn="ctr"/>
            <a:r>
              <a:rPr lang="en-US" sz="2000" dirty="0" smtClean="0">
                <a:solidFill>
                  <a:schemeClr val="tx1"/>
                </a:solidFill>
              </a:rPr>
              <a:t>B3</a:t>
            </a:r>
            <a:endParaRPr lang="en-US" sz="2000" dirty="0">
              <a:solidFill>
                <a:schemeClr val="tx1"/>
              </a:solidFill>
            </a:endParaRPr>
          </a:p>
        </p:txBody>
      </p:sp>
      <p:sp>
        <p:nvSpPr>
          <p:cNvPr id="20" name="Rectangle 14"/>
          <p:cNvSpPr>
            <a:spLocks noChangeArrowheads="1"/>
          </p:cNvSpPr>
          <p:nvPr/>
        </p:nvSpPr>
        <p:spPr bwMode="auto">
          <a:xfrm>
            <a:off x="7315200" y="5105400"/>
            <a:ext cx="572593" cy="400110"/>
          </a:xfrm>
          <a:prstGeom prst="rect">
            <a:avLst/>
          </a:prstGeom>
          <a:solidFill>
            <a:srgbClr val="99CC00"/>
          </a:solidFill>
          <a:ln w="12700">
            <a:noFill/>
            <a:miter lim="800000"/>
            <a:headEnd/>
            <a:tailEnd/>
          </a:ln>
        </p:spPr>
        <p:txBody>
          <a:bodyPr wrap="none">
            <a:spAutoFit/>
          </a:bodyPr>
          <a:lstStyle/>
          <a:p>
            <a:r>
              <a:rPr lang="en-US" sz="2000" dirty="0"/>
              <a:t>B</a:t>
            </a:r>
            <a:r>
              <a:rPr lang="en-US" sz="2000" dirty="0" smtClean="0">
                <a:solidFill>
                  <a:schemeClr val="tx1"/>
                </a:solidFill>
              </a:rPr>
              <a:t>3</a:t>
            </a:r>
            <a:r>
              <a:rPr lang="en-US" sz="2000" dirty="0">
                <a:solidFill>
                  <a:schemeClr val="tx1"/>
                </a:solidFill>
              </a:rPr>
              <a:t>?</a:t>
            </a:r>
          </a:p>
        </p:txBody>
      </p:sp>
      <p:grpSp>
        <p:nvGrpSpPr>
          <p:cNvPr id="28" name="Group 27"/>
          <p:cNvGrpSpPr/>
          <p:nvPr/>
        </p:nvGrpSpPr>
        <p:grpSpPr>
          <a:xfrm>
            <a:off x="4114800" y="2819400"/>
            <a:ext cx="2286000" cy="2667000"/>
            <a:chOff x="4114800" y="2819400"/>
            <a:chExt cx="2286000" cy="2667000"/>
          </a:xfrm>
        </p:grpSpPr>
        <p:cxnSp>
          <p:nvCxnSpPr>
            <p:cNvPr id="24" name="Straight Arrow Connector 23"/>
            <p:cNvCxnSpPr/>
            <p:nvPr/>
          </p:nvCxnSpPr>
          <p:spPr>
            <a:xfrm flipV="1">
              <a:off x="4114800" y="2819400"/>
              <a:ext cx="2286000" cy="533400"/>
            </a:xfrm>
            <a:prstGeom prst="straightConnector1">
              <a:avLst/>
            </a:prstGeom>
            <a:ln w="25400">
              <a:solidFill>
                <a:srgbClr val="99CC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114800" y="3505200"/>
              <a:ext cx="2286000" cy="1981200"/>
            </a:xfrm>
            <a:prstGeom prst="straightConnector1">
              <a:avLst/>
            </a:prstGeom>
            <a:ln w="25400">
              <a:solidFill>
                <a:srgbClr val="99CC00"/>
              </a:solidFill>
              <a:tailEnd type="arrow"/>
            </a:ln>
          </p:spPr>
          <p:style>
            <a:lnRef idx="1">
              <a:schemeClr val="accent1"/>
            </a:lnRef>
            <a:fillRef idx="0">
              <a:schemeClr val="accent1"/>
            </a:fillRef>
            <a:effectRef idx="0">
              <a:schemeClr val="accent1"/>
            </a:effectRef>
            <a:fontRef idx="minor">
              <a:schemeClr val="tx1"/>
            </a:fontRef>
          </p:style>
        </p:cxnSp>
      </p:grpSp>
      <p:sp>
        <p:nvSpPr>
          <p:cNvPr id="29" name="TextBox 28"/>
          <p:cNvSpPr txBox="1"/>
          <p:nvPr/>
        </p:nvSpPr>
        <p:spPr>
          <a:xfrm>
            <a:off x="6583680" y="5943600"/>
            <a:ext cx="2011680" cy="523220"/>
          </a:xfrm>
          <a:prstGeom prst="rect">
            <a:avLst/>
          </a:prstGeom>
          <a:noFill/>
        </p:spPr>
        <p:txBody>
          <a:bodyPr wrap="square" rtlCol="0">
            <a:spAutoFit/>
          </a:bodyPr>
          <a:lstStyle/>
          <a:p>
            <a:pPr algn="ctr"/>
            <a:r>
              <a:rPr lang="en-US" sz="2800" b="1" dirty="0" smtClean="0"/>
              <a:t>Heap</a:t>
            </a:r>
            <a:endParaRPr lang="en-US" sz="2800" b="1" dirty="0"/>
          </a:p>
        </p:txBody>
      </p:sp>
      <p:sp>
        <p:nvSpPr>
          <p:cNvPr id="33" name="Rectangle 32"/>
          <p:cNvSpPr/>
          <p:nvPr/>
        </p:nvSpPr>
        <p:spPr>
          <a:xfrm>
            <a:off x="6583680" y="1371600"/>
            <a:ext cx="2011680" cy="1828800"/>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B4</a:t>
            </a:r>
            <a:endParaRPr lang="en-US" dirty="0">
              <a:solidFill>
                <a:schemeClr val="tx1"/>
              </a:solidFill>
            </a:endParaRPr>
          </a:p>
        </p:txBody>
      </p:sp>
      <p:sp>
        <p:nvSpPr>
          <p:cNvPr id="34" name="TextBox 33"/>
          <p:cNvSpPr txBox="1"/>
          <p:nvPr/>
        </p:nvSpPr>
        <p:spPr>
          <a:xfrm>
            <a:off x="6583680" y="883920"/>
            <a:ext cx="1981200" cy="681405"/>
          </a:xfrm>
          <a:prstGeom prst="rect">
            <a:avLst/>
          </a:prstGeom>
          <a:noFill/>
        </p:spPr>
        <p:txBody>
          <a:bodyPr wrap="square" rtlCol="0">
            <a:spAutoFit/>
          </a:bodyPr>
          <a:lstStyle/>
          <a:p>
            <a:pPr algn="ctr">
              <a:lnSpc>
                <a:spcPct val="50000"/>
              </a:lnSpc>
            </a:pPr>
            <a:r>
              <a:rPr lang="en-US" sz="2400" b="1" dirty="0" smtClean="0"/>
              <a:t>.</a:t>
            </a:r>
          </a:p>
          <a:p>
            <a:pPr algn="ctr">
              <a:lnSpc>
                <a:spcPct val="50000"/>
              </a:lnSpc>
            </a:pPr>
            <a:r>
              <a:rPr lang="en-US" sz="2400" b="1" dirty="0" smtClean="0"/>
              <a:t>.</a:t>
            </a:r>
          </a:p>
          <a:p>
            <a:pPr algn="ctr">
              <a:lnSpc>
                <a:spcPct val="50000"/>
              </a:lnSpc>
            </a:pPr>
            <a:r>
              <a:rPr lang="en-US" sz="2400" b="1" dirty="0" smtClean="0"/>
              <a:t>.</a:t>
            </a:r>
            <a:endParaRPr lang="en-US" sz="2400" b="1" dirty="0"/>
          </a:p>
        </p:txBody>
      </p:sp>
      <p:grpSp>
        <p:nvGrpSpPr>
          <p:cNvPr id="39" name="Group 38"/>
          <p:cNvGrpSpPr/>
          <p:nvPr/>
        </p:nvGrpSpPr>
        <p:grpSpPr>
          <a:xfrm>
            <a:off x="5029200" y="1371600"/>
            <a:ext cx="1371600" cy="4648200"/>
            <a:chOff x="5029200" y="1676400"/>
            <a:chExt cx="1371600" cy="4648200"/>
          </a:xfrm>
        </p:grpSpPr>
        <p:sp>
          <p:nvSpPr>
            <p:cNvPr id="35" name="Left Brace 34"/>
            <p:cNvSpPr/>
            <p:nvPr/>
          </p:nvSpPr>
          <p:spPr>
            <a:xfrm>
              <a:off x="6126480" y="1676400"/>
              <a:ext cx="274320" cy="19812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Left Brace 35"/>
            <p:cNvSpPr/>
            <p:nvPr/>
          </p:nvSpPr>
          <p:spPr>
            <a:xfrm>
              <a:off x="6126480" y="4876800"/>
              <a:ext cx="274320" cy="1447800"/>
            </a:xfrm>
            <a:prstGeom prst="lef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p:cNvSpPr txBox="1"/>
            <p:nvPr/>
          </p:nvSpPr>
          <p:spPr>
            <a:xfrm>
              <a:off x="5029200" y="2471928"/>
              <a:ext cx="1143000" cy="369332"/>
            </a:xfrm>
            <a:prstGeom prst="rect">
              <a:avLst/>
            </a:prstGeom>
            <a:noFill/>
          </p:spPr>
          <p:txBody>
            <a:bodyPr wrap="square" rtlCol="0">
              <a:spAutoFit/>
            </a:bodyPr>
            <a:lstStyle/>
            <a:p>
              <a:r>
                <a:rPr lang="en-US" b="1" dirty="0" smtClean="0">
                  <a:solidFill>
                    <a:srgbClr val="FF0000"/>
                  </a:solidFill>
                </a:rPr>
                <a:t>Fragment</a:t>
              </a:r>
              <a:endParaRPr lang="en-US" b="1" dirty="0">
                <a:solidFill>
                  <a:srgbClr val="FF0000"/>
                </a:solidFill>
              </a:endParaRPr>
            </a:p>
          </p:txBody>
        </p:sp>
        <p:sp>
          <p:nvSpPr>
            <p:cNvPr id="38" name="TextBox 37"/>
            <p:cNvSpPr txBox="1"/>
            <p:nvPr/>
          </p:nvSpPr>
          <p:spPr>
            <a:xfrm>
              <a:off x="5029200" y="5407152"/>
              <a:ext cx="1143000" cy="369332"/>
            </a:xfrm>
            <a:prstGeom prst="rect">
              <a:avLst/>
            </a:prstGeom>
            <a:noFill/>
          </p:spPr>
          <p:txBody>
            <a:bodyPr wrap="square" rtlCol="0">
              <a:spAutoFit/>
            </a:bodyPr>
            <a:lstStyle/>
            <a:p>
              <a:r>
                <a:rPr lang="en-US" b="1" dirty="0" smtClean="0">
                  <a:solidFill>
                    <a:srgbClr val="FF0000"/>
                  </a:solidFill>
                </a:rPr>
                <a:t>Fragment</a:t>
              </a:r>
              <a:endParaRPr lang="en-US" b="1"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50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par>
                          <p:cTn id="21" fill="hold">
                            <p:stCondLst>
                              <p:cond delay="0"/>
                            </p:stCondLst>
                            <p:childTnLst>
                              <p:par>
                                <p:cTn id="22" presetID="1" presetClass="exit" presetSubtype="0" fill="hold" grpId="1" nodeType="afterEffect">
                                  <p:stCondLst>
                                    <p:cond delay="500"/>
                                  </p:stCondLst>
                                  <p:childTnLst>
                                    <p:set>
                                      <p:cBhvr>
                                        <p:cTn id="23" dur="1" fill="hold">
                                          <p:stCondLst>
                                            <p:cond delay="0"/>
                                          </p:stCondLst>
                                        </p:cTn>
                                        <p:tgtEl>
                                          <p:spTgt spid="1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8"/>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28"/>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21"/>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2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childTnLst>
                                </p:cTn>
                              </p:par>
                              <p:par>
                                <p:cTn id="52" presetID="1" presetClass="entr" presetSubtype="0" fill="hold" grpId="0" nodeType="withEffect">
                                  <p:stCondLst>
                                    <p:cond delay="500"/>
                                  </p:stCondLst>
                                  <p:childTnLst>
                                    <p:set>
                                      <p:cBhvr>
                                        <p:cTn id="53" dur="1" fill="hold">
                                          <p:stCondLst>
                                            <p:cond delay="0"/>
                                          </p:stCondLst>
                                        </p:cTn>
                                        <p:tgtEl>
                                          <p:spTgt spid="33"/>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50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21" grpId="0" animBg="1"/>
      <p:bldP spid="21" grpId="1" animBg="1"/>
      <p:bldP spid="19" grpId="0" animBg="1"/>
      <p:bldP spid="20" grpId="0" animBg="1"/>
      <p:bldP spid="20" grpId="1" animBg="1"/>
      <p:bldP spid="3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Basic Allocation Strategy: K&amp;R</a:t>
            </a:r>
            <a:endParaRPr lang="en-US" dirty="0">
              <a:solidFill>
                <a:schemeClr val="accent1"/>
              </a:solidFill>
            </a:endParaRPr>
          </a:p>
        </p:txBody>
      </p:sp>
      <p:sp>
        <p:nvSpPr>
          <p:cNvPr id="3" name="Content Placeholder 2"/>
          <p:cNvSpPr>
            <a:spLocks noGrp="1"/>
          </p:cNvSpPr>
          <p:nvPr>
            <p:ph idx="1"/>
          </p:nvPr>
        </p:nvSpPr>
        <p:spPr>
          <a:xfrm>
            <a:off x="457200" y="1600200"/>
            <a:ext cx="8229600" cy="4800600"/>
          </a:xfrm>
        </p:spPr>
        <p:txBody>
          <a:bodyPr/>
          <a:lstStyle/>
          <a:p>
            <a:r>
              <a:rPr lang="en-US" dirty="0" smtClean="0"/>
              <a:t>Section 8.7 offers an implementation of memory management (linked list of free blocks)</a:t>
            </a:r>
          </a:p>
          <a:p>
            <a:pPr lvl="1"/>
            <a:r>
              <a:rPr lang="en-US" dirty="0" smtClean="0"/>
              <a:t> If you can decipher the code, you’re well-versed in C!</a:t>
            </a:r>
          </a:p>
          <a:p>
            <a:r>
              <a:rPr lang="en-US" dirty="0" smtClean="0"/>
              <a:t>This is just one of many possible memory management algorithms</a:t>
            </a:r>
          </a:p>
          <a:p>
            <a:pPr lvl="1"/>
            <a:r>
              <a:rPr lang="en-US" dirty="0" smtClean="0"/>
              <a:t>Just to give you a taste</a:t>
            </a:r>
          </a:p>
          <a:p>
            <a:pPr lvl="1"/>
            <a:r>
              <a:rPr lang="en-US" dirty="0" smtClean="0"/>
              <a:t>No single best approach for every application</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38</a:t>
            </a:fld>
            <a:endParaRPr lang="en-US"/>
          </a:p>
        </p:txBody>
      </p:sp>
    </p:spTree>
    <p:extLst>
      <p:ext uri="{BB962C8B-B14F-4D97-AF65-F5344CB8AC3E}">
        <p14:creationId xmlns:p14="http://schemas.microsoft.com/office/powerpoint/2010/main" val="197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K&amp;R Implementation</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Each block holds its own </a:t>
            </a:r>
            <a:r>
              <a:rPr lang="en-US" dirty="0" smtClean="0">
                <a:solidFill>
                  <a:srgbClr val="FF0000"/>
                </a:solidFill>
              </a:rPr>
              <a:t>size</a:t>
            </a:r>
            <a:r>
              <a:rPr lang="en-US" dirty="0" smtClean="0"/>
              <a:t> and </a:t>
            </a:r>
            <a:r>
              <a:rPr lang="en-US" dirty="0" smtClean="0">
                <a:solidFill>
                  <a:srgbClr val="FF0000"/>
                </a:solidFill>
              </a:rPr>
              <a:t>pointer to next block</a:t>
            </a:r>
          </a:p>
          <a:p>
            <a:r>
              <a:rPr lang="en-US" sz="3000" dirty="0" smtClean="0">
                <a:latin typeface="Courier New" pitchFamily="49" charset="0"/>
                <a:cs typeface="Courier New" pitchFamily="49" charset="0"/>
              </a:rPr>
              <a:t>free()</a:t>
            </a:r>
            <a:r>
              <a:rPr lang="en-US" dirty="0" smtClean="0"/>
              <a:t> adds block to the list, combines with adjacent free blocks</a:t>
            </a:r>
          </a:p>
          <a:p>
            <a:r>
              <a:rPr lang="en-US" sz="3000" dirty="0" err="1" smtClean="0">
                <a:latin typeface="Courier New" pitchFamily="49" charset="0"/>
                <a:cs typeface="Courier New" pitchFamily="49" charset="0"/>
              </a:rPr>
              <a:t>malloc</a:t>
            </a:r>
            <a:r>
              <a:rPr lang="en-US" sz="3000" dirty="0" smtClean="0">
                <a:latin typeface="Courier New" pitchFamily="49" charset="0"/>
                <a:cs typeface="Courier New" pitchFamily="49" charset="0"/>
              </a:rPr>
              <a:t>()</a:t>
            </a:r>
            <a:r>
              <a:rPr lang="en-US" dirty="0" smtClean="0"/>
              <a:t> searches free list for block large enough to meet request</a:t>
            </a:r>
          </a:p>
          <a:p>
            <a:pPr lvl="1"/>
            <a:r>
              <a:rPr lang="en-US" dirty="0" smtClean="0"/>
              <a:t>If multiple blocks fit request, which one do we use?</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39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chemeClr val="accent1"/>
                </a:solidFill>
              </a:rPr>
              <a:t>Agenda</a:t>
            </a:r>
          </a:p>
        </p:txBody>
      </p:sp>
      <p:sp>
        <p:nvSpPr>
          <p:cNvPr id="18435" name="Content Placeholder 2"/>
          <p:cNvSpPr>
            <a:spLocks noGrp="1"/>
          </p:cNvSpPr>
          <p:nvPr>
            <p:ph idx="1"/>
          </p:nvPr>
        </p:nvSpPr>
        <p:spPr>
          <a:xfrm>
            <a:off x="457200" y="1600200"/>
            <a:ext cx="8229600" cy="4800600"/>
          </a:xfrm>
        </p:spPr>
        <p:txBody>
          <a:bodyPr>
            <a:normAutofit/>
          </a:bodyPr>
          <a:lstStyle/>
          <a:p>
            <a:pPr eaLnBrk="1" hangingPunct="1"/>
            <a:r>
              <a:rPr lang="en-US" dirty="0" smtClean="0">
                <a:solidFill>
                  <a:srgbClr val="FF0000"/>
                </a:solidFill>
              </a:rPr>
              <a:t>C Memory Layout</a:t>
            </a:r>
          </a:p>
          <a:p>
            <a:pPr lvl="1"/>
            <a:r>
              <a:rPr lang="en-US" dirty="0" smtClean="0">
                <a:solidFill>
                  <a:srgbClr val="FF0000"/>
                </a:solidFill>
              </a:rPr>
              <a:t>Stack, Static Data, and Code</a:t>
            </a:r>
          </a:p>
          <a:p>
            <a:pPr eaLnBrk="1" hangingPunct="1"/>
            <a:r>
              <a:rPr lang="en-US" dirty="0" err="1" smtClean="0"/>
              <a:t>Administrivia</a:t>
            </a:r>
            <a:endParaRPr lang="en-US" dirty="0" smtClean="0"/>
          </a:p>
          <a:p>
            <a:pPr eaLnBrk="1" hangingPunct="1"/>
            <a:r>
              <a:rPr lang="en-US" dirty="0" smtClean="0"/>
              <a:t>Dynamic Memory Allocation</a:t>
            </a:r>
          </a:p>
          <a:p>
            <a:pPr lvl="1"/>
            <a:r>
              <a:rPr lang="en-US" dirty="0" smtClean="0"/>
              <a:t>Heap</a:t>
            </a:r>
          </a:p>
          <a:p>
            <a:r>
              <a:rPr lang="en-US" dirty="0"/>
              <a:t>Common Memory </a:t>
            </a:r>
            <a:r>
              <a:rPr lang="en-US" dirty="0" smtClean="0"/>
              <a:t>Problems</a:t>
            </a:r>
          </a:p>
          <a:p>
            <a:r>
              <a:rPr lang="en-US" dirty="0" smtClean="0"/>
              <a:t>Memory Management</a:t>
            </a:r>
          </a:p>
          <a:p>
            <a:r>
              <a:rPr lang="en-US" dirty="0" smtClean="0"/>
              <a:t>C Wrap-up: Linked List Example</a:t>
            </a:r>
          </a:p>
        </p:txBody>
      </p:sp>
      <p:sp>
        <p:nvSpPr>
          <p:cNvPr id="7" name="Date Placeholder 6"/>
          <p:cNvSpPr>
            <a:spLocks noGrp="1"/>
          </p:cNvSpPr>
          <p:nvPr>
            <p:ph type="dt" sz="half" idx="10"/>
          </p:nvPr>
        </p:nvSpPr>
        <p:spPr/>
        <p:txBody>
          <a:bodyPr/>
          <a:lstStyle/>
          <a:p>
            <a:r>
              <a:rPr lang="en-US" smtClean="0"/>
              <a:t>6/27/2013</a:t>
            </a:r>
            <a:endParaRPr lang="en-US"/>
          </a:p>
        </p:txBody>
      </p:sp>
      <p:sp>
        <p:nvSpPr>
          <p:cNvPr id="9" name="Footer Placeholder 8"/>
          <p:cNvSpPr>
            <a:spLocks noGrp="1"/>
          </p:cNvSpPr>
          <p:nvPr>
            <p:ph type="ftr" sz="quarter" idx="11"/>
          </p:nvPr>
        </p:nvSpPr>
        <p:spPr/>
        <p:txBody>
          <a:bodyPr/>
          <a:lstStyle/>
          <a:p>
            <a:pPr>
              <a:defRPr/>
            </a:pPr>
            <a:r>
              <a:rPr lang="en-US" smtClean="0"/>
              <a:t>Summer 2013 -- Lecture #4</a:t>
            </a:r>
            <a:endParaRPr lang="en-US" dirty="0"/>
          </a:p>
        </p:txBody>
      </p:sp>
      <p:sp>
        <p:nvSpPr>
          <p:cNvPr id="8" name="Slide Number Placeholder 7"/>
          <p:cNvSpPr>
            <a:spLocks noGrp="1"/>
          </p:cNvSpPr>
          <p:nvPr>
            <p:ph type="sldNum" sz="quarter" idx="12"/>
          </p:nvPr>
        </p:nvSpPr>
        <p:spPr/>
        <p:txBody>
          <a:bodyPr/>
          <a:lstStyle/>
          <a:p>
            <a:fld id="{97AEDADF-86DB-40BA-91D1-5E5C64D80995}" type="slidenum">
              <a:rPr lang="en-US"/>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Choosing a Block in </a:t>
            </a:r>
            <a:r>
              <a:rPr lang="en-US" dirty="0" err="1" smtClean="0">
                <a:solidFill>
                  <a:schemeClr val="accent1"/>
                </a:solidFill>
              </a:rPr>
              <a:t>malloc</a:t>
            </a:r>
            <a:r>
              <a:rPr lang="en-US" dirty="0" smtClean="0">
                <a:solidFill>
                  <a:schemeClr val="accent1"/>
                </a:solidFill>
              </a:rPr>
              <a:t>()</a:t>
            </a:r>
            <a:endParaRPr lang="en-US" dirty="0">
              <a:solidFill>
                <a:schemeClr val="accent1"/>
              </a:solidFill>
            </a:endParaRPr>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b="1" dirty="0" smtClean="0">
                <a:solidFill>
                  <a:srgbClr val="FF0000"/>
                </a:solidFill>
              </a:rPr>
              <a:t>Best-fit:</a:t>
            </a:r>
            <a:r>
              <a:rPr lang="en-US" dirty="0" smtClean="0"/>
              <a:t>	Choose smallest block that fits request</a:t>
            </a:r>
          </a:p>
          <a:p>
            <a:pPr lvl="1"/>
            <a:r>
              <a:rPr lang="en-US" dirty="0" smtClean="0"/>
              <a:t>Tries to limit wasted fragmentation space, but takes more time and leaves lots of small blocks</a:t>
            </a:r>
          </a:p>
          <a:p>
            <a:r>
              <a:rPr lang="en-US" b="1" dirty="0" smtClean="0">
                <a:solidFill>
                  <a:srgbClr val="FF0000"/>
                </a:solidFill>
              </a:rPr>
              <a:t>First-fit:</a:t>
            </a:r>
            <a:r>
              <a:rPr lang="en-US" dirty="0" smtClean="0"/>
              <a:t>	Choose first block that is large enough (always starts from beginning)</a:t>
            </a:r>
          </a:p>
          <a:p>
            <a:pPr lvl="1"/>
            <a:r>
              <a:rPr lang="en-US" dirty="0" smtClean="0"/>
              <a:t>Fast but tends to concentrate small blocks at beginning</a:t>
            </a:r>
          </a:p>
          <a:p>
            <a:r>
              <a:rPr lang="en-US" b="1" dirty="0" smtClean="0">
                <a:solidFill>
                  <a:srgbClr val="FF0000"/>
                </a:solidFill>
              </a:rPr>
              <a:t>Next-fit:</a:t>
            </a:r>
            <a:r>
              <a:rPr lang="en-US" dirty="0" smtClean="0"/>
              <a:t>	Like first-fit, but resume search from where we last left off</a:t>
            </a:r>
          </a:p>
          <a:p>
            <a:pPr lvl="1"/>
            <a:r>
              <a:rPr lang="en-US" dirty="0" smtClean="0"/>
              <a:t>Fast and does not concentrate small blocks at front</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a:grpSpLocks/>
          </p:cNvGrpSpPr>
          <p:nvPr/>
        </p:nvGrpSpPr>
        <p:grpSpPr bwMode="auto">
          <a:xfrm>
            <a:off x="914400" y="2194560"/>
            <a:ext cx="7163001" cy="954107"/>
            <a:chOff x="914614" y="1743727"/>
            <a:chExt cx="7162787" cy="715593"/>
          </a:xfrm>
        </p:grpSpPr>
        <p:sp>
          <p:nvSpPr>
            <p:cNvPr id="53259" name="TextBox 2"/>
            <p:cNvSpPr txBox="1">
              <a:spLocks noChangeArrowheads="1"/>
            </p:cNvSpPr>
            <p:nvPr/>
          </p:nvSpPr>
          <p:spPr bwMode="auto">
            <a:xfrm>
              <a:off x="1371801" y="1743727"/>
              <a:ext cx="6705600" cy="715593"/>
            </a:xfrm>
            <a:prstGeom prst="rect">
              <a:avLst/>
            </a:prstGeom>
            <a:noFill/>
            <a:ln w="9525">
              <a:noFill/>
              <a:miter lim="800000"/>
              <a:headEnd/>
              <a:tailEnd/>
            </a:ln>
          </p:spPr>
          <p:txBody>
            <a:bodyPr>
              <a:prstTxWarp prst="textNoShape">
                <a:avLst/>
              </a:prstTxWarp>
              <a:spAutoFit/>
            </a:bodyPr>
            <a:lstStyle/>
            <a:p>
              <a:r>
                <a:rPr lang="en-US" sz="2800" dirty="0" smtClean="0">
                  <a:solidFill>
                    <a:srgbClr val="FF8000"/>
                  </a:solidFill>
                  <a:latin typeface="+mj-lt"/>
                </a:rPr>
                <a:t>Best-fit:</a:t>
              </a:r>
              <a:br>
                <a:rPr lang="en-US" sz="2800" dirty="0" smtClean="0">
                  <a:solidFill>
                    <a:srgbClr val="FF8000"/>
                  </a:solidFill>
                  <a:latin typeface="+mj-lt"/>
                </a:rPr>
              </a:br>
              <a:r>
                <a:rPr lang="en-US" sz="2600" dirty="0" err="1" smtClean="0">
                  <a:solidFill>
                    <a:srgbClr val="FF8000"/>
                  </a:solidFill>
                  <a:latin typeface="Courier New" pitchFamily="49" charset="0"/>
                  <a:cs typeface="Courier New" pitchFamily="49" charset="0"/>
                </a:rPr>
                <a:t>malloc</a:t>
              </a:r>
              <a:r>
                <a:rPr lang="en-US" sz="2600" dirty="0" smtClean="0">
                  <a:solidFill>
                    <a:srgbClr val="FF8000"/>
                  </a:solidFill>
                  <a:latin typeface="Courier New" pitchFamily="49" charset="0"/>
                  <a:cs typeface="Courier New" pitchFamily="49" charset="0"/>
                </a:rPr>
                <a:t>(50)</a:t>
              </a:r>
              <a:r>
                <a:rPr lang="en-US" sz="2800" dirty="0" smtClean="0">
                  <a:solidFill>
                    <a:srgbClr val="FF8000"/>
                  </a:solidFill>
                  <a:latin typeface="+mj-lt"/>
                  <a:cs typeface="Courier New" pitchFamily="49" charset="0"/>
                </a:rPr>
                <a:t>, </a:t>
              </a:r>
              <a:r>
                <a:rPr lang="en-US" sz="2600" dirty="0" err="1" smtClean="0">
                  <a:solidFill>
                    <a:srgbClr val="FF8000"/>
                  </a:solidFill>
                  <a:latin typeface="Courier New" pitchFamily="49" charset="0"/>
                  <a:cs typeface="Courier New" pitchFamily="49" charset="0"/>
                </a:rPr>
                <a:t>malloc</a:t>
              </a:r>
              <a:r>
                <a:rPr lang="en-US" sz="2600" dirty="0" smtClean="0">
                  <a:solidFill>
                    <a:srgbClr val="FF8000"/>
                  </a:solidFill>
                  <a:latin typeface="Courier New" pitchFamily="49" charset="0"/>
                  <a:cs typeface="Courier New" pitchFamily="49" charset="0"/>
                </a:rPr>
                <a:t>(50)</a:t>
              </a:r>
              <a:endParaRPr lang="en-US" sz="2600" dirty="0">
                <a:solidFill>
                  <a:srgbClr val="FF8000"/>
                </a:solidFill>
                <a:latin typeface="Courier New" pitchFamily="49" charset="0"/>
                <a:cs typeface="Courier New" pitchFamily="49" charset="0"/>
              </a:endParaRPr>
            </a:p>
          </p:txBody>
        </p:sp>
        <p:sp>
          <p:nvSpPr>
            <p:cNvPr id="53260" name="Rectangle 6"/>
            <p:cNvSpPr>
              <a:spLocks noChangeArrowheads="1"/>
            </p:cNvSpPr>
            <p:nvPr/>
          </p:nvSpPr>
          <p:spPr bwMode="auto">
            <a:xfrm>
              <a:off x="914614" y="1755157"/>
              <a:ext cx="562958" cy="346255"/>
            </a:xfrm>
            <a:prstGeom prst="rect">
              <a:avLst/>
            </a:prstGeom>
            <a:noFill/>
            <a:ln w="9525">
              <a:noFill/>
              <a:miter lim="800000"/>
              <a:headEnd/>
              <a:tailEnd/>
            </a:ln>
          </p:spPr>
          <p:txBody>
            <a:bodyPr wrap="none">
              <a:prstTxWarp prst="textNoShape">
                <a:avLst/>
              </a:prstTxWarp>
              <a:spAutoFit/>
            </a:bodyPr>
            <a:lstStyle/>
            <a:p>
              <a:pPr algn="ctr"/>
              <a:r>
                <a:rPr lang="en-US" sz="2400" b="1" dirty="0"/>
                <a:t>(A)</a:t>
              </a:r>
            </a:p>
          </p:txBody>
        </p:sp>
      </p:grpSp>
      <p:grpSp>
        <p:nvGrpSpPr>
          <p:cNvPr id="3" name="Group 13"/>
          <p:cNvGrpSpPr/>
          <p:nvPr/>
        </p:nvGrpSpPr>
        <p:grpSpPr>
          <a:xfrm>
            <a:off x="914399" y="3108960"/>
            <a:ext cx="7162801" cy="954107"/>
            <a:chOff x="914399" y="3240088"/>
            <a:chExt cx="7162801" cy="954107"/>
          </a:xfrm>
        </p:grpSpPr>
        <p:sp>
          <p:nvSpPr>
            <p:cNvPr id="53250" name="TextBox 3"/>
            <p:cNvSpPr txBox="1">
              <a:spLocks noChangeArrowheads="1"/>
            </p:cNvSpPr>
            <p:nvPr/>
          </p:nvSpPr>
          <p:spPr bwMode="auto">
            <a:xfrm>
              <a:off x="1371600" y="3240088"/>
              <a:ext cx="6705600" cy="954107"/>
            </a:xfrm>
            <a:prstGeom prst="rect">
              <a:avLst/>
            </a:prstGeom>
            <a:noFill/>
            <a:ln w="9525">
              <a:noFill/>
              <a:miter lim="800000"/>
              <a:headEnd/>
              <a:tailEnd/>
            </a:ln>
          </p:spPr>
          <p:txBody>
            <a:bodyPr>
              <a:prstTxWarp prst="textNoShape">
                <a:avLst/>
              </a:prstTxWarp>
              <a:spAutoFit/>
            </a:bodyPr>
            <a:lstStyle/>
            <a:p>
              <a:r>
                <a:rPr lang="en-US" sz="2800" dirty="0" smtClean="0">
                  <a:solidFill>
                    <a:srgbClr val="408000"/>
                  </a:solidFill>
                  <a:latin typeface="+mj-lt"/>
                  <a:cs typeface="Courier"/>
                </a:rPr>
                <a:t>First-fit:</a:t>
              </a:r>
            </a:p>
            <a:p>
              <a:r>
                <a:rPr lang="en-US" sz="2600" dirty="0" err="1" smtClean="0">
                  <a:solidFill>
                    <a:srgbClr val="408000"/>
                  </a:solidFill>
                  <a:latin typeface="Courier New" pitchFamily="49" charset="0"/>
                  <a:cs typeface="Courier New" pitchFamily="49" charset="0"/>
                </a:rPr>
                <a:t>malloc</a:t>
              </a:r>
              <a:r>
                <a:rPr lang="en-US" sz="2600" dirty="0" smtClean="0">
                  <a:solidFill>
                    <a:srgbClr val="408000"/>
                  </a:solidFill>
                  <a:latin typeface="Courier New" pitchFamily="49" charset="0"/>
                  <a:cs typeface="Courier New" pitchFamily="49" charset="0"/>
                </a:rPr>
                <a:t>(50)</a:t>
              </a:r>
              <a:r>
                <a:rPr lang="en-US" sz="2800" dirty="0" smtClean="0">
                  <a:solidFill>
                    <a:srgbClr val="408000"/>
                  </a:solidFill>
                  <a:latin typeface="+mj-lt"/>
                  <a:cs typeface="Courier"/>
                </a:rPr>
                <a:t>, </a:t>
              </a:r>
              <a:r>
                <a:rPr lang="en-US" sz="2600" dirty="0" err="1" smtClean="0">
                  <a:solidFill>
                    <a:srgbClr val="408000"/>
                  </a:solidFill>
                  <a:latin typeface="Courier New" pitchFamily="49" charset="0"/>
                  <a:cs typeface="Courier New" pitchFamily="49" charset="0"/>
                </a:rPr>
                <a:t>malloc</a:t>
              </a:r>
              <a:r>
                <a:rPr lang="en-US" sz="2600" dirty="0" smtClean="0">
                  <a:solidFill>
                    <a:srgbClr val="408000"/>
                  </a:solidFill>
                  <a:latin typeface="Courier New" pitchFamily="49" charset="0"/>
                  <a:cs typeface="Courier New" pitchFamily="49" charset="0"/>
                </a:rPr>
                <a:t>(30)</a:t>
              </a:r>
            </a:p>
          </p:txBody>
        </p:sp>
        <p:sp>
          <p:nvSpPr>
            <p:cNvPr id="53254" name="Rectangle 7"/>
            <p:cNvSpPr>
              <a:spLocks noChangeArrowheads="1"/>
            </p:cNvSpPr>
            <p:nvPr/>
          </p:nvSpPr>
          <p:spPr bwMode="auto">
            <a:xfrm>
              <a:off x="914399" y="3255328"/>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a:t>(B)</a:t>
              </a:r>
            </a:p>
          </p:txBody>
        </p:sp>
      </p:grpSp>
      <p:grpSp>
        <p:nvGrpSpPr>
          <p:cNvPr id="4" name="Group 14"/>
          <p:cNvGrpSpPr/>
          <p:nvPr/>
        </p:nvGrpSpPr>
        <p:grpSpPr>
          <a:xfrm>
            <a:off x="914400" y="4023360"/>
            <a:ext cx="7162800" cy="954107"/>
            <a:chOff x="914400" y="4154488"/>
            <a:chExt cx="7162800" cy="954107"/>
          </a:xfrm>
        </p:grpSpPr>
        <p:sp>
          <p:nvSpPr>
            <p:cNvPr id="53251" name="TextBox 4"/>
            <p:cNvSpPr txBox="1">
              <a:spLocks noChangeArrowheads="1"/>
            </p:cNvSpPr>
            <p:nvPr/>
          </p:nvSpPr>
          <p:spPr bwMode="auto">
            <a:xfrm>
              <a:off x="1371600" y="4154488"/>
              <a:ext cx="6705600" cy="954107"/>
            </a:xfrm>
            <a:prstGeom prst="rect">
              <a:avLst/>
            </a:prstGeom>
            <a:noFill/>
            <a:ln w="9525">
              <a:noFill/>
              <a:miter lim="800000"/>
              <a:headEnd/>
              <a:tailEnd/>
            </a:ln>
          </p:spPr>
          <p:txBody>
            <a:bodyPr>
              <a:prstTxWarp prst="textNoShape">
                <a:avLst/>
              </a:prstTxWarp>
              <a:spAutoFit/>
            </a:bodyPr>
            <a:lstStyle/>
            <a:p>
              <a:r>
                <a:rPr lang="en-US" sz="2800" dirty="0" smtClean="0">
                  <a:solidFill>
                    <a:srgbClr val="FF66A0"/>
                  </a:solidFill>
                  <a:latin typeface="+mj-lt"/>
                  <a:cs typeface="Courier"/>
                </a:rPr>
                <a:t>Next-fit:</a:t>
              </a:r>
              <a:br>
                <a:rPr lang="en-US" sz="2800" dirty="0" smtClean="0">
                  <a:solidFill>
                    <a:srgbClr val="FF66A0"/>
                  </a:solidFill>
                  <a:latin typeface="+mj-lt"/>
                  <a:cs typeface="Courier"/>
                </a:rPr>
              </a:br>
              <a:r>
                <a:rPr lang="en-US" sz="2600" dirty="0" err="1" smtClean="0">
                  <a:solidFill>
                    <a:srgbClr val="FF66A0"/>
                  </a:solidFill>
                  <a:latin typeface="Courier New" pitchFamily="49" charset="0"/>
                  <a:cs typeface="Courier New" pitchFamily="49" charset="0"/>
                </a:rPr>
                <a:t>malloc</a:t>
              </a:r>
              <a:r>
                <a:rPr lang="en-US" sz="2600" dirty="0" smtClean="0">
                  <a:solidFill>
                    <a:srgbClr val="FF66A0"/>
                  </a:solidFill>
                  <a:latin typeface="Courier New" pitchFamily="49" charset="0"/>
                  <a:cs typeface="Courier New" pitchFamily="49" charset="0"/>
                </a:rPr>
                <a:t>(30)</a:t>
              </a:r>
              <a:r>
                <a:rPr lang="en-US" sz="2800" dirty="0" smtClean="0">
                  <a:solidFill>
                    <a:srgbClr val="FF66A0"/>
                  </a:solidFill>
                  <a:latin typeface="+mj-lt"/>
                  <a:cs typeface="Courier New" pitchFamily="49" charset="0"/>
                </a:rPr>
                <a:t>, </a:t>
              </a:r>
              <a:r>
                <a:rPr lang="en-US" sz="2600" dirty="0" err="1" smtClean="0">
                  <a:solidFill>
                    <a:srgbClr val="FF66A0"/>
                  </a:solidFill>
                  <a:latin typeface="Courier New" pitchFamily="49" charset="0"/>
                  <a:cs typeface="Courier New" pitchFamily="49" charset="0"/>
                </a:rPr>
                <a:t>malloc</a:t>
              </a:r>
              <a:r>
                <a:rPr lang="en-US" sz="2600" dirty="0" smtClean="0">
                  <a:solidFill>
                    <a:srgbClr val="FF66A0"/>
                  </a:solidFill>
                  <a:latin typeface="Courier New" pitchFamily="49" charset="0"/>
                  <a:cs typeface="Courier New" pitchFamily="49" charset="0"/>
                </a:rPr>
                <a:t>(50)</a:t>
              </a:r>
            </a:p>
          </p:txBody>
        </p:sp>
        <p:sp>
          <p:nvSpPr>
            <p:cNvPr id="53255" name="Rectangle 8"/>
            <p:cNvSpPr>
              <a:spLocks noChangeArrowheads="1"/>
            </p:cNvSpPr>
            <p:nvPr/>
          </p:nvSpPr>
          <p:spPr bwMode="auto">
            <a:xfrm>
              <a:off x="914400" y="4169728"/>
              <a:ext cx="566928" cy="461665"/>
            </a:xfrm>
            <a:prstGeom prst="rect">
              <a:avLst/>
            </a:prstGeom>
            <a:noFill/>
            <a:ln w="9525">
              <a:noFill/>
              <a:miter lim="800000"/>
              <a:headEnd/>
              <a:tailEnd/>
            </a:ln>
          </p:spPr>
          <p:txBody>
            <a:bodyPr wrap="none">
              <a:prstTxWarp prst="textNoShape">
                <a:avLst/>
              </a:prstTxWarp>
              <a:spAutoFit/>
            </a:bodyPr>
            <a:lstStyle/>
            <a:p>
              <a:pPr algn="ctr"/>
              <a:r>
                <a:rPr lang="en-US" sz="2400" b="1" dirty="0"/>
                <a:t>(C)</a:t>
              </a:r>
            </a:p>
          </p:txBody>
        </p:sp>
      </p:grpSp>
      <p:grpSp>
        <p:nvGrpSpPr>
          <p:cNvPr id="5" name="Group 15"/>
          <p:cNvGrpSpPr/>
          <p:nvPr/>
        </p:nvGrpSpPr>
        <p:grpSpPr>
          <a:xfrm>
            <a:off x="914400" y="4937760"/>
            <a:ext cx="7594600" cy="954107"/>
            <a:chOff x="914400" y="5068888"/>
            <a:chExt cx="7594600" cy="954107"/>
          </a:xfrm>
        </p:grpSpPr>
        <p:sp>
          <p:nvSpPr>
            <p:cNvPr id="53252" name="TextBox 5"/>
            <p:cNvSpPr txBox="1">
              <a:spLocks noChangeArrowheads="1"/>
            </p:cNvSpPr>
            <p:nvPr/>
          </p:nvSpPr>
          <p:spPr bwMode="auto">
            <a:xfrm>
              <a:off x="1371600" y="5068888"/>
              <a:ext cx="7137400" cy="954107"/>
            </a:xfrm>
            <a:prstGeom prst="rect">
              <a:avLst/>
            </a:prstGeom>
            <a:noFill/>
            <a:ln w="9525">
              <a:noFill/>
              <a:miter lim="800000"/>
              <a:headEnd/>
              <a:tailEnd/>
            </a:ln>
          </p:spPr>
          <p:txBody>
            <a:bodyPr wrap="square">
              <a:prstTxWarp prst="textNoShape">
                <a:avLst/>
              </a:prstTxWarp>
              <a:spAutoFit/>
            </a:bodyPr>
            <a:lstStyle/>
            <a:p>
              <a:r>
                <a:rPr lang="en-US" sz="2800" b="1" dirty="0" smtClean="0">
                  <a:ln>
                    <a:solidFill>
                      <a:schemeClr val="tx1"/>
                    </a:solidFill>
                  </a:ln>
                  <a:solidFill>
                    <a:srgbClr val="FFE860"/>
                  </a:solidFill>
                  <a:latin typeface="+mj-lt"/>
                  <a:cs typeface="Courier"/>
                </a:rPr>
                <a:t>Next-fit:</a:t>
              </a:r>
              <a:br>
                <a:rPr lang="en-US" sz="2800" b="1" dirty="0" smtClean="0">
                  <a:ln>
                    <a:solidFill>
                      <a:schemeClr val="tx1"/>
                    </a:solidFill>
                  </a:ln>
                  <a:solidFill>
                    <a:srgbClr val="FFE860"/>
                  </a:solidFill>
                  <a:latin typeface="+mj-lt"/>
                  <a:cs typeface="Courier"/>
                </a:rPr>
              </a:br>
              <a:r>
                <a:rPr lang="en-US" sz="2600" b="1" dirty="0" err="1" smtClean="0">
                  <a:ln>
                    <a:solidFill>
                      <a:schemeClr val="tx1"/>
                    </a:solidFill>
                  </a:ln>
                  <a:solidFill>
                    <a:srgbClr val="FFE860"/>
                  </a:solidFill>
                  <a:latin typeface="Courier New" pitchFamily="49" charset="0"/>
                  <a:cs typeface="Courier New" pitchFamily="49" charset="0"/>
                </a:rPr>
                <a:t>malloc</a:t>
              </a:r>
              <a:r>
                <a:rPr lang="en-US" sz="2600" b="1" dirty="0" smtClean="0">
                  <a:ln>
                    <a:solidFill>
                      <a:schemeClr val="tx1"/>
                    </a:solidFill>
                  </a:ln>
                  <a:solidFill>
                    <a:srgbClr val="FFE860"/>
                  </a:solidFill>
                  <a:latin typeface="Courier New" pitchFamily="49" charset="0"/>
                  <a:cs typeface="Courier New" pitchFamily="49" charset="0"/>
                </a:rPr>
                <a:t>(50)</a:t>
              </a:r>
              <a:r>
                <a:rPr lang="en-US" sz="2800" b="1" dirty="0" smtClean="0">
                  <a:ln>
                    <a:solidFill>
                      <a:schemeClr val="tx1"/>
                    </a:solidFill>
                  </a:ln>
                  <a:solidFill>
                    <a:srgbClr val="FFE860"/>
                  </a:solidFill>
                  <a:latin typeface="+mj-lt"/>
                  <a:cs typeface="Courier"/>
                </a:rPr>
                <a:t>, </a:t>
              </a:r>
              <a:r>
                <a:rPr lang="en-US" sz="2600" b="1" dirty="0" err="1" smtClean="0">
                  <a:ln>
                    <a:solidFill>
                      <a:schemeClr val="tx1"/>
                    </a:solidFill>
                  </a:ln>
                  <a:solidFill>
                    <a:srgbClr val="FFE860"/>
                  </a:solidFill>
                  <a:latin typeface="Courier New" pitchFamily="49" charset="0"/>
                  <a:cs typeface="Courier New" pitchFamily="49" charset="0"/>
                </a:rPr>
                <a:t>malloc</a:t>
              </a:r>
              <a:r>
                <a:rPr lang="en-US" sz="2600" b="1" dirty="0" smtClean="0">
                  <a:ln>
                    <a:solidFill>
                      <a:schemeClr val="tx1"/>
                    </a:solidFill>
                  </a:ln>
                  <a:solidFill>
                    <a:srgbClr val="FFE860"/>
                  </a:solidFill>
                  <a:latin typeface="Courier New" pitchFamily="49" charset="0"/>
                  <a:cs typeface="Courier New" pitchFamily="49" charset="0"/>
                </a:rPr>
                <a:t>(30)</a:t>
              </a:r>
              <a:endParaRPr lang="en-US" sz="2600" dirty="0" smtClean="0">
                <a:ln>
                  <a:solidFill>
                    <a:schemeClr val="tx1"/>
                  </a:solidFill>
                </a:ln>
                <a:solidFill>
                  <a:srgbClr val="FFE860"/>
                </a:solidFill>
                <a:latin typeface="Courier New" pitchFamily="49" charset="0"/>
                <a:cs typeface="Courier New" pitchFamily="49" charset="0"/>
              </a:endParaRPr>
            </a:p>
          </p:txBody>
        </p:sp>
        <p:sp>
          <p:nvSpPr>
            <p:cNvPr id="53256" name="Rectangle 9"/>
            <p:cNvSpPr>
              <a:spLocks noChangeArrowheads="1"/>
            </p:cNvSpPr>
            <p:nvPr/>
          </p:nvSpPr>
          <p:spPr bwMode="auto">
            <a:xfrm>
              <a:off x="914400" y="5084128"/>
              <a:ext cx="570990" cy="461665"/>
            </a:xfrm>
            <a:prstGeom prst="rect">
              <a:avLst/>
            </a:prstGeom>
            <a:noFill/>
            <a:ln w="9525">
              <a:noFill/>
              <a:miter lim="800000"/>
              <a:headEnd/>
              <a:tailEnd/>
            </a:ln>
          </p:spPr>
          <p:txBody>
            <a:bodyPr wrap="none">
              <a:prstTxWarp prst="textNoShape">
                <a:avLst/>
              </a:prstTxWarp>
              <a:spAutoFit/>
            </a:bodyPr>
            <a:lstStyle/>
            <a:p>
              <a:pPr algn="ctr"/>
              <a:r>
                <a:rPr lang="en-US" sz="2400" b="1" dirty="0"/>
                <a:t>(D)</a:t>
              </a:r>
            </a:p>
          </p:txBody>
        </p:sp>
      </p:grpSp>
      <p:sp>
        <p:nvSpPr>
          <p:cNvPr id="53257" name="Slide Number Placeholder 11"/>
          <p:cNvSpPr>
            <a:spLocks noGrp="1"/>
          </p:cNvSpPr>
          <p:nvPr>
            <p:ph type="sldNum" sz="quarter" idx="10"/>
          </p:nvPr>
        </p:nvSpPr>
        <p:spPr>
          <a:noFill/>
        </p:spPr>
        <p:txBody>
          <a:bodyPr/>
          <a:lstStyle/>
          <a:p>
            <a:fld id="{318A5DC7-8BDF-994F-9CC6-B289B75E5426}" type="slidenum">
              <a:rPr lang="en-US" smtClean="0"/>
              <a:pPr/>
              <a:t>41</a:t>
            </a:fld>
            <a:endParaRPr lang="en-US" dirty="0" smtClean="0"/>
          </a:p>
        </p:txBody>
      </p:sp>
      <p:sp>
        <p:nvSpPr>
          <p:cNvPr id="53258" name="TextBox 12"/>
          <p:cNvSpPr txBox="1">
            <a:spLocks noChangeArrowheads="1"/>
          </p:cNvSpPr>
          <p:nvPr/>
        </p:nvSpPr>
        <p:spPr bwMode="auto">
          <a:xfrm>
            <a:off x="457200" y="482600"/>
            <a:ext cx="8458200" cy="1384995"/>
          </a:xfrm>
          <a:prstGeom prst="rect">
            <a:avLst/>
          </a:prstGeom>
          <a:noFill/>
          <a:ln w="9525">
            <a:noFill/>
            <a:miter lim="800000"/>
            <a:headEnd/>
            <a:tailEnd/>
          </a:ln>
        </p:spPr>
        <p:txBody>
          <a:bodyPr wrap="square">
            <a:prstTxWarp prst="textNoShape">
              <a:avLst/>
            </a:prstTxWarp>
            <a:spAutoFit/>
          </a:bodyPr>
          <a:lstStyle/>
          <a:p>
            <a:r>
              <a:rPr lang="en-US" sz="2800" b="1" dirty="0" smtClean="0">
                <a:solidFill>
                  <a:srgbClr val="000000"/>
                </a:solidFill>
              </a:rPr>
              <a:t>Question:  </a:t>
            </a:r>
            <a:r>
              <a:rPr lang="en-US" sz="2800" dirty="0" smtClean="0">
                <a:solidFill>
                  <a:srgbClr val="000000"/>
                </a:solidFill>
              </a:rPr>
              <a:t>Which allocation system and set of</a:t>
            </a:r>
            <a:br>
              <a:rPr lang="en-US" sz="2800" dirty="0" smtClean="0">
                <a:solidFill>
                  <a:srgbClr val="000000"/>
                </a:solidFill>
              </a:rPr>
            </a:br>
            <a:r>
              <a:rPr lang="en-US" sz="2800" dirty="0" smtClean="0">
                <a:solidFill>
                  <a:srgbClr val="000000"/>
                </a:solidFill>
              </a:rPr>
              <a:t>requests will create a continuous block in the Heap?</a:t>
            </a:r>
            <a:br>
              <a:rPr lang="en-US" sz="2800" dirty="0" smtClean="0">
                <a:solidFill>
                  <a:srgbClr val="000000"/>
                </a:solidFill>
              </a:rPr>
            </a:br>
            <a:r>
              <a:rPr lang="en-US" sz="2800" dirty="0" smtClean="0">
                <a:solidFill>
                  <a:srgbClr val="000000"/>
                </a:solidFill>
              </a:rPr>
              <a:t>B3 was the last fulfilled request.</a:t>
            </a:r>
            <a:endParaRPr lang="en-US" sz="2800" dirty="0">
              <a:solidFill>
                <a:srgbClr val="000000"/>
              </a:solidFill>
            </a:endParaRPr>
          </a:p>
        </p:txBody>
      </p:sp>
      <p:sp>
        <p:nvSpPr>
          <p:cNvPr id="17" name="Rectangle 16"/>
          <p:cNvSpPr/>
          <p:nvPr/>
        </p:nvSpPr>
        <p:spPr>
          <a:xfrm>
            <a:off x="6705600" y="1600200"/>
            <a:ext cx="1828800" cy="4572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705600" y="5029200"/>
            <a:ext cx="1828800" cy="11430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B1</a:t>
            </a:r>
            <a:endParaRPr lang="en-US" sz="2000" dirty="0">
              <a:solidFill>
                <a:schemeClr val="tx1"/>
              </a:solidFill>
            </a:endParaRPr>
          </a:p>
        </p:txBody>
      </p:sp>
      <p:sp>
        <p:nvSpPr>
          <p:cNvPr id="19" name="Rectangle 18"/>
          <p:cNvSpPr/>
          <p:nvPr/>
        </p:nvSpPr>
        <p:spPr>
          <a:xfrm>
            <a:off x="6705600" y="3657600"/>
            <a:ext cx="1828800" cy="2286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B3</a:t>
            </a:r>
            <a:endParaRPr lang="en-US" sz="2000" dirty="0">
              <a:solidFill>
                <a:schemeClr val="tx1"/>
              </a:solidFill>
            </a:endParaRPr>
          </a:p>
        </p:txBody>
      </p:sp>
      <p:sp>
        <p:nvSpPr>
          <p:cNvPr id="21" name="Rectangle 20"/>
          <p:cNvSpPr/>
          <p:nvPr/>
        </p:nvSpPr>
        <p:spPr>
          <a:xfrm>
            <a:off x="6705600" y="2743200"/>
            <a:ext cx="1828800" cy="228600"/>
          </a:xfrm>
          <a:prstGeom prst="rect">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B2</a:t>
            </a:r>
            <a:endParaRPr lang="en-US" sz="2000" dirty="0">
              <a:solidFill>
                <a:schemeClr val="tx1"/>
              </a:solidFill>
            </a:endParaRPr>
          </a:p>
        </p:txBody>
      </p:sp>
      <p:sp>
        <p:nvSpPr>
          <p:cNvPr id="22" name="TextBox 21"/>
          <p:cNvSpPr txBox="1"/>
          <p:nvPr/>
        </p:nvSpPr>
        <p:spPr>
          <a:xfrm>
            <a:off x="6324600" y="2678668"/>
            <a:ext cx="418704" cy="369332"/>
          </a:xfrm>
          <a:prstGeom prst="rect">
            <a:avLst/>
          </a:prstGeom>
          <a:noFill/>
        </p:spPr>
        <p:txBody>
          <a:bodyPr wrap="none" rtlCol="0">
            <a:spAutoFit/>
          </a:bodyPr>
          <a:lstStyle/>
          <a:p>
            <a:r>
              <a:rPr lang="en-US" dirty="0" smtClean="0"/>
              <a:t>10</a:t>
            </a:r>
            <a:endParaRPr lang="en-US" dirty="0"/>
          </a:p>
        </p:txBody>
      </p:sp>
      <p:sp>
        <p:nvSpPr>
          <p:cNvPr id="23" name="TextBox 22"/>
          <p:cNvSpPr txBox="1"/>
          <p:nvPr/>
        </p:nvSpPr>
        <p:spPr>
          <a:xfrm>
            <a:off x="6324600" y="3593068"/>
            <a:ext cx="418704" cy="369332"/>
          </a:xfrm>
          <a:prstGeom prst="rect">
            <a:avLst/>
          </a:prstGeom>
          <a:noFill/>
        </p:spPr>
        <p:txBody>
          <a:bodyPr wrap="none" rtlCol="0">
            <a:spAutoFit/>
          </a:bodyPr>
          <a:lstStyle/>
          <a:p>
            <a:r>
              <a:rPr lang="en-US" dirty="0" smtClean="0"/>
              <a:t>10</a:t>
            </a:r>
            <a:endParaRPr lang="en-US" dirty="0"/>
          </a:p>
        </p:txBody>
      </p:sp>
      <p:sp>
        <p:nvSpPr>
          <p:cNvPr id="24" name="TextBox 23"/>
          <p:cNvSpPr txBox="1"/>
          <p:nvPr/>
        </p:nvSpPr>
        <p:spPr>
          <a:xfrm>
            <a:off x="6324600" y="2057400"/>
            <a:ext cx="418704" cy="369332"/>
          </a:xfrm>
          <a:prstGeom prst="rect">
            <a:avLst/>
          </a:prstGeom>
          <a:noFill/>
        </p:spPr>
        <p:txBody>
          <a:bodyPr wrap="none" rtlCol="0">
            <a:spAutoFit/>
          </a:bodyPr>
          <a:lstStyle/>
          <a:p>
            <a:r>
              <a:rPr lang="en-US" dirty="0" smtClean="0"/>
              <a:t>50</a:t>
            </a:r>
            <a:endParaRPr lang="en-US" dirty="0"/>
          </a:p>
        </p:txBody>
      </p:sp>
      <p:sp>
        <p:nvSpPr>
          <p:cNvPr id="25" name="TextBox 24"/>
          <p:cNvSpPr txBox="1"/>
          <p:nvPr/>
        </p:nvSpPr>
        <p:spPr>
          <a:xfrm>
            <a:off x="6324600" y="4278868"/>
            <a:ext cx="418704" cy="369332"/>
          </a:xfrm>
          <a:prstGeom prst="rect">
            <a:avLst/>
          </a:prstGeom>
          <a:noFill/>
        </p:spPr>
        <p:txBody>
          <a:bodyPr wrap="none" rtlCol="0">
            <a:spAutoFit/>
          </a:bodyPr>
          <a:lstStyle/>
          <a:p>
            <a:r>
              <a:rPr lang="en-US" dirty="0" smtClean="0"/>
              <a:t>50</a:t>
            </a:r>
            <a:endParaRPr lang="en-US" dirty="0"/>
          </a:p>
        </p:txBody>
      </p:sp>
      <p:sp>
        <p:nvSpPr>
          <p:cNvPr id="26" name="TextBox 25"/>
          <p:cNvSpPr txBox="1"/>
          <p:nvPr/>
        </p:nvSpPr>
        <p:spPr>
          <a:xfrm>
            <a:off x="6324600" y="5421868"/>
            <a:ext cx="418704" cy="369332"/>
          </a:xfrm>
          <a:prstGeom prst="rect">
            <a:avLst/>
          </a:prstGeom>
          <a:noFill/>
        </p:spPr>
        <p:txBody>
          <a:bodyPr wrap="none" rtlCol="0">
            <a:spAutoFit/>
          </a:bodyPr>
          <a:lstStyle/>
          <a:p>
            <a:r>
              <a:rPr lang="en-US" dirty="0" smtClean="0"/>
              <a:t>50</a:t>
            </a:r>
            <a:endParaRPr lang="en-US" dirty="0"/>
          </a:p>
        </p:txBody>
      </p:sp>
      <p:sp>
        <p:nvSpPr>
          <p:cNvPr id="27" name="TextBox 26"/>
          <p:cNvSpPr txBox="1"/>
          <p:nvPr/>
        </p:nvSpPr>
        <p:spPr>
          <a:xfrm>
            <a:off x="6324600" y="3124200"/>
            <a:ext cx="418704" cy="369332"/>
          </a:xfrm>
          <a:prstGeom prst="rect">
            <a:avLst/>
          </a:prstGeom>
          <a:noFill/>
        </p:spPr>
        <p:txBody>
          <a:bodyPr wrap="none" rtlCol="0">
            <a:spAutoFit/>
          </a:bodyPr>
          <a:lstStyle/>
          <a:p>
            <a:r>
              <a:rPr lang="en-US" dirty="0" smtClean="0"/>
              <a:t>30</a:t>
            </a:r>
            <a:endParaRPr lang="en-US" dirty="0"/>
          </a:p>
        </p:txBody>
      </p:sp>
      <p:sp>
        <p:nvSpPr>
          <p:cNvPr id="28" name="Rectangle 27"/>
          <p:cNvSpPr/>
          <p:nvPr/>
        </p:nvSpPr>
        <p:spPr>
          <a:xfrm>
            <a:off x="914400" y="3200400"/>
            <a:ext cx="4754880" cy="82296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solidFill>
                  <a:schemeClr val="accent1"/>
                </a:solidFill>
              </a:rPr>
              <a:t>Agenda</a:t>
            </a:r>
          </a:p>
        </p:txBody>
      </p:sp>
      <p:sp>
        <p:nvSpPr>
          <p:cNvPr id="18435" name="Content Placeholder 2"/>
          <p:cNvSpPr>
            <a:spLocks noGrp="1"/>
          </p:cNvSpPr>
          <p:nvPr>
            <p:ph idx="1"/>
          </p:nvPr>
        </p:nvSpPr>
        <p:spPr>
          <a:xfrm>
            <a:off x="457200" y="1600200"/>
            <a:ext cx="8229600" cy="4800600"/>
          </a:xfrm>
        </p:spPr>
        <p:txBody>
          <a:bodyPr>
            <a:normAutofit/>
          </a:bodyPr>
          <a:lstStyle/>
          <a:p>
            <a:pPr eaLnBrk="1" hangingPunct="1"/>
            <a:r>
              <a:rPr lang="en-US" dirty="0" smtClean="0">
                <a:solidFill>
                  <a:schemeClr val="bg1">
                    <a:lumMod val="65000"/>
                  </a:schemeClr>
                </a:solidFill>
              </a:rPr>
              <a:t>C Memory Layout</a:t>
            </a:r>
          </a:p>
          <a:p>
            <a:pPr lvl="1"/>
            <a:r>
              <a:rPr lang="en-US" dirty="0" smtClean="0">
                <a:solidFill>
                  <a:schemeClr val="bg1">
                    <a:lumMod val="65000"/>
                  </a:schemeClr>
                </a:solidFill>
              </a:rPr>
              <a:t>Stack, Static Data, and Code</a:t>
            </a:r>
          </a:p>
          <a:p>
            <a:pPr eaLnBrk="1" hangingPunct="1"/>
            <a:r>
              <a:rPr lang="en-US" dirty="0" err="1" smtClean="0">
                <a:solidFill>
                  <a:schemeClr val="bg1">
                    <a:lumMod val="65000"/>
                  </a:schemeClr>
                </a:solidFill>
              </a:rPr>
              <a:t>Administrivia</a:t>
            </a:r>
            <a:endParaRPr lang="en-US" dirty="0" smtClean="0">
              <a:solidFill>
                <a:schemeClr val="bg1">
                  <a:lumMod val="65000"/>
                </a:schemeClr>
              </a:solidFill>
            </a:endParaRPr>
          </a:p>
          <a:p>
            <a:pPr eaLnBrk="1" hangingPunct="1"/>
            <a:r>
              <a:rPr lang="en-US" dirty="0" smtClean="0">
                <a:solidFill>
                  <a:schemeClr val="bg1">
                    <a:lumMod val="65000"/>
                  </a:schemeClr>
                </a:solidFill>
              </a:rPr>
              <a:t>Dynamic Memory Allocation</a:t>
            </a:r>
          </a:p>
          <a:p>
            <a:pPr lvl="1"/>
            <a:r>
              <a:rPr lang="en-US" dirty="0" smtClean="0">
                <a:solidFill>
                  <a:schemeClr val="bg1">
                    <a:lumMod val="65000"/>
                  </a:schemeClr>
                </a:solidFill>
              </a:rPr>
              <a:t>Heap</a:t>
            </a:r>
          </a:p>
          <a:p>
            <a:r>
              <a:rPr lang="en-US" dirty="0">
                <a:solidFill>
                  <a:schemeClr val="bg1">
                    <a:lumMod val="65000"/>
                  </a:schemeClr>
                </a:solidFill>
              </a:rPr>
              <a:t>Common Memory Problems</a:t>
            </a:r>
          </a:p>
          <a:p>
            <a:r>
              <a:rPr lang="en-US" dirty="0" smtClean="0">
                <a:solidFill>
                  <a:schemeClr val="bg1">
                    <a:lumMod val="65000"/>
                  </a:schemeClr>
                </a:solidFill>
              </a:rPr>
              <a:t>Memory Management</a:t>
            </a:r>
          </a:p>
          <a:p>
            <a:r>
              <a:rPr lang="en-US" dirty="0" smtClean="0">
                <a:solidFill>
                  <a:srgbClr val="FF0000"/>
                </a:solidFill>
              </a:rPr>
              <a:t>C Wrap-up: Linked List Example</a:t>
            </a:r>
          </a:p>
        </p:txBody>
      </p:sp>
      <p:sp>
        <p:nvSpPr>
          <p:cNvPr id="7" name="Date Placeholder 6"/>
          <p:cNvSpPr>
            <a:spLocks noGrp="1"/>
          </p:cNvSpPr>
          <p:nvPr>
            <p:ph type="dt" sz="half" idx="10"/>
          </p:nvPr>
        </p:nvSpPr>
        <p:spPr/>
        <p:txBody>
          <a:bodyPr/>
          <a:lstStyle/>
          <a:p>
            <a:r>
              <a:rPr lang="en-US" smtClean="0"/>
              <a:t>6/27/2013</a:t>
            </a:r>
            <a:endParaRPr lang="en-US"/>
          </a:p>
        </p:txBody>
      </p:sp>
      <p:sp>
        <p:nvSpPr>
          <p:cNvPr id="9" name="Footer Placeholder 8"/>
          <p:cNvSpPr>
            <a:spLocks noGrp="1"/>
          </p:cNvSpPr>
          <p:nvPr>
            <p:ph type="ftr" sz="quarter" idx="11"/>
          </p:nvPr>
        </p:nvSpPr>
        <p:spPr/>
        <p:txBody>
          <a:bodyPr/>
          <a:lstStyle/>
          <a:p>
            <a:pPr>
              <a:defRPr/>
            </a:pPr>
            <a:r>
              <a:rPr lang="en-US" smtClean="0"/>
              <a:t>Summer 2013 -- Lecture #4</a:t>
            </a:r>
            <a:endParaRPr lang="en-US" dirty="0"/>
          </a:p>
        </p:txBody>
      </p:sp>
      <p:sp>
        <p:nvSpPr>
          <p:cNvPr id="8" name="Slide Number Placeholder 7"/>
          <p:cNvSpPr>
            <a:spLocks noGrp="1"/>
          </p:cNvSpPr>
          <p:nvPr>
            <p:ph type="sldNum" sz="quarter" idx="12"/>
          </p:nvPr>
        </p:nvSpPr>
        <p:spPr/>
        <p:txBody>
          <a:bodyPr/>
          <a:lstStyle/>
          <a:p>
            <a:fld id="{97AEDADF-86DB-40BA-91D1-5E5C64D80995}" type="slidenum">
              <a:rPr lang="en-US"/>
              <a:pPr/>
              <a:t>42</a:t>
            </a:fld>
            <a:endParaRPr lang="en-US"/>
          </a:p>
        </p:txBody>
      </p:sp>
    </p:spTree>
    <p:extLst>
      <p:ext uri="{BB962C8B-B14F-4D97-AF65-F5344CB8AC3E}">
        <p14:creationId xmlns:p14="http://schemas.microsoft.com/office/powerpoint/2010/main" val="5137313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Linked List Example</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We want to generate a </a:t>
            </a:r>
            <a:r>
              <a:rPr lang="en-US" dirty="0" smtClean="0">
                <a:solidFill>
                  <a:srgbClr val="FF0000"/>
                </a:solidFill>
              </a:rPr>
              <a:t>linked list of strings</a:t>
            </a:r>
          </a:p>
          <a:p>
            <a:pPr lvl="1"/>
            <a:r>
              <a:rPr lang="en-US" dirty="0" smtClean="0"/>
              <a:t>This example uses </a:t>
            </a:r>
            <a:r>
              <a:rPr lang="en-US" dirty="0" err="1" smtClean="0"/>
              <a:t>structs</a:t>
            </a:r>
            <a:r>
              <a:rPr lang="en-US" dirty="0" smtClean="0"/>
              <a:t>, pointers, </a:t>
            </a:r>
            <a:r>
              <a:rPr lang="en-US" sz="2600" dirty="0" err="1" smtClean="0">
                <a:latin typeface="Courier New" pitchFamily="49" charset="0"/>
                <a:cs typeface="Courier New" pitchFamily="49" charset="0"/>
              </a:rPr>
              <a:t>malloc</a:t>
            </a:r>
            <a:r>
              <a:rPr lang="en-US" sz="2600" dirty="0" smtClean="0">
                <a:latin typeface="Courier New" pitchFamily="49" charset="0"/>
                <a:cs typeface="Courier New" pitchFamily="49" charset="0"/>
              </a:rPr>
              <a:t>()</a:t>
            </a:r>
            <a:r>
              <a:rPr lang="en-US" dirty="0" smtClean="0"/>
              <a:t>, and </a:t>
            </a:r>
            <a:r>
              <a:rPr lang="en-US" sz="2600" dirty="0" smtClean="0">
                <a:latin typeface="Courier New" pitchFamily="49" charset="0"/>
                <a:cs typeface="Courier New" pitchFamily="49" charset="0"/>
              </a:rPr>
              <a:t>free()</a:t>
            </a:r>
          </a:p>
          <a:p>
            <a:pPr>
              <a:spcBef>
                <a:spcPts val="1800"/>
              </a:spcBef>
            </a:pPr>
            <a:r>
              <a:rPr lang="en-US" dirty="0" smtClean="0"/>
              <a:t>Create a structure for nodes of the list:</a:t>
            </a:r>
            <a:endParaRPr lang="en-US" dirty="0"/>
          </a:p>
          <a:p>
            <a:pPr marL="0" indent="0">
              <a:spcBef>
                <a:spcPts val="1800"/>
              </a:spcBef>
              <a:buNone/>
            </a:pPr>
            <a:r>
              <a:rPr lang="en-US" sz="2800" dirty="0" smtClean="0">
                <a:latin typeface="Courier New" charset="0"/>
              </a:rPr>
              <a:t>	</a:t>
            </a:r>
            <a:r>
              <a:rPr lang="en-US" sz="2800" dirty="0" err="1" smtClean="0">
                <a:latin typeface="Courier New" charset="0"/>
              </a:rPr>
              <a:t>struct</a:t>
            </a:r>
            <a:r>
              <a:rPr lang="en-US" sz="2800" dirty="0" smtClean="0">
                <a:latin typeface="Courier New" charset="0"/>
              </a:rPr>
              <a:t> Node </a:t>
            </a:r>
            <a:r>
              <a:rPr lang="en-US" sz="2800" dirty="0">
                <a:latin typeface="Courier New" charset="0"/>
              </a:rPr>
              <a:t>{</a:t>
            </a:r>
          </a:p>
          <a:p>
            <a:pPr marL="0" indent="0">
              <a:spcBef>
                <a:spcPts val="0"/>
              </a:spcBef>
              <a:buNone/>
            </a:pPr>
            <a:r>
              <a:rPr lang="en-US" sz="2800" dirty="0" smtClean="0">
                <a:latin typeface="Courier New" charset="0"/>
              </a:rPr>
              <a:t>	  char </a:t>
            </a:r>
            <a:r>
              <a:rPr lang="en-US" sz="2800" dirty="0">
                <a:latin typeface="Courier New" charset="0"/>
              </a:rPr>
              <a:t>*value;</a:t>
            </a:r>
          </a:p>
          <a:p>
            <a:pPr marL="0" indent="0">
              <a:spcBef>
                <a:spcPts val="0"/>
              </a:spcBef>
              <a:buNone/>
            </a:pPr>
            <a:r>
              <a:rPr lang="en-US" sz="2800" dirty="0" smtClean="0">
                <a:latin typeface="Courier New" charset="0"/>
              </a:rPr>
              <a:t>	  </a:t>
            </a:r>
            <a:r>
              <a:rPr lang="en-US" sz="2800" dirty="0" err="1" smtClean="0">
                <a:latin typeface="Courier New" charset="0"/>
              </a:rPr>
              <a:t>struct</a:t>
            </a:r>
            <a:r>
              <a:rPr lang="en-US" sz="2800" dirty="0" smtClean="0">
                <a:latin typeface="Courier New" charset="0"/>
              </a:rPr>
              <a:t> Node </a:t>
            </a:r>
            <a:r>
              <a:rPr lang="en-US" sz="2800" dirty="0">
                <a:latin typeface="Courier New" charset="0"/>
              </a:rPr>
              <a:t>*next</a:t>
            </a:r>
            <a:r>
              <a:rPr lang="en-US" sz="2800" dirty="0" smtClean="0">
                <a:latin typeface="Courier New" charset="0"/>
              </a:rPr>
              <a:t>;</a:t>
            </a:r>
            <a:r>
              <a:rPr lang="en-US" sz="2800" dirty="0">
                <a:latin typeface="Courier New" charset="0"/>
              </a:rPr>
              <a:t/>
            </a:r>
            <a:br>
              <a:rPr lang="en-US" sz="2800" dirty="0">
                <a:latin typeface="Courier New" charset="0"/>
              </a:rPr>
            </a:br>
            <a:r>
              <a:rPr lang="en-US" sz="2800" dirty="0" smtClean="0">
                <a:latin typeface="Courier New" charset="0"/>
              </a:rPr>
              <a:t>	};</a:t>
            </a:r>
            <a:endParaRPr lang="en-US" sz="2800" dirty="0">
              <a:latin typeface="Courier New"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43</a:t>
            </a:fld>
            <a:endParaRPr lang="en-US"/>
          </a:p>
        </p:txBody>
      </p:sp>
      <p:grpSp>
        <p:nvGrpSpPr>
          <p:cNvPr id="11" name="Group 10"/>
          <p:cNvGrpSpPr/>
          <p:nvPr/>
        </p:nvGrpSpPr>
        <p:grpSpPr>
          <a:xfrm>
            <a:off x="5715000" y="5181600"/>
            <a:ext cx="2667000" cy="830997"/>
            <a:chOff x="6553200" y="5257800"/>
            <a:chExt cx="2667000" cy="830997"/>
          </a:xfrm>
        </p:grpSpPr>
        <p:cxnSp>
          <p:nvCxnSpPr>
            <p:cNvPr id="8" name="Straight Arrow Connector 7"/>
            <p:cNvCxnSpPr/>
            <p:nvPr/>
          </p:nvCxnSpPr>
          <p:spPr>
            <a:xfrm flipH="1" flipV="1">
              <a:off x="6553200" y="5257800"/>
              <a:ext cx="7620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15200" y="5257800"/>
              <a:ext cx="1905000" cy="830997"/>
            </a:xfrm>
            <a:prstGeom prst="rect">
              <a:avLst/>
            </a:prstGeom>
            <a:noFill/>
          </p:spPr>
          <p:txBody>
            <a:bodyPr wrap="square" rtlCol="0">
              <a:spAutoFit/>
            </a:bodyPr>
            <a:lstStyle/>
            <a:p>
              <a:r>
                <a:rPr lang="en-US" sz="2400" dirty="0" smtClean="0">
                  <a:solidFill>
                    <a:srgbClr val="FF0000"/>
                  </a:solidFill>
                </a:rPr>
                <a:t>The link of the linked list</a:t>
              </a:r>
              <a:endParaRPr lang="en-US" sz="2400" dirty="0">
                <a:solidFill>
                  <a:srgbClr val="FF0000"/>
                </a:solidFill>
              </a:endParaRPr>
            </a:p>
          </p:txBody>
        </p:sp>
      </p:grpSp>
    </p:spTree>
    <p:extLst>
      <p:ext uri="{BB962C8B-B14F-4D97-AF65-F5344CB8AC3E}">
        <p14:creationId xmlns:p14="http://schemas.microsoft.com/office/powerpoint/2010/main" val="78036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Simplify Code with </a:t>
            </a:r>
            <a:r>
              <a:rPr lang="en-US" sz="4200" dirty="0" err="1" smtClean="0">
                <a:solidFill>
                  <a:schemeClr val="accent1"/>
                </a:solidFill>
                <a:latin typeface="Courier New" pitchFamily="49" charset="0"/>
                <a:cs typeface="Courier New" pitchFamily="49" charset="0"/>
              </a:rPr>
              <a:t>typedef</a:t>
            </a:r>
            <a:endParaRPr lang="en-US" sz="4200" dirty="0">
              <a:solidFill>
                <a:schemeClr val="accent1"/>
              </a:solidFill>
              <a:latin typeface="Courier New" pitchFamily="49" charset="0"/>
              <a:cs typeface="Courier New" pitchFamily="49" charset="0"/>
            </a:endParaRP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It gets annoying to type out </a:t>
            </a:r>
            <a:r>
              <a:rPr lang="en-US" sz="3000" dirty="0" err="1" smtClean="0">
                <a:latin typeface="Courier New" pitchFamily="49" charset="0"/>
                <a:cs typeface="Courier New" pitchFamily="49" charset="0"/>
              </a:rPr>
              <a:t>struct</a:t>
            </a:r>
            <a:r>
              <a:rPr lang="en-US" dirty="0" smtClean="0">
                <a:latin typeface="+mj-lt"/>
                <a:cs typeface="Courier New" pitchFamily="49" charset="0"/>
              </a:rPr>
              <a:t> </a:t>
            </a:r>
            <a:r>
              <a:rPr lang="en-US" sz="3000" dirty="0" err="1" smtClean="0">
                <a:latin typeface="Courier New" pitchFamily="49" charset="0"/>
                <a:cs typeface="Courier New" pitchFamily="49" charset="0"/>
              </a:rPr>
              <a:t>ListNode</a:t>
            </a:r>
            <a:r>
              <a:rPr lang="en-US" dirty="0" smtClean="0"/>
              <a:t> over and over again</a:t>
            </a:r>
          </a:p>
          <a:p>
            <a:pPr lvl="1"/>
            <a:r>
              <a:rPr lang="en-US" dirty="0" smtClean="0"/>
              <a:t>Define new variable type for </a:t>
            </a:r>
            <a:r>
              <a:rPr lang="en-US" dirty="0" err="1" smtClean="0"/>
              <a:t>struct</a:t>
            </a:r>
            <a:r>
              <a:rPr lang="en-US" dirty="0" smtClean="0"/>
              <a:t>:</a:t>
            </a:r>
          </a:p>
          <a:p>
            <a:pPr marL="0" indent="0">
              <a:spcBef>
                <a:spcPts val="1200"/>
              </a:spcBef>
              <a:buNone/>
              <a:tabLst>
                <a:tab pos="457200" algn="l"/>
                <a:tab pos="5029200" algn="l"/>
              </a:tabLst>
            </a:pPr>
            <a:r>
              <a:rPr lang="en-US" sz="2000" dirty="0" smtClean="0"/>
              <a:t>	Method 1:</a:t>
            </a:r>
            <a:r>
              <a:rPr lang="en-US" sz="2000" dirty="0"/>
              <a:t>	</a:t>
            </a:r>
            <a:r>
              <a:rPr lang="en-US" sz="2000" dirty="0" smtClean="0"/>
              <a:t>Method 2:</a:t>
            </a:r>
          </a:p>
          <a:p>
            <a:endParaRPr lang="en-US" dirty="0"/>
          </a:p>
          <a:p>
            <a:endParaRPr lang="en-US" dirty="0" smtClean="0"/>
          </a:p>
          <a:p>
            <a:pPr>
              <a:spcBef>
                <a:spcPts val="3000"/>
              </a:spcBef>
            </a:pPr>
            <a:r>
              <a:rPr lang="en-US" dirty="0" smtClean="0"/>
              <a:t>Can further rename pointers:</a:t>
            </a:r>
          </a:p>
          <a:p>
            <a:pPr>
              <a:lnSpc>
                <a:spcPct val="90000"/>
              </a:lnSpc>
              <a:spcBef>
                <a:spcPts val="1200"/>
              </a:spcBef>
              <a:buSzTx/>
              <a:buFontTx/>
              <a:buNone/>
            </a:pPr>
            <a:r>
              <a:rPr lang="en-US" sz="2000" dirty="0" smtClean="0">
                <a:latin typeface="Courier New" charset="0"/>
              </a:rPr>
              <a:t>	  </a:t>
            </a:r>
            <a:r>
              <a:rPr lang="en-US" sz="2000" dirty="0" err="1" smtClean="0">
                <a:latin typeface="Courier New" charset="0"/>
              </a:rPr>
              <a:t>typedef</a:t>
            </a:r>
            <a:r>
              <a:rPr lang="en-US" sz="2000" dirty="0" smtClean="0">
                <a:latin typeface="Courier New" charset="0"/>
              </a:rPr>
              <a:t> </a:t>
            </a:r>
            <a:r>
              <a:rPr lang="en-US" sz="2000" dirty="0" err="1" smtClean="0">
                <a:latin typeface="Courier New" charset="0"/>
              </a:rPr>
              <a:t>ListNode</a:t>
            </a:r>
            <a:r>
              <a:rPr lang="en-US" sz="2000" dirty="0" smtClean="0">
                <a:latin typeface="Courier New" charset="0"/>
              </a:rPr>
              <a:t> * List</a:t>
            </a:r>
            <a:r>
              <a:rPr lang="en-US" sz="2000" dirty="0">
                <a:latin typeface="Courier New" charset="0"/>
              </a:rPr>
              <a:t>;</a:t>
            </a:r>
          </a:p>
          <a:p>
            <a:pPr>
              <a:lnSpc>
                <a:spcPct val="90000"/>
              </a:lnSpc>
              <a:spcBef>
                <a:spcPct val="0"/>
              </a:spcBef>
              <a:buSzTx/>
              <a:buFontTx/>
              <a:buNone/>
            </a:pPr>
            <a:r>
              <a:rPr lang="en-US" sz="2000" dirty="0" smtClean="0">
                <a:latin typeface="Courier New" charset="0"/>
              </a:rPr>
              <a:t>	  </a:t>
            </a:r>
            <a:r>
              <a:rPr lang="en-US" sz="2000" dirty="0" err="1" smtClean="0">
                <a:latin typeface="Courier New" charset="0"/>
              </a:rPr>
              <a:t>typedef</a:t>
            </a:r>
            <a:r>
              <a:rPr lang="en-US" sz="2000" dirty="0" smtClean="0">
                <a:latin typeface="Courier New" charset="0"/>
              </a:rPr>
              <a:t> </a:t>
            </a:r>
            <a:r>
              <a:rPr lang="en-US" sz="2000" dirty="0">
                <a:latin typeface="Courier New" charset="0"/>
              </a:rPr>
              <a:t>char </a:t>
            </a:r>
            <a:r>
              <a:rPr lang="en-US" sz="2000" dirty="0" smtClean="0">
                <a:latin typeface="Courier New" charset="0"/>
              </a:rPr>
              <a:t>* String;</a:t>
            </a:r>
            <a:endParaRPr lang="en-US" sz="1800" dirty="0">
              <a:latin typeface="Courier New"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44</a:t>
            </a:fld>
            <a:endParaRPr lang="en-US"/>
          </a:p>
        </p:txBody>
      </p:sp>
      <p:sp>
        <p:nvSpPr>
          <p:cNvPr id="7" name="TextBox 6"/>
          <p:cNvSpPr txBox="1"/>
          <p:nvPr/>
        </p:nvSpPr>
        <p:spPr>
          <a:xfrm>
            <a:off x="914400" y="3551872"/>
            <a:ext cx="4663440" cy="1477328"/>
          </a:xfrm>
          <a:prstGeom prst="rect">
            <a:avLst/>
          </a:prstGeom>
          <a:noFill/>
        </p:spPr>
        <p:txBody>
          <a:bodyPr wrap="square" rtlCol="0">
            <a:spAutoFit/>
          </a:bodyPr>
          <a:lstStyle/>
          <a:p>
            <a:pPr>
              <a:lnSpc>
                <a:spcPct val="90000"/>
              </a:lnSpc>
              <a:spcBef>
                <a:spcPct val="0"/>
              </a:spcBef>
              <a:buSzTx/>
              <a:buFontTx/>
              <a:buNone/>
            </a:pPr>
            <a:r>
              <a:rPr lang="en-US" sz="2000" dirty="0" err="1">
                <a:latin typeface="Courier New" charset="0"/>
              </a:rPr>
              <a:t>struct</a:t>
            </a:r>
            <a:r>
              <a:rPr lang="en-US" sz="2000" dirty="0">
                <a:latin typeface="Courier New" charset="0"/>
              </a:rPr>
              <a:t> Node {</a:t>
            </a:r>
          </a:p>
          <a:p>
            <a:pPr>
              <a:lnSpc>
                <a:spcPct val="90000"/>
              </a:lnSpc>
              <a:spcBef>
                <a:spcPct val="0"/>
              </a:spcBef>
              <a:buSzTx/>
              <a:buFontTx/>
              <a:buNone/>
            </a:pPr>
            <a:r>
              <a:rPr lang="en-US" sz="2000" dirty="0">
                <a:latin typeface="Courier New" charset="0"/>
              </a:rPr>
              <a:t>    char *value;</a:t>
            </a:r>
          </a:p>
          <a:p>
            <a:pPr>
              <a:lnSpc>
                <a:spcPct val="90000"/>
              </a:lnSpc>
              <a:spcBef>
                <a:spcPct val="0"/>
              </a:spcBef>
              <a:buSzTx/>
              <a:buFontTx/>
              <a:buNone/>
            </a:pPr>
            <a:r>
              <a:rPr lang="en-US" sz="2000" dirty="0">
                <a:latin typeface="Courier New" charset="0"/>
              </a:rPr>
              <a:t>    </a:t>
            </a:r>
            <a:r>
              <a:rPr lang="en-US" sz="2000" dirty="0" err="1">
                <a:latin typeface="Courier New" charset="0"/>
              </a:rPr>
              <a:t>struct</a:t>
            </a:r>
            <a:r>
              <a:rPr lang="en-US" sz="2000" dirty="0">
                <a:latin typeface="Courier New" charset="0"/>
              </a:rPr>
              <a:t> Node *next;</a:t>
            </a:r>
            <a:r>
              <a:rPr lang="en-US" sz="2000" dirty="0">
                <a:solidFill>
                  <a:schemeClr val="bg2"/>
                </a:solidFill>
                <a:latin typeface="Courier New" charset="0"/>
              </a:rPr>
              <a:t/>
            </a:r>
            <a:br>
              <a:rPr lang="en-US" sz="2000" dirty="0">
                <a:solidFill>
                  <a:schemeClr val="bg2"/>
                </a:solidFill>
                <a:latin typeface="Courier New" charset="0"/>
              </a:rPr>
            </a:br>
            <a:r>
              <a:rPr lang="en-US" sz="2000" dirty="0">
                <a:latin typeface="Courier New" charset="0"/>
              </a:rPr>
              <a:t>};</a:t>
            </a:r>
          </a:p>
          <a:p>
            <a:pPr>
              <a:lnSpc>
                <a:spcPct val="90000"/>
              </a:lnSpc>
              <a:spcBef>
                <a:spcPct val="0"/>
              </a:spcBef>
              <a:buSzTx/>
              <a:buFontTx/>
              <a:buNone/>
            </a:pPr>
            <a:r>
              <a:rPr lang="en-US" sz="2000" dirty="0" err="1">
                <a:latin typeface="Courier New" charset="0"/>
              </a:rPr>
              <a:t>typedef</a:t>
            </a:r>
            <a:r>
              <a:rPr lang="en-US" sz="2000" dirty="0">
                <a:latin typeface="Courier New" charset="0"/>
              </a:rPr>
              <a:t> </a:t>
            </a:r>
            <a:r>
              <a:rPr lang="en-US" sz="2000" dirty="0" err="1">
                <a:latin typeface="Courier New" charset="0"/>
              </a:rPr>
              <a:t>struct</a:t>
            </a:r>
            <a:r>
              <a:rPr lang="en-US" sz="2000" dirty="0">
                <a:latin typeface="Courier New" charset="0"/>
              </a:rPr>
              <a:t> Node </a:t>
            </a:r>
            <a:r>
              <a:rPr lang="en-US" sz="2000" dirty="0" err="1">
                <a:latin typeface="Courier New" charset="0"/>
              </a:rPr>
              <a:t>ListNode</a:t>
            </a:r>
            <a:r>
              <a:rPr lang="en-US" sz="2000" dirty="0" smtClean="0">
                <a:latin typeface="Courier New" charset="0"/>
              </a:rPr>
              <a:t>;</a:t>
            </a:r>
            <a:endParaRPr lang="en-US" sz="2000" dirty="0"/>
          </a:p>
        </p:txBody>
      </p:sp>
      <p:sp>
        <p:nvSpPr>
          <p:cNvPr id="8" name="TextBox 7"/>
          <p:cNvSpPr txBox="1"/>
          <p:nvPr/>
        </p:nvSpPr>
        <p:spPr>
          <a:xfrm>
            <a:off x="5486400" y="3551872"/>
            <a:ext cx="3570208" cy="1200329"/>
          </a:xfrm>
          <a:prstGeom prst="rect">
            <a:avLst/>
          </a:prstGeom>
          <a:noFill/>
        </p:spPr>
        <p:txBody>
          <a:bodyPr wrap="none" rtlCol="0">
            <a:spAutoFit/>
          </a:bodyPr>
          <a:lstStyle/>
          <a:p>
            <a:pPr>
              <a:lnSpc>
                <a:spcPct val="90000"/>
              </a:lnSpc>
              <a:spcBef>
                <a:spcPct val="0"/>
              </a:spcBef>
              <a:buSzTx/>
              <a:buFontTx/>
              <a:buNone/>
            </a:pPr>
            <a:r>
              <a:rPr lang="en-US" sz="2000" dirty="0" err="1">
                <a:latin typeface="Courier New" charset="0"/>
              </a:rPr>
              <a:t>typedef</a:t>
            </a:r>
            <a:r>
              <a:rPr lang="en-US" sz="2000" dirty="0">
                <a:latin typeface="Courier New" charset="0"/>
              </a:rPr>
              <a:t> </a:t>
            </a:r>
            <a:r>
              <a:rPr lang="en-US" sz="2000" dirty="0" err="1">
                <a:latin typeface="Courier New" charset="0"/>
              </a:rPr>
              <a:t>struct</a:t>
            </a:r>
            <a:r>
              <a:rPr lang="en-US" sz="2000" dirty="0">
                <a:latin typeface="Courier New" charset="0"/>
              </a:rPr>
              <a:t> Node {</a:t>
            </a:r>
          </a:p>
          <a:p>
            <a:pPr>
              <a:lnSpc>
                <a:spcPct val="90000"/>
              </a:lnSpc>
              <a:spcBef>
                <a:spcPct val="0"/>
              </a:spcBef>
              <a:buSzTx/>
              <a:buFontTx/>
              <a:buNone/>
            </a:pPr>
            <a:r>
              <a:rPr lang="en-US" sz="2000" dirty="0">
                <a:latin typeface="Courier New" charset="0"/>
              </a:rPr>
              <a:t>    char *value;</a:t>
            </a:r>
          </a:p>
          <a:p>
            <a:pPr>
              <a:lnSpc>
                <a:spcPct val="90000"/>
              </a:lnSpc>
              <a:spcBef>
                <a:spcPct val="0"/>
              </a:spcBef>
              <a:buSzTx/>
              <a:buFontTx/>
              <a:buNone/>
            </a:pPr>
            <a:r>
              <a:rPr lang="en-US" sz="2000" dirty="0">
                <a:latin typeface="Courier New" charset="0"/>
              </a:rPr>
              <a:t>    </a:t>
            </a:r>
            <a:r>
              <a:rPr lang="en-US" sz="2000" dirty="0" err="1">
                <a:latin typeface="Courier New" charset="0"/>
              </a:rPr>
              <a:t>struct</a:t>
            </a:r>
            <a:r>
              <a:rPr lang="en-US" sz="2000" dirty="0">
                <a:latin typeface="Courier New" charset="0"/>
              </a:rPr>
              <a:t> Node *next</a:t>
            </a:r>
            <a:r>
              <a:rPr lang="en-US" sz="2000" dirty="0" smtClean="0">
                <a:latin typeface="Courier New" charset="0"/>
              </a:rPr>
              <a:t>;</a:t>
            </a:r>
            <a:r>
              <a:rPr lang="en-US" sz="2000" dirty="0">
                <a:latin typeface="Courier New" charset="0"/>
              </a:rPr>
              <a:t/>
            </a:r>
            <a:br>
              <a:rPr lang="en-US" sz="2000" dirty="0">
                <a:latin typeface="Courier New" charset="0"/>
              </a:rPr>
            </a:br>
            <a:r>
              <a:rPr lang="en-US" sz="2000" dirty="0">
                <a:latin typeface="Courier New" charset="0"/>
              </a:rPr>
              <a:t>} </a:t>
            </a:r>
            <a:r>
              <a:rPr lang="en-US" sz="2000" dirty="0" err="1" smtClean="0">
                <a:latin typeface="Courier New" charset="0"/>
              </a:rPr>
              <a:t>ListNode</a:t>
            </a:r>
            <a:r>
              <a:rPr lang="en-US" sz="2000" dirty="0" smtClean="0">
                <a:latin typeface="Courier New" charset="0"/>
              </a:rPr>
              <a:t>;</a:t>
            </a:r>
            <a:endParaRPr lang="en-US" sz="2000" dirty="0">
              <a:latin typeface="Courier New" charset="0"/>
            </a:endParaRPr>
          </a:p>
        </p:txBody>
      </p:sp>
      <p:cxnSp>
        <p:nvCxnSpPr>
          <p:cNvPr id="10" name="Straight Connector 9"/>
          <p:cNvCxnSpPr/>
          <p:nvPr/>
        </p:nvCxnSpPr>
        <p:spPr>
          <a:xfrm>
            <a:off x="5486400" y="3276600"/>
            <a:ext cx="0" cy="175260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4953000" y="5715000"/>
            <a:ext cx="4103608" cy="654025"/>
            <a:chOff x="4953000" y="5715000"/>
            <a:chExt cx="4103608" cy="654025"/>
          </a:xfrm>
        </p:grpSpPr>
        <p:cxnSp>
          <p:nvCxnSpPr>
            <p:cNvPr id="12" name="Straight Arrow Connector 11"/>
            <p:cNvCxnSpPr/>
            <p:nvPr/>
          </p:nvCxnSpPr>
          <p:spPr>
            <a:xfrm>
              <a:off x="4953000" y="5907024"/>
              <a:ext cx="9144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953000" y="6181344"/>
              <a:ext cx="9144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867400" y="5715000"/>
              <a:ext cx="3189208" cy="654025"/>
            </a:xfrm>
            <a:prstGeom prst="rect">
              <a:avLst/>
            </a:prstGeom>
            <a:noFill/>
          </p:spPr>
          <p:txBody>
            <a:bodyPr wrap="square" rtlCol="0">
              <a:spAutoFit/>
            </a:bodyPr>
            <a:lstStyle/>
            <a:p>
              <a:pPr>
                <a:lnSpc>
                  <a:spcPct val="90000"/>
                </a:lnSpc>
              </a:pPr>
              <a:r>
                <a:rPr lang="en-US" sz="2000" dirty="0" smtClean="0">
                  <a:latin typeface="Courier New" pitchFamily="49" charset="0"/>
                  <a:cs typeface="Courier New" pitchFamily="49" charset="0"/>
                </a:rPr>
                <a:t>List </a:t>
              </a:r>
              <a:r>
                <a:rPr lang="en-US" sz="2000" dirty="0" err="1" smtClean="0">
                  <a:latin typeface="Courier New" pitchFamily="49" charset="0"/>
                  <a:cs typeface="Courier New" pitchFamily="49" charset="0"/>
                </a:rPr>
                <a:t>myLinkedList</a:t>
              </a:r>
              <a:r>
                <a:rPr lang="en-US" sz="2000" dirty="0" smtClean="0">
                  <a:latin typeface="Courier New" pitchFamily="49" charset="0"/>
                  <a:cs typeface="Courier New" pitchFamily="49" charset="0"/>
                </a:rPr>
                <a:t>;</a:t>
              </a:r>
            </a:p>
            <a:p>
              <a:pPr>
                <a:lnSpc>
                  <a:spcPct val="90000"/>
                </a:lnSpc>
              </a:pPr>
              <a:r>
                <a:rPr lang="en-US" sz="2000" dirty="0" smtClean="0">
                  <a:latin typeface="Courier New" pitchFamily="49" charset="0"/>
                  <a:cs typeface="Courier New" pitchFamily="49" charset="0"/>
                </a:rPr>
                <a:t>String value;</a:t>
              </a:r>
              <a:endParaRPr lang="en-US" sz="2000" dirty="0">
                <a:latin typeface="Courier New" pitchFamily="49" charset="0"/>
                <a:cs typeface="Courier New" pitchFamily="49" charset="0"/>
              </a:endParaRPr>
            </a:p>
          </p:txBody>
        </p:sp>
      </p:grpSp>
    </p:spTree>
    <p:extLst>
      <p:ext uri="{BB962C8B-B14F-4D97-AF65-F5344CB8AC3E}">
        <p14:creationId xmlns:p14="http://schemas.microsoft.com/office/powerpoint/2010/main" val="2038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Adding a Node to the List</a:t>
            </a: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dirty="0" smtClean="0"/>
              <a:t>Want functionality as shown:</a:t>
            </a:r>
            <a:endParaRPr lang="en-US" sz="2400" dirty="0" smtClean="0">
              <a:latin typeface="Courier New" charset="0"/>
            </a:endParaRPr>
          </a:p>
          <a:p>
            <a:pPr marL="0" indent="0">
              <a:spcBef>
                <a:spcPts val="1800"/>
              </a:spcBef>
              <a:buNone/>
            </a:pPr>
            <a:r>
              <a:rPr lang="en-US" sz="2400" dirty="0">
                <a:latin typeface="Courier New" charset="0"/>
              </a:rPr>
              <a:t>	</a:t>
            </a:r>
            <a:r>
              <a:rPr lang="en-US" sz="2400" dirty="0" smtClean="0">
                <a:latin typeface="Courier New" charset="0"/>
              </a:rPr>
              <a:t>String </a:t>
            </a:r>
            <a:r>
              <a:rPr lang="en-US" sz="2400" dirty="0">
                <a:latin typeface="Courier New" charset="0"/>
              </a:rPr>
              <a:t>s1 = </a:t>
            </a:r>
            <a:r>
              <a:rPr lang="en-US" sz="2400" dirty="0" smtClean="0">
                <a:latin typeface="Courier New" charset="0"/>
              </a:rPr>
              <a:t>"start", </a:t>
            </a:r>
            <a:r>
              <a:rPr lang="en-US" sz="2400" dirty="0">
                <a:latin typeface="Courier New" charset="0"/>
              </a:rPr>
              <a:t>s2 = </a:t>
            </a:r>
            <a:r>
              <a:rPr lang="en-US" sz="2400" dirty="0" smtClean="0">
                <a:latin typeface="Courier New" charset="0"/>
              </a:rPr>
              <a:t>"middle";</a:t>
            </a:r>
          </a:p>
          <a:p>
            <a:pPr marL="0" indent="0">
              <a:spcBef>
                <a:spcPts val="0"/>
              </a:spcBef>
              <a:buNone/>
            </a:pPr>
            <a:r>
              <a:rPr lang="en-US" sz="2400" dirty="0">
                <a:latin typeface="Courier New" charset="0"/>
              </a:rPr>
              <a:t>	</a:t>
            </a:r>
            <a:r>
              <a:rPr lang="en-US" sz="2400" dirty="0" smtClean="0">
                <a:latin typeface="Courier New" charset="0"/>
              </a:rPr>
              <a:t>String s3 = "end";</a:t>
            </a:r>
            <a:endParaRPr lang="en-US" sz="2400" dirty="0">
              <a:latin typeface="Courier New" charset="0"/>
            </a:endParaRPr>
          </a:p>
          <a:p>
            <a:pPr marL="0" indent="0">
              <a:buNone/>
            </a:pPr>
            <a:r>
              <a:rPr lang="en-US" sz="2400" dirty="0" smtClean="0">
                <a:latin typeface="Courier New" charset="0"/>
              </a:rPr>
              <a:t>	List </a:t>
            </a:r>
            <a:r>
              <a:rPr lang="en-US" sz="2400" dirty="0" err="1">
                <a:latin typeface="Courier New" charset="0"/>
              </a:rPr>
              <a:t>theList</a:t>
            </a:r>
            <a:r>
              <a:rPr lang="en-US" sz="2400" dirty="0">
                <a:latin typeface="Courier New" charset="0"/>
              </a:rPr>
              <a:t> = NULL;</a:t>
            </a:r>
          </a:p>
          <a:p>
            <a:pPr marL="0" indent="0">
              <a:buNone/>
            </a:pPr>
            <a:r>
              <a:rPr lang="en-US" sz="2400" dirty="0" smtClean="0">
                <a:latin typeface="Courier New" charset="0"/>
              </a:rPr>
              <a:t>	</a:t>
            </a:r>
            <a:r>
              <a:rPr lang="en-US" sz="2400" dirty="0" err="1" smtClean="0">
                <a:latin typeface="Courier New" charset="0"/>
              </a:rPr>
              <a:t>theList</a:t>
            </a:r>
            <a:r>
              <a:rPr lang="en-US" sz="2400" dirty="0" smtClean="0">
                <a:latin typeface="Courier New" charset="0"/>
              </a:rPr>
              <a:t> = </a:t>
            </a:r>
            <a:r>
              <a:rPr lang="en-US" sz="2400" dirty="0" err="1" smtClean="0">
                <a:latin typeface="Courier New" charset="0"/>
              </a:rPr>
              <a:t>addNode</a:t>
            </a:r>
            <a:r>
              <a:rPr lang="en-US" sz="2400" dirty="0" smtClean="0">
                <a:latin typeface="Courier New" charset="0"/>
              </a:rPr>
              <a:t>(s3, </a:t>
            </a:r>
            <a:r>
              <a:rPr lang="en-US" sz="2400" dirty="0" err="1" smtClean="0">
                <a:latin typeface="Courier New" charset="0"/>
              </a:rPr>
              <a:t>theList</a:t>
            </a:r>
            <a:r>
              <a:rPr lang="en-US" sz="2400" dirty="0" smtClean="0">
                <a:latin typeface="Courier New" charset="0"/>
              </a:rPr>
              <a:t>);</a:t>
            </a:r>
          </a:p>
          <a:p>
            <a:pPr marL="0" indent="0">
              <a:buNone/>
            </a:pPr>
            <a:r>
              <a:rPr lang="en-US" sz="2400" dirty="0" smtClean="0">
                <a:latin typeface="Courier New" charset="0"/>
              </a:rPr>
              <a:t>	</a:t>
            </a:r>
            <a:r>
              <a:rPr lang="en-US" sz="2400" dirty="0" err="1" smtClean="0">
                <a:latin typeface="Courier New" charset="0"/>
              </a:rPr>
              <a:t>theList</a:t>
            </a:r>
            <a:r>
              <a:rPr lang="en-US" sz="2400" dirty="0" smtClean="0">
                <a:latin typeface="Courier New" charset="0"/>
              </a:rPr>
              <a:t> </a:t>
            </a:r>
            <a:r>
              <a:rPr lang="en-US" sz="2400" dirty="0">
                <a:latin typeface="Courier New" charset="0"/>
              </a:rPr>
              <a:t>= </a:t>
            </a:r>
            <a:r>
              <a:rPr lang="en-US" sz="2400" dirty="0" err="1" smtClean="0">
                <a:latin typeface="Courier New" charset="0"/>
              </a:rPr>
              <a:t>addNode</a:t>
            </a:r>
            <a:r>
              <a:rPr lang="en-US" sz="2400" dirty="0" smtClean="0">
                <a:latin typeface="Courier New" charset="0"/>
              </a:rPr>
              <a:t>(s2</a:t>
            </a:r>
            <a:r>
              <a:rPr lang="en-US" sz="2400" dirty="0">
                <a:latin typeface="Courier New" charset="0"/>
              </a:rPr>
              <a:t>, </a:t>
            </a:r>
            <a:r>
              <a:rPr lang="en-US" sz="2400" dirty="0" err="1">
                <a:latin typeface="Courier New" charset="0"/>
              </a:rPr>
              <a:t>theList</a:t>
            </a:r>
            <a:r>
              <a:rPr lang="en-US" sz="2400" dirty="0">
                <a:latin typeface="Courier New" charset="0"/>
              </a:rPr>
              <a:t>);</a:t>
            </a:r>
          </a:p>
          <a:p>
            <a:pPr marL="0" indent="0">
              <a:buNone/>
            </a:pPr>
            <a:r>
              <a:rPr lang="en-US" sz="2400" dirty="0" smtClean="0">
                <a:latin typeface="Courier New" charset="0"/>
              </a:rPr>
              <a:t>	</a:t>
            </a:r>
            <a:r>
              <a:rPr lang="en-US" sz="2400" dirty="0" err="1" smtClean="0">
                <a:latin typeface="Courier New" charset="0"/>
              </a:rPr>
              <a:t>theList</a:t>
            </a:r>
            <a:r>
              <a:rPr lang="en-US" sz="2400" dirty="0" smtClean="0">
                <a:latin typeface="Courier New" charset="0"/>
              </a:rPr>
              <a:t> </a:t>
            </a:r>
            <a:r>
              <a:rPr lang="en-US" sz="2400" dirty="0">
                <a:latin typeface="Courier New" charset="0"/>
              </a:rPr>
              <a:t>= </a:t>
            </a:r>
            <a:r>
              <a:rPr lang="en-US" sz="2400" dirty="0" err="1" smtClean="0">
                <a:latin typeface="Courier New" charset="0"/>
              </a:rPr>
              <a:t>addNode</a:t>
            </a:r>
            <a:r>
              <a:rPr lang="en-US" sz="2400" dirty="0" smtClean="0">
                <a:latin typeface="Courier New" charset="0"/>
              </a:rPr>
              <a:t>(s1</a:t>
            </a:r>
            <a:r>
              <a:rPr lang="en-US" sz="2400" dirty="0">
                <a:latin typeface="Courier New" charset="0"/>
              </a:rPr>
              <a:t>, </a:t>
            </a:r>
            <a:r>
              <a:rPr lang="en-US" sz="2400" dirty="0" err="1">
                <a:latin typeface="Courier New" charset="0"/>
              </a:rPr>
              <a:t>theList</a:t>
            </a:r>
            <a:r>
              <a:rPr lang="en-US" sz="2400" dirty="0" smtClean="0">
                <a:latin typeface="Courier New" charset="0"/>
              </a:rPr>
              <a:t>);</a:t>
            </a:r>
            <a:endParaRPr lang="en-US" sz="2400" dirty="0">
              <a:latin typeface="Courier New"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45</a:t>
            </a:fld>
            <a:endParaRPr lang="en-US"/>
          </a:p>
        </p:txBody>
      </p:sp>
      <p:grpSp>
        <p:nvGrpSpPr>
          <p:cNvPr id="28" name="Group 27"/>
          <p:cNvGrpSpPr/>
          <p:nvPr/>
        </p:nvGrpSpPr>
        <p:grpSpPr>
          <a:xfrm>
            <a:off x="4038600" y="4840069"/>
            <a:ext cx="4724400" cy="798731"/>
            <a:chOff x="4038600" y="4076700"/>
            <a:chExt cx="4724400" cy="798731"/>
          </a:xfrm>
        </p:grpSpPr>
        <p:cxnSp>
          <p:nvCxnSpPr>
            <p:cNvPr id="8" name="Straight Arrow Connector 7"/>
            <p:cNvCxnSpPr/>
            <p:nvPr/>
          </p:nvCxnSpPr>
          <p:spPr>
            <a:xfrm flipH="1" flipV="1">
              <a:off x="4038600" y="4076700"/>
              <a:ext cx="396949" cy="34290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419600" y="4229100"/>
              <a:ext cx="4343400" cy="646331"/>
            </a:xfrm>
            <a:prstGeom prst="rect">
              <a:avLst/>
            </a:prstGeom>
            <a:noFill/>
          </p:spPr>
          <p:txBody>
            <a:bodyPr wrap="square" rtlCol="0">
              <a:spAutoFit/>
            </a:bodyPr>
            <a:lstStyle/>
            <a:p>
              <a:r>
                <a:rPr lang="en-US" dirty="0" smtClean="0">
                  <a:solidFill>
                    <a:schemeClr val="accent1"/>
                  </a:solidFill>
                </a:rPr>
                <a:t>If you’re more familiar with Lisp/Scheme, you could name this function </a:t>
              </a:r>
              <a:r>
                <a:rPr lang="en-US" dirty="0" smtClean="0">
                  <a:solidFill>
                    <a:schemeClr val="accent1"/>
                  </a:solidFill>
                  <a:latin typeface="Courier New" pitchFamily="49" charset="0"/>
                  <a:cs typeface="Courier New" pitchFamily="49" charset="0"/>
                </a:rPr>
                <a:t>cons</a:t>
              </a:r>
              <a:r>
                <a:rPr lang="en-US" dirty="0" smtClean="0">
                  <a:solidFill>
                    <a:schemeClr val="accent1"/>
                  </a:solidFill>
                </a:rPr>
                <a:t> instead.</a:t>
              </a:r>
              <a:endParaRPr lang="en-US" dirty="0">
                <a:solidFill>
                  <a:schemeClr val="accent1"/>
                </a:solidFill>
              </a:endParaRPr>
            </a:p>
          </p:txBody>
        </p:sp>
      </p:grpSp>
      <p:grpSp>
        <p:nvGrpSpPr>
          <p:cNvPr id="26" name="Group 25"/>
          <p:cNvGrpSpPr/>
          <p:nvPr/>
        </p:nvGrpSpPr>
        <p:grpSpPr>
          <a:xfrm>
            <a:off x="6400800" y="3039070"/>
            <a:ext cx="2667000" cy="923330"/>
            <a:chOff x="6400800" y="2680900"/>
            <a:chExt cx="2667000" cy="923330"/>
          </a:xfrm>
        </p:grpSpPr>
        <p:cxnSp>
          <p:nvCxnSpPr>
            <p:cNvPr id="11" name="Straight Arrow Connector 10"/>
            <p:cNvCxnSpPr/>
            <p:nvPr/>
          </p:nvCxnSpPr>
          <p:spPr>
            <a:xfrm flipV="1">
              <a:off x="6400800" y="2895600"/>
              <a:ext cx="914400" cy="381000"/>
            </a:xfrm>
            <a:prstGeom prst="straightConnector1">
              <a:avLst/>
            </a:prstGeom>
            <a:ln w="254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315200" y="2680900"/>
              <a:ext cx="1752600" cy="923330"/>
            </a:xfrm>
            <a:prstGeom prst="rect">
              <a:avLst/>
            </a:prstGeom>
            <a:noFill/>
          </p:spPr>
          <p:txBody>
            <a:bodyPr wrap="square" rtlCol="0">
              <a:spAutoFit/>
            </a:bodyPr>
            <a:lstStyle/>
            <a:p>
              <a:r>
                <a:rPr lang="en-US" dirty="0" smtClean="0">
                  <a:solidFill>
                    <a:srgbClr val="FF0000"/>
                  </a:solidFill>
                </a:rPr>
                <a:t>Must be able to </a:t>
              </a:r>
            </a:p>
            <a:p>
              <a:r>
                <a:rPr lang="en-US" dirty="0" smtClean="0">
                  <a:solidFill>
                    <a:srgbClr val="FF0000"/>
                  </a:solidFill>
                </a:rPr>
                <a:t>handle a </a:t>
              </a:r>
            </a:p>
            <a:p>
              <a:r>
                <a:rPr lang="en-US" dirty="0" smtClean="0">
                  <a:solidFill>
                    <a:srgbClr val="FF0000"/>
                  </a:solidFill>
                </a:rPr>
                <a:t>NULL input</a:t>
              </a:r>
              <a:endParaRPr lang="en-US" dirty="0">
                <a:solidFill>
                  <a:srgbClr val="FF0000"/>
                </a:solidFill>
              </a:endParaRPr>
            </a:p>
          </p:txBody>
        </p:sp>
      </p:grpSp>
      <p:grpSp>
        <p:nvGrpSpPr>
          <p:cNvPr id="27" name="Group 26"/>
          <p:cNvGrpSpPr/>
          <p:nvPr/>
        </p:nvGrpSpPr>
        <p:grpSpPr>
          <a:xfrm>
            <a:off x="5715000" y="1447800"/>
            <a:ext cx="3467100" cy="990600"/>
            <a:chOff x="5715000" y="1447800"/>
            <a:chExt cx="3467100" cy="990600"/>
          </a:xfrm>
        </p:grpSpPr>
        <p:cxnSp>
          <p:nvCxnSpPr>
            <p:cNvPr id="16" name="Straight Arrow Connector 15"/>
            <p:cNvCxnSpPr/>
            <p:nvPr/>
          </p:nvCxnSpPr>
          <p:spPr>
            <a:xfrm flipH="1">
              <a:off x="6934200" y="1676400"/>
              <a:ext cx="381000" cy="69473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315200" y="1447800"/>
              <a:ext cx="1866900" cy="923330"/>
            </a:xfrm>
            <a:prstGeom prst="rect">
              <a:avLst/>
            </a:prstGeom>
            <a:noFill/>
          </p:spPr>
          <p:txBody>
            <a:bodyPr wrap="square" rtlCol="0">
              <a:spAutoFit/>
            </a:bodyPr>
            <a:lstStyle/>
            <a:p>
              <a:r>
                <a:rPr lang="en-US" dirty="0" smtClean="0">
                  <a:solidFill>
                    <a:srgbClr val="FF0000"/>
                  </a:solidFill>
                </a:rPr>
                <a:t>In what part of </a:t>
              </a:r>
            </a:p>
            <a:p>
              <a:r>
                <a:rPr lang="en-US" dirty="0" smtClean="0">
                  <a:solidFill>
                    <a:srgbClr val="FF0000"/>
                  </a:solidFill>
                </a:rPr>
                <a:t>memory are </a:t>
              </a:r>
            </a:p>
            <a:p>
              <a:r>
                <a:rPr lang="en-US" dirty="0" smtClean="0">
                  <a:solidFill>
                    <a:srgbClr val="FF0000"/>
                  </a:solidFill>
                </a:rPr>
                <a:t>these stored?</a:t>
              </a:r>
              <a:endParaRPr lang="en-US" dirty="0">
                <a:solidFill>
                  <a:srgbClr val="FF0000"/>
                </a:solidFill>
              </a:endParaRPr>
            </a:p>
          </p:txBody>
        </p:sp>
        <p:cxnSp>
          <p:nvCxnSpPr>
            <p:cNvPr id="25" name="Straight Arrow Connector 24"/>
            <p:cNvCxnSpPr/>
            <p:nvPr/>
          </p:nvCxnSpPr>
          <p:spPr>
            <a:xfrm flipH="1">
              <a:off x="5715000" y="1676400"/>
              <a:ext cx="1600200" cy="762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533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Adding a Node to the List</a:t>
            </a:r>
            <a:endParaRPr lang="en-US" dirty="0"/>
          </a:p>
        </p:txBody>
      </p:sp>
      <p:sp>
        <p:nvSpPr>
          <p:cNvPr id="3" name="Content Placeholder 2"/>
          <p:cNvSpPr>
            <a:spLocks noGrp="1"/>
          </p:cNvSpPr>
          <p:nvPr>
            <p:ph idx="1"/>
          </p:nvPr>
        </p:nvSpPr>
        <p:spPr>
          <a:xfrm>
            <a:off x="457200" y="1600200"/>
            <a:ext cx="8229600" cy="3238500"/>
          </a:xfrm>
        </p:spPr>
        <p:txBody>
          <a:bodyPr>
            <a:normAutofit/>
          </a:bodyPr>
          <a:lstStyle/>
          <a:p>
            <a:pPr>
              <a:tabLst>
                <a:tab pos="457200" algn="l"/>
              </a:tabLst>
            </a:pPr>
            <a:r>
              <a:rPr lang="en-US" dirty="0" smtClean="0">
                <a:latin typeface="+mj-lt"/>
              </a:rPr>
              <a:t>Let’s examine the 3</a:t>
            </a:r>
            <a:r>
              <a:rPr lang="en-US" baseline="30000" dirty="0" smtClean="0">
                <a:latin typeface="+mj-lt"/>
              </a:rPr>
              <a:t>rd</a:t>
            </a:r>
            <a:r>
              <a:rPr lang="en-US" dirty="0" smtClean="0">
                <a:latin typeface="+mj-lt"/>
              </a:rPr>
              <a:t> call (</a:t>
            </a:r>
            <a:r>
              <a:rPr lang="en-US" sz="3000" dirty="0" smtClean="0">
                <a:latin typeface="Courier New" charset="0"/>
              </a:rPr>
              <a:t>"start"</a:t>
            </a:r>
            <a:r>
              <a:rPr lang="en-US" dirty="0" smtClean="0">
                <a:latin typeface="+mj-lt"/>
              </a:rPr>
              <a:t>):</a:t>
            </a:r>
          </a:p>
          <a:p>
            <a:pPr marL="0" indent="0">
              <a:spcBef>
                <a:spcPts val="1200"/>
              </a:spcBef>
              <a:buNone/>
              <a:tabLst>
                <a:tab pos="457200" algn="l"/>
              </a:tabLst>
            </a:pPr>
            <a:r>
              <a:rPr lang="en-US" sz="2000" dirty="0" smtClean="0">
                <a:latin typeface="Courier New" charset="0"/>
              </a:rPr>
              <a:t>	List </a:t>
            </a:r>
            <a:r>
              <a:rPr lang="en-US" sz="2000" dirty="0" err="1" smtClean="0">
                <a:latin typeface="Courier New" charset="0"/>
              </a:rPr>
              <a:t>addNode</a:t>
            </a:r>
            <a:r>
              <a:rPr lang="en-US" sz="2000" dirty="0" smtClean="0">
                <a:latin typeface="Courier New" charset="0"/>
              </a:rPr>
              <a:t>(String </a:t>
            </a:r>
            <a:r>
              <a:rPr lang="en-US" sz="2000" dirty="0">
                <a:latin typeface="Courier New" charset="0"/>
              </a:rPr>
              <a:t>s, List list</a:t>
            </a:r>
            <a:r>
              <a:rPr lang="en-US" sz="2000" dirty="0" smtClean="0">
                <a:latin typeface="Courier New" charset="0"/>
              </a:rPr>
              <a:t>) {</a:t>
            </a:r>
            <a:endParaRPr lang="en-US" sz="2000" dirty="0">
              <a:latin typeface="Courier New" charset="0"/>
            </a:endParaRPr>
          </a:p>
          <a:p>
            <a:pPr marL="0" indent="0">
              <a:buNone/>
              <a:tabLst>
                <a:tab pos="457200" algn="l"/>
              </a:tabLst>
            </a:pPr>
            <a:r>
              <a:rPr lang="en-US" sz="2000" dirty="0" smtClean="0">
                <a:latin typeface="Courier New" charset="0"/>
              </a:rPr>
              <a:t>	  List </a:t>
            </a:r>
            <a:r>
              <a:rPr lang="en-US" sz="2000" dirty="0">
                <a:latin typeface="Courier New" charset="0"/>
              </a:rPr>
              <a:t>node = (</a:t>
            </a:r>
            <a:r>
              <a:rPr lang="en-US" sz="2000" dirty="0" smtClean="0">
                <a:latin typeface="Courier New" charset="0"/>
              </a:rPr>
              <a:t>List) </a:t>
            </a:r>
            <a:r>
              <a:rPr lang="en-US" sz="2000" dirty="0" err="1" smtClean="0">
                <a:latin typeface="Courier New" charset="0"/>
              </a:rPr>
              <a:t>malloc</a:t>
            </a:r>
            <a:r>
              <a:rPr lang="en-US" sz="2000" dirty="0" smtClean="0">
                <a:latin typeface="Courier New" charset="0"/>
              </a:rPr>
              <a:t>(</a:t>
            </a:r>
            <a:r>
              <a:rPr lang="en-US" sz="2000" dirty="0" err="1" smtClean="0">
                <a:latin typeface="Courier New" charset="0"/>
              </a:rPr>
              <a:t>sizeof</a:t>
            </a:r>
            <a:r>
              <a:rPr lang="en-US" sz="2000" dirty="0" smtClean="0">
                <a:latin typeface="Courier New" charset="0"/>
              </a:rPr>
              <a:t>(</a:t>
            </a:r>
            <a:r>
              <a:rPr lang="en-US" sz="2000" dirty="0" err="1" smtClean="0">
                <a:latin typeface="Courier New" charset="0"/>
              </a:rPr>
              <a:t>NodeStruct</a:t>
            </a:r>
            <a:r>
              <a:rPr lang="en-US" sz="2000" dirty="0">
                <a:latin typeface="Courier New" charset="0"/>
              </a:rPr>
              <a:t>));</a:t>
            </a:r>
          </a:p>
          <a:p>
            <a:pPr marL="0" indent="0">
              <a:buNone/>
              <a:tabLst>
                <a:tab pos="457200" algn="l"/>
              </a:tabLst>
            </a:pPr>
            <a:r>
              <a:rPr lang="en-US" sz="2000" dirty="0" smtClean="0">
                <a:latin typeface="Courier New" charset="0"/>
              </a:rPr>
              <a:t>	  node-</a:t>
            </a:r>
            <a:r>
              <a:rPr lang="en-US" sz="2000" dirty="0">
                <a:latin typeface="Courier New" charset="0"/>
              </a:rPr>
              <a:t>&gt;value = (String) </a:t>
            </a:r>
            <a:r>
              <a:rPr lang="en-US" sz="2000" dirty="0" err="1" smtClean="0">
                <a:latin typeface="Courier New" charset="0"/>
              </a:rPr>
              <a:t>malloc</a:t>
            </a:r>
            <a:r>
              <a:rPr lang="en-US" sz="2000" dirty="0" smtClean="0">
                <a:latin typeface="Courier New" charset="0"/>
              </a:rPr>
              <a:t> (</a:t>
            </a:r>
            <a:r>
              <a:rPr lang="en-US" sz="2000" dirty="0" err="1" smtClean="0">
                <a:latin typeface="Courier New" charset="0"/>
              </a:rPr>
              <a:t>strlen</a:t>
            </a:r>
            <a:r>
              <a:rPr lang="en-US" sz="2000" dirty="0" smtClean="0">
                <a:latin typeface="Courier New" charset="0"/>
              </a:rPr>
              <a:t>(s</a:t>
            </a:r>
            <a:r>
              <a:rPr lang="en-US" sz="2000" dirty="0">
                <a:latin typeface="Courier New" charset="0"/>
              </a:rPr>
              <a:t>) + 1);</a:t>
            </a:r>
          </a:p>
          <a:p>
            <a:pPr marL="0" indent="0">
              <a:buNone/>
              <a:tabLst>
                <a:tab pos="457200" algn="l"/>
              </a:tabLst>
            </a:pPr>
            <a:r>
              <a:rPr lang="en-US" sz="2000" dirty="0" smtClean="0">
                <a:latin typeface="Courier New" charset="0"/>
              </a:rPr>
              <a:t>	  </a:t>
            </a:r>
            <a:r>
              <a:rPr lang="en-US" sz="2000" dirty="0" err="1" smtClean="0">
                <a:latin typeface="Courier New" charset="0"/>
              </a:rPr>
              <a:t>strcpy</a:t>
            </a:r>
            <a:r>
              <a:rPr lang="en-US" sz="2000" dirty="0" smtClean="0">
                <a:latin typeface="Courier New" charset="0"/>
              </a:rPr>
              <a:t>(node-</a:t>
            </a:r>
            <a:r>
              <a:rPr lang="en-US" sz="2000" dirty="0">
                <a:latin typeface="Courier New" charset="0"/>
              </a:rPr>
              <a:t>&gt;value, s);</a:t>
            </a:r>
          </a:p>
          <a:p>
            <a:pPr marL="0" indent="0">
              <a:buNone/>
              <a:tabLst>
                <a:tab pos="457200" algn="l"/>
              </a:tabLst>
            </a:pPr>
            <a:r>
              <a:rPr lang="en-US" sz="2000" dirty="0" smtClean="0">
                <a:latin typeface="Courier New" charset="0"/>
              </a:rPr>
              <a:t>	  node-</a:t>
            </a:r>
            <a:r>
              <a:rPr lang="en-US" sz="2000" dirty="0">
                <a:latin typeface="Courier New" charset="0"/>
              </a:rPr>
              <a:t>&gt;next = list;</a:t>
            </a:r>
          </a:p>
          <a:p>
            <a:pPr marL="0" indent="0">
              <a:buNone/>
              <a:tabLst>
                <a:tab pos="457200" algn="l"/>
              </a:tabLst>
            </a:pPr>
            <a:r>
              <a:rPr lang="en-US" sz="2000" dirty="0" smtClean="0">
                <a:latin typeface="Courier New" charset="0"/>
              </a:rPr>
              <a:t>	  return </a:t>
            </a:r>
            <a:r>
              <a:rPr lang="en-US" sz="2000" dirty="0">
                <a:latin typeface="Courier New" charset="0"/>
              </a:rPr>
              <a:t>node;</a:t>
            </a:r>
          </a:p>
          <a:p>
            <a:pPr marL="0" indent="0">
              <a:buNone/>
              <a:tabLst>
                <a:tab pos="457200" algn="l"/>
              </a:tabLst>
            </a:pPr>
            <a:r>
              <a:rPr lang="en-US" sz="2000" dirty="0" smtClean="0">
                <a:latin typeface="Courier New" charset="0"/>
              </a:rPr>
              <a:t>	}</a:t>
            </a:r>
            <a:endParaRPr lang="en-US" sz="2000" dirty="0">
              <a:latin typeface="Courier New"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46</a:t>
            </a:fld>
            <a:endParaRPr lang="en-US"/>
          </a:p>
        </p:txBody>
      </p:sp>
      <p:cxnSp>
        <p:nvCxnSpPr>
          <p:cNvPr id="27" name="Straight Arrow Connector 26"/>
          <p:cNvCxnSpPr/>
          <p:nvPr/>
        </p:nvCxnSpPr>
        <p:spPr>
          <a:xfrm>
            <a:off x="424543" y="2798064"/>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24542" y="3182112"/>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24543" y="3538728"/>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24543" y="3904488"/>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24543" y="4270248"/>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7223760" y="5394960"/>
            <a:ext cx="365760" cy="400110"/>
          </a:xfrm>
          <a:prstGeom prst="rect">
            <a:avLst/>
          </a:prstGeom>
          <a:noFill/>
        </p:spPr>
        <p:txBody>
          <a:bodyPr wrap="none" rtlCol="0">
            <a:spAutoFit/>
          </a:bodyPr>
          <a:lstStyle/>
          <a:p>
            <a:pPr algn="r"/>
            <a:r>
              <a:rPr lang="en-US" sz="2000" b="1" dirty="0" smtClean="0"/>
              <a:t>s:</a:t>
            </a:r>
            <a:endParaRPr lang="en-US" sz="2000" b="1" dirty="0"/>
          </a:p>
        </p:txBody>
      </p:sp>
      <p:sp>
        <p:nvSpPr>
          <p:cNvPr id="33" name="TextBox 32"/>
          <p:cNvSpPr txBox="1"/>
          <p:nvPr/>
        </p:nvSpPr>
        <p:spPr>
          <a:xfrm>
            <a:off x="3505200" y="5394960"/>
            <a:ext cx="640080" cy="400110"/>
          </a:xfrm>
          <a:prstGeom prst="rect">
            <a:avLst/>
          </a:prstGeom>
          <a:noFill/>
        </p:spPr>
        <p:txBody>
          <a:bodyPr wrap="square" rtlCol="0">
            <a:spAutoFit/>
          </a:bodyPr>
          <a:lstStyle/>
          <a:p>
            <a:pPr algn="r"/>
            <a:r>
              <a:rPr lang="en-US" sz="2000" b="1" dirty="0"/>
              <a:t>l</a:t>
            </a:r>
            <a:r>
              <a:rPr lang="en-US" sz="2000" b="1" dirty="0" smtClean="0"/>
              <a:t>ist:</a:t>
            </a:r>
            <a:endParaRPr lang="en-US" sz="2000" b="1" dirty="0"/>
          </a:p>
        </p:txBody>
      </p:sp>
      <p:grpSp>
        <p:nvGrpSpPr>
          <p:cNvPr id="68" name="Group 67"/>
          <p:cNvGrpSpPr/>
          <p:nvPr/>
        </p:nvGrpSpPr>
        <p:grpSpPr>
          <a:xfrm>
            <a:off x="777240" y="5394960"/>
            <a:ext cx="1280160" cy="548640"/>
            <a:chOff x="777240" y="4937760"/>
            <a:chExt cx="1280160" cy="548640"/>
          </a:xfrm>
        </p:grpSpPr>
        <p:sp>
          <p:nvSpPr>
            <p:cNvPr id="34" name="TextBox 33"/>
            <p:cNvSpPr txBox="1"/>
            <p:nvPr/>
          </p:nvSpPr>
          <p:spPr>
            <a:xfrm>
              <a:off x="777240" y="4937760"/>
              <a:ext cx="822960" cy="400110"/>
            </a:xfrm>
            <a:prstGeom prst="rect">
              <a:avLst/>
            </a:prstGeom>
            <a:noFill/>
          </p:spPr>
          <p:txBody>
            <a:bodyPr wrap="square" rtlCol="0">
              <a:spAutoFit/>
            </a:bodyPr>
            <a:lstStyle/>
            <a:p>
              <a:pPr algn="r"/>
              <a:r>
                <a:rPr lang="en-US" sz="2000" b="1" dirty="0" smtClean="0"/>
                <a:t>node:</a:t>
              </a:r>
              <a:endParaRPr lang="en-US" sz="2000" b="1" dirty="0"/>
            </a:p>
          </p:txBody>
        </p:sp>
        <p:sp>
          <p:nvSpPr>
            <p:cNvPr id="35" name="Rectangle 34"/>
            <p:cNvSpPr/>
            <p:nvPr/>
          </p:nvSpPr>
          <p:spPr>
            <a:xfrm>
              <a:off x="16002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p:cNvSpPr/>
          <p:nvPr/>
        </p:nvSpPr>
        <p:spPr>
          <a:xfrm>
            <a:off x="414528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758952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5212080" y="5486400"/>
            <a:ext cx="457200" cy="914400"/>
            <a:chOff x="2514600" y="5029200"/>
            <a:chExt cx="457200" cy="914400"/>
          </a:xfrm>
        </p:grpSpPr>
        <p:sp>
          <p:nvSpPr>
            <p:cNvPr id="43" name="Rectangle 42"/>
            <p:cNvSpPr/>
            <p:nvPr/>
          </p:nvSpPr>
          <p:spPr>
            <a:xfrm>
              <a:off x="25146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51460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p:cNvGrpSpPr/>
          <p:nvPr/>
        </p:nvGrpSpPr>
        <p:grpSpPr>
          <a:xfrm>
            <a:off x="6228547" y="5486400"/>
            <a:ext cx="457200" cy="914400"/>
            <a:chOff x="2514600" y="5029200"/>
            <a:chExt cx="457200" cy="914400"/>
          </a:xfrm>
        </p:grpSpPr>
        <p:sp>
          <p:nvSpPr>
            <p:cNvPr id="46" name="Rectangle 45"/>
            <p:cNvSpPr/>
            <p:nvPr/>
          </p:nvSpPr>
          <p:spPr>
            <a:xfrm>
              <a:off x="25146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51460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NULL</a:t>
              </a:r>
              <a:endParaRPr lang="en-US" sz="1400" dirty="0">
                <a:solidFill>
                  <a:schemeClr val="tx1"/>
                </a:solidFill>
              </a:endParaRPr>
            </a:p>
          </p:txBody>
        </p:sp>
      </p:grpSp>
      <p:grpSp>
        <p:nvGrpSpPr>
          <p:cNvPr id="57" name="Group 56"/>
          <p:cNvGrpSpPr/>
          <p:nvPr/>
        </p:nvGrpSpPr>
        <p:grpSpPr>
          <a:xfrm>
            <a:off x="7187177" y="4663440"/>
            <a:ext cx="1261884" cy="1051560"/>
            <a:chOff x="7187177" y="4206240"/>
            <a:chExt cx="1261884" cy="1051560"/>
          </a:xfrm>
        </p:grpSpPr>
        <p:cxnSp>
          <p:nvCxnSpPr>
            <p:cNvPr id="49" name="Straight Arrow Connector 48"/>
            <p:cNvCxnSpPr/>
            <p:nvPr/>
          </p:nvCxnSpPr>
          <p:spPr>
            <a:xfrm flipV="1">
              <a:off x="7818120" y="461772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187177" y="4206240"/>
              <a:ext cx="1261884"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start</a:t>
              </a:r>
              <a:r>
                <a:rPr lang="en-US" sz="2000" dirty="0" smtClean="0">
                  <a:latin typeface="Courier New" charset="0"/>
                </a:rPr>
                <a:t>"</a:t>
              </a:r>
              <a:endParaRPr lang="en-US" sz="2000" dirty="0">
                <a:latin typeface="Courier New" pitchFamily="49" charset="0"/>
                <a:cs typeface="Courier New" pitchFamily="49" charset="0"/>
              </a:endParaRPr>
            </a:p>
          </p:txBody>
        </p:sp>
      </p:grpSp>
      <p:grpSp>
        <p:nvGrpSpPr>
          <p:cNvPr id="58" name="Group 57"/>
          <p:cNvGrpSpPr/>
          <p:nvPr/>
        </p:nvGrpSpPr>
        <p:grpSpPr>
          <a:xfrm>
            <a:off x="4732794" y="4663440"/>
            <a:ext cx="1415772" cy="1051560"/>
            <a:chOff x="4732794" y="4206240"/>
            <a:chExt cx="1415772" cy="1051560"/>
          </a:xfrm>
        </p:grpSpPr>
        <p:cxnSp>
          <p:nvCxnSpPr>
            <p:cNvPr id="51" name="Straight Arrow Connector 50"/>
            <p:cNvCxnSpPr/>
            <p:nvPr/>
          </p:nvCxnSpPr>
          <p:spPr>
            <a:xfrm flipV="1">
              <a:off x="5440680" y="461772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732794" y="4206240"/>
              <a:ext cx="1415772"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middle</a:t>
              </a:r>
              <a:r>
                <a:rPr lang="en-US" sz="2000" dirty="0" smtClean="0">
                  <a:latin typeface="Courier New" charset="0"/>
                </a:rPr>
                <a:t>"</a:t>
              </a:r>
              <a:endParaRPr lang="en-US" sz="2000" dirty="0">
                <a:latin typeface="Courier New" pitchFamily="49" charset="0"/>
                <a:cs typeface="Courier New" pitchFamily="49" charset="0"/>
              </a:endParaRPr>
            </a:p>
          </p:txBody>
        </p:sp>
      </p:grpSp>
      <p:cxnSp>
        <p:nvCxnSpPr>
          <p:cNvPr id="53" name="Straight Arrow Connector 52"/>
          <p:cNvCxnSpPr>
            <a:endCxn id="46" idx="1"/>
          </p:cNvCxnSpPr>
          <p:nvPr/>
        </p:nvCxnSpPr>
        <p:spPr>
          <a:xfrm flipV="1">
            <a:off x="5410200" y="5715000"/>
            <a:ext cx="818347" cy="47244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43" idx="1"/>
          </p:cNvCxnSpPr>
          <p:nvPr/>
        </p:nvCxnSpPr>
        <p:spPr>
          <a:xfrm>
            <a:off x="4378399" y="5711190"/>
            <a:ext cx="833681" cy="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59" name="Group 58"/>
          <p:cNvGrpSpPr/>
          <p:nvPr/>
        </p:nvGrpSpPr>
        <p:grpSpPr>
          <a:xfrm>
            <a:off x="5980093" y="4671060"/>
            <a:ext cx="954107" cy="1051560"/>
            <a:chOff x="4963626" y="4206240"/>
            <a:chExt cx="954107" cy="1051560"/>
          </a:xfrm>
        </p:grpSpPr>
        <p:cxnSp>
          <p:nvCxnSpPr>
            <p:cNvPr id="60" name="Straight Arrow Connector 59"/>
            <p:cNvCxnSpPr/>
            <p:nvPr/>
          </p:nvCxnSpPr>
          <p:spPr>
            <a:xfrm flipV="1">
              <a:off x="5440680" y="461772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4963626" y="4206240"/>
              <a:ext cx="954107"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end</a:t>
              </a:r>
              <a:r>
                <a:rPr lang="en-US" sz="2000" dirty="0" smtClean="0">
                  <a:latin typeface="Courier New" charset="0"/>
                </a:rPr>
                <a:t>"</a:t>
              </a:r>
              <a:endParaRPr lang="en-US" sz="2000" dirty="0">
                <a:latin typeface="Courier New" pitchFamily="49" charset="0"/>
                <a:cs typeface="Courier New" pitchFamily="49" charset="0"/>
              </a:endParaRPr>
            </a:p>
          </p:txBody>
        </p:sp>
      </p:grpSp>
      <p:grpSp>
        <p:nvGrpSpPr>
          <p:cNvPr id="41" name="Group 40"/>
          <p:cNvGrpSpPr/>
          <p:nvPr/>
        </p:nvGrpSpPr>
        <p:grpSpPr>
          <a:xfrm>
            <a:off x="2667000" y="5486400"/>
            <a:ext cx="457200" cy="914400"/>
            <a:chOff x="2514600" y="5029200"/>
            <a:chExt cx="457200" cy="914400"/>
          </a:xfrm>
        </p:grpSpPr>
        <p:sp>
          <p:nvSpPr>
            <p:cNvPr id="38" name="Rectangle 37"/>
            <p:cNvSpPr/>
            <p:nvPr/>
          </p:nvSpPr>
          <p:spPr>
            <a:xfrm>
              <a:off x="25146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51460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67" name="Straight Arrow Connector 66"/>
          <p:cNvCxnSpPr/>
          <p:nvPr/>
        </p:nvCxnSpPr>
        <p:spPr>
          <a:xfrm flipV="1">
            <a:off x="1828800" y="5707380"/>
            <a:ext cx="845820" cy="762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667000" y="5486400"/>
            <a:ext cx="457200" cy="457200"/>
          </a:xfrm>
          <a:prstGeom prst="rect">
            <a:avLst/>
          </a:prstGeom>
          <a:noFill/>
        </p:spPr>
        <p:txBody>
          <a:bodyPr wrap="square" lIns="0" tIns="91440" rIns="0" bIns="0" rtlCol="0">
            <a:noAutofit/>
          </a:bodyPr>
          <a:lstStyle/>
          <a:p>
            <a:pPr algn="ctr"/>
            <a:r>
              <a:rPr lang="en-US" dirty="0" smtClean="0"/>
              <a:t>?</a:t>
            </a:r>
            <a:endParaRPr lang="en-US" dirty="0"/>
          </a:p>
        </p:txBody>
      </p:sp>
      <p:sp>
        <p:nvSpPr>
          <p:cNvPr id="71" name="TextBox 70"/>
          <p:cNvSpPr txBox="1"/>
          <p:nvPr/>
        </p:nvSpPr>
        <p:spPr>
          <a:xfrm>
            <a:off x="2667000" y="5936512"/>
            <a:ext cx="457200" cy="457200"/>
          </a:xfrm>
          <a:prstGeom prst="rect">
            <a:avLst/>
          </a:prstGeom>
          <a:noFill/>
        </p:spPr>
        <p:txBody>
          <a:bodyPr wrap="square" lIns="0" tIns="91440" rIns="0" bIns="0" rtlCol="0">
            <a:noAutofit/>
          </a:bodyPr>
          <a:lstStyle/>
          <a:p>
            <a:pPr algn="ctr"/>
            <a:r>
              <a:rPr lang="en-US" dirty="0" smtClean="0"/>
              <a:t>?</a:t>
            </a:r>
            <a:endParaRPr lang="en-US" dirty="0"/>
          </a:p>
        </p:txBody>
      </p:sp>
      <p:cxnSp>
        <p:nvCxnSpPr>
          <p:cNvPr id="74" name="Straight Arrow Connector 73"/>
          <p:cNvCxnSpPr/>
          <p:nvPr/>
        </p:nvCxnSpPr>
        <p:spPr>
          <a:xfrm flipV="1">
            <a:off x="2895600" y="506730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572434" y="4655820"/>
            <a:ext cx="646331" cy="400110"/>
          </a:xfrm>
          <a:prstGeom prst="rect">
            <a:avLst/>
          </a:prstGeom>
          <a:noFill/>
        </p:spPr>
        <p:txBody>
          <a:bodyPr wrap="none" rtlCol="0">
            <a:spAutoFit/>
          </a:bodyPr>
          <a:lstStyle/>
          <a:p>
            <a:pPr algn="ct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
        <p:nvSpPr>
          <p:cNvPr id="76" name="TextBox 75"/>
          <p:cNvSpPr txBox="1"/>
          <p:nvPr/>
        </p:nvSpPr>
        <p:spPr>
          <a:xfrm>
            <a:off x="2264657" y="4648200"/>
            <a:ext cx="1261884"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start</a:t>
            </a:r>
            <a:r>
              <a:rPr lang="en-US" sz="2000" dirty="0" smtClean="0">
                <a:latin typeface="Courier New" charset="0"/>
              </a:rPr>
              <a:t>"</a:t>
            </a:r>
            <a:endParaRPr lang="en-US" sz="2000" dirty="0">
              <a:latin typeface="Courier New" pitchFamily="49" charset="0"/>
              <a:cs typeface="Courier New" pitchFamily="49" charset="0"/>
            </a:endParaRPr>
          </a:p>
        </p:txBody>
      </p:sp>
      <p:cxnSp>
        <p:nvCxnSpPr>
          <p:cNvPr id="80" name="Elbow Connector 79"/>
          <p:cNvCxnSpPr>
            <a:endCxn id="43" idx="1"/>
          </p:cNvCxnSpPr>
          <p:nvPr/>
        </p:nvCxnSpPr>
        <p:spPr>
          <a:xfrm flipV="1">
            <a:off x="2895599" y="5715000"/>
            <a:ext cx="2316481" cy="450112"/>
          </a:xfrm>
          <a:prstGeom prst="bentConnector3">
            <a:avLst>
              <a:gd name="adj1" fmla="val 86261"/>
            </a:avLst>
          </a:prstGeom>
          <a:ln w="38100" cap="rnd">
            <a:solidFill>
              <a:schemeClr val="accent1"/>
            </a:solidFill>
            <a:bevel/>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endCxn id="38" idx="3"/>
          </p:cNvCxnSpPr>
          <p:nvPr/>
        </p:nvCxnSpPr>
        <p:spPr>
          <a:xfrm flipH="1">
            <a:off x="3124200" y="5707380"/>
            <a:ext cx="1254199" cy="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95" name="Group 94"/>
          <p:cNvGrpSpPr/>
          <p:nvPr/>
        </p:nvGrpSpPr>
        <p:grpSpPr>
          <a:xfrm>
            <a:off x="5593080" y="3276600"/>
            <a:ext cx="2331720" cy="798731"/>
            <a:chOff x="5593080" y="3276600"/>
            <a:chExt cx="2331720" cy="798731"/>
          </a:xfrm>
        </p:grpSpPr>
        <p:cxnSp>
          <p:nvCxnSpPr>
            <p:cNvPr id="91" name="Straight Arrow Connector 90"/>
            <p:cNvCxnSpPr/>
            <p:nvPr/>
          </p:nvCxnSpPr>
          <p:spPr>
            <a:xfrm flipV="1">
              <a:off x="7589520" y="3276600"/>
              <a:ext cx="335280" cy="3048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593080" y="3429000"/>
              <a:ext cx="2103120" cy="646331"/>
            </a:xfrm>
            <a:prstGeom prst="rect">
              <a:avLst/>
            </a:prstGeom>
            <a:noFill/>
          </p:spPr>
          <p:txBody>
            <a:bodyPr wrap="square" rtlCol="0">
              <a:spAutoFit/>
            </a:bodyPr>
            <a:lstStyle/>
            <a:p>
              <a:r>
                <a:rPr lang="en-US" dirty="0" smtClean="0">
                  <a:solidFill>
                    <a:srgbClr val="FF0000"/>
                  </a:solidFill>
                </a:rPr>
                <a:t>Don’t forget this for the null terminator!</a:t>
              </a:r>
              <a:endParaRPr lang="en-US" dirty="0">
                <a:solidFill>
                  <a:srgbClr val="FF0000"/>
                </a:solidFill>
              </a:endParaRPr>
            </a:p>
          </p:txBody>
        </p:sp>
      </p:grpSp>
    </p:spTree>
    <p:extLst>
      <p:ext uri="{BB962C8B-B14F-4D97-AF65-F5344CB8AC3E}">
        <p14:creationId xmlns:p14="http://schemas.microsoft.com/office/powerpoint/2010/main" val="253352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68"/>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41"/>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0"/>
                                  </p:stCondLst>
                                  <p:childTnLst>
                                    <p:set>
                                      <p:cBhvr>
                                        <p:cTn id="15" dur="1" fill="hold">
                                          <p:stCondLst>
                                            <p:cond delay="0"/>
                                          </p:stCondLst>
                                        </p:cTn>
                                        <p:tgtEl>
                                          <p:spTgt spid="67"/>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27"/>
                                        </p:tgtEl>
                                        <p:attrNameLst>
                                          <p:attrName>style.visibility</p:attrName>
                                        </p:attrNameLst>
                                      </p:cBhvr>
                                      <p:to>
                                        <p:strVal val="hidden"/>
                                      </p:to>
                                    </p:set>
                                  </p:childTnLst>
                                </p:cTn>
                              </p:par>
                            </p:childTnLst>
                          </p:cTn>
                        </p:par>
                        <p:par>
                          <p:cTn id="27" fill="hold">
                            <p:stCondLst>
                              <p:cond delay="0"/>
                            </p:stCondLst>
                            <p:childTnLst>
                              <p:par>
                                <p:cTn id="28" presetID="1" presetClass="entr" presetSubtype="0" fill="hold" grpId="0" nodeType="afterEffect">
                                  <p:stCondLst>
                                    <p:cond delay="1000"/>
                                  </p:stCondLst>
                                  <p:childTnLst>
                                    <p:set>
                                      <p:cBhvr>
                                        <p:cTn id="29" dur="1" fill="hold">
                                          <p:stCondLst>
                                            <p:cond delay="0"/>
                                          </p:stCondLst>
                                        </p:cTn>
                                        <p:tgtEl>
                                          <p:spTgt spid="75"/>
                                        </p:tgtEl>
                                        <p:attrNameLst>
                                          <p:attrName>style.visibility</p:attrName>
                                        </p:attrNameLst>
                                      </p:cBhvr>
                                      <p:to>
                                        <p:strVal val="visible"/>
                                      </p:to>
                                    </p:set>
                                  </p:childTnLst>
                                </p:cTn>
                              </p:par>
                              <p:par>
                                <p:cTn id="30" presetID="1" presetClass="entr" presetSubtype="0" fill="hold" nodeType="withEffect">
                                  <p:stCondLst>
                                    <p:cond delay="1000"/>
                                  </p:stCondLst>
                                  <p:childTnLst>
                                    <p:set>
                                      <p:cBhvr>
                                        <p:cTn id="31" dur="1" fill="hold">
                                          <p:stCondLst>
                                            <p:cond delay="0"/>
                                          </p:stCondLst>
                                        </p:cTn>
                                        <p:tgtEl>
                                          <p:spTgt spid="74"/>
                                        </p:tgtEl>
                                        <p:attrNameLst>
                                          <p:attrName>style.visibility</p:attrName>
                                        </p:attrNameLst>
                                      </p:cBhvr>
                                      <p:to>
                                        <p:strVal val="visible"/>
                                      </p:to>
                                    </p:set>
                                  </p:childTnLst>
                                </p:cTn>
                              </p:par>
                              <p:par>
                                <p:cTn id="32" presetID="1" presetClass="exit" presetSubtype="0" fill="hold" grpId="1" nodeType="withEffect">
                                  <p:stCondLst>
                                    <p:cond delay="1000"/>
                                  </p:stCondLst>
                                  <p:childTnLst>
                                    <p:set>
                                      <p:cBhvr>
                                        <p:cTn id="33" dur="1" fill="hold">
                                          <p:stCondLst>
                                            <p:cond delay="0"/>
                                          </p:stCondLst>
                                        </p:cTn>
                                        <p:tgtEl>
                                          <p:spTgt spid="7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9"/>
                                        </p:tgtEl>
                                        <p:attrNameLst>
                                          <p:attrName>style.visibility</p:attrName>
                                        </p:attrNameLst>
                                      </p:cBhvr>
                                      <p:to>
                                        <p:strVal val="visible"/>
                                      </p:to>
                                    </p:set>
                                  </p:childTnLst>
                                </p:cTn>
                              </p:par>
                              <p:par>
                                <p:cTn id="38" presetID="1" presetClass="exit" presetSubtype="0" fill="hold" nodeType="withEffect">
                                  <p:stCondLst>
                                    <p:cond delay="0"/>
                                  </p:stCondLst>
                                  <p:childTnLst>
                                    <p:set>
                                      <p:cBhvr>
                                        <p:cTn id="39" dur="1" fill="hold">
                                          <p:stCondLst>
                                            <p:cond delay="0"/>
                                          </p:stCondLst>
                                        </p:cTn>
                                        <p:tgtEl>
                                          <p:spTgt spid="28"/>
                                        </p:tgtEl>
                                        <p:attrNameLst>
                                          <p:attrName>style.visibility</p:attrName>
                                        </p:attrNameLst>
                                      </p:cBhvr>
                                      <p:to>
                                        <p:strVal val="hidden"/>
                                      </p:to>
                                    </p:set>
                                  </p:childTnLst>
                                </p:cTn>
                              </p:par>
                            </p:childTnLst>
                          </p:cTn>
                        </p:par>
                        <p:par>
                          <p:cTn id="40" fill="hold">
                            <p:stCondLst>
                              <p:cond delay="0"/>
                            </p:stCondLst>
                            <p:childTnLst>
                              <p:par>
                                <p:cTn id="41" presetID="1" presetClass="entr" presetSubtype="0" fill="hold" grpId="0" nodeType="afterEffect">
                                  <p:stCondLst>
                                    <p:cond delay="1000"/>
                                  </p:stCondLst>
                                  <p:childTnLst>
                                    <p:set>
                                      <p:cBhvr>
                                        <p:cTn id="42" dur="1" fill="hold">
                                          <p:stCondLst>
                                            <p:cond delay="0"/>
                                          </p:stCondLst>
                                        </p:cTn>
                                        <p:tgtEl>
                                          <p:spTgt spid="76"/>
                                        </p:tgtEl>
                                        <p:attrNameLst>
                                          <p:attrName>style.visibility</p:attrName>
                                        </p:attrNameLst>
                                      </p:cBhvr>
                                      <p:to>
                                        <p:strVal val="visible"/>
                                      </p:to>
                                    </p:set>
                                  </p:childTnLst>
                                </p:cTn>
                              </p:par>
                              <p:par>
                                <p:cTn id="43" presetID="1" presetClass="exit" presetSubtype="0" fill="hold" grpId="1" nodeType="withEffect">
                                  <p:stCondLst>
                                    <p:cond delay="1000"/>
                                  </p:stCondLst>
                                  <p:childTnLst>
                                    <p:set>
                                      <p:cBhvr>
                                        <p:cTn id="44" dur="1" fill="hold">
                                          <p:stCondLst>
                                            <p:cond delay="0"/>
                                          </p:stCondLst>
                                        </p:cTn>
                                        <p:tgtEl>
                                          <p:spTgt spid="7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0"/>
                                        </p:tgtEl>
                                        <p:attrNameLst>
                                          <p:attrName>style.visibility</p:attrName>
                                        </p:attrNameLst>
                                      </p:cBhvr>
                                      <p:to>
                                        <p:strVal val="visible"/>
                                      </p:to>
                                    </p:set>
                                  </p:childTnLst>
                                </p:cTn>
                              </p:par>
                              <p:par>
                                <p:cTn id="49" presetID="1" presetClass="exit" presetSubtype="0" fill="hold" nodeType="withEffect">
                                  <p:stCondLst>
                                    <p:cond delay="0"/>
                                  </p:stCondLst>
                                  <p:childTnLst>
                                    <p:set>
                                      <p:cBhvr>
                                        <p:cTn id="50" dur="1" fill="hold">
                                          <p:stCondLst>
                                            <p:cond delay="0"/>
                                          </p:stCondLst>
                                        </p:cTn>
                                        <p:tgtEl>
                                          <p:spTgt spid="29"/>
                                        </p:tgtEl>
                                        <p:attrNameLst>
                                          <p:attrName>style.visibility</p:attrName>
                                        </p:attrNameLst>
                                      </p:cBhvr>
                                      <p:to>
                                        <p:strVal val="hidden"/>
                                      </p:to>
                                    </p:set>
                                  </p:childTnLst>
                                </p:cTn>
                              </p:par>
                            </p:childTnLst>
                          </p:cTn>
                        </p:par>
                        <p:par>
                          <p:cTn id="51" fill="hold">
                            <p:stCondLst>
                              <p:cond delay="0"/>
                            </p:stCondLst>
                            <p:childTnLst>
                              <p:par>
                                <p:cTn id="52" presetID="1" presetClass="entr" presetSubtype="0" fill="hold" nodeType="afterEffect">
                                  <p:stCondLst>
                                    <p:cond delay="1000"/>
                                  </p:stCondLst>
                                  <p:childTnLst>
                                    <p:set>
                                      <p:cBhvr>
                                        <p:cTn id="53" dur="1" fill="hold">
                                          <p:stCondLst>
                                            <p:cond delay="0"/>
                                          </p:stCondLst>
                                        </p:cTn>
                                        <p:tgtEl>
                                          <p:spTgt spid="80"/>
                                        </p:tgtEl>
                                        <p:attrNameLst>
                                          <p:attrName>style.visibility</p:attrName>
                                        </p:attrNameLst>
                                      </p:cBhvr>
                                      <p:to>
                                        <p:strVal val="visible"/>
                                      </p:to>
                                    </p:set>
                                  </p:childTnLst>
                                </p:cTn>
                              </p:par>
                              <p:par>
                                <p:cTn id="54" presetID="1" presetClass="exit" presetSubtype="0" fill="hold" grpId="1" nodeType="withEffect">
                                  <p:stCondLst>
                                    <p:cond delay="1000"/>
                                  </p:stCondLst>
                                  <p:childTnLst>
                                    <p:set>
                                      <p:cBhvr>
                                        <p:cTn id="55" dur="1" fill="hold">
                                          <p:stCondLst>
                                            <p:cond delay="0"/>
                                          </p:stCondLst>
                                        </p:cTn>
                                        <p:tgtEl>
                                          <p:spTgt spid="7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1"/>
                                        </p:tgtEl>
                                        <p:attrNameLst>
                                          <p:attrName>style.visibility</p:attrName>
                                        </p:attrNameLst>
                                      </p:cBhvr>
                                      <p:to>
                                        <p:strVal val="visible"/>
                                      </p:to>
                                    </p:set>
                                  </p:childTnLst>
                                </p:cTn>
                              </p:par>
                              <p:par>
                                <p:cTn id="60" presetID="1" presetClass="exit" presetSubtype="0" fill="hold" nodeType="withEffect">
                                  <p:stCondLst>
                                    <p:cond delay="0"/>
                                  </p:stCondLst>
                                  <p:childTnLst>
                                    <p:set>
                                      <p:cBhvr>
                                        <p:cTn id="61" dur="1" fill="hold">
                                          <p:stCondLst>
                                            <p:cond delay="0"/>
                                          </p:stCondLst>
                                        </p:cTn>
                                        <p:tgtEl>
                                          <p:spTgt spid="30"/>
                                        </p:tgtEl>
                                        <p:attrNameLst>
                                          <p:attrName>style.visibility</p:attrName>
                                        </p:attrNameLst>
                                      </p:cBhvr>
                                      <p:to>
                                        <p:strVal val="hidden"/>
                                      </p:to>
                                    </p:set>
                                  </p:childTnLst>
                                </p:cTn>
                              </p:par>
                            </p:childTnLst>
                          </p:cTn>
                        </p:par>
                        <p:par>
                          <p:cTn id="62" fill="hold">
                            <p:stCondLst>
                              <p:cond delay="0"/>
                            </p:stCondLst>
                            <p:childTnLst>
                              <p:par>
                                <p:cTn id="63" presetID="1" presetClass="exit" presetSubtype="0" fill="hold" nodeType="afterEffect">
                                  <p:stCondLst>
                                    <p:cond delay="1000"/>
                                  </p:stCondLst>
                                  <p:childTnLst>
                                    <p:set>
                                      <p:cBhvr>
                                        <p:cTn id="64" dur="1" fill="hold">
                                          <p:stCondLst>
                                            <p:cond delay="0"/>
                                          </p:stCondLst>
                                        </p:cTn>
                                        <p:tgtEl>
                                          <p:spTgt spid="55"/>
                                        </p:tgtEl>
                                        <p:attrNameLst>
                                          <p:attrName>style.visibility</p:attrName>
                                        </p:attrNameLst>
                                      </p:cBhvr>
                                      <p:to>
                                        <p:strVal val="hidden"/>
                                      </p:to>
                                    </p:set>
                                  </p:childTnLst>
                                </p:cTn>
                              </p:par>
                            </p:childTnLst>
                          </p:cTn>
                        </p:par>
                        <p:par>
                          <p:cTn id="65" fill="hold">
                            <p:stCondLst>
                              <p:cond delay="1000"/>
                            </p:stCondLst>
                            <p:childTnLst>
                              <p:par>
                                <p:cTn id="66" presetID="1" presetClass="entr" presetSubtype="0" fill="hold" nodeType="afterEffect">
                                  <p:stCondLst>
                                    <p:cond delay="0"/>
                                  </p:stCondLst>
                                  <p:childTnLst>
                                    <p:set>
                                      <p:cBhvr>
                                        <p:cTn id="67" dur="1" fill="hold">
                                          <p:stCondLst>
                                            <p:cond delay="0"/>
                                          </p:stCondLst>
                                        </p:cTn>
                                        <p:tgtEl>
                                          <p:spTgt spid="84"/>
                                        </p:tgtEl>
                                        <p:attrNameLst>
                                          <p:attrName>style.visibility</p:attrName>
                                        </p:attrNameLst>
                                      </p:cBhvr>
                                      <p:to>
                                        <p:strVal val="visible"/>
                                      </p:to>
                                    </p:set>
                                  </p:childTnLst>
                                </p:cTn>
                              </p:par>
                            </p:childTnLst>
                          </p:cTn>
                        </p:par>
                        <p:par>
                          <p:cTn id="68" fill="hold">
                            <p:stCondLst>
                              <p:cond delay="1000"/>
                            </p:stCondLst>
                            <p:childTnLst>
                              <p:par>
                                <p:cTn id="69" presetID="1" presetClass="exit" presetSubtype="0" fill="hold" nodeType="afterEffect">
                                  <p:stCondLst>
                                    <p:cond delay="1000"/>
                                  </p:stCondLst>
                                  <p:childTnLst>
                                    <p:set>
                                      <p:cBhvr>
                                        <p:cTn id="70" dur="1" fill="hold">
                                          <p:stCondLst>
                                            <p:cond delay="0"/>
                                          </p:stCondLst>
                                        </p:cTn>
                                        <p:tgtEl>
                                          <p:spTgt spid="68"/>
                                        </p:tgtEl>
                                        <p:attrNameLst>
                                          <p:attrName>style.visibility</p:attrName>
                                        </p:attrNameLst>
                                      </p:cBhvr>
                                      <p:to>
                                        <p:strVal val="hidden"/>
                                      </p:to>
                                    </p:set>
                                  </p:childTnLst>
                                </p:cTn>
                              </p:par>
                              <p:par>
                                <p:cTn id="71" presetID="1" presetClass="exit" presetSubtype="0" fill="hold" nodeType="withEffect">
                                  <p:stCondLst>
                                    <p:cond delay="1000"/>
                                  </p:stCondLst>
                                  <p:childTnLst>
                                    <p:set>
                                      <p:cBhvr>
                                        <p:cTn id="72" dur="1" fill="hold">
                                          <p:stCondLst>
                                            <p:cond delay="0"/>
                                          </p:stCondLst>
                                        </p:cTn>
                                        <p:tgtEl>
                                          <p:spTgt spid="6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0" grpId="1"/>
      <p:bldP spid="71" grpId="0"/>
      <p:bldP spid="71" grpId="1"/>
      <p:bldP spid="75" grpId="0"/>
      <p:bldP spid="75" grpId="1"/>
      <p:bldP spid="7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Removing </a:t>
            </a:r>
            <a:r>
              <a:rPr lang="en-US" dirty="0">
                <a:solidFill>
                  <a:schemeClr val="accent1"/>
                </a:solidFill>
              </a:rPr>
              <a:t>a Node </a:t>
            </a:r>
            <a:r>
              <a:rPr lang="en-US" dirty="0" smtClean="0">
                <a:solidFill>
                  <a:schemeClr val="accent1"/>
                </a:solidFill>
              </a:rPr>
              <a:t>from </a:t>
            </a:r>
            <a:r>
              <a:rPr lang="en-US" dirty="0">
                <a:solidFill>
                  <a:schemeClr val="accent1"/>
                </a:solidFill>
              </a:rPr>
              <a:t>the List</a:t>
            </a:r>
            <a:endParaRPr lang="en-US" dirty="0"/>
          </a:p>
        </p:txBody>
      </p:sp>
      <p:sp>
        <p:nvSpPr>
          <p:cNvPr id="3" name="Content Placeholder 2"/>
          <p:cNvSpPr>
            <a:spLocks noGrp="1"/>
          </p:cNvSpPr>
          <p:nvPr>
            <p:ph idx="1"/>
          </p:nvPr>
        </p:nvSpPr>
        <p:spPr>
          <a:xfrm>
            <a:off x="457200" y="1600200"/>
            <a:ext cx="8229600" cy="2895600"/>
          </a:xfrm>
        </p:spPr>
        <p:txBody>
          <a:bodyPr>
            <a:normAutofit/>
          </a:bodyPr>
          <a:lstStyle/>
          <a:p>
            <a:pPr>
              <a:tabLst>
                <a:tab pos="457200" algn="l"/>
              </a:tabLst>
            </a:pPr>
            <a:r>
              <a:rPr lang="en-US" dirty="0" smtClean="0">
                <a:latin typeface="+mj-lt"/>
              </a:rPr>
              <a:t>Delete/free the first node (</a:t>
            </a:r>
            <a:r>
              <a:rPr lang="en-US" sz="3000" dirty="0" smtClean="0">
                <a:latin typeface="Courier New" charset="0"/>
              </a:rPr>
              <a:t>"start"</a:t>
            </a:r>
            <a:r>
              <a:rPr lang="en-US" dirty="0" smtClean="0">
                <a:latin typeface="+mj-lt"/>
              </a:rPr>
              <a:t>):</a:t>
            </a:r>
          </a:p>
          <a:p>
            <a:pPr marL="0" indent="0">
              <a:spcBef>
                <a:spcPts val="1200"/>
              </a:spcBef>
              <a:buNone/>
              <a:tabLst>
                <a:tab pos="457200" algn="l"/>
              </a:tabLst>
            </a:pPr>
            <a:r>
              <a:rPr lang="en-US" sz="2000" dirty="0" smtClean="0">
                <a:latin typeface="Courier New" charset="0"/>
              </a:rPr>
              <a:t>	List </a:t>
            </a:r>
            <a:r>
              <a:rPr lang="en-US" sz="2000" dirty="0" err="1" smtClean="0">
                <a:latin typeface="Courier New" charset="0"/>
              </a:rPr>
              <a:t>deleteNode</a:t>
            </a:r>
            <a:r>
              <a:rPr lang="en-US" sz="2000" dirty="0" smtClean="0">
                <a:latin typeface="Courier New" charset="0"/>
              </a:rPr>
              <a:t>(List </a:t>
            </a:r>
            <a:r>
              <a:rPr lang="en-US" sz="2000" dirty="0">
                <a:latin typeface="Courier New" charset="0"/>
              </a:rPr>
              <a:t>list</a:t>
            </a:r>
            <a:r>
              <a:rPr lang="en-US" sz="2000" dirty="0" smtClean="0">
                <a:latin typeface="Courier New" charset="0"/>
              </a:rPr>
              <a:t>) {</a:t>
            </a:r>
            <a:endParaRPr lang="en-US" sz="2000" dirty="0">
              <a:latin typeface="Courier New" charset="0"/>
            </a:endParaRPr>
          </a:p>
          <a:p>
            <a:pPr marL="0" indent="0">
              <a:buNone/>
              <a:tabLst>
                <a:tab pos="457200" algn="l"/>
              </a:tabLst>
            </a:pPr>
            <a:r>
              <a:rPr lang="en-US" sz="2000" dirty="0" smtClean="0">
                <a:latin typeface="Courier New" charset="0"/>
              </a:rPr>
              <a:t>	  List temp = list-&gt;next;</a:t>
            </a:r>
          </a:p>
          <a:p>
            <a:pPr marL="0" indent="0">
              <a:buNone/>
              <a:tabLst>
                <a:tab pos="457200" algn="l"/>
              </a:tabLst>
            </a:pPr>
            <a:r>
              <a:rPr lang="en-US" sz="2000" dirty="0">
                <a:latin typeface="Courier New" charset="0"/>
              </a:rPr>
              <a:t>	</a:t>
            </a:r>
            <a:r>
              <a:rPr lang="en-US" sz="2000" dirty="0" smtClean="0">
                <a:latin typeface="Courier New" charset="0"/>
              </a:rPr>
              <a:t>  free(list-&gt;value);</a:t>
            </a:r>
            <a:endParaRPr lang="en-US" sz="2000" dirty="0">
              <a:latin typeface="Courier New" charset="0"/>
            </a:endParaRPr>
          </a:p>
          <a:p>
            <a:pPr marL="0" indent="0">
              <a:buNone/>
              <a:tabLst>
                <a:tab pos="457200" algn="l"/>
              </a:tabLst>
            </a:pPr>
            <a:r>
              <a:rPr lang="en-US" sz="2000" dirty="0" smtClean="0">
                <a:latin typeface="Courier New" charset="0"/>
              </a:rPr>
              <a:t>	  free(list);</a:t>
            </a:r>
          </a:p>
          <a:p>
            <a:pPr marL="0" indent="0">
              <a:buNone/>
              <a:tabLst>
                <a:tab pos="457200" algn="l"/>
              </a:tabLst>
            </a:pPr>
            <a:r>
              <a:rPr lang="en-US" sz="2000" dirty="0" smtClean="0">
                <a:latin typeface="Courier New" charset="0"/>
              </a:rPr>
              <a:t>	  return temp;</a:t>
            </a:r>
            <a:endParaRPr lang="en-US" sz="2000" dirty="0">
              <a:latin typeface="Courier New" charset="0"/>
            </a:endParaRPr>
          </a:p>
          <a:p>
            <a:pPr marL="0" indent="0">
              <a:buNone/>
              <a:tabLst>
                <a:tab pos="457200" algn="l"/>
              </a:tabLst>
            </a:pPr>
            <a:r>
              <a:rPr lang="en-US" sz="2000" dirty="0" smtClean="0">
                <a:latin typeface="Courier New" charset="0"/>
              </a:rPr>
              <a:t>	}</a:t>
            </a:r>
            <a:endParaRPr lang="en-US" sz="2000" dirty="0">
              <a:latin typeface="Courier New"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47</a:t>
            </a:fld>
            <a:endParaRPr lang="en-US"/>
          </a:p>
        </p:txBody>
      </p:sp>
      <p:cxnSp>
        <p:nvCxnSpPr>
          <p:cNvPr id="27" name="Straight Arrow Connector 26"/>
          <p:cNvCxnSpPr/>
          <p:nvPr/>
        </p:nvCxnSpPr>
        <p:spPr>
          <a:xfrm>
            <a:off x="424543" y="2798064"/>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24542" y="3182112"/>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24543" y="3538728"/>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24543" y="3904488"/>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21" name="Group 20"/>
          <p:cNvGrpSpPr/>
          <p:nvPr/>
        </p:nvGrpSpPr>
        <p:grpSpPr>
          <a:xfrm>
            <a:off x="1737360" y="5394960"/>
            <a:ext cx="1097280" cy="548640"/>
            <a:chOff x="1737360" y="5394960"/>
            <a:chExt cx="1097280" cy="548640"/>
          </a:xfrm>
        </p:grpSpPr>
        <p:sp>
          <p:nvSpPr>
            <p:cNvPr id="33" name="TextBox 32"/>
            <p:cNvSpPr txBox="1"/>
            <p:nvPr/>
          </p:nvSpPr>
          <p:spPr>
            <a:xfrm>
              <a:off x="1737360" y="5394960"/>
              <a:ext cx="640080" cy="365760"/>
            </a:xfrm>
            <a:prstGeom prst="rect">
              <a:avLst/>
            </a:prstGeom>
            <a:noFill/>
          </p:spPr>
          <p:txBody>
            <a:bodyPr wrap="square" rtlCol="0">
              <a:spAutoFit/>
            </a:bodyPr>
            <a:lstStyle/>
            <a:p>
              <a:pPr algn="r"/>
              <a:r>
                <a:rPr lang="en-US" sz="2000" b="1" dirty="0"/>
                <a:t>l</a:t>
              </a:r>
              <a:r>
                <a:rPr lang="en-US" sz="2000" b="1" dirty="0" smtClean="0"/>
                <a:t>ist:</a:t>
              </a:r>
              <a:endParaRPr lang="en-US" sz="2000" b="1" dirty="0"/>
            </a:p>
          </p:txBody>
        </p:sp>
        <p:sp>
          <p:nvSpPr>
            <p:cNvPr id="36" name="Rectangle 35"/>
            <p:cNvSpPr/>
            <p:nvPr/>
          </p:nvSpPr>
          <p:spPr>
            <a:xfrm>
              <a:off x="237744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4937760" y="5486400"/>
            <a:ext cx="457200" cy="914400"/>
            <a:chOff x="2514600" y="5029200"/>
            <a:chExt cx="457200" cy="914400"/>
          </a:xfrm>
        </p:grpSpPr>
        <p:sp>
          <p:nvSpPr>
            <p:cNvPr id="43" name="Rectangle 42"/>
            <p:cNvSpPr/>
            <p:nvPr/>
          </p:nvSpPr>
          <p:spPr>
            <a:xfrm>
              <a:off x="25146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51460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p:cNvGrpSpPr/>
          <p:nvPr/>
        </p:nvGrpSpPr>
        <p:grpSpPr>
          <a:xfrm>
            <a:off x="6217920" y="5486400"/>
            <a:ext cx="457200" cy="914400"/>
            <a:chOff x="2514600" y="5029200"/>
            <a:chExt cx="457200" cy="914400"/>
          </a:xfrm>
        </p:grpSpPr>
        <p:sp>
          <p:nvSpPr>
            <p:cNvPr id="46" name="Rectangle 45"/>
            <p:cNvSpPr/>
            <p:nvPr/>
          </p:nvSpPr>
          <p:spPr>
            <a:xfrm>
              <a:off x="25146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51460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smtClean="0">
                  <a:solidFill>
                    <a:schemeClr val="tx1"/>
                  </a:solidFill>
                </a:rPr>
                <a:t>NULL</a:t>
              </a:r>
              <a:endParaRPr lang="en-US" sz="1400" dirty="0">
                <a:solidFill>
                  <a:schemeClr val="tx1"/>
                </a:solidFill>
              </a:endParaRPr>
            </a:p>
          </p:txBody>
        </p:sp>
      </p:grpSp>
      <p:grpSp>
        <p:nvGrpSpPr>
          <p:cNvPr id="12" name="Group 11"/>
          <p:cNvGrpSpPr/>
          <p:nvPr/>
        </p:nvGrpSpPr>
        <p:grpSpPr>
          <a:xfrm>
            <a:off x="4434840" y="4663440"/>
            <a:ext cx="1463040" cy="1051560"/>
            <a:chOff x="4892040" y="4663440"/>
            <a:chExt cx="1463040" cy="1051560"/>
          </a:xfrm>
        </p:grpSpPr>
        <p:cxnSp>
          <p:nvCxnSpPr>
            <p:cNvPr id="51" name="Straight Arrow Connector 50"/>
            <p:cNvCxnSpPr/>
            <p:nvPr/>
          </p:nvCxnSpPr>
          <p:spPr>
            <a:xfrm flipV="1">
              <a:off x="5623560" y="507492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4892040" y="4663440"/>
              <a:ext cx="1463040"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middle</a:t>
              </a:r>
              <a:r>
                <a:rPr lang="en-US" sz="2000" dirty="0" smtClean="0">
                  <a:latin typeface="Courier New" charset="0"/>
                </a:rPr>
                <a:t>"</a:t>
              </a:r>
              <a:endParaRPr lang="en-US" sz="2000" dirty="0">
                <a:latin typeface="Courier New" pitchFamily="49" charset="0"/>
                <a:cs typeface="Courier New" pitchFamily="49" charset="0"/>
              </a:endParaRPr>
            </a:p>
          </p:txBody>
        </p:sp>
      </p:grpSp>
      <p:cxnSp>
        <p:nvCxnSpPr>
          <p:cNvPr id="53" name="Straight Arrow Connector 52"/>
          <p:cNvCxnSpPr>
            <a:endCxn id="46" idx="1"/>
          </p:cNvCxnSpPr>
          <p:nvPr/>
        </p:nvCxnSpPr>
        <p:spPr>
          <a:xfrm flipV="1">
            <a:off x="5166360" y="5715000"/>
            <a:ext cx="1051560" cy="4572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5989320" y="4663440"/>
            <a:ext cx="914400" cy="1059180"/>
            <a:chOff x="6446520" y="4663440"/>
            <a:chExt cx="914400" cy="1059180"/>
          </a:xfrm>
        </p:grpSpPr>
        <p:cxnSp>
          <p:nvCxnSpPr>
            <p:cNvPr id="60" name="Straight Arrow Connector 59"/>
            <p:cNvCxnSpPr/>
            <p:nvPr/>
          </p:nvCxnSpPr>
          <p:spPr>
            <a:xfrm flipV="1">
              <a:off x="6903720" y="508254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6446520" y="4663440"/>
              <a:ext cx="914400"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end</a:t>
              </a:r>
              <a:r>
                <a:rPr lang="en-US" sz="2000" dirty="0" smtClean="0">
                  <a:latin typeface="Courier New" charset="0"/>
                </a:rPr>
                <a:t>"</a:t>
              </a:r>
              <a:endParaRPr lang="en-US" sz="2000" dirty="0">
                <a:latin typeface="Courier New" pitchFamily="49" charset="0"/>
                <a:cs typeface="Courier New" pitchFamily="49" charset="0"/>
              </a:endParaRPr>
            </a:p>
          </p:txBody>
        </p:sp>
      </p:grpSp>
      <p:grpSp>
        <p:nvGrpSpPr>
          <p:cNvPr id="41" name="Group 40"/>
          <p:cNvGrpSpPr/>
          <p:nvPr/>
        </p:nvGrpSpPr>
        <p:grpSpPr>
          <a:xfrm>
            <a:off x="3657600" y="5486400"/>
            <a:ext cx="457200" cy="914400"/>
            <a:chOff x="2514600" y="5029200"/>
            <a:chExt cx="457200" cy="914400"/>
          </a:xfrm>
        </p:grpSpPr>
        <p:sp>
          <p:nvSpPr>
            <p:cNvPr id="38" name="Rectangle 37"/>
            <p:cNvSpPr/>
            <p:nvPr/>
          </p:nvSpPr>
          <p:spPr>
            <a:xfrm>
              <a:off x="2514600" y="50292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514600" y="548640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3200400" y="4663440"/>
            <a:ext cx="1371600" cy="1043940"/>
            <a:chOff x="2560320" y="4663440"/>
            <a:chExt cx="1371600" cy="1043940"/>
          </a:xfrm>
        </p:grpSpPr>
        <p:cxnSp>
          <p:nvCxnSpPr>
            <p:cNvPr id="74" name="Straight Arrow Connector 73"/>
            <p:cNvCxnSpPr/>
            <p:nvPr/>
          </p:nvCxnSpPr>
          <p:spPr>
            <a:xfrm flipV="1">
              <a:off x="3246120" y="5067300"/>
              <a:ext cx="0" cy="64008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60320" y="4663440"/>
              <a:ext cx="1371600" cy="400110"/>
            </a:xfrm>
            <a:prstGeom prst="rect">
              <a:avLst/>
            </a:prstGeom>
            <a:noFill/>
          </p:spPr>
          <p:txBody>
            <a:bodyPr wrap="none" rtlCol="0">
              <a:spAutoFit/>
            </a:bodyPr>
            <a:lstStyle/>
            <a:p>
              <a:pPr algn="ctr"/>
              <a:r>
                <a:rPr lang="en-US" sz="2000" dirty="0" smtClean="0">
                  <a:latin typeface="Courier New" charset="0"/>
                </a:rPr>
                <a:t>"</a:t>
              </a:r>
              <a:r>
                <a:rPr lang="en-US" sz="2000" dirty="0" smtClean="0">
                  <a:latin typeface="Courier New" pitchFamily="49" charset="0"/>
                  <a:cs typeface="Courier New" pitchFamily="49" charset="0"/>
                </a:rPr>
                <a:t>start</a:t>
              </a:r>
              <a:r>
                <a:rPr lang="en-US" sz="2000" dirty="0" smtClean="0">
                  <a:latin typeface="Courier New" charset="0"/>
                </a:rPr>
                <a:t>"</a:t>
              </a:r>
              <a:endParaRPr lang="en-US" sz="2000" dirty="0">
                <a:latin typeface="Courier New" pitchFamily="49" charset="0"/>
                <a:cs typeface="Courier New" pitchFamily="49" charset="0"/>
              </a:endParaRPr>
            </a:p>
          </p:txBody>
        </p:sp>
      </p:grpSp>
      <p:cxnSp>
        <p:nvCxnSpPr>
          <p:cNvPr id="73" name="Straight Arrow Connector 72"/>
          <p:cNvCxnSpPr/>
          <p:nvPr/>
        </p:nvCxnSpPr>
        <p:spPr>
          <a:xfrm>
            <a:off x="2606040" y="4983480"/>
            <a:ext cx="2331720" cy="50292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3" idx="1"/>
          </p:cNvCxnSpPr>
          <p:nvPr/>
        </p:nvCxnSpPr>
        <p:spPr>
          <a:xfrm flipV="1">
            <a:off x="3886200" y="5715000"/>
            <a:ext cx="1051560" cy="45720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endCxn id="38" idx="1"/>
          </p:cNvCxnSpPr>
          <p:nvPr/>
        </p:nvCxnSpPr>
        <p:spPr>
          <a:xfrm>
            <a:off x="2595407" y="5707912"/>
            <a:ext cx="1062193" cy="0"/>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3563035" y="4663440"/>
            <a:ext cx="646331" cy="1043940"/>
            <a:chOff x="2922955" y="4663440"/>
            <a:chExt cx="646331" cy="1043940"/>
          </a:xfrm>
        </p:grpSpPr>
        <p:cxnSp>
          <p:nvCxnSpPr>
            <p:cNvPr id="64" name="Straight Arrow Connector 63"/>
            <p:cNvCxnSpPr/>
            <p:nvPr/>
          </p:nvCxnSpPr>
          <p:spPr>
            <a:xfrm flipV="1">
              <a:off x="3246120" y="5067300"/>
              <a:ext cx="0" cy="64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2922955" y="4663440"/>
              <a:ext cx="646331" cy="400110"/>
            </a:xfrm>
            <a:prstGeom prst="rect">
              <a:avLst/>
            </a:prstGeom>
            <a:noFill/>
          </p:spPr>
          <p:txBody>
            <a:bodyPr wrap="none" rtlCol="0">
              <a:spAutoFit/>
            </a:bodyPr>
            <a:lstStyle/>
            <a:p>
              <a:pPr algn="ctr"/>
              <a:r>
                <a:rPr lang="en-US" sz="2000" b="1" dirty="0" smtClean="0">
                  <a:solidFill>
                    <a:srgbClr val="FF0000"/>
                  </a:solidFill>
                  <a:latin typeface="Courier New" charset="0"/>
                </a:rPr>
                <a:t>???</a:t>
              </a:r>
              <a:endParaRPr lang="en-US" sz="2000" b="1" dirty="0">
                <a:solidFill>
                  <a:srgbClr val="FF0000"/>
                </a:solidFill>
                <a:latin typeface="Courier New" pitchFamily="49" charset="0"/>
                <a:cs typeface="Courier New" pitchFamily="49" charset="0"/>
              </a:endParaRPr>
            </a:p>
          </p:txBody>
        </p:sp>
      </p:grpSp>
      <p:grpSp>
        <p:nvGrpSpPr>
          <p:cNvPr id="20" name="Group 19"/>
          <p:cNvGrpSpPr/>
          <p:nvPr/>
        </p:nvGrpSpPr>
        <p:grpSpPr>
          <a:xfrm>
            <a:off x="1463040" y="4663440"/>
            <a:ext cx="1360967" cy="548640"/>
            <a:chOff x="1463040" y="4663440"/>
            <a:chExt cx="1360967" cy="548640"/>
          </a:xfrm>
        </p:grpSpPr>
        <p:sp>
          <p:nvSpPr>
            <p:cNvPr id="66" name="TextBox 65"/>
            <p:cNvSpPr txBox="1"/>
            <p:nvPr/>
          </p:nvSpPr>
          <p:spPr>
            <a:xfrm>
              <a:off x="1463040" y="4663440"/>
              <a:ext cx="914400" cy="365760"/>
            </a:xfrm>
            <a:prstGeom prst="rect">
              <a:avLst/>
            </a:prstGeom>
            <a:noFill/>
          </p:spPr>
          <p:txBody>
            <a:bodyPr wrap="square" rtlCol="0">
              <a:spAutoFit/>
            </a:bodyPr>
            <a:lstStyle/>
            <a:p>
              <a:pPr algn="r"/>
              <a:r>
                <a:rPr lang="en-US" sz="2000" b="1" dirty="0" smtClean="0"/>
                <a:t>temp:</a:t>
              </a:r>
              <a:endParaRPr lang="en-US" sz="2000" b="1" dirty="0"/>
            </a:p>
          </p:txBody>
        </p:sp>
        <p:sp>
          <p:nvSpPr>
            <p:cNvPr id="72" name="Rectangle 71"/>
            <p:cNvSpPr/>
            <p:nvPr/>
          </p:nvSpPr>
          <p:spPr>
            <a:xfrm>
              <a:off x="2366807" y="4754880"/>
              <a:ext cx="457200" cy="4572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TextBox 76"/>
          <p:cNvSpPr txBox="1"/>
          <p:nvPr/>
        </p:nvSpPr>
        <p:spPr>
          <a:xfrm>
            <a:off x="3584448" y="5513832"/>
            <a:ext cx="646331" cy="400110"/>
          </a:xfrm>
          <a:prstGeom prst="rect">
            <a:avLst/>
          </a:prstGeom>
          <a:noFill/>
        </p:spPr>
        <p:txBody>
          <a:bodyPr wrap="none" rtlCol="0">
            <a:spAutoFit/>
          </a:bodyPr>
          <a:lstStyle/>
          <a:p>
            <a:pPr algn="ctr"/>
            <a:r>
              <a:rPr lang="en-US" sz="2000" b="1" dirty="0" smtClean="0">
                <a:solidFill>
                  <a:srgbClr val="FF0000"/>
                </a:solidFill>
                <a:latin typeface="Courier New" charset="0"/>
              </a:rPr>
              <a:t>???</a:t>
            </a:r>
            <a:endParaRPr lang="en-US" sz="2000" b="1" dirty="0">
              <a:solidFill>
                <a:srgbClr val="FF0000"/>
              </a:solidFill>
              <a:latin typeface="Courier New" pitchFamily="49" charset="0"/>
              <a:cs typeface="Courier New" pitchFamily="49" charset="0"/>
            </a:endParaRPr>
          </a:p>
        </p:txBody>
      </p:sp>
      <p:cxnSp>
        <p:nvCxnSpPr>
          <p:cNvPr id="78" name="Straight Arrow Connector 77"/>
          <p:cNvCxnSpPr/>
          <p:nvPr/>
        </p:nvCxnSpPr>
        <p:spPr>
          <a:xfrm>
            <a:off x="2606040" y="5715000"/>
            <a:ext cx="1062193"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endCxn id="43" idx="1"/>
          </p:cNvCxnSpPr>
          <p:nvPr/>
        </p:nvCxnSpPr>
        <p:spPr>
          <a:xfrm>
            <a:off x="2595407" y="5707912"/>
            <a:ext cx="2342353" cy="7088"/>
          </a:xfrm>
          <a:prstGeom prst="straightConnector1">
            <a:avLst/>
          </a:prstGeom>
          <a:ln w="38100">
            <a:solidFill>
              <a:schemeClr val="accent1"/>
            </a:solidFill>
            <a:tailEnd type="arrow"/>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4937760" y="2667000"/>
            <a:ext cx="4053840" cy="990600"/>
            <a:chOff x="4937760" y="2667000"/>
            <a:chExt cx="4053840" cy="990600"/>
          </a:xfrm>
        </p:grpSpPr>
        <p:sp>
          <p:nvSpPr>
            <p:cNvPr id="24" name="Right Brace 23"/>
            <p:cNvSpPr/>
            <p:nvPr/>
          </p:nvSpPr>
          <p:spPr>
            <a:xfrm>
              <a:off x="4937760" y="2667000"/>
              <a:ext cx="320040" cy="990600"/>
            </a:xfrm>
            <a:prstGeom prst="rightBrace">
              <a:avLst/>
            </a:prstGeom>
            <a:ln w="25400">
              <a:solidFill>
                <a:srgbClr val="FF0000"/>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p:cNvSpPr txBox="1"/>
            <p:nvPr/>
          </p:nvSpPr>
          <p:spPr>
            <a:xfrm>
              <a:off x="5394960" y="2743200"/>
              <a:ext cx="3596640" cy="830997"/>
            </a:xfrm>
            <a:prstGeom prst="rect">
              <a:avLst/>
            </a:prstGeom>
            <a:noFill/>
          </p:spPr>
          <p:txBody>
            <a:bodyPr wrap="square" rtlCol="0">
              <a:spAutoFit/>
            </a:bodyPr>
            <a:lstStyle/>
            <a:p>
              <a:r>
                <a:rPr lang="en-US" sz="2400" b="1" dirty="0" smtClean="0">
                  <a:solidFill>
                    <a:srgbClr val="FF0000"/>
                  </a:solidFill>
                </a:rPr>
                <a:t>What happens if you do these in the wrong order?</a:t>
              </a:r>
              <a:endParaRPr lang="en-US" sz="2400" b="1" dirty="0">
                <a:solidFill>
                  <a:srgbClr val="FF0000"/>
                </a:solidFill>
              </a:endParaRPr>
            </a:p>
          </p:txBody>
        </p:sp>
      </p:grpSp>
    </p:spTree>
    <p:extLst>
      <p:ext uri="{BB962C8B-B14F-4D97-AF65-F5344CB8AC3E}">
        <p14:creationId xmlns:p14="http://schemas.microsoft.com/office/powerpoint/2010/main" val="169352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1000"/>
                                  </p:stCondLst>
                                  <p:childTnLst>
                                    <p:set>
                                      <p:cBhvr>
                                        <p:cTn id="9" dur="1" fill="hold">
                                          <p:stCondLst>
                                            <p:cond delay="0"/>
                                          </p:stCondLst>
                                        </p:cTn>
                                        <p:tgtEl>
                                          <p:spTgt spid="20"/>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7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27"/>
                                        </p:tgtEl>
                                        <p:attrNameLst>
                                          <p:attrName>style.visibility</p:attrName>
                                        </p:attrNameLst>
                                      </p:cBhvr>
                                      <p:to>
                                        <p:strVal val="hidden"/>
                                      </p:to>
                                    </p:set>
                                  </p:childTnLst>
                                </p:cTn>
                              </p:par>
                            </p:childTnLst>
                          </p:cTn>
                        </p:par>
                        <p:par>
                          <p:cTn id="19" fill="hold">
                            <p:stCondLst>
                              <p:cond delay="0"/>
                            </p:stCondLst>
                            <p:childTnLst>
                              <p:par>
                                <p:cTn id="20" presetID="1" presetClass="exit" presetSubtype="0" fill="hold" nodeType="afterEffect">
                                  <p:stCondLst>
                                    <p:cond delay="100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ntr" presetSubtype="0" fill="hold" nodeType="withEffect">
                                  <p:stCondLst>
                                    <p:cond delay="1000"/>
                                  </p:stCondLst>
                                  <p:childTnLst>
                                    <p:set>
                                      <p:cBhvr>
                                        <p:cTn id="23" dur="1" fill="hold">
                                          <p:stCondLst>
                                            <p:cond delay="0"/>
                                          </p:stCondLst>
                                        </p:cTn>
                                        <p:tgtEl>
                                          <p:spTgt spid="6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9"/>
                                        </p:tgtEl>
                                        <p:attrNameLst>
                                          <p:attrName>style.visibility</p:attrName>
                                        </p:attrNameLst>
                                      </p:cBhvr>
                                      <p:to>
                                        <p:strVal val="visible"/>
                                      </p:to>
                                    </p:set>
                                  </p:childTnLst>
                                </p:cTn>
                              </p:par>
                              <p:par>
                                <p:cTn id="28" presetID="1" presetClass="exit" presetSubtype="0" fill="hold" nodeType="withEffect">
                                  <p:stCondLst>
                                    <p:cond delay="0"/>
                                  </p:stCondLst>
                                  <p:childTnLst>
                                    <p:set>
                                      <p:cBhvr>
                                        <p:cTn id="29" dur="1" fill="hold">
                                          <p:stCondLst>
                                            <p:cond delay="0"/>
                                          </p:stCondLst>
                                        </p:cTn>
                                        <p:tgtEl>
                                          <p:spTgt spid="28"/>
                                        </p:tgtEl>
                                        <p:attrNameLst>
                                          <p:attrName>style.visibility</p:attrName>
                                        </p:attrNameLst>
                                      </p:cBhvr>
                                      <p:to>
                                        <p:strVal val="hidden"/>
                                      </p:to>
                                    </p:set>
                                  </p:childTnLst>
                                </p:cTn>
                              </p:par>
                            </p:childTnLst>
                          </p:cTn>
                        </p:par>
                        <p:par>
                          <p:cTn id="30" fill="hold">
                            <p:stCondLst>
                              <p:cond delay="0"/>
                            </p:stCondLst>
                            <p:childTnLst>
                              <p:par>
                                <p:cTn id="31" presetID="1" presetClass="exit" presetSubtype="0" fill="hold" nodeType="afterEffect">
                                  <p:stCondLst>
                                    <p:cond delay="1000"/>
                                  </p:stCondLst>
                                  <p:childTnLst>
                                    <p:set>
                                      <p:cBhvr>
                                        <p:cTn id="32" dur="1" fill="hold">
                                          <p:stCondLst>
                                            <p:cond delay="0"/>
                                          </p:stCondLst>
                                        </p:cTn>
                                        <p:tgtEl>
                                          <p:spTgt spid="41"/>
                                        </p:tgtEl>
                                        <p:attrNameLst>
                                          <p:attrName>style.visibility</p:attrName>
                                        </p:attrNameLst>
                                      </p:cBhvr>
                                      <p:to>
                                        <p:strVal val="hidden"/>
                                      </p:to>
                                    </p:set>
                                  </p:childTnLst>
                                </p:cTn>
                              </p:par>
                              <p:par>
                                <p:cTn id="33" presetID="1" presetClass="exit" presetSubtype="0" fill="hold" nodeType="withEffect">
                                  <p:stCondLst>
                                    <p:cond delay="1000"/>
                                  </p:stCondLst>
                                  <p:childTnLst>
                                    <p:set>
                                      <p:cBhvr>
                                        <p:cTn id="34" dur="1" fill="hold">
                                          <p:stCondLst>
                                            <p:cond delay="0"/>
                                          </p:stCondLst>
                                        </p:cTn>
                                        <p:tgtEl>
                                          <p:spTgt spid="62"/>
                                        </p:tgtEl>
                                        <p:attrNameLst>
                                          <p:attrName>style.visibility</p:attrName>
                                        </p:attrNameLst>
                                      </p:cBhvr>
                                      <p:to>
                                        <p:strVal val="hidden"/>
                                      </p:to>
                                    </p:set>
                                  </p:childTnLst>
                                </p:cTn>
                              </p:par>
                              <p:par>
                                <p:cTn id="35" presetID="1" presetClass="entr" presetSubtype="0" fill="hold" grpId="0" nodeType="withEffect">
                                  <p:stCondLst>
                                    <p:cond delay="1000"/>
                                  </p:stCondLst>
                                  <p:childTnLst>
                                    <p:set>
                                      <p:cBhvr>
                                        <p:cTn id="36" dur="1" fill="hold">
                                          <p:stCondLst>
                                            <p:cond delay="0"/>
                                          </p:stCondLst>
                                        </p:cTn>
                                        <p:tgtEl>
                                          <p:spTgt spid="77"/>
                                        </p:tgtEl>
                                        <p:attrNameLst>
                                          <p:attrName>style.visibility</p:attrName>
                                        </p:attrNameLst>
                                      </p:cBhvr>
                                      <p:to>
                                        <p:strVal val="visible"/>
                                      </p:to>
                                    </p:set>
                                  </p:childTnLst>
                                </p:cTn>
                              </p:par>
                              <p:par>
                                <p:cTn id="37" presetID="1" presetClass="entr" presetSubtype="0" fill="hold" nodeType="withEffect">
                                  <p:stCondLst>
                                    <p:cond delay="1000"/>
                                  </p:stCondLst>
                                  <p:childTnLst>
                                    <p:set>
                                      <p:cBhvr>
                                        <p:cTn id="38" dur="1" fill="hold">
                                          <p:stCondLst>
                                            <p:cond delay="0"/>
                                          </p:stCondLst>
                                        </p:cTn>
                                        <p:tgtEl>
                                          <p:spTgt spid="78"/>
                                        </p:tgtEl>
                                        <p:attrNameLst>
                                          <p:attrName>style.visibility</p:attrName>
                                        </p:attrNameLst>
                                      </p:cBhvr>
                                      <p:to>
                                        <p:strVal val="visible"/>
                                      </p:to>
                                    </p:set>
                                  </p:childTnLst>
                                </p:cTn>
                              </p:par>
                              <p:par>
                                <p:cTn id="39" presetID="1" presetClass="exit" presetSubtype="0" fill="hold" nodeType="withEffect">
                                  <p:stCondLst>
                                    <p:cond delay="1000"/>
                                  </p:stCondLst>
                                  <p:childTnLst>
                                    <p:set>
                                      <p:cBhvr>
                                        <p:cTn id="40" dur="1" fill="hold">
                                          <p:stCondLst>
                                            <p:cond delay="0"/>
                                          </p:stCondLst>
                                        </p:cTn>
                                        <p:tgtEl>
                                          <p:spTgt spid="63"/>
                                        </p:tgtEl>
                                        <p:attrNameLst>
                                          <p:attrName>style.visibility</p:attrName>
                                        </p:attrNameLst>
                                      </p:cBhvr>
                                      <p:to>
                                        <p:strVal val="hidden"/>
                                      </p:to>
                                    </p:set>
                                  </p:childTnLst>
                                </p:cTn>
                              </p:par>
                              <p:par>
                                <p:cTn id="41" presetID="1" presetClass="exit" presetSubtype="0" fill="hold" nodeType="withEffect">
                                  <p:stCondLst>
                                    <p:cond delay="1000"/>
                                  </p:stCondLst>
                                  <p:childTnLst>
                                    <p:set>
                                      <p:cBhvr>
                                        <p:cTn id="42" dur="1" fill="hold">
                                          <p:stCondLst>
                                            <p:cond delay="0"/>
                                          </p:stCondLst>
                                        </p:cTn>
                                        <p:tgtEl>
                                          <p:spTgt spid="5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29"/>
                                        </p:tgtEl>
                                        <p:attrNameLst>
                                          <p:attrName>style.visibility</p:attrName>
                                        </p:attrNameLst>
                                      </p:cBhvr>
                                      <p:to>
                                        <p:strVal val="hidden"/>
                                      </p:to>
                                    </p:set>
                                  </p:childTnLst>
                                </p:cTn>
                              </p:par>
                            </p:childTnLst>
                          </p:cTn>
                        </p:par>
                        <p:par>
                          <p:cTn id="49" fill="hold">
                            <p:stCondLst>
                              <p:cond delay="0"/>
                            </p:stCondLst>
                            <p:childTnLst>
                              <p:par>
                                <p:cTn id="50" presetID="1" presetClass="entr" presetSubtype="0" fill="hold" nodeType="afterEffect">
                                  <p:stCondLst>
                                    <p:cond delay="1000"/>
                                  </p:stCondLst>
                                  <p:childTnLst>
                                    <p:set>
                                      <p:cBhvr>
                                        <p:cTn id="51" dur="1" fill="hold">
                                          <p:stCondLst>
                                            <p:cond delay="0"/>
                                          </p:stCondLst>
                                        </p:cTn>
                                        <p:tgtEl>
                                          <p:spTgt spid="79"/>
                                        </p:tgtEl>
                                        <p:attrNameLst>
                                          <p:attrName>style.visibility</p:attrName>
                                        </p:attrNameLst>
                                      </p:cBhvr>
                                      <p:to>
                                        <p:strVal val="visible"/>
                                      </p:to>
                                    </p:set>
                                  </p:childTnLst>
                                </p:cTn>
                              </p:par>
                              <p:par>
                                <p:cTn id="52" presetID="1" presetClass="exit" presetSubtype="0" fill="hold" nodeType="withEffect">
                                  <p:stCondLst>
                                    <p:cond delay="1000"/>
                                  </p:stCondLst>
                                  <p:childTnLst>
                                    <p:set>
                                      <p:cBhvr>
                                        <p:cTn id="53" dur="1" fill="hold">
                                          <p:stCondLst>
                                            <p:cond delay="0"/>
                                          </p:stCondLst>
                                        </p:cTn>
                                        <p:tgtEl>
                                          <p:spTgt spid="78"/>
                                        </p:tgtEl>
                                        <p:attrNameLst>
                                          <p:attrName>style.visibility</p:attrName>
                                        </p:attrNameLst>
                                      </p:cBhvr>
                                      <p:to>
                                        <p:strVal val="hidden"/>
                                      </p:to>
                                    </p:set>
                                  </p:childTnLst>
                                </p:cTn>
                              </p:par>
                              <p:par>
                                <p:cTn id="54" presetID="1" presetClass="exit" presetSubtype="0" fill="hold" grpId="1" nodeType="withEffect">
                                  <p:stCondLst>
                                    <p:cond delay="1000"/>
                                  </p:stCondLst>
                                  <p:childTnLst>
                                    <p:set>
                                      <p:cBhvr>
                                        <p:cTn id="55" dur="1" fill="hold">
                                          <p:stCondLst>
                                            <p:cond delay="0"/>
                                          </p:stCondLst>
                                        </p:cTn>
                                        <p:tgtEl>
                                          <p:spTgt spid="77"/>
                                        </p:tgtEl>
                                        <p:attrNameLst>
                                          <p:attrName>style.visibility</p:attrName>
                                        </p:attrNameLst>
                                      </p:cBhvr>
                                      <p:to>
                                        <p:strVal val="hidden"/>
                                      </p:to>
                                    </p:set>
                                  </p:childTnLst>
                                </p:cTn>
                              </p:par>
                            </p:childTnLst>
                          </p:cTn>
                        </p:par>
                        <p:par>
                          <p:cTn id="56" fill="hold">
                            <p:stCondLst>
                              <p:cond delay="1000"/>
                            </p:stCondLst>
                            <p:childTnLst>
                              <p:par>
                                <p:cTn id="57" presetID="1" presetClass="exit" presetSubtype="0" fill="hold" nodeType="afterEffect">
                                  <p:stCondLst>
                                    <p:cond delay="1000"/>
                                  </p:stCondLst>
                                  <p:childTnLst>
                                    <p:set>
                                      <p:cBhvr>
                                        <p:cTn id="58" dur="1" fill="hold">
                                          <p:stCondLst>
                                            <p:cond delay="0"/>
                                          </p:stCondLst>
                                        </p:cTn>
                                        <p:tgtEl>
                                          <p:spTgt spid="20"/>
                                        </p:tgtEl>
                                        <p:attrNameLst>
                                          <p:attrName>style.visibility</p:attrName>
                                        </p:attrNameLst>
                                      </p:cBhvr>
                                      <p:to>
                                        <p:strVal val="hidden"/>
                                      </p:to>
                                    </p:set>
                                  </p:childTnLst>
                                </p:cTn>
                              </p:par>
                              <p:par>
                                <p:cTn id="59" presetID="1" presetClass="exit" presetSubtype="0" fill="hold" nodeType="withEffect">
                                  <p:stCondLst>
                                    <p:cond delay="1000"/>
                                  </p:stCondLst>
                                  <p:childTnLst>
                                    <p:set>
                                      <p:cBhvr>
                                        <p:cTn id="60" dur="1" fill="hold">
                                          <p:stCondLst>
                                            <p:cond delay="0"/>
                                          </p:stCondLst>
                                        </p:cTn>
                                        <p:tgtEl>
                                          <p:spTgt spid="7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7" grpId="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Additional Functionality</a:t>
            </a:r>
            <a:endParaRPr lang="en-US" dirty="0">
              <a:solidFill>
                <a:schemeClr val="accent1"/>
              </a:solidFill>
            </a:endParaRPr>
          </a:p>
        </p:txBody>
      </p:sp>
      <p:sp>
        <p:nvSpPr>
          <p:cNvPr id="3" name="Content Placeholder 2"/>
          <p:cNvSpPr>
            <a:spLocks noGrp="1"/>
          </p:cNvSpPr>
          <p:nvPr>
            <p:ph idx="1"/>
          </p:nvPr>
        </p:nvSpPr>
        <p:spPr/>
        <p:txBody>
          <a:bodyPr/>
          <a:lstStyle/>
          <a:p>
            <a:r>
              <a:rPr lang="en-US" dirty="0" smtClean="0"/>
              <a:t>How might you implement the following:</a:t>
            </a:r>
          </a:p>
          <a:p>
            <a:pPr lvl="1"/>
            <a:r>
              <a:rPr lang="en-US" dirty="0" smtClean="0"/>
              <a:t>Append node to end of a list</a:t>
            </a:r>
          </a:p>
          <a:p>
            <a:pPr lvl="1"/>
            <a:r>
              <a:rPr lang="en-US" dirty="0" smtClean="0"/>
              <a:t>Delete/free an entire list</a:t>
            </a:r>
          </a:p>
          <a:p>
            <a:pPr lvl="1"/>
            <a:r>
              <a:rPr lang="en-US" dirty="0" smtClean="0"/>
              <a:t>Join two lists together</a:t>
            </a:r>
          </a:p>
          <a:p>
            <a:pPr lvl="1"/>
            <a:r>
              <a:rPr lang="en-US" dirty="0" smtClean="0"/>
              <a:t>Reorder a list alphabetically (sort)</a:t>
            </a:r>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48</a:t>
            </a:fld>
            <a:endParaRPr lang="en-US"/>
          </a:p>
        </p:txBody>
      </p:sp>
    </p:spTree>
    <p:extLst>
      <p:ext uri="{BB962C8B-B14F-4D97-AF65-F5344CB8AC3E}">
        <p14:creationId xmlns:p14="http://schemas.microsoft.com/office/powerpoint/2010/main" val="34212196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C Memory Layout</a:t>
            </a:r>
          </a:p>
          <a:p>
            <a:pPr lvl="1"/>
            <a:r>
              <a:rPr lang="en-US" b="1" dirty="0" smtClean="0"/>
              <a:t>Static Data:</a:t>
            </a:r>
            <a:r>
              <a:rPr lang="en-US" dirty="0" smtClean="0"/>
              <a:t>  </a:t>
            </a:r>
            <a:r>
              <a:rPr lang="en-US" dirty="0" err="1" smtClean="0"/>
              <a:t>globals</a:t>
            </a:r>
            <a:r>
              <a:rPr lang="en-US" dirty="0" smtClean="0"/>
              <a:t> and string literals</a:t>
            </a:r>
          </a:p>
          <a:p>
            <a:pPr lvl="1"/>
            <a:r>
              <a:rPr lang="en-US" b="1" dirty="0" smtClean="0"/>
              <a:t>Code:</a:t>
            </a:r>
            <a:r>
              <a:rPr lang="en-US" dirty="0" smtClean="0"/>
              <a:t>  copy of machine code</a:t>
            </a:r>
          </a:p>
          <a:p>
            <a:pPr lvl="1"/>
            <a:r>
              <a:rPr lang="en-US" b="1" dirty="0" smtClean="0"/>
              <a:t>Stack:</a:t>
            </a:r>
            <a:r>
              <a:rPr lang="en-US" dirty="0" smtClean="0"/>
              <a:t>  local variables (grows &amp; shrinks in LIFO manner)</a:t>
            </a:r>
          </a:p>
          <a:p>
            <a:pPr lvl="1"/>
            <a:r>
              <a:rPr lang="en-US" b="1" dirty="0" smtClean="0"/>
              <a:t>Heap:</a:t>
            </a:r>
            <a:r>
              <a:rPr lang="en-US" dirty="0" smtClean="0"/>
              <a:t>  dynamic storage using </a:t>
            </a:r>
            <a:r>
              <a:rPr lang="en-US" sz="2600" dirty="0" err="1" smtClean="0">
                <a:latin typeface="Courier New" pitchFamily="49" charset="0"/>
                <a:cs typeface="Courier New" pitchFamily="49" charset="0"/>
              </a:rPr>
              <a:t>malloc</a:t>
            </a:r>
            <a:r>
              <a:rPr lang="en-US" dirty="0" smtClean="0">
                <a:latin typeface="+mj-lt"/>
                <a:cs typeface="Courier New" pitchFamily="49" charset="0"/>
              </a:rPr>
              <a:t> </a:t>
            </a:r>
            <a:r>
              <a:rPr lang="en-US" dirty="0" smtClean="0"/>
              <a:t>and </a:t>
            </a:r>
            <a:r>
              <a:rPr lang="en-US" sz="2600" dirty="0" smtClean="0">
                <a:latin typeface="Courier New" pitchFamily="49" charset="0"/>
                <a:cs typeface="Courier New" pitchFamily="49" charset="0"/>
              </a:rPr>
              <a:t>free</a:t>
            </a:r>
            <a:r>
              <a:rPr lang="en-US" dirty="0" smtClean="0"/>
              <a:t/>
            </a:r>
            <a:br>
              <a:rPr lang="en-US" dirty="0" smtClean="0"/>
            </a:br>
            <a:r>
              <a:rPr lang="en-US" dirty="0" smtClean="0">
                <a:solidFill>
                  <a:srgbClr val="FF0000"/>
                </a:solidFill>
              </a:rPr>
              <a:t>The source of most memory bugs!</a:t>
            </a:r>
          </a:p>
          <a:p>
            <a:r>
              <a:rPr lang="en-US" dirty="0" smtClean="0"/>
              <a:t>Memory Management</a:t>
            </a:r>
          </a:p>
          <a:p>
            <a:pPr lvl="1"/>
            <a:r>
              <a:rPr lang="en-US" dirty="0" smtClean="0"/>
              <a:t>Want fast with little </a:t>
            </a:r>
            <a:r>
              <a:rPr lang="en-US" i="1" dirty="0" smtClean="0"/>
              <a:t>fragmentation</a:t>
            </a:r>
            <a:endParaRPr lang="en-US" sz="2600" i="1"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49</a:t>
            </a:fld>
            <a:endParaRPr lang="en-US"/>
          </a:p>
        </p:txBody>
      </p:sp>
    </p:spTree>
    <p:extLst>
      <p:ext uri="{BB962C8B-B14F-4D97-AF65-F5344CB8AC3E}">
        <p14:creationId xmlns:p14="http://schemas.microsoft.com/office/powerpoint/2010/main" val="358853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 Memory Layout</a:t>
            </a:r>
            <a:endParaRPr lang="en-US" dirty="0">
              <a:solidFill>
                <a:schemeClr val="accent1"/>
              </a:solidFill>
            </a:endParaRPr>
          </a:p>
        </p:txBody>
      </p:sp>
      <p:sp>
        <p:nvSpPr>
          <p:cNvPr id="3" name="Content Placeholder 2"/>
          <p:cNvSpPr>
            <a:spLocks noGrp="1"/>
          </p:cNvSpPr>
          <p:nvPr>
            <p:ph sz="half" idx="1"/>
          </p:nvPr>
        </p:nvSpPr>
        <p:spPr>
          <a:xfrm>
            <a:off x="457200" y="1371600"/>
            <a:ext cx="5486400" cy="4846320"/>
          </a:xfrm>
        </p:spPr>
        <p:txBody>
          <a:bodyPr>
            <a:noAutofit/>
          </a:bodyPr>
          <a:lstStyle/>
          <a:p>
            <a:r>
              <a:rPr lang="en-US" dirty="0" smtClean="0"/>
              <a:t>Program’s </a:t>
            </a:r>
            <a:r>
              <a:rPr lang="en-US" i="1" dirty="0" smtClean="0">
                <a:solidFill>
                  <a:srgbClr val="FF0000"/>
                </a:solidFill>
              </a:rPr>
              <a:t>address space</a:t>
            </a:r>
            <a:r>
              <a:rPr lang="en-US" dirty="0" smtClean="0">
                <a:solidFill>
                  <a:srgbClr val="FF0000"/>
                </a:solidFill>
              </a:rPr>
              <a:t> </a:t>
            </a:r>
            <a:br>
              <a:rPr lang="en-US" dirty="0" smtClean="0">
                <a:solidFill>
                  <a:srgbClr val="FF0000"/>
                </a:solidFill>
              </a:rPr>
            </a:br>
            <a:r>
              <a:rPr lang="en-US" dirty="0" smtClean="0"/>
              <a:t>contains 4 regions:</a:t>
            </a:r>
          </a:p>
          <a:p>
            <a:pPr lvl="1">
              <a:buClr>
                <a:schemeClr val="tx1"/>
              </a:buClr>
            </a:pPr>
            <a:r>
              <a:rPr lang="en-US" dirty="0" smtClean="0">
                <a:solidFill>
                  <a:srgbClr val="FF0000"/>
                </a:solidFill>
              </a:rPr>
              <a:t>Stack</a:t>
            </a:r>
            <a:r>
              <a:rPr lang="en-US" dirty="0" smtClean="0"/>
              <a:t>:  local variables, grows downward</a:t>
            </a:r>
            <a:r>
              <a:rPr lang="en-US" dirty="0" smtClean="0">
                <a:solidFill>
                  <a:schemeClr val="accent2"/>
                </a:solidFill>
              </a:rPr>
              <a:t> </a:t>
            </a:r>
          </a:p>
          <a:p>
            <a:pPr lvl="1">
              <a:buClr>
                <a:schemeClr val="tx1"/>
              </a:buClr>
            </a:pPr>
            <a:r>
              <a:rPr lang="en-US" dirty="0" smtClean="0">
                <a:solidFill>
                  <a:srgbClr val="FF0000"/>
                </a:solidFill>
              </a:rPr>
              <a:t>Heap</a:t>
            </a:r>
            <a:r>
              <a:rPr lang="en-US" dirty="0" smtClean="0"/>
              <a:t>:  space requested for pointers via  </a:t>
            </a:r>
            <a:r>
              <a:rPr lang="en-US" dirty="0" err="1" smtClean="0">
                <a:latin typeface="Courier New" charset="0"/>
              </a:rPr>
              <a:t>malloc</a:t>
            </a:r>
            <a:r>
              <a:rPr lang="en-US" dirty="0" smtClean="0">
                <a:latin typeface="Courier New" charset="0"/>
              </a:rPr>
              <a:t>()</a:t>
            </a:r>
            <a:r>
              <a:rPr lang="en-US" dirty="0" smtClean="0"/>
              <a:t>;  resizes dynamically, grows upward</a:t>
            </a:r>
          </a:p>
          <a:p>
            <a:pPr lvl="1">
              <a:buClr>
                <a:schemeClr val="tx1"/>
              </a:buClr>
            </a:pPr>
            <a:r>
              <a:rPr lang="en-US" dirty="0" smtClean="0">
                <a:solidFill>
                  <a:srgbClr val="FF0000"/>
                </a:solidFill>
              </a:rPr>
              <a:t>Static Data</a:t>
            </a:r>
            <a:r>
              <a:rPr lang="en-US" dirty="0" smtClean="0"/>
              <a:t>:  global and static variables, does not grow or shrink</a:t>
            </a:r>
          </a:p>
          <a:p>
            <a:pPr lvl="1">
              <a:buClr>
                <a:schemeClr val="tx1"/>
              </a:buClr>
            </a:pPr>
            <a:r>
              <a:rPr lang="en-US" dirty="0" smtClean="0">
                <a:solidFill>
                  <a:srgbClr val="FF0000"/>
                </a:solidFill>
              </a:rPr>
              <a:t>Code</a:t>
            </a:r>
            <a:r>
              <a:rPr lang="en-US" dirty="0" smtClean="0"/>
              <a:t>:  loaded when program </a:t>
            </a:r>
            <a:br>
              <a:rPr lang="en-US" dirty="0" smtClean="0"/>
            </a:br>
            <a:r>
              <a:rPr lang="en-US" dirty="0" smtClean="0"/>
              <a:t>starts, does not change</a:t>
            </a:r>
          </a:p>
        </p:txBody>
      </p:sp>
      <p:grpSp>
        <p:nvGrpSpPr>
          <p:cNvPr id="4" name="Content Placeholder 7"/>
          <p:cNvGrpSpPr>
            <a:grpSpLocks noGrp="1" noChangeAspect="1"/>
          </p:cNvGrpSpPr>
          <p:nvPr/>
        </p:nvGrpSpPr>
        <p:grpSpPr>
          <a:xfrm>
            <a:off x="4754880" y="1463040"/>
            <a:ext cx="3836670" cy="4299665"/>
            <a:chOff x="4480561" y="914400"/>
            <a:chExt cx="3959796" cy="4758452"/>
          </a:xfrm>
        </p:grpSpPr>
        <p:sp>
          <p:nvSpPr>
            <p:cNvPr id="9" name="Rectangle 2" descr="Wide upward diagonal"/>
            <p:cNvSpPr>
              <a:spLocks noChangeArrowheads="1"/>
            </p:cNvSpPr>
            <p:nvPr/>
          </p:nvSpPr>
          <p:spPr bwMode="auto">
            <a:xfrm>
              <a:off x="5994400" y="1549400"/>
              <a:ext cx="2438400" cy="1828800"/>
            </a:xfrm>
            <a:prstGeom prst="rect">
              <a:avLst/>
            </a:prstGeom>
            <a:pattFill prst="wdUpDiag">
              <a:fgClr>
                <a:schemeClr val="bg2"/>
              </a:fgClr>
              <a:bgClr>
                <a:srgbClr val="FFFFFF"/>
              </a:bgClr>
            </a:pattFill>
            <a:ln w="12700">
              <a:solidFill>
                <a:schemeClr val="bg1"/>
              </a:solidFill>
              <a:miter lim="800000"/>
              <a:headEnd/>
              <a:tailEnd/>
            </a:ln>
          </p:spPr>
          <p:txBody>
            <a:bodyPr wrap="none" anchor="ctr"/>
            <a:lstStyle/>
            <a:p>
              <a:pPr>
                <a:defRPr/>
              </a:pPr>
              <a:endParaRPr lang="en-US">
                <a:latin typeface="+mn-lt"/>
                <a:cs typeface="ＭＳ Ｐゴシック" charset="-128"/>
              </a:endParaRPr>
            </a:p>
          </p:txBody>
        </p:sp>
        <p:sp>
          <p:nvSpPr>
            <p:cNvPr id="10" name="Rectangle 5"/>
            <p:cNvSpPr>
              <a:spLocks noChangeArrowheads="1"/>
            </p:cNvSpPr>
            <p:nvPr/>
          </p:nvSpPr>
          <p:spPr bwMode="auto">
            <a:xfrm>
              <a:off x="5994400" y="1016000"/>
              <a:ext cx="2438400" cy="4572000"/>
            </a:xfrm>
            <a:prstGeom prst="rect">
              <a:avLst/>
            </a:prstGeom>
            <a:noFill/>
            <a:ln w="381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1" name="Rectangle 6"/>
            <p:cNvSpPr>
              <a:spLocks noChangeArrowheads="1"/>
            </p:cNvSpPr>
            <p:nvPr/>
          </p:nvSpPr>
          <p:spPr bwMode="auto">
            <a:xfrm>
              <a:off x="6001957" y="4757357"/>
              <a:ext cx="2438400" cy="838200"/>
            </a:xfrm>
            <a:prstGeom prst="rect">
              <a:avLst/>
            </a:prstGeom>
            <a:noFill/>
            <a:ln w="127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2" name="Rectangle 7"/>
            <p:cNvSpPr>
              <a:spLocks noChangeArrowheads="1"/>
            </p:cNvSpPr>
            <p:nvPr/>
          </p:nvSpPr>
          <p:spPr bwMode="auto">
            <a:xfrm>
              <a:off x="5994400" y="4064000"/>
              <a:ext cx="2438400" cy="685800"/>
            </a:xfrm>
            <a:prstGeom prst="rect">
              <a:avLst/>
            </a:prstGeom>
            <a:noFill/>
            <a:ln w="381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3" name="Line 8"/>
            <p:cNvSpPr>
              <a:spLocks noChangeShapeType="1"/>
            </p:cNvSpPr>
            <p:nvPr/>
          </p:nvSpPr>
          <p:spPr bwMode="auto">
            <a:xfrm>
              <a:off x="5994400" y="3378200"/>
              <a:ext cx="2438400" cy="0"/>
            </a:xfrm>
            <a:prstGeom prst="line">
              <a:avLst/>
            </a:prstGeom>
            <a:noFill/>
            <a:ln w="38100">
              <a:solidFill>
                <a:schemeClr val="tx1"/>
              </a:solidFill>
              <a:prstDash val="lgDash"/>
              <a:round/>
              <a:headEnd/>
              <a:tailEnd/>
            </a:ln>
          </p:spPr>
          <p:txBody>
            <a:bodyPr/>
            <a:lstStyle/>
            <a:p>
              <a:pPr>
                <a:defRPr/>
              </a:pPr>
              <a:endParaRPr lang="en-US">
                <a:latin typeface="+mn-lt"/>
                <a:cs typeface="ＭＳ Ｐゴシック" charset="-128"/>
              </a:endParaRPr>
            </a:p>
          </p:txBody>
        </p:sp>
        <p:sp>
          <p:nvSpPr>
            <p:cNvPr id="14" name="Line 9"/>
            <p:cNvSpPr>
              <a:spLocks noChangeShapeType="1"/>
            </p:cNvSpPr>
            <p:nvPr/>
          </p:nvSpPr>
          <p:spPr bwMode="auto">
            <a:xfrm>
              <a:off x="5994400" y="1549400"/>
              <a:ext cx="2438400" cy="0"/>
            </a:xfrm>
            <a:prstGeom prst="line">
              <a:avLst/>
            </a:prstGeom>
            <a:noFill/>
            <a:ln w="38100">
              <a:solidFill>
                <a:schemeClr val="tx1"/>
              </a:solidFill>
              <a:prstDash val="lgDash"/>
              <a:round/>
              <a:headEnd/>
              <a:tailEnd/>
            </a:ln>
          </p:spPr>
          <p:txBody>
            <a:bodyPr/>
            <a:lstStyle/>
            <a:p>
              <a:pPr>
                <a:defRPr/>
              </a:pPr>
              <a:endParaRPr lang="en-US">
                <a:latin typeface="+mn-lt"/>
                <a:cs typeface="ＭＳ Ｐゴシック" charset="-128"/>
              </a:endParaRPr>
            </a:p>
          </p:txBody>
        </p:sp>
        <p:sp>
          <p:nvSpPr>
            <p:cNvPr id="15" name="Text Box 10"/>
            <p:cNvSpPr txBox="1">
              <a:spLocks noChangeArrowheads="1"/>
            </p:cNvSpPr>
            <p:nvPr/>
          </p:nvSpPr>
          <p:spPr bwMode="auto">
            <a:xfrm>
              <a:off x="6737350" y="4820601"/>
              <a:ext cx="990600" cy="584200"/>
            </a:xfrm>
            <a:prstGeom prst="rect">
              <a:avLst/>
            </a:prstGeom>
            <a:noFill/>
            <a:ln w="12700">
              <a:noFill/>
              <a:miter lim="800000"/>
              <a:headEnd/>
              <a:tailEnd/>
            </a:ln>
          </p:spPr>
          <p:txBody>
            <a:bodyPr wrap="none">
              <a:spAutoFit/>
            </a:bodyPr>
            <a:lstStyle/>
            <a:p>
              <a:pPr algn="ctr">
                <a:defRPr/>
              </a:pPr>
              <a:r>
                <a:rPr lang="en-US" sz="3200" dirty="0">
                  <a:latin typeface="+mn-lt"/>
                  <a:cs typeface="ＭＳ Ｐゴシック" charset="-128"/>
                </a:rPr>
                <a:t>code</a:t>
              </a:r>
            </a:p>
          </p:txBody>
        </p:sp>
        <p:sp>
          <p:nvSpPr>
            <p:cNvPr id="16" name="Text Box 11"/>
            <p:cNvSpPr txBox="1">
              <a:spLocks noChangeArrowheads="1"/>
            </p:cNvSpPr>
            <p:nvPr/>
          </p:nvSpPr>
          <p:spPr bwMode="auto">
            <a:xfrm>
              <a:off x="6283325" y="4076700"/>
              <a:ext cx="1898650" cy="584200"/>
            </a:xfrm>
            <a:prstGeom prst="rect">
              <a:avLst/>
            </a:prstGeom>
            <a:noFill/>
            <a:ln w="12700">
              <a:noFill/>
              <a:miter lim="800000"/>
              <a:headEnd/>
              <a:tailEnd/>
            </a:ln>
          </p:spPr>
          <p:txBody>
            <a:bodyPr wrap="none">
              <a:spAutoFit/>
            </a:bodyPr>
            <a:lstStyle/>
            <a:p>
              <a:pPr algn="ctr">
                <a:defRPr/>
              </a:pPr>
              <a:r>
                <a:rPr lang="en-US" sz="3200">
                  <a:latin typeface="+mn-lt"/>
                  <a:cs typeface="ＭＳ Ｐゴシック" charset="-128"/>
                </a:rPr>
                <a:t>static data</a:t>
              </a:r>
            </a:p>
          </p:txBody>
        </p:sp>
        <p:sp>
          <p:nvSpPr>
            <p:cNvPr id="17" name="Text Box 12"/>
            <p:cNvSpPr txBox="1">
              <a:spLocks noChangeArrowheads="1"/>
            </p:cNvSpPr>
            <p:nvPr/>
          </p:nvSpPr>
          <p:spPr bwMode="auto">
            <a:xfrm>
              <a:off x="6724650" y="3390900"/>
              <a:ext cx="1016000" cy="584200"/>
            </a:xfrm>
            <a:prstGeom prst="rect">
              <a:avLst/>
            </a:prstGeom>
            <a:noFill/>
            <a:ln w="12700">
              <a:noFill/>
              <a:miter lim="800000"/>
              <a:headEnd/>
              <a:tailEnd/>
            </a:ln>
          </p:spPr>
          <p:txBody>
            <a:bodyPr wrap="none">
              <a:spAutoFit/>
            </a:bodyPr>
            <a:lstStyle/>
            <a:p>
              <a:pPr algn="ctr">
                <a:defRPr/>
              </a:pPr>
              <a:r>
                <a:rPr lang="en-US" sz="3200">
                  <a:latin typeface="+mn-lt"/>
                  <a:cs typeface="ＭＳ Ｐゴシック" charset="-128"/>
                </a:rPr>
                <a:t>heap</a:t>
              </a:r>
            </a:p>
          </p:txBody>
        </p:sp>
        <p:sp>
          <p:nvSpPr>
            <p:cNvPr id="18" name="Text Box 13"/>
            <p:cNvSpPr txBox="1">
              <a:spLocks noChangeArrowheads="1"/>
            </p:cNvSpPr>
            <p:nvPr/>
          </p:nvSpPr>
          <p:spPr bwMode="auto">
            <a:xfrm>
              <a:off x="6718300" y="1016000"/>
              <a:ext cx="1028700" cy="584200"/>
            </a:xfrm>
            <a:prstGeom prst="rect">
              <a:avLst/>
            </a:prstGeom>
            <a:noFill/>
            <a:ln w="12700">
              <a:noFill/>
              <a:miter lim="800000"/>
              <a:headEnd/>
              <a:tailEnd/>
            </a:ln>
          </p:spPr>
          <p:txBody>
            <a:bodyPr wrap="none">
              <a:spAutoFit/>
            </a:bodyPr>
            <a:lstStyle/>
            <a:p>
              <a:pPr algn="ctr">
                <a:defRPr/>
              </a:pPr>
              <a:r>
                <a:rPr lang="en-US" sz="3200" dirty="0">
                  <a:latin typeface="+mn-lt"/>
                  <a:cs typeface="ＭＳ Ｐゴシック" charset="-128"/>
                </a:rPr>
                <a:t>stack</a:t>
              </a:r>
            </a:p>
          </p:txBody>
        </p:sp>
        <p:sp>
          <p:nvSpPr>
            <p:cNvPr id="19" name="Line 14"/>
            <p:cNvSpPr>
              <a:spLocks noChangeShapeType="1"/>
            </p:cNvSpPr>
            <p:nvPr/>
          </p:nvSpPr>
          <p:spPr bwMode="auto">
            <a:xfrm flipV="1">
              <a:off x="7213600" y="2997200"/>
              <a:ext cx="0" cy="381000"/>
            </a:xfrm>
            <a:prstGeom prst="line">
              <a:avLst/>
            </a:prstGeom>
            <a:noFill/>
            <a:ln w="31750">
              <a:solidFill>
                <a:schemeClr val="tx1"/>
              </a:solidFill>
              <a:round/>
              <a:headEnd/>
              <a:tailEnd type="triangle" w="med" len="med"/>
            </a:ln>
          </p:spPr>
          <p:txBody>
            <a:bodyPr/>
            <a:lstStyle/>
            <a:p>
              <a:pPr>
                <a:defRPr/>
              </a:pPr>
              <a:endParaRPr lang="en-US">
                <a:latin typeface="+mn-lt"/>
                <a:cs typeface="ＭＳ Ｐゴシック" charset="-128"/>
              </a:endParaRPr>
            </a:p>
          </p:txBody>
        </p:sp>
        <p:sp>
          <p:nvSpPr>
            <p:cNvPr id="20" name="Line 15"/>
            <p:cNvSpPr>
              <a:spLocks noChangeShapeType="1"/>
            </p:cNvSpPr>
            <p:nvPr/>
          </p:nvSpPr>
          <p:spPr bwMode="auto">
            <a:xfrm>
              <a:off x="7213600" y="1549400"/>
              <a:ext cx="0" cy="381000"/>
            </a:xfrm>
            <a:prstGeom prst="line">
              <a:avLst/>
            </a:prstGeom>
            <a:noFill/>
            <a:ln w="31750">
              <a:solidFill>
                <a:schemeClr val="tx1"/>
              </a:solidFill>
              <a:round/>
              <a:headEnd/>
              <a:tailEnd type="triangle" w="med" len="med"/>
            </a:ln>
          </p:spPr>
          <p:txBody>
            <a:bodyPr/>
            <a:lstStyle/>
            <a:p>
              <a:pPr>
                <a:defRPr/>
              </a:pPr>
              <a:endParaRPr lang="en-US">
                <a:latin typeface="+mn-lt"/>
                <a:cs typeface="ＭＳ Ｐゴシック" charset="-128"/>
              </a:endParaRPr>
            </a:p>
          </p:txBody>
        </p:sp>
        <p:sp>
          <p:nvSpPr>
            <p:cNvPr id="21" name="Text Box 17"/>
            <p:cNvSpPr txBox="1">
              <a:spLocks noChangeArrowheads="1"/>
            </p:cNvSpPr>
            <p:nvPr/>
          </p:nvSpPr>
          <p:spPr bwMode="auto">
            <a:xfrm>
              <a:off x="4480561" y="914400"/>
              <a:ext cx="1463040" cy="369332"/>
            </a:xfrm>
            <a:prstGeom prst="rect">
              <a:avLst/>
            </a:prstGeom>
            <a:noFill/>
            <a:ln w="12700">
              <a:noFill/>
              <a:miter lim="800000"/>
              <a:headEnd/>
              <a:tailEnd/>
            </a:ln>
          </p:spPr>
          <p:txBody>
            <a:bodyPr wrap="none">
              <a:spAutoFit/>
            </a:bodyPr>
            <a:lstStyle/>
            <a:p>
              <a:pPr algn="r"/>
              <a:r>
                <a:rPr lang="en-US" b="1" i="1" dirty="0">
                  <a:latin typeface="Calibri" charset="0"/>
                </a:rPr>
                <a:t>~ FFFF </a:t>
              </a:r>
              <a:r>
                <a:rPr lang="en-US" b="1" i="1" dirty="0" err="1">
                  <a:latin typeface="Calibri" charset="0"/>
                </a:rPr>
                <a:t>FFFF</a:t>
              </a:r>
              <a:r>
                <a:rPr lang="en-US" b="1" i="1" baseline="-25000" dirty="0" err="1">
                  <a:latin typeface="Calibri" charset="0"/>
                </a:rPr>
                <a:t>hex</a:t>
              </a:r>
              <a:endParaRPr lang="en-US" b="1" i="1" dirty="0">
                <a:latin typeface="Calibri" charset="0"/>
              </a:endParaRPr>
            </a:p>
          </p:txBody>
        </p:sp>
        <p:sp>
          <p:nvSpPr>
            <p:cNvPr id="22" name="Text Box 18"/>
            <p:cNvSpPr txBox="1">
              <a:spLocks noChangeArrowheads="1"/>
            </p:cNvSpPr>
            <p:nvPr/>
          </p:nvSpPr>
          <p:spPr bwMode="auto">
            <a:xfrm>
              <a:off x="5212080" y="5303520"/>
              <a:ext cx="731520" cy="369332"/>
            </a:xfrm>
            <a:prstGeom prst="rect">
              <a:avLst/>
            </a:prstGeom>
            <a:noFill/>
            <a:ln w="12700">
              <a:noFill/>
              <a:miter lim="800000"/>
              <a:headEnd/>
              <a:tailEnd/>
            </a:ln>
          </p:spPr>
          <p:txBody>
            <a:bodyPr wrap="none">
              <a:spAutoFit/>
            </a:bodyPr>
            <a:lstStyle/>
            <a:p>
              <a:pPr algn="r"/>
              <a:r>
                <a:rPr lang="en-US" b="1" i="1" dirty="0">
                  <a:latin typeface="Calibri" charset="0"/>
                </a:rPr>
                <a:t>~ 0</a:t>
              </a:r>
              <a:r>
                <a:rPr lang="en-US" b="1" i="1" baseline="-25000" dirty="0">
                  <a:latin typeface="Calibri" charset="0"/>
                </a:rPr>
                <a:t>hex</a:t>
              </a:r>
              <a:endParaRPr lang="en-US" b="1" i="1" dirty="0">
                <a:latin typeface="Calibri" charset="0"/>
              </a:endParaRPr>
            </a:p>
          </p:txBody>
        </p:sp>
      </p:grpSp>
      <p:sp>
        <p:nvSpPr>
          <p:cNvPr id="5" name="Date Placeholder 4"/>
          <p:cNvSpPr>
            <a:spLocks noGrp="1"/>
          </p:cNvSpPr>
          <p:nvPr>
            <p:ph type="dt" sz="half" idx="10"/>
          </p:nvPr>
        </p:nvSpPr>
        <p:spPr/>
        <p:txBody>
          <a:bodyPr/>
          <a:lstStyle/>
          <a:p>
            <a:r>
              <a:rPr lang="en-US" smtClean="0"/>
              <a:t>6/27/2013</a:t>
            </a:r>
            <a:endParaRPr lang="en-US"/>
          </a:p>
        </p:txBody>
      </p:sp>
      <p:sp>
        <p:nvSpPr>
          <p:cNvPr id="6" name="Footer Placeholder 5"/>
          <p:cNvSpPr>
            <a:spLocks noGrp="1"/>
          </p:cNvSpPr>
          <p:nvPr>
            <p:ph type="ftr" sz="quarter" idx="11"/>
          </p:nvPr>
        </p:nvSpPr>
        <p:spPr/>
        <p:txBody>
          <a:bodyPr/>
          <a:lstStyle/>
          <a:p>
            <a:pPr>
              <a:defRPr/>
            </a:pPr>
            <a:r>
              <a:rPr lang="en-US" smtClean="0"/>
              <a:t>Summer 2013 -- Lecture #4</a:t>
            </a:r>
            <a:endParaRPr lang="en-US" dirty="0"/>
          </a:p>
        </p:txBody>
      </p:sp>
      <p:sp>
        <p:nvSpPr>
          <p:cNvPr id="7" name="Slide Number Placeholder 6"/>
          <p:cNvSpPr>
            <a:spLocks noGrp="1"/>
          </p:cNvSpPr>
          <p:nvPr>
            <p:ph type="sldNum" sz="quarter" idx="12"/>
          </p:nvPr>
        </p:nvSpPr>
        <p:spPr/>
        <p:txBody>
          <a:bodyPr/>
          <a:lstStyle/>
          <a:p>
            <a:fld id="{6192B018-ABFD-469E-B0DE-491C2D60B3FB}" type="slidenum">
              <a:rPr lang="en-US" smtClean="0"/>
              <a:pPr/>
              <a:t>5</a:t>
            </a:fld>
            <a:endParaRPr lang="en-US"/>
          </a:p>
        </p:txBody>
      </p:sp>
      <p:sp>
        <p:nvSpPr>
          <p:cNvPr id="23" name="Text Box 16"/>
          <p:cNvSpPr txBox="1">
            <a:spLocks noChangeArrowheads="1"/>
          </p:cNvSpPr>
          <p:nvPr/>
        </p:nvSpPr>
        <p:spPr bwMode="auto">
          <a:xfrm>
            <a:off x="6126480" y="5669280"/>
            <a:ext cx="2569357" cy="923330"/>
          </a:xfrm>
          <a:prstGeom prst="rect">
            <a:avLst/>
          </a:prstGeom>
          <a:noFill/>
          <a:ln w="12700">
            <a:noFill/>
            <a:miter lim="800000"/>
            <a:headEnd/>
            <a:tailEnd/>
          </a:ln>
        </p:spPr>
        <p:txBody>
          <a:bodyPr wrap="none">
            <a:spAutoFit/>
          </a:bodyPr>
          <a:lstStyle/>
          <a:p>
            <a:pPr algn="ctr"/>
            <a:r>
              <a:rPr lang="en-US" b="1" i="1" dirty="0">
                <a:latin typeface="Calibri" charset="0"/>
              </a:rPr>
              <a:t>OS prevents accesses</a:t>
            </a:r>
            <a:br>
              <a:rPr lang="en-US" b="1" i="1" dirty="0">
                <a:latin typeface="Calibri" charset="0"/>
              </a:rPr>
            </a:br>
            <a:r>
              <a:rPr lang="en-US" b="1" i="1" dirty="0">
                <a:latin typeface="Calibri" charset="0"/>
              </a:rPr>
              <a:t>between stack and heap </a:t>
            </a:r>
          </a:p>
          <a:p>
            <a:pPr algn="ctr"/>
            <a:r>
              <a:rPr lang="en-US" b="1" i="1" dirty="0">
                <a:latin typeface="Calibri" charset="0"/>
              </a:rPr>
              <a:t>(via virtual memory)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Where Do the Variables Go?</a:t>
            </a:r>
            <a:endParaRPr lang="en-US" dirty="0">
              <a:solidFill>
                <a:schemeClr val="accent1"/>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Declared outside a function:</a:t>
            </a:r>
            <a:endParaRPr lang="en-US" sz="2800" dirty="0"/>
          </a:p>
          <a:p>
            <a:pPr>
              <a:buNone/>
            </a:pPr>
            <a:r>
              <a:rPr lang="en-US" sz="2800" dirty="0" smtClean="0">
                <a:solidFill>
                  <a:srgbClr val="FF0000"/>
                </a:solidFill>
              </a:rPr>
              <a:t>		Static Data</a:t>
            </a:r>
          </a:p>
          <a:p>
            <a:pPr>
              <a:spcBef>
                <a:spcPts val="1800"/>
              </a:spcBef>
            </a:pPr>
            <a:r>
              <a:rPr lang="en-US" sz="2800" dirty="0" smtClean="0"/>
              <a:t>Declared inside a function:</a:t>
            </a:r>
            <a:endParaRPr lang="en-US" sz="2800" dirty="0"/>
          </a:p>
          <a:p>
            <a:pPr>
              <a:buNone/>
            </a:pPr>
            <a:r>
              <a:rPr lang="en-US" sz="2800" dirty="0" smtClean="0">
                <a:solidFill>
                  <a:srgbClr val="FF0000"/>
                </a:solidFill>
              </a:rPr>
              <a:t>		Stack</a:t>
            </a:r>
            <a:endParaRPr lang="en-US" sz="2800" dirty="0"/>
          </a:p>
          <a:p>
            <a:pPr lvl="1"/>
            <a:r>
              <a:rPr lang="en-US" sz="2200" dirty="0" smtClean="0">
                <a:latin typeface="Courier New" pitchFamily="49" charset="0"/>
                <a:cs typeface="Courier New" pitchFamily="49" charset="0"/>
              </a:rPr>
              <a:t>main()</a:t>
            </a:r>
            <a:r>
              <a:rPr lang="en-US" sz="2400" dirty="0" smtClean="0"/>
              <a:t> is a function</a:t>
            </a:r>
          </a:p>
          <a:p>
            <a:pPr lvl="1"/>
            <a:r>
              <a:rPr lang="en-US" sz="2400" dirty="0" smtClean="0"/>
              <a:t>Freed when function returns</a:t>
            </a:r>
          </a:p>
          <a:p>
            <a:pPr>
              <a:spcBef>
                <a:spcPts val="1800"/>
              </a:spcBef>
            </a:pPr>
            <a:r>
              <a:rPr lang="en-US" sz="2800" dirty="0" smtClean="0"/>
              <a:t>Dynamically allocated:</a:t>
            </a:r>
          </a:p>
          <a:p>
            <a:pPr>
              <a:buNone/>
            </a:pPr>
            <a:r>
              <a:rPr lang="en-US" sz="2800" dirty="0" smtClean="0">
                <a:solidFill>
                  <a:srgbClr val="FF0000"/>
                </a:solidFill>
              </a:rPr>
              <a:t>		Heap</a:t>
            </a:r>
          </a:p>
          <a:p>
            <a:pPr lvl="1"/>
            <a:r>
              <a:rPr lang="en-US" sz="2400" dirty="0" smtClean="0"/>
              <a:t>i.e. </a:t>
            </a:r>
            <a:r>
              <a:rPr lang="en-US" sz="2400" dirty="0" err="1" smtClean="0"/>
              <a:t>malloc</a:t>
            </a:r>
            <a:r>
              <a:rPr lang="en-US" sz="2400" dirty="0" smtClean="0"/>
              <a:t> (we will cover this shortly)</a:t>
            </a:r>
          </a:p>
          <a:p>
            <a:endParaRPr lang="en-US" dirty="0"/>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pPr>
              <a:defRPr/>
            </a:pPr>
            <a:r>
              <a:rPr lang="en-US" smtClean="0"/>
              <a:t>Summer 2013 -- Lecture #4</a:t>
            </a:r>
            <a:endParaRPr lang="en-US" dirty="0"/>
          </a:p>
        </p:txBody>
      </p:sp>
      <p:sp>
        <p:nvSpPr>
          <p:cNvPr id="6" name="Slide Number Placeholder 5"/>
          <p:cNvSpPr>
            <a:spLocks noGrp="1"/>
          </p:cNvSpPr>
          <p:nvPr>
            <p:ph type="sldNum" sz="quarter" idx="12"/>
          </p:nvPr>
        </p:nvSpPr>
        <p:spPr/>
        <p:txBody>
          <a:bodyPr/>
          <a:lstStyle/>
          <a:p>
            <a:fld id="{92D87B94-8DD4-40E4-A8F6-3BB3ED416395}" type="slidenum">
              <a:rPr lang="en-US" smtClean="0"/>
              <a:pPr/>
              <a:t>6</a:t>
            </a:fld>
            <a:endParaRPr lang="en-US"/>
          </a:p>
        </p:txBody>
      </p:sp>
      <p:sp>
        <p:nvSpPr>
          <p:cNvPr id="8" name="TextBox 7"/>
          <p:cNvSpPr txBox="1"/>
          <p:nvPr/>
        </p:nvSpPr>
        <p:spPr>
          <a:xfrm>
            <a:off x="5577840" y="2011680"/>
            <a:ext cx="3474720" cy="2585323"/>
          </a:xfrm>
          <a:prstGeom prst="rect">
            <a:avLst/>
          </a:prstGeom>
          <a:noFill/>
          <a:ln w="25400">
            <a:solidFill>
              <a:schemeClr val="tx1"/>
            </a:solidFill>
          </a:ln>
        </p:spPr>
        <p:txBody>
          <a:bodyPr wrap="square" rtlCol="0">
            <a:spAutoFit/>
          </a:bodyPr>
          <a:lstStyle/>
          <a:p>
            <a:r>
              <a:rPr lang="en-US" dirty="0" smtClean="0">
                <a:latin typeface="Courier New" pitchFamily="49" charset="0"/>
                <a:cs typeface="Courier New" pitchFamily="49" charset="0"/>
              </a:rPr>
              <a:t>#include &lt;</a:t>
            </a:r>
            <a:r>
              <a:rPr lang="en-US" dirty="0" err="1" smtClean="0">
                <a:latin typeface="Courier New" pitchFamily="49" charset="0"/>
                <a:cs typeface="Courier New" pitchFamily="49" charset="0"/>
              </a:rPr>
              <a:t>stdio.h</a:t>
            </a:r>
            <a:r>
              <a:rPr lang="en-US" dirty="0" smtClean="0">
                <a:latin typeface="Courier New" pitchFamily="49" charset="0"/>
                <a:cs typeface="Courier New" pitchFamily="49" charset="0"/>
              </a:rPr>
              <a:t>&gt;</a:t>
            </a:r>
          </a:p>
          <a:p>
            <a:endParaRPr lang="en-US" dirty="0">
              <a:latin typeface="Courier New" pitchFamily="49" charset="0"/>
              <a:cs typeface="Courier New" pitchFamily="49" charset="0"/>
            </a:endParaRPr>
          </a:p>
          <a:p>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varGlobal</a:t>
            </a:r>
            <a:r>
              <a:rPr lang="en-US" dirty="0" smtClean="0">
                <a:latin typeface="Courier New" pitchFamily="49" charset="0"/>
                <a:cs typeface="Courier New" pitchFamily="49" charset="0"/>
              </a:rPr>
              <a:t>;</a:t>
            </a:r>
          </a:p>
          <a:p>
            <a:endParaRPr lang="en-US" dirty="0" smtClean="0">
              <a:latin typeface="Courier New" pitchFamily="49" charset="0"/>
              <a:cs typeface="Courier New" pitchFamily="49" charset="0"/>
            </a:endParaRPr>
          </a:p>
          <a:p>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main() {</a:t>
            </a:r>
          </a:p>
          <a:p>
            <a:pPr>
              <a:tabLst>
                <a:tab pos="457200" algn="l"/>
              </a:tabLst>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varLocal</a:t>
            </a:r>
            <a:r>
              <a:rPr lang="en-US" dirty="0" smtClean="0">
                <a:latin typeface="Courier New" pitchFamily="49" charset="0"/>
                <a:cs typeface="Courier New" pitchFamily="49" charset="0"/>
              </a:rPr>
              <a:t>;</a:t>
            </a:r>
          </a:p>
          <a:p>
            <a:pPr>
              <a:tabLst>
                <a:tab pos="457200" algn="l"/>
              </a:tabLst>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varDyn</a:t>
            </a:r>
            <a:r>
              <a:rPr lang="en-US" dirty="0" smtClean="0">
                <a:latin typeface="Courier New" pitchFamily="49" charset="0"/>
                <a:cs typeface="Courier New" pitchFamily="49" charset="0"/>
              </a:rPr>
              <a:t> =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malloc</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sizeof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cxnSp>
        <p:nvCxnSpPr>
          <p:cNvPr id="10" name="Elbow Connector 9"/>
          <p:cNvCxnSpPr/>
          <p:nvPr/>
        </p:nvCxnSpPr>
        <p:spPr>
          <a:xfrm>
            <a:off x="5212080" y="1892808"/>
            <a:ext cx="457200" cy="859536"/>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p:nvPr/>
        </p:nvCxnSpPr>
        <p:spPr>
          <a:xfrm>
            <a:off x="5029200" y="3063240"/>
            <a:ext cx="914400" cy="52120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a:off x="5029200" y="3063240"/>
            <a:ext cx="914400" cy="795528"/>
          </a:xfrm>
          <a:prstGeom prst="bentConnector3">
            <a:avLst>
              <a:gd name="adj1" fmla="val 5000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flipV="1">
            <a:off x="4206240" y="4133088"/>
            <a:ext cx="2011680" cy="960120"/>
          </a:xfrm>
          <a:prstGeom prst="bentConnector3">
            <a:avLst>
              <a:gd name="adj1" fmla="val 55880"/>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The Stack</a:t>
            </a:r>
            <a:endParaRPr lang="en-US" dirty="0">
              <a:solidFill>
                <a:schemeClr val="accent1"/>
              </a:solidFill>
            </a:endParaRPr>
          </a:p>
        </p:txBody>
      </p:sp>
      <p:sp>
        <p:nvSpPr>
          <p:cNvPr id="3" name="Content Placeholder 2"/>
          <p:cNvSpPr>
            <a:spLocks noGrp="1"/>
          </p:cNvSpPr>
          <p:nvPr>
            <p:ph sz="half" idx="1"/>
          </p:nvPr>
        </p:nvSpPr>
        <p:spPr>
          <a:xfrm>
            <a:off x="457200" y="1600200"/>
            <a:ext cx="6400800" cy="4876800"/>
          </a:xfrm>
        </p:spPr>
        <p:txBody>
          <a:bodyPr>
            <a:normAutofit fontScale="92500" lnSpcReduction="10000"/>
          </a:bodyPr>
          <a:lstStyle/>
          <a:p>
            <a:r>
              <a:rPr lang="en-US" dirty="0" smtClean="0"/>
              <a:t>Each stack frame is a contiguous block of memory holding the local variables of a single procedure</a:t>
            </a:r>
          </a:p>
          <a:p>
            <a:r>
              <a:rPr lang="en-US" dirty="0" smtClean="0"/>
              <a:t>A stack </a:t>
            </a:r>
            <a:r>
              <a:rPr lang="en-US" dirty="0"/>
              <a:t>frame includes:</a:t>
            </a:r>
          </a:p>
          <a:p>
            <a:pPr marL="508000" lvl="1"/>
            <a:r>
              <a:rPr lang="en-US" dirty="0"/>
              <a:t>Location of </a:t>
            </a:r>
            <a:r>
              <a:rPr lang="en-US" dirty="0" smtClean="0"/>
              <a:t>caller </a:t>
            </a:r>
            <a:r>
              <a:rPr lang="en-US" dirty="0"/>
              <a:t>function</a:t>
            </a:r>
          </a:p>
          <a:p>
            <a:pPr marL="508000" lvl="1"/>
            <a:r>
              <a:rPr lang="en-US" dirty="0" smtClean="0"/>
              <a:t>Function arguments</a:t>
            </a:r>
            <a:endParaRPr lang="en-US" dirty="0"/>
          </a:p>
          <a:p>
            <a:pPr marL="508000" lvl="1"/>
            <a:r>
              <a:rPr lang="en-US" dirty="0"/>
              <a:t>Space for local variables</a:t>
            </a:r>
          </a:p>
          <a:p>
            <a:r>
              <a:rPr lang="en-US" dirty="0" smtClean="0"/>
              <a:t>Stack pointer (SP) </a:t>
            </a:r>
            <a:r>
              <a:rPr lang="en-US" dirty="0"/>
              <a:t>tells where </a:t>
            </a:r>
            <a:r>
              <a:rPr lang="en-US" dirty="0" smtClean="0"/>
              <a:t>lowest (current) </a:t>
            </a:r>
            <a:r>
              <a:rPr lang="en-US" dirty="0"/>
              <a:t>stack frame is</a:t>
            </a:r>
          </a:p>
          <a:p>
            <a:r>
              <a:rPr lang="en-US" dirty="0"/>
              <a:t>When procedure ends, stack frame is tossed off the stack; frees memory for future stack frames</a:t>
            </a:r>
          </a:p>
          <a:p>
            <a:endParaRPr lang="en-US" dirty="0"/>
          </a:p>
        </p:txBody>
      </p:sp>
      <p:sp>
        <p:nvSpPr>
          <p:cNvPr id="5" name="Date Placeholder 4"/>
          <p:cNvSpPr>
            <a:spLocks noGrp="1"/>
          </p:cNvSpPr>
          <p:nvPr>
            <p:ph type="dt" sz="half" idx="10"/>
          </p:nvPr>
        </p:nvSpPr>
        <p:spPr/>
        <p:txBody>
          <a:bodyPr/>
          <a:lstStyle/>
          <a:p>
            <a:r>
              <a:rPr lang="en-US" smtClean="0"/>
              <a:t>6/27/2013</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Summer 2013 -- Lecture #4</a:t>
            </a:r>
            <a:endParaRPr lang="en-US"/>
          </a:p>
        </p:txBody>
      </p:sp>
      <p:sp>
        <p:nvSpPr>
          <p:cNvPr id="8" name="Rectangle 5"/>
          <p:cNvSpPr>
            <a:spLocks noChangeArrowheads="1"/>
          </p:cNvSpPr>
          <p:nvPr/>
        </p:nvSpPr>
        <p:spPr bwMode="auto">
          <a:xfrm>
            <a:off x="7620000" y="4267200"/>
            <a:ext cx="1295400" cy="838200"/>
          </a:xfrm>
          <a:prstGeom prst="rect">
            <a:avLst/>
          </a:prstGeom>
          <a:noFill/>
          <a:ln w="57150">
            <a:solidFill>
              <a:schemeClr val="tx1"/>
            </a:solidFill>
            <a:miter lim="800000"/>
            <a:headEnd/>
            <a:tailEnd/>
          </a:ln>
        </p:spPr>
        <p:txBody>
          <a:bodyPr wrap="none" anchor="ctr"/>
          <a:lstStyle/>
          <a:p>
            <a:endParaRPr lang="en-US"/>
          </a:p>
        </p:txBody>
      </p:sp>
      <p:sp>
        <p:nvSpPr>
          <p:cNvPr id="9" name="Text Box 6"/>
          <p:cNvSpPr txBox="1">
            <a:spLocks noChangeArrowheads="1"/>
          </p:cNvSpPr>
          <p:nvPr/>
        </p:nvSpPr>
        <p:spPr bwMode="auto">
          <a:xfrm>
            <a:off x="7696200" y="4419600"/>
            <a:ext cx="1093788" cy="519113"/>
          </a:xfrm>
          <a:prstGeom prst="rect">
            <a:avLst/>
          </a:prstGeom>
          <a:noFill/>
          <a:ln w="12700">
            <a:noFill/>
            <a:miter lim="800000"/>
            <a:headEnd/>
            <a:tailEnd/>
          </a:ln>
        </p:spPr>
        <p:txBody>
          <a:bodyPr wrap="none">
            <a:spAutoFit/>
          </a:bodyPr>
          <a:lstStyle/>
          <a:p>
            <a:r>
              <a:rPr lang="en-US" sz="2800" dirty="0"/>
              <a:t>frame</a:t>
            </a:r>
            <a:endParaRPr lang="en-US" sz="2000" dirty="0"/>
          </a:p>
        </p:txBody>
      </p:sp>
      <p:grpSp>
        <p:nvGrpSpPr>
          <p:cNvPr id="10" name="Group 7"/>
          <p:cNvGrpSpPr>
            <a:grpSpLocks/>
          </p:cNvGrpSpPr>
          <p:nvPr/>
        </p:nvGrpSpPr>
        <p:grpSpPr bwMode="auto">
          <a:xfrm>
            <a:off x="7620000" y="2438400"/>
            <a:ext cx="1295400" cy="1295400"/>
            <a:chOff x="4608" y="3312"/>
            <a:chExt cx="816" cy="528"/>
          </a:xfrm>
        </p:grpSpPr>
        <p:sp>
          <p:nvSpPr>
            <p:cNvPr id="11" name="Rectangle 8"/>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lstStyle/>
            <a:p>
              <a:endParaRPr lang="en-US"/>
            </a:p>
          </p:txBody>
        </p:sp>
        <p:sp>
          <p:nvSpPr>
            <p:cNvPr id="12" name="Text Box 9"/>
            <p:cNvSpPr txBox="1">
              <a:spLocks noChangeArrowheads="1"/>
            </p:cNvSpPr>
            <p:nvPr/>
          </p:nvSpPr>
          <p:spPr bwMode="auto">
            <a:xfrm>
              <a:off x="4656" y="3408"/>
              <a:ext cx="689" cy="211"/>
            </a:xfrm>
            <a:prstGeom prst="rect">
              <a:avLst/>
            </a:prstGeom>
            <a:noFill/>
            <a:ln w="12700">
              <a:noFill/>
              <a:miter lim="800000"/>
              <a:headEnd/>
              <a:tailEnd/>
            </a:ln>
          </p:spPr>
          <p:txBody>
            <a:bodyPr wrap="none">
              <a:spAutoFit/>
            </a:bodyPr>
            <a:lstStyle/>
            <a:p>
              <a:r>
                <a:rPr lang="en-US" sz="2800" dirty="0"/>
                <a:t>frame</a:t>
              </a:r>
              <a:endParaRPr lang="en-US" sz="2000" dirty="0"/>
            </a:p>
          </p:txBody>
        </p:sp>
      </p:grpSp>
      <p:grpSp>
        <p:nvGrpSpPr>
          <p:cNvPr id="13" name="Group 10"/>
          <p:cNvGrpSpPr>
            <a:grpSpLocks/>
          </p:cNvGrpSpPr>
          <p:nvPr/>
        </p:nvGrpSpPr>
        <p:grpSpPr bwMode="auto">
          <a:xfrm>
            <a:off x="7620000" y="3733800"/>
            <a:ext cx="1295400" cy="615950"/>
            <a:chOff x="4608" y="3312"/>
            <a:chExt cx="816" cy="607"/>
          </a:xfrm>
        </p:grpSpPr>
        <p:sp>
          <p:nvSpPr>
            <p:cNvPr id="14" name="Rectangle 11"/>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lstStyle/>
            <a:p>
              <a:endParaRPr lang="en-US"/>
            </a:p>
          </p:txBody>
        </p:sp>
        <p:sp>
          <p:nvSpPr>
            <p:cNvPr id="15" name="Text Box 12"/>
            <p:cNvSpPr txBox="1">
              <a:spLocks noChangeArrowheads="1"/>
            </p:cNvSpPr>
            <p:nvPr/>
          </p:nvSpPr>
          <p:spPr bwMode="auto">
            <a:xfrm>
              <a:off x="4656" y="3407"/>
              <a:ext cx="689" cy="512"/>
            </a:xfrm>
            <a:prstGeom prst="rect">
              <a:avLst/>
            </a:prstGeom>
            <a:noFill/>
            <a:ln w="12700">
              <a:noFill/>
              <a:miter lim="800000"/>
              <a:headEnd/>
              <a:tailEnd/>
            </a:ln>
          </p:spPr>
          <p:txBody>
            <a:bodyPr wrap="none">
              <a:spAutoFit/>
            </a:bodyPr>
            <a:lstStyle/>
            <a:p>
              <a:r>
                <a:rPr lang="en-US" sz="2800"/>
                <a:t>frame</a:t>
              </a:r>
              <a:endParaRPr lang="en-US" sz="2000"/>
            </a:p>
          </p:txBody>
        </p:sp>
      </p:grpSp>
      <p:grpSp>
        <p:nvGrpSpPr>
          <p:cNvPr id="16" name="Group 13"/>
          <p:cNvGrpSpPr>
            <a:grpSpLocks/>
          </p:cNvGrpSpPr>
          <p:nvPr/>
        </p:nvGrpSpPr>
        <p:grpSpPr bwMode="auto">
          <a:xfrm>
            <a:off x="7620000" y="1905000"/>
            <a:ext cx="1295400" cy="615950"/>
            <a:chOff x="4608" y="3312"/>
            <a:chExt cx="816" cy="607"/>
          </a:xfrm>
        </p:grpSpPr>
        <p:sp>
          <p:nvSpPr>
            <p:cNvPr id="17" name="Rectangle 14"/>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lstStyle/>
            <a:p>
              <a:endParaRPr lang="en-US"/>
            </a:p>
          </p:txBody>
        </p:sp>
        <p:sp>
          <p:nvSpPr>
            <p:cNvPr id="18" name="Text Box 15"/>
            <p:cNvSpPr txBox="1">
              <a:spLocks noChangeArrowheads="1"/>
            </p:cNvSpPr>
            <p:nvPr/>
          </p:nvSpPr>
          <p:spPr bwMode="auto">
            <a:xfrm>
              <a:off x="4656" y="3407"/>
              <a:ext cx="689" cy="512"/>
            </a:xfrm>
            <a:prstGeom prst="rect">
              <a:avLst/>
            </a:prstGeom>
            <a:noFill/>
            <a:ln w="12700">
              <a:noFill/>
              <a:miter lim="800000"/>
              <a:headEnd/>
              <a:tailEnd/>
            </a:ln>
          </p:spPr>
          <p:txBody>
            <a:bodyPr wrap="none">
              <a:spAutoFit/>
            </a:bodyPr>
            <a:lstStyle/>
            <a:p>
              <a:r>
                <a:rPr lang="en-US" sz="2800"/>
                <a:t>frame</a:t>
              </a:r>
              <a:endParaRPr lang="en-US" sz="2000"/>
            </a:p>
          </p:txBody>
        </p:sp>
      </p:grpSp>
      <p:grpSp>
        <p:nvGrpSpPr>
          <p:cNvPr id="19" name="Group 17"/>
          <p:cNvGrpSpPr>
            <a:grpSpLocks/>
          </p:cNvGrpSpPr>
          <p:nvPr/>
        </p:nvGrpSpPr>
        <p:grpSpPr bwMode="auto">
          <a:xfrm>
            <a:off x="6705600" y="3937000"/>
            <a:ext cx="838200" cy="519113"/>
            <a:chOff x="6400800" y="4953000"/>
            <a:chExt cx="838200" cy="519113"/>
          </a:xfrm>
        </p:grpSpPr>
        <p:sp>
          <p:nvSpPr>
            <p:cNvPr id="20" name="Text Box 16"/>
            <p:cNvSpPr txBox="1">
              <a:spLocks noChangeArrowheads="1"/>
            </p:cNvSpPr>
            <p:nvPr/>
          </p:nvSpPr>
          <p:spPr bwMode="auto">
            <a:xfrm>
              <a:off x="6400800" y="4953000"/>
              <a:ext cx="658813" cy="519113"/>
            </a:xfrm>
            <a:prstGeom prst="rect">
              <a:avLst/>
            </a:prstGeom>
            <a:noFill/>
            <a:ln w="12700">
              <a:noFill/>
              <a:miter lim="800000"/>
              <a:headEnd/>
              <a:tailEnd/>
            </a:ln>
          </p:spPr>
          <p:txBody>
            <a:bodyPr wrap="none">
              <a:spAutoFit/>
            </a:bodyPr>
            <a:lstStyle/>
            <a:p>
              <a:r>
                <a:rPr lang="en-US" sz="2800" b="1"/>
                <a:t>SP</a:t>
              </a:r>
              <a:endParaRPr lang="en-US" sz="2000"/>
            </a:p>
          </p:txBody>
        </p:sp>
        <p:sp>
          <p:nvSpPr>
            <p:cNvPr id="21" name="Line 17"/>
            <p:cNvSpPr>
              <a:spLocks noChangeShapeType="1"/>
            </p:cNvSpPr>
            <p:nvPr/>
          </p:nvSpPr>
          <p:spPr bwMode="auto">
            <a:xfrm>
              <a:off x="7010400" y="5257800"/>
              <a:ext cx="228600" cy="0"/>
            </a:xfrm>
            <a:prstGeom prst="line">
              <a:avLst/>
            </a:prstGeom>
            <a:noFill/>
            <a:ln w="38100">
              <a:solidFill>
                <a:schemeClr val="tx1"/>
              </a:solidFill>
              <a:round/>
              <a:headEnd/>
              <a:tailEnd type="triangle" w="med" len="med"/>
            </a:ln>
          </p:spPr>
          <p:txBody>
            <a:bodyPr wrap="none" anchor="ctr"/>
            <a:lstStyle/>
            <a:p>
              <a:endParaRPr lang="en-US"/>
            </a:p>
          </p:txBody>
        </p:sp>
      </p:grpSp>
      <p:cxnSp>
        <p:nvCxnSpPr>
          <p:cNvPr id="22" name="Straight Connector 21"/>
          <p:cNvCxnSpPr/>
          <p:nvPr/>
        </p:nvCxnSpPr>
        <p:spPr>
          <a:xfrm rot="5400000">
            <a:off x="7147477" y="5594299"/>
            <a:ext cx="952185" cy="0"/>
          </a:xfrm>
          <a:prstGeom prst="line">
            <a:avLst/>
          </a:prstGeom>
          <a:ln w="476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8440988" y="5603116"/>
            <a:ext cx="952185" cy="0"/>
          </a:xfrm>
          <a:prstGeom prst="line">
            <a:avLst/>
          </a:prstGeom>
          <a:ln w="47625">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8061877" y="5972148"/>
            <a:ext cx="914400" cy="369332"/>
          </a:xfrm>
          <a:prstGeom prst="rect">
            <a:avLst/>
          </a:prstGeom>
          <a:noFill/>
        </p:spPr>
        <p:txBody>
          <a:bodyPr wrap="square" rtlCol="0">
            <a:spAutoFit/>
          </a:bodyPr>
          <a:lstStyle/>
          <a:p>
            <a:r>
              <a:rPr lang="en-US" dirty="0" smtClean="0"/>
              <a:t>…</a:t>
            </a:r>
            <a:endParaRPr lang="en-US" dirty="0"/>
          </a:p>
        </p:txBody>
      </p:sp>
      <p:sp>
        <p:nvSpPr>
          <p:cNvPr id="25" name="Rectangle 24"/>
          <p:cNvSpPr/>
          <p:nvPr/>
        </p:nvSpPr>
        <p:spPr>
          <a:xfrm>
            <a:off x="7653797" y="4997292"/>
            <a:ext cx="1224238" cy="188925"/>
          </a:xfrm>
          <a:prstGeom prst="rect">
            <a:avLst/>
          </a:prstGeom>
          <a:solidFill>
            <a:schemeClr val="bg1"/>
          </a:solidFill>
          <a:ln w="12700">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7620000" y="1214362"/>
            <a:ext cx="1524000" cy="690638"/>
          </a:xfrm>
          <a:prstGeom prst="rect">
            <a:avLst/>
          </a:prstGeom>
          <a:noFill/>
        </p:spPr>
        <p:txBody>
          <a:bodyPr wrap="square" rtlCol="0">
            <a:spAutoFit/>
          </a:bodyPr>
          <a:lstStyle/>
          <a:p>
            <a:pPr>
              <a:lnSpc>
                <a:spcPct val="80000"/>
              </a:lnSpc>
            </a:pPr>
            <a:r>
              <a:rPr lang="en-US" sz="2400" dirty="0" smtClean="0">
                <a:solidFill>
                  <a:srgbClr val="FF0000"/>
                </a:solidFill>
              </a:rPr>
              <a:t>Function call:</a:t>
            </a:r>
            <a:endParaRPr lang="en-US" sz="2400" dirty="0">
              <a:solidFill>
                <a:srgbClr val="FF0000"/>
              </a:solidFill>
            </a:endParaRPr>
          </a:p>
        </p:txBody>
      </p:sp>
      <p:sp>
        <p:nvSpPr>
          <p:cNvPr id="27" name="TextBox 26"/>
          <p:cNvSpPr txBox="1"/>
          <p:nvPr/>
        </p:nvSpPr>
        <p:spPr>
          <a:xfrm>
            <a:off x="7616952" y="1216152"/>
            <a:ext cx="1524000" cy="690638"/>
          </a:xfrm>
          <a:prstGeom prst="rect">
            <a:avLst/>
          </a:prstGeom>
          <a:noFill/>
        </p:spPr>
        <p:txBody>
          <a:bodyPr wrap="square" rtlCol="0">
            <a:spAutoFit/>
          </a:bodyPr>
          <a:lstStyle/>
          <a:p>
            <a:pPr>
              <a:lnSpc>
                <a:spcPct val="80000"/>
              </a:lnSpc>
            </a:pPr>
            <a:r>
              <a:rPr lang="en-US" sz="2400" dirty="0" smtClean="0">
                <a:solidFill>
                  <a:srgbClr val="FF0000"/>
                </a:solidFill>
              </a:rPr>
              <a:t>Function returns:</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1.73472E-18 4.44444E-6 L -1.73472E-18 0.13333 " pathEditMode="relative" ptsTypes="AA">
                                      <p:cBhvr>
                                        <p:cTn id="8" dur="2000" fill="hold"/>
                                        <p:tgtEl>
                                          <p:spTgt spid="19"/>
                                        </p:tgtEl>
                                        <p:attrNameLst>
                                          <p:attrName>ppt_x</p:attrName>
                                          <p:attrName>ppt_y</p:attrName>
                                        </p:attrNameLst>
                                      </p:cBhvr>
                                    </p:animMotion>
                                  </p:childTnLst>
                                </p:cTn>
                              </p:par>
                              <p:par>
                                <p:cTn id="9" presetID="9" presetClass="entr" presetSubtype="0" fill="hold" grpId="0" nodeType="with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1000"/>
                                        <p:tgtEl>
                                          <p:spTgt spid="9"/>
                                        </p:tgtEl>
                                      </p:cBhvr>
                                    </p:animEffect>
                                  </p:childTnLst>
                                </p:cTn>
                              </p:par>
                              <p:par>
                                <p:cTn id="12" presetID="10" presetClass="exit" presetSubtype="0" fill="hold" grpId="1" nodeType="withEffect">
                                  <p:stCondLst>
                                    <p:cond delay="1000"/>
                                  </p:stCondLst>
                                  <p:childTnLst>
                                    <p:animEffect transition="out" filter="fade">
                                      <p:cBhvr>
                                        <p:cTn id="13" dur="2000"/>
                                        <p:tgtEl>
                                          <p:spTgt spid="25"/>
                                        </p:tgtEl>
                                      </p:cBhvr>
                                    </p:animEffect>
                                    <p:set>
                                      <p:cBhvr>
                                        <p:cTn id="14" dur="1" fill="hold">
                                          <p:stCondLst>
                                            <p:cond delay="1999"/>
                                          </p:stCondLst>
                                        </p:cTn>
                                        <p:tgtEl>
                                          <p:spTgt spid="2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6"/>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3.33333E-6 0.13333 L 3.33333E-6 4.44444E-6 " pathEditMode="relative" ptsTypes="AA">
                                      <p:cBhvr>
                                        <p:cTn id="22" dur="2000" fill="hold"/>
                                        <p:tgtEl>
                                          <p:spTgt spid="19"/>
                                        </p:tgtEl>
                                        <p:attrNameLst>
                                          <p:attrName>ppt_x</p:attrName>
                                          <p:attrName>ppt_y</p:attrName>
                                        </p:attrNameLst>
                                      </p:cBhvr>
                                    </p:animMotion>
                                  </p:childTnLst>
                                </p:cTn>
                              </p:par>
                              <p:par>
                                <p:cTn id="23" presetID="9" presetClass="exit" presetSubtype="0" fill="hold" grpId="1" nodeType="withEffect">
                                  <p:stCondLst>
                                    <p:cond delay="1000"/>
                                  </p:stCondLst>
                                  <p:childTnLst>
                                    <p:animEffect transition="out" filter="dissolve">
                                      <p:cBhvr>
                                        <p:cTn id="24" dur="1000"/>
                                        <p:tgtEl>
                                          <p:spTgt spid="9"/>
                                        </p:tgtEl>
                                      </p:cBhvr>
                                    </p:animEffect>
                                    <p:set>
                                      <p:cBhvr>
                                        <p:cTn id="25" dur="1" fill="hold">
                                          <p:stCondLst>
                                            <p:cond delay="999"/>
                                          </p:stCondLst>
                                        </p:cTn>
                                        <p:tgtEl>
                                          <p:spTgt spid="9"/>
                                        </p:tgtEl>
                                        <p:attrNameLst>
                                          <p:attrName>style.visibility</p:attrName>
                                        </p:attrNameLst>
                                      </p:cBhvr>
                                      <p:to>
                                        <p:strVal val="hidden"/>
                                      </p:to>
                                    </p:set>
                                  </p:childTnLst>
                                </p:cTn>
                              </p:par>
                              <p:par>
                                <p:cTn id="26" presetID="10" presetClass="entr" presetSubtype="0" fill="hold" grpId="0" nodeType="withEffect">
                                  <p:stCondLst>
                                    <p:cond delay="100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25" grpId="0" animBg="1"/>
      <p:bldP spid="25" grpId="1" animBg="1"/>
      <p:bldP spid="26" grpId="0"/>
      <p:bldP spid="26" grpId="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solidFill>
                  <a:schemeClr val="accent1"/>
                </a:solidFill>
              </a:rPr>
              <a:t>The Stack</a:t>
            </a:r>
          </a:p>
        </p:txBody>
      </p:sp>
      <p:sp>
        <p:nvSpPr>
          <p:cNvPr id="28675" name="Rectangle 3"/>
          <p:cNvSpPr>
            <a:spLocks noGrp="1" noChangeArrowheads="1"/>
          </p:cNvSpPr>
          <p:nvPr>
            <p:ph idx="1"/>
          </p:nvPr>
        </p:nvSpPr>
        <p:spPr>
          <a:xfrm>
            <a:off x="457200" y="1600200"/>
            <a:ext cx="8229600" cy="4800600"/>
          </a:xfrm>
        </p:spPr>
        <p:txBody>
          <a:bodyPr>
            <a:normAutofit/>
          </a:bodyPr>
          <a:lstStyle/>
          <a:p>
            <a:r>
              <a:rPr lang="en-US" dirty="0" smtClean="0"/>
              <a:t>Last In, First Out (LIFO) data structure</a:t>
            </a:r>
          </a:p>
          <a:p>
            <a:pPr>
              <a:lnSpc>
                <a:spcPct val="60000"/>
              </a:lnSpc>
              <a:spcBef>
                <a:spcPts val="2400"/>
              </a:spcBef>
              <a:buNone/>
            </a:pPr>
            <a:r>
              <a:rPr lang="en-US" sz="2400" dirty="0" smtClean="0">
                <a:latin typeface="Courier New" pitchFamily="49" charset="0"/>
                <a:cs typeface="Courier New" pitchFamily="49" charset="0"/>
              </a:rPr>
              <a:t>		</a:t>
            </a:r>
            <a:r>
              <a:rPr lang="en-US" sz="2400" dirty="0" err="1" smtClean="0">
                <a:latin typeface="Courier New" pitchFamily="49" charset="0"/>
                <a:cs typeface="Courier New" pitchFamily="49" charset="0"/>
              </a:rPr>
              <a:t>int</a:t>
            </a:r>
            <a:r>
              <a:rPr lang="en-US" sz="2400" dirty="0" smtClean="0">
                <a:latin typeface="Courier New" pitchFamily="49" charset="0"/>
                <a:cs typeface="Courier New" pitchFamily="49" charset="0"/>
              </a:rPr>
              <a:t> main() {</a:t>
            </a:r>
          </a:p>
          <a:p>
            <a:pPr>
              <a:lnSpc>
                <a:spcPct val="60000"/>
              </a:lnSpc>
              <a:buNone/>
            </a:pPr>
            <a:r>
              <a:rPr lang="en-US" sz="2400" dirty="0" smtClean="0">
                <a:latin typeface="Courier New" pitchFamily="49" charset="0"/>
                <a:cs typeface="Courier New" pitchFamily="49" charset="0"/>
              </a:rPr>
              <a:t>		  a(0);</a:t>
            </a:r>
          </a:p>
          <a:p>
            <a:pPr>
              <a:lnSpc>
                <a:spcPct val="60000"/>
              </a:lnSpc>
              <a:buNone/>
            </a:pPr>
            <a:r>
              <a:rPr lang="en-US" sz="2400" dirty="0" smtClean="0">
                <a:latin typeface="Courier New" pitchFamily="49" charset="0"/>
                <a:cs typeface="Courier New" pitchFamily="49" charset="0"/>
              </a:rPr>
              <a:t>		  return 1; }</a:t>
            </a:r>
          </a:p>
          <a:p>
            <a:pPr>
              <a:lnSpc>
                <a:spcPct val="60000"/>
              </a:lnSpc>
              <a:spcBef>
                <a:spcPts val="1200"/>
              </a:spcBef>
              <a:buNone/>
            </a:pPr>
            <a:r>
              <a:rPr lang="en-US" sz="2400" dirty="0" smtClean="0">
                <a:solidFill>
                  <a:srgbClr val="8EB4E3"/>
                </a:solidFill>
                <a:latin typeface="Courier New" pitchFamily="49" charset="0"/>
                <a:cs typeface="Courier New" pitchFamily="49" charset="0"/>
              </a:rPr>
              <a:t>		void a(</a:t>
            </a:r>
            <a:r>
              <a:rPr lang="en-US" sz="2400" dirty="0" err="1" smtClean="0">
                <a:solidFill>
                  <a:srgbClr val="8EB4E3"/>
                </a:solidFill>
                <a:latin typeface="Courier New" pitchFamily="49" charset="0"/>
                <a:cs typeface="Courier New" pitchFamily="49" charset="0"/>
              </a:rPr>
              <a:t>int</a:t>
            </a:r>
            <a:r>
              <a:rPr lang="en-US" sz="2400" dirty="0" smtClean="0">
                <a:solidFill>
                  <a:srgbClr val="8EB4E3"/>
                </a:solidFill>
                <a:latin typeface="Courier New" pitchFamily="49" charset="0"/>
                <a:cs typeface="Courier New" pitchFamily="49" charset="0"/>
              </a:rPr>
              <a:t> m) {</a:t>
            </a:r>
          </a:p>
          <a:p>
            <a:pPr>
              <a:lnSpc>
                <a:spcPct val="60000"/>
              </a:lnSpc>
              <a:buNone/>
            </a:pPr>
            <a:r>
              <a:rPr lang="en-US" sz="2400" dirty="0" smtClean="0">
                <a:solidFill>
                  <a:srgbClr val="8EB4E3"/>
                </a:solidFill>
                <a:latin typeface="Courier New" pitchFamily="49" charset="0"/>
                <a:cs typeface="Courier New" pitchFamily="49" charset="0"/>
              </a:rPr>
              <a:t>		  b(1); }</a:t>
            </a:r>
          </a:p>
          <a:p>
            <a:pPr>
              <a:lnSpc>
                <a:spcPct val="60000"/>
              </a:lnSpc>
              <a:spcBef>
                <a:spcPts val="1200"/>
              </a:spcBef>
              <a:buNone/>
            </a:pPr>
            <a:r>
              <a:rPr lang="en-US" sz="2400" dirty="0" smtClean="0">
                <a:solidFill>
                  <a:srgbClr val="C0504D"/>
                </a:solidFill>
                <a:latin typeface="Courier New" pitchFamily="49" charset="0"/>
                <a:cs typeface="Courier New" pitchFamily="49" charset="0"/>
              </a:rPr>
              <a:t>		void b(</a:t>
            </a:r>
            <a:r>
              <a:rPr lang="en-US" sz="2400" dirty="0" err="1" smtClean="0">
                <a:solidFill>
                  <a:srgbClr val="C0504D"/>
                </a:solidFill>
                <a:latin typeface="Courier New" pitchFamily="49" charset="0"/>
                <a:cs typeface="Courier New" pitchFamily="49" charset="0"/>
              </a:rPr>
              <a:t>int</a:t>
            </a:r>
            <a:r>
              <a:rPr lang="en-US" sz="2400" dirty="0" smtClean="0">
                <a:solidFill>
                  <a:srgbClr val="C0504D"/>
                </a:solidFill>
                <a:latin typeface="Courier New" pitchFamily="49" charset="0"/>
                <a:cs typeface="Courier New" pitchFamily="49" charset="0"/>
              </a:rPr>
              <a:t> n) {</a:t>
            </a:r>
          </a:p>
          <a:p>
            <a:pPr>
              <a:lnSpc>
                <a:spcPct val="60000"/>
              </a:lnSpc>
              <a:buNone/>
            </a:pPr>
            <a:r>
              <a:rPr lang="en-US" sz="2400" dirty="0" smtClean="0">
                <a:solidFill>
                  <a:srgbClr val="C0504D"/>
                </a:solidFill>
                <a:latin typeface="Courier New" pitchFamily="49" charset="0"/>
                <a:cs typeface="Courier New" pitchFamily="49" charset="0"/>
              </a:rPr>
              <a:t>		  c(2);</a:t>
            </a:r>
          </a:p>
          <a:p>
            <a:pPr>
              <a:lnSpc>
                <a:spcPct val="60000"/>
              </a:lnSpc>
              <a:buNone/>
            </a:pPr>
            <a:r>
              <a:rPr lang="en-US" sz="2400" dirty="0" smtClean="0">
                <a:solidFill>
                  <a:srgbClr val="C0504D"/>
                </a:solidFill>
                <a:latin typeface="Courier New" pitchFamily="49" charset="0"/>
                <a:cs typeface="Courier New" pitchFamily="49" charset="0"/>
              </a:rPr>
              <a:t>		  d(4); }</a:t>
            </a:r>
          </a:p>
          <a:p>
            <a:pPr>
              <a:lnSpc>
                <a:spcPct val="60000"/>
              </a:lnSpc>
              <a:spcBef>
                <a:spcPts val="1200"/>
              </a:spcBef>
              <a:buNone/>
            </a:pPr>
            <a:r>
              <a:rPr lang="en-US" sz="2400" dirty="0" smtClean="0">
                <a:solidFill>
                  <a:srgbClr val="66FF33"/>
                </a:solidFill>
                <a:latin typeface="Courier New" pitchFamily="49" charset="0"/>
                <a:cs typeface="Courier New" pitchFamily="49" charset="0"/>
              </a:rPr>
              <a:t>		void c(</a:t>
            </a:r>
            <a:r>
              <a:rPr lang="en-US" sz="2400" dirty="0" err="1" smtClean="0">
                <a:solidFill>
                  <a:srgbClr val="66FF33"/>
                </a:solidFill>
                <a:latin typeface="Courier New" pitchFamily="49" charset="0"/>
                <a:cs typeface="Courier New" pitchFamily="49" charset="0"/>
              </a:rPr>
              <a:t>int</a:t>
            </a:r>
            <a:r>
              <a:rPr lang="en-US" sz="2400" dirty="0" smtClean="0">
                <a:solidFill>
                  <a:srgbClr val="66FF33"/>
                </a:solidFill>
                <a:latin typeface="Courier New" pitchFamily="49" charset="0"/>
                <a:cs typeface="Courier New" pitchFamily="49" charset="0"/>
              </a:rPr>
              <a:t> o) {</a:t>
            </a:r>
          </a:p>
          <a:p>
            <a:pPr>
              <a:lnSpc>
                <a:spcPct val="60000"/>
              </a:lnSpc>
              <a:buNone/>
            </a:pPr>
            <a:r>
              <a:rPr lang="en-US" sz="2400" dirty="0" smtClean="0">
                <a:solidFill>
                  <a:srgbClr val="66FF33"/>
                </a:solidFill>
                <a:latin typeface="Courier New" pitchFamily="49" charset="0"/>
                <a:cs typeface="Courier New" pitchFamily="49" charset="0"/>
              </a:rPr>
              <a:t>		  </a:t>
            </a:r>
            <a:r>
              <a:rPr lang="en-US" sz="2400" dirty="0" err="1" smtClean="0">
                <a:solidFill>
                  <a:srgbClr val="66FF33"/>
                </a:solidFill>
                <a:latin typeface="Courier New" pitchFamily="49" charset="0"/>
                <a:cs typeface="Courier New" pitchFamily="49" charset="0"/>
              </a:rPr>
              <a:t>printf</a:t>
            </a:r>
            <a:r>
              <a:rPr lang="en-US" sz="2400" dirty="0" smtClean="0">
                <a:solidFill>
                  <a:srgbClr val="66FF33"/>
                </a:solidFill>
                <a:latin typeface="Courier New" pitchFamily="49" charset="0"/>
                <a:cs typeface="Courier New" pitchFamily="49" charset="0"/>
              </a:rPr>
              <a:t>(“c”); }</a:t>
            </a:r>
          </a:p>
          <a:p>
            <a:pPr>
              <a:lnSpc>
                <a:spcPct val="60000"/>
              </a:lnSpc>
              <a:spcBef>
                <a:spcPts val="1200"/>
              </a:spcBef>
              <a:buNone/>
            </a:pPr>
            <a:r>
              <a:rPr lang="en-US" sz="2400" dirty="0" smtClean="0">
                <a:solidFill>
                  <a:srgbClr val="FF00FF"/>
                </a:solidFill>
                <a:latin typeface="Courier New" pitchFamily="49" charset="0"/>
                <a:cs typeface="Courier New" pitchFamily="49" charset="0"/>
              </a:rPr>
              <a:t>		void d(</a:t>
            </a:r>
            <a:r>
              <a:rPr lang="en-US" sz="2400" dirty="0" err="1" smtClean="0">
                <a:solidFill>
                  <a:srgbClr val="FF00FF"/>
                </a:solidFill>
                <a:latin typeface="Courier New" pitchFamily="49" charset="0"/>
                <a:cs typeface="Courier New" pitchFamily="49" charset="0"/>
              </a:rPr>
              <a:t>int</a:t>
            </a:r>
            <a:r>
              <a:rPr lang="en-US" sz="2400" dirty="0" smtClean="0">
                <a:solidFill>
                  <a:srgbClr val="FF00FF"/>
                </a:solidFill>
                <a:latin typeface="Courier New" pitchFamily="49" charset="0"/>
                <a:cs typeface="Courier New" pitchFamily="49" charset="0"/>
              </a:rPr>
              <a:t> p) {</a:t>
            </a:r>
          </a:p>
          <a:p>
            <a:pPr>
              <a:lnSpc>
                <a:spcPct val="60000"/>
              </a:lnSpc>
              <a:buNone/>
            </a:pPr>
            <a:r>
              <a:rPr lang="en-US" sz="2400" dirty="0" smtClean="0">
                <a:solidFill>
                  <a:srgbClr val="FF00FF"/>
                </a:solidFill>
                <a:latin typeface="Courier New" pitchFamily="49" charset="0"/>
                <a:cs typeface="Courier New" pitchFamily="49" charset="0"/>
              </a:rPr>
              <a:t>		  </a:t>
            </a:r>
            <a:r>
              <a:rPr lang="en-US" sz="2400" dirty="0" err="1" smtClean="0">
                <a:solidFill>
                  <a:srgbClr val="FF00FF"/>
                </a:solidFill>
                <a:latin typeface="Courier New" pitchFamily="49" charset="0"/>
                <a:cs typeface="Courier New" pitchFamily="49" charset="0"/>
              </a:rPr>
              <a:t>printf</a:t>
            </a:r>
            <a:r>
              <a:rPr lang="en-US" sz="2400" dirty="0" smtClean="0">
                <a:solidFill>
                  <a:srgbClr val="FF00FF"/>
                </a:solidFill>
                <a:latin typeface="Courier New" pitchFamily="49" charset="0"/>
                <a:cs typeface="Courier New" pitchFamily="49" charset="0"/>
              </a:rPr>
              <a:t>(“d”); }</a:t>
            </a:r>
            <a:endParaRPr lang="en-US" sz="2400" dirty="0">
              <a:solidFill>
                <a:srgbClr val="FF00FF"/>
              </a:solidFill>
              <a:latin typeface="Courier New" pitchFamily="49" charset="0"/>
              <a:cs typeface="Courier New" pitchFamily="49" charset="0"/>
            </a:endParaRPr>
          </a:p>
        </p:txBody>
      </p:sp>
      <p:sp>
        <p:nvSpPr>
          <p:cNvPr id="42" name="Date Placeholder 41"/>
          <p:cNvSpPr>
            <a:spLocks noGrp="1"/>
          </p:cNvSpPr>
          <p:nvPr>
            <p:ph type="dt" sz="half" idx="10"/>
          </p:nvPr>
        </p:nvSpPr>
        <p:spPr/>
        <p:txBody>
          <a:bodyPr/>
          <a:lstStyle/>
          <a:p>
            <a:r>
              <a:rPr lang="en-US" smtClean="0"/>
              <a:t>6/27/2013</a:t>
            </a:r>
            <a:endParaRPr lang="en-US"/>
          </a:p>
        </p:txBody>
      </p:sp>
      <p:sp>
        <p:nvSpPr>
          <p:cNvPr id="44" name="Footer Placeholder 43"/>
          <p:cNvSpPr>
            <a:spLocks noGrp="1"/>
          </p:cNvSpPr>
          <p:nvPr>
            <p:ph type="ftr" sz="quarter" idx="11"/>
          </p:nvPr>
        </p:nvSpPr>
        <p:spPr/>
        <p:txBody>
          <a:bodyPr/>
          <a:lstStyle/>
          <a:p>
            <a:pPr>
              <a:defRPr/>
            </a:pPr>
            <a:r>
              <a:rPr lang="en-US" smtClean="0"/>
              <a:t>Summer 2013 -- Lecture #4</a:t>
            </a:r>
            <a:endParaRPr lang="en-US" dirty="0"/>
          </a:p>
        </p:txBody>
      </p:sp>
      <p:sp>
        <p:nvSpPr>
          <p:cNvPr id="43" name="Slide Number Placeholder 42"/>
          <p:cNvSpPr>
            <a:spLocks noGrp="1"/>
          </p:cNvSpPr>
          <p:nvPr>
            <p:ph type="sldNum" sz="quarter" idx="12"/>
          </p:nvPr>
        </p:nvSpPr>
        <p:spPr/>
        <p:txBody>
          <a:bodyPr/>
          <a:lstStyle/>
          <a:p>
            <a:fld id="{94E66D0B-40A1-4DE3-B87D-E8FDB46CB53C}" type="slidenum">
              <a:rPr lang="en-US"/>
              <a:pPr/>
              <a:t>8</a:t>
            </a:fld>
            <a:endParaRPr lang="en-US"/>
          </a:p>
        </p:txBody>
      </p:sp>
      <p:sp>
        <p:nvSpPr>
          <p:cNvPr id="1709065" name="Rectangle 9" descr="Large grid"/>
          <p:cNvSpPr>
            <a:spLocks noChangeArrowheads="1"/>
          </p:cNvSpPr>
          <p:nvPr/>
        </p:nvSpPr>
        <p:spPr bwMode="auto">
          <a:xfrm>
            <a:off x="7653338" y="1981200"/>
            <a:ext cx="1143000" cy="762000"/>
          </a:xfrm>
          <a:prstGeom prst="rect">
            <a:avLst/>
          </a:prstGeom>
          <a:pattFill prst="lgGrid">
            <a:fgClr>
              <a:schemeClr val="tx1"/>
            </a:fgClr>
            <a:bgClr>
              <a:schemeClr val="bg1"/>
            </a:bgClr>
          </a:pattFill>
          <a:ln w="1270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29706" name="Text Box 10"/>
          <p:cNvSpPr txBox="1">
            <a:spLocks noChangeArrowheads="1"/>
          </p:cNvSpPr>
          <p:nvPr/>
        </p:nvSpPr>
        <p:spPr bwMode="auto">
          <a:xfrm>
            <a:off x="7729538" y="1524000"/>
            <a:ext cx="795337" cy="400050"/>
          </a:xfrm>
          <a:prstGeom prst="rect">
            <a:avLst/>
          </a:prstGeom>
          <a:noFill/>
          <a:ln w="12700">
            <a:noFill/>
            <a:miter lim="800000"/>
            <a:headEnd/>
            <a:tailEnd/>
          </a:ln>
        </p:spPr>
        <p:txBody>
          <a:bodyPr wrap="none">
            <a:spAutoFit/>
          </a:bodyPr>
          <a:lstStyle/>
          <a:p>
            <a:pPr>
              <a:defRPr/>
            </a:pPr>
            <a:r>
              <a:rPr lang="en-US" sz="2000" b="1" i="1">
                <a:latin typeface="+mn-lt"/>
                <a:cs typeface="ＭＳ Ｐゴシック" charset="-128"/>
              </a:rPr>
              <a:t>stack</a:t>
            </a:r>
          </a:p>
        </p:txBody>
      </p:sp>
      <p:sp>
        <p:nvSpPr>
          <p:cNvPr id="1709067" name="Rectangle 11" descr="Large grid"/>
          <p:cNvSpPr>
            <a:spLocks noChangeArrowheads="1"/>
          </p:cNvSpPr>
          <p:nvPr/>
        </p:nvSpPr>
        <p:spPr bwMode="auto">
          <a:xfrm>
            <a:off x="7653338" y="2743200"/>
            <a:ext cx="1143000" cy="838200"/>
          </a:xfrm>
          <a:prstGeom prst="rect">
            <a:avLst/>
          </a:prstGeom>
          <a:pattFill prst="lgGrid">
            <a:fgClr>
              <a:schemeClr val="accent1"/>
            </a:fgClr>
            <a:bgClr>
              <a:schemeClr val="bg1"/>
            </a:bgClr>
          </a:pattFill>
          <a:ln w="12700">
            <a:solidFill>
              <a:schemeClr val="accent1"/>
            </a:solidFill>
            <a:miter lim="800000"/>
            <a:headEnd/>
            <a:tailEnd/>
          </a:ln>
        </p:spPr>
        <p:txBody>
          <a:bodyPr wrap="none" anchor="ctr"/>
          <a:lstStyle/>
          <a:p>
            <a:pPr>
              <a:defRPr/>
            </a:pPr>
            <a:endParaRPr lang="en-US">
              <a:latin typeface="+mn-lt"/>
              <a:cs typeface="ＭＳ Ｐゴシック" charset="-128"/>
            </a:endParaRPr>
          </a:p>
        </p:txBody>
      </p:sp>
      <p:sp>
        <p:nvSpPr>
          <p:cNvPr id="1709068" name="Rectangle 12" descr="Large grid"/>
          <p:cNvSpPr>
            <a:spLocks noChangeArrowheads="1"/>
          </p:cNvSpPr>
          <p:nvPr/>
        </p:nvSpPr>
        <p:spPr bwMode="auto">
          <a:xfrm>
            <a:off x="7653338" y="3581400"/>
            <a:ext cx="1143000" cy="838200"/>
          </a:xfrm>
          <a:prstGeom prst="rect">
            <a:avLst/>
          </a:prstGeom>
          <a:pattFill prst="lgGrid">
            <a:fgClr>
              <a:schemeClr val="accent2"/>
            </a:fgClr>
            <a:bgClr>
              <a:srgbClr val="FFFFFF"/>
            </a:bgClr>
          </a:pattFill>
          <a:ln w="12700">
            <a:solidFill>
              <a:schemeClr val="accent2"/>
            </a:solidFill>
            <a:miter lim="800000"/>
            <a:headEnd/>
            <a:tailEnd/>
          </a:ln>
        </p:spPr>
        <p:txBody>
          <a:bodyPr wrap="none" anchor="ctr"/>
          <a:lstStyle/>
          <a:p>
            <a:pPr>
              <a:defRPr/>
            </a:pPr>
            <a:endParaRPr lang="en-US">
              <a:latin typeface="+mn-lt"/>
              <a:cs typeface="ＭＳ Ｐゴシック" charset="-128"/>
            </a:endParaRPr>
          </a:p>
        </p:txBody>
      </p:sp>
      <p:sp>
        <p:nvSpPr>
          <p:cNvPr id="1709069" name="Rectangle 13" descr="Large grid"/>
          <p:cNvSpPr>
            <a:spLocks noChangeArrowheads="1"/>
          </p:cNvSpPr>
          <p:nvPr/>
        </p:nvSpPr>
        <p:spPr bwMode="auto">
          <a:xfrm>
            <a:off x="7653338" y="4419600"/>
            <a:ext cx="1143000" cy="838200"/>
          </a:xfrm>
          <a:prstGeom prst="rect">
            <a:avLst/>
          </a:prstGeom>
          <a:pattFill prst="lgGrid">
            <a:fgClr>
              <a:srgbClr val="66FF33"/>
            </a:fgClr>
            <a:bgClr>
              <a:srgbClr val="FFFFFF"/>
            </a:bgClr>
          </a:pattFill>
          <a:ln w="12700">
            <a:solidFill>
              <a:srgbClr val="66FF33"/>
            </a:solidFill>
            <a:miter lim="800000"/>
            <a:headEnd/>
            <a:tailEnd/>
          </a:ln>
        </p:spPr>
        <p:txBody>
          <a:bodyPr wrap="none" anchor="ctr"/>
          <a:lstStyle/>
          <a:p>
            <a:pPr>
              <a:defRPr/>
            </a:pPr>
            <a:endParaRPr lang="en-US">
              <a:latin typeface="+mn-lt"/>
              <a:cs typeface="ＭＳ Ｐゴシック" charset="-128"/>
            </a:endParaRPr>
          </a:p>
        </p:txBody>
      </p:sp>
      <p:sp>
        <p:nvSpPr>
          <p:cNvPr id="1709070" name="Rectangle 14" descr="Large grid"/>
          <p:cNvSpPr>
            <a:spLocks noChangeArrowheads="1"/>
          </p:cNvSpPr>
          <p:nvPr/>
        </p:nvSpPr>
        <p:spPr bwMode="auto">
          <a:xfrm>
            <a:off x="7653338" y="4419600"/>
            <a:ext cx="1143000" cy="838200"/>
          </a:xfrm>
          <a:prstGeom prst="rect">
            <a:avLst/>
          </a:prstGeom>
          <a:pattFill prst="lgGrid">
            <a:fgClr>
              <a:srgbClr val="FF00FF"/>
            </a:fgClr>
            <a:bgClr>
              <a:srgbClr val="FFFFFF"/>
            </a:bgClr>
          </a:pattFill>
          <a:ln w="12700">
            <a:solidFill>
              <a:srgbClr val="FF00FF"/>
            </a:solidFill>
            <a:miter lim="800000"/>
            <a:headEnd/>
            <a:tailEnd/>
          </a:ln>
        </p:spPr>
        <p:txBody>
          <a:bodyPr wrap="none" anchor="ctr"/>
          <a:lstStyle/>
          <a:p>
            <a:pPr>
              <a:defRPr/>
            </a:pPr>
            <a:endParaRPr lang="en-US">
              <a:latin typeface="+mn-lt"/>
              <a:cs typeface="ＭＳ Ｐゴシック" charset="-128"/>
            </a:endParaRPr>
          </a:p>
        </p:txBody>
      </p:sp>
      <p:grpSp>
        <p:nvGrpSpPr>
          <p:cNvPr id="45" name="Group 44"/>
          <p:cNvGrpSpPr/>
          <p:nvPr/>
        </p:nvGrpSpPr>
        <p:grpSpPr>
          <a:xfrm>
            <a:off x="5486400" y="2514600"/>
            <a:ext cx="2133600" cy="400050"/>
            <a:chOff x="5443538" y="2514600"/>
            <a:chExt cx="2133600" cy="400050"/>
          </a:xfrm>
        </p:grpSpPr>
        <p:sp>
          <p:nvSpPr>
            <p:cNvPr id="29734" name="Text Box 16"/>
            <p:cNvSpPr txBox="1">
              <a:spLocks noChangeArrowheads="1"/>
            </p:cNvSpPr>
            <p:nvPr/>
          </p:nvSpPr>
          <p:spPr bwMode="auto">
            <a:xfrm>
              <a:off x="5443538" y="2514600"/>
              <a:ext cx="1639888" cy="400050"/>
            </a:xfrm>
            <a:prstGeom prst="rect">
              <a:avLst/>
            </a:prstGeom>
            <a:noFill/>
            <a:ln w="12700">
              <a:noFill/>
              <a:miter lim="800000"/>
              <a:headEnd/>
              <a:tailEnd/>
            </a:ln>
          </p:spPr>
          <p:txBody>
            <a:bodyPr wrap="none">
              <a:spAutoFit/>
            </a:bodyPr>
            <a:lstStyle/>
            <a:p>
              <a:pPr>
                <a:defRPr/>
              </a:pPr>
              <a:r>
                <a:rPr lang="en-US" sz="2000" b="1" i="1" dirty="0">
                  <a:latin typeface="+mn-lt"/>
                  <a:cs typeface="ＭＳ Ｐゴシック" charset="-128"/>
                </a:rPr>
                <a:t>Stack Pointer</a:t>
              </a:r>
            </a:p>
          </p:txBody>
        </p:sp>
        <p:sp>
          <p:nvSpPr>
            <p:cNvPr id="29735" name="Line 17"/>
            <p:cNvSpPr>
              <a:spLocks noChangeShapeType="1"/>
            </p:cNvSpPr>
            <p:nvPr/>
          </p:nvSpPr>
          <p:spPr bwMode="auto">
            <a:xfrm>
              <a:off x="7272338" y="2743200"/>
              <a:ext cx="304800" cy="0"/>
            </a:xfrm>
            <a:prstGeom prst="line">
              <a:avLst/>
            </a:prstGeom>
            <a:noFill/>
            <a:ln w="38100">
              <a:solidFill>
                <a:schemeClr val="accent1"/>
              </a:solidFill>
              <a:round/>
              <a:headEnd/>
              <a:tailEnd type="triangle" w="med" len="med"/>
            </a:ln>
          </p:spPr>
          <p:txBody>
            <a:bodyPr wrap="none" anchor="ctr"/>
            <a:lstStyle/>
            <a:p>
              <a:pPr>
                <a:defRPr/>
              </a:pPr>
              <a:endParaRPr lang="en-US">
                <a:latin typeface="+mn-lt"/>
                <a:cs typeface="ＭＳ Ｐゴシック" charset="-128"/>
              </a:endParaRPr>
            </a:p>
          </p:txBody>
        </p:sp>
      </p:grpSp>
      <p:sp>
        <p:nvSpPr>
          <p:cNvPr id="29716" name="Line 38"/>
          <p:cNvSpPr>
            <a:spLocks noChangeShapeType="1"/>
          </p:cNvSpPr>
          <p:nvPr/>
        </p:nvSpPr>
        <p:spPr bwMode="auto">
          <a:xfrm>
            <a:off x="6967538" y="3352800"/>
            <a:ext cx="0" cy="1371600"/>
          </a:xfrm>
          <a:prstGeom prst="line">
            <a:avLst/>
          </a:prstGeom>
          <a:noFill/>
          <a:ln w="12700">
            <a:solidFill>
              <a:schemeClr val="tx1"/>
            </a:solidFill>
            <a:round/>
            <a:headEnd/>
            <a:tailEnd type="triangle" w="med" len="med"/>
          </a:ln>
        </p:spPr>
        <p:txBody>
          <a:bodyPr wrap="none" anchor="ctr"/>
          <a:lstStyle/>
          <a:p>
            <a:pPr>
              <a:defRPr/>
            </a:pPr>
            <a:endParaRPr lang="en-US">
              <a:latin typeface="+mn-lt"/>
              <a:cs typeface="ＭＳ Ｐゴシック" charset="-128"/>
            </a:endParaRPr>
          </a:p>
        </p:txBody>
      </p:sp>
      <p:sp>
        <p:nvSpPr>
          <p:cNvPr id="29717" name="Text Box 39"/>
          <p:cNvSpPr txBox="1">
            <a:spLocks noChangeArrowheads="1"/>
          </p:cNvSpPr>
          <p:nvPr/>
        </p:nvSpPr>
        <p:spPr bwMode="auto">
          <a:xfrm>
            <a:off x="6586538" y="2362200"/>
            <a:ext cx="1082675" cy="1006475"/>
          </a:xfrm>
          <a:prstGeom prst="rect">
            <a:avLst/>
          </a:prstGeom>
          <a:noFill/>
          <a:ln w="12700">
            <a:noFill/>
            <a:miter lim="800000"/>
            <a:headEnd/>
            <a:tailEnd/>
          </a:ln>
        </p:spPr>
        <p:txBody>
          <a:bodyPr>
            <a:spAutoFit/>
          </a:bodyPr>
          <a:lstStyle/>
          <a:p>
            <a:pPr>
              <a:defRPr/>
            </a:pPr>
            <a:r>
              <a:rPr lang="en-US" sz="2000">
                <a:latin typeface="+mn-lt"/>
                <a:cs typeface="ＭＳ Ｐゴシック" charset="-128"/>
              </a:rPr>
              <a:t>Stack grows down</a:t>
            </a:r>
          </a:p>
        </p:txBody>
      </p:sp>
      <p:cxnSp>
        <p:nvCxnSpPr>
          <p:cNvPr id="46" name="Straight Arrow Connector 45"/>
          <p:cNvCxnSpPr/>
          <p:nvPr/>
        </p:nvCxnSpPr>
        <p:spPr>
          <a:xfrm>
            <a:off x="914400" y="2514600"/>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914400" y="3456432"/>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4133088"/>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5084064"/>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914400" y="5760720"/>
            <a:ext cx="489857"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22" presetClass="entr" presetSubtype="1" fill="hold" grpId="0" nodeType="withEffect">
                                  <p:stCondLst>
                                    <p:cond delay="0"/>
                                  </p:stCondLst>
                                  <p:childTnLst>
                                    <p:set>
                                      <p:cBhvr>
                                        <p:cTn id="8" dur="1" fill="hold">
                                          <p:stCondLst>
                                            <p:cond delay="0"/>
                                          </p:stCondLst>
                                        </p:cTn>
                                        <p:tgtEl>
                                          <p:spTgt spid="1709065"/>
                                        </p:tgtEl>
                                        <p:attrNameLst>
                                          <p:attrName>style.visibility</p:attrName>
                                        </p:attrNameLst>
                                      </p:cBhvr>
                                      <p:to>
                                        <p:strVal val="visible"/>
                                      </p:to>
                                    </p:set>
                                    <p:animEffect transition="in" filter="wipe(up)">
                                      <p:cBhvr>
                                        <p:cTn id="9" dur="500"/>
                                        <p:tgtEl>
                                          <p:spTgt spid="1709065"/>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2" presetClass="path" presetSubtype="0" accel="50000" decel="50000" fill="hold" nodeType="clickEffect">
                                  <p:stCondLst>
                                    <p:cond delay="0"/>
                                  </p:stCondLst>
                                  <p:childTnLst>
                                    <p:animMotion origin="layout" path="M 0 3.33333E-6 L 0 0.04444 " pathEditMode="relative" rAng="0" ptsTypes="AA">
                                      <p:cBhvr>
                                        <p:cTn id="16" dur="500" fill="hold"/>
                                        <p:tgtEl>
                                          <p:spTgt spid="46"/>
                                        </p:tgtEl>
                                        <p:attrNameLst>
                                          <p:attrName>ppt_x</p:attrName>
                                          <p:attrName>ppt_y</p:attrName>
                                        </p:attrNameLst>
                                      </p:cBhvr>
                                      <p:rCtr x="0" y="22"/>
                                    </p:animMotion>
                                  </p:childTnLst>
                                </p:cTn>
                              </p:par>
                            </p:childTnLst>
                          </p:cTn>
                        </p:par>
                        <p:par>
                          <p:cTn id="17" fill="hold">
                            <p:stCondLst>
                              <p:cond delay="500"/>
                            </p:stCondLst>
                            <p:childTnLst>
                              <p:par>
                                <p:cTn id="18" presetID="11" presetClass="exit" presetSubtype="0" fill="hold" nodeType="afterEffect">
                                  <p:stCondLst>
                                    <p:cond delay="0"/>
                                  </p:stCondLst>
                                  <p:childTnLst>
                                    <p:anim calcmode="discrete" valueType="str">
                                      <p:cBhvr>
                                        <p:cTn id="19" dur="1000"/>
                                        <p:tgtEl>
                                          <p:spTgt spid="46"/>
                                        </p:tgtEl>
                                        <p:attrNameLst>
                                          <p:attrName>style.visibility</p:attrName>
                                        </p:attrNameLst>
                                      </p:cBhvr>
                                      <p:tavLst>
                                        <p:tav tm="0">
                                          <p:val>
                                            <p:strVal val="hidden"/>
                                          </p:val>
                                        </p:tav>
                                        <p:tav tm="50000">
                                          <p:val>
                                            <p:strVal val="visible"/>
                                          </p:val>
                                        </p:tav>
                                      </p:tavLst>
                                    </p:anim>
                                    <p:set>
                                      <p:cBhvr>
                                        <p:cTn id="20" dur="1" fill="hold">
                                          <p:stCondLst>
                                            <p:cond delay="999"/>
                                          </p:stCondLst>
                                        </p:cTn>
                                        <p:tgtEl>
                                          <p:spTgt spid="46"/>
                                        </p:tgtEl>
                                        <p:attrNameLst>
                                          <p:attrName>style.visibility</p:attrName>
                                        </p:attrNameLst>
                                      </p:cBhvr>
                                      <p:to>
                                        <p:strVal val="hidden"/>
                                      </p:to>
                                    </p:set>
                                  </p:childTnLst>
                                </p:cTn>
                              </p:par>
                            </p:childTnLst>
                          </p:cTn>
                        </p:par>
                        <p:par>
                          <p:cTn id="21" fill="hold">
                            <p:stCondLst>
                              <p:cond delay="1500"/>
                            </p:stCondLst>
                            <p:childTnLst>
                              <p:par>
                                <p:cTn id="22" presetID="1" presetClass="entr" presetSubtype="0" fill="hold" nodeType="afterEffect">
                                  <p:stCondLst>
                                    <p:cond delay="500"/>
                                  </p:stCondLst>
                                  <p:childTnLst>
                                    <p:set>
                                      <p:cBhvr>
                                        <p:cTn id="23" dur="1" fill="hold">
                                          <p:stCondLst>
                                            <p:cond delay="0"/>
                                          </p:stCondLst>
                                        </p:cTn>
                                        <p:tgtEl>
                                          <p:spTgt spid="47"/>
                                        </p:tgtEl>
                                        <p:attrNameLst>
                                          <p:attrName>style.visibility</p:attrName>
                                        </p:attrNameLst>
                                      </p:cBhvr>
                                      <p:to>
                                        <p:strVal val="visible"/>
                                      </p:to>
                                    </p:set>
                                  </p:childTnLst>
                                </p:cTn>
                              </p:par>
                              <p:par>
                                <p:cTn id="24" presetID="22" presetClass="entr" presetSubtype="1" fill="hold" grpId="0" nodeType="withEffect">
                                  <p:stCondLst>
                                    <p:cond delay="500"/>
                                  </p:stCondLst>
                                  <p:childTnLst>
                                    <p:set>
                                      <p:cBhvr>
                                        <p:cTn id="25" dur="1" fill="hold">
                                          <p:stCondLst>
                                            <p:cond delay="0"/>
                                          </p:stCondLst>
                                        </p:cTn>
                                        <p:tgtEl>
                                          <p:spTgt spid="1709067"/>
                                        </p:tgtEl>
                                        <p:attrNameLst>
                                          <p:attrName>style.visibility</p:attrName>
                                        </p:attrNameLst>
                                      </p:cBhvr>
                                      <p:to>
                                        <p:strVal val="visible"/>
                                      </p:to>
                                    </p:set>
                                    <p:animEffect transition="in" filter="wipe(up)">
                                      <p:cBhvr>
                                        <p:cTn id="26" dur="1000"/>
                                        <p:tgtEl>
                                          <p:spTgt spid="1709067"/>
                                        </p:tgtEl>
                                      </p:cBhvr>
                                    </p:animEffect>
                                  </p:childTnLst>
                                </p:cTn>
                              </p:par>
                              <p:par>
                                <p:cTn id="27" presetID="42" presetClass="path" presetSubtype="0" accel="50000" decel="50000" fill="hold" nodeType="withEffect">
                                  <p:stCondLst>
                                    <p:cond delay="500"/>
                                  </p:stCondLst>
                                  <p:childTnLst>
                                    <p:animMotion origin="layout" path="M 3.33333E-6 0.00417 L 3.33333E-6 0.12639 " pathEditMode="relative" rAng="0" ptsTypes="AA">
                                      <p:cBhvr>
                                        <p:cTn id="28" dur="1000" fill="hold"/>
                                        <p:tgtEl>
                                          <p:spTgt spid="45"/>
                                        </p:tgtEl>
                                        <p:attrNameLst>
                                          <p:attrName>ppt_x</p:attrName>
                                          <p:attrName>ppt_y</p:attrName>
                                        </p:attrNameLst>
                                      </p:cBhvr>
                                      <p:rCtr x="0" y="6111"/>
                                    </p:animMotion>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nodeType="clickEffect">
                                  <p:stCondLst>
                                    <p:cond delay="0"/>
                                  </p:stCondLst>
                                  <p:childTnLst>
                                    <p:animMotion origin="layout" path="M 0 3.33333E-6 L 0 0.04444 " pathEditMode="relative" rAng="0" ptsTypes="AA">
                                      <p:cBhvr>
                                        <p:cTn id="32" dur="500" fill="hold"/>
                                        <p:tgtEl>
                                          <p:spTgt spid="47"/>
                                        </p:tgtEl>
                                        <p:attrNameLst>
                                          <p:attrName>ppt_x</p:attrName>
                                          <p:attrName>ppt_y</p:attrName>
                                        </p:attrNameLst>
                                      </p:cBhvr>
                                      <p:rCtr x="0" y="22"/>
                                    </p:animMotion>
                                  </p:childTnLst>
                                </p:cTn>
                              </p:par>
                            </p:childTnLst>
                          </p:cTn>
                        </p:par>
                        <p:par>
                          <p:cTn id="33" fill="hold">
                            <p:stCondLst>
                              <p:cond delay="500"/>
                            </p:stCondLst>
                            <p:childTnLst>
                              <p:par>
                                <p:cTn id="34" presetID="11" presetClass="exit" presetSubtype="0" fill="hold" nodeType="afterEffect">
                                  <p:stCondLst>
                                    <p:cond delay="0"/>
                                  </p:stCondLst>
                                  <p:childTnLst>
                                    <p:anim calcmode="discrete" valueType="str">
                                      <p:cBhvr>
                                        <p:cTn id="35" dur="1000"/>
                                        <p:tgtEl>
                                          <p:spTgt spid="47"/>
                                        </p:tgtEl>
                                        <p:attrNameLst>
                                          <p:attrName>style.visibility</p:attrName>
                                        </p:attrNameLst>
                                      </p:cBhvr>
                                      <p:tavLst>
                                        <p:tav tm="0">
                                          <p:val>
                                            <p:strVal val="hidden"/>
                                          </p:val>
                                        </p:tav>
                                        <p:tav tm="50000">
                                          <p:val>
                                            <p:strVal val="visible"/>
                                          </p:val>
                                        </p:tav>
                                      </p:tavLst>
                                    </p:anim>
                                    <p:set>
                                      <p:cBhvr>
                                        <p:cTn id="36" dur="1" fill="hold">
                                          <p:stCondLst>
                                            <p:cond delay="999"/>
                                          </p:stCondLst>
                                        </p:cTn>
                                        <p:tgtEl>
                                          <p:spTgt spid="47"/>
                                        </p:tgtEl>
                                        <p:attrNameLst>
                                          <p:attrName>style.visibility</p:attrName>
                                        </p:attrNameLst>
                                      </p:cBhvr>
                                      <p:to>
                                        <p:strVal val="hidden"/>
                                      </p:to>
                                    </p:set>
                                  </p:childTnLst>
                                </p:cTn>
                              </p:par>
                            </p:childTnLst>
                          </p:cTn>
                        </p:par>
                        <p:par>
                          <p:cTn id="37" fill="hold">
                            <p:stCondLst>
                              <p:cond delay="1500"/>
                            </p:stCondLst>
                            <p:childTnLst>
                              <p:par>
                                <p:cTn id="38" presetID="1" presetClass="entr" presetSubtype="0" fill="hold" nodeType="afterEffect">
                                  <p:stCondLst>
                                    <p:cond delay="500"/>
                                  </p:stCondLst>
                                  <p:childTnLst>
                                    <p:set>
                                      <p:cBhvr>
                                        <p:cTn id="39" dur="1" fill="hold">
                                          <p:stCondLst>
                                            <p:cond delay="0"/>
                                          </p:stCondLst>
                                        </p:cTn>
                                        <p:tgtEl>
                                          <p:spTgt spid="20"/>
                                        </p:tgtEl>
                                        <p:attrNameLst>
                                          <p:attrName>style.visibility</p:attrName>
                                        </p:attrNameLst>
                                      </p:cBhvr>
                                      <p:to>
                                        <p:strVal val="visible"/>
                                      </p:to>
                                    </p:set>
                                  </p:childTnLst>
                                </p:cTn>
                              </p:par>
                              <p:par>
                                <p:cTn id="40" presetID="22" presetClass="entr" presetSubtype="1" fill="hold" grpId="0" nodeType="withEffect">
                                  <p:stCondLst>
                                    <p:cond delay="500"/>
                                  </p:stCondLst>
                                  <p:childTnLst>
                                    <p:set>
                                      <p:cBhvr>
                                        <p:cTn id="41" dur="1" fill="hold">
                                          <p:stCondLst>
                                            <p:cond delay="0"/>
                                          </p:stCondLst>
                                        </p:cTn>
                                        <p:tgtEl>
                                          <p:spTgt spid="1709068"/>
                                        </p:tgtEl>
                                        <p:attrNameLst>
                                          <p:attrName>style.visibility</p:attrName>
                                        </p:attrNameLst>
                                      </p:cBhvr>
                                      <p:to>
                                        <p:strVal val="visible"/>
                                      </p:to>
                                    </p:set>
                                    <p:animEffect transition="in" filter="wipe(up)">
                                      <p:cBhvr>
                                        <p:cTn id="42" dur="1000"/>
                                        <p:tgtEl>
                                          <p:spTgt spid="1709068"/>
                                        </p:tgtEl>
                                      </p:cBhvr>
                                    </p:animEffect>
                                  </p:childTnLst>
                                </p:cTn>
                              </p:par>
                              <p:par>
                                <p:cTn id="43" presetID="42" presetClass="path" presetSubtype="0" accel="50000" decel="50000" fill="hold" nodeType="withEffect">
                                  <p:stCondLst>
                                    <p:cond delay="500"/>
                                  </p:stCondLst>
                                  <p:childTnLst>
                                    <p:animMotion origin="layout" path="M 3.33333E-6 0.12639 L 3.33333E-6 0.24861 " pathEditMode="relative" rAng="0" ptsTypes="AA">
                                      <p:cBhvr>
                                        <p:cTn id="44" dur="1000" fill="hold"/>
                                        <p:tgtEl>
                                          <p:spTgt spid="45"/>
                                        </p:tgtEl>
                                        <p:attrNameLst>
                                          <p:attrName>ppt_x</p:attrName>
                                          <p:attrName>ppt_y</p:attrName>
                                        </p:attrNameLst>
                                      </p:cBhvr>
                                      <p:rCtr x="0" y="6111"/>
                                    </p:animMotion>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nodeType="clickEffect">
                                  <p:stCondLst>
                                    <p:cond delay="0"/>
                                  </p:stCondLst>
                                  <p:childTnLst>
                                    <p:animMotion origin="layout" path="M 0 3.33333E-6 L 0 0.04444 " pathEditMode="relative" rAng="0" ptsTypes="AA">
                                      <p:cBhvr>
                                        <p:cTn id="48" dur="500" fill="hold"/>
                                        <p:tgtEl>
                                          <p:spTgt spid="20"/>
                                        </p:tgtEl>
                                        <p:attrNameLst>
                                          <p:attrName>ppt_x</p:attrName>
                                          <p:attrName>ppt_y</p:attrName>
                                        </p:attrNameLst>
                                      </p:cBhvr>
                                      <p:rCtr x="0" y="22"/>
                                    </p:animMotion>
                                  </p:childTnLst>
                                </p:cTn>
                              </p:par>
                            </p:childTnLst>
                          </p:cTn>
                        </p:par>
                        <p:par>
                          <p:cTn id="49" fill="hold">
                            <p:stCondLst>
                              <p:cond delay="500"/>
                            </p:stCondLst>
                            <p:childTnLst>
                              <p:par>
                                <p:cTn id="50" presetID="11" presetClass="exit" presetSubtype="0" fill="hold" nodeType="afterEffect">
                                  <p:stCondLst>
                                    <p:cond delay="0"/>
                                  </p:stCondLst>
                                  <p:childTnLst>
                                    <p:anim calcmode="discrete" valueType="str">
                                      <p:cBhvr>
                                        <p:cTn id="51" dur="1000"/>
                                        <p:tgtEl>
                                          <p:spTgt spid="20"/>
                                        </p:tgtEl>
                                        <p:attrNameLst>
                                          <p:attrName>style.visibility</p:attrName>
                                        </p:attrNameLst>
                                      </p:cBhvr>
                                      <p:tavLst>
                                        <p:tav tm="0">
                                          <p:val>
                                            <p:strVal val="hidden"/>
                                          </p:val>
                                        </p:tav>
                                        <p:tav tm="50000">
                                          <p:val>
                                            <p:strVal val="visible"/>
                                          </p:val>
                                        </p:tav>
                                      </p:tavLst>
                                    </p:anim>
                                    <p:set>
                                      <p:cBhvr>
                                        <p:cTn id="52" dur="1" fill="hold">
                                          <p:stCondLst>
                                            <p:cond delay="999"/>
                                          </p:stCondLst>
                                        </p:cTn>
                                        <p:tgtEl>
                                          <p:spTgt spid="20"/>
                                        </p:tgtEl>
                                        <p:attrNameLst>
                                          <p:attrName>style.visibility</p:attrName>
                                        </p:attrNameLst>
                                      </p:cBhvr>
                                      <p:to>
                                        <p:strVal val="hidden"/>
                                      </p:to>
                                    </p:set>
                                  </p:childTnLst>
                                </p:cTn>
                              </p:par>
                            </p:childTnLst>
                          </p:cTn>
                        </p:par>
                        <p:par>
                          <p:cTn id="53" fill="hold">
                            <p:stCondLst>
                              <p:cond delay="1500"/>
                            </p:stCondLst>
                            <p:childTnLst>
                              <p:par>
                                <p:cTn id="54" presetID="1" presetClass="entr" presetSubtype="0" fill="hold" nodeType="afterEffect">
                                  <p:stCondLst>
                                    <p:cond delay="500"/>
                                  </p:stCondLst>
                                  <p:childTnLst>
                                    <p:set>
                                      <p:cBhvr>
                                        <p:cTn id="55" dur="1" fill="hold">
                                          <p:stCondLst>
                                            <p:cond delay="0"/>
                                          </p:stCondLst>
                                        </p:cTn>
                                        <p:tgtEl>
                                          <p:spTgt spid="21"/>
                                        </p:tgtEl>
                                        <p:attrNameLst>
                                          <p:attrName>style.visibility</p:attrName>
                                        </p:attrNameLst>
                                      </p:cBhvr>
                                      <p:to>
                                        <p:strVal val="visible"/>
                                      </p:to>
                                    </p:set>
                                  </p:childTnLst>
                                </p:cTn>
                              </p:par>
                              <p:par>
                                <p:cTn id="56" presetID="22" presetClass="entr" presetSubtype="1" fill="hold" grpId="0" nodeType="withEffect">
                                  <p:stCondLst>
                                    <p:cond delay="500"/>
                                  </p:stCondLst>
                                  <p:childTnLst>
                                    <p:set>
                                      <p:cBhvr>
                                        <p:cTn id="57" dur="1" fill="hold">
                                          <p:stCondLst>
                                            <p:cond delay="0"/>
                                          </p:stCondLst>
                                        </p:cTn>
                                        <p:tgtEl>
                                          <p:spTgt spid="1709069"/>
                                        </p:tgtEl>
                                        <p:attrNameLst>
                                          <p:attrName>style.visibility</p:attrName>
                                        </p:attrNameLst>
                                      </p:cBhvr>
                                      <p:to>
                                        <p:strVal val="visible"/>
                                      </p:to>
                                    </p:set>
                                    <p:animEffect transition="in" filter="wipe(up)">
                                      <p:cBhvr>
                                        <p:cTn id="58" dur="500"/>
                                        <p:tgtEl>
                                          <p:spTgt spid="1709069"/>
                                        </p:tgtEl>
                                      </p:cBhvr>
                                    </p:animEffect>
                                  </p:childTnLst>
                                </p:cTn>
                              </p:par>
                              <p:par>
                                <p:cTn id="59" presetID="42" presetClass="path" presetSubtype="0" accel="50000" decel="50000" fill="hold" nodeType="withEffect">
                                  <p:stCondLst>
                                    <p:cond delay="500"/>
                                  </p:stCondLst>
                                  <p:childTnLst>
                                    <p:animMotion origin="layout" path="M 3.33333E-6 0.24861 L 3.33333E-6 0.37084 " pathEditMode="relative" rAng="0" ptsTypes="AA">
                                      <p:cBhvr>
                                        <p:cTn id="60" dur="1000" fill="hold"/>
                                        <p:tgtEl>
                                          <p:spTgt spid="45"/>
                                        </p:tgtEl>
                                        <p:attrNameLst>
                                          <p:attrName>ppt_x</p:attrName>
                                          <p:attrName>ppt_y</p:attrName>
                                        </p:attrNameLst>
                                      </p:cBhvr>
                                      <p:rCtr x="0" y="6111"/>
                                    </p:animMotion>
                                  </p:childTnLst>
                                </p:cTn>
                              </p:par>
                            </p:childTnLst>
                          </p:cTn>
                        </p:par>
                      </p:childTnLst>
                    </p:cTn>
                  </p:par>
                  <p:par>
                    <p:cTn id="61" fill="hold">
                      <p:stCondLst>
                        <p:cond delay="indefinite"/>
                      </p:stCondLst>
                      <p:childTnLst>
                        <p:par>
                          <p:cTn id="62" fill="hold">
                            <p:stCondLst>
                              <p:cond delay="0"/>
                            </p:stCondLst>
                            <p:childTnLst>
                              <p:par>
                                <p:cTn id="63" presetID="42" presetClass="path" presetSubtype="0" accel="50000" decel="50000" fill="hold" nodeType="clickEffect">
                                  <p:stCondLst>
                                    <p:cond delay="0"/>
                                  </p:stCondLst>
                                  <p:childTnLst>
                                    <p:animMotion origin="layout" path="M 0 3.33333E-6 L 0 0.04444 " pathEditMode="relative" rAng="0" ptsTypes="AA">
                                      <p:cBhvr>
                                        <p:cTn id="64" dur="500" fill="hold"/>
                                        <p:tgtEl>
                                          <p:spTgt spid="21"/>
                                        </p:tgtEl>
                                        <p:attrNameLst>
                                          <p:attrName>ppt_x</p:attrName>
                                          <p:attrName>ppt_y</p:attrName>
                                        </p:attrNameLst>
                                      </p:cBhvr>
                                      <p:rCtr x="0" y="22"/>
                                    </p:animMotion>
                                  </p:childTnLst>
                                </p:cTn>
                              </p:par>
                            </p:childTnLst>
                          </p:cTn>
                        </p:par>
                        <p:par>
                          <p:cTn id="65" fill="hold">
                            <p:stCondLst>
                              <p:cond delay="500"/>
                            </p:stCondLst>
                            <p:childTnLst>
                              <p:par>
                                <p:cTn id="66" presetID="11" presetClass="exit" presetSubtype="0" fill="hold" nodeType="afterEffect">
                                  <p:stCondLst>
                                    <p:cond delay="0"/>
                                  </p:stCondLst>
                                  <p:childTnLst>
                                    <p:anim calcmode="discrete" valueType="str">
                                      <p:cBhvr>
                                        <p:cTn id="67" dur="1000"/>
                                        <p:tgtEl>
                                          <p:spTgt spid="21"/>
                                        </p:tgtEl>
                                        <p:attrNameLst>
                                          <p:attrName>style.visibility</p:attrName>
                                        </p:attrNameLst>
                                      </p:cBhvr>
                                      <p:tavLst>
                                        <p:tav tm="0">
                                          <p:val>
                                            <p:strVal val="hidden"/>
                                          </p:val>
                                        </p:tav>
                                        <p:tav tm="50000">
                                          <p:val>
                                            <p:strVal val="visible"/>
                                          </p:val>
                                        </p:tav>
                                      </p:tavLst>
                                    </p:anim>
                                    <p:set>
                                      <p:cBhvr>
                                        <p:cTn id="68" dur="1" fill="hold">
                                          <p:stCondLst>
                                            <p:cond delay="999"/>
                                          </p:stCondLst>
                                        </p:cTn>
                                        <p:tgtEl>
                                          <p:spTgt spid="21"/>
                                        </p:tgtEl>
                                        <p:attrNameLst>
                                          <p:attrName>style.visibility</p:attrName>
                                        </p:attrNameLst>
                                      </p:cBhvr>
                                      <p:to>
                                        <p:strVal val="hidden"/>
                                      </p:to>
                                    </p:set>
                                  </p:childTnLst>
                                </p:cTn>
                              </p:par>
                            </p:childTnLst>
                          </p:cTn>
                        </p:par>
                        <p:par>
                          <p:cTn id="69" fill="hold">
                            <p:stCondLst>
                              <p:cond delay="1500"/>
                            </p:stCondLst>
                            <p:childTnLst>
                              <p:par>
                                <p:cTn id="70" presetID="1" presetClass="entr" presetSubtype="0" fill="hold" nodeType="afterEffect">
                                  <p:stCondLst>
                                    <p:cond delay="500"/>
                                  </p:stCondLst>
                                  <p:childTnLst>
                                    <p:set>
                                      <p:cBhvr>
                                        <p:cTn id="71" dur="1" fill="hold">
                                          <p:stCondLst>
                                            <p:cond delay="0"/>
                                          </p:stCondLst>
                                        </p:cTn>
                                        <p:tgtEl>
                                          <p:spTgt spid="20"/>
                                        </p:tgtEl>
                                        <p:attrNameLst>
                                          <p:attrName>style.visibility</p:attrName>
                                        </p:attrNameLst>
                                      </p:cBhvr>
                                      <p:to>
                                        <p:strVal val="visible"/>
                                      </p:to>
                                    </p:set>
                                  </p:childTnLst>
                                </p:cTn>
                              </p:par>
                              <p:par>
                                <p:cTn id="72" presetID="22" presetClass="exit" presetSubtype="4" fill="hold" grpId="1" nodeType="withEffect">
                                  <p:stCondLst>
                                    <p:cond delay="500"/>
                                  </p:stCondLst>
                                  <p:childTnLst>
                                    <p:animEffect transition="out" filter="wipe(down)">
                                      <p:cBhvr>
                                        <p:cTn id="73" dur="1000"/>
                                        <p:tgtEl>
                                          <p:spTgt spid="1709069"/>
                                        </p:tgtEl>
                                      </p:cBhvr>
                                    </p:animEffect>
                                    <p:set>
                                      <p:cBhvr>
                                        <p:cTn id="74" dur="1" fill="hold">
                                          <p:stCondLst>
                                            <p:cond delay="999"/>
                                          </p:stCondLst>
                                        </p:cTn>
                                        <p:tgtEl>
                                          <p:spTgt spid="1709069"/>
                                        </p:tgtEl>
                                        <p:attrNameLst>
                                          <p:attrName>style.visibility</p:attrName>
                                        </p:attrNameLst>
                                      </p:cBhvr>
                                      <p:to>
                                        <p:strVal val="hidden"/>
                                      </p:to>
                                    </p:set>
                                  </p:childTnLst>
                                </p:cTn>
                              </p:par>
                              <p:par>
                                <p:cTn id="75" presetID="42" presetClass="path" presetSubtype="0" accel="50000" decel="50000" fill="hold" nodeType="withEffect">
                                  <p:stCondLst>
                                    <p:cond delay="500"/>
                                  </p:stCondLst>
                                  <p:childTnLst>
                                    <p:animMotion origin="layout" path="M 3.33333E-6 0.24861 L 3.33333E-6 0.37084 " pathEditMode="relative" rAng="0" ptsTypes="AA">
                                      <p:cBhvr>
                                        <p:cTn id="76" dur="1000" spd="-100000" fill="hold"/>
                                        <p:tgtEl>
                                          <p:spTgt spid="45"/>
                                        </p:tgtEl>
                                        <p:attrNameLst>
                                          <p:attrName>ppt_x</p:attrName>
                                          <p:attrName>ppt_y</p:attrName>
                                        </p:attrNameLst>
                                      </p:cBhvr>
                                      <p:rCtr x="0" y="6111"/>
                                    </p:animMotion>
                                  </p:childTnLst>
                                </p:cTn>
                              </p:par>
                            </p:childTnLst>
                          </p:cTn>
                        </p:par>
                      </p:childTnLst>
                    </p:cTn>
                  </p:par>
                  <p:par>
                    <p:cTn id="77" fill="hold">
                      <p:stCondLst>
                        <p:cond delay="indefinite"/>
                      </p:stCondLst>
                      <p:childTnLst>
                        <p:par>
                          <p:cTn id="78" fill="hold">
                            <p:stCondLst>
                              <p:cond delay="0"/>
                            </p:stCondLst>
                            <p:childTnLst>
                              <p:par>
                                <p:cTn id="79" presetID="42" presetClass="path" presetSubtype="0" accel="50000" decel="50000" fill="hold" nodeType="clickEffect">
                                  <p:stCondLst>
                                    <p:cond delay="0"/>
                                  </p:stCondLst>
                                  <p:childTnLst>
                                    <p:animMotion origin="layout" path="M 0 0.04444 L 0 0.08611 " pathEditMode="relative" rAng="0" ptsTypes="AA">
                                      <p:cBhvr>
                                        <p:cTn id="80" dur="500" fill="hold"/>
                                        <p:tgtEl>
                                          <p:spTgt spid="20"/>
                                        </p:tgtEl>
                                        <p:attrNameLst>
                                          <p:attrName>ppt_x</p:attrName>
                                          <p:attrName>ppt_y</p:attrName>
                                        </p:attrNameLst>
                                      </p:cBhvr>
                                      <p:rCtr x="0" y="2083"/>
                                    </p:animMotion>
                                  </p:childTnLst>
                                </p:cTn>
                              </p:par>
                            </p:childTnLst>
                          </p:cTn>
                        </p:par>
                        <p:par>
                          <p:cTn id="81" fill="hold">
                            <p:stCondLst>
                              <p:cond delay="500"/>
                            </p:stCondLst>
                            <p:childTnLst>
                              <p:par>
                                <p:cTn id="82" presetID="11" presetClass="exit" presetSubtype="0" fill="hold" nodeType="afterEffect">
                                  <p:stCondLst>
                                    <p:cond delay="0"/>
                                  </p:stCondLst>
                                  <p:childTnLst>
                                    <p:anim calcmode="discrete" valueType="str">
                                      <p:cBhvr>
                                        <p:cTn id="83" dur="1000"/>
                                        <p:tgtEl>
                                          <p:spTgt spid="20"/>
                                        </p:tgtEl>
                                        <p:attrNameLst>
                                          <p:attrName>style.visibility</p:attrName>
                                        </p:attrNameLst>
                                      </p:cBhvr>
                                      <p:tavLst>
                                        <p:tav tm="0">
                                          <p:val>
                                            <p:strVal val="hidden"/>
                                          </p:val>
                                        </p:tav>
                                        <p:tav tm="50000">
                                          <p:val>
                                            <p:strVal val="visible"/>
                                          </p:val>
                                        </p:tav>
                                      </p:tavLst>
                                    </p:anim>
                                    <p:set>
                                      <p:cBhvr>
                                        <p:cTn id="84" dur="1" fill="hold">
                                          <p:stCondLst>
                                            <p:cond delay="999"/>
                                          </p:stCondLst>
                                        </p:cTn>
                                        <p:tgtEl>
                                          <p:spTgt spid="20"/>
                                        </p:tgtEl>
                                        <p:attrNameLst>
                                          <p:attrName>style.visibility</p:attrName>
                                        </p:attrNameLst>
                                      </p:cBhvr>
                                      <p:to>
                                        <p:strVal val="hidden"/>
                                      </p:to>
                                    </p:set>
                                  </p:childTnLst>
                                </p:cTn>
                              </p:par>
                            </p:childTnLst>
                          </p:cTn>
                        </p:par>
                        <p:par>
                          <p:cTn id="85" fill="hold">
                            <p:stCondLst>
                              <p:cond delay="1500"/>
                            </p:stCondLst>
                            <p:childTnLst>
                              <p:par>
                                <p:cTn id="86" presetID="1" presetClass="entr" presetSubtype="0" fill="hold" nodeType="afterEffect">
                                  <p:stCondLst>
                                    <p:cond delay="500"/>
                                  </p:stCondLst>
                                  <p:childTnLst>
                                    <p:set>
                                      <p:cBhvr>
                                        <p:cTn id="87" dur="1" fill="hold">
                                          <p:stCondLst>
                                            <p:cond delay="0"/>
                                          </p:stCondLst>
                                        </p:cTn>
                                        <p:tgtEl>
                                          <p:spTgt spid="22"/>
                                        </p:tgtEl>
                                        <p:attrNameLst>
                                          <p:attrName>style.visibility</p:attrName>
                                        </p:attrNameLst>
                                      </p:cBhvr>
                                      <p:to>
                                        <p:strVal val="visible"/>
                                      </p:to>
                                    </p:set>
                                  </p:childTnLst>
                                </p:cTn>
                              </p:par>
                              <p:par>
                                <p:cTn id="88" presetID="22" presetClass="entr" presetSubtype="1" fill="hold" grpId="0" nodeType="withEffect">
                                  <p:stCondLst>
                                    <p:cond delay="500"/>
                                  </p:stCondLst>
                                  <p:childTnLst>
                                    <p:set>
                                      <p:cBhvr>
                                        <p:cTn id="89" dur="1" fill="hold">
                                          <p:stCondLst>
                                            <p:cond delay="0"/>
                                          </p:stCondLst>
                                        </p:cTn>
                                        <p:tgtEl>
                                          <p:spTgt spid="1709070"/>
                                        </p:tgtEl>
                                        <p:attrNameLst>
                                          <p:attrName>style.visibility</p:attrName>
                                        </p:attrNameLst>
                                      </p:cBhvr>
                                      <p:to>
                                        <p:strVal val="visible"/>
                                      </p:to>
                                    </p:set>
                                    <p:animEffect transition="in" filter="wipe(up)">
                                      <p:cBhvr>
                                        <p:cTn id="90" dur="1000"/>
                                        <p:tgtEl>
                                          <p:spTgt spid="1709070"/>
                                        </p:tgtEl>
                                      </p:cBhvr>
                                    </p:animEffect>
                                  </p:childTnLst>
                                </p:cTn>
                              </p:par>
                              <p:par>
                                <p:cTn id="91" presetID="42" presetClass="path" presetSubtype="0" accel="50000" decel="50000" fill="hold" nodeType="withEffect">
                                  <p:stCondLst>
                                    <p:cond delay="500"/>
                                  </p:stCondLst>
                                  <p:childTnLst>
                                    <p:animMotion origin="layout" path="M 3.33333E-6 0.24861 L 3.33333E-6 0.37084 " pathEditMode="relative" rAng="0" ptsTypes="AA">
                                      <p:cBhvr>
                                        <p:cTn id="92" dur="1000" fill="hold"/>
                                        <p:tgtEl>
                                          <p:spTgt spid="45"/>
                                        </p:tgtEl>
                                        <p:attrNameLst>
                                          <p:attrName>ppt_x</p:attrName>
                                          <p:attrName>ppt_y</p:attrName>
                                        </p:attrNameLst>
                                      </p:cBhvr>
                                      <p:rCtr x="0" y="611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9065" grpId="0" animBg="1"/>
      <p:bldP spid="1709067" grpId="0" animBg="1"/>
      <p:bldP spid="1709068" grpId="0" animBg="1"/>
      <p:bldP spid="1709069" grpId="0" animBg="1"/>
      <p:bldP spid="1709069" grpId="1" animBg="1"/>
      <p:bldP spid="170907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Autofit/>
          </a:bodyPr>
          <a:lstStyle/>
          <a:p>
            <a:pPr marL="0" lvl="1" indent="0">
              <a:lnSpc>
                <a:spcPct val="90000"/>
              </a:lnSpc>
              <a:spcBef>
                <a:spcPts val="2400"/>
              </a:spcBef>
              <a:buFont typeface="Arial" charset="0"/>
              <a:buNone/>
            </a:pPr>
            <a:r>
              <a:rPr lang="en-US" sz="2600" dirty="0" err="1">
                <a:latin typeface="Courier New" pitchFamily="49" charset="0"/>
                <a:cs typeface="Courier New" pitchFamily="49" charset="0"/>
              </a:rPr>
              <a:t>int</a:t>
            </a:r>
            <a:r>
              <a:rPr lang="en-US" sz="2600" dirty="0">
                <a:latin typeface="Courier New" pitchFamily="49" charset="0"/>
                <a:cs typeface="Courier New" pitchFamily="49" charset="0"/>
              </a:rPr>
              <a:t> *</a:t>
            </a:r>
            <a:r>
              <a:rPr lang="en-US" sz="2600" dirty="0" err="1">
                <a:latin typeface="Courier New" pitchFamily="49" charset="0"/>
                <a:cs typeface="Courier New" pitchFamily="49" charset="0"/>
              </a:rPr>
              <a:t>getPtr</a:t>
            </a:r>
            <a:r>
              <a:rPr lang="en-US" sz="2600" dirty="0">
                <a:latin typeface="Courier New" pitchFamily="49" charset="0"/>
                <a:cs typeface="Courier New" pitchFamily="49" charset="0"/>
              </a:rPr>
              <a:t>() {</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a:latin typeface="Courier New" pitchFamily="49" charset="0"/>
                <a:cs typeface="Courier New" pitchFamily="49" charset="0"/>
              </a:rPr>
              <a:t>y;</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y </a:t>
            </a:r>
            <a:r>
              <a:rPr lang="en-US" sz="2600" dirty="0">
                <a:latin typeface="Courier New" pitchFamily="49" charset="0"/>
                <a:cs typeface="Courier New" pitchFamily="49" charset="0"/>
              </a:rPr>
              <a:t>= 3;</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return </a:t>
            </a:r>
            <a:r>
              <a:rPr lang="en-US" sz="2600" dirty="0">
                <a:latin typeface="Courier New" pitchFamily="49" charset="0"/>
                <a:cs typeface="Courier New" pitchFamily="49" charset="0"/>
              </a:rPr>
              <a:t>&amp;y</a:t>
            </a:r>
            <a:r>
              <a:rPr lang="en-US" sz="2600" dirty="0" smtClean="0">
                <a:latin typeface="Courier New" pitchFamily="49" charset="0"/>
                <a:cs typeface="Courier New" pitchFamily="49" charset="0"/>
              </a:rPr>
              <a:t>;</a:t>
            </a:r>
            <a:br>
              <a:rPr lang="en-US" sz="2600" dirty="0" smtClean="0">
                <a:latin typeface="Courier New" pitchFamily="49" charset="0"/>
                <a:cs typeface="Courier New" pitchFamily="49" charset="0"/>
              </a:rPr>
            </a:br>
            <a:r>
              <a:rPr lang="en-US" sz="2600" dirty="0" smtClean="0">
                <a:latin typeface="Courier New" pitchFamily="49" charset="0"/>
                <a:cs typeface="Courier New" pitchFamily="49" charset="0"/>
              </a:rPr>
              <a:t>};</a:t>
            </a:r>
            <a:endParaRPr lang="en-US" sz="2600" dirty="0">
              <a:latin typeface="Courier New" pitchFamily="49" charset="0"/>
              <a:cs typeface="Courier New" pitchFamily="49" charset="0"/>
            </a:endParaRPr>
          </a:p>
          <a:p>
            <a:pPr marL="0" lvl="1" indent="0">
              <a:lnSpc>
                <a:spcPct val="90000"/>
              </a:lnSpc>
              <a:spcBef>
                <a:spcPts val="1200"/>
              </a:spcBef>
              <a:buFont typeface="Arial" charset="0"/>
              <a:buNone/>
            </a:pP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main </a:t>
            </a:r>
            <a:r>
              <a:rPr lang="en-US" sz="2600" dirty="0">
                <a:latin typeface="Courier New" pitchFamily="49" charset="0"/>
                <a:cs typeface="Courier New" pitchFamily="49" charset="0"/>
              </a:rPr>
              <a:t>() {</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int</a:t>
            </a:r>
            <a:r>
              <a:rPr lang="en-US" sz="2600" dirty="0" smtClean="0">
                <a:latin typeface="Courier New" pitchFamily="49" charset="0"/>
                <a:cs typeface="Courier New" pitchFamily="49" charset="0"/>
              </a:rPr>
              <a:t> </a:t>
            </a:r>
            <a:r>
              <a:rPr lang="en-US" sz="2600" dirty="0">
                <a:latin typeface="Courier New" pitchFamily="49" charset="0"/>
                <a:cs typeface="Courier New" pitchFamily="49" charset="0"/>
              </a:rPr>
              <a:t>*</a:t>
            </a:r>
            <a:r>
              <a:rPr lang="en-US" sz="2600" dirty="0" err="1">
                <a:latin typeface="Courier New" pitchFamily="49" charset="0"/>
                <a:cs typeface="Courier New" pitchFamily="49" charset="0"/>
              </a:rPr>
              <a:t>stackAddr,content</a:t>
            </a:r>
            <a:r>
              <a:rPr lang="en-US" sz="2600" dirty="0">
                <a:latin typeface="Courier New" pitchFamily="49" charset="0"/>
                <a:cs typeface="Courier New" pitchFamily="49" charset="0"/>
              </a:rPr>
              <a:t>; </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stackAddr</a:t>
            </a:r>
            <a:r>
              <a:rPr lang="en-US" sz="2600" dirty="0" smtClean="0">
                <a:latin typeface="Courier New" pitchFamily="49" charset="0"/>
                <a:cs typeface="Courier New" pitchFamily="49" charset="0"/>
              </a:rPr>
              <a:t> </a:t>
            </a:r>
            <a:r>
              <a:rPr lang="en-US" sz="2600" dirty="0">
                <a:latin typeface="Courier New" pitchFamily="49" charset="0"/>
                <a:cs typeface="Courier New" pitchFamily="49" charset="0"/>
              </a:rPr>
              <a:t>= </a:t>
            </a:r>
            <a:r>
              <a:rPr lang="en-US" sz="2600" dirty="0" err="1">
                <a:latin typeface="Courier New" pitchFamily="49" charset="0"/>
                <a:cs typeface="Courier New" pitchFamily="49" charset="0"/>
              </a:rPr>
              <a:t>getPtr</a:t>
            </a:r>
            <a:r>
              <a:rPr lang="en-US" sz="2600" dirty="0">
                <a:latin typeface="Courier New" pitchFamily="49" charset="0"/>
                <a:cs typeface="Courier New" pitchFamily="49" charset="0"/>
              </a:rPr>
              <a:t>();</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content </a:t>
            </a:r>
            <a:r>
              <a:rPr lang="en-US" sz="2600" dirty="0">
                <a:latin typeface="Courier New" pitchFamily="49" charset="0"/>
                <a:cs typeface="Courier New" pitchFamily="49" charset="0"/>
              </a:rPr>
              <a:t>= *</a:t>
            </a:r>
            <a:r>
              <a:rPr lang="en-US" sz="2600" dirty="0" err="1">
                <a:latin typeface="Courier New" pitchFamily="49" charset="0"/>
                <a:cs typeface="Courier New" pitchFamily="49" charset="0"/>
              </a:rPr>
              <a:t>stackAddr</a:t>
            </a:r>
            <a:r>
              <a:rPr lang="en-US" sz="2600" dirty="0">
                <a:latin typeface="Courier New" pitchFamily="49" charset="0"/>
                <a:cs typeface="Courier New" pitchFamily="49" charset="0"/>
              </a:rPr>
              <a:t>;</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printf</a:t>
            </a:r>
            <a:r>
              <a:rPr lang="en-US" sz="2600" dirty="0">
                <a:latin typeface="Courier New" pitchFamily="49" charset="0"/>
                <a:cs typeface="Courier New" pitchFamily="49" charset="0"/>
              </a:rPr>
              <a:t>("%d", content); /* 3 */</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content </a:t>
            </a:r>
            <a:r>
              <a:rPr lang="en-US" sz="2600" dirty="0">
                <a:latin typeface="Courier New" pitchFamily="49" charset="0"/>
                <a:cs typeface="Courier New" pitchFamily="49" charset="0"/>
              </a:rPr>
              <a:t>= *</a:t>
            </a:r>
            <a:r>
              <a:rPr lang="en-US" sz="2600" dirty="0" err="1">
                <a:latin typeface="Courier New" pitchFamily="49" charset="0"/>
                <a:cs typeface="Courier New" pitchFamily="49" charset="0"/>
              </a:rPr>
              <a:t>stackAddr</a:t>
            </a:r>
            <a:r>
              <a:rPr lang="en-US" sz="2600" dirty="0">
                <a:latin typeface="Courier New" pitchFamily="49" charset="0"/>
                <a:cs typeface="Courier New" pitchFamily="49" charset="0"/>
              </a:rPr>
              <a:t>;</a:t>
            </a:r>
            <a:br>
              <a:rPr lang="en-US" sz="2600" dirty="0">
                <a:latin typeface="Courier New" pitchFamily="49" charset="0"/>
                <a:cs typeface="Courier New" pitchFamily="49" charset="0"/>
              </a:rPr>
            </a:b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printf</a:t>
            </a:r>
            <a:r>
              <a:rPr lang="en-US" sz="2600" dirty="0">
                <a:latin typeface="Courier New" pitchFamily="49" charset="0"/>
                <a:cs typeface="Courier New" pitchFamily="49" charset="0"/>
              </a:rPr>
              <a:t>("%d", content); </a:t>
            </a:r>
            <a:r>
              <a:rPr lang="en-US" sz="2600" dirty="0" smtClean="0">
                <a:latin typeface="Courier New" pitchFamily="49" charset="0"/>
                <a:cs typeface="Courier New" pitchFamily="49" charset="0"/>
              </a:rPr>
              <a:t>/* 0 */</a:t>
            </a:r>
          </a:p>
          <a:p>
            <a:pPr marL="0" lvl="1" indent="0">
              <a:lnSpc>
                <a:spcPct val="90000"/>
              </a:lnSpc>
              <a:buNone/>
            </a:pPr>
            <a:r>
              <a:rPr lang="en-US" sz="2600" dirty="0" smtClean="0">
                <a:latin typeface="Courier New" pitchFamily="49" charset="0"/>
                <a:cs typeface="Courier New" pitchFamily="49" charset="0"/>
              </a:rPr>
              <a:t>};</a:t>
            </a:r>
            <a:endParaRPr lang="en-US" sz="2600" dirty="0">
              <a:latin typeface="Courier New" pitchFamily="49" charset="0"/>
              <a:cs typeface="Courier New" pitchFamily="49" charset="0"/>
            </a:endParaRPr>
          </a:p>
        </p:txBody>
      </p:sp>
      <p:grpSp>
        <p:nvGrpSpPr>
          <p:cNvPr id="36" name="Group 35"/>
          <p:cNvGrpSpPr/>
          <p:nvPr/>
        </p:nvGrpSpPr>
        <p:grpSpPr>
          <a:xfrm>
            <a:off x="2971800" y="2017693"/>
            <a:ext cx="4572000" cy="954107"/>
            <a:chOff x="2971800" y="2017693"/>
            <a:chExt cx="4572000" cy="954107"/>
          </a:xfrm>
        </p:grpSpPr>
        <p:sp>
          <p:nvSpPr>
            <p:cNvPr id="33" name="TextBox 32"/>
            <p:cNvSpPr txBox="1"/>
            <p:nvPr/>
          </p:nvSpPr>
          <p:spPr>
            <a:xfrm>
              <a:off x="3962400" y="2017693"/>
              <a:ext cx="3581400" cy="954107"/>
            </a:xfrm>
            <a:prstGeom prst="rect">
              <a:avLst/>
            </a:prstGeom>
            <a:noFill/>
          </p:spPr>
          <p:txBody>
            <a:bodyPr wrap="square" rtlCol="0">
              <a:spAutoFit/>
            </a:bodyPr>
            <a:lstStyle/>
            <a:p>
              <a:r>
                <a:rPr lang="en-US" sz="2800" b="1" dirty="0" smtClean="0">
                  <a:solidFill>
                    <a:srgbClr val="FF0000"/>
                  </a:solidFill>
                </a:rPr>
                <a:t>What’s BAD about</a:t>
              </a:r>
            </a:p>
            <a:p>
              <a:r>
                <a:rPr lang="en-US" sz="2800" b="1" dirty="0" smtClean="0">
                  <a:solidFill>
                    <a:srgbClr val="FF0000"/>
                  </a:solidFill>
                </a:rPr>
                <a:t>this function?</a:t>
              </a:r>
              <a:endParaRPr lang="en-US" sz="2800" b="1" dirty="0">
                <a:solidFill>
                  <a:srgbClr val="FF0000"/>
                </a:solidFill>
              </a:endParaRPr>
            </a:p>
          </p:txBody>
        </p:sp>
        <p:cxnSp>
          <p:nvCxnSpPr>
            <p:cNvPr id="35" name="Straight Arrow Connector 34"/>
            <p:cNvCxnSpPr/>
            <p:nvPr/>
          </p:nvCxnSpPr>
          <p:spPr>
            <a:xfrm flipH="1">
              <a:off x="2971800" y="2286000"/>
              <a:ext cx="9144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dirty="0" smtClean="0">
                <a:solidFill>
                  <a:schemeClr val="accent1"/>
                </a:solidFill>
              </a:rPr>
              <a:t>Stack Misuse Example</a:t>
            </a:r>
            <a:endParaRPr lang="en-US" dirty="0">
              <a:solidFill>
                <a:schemeClr val="accent1"/>
              </a:solidFill>
            </a:endParaRPr>
          </a:p>
        </p:txBody>
      </p:sp>
      <p:sp>
        <p:nvSpPr>
          <p:cNvPr id="4" name="Date Placeholder 3"/>
          <p:cNvSpPr>
            <a:spLocks noGrp="1"/>
          </p:cNvSpPr>
          <p:nvPr>
            <p:ph type="dt" sz="half" idx="10"/>
          </p:nvPr>
        </p:nvSpPr>
        <p:spPr/>
        <p:txBody>
          <a:bodyPr/>
          <a:lstStyle/>
          <a:p>
            <a:r>
              <a:rPr lang="en-US" smtClean="0"/>
              <a:t>6/27/2013</a:t>
            </a:r>
            <a:endParaRPr lang="en-US"/>
          </a:p>
        </p:txBody>
      </p:sp>
      <p:sp>
        <p:nvSpPr>
          <p:cNvPr id="5" name="Footer Placeholder 4"/>
          <p:cNvSpPr>
            <a:spLocks noGrp="1"/>
          </p:cNvSpPr>
          <p:nvPr>
            <p:ph type="ftr" sz="quarter" idx="11"/>
          </p:nvPr>
        </p:nvSpPr>
        <p:spPr/>
        <p:txBody>
          <a:bodyPr/>
          <a:lstStyle/>
          <a:p>
            <a:r>
              <a:rPr lang="en-US" smtClean="0"/>
              <a:t>Summer 2013 -- Lecture #4</a:t>
            </a:r>
            <a:endParaRPr lang="en-US"/>
          </a:p>
        </p:txBody>
      </p:sp>
      <p:sp>
        <p:nvSpPr>
          <p:cNvPr id="6" name="Slide Number Placeholder 5"/>
          <p:cNvSpPr>
            <a:spLocks noGrp="1"/>
          </p:cNvSpPr>
          <p:nvPr>
            <p:ph type="sldNum" sz="quarter" idx="12"/>
          </p:nvPr>
        </p:nvSpPr>
        <p:spPr/>
        <p:txBody>
          <a:bodyPr/>
          <a:lstStyle/>
          <a:p>
            <a:fld id="{BCC3E2B0-2ECA-4641-B9E1-C0FEDBB79F33}" type="slidenum">
              <a:rPr lang="en-US" smtClean="0"/>
              <a:pPr/>
              <a:t>9</a:t>
            </a:fld>
            <a:endParaRPr lang="en-US" dirty="0"/>
          </a:p>
        </p:txBody>
      </p:sp>
      <p:grpSp>
        <p:nvGrpSpPr>
          <p:cNvPr id="8" name="Group 4"/>
          <p:cNvGrpSpPr>
            <a:grpSpLocks/>
          </p:cNvGrpSpPr>
          <p:nvPr/>
        </p:nvGrpSpPr>
        <p:grpSpPr bwMode="auto">
          <a:xfrm>
            <a:off x="3474720" y="1609727"/>
            <a:ext cx="2081752" cy="2009593"/>
            <a:chOff x="2160" y="1152"/>
            <a:chExt cx="1323" cy="1363"/>
          </a:xfrm>
        </p:grpSpPr>
        <p:grpSp>
          <p:nvGrpSpPr>
            <p:cNvPr id="24" name="Group 5"/>
            <p:cNvGrpSpPr>
              <a:grpSpLocks/>
            </p:cNvGrpSpPr>
            <p:nvPr/>
          </p:nvGrpSpPr>
          <p:grpSpPr bwMode="auto">
            <a:xfrm>
              <a:off x="2592" y="1152"/>
              <a:ext cx="816" cy="570"/>
              <a:chOff x="4608" y="3312"/>
              <a:chExt cx="816" cy="570"/>
            </a:xfrm>
          </p:grpSpPr>
          <p:sp>
            <p:nvSpPr>
              <p:cNvPr id="30" name="Rectangle 6"/>
              <p:cNvSpPr>
                <a:spLocks noChangeArrowheads="1"/>
              </p:cNvSpPr>
              <p:nvPr/>
            </p:nvSpPr>
            <p:spPr bwMode="auto">
              <a:xfrm>
                <a:off x="4608" y="3312"/>
                <a:ext cx="816" cy="570"/>
              </a:xfrm>
              <a:prstGeom prst="rect">
                <a:avLst/>
              </a:prstGeom>
              <a:noFill/>
              <a:ln w="5715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31" name="Text Box 7"/>
              <p:cNvSpPr txBox="1">
                <a:spLocks noChangeArrowheads="1"/>
              </p:cNvSpPr>
              <p:nvPr/>
            </p:nvSpPr>
            <p:spPr bwMode="auto">
              <a:xfrm>
                <a:off x="4699" y="3408"/>
                <a:ext cx="576" cy="355"/>
              </a:xfrm>
              <a:prstGeom prst="rect">
                <a:avLst/>
              </a:prstGeom>
              <a:noFill/>
              <a:ln w="12700">
                <a:noFill/>
                <a:miter lim="800000"/>
                <a:headEnd/>
                <a:tailEnd/>
              </a:ln>
            </p:spPr>
            <p:txBody>
              <a:bodyPr>
                <a:spAutoFit/>
              </a:bodyPr>
              <a:lstStyle/>
              <a:p>
                <a:r>
                  <a:rPr lang="en-US" sz="2800" dirty="0">
                    <a:latin typeface="Calibri" charset="0"/>
                  </a:rPr>
                  <a:t>main</a:t>
                </a:r>
                <a:endParaRPr lang="en-US" sz="2000" dirty="0">
                  <a:latin typeface="Calibri" charset="0"/>
                </a:endParaRPr>
              </a:p>
            </p:txBody>
          </p:sp>
        </p:grpSp>
        <p:sp>
          <p:nvSpPr>
            <p:cNvPr id="25" name="Rectangle 8"/>
            <p:cNvSpPr>
              <a:spLocks noChangeArrowheads="1"/>
            </p:cNvSpPr>
            <p:nvPr/>
          </p:nvSpPr>
          <p:spPr bwMode="auto">
            <a:xfrm>
              <a:off x="2592" y="1727"/>
              <a:ext cx="816" cy="577"/>
            </a:xfrm>
            <a:prstGeom prst="rect">
              <a:avLst/>
            </a:prstGeom>
            <a:noFill/>
            <a:ln w="5715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26" name="Text Box 9"/>
            <p:cNvSpPr txBox="1">
              <a:spLocks noChangeArrowheads="1"/>
            </p:cNvSpPr>
            <p:nvPr/>
          </p:nvSpPr>
          <p:spPr bwMode="auto">
            <a:xfrm>
              <a:off x="2633" y="1678"/>
              <a:ext cx="850" cy="647"/>
            </a:xfrm>
            <a:prstGeom prst="rect">
              <a:avLst/>
            </a:prstGeom>
            <a:noFill/>
            <a:ln w="12700">
              <a:noFill/>
              <a:miter lim="800000"/>
              <a:headEnd/>
              <a:tailEnd/>
            </a:ln>
          </p:spPr>
          <p:txBody>
            <a:bodyPr wrap="square">
              <a:spAutoFit/>
            </a:bodyPr>
            <a:lstStyle/>
            <a:p>
              <a:r>
                <a:rPr lang="en-US" sz="2800" dirty="0" err="1" smtClean="0">
                  <a:latin typeface="Calibri" charset="0"/>
                </a:rPr>
                <a:t>getPtr</a:t>
              </a:r>
              <a:r>
                <a:rPr lang="en-US" sz="2800" dirty="0" smtClean="0">
                  <a:latin typeface="Calibri" charset="0"/>
                </a:rPr>
                <a:t>()</a:t>
              </a:r>
              <a:r>
                <a:rPr lang="en-US" sz="2800" dirty="0">
                  <a:latin typeface="Calibri" charset="0"/>
                </a:rPr>
                <a:t/>
              </a:r>
              <a:br>
                <a:rPr lang="en-US" sz="2800" dirty="0">
                  <a:latin typeface="Calibri" charset="0"/>
                </a:rPr>
              </a:br>
              <a:r>
                <a:rPr lang="en-US" sz="2800" dirty="0">
                  <a:latin typeface="Calibri" charset="0"/>
                </a:rPr>
                <a:t>(y</a:t>
              </a:r>
              <a:r>
                <a:rPr lang="en-US" sz="2800" dirty="0" smtClean="0">
                  <a:latin typeface="Calibri" charset="0"/>
                </a:rPr>
                <a:t>==3)</a:t>
              </a:r>
              <a:endParaRPr lang="en-US" sz="2000" dirty="0">
                <a:latin typeface="Calibri" charset="0"/>
              </a:endParaRPr>
            </a:p>
          </p:txBody>
        </p:sp>
        <p:grpSp>
          <p:nvGrpSpPr>
            <p:cNvPr id="27" name="Group 10"/>
            <p:cNvGrpSpPr>
              <a:grpSpLocks/>
            </p:cNvGrpSpPr>
            <p:nvPr/>
          </p:nvGrpSpPr>
          <p:grpSpPr bwMode="auto">
            <a:xfrm>
              <a:off x="2160" y="2160"/>
              <a:ext cx="432" cy="355"/>
              <a:chOff x="2112" y="925"/>
              <a:chExt cx="432" cy="355"/>
            </a:xfrm>
          </p:grpSpPr>
          <p:sp>
            <p:nvSpPr>
              <p:cNvPr id="28" name="Text Box 11"/>
              <p:cNvSpPr txBox="1">
                <a:spLocks noChangeArrowheads="1"/>
              </p:cNvSpPr>
              <p:nvPr/>
            </p:nvSpPr>
            <p:spPr bwMode="auto">
              <a:xfrm>
                <a:off x="2112" y="925"/>
                <a:ext cx="344" cy="355"/>
              </a:xfrm>
              <a:prstGeom prst="rect">
                <a:avLst/>
              </a:prstGeom>
              <a:noFill/>
              <a:ln w="12700">
                <a:noFill/>
                <a:miter lim="800000"/>
                <a:headEnd/>
                <a:tailEnd/>
              </a:ln>
            </p:spPr>
            <p:txBody>
              <a:bodyPr>
                <a:spAutoFit/>
              </a:bodyPr>
              <a:lstStyle/>
              <a:p>
                <a:r>
                  <a:rPr lang="en-US" sz="2800" b="1">
                    <a:latin typeface="Calibri" charset="0"/>
                  </a:rPr>
                  <a:t>SP</a:t>
                </a:r>
                <a:endParaRPr lang="en-US" sz="2000">
                  <a:latin typeface="Calibri" charset="0"/>
                </a:endParaRPr>
              </a:p>
            </p:txBody>
          </p:sp>
          <p:sp>
            <p:nvSpPr>
              <p:cNvPr id="29" name="Line 12"/>
              <p:cNvSpPr>
                <a:spLocks noChangeShapeType="1"/>
              </p:cNvSpPr>
              <p:nvPr/>
            </p:nvSpPr>
            <p:spPr bwMode="auto">
              <a:xfrm>
                <a:off x="2400" y="1116"/>
                <a:ext cx="144" cy="0"/>
              </a:xfrm>
              <a:prstGeom prst="line">
                <a:avLst/>
              </a:prstGeom>
              <a:noFill/>
              <a:ln w="38100">
                <a:solidFill>
                  <a:schemeClr val="tx1"/>
                </a:solidFill>
                <a:round/>
                <a:headEnd/>
                <a:tailEnd type="triangle" w="med" len="med"/>
              </a:ln>
            </p:spPr>
            <p:txBody>
              <a:bodyPr wrap="none" anchor="ctr"/>
              <a:lstStyle/>
              <a:p>
                <a:pPr>
                  <a:defRPr/>
                </a:pPr>
                <a:endParaRPr lang="en-US">
                  <a:latin typeface="+mn-lt"/>
                  <a:cs typeface="ＭＳ Ｐゴシック" charset="-128"/>
                </a:endParaRPr>
              </a:p>
            </p:txBody>
          </p:sp>
        </p:grpSp>
      </p:grpSp>
      <p:grpSp>
        <p:nvGrpSpPr>
          <p:cNvPr id="42" name="Group 41"/>
          <p:cNvGrpSpPr/>
          <p:nvPr/>
        </p:nvGrpSpPr>
        <p:grpSpPr>
          <a:xfrm>
            <a:off x="5404598" y="1618190"/>
            <a:ext cx="1921398" cy="1099608"/>
            <a:chOff x="5404598" y="1405465"/>
            <a:chExt cx="1921398" cy="1099608"/>
          </a:xfrm>
        </p:grpSpPr>
        <p:grpSp>
          <p:nvGrpSpPr>
            <p:cNvPr id="9" name="Group 13"/>
            <p:cNvGrpSpPr>
              <a:grpSpLocks/>
            </p:cNvGrpSpPr>
            <p:nvPr/>
          </p:nvGrpSpPr>
          <p:grpSpPr bwMode="auto">
            <a:xfrm>
              <a:off x="6030596" y="1405465"/>
              <a:ext cx="1295400" cy="838200"/>
              <a:chOff x="4565" y="3312"/>
              <a:chExt cx="816" cy="528"/>
            </a:xfrm>
          </p:grpSpPr>
          <p:sp>
            <p:nvSpPr>
              <p:cNvPr id="22" name="Rectangle 14"/>
              <p:cNvSpPr>
                <a:spLocks noChangeArrowheads="1"/>
              </p:cNvSpPr>
              <p:nvPr/>
            </p:nvSpPr>
            <p:spPr bwMode="auto">
              <a:xfrm>
                <a:off x="4565" y="3312"/>
                <a:ext cx="816" cy="528"/>
              </a:xfrm>
              <a:prstGeom prst="rect">
                <a:avLst/>
              </a:prstGeom>
              <a:noFill/>
              <a:ln w="5715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23" name="Text Box 15"/>
              <p:cNvSpPr txBox="1">
                <a:spLocks noChangeArrowheads="1"/>
              </p:cNvSpPr>
              <p:nvPr/>
            </p:nvSpPr>
            <p:spPr bwMode="auto">
              <a:xfrm>
                <a:off x="4688" y="3386"/>
                <a:ext cx="576" cy="330"/>
              </a:xfrm>
              <a:prstGeom prst="rect">
                <a:avLst/>
              </a:prstGeom>
              <a:noFill/>
              <a:ln w="12700">
                <a:noFill/>
                <a:miter lim="800000"/>
                <a:headEnd/>
                <a:tailEnd/>
              </a:ln>
            </p:spPr>
            <p:txBody>
              <a:bodyPr wrap="none">
                <a:spAutoFit/>
              </a:bodyPr>
              <a:lstStyle/>
              <a:p>
                <a:r>
                  <a:rPr lang="en-US" sz="2800">
                    <a:latin typeface="Calibri" charset="0"/>
                  </a:rPr>
                  <a:t>main</a:t>
                </a:r>
                <a:endParaRPr lang="en-US" sz="2000">
                  <a:latin typeface="Calibri" charset="0"/>
                </a:endParaRPr>
              </a:p>
            </p:txBody>
          </p:sp>
        </p:grpSp>
        <p:grpSp>
          <p:nvGrpSpPr>
            <p:cNvPr id="10" name="Group 16"/>
            <p:cNvGrpSpPr>
              <a:grpSpLocks/>
            </p:cNvGrpSpPr>
            <p:nvPr/>
          </p:nvGrpSpPr>
          <p:grpSpPr bwMode="auto">
            <a:xfrm>
              <a:off x="5404598" y="1981198"/>
              <a:ext cx="660401" cy="523875"/>
              <a:chOff x="3328" y="896"/>
              <a:chExt cx="416" cy="330"/>
            </a:xfrm>
          </p:grpSpPr>
          <p:sp>
            <p:nvSpPr>
              <p:cNvPr id="20" name="Text Box 17"/>
              <p:cNvSpPr txBox="1">
                <a:spLocks noChangeArrowheads="1"/>
              </p:cNvSpPr>
              <p:nvPr/>
            </p:nvSpPr>
            <p:spPr bwMode="auto">
              <a:xfrm>
                <a:off x="3328" y="896"/>
                <a:ext cx="344" cy="330"/>
              </a:xfrm>
              <a:prstGeom prst="rect">
                <a:avLst/>
              </a:prstGeom>
              <a:noFill/>
              <a:ln w="12700">
                <a:noFill/>
                <a:miter lim="800000"/>
                <a:headEnd/>
                <a:tailEnd/>
              </a:ln>
            </p:spPr>
            <p:txBody>
              <a:bodyPr wrap="none">
                <a:spAutoFit/>
              </a:bodyPr>
              <a:lstStyle/>
              <a:p>
                <a:r>
                  <a:rPr lang="en-US" sz="2800" b="1" dirty="0">
                    <a:latin typeface="Calibri" charset="0"/>
                  </a:rPr>
                  <a:t>SP</a:t>
                </a:r>
                <a:endParaRPr lang="en-US" sz="2000" dirty="0">
                  <a:latin typeface="Calibri" charset="0"/>
                </a:endParaRPr>
              </a:p>
            </p:txBody>
          </p:sp>
          <p:sp>
            <p:nvSpPr>
              <p:cNvPr id="21" name="Line 18"/>
              <p:cNvSpPr>
                <a:spLocks noChangeShapeType="1"/>
              </p:cNvSpPr>
              <p:nvPr/>
            </p:nvSpPr>
            <p:spPr bwMode="auto">
              <a:xfrm>
                <a:off x="3600" y="1104"/>
                <a:ext cx="144" cy="0"/>
              </a:xfrm>
              <a:prstGeom prst="line">
                <a:avLst/>
              </a:prstGeom>
              <a:noFill/>
              <a:ln w="38100">
                <a:solidFill>
                  <a:schemeClr val="tx1"/>
                </a:solidFill>
                <a:round/>
                <a:headEnd/>
                <a:tailEnd type="triangle" w="med" len="med"/>
              </a:ln>
            </p:spPr>
            <p:txBody>
              <a:bodyPr wrap="none" anchor="ctr"/>
              <a:lstStyle/>
              <a:p>
                <a:pPr>
                  <a:defRPr/>
                </a:pPr>
                <a:endParaRPr lang="en-US">
                  <a:latin typeface="+mn-lt"/>
                  <a:cs typeface="ＭＳ Ｐゴシック" charset="-128"/>
                </a:endParaRPr>
              </a:p>
            </p:txBody>
          </p:sp>
        </p:grpSp>
      </p:grpSp>
      <p:grpSp>
        <p:nvGrpSpPr>
          <p:cNvPr id="11" name="Group 19"/>
          <p:cNvGrpSpPr>
            <a:grpSpLocks/>
          </p:cNvGrpSpPr>
          <p:nvPr/>
        </p:nvGrpSpPr>
        <p:grpSpPr bwMode="auto">
          <a:xfrm>
            <a:off x="6962457" y="1609725"/>
            <a:ext cx="1981200" cy="2124075"/>
            <a:chOff x="2160" y="1152"/>
            <a:chExt cx="1248" cy="1338"/>
          </a:xfrm>
        </p:grpSpPr>
        <p:grpSp>
          <p:nvGrpSpPr>
            <p:cNvPr id="12" name="Group 20"/>
            <p:cNvGrpSpPr>
              <a:grpSpLocks/>
            </p:cNvGrpSpPr>
            <p:nvPr/>
          </p:nvGrpSpPr>
          <p:grpSpPr bwMode="auto">
            <a:xfrm>
              <a:off x="2592" y="1152"/>
              <a:ext cx="816" cy="528"/>
              <a:chOff x="4608" y="3312"/>
              <a:chExt cx="816" cy="528"/>
            </a:xfrm>
          </p:grpSpPr>
          <p:sp>
            <p:nvSpPr>
              <p:cNvPr id="18" name="Rectangle 21"/>
              <p:cNvSpPr>
                <a:spLocks noChangeArrowheads="1"/>
              </p:cNvSpPr>
              <p:nvPr/>
            </p:nvSpPr>
            <p:spPr bwMode="auto">
              <a:xfrm>
                <a:off x="4608" y="3312"/>
                <a:ext cx="816" cy="528"/>
              </a:xfrm>
              <a:prstGeom prst="rect">
                <a:avLst/>
              </a:prstGeom>
              <a:noFill/>
              <a:ln w="5715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9" name="Text Box 22"/>
              <p:cNvSpPr txBox="1">
                <a:spLocks noChangeArrowheads="1"/>
              </p:cNvSpPr>
              <p:nvPr/>
            </p:nvSpPr>
            <p:spPr bwMode="auto">
              <a:xfrm>
                <a:off x="4731" y="3397"/>
                <a:ext cx="576" cy="330"/>
              </a:xfrm>
              <a:prstGeom prst="rect">
                <a:avLst/>
              </a:prstGeom>
              <a:noFill/>
              <a:ln w="12700">
                <a:noFill/>
                <a:miter lim="800000"/>
                <a:headEnd/>
                <a:tailEnd/>
              </a:ln>
            </p:spPr>
            <p:txBody>
              <a:bodyPr wrap="none">
                <a:spAutoFit/>
              </a:bodyPr>
              <a:lstStyle/>
              <a:p>
                <a:r>
                  <a:rPr lang="en-US" sz="2800">
                    <a:latin typeface="Calibri" charset="0"/>
                  </a:rPr>
                  <a:t>main</a:t>
                </a:r>
                <a:endParaRPr lang="en-US" sz="2000">
                  <a:latin typeface="Calibri" charset="0"/>
                </a:endParaRPr>
              </a:p>
            </p:txBody>
          </p:sp>
        </p:grpSp>
        <p:sp>
          <p:nvSpPr>
            <p:cNvPr id="13" name="Rectangle 23"/>
            <p:cNvSpPr>
              <a:spLocks noChangeArrowheads="1"/>
            </p:cNvSpPr>
            <p:nvPr/>
          </p:nvSpPr>
          <p:spPr bwMode="auto">
            <a:xfrm>
              <a:off x="2592" y="1680"/>
              <a:ext cx="816" cy="624"/>
            </a:xfrm>
            <a:prstGeom prst="rect">
              <a:avLst/>
            </a:prstGeom>
            <a:noFill/>
            <a:ln w="57150">
              <a:solidFill>
                <a:schemeClr val="tx1"/>
              </a:solidFill>
              <a:miter lim="800000"/>
              <a:headEnd/>
              <a:tailEnd/>
            </a:ln>
          </p:spPr>
          <p:txBody>
            <a:bodyPr wrap="none" anchor="ctr"/>
            <a:lstStyle/>
            <a:p>
              <a:pPr>
                <a:defRPr/>
              </a:pPr>
              <a:endParaRPr lang="en-US">
                <a:latin typeface="+mn-lt"/>
                <a:cs typeface="ＭＳ Ｐゴシック" charset="-128"/>
              </a:endParaRPr>
            </a:p>
          </p:txBody>
        </p:sp>
        <p:sp>
          <p:nvSpPr>
            <p:cNvPr id="14" name="Text Box 24"/>
            <p:cNvSpPr txBox="1">
              <a:spLocks noChangeArrowheads="1"/>
            </p:cNvSpPr>
            <p:nvPr/>
          </p:nvSpPr>
          <p:spPr bwMode="auto">
            <a:xfrm>
              <a:off x="2592" y="1680"/>
              <a:ext cx="763" cy="596"/>
            </a:xfrm>
            <a:prstGeom prst="rect">
              <a:avLst/>
            </a:prstGeom>
            <a:noFill/>
            <a:ln w="12700">
              <a:noFill/>
              <a:miter lim="800000"/>
              <a:headEnd/>
              <a:tailEnd/>
            </a:ln>
          </p:spPr>
          <p:txBody>
            <a:bodyPr wrap="none">
              <a:spAutoFit/>
            </a:bodyPr>
            <a:lstStyle/>
            <a:p>
              <a:pPr>
                <a:defRPr/>
              </a:pPr>
              <a:r>
                <a:rPr lang="en-US" sz="2800">
                  <a:latin typeface="+mn-lt"/>
                  <a:cs typeface="ＭＳ Ｐゴシック" charset="-128"/>
                </a:rPr>
                <a:t>printf()</a:t>
              </a:r>
              <a:br>
                <a:rPr lang="en-US" sz="2800">
                  <a:latin typeface="+mn-lt"/>
                  <a:cs typeface="ＭＳ Ｐゴシック" charset="-128"/>
                </a:rPr>
              </a:br>
              <a:r>
                <a:rPr lang="en-US" sz="2800">
                  <a:latin typeface="+mn-lt"/>
                  <a:cs typeface="ＭＳ Ｐゴシック" charset="-128"/>
                </a:rPr>
                <a:t>(y==?)</a:t>
              </a:r>
            </a:p>
          </p:txBody>
        </p:sp>
        <p:grpSp>
          <p:nvGrpSpPr>
            <p:cNvPr id="15" name="Group 25"/>
            <p:cNvGrpSpPr>
              <a:grpSpLocks/>
            </p:cNvGrpSpPr>
            <p:nvPr/>
          </p:nvGrpSpPr>
          <p:grpSpPr bwMode="auto">
            <a:xfrm>
              <a:off x="2160" y="2160"/>
              <a:ext cx="432" cy="330"/>
              <a:chOff x="2112" y="925"/>
              <a:chExt cx="432" cy="330"/>
            </a:xfrm>
          </p:grpSpPr>
          <p:sp>
            <p:nvSpPr>
              <p:cNvPr id="16" name="Text Box 26"/>
              <p:cNvSpPr txBox="1">
                <a:spLocks noChangeArrowheads="1"/>
              </p:cNvSpPr>
              <p:nvPr/>
            </p:nvSpPr>
            <p:spPr bwMode="auto">
              <a:xfrm>
                <a:off x="2112" y="925"/>
                <a:ext cx="344" cy="330"/>
              </a:xfrm>
              <a:prstGeom prst="rect">
                <a:avLst/>
              </a:prstGeom>
              <a:noFill/>
              <a:ln w="12700">
                <a:noFill/>
                <a:miter lim="800000"/>
                <a:headEnd/>
                <a:tailEnd/>
              </a:ln>
            </p:spPr>
            <p:txBody>
              <a:bodyPr wrap="none">
                <a:spAutoFit/>
              </a:bodyPr>
              <a:lstStyle/>
              <a:p>
                <a:r>
                  <a:rPr lang="en-US" sz="2800" b="1">
                    <a:latin typeface="Calibri" charset="0"/>
                  </a:rPr>
                  <a:t>SP</a:t>
                </a:r>
                <a:endParaRPr lang="en-US" sz="2000">
                  <a:latin typeface="Calibri" charset="0"/>
                </a:endParaRPr>
              </a:p>
            </p:txBody>
          </p:sp>
          <p:sp>
            <p:nvSpPr>
              <p:cNvPr id="17" name="Line 27"/>
              <p:cNvSpPr>
                <a:spLocks noChangeShapeType="1"/>
              </p:cNvSpPr>
              <p:nvPr/>
            </p:nvSpPr>
            <p:spPr bwMode="auto">
              <a:xfrm>
                <a:off x="2400" y="1117"/>
                <a:ext cx="144" cy="0"/>
              </a:xfrm>
              <a:prstGeom prst="line">
                <a:avLst/>
              </a:prstGeom>
              <a:noFill/>
              <a:ln w="38100">
                <a:solidFill>
                  <a:schemeClr val="tx1"/>
                </a:solidFill>
                <a:round/>
                <a:headEnd/>
                <a:tailEnd type="triangle" w="med" len="med"/>
              </a:ln>
            </p:spPr>
            <p:txBody>
              <a:bodyPr wrap="none" anchor="ctr"/>
              <a:lstStyle/>
              <a:p>
                <a:pPr>
                  <a:defRPr/>
                </a:pPr>
                <a:endParaRPr lang="en-US">
                  <a:latin typeface="+mn-lt"/>
                  <a:cs typeface="ＭＳ Ｐゴシック" charset="-128"/>
                </a:endParaRPr>
              </a:p>
            </p:txBody>
          </p:sp>
        </p:grpSp>
      </p:grpSp>
      <p:sp>
        <p:nvSpPr>
          <p:cNvPr id="32" name="TextBox 31"/>
          <p:cNvSpPr txBox="1"/>
          <p:nvPr/>
        </p:nvSpPr>
        <p:spPr>
          <a:xfrm>
            <a:off x="7498080" y="3447871"/>
            <a:ext cx="1645322" cy="1200329"/>
          </a:xfrm>
          <a:prstGeom prst="rect">
            <a:avLst/>
          </a:prstGeom>
          <a:noFill/>
        </p:spPr>
        <p:txBody>
          <a:bodyPr wrap="none">
            <a:spAutoFit/>
          </a:bodyPr>
          <a:lstStyle/>
          <a:p>
            <a:pPr algn="ctr">
              <a:defRPr/>
            </a:pPr>
            <a:r>
              <a:rPr lang="en-US" sz="2400" i="1" dirty="0" err="1" smtClean="0">
                <a:solidFill>
                  <a:srgbClr val="FF0000"/>
                </a:solidFill>
                <a:latin typeface="+mn-lt"/>
                <a:cs typeface="ＭＳ Ｐゴシック" charset="-128"/>
              </a:rPr>
              <a:t>printf</a:t>
            </a:r>
            <a:r>
              <a:rPr lang="en-US" sz="2400" i="1" dirty="0" smtClean="0">
                <a:solidFill>
                  <a:srgbClr val="FF0000"/>
                </a:solidFill>
                <a:latin typeface="+mn-lt"/>
                <a:cs typeface="ＭＳ Ｐゴシック" charset="-128"/>
              </a:rPr>
              <a:t> </a:t>
            </a:r>
          </a:p>
          <a:p>
            <a:pPr algn="ctr">
              <a:defRPr/>
            </a:pPr>
            <a:r>
              <a:rPr lang="en-US" sz="2400" i="1" dirty="0" smtClean="0">
                <a:solidFill>
                  <a:srgbClr val="FF0000"/>
                </a:solidFill>
                <a:latin typeface="+mn-lt"/>
                <a:cs typeface="ＭＳ Ｐゴシック" charset="-128"/>
              </a:rPr>
              <a:t>overwrites </a:t>
            </a:r>
          </a:p>
          <a:p>
            <a:pPr algn="ctr">
              <a:defRPr/>
            </a:pPr>
            <a:r>
              <a:rPr lang="en-US" sz="2400" i="1" dirty="0" smtClean="0">
                <a:solidFill>
                  <a:srgbClr val="FF0000"/>
                </a:solidFill>
                <a:latin typeface="+mn-lt"/>
                <a:cs typeface="ＭＳ Ｐゴシック" charset="-128"/>
              </a:rPr>
              <a:t>stack </a:t>
            </a:r>
            <a:r>
              <a:rPr lang="en-US" sz="2400" i="1" dirty="0">
                <a:solidFill>
                  <a:srgbClr val="FF0000"/>
                </a:solidFill>
                <a:latin typeface="+mn-lt"/>
                <a:cs typeface="ＭＳ Ｐゴシック" charset="-128"/>
              </a:rPr>
              <a:t>frame</a:t>
            </a:r>
          </a:p>
        </p:txBody>
      </p:sp>
      <p:cxnSp>
        <p:nvCxnSpPr>
          <p:cNvPr id="38" name="Straight Arrow Connector 37"/>
          <p:cNvCxnSpPr/>
          <p:nvPr/>
        </p:nvCxnSpPr>
        <p:spPr>
          <a:xfrm>
            <a:off x="365760" y="4462272"/>
            <a:ext cx="457200"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365760" y="4818888"/>
            <a:ext cx="457200"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65760" y="5193792"/>
            <a:ext cx="457200" cy="0"/>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760720" y="2743200"/>
            <a:ext cx="1554480" cy="400110"/>
          </a:xfrm>
          <a:prstGeom prst="rect">
            <a:avLst/>
          </a:prstGeom>
          <a:noFill/>
        </p:spPr>
        <p:txBody>
          <a:bodyPr wrap="square" rtlCol="0">
            <a:spAutoFit/>
          </a:bodyPr>
          <a:lstStyle/>
          <a:p>
            <a:pPr algn="ctr"/>
            <a:r>
              <a:rPr lang="en-US" sz="2000" dirty="0" err="1" smtClean="0">
                <a:latin typeface="Courier New" pitchFamily="49" charset="0"/>
                <a:cs typeface="Courier New" pitchFamily="49" charset="0"/>
              </a:rPr>
              <a:t>stackAddr</a:t>
            </a:r>
            <a:endParaRPr lang="en-US" sz="2000" dirty="0">
              <a:latin typeface="Courier New" pitchFamily="49" charset="0"/>
              <a:cs typeface="Courier New" pitchFamily="49" charset="0"/>
            </a:endParaRPr>
          </a:p>
        </p:txBody>
      </p:sp>
      <p:cxnSp>
        <p:nvCxnSpPr>
          <p:cNvPr id="45" name="Straight Arrow Connector 44"/>
          <p:cNvCxnSpPr/>
          <p:nvPr/>
        </p:nvCxnSpPr>
        <p:spPr>
          <a:xfrm flipH="1">
            <a:off x="5486400" y="2953512"/>
            <a:ext cx="36576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7223760" y="2953512"/>
            <a:ext cx="36576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3566160" y="1463040"/>
            <a:ext cx="5577840" cy="2194560"/>
          </a:xfrm>
          <a:prstGeom prst="rect">
            <a:avLst/>
          </a:prstGeom>
          <a:solidFill>
            <a:schemeClr val="bg1"/>
          </a:solidFill>
        </p:spPr>
        <p:txBody>
          <a:bodyPr wrap="none" tIns="182880">
            <a:noAutofit/>
          </a:bodyPr>
          <a:lstStyle/>
          <a:p>
            <a:pPr algn="ctr">
              <a:lnSpc>
                <a:spcPct val="85000"/>
              </a:lnSpc>
            </a:pPr>
            <a:r>
              <a:rPr lang="en-US" sz="2800" b="1" dirty="0" smtClean="0">
                <a:solidFill>
                  <a:srgbClr val="FF0000"/>
                </a:solidFill>
                <a:latin typeface="Calibri" charset="0"/>
              </a:rPr>
              <a:t>Never</a:t>
            </a:r>
            <a:r>
              <a:rPr lang="en-US" sz="2800" dirty="0" smtClean="0">
                <a:solidFill>
                  <a:srgbClr val="FF0000"/>
                </a:solidFill>
                <a:latin typeface="Calibri" charset="0"/>
              </a:rPr>
              <a:t> </a:t>
            </a:r>
            <a:r>
              <a:rPr lang="en-US" sz="2800" dirty="0">
                <a:solidFill>
                  <a:srgbClr val="FF0000"/>
                </a:solidFill>
                <a:latin typeface="Calibri" charset="0"/>
              </a:rPr>
              <a:t>return pointers to </a:t>
            </a:r>
            <a:endParaRPr lang="en-US" sz="2800" dirty="0" smtClean="0">
              <a:solidFill>
                <a:srgbClr val="FF0000"/>
              </a:solidFill>
              <a:latin typeface="Calibri" charset="0"/>
            </a:endParaRPr>
          </a:p>
          <a:p>
            <a:pPr algn="ctr">
              <a:lnSpc>
                <a:spcPct val="85000"/>
              </a:lnSpc>
            </a:pPr>
            <a:r>
              <a:rPr lang="en-US" sz="2800" dirty="0" smtClean="0">
                <a:solidFill>
                  <a:srgbClr val="FF0000"/>
                </a:solidFill>
                <a:latin typeface="Calibri" charset="0"/>
              </a:rPr>
              <a:t>local </a:t>
            </a:r>
            <a:r>
              <a:rPr lang="en-US" sz="2800" dirty="0">
                <a:solidFill>
                  <a:srgbClr val="FF0000"/>
                </a:solidFill>
                <a:latin typeface="Calibri" charset="0"/>
              </a:rPr>
              <a:t>variable from </a:t>
            </a:r>
            <a:r>
              <a:rPr lang="en-US" sz="2800" dirty="0" smtClean="0">
                <a:solidFill>
                  <a:srgbClr val="FF0000"/>
                </a:solidFill>
                <a:latin typeface="Calibri" charset="0"/>
              </a:rPr>
              <a:t>functions</a:t>
            </a:r>
          </a:p>
          <a:p>
            <a:pPr algn="ctr">
              <a:lnSpc>
                <a:spcPct val="85000"/>
              </a:lnSpc>
            </a:pPr>
            <a:endParaRPr lang="en-US" sz="2800" dirty="0">
              <a:solidFill>
                <a:srgbClr val="FF0000"/>
              </a:solidFill>
              <a:latin typeface="Calibri" charset="0"/>
            </a:endParaRPr>
          </a:p>
          <a:p>
            <a:pPr algn="ctr">
              <a:lnSpc>
                <a:spcPct val="85000"/>
              </a:lnSpc>
            </a:pPr>
            <a:r>
              <a:rPr lang="en-US" sz="2800" dirty="0">
                <a:solidFill>
                  <a:srgbClr val="FF0000"/>
                </a:solidFill>
                <a:latin typeface="Calibri" charset="0"/>
              </a:rPr>
              <a:t>Your compiler will warn you about this </a:t>
            </a:r>
            <a:endParaRPr lang="en-US" sz="2800" dirty="0" smtClean="0">
              <a:solidFill>
                <a:srgbClr val="FF0000"/>
              </a:solidFill>
              <a:latin typeface="Calibri" charset="0"/>
            </a:endParaRPr>
          </a:p>
          <a:p>
            <a:pPr algn="ctr">
              <a:lnSpc>
                <a:spcPct val="85000"/>
              </a:lnSpc>
            </a:pPr>
            <a:r>
              <a:rPr lang="en-US" sz="2800" dirty="0" smtClean="0">
                <a:solidFill>
                  <a:srgbClr val="FF0000"/>
                </a:solidFill>
                <a:latin typeface="Calibri" charset="0"/>
              </a:rPr>
              <a:t>– </a:t>
            </a:r>
            <a:r>
              <a:rPr lang="en-US" sz="2800" dirty="0">
                <a:solidFill>
                  <a:srgbClr val="FF0000"/>
                </a:solidFill>
                <a:latin typeface="Calibri" charset="0"/>
              </a:rPr>
              <a:t>don’t ignore such warnings!</a:t>
            </a:r>
          </a:p>
        </p:txBody>
      </p:sp>
    </p:spTree>
    <p:extLst>
      <p:ext uri="{BB962C8B-B14F-4D97-AF65-F5344CB8AC3E}">
        <p14:creationId xmlns:p14="http://schemas.microsoft.com/office/powerpoint/2010/main" val="330774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6"/>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3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xit" presetSubtype="0" fill="hold" nodeType="withEffect">
                                  <p:stCondLst>
                                    <p:cond delay="0"/>
                                  </p:stCondLst>
                                  <p:childTnLst>
                                    <p:set>
                                      <p:cBhvr>
                                        <p:cTn id="40" dur="1" fill="hold">
                                          <p:stCondLst>
                                            <p:cond delay="0"/>
                                          </p:stCondLst>
                                        </p:cTn>
                                        <p:tgtEl>
                                          <p:spTgt spid="3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xit" presetSubtype="0" fill="hold" nodeType="withEffect">
                                  <p:stCondLst>
                                    <p:cond delay="0"/>
                                  </p:stCondLst>
                                  <p:childTnLst>
                                    <p:set>
                                      <p:cBhvr>
                                        <p:cTn id="46" dur="1" fill="hold">
                                          <p:stCondLst>
                                            <p:cond delay="0"/>
                                          </p:stCondLst>
                                        </p:cTn>
                                        <p:tgtEl>
                                          <p:spTgt spid="4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xit" presetSubtype="0" fill="hold" grpId="1" nodeType="withEffect">
                                  <p:stCondLst>
                                    <p:cond delay="0"/>
                                  </p:stCondLst>
                                  <p:childTnLst>
                                    <p:set>
                                      <p:cBhvr>
                                        <p:cTn id="56" dur="1" fill="hold">
                                          <p:stCondLst>
                                            <p:cond delay="0"/>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2" grpId="1"/>
      <p:bldP spid="43" grpId="0"/>
      <p:bldP spid="4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2356</TotalTime>
  <Words>4329</Words>
  <Application>Microsoft Office PowerPoint</Application>
  <PresentationFormat>On-screen Show (4:3)</PresentationFormat>
  <Paragraphs>779</Paragraphs>
  <Slides>49</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Office Theme</vt:lpstr>
      <vt:lpstr>Image</vt:lpstr>
      <vt:lpstr>PowerPoint Presentation</vt:lpstr>
      <vt:lpstr>Review of Last Lecture</vt:lpstr>
      <vt:lpstr>Great Idea #1: Levels of Representation/Interpretation</vt:lpstr>
      <vt:lpstr>Agenda</vt:lpstr>
      <vt:lpstr>C Memory Layout</vt:lpstr>
      <vt:lpstr>Where Do the Variables Go?</vt:lpstr>
      <vt:lpstr>The Stack</vt:lpstr>
      <vt:lpstr>The Stack</vt:lpstr>
      <vt:lpstr>Stack Misuse Example</vt:lpstr>
      <vt:lpstr>Static Data</vt:lpstr>
      <vt:lpstr>PowerPoint Presentation</vt:lpstr>
      <vt:lpstr>Agenda</vt:lpstr>
      <vt:lpstr>Administrivia</vt:lpstr>
      <vt:lpstr>Agenda</vt:lpstr>
      <vt:lpstr>Dynamic Memory Allocation</vt:lpstr>
      <vt:lpstr>Allocating Memory</vt:lpstr>
      <vt:lpstr>Using malloc()</vt:lpstr>
      <vt:lpstr>Releasing Memory</vt:lpstr>
      <vt:lpstr>Dynamic Memory Example</vt:lpstr>
      <vt:lpstr>PowerPoint Presentation</vt:lpstr>
      <vt:lpstr>Agenda</vt:lpstr>
      <vt:lpstr>Know Your Memory Errors</vt:lpstr>
      <vt:lpstr>Common Memory Problems</vt:lpstr>
      <vt:lpstr>Using Uninitialized Values</vt:lpstr>
      <vt:lpstr>Using Memory You Don’t Own (1)</vt:lpstr>
      <vt:lpstr>Using Memory You Don’t Own (2)</vt:lpstr>
      <vt:lpstr>Using Memory You Don’t Own (3)</vt:lpstr>
      <vt:lpstr>Using Memory You Haven’t Allocated</vt:lpstr>
      <vt:lpstr>Using Memory You Haven’t Allocated</vt:lpstr>
      <vt:lpstr>Freeing Invalid Memory</vt:lpstr>
      <vt:lpstr>Memory Leaks</vt:lpstr>
      <vt:lpstr>Memory Leaks</vt:lpstr>
      <vt:lpstr>Debugging Tools</vt:lpstr>
      <vt:lpstr>Get To Know Your Instructor</vt:lpstr>
      <vt:lpstr>Agenda</vt:lpstr>
      <vt:lpstr>Memory Management</vt:lpstr>
      <vt:lpstr>Fragmentation Example</vt:lpstr>
      <vt:lpstr>Basic Allocation Strategy: K&amp;R</vt:lpstr>
      <vt:lpstr>K&amp;R Implementation</vt:lpstr>
      <vt:lpstr>Choosing a Block in malloc()</vt:lpstr>
      <vt:lpstr>PowerPoint Presentation</vt:lpstr>
      <vt:lpstr>Agenda</vt:lpstr>
      <vt:lpstr>Linked List Example</vt:lpstr>
      <vt:lpstr>Simplify Code with typedef</vt:lpstr>
      <vt:lpstr>Adding a Node to the List</vt:lpstr>
      <vt:lpstr>Adding a Node to the List</vt:lpstr>
      <vt:lpstr>Removing a Node from the List</vt:lpstr>
      <vt:lpstr>Additional Functionality</vt:lpstr>
      <vt:lpstr>Summary</vt:lpstr>
    </vt:vector>
  </TitlesOfParts>
  <Company>EECS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Justin</dc:creator>
  <cp:lastModifiedBy>Justin Hsia</cp:lastModifiedBy>
  <cp:revision>197</cp:revision>
  <dcterms:created xsi:type="dcterms:W3CDTF">2012-05-25T05:07:42Z</dcterms:created>
  <dcterms:modified xsi:type="dcterms:W3CDTF">2013-06-27T17:59:47Z</dcterms:modified>
</cp:coreProperties>
</file>