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7"/>
  </p:notesMasterIdLst>
  <p:handoutMasterIdLst>
    <p:handoutMasterId r:id="rId58"/>
  </p:handoutMasterIdLst>
  <p:sldIdLst>
    <p:sldId id="446" r:id="rId2"/>
    <p:sldId id="433" r:id="rId3"/>
    <p:sldId id="273" r:id="rId4"/>
    <p:sldId id="382" r:id="rId5"/>
    <p:sldId id="336" r:id="rId6"/>
    <p:sldId id="392" r:id="rId7"/>
    <p:sldId id="447" r:id="rId8"/>
    <p:sldId id="454" r:id="rId9"/>
    <p:sldId id="448" r:id="rId10"/>
    <p:sldId id="449" r:id="rId11"/>
    <p:sldId id="278" r:id="rId12"/>
    <p:sldId id="287" r:id="rId13"/>
    <p:sldId id="286" r:id="rId14"/>
    <p:sldId id="280" r:id="rId15"/>
    <p:sldId id="463" r:id="rId16"/>
    <p:sldId id="281" r:id="rId17"/>
    <p:sldId id="289" r:id="rId18"/>
    <p:sldId id="355" r:id="rId19"/>
    <p:sldId id="354" r:id="rId20"/>
    <p:sldId id="376" r:id="rId21"/>
    <p:sldId id="284" r:id="rId22"/>
    <p:sldId id="283" r:id="rId23"/>
    <p:sldId id="415" r:id="rId24"/>
    <p:sldId id="398" r:id="rId25"/>
    <p:sldId id="452" r:id="rId26"/>
    <p:sldId id="453" r:id="rId27"/>
    <p:sldId id="416" r:id="rId28"/>
    <p:sldId id="350" r:id="rId29"/>
    <p:sldId id="394" r:id="rId30"/>
    <p:sldId id="399" r:id="rId31"/>
    <p:sldId id="402" r:id="rId32"/>
    <p:sldId id="375" r:id="rId33"/>
    <p:sldId id="395" r:id="rId34"/>
    <p:sldId id="438" r:id="rId35"/>
    <p:sldId id="377" r:id="rId36"/>
    <p:sldId id="417" r:id="rId37"/>
    <p:sldId id="435" r:id="rId38"/>
    <p:sldId id="437" r:id="rId39"/>
    <p:sldId id="436" r:id="rId40"/>
    <p:sldId id="441" r:id="rId41"/>
    <p:sldId id="439" r:id="rId42"/>
    <p:sldId id="455" r:id="rId43"/>
    <p:sldId id="459" r:id="rId44"/>
    <p:sldId id="422" r:id="rId45"/>
    <p:sldId id="424" r:id="rId46"/>
    <p:sldId id="458" r:id="rId47"/>
    <p:sldId id="460" r:id="rId48"/>
    <p:sldId id="461" r:id="rId49"/>
    <p:sldId id="462" r:id="rId50"/>
    <p:sldId id="431" r:id="rId51"/>
    <p:sldId id="445" r:id="rId52"/>
    <p:sldId id="457" r:id="rId53"/>
    <p:sldId id="444" r:id="rId54"/>
    <p:sldId id="443" r:id="rId55"/>
    <p:sldId id="44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A0"/>
    <a:srgbClr val="FFE860"/>
    <a:srgbClr val="5FC052"/>
    <a:srgbClr val="EDEDED"/>
    <a:srgbClr val="A0B5D1"/>
    <a:srgbClr val="94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0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4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WikiProject_Lists#Incomplete_lists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Wikipedia:Identifying_reliable_sources" TargetMode="External"/><Relationship Id="rId4" Type="http://schemas.openxmlformats.org/officeDocument/2006/relationships/hyperlink" Target="http://en.wikipedia.org/w/index.php?title=List_of_numbers&amp;action=edi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</a:t>
            </a:r>
            <a:r>
              <a:rPr lang="en-US" baseline="0" dirty="0" smtClean="0"/>
              <a:t> zeros!  Incrementing negative numerals results in decrementing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find the</a:t>
            </a:r>
            <a:r>
              <a:rPr lang="en-US" baseline="0" dirty="0" smtClean="0"/>
              <a:t> number zero?  Choice of 1 extra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# is arbitrary.  Same as reading as unsigned but subtracting a bias of 2^(n-1)-1.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One’s complement is NOT</a:t>
            </a:r>
            <a:r>
              <a:rPr lang="en-US" baseline="0" dirty="0" smtClean="0"/>
              <a:t> a verb.  Can still use MSB as sign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One’s complement is NOT</a:t>
            </a:r>
            <a:r>
              <a:rPr lang="en-US" baseline="0" dirty="0" smtClean="0"/>
              <a:t> a verb.  Can still use MSB as sign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the examples for</a:t>
            </a:r>
            <a:r>
              <a:rPr lang="en-US" baseline="0" dirty="0" smtClean="0"/>
              <a:t> unsigned and 2’s DON’T work in the other representation!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 is useful</a:t>
            </a:r>
            <a:r>
              <a:rPr lang="en-US" baseline="0" dirty="0" smtClean="0"/>
              <a:t> will become apparent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FC507-A9A2-D040-8BCC-C4D62801392A}" type="slidenum">
              <a:rPr lang="en-US"/>
              <a:pPr/>
              <a:t>15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5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92" tIns="44946" rIns="89892" bIns="4494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hardware features</a:t>
            </a:r>
            <a:r>
              <a:rPr lang="en-US" baseline="0" dirty="0" smtClean="0"/>
              <a:t> could be </a:t>
            </a:r>
            <a:r>
              <a:rPr lang="en-US" dirty="0" smtClean="0"/>
              <a:t>specialized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want to memorize this table!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Decomposition of base</a:t>
            </a:r>
          </a:p>
          <a:p>
            <a:pPr marL="228600" indent="-228600">
              <a:buAutoNum type="arabicParenR"/>
            </a:pPr>
            <a:r>
              <a:rPr lang="en-US" dirty="0" smtClean="0"/>
              <a:t>Converting</a:t>
            </a:r>
            <a:r>
              <a:rPr lang="en-US" baseline="0" dirty="0" smtClean="0"/>
              <a:t> between bases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Skipping base 10 intermediate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</a:t>
            </a:r>
            <a:r>
              <a:rPr lang="en-US" baseline="0" dirty="0" smtClean="0"/>
              <a:t> text is now inaccurate:  “</a:t>
            </a:r>
            <a:r>
              <a:rPr lang="en-US" dirty="0" smtClean="0"/>
              <a:t>This is an </a:t>
            </a:r>
            <a:r>
              <a:rPr lang="en-US" dirty="0" smtClean="0">
                <a:hlinkClick r:id="rId3" tooltip="Wikipedia:WikiProject Lists"/>
              </a:rPr>
              <a:t>incomplete list</a:t>
            </a:r>
            <a:r>
              <a:rPr lang="en-US" dirty="0" smtClean="0"/>
              <a:t>, which may never be able to satisfy particular standards for completeness. You can help by </a:t>
            </a:r>
            <a:r>
              <a:rPr lang="en-US" dirty="0" smtClean="0">
                <a:hlinkClick r:id="rId4"/>
              </a:rPr>
              <a:t>expanding it</a:t>
            </a:r>
            <a:r>
              <a:rPr lang="en-US" dirty="0" smtClean="0"/>
              <a:t> with </a:t>
            </a:r>
            <a:r>
              <a:rPr lang="en-US" dirty="0" smtClean="0">
                <a:hlinkClick r:id="rId5" tooltip="Wikipedia:Identifying reliable sources"/>
              </a:rPr>
              <a:t>reliably sourced</a:t>
            </a:r>
            <a:r>
              <a:rPr lang="en-US" dirty="0" smtClean="0"/>
              <a:t> entries.”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that adding one to</a:t>
            </a:r>
            <a:r>
              <a:rPr lang="en-US" baseline="0" dirty="0" smtClean="0"/>
              <a:t> an unsigned integer ALWAYS results in a larger (more positive) number, with the exception of overflow.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0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7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azza.com/class#summer2013/cs61c" TargetMode="External"/><Relationship Id="rId5" Type="http://schemas.openxmlformats.org/officeDocument/2006/relationships/hyperlink" Target="http://inst.eecs.berkeley.edu/~cs61c/su13" TargetMode="Externa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8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6/24/2013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Summer 2013 -- Lecture #1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 </a:t>
            </a:r>
            <a:r>
              <a:rPr lang="en-US" i="1" dirty="0" smtClean="0"/>
              <a:t>Course Introduction,</a:t>
            </a:r>
          </a:p>
          <a:p>
            <a:r>
              <a:rPr lang="en-US" i="1" dirty="0" smtClean="0"/>
              <a:t>Number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24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Post-PC Era: Late 2000s - ???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 descr="ms_chicago_datacenter_contai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80" y="1214770"/>
            <a:ext cx="2190274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215" y="1214770"/>
            <a:ext cx="2904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Datacenters and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Warehouse Scale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Computers (WSC):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3" y="1214770"/>
            <a:ext cx="410307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017" y="4477849"/>
            <a:ext cx="8546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Enabling Tech:</a:t>
            </a:r>
            <a:r>
              <a:rPr lang="en-US" sz="2800" dirty="0" smtClean="0"/>
              <a:t> Local Area Networks, cheap servers</a:t>
            </a:r>
            <a:endParaRPr lang="en-US" sz="2800" b="1" dirty="0" smtClean="0"/>
          </a:p>
          <a:p>
            <a:pPr marL="0" lvl="1"/>
            <a:r>
              <a:rPr lang="en-US" sz="2800" b="1" dirty="0" smtClean="0"/>
              <a:t>Cost:</a:t>
            </a:r>
            <a:r>
              <a:rPr lang="en-US" sz="2800" dirty="0" smtClean="0"/>
              <a:t> $200M clusters + maintenance costs</a:t>
            </a:r>
          </a:p>
          <a:p>
            <a:pPr marL="0" lvl="1"/>
            <a:r>
              <a:rPr lang="en-US" sz="2800" b="1" dirty="0" smtClean="0"/>
              <a:t>Target:</a:t>
            </a:r>
            <a:r>
              <a:rPr lang="en-US" sz="2800" dirty="0" smtClean="0"/>
              <a:t> Internet services and PMDs</a:t>
            </a:r>
          </a:p>
          <a:p>
            <a:pPr marL="0" lvl="1"/>
            <a:r>
              <a:rPr lang="en-US" sz="2800" b="1" dirty="0" smtClean="0"/>
              <a:t>Usages:</a:t>
            </a:r>
            <a:r>
              <a:rPr lang="en-US" sz="2800" dirty="0" smtClean="0"/>
              <a:t>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, Ruby on Rails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3030317"/>
            <a:ext cx="29973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Six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Technology Trends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2184438"/>
            <a:ext cx="9103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Anything</a:t>
            </a:r>
            <a:r>
              <a:rPr lang="en-US" sz="4000" dirty="0" smtClean="0"/>
              <a:t> can be represented</a:t>
            </a:r>
            <a:br>
              <a:rPr lang="en-US" sz="4000" dirty="0" smtClean="0"/>
            </a:br>
            <a:r>
              <a:rPr lang="en-US" sz="4000" dirty="0" smtClean="0"/>
              <a:t>as a </a:t>
            </a:r>
            <a:r>
              <a:rPr lang="en-US" sz="4000" b="1" dirty="0" smtClean="0"/>
              <a:t>number</a:t>
            </a:r>
            <a:r>
              <a:rPr lang="en-US" sz="4000" dirty="0" smtClean="0"/>
              <a:t>!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e.g. words, colors, data, logic,</a:t>
            </a:r>
          </a:p>
          <a:p>
            <a:pPr algn="ctr"/>
            <a:r>
              <a:rPr lang="en-US" sz="4000" dirty="0" smtClean="0"/>
              <a:t>code, even </a:t>
            </a:r>
            <a:r>
              <a:rPr lang="en-US" sz="4000" i="1" dirty="0" smtClean="0"/>
              <a:t>other</a:t>
            </a:r>
            <a:r>
              <a:rPr lang="en-US" sz="4000" dirty="0" smtClean="0"/>
              <a:t> numbers</a:t>
            </a:r>
            <a:endParaRPr lang="en-US" sz="4000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#1: Levels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Representation/Interpretation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8821" y="2197530"/>
            <a:ext cx="3848100" cy="896937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lw</a:t>
            </a:r>
            <a:r>
              <a:rPr lang="en-US" sz="1600" dirty="0">
                <a:solidFill>
                  <a:schemeClr val="accent5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lw</a:t>
            </a:r>
            <a:r>
              <a:rPr lang="en-US" sz="1600" dirty="0">
                <a:solidFill>
                  <a:schemeClr val="accent5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sw</a:t>
            </a:r>
            <a:r>
              <a:rPr lang="en-US" sz="1600" dirty="0">
                <a:solidFill>
                  <a:schemeClr val="accent5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sw</a:t>
            </a:r>
            <a:r>
              <a:rPr lang="en-US" sz="1600" dirty="0">
                <a:solidFill>
                  <a:schemeClr val="accent5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</a:rPr>
              <a:t>.  C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r>
              <a:rPr lang="en-US" sz="1800" b="1" dirty="0" smtClean="0">
                <a:solidFill>
                  <a:schemeClr val="accent6"/>
                </a:solidFill>
              </a:rPr>
              <a:t>(</a:t>
            </a:r>
            <a:r>
              <a:rPr lang="en-US" sz="1800" b="1" dirty="0">
                <a:solidFill>
                  <a:schemeClr val="accent6"/>
                </a:solidFill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</a:rPr>
              <a:t>.  </a:t>
            </a:r>
            <a:r>
              <a:rPr lang="en-US" sz="1800" b="1" dirty="0">
                <a:solidFill>
                  <a:schemeClr val="accent6"/>
                </a:solidFill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</a:rPr>
              <a:t>temp = </a:t>
            </a:r>
            <a:r>
              <a:rPr lang="en-US" sz="1800" dirty="0" err="1">
                <a:solidFill>
                  <a:schemeClr val="tx1"/>
                </a:solidFill>
              </a:rPr>
              <a:t>v[k</a:t>
            </a:r>
            <a:r>
              <a:rPr lang="en-US" sz="1800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v[k</a:t>
            </a:r>
            <a:r>
              <a:rPr lang="en-US" sz="1800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47878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chemeClr val="accent4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</a:rPr>
            </a:br>
            <a:r>
              <a:rPr lang="en-US" sz="1800" b="1" dirty="0">
                <a:solidFill>
                  <a:srgbClr val="00B05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Architecture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676" grpId="0" build="p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/>
      <p:bldP spid="28684" grpId="0"/>
      <p:bldP spid="28685" grpId="0" animBg="1"/>
      <p:bldP spid="28686" grpId="0"/>
      <p:bldP spid="28687" grpId="0"/>
      <p:bldP spid="28689" grpId="0"/>
      <p:bldP spid="28690" grpId="0" animBg="1"/>
      <p:bldP spid="28691" grpId="0" animBg="1"/>
      <p:bldP spid="28692" grpId="0" animBg="1"/>
      <p:bldP spid="28693" grpId="0" animBg="1"/>
      <p:bldP spid="286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4" y="889929"/>
            <a:ext cx="8311657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0" y="54509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#2: Technology Trends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329970" y="2276200"/>
            <a:ext cx="2882900" cy="101309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Predicts: </a:t>
            </a:r>
            <a:r>
              <a:rPr lang="en-US" sz="20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Transistor count 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per chip doubles 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every </a:t>
            </a:r>
            <a:r>
              <a:rPr lang="en-US" sz="2000" dirty="0">
                <a:solidFill>
                  <a:srgbClr val="FF0000"/>
                </a:solidFill>
                <a:ea typeface="Helvetica" charset="0"/>
                <a:cs typeface="Helvetica" charset="0"/>
              </a:rPr>
              <a:t>2 years</a:t>
            </a:r>
            <a:endParaRPr lang="en-US" sz="1600" dirty="0">
              <a:solidFill>
                <a:srgbClr val="FF0000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 rotWithShape="1">
          <a:blip r:embed="rId3"/>
          <a:srcRect t="3676"/>
          <a:stretch/>
        </p:blipFill>
        <p:spPr bwMode="auto">
          <a:xfrm>
            <a:off x="7133045" y="3086099"/>
            <a:ext cx="139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6898989" y="4946761"/>
            <a:ext cx="18669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a typeface="Helvetica" charset="0"/>
                <a:cs typeface="Helvetica" charset="0"/>
              </a:rPr>
              <a:t>Gordon </a:t>
            </a:r>
            <a:r>
              <a:rPr lang="en-US" sz="1800" b="1" dirty="0" smtClean="0">
                <a:ea typeface="Helvetica" charset="0"/>
                <a:cs typeface="Helvetica" charset="0"/>
              </a:rPr>
              <a:t>Moore</a:t>
            </a:r>
            <a:endParaRPr lang="en-US" b="1" dirty="0"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ea typeface="Helvetica" charset="0"/>
                <a:cs typeface="Helvetica" charset="0"/>
              </a:rPr>
              <a:t>I</a:t>
            </a:r>
            <a:r>
              <a:rPr lang="en-US" sz="1800" dirty="0" smtClean="0">
                <a:ea typeface="Helvetica" charset="0"/>
                <a:cs typeface="Helvetica" charset="0"/>
              </a:rPr>
              <a:t>ntel </a:t>
            </a:r>
            <a:r>
              <a:rPr lang="en-US" sz="1800" dirty="0">
                <a:ea typeface="Helvetica" charset="0"/>
                <a:cs typeface="Helvetica" charset="0"/>
              </a:rPr>
              <a:t>Cofounder</a:t>
            </a:r>
            <a:br>
              <a:rPr lang="en-US" sz="1800" dirty="0">
                <a:ea typeface="Helvetica" charset="0"/>
                <a:cs typeface="Helvetica" charset="0"/>
              </a:rPr>
            </a:br>
            <a:r>
              <a:rPr lang="en-US" sz="1800" dirty="0">
                <a:ea typeface="Helvetica" charset="0"/>
                <a:cs typeface="Helvetica" charset="0"/>
              </a:rPr>
              <a:t>B.S. Cal </a:t>
            </a:r>
            <a:r>
              <a:rPr lang="en-US" sz="1800" dirty="0" smtClean="0">
                <a:ea typeface="Helvetica" charset="0"/>
                <a:cs typeface="Helvetica" charset="0"/>
              </a:rPr>
              <a:t>1950</a:t>
            </a:r>
            <a:endParaRPr lang="en-US" sz="1800" dirty="0">
              <a:ea typeface="Helvetica" charset="0"/>
              <a:cs typeface="Helvetica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1946291" y="3190524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circuit (IC</a:t>
            </a:r>
            <a:r>
              <a:rPr lang="en-US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668442" y="6189877"/>
            <a:ext cx="661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Year:</a:t>
            </a:r>
            <a:endParaRPr lang="en-US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#3: Principle of Locality/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Memory Hierarchy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083300" y="2103120"/>
            <a:ext cx="1689100" cy="2446020"/>
            <a:chOff x="6083300" y="2103120"/>
            <a:chExt cx="1689100" cy="2446020"/>
          </a:xfrm>
        </p:grpSpPr>
        <p:sp>
          <p:nvSpPr>
            <p:cNvPr id="3" name="TextBox 2"/>
            <p:cNvSpPr txBox="1"/>
            <p:nvPr/>
          </p:nvSpPr>
          <p:spPr>
            <a:xfrm>
              <a:off x="6083300" y="2844800"/>
              <a:ext cx="168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Trade-off in speed and cost vs. capacity!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766560" y="2103120"/>
              <a:ext cx="0" cy="800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6766560" y="3749040"/>
              <a:ext cx="0" cy="800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168400" y="1567140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distance from application/user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011680" y="2468880"/>
            <a:ext cx="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www.solstation.com/x-objects/and2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92" y="1498600"/>
            <a:ext cx="12625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Storage </a:t>
            </a:r>
            <a:r>
              <a:rPr lang="en-US" sz="3200" dirty="0">
                <a:solidFill>
                  <a:schemeClr val="accent1"/>
                </a:solidFill>
              </a:rPr>
              <a:t>Latency Analogy: 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How Far Away is the Data?</a:t>
            </a:r>
          </a:p>
        </p:txBody>
      </p:sp>
      <p:sp>
        <p:nvSpPr>
          <p:cNvPr id="8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53188"/>
            <a:ext cx="2895600" cy="403225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41108" name="Group 820"/>
          <p:cNvGrpSpPr>
            <a:grpSpLocks/>
          </p:cNvGrpSpPr>
          <p:nvPr/>
        </p:nvGrpSpPr>
        <p:grpSpPr bwMode="auto">
          <a:xfrm>
            <a:off x="215900" y="1549400"/>
            <a:ext cx="7213600" cy="5302143"/>
            <a:chOff x="491" y="1065"/>
            <a:chExt cx="4549" cy="3011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auto">
            <a:xfrm>
              <a:off x="2521" y="2394"/>
              <a:ext cx="86" cy="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5" y="0"/>
                </a:cxn>
                <a:cxn ang="0">
                  <a:pos x="86" y="0"/>
                </a:cxn>
                <a:cxn ang="0">
                  <a:pos x="86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2"/>
                </a:cxn>
              </a:cxnLst>
              <a:rect l="0" t="0" r="r" b="b"/>
              <a:pathLst>
                <a:path w="86" h="50">
                  <a:moveTo>
                    <a:pt x="0" y="22"/>
                  </a:moveTo>
                  <a:lnTo>
                    <a:pt x="55" y="0"/>
                  </a:lnTo>
                  <a:lnTo>
                    <a:pt x="86" y="0"/>
                  </a:lnTo>
                  <a:lnTo>
                    <a:pt x="86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auto">
            <a:xfrm>
              <a:off x="2459" y="2416"/>
              <a:ext cx="93" cy="5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2" y="0"/>
                </a:cxn>
                <a:cxn ang="0">
                  <a:pos x="93" y="0"/>
                </a:cxn>
                <a:cxn ang="0">
                  <a:pos x="93" y="28"/>
                </a:cxn>
                <a:cxn ang="0">
                  <a:pos x="31" y="56"/>
                </a:cxn>
                <a:cxn ang="0">
                  <a:pos x="0" y="56"/>
                </a:cxn>
                <a:cxn ang="0">
                  <a:pos x="0" y="28"/>
                </a:cxn>
              </a:cxnLst>
              <a:rect l="0" t="0" r="r" b="b"/>
              <a:pathLst>
                <a:path w="93" h="56">
                  <a:moveTo>
                    <a:pt x="0" y="28"/>
                  </a:moveTo>
                  <a:lnTo>
                    <a:pt x="62" y="0"/>
                  </a:lnTo>
                  <a:lnTo>
                    <a:pt x="93" y="0"/>
                  </a:lnTo>
                  <a:lnTo>
                    <a:pt x="93" y="28"/>
                  </a:lnTo>
                  <a:lnTo>
                    <a:pt x="31" y="56"/>
                  </a:lnTo>
                  <a:lnTo>
                    <a:pt x="0" y="56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auto">
            <a:xfrm>
              <a:off x="2404" y="2444"/>
              <a:ext cx="86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5" y="0"/>
                </a:cxn>
                <a:cxn ang="0">
                  <a:pos x="86" y="0"/>
                </a:cxn>
                <a:cxn ang="0">
                  <a:pos x="86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86" h="49">
                  <a:moveTo>
                    <a:pt x="0" y="21"/>
                  </a:moveTo>
                  <a:lnTo>
                    <a:pt x="55" y="0"/>
                  </a:lnTo>
                  <a:lnTo>
                    <a:pt x="86" y="0"/>
                  </a:lnTo>
                  <a:lnTo>
                    <a:pt x="86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auto">
            <a:xfrm>
              <a:off x="2357" y="2465"/>
              <a:ext cx="78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0"/>
                </a:cxn>
                <a:cxn ang="0">
                  <a:pos x="78" y="0"/>
                </a:cxn>
                <a:cxn ang="0">
                  <a:pos x="78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8" h="49">
                  <a:moveTo>
                    <a:pt x="0" y="21"/>
                  </a:moveTo>
                  <a:lnTo>
                    <a:pt x="47" y="0"/>
                  </a:lnTo>
                  <a:lnTo>
                    <a:pt x="78" y="0"/>
                  </a:lnTo>
                  <a:lnTo>
                    <a:pt x="78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5" name="Freeform 7"/>
            <p:cNvSpPr>
              <a:spLocks/>
            </p:cNvSpPr>
            <p:nvPr/>
          </p:nvSpPr>
          <p:spPr bwMode="auto">
            <a:xfrm>
              <a:off x="2310" y="2486"/>
              <a:ext cx="7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9" h="49">
                  <a:moveTo>
                    <a:pt x="0" y="21"/>
                  </a:moveTo>
                  <a:lnTo>
                    <a:pt x="47" y="0"/>
                  </a:lnTo>
                  <a:lnTo>
                    <a:pt x="79" y="0"/>
                  </a:lnTo>
                  <a:lnTo>
                    <a:pt x="79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6" name="Freeform 8"/>
            <p:cNvSpPr>
              <a:spLocks/>
            </p:cNvSpPr>
            <p:nvPr/>
          </p:nvSpPr>
          <p:spPr bwMode="auto">
            <a:xfrm>
              <a:off x="2279" y="2507"/>
              <a:ext cx="63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1" y="0"/>
                </a:cxn>
                <a:cxn ang="0">
                  <a:pos x="63" y="0"/>
                </a:cxn>
                <a:cxn ang="0">
                  <a:pos x="63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63" h="49">
                  <a:moveTo>
                    <a:pt x="0" y="21"/>
                  </a:moveTo>
                  <a:lnTo>
                    <a:pt x="31" y="0"/>
                  </a:lnTo>
                  <a:lnTo>
                    <a:pt x="63" y="0"/>
                  </a:lnTo>
                  <a:lnTo>
                    <a:pt x="63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7" name="Freeform 9"/>
            <p:cNvSpPr>
              <a:spLocks/>
            </p:cNvSpPr>
            <p:nvPr/>
          </p:nvSpPr>
          <p:spPr bwMode="auto">
            <a:xfrm>
              <a:off x="2256" y="2528"/>
              <a:ext cx="54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3" y="0"/>
                </a:cxn>
                <a:cxn ang="0">
                  <a:pos x="54" y="0"/>
                </a:cxn>
                <a:cxn ang="0">
                  <a:pos x="54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54" h="42">
                  <a:moveTo>
                    <a:pt x="0" y="14"/>
                  </a:moveTo>
                  <a:lnTo>
                    <a:pt x="23" y="0"/>
                  </a:lnTo>
                  <a:lnTo>
                    <a:pt x="54" y="0"/>
                  </a:lnTo>
                  <a:lnTo>
                    <a:pt x="54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8" name="Freeform 10"/>
            <p:cNvSpPr>
              <a:spLocks/>
            </p:cNvSpPr>
            <p:nvPr/>
          </p:nvSpPr>
          <p:spPr bwMode="auto">
            <a:xfrm>
              <a:off x="2225" y="2542"/>
              <a:ext cx="62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1" y="0"/>
                </a:cxn>
                <a:cxn ang="0">
                  <a:pos x="62" y="0"/>
                </a:cxn>
                <a:cxn ang="0">
                  <a:pos x="62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62" h="49">
                  <a:moveTo>
                    <a:pt x="0" y="21"/>
                  </a:moveTo>
                  <a:lnTo>
                    <a:pt x="31" y="0"/>
                  </a:lnTo>
                  <a:lnTo>
                    <a:pt x="62" y="0"/>
                  </a:lnTo>
                  <a:lnTo>
                    <a:pt x="62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99" name="Freeform 11"/>
            <p:cNvSpPr>
              <a:spLocks/>
            </p:cNvSpPr>
            <p:nvPr/>
          </p:nvSpPr>
          <p:spPr bwMode="auto">
            <a:xfrm>
              <a:off x="2209" y="2563"/>
              <a:ext cx="47" cy="4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14"/>
                </a:cxn>
              </a:cxnLst>
              <a:rect l="0" t="0" r="r" b="b"/>
              <a:pathLst>
                <a:path w="47" h="43">
                  <a:moveTo>
                    <a:pt x="0" y="14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3"/>
                  </a:lnTo>
                  <a:lnTo>
                    <a:pt x="0" y="43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auto">
            <a:xfrm>
              <a:off x="2186" y="2577"/>
              <a:ext cx="54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" y="0"/>
                </a:cxn>
                <a:cxn ang="0">
                  <a:pos x="54" y="0"/>
                </a:cxn>
                <a:cxn ang="0">
                  <a:pos x="54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54" h="50">
                  <a:moveTo>
                    <a:pt x="0" y="21"/>
                  </a:moveTo>
                  <a:lnTo>
                    <a:pt x="23" y="0"/>
                  </a:lnTo>
                  <a:lnTo>
                    <a:pt x="54" y="0"/>
                  </a:lnTo>
                  <a:lnTo>
                    <a:pt x="54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1" name="Freeform 13"/>
            <p:cNvSpPr>
              <a:spLocks/>
            </p:cNvSpPr>
            <p:nvPr/>
          </p:nvSpPr>
          <p:spPr bwMode="auto">
            <a:xfrm>
              <a:off x="2178" y="2598"/>
              <a:ext cx="39" cy="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1" y="36"/>
                </a:cxn>
                <a:cxn ang="0">
                  <a:pos x="0" y="36"/>
                </a:cxn>
                <a:cxn ang="0">
                  <a:pos x="0" y="8"/>
                </a:cxn>
              </a:cxnLst>
              <a:rect l="0" t="0" r="r" b="b"/>
              <a:pathLst>
                <a:path w="39" h="36">
                  <a:moveTo>
                    <a:pt x="0" y="8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auto">
            <a:xfrm>
              <a:off x="2170" y="2606"/>
              <a:ext cx="3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39" h="49">
                  <a:moveTo>
                    <a:pt x="0" y="21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2170" y="2627"/>
              <a:ext cx="31" cy="4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2170" y="2641"/>
              <a:ext cx="3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14"/>
                </a:cxn>
                <a:cxn ang="0">
                  <a:pos x="39" y="42"/>
                </a:cxn>
                <a:cxn ang="0">
                  <a:pos x="8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31" y="0"/>
                  </a:lnTo>
                  <a:lnTo>
                    <a:pt x="39" y="14"/>
                  </a:lnTo>
                  <a:lnTo>
                    <a:pt x="39" y="42"/>
                  </a:lnTo>
                  <a:lnTo>
                    <a:pt x="8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2178" y="2655"/>
              <a:ext cx="3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7"/>
                </a:cxn>
                <a:cxn ang="0">
                  <a:pos x="39" y="35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1" y="0"/>
                  </a:lnTo>
                  <a:lnTo>
                    <a:pt x="39" y="7"/>
                  </a:lnTo>
                  <a:lnTo>
                    <a:pt x="39" y="35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2186" y="2662"/>
              <a:ext cx="3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7"/>
                </a:cxn>
                <a:cxn ang="0">
                  <a:pos x="39" y="35"/>
                </a:cxn>
                <a:cxn ang="0">
                  <a:pos x="7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1" y="0"/>
                  </a:lnTo>
                  <a:lnTo>
                    <a:pt x="39" y="7"/>
                  </a:lnTo>
                  <a:lnTo>
                    <a:pt x="39" y="35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2193" y="2669"/>
              <a:ext cx="55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55" y="14"/>
                </a:cxn>
                <a:cxn ang="0">
                  <a:pos x="55" y="42"/>
                </a:cxn>
                <a:cxn ang="0">
                  <a:pos x="24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42">
                  <a:moveTo>
                    <a:pt x="0" y="0"/>
                  </a:moveTo>
                  <a:lnTo>
                    <a:pt x="32" y="0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24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2217" y="2683"/>
              <a:ext cx="6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21"/>
                </a:cxn>
                <a:cxn ang="0">
                  <a:pos x="62" y="49"/>
                </a:cxn>
                <a:cxn ang="0">
                  <a:pos x="31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49">
                  <a:moveTo>
                    <a:pt x="0" y="0"/>
                  </a:moveTo>
                  <a:lnTo>
                    <a:pt x="31" y="0"/>
                  </a:lnTo>
                  <a:lnTo>
                    <a:pt x="62" y="21"/>
                  </a:lnTo>
                  <a:lnTo>
                    <a:pt x="62" y="49"/>
                  </a:lnTo>
                  <a:lnTo>
                    <a:pt x="31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2248" y="2704"/>
              <a:ext cx="4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16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31" y="0"/>
                  </a:lnTo>
                  <a:lnTo>
                    <a:pt x="47" y="14"/>
                  </a:lnTo>
                  <a:lnTo>
                    <a:pt x="47" y="42"/>
                  </a:lnTo>
                  <a:lnTo>
                    <a:pt x="16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auto">
            <a:xfrm>
              <a:off x="2264" y="2718"/>
              <a:ext cx="6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14"/>
                </a:cxn>
                <a:cxn ang="0">
                  <a:pos x="62" y="42"/>
                </a:cxn>
                <a:cxn ang="0">
                  <a:pos x="31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42">
                  <a:moveTo>
                    <a:pt x="0" y="0"/>
                  </a:moveTo>
                  <a:lnTo>
                    <a:pt x="31" y="0"/>
                  </a:lnTo>
                  <a:lnTo>
                    <a:pt x="62" y="14"/>
                  </a:lnTo>
                  <a:lnTo>
                    <a:pt x="62" y="42"/>
                  </a:lnTo>
                  <a:lnTo>
                    <a:pt x="31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2295" y="2732"/>
              <a:ext cx="54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14"/>
                </a:cxn>
                <a:cxn ang="0">
                  <a:pos x="54" y="42"/>
                </a:cxn>
                <a:cxn ang="0">
                  <a:pos x="23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4" h="42">
                  <a:moveTo>
                    <a:pt x="0" y="0"/>
                  </a:moveTo>
                  <a:lnTo>
                    <a:pt x="31" y="0"/>
                  </a:lnTo>
                  <a:lnTo>
                    <a:pt x="54" y="14"/>
                  </a:lnTo>
                  <a:lnTo>
                    <a:pt x="54" y="42"/>
                  </a:lnTo>
                  <a:lnTo>
                    <a:pt x="23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auto">
            <a:xfrm>
              <a:off x="2318" y="2746"/>
              <a:ext cx="55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5" y="14"/>
                </a:cxn>
                <a:cxn ang="0">
                  <a:pos x="55" y="42"/>
                </a:cxn>
                <a:cxn ang="0">
                  <a:pos x="24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42">
                  <a:moveTo>
                    <a:pt x="0" y="0"/>
                  </a:moveTo>
                  <a:lnTo>
                    <a:pt x="31" y="0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24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auto">
            <a:xfrm>
              <a:off x="2342" y="2760"/>
              <a:ext cx="54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7"/>
                </a:cxn>
                <a:cxn ang="0">
                  <a:pos x="54" y="35"/>
                </a:cxn>
                <a:cxn ang="0">
                  <a:pos x="23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4" h="35">
                  <a:moveTo>
                    <a:pt x="0" y="0"/>
                  </a:moveTo>
                  <a:lnTo>
                    <a:pt x="31" y="0"/>
                  </a:lnTo>
                  <a:lnTo>
                    <a:pt x="54" y="7"/>
                  </a:lnTo>
                  <a:lnTo>
                    <a:pt x="54" y="35"/>
                  </a:lnTo>
                  <a:lnTo>
                    <a:pt x="23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2365" y="2767"/>
              <a:ext cx="47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7"/>
                </a:cxn>
                <a:cxn ang="0">
                  <a:pos x="47" y="35"/>
                </a:cxn>
                <a:cxn ang="0">
                  <a:pos x="16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31" y="0"/>
                  </a:lnTo>
                  <a:lnTo>
                    <a:pt x="47" y="7"/>
                  </a:lnTo>
                  <a:lnTo>
                    <a:pt x="47" y="35"/>
                  </a:lnTo>
                  <a:lnTo>
                    <a:pt x="16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2381" y="2774"/>
              <a:ext cx="31" cy="2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6" name="Freeform 28"/>
            <p:cNvSpPr>
              <a:spLocks/>
            </p:cNvSpPr>
            <p:nvPr/>
          </p:nvSpPr>
          <p:spPr bwMode="auto">
            <a:xfrm>
              <a:off x="2381" y="2774"/>
              <a:ext cx="4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7"/>
                </a:cxn>
                <a:cxn ang="0">
                  <a:pos x="47" y="36"/>
                </a:cxn>
                <a:cxn ang="0">
                  <a:pos x="15" y="3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36">
                  <a:moveTo>
                    <a:pt x="0" y="0"/>
                  </a:moveTo>
                  <a:lnTo>
                    <a:pt x="31" y="0"/>
                  </a:lnTo>
                  <a:lnTo>
                    <a:pt x="47" y="7"/>
                  </a:lnTo>
                  <a:lnTo>
                    <a:pt x="47" y="36"/>
                  </a:lnTo>
                  <a:lnTo>
                    <a:pt x="15" y="3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7" name="Freeform 29"/>
            <p:cNvSpPr>
              <a:spLocks/>
            </p:cNvSpPr>
            <p:nvPr/>
          </p:nvSpPr>
          <p:spPr bwMode="auto">
            <a:xfrm>
              <a:off x="2396" y="2781"/>
              <a:ext cx="6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3" y="14"/>
                </a:cxn>
                <a:cxn ang="0">
                  <a:pos x="63" y="43"/>
                </a:cxn>
                <a:cxn ang="0">
                  <a:pos x="32" y="4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63" h="43">
                  <a:moveTo>
                    <a:pt x="0" y="0"/>
                  </a:moveTo>
                  <a:lnTo>
                    <a:pt x="32" y="0"/>
                  </a:lnTo>
                  <a:lnTo>
                    <a:pt x="63" y="14"/>
                  </a:lnTo>
                  <a:lnTo>
                    <a:pt x="63" y="43"/>
                  </a:lnTo>
                  <a:lnTo>
                    <a:pt x="32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8" name="Freeform 30"/>
            <p:cNvSpPr>
              <a:spLocks/>
            </p:cNvSpPr>
            <p:nvPr/>
          </p:nvSpPr>
          <p:spPr bwMode="auto">
            <a:xfrm>
              <a:off x="2428" y="2795"/>
              <a:ext cx="4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6" y="15"/>
                </a:cxn>
                <a:cxn ang="0">
                  <a:pos x="46" y="43"/>
                </a:cxn>
                <a:cxn ang="0">
                  <a:pos x="15" y="4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46" h="43">
                  <a:moveTo>
                    <a:pt x="0" y="0"/>
                  </a:moveTo>
                  <a:lnTo>
                    <a:pt x="31" y="0"/>
                  </a:lnTo>
                  <a:lnTo>
                    <a:pt x="46" y="15"/>
                  </a:lnTo>
                  <a:lnTo>
                    <a:pt x="46" y="43"/>
                  </a:lnTo>
                  <a:lnTo>
                    <a:pt x="15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19" name="Freeform 31"/>
            <p:cNvSpPr>
              <a:spLocks/>
            </p:cNvSpPr>
            <p:nvPr/>
          </p:nvSpPr>
          <p:spPr bwMode="auto">
            <a:xfrm>
              <a:off x="2443" y="2810"/>
              <a:ext cx="47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28"/>
                </a:cxn>
                <a:cxn ang="0">
                  <a:pos x="47" y="56"/>
                </a:cxn>
                <a:cxn ang="0">
                  <a:pos x="16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56">
                  <a:moveTo>
                    <a:pt x="0" y="0"/>
                  </a:moveTo>
                  <a:lnTo>
                    <a:pt x="31" y="0"/>
                  </a:lnTo>
                  <a:lnTo>
                    <a:pt x="47" y="28"/>
                  </a:lnTo>
                  <a:lnTo>
                    <a:pt x="47" y="56"/>
                  </a:lnTo>
                  <a:lnTo>
                    <a:pt x="16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0" name="Freeform 32"/>
            <p:cNvSpPr>
              <a:spLocks/>
            </p:cNvSpPr>
            <p:nvPr/>
          </p:nvSpPr>
          <p:spPr bwMode="auto">
            <a:xfrm>
              <a:off x="2459" y="2838"/>
              <a:ext cx="39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1"/>
                </a:cxn>
                <a:cxn ang="0">
                  <a:pos x="39" y="49"/>
                </a:cxn>
                <a:cxn ang="0">
                  <a:pos x="8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9">
                  <a:moveTo>
                    <a:pt x="0" y="0"/>
                  </a:moveTo>
                  <a:lnTo>
                    <a:pt x="31" y="0"/>
                  </a:lnTo>
                  <a:lnTo>
                    <a:pt x="39" y="21"/>
                  </a:lnTo>
                  <a:lnTo>
                    <a:pt x="39" y="49"/>
                  </a:lnTo>
                  <a:lnTo>
                    <a:pt x="8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1" name="Rectangle 33"/>
            <p:cNvSpPr>
              <a:spLocks noChangeArrowheads="1"/>
            </p:cNvSpPr>
            <p:nvPr/>
          </p:nvSpPr>
          <p:spPr bwMode="auto">
            <a:xfrm>
              <a:off x="2467" y="2859"/>
              <a:ext cx="31" cy="3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2" name="Freeform 34"/>
            <p:cNvSpPr>
              <a:spLocks/>
            </p:cNvSpPr>
            <p:nvPr/>
          </p:nvSpPr>
          <p:spPr bwMode="auto">
            <a:xfrm>
              <a:off x="2467" y="2866"/>
              <a:ext cx="3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8"/>
                </a:cxn>
                <a:cxn ang="0">
                  <a:pos x="39" y="56"/>
                </a:cxn>
                <a:cxn ang="0">
                  <a:pos x="7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31" y="0"/>
                  </a:lnTo>
                  <a:lnTo>
                    <a:pt x="39" y="28"/>
                  </a:lnTo>
                  <a:lnTo>
                    <a:pt x="39" y="56"/>
                  </a:lnTo>
                  <a:lnTo>
                    <a:pt x="7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3" name="Freeform 35"/>
            <p:cNvSpPr>
              <a:spLocks/>
            </p:cNvSpPr>
            <p:nvPr/>
          </p:nvSpPr>
          <p:spPr bwMode="auto">
            <a:xfrm>
              <a:off x="2467" y="2894"/>
              <a:ext cx="39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39" h="42">
                  <a:moveTo>
                    <a:pt x="0" y="14"/>
                  </a:moveTo>
                  <a:lnTo>
                    <a:pt x="7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4" name="Freeform 36"/>
            <p:cNvSpPr>
              <a:spLocks/>
            </p:cNvSpPr>
            <p:nvPr/>
          </p:nvSpPr>
          <p:spPr bwMode="auto">
            <a:xfrm>
              <a:off x="2459" y="2908"/>
              <a:ext cx="3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39" h="49">
                  <a:moveTo>
                    <a:pt x="0" y="21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5" name="Freeform 37"/>
            <p:cNvSpPr>
              <a:spLocks/>
            </p:cNvSpPr>
            <p:nvPr/>
          </p:nvSpPr>
          <p:spPr bwMode="auto">
            <a:xfrm>
              <a:off x="2451" y="2929"/>
              <a:ext cx="39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39" h="42">
                  <a:moveTo>
                    <a:pt x="0" y="14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6" name="Freeform 38"/>
            <p:cNvSpPr>
              <a:spLocks/>
            </p:cNvSpPr>
            <p:nvPr/>
          </p:nvSpPr>
          <p:spPr bwMode="auto">
            <a:xfrm>
              <a:off x="2435" y="2943"/>
              <a:ext cx="47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47" h="49">
                  <a:moveTo>
                    <a:pt x="0" y="21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7" name="Freeform 39"/>
            <p:cNvSpPr>
              <a:spLocks/>
            </p:cNvSpPr>
            <p:nvPr/>
          </p:nvSpPr>
          <p:spPr bwMode="auto">
            <a:xfrm>
              <a:off x="2412" y="2964"/>
              <a:ext cx="55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" y="0"/>
                </a:cxn>
                <a:cxn ang="0">
                  <a:pos x="55" y="0"/>
                </a:cxn>
                <a:cxn ang="0">
                  <a:pos x="55" y="28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55" h="50">
                  <a:moveTo>
                    <a:pt x="0" y="21"/>
                  </a:moveTo>
                  <a:lnTo>
                    <a:pt x="23" y="0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8" name="Freeform 40"/>
            <p:cNvSpPr>
              <a:spLocks/>
            </p:cNvSpPr>
            <p:nvPr/>
          </p:nvSpPr>
          <p:spPr bwMode="auto">
            <a:xfrm>
              <a:off x="2381" y="2985"/>
              <a:ext cx="62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1" y="0"/>
                </a:cxn>
                <a:cxn ang="0">
                  <a:pos x="62" y="0"/>
                </a:cxn>
                <a:cxn ang="0">
                  <a:pos x="62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62" h="50">
                  <a:moveTo>
                    <a:pt x="0" y="21"/>
                  </a:moveTo>
                  <a:lnTo>
                    <a:pt x="31" y="0"/>
                  </a:lnTo>
                  <a:lnTo>
                    <a:pt x="62" y="0"/>
                  </a:lnTo>
                  <a:lnTo>
                    <a:pt x="62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29" name="Freeform 41"/>
            <p:cNvSpPr>
              <a:spLocks/>
            </p:cNvSpPr>
            <p:nvPr/>
          </p:nvSpPr>
          <p:spPr bwMode="auto">
            <a:xfrm>
              <a:off x="2373" y="3006"/>
              <a:ext cx="39" cy="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1" y="36"/>
                </a:cxn>
                <a:cxn ang="0">
                  <a:pos x="0" y="36"/>
                </a:cxn>
                <a:cxn ang="0">
                  <a:pos x="0" y="8"/>
                </a:cxn>
              </a:cxnLst>
              <a:rect l="0" t="0" r="r" b="b"/>
              <a:pathLst>
                <a:path w="39" h="36">
                  <a:moveTo>
                    <a:pt x="0" y="8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0" name="Freeform 42"/>
            <p:cNvSpPr>
              <a:spLocks/>
            </p:cNvSpPr>
            <p:nvPr/>
          </p:nvSpPr>
          <p:spPr bwMode="auto">
            <a:xfrm>
              <a:off x="2365" y="3014"/>
              <a:ext cx="39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39" h="35">
                  <a:moveTo>
                    <a:pt x="0" y="7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1" name="Freeform 43"/>
            <p:cNvSpPr>
              <a:spLocks/>
            </p:cNvSpPr>
            <p:nvPr/>
          </p:nvSpPr>
          <p:spPr bwMode="auto">
            <a:xfrm>
              <a:off x="2357" y="3021"/>
              <a:ext cx="39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2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39" h="35">
                  <a:moveTo>
                    <a:pt x="0" y="7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2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2" name="Freeform 44"/>
            <p:cNvSpPr>
              <a:spLocks/>
            </p:cNvSpPr>
            <p:nvPr/>
          </p:nvSpPr>
          <p:spPr bwMode="auto">
            <a:xfrm>
              <a:off x="2349" y="3028"/>
              <a:ext cx="40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40" y="0"/>
                </a:cxn>
                <a:cxn ang="0">
                  <a:pos x="40" y="28"/>
                </a:cxn>
                <a:cxn ang="0">
                  <a:pos x="32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40" h="35">
                  <a:moveTo>
                    <a:pt x="0" y="7"/>
                  </a:moveTo>
                  <a:lnTo>
                    <a:pt x="8" y="0"/>
                  </a:lnTo>
                  <a:lnTo>
                    <a:pt x="40" y="0"/>
                  </a:lnTo>
                  <a:lnTo>
                    <a:pt x="40" y="28"/>
                  </a:lnTo>
                  <a:lnTo>
                    <a:pt x="32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3" name="Freeform 45"/>
            <p:cNvSpPr>
              <a:spLocks/>
            </p:cNvSpPr>
            <p:nvPr/>
          </p:nvSpPr>
          <p:spPr bwMode="auto">
            <a:xfrm>
              <a:off x="2342" y="3035"/>
              <a:ext cx="3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39" h="49">
                  <a:moveTo>
                    <a:pt x="0" y="21"/>
                  </a:moveTo>
                  <a:lnTo>
                    <a:pt x="7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4" name="Freeform 46"/>
            <p:cNvSpPr>
              <a:spLocks/>
            </p:cNvSpPr>
            <p:nvPr/>
          </p:nvSpPr>
          <p:spPr bwMode="auto">
            <a:xfrm>
              <a:off x="2342" y="3056"/>
              <a:ext cx="3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7"/>
                </a:cxn>
                <a:cxn ang="0">
                  <a:pos x="39" y="35"/>
                </a:cxn>
                <a:cxn ang="0">
                  <a:pos x="7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1" y="0"/>
                  </a:lnTo>
                  <a:lnTo>
                    <a:pt x="39" y="7"/>
                  </a:lnTo>
                  <a:lnTo>
                    <a:pt x="39" y="35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5" name="Rectangle 47"/>
            <p:cNvSpPr>
              <a:spLocks noChangeArrowheads="1"/>
            </p:cNvSpPr>
            <p:nvPr/>
          </p:nvSpPr>
          <p:spPr bwMode="auto">
            <a:xfrm>
              <a:off x="2349" y="3063"/>
              <a:ext cx="32" cy="3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6" name="Freeform 48"/>
            <p:cNvSpPr>
              <a:spLocks/>
            </p:cNvSpPr>
            <p:nvPr/>
          </p:nvSpPr>
          <p:spPr bwMode="auto">
            <a:xfrm>
              <a:off x="2349" y="3070"/>
              <a:ext cx="40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40" y="7"/>
                </a:cxn>
                <a:cxn ang="0">
                  <a:pos x="40" y="35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0" h="35">
                  <a:moveTo>
                    <a:pt x="0" y="0"/>
                  </a:moveTo>
                  <a:lnTo>
                    <a:pt x="32" y="0"/>
                  </a:lnTo>
                  <a:lnTo>
                    <a:pt x="40" y="7"/>
                  </a:lnTo>
                  <a:lnTo>
                    <a:pt x="40" y="35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7" name="Freeform 49"/>
            <p:cNvSpPr>
              <a:spLocks/>
            </p:cNvSpPr>
            <p:nvPr/>
          </p:nvSpPr>
          <p:spPr bwMode="auto">
            <a:xfrm>
              <a:off x="2357" y="3077"/>
              <a:ext cx="4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16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32" y="0"/>
                  </a:lnTo>
                  <a:lnTo>
                    <a:pt x="47" y="14"/>
                  </a:lnTo>
                  <a:lnTo>
                    <a:pt x="47" y="42"/>
                  </a:lnTo>
                  <a:lnTo>
                    <a:pt x="16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8" name="Freeform 50"/>
            <p:cNvSpPr>
              <a:spLocks/>
            </p:cNvSpPr>
            <p:nvPr/>
          </p:nvSpPr>
          <p:spPr bwMode="auto">
            <a:xfrm>
              <a:off x="2373" y="3091"/>
              <a:ext cx="4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16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31" y="0"/>
                  </a:lnTo>
                  <a:lnTo>
                    <a:pt x="47" y="14"/>
                  </a:lnTo>
                  <a:lnTo>
                    <a:pt x="47" y="42"/>
                  </a:lnTo>
                  <a:lnTo>
                    <a:pt x="16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39" name="Freeform 51"/>
            <p:cNvSpPr>
              <a:spLocks/>
            </p:cNvSpPr>
            <p:nvPr/>
          </p:nvSpPr>
          <p:spPr bwMode="auto">
            <a:xfrm>
              <a:off x="2389" y="3105"/>
              <a:ext cx="6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14"/>
                </a:cxn>
                <a:cxn ang="0">
                  <a:pos x="62" y="42"/>
                </a:cxn>
                <a:cxn ang="0">
                  <a:pos x="31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42">
                  <a:moveTo>
                    <a:pt x="0" y="0"/>
                  </a:moveTo>
                  <a:lnTo>
                    <a:pt x="31" y="0"/>
                  </a:lnTo>
                  <a:lnTo>
                    <a:pt x="62" y="14"/>
                  </a:lnTo>
                  <a:lnTo>
                    <a:pt x="62" y="42"/>
                  </a:lnTo>
                  <a:lnTo>
                    <a:pt x="31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0" name="Freeform 52"/>
            <p:cNvSpPr>
              <a:spLocks/>
            </p:cNvSpPr>
            <p:nvPr/>
          </p:nvSpPr>
          <p:spPr bwMode="auto">
            <a:xfrm>
              <a:off x="2420" y="3119"/>
              <a:ext cx="54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14"/>
                </a:cxn>
                <a:cxn ang="0">
                  <a:pos x="54" y="42"/>
                </a:cxn>
                <a:cxn ang="0">
                  <a:pos x="23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4" h="42">
                  <a:moveTo>
                    <a:pt x="0" y="0"/>
                  </a:moveTo>
                  <a:lnTo>
                    <a:pt x="31" y="0"/>
                  </a:lnTo>
                  <a:lnTo>
                    <a:pt x="54" y="14"/>
                  </a:lnTo>
                  <a:lnTo>
                    <a:pt x="54" y="42"/>
                  </a:lnTo>
                  <a:lnTo>
                    <a:pt x="23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1" name="Freeform 53"/>
            <p:cNvSpPr>
              <a:spLocks/>
            </p:cNvSpPr>
            <p:nvPr/>
          </p:nvSpPr>
          <p:spPr bwMode="auto">
            <a:xfrm>
              <a:off x="2443" y="3133"/>
              <a:ext cx="47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7"/>
                </a:cxn>
                <a:cxn ang="0">
                  <a:pos x="47" y="35"/>
                </a:cxn>
                <a:cxn ang="0">
                  <a:pos x="16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31" y="0"/>
                  </a:lnTo>
                  <a:lnTo>
                    <a:pt x="47" y="7"/>
                  </a:lnTo>
                  <a:lnTo>
                    <a:pt x="47" y="35"/>
                  </a:lnTo>
                  <a:lnTo>
                    <a:pt x="16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2" name="Freeform 54"/>
            <p:cNvSpPr>
              <a:spLocks/>
            </p:cNvSpPr>
            <p:nvPr/>
          </p:nvSpPr>
          <p:spPr bwMode="auto">
            <a:xfrm>
              <a:off x="2459" y="3140"/>
              <a:ext cx="7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0" y="14"/>
                </a:cxn>
                <a:cxn ang="0">
                  <a:pos x="70" y="42"/>
                </a:cxn>
                <a:cxn ang="0">
                  <a:pos x="39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0" h="42">
                  <a:moveTo>
                    <a:pt x="0" y="0"/>
                  </a:moveTo>
                  <a:lnTo>
                    <a:pt x="31" y="0"/>
                  </a:lnTo>
                  <a:lnTo>
                    <a:pt x="70" y="14"/>
                  </a:lnTo>
                  <a:lnTo>
                    <a:pt x="70" y="42"/>
                  </a:lnTo>
                  <a:lnTo>
                    <a:pt x="39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3" name="Freeform 55"/>
            <p:cNvSpPr>
              <a:spLocks/>
            </p:cNvSpPr>
            <p:nvPr/>
          </p:nvSpPr>
          <p:spPr bwMode="auto">
            <a:xfrm>
              <a:off x="2498" y="3154"/>
              <a:ext cx="6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14"/>
                </a:cxn>
                <a:cxn ang="0">
                  <a:pos x="62" y="42"/>
                </a:cxn>
                <a:cxn ang="0">
                  <a:pos x="31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42">
                  <a:moveTo>
                    <a:pt x="0" y="0"/>
                  </a:moveTo>
                  <a:lnTo>
                    <a:pt x="31" y="0"/>
                  </a:lnTo>
                  <a:lnTo>
                    <a:pt x="62" y="14"/>
                  </a:lnTo>
                  <a:lnTo>
                    <a:pt x="62" y="42"/>
                  </a:lnTo>
                  <a:lnTo>
                    <a:pt x="31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4" name="Freeform 56"/>
            <p:cNvSpPr>
              <a:spLocks/>
            </p:cNvSpPr>
            <p:nvPr/>
          </p:nvSpPr>
          <p:spPr bwMode="auto">
            <a:xfrm>
              <a:off x="2529" y="3168"/>
              <a:ext cx="7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8" y="14"/>
                </a:cxn>
                <a:cxn ang="0">
                  <a:pos x="78" y="42"/>
                </a:cxn>
                <a:cxn ang="0">
                  <a:pos x="47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8" h="42">
                  <a:moveTo>
                    <a:pt x="0" y="0"/>
                  </a:moveTo>
                  <a:lnTo>
                    <a:pt x="31" y="0"/>
                  </a:lnTo>
                  <a:lnTo>
                    <a:pt x="78" y="14"/>
                  </a:lnTo>
                  <a:lnTo>
                    <a:pt x="78" y="42"/>
                  </a:lnTo>
                  <a:lnTo>
                    <a:pt x="47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5" name="Freeform 57"/>
            <p:cNvSpPr>
              <a:spLocks/>
            </p:cNvSpPr>
            <p:nvPr/>
          </p:nvSpPr>
          <p:spPr bwMode="auto">
            <a:xfrm>
              <a:off x="2576" y="3182"/>
              <a:ext cx="7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8" y="14"/>
                </a:cxn>
                <a:cxn ang="0">
                  <a:pos x="78" y="43"/>
                </a:cxn>
                <a:cxn ang="0">
                  <a:pos x="47" y="43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8" h="43">
                  <a:moveTo>
                    <a:pt x="0" y="0"/>
                  </a:moveTo>
                  <a:lnTo>
                    <a:pt x="31" y="0"/>
                  </a:lnTo>
                  <a:lnTo>
                    <a:pt x="78" y="14"/>
                  </a:lnTo>
                  <a:lnTo>
                    <a:pt x="78" y="43"/>
                  </a:lnTo>
                  <a:lnTo>
                    <a:pt x="47" y="43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6" name="Freeform 58"/>
            <p:cNvSpPr>
              <a:spLocks/>
            </p:cNvSpPr>
            <p:nvPr/>
          </p:nvSpPr>
          <p:spPr bwMode="auto">
            <a:xfrm>
              <a:off x="2623" y="3196"/>
              <a:ext cx="5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7"/>
                </a:cxn>
                <a:cxn ang="0">
                  <a:pos x="54" y="36"/>
                </a:cxn>
                <a:cxn ang="0">
                  <a:pos x="23" y="36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54" h="36">
                  <a:moveTo>
                    <a:pt x="0" y="0"/>
                  </a:moveTo>
                  <a:lnTo>
                    <a:pt x="31" y="0"/>
                  </a:lnTo>
                  <a:lnTo>
                    <a:pt x="54" y="7"/>
                  </a:lnTo>
                  <a:lnTo>
                    <a:pt x="54" y="36"/>
                  </a:lnTo>
                  <a:lnTo>
                    <a:pt x="23" y="36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7" name="Freeform 59"/>
            <p:cNvSpPr>
              <a:spLocks/>
            </p:cNvSpPr>
            <p:nvPr/>
          </p:nvSpPr>
          <p:spPr bwMode="auto">
            <a:xfrm>
              <a:off x="2623" y="3063"/>
              <a:ext cx="546" cy="267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54" y="42"/>
                </a:cxn>
                <a:cxn ang="0">
                  <a:pos x="101" y="70"/>
                </a:cxn>
                <a:cxn ang="0">
                  <a:pos x="140" y="84"/>
                </a:cxn>
                <a:cxn ang="0">
                  <a:pos x="179" y="91"/>
                </a:cxn>
                <a:cxn ang="0">
                  <a:pos x="320" y="105"/>
                </a:cxn>
                <a:cxn ang="0">
                  <a:pos x="374" y="105"/>
                </a:cxn>
                <a:cxn ang="0">
                  <a:pos x="414" y="112"/>
                </a:cxn>
                <a:cxn ang="0">
                  <a:pos x="421" y="119"/>
                </a:cxn>
                <a:cxn ang="0">
                  <a:pos x="390" y="133"/>
                </a:cxn>
                <a:cxn ang="0">
                  <a:pos x="359" y="140"/>
                </a:cxn>
                <a:cxn ang="0">
                  <a:pos x="281" y="155"/>
                </a:cxn>
                <a:cxn ang="0">
                  <a:pos x="218" y="155"/>
                </a:cxn>
                <a:cxn ang="0">
                  <a:pos x="156" y="162"/>
                </a:cxn>
                <a:cxn ang="0">
                  <a:pos x="93" y="169"/>
                </a:cxn>
                <a:cxn ang="0">
                  <a:pos x="78" y="169"/>
                </a:cxn>
                <a:cxn ang="0">
                  <a:pos x="62" y="183"/>
                </a:cxn>
                <a:cxn ang="0">
                  <a:pos x="86" y="197"/>
                </a:cxn>
                <a:cxn ang="0">
                  <a:pos x="140" y="211"/>
                </a:cxn>
                <a:cxn ang="0">
                  <a:pos x="179" y="218"/>
                </a:cxn>
                <a:cxn ang="0">
                  <a:pos x="265" y="239"/>
                </a:cxn>
                <a:cxn ang="0">
                  <a:pos x="304" y="253"/>
                </a:cxn>
                <a:cxn ang="0">
                  <a:pos x="335" y="260"/>
                </a:cxn>
                <a:cxn ang="0">
                  <a:pos x="374" y="267"/>
                </a:cxn>
                <a:cxn ang="0">
                  <a:pos x="390" y="253"/>
                </a:cxn>
                <a:cxn ang="0">
                  <a:pos x="382" y="225"/>
                </a:cxn>
                <a:cxn ang="0">
                  <a:pos x="351" y="211"/>
                </a:cxn>
                <a:cxn ang="0">
                  <a:pos x="335" y="204"/>
                </a:cxn>
                <a:cxn ang="0">
                  <a:pos x="320" y="197"/>
                </a:cxn>
                <a:cxn ang="0">
                  <a:pos x="335" y="176"/>
                </a:cxn>
                <a:cxn ang="0">
                  <a:pos x="382" y="162"/>
                </a:cxn>
                <a:cxn ang="0">
                  <a:pos x="421" y="155"/>
                </a:cxn>
                <a:cxn ang="0">
                  <a:pos x="468" y="147"/>
                </a:cxn>
                <a:cxn ang="0">
                  <a:pos x="515" y="133"/>
                </a:cxn>
                <a:cxn ang="0">
                  <a:pos x="538" y="119"/>
                </a:cxn>
                <a:cxn ang="0">
                  <a:pos x="538" y="105"/>
                </a:cxn>
                <a:cxn ang="0">
                  <a:pos x="499" y="91"/>
                </a:cxn>
                <a:cxn ang="0">
                  <a:pos x="453" y="84"/>
                </a:cxn>
                <a:cxn ang="0">
                  <a:pos x="382" y="77"/>
                </a:cxn>
                <a:cxn ang="0">
                  <a:pos x="312" y="70"/>
                </a:cxn>
                <a:cxn ang="0">
                  <a:pos x="242" y="63"/>
                </a:cxn>
                <a:cxn ang="0">
                  <a:pos x="156" y="49"/>
                </a:cxn>
                <a:cxn ang="0">
                  <a:pos x="93" y="35"/>
                </a:cxn>
                <a:cxn ang="0">
                  <a:pos x="23" y="14"/>
                </a:cxn>
                <a:cxn ang="0">
                  <a:pos x="0" y="0"/>
                </a:cxn>
              </a:cxnLst>
              <a:rect l="0" t="0" r="r" b="b"/>
              <a:pathLst>
                <a:path w="546" h="267">
                  <a:moveTo>
                    <a:pt x="0" y="0"/>
                  </a:moveTo>
                  <a:lnTo>
                    <a:pt x="15" y="14"/>
                  </a:lnTo>
                  <a:lnTo>
                    <a:pt x="31" y="28"/>
                  </a:lnTo>
                  <a:lnTo>
                    <a:pt x="54" y="42"/>
                  </a:lnTo>
                  <a:lnTo>
                    <a:pt x="78" y="56"/>
                  </a:lnTo>
                  <a:lnTo>
                    <a:pt x="101" y="70"/>
                  </a:lnTo>
                  <a:lnTo>
                    <a:pt x="125" y="77"/>
                  </a:lnTo>
                  <a:lnTo>
                    <a:pt x="140" y="84"/>
                  </a:lnTo>
                  <a:lnTo>
                    <a:pt x="172" y="91"/>
                  </a:lnTo>
                  <a:lnTo>
                    <a:pt x="179" y="91"/>
                  </a:lnTo>
                  <a:lnTo>
                    <a:pt x="226" y="98"/>
                  </a:lnTo>
                  <a:lnTo>
                    <a:pt x="320" y="105"/>
                  </a:lnTo>
                  <a:lnTo>
                    <a:pt x="367" y="105"/>
                  </a:lnTo>
                  <a:lnTo>
                    <a:pt x="374" y="105"/>
                  </a:lnTo>
                  <a:lnTo>
                    <a:pt x="398" y="105"/>
                  </a:lnTo>
                  <a:lnTo>
                    <a:pt x="414" y="112"/>
                  </a:lnTo>
                  <a:lnTo>
                    <a:pt x="421" y="112"/>
                  </a:lnTo>
                  <a:lnTo>
                    <a:pt x="421" y="119"/>
                  </a:lnTo>
                  <a:lnTo>
                    <a:pt x="406" y="126"/>
                  </a:lnTo>
                  <a:lnTo>
                    <a:pt x="390" y="133"/>
                  </a:lnTo>
                  <a:lnTo>
                    <a:pt x="382" y="133"/>
                  </a:lnTo>
                  <a:lnTo>
                    <a:pt x="359" y="140"/>
                  </a:lnTo>
                  <a:lnTo>
                    <a:pt x="320" y="147"/>
                  </a:lnTo>
                  <a:lnTo>
                    <a:pt x="281" y="155"/>
                  </a:lnTo>
                  <a:lnTo>
                    <a:pt x="242" y="155"/>
                  </a:lnTo>
                  <a:lnTo>
                    <a:pt x="218" y="155"/>
                  </a:lnTo>
                  <a:lnTo>
                    <a:pt x="203" y="155"/>
                  </a:lnTo>
                  <a:lnTo>
                    <a:pt x="156" y="162"/>
                  </a:lnTo>
                  <a:lnTo>
                    <a:pt x="132" y="162"/>
                  </a:lnTo>
                  <a:lnTo>
                    <a:pt x="93" y="169"/>
                  </a:lnTo>
                  <a:lnTo>
                    <a:pt x="86" y="169"/>
                  </a:lnTo>
                  <a:lnTo>
                    <a:pt x="78" y="169"/>
                  </a:lnTo>
                  <a:lnTo>
                    <a:pt x="62" y="176"/>
                  </a:lnTo>
                  <a:lnTo>
                    <a:pt x="62" y="183"/>
                  </a:lnTo>
                  <a:lnTo>
                    <a:pt x="70" y="190"/>
                  </a:lnTo>
                  <a:lnTo>
                    <a:pt x="86" y="197"/>
                  </a:lnTo>
                  <a:lnTo>
                    <a:pt x="125" y="211"/>
                  </a:lnTo>
                  <a:lnTo>
                    <a:pt x="140" y="211"/>
                  </a:lnTo>
                  <a:lnTo>
                    <a:pt x="148" y="211"/>
                  </a:lnTo>
                  <a:lnTo>
                    <a:pt x="179" y="218"/>
                  </a:lnTo>
                  <a:lnTo>
                    <a:pt x="218" y="225"/>
                  </a:lnTo>
                  <a:lnTo>
                    <a:pt x="265" y="239"/>
                  </a:lnTo>
                  <a:lnTo>
                    <a:pt x="289" y="246"/>
                  </a:lnTo>
                  <a:lnTo>
                    <a:pt x="304" y="253"/>
                  </a:lnTo>
                  <a:lnTo>
                    <a:pt x="328" y="260"/>
                  </a:lnTo>
                  <a:lnTo>
                    <a:pt x="335" y="260"/>
                  </a:lnTo>
                  <a:lnTo>
                    <a:pt x="359" y="267"/>
                  </a:lnTo>
                  <a:lnTo>
                    <a:pt x="374" y="267"/>
                  </a:lnTo>
                  <a:lnTo>
                    <a:pt x="390" y="260"/>
                  </a:lnTo>
                  <a:lnTo>
                    <a:pt x="390" y="253"/>
                  </a:lnTo>
                  <a:lnTo>
                    <a:pt x="390" y="239"/>
                  </a:lnTo>
                  <a:lnTo>
                    <a:pt x="382" y="225"/>
                  </a:lnTo>
                  <a:lnTo>
                    <a:pt x="374" y="218"/>
                  </a:lnTo>
                  <a:lnTo>
                    <a:pt x="351" y="211"/>
                  </a:lnTo>
                  <a:lnTo>
                    <a:pt x="343" y="204"/>
                  </a:lnTo>
                  <a:lnTo>
                    <a:pt x="335" y="204"/>
                  </a:lnTo>
                  <a:lnTo>
                    <a:pt x="328" y="197"/>
                  </a:lnTo>
                  <a:lnTo>
                    <a:pt x="320" y="197"/>
                  </a:lnTo>
                  <a:lnTo>
                    <a:pt x="328" y="183"/>
                  </a:lnTo>
                  <a:lnTo>
                    <a:pt x="335" y="176"/>
                  </a:lnTo>
                  <a:lnTo>
                    <a:pt x="359" y="169"/>
                  </a:lnTo>
                  <a:lnTo>
                    <a:pt x="382" y="162"/>
                  </a:lnTo>
                  <a:lnTo>
                    <a:pt x="398" y="162"/>
                  </a:lnTo>
                  <a:lnTo>
                    <a:pt x="421" y="155"/>
                  </a:lnTo>
                  <a:lnTo>
                    <a:pt x="437" y="155"/>
                  </a:lnTo>
                  <a:lnTo>
                    <a:pt x="468" y="147"/>
                  </a:lnTo>
                  <a:lnTo>
                    <a:pt x="492" y="140"/>
                  </a:lnTo>
                  <a:lnTo>
                    <a:pt x="515" y="133"/>
                  </a:lnTo>
                  <a:lnTo>
                    <a:pt x="531" y="126"/>
                  </a:lnTo>
                  <a:lnTo>
                    <a:pt x="538" y="119"/>
                  </a:lnTo>
                  <a:lnTo>
                    <a:pt x="546" y="112"/>
                  </a:lnTo>
                  <a:lnTo>
                    <a:pt x="538" y="105"/>
                  </a:lnTo>
                  <a:lnTo>
                    <a:pt x="523" y="98"/>
                  </a:lnTo>
                  <a:lnTo>
                    <a:pt x="499" y="91"/>
                  </a:lnTo>
                  <a:lnTo>
                    <a:pt x="484" y="91"/>
                  </a:lnTo>
                  <a:lnTo>
                    <a:pt x="453" y="84"/>
                  </a:lnTo>
                  <a:lnTo>
                    <a:pt x="414" y="77"/>
                  </a:lnTo>
                  <a:lnTo>
                    <a:pt x="382" y="77"/>
                  </a:lnTo>
                  <a:lnTo>
                    <a:pt x="335" y="70"/>
                  </a:lnTo>
                  <a:lnTo>
                    <a:pt x="312" y="70"/>
                  </a:lnTo>
                  <a:lnTo>
                    <a:pt x="289" y="70"/>
                  </a:lnTo>
                  <a:lnTo>
                    <a:pt x="242" y="63"/>
                  </a:lnTo>
                  <a:lnTo>
                    <a:pt x="195" y="56"/>
                  </a:lnTo>
                  <a:lnTo>
                    <a:pt x="156" y="49"/>
                  </a:lnTo>
                  <a:lnTo>
                    <a:pt x="117" y="42"/>
                  </a:lnTo>
                  <a:lnTo>
                    <a:pt x="93" y="35"/>
                  </a:lnTo>
                  <a:lnTo>
                    <a:pt x="47" y="21"/>
                  </a:lnTo>
                  <a:lnTo>
                    <a:pt x="23" y="14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 flipH="1">
              <a:off x="2490" y="2887"/>
              <a:ext cx="7" cy="6"/>
            </a:xfrm>
            <a:prstGeom prst="line">
              <a:avLst/>
            </a:prstGeom>
            <a:noFill/>
            <a:ln w="25400">
              <a:solidFill>
                <a:srgbClr val="0A0A0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 flipH="1">
              <a:off x="2490" y="2887"/>
              <a:ext cx="22" cy="20"/>
            </a:xfrm>
            <a:prstGeom prst="line">
              <a:avLst/>
            </a:prstGeom>
            <a:noFill/>
            <a:ln w="25400">
              <a:solidFill>
                <a:srgbClr val="0C0C0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 flipH="1">
              <a:off x="2490" y="2887"/>
              <a:ext cx="22" cy="20"/>
            </a:xfrm>
            <a:prstGeom prst="line">
              <a:avLst/>
            </a:prstGeom>
            <a:noFill/>
            <a:ln w="25400">
              <a:solidFill>
                <a:srgbClr val="0E0E0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1" name="Line 63"/>
            <p:cNvSpPr>
              <a:spLocks noChangeShapeType="1"/>
            </p:cNvSpPr>
            <p:nvPr/>
          </p:nvSpPr>
          <p:spPr bwMode="auto">
            <a:xfrm flipH="1">
              <a:off x="2490" y="2887"/>
              <a:ext cx="38" cy="34"/>
            </a:xfrm>
            <a:prstGeom prst="line">
              <a:avLst/>
            </a:prstGeom>
            <a:noFill/>
            <a:ln w="25400">
              <a:solidFill>
                <a:srgbClr val="10101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2" name="Line 64"/>
            <p:cNvSpPr>
              <a:spLocks noChangeShapeType="1"/>
            </p:cNvSpPr>
            <p:nvPr/>
          </p:nvSpPr>
          <p:spPr bwMode="auto">
            <a:xfrm flipH="1">
              <a:off x="2490" y="2887"/>
              <a:ext cx="53" cy="48"/>
            </a:xfrm>
            <a:prstGeom prst="line">
              <a:avLst/>
            </a:prstGeom>
            <a:noFill/>
            <a:ln w="25400">
              <a:solidFill>
                <a:srgbClr val="12121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 flipH="1">
              <a:off x="2490" y="2887"/>
              <a:ext cx="69" cy="62"/>
            </a:xfrm>
            <a:prstGeom prst="line">
              <a:avLst/>
            </a:prstGeom>
            <a:noFill/>
            <a:ln w="25400">
              <a:solidFill>
                <a:srgbClr val="14141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4" name="Line 66"/>
            <p:cNvSpPr>
              <a:spLocks noChangeShapeType="1"/>
            </p:cNvSpPr>
            <p:nvPr/>
          </p:nvSpPr>
          <p:spPr bwMode="auto">
            <a:xfrm flipH="1">
              <a:off x="2490" y="2887"/>
              <a:ext cx="69" cy="62"/>
            </a:xfrm>
            <a:prstGeom prst="line">
              <a:avLst/>
            </a:prstGeom>
            <a:noFill/>
            <a:ln w="25400">
              <a:solidFill>
                <a:srgbClr val="16161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 flipH="1">
              <a:off x="2490" y="2887"/>
              <a:ext cx="84" cy="76"/>
            </a:xfrm>
            <a:prstGeom prst="line">
              <a:avLst/>
            </a:prstGeom>
            <a:noFill/>
            <a:ln w="25400">
              <a:solidFill>
                <a:srgbClr val="18181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 flipH="1">
              <a:off x="2490" y="2887"/>
              <a:ext cx="99" cy="90"/>
            </a:xfrm>
            <a:prstGeom prst="line">
              <a:avLst/>
            </a:prstGeom>
            <a:noFill/>
            <a:ln w="25400">
              <a:solidFill>
                <a:srgbClr val="1A1A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 flipH="1">
              <a:off x="2490" y="2887"/>
              <a:ext cx="99" cy="90"/>
            </a:xfrm>
            <a:prstGeom prst="line">
              <a:avLst/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8" name="Line 70"/>
            <p:cNvSpPr>
              <a:spLocks noChangeShapeType="1"/>
            </p:cNvSpPr>
            <p:nvPr/>
          </p:nvSpPr>
          <p:spPr bwMode="auto">
            <a:xfrm flipH="1">
              <a:off x="2490" y="2887"/>
              <a:ext cx="115" cy="104"/>
            </a:xfrm>
            <a:prstGeom prst="line">
              <a:avLst/>
            </a:prstGeom>
            <a:noFill/>
            <a:ln w="25400">
              <a:solidFill>
                <a:srgbClr val="1E1E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 flipH="1">
              <a:off x="2490" y="2887"/>
              <a:ext cx="132" cy="120"/>
            </a:xfrm>
            <a:prstGeom prst="line">
              <a:avLst/>
            </a:prstGeom>
            <a:noFill/>
            <a:ln w="25400">
              <a:solidFill>
                <a:srgbClr val="20202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0" name="Line 72"/>
            <p:cNvSpPr>
              <a:spLocks noChangeShapeType="1"/>
            </p:cNvSpPr>
            <p:nvPr/>
          </p:nvSpPr>
          <p:spPr bwMode="auto">
            <a:xfrm flipH="1">
              <a:off x="2490" y="2887"/>
              <a:ext cx="146" cy="132"/>
            </a:xfrm>
            <a:prstGeom prst="line">
              <a:avLst/>
            </a:prstGeom>
            <a:noFill/>
            <a:ln w="25400">
              <a:solidFill>
                <a:srgbClr val="22222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1" name="Line 73"/>
            <p:cNvSpPr>
              <a:spLocks noChangeShapeType="1"/>
            </p:cNvSpPr>
            <p:nvPr/>
          </p:nvSpPr>
          <p:spPr bwMode="auto">
            <a:xfrm flipH="1">
              <a:off x="2490" y="2887"/>
              <a:ext cx="146" cy="132"/>
            </a:xfrm>
            <a:prstGeom prst="line">
              <a:avLst/>
            </a:prstGeom>
            <a:noFill/>
            <a:ln w="25400">
              <a:solidFill>
                <a:srgbClr val="2424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2" name="Line 74"/>
            <p:cNvSpPr>
              <a:spLocks noChangeShapeType="1"/>
            </p:cNvSpPr>
            <p:nvPr/>
          </p:nvSpPr>
          <p:spPr bwMode="auto">
            <a:xfrm flipH="1">
              <a:off x="2490" y="2887"/>
              <a:ext cx="162" cy="147"/>
            </a:xfrm>
            <a:prstGeom prst="line">
              <a:avLst/>
            </a:prstGeom>
            <a:noFill/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3" name="Line 75"/>
            <p:cNvSpPr>
              <a:spLocks noChangeShapeType="1"/>
            </p:cNvSpPr>
            <p:nvPr/>
          </p:nvSpPr>
          <p:spPr bwMode="auto">
            <a:xfrm flipH="1">
              <a:off x="2490" y="2887"/>
              <a:ext cx="178" cy="162"/>
            </a:xfrm>
            <a:prstGeom prst="line">
              <a:avLst/>
            </a:prstGeom>
            <a:noFill/>
            <a:ln w="25400">
              <a:solidFill>
                <a:srgbClr val="28282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4" name="Line 76"/>
            <p:cNvSpPr>
              <a:spLocks noChangeShapeType="1"/>
            </p:cNvSpPr>
            <p:nvPr/>
          </p:nvSpPr>
          <p:spPr bwMode="auto">
            <a:xfrm flipH="1">
              <a:off x="2490" y="2887"/>
              <a:ext cx="178" cy="162"/>
            </a:xfrm>
            <a:prstGeom prst="line">
              <a:avLst/>
            </a:prstGeom>
            <a:noFill/>
            <a:ln w="25400">
              <a:solidFill>
                <a:srgbClr val="2B2B2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5" name="Line 77"/>
            <p:cNvSpPr>
              <a:spLocks noChangeShapeType="1"/>
            </p:cNvSpPr>
            <p:nvPr/>
          </p:nvSpPr>
          <p:spPr bwMode="auto">
            <a:xfrm flipH="1">
              <a:off x="2490" y="2887"/>
              <a:ext cx="193" cy="175"/>
            </a:xfrm>
            <a:prstGeom prst="line">
              <a:avLst/>
            </a:prstGeom>
            <a:noFill/>
            <a:ln w="25400">
              <a:solidFill>
                <a:srgbClr val="2D2D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6" name="Line 78"/>
            <p:cNvSpPr>
              <a:spLocks noChangeShapeType="1"/>
            </p:cNvSpPr>
            <p:nvPr/>
          </p:nvSpPr>
          <p:spPr bwMode="auto">
            <a:xfrm flipH="1">
              <a:off x="2499" y="2887"/>
              <a:ext cx="200" cy="183"/>
            </a:xfrm>
            <a:prstGeom prst="line">
              <a:avLst/>
            </a:prstGeom>
            <a:noFill/>
            <a:ln w="25400">
              <a:solidFill>
                <a:srgbClr val="2F2F2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7" name="Line 79"/>
            <p:cNvSpPr>
              <a:spLocks noChangeShapeType="1"/>
            </p:cNvSpPr>
            <p:nvPr/>
          </p:nvSpPr>
          <p:spPr bwMode="auto">
            <a:xfrm flipH="1">
              <a:off x="2506" y="2887"/>
              <a:ext cx="200" cy="183"/>
            </a:xfrm>
            <a:prstGeom prst="line">
              <a:avLst/>
            </a:prstGeom>
            <a:noFill/>
            <a:ln w="25400">
              <a:solidFill>
                <a:srgbClr val="31313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8" name="Line 80"/>
            <p:cNvSpPr>
              <a:spLocks noChangeShapeType="1"/>
            </p:cNvSpPr>
            <p:nvPr/>
          </p:nvSpPr>
          <p:spPr bwMode="auto">
            <a:xfrm flipH="1">
              <a:off x="2513" y="2887"/>
              <a:ext cx="200" cy="183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69" name="Line 81"/>
            <p:cNvSpPr>
              <a:spLocks noChangeShapeType="1"/>
            </p:cNvSpPr>
            <p:nvPr/>
          </p:nvSpPr>
          <p:spPr bwMode="auto">
            <a:xfrm flipH="1">
              <a:off x="2529" y="2887"/>
              <a:ext cx="200" cy="183"/>
            </a:xfrm>
            <a:prstGeom prst="line">
              <a:avLst/>
            </a:prstGeom>
            <a:noFill/>
            <a:ln w="25400">
              <a:solidFill>
                <a:srgbClr val="35353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0" name="Line 82"/>
            <p:cNvSpPr>
              <a:spLocks noChangeShapeType="1"/>
            </p:cNvSpPr>
            <p:nvPr/>
          </p:nvSpPr>
          <p:spPr bwMode="auto">
            <a:xfrm flipH="1">
              <a:off x="2545" y="2887"/>
              <a:ext cx="200" cy="183"/>
            </a:xfrm>
            <a:prstGeom prst="line">
              <a:avLst/>
            </a:prstGeom>
            <a:noFill/>
            <a:ln w="25400">
              <a:solidFill>
                <a:srgbClr val="37373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1" name="Line 83"/>
            <p:cNvSpPr>
              <a:spLocks noChangeShapeType="1"/>
            </p:cNvSpPr>
            <p:nvPr/>
          </p:nvSpPr>
          <p:spPr bwMode="auto">
            <a:xfrm flipH="1">
              <a:off x="2545" y="2887"/>
              <a:ext cx="200" cy="183"/>
            </a:xfrm>
            <a:prstGeom prst="line">
              <a:avLst/>
            </a:prstGeom>
            <a:noFill/>
            <a:ln w="25400">
              <a:solidFill>
                <a:srgbClr val="39393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2" name="Line 84"/>
            <p:cNvSpPr>
              <a:spLocks noChangeShapeType="1"/>
            </p:cNvSpPr>
            <p:nvPr/>
          </p:nvSpPr>
          <p:spPr bwMode="auto">
            <a:xfrm flipH="1">
              <a:off x="2561" y="2887"/>
              <a:ext cx="200" cy="183"/>
            </a:xfrm>
            <a:prstGeom prst="line">
              <a:avLst/>
            </a:prstGeom>
            <a:noFill/>
            <a:ln w="25400">
              <a:solidFill>
                <a:srgbClr val="3B3B3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3" name="Line 85"/>
            <p:cNvSpPr>
              <a:spLocks noChangeShapeType="1"/>
            </p:cNvSpPr>
            <p:nvPr/>
          </p:nvSpPr>
          <p:spPr bwMode="auto">
            <a:xfrm flipH="1">
              <a:off x="2576" y="2887"/>
              <a:ext cx="200" cy="183"/>
            </a:xfrm>
            <a:prstGeom prst="line">
              <a:avLst/>
            </a:prstGeom>
            <a:noFill/>
            <a:ln w="25400">
              <a:solidFill>
                <a:srgbClr val="3D3D3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4" name="Line 86"/>
            <p:cNvSpPr>
              <a:spLocks noChangeShapeType="1"/>
            </p:cNvSpPr>
            <p:nvPr/>
          </p:nvSpPr>
          <p:spPr bwMode="auto">
            <a:xfrm flipH="1">
              <a:off x="2583" y="2887"/>
              <a:ext cx="200" cy="183"/>
            </a:xfrm>
            <a:prstGeom prst="line">
              <a:avLst/>
            </a:prstGeom>
            <a:noFill/>
            <a:ln w="25400">
              <a:solidFill>
                <a:srgbClr val="3F3F3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5" name="Line 87"/>
            <p:cNvSpPr>
              <a:spLocks noChangeShapeType="1"/>
            </p:cNvSpPr>
            <p:nvPr/>
          </p:nvSpPr>
          <p:spPr bwMode="auto">
            <a:xfrm flipH="1">
              <a:off x="2591" y="2887"/>
              <a:ext cx="200" cy="183"/>
            </a:xfrm>
            <a:prstGeom prst="line">
              <a:avLst/>
            </a:prstGeom>
            <a:noFill/>
            <a:ln w="25400">
              <a:solidFill>
                <a:srgbClr val="41414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6" name="Line 88"/>
            <p:cNvSpPr>
              <a:spLocks noChangeShapeType="1"/>
            </p:cNvSpPr>
            <p:nvPr/>
          </p:nvSpPr>
          <p:spPr bwMode="auto">
            <a:xfrm flipH="1">
              <a:off x="2606" y="2887"/>
              <a:ext cx="200" cy="183"/>
            </a:xfrm>
            <a:prstGeom prst="line">
              <a:avLst/>
            </a:prstGeom>
            <a:noFill/>
            <a:ln w="25400">
              <a:solidFill>
                <a:srgbClr val="43434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7" name="Line 89"/>
            <p:cNvSpPr>
              <a:spLocks noChangeShapeType="1"/>
            </p:cNvSpPr>
            <p:nvPr/>
          </p:nvSpPr>
          <p:spPr bwMode="auto">
            <a:xfrm flipH="1">
              <a:off x="2622" y="2887"/>
              <a:ext cx="200" cy="183"/>
            </a:xfrm>
            <a:prstGeom prst="line">
              <a:avLst/>
            </a:prstGeom>
            <a:noFill/>
            <a:ln w="25400">
              <a:solidFill>
                <a:srgbClr val="45454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8" name="Line 90"/>
            <p:cNvSpPr>
              <a:spLocks noChangeShapeType="1"/>
            </p:cNvSpPr>
            <p:nvPr/>
          </p:nvSpPr>
          <p:spPr bwMode="auto">
            <a:xfrm flipH="1">
              <a:off x="2622" y="2887"/>
              <a:ext cx="200" cy="183"/>
            </a:xfrm>
            <a:prstGeom prst="line">
              <a:avLst/>
            </a:prstGeom>
            <a:noFill/>
            <a:ln w="25400">
              <a:solidFill>
                <a:srgbClr val="4747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79" name="Line 91"/>
            <p:cNvSpPr>
              <a:spLocks noChangeShapeType="1"/>
            </p:cNvSpPr>
            <p:nvPr/>
          </p:nvSpPr>
          <p:spPr bwMode="auto">
            <a:xfrm flipH="1">
              <a:off x="2638" y="2887"/>
              <a:ext cx="200" cy="183"/>
            </a:xfrm>
            <a:prstGeom prst="line">
              <a:avLst/>
            </a:prstGeom>
            <a:noFill/>
            <a:ln w="25400">
              <a:solidFill>
                <a:srgbClr val="49494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0" name="Line 92"/>
            <p:cNvSpPr>
              <a:spLocks noChangeShapeType="1"/>
            </p:cNvSpPr>
            <p:nvPr/>
          </p:nvSpPr>
          <p:spPr bwMode="auto">
            <a:xfrm flipH="1">
              <a:off x="2654" y="2887"/>
              <a:ext cx="200" cy="183"/>
            </a:xfrm>
            <a:prstGeom prst="line">
              <a:avLst/>
            </a:prstGeom>
            <a:noFill/>
            <a:ln w="25400">
              <a:solidFill>
                <a:srgbClr val="4B4B4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1" name="Line 93"/>
            <p:cNvSpPr>
              <a:spLocks noChangeShapeType="1"/>
            </p:cNvSpPr>
            <p:nvPr/>
          </p:nvSpPr>
          <p:spPr bwMode="auto">
            <a:xfrm flipH="1">
              <a:off x="2661" y="2887"/>
              <a:ext cx="200" cy="183"/>
            </a:xfrm>
            <a:prstGeom prst="lin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2" name="Line 94"/>
            <p:cNvSpPr>
              <a:spLocks noChangeShapeType="1"/>
            </p:cNvSpPr>
            <p:nvPr/>
          </p:nvSpPr>
          <p:spPr bwMode="auto">
            <a:xfrm flipH="1">
              <a:off x="2688" y="2880"/>
              <a:ext cx="200" cy="183"/>
            </a:xfrm>
            <a:prstGeom prst="line">
              <a:avLst/>
            </a:prstGeom>
            <a:noFill/>
            <a:ln w="25400">
              <a:solidFill>
                <a:srgbClr val="4F4F4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3" name="Line 95"/>
            <p:cNvSpPr>
              <a:spLocks noChangeShapeType="1"/>
            </p:cNvSpPr>
            <p:nvPr/>
          </p:nvSpPr>
          <p:spPr bwMode="auto">
            <a:xfrm flipH="1">
              <a:off x="2684" y="2887"/>
              <a:ext cx="200" cy="183"/>
            </a:xfrm>
            <a:prstGeom prst="line">
              <a:avLst/>
            </a:prstGeom>
            <a:noFill/>
            <a:ln w="25400">
              <a:solidFill>
                <a:srgbClr val="5151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4" name="Line 96"/>
            <p:cNvSpPr>
              <a:spLocks noChangeShapeType="1"/>
            </p:cNvSpPr>
            <p:nvPr/>
          </p:nvSpPr>
          <p:spPr bwMode="auto">
            <a:xfrm flipH="1">
              <a:off x="2692" y="2887"/>
              <a:ext cx="200" cy="183"/>
            </a:xfrm>
            <a:prstGeom prst="line">
              <a:avLst/>
            </a:prstGeom>
            <a:noFill/>
            <a:ln w="25400">
              <a:solidFill>
                <a:srgbClr val="53535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5" name="Line 97"/>
            <p:cNvSpPr>
              <a:spLocks noChangeShapeType="1"/>
            </p:cNvSpPr>
            <p:nvPr/>
          </p:nvSpPr>
          <p:spPr bwMode="auto">
            <a:xfrm flipH="1">
              <a:off x="2700" y="2887"/>
              <a:ext cx="200" cy="183"/>
            </a:xfrm>
            <a:prstGeom prst="line">
              <a:avLst/>
            </a:prstGeom>
            <a:noFill/>
            <a:ln w="25400">
              <a:solidFill>
                <a:srgbClr val="5656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6" name="Line 98"/>
            <p:cNvSpPr>
              <a:spLocks noChangeShapeType="1"/>
            </p:cNvSpPr>
            <p:nvPr/>
          </p:nvSpPr>
          <p:spPr bwMode="auto">
            <a:xfrm flipH="1">
              <a:off x="2716" y="2887"/>
              <a:ext cx="200" cy="183"/>
            </a:xfrm>
            <a:prstGeom prst="line">
              <a:avLst/>
            </a:prstGeom>
            <a:noFill/>
            <a:ln w="25400">
              <a:solidFill>
                <a:srgbClr val="5858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7" name="Line 99"/>
            <p:cNvSpPr>
              <a:spLocks noChangeShapeType="1"/>
            </p:cNvSpPr>
            <p:nvPr/>
          </p:nvSpPr>
          <p:spPr bwMode="auto">
            <a:xfrm flipH="1">
              <a:off x="2731" y="2887"/>
              <a:ext cx="200" cy="183"/>
            </a:xfrm>
            <a:prstGeom prst="line">
              <a:avLst/>
            </a:prstGeom>
            <a:noFill/>
            <a:ln w="25400">
              <a:solidFill>
                <a:srgbClr val="5A5A5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8" name="Line 100"/>
            <p:cNvSpPr>
              <a:spLocks noChangeShapeType="1"/>
            </p:cNvSpPr>
            <p:nvPr/>
          </p:nvSpPr>
          <p:spPr bwMode="auto">
            <a:xfrm flipH="1">
              <a:off x="2739" y="2887"/>
              <a:ext cx="200" cy="183"/>
            </a:xfrm>
            <a:prstGeom prst="line">
              <a:avLst/>
            </a:prstGeom>
            <a:noFill/>
            <a:ln w="25400">
              <a:solidFill>
                <a:srgbClr val="5C5C5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89" name="Line 101"/>
            <p:cNvSpPr>
              <a:spLocks noChangeShapeType="1"/>
            </p:cNvSpPr>
            <p:nvPr/>
          </p:nvSpPr>
          <p:spPr bwMode="auto">
            <a:xfrm flipH="1">
              <a:off x="2747" y="2887"/>
              <a:ext cx="200" cy="183"/>
            </a:xfrm>
            <a:prstGeom prst="line">
              <a:avLst/>
            </a:prstGeom>
            <a:noFill/>
            <a:ln w="25400">
              <a:solidFill>
                <a:srgbClr val="5E5E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0" name="Line 102"/>
            <p:cNvSpPr>
              <a:spLocks noChangeShapeType="1"/>
            </p:cNvSpPr>
            <p:nvPr/>
          </p:nvSpPr>
          <p:spPr bwMode="auto">
            <a:xfrm flipH="1">
              <a:off x="2763" y="2887"/>
              <a:ext cx="200" cy="183"/>
            </a:xfrm>
            <a:prstGeom prst="line">
              <a:avLst/>
            </a:prstGeom>
            <a:noFill/>
            <a:ln w="25400">
              <a:solidFill>
                <a:srgbClr val="60606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1" name="Line 103"/>
            <p:cNvSpPr>
              <a:spLocks noChangeShapeType="1"/>
            </p:cNvSpPr>
            <p:nvPr/>
          </p:nvSpPr>
          <p:spPr bwMode="auto">
            <a:xfrm flipH="1">
              <a:off x="2771" y="2887"/>
              <a:ext cx="200" cy="183"/>
            </a:xfrm>
            <a:prstGeom prst="line">
              <a:avLst/>
            </a:prstGeom>
            <a:noFill/>
            <a:ln w="25400">
              <a:solidFill>
                <a:srgbClr val="62626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2" name="Line 104"/>
            <p:cNvSpPr>
              <a:spLocks noChangeShapeType="1"/>
            </p:cNvSpPr>
            <p:nvPr/>
          </p:nvSpPr>
          <p:spPr bwMode="auto">
            <a:xfrm flipH="1">
              <a:off x="2778" y="2887"/>
              <a:ext cx="200" cy="183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3" name="Line 105"/>
            <p:cNvSpPr>
              <a:spLocks noChangeShapeType="1"/>
            </p:cNvSpPr>
            <p:nvPr/>
          </p:nvSpPr>
          <p:spPr bwMode="auto">
            <a:xfrm flipH="1">
              <a:off x="2793" y="2887"/>
              <a:ext cx="200" cy="183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4" name="Line 106"/>
            <p:cNvSpPr>
              <a:spLocks noChangeShapeType="1"/>
            </p:cNvSpPr>
            <p:nvPr/>
          </p:nvSpPr>
          <p:spPr bwMode="auto">
            <a:xfrm flipH="1">
              <a:off x="2809" y="2887"/>
              <a:ext cx="200" cy="183"/>
            </a:xfrm>
            <a:prstGeom prst="line">
              <a:avLst/>
            </a:prstGeom>
            <a:noFill/>
            <a:ln w="25400">
              <a:solidFill>
                <a:srgbClr val="68686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5" name="Line 107"/>
            <p:cNvSpPr>
              <a:spLocks noChangeShapeType="1"/>
            </p:cNvSpPr>
            <p:nvPr/>
          </p:nvSpPr>
          <p:spPr bwMode="auto">
            <a:xfrm flipH="1">
              <a:off x="2817" y="2887"/>
              <a:ext cx="200" cy="183"/>
            </a:xfrm>
            <a:prstGeom prst="line">
              <a:avLst/>
            </a:prstGeom>
            <a:noFill/>
            <a:ln w="25400">
              <a:solidFill>
                <a:srgbClr val="6A6A6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6" name="Line 108"/>
            <p:cNvSpPr>
              <a:spLocks noChangeShapeType="1"/>
            </p:cNvSpPr>
            <p:nvPr/>
          </p:nvSpPr>
          <p:spPr bwMode="auto">
            <a:xfrm flipH="1">
              <a:off x="2825" y="2887"/>
              <a:ext cx="200" cy="183"/>
            </a:xfrm>
            <a:prstGeom prst="line">
              <a:avLst/>
            </a:prstGeom>
            <a:noFill/>
            <a:ln w="25400">
              <a:solidFill>
                <a:srgbClr val="6C6C6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7" name="Line 109"/>
            <p:cNvSpPr>
              <a:spLocks noChangeShapeType="1"/>
            </p:cNvSpPr>
            <p:nvPr/>
          </p:nvSpPr>
          <p:spPr bwMode="auto">
            <a:xfrm flipH="1">
              <a:off x="2840" y="2887"/>
              <a:ext cx="200" cy="183"/>
            </a:xfrm>
            <a:prstGeom prst="line">
              <a:avLst/>
            </a:prstGeom>
            <a:noFill/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8" name="Line 110"/>
            <p:cNvSpPr>
              <a:spLocks noChangeShapeType="1"/>
            </p:cNvSpPr>
            <p:nvPr/>
          </p:nvSpPr>
          <p:spPr bwMode="auto">
            <a:xfrm flipH="1">
              <a:off x="2848" y="2887"/>
              <a:ext cx="200" cy="183"/>
            </a:xfrm>
            <a:prstGeom prst="line">
              <a:avLst/>
            </a:prstGeom>
            <a:noFill/>
            <a:ln w="25400">
              <a:solidFill>
                <a:srgbClr val="70707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99" name="Line 111"/>
            <p:cNvSpPr>
              <a:spLocks noChangeShapeType="1"/>
            </p:cNvSpPr>
            <p:nvPr/>
          </p:nvSpPr>
          <p:spPr bwMode="auto">
            <a:xfrm flipH="1">
              <a:off x="2856" y="2887"/>
              <a:ext cx="200" cy="183"/>
            </a:xfrm>
            <a:prstGeom prst="line">
              <a:avLst/>
            </a:prstGeom>
            <a:noFill/>
            <a:ln w="25400">
              <a:solidFill>
                <a:srgbClr val="72727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0" name="Line 112"/>
            <p:cNvSpPr>
              <a:spLocks noChangeShapeType="1"/>
            </p:cNvSpPr>
            <p:nvPr/>
          </p:nvSpPr>
          <p:spPr bwMode="auto">
            <a:xfrm flipH="1">
              <a:off x="2871" y="2887"/>
              <a:ext cx="200" cy="183"/>
            </a:xfrm>
            <a:prstGeom prst="line">
              <a:avLst/>
            </a:prstGeom>
            <a:noFill/>
            <a:ln w="25400">
              <a:solidFill>
                <a:srgbClr val="74747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1" name="Line 113"/>
            <p:cNvSpPr>
              <a:spLocks noChangeShapeType="1"/>
            </p:cNvSpPr>
            <p:nvPr/>
          </p:nvSpPr>
          <p:spPr bwMode="auto">
            <a:xfrm flipH="1">
              <a:off x="2879" y="2887"/>
              <a:ext cx="200" cy="183"/>
            </a:xfrm>
            <a:prstGeom prst="line">
              <a:avLst/>
            </a:prstGeom>
            <a:noFill/>
            <a:ln w="25400">
              <a:solidFill>
                <a:srgbClr val="76767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2" name="Line 114"/>
            <p:cNvSpPr>
              <a:spLocks noChangeShapeType="1"/>
            </p:cNvSpPr>
            <p:nvPr/>
          </p:nvSpPr>
          <p:spPr bwMode="auto">
            <a:xfrm flipH="1">
              <a:off x="2895" y="2887"/>
              <a:ext cx="200" cy="183"/>
            </a:xfrm>
            <a:prstGeom prst="line">
              <a:avLst/>
            </a:prstGeom>
            <a:noFill/>
            <a:ln w="25400">
              <a:solidFill>
                <a:srgbClr val="78787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3" name="Line 115"/>
            <p:cNvSpPr>
              <a:spLocks noChangeShapeType="1"/>
            </p:cNvSpPr>
            <p:nvPr/>
          </p:nvSpPr>
          <p:spPr bwMode="auto">
            <a:xfrm flipH="1">
              <a:off x="2903" y="2887"/>
              <a:ext cx="200" cy="183"/>
            </a:xfrm>
            <a:prstGeom prst="line">
              <a:avLst/>
            </a:prstGeom>
            <a:noFill/>
            <a:ln w="25400">
              <a:solidFill>
                <a:srgbClr val="7A7A7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4" name="Line 116"/>
            <p:cNvSpPr>
              <a:spLocks noChangeShapeType="1"/>
            </p:cNvSpPr>
            <p:nvPr/>
          </p:nvSpPr>
          <p:spPr bwMode="auto">
            <a:xfrm flipH="1">
              <a:off x="2917" y="2887"/>
              <a:ext cx="200" cy="183"/>
            </a:xfrm>
            <a:prstGeom prst="line">
              <a:avLst/>
            </a:prstGeom>
            <a:noFill/>
            <a:ln w="25400">
              <a:solidFill>
                <a:srgbClr val="7C7C7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5" name="Line 117"/>
            <p:cNvSpPr>
              <a:spLocks noChangeShapeType="1"/>
            </p:cNvSpPr>
            <p:nvPr/>
          </p:nvSpPr>
          <p:spPr bwMode="auto">
            <a:xfrm flipH="1">
              <a:off x="2925" y="2887"/>
              <a:ext cx="200" cy="183"/>
            </a:xfrm>
            <a:prstGeom prst="line">
              <a:avLst/>
            </a:prstGeom>
            <a:noFill/>
            <a:ln w="25400">
              <a:solidFill>
                <a:srgbClr val="7E7E7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6" name="Line 118"/>
            <p:cNvSpPr>
              <a:spLocks noChangeShapeType="1"/>
            </p:cNvSpPr>
            <p:nvPr/>
          </p:nvSpPr>
          <p:spPr bwMode="auto">
            <a:xfrm flipH="1">
              <a:off x="2933" y="2887"/>
              <a:ext cx="200" cy="183"/>
            </a:xfrm>
            <a:prstGeom prst="line">
              <a:avLst/>
            </a:prstGeom>
            <a:noFill/>
            <a:ln w="25400">
              <a:solidFill>
                <a:srgbClr val="81818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7" name="Line 119"/>
            <p:cNvSpPr>
              <a:spLocks noChangeShapeType="1"/>
            </p:cNvSpPr>
            <p:nvPr/>
          </p:nvSpPr>
          <p:spPr bwMode="auto">
            <a:xfrm flipH="1">
              <a:off x="2949" y="2887"/>
              <a:ext cx="200" cy="183"/>
            </a:xfrm>
            <a:prstGeom prst="line">
              <a:avLst/>
            </a:prstGeom>
            <a:noFill/>
            <a:ln w="25400">
              <a:solidFill>
                <a:srgbClr val="83838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8" name="Line 120"/>
            <p:cNvSpPr>
              <a:spLocks noChangeShapeType="1"/>
            </p:cNvSpPr>
            <p:nvPr/>
          </p:nvSpPr>
          <p:spPr bwMode="auto">
            <a:xfrm flipH="1">
              <a:off x="2957" y="2887"/>
              <a:ext cx="200" cy="183"/>
            </a:xfrm>
            <a:prstGeom prst="line">
              <a:avLst/>
            </a:prstGeom>
            <a:noFill/>
            <a:ln w="25400">
              <a:solidFill>
                <a:srgbClr val="85858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09" name="Line 121"/>
            <p:cNvSpPr>
              <a:spLocks noChangeShapeType="1"/>
            </p:cNvSpPr>
            <p:nvPr/>
          </p:nvSpPr>
          <p:spPr bwMode="auto">
            <a:xfrm flipH="1">
              <a:off x="2973" y="2887"/>
              <a:ext cx="200" cy="183"/>
            </a:xfrm>
            <a:prstGeom prst="line">
              <a:avLst/>
            </a:prstGeom>
            <a:noFill/>
            <a:ln w="25400">
              <a:solidFill>
                <a:srgbClr val="8787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0" name="Line 122"/>
            <p:cNvSpPr>
              <a:spLocks noChangeShapeType="1"/>
            </p:cNvSpPr>
            <p:nvPr/>
          </p:nvSpPr>
          <p:spPr bwMode="auto">
            <a:xfrm flipH="1">
              <a:off x="2980" y="2887"/>
              <a:ext cx="200" cy="183"/>
            </a:xfrm>
            <a:prstGeom prst="line">
              <a:avLst/>
            </a:prstGeom>
            <a:noFill/>
            <a:ln w="25400">
              <a:solidFill>
                <a:srgbClr val="89898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1" name="Line 123"/>
            <p:cNvSpPr>
              <a:spLocks noChangeShapeType="1"/>
            </p:cNvSpPr>
            <p:nvPr/>
          </p:nvSpPr>
          <p:spPr bwMode="auto">
            <a:xfrm flipH="1">
              <a:off x="2995" y="2887"/>
              <a:ext cx="200" cy="183"/>
            </a:xfrm>
            <a:prstGeom prst="line">
              <a:avLst/>
            </a:prstGeom>
            <a:noFill/>
            <a:ln w="25400">
              <a:solidFill>
                <a:srgbClr val="8B8B8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2" name="Line 124"/>
            <p:cNvSpPr>
              <a:spLocks noChangeShapeType="1"/>
            </p:cNvSpPr>
            <p:nvPr/>
          </p:nvSpPr>
          <p:spPr bwMode="auto">
            <a:xfrm flipH="1">
              <a:off x="3003" y="2887"/>
              <a:ext cx="200" cy="183"/>
            </a:xfrm>
            <a:prstGeom prst="line">
              <a:avLst/>
            </a:prstGeom>
            <a:noFill/>
            <a:ln w="25400">
              <a:solidFill>
                <a:srgbClr val="8D8D8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3" name="Line 125"/>
            <p:cNvSpPr>
              <a:spLocks noChangeShapeType="1"/>
            </p:cNvSpPr>
            <p:nvPr/>
          </p:nvSpPr>
          <p:spPr bwMode="auto">
            <a:xfrm flipH="1">
              <a:off x="3010" y="2887"/>
              <a:ext cx="200" cy="183"/>
            </a:xfrm>
            <a:prstGeom prst="line">
              <a:avLst/>
            </a:prstGeom>
            <a:noFill/>
            <a:ln w="25400">
              <a:solidFill>
                <a:srgbClr val="8F8F8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4" name="Line 126"/>
            <p:cNvSpPr>
              <a:spLocks noChangeShapeType="1"/>
            </p:cNvSpPr>
            <p:nvPr/>
          </p:nvSpPr>
          <p:spPr bwMode="auto">
            <a:xfrm flipH="1">
              <a:off x="3026" y="2887"/>
              <a:ext cx="200" cy="183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5" name="Line 127"/>
            <p:cNvSpPr>
              <a:spLocks noChangeShapeType="1"/>
            </p:cNvSpPr>
            <p:nvPr/>
          </p:nvSpPr>
          <p:spPr bwMode="auto">
            <a:xfrm flipH="1">
              <a:off x="3034" y="2887"/>
              <a:ext cx="200" cy="183"/>
            </a:xfrm>
            <a:prstGeom prst="line">
              <a:avLst/>
            </a:prstGeom>
            <a:noFill/>
            <a:ln w="25400">
              <a:solidFill>
                <a:srgbClr val="93939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6" name="Line 128"/>
            <p:cNvSpPr>
              <a:spLocks noChangeShapeType="1"/>
            </p:cNvSpPr>
            <p:nvPr/>
          </p:nvSpPr>
          <p:spPr bwMode="auto">
            <a:xfrm flipH="1">
              <a:off x="3050" y="2887"/>
              <a:ext cx="200" cy="183"/>
            </a:xfrm>
            <a:prstGeom prst="line">
              <a:avLst/>
            </a:prstGeom>
            <a:noFill/>
            <a:ln w="25400">
              <a:solidFill>
                <a:srgbClr val="95959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7" name="Line 129"/>
            <p:cNvSpPr>
              <a:spLocks noChangeShapeType="1"/>
            </p:cNvSpPr>
            <p:nvPr/>
          </p:nvSpPr>
          <p:spPr bwMode="auto">
            <a:xfrm flipH="1">
              <a:off x="3058" y="2887"/>
              <a:ext cx="200" cy="183"/>
            </a:xfrm>
            <a:prstGeom prst="line">
              <a:avLst/>
            </a:prstGeom>
            <a:noFill/>
            <a:ln w="25400">
              <a:solidFill>
                <a:srgbClr val="97979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8" name="Line 130"/>
            <p:cNvSpPr>
              <a:spLocks noChangeShapeType="1"/>
            </p:cNvSpPr>
            <p:nvPr/>
          </p:nvSpPr>
          <p:spPr bwMode="auto">
            <a:xfrm flipH="1">
              <a:off x="3064" y="2887"/>
              <a:ext cx="200" cy="183"/>
            </a:xfrm>
            <a:prstGeom prst="line">
              <a:avLst/>
            </a:prstGeom>
            <a:noFill/>
            <a:ln w="25400">
              <a:solidFill>
                <a:srgbClr val="9999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9" name="Line 131"/>
            <p:cNvSpPr>
              <a:spLocks noChangeShapeType="1"/>
            </p:cNvSpPr>
            <p:nvPr/>
          </p:nvSpPr>
          <p:spPr bwMode="auto">
            <a:xfrm flipH="1">
              <a:off x="3080" y="2887"/>
              <a:ext cx="200" cy="183"/>
            </a:xfrm>
            <a:prstGeom prst="line">
              <a:avLst/>
            </a:prstGeom>
            <a:noFill/>
            <a:ln w="25400">
              <a:solidFill>
                <a:srgbClr val="9B9B9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0" name="Line 132"/>
            <p:cNvSpPr>
              <a:spLocks noChangeShapeType="1"/>
            </p:cNvSpPr>
            <p:nvPr/>
          </p:nvSpPr>
          <p:spPr bwMode="auto">
            <a:xfrm flipH="1">
              <a:off x="3088" y="2887"/>
              <a:ext cx="200" cy="183"/>
            </a:xfrm>
            <a:prstGeom prst="line">
              <a:avLst/>
            </a:prstGeom>
            <a:noFill/>
            <a:ln w="25400">
              <a:solidFill>
                <a:srgbClr val="9D9D9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1" name="Line 133"/>
            <p:cNvSpPr>
              <a:spLocks noChangeShapeType="1"/>
            </p:cNvSpPr>
            <p:nvPr/>
          </p:nvSpPr>
          <p:spPr bwMode="auto">
            <a:xfrm flipH="1">
              <a:off x="3104" y="2887"/>
              <a:ext cx="200" cy="183"/>
            </a:xfrm>
            <a:prstGeom prst="line">
              <a:avLst/>
            </a:prstGeom>
            <a:noFill/>
            <a:ln w="25400">
              <a:solidFill>
                <a:srgbClr val="9F9F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2" name="Line 134"/>
            <p:cNvSpPr>
              <a:spLocks noChangeShapeType="1"/>
            </p:cNvSpPr>
            <p:nvPr/>
          </p:nvSpPr>
          <p:spPr bwMode="auto">
            <a:xfrm flipH="1">
              <a:off x="3112" y="2887"/>
              <a:ext cx="200" cy="183"/>
            </a:xfrm>
            <a:prstGeom prst="line">
              <a:avLst/>
            </a:prstGeom>
            <a:noFill/>
            <a:ln w="25400">
              <a:solidFill>
                <a:srgbClr val="A1A1A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3" name="Line 135"/>
            <p:cNvSpPr>
              <a:spLocks noChangeShapeType="1"/>
            </p:cNvSpPr>
            <p:nvPr/>
          </p:nvSpPr>
          <p:spPr bwMode="auto">
            <a:xfrm flipH="1">
              <a:off x="3127" y="2887"/>
              <a:ext cx="200" cy="183"/>
            </a:xfrm>
            <a:prstGeom prst="line">
              <a:avLst/>
            </a:prstGeom>
            <a:noFill/>
            <a:ln w="25400">
              <a:solidFill>
                <a:srgbClr val="A3A3A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4" name="Line 136"/>
            <p:cNvSpPr>
              <a:spLocks noChangeShapeType="1"/>
            </p:cNvSpPr>
            <p:nvPr/>
          </p:nvSpPr>
          <p:spPr bwMode="auto">
            <a:xfrm flipH="1">
              <a:off x="3135" y="2887"/>
              <a:ext cx="200" cy="183"/>
            </a:xfrm>
            <a:prstGeom prst="line">
              <a:avLst/>
            </a:prstGeom>
            <a:noFill/>
            <a:ln w="25400">
              <a:solidFill>
                <a:srgbClr val="A5A5A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5" name="Line 137"/>
            <p:cNvSpPr>
              <a:spLocks noChangeShapeType="1"/>
            </p:cNvSpPr>
            <p:nvPr/>
          </p:nvSpPr>
          <p:spPr bwMode="auto">
            <a:xfrm flipH="1">
              <a:off x="3142" y="2887"/>
              <a:ext cx="200" cy="183"/>
            </a:xfrm>
            <a:prstGeom prst="line">
              <a:avLst/>
            </a:prstGeom>
            <a:noFill/>
            <a:ln w="25400">
              <a:solidFill>
                <a:srgbClr val="A7A7A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6" name="Line 138"/>
            <p:cNvSpPr>
              <a:spLocks noChangeShapeType="1"/>
            </p:cNvSpPr>
            <p:nvPr/>
          </p:nvSpPr>
          <p:spPr bwMode="auto">
            <a:xfrm flipH="1">
              <a:off x="3158" y="2887"/>
              <a:ext cx="200" cy="183"/>
            </a:xfrm>
            <a:prstGeom prst="line">
              <a:avLst/>
            </a:prstGeom>
            <a:noFill/>
            <a:ln w="25400">
              <a:solidFill>
                <a:srgbClr val="A9A9A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7" name="Line 139"/>
            <p:cNvSpPr>
              <a:spLocks noChangeShapeType="1"/>
            </p:cNvSpPr>
            <p:nvPr/>
          </p:nvSpPr>
          <p:spPr bwMode="auto">
            <a:xfrm flipH="1">
              <a:off x="3165" y="2887"/>
              <a:ext cx="200" cy="183"/>
            </a:xfrm>
            <a:prstGeom prst="line">
              <a:avLst/>
            </a:prstGeom>
            <a:noFill/>
            <a:ln w="25400">
              <a:solidFill>
                <a:srgbClr val="ACACA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8" name="Line 140"/>
            <p:cNvSpPr>
              <a:spLocks noChangeShapeType="1"/>
            </p:cNvSpPr>
            <p:nvPr/>
          </p:nvSpPr>
          <p:spPr bwMode="auto">
            <a:xfrm flipH="1">
              <a:off x="3182" y="2887"/>
              <a:ext cx="200" cy="183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29" name="Line 141"/>
            <p:cNvSpPr>
              <a:spLocks noChangeShapeType="1"/>
            </p:cNvSpPr>
            <p:nvPr/>
          </p:nvSpPr>
          <p:spPr bwMode="auto">
            <a:xfrm flipH="1">
              <a:off x="3189" y="2887"/>
              <a:ext cx="200" cy="183"/>
            </a:xfrm>
            <a:prstGeom prst="line">
              <a:avLst/>
            </a:prstGeom>
            <a:noFill/>
            <a:ln w="25400">
              <a:solidFill>
                <a:srgbClr val="B0B0B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0" name="Line 142"/>
            <p:cNvSpPr>
              <a:spLocks noChangeShapeType="1"/>
            </p:cNvSpPr>
            <p:nvPr/>
          </p:nvSpPr>
          <p:spPr bwMode="auto">
            <a:xfrm flipH="1">
              <a:off x="3205" y="2887"/>
              <a:ext cx="200" cy="183"/>
            </a:xfrm>
            <a:prstGeom prst="line">
              <a:avLst/>
            </a:prstGeom>
            <a:noFill/>
            <a:ln w="25400">
              <a:solidFill>
                <a:srgbClr val="B2B2B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1" name="Line 143"/>
            <p:cNvSpPr>
              <a:spLocks noChangeShapeType="1"/>
            </p:cNvSpPr>
            <p:nvPr/>
          </p:nvSpPr>
          <p:spPr bwMode="auto">
            <a:xfrm flipH="1">
              <a:off x="3213" y="2887"/>
              <a:ext cx="200" cy="183"/>
            </a:xfrm>
            <a:prstGeom prst="line">
              <a:avLst/>
            </a:prstGeom>
            <a:noFill/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2" name="Line 144"/>
            <p:cNvSpPr>
              <a:spLocks noChangeShapeType="1"/>
            </p:cNvSpPr>
            <p:nvPr/>
          </p:nvSpPr>
          <p:spPr bwMode="auto">
            <a:xfrm flipH="1">
              <a:off x="3221" y="2887"/>
              <a:ext cx="200" cy="183"/>
            </a:xfrm>
            <a:prstGeom prst="line">
              <a:avLst/>
            </a:prstGeom>
            <a:noFill/>
            <a:ln w="25400">
              <a:solidFill>
                <a:srgbClr val="B6B6B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3" name="Line 145"/>
            <p:cNvSpPr>
              <a:spLocks noChangeShapeType="1"/>
            </p:cNvSpPr>
            <p:nvPr/>
          </p:nvSpPr>
          <p:spPr bwMode="auto">
            <a:xfrm flipH="1">
              <a:off x="3236" y="2887"/>
              <a:ext cx="200" cy="183"/>
            </a:xfrm>
            <a:prstGeom prst="line">
              <a:avLst/>
            </a:prstGeom>
            <a:noFill/>
            <a:ln w="25400">
              <a:solidFill>
                <a:srgbClr val="B8B8B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4" name="Line 146"/>
            <p:cNvSpPr>
              <a:spLocks noChangeShapeType="1"/>
            </p:cNvSpPr>
            <p:nvPr/>
          </p:nvSpPr>
          <p:spPr bwMode="auto">
            <a:xfrm flipH="1">
              <a:off x="3244" y="2887"/>
              <a:ext cx="200" cy="183"/>
            </a:xfrm>
            <a:prstGeom prst="line">
              <a:avLst/>
            </a:prstGeom>
            <a:noFill/>
            <a:ln w="25400">
              <a:solidFill>
                <a:srgbClr val="BABAB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5" name="Line 147"/>
            <p:cNvSpPr>
              <a:spLocks noChangeShapeType="1"/>
            </p:cNvSpPr>
            <p:nvPr/>
          </p:nvSpPr>
          <p:spPr bwMode="auto">
            <a:xfrm flipH="1">
              <a:off x="3252" y="2887"/>
              <a:ext cx="200" cy="183"/>
            </a:xfrm>
            <a:prstGeom prst="line">
              <a:avLst/>
            </a:prstGeom>
            <a:noFill/>
            <a:ln w="25400">
              <a:solidFill>
                <a:srgbClr val="BCBCB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6" name="Line 148"/>
            <p:cNvSpPr>
              <a:spLocks noChangeShapeType="1"/>
            </p:cNvSpPr>
            <p:nvPr/>
          </p:nvSpPr>
          <p:spPr bwMode="auto">
            <a:xfrm flipH="1">
              <a:off x="3267" y="2887"/>
              <a:ext cx="200" cy="183"/>
            </a:xfrm>
            <a:prstGeom prst="line">
              <a:avLst/>
            </a:prstGeom>
            <a:noFill/>
            <a:ln w="25400">
              <a:solidFill>
                <a:srgbClr val="BEBEB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7" name="Line 149"/>
            <p:cNvSpPr>
              <a:spLocks noChangeShapeType="1"/>
            </p:cNvSpPr>
            <p:nvPr/>
          </p:nvSpPr>
          <p:spPr bwMode="auto">
            <a:xfrm flipH="1">
              <a:off x="3282" y="2887"/>
              <a:ext cx="200" cy="1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8" name="Line 150"/>
            <p:cNvSpPr>
              <a:spLocks noChangeShapeType="1"/>
            </p:cNvSpPr>
            <p:nvPr/>
          </p:nvSpPr>
          <p:spPr bwMode="auto">
            <a:xfrm flipH="1">
              <a:off x="3290" y="2887"/>
              <a:ext cx="200" cy="183"/>
            </a:xfrm>
            <a:prstGeom prst="line">
              <a:avLst/>
            </a:prstGeom>
            <a:noFill/>
            <a:ln w="25400">
              <a:solidFill>
                <a:srgbClr val="C2C2C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39" name="Line 151"/>
            <p:cNvSpPr>
              <a:spLocks noChangeShapeType="1"/>
            </p:cNvSpPr>
            <p:nvPr/>
          </p:nvSpPr>
          <p:spPr bwMode="auto">
            <a:xfrm flipH="1">
              <a:off x="3298" y="2887"/>
              <a:ext cx="200" cy="183"/>
            </a:xfrm>
            <a:prstGeom prst="line">
              <a:avLst/>
            </a:prstGeom>
            <a:noFill/>
            <a:ln w="25400">
              <a:solidFill>
                <a:srgbClr val="C4C4C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0" name="Line 152"/>
            <p:cNvSpPr>
              <a:spLocks noChangeShapeType="1"/>
            </p:cNvSpPr>
            <p:nvPr/>
          </p:nvSpPr>
          <p:spPr bwMode="auto">
            <a:xfrm flipH="1">
              <a:off x="3314" y="2887"/>
              <a:ext cx="200" cy="183"/>
            </a:xfrm>
            <a:prstGeom prst="line">
              <a:avLst/>
            </a:prstGeom>
            <a:noFill/>
            <a:ln w="25400">
              <a:solidFill>
                <a:srgbClr val="C6C6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1" name="Line 153"/>
            <p:cNvSpPr>
              <a:spLocks noChangeShapeType="1"/>
            </p:cNvSpPr>
            <p:nvPr/>
          </p:nvSpPr>
          <p:spPr bwMode="auto">
            <a:xfrm flipH="1">
              <a:off x="3321" y="2887"/>
              <a:ext cx="200" cy="183"/>
            </a:xfrm>
            <a:prstGeom prst="line">
              <a:avLst/>
            </a:prstGeom>
            <a:noFill/>
            <a:ln w="25400">
              <a:solidFill>
                <a:srgbClr val="C8C8C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2" name="Line 154"/>
            <p:cNvSpPr>
              <a:spLocks noChangeShapeType="1"/>
            </p:cNvSpPr>
            <p:nvPr/>
          </p:nvSpPr>
          <p:spPr bwMode="auto">
            <a:xfrm flipH="1">
              <a:off x="3329" y="2887"/>
              <a:ext cx="200" cy="183"/>
            </a:xfrm>
            <a:prstGeom prst="line">
              <a:avLst/>
            </a:prstGeom>
            <a:noFill/>
            <a:ln w="25400">
              <a:solidFill>
                <a:srgbClr val="CACA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3" name="Line 155"/>
            <p:cNvSpPr>
              <a:spLocks noChangeShapeType="1"/>
            </p:cNvSpPr>
            <p:nvPr/>
          </p:nvSpPr>
          <p:spPr bwMode="auto">
            <a:xfrm flipH="1">
              <a:off x="3345" y="2887"/>
              <a:ext cx="200" cy="183"/>
            </a:xfrm>
            <a:prstGeom prst="line">
              <a:avLst/>
            </a:prstGeom>
            <a:noFill/>
            <a:ln w="25400">
              <a:solidFill>
                <a:srgbClr val="CCCC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4" name="Line 156"/>
            <p:cNvSpPr>
              <a:spLocks noChangeShapeType="1"/>
            </p:cNvSpPr>
            <p:nvPr/>
          </p:nvSpPr>
          <p:spPr bwMode="auto">
            <a:xfrm flipH="1">
              <a:off x="3360" y="2887"/>
              <a:ext cx="200" cy="183"/>
            </a:xfrm>
            <a:prstGeom prst="line">
              <a:avLst/>
            </a:prstGeom>
            <a:noFill/>
            <a:ln w="25400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5" name="Line 157"/>
            <p:cNvSpPr>
              <a:spLocks noChangeShapeType="1"/>
            </p:cNvSpPr>
            <p:nvPr/>
          </p:nvSpPr>
          <p:spPr bwMode="auto">
            <a:xfrm flipH="1">
              <a:off x="3368" y="2887"/>
              <a:ext cx="200" cy="183"/>
            </a:xfrm>
            <a:prstGeom prst="line">
              <a:avLst/>
            </a:prstGeom>
            <a:noFill/>
            <a:ln w="25400">
              <a:solidFill>
                <a:srgbClr val="D0D0D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6" name="Line 158"/>
            <p:cNvSpPr>
              <a:spLocks noChangeShapeType="1"/>
            </p:cNvSpPr>
            <p:nvPr/>
          </p:nvSpPr>
          <p:spPr bwMode="auto">
            <a:xfrm flipH="1">
              <a:off x="3376" y="2887"/>
              <a:ext cx="200" cy="183"/>
            </a:xfrm>
            <a:prstGeom prst="line">
              <a:avLst/>
            </a:prstGeom>
            <a:noFill/>
            <a:ln w="25400">
              <a:solidFill>
                <a:srgbClr val="D2D2D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7" name="Line 159"/>
            <p:cNvSpPr>
              <a:spLocks noChangeShapeType="1"/>
            </p:cNvSpPr>
            <p:nvPr/>
          </p:nvSpPr>
          <p:spPr bwMode="auto">
            <a:xfrm flipH="1">
              <a:off x="3391" y="2887"/>
              <a:ext cx="200" cy="183"/>
            </a:xfrm>
            <a:prstGeom prst="line">
              <a:avLst/>
            </a:prstGeom>
            <a:noFill/>
            <a:ln w="25400">
              <a:solidFill>
                <a:srgbClr val="D4D4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8" name="Line 160"/>
            <p:cNvSpPr>
              <a:spLocks noChangeShapeType="1"/>
            </p:cNvSpPr>
            <p:nvPr/>
          </p:nvSpPr>
          <p:spPr bwMode="auto">
            <a:xfrm flipH="1">
              <a:off x="3399" y="2887"/>
              <a:ext cx="200" cy="183"/>
            </a:xfrm>
            <a:prstGeom prst="line">
              <a:avLst/>
            </a:prstGeom>
            <a:noFill/>
            <a:ln w="25400">
              <a:solidFill>
                <a:srgbClr val="D7D7D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49" name="Line 161"/>
            <p:cNvSpPr>
              <a:spLocks noChangeShapeType="1"/>
            </p:cNvSpPr>
            <p:nvPr/>
          </p:nvSpPr>
          <p:spPr bwMode="auto">
            <a:xfrm flipH="1">
              <a:off x="3406" y="2887"/>
              <a:ext cx="200" cy="183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0" name="Line 162"/>
            <p:cNvSpPr>
              <a:spLocks noChangeShapeType="1"/>
            </p:cNvSpPr>
            <p:nvPr/>
          </p:nvSpPr>
          <p:spPr bwMode="auto">
            <a:xfrm flipH="1">
              <a:off x="3422" y="2902"/>
              <a:ext cx="184" cy="168"/>
            </a:xfrm>
            <a:prstGeom prst="line">
              <a:avLst/>
            </a:prstGeom>
            <a:noFill/>
            <a:ln w="25400">
              <a:solidFill>
                <a:srgbClr val="DBDBD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1" name="Line 163"/>
            <p:cNvSpPr>
              <a:spLocks noChangeShapeType="1"/>
            </p:cNvSpPr>
            <p:nvPr/>
          </p:nvSpPr>
          <p:spPr bwMode="auto">
            <a:xfrm flipH="1">
              <a:off x="3436" y="2915"/>
              <a:ext cx="170" cy="155"/>
            </a:xfrm>
            <a:prstGeom prst="line">
              <a:avLst/>
            </a:prstGeom>
            <a:noFill/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2" name="Line 164"/>
            <p:cNvSpPr>
              <a:spLocks noChangeShapeType="1"/>
            </p:cNvSpPr>
            <p:nvPr/>
          </p:nvSpPr>
          <p:spPr bwMode="auto">
            <a:xfrm flipH="1">
              <a:off x="3436" y="2915"/>
              <a:ext cx="170" cy="155"/>
            </a:xfrm>
            <a:prstGeom prst="line">
              <a:avLst/>
            </a:prstGeom>
            <a:noFill/>
            <a:ln w="25400">
              <a:solidFill>
                <a:srgbClr val="DFDFD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3" name="Line 165"/>
            <p:cNvSpPr>
              <a:spLocks noChangeShapeType="1"/>
            </p:cNvSpPr>
            <p:nvPr/>
          </p:nvSpPr>
          <p:spPr bwMode="auto">
            <a:xfrm flipH="1">
              <a:off x="3453" y="2930"/>
              <a:ext cx="153" cy="140"/>
            </a:xfrm>
            <a:prstGeom prst="line">
              <a:avLst/>
            </a:prstGeom>
            <a:noFill/>
            <a:ln w="25400">
              <a:solidFill>
                <a:srgbClr val="E1E1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4" name="Line 166"/>
            <p:cNvSpPr>
              <a:spLocks noChangeShapeType="1"/>
            </p:cNvSpPr>
            <p:nvPr/>
          </p:nvSpPr>
          <p:spPr bwMode="auto">
            <a:xfrm flipH="1">
              <a:off x="3468" y="2944"/>
              <a:ext cx="138" cy="126"/>
            </a:xfrm>
            <a:prstGeom prst="line">
              <a:avLst/>
            </a:prstGeom>
            <a:noFill/>
            <a:ln w="25400">
              <a:solidFill>
                <a:srgbClr val="E3E3E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5" name="Line 167"/>
            <p:cNvSpPr>
              <a:spLocks noChangeShapeType="1"/>
            </p:cNvSpPr>
            <p:nvPr/>
          </p:nvSpPr>
          <p:spPr bwMode="auto">
            <a:xfrm flipH="1">
              <a:off x="3476" y="2951"/>
              <a:ext cx="130" cy="119"/>
            </a:xfrm>
            <a:prstGeom prst="line">
              <a:avLst/>
            </a:prstGeom>
            <a:noFill/>
            <a:ln w="25400">
              <a:solidFill>
                <a:srgbClr val="E5E5E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6" name="Line 168"/>
            <p:cNvSpPr>
              <a:spLocks noChangeShapeType="1"/>
            </p:cNvSpPr>
            <p:nvPr/>
          </p:nvSpPr>
          <p:spPr bwMode="auto">
            <a:xfrm flipH="1">
              <a:off x="3484" y="2958"/>
              <a:ext cx="122" cy="112"/>
            </a:xfrm>
            <a:prstGeom prst="line">
              <a:avLst/>
            </a:prstGeom>
            <a:noFill/>
            <a:ln w="25400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7" name="Line 169"/>
            <p:cNvSpPr>
              <a:spLocks noChangeShapeType="1"/>
            </p:cNvSpPr>
            <p:nvPr/>
          </p:nvSpPr>
          <p:spPr bwMode="auto">
            <a:xfrm flipH="1">
              <a:off x="3499" y="2972"/>
              <a:ext cx="107" cy="98"/>
            </a:xfrm>
            <a:prstGeom prst="line">
              <a:avLst/>
            </a:prstGeom>
            <a:noFill/>
            <a:ln w="25400">
              <a:solidFill>
                <a:srgbClr val="E9E9E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8" name="Line 170"/>
            <p:cNvSpPr>
              <a:spLocks noChangeShapeType="1"/>
            </p:cNvSpPr>
            <p:nvPr/>
          </p:nvSpPr>
          <p:spPr bwMode="auto">
            <a:xfrm flipH="1">
              <a:off x="3514" y="2986"/>
              <a:ext cx="92" cy="84"/>
            </a:xfrm>
            <a:prstGeom prst="line">
              <a:avLst/>
            </a:prstGeom>
            <a:noFill/>
            <a:ln w="25400">
              <a:solidFill>
                <a:srgbClr val="EBEBE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59" name="Line 171"/>
            <p:cNvSpPr>
              <a:spLocks noChangeShapeType="1"/>
            </p:cNvSpPr>
            <p:nvPr/>
          </p:nvSpPr>
          <p:spPr bwMode="auto">
            <a:xfrm flipH="1">
              <a:off x="3514" y="2986"/>
              <a:ext cx="92" cy="84"/>
            </a:xfrm>
            <a:prstGeom prst="line">
              <a:avLst/>
            </a:prstGeom>
            <a:noFill/>
            <a:ln w="25400">
              <a:solidFill>
                <a:srgbClr val="EDEDE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0" name="Line 172"/>
            <p:cNvSpPr>
              <a:spLocks noChangeShapeType="1"/>
            </p:cNvSpPr>
            <p:nvPr/>
          </p:nvSpPr>
          <p:spPr bwMode="auto">
            <a:xfrm flipH="1">
              <a:off x="3530" y="3000"/>
              <a:ext cx="76" cy="70"/>
            </a:xfrm>
            <a:prstGeom prst="line">
              <a:avLst/>
            </a:prstGeom>
            <a:noFill/>
            <a:ln w="25400">
              <a:solidFill>
                <a:srgbClr val="EFEFE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1" name="Line 173"/>
            <p:cNvSpPr>
              <a:spLocks noChangeShapeType="1"/>
            </p:cNvSpPr>
            <p:nvPr/>
          </p:nvSpPr>
          <p:spPr bwMode="auto">
            <a:xfrm flipH="1">
              <a:off x="3545" y="3014"/>
              <a:ext cx="61" cy="56"/>
            </a:xfrm>
            <a:prstGeom prst="line">
              <a:avLst/>
            </a:prstGeom>
            <a:noFill/>
            <a:ln w="25400">
              <a:solidFill>
                <a:srgbClr val="F1F1F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2" name="Line 174"/>
            <p:cNvSpPr>
              <a:spLocks noChangeShapeType="1"/>
            </p:cNvSpPr>
            <p:nvPr/>
          </p:nvSpPr>
          <p:spPr bwMode="auto">
            <a:xfrm flipH="1">
              <a:off x="3553" y="3021"/>
              <a:ext cx="53" cy="49"/>
            </a:xfrm>
            <a:prstGeom prst="line">
              <a:avLst/>
            </a:prstGeom>
            <a:noFill/>
            <a:ln w="25400">
              <a:solidFill>
                <a:srgbClr val="F3F3F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3" name="Line 175"/>
            <p:cNvSpPr>
              <a:spLocks noChangeShapeType="1"/>
            </p:cNvSpPr>
            <p:nvPr/>
          </p:nvSpPr>
          <p:spPr bwMode="auto">
            <a:xfrm flipH="1">
              <a:off x="3560" y="3028"/>
              <a:ext cx="46" cy="42"/>
            </a:xfrm>
            <a:prstGeom prst="line">
              <a:avLst/>
            </a:prstGeom>
            <a:noFill/>
            <a:ln w="25400">
              <a:solidFill>
                <a:srgbClr val="F5F5F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4" name="Line 176"/>
            <p:cNvSpPr>
              <a:spLocks noChangeShapeType="1"/>
            </p:cNvSpPr>
            <p:nvPr/>
          </p:nvSpPr>
          <p:spPr bwMode="auto">
            <a:xfrm flipH="1">
              <a:off x="3577" y="3043"/>
              <a:ext cx="29" cy="27"/>
            </a:xfrm>
            <a:prstGeom prst="line">
              <a:avLst/>
            </a:prstGeom>
            <a:noFill/>
            <a:ln w="25400">
              <a:solidFill>
                <a:srgbClr val="F7F7F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5" name="Line 177"/>
            <p:cNvSpPr>
              <a:spLocks noChangeShapeType="1"/>
            </p:cNvSpPr>
            <p:nvPr/>
          </p:nvSpPr>
          <p:spPr bwMode="auto">
            <a:xfrm flipH="1">
              <a:off x="3591" y="3056"/>
              <a:ext cx="15" cy="14"/>
            </a:xfrm>
            <a:prstGeom prst="line">
              <a:avLst/>
            </a:prstGeom>
            <a:noFill/>
            <a:ln w="25400">
              <a:solidFill>
                <a:srgbClr val="F9F9F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6" name="Line 178"/>
            <p:cNvSpPr>
              <a:spLocks noChangeShapeType="1"/>
            </p:cNvSpPr>
            <p:nvPr/>
          </p:nvSpPr>
          <p:spPr bwMode="auto">
            <a:xfrm flipH="1">
              <a:off x="3591" y="3056"/>
              <a:ext cx="15" cy="14"/>
            </a:xfrm>
            <a:prstGeom prst="line">
              <a:avLst/>
            </a:prstGeom>
            <a:noFill/>
            <a:ln w="25400">
              <a:solidFill>
                <a:srgbClr val="FBFBF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7" name="Rectangle 179"/>
            <p:cNvSpPr>
              <a:spLocks noChangeArrowheads="1"/>
            </p:cNvSpPr>
            <p:nvPr/>
          </p:nvSpPr>
          <p:spPr bwMode="auto">
            <a:xfrm>
              <a:off x="2494" y="2891"/>
              <a:ext cx="1108" cy="1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8" name="Line 180"/>
            <p:cNvSpPr>
              <a:spLocks noChangeShapeType="1"/>
            </p:cNvSpPr>
            <p:nvPr/>
          </p:nvSpPr>
          <p:spPr bwMode="auto">
            <a:xfrm>
              <a:off x="2623" y="3063"/>
              <a:ext cx="15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69" name="Line 181"/>
            <p:cNvSpPr>
              <a:spLocks noChangeShapeType="1"/>
            </p:cNvSpPr>
            <p:nvPr/>
          </p:nvSpPr>
          <p:spPr bwMode="auto">
            <a:xfrm>
              <a:off x="2639" y="3077"/>
              <a:ext cx="15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0" name="Line 182"/>
            <p:cNvSpPr>
              <a:spLocks noChangeShapeType="1"/>
            </p:cNvSpPr>
            <p:nvPr/>
          </p:nvSpPr>
          <p:spPr bwMode="auto">
            <a:xfrm>
              <a:off x="2655" y="3091"/>
              <a:ext cx="22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1" name="Line 183"/>
            <p:cNvSpPr>
              <a:spLocks noChangeShapeType="1"/>
            </p:cNvSpPr>
            <p:nvPr/>
          </p:nvSpPr>
          <p:spPr bwMode="auto">
            <a:xfrm>
              <a:off x="2678" y="3105"/>
              <a:ext cx="23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2" name="Line 184"/>
            <p:cNvSpPr>
              <a:spLocks noChangeShapeType="1"/>
            </p:cNvSpPr>
            <p:nvPr/>
          </p:nvSpPr>
          <p:spPr bwMode="auto">
            <a:xfrm>
              <a:off x="2701" y="3119"/>
              <a:ext cx="23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3" name="Line 185"/>
            <p:cNvSpPr>
              <a:spLocks noChangeShapeType="1"/>
            </p:cNvSpPr>
            <p:nvPr/>
          </p:nvSpPr>
          <p:spPr bwMode="auto">
            <a:xfrm>
              <a:off x="2727" y="3133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4" name="Line 186"/>
            <p:cNvSpPr>
              <a:spLocks noChangeShapeType="1"/>
            </p:cNvSpPr>
            <p:nvPr/>
          </p:nvSpPr>
          <p:spPr bwMode="auto">
            <a:xfrm>
              <a:off x="2748" y="3140"/>
              <a:ext cx="15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5" name="Line 187"/>
            <p:cNvSpPr>
              <a:spLocks noChangeShapeType="1"/>
            </p:cNvSpPr>
            <p:nvPr/>
          </p:nvSpPr>
          <p:spPr bwMode="auto">
            <a:xfrm>
              <a:off x="2767" y="3147"/>
              <a:ext cx="28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6" name="Line 188"/>
            <p:cNvSpPr>
              <a:spLocks noChangeShapeType="1"/>
            </p:cNvSpPr>
            <p:nvPr/>
          </p:nvSpPr>
          <p:spPr bwMode="auto">
            <a:xfrm>
              <a:off x="2795" y="3154"/>
              <a:ext cx="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7" name="Line 189"/>
            <p:cNvSpPr>
              <a:spLocks noChangeShapeType="1"/>
            </p:cNvSpPr>
            <p:nvPr/>
          </p:nvSpPr>
          <p:spPr bwMode="auto">
            <a:xfrm>
              <a:off x="2802" y="3154"/>
              <a:ext cx="47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8" name="Line 190"/>
            <p:cNvSpPr>
              <a:spLocks noChangeShapeType="1"/>
            </p:cNvSpPr>
            <p:nvPr/>
          </p:nvSpPr>
          <p:spPr bwMode="auto">
            <a:xfrm>
              <a:off x="2849" y="3161"/>
              <a:ext cx="94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79" name="Line 191"/>
            <p:cNvSpPr>
              <a:spLocks noChangeShapeType="1"/>
            </p:cNvSpPr>
            <p:nvPr/>
          </p:nvSpPr>
          <p:spPr bwMode="auto">
            <a:xfrm>
              <a:off x="2943" y="3168"/>
              <a:ext cx="4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0" name="Line 192"/>
            <p:cNvSpPr>
              <a:spLocks noChangeShapeType="1"/>
            </p:cNvSpPr>
            <p:nvPr/>
          </p:nvSpPr>
          <p:spPr bwMode="auto">
            <a:xfrm>
              <a:off x="2990" y="3168"/>
              <a:ext cx="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1" name="Line 193"/>
            <p:cNvSpPr>
              <a:spLocks noChangeShapeType="1"/>
            </p:cNvSpPr>
            <p:nvPr/>
          </p:nvSpPr>
          <p:spPr bwMode="auto">
            <a:xfrm>
              <a:off x="2997" y="3168"/>
              <a:ext cx="24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2" name="Line 194"/>
            <p:cNvSpPr>
              <a:spLocks noChangeShapeType="1"/>
            </p:cNvSpPr>
            <p:nvPr/>
          </p:nvSpPr>
          <p:spPr bwMode="auto">
            <a:xfrm>
              <a:off x="3021" y="3168"/>
              <a:ext cx="16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3" name="Line 195"/>
            <p:cNvSpPr>
              <a:spLocks noChangeShapeType="1"/>
            </p:cNvSpPr>
            <p:nvPr/>
          </p:nvSpPr>
          <p:spPr bwMode="auto">
            <a:xfrm>
              <a:off x="3037" y="3175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4" name="Line 196"/>
            <p:cNvSpPr>
              <a:spLocks noChangeShapeType="1"/>
            </p:cNvSpPr>
            <p:nvPr/>
          </p:nvSpPr>
          <p:spPr bwMode="auto">
            <a:xfrm>
              <a:off x="3037" y="3175"/>
              <a:ext cx="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5" name="Line 197"/>
            <p:cNvSpPr>
              <a:spLocks noChangeShapeType="1"/>
            </p:cNvSpPr>
            <p:nvPr/>
          </p:nvSpPr>
          <p:spPr bwMode="auto">
            <a:xfrm>
              <a:off x="3044" y="3175"/>
              <a:ext cx="1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6" name="Line 198"/>
            <p:cNvSpPr>
              <a:spLocks noChangeShapeType="1"/>
            </p:cNvSpPr>
            <p:nvPr/>
          </p:nvSpPr>
          <p:spPr bwMode="auto">
            <a:xfrm flipH="1">
              <a:off x="3029" y="3182"/>
              <a:ext cx="15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7" name="Line 199"/>
            <p:cNvSpPr>
              <a:spLocks noChangeShapeType="1"/>
            </p:cNvSpPr>
            <p:nvPr/>
          </p:nvSpPr>
          <p:spPr bwMode="auto">
            <a:xfrm flipH="1">
              <a:off x="3013" y="3189"/>
              <a:ext cx="14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8" name="Line 200"/>
            <p:cNvSpPr>
              <a:spLocks noChangeShapeType="1"/>
            </p:cNvSpPr>
            <p:nvPr/>
          </p:nvSpPr>
          <p:spPr bwMode="auto">
            <a:xfrm flipH="1">
              <a:off x="3005" y="3196"/>
              <a:ext cx="8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89" name="Line 201"/>
            <p:cNvSpPr>
              <a:spLocks noChangeShapeType="1"/>
            </p:cNvSpPr>
            <p:nvPr/>
          </p:nvSpPr>
          <p:spPr bwMode="auto">
            <a:xfrm flipH="1">
              <a:off x="2982" y="3196"/>
              <a:ext cx="23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0" name="Line 202"/>
            <p:cNvSpPr>
              <a:spLocks noChangeShapeType="1"/>
            </p:cNvSpPr>
            <p:nvPr/>
          </p:nvSpPr>
          <p:spPr bwMode="auto">
            <a:xfrm flipH="1">
              <a:off x="2943" y="3203"/>
              <a:ext cx="39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1" name="Line 203"/>
            <p:cNvSpPr>
              <a:spLocks noChangeShapeType="1"/>
            </p:cNvSpPr>
            <p:nvPr/>
          </p:nvSpPr>
          <p:spPr bwMode="auto">
            <a:xfrm flipH="1">
              <a:off x="2904" y="3210"/>
              <a:ext cx="39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2" name="Line 204"/>
            <p:cNvSpPr>
              <a:spLocks noChangeShapeType="1"/>
            </p:cNvSpPr>
            <p:nvPr/>
          </p:nvSpPr>
          <p:spPr bwMode="auto">
            <a:xfrm flipH="1">
              <a:off x="2865" y="3218"/>
              <a:ext cx="39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3" name="Line 205"/>
            <p:cNvSpPr>
              <a:spLocks noChangeShapeType="1"/>
            </p:cNvSpPr>
            <p:nvPr/>
          </p:nvSpPr>
          <p:spPr bwMode="auto">
            <a:xfrm flipH="1">
              <a:off x="2841" y="3218"/>
              <a:ext cx="24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4" name="Line 206"/>
            <p:cNvSpPr>
              <a:spLocks noChangeShapeType="1"/>
            </p:cNvSpPr>
            <p:nvPr/>
          </p:nvSpPr>
          <p:spPr bwMode="auto">
            <a:xfrm flipH="1">
              <a:off x="2826" y="3218"/>
              <a:ext cx="15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5" name="Line 207"/>
            <p:cNvSpPr>
              <a:spLocks noChangeShapeType="1"/>
            </p:cNvSpPr>
            <p:nvPr/>
          </p:nvSpPr>
          <p:spPr bwMode="auto">
            <a:xfrm flipH="1">
              <a:off x="2779" y="3218"/>
              <a:ext cx="4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6" name="Line 208"/>
            <p:cNvSpPr>
              <a:spLocks noChangeShapeType="1"/>
            </p:cNvSpPr>
            <p:nvPr/>
          </p:nvSpPr>
          <p:spPr bwMode="auto">
            <a:xfrm flipH="1">
              <a:off x="2755" y="3225"/>
              <a:ext cx="24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7" name="Line 209"/>
            <p:cNvSpPr>
              <a:spLocks noChangeShapeType="1"/>
            </p:cNvSpPr>
            <p:nvPr/>
          </p:nvSpPr>
          <p:spPr bwMode="auto">
            <a:xfrm flipH="1">
              <a:off x="2716" y="3225"/>
              <a:ext cx="39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8" name="Line 210"/>
            <p:cNvSpPr>
              <a:spLocks noChangeShapeType="1"/>
            </p:cNvSpPr>
            <p:nvPr/>
          </p:nvSpPr>
          <p:spPr bwMode="auto">
            <a:xfrm flipH="1">
              <a:off x="2709" y="3232"/>
              <a:ext cx="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99" name="Line 211"/>
            <p:cNvSpPr>
              <a:spLocks noChangeShapeType="1"/>
            </p:cNvSpPr>
            <p:nvPr/>
          </p:nvSpPr>
          <p:spPr bwMode="auto">
            <a:xfrm flipH="1">
              <a:off x="2701" y="3232"/>
              <a:ext cx="8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0" name="Line 212"/>
            <p:cNvSpPr>
              <a:spLocks noChangeShapeType="1"/>
            </p:cNvSpPr>
            <p:nvPr/>
          </p:nvSpPr>
          <p:spPr bwMode="auto">
            <a:xfrm flipH="1">
              <a:off x="2685" y="3232"/>
              <a:ext cx="14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1" name="Line 213"/>
            <p:cNvSpPr>
              <a:spLocks noChangeShapeType="1"/>
            </p:cNvSpPr>
            <p:nvPr/>
          </p:nvSpPr>
          <p:spPr bwMode="auto">
            <a:xfrm>
              <a:off x="2685" y="3239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2" name="Line 214"/>
            <p:cNvSpPr>
              <a:spLocks noChangeShapeType="1"/>
            </p:cNvSpPr>
            <p:nvPr/>
          </p:nvSpPr>
          <p:spPr bwMode="auto">
            <a:xfrm>
              <a:off x="2685" y="3239"/>
              <a:ext cx="1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3" name="Line 215"/>
            <p:cNvSpPr>
              <a:spLocks noChangeShapeType="1"/>
            </p:cNvSpPr>
            <p:nvPr/>
          </p:nvSpPr>
          <p:spPr bwMode="auto">
            <a:xfrm>
              <a:off x="2685" y="3246"/>
              <a:ext cx="8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4" name="Line 216"/>
            <p:cNvSpPr>
              <a:spLocks noChangeShapeType="1"/>
            </p:cNvSpPr>
            <p:nvPr/>
          </p:nvSpPr>
          <p:spPr bwMode="auto">
            <a:xfrm>
              <a:off x="2693" y="3253"/>
              <a:ext cx="16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5" name="Line 217"/>
            <p:cNvSpPr>
              <a:spLocks noChangeShapeType="1"/>
            </p:cNvSpPr>
            <p:nvPr/>
          </p:nvSpPr>
          <p:spPr bwMode="auto">
            <a:xfrm>
              <a:off x="2709" y="3260"/>
              <a:ext cx="39" cy="14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6" name="Line 218"/>
            <p:cNvSpPr>
              <a:spLocks noChangeShapeType="1"/>
            </p:cNvSpPr>
            <p:nvPr/>
          </p:nvSpPr>
          <p:spPr bwMode="auto">
            <a:xfrm>
              <a:off x="2748" y="3274"/>
              <a:ext cx="15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7" name="Line 219"/>
            <p:cNvSpPr>
              <a:spLocks noChangeShapeType="1"/>
            </p:cNvSpPr>
            <p:nvPr/>
          </p:nvSpPr>
          <p:spPr bwMode="auto">
            <a:xfrm>
              <a:off x="2763" y="3274"/>
              <a:ext cx="8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8" name="Line 220"/>
            <p:cNvSpPr>
              <a:spLocks noChangeShapeType="1"/>
            </p:cNvSpPr>
            <p:nvPr/>
          </p:nvSpPr>
          <p:spPr bwMode="auto">
            <a:xfrm>
              <a:off x="2775" y="3274"/>
              <a:ext cx="2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09" name="Line 221"/>
            <p:cNvSpPr>
              <a:spLocks noChangeShapeType="1"/>
            </p:cNvSpPr>
            <p:nvPr/>
          </p:nvSpPr>
          <p:spPr bwMode="auto">
            <a:xfrm>
              <a:off x="2802" y="3281"/>
              <a:ext cx="39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0" name="Line 222"/>
            <p:cNvSpPr>
              <a:spLocks noChangeShapeType="1"/>
            </p:cNvSpPr>
            <p:nvPr/>
          </p:nvSpPr>
          <p:spPr bwMode="auto">
            <a:xfrm>
              <a:off x="2844" y="3288"/>
              <a:ext cx="44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1" name="Line 223"/>
            <p:cNvSpPr>
              <a:spLocks noChangeShapeType="1"/>
            </p:cNvSpPr>
            <p:nvPr/>
          </p:nvSpPr>
          <p:spPr bwMode="auto">
            <a:xfrm>
              <a:off x="2891" y="3302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2" name="Line 224"/>
            <p:cNvSpPr>
              <a:spLocks noChangeShapeType="1"/>
            </p:cNvSpPr>
            <p:nvPr/>
          </p:nvSpPr>
          <p:spPr bwMode="auto">
            <a:xfrm>
              <a:off x="2912" y="3309"/>
              <a:ext cx="15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3" name="Line 225"/>
            <p:cNvSpPr>
              <a:spLocks noChangeShapeType="1"/>
            </p:cNvSpPr>
            <p:nvPr/>
          </p:nvSpPr>
          <p:spPr bwMode="auto">
            <a:xfrm>
              <a:off x="2930" y="3316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4" name="Line 226"/>
            <p:cNvSpPr>
              <a:spLocks noChangeShapeType="1"/>
            </p:cNvSpPr>
            <p:nvPr/>
          </p:nvSpPr>
          <p:spPr bwMode="auto">
            <a:xfrm>
              <a:off x="2951" y="3323"/>
              <a:ext cx="7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5" name="Line 227"/>
            <p:cNvSpPr>
              <a:spLocks noChangeShapeType="1"/>
            </p:cNvSpPr>
            <p:nvPr/>
          </p:nvSpPr>
          <p:spPr bwMode="auto">
            <a:xfrm>
              <a:off x="2961" y="3323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6" name="Line 228"/>
            <p:cNvSpPr>
              <a:spLocks noChangeShapeType="1"/>
            </p:cNvSpPr>
            <p:nvPr/>
          </p:nvSpPr>
          <p:spPr bwMode="auto">
            <a:xfrm>
              <a:off x="2982" y="3330"/>
              <a:ext cx="15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7" name="Line 229"/>
            <p:cNvSpPr>
              <a:spLocks noChangeShapeType="1"/>
            </p:cNvSpPr>
            <p:nvPr/>
          </p:nvSpPr>
          <p:spPr bwMode="auto">
            <a:xfrm>
              <a:off x="2997" y="3330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8" name="Line 230"/>
            <p:cNvSpPr>
              <a:spLocks noChangeShapeType="1"/>
            </p:cNvSpPr>
            <p:nvPr/>
          </p:nvSpPr>
          <p:spPr bwMode="auto">
            <a:xfrm flipV="1">
              <a:off x="2999" y="3324"/>
              <a:ext cx="14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19" name="Line 231"/>
            <p:cNvSpPr>
              <a:spLocks noChangeShapeType="1"/>
            </p:cNvSpPr>
            <p:nvPr/>
          </p:nvSpPr>
          <p:spPr bwMode="auto">
            <a:xfrm>
              <a:off x="3013" y="3323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0" name="Line 232"/>
            <p:cNvSpPr>
              <a:spLocks noChangeShapeType="1"/>
            </p:cNvSpPr>
            <p:nvPr/>
          </p:nvSpPr>
          <p:spPr bwMode="auto">
            <a:xfrm flipV="1">
              <a:off x="3013" y="3316"/>
              <a:ext cx="1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1" name="Line 233"/>
            <p:cNvSpPr>
              <a:spLocks noChangeShapeType="1"/>
            </p:cNvSpPr>
            <p:nvPr/>
          </p:nvSpPr>
          <p:spPr bwMode="auto">
            <a:xfrm>
              <a:off x="3013" y="3316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2" name="Line 234"/>
            <p:cNvSpPr>
              <a:spLocks noChangeShapeType="1"/>
            </p:cNvSpPr>
            <p:nvPr/>
          </p:nvSpPr>
          <p:spPr bwMode="auto">
            <a:xfrm flipV="1">
              <a:off x="3013" y="3302"/>
              <a:ext cx="1" cy="14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3" name="Line 235"/>
            <p:cNvSpPr>
              <a:spLocks noChangeShapeType="1"/>
            </p:cNvSpPr>
            <p:nvPr/>
          </p:nvSpPr>
          <p:spPr bwMode="auto">
            <a:xfrm>
              <a:off x="3013" y="3302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4" name="Line 236"/>
            <p:cNvSpPr>
              <a:spLocks noChangeShapeType="1"/>
            </p:cNvSpPr>
            <p:nvPr/>
          </p:nvSpPr>
          <p:spPr bwMode="auto">
            <a:xfrm flipH="1" flipV="1">
              <a:off x="3005" y="3288"/>
              <a:ext cx="8" cy="14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5" name="Line 237"/>
            <p:cNvSpPr>
              <a:spLocks noChangeShapeType="1"/>
            </p:cNvSpPr>
            <p:nvPr/>
          </p:nvSpPr>
          <p:spPr bwMode="auto">
            <a:xfrm>
              <a:off x="3005" y="3288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6" name="Line 238"/>
            <p:cNvSpPr>
              <a:spLocks noChangeShapeType="1"/>
            </p:cNvSpPr>
            <p:nvPr/>
          </p:nvSpPr>
          <p:spPr bwMode="auto">
            <a:xfrm flipH="1" flipV="1">
              <a:off x="2997" y="3281"/>
              <a:ext cx="8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7" name="Line 239"/>
            <p:cNvSpPr>
              <a:spLocks noChangeShapeType="1"/>
            </p:cNvSpPr>
            <p:nvPr/>
          </p:nvSpPr>
          <p:spPr bwMode="auto">
            <a:xfrm flipH="1" flipV="1">
              <a:off x="2974" y="3275"/>
              <a:ext cx="23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8" name="Line 240"/>
            <p:cNvSpPr>
              <a:spLocks noChangeShapeType="1"/>
            </p:cNvSpPr>
            <p:nvPr/>
          </p:nvSpPr>
          <p:spPr bwMode="auto">
            <a:xfrm flipH="1" flipV="1">
              <a:off x="2966" y="3267"/>
              <a:ext cx="8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29" name="Line 241"/>
            <p:cNvSpPr>
              <a:spLocks noChangeShapeType="1"/>
            </p:cNvSpPr>
            <p:nvPr/>
          </p:nvSpPr>
          <p:spPr bwMode="auto">
            <a:xfrm flipH="1">
              <a:off x="2958" y="3267"/>
              <a:ext cx="8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0" name="Line 242"/>
            <p:cNvSpPr>
              <a:spLocks noChangeShapeType="1"/>
            </p:cNvSpPr>
            <p:nvPr/>
          </p:nvSpPr>
          <p:spPr bwMode="auto">
            <a:xfrm>
              <a:off x="2958" y="3267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1" name="Line 243"/>
            <p:cNvSpPr>
              <a:spLocks noChangeShapeType="1"/>
            </p:cNvSpPr>
            <p:nvPr/>
          </p:nvSpPr>
          <p:spPr bwMode="auto">
            <a:xfrm flipH="1" flipV="1">
              <a:off x="2951" y="3261"/>
              <a:ext cx="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2" name="Line 244"/>
            <p:cNvSpPr>
              <a:spLocks noChangeShapeType="1"/>
            </p:cNvSpPr>
            <p:nvPr/>
          </p:nvSpPr>
          <p:spPr bwMode="auto">
            <a:xfrm flipH="1">
              <a:off x="2943" y="3260"/>
              <a:ext cx="8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3" name="Line 245"/>
            <p:cNvSpPr>
              <a:spLocks noChangeShapeType="1"/>
            </p:cNvSpPr>
            <p:nvPr/>
          </p:nvSpPr>
          <p:spPr bwMode="auto">
            <a:xfrm flipV="1">
              <a:off x="2943" y="3246"/>
              <a:ext cx="8" cy="14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4" name="Line 246"/>
            <p:cNvSpPr>
              <a:spLocks noChangeShapeType="1"/>
            </p:cNvSpPr>
            <p:nvPr/>
          </p:nvSpPr>
          <p:spPr bwMode="auto">
            <a:xfrm flipV="1">
              <a:off x="2951" y="3240"/>
              <a:ext cx="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5" name="Line 247"/>
            <p:cNvSpPr>
              <a:spLocks noChangeShapeType="1"/>
            </p:cNvSpPr>
            <p:nvPr/>
          </p:nvSpPr>
          <p:spPr bwMode="auto">
            <a:xfrm flipV="1">
              <a:off x="2961" y="3233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6" name="Line 248"/>
            <p:cNvSpPr>
              <a:spLocks noChangeShapeType="1"/>
            </p:cNvSpPr>
            <p:nvPr/>
          </p:nvSpPr>
          <p:spPr bwMode="auto">
            <a:xfrm flipV="1">
              <a:off x="2982" y="3226"/>
              <a:ext cx="23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7" name="Line 249"/>
            <p:cNvSpPr>
              <a:spLocks noChangeShapeType="1"/>
            </p:cNvSpPr>
            <p:nvPr/>
          </p:nvSpPr>
          <p:spPr bwMode="auto">
            <a:xfrm>
              <a:off x="3005" y="3225"/>
              <a:ext cx="16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8" name="Line 250"/>
            <p:cNvSpPr>
              <a:spLocks noChangeShapeType="1"/>
            </p:cNvSpPr>
            <p:nvPr/>
          </p:nvSpPr>
          <p:spPr bwMode="auto">
            <a:xfrm flipV="1">
              <a:off x="3021" y="3218"/>
              <a:ext cx="23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39" name="Line 251"/>
            <p:cNvSpPr>
              <a:spLocks noChangeShapeType="1"/>
            </p:cNvSpPr>
            <p:nvPr/>
          </p:nvSpPr>
          <p:spPr bwMode="auto">
            <a:xfrm>
              <a:off x="3044" y="3218"/>
              <a:ext cx="16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0" name="Line 252"/>
            <p:cNvSpPr>
              <a:spLocks noChangeShapeType="1"/>
            </p:cNvSpPr>
            <p:nvPr/>
          </p:nvSpPr>
          <p:spPr bwMode="auto">
            <a:xfrm flipV="1">
              <a:off x="3060" y="3211"/>
              <a:ext cx="31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1" name="Line 253"/>
            <p:cNvSpPr>
              <a:spLocks noChangeShapeType="1"/>
            </p:cNvSpPr>
            <p:nvPr/>
          </p:nvSpPr>
          <p:spPr bwMode="auto">
            <a:xfrm flipV="1">
              <a:off x="3094" y="3204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2" name="Line 254"/>
            <p:cNvSpPr>
              <a:spLocks noChangeShapeType="1"/>
            </p:cNvSpPr>
            <p:nvPr/>
          </p:nvSpPr>
          <p:spPr bwMode="auto">
            <a:xfrm flipV="1">
              <a:off x="3115" y="3197"/>
              <a:ext cx="23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3" name="Line 255"/>
            <p:cNvSpPr>
              <a:spLocks noChangeShapeType="1"/>
            </p:cNvSpPr>
            <p:nvPr/>
          </p:nvSpPr>
          <p:spPr bwMode="auto">
            <a:xfrm flipV="1">
              <a:off x="3138" y="3189"/>
              <a:ext cx="16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4" name="Line 256"/>
            <p:cNvSpPr>
              <a:spLocks noChangeShapeType="1"/>
            </p:cNvSpPr>
            <p:nvPr/>
          </p:nvSpPr>
          <p:spPr bwMode="auto">
            <a:xfrm flipV="1">
              <a:off x="3154" y="3183"/>
              <a:ext cx="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5" name="Line 257"/>
            <p:cNvSpPr>
              <a:spLocks noChangeShapeType="1"/>
            </p:cNvSpPr>
            <p:nvPr/>
          </p:nvSpPr>
          <p:spPr bwMode="auto">
            <a:xfrm flipV="1">
              <a:off x="3162" y="3176"/>
              <a:ext cx="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6" name="Line 258"/>
            <p:cNvSpPr>
              <a:spLocks noChangeShapeType="1"/>
            </p:cNvSpPr>
            <p:nvPr/>
          </p:nvSpPr>
          <p:spPr bwMode="auto">
            <a:xfrm>
              <a:off x="3169" y="3175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7" name="Line 259"/>
            <p:cNvSpPr>
              <a:spLocks noChangeShapeType="1"/>
            </p:cNvSpPr>
            <p:nvPr/>
          </p:nvSpPr>
          <p:spPr bwMode="auto">
            <a:xfrm flipH="1" flipV="1">
              <a:off x="3161" y="3168"/>
              <a:ext cx="8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8" name="Line 260"/>
            <p:cNvSpPr>
              <a:spLocks noChangeShapeType="1"/>
            </p:cNvSpPr>
            <p:nvPr/>
          </p:nvSpPr>
          <p:spPr bwMode="auto">
            <a:xfrm>
              <a:off x="3161" y="3168"/>
              <a:ext cx="1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49" name="Line 261"/>
            <p:cNvSpPr>
              <a:spLocks noChangeShapeType="1"/>
            </p:cNvSpPr>
            <p:nvPr/>
          </p:nvSpPr>
          <p:spPr bwMode="auto">
            <a:xfrm flipH="1" flipV="1">
              <a:off x="3146" y="3162"/>
              <a:ext cx="15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0" name="Line 262"/>
            <p:cNvSpPr>
              <a:spLocks noChangeShapeType="1"/>
            </p:cNvSpPr>
            <p:nvPr/>
          </p:nvSpPr>
          <p:spPr bwMode="auto">
            <a:xfrm flipH="1" flipV="1">
              <a:off x="3122" y="3155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1" name="Line 263"/>
            <p:cNvSpPr>
              <a:spLocks noChangeShapeType="1"/>
            </p:cNvSpPr>
            <p:nvPr/>
          </p:nvSpPr>
          <p:spPr bwMode="auto">
            <a:xfrm flipH="1">
              <a:off x="3107" y="3154"/>
              <a:ext cx="15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2" name="Line 264"/>
            <p:cNvSpPr>
              <a:spLocks noChangeShapeType="1"/>
            </p:cNvSpPr>
            <p:nvPr/>
          </p:nvSpPr>
          <p:spPr bwMode="auto">
            <a:xfrm flipH="1" flipV="1">
              <a:off x="3076" y="3148"/>
              <a:ext cx="27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3" name="Line 265"/>
            <p:cNvSpPr>
              <a:spLocks noChangeShapeType="1"/>
            </p:cNvSpPr>
            <p:nvPr/>
          </p:nvSpPr>
          <p:spPr bwMode="auto">
            <a:xfrm flipH="1" flipV="1">
              <a:off x="3037" y="3141"/>
              <a:ext cx="34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4" name="Line 266"/>
            <p:cNvSpPr>
              <a:spLocks noChangeShapeType="1"/>
            </p:cNvSpPr>
            <p:nvPr/>
          </p:nvSpPr>
          <p:spPr bwMode="auto">
            <a:xfrm flipH="1">
              <a:off x="3005" y="3140"/>
              <a:ext cx="32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5" name="Line 267"/>
            <p:cNvSpPr>
              <a:spLocks noChangeShapeType="1"/>
            </p:cNvSpPr>
            <p:nvPr/>
          </p:nvSpPr>
          <p:spPr bwMode="auto">
            <a:xfrm flipH="1" flipV="1">
              <a:off x="2958" y="3133"/>
              <a:ext cx="47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6" name="Line 268"/>
            <p:cNvSpPr>
              <a:spLocks noChangeShapeType="1"/>
            </p:cNvSpPr>
            <p:nvPr/>
          </p:nvSpPr>
          <p:spPr bwMode="auto">
            <a:xfrm flipH="1">
              <a:off x="2935" y="3133"/>
              <a:ext cx="23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7" name="Line 269"/>
            <p:cNvSpPr>
              <a:spLocks noChangeShapeType="1"/>
            </p:cNvSpPr>
            <p:nvPr/>
          </p:nvSpPr>
          <p:spPr bwMode="auto">
            <a:xfrm flipH="1">
              <a:off x="2912" y="3133"/>
              <a:ext cx="23" cy="1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8" name="Line 270"/>
            <p:cNvSpPr>
              <a:spLocks noChangeShapeType="1"/>
            </p:cNvSpPr>
            <p:nvPr/>
          </p:nvSpPr>
          <p:spPr bwMode="auto">
            <a:xfrm flipH="1" flipV="1">
              <a:off x="2865" y="3127"/>
              <a:ext cx="4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59" name="Line 271"/>
            <p:cNvSpPr>
              <a:spLocks noChangeShapeType="1"/>
            </p:cNvSpPr>
            <p:nvPr/>
          </p:nvSpPr>
          <p:spPr bwMode="auto">
            <a:xfrm flipH="1" flipV="1">
              <a:off x="2818" y="3119"/>
              <a:ext cx="47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0" name="Line 272"/>
            <p:cNvSpPr>
              <a:spLocks noChangeShapeType="1"/>
            </p:cNvSpPr>
            <p:nvPr/>
          </p:nvSpPr>
          <p:spPr bwMode="auto">
            <a:xfrm flipH="1" flipV="1">
              <a:off x="2779" y="3112"/>
              <a:ext cx="39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1" name="Line 273"/>
            <p:cNvSpPr>
              <a:spLocks noChangeShapeType="1"/>
            </p:cNvSpPr>
            <p:nvPr/>
          </p:nvSpPr>
          <p:spPr bwMode="auto">
            <a:xfrm flipH="1" flipV="1">
              <a:off x="2740" y="3105"/>
              <a:ext cx="39" cy="7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2" name="Line 274"/>
            <p:cNvSpPr>
              <a:spLocks noChangeShapeType="1"/>
            </p:cNvSpPr>
            <p:nvPr/>
          </p:nvSpPr>
          <p:spPr bwMode="auto">
            <a:xfrm flipH="1" flipV="1">
              <a:off x="2716" y="3099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3" name="Line 275"/>
            <p:cNvSpPr>
              <a:spLocks noChangeShapeType="1"/>
            </p:cNvSpPr>
            <p:nvPr/>
          </p:nvSpPr>
          <p:spPr bwMode="auto">
            <a:xfrm flipH="1" flipV="1">
              <a:off x="2670" y="3085"/>
              <a:ext cx="46" cy="13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4" name="Line 276"/>
            <p:cNvSpPr>
              <a:spLocks noChangeShapeType="1"/>
            </p:cNvSpPr>
            <p:nvPr/>
          </p:nvSpPr>
          <p:spPr bwMode="auto">
            <a:xfrm flipH="1" flipV="1">
              <a:off x="2646" y="3078"/>
              <a:ext cx="21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5" name="Line 277"/>
            <p:cNvSpPr>
              <a:spLocks noChangeShapeType="1"/>
            </p:cNvSpPr>
            <p:nvPr/>
          </p:nvSpPr>
          <p:spPr bwMode="auto">
            <a:xfrm flipH="1" flipV="1">
              <a:off x="2631" y="3071"/>
              <a:ext cx="15" cy="6"/>
            </a:xfrm>
            <a:prstGeom prst="line">
              <a:avLst/>
            </a:prstGeom>
            <a:noFill/>
            <a:ln w="12700">
              <a:solidFill>
                <a:srgbClr val="664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66" name="Rectangle 278"/>
            <p:cNvSpPr>
              <a:spLocks noChangeArrowheads="1"/>
            </p:cNvSpPr>
            <p:nvPr/>
          </p:nvSpPr>
          <p:spPr bwMode="auto">
            <a:xfrm>
              <a:off x="1038" y="3682"/>
              <a:ext cx="71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Registers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67" name="Rectangle 279"/>
            <p:cNvSpPr>
              <a:spLocks noChangeArrowheads="1"/>
            </p:cNvSpPr>
            <p:nvPr/>
          </p:nvSpPr>
          <p:spPr bwMode="auto">
            <a:xfrm>
              <a:off x="1038" y="3485"/>
              <a:ext cx="114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On Chip Cache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68" name="Rectangle 280"/>
            <p:cNvSpPr>
              <a:spLocks noChangeArrowheads="1"/>
            </p:cNvSpPr>
            <p:nvPr/>
          </p:nvSpPr>
          <p:spPr bwMode="auto">
            <a:xfrm>
              <a:off x="1030" y="3316"/>
              <a:ext cx="129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On Board  Cache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69" name="Rectangle 281"/>
            <p:cNvSpPr>
              <a:spLocks noChangeArrowheads="1"/>
            </p:cNvSpPr>
            <p:nvPr/>
          </p:nvSpPr>
          <p:spPr bwMode="auto">
            <a:xfrm>
              <a:off x="1030" y="2971"/>
              <a:ext cx="65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Memory 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0" name="Rectangle 282"/>
            <p:cNvSpPr>
              <a:spLocks noChangeArrowheads="1"/>
            </p:cNvSpPr>
            <p:nvPr/>
          </p:nvSpPr>
          <p:spPr bwMode="auto">
            <a:xfrm>
              <a:off x="1069" y="1993"/>
              <a:ext cx="32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Disk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1" name="Rectangle 283"/>
            <p:cNvSpPr>
              <a:spLocks noChangeArrowheads="1"/>
            </p:cNvSpPr>
            <p:nvPr/>
          </p:nvSpPr>
          <p:spPr bwMode="auto">
            <a:xfrm>
              <a:off x="718" y="3682"/>
              <a:ext cx="9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2" name="Rectangle 284"/>
            <p:cNvSpPr>
              <a:spLocks noChangeArrowheads="1"/>
            </p:cNvSpPr>
            <p:nvPr/>
          </p:nvSpPr>
          <p:spPr bwMode="auto">
            <a:xfrm>
              <a:off x="702" y="3485"/>
              <a:ext cx="9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3" name="Rectangle 285"/>
            <p:cNvSpPr>
              <a:spLocks noChangeArrowheads="1"/>
            </p:cNvSpPr>
            <p:nvPr/>
          </p:nvSpPr>
          <p:spPr bwMode="auto">
            <a:xfrm>
              <a:off x="593" y="3302"/>
              <a:ext cx="18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4" name="Rectangle 286"/>
            <p:cNvSpPr>
              <a:spLocks noChangeArrowheads="1"/>
            </p:cNvSpPr>
            <p:nvPr/>
          </p:nvSpPr>
          <p:spPr bwMode="auto">
            <a:xfrm>
              <a:off x="491" y="2971"/>
              <a:ext cx="28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100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5" name="Rectangle 287"/>
            <p:cNvSpPr>
              <a:spLocks noChangeArrowheads="1"/>
            </p:cNvSpPr>
            <p:nvPr/>
          </p:nvSpPr>
          <p:spPr bwMode="auto">
            <a:xfrm>
              <a:off x="1053" y="1290"/>
              <a:ext cx="10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Tape /Optical 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6" name="Rectangle 288"/>
            <p:cNvSpPr>
              <a:spLocks noChangeArrowheads="1"/>
            </p:cNvSpPr>
            <p:nvPr/>
          </p:nvSpPr>
          <p:spPr bwMode="auto">
            <a:xfrm>
              <a:off x="1053" y="1466"/>
              <a:ext cx="49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 Robot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7" name="Rectangle 289"/>
            <p:cNvSpPr>
              <a:spLocks noChangeArrowheads="1"/>
            </p:cNvSpPr>
            <p:nvPr/>
          </p:nvSpPr>
          <p:spPr bwMode="auto">
            <a:xfrm>
              <a:off x="523" y="1290"/>
              <a:ext cx="18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8" name="Rectangle 290"/>
            <p:cNvSpPr>
              <a:spLocks noChangeArrowheads="1"/>
            </p:cNvSpPr>
            <p:nvPr/>
          </p:nvSpPr>
          <p:spPr bwMode="auto">
            <a:xfrm>
              <a:off x="733" y="1212"/>
              <a:ext cx="9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79" name="Rectangle 291"/>
            <p:cNvSpPr>
              <a:spLocks noChangeArrowheads="1"/>
            </p:cNvSpPr>
            <p:nvPr/>
          </p:nvSpPr>
          <p:spPr bwMode="auto">
            <a:xfrm>
              <a:off x="608" y="2014"/>
              <a:ext cx="18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0" name="Rectangle 292"/>
            <p:cNvSpPr>
              <a:spLocks noChangeArrowheads="1"/>
            </p:cNvSpPr>
            <p:nvPr/>
          </p:nvSpPr>
          <p:spPr bwMode="auto">
            <a:xfrm>
              <a:off x="819" y="1937"/>
              <a:ext cx="9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1" name="Rectangle 293"/>
            <p:cNvSpPr>
              <a:spLocks noChangeArrowheads="1"/>
            </p:cNvSpPr>
            <p:nvPr/>
          </p:nvSpPr>
          <p:spPr bwMode="auto">
            <a:xfrm>
              <a:off x="2640" y="2880"/>
              <a:ext cx="90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CF305"/>
                  </a:solidFill>
                  <a:latin typeface="Arial" charset="0"/>
                </a:rPr>
                <a:t>Sacramento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2" name="Freeform 294"/>
            <p:cNvSpPr>
              <a:spLocks/>
            </p:cNvSpPr>
            <p:nvPr/>
          </p:nvSpPr>
          <p:spPr bwMode="auto">
            <a:xfrm>
              <a:off x="2400" y="3312"/>
              <a:ext cx="2108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2" y="7"/>
                </a:cxn>
                <a:cxn ang="0">
                  <a:pos x="2108" y="183"/>
                </a:cxn>
                <a:cxn ang="0">
                  <a:pos x="578" y="183"/>
                </a:cxn>
                <a:cxn ang="0">
                  <a:pos x="0" y="0"/>
                </a:cxn>
              </a:cxnLst>
              <a:rect l="0" t="0" r="r" b="b"/>
              <a:pathLst>
                <a:path w="2108" h="183">
                  <a:moveTo>
                    <a:pt x="0" y="0"/>
                  </a:moveTo>
                  <a:lnTo>
                    <a:pt x="1632" y="7"/>
                  </a:lnTo>
                  <a:lnTo>
                    <a:pt x="2108" y="183"/>
                  </a:lnTo>
                  <a:lnTo>
                    <a:pt x="578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83" name="Rectangle 295"/>
            <p:cNvSpPr>
              <a:spLocks noChangeArrowheads="1"/>
            </p:cNvSpPr>
            <p:nvPr/>
          </p:nvSpPr>
          <p:spPr bwMode="auto">
            <a:xfrm>
              <a:off x="2810" y="3266"/>
              <a:ext cx="99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FFFF"/>
                  </a:solidFill>
                  <a:latin typeface="Arial" charset="0"/>
                </a:rPr>
                <a:t>This Campus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4" name="Line 296"/>
            <p:cNvSpPr>
              <a:spLocks noChangeShapeType="1"/>
            </p:cNvSpPr>
            <p:nvPr/>
          </p:nvSpPr>
          <p:spPr bwMode="auto">
            <a:xfrm>
              <a:off x="3185" y="3633"/>
              <a:ext cx="2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85" name="Freeform 297"/>
            <p:cNvSpPr>
              <a:spLocks/>
            </p:cNvSpPr>
            <p:nvPr/>
          </p:nvSpPr>
          <p:spPr bwMode="auto">
            <a:xfrm>
              <a:off x="2958" y="3604"/>
              <a:ext cx="695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9" y="0"/>
                </a:cxn>
                <a:cxn ang="0">
                  <a:pos x="695" y="78"/>
                </a:cxn>
                <a:cxn ang="0">
                  <a:pos x="188" y="78"/>
                </a:cxn>
                <a:cxn ang="0">
                  <a:pos x="0" y="0"/>
                </a:cxn>
              </a:cxnLst>
              <a:rect l="0" t="0" r="r" b="b"/>
              <a:pathLst>
                <a:path w="695" h="78">
                  <a:moveTo>
                    <a:pt x="0" y="0"/>
                  </a:moveTo>
                  <a:lnTo>
                    <a:pt x="539" y="0"/>
                  </a:lnTo>
                  <a:lnTo>
                    <a:pt x="695" y="78"/>
                  </a:lnTo>
                  <a:lnTo>
                    <a:pt x="18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80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86" name="Rectangle 298"/>
            <p:cNvSpPr>
              <a:spLocks noChangeArrowheads="1"/>
            </p:cNvSpPr>
            <p:nvPr/>
          </p:nvSpPr>
          <p:spPr bwMode="auto">
            <a:xfrm>
              <a:off x="2928" y="3504"/>
              <a:ext cx="81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This Room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7" name="Rectangle 299"/>
            <p:cNvSpPr>
              <a:spLocks noChangeArrowheads="1"/>
            </p:cNvSpPr>
            <p:nvPr/>
          </p:nvSpPr>
          <p:spPr bwMode="auto">
            <a:xfrm>
              <a:off x="3685" y="3682"/>
              <a:ext cx="67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My Head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88" name="Oval 300"/>
            <p:cNvSpPr>
              <a:spLocks noChangeArrowheads="1"/>
            </p:cNvSpPr>
            <p:nvPr/>
          </p:nvSpPr>
          <p:spPr bwMode="auto">
            <a:xfrm>
              <a:off x="3501" y="3686"/>
              <a:ext cx="148" cy="83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89" name="Line 301"/>
            <p:cNvSpPr>
              <a:spLocks noChangeShapeType="1"/>
            </p:cNvSpPr>
            <p:nvPr/>
          </p:nvSpPr>
          <p:spPr bwMode="auto">
            <a:xfrm>
              <a:off x="3575" y="3773"/>
              <a:ext cx="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0" name="Line 302"/>
            <p:cNvSpPr>
              <a:spLocks noChangeShapeType="1"/>
            </p:cNvSpPr>
            <p:nvPr/>
          </p:nvSpPr>
          <p:spPr bwMode="auto">
            <a:xfrm flipH="1">
              <a:off x="3544" y="3872"/>
              <a:ext cx="31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1" name="Line 303"/>
            <p:cNvSpPr>
              <a:spLocks noChangeShapeType="1"/>
            </p:cNvSpPr>
            <p:nvPr/>
          </p:nvSpPr>
          <p:spPr bwMode="auto">
            <a:xfrm>
              <a:off x="3568" y="3872"/>
              <a:ext cx="46" cy="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2" name="Line 304"/>
            <p:cNvSpPr>
              <a:spLocks noChangeShapeType="1"/>
            </p:cNvSpPr>
            <p:nvPr/>
          </p:nvSpPr>
          <p:spPr bwMode="auto">
            <a:xfrm flipH="1">
              <a:off x="3513" y="3893"/>
              <a:ext cx="31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3" name="Line 305"/>
            <p:cNvSpPr>
              <a:spLocks noChangeShapeType="1"/>
            </p:cNvSpPr>
            <p:nvPr/>
          </p:nvSpPr>
          <p:spPr bwMode="auto">
            <a:xfrm>
              <a:off x="3567" y="3794"/>
              <a:ext cx="32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4" name="Line 306"/>
            <p:cNvSpPr>
              <a:spLocks noChangeShapeType="1"/>
            </p:cNvSpPr>
            <p:nvPr/>
          </p:nvSpPr>
          <p:spPr bwMode="auto">
            <a:xfrm flipH="1">
              <a:off x="3536" y="3794"/>
              <a:ext cx="31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95" name="Rectangle 307"/>
            <p:cNvSpPr>
              <a:spLocks noChangeArrowheads="1"/>
            </p:cNvSpPr>
            <p:nvPr/>
          </p:nvSpPr>
          <p:spPr bwMode="auto">
            <a:xfrm>
              <a:off x="4512" y="3302"/>
              <a:ext cx="50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10 min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96" name="Rectangle 308"/>
            <p:cNvSpPr>
              <a:spLocks noChangeArrowheads="1"/>
            </p:cNvSpPr>
            <p:nvPr/>
          </p:nvSpPr>
          <p:spPr bwMode="auto">
            <a:xfrm>
              <a:off x="4567" y="2858"/>
              <a:ext cx="43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1.5 hr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97" name="Rectangle 309"/>
            <p:cNvSpPr>
              <a:spLocks noChangeArrowheads="1"/>
            </p:cNvSpPr>
            <p:nvPr/>
          </p:nvSpPr>
          <p:spPr bwMode="auto">
            <a:xfrm>
              <a:off x="4457" y="2000"/>
              <a:ext cx="57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>
                  <a:solidFill>
                    <a:schemeClr val="tx1"/>
                  </a:solidFill>
                  <a:latin typeface="Arial" charset="0"/>
                </a:rPr>
                <a:t>2 Years</a:t>
              </a:r>
              <a:endParaRPr lang="en-US" sz="1800" b="1" dirty="0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98" name="Rectangle 310"/>
            <p:cNvSpPr>
              <a:spLocks noChangeArrowheads="1"/>
            </p:cNvSpPr>
            <p:nvPr/>
          </p:nvSpPr>
          <p:spPr bwMode="auto">
            <a:xfrm>
              <a:off x="4629" y="3682"/>
              <a:ext cx="4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1 min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599" name="Line 311"/>
            <p:cNvSpPr>
              <a:spLocks noChangeShapeType="1"/>
            </p:cNvSpPr>
            <p:nvPr/>
          </p:nvSpPr>
          <p:spPr bwMode="auto">
            <a:xfrm>
              <a:off x="2490" y="2887"/>
              <a:ext cx="1" cy="1"/>
            </a:xfrm>
            <a:prstGeom prst="line">
              <a:avLst/>
            </a:prstGeom>
            <a:noFill/>
            <a:ln w="127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0" name="Line 312"/>
            <p:cNvSpPr>
              <a:spLocks noChangeShapeType="1"/>
            </p:cNvSpPr>
            <p:nvPr/>
          </p:nvSpPr>
          <p:spPr bwMode="auto">
            <a:xfrm>
              <a:off x="2490" y="2887"/>
              <a:ext cx="11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1" name="Line 313"/>
            <p:cNvSpPr>
              <a:spLocks noChangeShapeType="1"/>
            </p:cNvSpPr>
            <p:nvPr/>
          </p:nvSpPr>
          <p:spPr bwMode="auto">
            <a:xfrm flipV="1">
              <a:off x="3599" y="2838"/>
              <a:ext cx="148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2" name="Line 314"/>
            <p:cNvSpPr>
              <a:spLocks noChangeShapeType="1"/>
            </p:cNvSpPr>
            <p:nvPr/>
          </p:nvSpPr>
          <p:spPr bwMode="auto">
            <a:xfrm flipH="1">
              <a:off x="2662" y="2838"/>
              <a:ext cx="10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3" name="Line 315"/>
            <p:cNvSpPr>
              <a:spLocks noChangeShapeType="1"/>
            </p:cNvSpPr>
            <p:nvPr/>
          </p:nvSpPr>
          <p:spPr bwMode="auto">
            <a:xfrm flipH="1">
              <a:off x="2490" y="2838"/>
              <a:ext cx="16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4" name="Freeform 316"/>
            <p:cNvSpPr>
              <a:spLocks/>
            </p:cNvSpPr>
            <p:nvPr/>
          </p:nvSpPr>
          <p:spPr bwMode="auto">
            <a:xfrm>
              <a:off x="3044" y="2627"/>
              <a:ext cx="24" cy="10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0"/>
                </a:cxn>
                <a:cxn ang="0">
                  <a:pos x="24" y="105"/>
                </a:cxn>
                <a:cxn ang="0">
                  <a:pos x="0" y="105"/>
                </a:cxn>
              </a:cxnLst>
              <a:rect l="0" t="0" r="r" b="b"/>
              <a:pathLst>
                <a:path w="24" h="105">
                  <a:moveTo>
                    <a:pt x="0" y="105"/>
                  </a:moveTo>
                  <a:lnTo>
                    <a:pt x="16" y="0"/>
                  </a:lnTo>
                  <a:lnTo>
                    <a:pt x="24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5" name="Line 317"/>
            <p:cNvSpPr>
              <a:spLocks noChangeShapeType="1"/>
            </p:cNvSpPr>
            <p:nvPr/>
          </p:nvSpPr>
          <p:spPr bwMode="auto">
            <a:xfrm flipV="1">
              <a:off x="3044" y="2627"/>
              <a:ext cx="15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6" name="Line 318"/>
            <p:cNvSpPr>
              <a:spLocks noChangeShapeType="1"/>
            </p:cNvSpPr>
            <p:nvPr/>
          </p:nvSpPr>
          <p:spPr bwMode="auto">
            <a:xfrm>
              <a:off x="3060" y="2627"/>
              <a:ext cx="8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7" name="Rectangle 319"/>
            <p:cNvSpPr>
              <a:spLocks noChangeArrowheads="1"/>
            </p:cNvSpPr>
            <p:nvPr/>
          </p:nvSpPr>
          <p:spPr bwMode="auto">
            <a:xfrm>
              <a:off x="2724" y="1965"/>
              <a:ext cx="38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Pluto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608" name="Line 320"/>
            <p:cNvSpPr>
              <a:spLocks noChangeShapeType="1"/>
            </p:cNvSpPr>
            <p:nvPr/>
          </p:nvSpPr>
          <p:spPr bwMode="auto">
            <a:xfrm>
              <a:off x="3747" y="2838"/>
              <a:ext cx="1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09" name="Line 321"/>
            <p:cNvSpPr>
              <a:spLocks noChangeShapeType="1"/>
            </p:cNvSpPr>
            <p:nvPr/>
          </p:nvSpPr>
          <p:spPr bwMode="auto">
            <a:xfrm flipH="1">
              <a:off x="3591" y="2985"/>
              <a:ext cx="156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10" name="Rectangle 322"/>
            <p:cNvSpPr>
              <a:spLocks noChangeArrowheads="1"/>
            </p:cNvSpPr>
            <p:nvPr/>
          </p:nvSpPr>
          <p:spPr bwMode="auto">
            <a:xfrm>
              <a:off x="4114" y="1297"/>
              <a:ext cx="90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2,000 Years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140613" name="Freeform 325"/>
            <p:cNvSpPr>
              <a:spLocks/>
            </p:cNvSpPr>
            <p:nvPr/>
          </p:nvSpPr>
          <p:spPr bwMode="auto">
            <a:xfrm>
              <a:off x="3076" y="1339"/>
              <a:ext cx="78" cy="2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54" y="21"/>
                </a:cxn>
                <a:cxn ang="0">
                  <a:pos x="46" y="21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78" y="28"/>
                </a:cxn>
              </a:cxnLst>
              <a:rect l="0" t="0" r="r" b="b"/>
              <a:pathLst>
                <a:path w="78" h="28">
                  <a:moveTo>
                    <a:pt x="78" y="28"/>
                  </a:moveTo>
                  <a:lnTo>
                    <a:pt x="54" y="21"/>
                  </a:lnTo>
                  <a:lnTo>
                    <a:pt x="46" y="21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FCF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14" name="Freeform 326"/>
            <p:cNvSpPr>
              <a:spLocks/>
            </p:cNvSpPr>
            <p:nvPr/>
          </p:nvSpPr>
          <p:spPr bwMode="auto">
            <a:xfrm>
              <a:off x="3083" y="1346"/>
              <a:ext cx="78" cy="2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55" y="21"/>
                </a:cxn>
                <a:cxn ang="0">
                  <a:pos x="47" y="21"/>
                </a:cxn>
                <a:cxn ang="0">
                  <a:pos x="16" y="7"/>
                </a:cxn>
                <a:cxn ang="0">
                  <a:pos x="0" y="0"/>
                </a:cxn>
              </a:cxnLst>
              <a:rect l="0" t="0" r="r" b="b"/>
              <a:pathLst>
                <a:path w="78" h="28">
                  <a:moveTo>
                    <a:pt x="78" y="28"/>
                  </a:moveTo>
                  <a:lnTo>
                    <a:pt x="55" y="21"/>
                  </a:lnTo>
                  <a:lnTo>
                    <a:pt x="47" y="21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DF98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15" name="Freeform 327"/>
            <p:cNvSpPr>
              <a:spLocks/>
            </p:cNvSpPr>
            <p:nvPr/>
          </p:nvSpPr>
          <p:spPr bwMode="auto">
            <a:xfrm>
              <a:off x="3021" y="1290"/>
              <a:ext cx="62" cy="49"/>
            </a:xfrm>
            <a:custGeom>
              <a:avLst/>
              <a:gdLst/>
              <a:ahLst/>
              <a:cxnLst>
                <a:cxn ang="0">
                  <a:pos x="62" y="49"/>
                </a:cxn>
                <a:cxn ang="0">
                  <a:pos x="47" y="42"/>
                </a:cxn>
                <a:cxn ang="0">
                  <a:pos x="23" y="28"/>
                </a:cxn>
                <a:cxn ang="0">
                  <a:pos x="16" y="21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2" y="49"/>
                </a:cxn>
              </a:cxnLst>
              <a:rect l="0" t="0" r="r" b="b"/>
              <a:pathLst>
                <a:path w="62" h="49">
                  <a:moveTo>
                    <a:pt x="62" y="49"/>
                  </a:moveTo>
                  <a:lnTo>
                    <a:pt x="47" y="42"/>
                  </a:lnTo>
                  <a:lnTo>
                    <a:pt x="23" y="28"/>
                  </a:lnTo>
                  <a:lnTo>
                    <a:pt x="16" y="21"/>
                  </a:lnTo>
                  <a:lnTo>
                    <a:pt x="8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FCF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16" name="Freeform 328"/>
            <p:cNvSpPr>
              <a:spLocks/>
            </p:cNvSpPr>
            <p:nvPr/>
          </p:nvSpPr>
          <p:spPr bwMode="auto">
            <a:xfrm>
              <a:off x="3029" y="1297"/>
              <a:ext cx="62" cy="49"/>
            </a:xfrm>
            <a:custGeom>
              <a:avLst/>
              <a:gdLst/>
              <a:ahLst/>
              <a:cxnLst>
                <a:cxn ang="0">
                  <a:pos x="62" y="49"/>
                </a:cxn>
                <a:cxn ang="0">
                  <a:pos x="47" y="42"/>
                </a:cxn>
                <a:cxn ang="0">
                  <a:pos x="23" y="28"/>
                </a:cxn>
                <a:cxn ang="0">
                  <a:pos x="15" y="21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62" h="49">
                  <a:moveTo>
                    <a:pt x="62" y="49"/>
                  </a:moveTo>
                  <a:lnTo>
                    <a:pt x="47" y="42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DF98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19" name="Freeform 331"/>
            <p:cNvSpPr>
              <a:spLocks/>
            </p:cNvSpPr>
            <p:nvPr/>
          </p:nvSpPr>
          <p:spPr bwMode="auto">
            <a:xfrm>
              <a:off x="2997" y="1297"/>
              <a:ext cx="3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14"/>
                </a:cxn>
                <a:cxn ang="0">
                  <a:pos x="24" y="28"/>
                </a:cxn>
                <a:cxn ang="0">
                  <a:pos x="0" y="21"/>
                </a:cxn>
                <a:cxn ang="0">
                  <a:pos x="8" y="0"/>
                </a:cxn>
              </a:cxnLst>
              <a:rect l="0" t="0" r="r" b="b"/>
              <a:pathLst>
                <a:path w="32" h="28">
                  <a:moveTo>
                    <a:pt x="8" y="0"/>
                  </a:moveTo>
                  <a:lnTo>
                    <a:pt x="32" y="14"/>
                  </a:lnTo>
                  <a:lnTo>
                    <a:pt x="24" y="28"/>
                  </a:lnTo>
                  <a:lnTo>
                    <a:pt x="0" y="21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0" name="Freeform 332"/>
            <p:cNvSpPr>
              <a:spLocks/>
            </p:cNvSpPr>
            <p:nvPr/>
          </p:nvSpPr>
          <p:spPr bwMode="auto">
            <a:xfrm>
              <a:off x="3005" y="1297"/>
              <a:ext cx="3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32" y="14"/>
                </a:cxn>
                <a:cxn ang="0">
                  <a:pos x="32" y="21"/>
                </a:cxn>
                <a:cxn ang="0">
                  <a:pos x="24" y="21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8" y="0"/>
                  </a:lnTo>
                  <a:lnTo>
                    <a:pt x="32" y="14"/>
                  </a:lnTo>
                  <a:lnTo>
                    <a:pt x="32" y="21"/>
                  </a:lnTo>
                  <a:lnTo>
                    <a:pt x="24" y="2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1" name="Freeform 333"/>
            <p:cNvSpPr>
              <a:spLocks/>
            </p:cNvSpPr>
            <p:nvPr/>
          </p:nvSpPr>
          <p:spPr bwMode="auto">
            <a:xfrm>
              <a:off x="3021" y="1311"/>
              <a:ext cx="16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21"/>
                </a:cxn>
                <a:cxn ang="0">
                  <a:pos x="0" y="21"/>
                </a:cxn>
                <a:cxn ang="0">
                  <a:pos x="0" y="14"/>
                </a:cxn>
              </a:cxnLst>
              <a:rect l="0" t="0" r="r" b="b"/>
              <a:pathLst>
                <a:path w="16" h="21">
                  <a:moveTo>
                    <a:pt x="0" y="14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2" name="Freeform 334"/>
            <p:cNvSpPr>
              <a:spLocks/>
            </p:cNvSpPr>
            <p:nvPr/>
          </p:nvSpPr>
          <p:spPr bwMode="auto">
            <a:xfrm>
              <a:off x="2997" y="1318"/>
              <a:ext cx="3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32" y="7"/>
                </a:cxn>
                <a:cxn ang="0">
                  <a:pos x="32" y="14"/>
                </a:cxn>
                <a:cxn ang="0">
                  <a:pos x="24" y="14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lnTo>
                    <a:pt x="8" y="0"/>
                  </a:lnTo>
                  <a:lnTo>
                    <a:pt x="32" y="7"/>
                  </a:lnTo>
                  <a:lnTo>
                    <a:pt x="32" y="14"/>
                  </a:lnTo>
                  <a:lnTo>
                    <a:pt x="24" y="1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3" name="Freeform 335"/>
            <p:cNvSpPr>
              <a:spLocks/>
            </p:cNvSpPr>
            <p:nvPr/>
          </p:nvSpPr>
          <p:spPr bwMode="auto">
            <a:xfrm>
              <a:off x="2997" y="1297"/>
              <a:ext cx="16" cy="2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0" y="21"/>
                </a:cxn>
              </a:cxnLst>
              <a:rect l="0" t="0" r="r" b="b"/>
              <a:pathLst>
                <a:path w="16" h="28">
                  <a:moveTo>
                    <a:pt x="0" y="21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4" name="Freeform 336"/>
            <p:cNvSpPr>
              <a:spLocks/>
            </p:cNvSpPr>
            <p:nvPr/>
          </p:nvSpPr>
          <p:spPr bwMode="auto">
            <a:xfrm>
              <a:off x="2451" y="1438"/>
              <a:ext cx="47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47" h="35">
                  <a:moveTo>
                    <a:pt x="0" y="7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5" name="Freeform 337"/>
            <p:cNvSpPr>
              <a:spLocks/>
            </p:cNvSpPr>
            <p:nvPr/>
          </p:nvSpPr>
          <p:spPr bwMode="auto">
            <a:xfrm>
              <a:off x="2404" y="1445"/>
              <a:ext cx="78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0"/>
                </a:cxn>
                <a:cxn ang="0">
                  <a:pos x="78" y="0"/>
                </a:cxn>
                <a:cxn ang="0">
                  <a:pos x="78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8" h="49">
                  <a:moveTo>
                    <a:pt x="0" y="21"/>
                  </a:moveTo>
                  <a:lnTo>
                    <a:pt x="47" y="0"/>
                  </a:lnTo>
                  <a:lnTo>
                    <a:pt x="78" y="0"/>
                  </a:lnTo>
                  <a:lnTo>
                    <a:pt x="78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6" name="Freeform 338"/>
            <p:cNvSpPr>
              <a:spLocks/>
            </p:cNvSpPr>
            <p:nvPr/>
          </p:nvSpPr>
          <p:spPr bwMode="auto">
            <a:xfrm>
              <a:off x="2357" y="1466"/>
              <a:ext cx="78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0"/>
                </a:cxn>
                <a:cxn ang="0">
                  <a:pos x="78" y="0"/>
                </a:cxn>
                <a:cxn ang="0">
                  <a:pos x="78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8" h="49">
                  <a:moveTo>
                    <a:pt x="0" y="21"/>
                  </a:moveTo>
                  <a:lnTo>
                    <a:pt x="47" y="0"/>
                  </a:lnTo>
                  <a:lnTo>
                    <a:pt x="78" y="0"/>
                  </a:lnTo>
                  <a:lnTo>
                    <a:pt x="78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7" name="Freeform 339"/>
            <p:cNvSpPr>
              <a:spLocks/>
            </p:cNvSpPr>
            <p:nvPr/>
          </p:nvSpPr>
          <p:spPr bwMode="auto">
            <a:xfrm>
              <a:off x="2318" y="1487"/>
              <a:ext cx="71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71" y="0"/>
                </a:cxn>
                <a:cxn ang="0">
                  <a:pos x="71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1" h="49">
                  <a:moveTo>
                    <a:pt x="0" y="21"/>
                  </a:moveTo>
                  <a:lnTo>
                    <a:pt x="39" y="0"/>
                  </a:lnTo>
                  <a:lnTo>
                    <a:pt x="71" y="0"/>
                  </a:lnTo>
                  <a:lnTo>
                    <a:pt x="71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8" name="Freeform 340"/>
            <p:cNvSpPr>
              <a:spLocks/>
            </p:cNvSpPr>
            <p:nvPr/>
          </p:nvSpPr>
          <p:spPr bwMode="auto">
            <a:xfrm>
              <a:off x="2295" y="1508"/>
              <a:ext cx="54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3" y="0"/>
                </a:cxn>
                <a:cxn ang="0">
                  <a:pos x="54" y="0"/>
                </a:cxn>
                <a:cxn ang="0">
                  <a:pos x="54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54" h="42">
                  <a:moveTo>
                    <a:pt x="0" y="14"/>
                  </a:moveTo>
                  <a:lnTo>
                    <a:pt x="23" y="0"/>
                  </a:lnTo>
                  <a:lnTo>
                    <a:pt x="54" y="0"/>
                  </a:lnTo>
                  <a:lnTo>
                    <a:pt x="54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29" name="Freeform 341"/>
            <p:cNvSpPr>
              <a:spLocks/>
            </p:cNvSpPr>
            <p:nvPr/>
          </p:nvSpPr>
          <p:spPr bwMode="auto">
            <a:xfrm>
              <a:off x="2256" y="1522"/>
              <a:ext cx="70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70" y="0"/>
                </a:cxn>
                <a:cxn ang="0">
                  <a:pos x="70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70" h="49">
                  <a:moveTo>
                    <a:pt x="0" y="21"/>
                  </a:moveTo>
                  <a:lnTo>
                    <a:pt x="39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0" name="Freeform 342"/>
            <p:cNvSpPr>
              <a:spLocks/>
            </p:cNvSpPr>
            <p:nvPr/>
          </p:nvSpPr>
          <p:spPr bwMode="auto">
            <a:xfrm>
              <a:off x="2217" y="1543"/>
              <a:ext cx="70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70" y="0"/>
                </a:cxn>
                <a:cxn ang="0">
                  <a:pos x="70" y="28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70" h="50">
                  <a:moveTo>
                    <a:pt x="0" y="21"/>
                  </a:moveTo>
                  <a:lnTo>
                    <a:pt x="39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1" name="Freeform 343"/>
            <p:cNvSpPr>
              <a:spLocks/>
            </p:cNvSpPr>
            <p:nvPr/>
          </p:nvSpPr>
          <p:spPr bwMode="auto">
            <a:xfrm>
              <a:off x="2193" y="1564"/>
              <a:ext cx="55" cy="4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" y="0"/>
                </a:cxn>
                <a:cxn ang="0">
                  <a:pos x="55" y="0"/>
                </a:cxn>
                <a:cxn ang="0">
                  <a:pos x="55" y="29"/>
                </a:cxn>
                <a:cxn ang="0">
                  <a:pos x="32" y="43"/>
                </a:cxn>
                <a:cxn ang="0">
                  <a:pos x="0" y="43"/>
                </a:cxn>
                <a:cxn ang="0">
                  <a:pos x="0" y="14"/>
                </a:cxn>
              </a:cxnLst>
              <a:rect l="0" t="0" r="r" b="b"/>
              <a:pathLst>
                <a:path w="55" h="43">
                  <a:moveTo>
                    <a:pt x="0" y="14"/>
                  </a:moveTo>
                  <a:lnTo>
                    <a:pt x="24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2" name="Freeform 344"/>
            <p:cNvSpPr>
              <a:spLocks/>
            </p:cNvSpPr>
            <p:nvPr/>
          </p:nvSpPr>
          <p:spPr bwMode="auto">
            <a:xfrm>
              <a:off x="2162" y="1578"/>
              <a:ext cx="63" cy="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1" y="0"/>
                </a:cxn>
                <a:cxn ang="0">
                  <a:pos x="63" y="0"/>
                </a:cxn>
                <a:cxn ang="0">
                  <a:pos x="63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2"/>
                </a:cxn>
              </a:cxnLst>
              <a:rect l="0" t="0" r="r" b="b"/>
              <a:pathLst>
                <a:path w="63" h="50">
                  <a:moveTo>
                    <a:pt x="0" y="22"/>
                  </a:moveTo>
                  <a:lnTo>
                    <a:pt x="31" y="0"/>
                  </a:lnTo>
                  <a:lnTo>
                    <a:pt x="63" y="0"/>
                  </a:lnTo>
                  <a:lnTo>
                    <a:pt x="63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3" name="Freeform 345"/>
            <p:cNvSpPr>
              <a:spLocks/>
            </p:cNvSpPr>
            <p:nvPr/>
          </p:nvSpPr>
          <p:spPr bwMode="auto">
            <a:xfrm>
              <a:off x="2139" y="1600"/>
              <a:ext cx="54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3" y="0"/>
                </a:cxn>
                <a:cxn ang="0">
                  <a:pos x="54" y="0"/>
                </a:cxn>
                <a:cxn ang="0">
                  <a:pos x="54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54" h="42">
                  <a:moveTo>
                    <a:pt x="0" y="14"/>
                  </a:moveTo>
                  <a:lnTo>
                    <a:pt x="23" y="0"/>
                  </a:lnTo>
                  <a:lnTo>
                    <a:pt x="54" y="0"/>
                  </a:lnTo>
                  <a:lnTo>
                    <a:pt x="54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4" name="Freeform 346"/>
            <p:cNvSpPr>
              <a:spLocks/>
            </p:cNvSpPr>
            <p:nvPr/>
          </p:nvSpPr>
          <p:spPr bwMode="auto">
            <a:xfrm>
              <a:off x="2107" y="1614"/>
              <a:ext cx="63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2" y="0"/>
                </a:cxn>
                <a:cxn ang="0">
                  <a:pos x="63" y="0"/>
                </a:cxn>
                <a:cxn ang="0">
                  <a:pos x="63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63" h="49">
                  <a:moveTo>
                    <a:pt x="0" y="21"/>
                  </a:moveTo>
                  <a:lnTo>
                    <a:pt x="32" y="0"/>
                  </a:lnTo>
                  <a:lnTo>
                    <a:pt x="63" y="0"/>
                  </a:lnTo>
                  <a:lnTo>
                    <a:pt x="63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5" name="Freeform 347"/>
            <p:cNvSpPr>
              <a:spLocks/>
            </p:cNvSpPr>
            <p:nvPr/>
          </p:nvSpPr>
          <p:spPr bwMode="auto">
            <a:xfrm>
              <a:off x="2092" y="1635"/>
              <a:ext cx="47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47" h="42">
                  <a:moveTo>
                    <a:pt x="0" y="14"/>
                  </a:moveTo>
                  <a:lnTo>
                    <a:pt x="15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6" name="Freeform 348"/>
            <p:cNvSpPr>
              <a:spLocks/>
            </p:cNvSpPr>
            <p:nvPr/>
          </p:nvSpPr>
          <p:spPr bwMode="auto">
            <a:xfrm>
              <a:off x="2068" y="1649"/>
              <a:ext cx="55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4" y="0"/>
                </a:cxn>
                <a:cxn ang="0">
                  <a:pos x="55" y="0"/>
                </a:cxn>
                <a:cxn ang="0">
                  <a:pos x="55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55" h="49">
                  <a:moveTo>
                    <a:pt x="0" y="21"/>
                  </a:moveTo>
                  <a:lnTo>
                    <a:pt x="24" y="0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7" name="Freeform 349"/>
            <p:cNvSpPr>
              <a:spLocks/>
            </p:cNvSpPr>
            <p:nvPr/>
          </p:nvSpPr>
          <p:spPr bwMode="auto">
            <a:xfrm>
              <a:off x="2053" y="1670"/>
              <a:ext cx="47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47" h="49">
                  <a:moveTo>
                    <a:pt x="0" y="21"/>
                  </a:moveTo>
                  <a:lnTo>
                    <a:pt x="15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8" name="Freeform 350"/>
            <p:cNvSpPr>
              <a:spLocks/>
            </p:cNvSpPr>
            <p:nvPr/>
          </p:nvSpPr>
          <p:spPr bwMode="auto">
            <a:xfrm>
              <a:off x="2037" y="1691"/>
              <a:ext cx="47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47" h="42">
                  <a:moveTo>
                    <a:pt x="0" y="14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39" name="Freeform 351"/>
            <p:cNvSpPr>
              <a:spLocks/>
            </p:cNvSpPr>
            <p:nvPr/>
          </p:nvSpPr>
          <p:spPr bwMode="auto">
            <a:xfrm>
              <a:off x="2022" y="1705"/>
              <a:ext cx="46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46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46" h="49">
                  <a:moveTo>
                    <a:pt x="0" y="21"/>
                  </a:moveTo>
                  <a:lnTo>
                    <a:pt x="15" y="0"/>
                  </a:lnTo>
                  <a:lnTo>
                    <a:pt x="46" y="0"/>
                  </a:lnTo>
                  <a:lnTo>
                    <a:pt x="46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0" name="Freeform 352"/>
            <p:cNvSpPr>
              <a:spLocks/>
            </p:cNvSpPr>
            <p:nvPr/>
          </p:nvSpPr>
          <p:spPr bwMode="auto">
            <a:xfrm>
              <a:off x="2014" y="1726"/>
              <a:ext cx="39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39" h="35">
                  <a:moveTo>
                    <a:pt x="0" y="7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1" name="Freeform 353"/>
            <p:cNvSpPr>
              <a:spLocks/>
            </p:cNvSpPr>
            <p:nvPr/>
          </p:nvSpPr>
          <p:spPr bwMode="auto">
            <a:xfrm>
              <a:off x="2006" y="1733"/>
              <a:ext cx="39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39" h="42">
                  <a:moveTo>
                    <a:pt x="0" y="14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2" name="Freeform 354"/>
            <p:cNvSpPr>
              <a:spLocks/>
            </p:cNvSpPr>
            <p:nvPr/>
          </p:nvSpPr>
          <p:spPr bwMode="auto">
            <a:xfrm>
              <a:off x="1998" y="1747"/>
              <a:ext cx="39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39" h="50">
                  <a:moveTo>
                    <a:pt x="0" y="21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3" name="Freeform 355"/>
            <p:cNvSpPr>
              <a:spLocks/>
            </p:cNvSpPr>
            <p:nvPr/>
          </p:nvSpPr>
          <p:spPr bwMode="auto">
            <a:xfrm>
              <a:off x="1990" y="1768"/>
              <a:ext cx="39" cy="4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2" y="43"/>
                </a:cxn>
                <a:cxn ang="0">
                  <a:pos x="0" y="43"/>
                </a:cxn>
                <a:cxn ang="0">
                  <a:pos x="0" y="14"/>
                </a:cxn>
              </a:cxnLst>
              <a:rect l="0" t="0" r="r" b="b"/>
              <a:pathLst>
                <a:path w="39" h="43">
                  <a:moveTo>
                    <a:pt x="0" y="14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4" name="Freeform 356"/>
            <p:cNvSpPr>
              <a:spLocks/>
            </p:cNvSpPr>
            <p:nvPr/>
          </p:nvSpPr>
          <p:spPr bwMode="auto">
            <a:xfrm>
              <a:off x="1983" y="1782"/>
              <a:ext cx="39" cy="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2"/>
                </a:cxn>
              </a:cxnLst>
              <a:rect l="0" t="0" r="r" b="b"/>
              <a:pathLst>
                <a:path w="39" h="50">
                  <a:moveTo>
                    <a:pt x="0" y="22"/>
                  </a:moveTo>
                  <a:lnTo>
                    <a:pt x="7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5" name="Rectangle 357"/>
            <p:cNvSpPr>
              <a:spLocks noChangeArrowheads="1"/>
            </p:cNvSpPr>
            <p:nvPr/>
          </p:nvSpPr>
          <p:spPr bwMode="auto">
            <a:xfrm>
              <a:off x="1983" y="1804"/>
              <a:ext cx="31" cy="4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6" name="Rectangle 358"/>
            <p:cNvSpPr>
              <a:spLocks noChangeArrowheads="1"/>
            </p:cNvSpPr>
            <p:nvPr/>
          </p:nvSpPr>
          <p:spPr bwMode="auto">
            <a:xfrm>
              <a:off x="1983" y="1818"/>
              <a:ext cx="31" cy="3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7" name="Freeform 359"/>
            <p:cNvSpPr>
              <a:spLocks/>
            </p:cNvSpPr>
            <p:nvPr/>
          </p:nvSpPr>
          <p:spPr bwMode="auto">
            <a:xfrm>
              <a:off x="1983" y="1825"/>
              <a:ext cx="3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8"/>
                </a:cxn>
                <a:cxn ang="0">
                  <a:pos x="39" y="56"/>
                </a:cxn>
                <a:cxn ang="0">
                  <a:pos x="7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31" y="0"/>
                  </a:lnTo>
                  <a:lnTo>
                    <a:pt x="39" y="28"/>
                  </a:lnTo>
                  <a:lnTo>
                    <a:pt x="39" y="56"/>
                  </a:lnTo>
                  <a:lnTo>
                    <a:pt x="7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8" name="Rectangle 360"/>
            <p:cNvSpPr>
              <a:spLocks noChangeArrowheads="1"/>
            </p:cNvSpPr>
            <p:nvPr/>
          </p:nvSpPr>
          <p:spPr bwMode="auto">
            <a:xfrm>
              <a:off x="1990" y="1853"/>
              <a:ext cx="32" cy="3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49" name="Freeform 361"/>
            <p:cNvSpPr>
              <a:spLocks/>
            </p:cNvSpPr>
            <p:nvPr/>
          </p:nvSpPr>
          <p:spPr bwMode="auto">
            <a:xfrm>
              <a:off x="1990" y="1860"/>
              <a:ext cx="3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9" y="14"/>
                </a:cxn>
                <a:cxn ang="0">
                  <a:pos x="39" y="42"/>
                </a:cxn>
                <a:cxn ang="0">
                  <a:pos x="8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32" y="0"/>
                  </a:lnTo>
                  <a:lnTo>
                    <a:pt x="39" y="14"/>
                  </a:lnTo>
                  <a:lnTo>
                    <a:pt x="39" y="42"/>
                  </a:lnTo>
                  <a:lnTo>
                    <a:pt x="8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0" name="Freeform 362"/>
            <p:cNvSpPr>
              <a:spLocks/>
            </p:cNvSpPr>
            <p:nvPr/>
          </p:nvSpPr>
          <p:spPr bwMode="auto">
            <a:xfrm>
              <a:off x="1998" y="1874"/>
              <a:ext cx="3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14"/>
                </a:cxn>
                <a:cxn ang="0">
                  <a:pos x="39" y="42"/>
                </a:cxn>
                <a:cxn ang="0">
                  <a:pos x="8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31" y="0"/>
                  </a:lnTo>
                  <a:lnTo>
                    <a:pt x="39" y="14"/>
                  </a:lnTo>
                  <a:lnTo>
                    <a:pt x="39" y="42"/>
                  </a:lnTo>
                  <a:lnTo>
                    <a:pt x="8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1" name="Freeform 363"/>
            <p:cNvSpPr>
              <a:spLocks/>
            </p:cNvSpPr>
            <p:nvPr/>
          </p:nvSpPr>
          <p:spPr bwMode="auto">
            <a:xfrm>
              <a:off x="2006" y="1888"/>
              <a:ext cx="47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21"/>
                </a:cxn>
                <a:cxn ang="0">
                  <a:pos x="47" y="49"/>
                </a:cxn>
                <a:cxn ang="0">
                  <a:pos x="16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9">
                  <a:moveTo>
                    <a:pt x="0" y="0"/>
                  </a:moveTo>
                  <a:lnTo>
                    <a:pt x="31" y="0"/>
                  </a:lnTo>
                  <a:lnTo>
                    <a:pt x="47" y="21"/>
                  </a:lnTo>
                  <a:lnTo>
                    <a:pt x="47" y="49"/>
                  </a:lnTo>
                  <a:lnTo>
                    <a:pt x="16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2" name="Freeform 364"/>
            <p:cNvSpPr>
              <a:spLocks/>
            </p:cNvSpPr>
            <p:nvPr/>
          </p:nvSpPr>
          <p:spPr bwMode="auto">
            <a:xfrm>
              <a:off x="2022" y="1909"/>
              <a:ext cx="3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7"/>
                </a:cxn>
                <a:cxn ang="0">
                  <a:pos x="39" y="35"/>
                </a:cxn>
                <a:cxn ang="0">
                  <a:pos x="7" y="35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1" y="0"/>
                  </a:lnTo>
                  <a:lnTo>
                    <a:pt x="39" y="7"/>
                  </a:lnTo>
                  <a:lnTo>
                    <a:pt x="39" y="35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3" name="Freeform 365"/>
            <p:cNvSpPr>
              <a:spLocks/>
            </p:cNvSpPr>
            <p:nvPr/>
          </p:nvSpPr>
          <p:spPr bwMode="auto">
            <a:xfrm>
              <a:off x="2029" y="1916"/>
              <a:ext cx="4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16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32" y="0"/>
                  </a:lnTo>
                  <a:lnTo>
                    <a:pt x="47" y="14"/>
                  </a:lnTo>
                  <a:lnTo>
                    <a:pt x="47" y="42"/>
                  </a:lnTo>
                  <a:lnTo>
                    <a:pt x="16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4" name="Freeform 366"/>
            <p:cNvSpPr>
              <a:spLocks/>
            </p:cNvSpPr>
            <p:nvPr/>
          </p:nvSpPr>
          <p:spPr bwMode="auto">
            <a:xfrm>
              <a:off x="2045" y="1930"/>
              <a:ext cx="4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16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31" y="0"/>
                  </a:lnTo>
                  <a:lnTo>
                    <a:pt x="47" y="14"/>
                  </a:lnTo>
                  <a:lnTo>
                    <a:pt x="47" y="42"/>
                  </a:lnTo>
                  <a:lnTo>
                    <a:pt x="16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5" name="Freeform 367"/>
            <p:cNvSpPr>
              <a:spLocks/>
            </p:cNvSpPr>
            <p:nvPr/>
          </p:nvSpPr>
          <p:spPr bwMode="auto">
            <a:xfrm>
              <a:off x="2061" y="1944"/>
              <a:ext cx="46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6" y="14"/>
                </a:cxn>
                <a:cxn ang="0">
                  <a:pos x="46" y="42"/>
                </a:cxn>
                <a:cxn ang="0">
                  <a:pos x="15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6" h="42">
                  <a:moveTo>
                    <a:pt x="0" y="0"/>
                  </a:moveTo>
                  <a:lnTo>
                    <a:pt x="31" y="0"/>
                  </a:lnTo>
                  <a:lnTo>
                    <a:pt x="46" y="14"/>
                  </a:lnTo>
                  <a:lnTo>
                    <a:pt x="46" y="42"/>
                  </a:lnTo>
                  <a:lnTo>
                    <a:pt x="15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6" name="Freeform 368"/>
            <p:cNvSpPr>
              <a:spLocks/>
            </p:cNvSpPr>
            <p:nvPr/>
          </p:nvSpPr>
          <p:spPr bwMode="auto">
            <a:xfrm>
              <a:off x="2076" y="1958"/>
              <a:ext cx="4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7"/>
                </a:cxn>
                <a:cxn ang="0">
                  <a:pos x="47" y="36"/>
                </a:cxn>
                <a:cxn ang="0">
                  <a:pos x="16" y="3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36">
                  <a:moveTo>
                    <a:pt x="0" y="0"/>
                  </a:moveTo>
                  <a:lnTo>
                    <a:pt x="31" y="0"/>
                  </a:lnTo>
                  <a:lnTo>
                    <a:pt x="47" y="7"/>
                  </a:lnTo>
                  <a:lnTo>
                    <a:pt x="47" y="36"/>
                  </a:lnTo>
                  <a:lnTo>
                    <a:pt x="16" y="3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7" name="Freeform 369"/>
            <p:cNvSpPr>
              <a:spLocks/>
            </p:cNvSpPr>
            <p:nvPr/>
          </p:nvSpPr>
          <p:spPr bwMode="auto">
            <a:xfrm>
              <a:off x="2092" y="1965"/>
              <a:ext cx="5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5" y="14"/>
                </a:cxn>
                <a:cxn ang="0">
                  <a:pos x="55" y="43"/>
                </a:cxn>
                <a:cxn ang="0">
                  <a:pos x="23" y="4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55" h="43">
                  <a:moveTo>
                    <a:pt x="0" y="0"/>
                  </a:moveTo>
                  <a:lnTo>
                    <a:pt x="31" y="0"/>
                  </a:lnTo>
                  <a:lnTo>
                    <a:pt x="55" y="14"/>
                  </a:lnTo>
                  <a:lnTo>
                    <a:pt x="55" y="43"/>
                  </a:lnTo>
                  <a:lnTo>
                    <a:pt x="23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8" name="Freeform 370"/>
            <p:cNvSpPr>
              <a:spLocks/>
            </p:cNvSpPr>
            <p:nvPr/>
          </p:nvSpPr>
          <p:spPr bwMode="auto">
            <a:xfrm>
              <a:off x="2115" y="1979"/>
              <a:ext cx="7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71" y="29"/>
                </a:cxn>
                <a:cxn ang="0">
                  <a:pos x="71" y="57"/>
                </a:cxn>
                <a:cxn ang="0">
                  <a:pos x="39" y="57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71" h="57">
                  <a:moveTo>
                    <a:pt x="0" y="0"/>
                  </a:moveTo>
                  <a:lnTo>
                    <a:pt x="32" y="0"/>
                  </a:lnTo>
                  <a:lnTo>
                    <a:pt x="71" y="29"/>
                  </a:lnTo>
                  <a:lnTo>
                    <a:pt x="71" y="57"/>
                  </a:lnTo>
                  <a:lnTo>
                    <a:pt x="39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59" name="Freeform 371"/>
            <p:cNvSpPr>
              <a:spLocks/>
            </p:cNvSpPr>
            <p:nvPr/>
          </p:nvSpPr>
          <p:spPr bwMode="auto">
            <a:xfrm>
              <a:off x="2154" y="2008"/>
              <a:ext cx="6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3" y="28"/>
                </a:cxn>
                <a:cxn ang="0">
                  <a:pos x="63" y="56"/>
                </a:cxn>
                <a:cxn ang="0">
                  <a:pos x="32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3" h="56">
                  <a:moveTo>
                    <a:pt x="0" y="0"/>
                  </a:moveTo>
                  <a:lnTo>
                    <a:pt x="32" y="0"/>
                  </a:lnTo>
                  <a:lnTo>
                    <a:pt x="63" y="28"/>
                  </a:lnTo>
                  <a:lnTo>
                    <a:pt x="63" y="56"/>
                  </a:lnTo>
                  <a:lnTo>
                    <a:pt x="32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0" name="Freeform 372"/>
            <p:cNvSpPr>
              <a:spLocks/>
            </p:cNvSpPr>
            <p:nvPr/>
          </p:nvSpPr>
          <p:spPr bwMode="auto">
            <a:xfrm>
              <a:off x="2186" y="2036"/>
              <a:ext cx="46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6" y="21"/>
                </a:cxn>
                <a:cxn ang="0">
                  <a:pos x="46" y="49"/>
                </a:cxn>
                <a:cxn ang="0">
                  <a:pos x="15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6" h="49">
                  <a:moveTo>
                    <a:pt x="0" y="0"/>
                  </a:moveTo>
                  <a:lnTo>
                    <a:pt x="31" y="0"/>
                  </a:lnTo>
                  <a:lnTo>
                    <a:pt x="46" y="21"/>
                  </a:lnTo>
                  <a:lnTo>
                    <a:pt x="46" y="49"/>
                  </a:lnTo>
                  <a:lnTo>
                    <a:pt x="15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1" name="Freeform 373"/>
            <p:cNvSpPr>
              <a:spLocks/>
            </p:cNvSpPr>
            <p:nvPr/>
          </p:nvSpPr>
          <p:spPr bwMode="auto">
            <a:xfrm>
              <a:off x="2201" y="2057"/>
              <a:ext cx="55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5" y="35"/>
                </a:cxn>
                <a:cxn ang="0">
                  <a:pos x="55" y="63"/>
                </a:cxn>
                <a:cxn ang="0">
                  <a:pos x="24" y="63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63">
                  <a:moveTo>
                    <a:pt x="0" y="0"/>
                  </a:moveTo>
                  <a:lnTo>
                    <a:pt x="31" y="0"/>
                  </a:lnTo>
                  <a:lnTo>
                    <a:pt x="55" y="35"/>
                  </a:lnTo>
                  <a:lnTo>
                    <a:pt x="55" y="63"/>
                  </a:lnTo>
                  <a:lnTo>
                    <a:pt x="24" y="63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2" name="Freeform 374"/>
            <p:cNvSpPr>
              <a:spLocks/>
            </p:cNvSpPr>
            <p:nvPr/>
          </p:nvSpPr>
          <p:spPr bwMode="auto">
            <a:xfrm>
              <a:off x="2225" y="2092"/>
              <a:ext cx="3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8"/>
                </a:cxn>
                <a:cxn ang="0">
                  <a:pos x="39" y="56"/>
                </a:cxn>
                <a:cxn ang="0">
                  <a:pos x="7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31" y="0"/>
                  </a:lnTo>
                  <a:lnTo>
                    <a:pt x="39" y="28"/>
                  </a:lnTo>
                  <a:lnTo>
                    <a:pt x="39" y="56"/>
                  </a:lnTo>
                  <a:lnTo>
                    <a:pt x="7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3" name="Freeform 375"/>
            <p:cNvSpPr>
              <a:spLocks/>
            </p:cNvSpPr>
            <p:nvPr/>
          </p:nvSpPr>
          <p:spPr bwMode="auto">
            <a:xfrm>
              <a:off x="2232" y="2120"/>
              <a:ext cx="3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9" y="28"/>
                </a:cxn>
                <a:cxn ang="0">
                  <a:pos x="39" y="56"/>
                </a:cxn>
                <a:cxn ang="0">
                  <a:pos x="8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32" y="0"/>
                  </a:lnTo>
                  <a:lnTo>
                    <a:pt x="39" y="28"/>
                  </a:lnTo>
                  <a:lnTo>
                    <a:pt x="39" y="56"/>
                  </a:lnTo>
                  <a:lnTo>
                    <a:pt x="8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4" name="Freeform 376"/>
            <p:cNvSpPr>
              <a:spLocks/>
            </p:cNvSpPr>
            <p:nvPr/>
          </p:nvSpPr>
          <p:spPr bwMode="auto">
            <a:xfrm>
              <a:off x="2232" y="2148"/>
              <a:ext cx="39" cy="5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2" y="57"/>
                </a:cxn>
                <a:cxn ang="0">
                  <a:pos x="0" y="57"/>
                </a:cxn>
                <a:cxn ang="0">
                  <a:pos x="0" y="28"/>
                </a:cxn>
              </a:cxnLst>
              <a:rect l="0" t="0" r="r" b="b"/>
              <a:pathLst>
                <a:path w="39" h="57">
                  <a:moveTo>
                    <a:pt x="0" y="28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2" y="57"/>
                  </a:lnTo>
                  <a:lnTo>
                    <a:pt x="0" y="57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5" name="Freeform 377"/>
            <p:cNvSpPr>
              <a:spLocks/>
            </p:cNvSpPr>
            <p:nvPr/>
          </p:nvSpPr>
          <p:spPr bwMode="auto">
            <a:xfrm>
              <a:off x="2225" y="2176"/>
              <a:ext cx="39" cy="5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1" y="57"/>
                </a:cxn>
                <a:cxn ang="0">
                  <a:pos x="0" y="57"/>
                </a:cxn>
                <a:cxn ang="0">
                  <a:pos x="0" y="29"/>
                </a:cxn>
              </a:cxnLst>
              <a:rect l="0" t="0" r="r" b="b"/>
              <a:pathLst>
                <a:path w="39" h="57">
                  <a:moveTo>
                    <a:pt x="0" y="29"/>
                  </a:moveTo>
                  <a:lnTo>
                    <a:pt x="7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1" y="57"/>
                  </a:lnTo>
                  <a:lnTo>
                    <a:pt x="0" y="57"/>
                  </a:lnTo>
                  <a:lnTo>
                    <a:pt x="0" y="2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6" name="Freeform 378"/>
            <p:cNvSpPr>
              <a:spLocks/>
            </p:cNvSpPr>
            <p:nvPr/>
          </p:nvSpPr>
          <p:spPr bwMode="auto">
            <a:xfrm>
              <a:off x="2209" y="2205"/>
              <a:ext cx="47" cy="5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56"/>
                </a:cxn>
                <a:cxn ang="0">
                  <a:pos x="0" y="56"/>
                </a:cxn>
                <a:cxn ang="0">
                  <a:pos x="0" y="28"/>
                </a:cxn>
              </a:cxnLst>
              <a:rect l="0" t="0" r="r" b="b"/>
              <a:pathLst>
                <a:path w="47" h="56">
                  <a:moveTo>
                    <a:pt x="0" y="28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56"/>
                  </a:lnTo>
                  <a:lnTo>
                    <a:pt x="0" y="56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7" name="Freeform 379"/>
            <p:cNvSpPr>
              <a:spLocks/>
            </p:cNvSpPr>
            <p:nvPr/>
          </p:nvSpPr>
          <p:spPr bwMode="auto">
            <a:xfrm>
              <a:off x="2193" y="2233"/>
              <a:ext cx="47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47" h="49">
                  <a:moveTo>
                    <a:pt x="0" y="21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8" name="Freeform 380"/>
            <p:cNvSpPr>
              <a:spLocks/>
            </p:cNvSpPr>
            <p:nvPr/>
          </p:nvSpPr>
          <p:spPr bwMode="auto">
            <a:xfrm>
              <a:off x="2162" y="2254"/>
              <a:ext cx="63" cy="7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31" y="0"/>
                </a:cxn>
                <a:cxn ang="0">
                  <a:pos x="63" y="0"/>
                </a:cxn>
                <a:cxn ang="0">
                  <a:pos x="63" y="28"/>
                </a:cxn>
                <a:cxn ang="0">
                  <a:pos x="31" y="70"/>
                </a:cxn>
                <a:cxn ang="0">
                  <a:pos x="0" y="70"/>
                </a:cxn>
                <a:cxn ang="0">
                  <a:pos x="0" y="42"/>
                </a:cxn>
              </a:cxnLst>
              <a:rect l="0" t="0" r="r" b="b"/>
              <a:pathLst>
                <a:path w="63" h="70">
                  <a:moveTo>
                    <a:pt x="0" y="42"/>
                  </a:moveTo>
                  <a:lnTo>
                    <a:pt x="31" y="0"/>
                  </a:lnTo>
                  <a:lnTo>
                    <a:pt x="63" y="0"/>
                  </a:lnTo>
                  <a:lnTo>
                    <a:pt x="63" y="28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0" y="4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69" name="Freeform 381"/>
            <p:cNvSpPr>
              <a:spLocks/>
            </p:cNvSpPr>
            <p:nvPr/>
          </p:nvSpPr>
          <p:spPr bwMode="auto">
            <a:xfrm>
              <a:off x="2123" y="2296"/>
              <a:ext cx="70" cy="5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9" y="0"/>
                </a:cxn>
                <a:cxn ang="0">
                  <a:pos x="70" y="0"/>
                </a:cxn>
                <a:cxn ang="0">
                  <a:pos x="70" y="28"/>
                </a:cxn>
                <a:cxn ang="0">
                  <a:pos x="31" y="56"/>
                </a:cxn>
                <a:cxn ang="0">
                  <a:pos x="0" y="56"/>
                </a:cxn>
                <a:cxn ang="0">
                  <a:pos x="0" y="28"/>
                </a:cxn>
              </a:cxnLst>
              <a:rect l="0" t="0" r="r" b="b"/>
              <a:pathLst>
                <a:path w="70" h="56">
                  <a:moveTo>
                    <a:pt x="0" y="28"/>
                  </a:moveTo>
                  <a:lnTo>
                    <a:pt x="39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31" y="56"/>
                  </a:lnTo>
                  <a:lnTo>
                    <a:pt x="0" y="56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0" name="Freeform 382"/>
            <p:cNvSpPr>
              <a:spLocks/>
            </p:cNvSpPr>
            <p:nvPr/>
          </p:nvSpPr>
          <p:spPr bwMode="auto">
            <a:xfrm>
              <a:off x="2084" y="2324"/>
              <a:ext cx="70" cy="5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9" y="0"/>
                </a:cxn>
                <a:cxn ang="0">
                  <a:pos x="70" y="0"/>
                </a:cxn>
                <a:cxn ang="0">
                  <a:pos x="70" y="28"/>
                </a:cxn>
                <a:cxn ang="0">
                  <a:pos x="31" y="56"/>
                </a:cxn>
                <a:cxn ang="0">
                  <a:pos x="0" y="56"/>
                </a:cxn>
                <a:cxn ang="0">
                  <a:pos x="0" y="28"/>
                </a:cxn>
              </a:cxnLst>
              <a:rect l="0" t="0" r="r" b="b"/>
              <a:pathLst>
                <a:path w="70" h="56">
                  <a:moveTo>
                    <a:pt x="0" y="28"/>
                  </a:moveTo>
                  <a:lnTo>
                    <a:pt x="39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31" y="56"/>
                  </a:lnTo>
                  <a:lnTo>
                    <a:pt x="0" y="56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1" name="Freeform 383"/>
            <p:cNvSpPr>
              <a:spLocks/>
            </p:cNvSpPr>
            <p:nvPr/>
          </p:nvSpPr>
          <p:spPr bwMode="auto">
            <a:xfrm>
              <a:off x="2045" y="2352"/>
              <a:ext cx="70" cy="5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9" y="0"/>
                </a:cxn>
                <a:cxn ang="0">
                  <a:pos x="70" y="0"/>
                </a:cxn>
                <a:cxn ang="0">
                  <a:pos x="70" y="28"/>
                </a:cxn>
                <a:cxn ang="0">
                  <a:pos x="31" y="57"/>
                </a:cxn>
                <a:cxn ang="0">
                  <a:pos x="0" y="57"/>
                </a:cxn>
                <a:cxn ang="0">
                  <a:pos x="0" y="28"/>
                </a:cxn>
              </a:cxnLst>
              <a:rect l="0" t="0" r="r" b="b"/>
              <a:pathLst>
                <a:path w="70" h="57">
                  <a:moveTo>
                    <a:pt x="0" y="28"/>
                  </a:moveTo>
                  <a:lnTo>
                    <a:pt x="39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31" y="57"/>
                  </a:lnTo>
                  <a:lnTo>
                    <a:pt x="0" y="57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2" name="Freeform 384"/>
            <p:cNvSpPr>
              <a:spLocks/>
            </p:cNvSpPr>
            <p:nvPr/>
          </p:nvSpPr>
          <p:spPr bwMode="auto">
            <a:xfrm>
              <a:off x="1983" y="2380"/>
              <a:ext cx="93" cy="6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2" y="0"/>
                </a:cxn>
                <a:cxn ang="0">
                  <a:pos x="93" y="0"/>
                </a:cxn>
                <a:cxn ang="0">
                  <a:pos x="93" y="29"/>
                </a:cxn>
                <a:cxn ang="0">
                  <a:pos x="31" y="64"/>
                </a:cxn>
                <a:cxn ang="0">
                  <a:pos x="0" y="64"/>
                </a:cxn>
                <a:cxn ang="0">
                  <a:pos x="0" y="36"/>
                </a:cxn>
              </a:cxnLst>
              <a:rect l="0" t="0" r="r" b="b"/>
              <a:pathLst>
                <a:path w="93" h="64">
                  <a:moveTo>
                    <a:pt x="0" y="36"/>
                  </a:moveTo>
                  <a:lnTo>
                    <a:pt x="62" y="0"/>
                  </a:lnTo>
                  <a:lnTo>
                    <a:pt x="93" y="0"/>
                  </a:lnTo>
                  <a:lnTo>
                    <a:pt x="93" y="29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0" y="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3" name="Freeform 385"/>
            <p:cNvSpPr>
              <a:spLocks/>
            </p:cNvSpPr>
            <p:nvPr/>
          </p:nvSpPr>
          <p:spPr bwMode="auto">
            <a:xfrm>
              <a:off x="1959" y="2416"/>
              <a:ext cx="55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" y="0"/>
                </a:cxn>
                <a:cxn ang="0">
                  <a:pos x="55" y="0"/>
                </a:cxn>
                <a:cxn ang="0">
                  <a:pos x="55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55" h="42">
                  <a:moveTo>
                    <a:pt x="0" y="14"/>
                  </a:moveTo>
                  <a:lnTo>
                    <a:pt x="24" y="0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4" name="Freeform 386"/>
            <p:cNvSpPr>
              <a:spLocks/>
            </p:cNvSpPr>
            <p:nvPr/>
          </p:nvSpPr>
          <p:spPr bwMode="auto">
            <a:xfrm>
              <a:off x="1951" y="2430"/>
              <a:ext cx="39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2" y="35"/>
                </a:cxn>
                <a:cxn ang="0">
                  <a:pos x="0" y="35"/>
                </a:cxn>
                <a:cxn ang="0">
                  <a:pos x="0" y="7"/>
                </a:cxn>
              </a:cxnLst>
              <a:rect l="0" t="0" r="r" b="b"/>
              <a:pathLst>
                <a:path w="39" h="35">
                  <a:moveTo>
                    <a:pt x="0" y="7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2" y="35"/>
                  </a:lnTo>
                  <a:lnTo>
                    <a:pt x="0" y="35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5" name="Freeform 387"/>
            <p:cNvSpPr>
              <a:spLocks/>
            </p:cNvSpPr>
            <p:nvPr/>
          </p:nvSpPr>
          <p:spPr bwMode="auto">
            <a:xfrm>
              <a:off x="1920" y="2437"/>
              <a:ext cx="63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1" y="0"/>
                </a:cxn>
                <a:cxn ang="0">
                  <a:pos x="63" y="0"/>
                </a:cxn>
                <a:cxn ang="0">
                  <a:pos x="63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63" h="42">
                  <a:moveTo>
                    <a:pt x="0" y="14"/>
                  </a:moveTo>
                  <a:lnTo>
                    <a:pt x="31" y="0"/>
                  </a:lnTo>
                  <a:lnTo>
                    <a:pt x="63" y="0"/>
                  </a:lnTo>
                  <a:lnTo>
                    <a:pt x="63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6" name="Freeform 388"/>
            <p:cNvSpPr>
              <a:spLocks/>
            </p:cNvSpPr>
            <p:nvPr/>
          </p:nvSpPr>
          <p:spPr bwMode="auto">
            <a:xfrm>
              <a:off x="1889" y="2451"/>
              <a:ext cx="62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1" y="0"/>
                </a:cxn>
                <a:cxn ang="0">
                  <a:pos x="62" y="0"/>
                </a:cxn>
                <a:cxn ang="0">
                  <a:pos x="62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62" h="49">
                  <a:moveTo>
                    <a:pt x="0" y="21"/>
                  </a:moveTo>
                  <a:lnTo>
                    <a:pt x="31" y="0"/>
                  </a:lnTo>
                  <a:lnTo>
                    <a:pt x="62" y="0"/>
                  </a:lnTo>
                  <a:lnTo>
                    <a:pt x="62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7" name="Freeform 389"/>
            <p:cNvSpPr>
              <a:spLocks/>
            </p:cNvSpPr>
            <p:nvPr/>
          </p:nvSpPr>
          <p:spPr bwMode="auto">
            <a:xfrm>
              <a:off x="1873" y="2472"/>
              <a:ext cx="47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47" h="42">
                  <a:moveTo>
                    <a:pt x="0" y="14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8" name="Freeform 390"/>
            <p:cNvSpPr>
              <a:spLocks/>
            </p:cNvSpPr>
            <p:nvPr/>
          </p:nvSpPr>
          <p:spPr bwMode="auto">
            <a:xfrm>
              <a:off x="1850" y="2486"/>
              <a:ext cx="54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" y="0"/>
                </a:cxn>
                <a:cxn ang="0">
                  <a:pos x="54" y="0"/>
                </a:cxn>
                <a:cxn ang="0">
                  <a:pos x="54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54" h="49">
                  <a:moveTo>
                    <a:pt x="0" y="21"/>
                  </a:moveTo>
                  <a:lnTo>
                    <a:pt x="23" y="0"/>
                  </a:lnTo>
                  <a:lnTo>
                    <a:pt x="54" y="0"/>
                  </a:lnTo>
                  <a:lnTo>
                    <a:pt x="54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79" name="Freeform 391"/>
            <p:cNvSpPr>
              <a:spLocks/>
            </p:cNvSpPr>
            <p:nvPr/>
          </p:nvSpPr>
          <p:spPr bwMode="auto">
            <a:xfrm>
              <a:off x="1834" y="2507"/>
              <a:ext cx="47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47" y="28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0" y="21"/>
                </a:cxn>
              </a:cxnLst>
              <a:rect l="0" t="0" r="r" b="b"/>
              <a:pathLst>
                <a:path w="47" h="49">
                  <a:moveTo>
                    <a:pt x="0" y="21"/>
                  </a:moveTo>
                  <a:lnTo>
                    <a:pt x="1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0" name="Freeform 392"/>
            <p:cNvSpPr>
              <a:spLocks/>
            </p:cNvSpPr>
            <p:nvPr/>
          </p:nvSpPr>
          <p:spPr bwMode="auto">
            <a:xfrm>
              <a:off x="1819" y="2528"/>
              <a:ext cx="46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46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46" h="42">
                  <a:moveTo>
                    <a:pt x="0" y="14"/>
                  </a:moveTo>
                  <a:lnTo>
                    <a:pt x="15" y="0"/>
                  </a:lnTo>
                  <a:lnTo>
                    <a:pt x="46" y="0"/>
                  </a:lnTo>
                  <a:lnTo>
                    <a:pt x="46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1" name="Freeform 393"/>
            <p:cNvSpPr>
              <a:spLocks/>
            </p:cNvSpPr>
            <p:nvPr/>
          </p:nvSpPr>
          <p:spPr bwMode="auto">
            <a:xfrm>
              <a:off x="1811" y="2542"/>
              <a:ext cx="39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42"/>
                </a:cxn>
                <a:cxn ang="0">
                  <a:pos x="0" y="42"/>
                </a:cxn>
                <a:cxn ang="0">
                  <a:pos x="0" y="14"/>
                </a:cxn>
              </a:cxnLst>
              <a:rect l="0" t="0" r="r" b="b"/>
              <a:pathLst>
                <a:path w="39" h="42">
                  <a:moveTo>
                    <a:pt x="0" y="14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2" name="Freeform 394"/>
            <p:cNvSpPr>
              <a:spLocks/>
            </p:cNvSpPr>
            <p:nvPr/>
          </p:nvSpPr>
          <p:spPr bwMode="auto">
            <a:xfrm>
              <a:off x="1803" y="2556"/>
              <a:ext cx="39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8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39" h="50">
                  <a:moveTo>
                    <a:pt x="0" y="21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8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3" name="Freeform 395"/>
            <p:cNvSpPr>
              <a:spLocks/>
            </p:cNvSpPr>
            <p:nvPr/>
          </p:nvSpPr>
          <p:spPr bwMode="auto">
            <a:xfrm>
              <a:off x="1795" y="2577"/>
              <a:ext cx="39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1" y="50"/>
                </a:cxn>
                <a:cxn ang="0">
                  <a:pos x="0" y="50"/>
                </a:cxn>
                <a:cxn ang="0">
                  <a:pos x="0" y="21"/>
                </a:cxn>
              </a:cxnLst>
              <a:rect l="0" t="0" r="r" b="b"/>
              <a:pathLst>
                <a:path w="39" h="50">
                  <a:moveTo>
                    <a:pt x="0" y="21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4" name="Freeform 396"/>
            <p:cNvSpPr>
              <a:spLocks/>
            </p:cNvSpPr>
            <p:nvPr/>
          </p:nvSpPr>
          <p:spPr bwMode="auto">
            <a:xfrm>
              <a:off x="1787" y="2598"/>
              <a:ext cx="39" cy="5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" y="0"/>
                </a:cxn>
                <a:cxn ang="0">
                  <a:pos x="39" y="0"/>
                </a:cxn>
                <a:cxn ang="0">
                  <a:pos x="39" y="29"/>
                </a:cxn>
                <a:cxn ang="0">
                  <a:pos x="32" y="57"/>
                </a:cxn>
                <a:cxn ang="0">
                  <a:pos x="0" y="57"/>
                </a:cxn>
                <a:cxn ang="0">
                  <a:pos x="0" y="29"/>
                </a:cxn>
              </a:cxnLst>
              <a:rect l="0" t="0" r="r" b="b"/>
              <a:pathLst>
                <a:path w="39" h="57">
                  <a:moveTo>
                    <a:pt x="0" y="29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32" y="57"/>
                  </a:lnTo>
                  <a:lnTo>
                    <a:pt x="0" y="57"/>
                  </a:lnTo>
                  <a:lnTo>
                    <a:pt x="0" y="2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5" name="Rectangle 397"/>
            <p:cNvSpPr>
              <a:spLocks noChangeArrowheads="1"/>
            </p:cNvSpPr>
            <p:nvPr/>
          </p:nvSpPr>
          <p:spPr bwMode="auto">
            <a:xfrm>
              <a:off x="1787" y="2627"/>
              <a:ext cx="32" cy="4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6" name="Rectangle 398"/>
            <p:cNvSpPr>
              <a:spLocks noChangeArrowheads="1"/>
            </p:cNvSpPr>
            <p:nvPr/>
          </p:nvSpPr>
          <p:spPr bwMode="auto">
            <a:xfrm>
              <a:off x="1787" y="2641"/>
              <a:ext cx="32" cy="4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7" name="Freeform 399"/>
            <p:cNvSpPr>
              <a:spLocks/>
            </p:cNvSpPr>
            <p:nvPr/>
          </p:nvSpPr>
          <p:spPr bwMode="auto">
            <a:xfrm>
              <a:off x="1787" y="2662"/>
              <a:ext cx="3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9" y="28"/>
                </a:cxn>
                <a:cxn ang="0">
                  <a:pos x="39" y="56"/>
                </a:cxn>
                <a:cxn ang="0">
                  <a:pos x="8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32" y="0"/>
                  </a:lnTo>
                  <a:lnTo>
                    <a:pt x="39" y="28"/>
                  </a:lnTo>
                  <a:lnTo>
                    <a:pt x="39" y="56"/>
                  </a:lnTo>
                  <a:lnTo>
                    <a:pt x="8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8" name="Freeform 400"/>
            <p:cNvSpPr>
              <a:spLocks/>
            </p:cNvSpPr>
            <p:nvPr/>
          </p:nvSpPr>
          <p:spPr bwMode="auto">
            <a:xfrm>
              <a:off x="1795" y="2690"/>
              <a:ext cx="39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1"/>
                </a:cxn>
                <a:cxn ang="0">
                  <a:pos x="39" y="49"/>
                </a:cxn>
                <a:cxn ang="0">
                  <a:pos x="8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9">
                  <a:moveTo>
                    <a:pt x="0" y="0"/>
                  </a:moveTo>
                  <a:lnTo>
                    <a:pt x="31" y="0"/>
                  </a:lnTo>
                  <a:lnTo>
                    <a:pt x="39" y="21"/>
                  </a:lnTo>
                  <a:lnTo>
                    <a:pt x="39" y="49"/>
                  </a:lnTo>
                  <a:lnTo>
                    <a:pt x="8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89" name="Freeform 401"/>
            <p:cNvSpPr>
              <a:spLocks/>
            </p:cNvSpPr>
            <p:nvPr/>
          </p:nvSpPr>
          <p:spPr bwMode="auto">
            <a:xfrm>
              <a:off x="1803" y="2711"/>
              <a:ext cx="39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21"/>
                </a:cxn>
                <a:cxn ang="0">
                  <a:pos x="39" y="49"/>
                </a:cxn>
                <a:cxn ang="0">
                  <a:pos x="8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9">
                  <a:moveTo>
                    <a:pt x="0" y="0"/>
                  </a:moveTo>
                  <a:lnTo>
                    <a:pt x="31" y="0"/>
                  </a:lnTo>
                  <a:lnTo>
                    <a:pt x="39" y="21"/>
                  </a:lnTo>
                  <a:lnTo>
                    <a:pt x="39" y="49"/>
                  </a:lnTo>
                  <a:lnTo>
                    <a:pt x="8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0" name="Freeform 402"/>
            <p:cNvSpPr>
              <a:spLocks/>
            </p:cNvSpPr>
            <p:nvPr/>
          </p:nvSpPr>
          <p:spPr bwMode="auto">
            <a:xfrm>
              <a:off x="1811" y="2732"/>
              <a:ext cx="3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9" y="14"/>
                </a:cxn>
                <a:cxn ang="0">
                  <a:pos x="39" y="42"/>
                </a:cxn>
                <a:cxn ang="0">
                  <a:pos x="8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31" y="0"/>
                  </a:lnTo>
                  <a:lnTo>
                    <a:pt x="39" y="14"/>
                  </a:lnTo>
                  <a:lnTo>
                    <a:pt x="39" y="42"/>
                  </a:lnTo>
                  <a:lnTo>
                    <a:pt x="8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1" name="Freeform 403"/>
            <p:cNvSpPr>
              <a:spLocks/>
            </p:cNvSpPr>
            <p:nvPr/>
          </p:nvSpPr>
          <p:spPr bwMode="auto">
            <a:xfrm>
              <a:off x="1819" y="2746"/>
              <a:ext cx="46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6" y="21"/>
                </a:cxn>
                <a:cxn ang="0">
                  <a:pos x="46" y="49"/>
                </a:cxn>
                <a:cxn ang="0">
                  <a:pos x="15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6" h="49">
                  <a:moveTo>
                    <a:pt x="0" y="0"/>
                  </a:moveTo>
                  <a:lnTo>
                    <a:pt x="31" y="0"/>
                  </a:lnTo>
                  <a:lnTo>
                    <a:pt x="46" y="21"/>
                  </a:lnTo>
                  <a:lnTo>
                    <a:pt x="46" y="49"/>
                  </a:lnTo>
                  <a:lnTo>
                    <a:pt x="15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2" name="Freeform 404"/>
            <p:cNvSpPr>
              <a:spLocks/>
            </p:cNvSpPr>
            <p:nvPr/>
          </p:nvSpPr>
          <p:spPr bwMode="auto">
            <a:xfrm>
              <a:off x="1834" y="2767"/>
              <a:ext cx="47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47" y="28"/>
                </a:cxn>
                <a:cxn ang="0">
                  <a:pos x="47" y="57"/>
                </a:cxn>
                <a:cxn ang="0">
                  <a:pos x="16" y="57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31" y="0"/>
                  </a:lnTo>
                  <a:lnTo>
                    <a:pt x="47" y="28"/>
                  </a:lnTo>
                  <a:lnTo>
                    <a:pt x="47" y="57"/>
                  </a:lnTo>
                  <a:lnTo>
                    <a:pt x="16" y="57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3" name="Freeform 405"/>
            <p:cNvSpPr>
              <a:spLocks/>
            </p:cNvSpPr>
            <p:nvPr/>
          </p:nvSpPr>
          <p:spPr bwMode="auto">
            <a:xfrm>
              <a:off x="1850" y="2795"/>
              <a:ext cx="5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29"/>
                </a:cxn>
                <a:cxn ang="0">
                  <a:pos x="54" y="57"/>
                </a:cxn>
                <a:cxn ang="0">
                  <a:pos x="23" y="57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lnTo>
                    <a:pt x="31" y="0"/>
                  </a:lnTo>
                  <a:lnTo>
                    <a:pt x="54" y="29"/>
                  </a:lnTo>
                  <a:lnTo>
                    <a:pt x="54" y="57"/>
                  </a:lnTo>
                  <a:lnTo>
                    <a:pt x="23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4" name="Freeform 406"/>
            <p:cNvSpPr>
              <a:spLocks/>
            </p:cNvSpPr>
            <p:nvPr/>
          </p:nvSpPr>
          <p:spPr bwMode="auto">
            <a:xfrm>
              <a:off x="1873" y="2824"/>
              <a:ext cx="55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5" y="28"/>
                </a:cxn>
                <a:cxn ang="0">
                  <a:pos x="55" y="56"/>
                </a:cxn>
                <a:cxn ang="0">
                  <a:pos x="24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56">
                  <a:moveTo>
                    <a:pt x="0" y="0"/>
                  </a:moveTo>
                  <a:lnTo>
                    <a:pt x="31" y="0"/>
                  </a:lnTo>
                  <a:lnTo>
                    <a:pt x="55" y="28"/>
                  </a:lnTo>
                  <a:lnTo>
                    <a:pt x="55" y="56"/>
                  </a:lnTo>
                  <a:lnTo>
                    <a:pt x="24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5" name="Freeform 407"/>
            <p:cNvSpPr>
              <a:spLocks/>
            </p:cNvSpPr>
            <p:nvPr/>
          </p:nvSpPr>
          <p:spPr bwMode="auto">
            <a:xfrm>
              <a:off x="1897" y="2852"/>
              <a:ext cx="5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4" y="21"/>
                </a:cxn>
                <a:cxn ang="0">
                  <a:pos x="54" y="49"/>
                </a:cxn>
                <a:cxn ang="0">
                  <a:pos x="23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4" h="49">
                  <a:moveTo>
                    <a:pt x="0" y="0"/>
                  </a:moveTo>
                  <a:lnTo>
                    <a:pt x="31" y="0"/>
                  </a:lnTo>
                  <a:lnTo>
                    <a:pt x="54" y="21"/>
                  </a:lnTo>
                  <a:lnTo>
                    <a:pt x="54" y="49"/>
                  </a:lnTo>
                  <a:lnTo>
                    <a:pt x="23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6" name="Freeform 408"/>
            <p:cNvSpPr>
              <a:spLocks/>
            </p:cNvSpPr>
            <p:nvPr/>
          </p:nvSpPr>
          <p:spPr bwMode="auto">
            <a:xfrm>
              <a:off x="1920" y="2873"/>
              <a:ext cx="55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55" y="21"/>
                </a:cxn>
                <a:cxn ang="0">
                  <a:pos x="55" y="49"/>
                </a:cxn>
                <a:cxn ang="0">
                  <a:pos x="24" y="4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49">
                  <a:moveTo>
                    <a:pt x="0" y="0"/>
                  </a:moveTo>
                  <a:lnTo>
                    <a:pt x="31" y="0"/>
                  </a:lnTo>
                  <a:lnTo>
                    <a:pt x="55" y="21"/>
                  </a:lnTo>
                  <a:lnTo>
                    <a:pt x="55" y="49"/>
                  </a:lnTo>
                  <a:lnTo>
                    <a:pt x="24" y="4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7" name="Freeform 409"/>
            <p:cNvSpPr>
              <a:spLocks/>
            </p:cNvSpPr>
            <p:nvPr/>
          </p:nvSpPr>
          <p:spPr bwMode="auto">
            <a:xfrm>
              <a:off x="1944" y="2894"/>
              <a:ext cx="62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28"/>
                </a:cxn>
                <a:cxn ang="0">
                  <a:pos x="62" y="56"/>
                </a:cxn>
                <a:cxn ang="0">
                  <a:pos x="31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56">
                  <a:moveTo>
                    <a:pt x="0" y="0"/>
                  </a:moveTo>
                  <a:lnTo>
                    <a:pt x="31" y="0"/>
                  </a:lnTo>
                  <a:lnTo>
                    <a:pt x="62" y="28"/>
                  </a:lnTo>
                  <a:lnTo>
                    <a:pt x="62" y="56"/>
                  </a:lnTo>
                  <a:lnTo>
                    <a:pt x="31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8" name="Freeform 410"/>
            <p:cNvSpPr>
              <a:spLocks/>
            </p:cNvSpPr>
            <p:nvPr/>
          </p:nvSpPr>
          <p:spPr bwMode="auto">
            <a:xfrm>
              <a:off x="1975" y="2922"/>
              <a:ext cx="70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0" y="28"/>
                </a:cxn>
                <a:cxn ang="0">
                  <a:pos x="70" y="56"/>
                </a:cxn>
                <a:cxn ang="0">
                  <a:pos x="39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0" h="56">
                  <a:moveTo>
                    <a:pt x="0" y="0"/>
                  </a:moveTo>
                  <a:lnTo>
                    <a:pt x="31" y="0"/>
                  </a:lnTo>
                  <a:lnTo>
                    <a:pt x="70" y="28"/>
                  </a:lnTo>
                  <a:lnTo>
                    <a:pt x="70" y="56"/>
                  </a:lnTo>
                  <a:lnTo>
                    <a:pt x="39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99" name="Freeform 411"/>
            <p:cNvSpPr>
              <a:spLocks/>
            </p:cNvSpPr>
            <p:nvPr/>
          </p:nvSpPr>
          <p:spPr bwMode="auto">
            <a:xfrm>
              <a:off x="2014" y="2950"/>
              <a:ext cx="62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2" y="28"/>
                </a:cxn>
                <a:cxn ang="0">
                  <a:pos x="62" y="56"/>
                </a:cxn>
                <a:cxn ang="0">
                  <a:pos x="31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62" h="56">
                  <a:moveTo>
                    <a:pt x="0" y="0"/>
                  </a:moveTo>
                  <a:lnTo>
                    <a:pt x="31" y="0"/>
                  </a:lnTo>
                  <a:lnTo>
                    <a:pt x="62" y="28"/>
                  </a:lnTo>
                  <a:lnTo>
                    <a:pt x="62" y="56"/>
                  </a:lnTo>
                  <a:lnTo>
                    <a:pt x="31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0" name="Freeform 412"/>
            <p:cNvSpPr>
              <a:spLocks/>
            </p:cNvSpPr>
            <p:nvPr/>
          </p:nvSpPr>
          <p:spPr bwMode="auto">
            <a:xfrm>
              <a:off x="2045" y="2978"/>
              <a:ext cx="70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0" y="28"/>
                </a:cxn>
                <a:cxn ang="0">
                  <a:pos x="70" y="57"/>
                </a:cxn>
                <a:cxn ang="0">
                  <a:pos x="39" y="57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0" h="57">
                  <a:moveTo>
                    <a:pt x="0" y="0"/>
                  </a:moveTo>
                  <a:lnTo>
                    <a:pt x="31" y="0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39" y="57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1" name="Freeform 413"/>
            <p:cNvSpPr>
              <a:spLocks/>
            </p:cNvSpPr>
            <p:nvPr/>
          </p:nvSpPr>
          <p:spPr bwMode="auto">
            <a:xfrm>
              <a:off x="2084" y="3006"/>
              <a:ext cx="70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0" y="29"/>
                </a:cxn>
                <a:cxn ang="0">
                  <a:pos x="70" y="57"/>
                </a:cxn>
                <a:cxn ang="0">
                  <a:pos x="39" y="57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70" h="57">
                  <a:moveTo>
                    <a:pt x="0" y="0"/>
                  </a:moveTo>
                  <a:lnTo>
                    <a:pt x="31" y="0"/>
                  </a:lnTo>
                  <a:lnTo>
                    <a:pt x="70" y="29"/>
                  </a:lnTo>
                  <a:lnTo>
                    <a:pt x="70" y="57"/>
                  </a:lnTo>
                  <a:lnTo>
                    <a:pt x="39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2" name="Freeform 414"/>
            <p:cNvSpPr>
              <a:spLocks/>
            </p:cNvSpPr>
            <p:nvPr/>
          </p:nvSpPr>
          <p:spPr bwMode="auto">
            <a:xfrm>
              <a:off x="2123" y="3035"/>
              <a:ext cx="78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8" y="28"/>
                </a:cxn>
                <a:cxn ang="0">
                  <a:pos x="78" y="56"/>
                </a:cxn>
                <a:cxn ang="0">
                  <a:pos x="47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8" h="56">
                  <a:moveTo>
                    <a:pt x="0" y="0"/>
                  </a:moveTo>
                  <a:lnTo>
                    <a:pt x="31" y="0"/>
                  </a:lnTo>
                  <a:lnTo>
                    <a:pt x="78" y="28"/>
                  </a:lnTo>
                  <a:lnTo>
                    <a:pt x="78" y="56"/>
                  </a:lnTo>
                  <a:lnTo>
                    <a:pt x="47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3" name="Freeform 415"/>
            <p:cNvSpPr>
              <a:spLocks/>
            </p:cNvSpPr>
            <p:nvPr/>
          </p:nvSpPr>
          <p:spPr bwMode="auto">
            <a:xfrm>
              <a:off x="2170" y="3063"/>
              <a:ext cx="70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0" y="28"/>
                </a:cxn>
                <a:cxn ang="0">
                  <a:pos x="70" y="56"/>
                </a:cxn>
                <a:cxn ang="0">
                  <a:pos x="39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0" h="56">
                  <a:moveTo>
                    <a:pt x="0" y="0"/>
                  </a:moveTo>
                  <a:lnTo>
                    <a:pt x="31" y="0"/>
                  </a:lnTo>
                  <a:lnTo>
                    <a:pt x="70" y="28"/>
                  </a:lnTo>
                  <a:lnTo>
                    <a:pt x="70" y="56"/>
                  </a:lnTo>
                  <a:lnTo>
                    <a:pt x="39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4" name="Freeform 416"/>
            <p:cNvSpPr>
              <a:spLocks/>
            </p:cNvSpPr>
            <p:nvPr/>
          </p:nvSpPr>
          <p:spPr bwMode="auto">
            <a:xfrm>
              <a:off x="2209" y="3091"/>
              <a:ext cx="86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86" y="28"/>
                </a:cxn>
                <a:cxn ang="0">
                  <a:pos x="86" y="56"/>
                </a:cxn>
                <a:cxn ang="0">
                  <a:pos x="55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86" h="56">
                  <a:moveTo>
                    <a:pt x="0" y="0"/>
                  </a:moveTo>
                  <a:lnTo>
                    <a:pt x="31" y="0"/>
                  </a:lnTo>
                  <a:lnTo>
                    <a:pt x="86" y="28"/>
                  </a:lnTo>
                  <a:lnTo>
                    <a:pt x="86" y="56"/>
                  </a:lnTo>
                  <a:lnTo>
                    <a:pt x="55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5" name="Freeform 417"/>
            <p:cNvSpPr>
              <a:spLocks/>
            </p:cNvSpPr>
            <p:nvPr/>
          </p:nvSpPr>
          <p:spPr bwMode="auto">
            <a:xfrm>
              <a:off x="2264" y="3119"/>
              <a:ext cx="78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78" y="28"/>
                </a:cxn>
                <a:cxn ang="0">
                  <a:pos x="78" y="56"/>
                </a:cxn>
                <a:cxn ang="0">
                  <a:pos x="46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78" h="56">
                  <a:moveTo>
                    <a:pt x="0" y="0"/>
                  </a:moveTo>
                  <a:lnTo>
                    <a:pt x="31" y="0"/>
                  </a:lnTo>
                  <a:lnTo>
                    <a:pt x="78" y="28"/>
                  </a:lnTo>
                  <a:lnTo>
                    <a:pt x="78" y="56"/>
                  </a:lnTo>
                  <a:lnTo>
                    <a:pt x="46" y="56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6" name="Freeform 418"/>
            <p:cNvSpPr>
              <a:spLocks/>
            </p:cNvSpPr>
            <p:nvPr/>
          </p:nvSpPr>
          <p:spPr bwMode="auto">
            <a:xfrm>
              <a:off x="2310" y="3147"/>
              <a:ext cx="55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55" y="14"/>
                </a:cxn>
                <a:cxn ang="0">
                  <a:pos x="55" y="42"/>
                </a:cxn>
                <a:cxn ang="0">
                  <a:pos x="24" y="42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5" h="42">
                  <a:moveTo>
                    <a:pt x="0" y="0"/>
                  </a:moveTo>
                  <a:lnTo>
                    <a:pt x="32" y="0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24" y="4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7" name="Line 419"/>
            <p:cNvSpPr>
              <a:spLocks noChangeShapeType="1"/>
            </p:cNvSpPr>
            <p:nvPr/>
          </p:nvSpPr>
          <p:spPr bwMode="auto">
            <a:xfrm>
              <a:off x="3599" y="3058"/>
              <a:ext cx="5" cy="5"/>
            </a:xfrm>
            <a:prstGeom prst="line">
              <a:avLst/>
            </a:prstGeom>
            <a:noFill/>
            <a:ln w="25400">
              <a:solidFill>
                <a:srgbClr val="12121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8" name="Line 420"/>
            <p:cNvSpPr>
              <a:spLocks noChangeShapeType="1"/>
            </p:cNvSpPr>
            <p:nvPr/>
          </p:nvSpPr>
          <p:spPr bwMode="auto">
            <a:xfrm>
              <a:off x="3599" y="3058"/>
              <a:ext cx="5" cy="5"/>
            </a:xfrm>
            <a:prstGeom prst="line">
              <a:avLst/>
            </a:prstGeom>
            <a:noFill/>
            <a:ln w="25400">
              <a:solidFill>
                <a:srgbClr val="18181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09" name="Line 421"/>
            <p:cNvSpPr>
              <a:spLocks noChangeShapeType="1"/>
            </p:cNvSpPr>
            <p:nvPr/>
          </p:nvSpPr>
          <p:spPr bwMode="auto">
            <a:xfrm>
              <a:off x="3599" y="3044"/>
              <a:ext cx="21" cy="19"/>
            </a:xfrm>
            <a:prstGeom prst="line">
              <a:avLst/>
            </a:prstGeom>
            <a:noFill/>
            <a:ln w="25400">
              <a:solidFill>
                <a:srgbClr val="1F1F1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0" name="Line 422"/>
            <p:cNvSpPr>
              <a:spLocks noChangeShapeType="1"/>
            </p:cNvSpPr>
            <p:nvPr/>
          </p:nvSpPr>
          <p:spPr bwMode="auto">
            <a:xfrm>
              <a:off x="3599" y="3030"/>
              <a:ext cx="37" cy="33"/>
            </a:xfrm>
            <a:prstGeom prst="line">
              <a:avLst/>
            </a:prstGeom>
            <a:noFill/>
            <a:ln w="25400">
              <a:solidFill>
                <a:srgbClr val="25252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1" name="Line 423"/>
            <p:cNvSpPr>
              <a:spLocks noChangeShapeType="1"/>
            </p:cNvSpPr>
            <p:nvPr/>
          </p:nvSpPr>
          <p:spPr bwMode="auto">
            <a:xfrm>
              <a:off x="3599" y="3030"/>
              <a:ext cx="37" cy="33"/>
            </a:xfrm>
            <a:prstGeom prst="line">
              <a:avLst/>
            </a:prstGeom>
            <a:noFill/>
            <a:ln w="25400">
              <a:solidFill>
                <a:srgbClr val="2B2B2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2" name="Line 424"/>
            <p:cNvSpPr>
              <a:spLocks noChangeShapeType="1"/>
            </p:cNvSpPr>
            <p:nvPr/>
          </p:nvSpPr>
          <p:spPr bwMode="auto">
            <a:xfrm>
              <a:off x="3599" y="3017"/>
              <a:ext cx="52" cy="46"/>
            </a:xfrm>
            <a:prstGeom prst="line">
              <a:avLst/>
            </a:prstGeom>
            <a:noFill/>
            <a:ln w="25400">
              <a:solidFill>
                <a:srgbClr val="31313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3" name="Line 425"/>
            <p:cNvSpPr>
              <a:spLocks noChangeShapeType="1"/>
            </p:cNvSpPr>
            <p:nvPr/>
          </p:nvSpPr>
          <p:spPr bwMode="auto">
            <a:xfrm>
              <a:off x="3599" y="3003"/>
              <a:ext cx="68" cy="60"/>
            </a:xfrm>
            <a:prstGeom prst="line">
              <a:avLst/>
            </a:prstGeom>
            <a:noFill/>
            <a:ln w="25400">
              <a:solidFill>
                <a:srgbClr val="38383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4" name="Line 426"/>
            <p:cNvSpPr>
              <a:spLocks noChangeShapeType="1"/>
            </p:cNvSpPr>
            <p:nvPr/>
          </p:nvSpPr>
          <p:spPr bwMode="auto">
            <a:xfrm>
              <a:off x="3599" y="2996"/>
              <a:ext cx="76" cy="67"/>
            </a:xfrm>
            <a:prstGeom prst="line">
              <a:avLst/>
            </a:prstGeom>
            <a:noFill/>
            <a:ln w="25400">
              <a:solidFill>
                <a:srgbClr val="3E3E3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5" name="Line 427"/>
            <p:cNvSpPr>
              <a:spLocks noChangeShapeType="1"/>
            </p:cNvSpPr>
            <p:nvPr/>
          </p:nvSpPr>
          <p:spPr bwMode="auto">
            <a:xfrm>
              <a:off x="3599" y="2989"/>
              <a:ext cx="85" cy="74"/>
            </a:xfrm>
            <a:prstGeom prst="line">
              <a:avLst/>
            </a:prstGeom>
            <a:noFill/>
            <a:ln w="25400">
              <a:solidFill>
                <a:srgbClr val="44444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6" name="Line 428"/>
            <p:cNvSpPr>
              <a:spLocks noChangeShapeType="1"/>
            </p:cNvSpPr>
            <p:nvPr/>
          </p:nvSpPr>
          <p:spPr bwMode="auto">
            <a:xfrm>
              <a:off x="3599" y="2975"/>
              <a:ext cx="100" cy="88"/>
            </a:xfrm>
            <a:prstGeom prst="line">
              <a:avLst/>
            </a:prstGeom>
            <a:noFill/>
            <a:ln w="25400">
              <a:solidFill>
                <a:srgbClr val="4A4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7" name="Line 429"/>
            <p:cNvSpPr>
              <a:spLocks noChangeShapeType="1"/>
            </p:cNvSpPr>
            <p:nvPr/>
          </p:nvSpPr>
          <p:spPr bwMode="auto">
            <a:xfrm>
              <a:off x="3599" y="2968"/>
              <a:ext cx="108" cy="95"/>
            </a:xfrm>
            <a:prstGeom prst="line">
              <a:avLst/>
            </a:prstGeom>
            <a:noFill/>
            <a:ln w="25400">
              <a:solidFill>
                <a:srgbClr val="5151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8" name="Line 430"/>
            <p:cNvSpPr>
              <a:spLocks noChangeShapeType="1"/>
            </p:cNvSpPr>
            <p:nvPr/>
          </p:nvSpPr>
          <p:spPr bwMode="auto">
            <a:xfrm>
              <a:off x="3599" y="2961"/>
              <a:ext cx="117" cy="102"/>
            </a:xfrm>
            <a:prstGeom prst="line">
              <a:avLst/>
            </a:prstGeom>
            <a:noFill/>
            <a:ln w="25400">
              <a:solidFill>
                <a:srgbClr val="57575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19" name="Line 431"/>
            <p:cNvSpPr>
              <a:spLocks noChangeShapeType="1"/>
            </p:cNvSpPr>
            <p:nvPr/>
          </p:nvSpPr>
          <p:spPr bwMode="auto">
            <a:xfrm>
              <a:off x="3599" y="2948"/>
              <a:ext cx="132" cy="115"/>
            </a:xfrm>
            <a:prstGeom prst="line">
              <a:avLst/>
            </a:prstGeom>
            <a:noFill/>
            <a:ln w="25400">
              <a:solidFill>
                <a:srgbClr val="5D5D5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0" name="Line 432"/>
            <p:cNvSpPr>
              <a:spLocks noChangeShapeType="1"/>
            </p:cNvSpPr>
            <p:nvPr/>
          </p:nvSpPr>
          <p:spPr bwMode="auto">
            <a:xfrm>
              <a:off x="3599" y="2934"/>
              <a:ext cx="148" cy="128"/>
            </a:xfrm>
            <a:prstGeom prst="line">
              <a:avLst/>
            </a:prstGeom>
            <a:noFill/>
            <a:ln w="25400">
              <a:solidFill>
                <a:srgbClr val="63636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1" name="Line 433"/>
            <p:cNvSpPr>
              <a:spLocks noChangeShapeType="1"/>
            </p:cNvSpPr>
            <p:nvPr/>
          </p:nvSpPr>
          <p:spPr bwMode="auto">
            <a:xfrm>
              <a:off x="3599" y="2927"/>
              <a:ext cx="148" cy="128"/>
            </a:xfrm>
            <a:prstGeom prst="line">
              <a:avLst/>
            </a:prstGeom>
            <a:noFill/>
            <a:ln w="25400">
              <a:solidFill>
                <a:srgbClr val="6A6A6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2" name="Line 434"/>
            <p:cNvSpPr>
              <a:spLocks noChangeShapeType="1"/>
            </p:cNvSpPr>
            <p:nvPr/>
          </p:nvSpPr>
          <p:spPr bwMode="auto">
            <a:xfrm>
              <a:off x="3599" y="2920"/>
              <a:ext cx="148" cy="128"/>
            </a:xfrm>
            <a:prstGeom prst="line">
              <a:avLst/>
            </a:prstGeom>
            <a:noFill/>
            <a:ln w="25400">
              <a:solidFill>
                <a:srgbClr val="70707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3" name="Line 435"/>
            <p:cNvSpPr>
              <a:spLocks noChangeShapeType="1"/>
            </p:cNvSpPr>
            <p:nvPr/>
          </p:nvSpPr>
          <p:spPr bwMode="auto">
            <a:xfrm>
              <a:off x="3599" y="2906"/>
              <a:ext cx="148" cy="129"/>
            </a:xfrm>
            <a:prstGeom prst="line">
              <a:avLst/>
            </a:prstGeom>
            <a:noFill/>
            <a:ln w="25400">
              <a:solidFill>
                <a:srgbClr val="76767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4" name="Line 436"/>
            <p:cNvSpPr>
              <a:spLocks noChangeShapeType="1"/>
            </p:cNvSpPr>
            <p:nvPr/>
          </p:nvSpPr>
          <p:spPr bwMode="auto">
            <a:xfrm>
              <a:off x="3599" y="2899"/>
              <a:ext cx="148" cy="129"/>
            </a:xfrm>
            <a:prstGeom prst="line">
              <a:avLst/>
            </a:prstGeom>
            <a:noFill/>
            <a:ln w="25400">
              <a:solidFill>
                <a:srgbClr val="7C7C7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5" name="Line 437"/>
            <p:cNvSpPr>
              <a:spLocks noChangeShapeType="1"/>
            </p:cNvSpPr>
            <p:nvPr/>
          </p:nvSpPr>
          <p:spPr bwMode="auto">
            <a:xfrm>
              <a:off x="3599" y="2892"/>
              <a:ext cx="148" cy="129"/>
            </a:xfrm>
            <a:prstGeom prst="line">
              <a:avLst/>
            </a:prstGeom>
            <a:noFill/>
            <a:ln w="25400">
              <a:solidFill>
                <a:srgbClr val="83838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6" name="Line 438"/>
            <p:cNvSpPr>
              <a:spLocks noChangeShapeType="1"/>
            </p:cNvSpPr>
            <p:nvPr/>
          </p:nvSpPr>
          <p:spPr bwMode="auto">
            <a:xfrm>
              <a:off x="3599" y="2879"/>
              <a:ext cx="148" cy="128"/>
            </a:xfrm>
            <a:prstGeom prst="line">
              <a:avLst/>
            </a:prstGeom>
            <a:noFill/>
            <a:ln w="25400">
              <a:solidFill>
                <a:srgbClr val="89898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7" name="Line 439"/>
            <p:cNvSpPr>
              <a:spLocks noChangeShapeType="1"/>
            </p:cNvSpPr>
            <p:nvPr/>
          </p:nvSpPr>
          <p:spPr bwMode="auto">
            <a:xfrm>
              <a:off x="3599" y="2872"/>
              <a:ext cx="148" cy="128"/>
            </a:xfrm>
            <a:prstGeom prst="line">
              <a:avLst/>
            </a:prstGeom>
            <a:noFill/>
            <a:ln w="25400">
              <a:solidFill>
                <a:srgbClr val="8F8F8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8" name="Line 440"/>
            <p:cNvSpPr>
              <a:spLocks noChangeShapeType="1"/>
            </p:cNvSpPr>
            <p:nvPr/>
          </p:nvSpPr>
          <p:spPr bwMode="auto">
            <a:xfrm>
              <a:off x="3599" y="2858"/>
              <a:ext cx="148" cy="128"/>
            </a:xfrm>
            <a:prstGeom prst="line">
              <a:avLst/>
            </a:prstGeom>
            <a:noFill/>
            <a:ln w="25400">
              <a:solidFill>
                <a:srgbClr val="95959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29" name="Line 441"/>
            <p:cNvSpPr>
              <a:spLocks noChangeShapeType="1"/>
            </p:cNvSpPr>
            <p:nvPr/>
          </p:nvSpPr>
          <p:spPr bwMode="auto">
            <a:xfrm>
              <a:off x="3599" y="2851"/>
              <a:ext cx="148" cy="128"/>
            </a:xfrm>
            <a:prstGeom prst="line">
              <a:avLst/>
            </a:prstGeom>
            <a:noFill/>
            <a:ln w="25400">
              <a:solidFill>
                <a:srgbClr val="9C9C9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0" name="Line 442"/>
            <p:cNvSpPr>
              <a:spLocks noChangeShapeType="1"/>
            </p:cNvSpPr>
            <p:nvPr/>
          </p:nvSpPr>
          <p:spPr bwMode="auto">
            <a:xfrm>
              <a:off x="3600" y="2845"/>
              <a:ext cx="147" cy="127"/>
            </a:xfrm>
            <a:prstGeom prst="line">
              <a:avLst/>
            </a:prstGeom>
            <a:noFill/>
            <a:ln w="25400">
              <a:solidFill>
                <a:srgbClr val="A2A2A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1" name="Line 443"/>
            <p:cNvSpPr>
              <a:spLocks noChangeShapeType="1"/>
            </p:cNvSpPr>
            <p:nvPr/>
          </p:nvSpPr>
          <p:spPr bwMode="auto">
            <a:xfrm>
              <a:off x="3616" y="2845"/>
              <a:ext cx="131" cy="114"/>
            </a:xfrm>
            <a:prstGeom prst="line">
              <a:avLst/>
            </a:prstGeom>
            <a:noFill/>
            <a:ln w="25400">
              <a:solidFill>
                <a:srgbClr val="A8A8A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2" name="Line 444"/>
            <p:cNvSpPr>
              <a:spLocks noChangeShapeType="1"/>
            </p:cNvSpPr>
            <p:nvPr/>
          </p:nvSpPr>
          <p:spPr bwMode="auto">
            <a:xfrm>
              <a:off x="3624" y="2845"/>
              <a:ext cx="123" cy="107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3" name="Line 445"/>
            <p:cNvSpPr>
              <a:spLocks noChangeShapeType="1"/>
            </p:cNvSpPr>
            <p:nvPr/>
          </p:nvSpPr>
          <p:spPr bwMode="auto">
            <a:xfrm>
              <a:off x="3639" y="2845"/>
              <a:ext cx="108" cy="94"/>
            </a:xfrm>
            <a:prstGeom prst="line">
              <a:avLst/>
            </a:prstGeom>
            <a:noFill/>
            <a:ln w="25400">
              <a:solidFill>
                <a:srgbClr val="B5B5B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4" name="Line 446"/>
            <p:cNvSpPr>
              <a:spLocks noChangeShapeType="1"/>
            </p:cNvSpPr>
            <p:nvPr/>
          </p:nvSpPr>
          <p:spPr bwMode="auto">
            <a:xfrm>
              <a:off x="3648" y="2845"/>
              <a:ext cx="99" cy="86"/>
            </a:xfrm>
            <a:prstGeom prst="line">
              <a:avLst/>
            </a:prstGeom>
            <a:noFill/>
            <a:ln w="25400">
              <a:solidFill>
                <a:srgbClr val="BBBBB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5" name="Line 447"/>
            <p:cNvSpPr>
              <a:spLocks noChangeShapeType="1"/>
            </p:cNvSpPr>
            <p:nvPr/>
          </p:nvSpPr>
          <p:spPr bwMode="auto">
            <a:xfrm>
              <a:off x="3664" y="2845"/>
              <a:ext cx="83" cy="72"/>
            </a:xfrm>
            <a:prstGeom prst="line">
              <a:avLst/>
            </a:prstGeom>
            <a:noFill/>
            <a:ln w="25400">
              <a:solidFill>
                <a:srgbClr val="C1C1C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6" name="Line 448"/>
            <p:cNvSpPr>
              <a:spLocks noChangeShapeType="1"/>
            </p:cNvSpPr>
            <p:nvPr/>
          </p:nvSpPr>
          <p:spPr bwMode="auto">
            <a:xfrm>
              <a:off x="3672" y="2845"/>
              <a:ext cx="75" cy="65"/>
            </a:xfrm>
            <a:prstGeom prst="line">
              <a:avLst/>
            </a:prstGeom>
            <a:noFill/>
            <a:ln w="25400">
              <a:solidFill>
                <a:srgbClr val="C7C7C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7" name="Line 449"/>
            <p:cNvSpPr>
              <a:spLocks noChangeShapeType="1"/>
            </p:cNvSpPr>
            <p:nvPr/>
          </p:nvSpPr>
          <p:spPr bwMode="auto">
            <a:xfrm>
              <a:off x="3680" y="2845"/>
              <a:ext cx="67" cy="58"/>
            </a:xfrm>
            <a:prstGeom prst="line">
              <a:avLst/>
            </a:prstGeom>
            <a:noFill/>
            <a:ln w="25400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8" name="Line 450"/>
            <p:cNvSpPr>
              <a:spLocks noChangeShapeType="1"/>
            </p:cNvSpPr>
            <p:nvPr/>
          </p:nvSpPr>
          <p:spPr bwMode="auto">
            <a:xfrm>
              <a:off x="3696" y="2845"/>
              <a:ext cx="51" cy="44"/>
            </a:xfrm>
            <a:prstGeom prst="line">
              <a:avLst/>
            </a:prstGeom>
            <a:noFill/>
            <a:ln w="25400">
              <a:solidFill>
                <a:srgbClr val="D4D4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39" name="Line 451"/>
            <p:cNvSpPr>
              <a:spLocks noChangeShapeType="1"/>
            </p:cNvSpPr>
            <p:nvPr/>
          </p:nvSpPr>
          <p:spPr bwMode="auto">
            <a:xfrm>
              <a:off x="3703" y="2845"/>
              <a:ext cx="44" cy="38"/>
            </a:xfrm>
            <a:prstGeom prst="line">
              <a:avLst/>
            </a:prstGeom>
            <a:noFill/>
            <a:ln w="25400">
              <a:solidFill>
                <a:srgbClr val="DADAD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0" name="Line 452"/>
            <p:cNvSpPr>
              <a:spLocks noChangeShapeType="1"/>
            </p:cNvSpPr>
            <p:nvPr/>
          </p:nvSpPr>
          <p:spPr bwMode="auto">
            <a:xfrm>
              <a:off x="3711" y="2845"/>
              <a:ext cx="36" cy="31"/>
            </a:xfrm>
            <a:prstGeom prst="line">
              <a:avLst/>
            </a:prstGeom>
            <a:noFill/>
            <a:ln w="25400">
              <a:solidFill>
                <a:srgbClr val="E0E0E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1" name="Line 453"/>
            <p:cNvSpPr>
              <a:spLocks noChangeShapeType="1"/>
            </p:cNvSpPr>
            <p:nvPr/>
          </p:nvSpPr>
          <p:spPr bwMode="auto">
            <a:xfrm>
              <a:off x="3727" y="2845"/>
              <a:ext cx="20" cy="17"/>
            </a:xfrm>
            <a:prstGeom prst="line">
              <a:avLst/>
            </a:prstGeom>
            <a:noFill/>
            <a:ln w="25400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2" name="Line 454"/>
            <p:cNvSpPr>
              <a:spLocks noChangeShapeType="1"/>
            </p:cNvSpPr>
            <p:nvPr/>
          </p:nvSpPr>
          <p:spPr bwMode="auto">
            <a:xfrm>
              <a:off x="3743" y="2845"/>
              <a:ext cx="4" cy="3"/>
            </a:xfrm>
            <a:prstGeom prst="line">
              <a:avLst/>
            </a:prstGeom>
            <a:noFill/>
            <a:ln w="25400">
              <a:solidFill>
                <a:srgbClr val="EDEDE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3" name="Line 455"/>
            <p:cNvSpPr>
              <a:spLocks noChangeShapeType="1"/>
            </p:cNvSpPr>
            <p:nvPr/>
          </p:nvSpPr>
          <p:spPr bwMode="auto">
            <a:xfrm>
              <a:off x="3743" y="2845"/>
              <a:ext cx="4" cy="3"/>
            </a:xfrm>
            <a:prstGeom prst="line">
              <a:avLst/>
            </a:prstGeom>
            <a:noFill/>
            <a:ln w="25400">
              <a:solidFill>
                <a:srgbClr val="F3F3F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4" name="Freeform 456"/>
            <p:cNvSpPr>
              <a:spLocks/>
            </p:cNvSpPr>
            <p:nvPr/>
          </p:nvSpPr>
          <p:spPr bwMode="auto">
            <a:xfrm>
              <a:off x="3599" y="2838"/>
              <a:ext cx="148" cy="22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48" y="0"/>
                </a:cxn>
                <a:cxn ang="0">
                  <a:pos x="148" y="140"/>
                </a:cxn>
                <a:cxn ang="0">
                  <a:pos x="0" y="225"/>
                </a:cxn>
                <a:cxn ang="0">
                  <a:pos x="0" y="49"/>
                </a:cxn>
              </a:cxnLst>
              <a:rect l="0" t="0" r="r" b="b"/>
              <a:pathLst>
                <a:path w="148" h="225">
                  <a:moveTo>
                    <a:pt x="0" y="49"/>
                  </a:moveTo>
                  <a:lnTo>
                    <a:pt x="148" y="0"/>
                  </a:lnTo>
                  <a:lnTo>
                    <a:pt x="148" y="140"/>
                  </a:lnTo>
                  <a:lnTo>
                    <a:pt x="0" y="225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5" name="Line 457"/>
            <p:cNvSpPr>
              <a:spLocks noChangeShapeType="1"/>
            </p:cNvSpPr>
            <p:nvPr/>
          </p:nvSpPr>
          <p:spPr bwMode="auto">
            <a:xfrm flipV="1">
              <a:off x="3740" y="2881"/>
              <a:ext cx="7" cy="6"/>
            </a:xfrm>
            <a:prstGeom prst="line">
              <a:avLst/>
            </a:prstGeom>
            <a:noFill/>
            <a:ln w="25400">
              <a:solidFill>
                <a:srgbClr val="0202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6" name="Line 458"/>
            <p:cNvSpPr>
              <a:spLocks noChangeShapeType="1"/>
            </p:cNvSpPr>
            <p:nvPr/>
          </p:nvSpPr>
          <p:spPr bwMode="auto">
            <a:xfrm flipV="1">
              <a:off x="3724" y="2867"/>
              <a:ext cx="23" cy="20"/>
            </a:xfrm>
            <a:prstGeom prst="line">
              <a:avLst/>
            </a:prstGeom>
            <a:noFill/>
            <a:ln w="25400">
              <a:solidFill>
                <a:srgbClr val="0404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7" name="Line 459"/>
            <p:cNvSpPr>
              <a:spLocks noChangeShapeType="1"/>
            </p:cNvSpPr>
            <p:nvPr/>
          </p:nvSpPr>
          <p:spPr bwMode="auto">
            <a:xfrm flipV="1">
              <a:off x="3708" y="2852"/>
              <a:ext cx="39" cy="35"/>
            </a:xfrm>
            <a:prstGeom prst="line">
              <a:avLst/>
            </a:prstGeom>
            <a:noFill/>
            <a:ln w="25400">
              <a:solidFill>
                <a:srgbClr val="0606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8" name="Line 460"/>
            <p:cNvSpPr>
              <a:spLocks noChangeShapeType="1"/>
            </p:cNvSpPr>
            <p:nvPr/>
          </p:nvSpPr>
          <p:spPr bwMode="auto">
            <a:xfrm flipV="1">
              <a:off x="3708" y="2852"/>
              <a:ext cx="39" cy="35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49" name="Line 461"/>
            <p:cNvSpPr>
              <a:spLocks noChangeShapeType="1"/>
            </p:cNvSpPr>
            <p:nvPr/>
          </p:nvSpPr>
          <p:spPr bwMode="auto">
            <a:xfrm flipV="1">
              <a:off x="3693" y="2839"/>
              <a:ext cx="54" cy="48"/>
            </a:xfrm>
            <a:prstGeom prst="line">
              <a:avLst/>
            </a:prstGeom>
            <a:noFill/>
            <a:ln w="25400">
              <a:solidFill>
                <a:srgbClr val="0A0A0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0" name="Line 462"/>
            <p:cNvSpPr>
              <a:spLocks noChangeShapeType="1"/>
            </p:cNvSpPr>
            <p:nvPr/>
          </p:nvSpPr>
          <p:spPr bwMode="auto">
            <a:xfrm flipV="1">
              <a:off x="3678" y="2838"/>
              <a:ext cx="54" cy="49"/>
            </a:xfrm>
            <a:prstGeom prst="line">
              <a:avLst/>
            </a:prstGeom>
            <a:noFill/>
            <a:ln w="25400">
              <a:solidFill>
                <a:srgbClr val="0C0C0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1" name="Line 463"/>
            <p:cNvSpPr>
              <a:spLocks noChangeShapeType="1"/>
            </p:cNvSpPr>
            <p:nvPr/>
          </p:nvSpPr>
          <p:spPr bwMode="auto">
            <a:xfrm flipV="1">
              <a:off x="3678" y="2838"/>
              <a:ext cx="54" cy="49"/>
            </a:xfrm>
            <a:prstGeom prst="line">
              <a:avLst/>
            </a:prstGeom>
            <a:noFill/>
            <a:ln w="25400">
              <a:solidFill>
                <a:srgbClr val="0E0E0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2" name="Line 464"/>
            <p:cNvSpPr>
              <a:spLocks noChangeShapeType="1"/>
            </p:cNvSpPr>
            <p:nvPr/>
          </p:nvSpPr>
          <p:spPr bwMode="auto">
            <a:xfrm flipV="1">
              <a:off x="3660" y="2838"/>
              <a:ext cx="54" cy="49"/>
            </a:xfrm>
            <a:prstGeom prst="line">
              <a:avLst/>
            </a:prstGeom>
            <a:noFill/>
            <a:ln w="25400">
              <a:solidFill>
                <a:srgbClr val="10101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3" name="Line 465"/>
            <p:cNvSpPr>
              <a:spLocks noChangeShapeType="1"/>
            </p:cNvSpPr>
            <p:nvPr/>
          </p:nvSpPr>
          <p:spPr bwMode="auto">
            <a:xfrm flipV="1">
              <a:off x="3645" y="2838"/>
              <a:ext cx="54" cy="49"/>
            </a:xfrm>
            <a:prstGeom prst="line">
              <a:avLst/>
            </a:prstGeom>
            <a:noFill/>
            <a:ln w="25400">
              <a:solidFill>
                <a:srgbClr val="12121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4" name="Line 466"/>
            <p:cNvSpPr>
              <a:spLocks noChangeShapeType="1"/>
            </p:cNvSpPr>
            <p:nvPr/>
          </p:nvSpPr>
          <p:spPr bwMode="auto">
            <a:xfrm flipV="1">
              <a:off x="3629" y="2838"/>
              <a:ext cx="54" cy="49"/>
            </a:xfrm>
            <a:prstGeom prst="line">
              <a:avLst/>
            </a:prstGeom>
            <a:noFill/>
            <a:ln w="25400">
              <a:solidFill>
                <a:srgbClr val="14141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5" name="Line 467"/>
            <p:cNvSpPr>
              <a:spLocks noChangeShapeType="1"/>
            </p:cNvSpPr>
            <p:nvPr/>
          </p:nvSpPr>
          <p:spPr bwMode="auto">
            <a:xfrm flipV="1">
              <a:off x="3629" y="2838"/>
              <a:ext cx="54" cy="49"/>
            </a:xfrm>
            <a:prstGeom prst="line">
              <a:avLst/>
            </a:prstGeom>
            <a:noFill/>
            <a:ln w="25400">
              <a:solidFill>
                <a:srgbClr val="16161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6" name="Line 468"/>
            <p:cNvSpPr>
              <a:spLocks noChangeShapeType="1"/>
            </p:cNvSpPr>
            <p:nvPr/>
          </p:nvSpPr>
          <p:spPr bwMode="auto">
            <a:xfrm flipV="1">
              <a:off x="3614" y="2838"/>
              <a:ext cx="54" cy="49"/>
            </a:xfrm>
            <a:prstGeom prst="line">
              <a:avLst/>
            </a:prstGeom>
            <a:noFill/>
            <a:ln w="25400">
              <a:solidFill>
                <a:srgbClr val="18181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7" name="Line 469"/>
            <p:cNvSpPr>
              <a:spLocks noChangeShapeType="1"/>
            </p:cNvSpPr>
            <p:nvPr/>
          </p:nvSpPr>
          <p:spPr bwMode="auto">
            <a:xfrm flipV="1">
              <a:off x="3599" y="2838"/>
              <a:ext cx="54" cy="49"/>
            </a:xfrm>
            <a:prstGeom prst="line">
              <a:avLst/>
            </a:prstGeom>
            <a:noFill/>
            <a:ln w="25400">
              <a:solidFill>
                <a:srgbClr val="1A1A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8" name="Line 470"/>
            <p:cNvSpPr>
              <a:spLocks noChangeShapeType="1"/>
            </p:cNvSpPr>
            <p:nvPr/>
          </p:nvSpPr>
          <p:spPr bwMode="auto">
            <a:xfrm flipV="1">
              <a:off x="3599" y="2838"/>
              <a:ext cx="54" cy="49"/>
            </a:xfrm>
            <a:prstGeom prst="line">
              <a:avLst/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59" name="Line 471"/>
            <p:cNvSpPr>
              <a:spLocks noChangeShapeType="1"/>
            </p:cNvSpPr>
            <p:nvPr/>
          </p:nvSpPr>
          <p:spPr bwMode="auto">
            <a:xfrm flipV="1">
              <a:off x="3583" y="2838"/>
              <a:ext cx="54" cy="49"/>
            </a:xfrm>
            <a:prstGeom prst="line">
              <a:avLst/>
            </a:prstGeom>
            <a:noFill/>
            <a:ln w="25400">
              <a:solidFill>
                <a:srgbClr val="1E1E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0" name="Line 472"/>
            <p:cNvSpPr>
              <a:spLocks noChangeShapeType="1"/>
            </p:cNvSpPr>
            <p:nvPr/>
          </p:nvSpPr>
          <p:spPr bwMode="auto">
            <a:xfrm flipV="1">
              <a:off x="3567" y="2838"/>
              <a:ext cx="54" cy="49"/>
            </a:xfrm>
            <a:prstGeom prst="line">
              <a:avLst/>
            </a:prstGeom>
            <a:noFill/>
            <a:ln w="25400">
              <a:solidFill>
                <a:srgbClr val="21212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1" name="Line 473"/>
            <p:cNvSpPr>
              <a:spLocks noChangeShapeType="1"/>
            </p:cNvSpPr>
            <p:nvPr/>
          </p:nvSpPr>
          <p:spPr bwMode="auto">
            <a:xfrm flipV="1">
              <a:off x="3559" y="2838"/>
              <a:ext cx="54" cy="49"/>
            </a:xfrm>
            <a:prstGeom prst="line">
              <a:avLst/>
            </a:prstGeom>
            <a:noFill/>
            <a:ln w="25400">
              <a:solidFill>
                <a:srgbClr val="23232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2" name="Line 474"/>
            <p:cNvSpPr>
              <a:spLocks noChangeShapeType="1"/>
            </p:cNvSpPr>
            <p:nvPr/>
          </p:nvSpPr>
          <p:spPr bwMode="auto">
            <a:xfrm flipV="1">
              <a:off x="3551" y="2838"/>
              <a:ext cx="54" cy="49"/>
            </a:xfrm>
            <a:prstGeom prst="line">
              <a:avLst/>
            </a:prstGeom>
            <a:noFill/>
            <a:ln w="25400">
              <a:solidFill>
                <a:srgbClr val="25252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3" name="Line 475"/>
            <p:cNvSpPr>
              <a:spLocks noChangeShapeType="1"/>
            </p:cNvSpPr>
            <p:nvPr/>
          </p:nvSpPr>
          <p:spPr bwMode="auto">
            <a:xfrm flipV="1">
              <a:off x="3536" y="2838"/>
              <a:ext cx="54" cy="49"/>
            </a:xfrm>
            <a:prstGeom prst="line">
              <a:avLst/>
            </a:prstGeom>
            <a:noFill/>
            <a:ln w="25400">
              <a:solidFill>
                <a:srgbClr val="27272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4" name="Line 476"/>
            <p:cNvSpPr>
              <a:spLocks noChangeShapeType="1"/>
            </p:cNvSpPr>
            <p:nvPr/>
          </p:nvSpPr>
          <p:spPr bwMode="auto">
            <a:xfrm flipV="1">
              <a:off x="3521" y="2838"/>
              <a:ext cx="54" cy="49"/>
            </a:xfrm>
            <a:prstGeom prst="line">
              <a:avLst/>
            </a:prstGeom>
            <a:noFill/>
            <a:ln w="25400">
              <a:solidFill>
                <a:srgbClr val="29292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5" name="Line 477"/>
            <p:cNvSpPr>
              <a:spLocks noChangeShapeType="1"/>
            </p:cNvSpPr>
            <p:nvPr/>
          </p:nvSpPr>
          <p:spPr bwMode="auto">
            <a:xfrm flipV="1">
              <a:off x="3521" y="2838"/>
              <a:ext cx="54" cy="49"/>
            </a:xfrm>
            <a:prstGeom prst="line">
              <a:avLst/>
            </a:prstGeom>
            <a:noFill/>
            <a:ln w="25400">
              <a:solidFill>
                <a:srgbClr val="2B2B2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6" name="Line 478"/>
            <p:cNvSpPr>
              <a:spLocks noChangeShapeType="1"/>
            </p:cNvSpPr>
            <p:nvPr/>
          </p:nvSpPr>
          <p:spPr bwMode="auto">
            <a:xfrm flipV="1">
              <a:off x="3505" y="2838"/>
              <a:ext cx="54" cy="49"/>
            </a:xfrm>
            <a:prstGeom prst="line">
              <a:avLst/>
            </a:prstGeom>
            <a:noFill/>
            <a:ln w="25400">
              <a:solidFill>
                <a:srgbClr val="2D2D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7" name="Line 479"/>
            <p:cNvSpPr>
              <a:spLocks noChangeShapeType="1"/>
            </p:cNvSpPr>
            <p:nvPr/>
          </p:nvSpPr>
          <p:spPr bwMode="auto">
            <a:xfrm flipV="1">
              <a:off x="3489" y="2838"/>
              <a:ext cx="54" cy="49"/>
            </a:xfrm>
            <a:prstGeom prst="line">
              <a:avLst/>
            </a:prstGeom>
            <a:noFill/>
            <a:ln w="25400">
              <a:solidFill>
                <a:srgbClr val="2F2F2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8" name="Line 480"/>
            <p:cNvSpPr>
              <a:spLocks noChangeShapeType="1"/>
            </p:cNvSpPr>
            <p:nvPr/>
          </p:nvSpPr>
          <p:spPr bwMode="auto">
            <a:xfrm flipV="1">
              <a:off x="3481" y="2838"/>
              <a:ext cx="54" cy="49"/>
            </a:xfrm>
            <a:prstGeom prst="line">
              <a:avLst/>
            </a:prstGeom>
            <a:noFill/>
            <a:ln w="25400">
              <a:solidFill>
                <a:srgbClr val="31313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69" name="Line 481"/>
            <p:cNvSpPr>
              <a:spLocks noChangeShapeType="1"/>
            </p:cNvSpPr>
            <p:nvPr/>
          </p:nvSpPr>
          <p:spPr bwMode="auto">
            <a:xfrm flipV="1">
              <a:off x="3474" y="2838"/>
              <a:ext cx="54" cy="49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0" name="Line 482"/>
            <p:cNvSpPr>
              <a:spLocks noChangeShapeType="1"/>
            </p:cNvSpPr>
            <p:nvPr/>
          </p:nvSpPr>
          <p:spPr bwMode="auto">
            <a:xfrm flipV="1">
              <a:off x="3458" y="2838"/>
              <a:ext cx="54" cy="49"/>
            </a:xfrm>
            <a:prstGeom prst="line">
              <a:avLst/>
            </a:prstGeom>
            <a:noFill/>
            <a:ln w="25400">
              <a:solidFill>
                <a:srgbClr val="35353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1" name="Line 483"/>
            <p:cNvSpPr>
              <a:spLocks noChangeShapeType="1"/>
            </p:cNvSpPr>
            <p:nvPr/>
          </p:nvSpPr>
          <p:spPr bwMode="auto">
            <a:xfrm flipV="1">
              <a:off x="3443" y="2838"/>
              <a:ext cx="54" cy="49"/>
            </a:xfrm>
            <a:prstGeom prst="line">
              <a:avLst/>
            </a:prstGeom>
            <a:noFill/>
            <a:ln w="25400">
              <a:solidFill>
                <a:srgbClr val="37373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2" name="Line 484"/>
            <p:cNvSpPr>
              <a:spLocks noChangeShapeType="1"/>
            </p:cNvSpPr>
            <p:nvPr/>
          </p:nvSpPr>
          <p:spPr bwMode="auto">
            <a:xfrm flipV="1">
              <a:off x="3443" y="2838"/>
              <a:ext cx="54" cy="49"/>
            </a:xfrm>
            <a:prstGeom prst="line">
              <a:avLst/>
            </a:prstGeom>
            <a:noFill/>
            <a:ln w="25400">
              <a:solidFill>
                <a:srgbClr val="39393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3" name="Line 485"/>
            <p:cNvSpPr>
              <a:spLocks noChangeShapeType="1"/>
            </p:cNvSpPr>
            <p:nvPr/>
          </p:nvSpPr>
          <p:spPr bwMode="auto">
            <a:xfrm flipV="1">
              <a:off x="3427" y="2838"/>
              <a:ext cx="54" cy="49"/>
            </a:xfrm>
            <a:prstGeom prst="line">
              <a:avLst/>
            </a:prstGeom>
            <a:noFill/>
            <a:ln w="25400">
              <a:solidFill>
                <a:srgbClr val="3B3B3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4" name="Line 486"/>
            <p:cNvSpPr>
              <a:spLocks noChangeShapeType="1"/>
            </p:cNvSpPr>
            <p:nvPr/>
          </p:nvSpPr>
          <p:spPr bwMode="auto">
            <a:xfrm flipV="1">
              <a:off x="3412" y="2838"/>
              <a:ext cx="54" cy="49"/>
            </a:xfrm>
            <a:prstGeom prst="line">
              <a:avLst/>
            </a:prstGeom>
            <a:noFill/>
            <a:ln w="25400">
              <a:solidFill>
                <a:srgbClr val="3D3D3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5" name="Line 487"/>
            <p:cNvSpPr>
              <a:spLocks noChangeShapeType="1"/>
            </p:cNvSpPr>
            <p:nvPr/>
          </p:nvSpPr>
          <p:spPr bwMode="auto">
            <a:xfrm flipV="1">
              <a:off x="3404" y="2838"/>
              <a:ext cx="54" cy="49"/>
            </a:xfrm>
            <a:prstGeom prst="line">
              <a:avLst/>
            </a:prstGeom>
            <a:noFill/>
            <a:ln w="25400">
              <a:solidFill>
                <a:srgbClr val="3F3F3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6" name="Line 488"/>
            <p:cNvSpPr>
              <a:spLocks noChangeShapeType="1"/>
            </p:cNvSpPr>
            <p:nvPr/>
          </p:nvSpPr>
          <p:spPr bwMode="auto">
            <a:xfrm flipV="1">
              <a:off x="3396" y="2838"/>
              <a:ext cx="54" cy="49"/>
            </a:xfrm>
            <a:prstGeom prst="line">
              <a:avLst/>
            </a:prstGeom>
            <a:noFill/>
            <a:ln w="25400">
              <a:solidFill>
                <a:srgbClr val="4242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7" name="Line 489"/>
            <p:cNvSpPr>
              <a:spLocks noChangeShapeType="1"/>
            </p:cNvSpPr>
            <p:nvPr/>
          </p:nvSpPr>
          <p:spPr bwMode="auto">
            <a:xfrm flipV="1">
              <a:off x="3380" y="2838"/>
              <a:ext cx="54" cy="49"/>
            </a:xfrm>
            <a:prstGeom prst="line">
              <a:avLst/>
            </a:prstGeom>
            <a:noFill/>
            <a:ln w="25400">
              <a:solidFill>
                <a:srgbClr val="44444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8" name="Line 490"/>
            <p:cNvSpPr>
              <a:spLocks noChangeShapeType="1"/>
            </p:cNvSpPr>
            <p:nvPr/>
          </p:nvSpPr>
          <p:spPr bwMode="auto">
            <a:xfrm flipV="1">
              <a:off x="3373" y="2838"/>
              <a:ext cx="54" cy="49"/>
            </a:xfrm>
            <a:prstGeom prst="line">
              <a:avLst/>
            </a:prstGeom>
            <a:noFill/>
            <a:ln w="25400">
              <a:solidFill>
                <a:srgbClr val="4646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79" name="Line 491"/>
            <p:cNvSpPr>
              <a:spLocks noChangeShapeType="1"/>
            </p:cNvSpPr>
            <p:nvPr/>
          </p:nvSpPr>
          <p:spPr bwMode="auto">
            <a:xfrm flipV="1">
              <a:off x="3365" y="2838"/>
              <a:ext cx="54" cy="49"/>
            </a:xfrm>
            <a:prstGeom prst="line">
              <a:avLst/>
            </a:prstGeom>
            <a:noFill/>
            <a:ln w="25400">
              <a:solidFill>
                <a:srgbClr val="48484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0" name="Line 492"/>
            <p:cNvSpPr>
              <a:spLocks noChangeShapeType="1"/>
            </p:cNvSpPr>
            <p:nvPr/>
          </p:nvSpPr>
          <p:spPr bwMode="auto">
            <a:xfrm flipV="1">
              <a:off x="3349" y="2838"/>
              <a:ext cx="54" cy="49"/>
            </a:xfrm>
            <a:prstGeom prst="line">
              <a:avLst/>
            </a:prstGeom>
            <a:noFill/>
            <a:ln w="25400">
              <a:solidFill>
                <a:srgbClr val="4A4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1" name="Line 493"/>
            <p:cNvSpPr>
              <a:spLocks noChangeShapeType="1"/>
            </p:cNvSpPr>
            <p:nvPr/>
          </p:nvSpPr>
          <p:spPr bwMode="auto">
            <a:xfrm flipV="1">
              <a:off x="3334" y="2838"/>
              <a:ext cx="54" cy="49"/>
            </a:xfrm>
            <a:prstGeom prst="line">
              <a:avLst/>
            </a:prstGeom>
            <a:noFill/>
            <a:ln w="25400">
              <a:solidFill>
                <a:srgbClr val="4C4C4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2" name="Line 494"/>
            <p:cNvSpPr>
              <a:spLocks noChangeShapeType="1"/>
            </p:cNvSpPr>
            <p:nvPr/>
          </p:nvSpPr>
          <p:spPr bwMode="auto">
            <a:xfrm flipV="1">
              <a:off x="3326" y="2838"/>
              <a:ext cx="54" cy="49"/>
            </a:xfrm>
            <a:prstGeom prst="line">
              <a:avLst/>
            </a:prstGeom>
            <a:noFill/>
            <a:ln w="25400">
              <a:solidFill>
                <a:srgbClr val="4E4E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3" name="Line 495"/>
            <p:cNvSpPr>
              <a:spLocks noChangeShapeType="1"/>
            </p:cNvSpPr>
            <p:nvPr/>
          </p:nvSpPr>
          <p:spPr bwMode="auto">
            <a:xfrm flipV="1">
              <a:off x="3318" y="2838"/>
              <a:ext cx="54" cy="49"/>
            </a:xfrm>
            <a:prstGeom prst="line">
              <a:avLst/>
            </a:prstGeom>
            <a:noFill/>
            <a:ln w="25400">
              <a:solidFill>
                <a:srgbClr val="50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4" name="Line 496"/>
            <p:cNvSpPr>
              <a:spLocks noChangeShapeType="1"/>
            </p:cNvSpPr>
            <p:nvPr/>
          </p:nvSpPr>
          <p:spPr bwMode="auto">
            <a:xfrm flipV="1">
              <a:off x="3302" y="2838"/>
              <a:ext cx="54" cy="49"/>
            </a:xfrm>
            <a:prstGeom prst="line">
              <a:avLst/>
            </a:prstGeom>
            <a:noFill/>
            <a:ln w="25400">
              <a:solidFill>
                <a:srgbClr val="52525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5" name="Line 497"/>
            <p:cNvSpPr>
              <a:spLocks noChangeShapeType="1"/>
            </p:cNvSpPr>
            <p:nvPr/>
          </p:nvSpPr>
          <p:spPr bwMode="auto">
            <a:xfrm flipV="1">
              <a:off x="3295" y="2838"/>
              <a:ext cx="54" cy="49"/>
            </a:xfrm>
            <a:prstGeom prst="line">
              <a:avLst/>
            </a:prstGeom>
            <a:noFill/>
            <a:ln w="25400">
              <a:solidFill>
                <a:srgbClr val="54545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6" name="Line 498"/>
            <p:cNvSpPr>
              <a:spLocks noChangeShapeType="1"/>
            </p:cNvSpPr>
            <p:nvPr/>
          </p:nvSpPr>
          <p:spPr bwMode="auto">
            <a:xfrm flipV="1">
              <a:off x="3287" y="2838"/>
              <a:ext cx="54" cy="49"/>
            </a:xfrm>
            <a:prstGeom prst="line">
              <a:avLst/>
            </a:prstGeom>
            <a:noFill/>
            <a:ln w="25400">
              <a:solidFill>
                <a:srgbClr val="5656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7" name="Line 499"/>
            <p:cNvSpPr>
              <a:spLocks noChangeShapeType="1"/>
            </p:cNvSpPr>
            <p:nvPr/>
          </p:nvSpPr>
          <p:spPr bwMode="auto">
            <a:xfrm flipV="1">
              <a:off x="3272" y="2838"/>
              <a:ext cx="54" cy="49"/>
            </a:xfrm>
            <a:prstGeom prst="line">
              <a:avLst/>
            </a:prstGeom>
            <a:noFill/>
            <a:ln w="25400">
              <a:solidFill>
                <a:srgbClr val="5858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8" name="Line 500"/>
            <p:cNvSpPr>
              <a:spLocks noChangeShapeType="1"/>
            </p:cNvSpPr>
            <p:nvPr/>
          </p:nvSpPr>
          <p:spPr bwMode="auto">
            <a:xfrm flipV="1">
              <a:off x="3264" y="2838"/>
              <a:ext cx="54" cy="49"/>
            </a:xfrm>
            <a:prstGeom prst="line">
              <a:avLst/>
            </a:prstGeom>
            <a:noFill/>
            <a:ln w="25400">
              <a:solidFill>
                <a:srgbClr val="5A5A5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89" name="Line 501"/>
            <p:cNvSpPr>
              <a:spLocks noChangeShapeType="1"/>
            </p:cNvSpPr>
            <p:nvPr/>
          </p:nvSpPr>
          <p:spPr bwMode="auto">
            <a:xfrm flipV="1">
              <a:off x="3248" y="2838"/>
              <a:ext cx="54" cy="49"/>
            </a:xfrm>
            <a:prstGeom prst="line">
              <a:avLst/>
            </a:prstGeom>
            <a:noFill/>
            <a:ln w="25400">
              <a:solidFill>
                <a:srgbClr val="5C5C5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0" name="Line 502"/>
            <p:cNvSpPr>
              <a:spLocks noChangeShapeType="1"/>
            </p:cNvSpPr>
            <p:nvPr/>
          </p:nvSpPr>
          <p:spPr bwMode="auto">
            <a:xfrm flipV="1">
              <a:off x="3240" y="2838"/>
              <a:ext cx="54" cy="49"/>
            </a:xfrm>
            <a:prstGeom prst="line">
              <a:avLst/>
            </a:prstGeom>
            <a:noFill/>
            <a:ln w="25400">
              <a:solidFill>
                <a:srgbClr val="5E5E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1" name="Line 503"/>
            <p:cNvSpPr>
              <a:spLocks noChangeShapeType="1"/>
            </p:cNvSpPr>
            <p:nvPr/>
          </p:nvSpPr>
          <p:spPr bwMode="auto">
            <a:xfrm flipV="1">
              <a:off x="3224" y="2838"/>
              <a:ext cx="54" cy="49"/>
            </a:xfrm>
            <a:prstGeom prst="line">
              <a:avLst/>
            </a:prstGeom>
            <a:noFill/>
            <a:ln w="25400">
              <a:solidFill>
                <a:srgbClr val="61616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2" name="Line 504"/>
            <p:cNvSpPr>
              <a:spLocks noChangeShapeType="1"/>
            </p:cNvSpPr>
            <p:nvPr/>
          </p:nvSpPr>
          <p:spPr bwMode="auto">
            <a:xfrm flipV="1">
              <a:off x="3217" y="2838"/>
              <a:ext cx="54" cy="49"/>
            </a:xfrm>
            <a:prstGeom prst="line">
              <a:avLst/>
            </a:prstGeom>
            <a:noFill/>
            <a:ln w="25400">
              <a:solidFill>
                <a:srgbClr val="63636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3" name="Line 505"/>
            <p:cNvSpPr>
              <a:spLocks noChangeShapeType="1"/>
            </p:cNvSpPr>
            <p:nvPr/>
          </p:nvSpPr>
          <p:spPr bwMode="auto">
            <a:xfrm flipV="1">
              <a:off x="3208" y="2838"/>
              <a:ext cx="54" cy="49"/>
            </a:xfrm>
            <a:prstGeom prst="line">
              <a:avLst/>
            </a:prstGeom>
            <a:noFill/>
            <a:ln w="25400">
              <a:solidFill>
                <a:srgbClr val="65656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4" name="Line 506"/>
            <p:cNvSpPr>
              <a:spLocks noChangeShapeType="1"/>
            </p:cNvSpPr>
            <p:nvPr/>
          </p:nvSpPr>
          <p:spPr bwMode="auto">
            <a:xfrm flipV="1">
              <a:off x="3192" y="2838"/>
              <a:ext cx="54" cy="49"/>
            </a:xfrm>
            <a:prstGeom prst="line">
              <a:avLst/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5" name="Line 507"/>
            <p:cNvSpPr>
              <a:spLocks noChangeShapeType="1"/>
            </p:cNvSpPr>
            <p:nvPr/>
          </p:nvSpPr>
          <p:spPr bwMode="auto">
            <a:xfrm flipV="1">
              <a:off x="3184" y="2838"/>
              <a:ext cx="54" cy="49"/>
            </a:xfrm>
            <a:prstGeom prst="line">
              <a:avLst/>
            </a:prstGeom>
            <a:noFill/>
            <a:ln w="25400">
              <a:solidFill>
                <a:srgbClr val="69696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6" name="Line 508"/>
            <p:cNvSpPr>
              <a:spLocks noChangeShapeType="1"/>
            </p:cNvSpPr>
            <p:nvPr/>
          </p:nvSpPr>
          <p:spPr bwMode="auto">
            <a:xfrm flipV="1">
              <a:off x="3169" y="2838"/>
              <a:ext cx="54" cy="49"/>
            </a:xfrm>
            <a:prstGeom prst="line">
              <a:avLst/>
            </a:prstGeom>
            <a:noFill/>
            <a:ln w="25400">
              <a:solidFill>
                <a:srgbClr val="6B6B6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7" name="Line 509"/>
            <p:cNvSpPr>
              <a:spLocks noChangeShapeType="1"/>
            </p:cNvSpPr>
            <p:nvPr/>
          </p:nvSpPr>
          <p:spPr bwMode="auto">
            <a:xfrm flipV="1">
              <a:off x="3161" y="2838"/>
              <a:ext cx="54" cy="49"/>
            </a:xfrm>
            <a:prstGeom prst="line">
              <a:avLst/>
            </a:prstGeom>
            <a:noFill/>
            <a:ln w="25400">
              <a:solidFill>
                <a:srgbClr val="6D6D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8" name="Line 510"/>
            <p:cNvSpPr>
              <a:spLocks noChangeShapeType="1"/>
            </p:cNvSpPr>
            <p:nvPr/>
          </p:nvSpPr>
          <p:spPr bwMode="auto">
            <a:xfrm flipV="1">
              <a:off x="3145" y="2838"/>
              <a:ext cx="54" cy="49"/>
            </a:xfrm>
            <a:prstGeom prst="line">
              <a:avLst/>
            </a:prstGeom>
            <a:noFill/>
            <a:ln w="25400">
              <a:solidFill>
                <a:srgbClr val="6F6F6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99" name="Line 511"/>
            <p:cNvSpPr>
              <a:spLocks noChangeShapeType="1"/>
            </p:cNvSpPr>
            <p:nvPr/>
          </p:nvSpPr>
          <p:spPr bwMode="auto">
            <a:xfrm flipV="1">
              <a:off x="3137" y="2838"/>
              <a:ext cx="54" cy="49"/>
            </a:xfrm>
            <a:prstGeom prst="line">
              <a:avLst/>
            </a:prstGeom>
            <a:noFill/>
            <a:ln w="25400">
              <a:solidFill>
                <a:srgbClr val="71717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0" name="Line 512"/>
            <p:cNvSpPr>
              <a:spLocks noChangeShapeType="1"/>
            </p:cNvSpPr>
            <p:nvPr/>
          </p:nvSpPr>
          <p:spPr bwMode="auto">
            <a:xfrm flipV="1">
              <a:off x="3130" y="2838"/>
              <a:ext cx="54" cy="49"/>
            </a:xfrm>
            <a:prstGeom prst="line">
              <a:avLst/>
            </a:prstGeom>
            <a:noFill/>
            <a:ln w="25400">
              <a:solidFill>
                <a:srgbClr val="73737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1" name="Line 513"/>
            <p:cNvSpPr>
              <a:spLocks noChangeShapeType="1"/>
            </p:cNvSpPr>
            <p:nvPr/>
          </p:nvSpPr>
          <p:spPr bwMode="auto">
            <a:xfrm flipV="1">
              <a:off x="3115" y="2838"/>
              <a:ext cx="54" cy="49"/>
            </a:xfrm>
            <a:prstGeom prst="line">
              <a:avLst/>
            </a:prstGeom>
            <a:noFill/>
            <a:ln w="25400">
              <a:solidFill>
                <a:srgbClr val="75757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2" name="Line 514"/>
            <p:cNvSpPr>
              <a:spLocks noChangeShapeType="1"/>
            </p:cNvSpPr>
            <p:nvPr/>
          </p:nvSpPr>
          <p:spPr bwMode="auto">
            <a:xfrm flipV="1">
              <a:off x="3107" y="2838"/>
              <a:ext cx="54" cy="49"/>
            </a:xfrm>
            <a:prstGeom prst="line">
              <a:avLst/>
            </a:prstGeom>
            <a:noFill/>
            <a:ln w="25400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3" name="Line 515"/>
            <p:cNvSpPr>
              <a:spLocks noChangeShapeType="1"/>
            </p:cNvSpPr>
            <p:nvPr/>
          </p:nvSpPr>
          <p:spPr bwMode="auto">
            <a:xfrm flipV="1">
              <a:off x="3091" y="2838"/>
              <a:ext cx="54" cy="49"/>
            </a:xfrm>
            <a:prstGeom prst="line">
              <a:avLst/>
            </a:prstGeom>
            <a:noFill/>
            <a:ln w="25400">
              <a:solidFill>
                <a:srgbClr val="79797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4" name="Line 516"/>
            <p:cNvSpPr>
              <a:spLocks noChangeShapeType="1"/>
            </p:cNvSpPr>
            <p:nvPr/>
          </p:nvSpPr>
          <p:spPr bwMode="auto">
            <a:xfrm flipV="1">
              <a:off x="3083" y="2838"/>
              <a:ext cx="54" cy="49"/>
            </a:xfrm>
            <a:prstGeom prst="line">
              <a:avLst/>
            </a:prstGeom>
            <a:noFill/>
            <a:ln w="25400">
              <a:solidFill>
                <a:srgbClr val="7B7B7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5" name="Line 517"/>
            <p:cNvSpPr>
              <a:spLocks noChangeShapeType="1"/>
            </p:cNvSpPr>
            <p:nvPr/>
          </p:nvSpPr>
          <p:spPr bwMode="auto">
            <a:xfrm flipV="1">
              <a:off x="3075" y="2838"/>
              <a:ext cx="54" cy="49"/>
            </a:xfrm>
            <a:prstGeom prst="line">
              <a:avLst/>
            </a:prstGeom>
            <a:noFill/>
            <a:ln w="25400">
              <a:solidFill>
                <a:srgbClr val="7D7D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6" name="Line 518"/>
            <p:cNvSpPr>
              <a:spLocks noChangeShapeType="1"/>
            </p:cNvSpPr>
            <p:nvPr/>
          </p:nvSpPr>
          <p:spPr bwMode="auto">
            <a:xfrm flipV="1">
              <a:off x="3060" y="2838"/>
              <a:ext cx="54" cy="49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7" name="Line 519"/>
            <p:cNvSpPr>
              <a:spLocks noChangeShapeType="1"/>
            </p:cNvSpPr>
            <p:nvPr/>
          </p:nvSpPr>
          <p:spPr bwMode="auto">
            <a:xfrm flipV="1">
              <a:off x="3052" y="2838"/>
              <a:ext cx="54" cy="49"/>
            </a:xfrm>
            <a:prstGeom prst="line">
              <a:avLst/>
            </a:prstGeom>
            <a:noFill/>
            <a:ln w="25400">
              <a:solidFill>
                <a:srgbClr val="82828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8" name="Line 520"/>
            <p:cNvSpPr>
              <a:spLocks noChangeShapeType="1"/>
            </p:cNvSpPr>
            <p:nvPr/>
          </p:nvSpPr>
          <p:spPr bwMode="auto">
            <a:xfrm flipV="1">
              <a:off x="3037" y="2838"/>
              <a:ext cx="54" cy="49"/>
            </a:xfrm>
            <a:prstGeom prst="line">
              <a:avLst/>
            </a:prstGeom>
            <a:noFill/>
            <a:ln w="25400">
              <a:solidFill>
                <a:srgbClr val="84848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09" name="Line 521"/>
            <p:cNvSpPr>
              <a:spLocks noChangeShapeType="1"/>
            </p:cNvSpPr>
            <p:nvPr/>
          </p:nvSpPr>
          <p:spPr bwMode="auto">
            <a:xfrm flipV="1">
              <a:off x="3029" y="2838"/>
              <a:ext cx="54" cy="49"/>
            </a:xfrm>
            <a:prstGeom prst="line">
              <a:avLst/>
            </a:prstGeom>
            <a:noFill/>
            <a:ln w="25400">
              <a:solidFill>
                <a:srgbClr val="86868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0" name="Line 522"/>
            <p:cNvSpPr>
              <a:spLocks noChangeShapeType="1"/>
            </p:cNvSpPr>
            <p:nvPr/>
          </p:nvSpPr>
          <p:spPr bwMode="auto">
            <a:xfrm flipV="1">
              <a:off x="3021" y="2838"/>
              <a:ext cx="54" cy="49"/>
            </a:xfrm>
            <a:prstGeom prst="line">
              <a:avLst/>
            </a:prstGeom>
            <a:noFill/>
            <a:ln w="25400">
              <a:solidFill>
                <a:srgbClr val="88888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1" name="Line 523"/>
            <p:cNvSpPr>
              <a:spLocks noChangeShapeType="1"/>
            </p:cNvSpPr>
            <p:nvPr/>
          </p:nvSpPr>
          <p:spPr bwMode="auto">
            <a:xfrm flipV="1">
              <a:off x="3005" y="2838"/>
              <a:ext cx="54" cy="49"/>
            </a:xfrm>
            <a:prstGeom prst="line">
              <a:avLst/>
            </a:prstGeom>
            <a:noFill/>
            <a:ln w="25400">
              <a:solidFill>
                <a:srgbClr val="8A8A8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2" name="Line 524"/>
            <p:cNvSpPr>
              <a:spLocks noChangeShapeType="1"/>
            </p:cNvSpPr>
            <p:nvPr/>
          </p:nvSpPr>
          <p:spPr bwMode="auto">
            <a:xfrm flipV="1">
              <a:off x="2997" y="2838"/>
              <a:ext cx="54" cy="49"/>
            </a:xfrm>
            <a:prstGeom prst="line">
              <a:avLst/>
            </a:prstGeom>
            <a:noFill/>
            <a:ln w="25400">
              <a:solidFill>
                <a:srgbClr val="8C8C8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3" name="Line 525"/>
            <p:cNvSpPr>
              <a:spLocks noChangeShapeType="1"/>
            </p:cNvSpPr>
            <p:nvPr/>
          </p:nvSpPr>
          <p:spPr bwMode="auto">
            <a:xfrm flipV="1">
              <a:off x="2982" y="2838"/>
              <a:ext cx="54" cy="49"/>
            </a:xfrm>
            <a:prstGeom prst="line">
              <a:avLst/>
            </a:prstGeom>
            <a:noFill/>
            <a:ln w="25400">
              <a:solidFill>
                <a:srgbClr val="8E8E8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4" name="Line 526"/>
            <p:cNvSpPr>
              <a:spLocks noChangeShapeType="1"/>
            </p:cNvSpPr>
            <p:nvPr/>
          </p:nvSpPr>
          <p:spPr bwMode="auto">
            <a:xfrm flipV="1">
              <a:off x="2974" y="2838"/>
              <a:ext cx="54" cy="49"/>
            </a:xfrm>
            <a:prstGeom prst="line">
              <a:avLst/>
            </a:prstGeom>
            <a:noFill/>
            <a:ln w="25400">
              <a:solidFill>
                <a:srgbClr val="909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5" name="Line 527"/>
            <p:cNvSpPr>
              <a:spLocks noChangeShapeType="1"/>
            </p:cNvSpPr>
            <p:nvPr/>
          </p:nvSpPr>
          <p:spPr bwMode="auto">
            <a:xfrm flipV="1">
              <a:off x="2967" y="2838"/>
              <a:ext cx="54" cy="49"/>
            </a:xfrm>
            <a:prstGeom prst="line">
              <a:avLst/>
            </a:prstGeom>
            <a:noFill/>
            <a:ln w="25400">
              <a:solidFill>
                <a:srgbClr val="92929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6" name="Line 528"/>
            <p:cNvSpPr>
              <a:spLocks noChangeShapeType="1"/>
            </p:cNvSpPr>
            <p:nvPr/>
          </p:nvSpPr>
          <p:spPr bwMode="auto">
            <a:xfrm flipV="1">
              <a:off x="2951" y="2838"/>
              <a:ext cx="54" cy="49"/>
            </a:xfrm>
            <a:prstGeom prst="line">
              <a:avLst/>
            </a:prstGeom>
            <a:noFill/>
            <a:ln w="25400">
              <a:solidFill>
                <a:srgbClr val="94949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7" name="Line 529"/>
            <p:cNvSpPr>
              <a:spLocks noChangeShapeType="1"/>
            </p:cNvSpPr>
            <p:nvPr/>
          </p:nvSpPr>
          <p:spPr bwMode="auto">
            <a:xfrm flipV="1">
              <a:off x="2943" y="2838"/>
              <a:ext cx="54" cy="4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8" name="Line 530"/>
            <p:cNvSpPr>
              <a:spLocks noChangeShapeType="1"/>
            </p:cNvSpPr>
            <p:nvPr/>
          </p:nvSpPr>
          <p:spPr bwMode="auto">
            <a:xfrm flipV="1">
              <a:off x="2928" y="2838"/>
              <a:ext cx="54" cy="49"/>
            </a:xfrm>
            <a:prstGeom prst="line">
              <a:avLst/>
            </a:prstGeom>
            <a:noFill/>
            <a:ln w="25400">
              <a:solidFill>
                <a:srgbClr val="98989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19" name="Line 531"/>
            <p:cNvSpPr>
              <a:spLocks noChangeShapeType="1"/>
            </p:cNvSpPr>
            <p:nvPr/>
          </p:nvSpPr>
          <p:spPr bwMode="auto">
            <a:xfrm flipV="1">
              <a:off x="2920" y="2838"/>
              <a:ext cx="54" cy="49"/>
            </a:xfrm>
            <a:prstGeom prst="line">
              <a:avLst/>
            </a:prstGeom>
            <a:noFill/>
            <a:ln w="25400">
              <a:solidFill>
                <a:srgbClr val="9A9A9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0" name="Line 532"/>
            <p:cNvSpPr>
              <a:spLocks noChangeShapeType="1"/>
            </p:cNvSpPr>
            <p:nvPr/>
          </p:nvSpPr>
          <p:spPr bwMode="auto">
            <a:xfrm flipV="1">
              <a:off x="2904" y="2838"/>
              <a:ext cx="54" cy="49"/>
            </a:xfrm>
            <a:prstGeom prst="line">
              <a:avLst/>
            </a:prstGeom>
            <a:noFill/>
            <a:ln w="25400">
              <a:solidFill>
                <a:srgbClr val="9C9C9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1" name="Line 533"/>
            <p:cNvSpPr>
              <a:spLocks noChangeShapeType="1"/>
            </p:cNvSpPr>
            <p:nvPr/>
          </p:nvSpPr>
          <p:spPr bwMode="auto">
            <a:xfrm flipV="1">
              <a:off x="2896" y="2838"/>
              <a:ext cx="54" cy="49"/>
            </a:xfrm>
            <a:prstGeom prst="line">
              <a:avLst/>
            </a:prstGeom>
            <a:noFill/>
            <a:ln w="25400">
              <a:solidFill>
                <a:srgbClr val="9E9E9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2" name="Line 534"/>
            <p:cNvSpPr>
              <a:spLocks noChangeShapeType="1"/>
            </p:cNvSpPr>
            <p:nvPr/>
          </p:nvSpPr>
          <p:spPr bwMode="auto">
            <a:xfrm flipV="1">
              <a:off x="2889" y="2838"/>
              <a:ext cx="54" cy="49"/>
            </a:xfrm>
            <a:prstGeom prst="line">
              <a:avLst/>
            </a:prstGeom>
            <a:noFill/>
            <a:ln w="25400">
              <a:solidFill>
                <a:srgbClr val="A1A1A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3" name="Line 535"/>
            <p:cNvSpPr>
              <a:spLocks noChangeShapeType="1"/>
            </p:cNvSpPr>
            <p:nvPr/>
          </p:nvSpPr>
          <p:spPr bwMode="auto">
            <a:xfrm flipV="1">
              <a:off x="2873" y="2838"/>
              <a:ext cx="54" cy="49"/>
            </a:xfrm>
            <a:prstGeom prst="line">
              <a:avLst/>
            </a:prstGeom>
            <a:noFill/>
            <a:ln w="25400">
              <a:solidFill>
                <a:srgbClr val="A3A3A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4" name="Line 536"/>
            <p:cNvSpPr>
              <a:spLocks noChangeShapeType="1"/>
            </p:cNvSpPr>
            <p:nvPr/>
          </p:nvSpPr>
          <p:spPr bwMode="auto">
            <a:xfrm flipV="1">
              <a:off x="2865" y="2838"/>
              <a:ext cx="54" cy="49"/>
            </a:xfrm>
            <a:prstGeom prst="line">
              <a:avLst/>
            </a:prstGeom>
            <a:noFill/>
            <a:ln w="25400">
              <a:solidFill>
                <a:srgbClr val="A5A5A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5" name="Line 537"/>
            <p:cNvSpPr>
              <a:spLocks noChangeShapeType="1"/>
            </p:cNvSpPr>
            <p:nvPr/>
          </p:nvSpPr>
          <p:spPr bwMode="auto">
            <a:xfrm flipV="1">
              <a:off x="2850" y="2838"/>
              <a:ext cx="54" cy="49"/>
            </a:xfrm>
            <a:prstGeom prst="line">
              <a:avLst/>
            </a:prstGeom>
            <a:noFill/>
            <a:ln w="25400">
              <a:solidFill>
                <a:srgbClr val="A7A7A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6" name="Line 538"/>
            <p:cNvSpPr>
              <a:spLocks noChangeShapeType="1"/>
            </p:cNvSpPr>
            <p:nvPr/>
          </p:nvSpPr>
          <p:spPr bwMode="auto">
            <a:xfrm flipV="1">
              <a:off x="2842" y="2838"/>
              <a:ext cx="54" cy="49"/>
            </a:xfrm>
            <a:prstGeom prst="line">
              <a:avLst/>
            </a:prstGeom>
            <a:noFill/>
            <a:ln w="25400">
              <a:solidFill>
                <a:srgbClr val="A9A9A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7" name="Line 539"/>
            <p:cNvSpPr>
              <a:spLocks noChangeShapeType="1"/>
            </p:cNvSpPr>
            <p:nvPr/>
          </p:nvSpPr>
          <p:spPr bwMode="auto">
            <a:xfrm flipV="1">
              <a:off x="2826" y="2838"/>
              <a:ext cx="54" cy="49"/>
            </a:xfrm>
            <a:prstGeom prst="line">
              <a:avLst/>
            </a:prstGeom>
            <a:noFill/>
            <a:ln w="25400">
              <a:solidFill>
                <a:srgbClr val="ABABA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8" name="Line 540"/>
            <p:cNvSpPr>
              <a:spLocks noChangeShapeType="1"/>
            </p:cNvSpPr>
            <p:nvPr/>
          </p:nvSpPr>
          <p:spPr bwMode="auto">
            <a:xfrm flipV="1">
              <a:off x="2818" y="2838"/>
              <a:ext cx="54" cy="49"/>
            </a:xfrm>
            <a:prstGeom prst="line">
              <a:avLst/>
            </a:prstGeom>
            <a:noFill/>
            <a:ln w="25400">
              <a:solidFill>
                <a:srgbClr val="ADADA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29" name="Line 541"/>
            <p:cNvSpPr>
              <a:spLocks noChangeShapeType="1"/>
            </p:cNvSpPr>
            <p:nvPr/>
          </p:nvSpPr>
          <p:spPr bwMode="auto">
            <a:xfrm flipV="1">
              <a:off x="2811" y="2838"/>
              <a:ext cx="54" cy="49"/>
            </a:xfrm>
            <a:prstGeom prst="line">
              <a:avLst/>
            </a:prstGeom>
            <a:noFill/>
            <a:ln w="25400">
              <a:solidFill>
                <a:srgbClr val="AFAFA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0" name="Line 542"/>
            <p:cNvSpPr>
              <a:spLocks noChangeShapeType="1"/>
            </p:cNvSpPr>
            <p:nvPr/>
          </p:nvSpPr>
          <p:spPr bwMode="auto">
            <a:xfrm flipV="1">
              <a:off x="2795" y="2838"/>
              <a:ext cx="54" cy="49"/>
            </a:xfrm>
            <a:prstGeom prst="line">
              <a:avLst/>
            </a:prstGeom>
            <a:noFill/>
            <a:ln w="25400">
              <a:solidFill>
                <a:srgbClr val="B1B1B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1" name="Line 543"/>
            <p:cNvSpPr>
              <a:spLocks noChangeShapeType="1"/>
            </p:cNvSpPr>
            <p:nvPr/>
          </p:nvSpPr>
          <p:spPr bwMode="auto">
            <a:xfrm flipV="1">
              <a:off x="2788" y="2838"/>
              <a:ext cx="54" cy="49"/>
            </a:xfrm>
            <a:prstGeom prst="line">
              <a:avLst/>
            </a:prstGeom>
            <a:noFill/>
            <a:ln w="25400">
              <a:solidFill>
                <a:srgbClr val="B3B3B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2" name="Line 544"/>
            <p:cNvSpPr>
              <a:spLocks noChangeShapeType="1"/>
            </p:cNvSpPr>
            <p:nvPr/>
          </p:nvSpPr>
          <p:spPr bwMode="auto">
            <a:xfrm flipV="1">
              <a:off x="2780" y="2838"/>
              <a:ext cx="54" cy="49"/>
            </a:xfrm>
            <a:prstGeom prst="line">
              <a:avLst/>
            </a:prstGeom>
            <a:noFill/>
            <a:ln w="25400">
              <a:solidFill>
                <a:srgbClr val="B5B5B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3" name="Line 545"/>
            <p:cNvSpPr>
              <a:spLocks noChangeShapeType="1"/>
            </p:cNvSpPr>
            <p:nvPr/>
          </p:nvSpPr>
          <p:spPr bwMode="auto">
            <a:xfrm flipV="1">
              <a:off x="2764" y="2838"/>
              <a:ext cx="54" cy="49"/>
            </a:xfrm>
            <a:prstGeom prst="line">
              <a:avLst/>
            </a:prstGeom>
            <a:noFill/>
            <a:ln w="25400">
              <a:solidFill>
                <a:srgbClr val="B7B7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4" name="Line 546"/>
            <p:cNvSpPr>
              <a:spLocks noChangeShapeType="1"/>
            </p:cNvSpPr>
            <p:nvPr/>
          </p:nvSpPr>
          <p:spPr bwMode="auto">
            <a:xfrm flipV="1">
              <a:off x="2747" y="2838"/>
              <a:ext cx="54" cy="49"/>
            </a:xfrm>
            <a:prstGeom prst="line">
              <a:avLst/>
            </a:prstGeom>
            <a:noFill/>
            <a:ln w="25400">
              <a:solidFill>
                <a:srgbClr val="B9B9B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5" name="Line 547"/>
            <p:cNvSpPr>
              <a:spLocks noChangeShapeType="1"/>
            </p:cNvSpPr>
            <p:nvPr/>
          </p:nvSpPr>
          <p:spPr bwMode="auto">
            <a:xfrm flipV="1">
              <a:off x="2739" y="2838"/>
              <a:ext cx="54" cy="49"/>
            </a:xfrm>
            <a:prstGeom prst="line">
              <a:avLst/>
            </a:prstGeom>
            <a:noFill/>
            <a:ln w="25400">
              <a:solidFill>
                <a:srgbClr val="BBBBB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6" name="Line 548"/>
            <p:cNvSpPr>
              <a:spLocks noChangeShapeType="1"/>
            </p:cNvSpPr>
            <p:nvPr/>
          </p:nvSpPr>
          <p:spPr bwMode="auto">
            <a:xfrm flipV="1">
              <a:off x="2732" y="2838"/>
              <a:ext cx="54" cy="49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7" name="Line 549"/>
            <p:cNvSpPr>
              <a:spLocks noChangeShapeType="1"/>
            </p:cNvSpPr>
            <p:nvPr/>
          </p:nvSpPr>
          <p:spPr bwMode="auto">
            <a:xfrm flipV="1">
              <a:off x="2716" y="2838"/>
              <a:ext cx="54" cy="49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8" name="Line 550"/>
            <p:cNvSpPr>
              <a:spLocks noChangeShapeType="1"/>
            </p:cNvSpPr>
            <p:nvPr/>
          </p:nvSpPr>
          <p:spPr bwMode="auto">
            <a:xfrm flipV="1">
              <a:off x="2709" y="2838"/>
              <a:ext cx="54" cy="49"/>
            </a:xfrm>
            <a:prstGeom prst="line">
              <a:avLst/>
            </a:prstGeom>
            <a:noFill/>
            <a:ln w="25400">
              <a:solidFill>
                <a:srgbClr val="C2C2C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39" name="Line 551"/>
            <p:cNvSpPr>
              <a:spLocks noChangeShapeType="1"/>
            </p:cNvSpPr>
            <p:nvPr/>
          </p:nvSpPr>
          <p:spPr bwMode="auto">
            <a:xfrm flipV="1">
              <a:off x="2701" y="2838"/>
              <a:ext cx="54" cy="49"/>
            </a:xfrm>
            <a:prstGeom prst="line">
              <a:avLst/>
            </a:prstGeom>
            <a:noFill/>
            <a:ln w="25400">
              <a:solidFill>
                <a:srgbClr val="C4C4C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0" name="Line 552"/>
            <p:cNvSpPr>
              <a:spLocks noChangeShapeType="1"/>
            </p:cNvSpPr>
            <p:nvPr/>
          </p:nvSpPr>
          <p:spPr bwMode="auto">
            <a:xfrm flipV="1">
              <a:off x="2685" y="2838"/>
              <a:ext cx="54" cy="49"/>
            </a:xfrm>
            <a:prstGeom prst="line">
              <a:avLst/>
            </a:prstGeom>
            <a:noFill/>
            <a:ln w="25400">
              <a:solidFill>
                <a:srgbClr val="C6C6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1" name="Line 553"/>
            <p:cNvSpPr>
              <a:spLocks noChangeShapeType="1"/>
            </p:cNvSpPr>
            <p:nvPr/>
          </p:nvSpPr>
          <p:spPr bwMode="auto">
            <a:xfrm flipV="1">
              <a:off x="2669" y="2838"/>
              <a:ext cx="54" cy="49"/>
            </a:xfrm>
            <a:prstGeom prst="line">
              <a:avLst/>
            </a:prstGeom>
            <a:noFill/>
            <a:ln w="25400">
              <a:solidFill>
                <a:srgbClr val="C8C8C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2" name="Line 554"/>
            <p:cNvSpPr>
              <a:spLocks noChangeShapeType="1"/>
            </p:cNvSpPr>
            <p:nvPr/>
          </p:nvSpPr>
          <p:spPr bwMode="auto">
            <a:xfrm flipV="1">
              <a:off x="2669" y="2838"/>
              <a:ext cx="54" cy="49"/>
            </a:xfrm>
            <a:prstGeom prst="line">
              <a:avLst/>
            </a:prstGeom>
            <a:noFill/>
            <a:ln w="25400">
              <a:solidFill>
                <a:srgbClr val="CACA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3" name="Line 555"/>
            <p:cNvSpPr>
              <a:spLocks noChangeShapeType="1"/>
            </p:cNvSpPr>
            <p:nvPr/>
          </p:nvSpPr>
          <p:spPr bwMode="auto">
            <a:xfrm flipV="1">
              <a:off x="2653" y="2838"/>
              <a:ext cx="54" cy="49"/>
            </a:xfrm>
            <a:prstGeom prst="line">
              <a:avLst/>
            </a:prstGeom>
            <a:noFill/>
            <a:ln w="25400">
              <a:solidFill>
                <a:srgbClr val="CCCC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4" name="Line 556"/>
            <p:cNvSpPr>
              <a:spLocks noChangeShapeType="1"/>
            </p:cNvSpPr>
            <p:nvPr/>
          </p:nvSpPr>
          <p:spPr bwMode="auto">
            <a:xfrm flipV="1">
              <a:off x="2639" y="2838"/>
              <a:ext cx="54" cy="49"/>
            </a:xfrm>
            <a:prstGeom prst="line">
              <a:avLst/>
            </a:prstGeom>
            <a:noFill/>
            <a:ln w="25400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5" name="Line 557"/>
            <p:cNvSpPr>
              <a:spLocks noChangeShapeType="1"/>
            </p:cNvSpPr>
            <p:nvPr/>
          </p:nvSpPr>
          <p:spPr bwMode="auto">
            <a:xfrm flipV="1">
              <a:off x="2631" y="2838"/>
              <a:ext cx="54" cy="49"/>
            </a:xfrm>
            <a:prstGeom prst="line">
              <a:avLst/>
            </a:prstGeom>
            <a:noFill/>
            <a:ln w="25400">
              <a:solidFill>
                <a:srgbClr val="D0D0D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6" name="Line 558"/>
            <p:cNvSpPr>
              <a:spLocks noChangeShapeType="1"/>
            </p:cNvSpPr>
            <p:nvPr/>
          </p:nvSpPr>
          <p:spPr bwMode="auto">
            <a:xfrm flipV="1">
              <a:off x="2623" y="2838"/>
              <a:ext cx="54" cy="49"/>
            </a:xfrm>
            <a:prstGeom prst="line">
              <a:avLst/>
            </a:prstGeom>
            <a:noFill/>
            <a:ln w="25400">
              <a:solidFill>
                <a:srgbClr val="D2D2D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7" name="Line 559"/>
            <p:cNvSpPr>
              <a:spLocks noChangeShapeType="1"/>
            </p:cNvSpPr>
            <p:nvPr/>
          </p:nvSpPr>
          <p:spPr bwMode="auto">
            <a:xfrm flipV="1">
              <a:off x="2607" y="2838"/>
              <a:ext cx="54" cy="49"/>
            </a:xfrm>
            <a:prstGeom prst="line">
              <a:avLst/>
            </a:prstGeom>
            <a:noFill/>
            <a:ln w="25400">
              <a:solidFill>
                <a:srgbClr val="D4D4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8" name="Line 560"/>
            <p:cNvSpPr>
              <a:spLocks noChangeShapeType="1"/>
            </p:cNvSpPr>
            <p:nvPr/>
          </p:nvSpPr>
          <p:spPr bwMode="auto">
            <a:xfrm flipV="1">
              <a:off x="2591" y="2838"/>
              <a:ext cx="54" cy="49"/>
            </a:xfrm>
            <a:prstGeom prst="line">
              <a:avLst/>
            </a:prstGeom>
            <a:noFill/>
            <a:ln w="25400">
              <a:solidFill>
                <a:srgbClr val="D6D6D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49" name="Line 561"/>
            <p:cNvSpPr>
              <a:spLocks noChangeShapeType="1"/>
            </p:cNvSpPr>
            <p:nvPr/>
          </p:nvSpPr>
          <p:spPr bwMode="auto">
            <a:xfrm flipV="1">
              <a:off x="2591" y="2838"/>
              <a:ext cx="54" cy="49"/>
            </a:xfrm>
            <a:prstGeom prst="line">
              <a:avLst/>
            </a:prstGeom>
            <a:noFill/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0" name="Line 562"/>
            <p:cNvSpPr>
              <a:spLocks noChangeShapeType="1"/>
            </p:cNvSpPr>
            <p:nvPr/>
          </p:nvSpPr>
          <p:spPr bwMode="auto">
            <a:xfrm flipV="1">
              <a:off x="2576" y="2838"/>
              <a:ext cx="54" cy="49"/>
            </a:xfrm>
            <a:prstGeom prst="line">
              <a:avLst/>
            </a:prstGeom>
            <a:noFill/>
            <a:ln w="25400">
              <a:solidFill>
                <a:srgbClr val="DADAD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1" name="Line 563"/>
            <p:cNvSpPr>
              <a:spLocks noChangeShapeType="1"/>
            </p:cNvSpPr>
            <p:nvPr/>
          </p:nvSpPr>
          <p:spPr bwMode="auto">
            <a:xfrm flipV="1">
              <a:off x="2560" y="2838"/>
              <a:ext cx="54" cy="49"/>
            </a:xfrm>
            <a:prstGeom prst="line">
              <a:avLst/>
            </a:prstGeom>
            <a:noFill/>
            <a:ln w="25400">
              <a:solidFill>
                <a:srgbClr val="DCDCD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2" name="Line 564"/>
            <p:cNvSpPr>
              <a:spLocks noChangeShapeType="1"/>
            </p:cNvSpPr>
            <p:nvPr/>
          </p:nvSpPr>
          <p:spPr bwMode="auto">
            <a:xfrm flipV="1">
              <a:off x="2552" y="2838"/>
              <a:ext cx="54" cy="49"/>
            </a:xfrm>
            <a:prstGeom prst="line">
              <a:avLst/>
            </a:prstGeom>
            <a:noFill/>
            <a:ln w="25400">
              <a:solidFill>
                <a:srgbClr val="DEDED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3" name="Line 565"/>
            <p:cNvSpPr>
              <a:spLocks noChangeShapeType="1"/>
            </p:cNvSpPr>
            <p:nvPr/>
          </p:nvSpPr>
          <p:spPr bwMode="auto">
            <a:xfrm flipV="1">
              <a:off x="2545" y="2838"/>
              <a:ext cx="54" cy="49"/>
            </a:xfrm>
            <a:prstGeom prst="line">
              <a:avLst/>
            </a:prstGeom>
            <a:noFill/>
            <a:ln w="25400">
              <a:solidFill>
                <a:srgbClr val="E1E1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4" name="Line 566"/>
            <p:cNvSpPr>
              <a:spLocks noChangeShapeType="1"/>
            </p:cNvSpPr>
            <p:nvPr/>
          </p:nvSpPr>
          <p:spPr bwMode="auto">
            <a:xfrm flipV="1">
              <a:off x="2529" y="2838"/>
              <a:ext cx="54" cy="49"/>
            </a:xfrm>
            <a:prstGeom prst="line">
              <a:avLst/>
            </a:prstGeom>
            <a:noFill/>
            <a:ln w="25400">
              <a:solidFill>
                <a:srgbClr val="E3E3E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5" name="Line 567"/>
            <p:cNvSpPr>
              <a:spLocks noChangeShapeType="1"/>
            </p:cNvSpPr>
            <p:nvPr/>
          </p:nvSpPr>
          <p:spPr bwMode="auto">
            <a:xfrm flipV="1">
              <a:off x="2514" y="2838"/>
              <a:ext cx="54" cy="49"/>
            </a:xfrm>
            <a:prstGeom prst="line">
              <a:avLst/>
            </a:prstGeom>
            <a:noFill/>
            <a:ln w="25400">
              <a:solidFill>
                <a:srgbClr val="E5E5E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6" name="Line 568"/>
            <p:cNvSpPr>
              <a:spLocks noChangeShapeType="1"/>
            </p:cNvSpPr>
            <p:nvPr/>
          </p:nvSpPr>
          <p:spPr bwMode="auto">
            <a:xfrm flipV="1">
              <a:off x="2514" y="2838"/>
              <a:ext cx="54" cy="49"/>
            </a:xfrm>
            <a:prstGeom prst="line">
              <a:avLst/>
            </a:prstGeom>
            <a:noFill/>
            <a:ln w="25400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7" name="Line 569"/>
            <p:cNvSpPr>
              <a:spLocks noChangeShapeType="1"/>
            </p:cNvSpPr>
            <p:nvPr/>
          </p:nvSpPr>
          <p:spPr bwMode="auto">
            <a:xfrm flipV="1">
              <a:off x="2513" y="2838"/>
              <a:ext cx="38" cy="35"/>
            </a:xfrm>
            <a:prstGeom prst="line">
              <a:avLst/>
            </a:prstGeom>
            <a:noFill/>
            <a:ln w="25400">
              <a:solidFill>
                <a:srgbClr val="E9E9E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8" name="Line 570"/>
            <p:cNvSpPr>
              <a:spLocks noChangeShapeType="1"/>
            </p:cNvSpPr>
            <p:nvPr/>
          </p:nvSpPr>
          <p:spPr bwMode="auto">
            <a:xfrm flipV="1">
              <a:off x="2513" y="2838"/>
              <a:ext cx="24" cy="22"/>
            </a:xfrm>
            <a:prstGeom prst="line">
              <a:avLst/>
            </a:prstGeom>
            <a:noFill/>
            <a:ln w="25400">
              <a:solidFill>
                <a:srgbClr val="EBEBE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59" name="Line 571"/>
            <p:cNvSpPr>
              <a:spLocks noChangeShapeType="1"/>
            </p:cNvSpPr>
            <p:nvPr/>
          </p:nvSpPr>
          <p:spPr bwMode="auto">
            <a:xfrm flipV="1">
              <a:off x="2513" y="2838"/>
              <a:ext cx="24" cy="22"/>
            </a:xfrm>
            <a:prstGeom prst="line">
              <a:avLst/>
            </a:prstGeom>
            <a:noFill/>
            <a:ln w="25400">
              <a:solidFill>
                <a:srgbClr val="EDEDE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0" name="Line 572"/>
            <p:cNvSpPr>
              <a:spLocks noChangeShapeType="1"/>
            </p:cNvSpPr>
            <p:nvPr/>
          </p:nvSpPr>
          <p:spPr bwMode="auto">
            <a:xfrm flipV="1">
              <a:off x="2513" y="2838"/>
              <a:ext cx="8" cy="8"/>
            </a:xfrm>
            <a:prstGeom prst="line">
              <a:avLst/>
            </a:prstGeom>
            <a:noFill/>
            <a:ln w="25400">
              <a:solidFill>
                <a:srgbClr val="EFEFE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1" name="Freeform 573"/>
            <p:cNvSpPr>
              <a:spLocks/>
            </p:cNvSpPr>
            <p:nvPr/>
          </p:nvSpPr>
          <p:spPr bwMode="auto">
            <a:xfrm>
              <a:off x="2490" y="2838"/>
              <a:ext cx="1257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109" y="49"/>
                </a:cxn>
                <a:cxn ang="0">
                  <a:pos x="1257" y="0"/>
                </a:cxn>
                <a:cxn ang="0">
                  <a:pos x="180" y="0"/>
                </a:cxn>
                <a:cxn ang="0">
                  <a:pos x="0" y="49"/>
                </a:cxn>
              </a:cxnLst>
              <a:rect l="0" t="0" r="r" b="b"/>
              <a:pathLst>
                <a:path w="1257" h="49">
                  <a:moveTo>
                    <a:pt x="0" y="49"/>
                  </a:moveTo>
                  <a:lnTo>
                    <a:pt x="1109" y="49"/>
                  </a:lnTo>
                  <a:lnTo>
                    <a:pt x="1257" y="0"/>
                  </a:lnTo>
                  <a:lnTo>
                    <a:pt x="180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2" name="Line 574"/>
            <p:cNvSpPr>
              <a:spLocks noChangeShapeType="1"/>
            </p:cNvSpPr>
            <p:nvPr/>
          </p:nvSpPr>
          <p:spPr bwMode="auto">
            <a:xfrm>
              <a:off x="2896" y="2725"/>
              <a:ext cx="1" cy="1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3" name="Line 575"/>
            <p:cNvSpPr>
              <a:spLocks noChangeShapeType="1"/>
            </p:cNvSpPr>
            <p:nvPr/>
          </p:nvSpPr>
          <p:spPr bwMode="auto">
            <a:xfrm>
              <a:off x="2904" y="2725"/>
              <a:ext cx="1" cy="141"/>
            </a:xfrm>
            <a:prstGeom prst="line">
              <a:avLst/>
            </a:prstGeom>
            <a:noFill/>
            <a:ln w="36513">
              <a:solidFill>
                <a:srgbClr val="0B0B0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4" name="Line 576"/>
            <p:cNvSpPr>
              <a:spLocks noChangeShapeType="1"/>
            </p:cNvSpPr>
            <p:nvPr/>
          </p:nvSpPr>
          <p:spPr bwMode="auto">
            <a:xfrm>
              <a:off x="2912" y="2725"/>
              <a:ext cx="1" cy="141"/>
            </a:xfrm>
            <a:prstGeom prst="line">
              <a:avLst/>
            </a:prstGeom>
            <a:noFill/>
            <a:ln w="36513">
              <a:solidFill>
                <a:srgbClr val="1717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5" name="Line 577"/>
            <p:cNvSpPr>
              <a:spLocks noChangeShapeType="1"/>
            </p:cNvSpPr>
            <p:nvPr/>
          </p:nvSpPr>
          <p:spPr bwMode="auto">
            <a:xfrm>
              <a:off x="2919" y="2725"/>
              <a:ext cx="1" cy="141"/>
            </a:xfrm>
            <a:prstGeom prst="line">
              <a:avLst/>
            </a:prstGeom>
            <a:noFill/>
            <a:ln w="36513">
              <a:solidFill>
                <a:srgbClr val="22222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6" name="Line 578"/>
            <p:cNvSpPr>
              <a:spLocks noChangeShapeType="1"/>
            </p:cNvSpPr>
            <p:nvPr/>
          </p:nvSpPr>
          <p:spPr bwMode="auto">
            <a:xfrm>
              <a:off x="2927" y="2725"/>
              <a:ext cx="1" cy="141"/>
            </a:xfrm>
            <a:prstGeom prst="line">
              <a:avLst/>
            </a:prstGeom>
            <a:noFill/>
            <a:ln w="36513">
              <a:solidFill>
                <a:srgbClr val="2E2E2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7" name="Line 579"/>
            <p:cNvSpPr>
              <a:spLocks noChangeShapeType="1"/>
            </p:cNvSpPr>
            <p:nvPr/>
          </p:nvSpPr>
          <p:spPr bwMode="auto">
            <a:xfrm>
              <a:off x="2935" y="2725"/>
              <a:ext cx="1" cy="141"/>
            </a:xfrm>
            <a:prstGeom prst="line">
              <a:avLst/>
            </a:prstGeom>
            <a:noFill/>
            <a:ln w="36513">
              <a:solidFill>
                <a:srgbClr val="3A3A3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8" name="Line 580"/>
            <p:cNvSpPr>
              <a:spLocks noChangeShapeType="1"/>
            </p:cNvSpPr>
            <p:nvPr/>
          </p:nvSpPr>
          <p:spPr bwMode="auto">
            <a:xfrm>
              <a:off x="2943" y="2725"/>
              <a:ext cx="1" cy="141"/>
            </a:xfrm>
            <a:prstGeom prst="line">
              <a:avLst/>
            </a:prstGeom>
            <a:noFill/>
            <a:ln w="36513">
              <a:solidFill>
                <a:srgbClr val="45454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69" name="Line 581"/>
            <p:cNvSpPr>
              <a:spLocks noChangeShapeType="1"/>
            </p:cNvSpPr>
            <p:nvPr/>
          </p:nvSpPr>
          <p:spPr bwMode="auto">
            <a:xfrm>
              <a:off x="2951" y="2725"/>
              <a:ext cx="1" cy="141"/>
            </a:xfrm>
            <a:prstGeom prst="line">
              <a:avLst/>
            </a:prstGeom>
            <a:noFill/>
            <a:ln w="36513">
              <a:solidFill>
                <a:srgbClr val="5151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0" name="Line 582"/>
            <p:cNvSpPr>
              <a:spLocks noChangeShapeType="1"/>
            </p:cNvSpPr>
            <p:nvPr/>
          </p:nvSpPr>
          <p:spPr bwMode="auto">
            <a:xfrm>
              <a:off x="2958" y="2725"/>
              <a:ext cx="1" cy="141"/>
            </a:xfrm>
            <a:prstGeom prst="line">
              <a:avLst/>
            </a:prstGeom>
            <a:noFill/>
            <a:ln w="36513">
              <a:solidFill>
                <a:srgbClr val="5D5D5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1" name="Line 583"/>
            <p:cNvSpPr>
              <a:spLocks noChangeShapeType="1"/>
            </p:cNvSpPr>
            <p:nvPr/>
          </p:nvSpPr>
          <p:spPr bwMode="auto">
            <a:xfrm>
              <a:off x="2966" y="2725"/>
              <a:ext cx="1" cy="141"/>
            </a:xfrm>
            <a:prstGeom prst="line">
              <a:avLst/>
            </a:prstGeom>
            <a:noFill/>
            <a:ln w="36513">
              <a:solidFill>
                <a:srgbClr val="68686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2" name="Line 584"/>
            <p:cNvSpPr>
              <a:spLocks noChangeShapeType="1"/>
            </p:cNvSpPr>
            <p:nvPr/>
          </p:nvSpPr>
          <p:spPr bwMode="auto">
            <a:xfrm>
              <a:off x="2974" y="2725"/>
              <a:ext cx="1" cy="141"/>
            </a:xfrm>
            <a:prstGeom prst="line">
              <a:avLst/>
            </a:prstGeom>
            <a:noFill/>
            <a:ln w="36513">
              <a:solidFill>
                <a:srgbClr val="74747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3" name="Line 585"/>
            <p:cNvSpPr>
              <a:spLocks noChangeShapeType="1"/>
            </p:cNvSpPr>
            <p:nvPr/>
          </p:nvSpPr>
          <p:spPr bwMode="auto">
            <a:xfrm>
              <a:off x="2982" y="2725"/>
              <a:ext cx="1" cy="141"/>
            </a:xfrm>
            <a:prstGeom prst="line">
              <a:avLst/>
            </a:prstGeom>
            <a:noFill/>
            <a:ln w="36513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4" name="Line 586"/>
            <p:cNvSpPr>
              <a:spLocks noChangeShapeType="1"/>
            </p:cNvSpPr>
            <p:nvPr/>
          </p:nvSpPr>
          <p:spPr bwMode="auto">
            <a:xfrm>
              <a:off x="2990" y="2725"/>
              <a:ext cx="1" cy="141"/>
            </a:xfrm>
            <a:prstGeom prst="line">
              <a:avLst/>
            </a:prstGeom>
            <a:noFill/>
            <a:ln w="36513">
              <a:solidFill>
                <a:srgbClr val="8B8B8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5" name="Line 587"/>
            <p:cNvSpPr>
              <a:spLocks noChangeShapeType="1"/>
            </p:cNvSpPr>
            <p:nvPr/>
          </p:nvSpPr>
          <p:spPr bwMode="auto">
            <a:xfrm>
              <a:off x="2997" y="2725"/>
              <a:ext cx="1" cy="141"/>
            </a:xfrm>
            <a:prstGeom prst="line">
              <a:avLst/>
            </a:prstGeom>
            <a:noFill/>
            <a:ln w="36513">
              <a:solidFill>
                <a:srgbClr val="97979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6" name="Line 588"/>
            <p:cNvSpPr>
              <a:spLocks noChangeShapeType="1"/>
            </p:cNvSpPr>
            <p:nvPr/>
          </p:nvSpPr>
          <p:spPr bwMode="auto">
            <a:xfrm>
              <a:off x="3005" y="2725"/>
              <a:ext cx="1" cy="141"/>
            </a:xfrm>
            <a:prstGeom prst="line">
              <a:avLst/>
            </a:prstGeom>
            <a:noFill/>
            <a:ln w="36513">
              <a:solidFill>
                <a:srgbClr val="A2A2A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7" name="Line 589"/>
            <p:cNvSpPr>
              <a:spLocks noChangeShapeType="1"/>
            </p:cNvSpPr>
            <p:nvPr/>
          </p:nvSpPr>
          <p:spPr bwMode="auto">
            <a:xfrm>
              <a:off x="3013" y="2725"/>
              <a:ext cx="1" cy="141"/>
            </a:xfrm>
            <a:prstGeom prst="line">
              <a:avLst/>
            </a:prstGeom>
            <a:noFill/>
            <a:ln w="36513">
              <a:solidFill>
                <a:srgbClr val="AEAEA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8" name="Line 590"/>
            <p:cNvSpPr>
              <a:spLocks noChangeShapeType="1"/>
            </p:cNvSpPr>
            <p:nvPr/>
          </p:nvSpPr>
          <p:spPr bwMode="auto">
            <a:xfrm>
              <a:off x="3021" y="2725"/>
              <a:ext cx="1" cy="141"/>
            </a:xfrm>
            <a:prstGeom prst="line">
              <a:avLst/>
            </a:prstGeom>
            <a:noFill/>
            <a:ln w="36513">
              <a:solidFill>
                <a:srgbClr val="BABAB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79" name="Line 591"/>
            <p:cNvSpPr>
              <a:spLocks noChangeShapeType="1"/>
            </p:cNvSpPr>
            <p:nvPr/>
          </p:nvSpPr>
          <p:spPr bwMode="auto">
            <a:xfrm>
              <a:off x="3029" y="2725"/>
              <a:ext cx="1" cy="141"/>
            </a:xfrm>
            <a:prstGeom prst="line">
              <a:avLst/>
            </a:prstGeom>
            <a:noFill/>
            <a:ln w="36513">
              <a:solidFill>
                <a:srgbClr val="C5C5C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0" name="Line 592"/>
            <p:cNvSpPr>
              <a:spLocks noChangeShapeType="1"/>
            </p:cNvSpPr>
            <p:nvPr/>
          </p:nvSpPr>
          <p:spPr bwMode="auto">
            <a:xfrm>
              <a:off x="3037" y="2725"/>
              <a:ext cx="1" cy="141"/>
            </a:xfrm>
            <a:prstGeom prst="line">
              <a:avLst/>
            </a:prstGeom>
            <a:noFill/>
            <a:ln w="36513">
              <a:solidFill>
                <a:srgbClr val="D1D1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1" name="Line 593"/>
            <p:cNvSpPr>
              <a:spLocks noChangeShapeType="1"/>
            </p:cNvSpPr>
            <p:nvPr/>
          </p:nvSpPr>
          <p:spPr bwMode="auto">
            <a:xfrm>
              <a:off x="3044" y="2725"/>
              <a:ext cx="1" cy="141"/>
            </a:xfrm>
            <a:prstGeom prst="line">
              <a:avLst/>
            </a:prstGeom>
            <a:noFill/>
            <a:ln w="36513">
              <a:solidFill>
                <a:srgbClr val="DDDDD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2" name="Line 594"/>
            <p:cNvSpPr>
              <a:spLocks noChangeShapeType="1"/>
            </p:cNvSpPr>
            <p:nvPr/>
          </p:nvSpPr>
          <p:spPr bwMode="auto">
            <a:xfrm>
              <a:off x="3052" y="2725"/>
              <a:ext cx="1" cy="141"/>
            </a:xfrm>
            <a:prstGeom prst="line">
              <a:avLst/>
            </a:prstGeom>
            <a:noFill/>
            <a:ln w="36513">
              <a:solidFill>
                <a:srgbClr val="E8E8E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3" name="Line 595"/>
            <p:cNvSpPr>
              <a:spLocks noChangeShapeType="1"/>
            </p:cNvSpPr>
            <p:nvPr/>
          </p:nvSpPr>
          <p:spPr bwMode="auto">
            <a:xfrm>
              <a:off x="3060" y="2725"/>
              <a:ext cx="1" cy="141"/>
            </a:xfrm>
            <a:prstGeom prst="line">
              <a:avLst/>
            </a:prstGeom>
            <a:noFill/>
            <a:ln w="36513">
              <a:solidFill>
                <a:srgbClr val="F4F4F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4" name="Line 596"/>
            <p:cNvSpPr>
              <a:spLocks noChangeShapeType="1"/>
            </p:cNvSpPr>
            <p:nvPr/>
          </p:nvSpPr>
          <p:spPr bwMode="auto">
            <a:xfrm>
              <a:off x="3068" y="2725"/>
              <a:ext cx="1" cy="141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5" name="Arc 597"/>
            <p:cNvSpPr>
              <a:spLocks/>
            </p:cNvSpPr>
            <p:nvPr/>
          </p:nvSpPr>
          <p:spPr bwMode="auto">
            <a:xfrm>
              <a:off x="2892" y="2729"/>
              <a:ext cx="176" cy="14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46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460"/>
                  </a:moveTo>
                  <a:cubicBezTo>
                    <a:pt x="77" y="9585"/>
                    <a:pt x="9725" y="-1"/>
                    <a:pt x="21600" y="-1"/>
                  </a:cubicBezTo>
                </a:path>
                <a:path w="21600" h="21600" stroke="0" extrusionOk="0">
                  <a:moveTo>
                    <a:pt x="0" y="21460"/>
                  </a:moveTo>
                  <a:cubicBezTo>
                    <a:pt x="77" y="9585"/>
                    <a:pt x="9725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6" name="Line 598"/>
            <p:cNvSpPr>
              <a:spLocks noChangeShapeType="1"/>
            </p:cNvSpPr>
            <p:nvPr/>
          </p:nvSpPr>
          <p:spPr bwMode="auto">
            <a:xfrm>
              <a:off x="3068" y="2732"/>
              <a:ext cx="1" cy="134"/>
            </a:xfrm>
            <a:prstGeom prst="line">
              <a:avLst/>
            </a:prstGeom>
            <a:noFill/>
            <a:ln w="3651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7" name="Line 599"/>
            <p:cNvSpPr>
              <a:spLocks noChangeShapeType="1"/>
            </p:cNvSpPr>
            <p:nvPr/>
          </p:nvSpPr>
          <p:spPr bwMode="auto">
            <a:xfrm>
              <a:off x="3076" y="2732"/>
              <a:ext cx="1" cy="134"/>
            </a:xfrm>
            <a:prstGeom prst="line">
              <a:avLst/>
            </a:prstGeom>
            <a:noFill/>
            <a:ln w="36513">
              <a:solidFill>
                <a:srgbClr val="F3F3F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8" name="Line 600"/>
            <p:cNvSpPr>
              <a:spLocks noChangeShapeType="1"/>
            </p:cNvSpPr>
            <p:nvPr/>
          </p:nvSpPr>
          <p:spPr bwMode="auto">
            <a:xfrm>
              <a:off x="3083" y="2732"/>
              <a:ext cx="1" cy="134"/>
            </a:xfrm>
            <a:prstGeom prst="line">
              <a:avLst/>
            </a:prstGeom>
            <a:noFill/>
            <a:ln w="36513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89" name="Line 601"/>
            <p:cNvSpPr>
              <a:spLocks noChangeShapeType="1"/>
            </p:cNvSpPr>
            <p:nvPr/>
          </p:nvSpPr>
          <p:spPr bwMode="auto">
            <a:xfrm>
              <a:off x="3091" y="2732"/>
              <a:ext cx="1" cy="134"/>
            </a:xfrm>
            <a:prstGeom prst="line">
              <a:avLst/>
            </a:prstGeom>
            <a:noFill/>
            <a:ln w="36513">
              <a:solidFill>
                <a:srgbClr val="DBDBD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0" name="Line 602"/>
            <p:cNvSpPr>
              <a:spLocks noChangeShapeType="1"/>
            </p:cNvSpPr>
            <p:nvPr/>
          </p:nvSpPr>
          <p:spPr bwMode="auto">
            <a:xfrm>
              <a:off x="3099" y="2732"/>
              <a:ext cx="1" cy="134"/>
            </a:xfrm>
            <a:prstGeom prst="line">
              <a:avLst/>
            </a:prstGeom>
            <a:noFill/>
            <a:ln w="36513">
              <a:solidFill>
                <a:srgbClr val="CFCFC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1" name="Line 603"/>
            <p:cNvSpPr>
              <a:spLocks noChangeShapeType="1"/>
            </p:cNvSpPr>
            <p:nvPr/>
          </p:nvSpPr>
          <p:spPr bwMode="auto">
            <a:xfrm>
              <a:off x="3107" y="2732"/>
              <a:ext cx="1" cy="134"/>
            </a:xfrm>
            <a:prstGeom prst="line">
              <a:avLst/>
            </a:prstGeom>
            <a:noFill/>
            <a:ln w="36513">
              <a:solidFill>
                <a:srgbClr val="C3C3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2" name="Line 604"/>
            <p:cNvSpPr>
              <a:spLocks noChangeShapeType="1"/>
            </p:cNvSpPr>
            <p:nvPr/>
          </p:nvSpPr>
          <p:spPr bwMode="auto">
            <a:xfrm>
              <a:off x="3115" y="2732"/>
              <a:ext cx="1" cy="134"/>
            </a:xfrm>
            <a:prstGeom prst="line">
              <a:avLst/>
            </a:prstGeom>
            <a:noFill/>
            <a:ln w="36513">
              <a:solidFill>
                <a:srgbClr val="B6B6B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3" name="Line 605"/>
            <p:cNvSpPr>
              <a:spLocks noChangeShapeType="1"/>
            </p:cNvSpPr>
            <p:nvPr/>
          </p:nvSpPr>
          <p:spPr bwMode="auto">
            <a:xfrm>
              <a:off x="3122" y="2732"/>
              <a:ext cx="1" cy="134"/>
            </a:xfrm>
            <a:prstGeom prst="line">
              <a:avLst/>
            </a:prstGeom>
            <a:noFill/>
            <a:ln w="36513">
              <a:solidFill>
                <a:srgbClr val="AAAA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4" name="Line 606"/>
            <p:cNvSpPr>
              <a:spLocks noChangeShapeType="1"/>
            </p:cNvSpPr>
            <p:nvPr/>
          </p:nvSpPr>
          <p:spPr bwMode="auto">
            <a:xfrm>
              <a:off x="3130" y="2732"/>
              <a:ext cx="1" cy="134"/>
            </a:xfrm>
            <a:prstGeom prst="line">
              <a:avLst/>
            </a:prstGeom>
            <a:noFill/>
            <a:ln w="36513">
              <a:solidFill>
                <a:srgbClr val="9E9E9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5" name="Line 607"/>
            <p:cNvSpPr>
              <a:spLocks noChangeShapeType="1"/>
            </p:cNvSpPr>
            <p:nvPr/>
          </p:nvSpPr>
          <p:spPr bwMode="auto">
            <a:xfrm>
              <a:off x="3138" y="2732"/>
              <a:ext cx="1" cy="134"/>
            </a:xfrm>
            <a:prstGeom prst="line">
              <a:avLst/>
            </a:prstGeom>
            <a:noFill/>
            <a:ln w="36513">
              <a:solidFill>
                <a:srgbClr val="92929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6" name="Line 608"/>
            <p:cNvSpPr>
              <a:spLocks noChangeShapeType="1"/>
            </p:cNvSpPr>
            <p:nvPr/>
          </p:nvSpPr>
          <p:spPr bwMode="auto">
            <a:xfrm>
              <a:off x="3146" y="2732"/>
              <a:ext cx="1" cy="134"/>
            </a:xfrm>
            <a:prstGeom prst="line">
              <a:avLst/>
            </a:prstGeom>
            <a:noFill/>
            <a:ln w="36513">
              <a:solidFill>
                <a:srgbClr val="86868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7" name="Line 609"/>
            <p:cNvSpPr>
              <a:spLocks noChangeShapeType="1"/>
            </p:cNvSpPr>
            <p:nvPr/>
          </p:nvSpPr>
          <p:spPr bwMode="auto">
            <a:xfrm>
              <a:off x="3154" y="2732"/>
              <a:ext cx="1" cy="134"/>
            </a:xfrm>
            <a:prstGeom prst="line">
              <a:avLst/>
            </a:prstGeom>
            <a:noFill/>
            <a:ln w="36513">
              <a:solidFill>
                <a:srgbClr val="79797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8" name="Line 610"/>
            <p:cNvSpPr>
              <a:spLocks noChangeShapeType="1"/>
            </p:cNvSpPr>
            <p:nvPr/>
          </p:nvSpPr>
          <p:spPr bwMode="auto">
            <a:xfrm>
              <a:off x="3161" y="2732"/>
              <a:ext cx="1" cy="134"/>
            </a:xfrm>
            <a:prstGeom prst="line">
              <a:avLst/>
            </a:prstGeom>
            <a:noFill/>
            <a:ln w="36513">
              <a:solidFill>
                <a:srgbClr val="6D6D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99" name="Line 611"/>
            <p:cNvSpPr>
              <a:spLocks noChangeShapeType="1"/>
            </p:cNvSpPr>
            <p:nvPr/>
          </p:nvSpPr>
          <p:spPr bwMode="auto">
            <a:xfrm>
              <a:off x="3169" y="2732"/>
              <a:ext cx="1" cy="134"/>
            </a:xfrm>
            <a:prstGeom prst="line">
              <a:avLst/>
            </a:prstGeom>
            <a:noFill/>
            <a:ln w="36513">
              <a:solidFill>
                <a:srgbClr val="61616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0" name="Line 612"/>
            <p:cNvSpPr>
              <a:spLocks noChangeShapeType="1"/>
            </p:cNvSpPr>
            <p:nvPr/>
          </p:nvSpPr>
          <p:spPr bwMode="auto">
            <a:xfrm>
              <a:off x="3177" y="2732"/>
              <a:ext cx="1" cy="134"/>
            </a:xfrm>
            <a:prstGeom prst="line">
              <a:avLst/>
            </a:prstGeom>
            <a:noFill/>
            <a:ln w="36513">
              <a:solidFill>
                <a:srgbClr val="55555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1" name="Line 613"/>
            <p:cNvSpPr>
              <a:spLocks noChangeShapeType="1"/>
            </p:cNvSpPr>
            <p:nvPr/>
          </p:nvSpPr>
          <p:spPr bwMode="auto">
            <a:xfrm>
              <a:off x="3185" y="2732"/>
              <a:ext cx="1" cy="134"/>
            </a:xfrm>
            <a:prstGeom prst="line">
              <a:avLst/>
            </a:prstGeom>
            <a:noFill/>
            <a:ln w="36513">
              <a:solidFill>
                <a:srgbClr val="49494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2" name="Line 614"/>
            <p:cNvSpPr>
              <a:spLocks noChangeShapeType="1"/>
            </p:cNvSpPr>
            <p:nvPr/>
          </p:nvSpPr>
          <p:spPr bwMode="auto">
            <a:xfrm>
              <a:off x="3193" y="2732"/>
              <a:ext cx="1" cy="134"/>
            </a:xfrm>
            <a:prstGeom prst="line">
              <a:avLst/>
            </a:prstGeom>
            <a:noFill/>
            <a:ln w="36513">
              <a:solidFill>
                <a:srgbClr val="3C3C3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3" name="Line 615"/>
            <p:cNvSpPr>
              <a:spLocks noChangeShapeType="1"/>
            </p:cNvSpPr>
            <p:nvPr/>
          </p:nvSpPr>
          <p:spPr bwMode="auto">
            <a:xfrm>
              <a:off x="3200" y="2732"/>
              <a:ext cx="1" cy="134"/>
            </a:xfrm>
            <a:prstGeom prst="line">
              <a:avLst/>
            </a:prstGeom>
            <a:noFill/>
            <a:ln w="36513">
              <a:solidFill>
                <a:srgbClr val="30303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4" name="Line 616"/>
            <p:cNvSpPr>
              <a:spLocks noChangeShapeType="1"/>
            </p:cNvSpPr>
            <p:nvPr/>
          </p:nvSpPr>
          <p:spPr bwMode="auto">
            <a:xfrm>
              <a:off x="3208" y="2732"/>
              <a:ext cx="1" cy="134"/>
            </a:xfrm>
            <a:prstGeom prst="line">
              <a:avLst/>
            </a:prstGeom>
            <a:noFill/>
            <a:ln w="36513">
              <a:solidFill>
                <a:srgbClr val="2424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5" name="Line 617"/>
            <p:cNvSpPr>
              <a:spLocks noChangeShapeType="1"/>
            </p:cNvSpPr>
            <p:nvPr/>
          </p:nvSpPr>
          <p:spPr bwMode="auto">
            <a:xfrm>
              <a:off x="3216" y="2732"/>
              <a:ext cx="1" cy="134"/>
            </a:xfrm>
            <a:prstGeom prst="line">
              <a:avLst/>
            </a:prstGeom>
            <a:noFill/>
            <a:ln w="36513">
              <a:solidFill>
                <a:srgbClr val="18181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6" name="Line 618"/>
            <p:cNvSpPr>
              <a:spLocks noChangeShapeType="1"/>
            </p:cNvSpPr>
            <p:nvPr/>
          </p:nvSpPr>
          <p:spPr bwMode="auto">
            <a:xfrm>
              <a:off x="3224" y="2732"/>
              <a:ext cx="1" cy="134"/>
            </a:xfrm>
            <a:prstGeom prst="line">
              <a:avLst/>
            </a:prstGeom>
            <a:noFill/>
            <a:ln w="36513">
              <a:solidFill>
                <a:srgbClr val="0C0C0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7" name="Line 619"/>
            <p:cNvSpPr>
              <a:spLocks noChangeShapeType="1"/>
            </p:cNvSpPr>
            <p:nvPr/>
          </p:nvSpPr>
          <p:spPr bwMode="auto">
            <a:xfrm>
              <a:off x="3232" y="2732"/>
              <a:ext cx="1" cy="13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8" name="Arc 620"/>
            <p:cNvSpPr>
              <a:spLocks/>
            </p:cNvSpPr>
            <p:nvPr/>
          </p:nvSpPr>
          <p:spPr bwMode="auto">
            <a:xfrm>
              <a:off x="3060" y="2736"/>
              <a:ext cx="176" cy="1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09" name="Line 621"/>
            <p:cNvSpPr>
              <a:spLocks noChangeShapeType="1"/>
            </p:cNvSpPr>
            <p:nvPr/>
          </p:nvSpPr>
          <p:spPr bwMode="auto">
            <a:xfrm flipH="1">
              <a:off x="2545" y="2268"/>
              <a:ext cx="5" cy="4"/>
            </a:xfrm>
            <a:prstGeom prst="line">
              <a:avLst/>
            </a:prstGeom>
            <a:noFill/>
            <a:ln w="25400">
              <a:solidFill>
                <a:srgbClr val="16161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0" name="Line 622"/>
            <p:cNvSpPr>
              <a:spLocks noChangeShapeType="1"/>
            </p:cNvSpPr>
            <p:nvPr/>
          </p:nvSpPr>
          <p:spPr bwMode="auto">
            <a:xfrm flipH="1">
              <a:off x="2545" y="2268"/>
              <a:ext cx="20" cy="18"/>
            </a:xfrm>
            <a:prstGeom prst="line">
              <a:avLst/>
            </a:prstGeom>
            <a:noFill/>
            <a:ln w="25400">
              <a:solidFill>
                <a:srgbClr val="1A1A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1" name="Line 623"/>
            <p:cNvSpPr>
              <a:spLocks noChangeShapeType="1"/>
            </p:cNvSpPr>
            <p:nvPr/>
          </p:nvSpPr>
          <p:spPr bwMode="auto">
            <a:xfrm flipH="1">
              <a:off x="2545" y="2268"/>
              <a:ext cx="20" cy="18"/>
            </a:xfrm>
            <a:prstGeom prst="line">
              <a:avLst/>
            </a:prstGeom>
            <a:noFill/>
            <a:ln w="25400">
              <a:solidFill>
                <a:srgbClr val="1E1E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2" name="Line 624"/>
            <p:cNvSpPr>
              <a:spLocks noChangeShapeType="1"/>
            </p:cNvSpPr>
            <p:nvPr/>
          </p:nvSpPr>
          <p:spPr bwMode="auto">
            <a:xfrm flipH="1">
              <a:off x="2545" y="2268"/>
              <a:ext cx="36" cy="33"/>
            </a:xfrm>
            <a:prstGeom prst="line">
              <a:avLst/>
            </a:prstGeom>
            <a:noFill/>
            <a:ln w="25400">
              <a:solidFill>
                <a:srgbClr val="23232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3" name="Line 625"/>
            <p:cNvSpPr>
              <a:spLocks noChangeShapeType="1"/>
            </p:cNvSpPr>
            <p:nvPr/>
          </p:nvSpPr>
          <p:spPr bwMode="auto">
            <a:xfrm flipH="1">
              <a:off x="2545" y="2268"/>
              <a:ext cx="51" cy="47"/>
            </a:xfrm>
            <a:prstGeom prst="line">
              <a:avLst/>
            </a:prstGeom>
            <a:noFill/>
            <a:ln w="25400">
              <a:solidFill>
                <a:srgbClr val="27272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4" name="Line 626"/>
            <p:cNvSpPr>
              <a:spLocks noChangeShapeType="1"/>
            </p:cNvSpPr>
            <p:nvPr/>
          </p:nvSpPr>
          <p:spPr bwMode="auto">
            <a:xfrm flipH="1">
              <a:off x="2545" y="2268"/>
              <a:ext cx="67" cy="61"/>
            </a:xfrm>
            <a:prstGeom prst="line">
              <a:avLst/>
            </a:prstGeom>
            <a:noFill/>
            <a:ln w="25400">
              <a:solidFill>
                <a:srgbClr val="2C2C2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5" name="Line 627"/>
            <p:cNvSpPr>
              <a:spLocks noChangeShapeType="1"/>
            </p:cNvSpPr>
            <p:nvPr/>
          </p:nvSpPr>
          <p:spPr bwMode="auto">
            <a:xfrm flipH="1">
              <a:off x="2545" y="2268"/>
              <a:ext cx="67" cy="61"/>
            </a:xfrm>
            <a:prstGeom prst="line">
              <a:avLst/>
            </a:prstGeom>
            <a:noFill/>
            <a:ln w="25400">
              <a:solidFill>
                <a:srgbClr val="30303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6" name="Line 628"/>
            <p:cNvSpPr>
              <a:spLocks noChangeShapeType="1"/>
            </p:cNvSpPr>
            <p:nvPr/>
          </p:nvSpPr>
          <p:spPr bwMode="auto">
            <a:xfrm flipH="1">
              <a:off x="2545" y="2268"/>
              <a:ext cx="81" cy="74"/>
            </a:xfrm>
            <a:prstGeom prst="line">
              <a:avLst/>
            </a:prstGeom>
            <a:noFill/>
            <a:ln w="25400">
              <a:solidFill>
                <a:srgbClr val="34343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7" name="Line 629"/>
            <p:cNvSpPr>
              <a:spLocks noChangeShapeType="1"/>
            </p:cNvSpPr>
            <p:nvPr/>
          </p:nvSpPr>
          <p:spPr bwMode="auto">
            <a:xfrm flipH="1">
              <a:off x="2545" y="2268"/>
              <a:ext cx="97" cy="89"/>
            </a:xfrm>
            <a:prstGeom prst="line">
              <a:avLst/>
            </a:prstGeom>
            <a:noFill/>
            <a:ln w="25400">
              <a:solidFill>
                <a:srgbClr val="39393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8" name="Line 630"/>
            <p:cNvSpPr>
              <a:spLocks noChangeShapeType="1"/>
            </p:cNvSpPr>
            <p:nvPr/>
          </p:nvSpPr>
          <p:spPr bwMode="auto">
            <a:xfrm flipH="1">
              <a:off x="2545" y="2268"/>
              <a:ext cx="97" cy="89"/>
            </a:xfrm>
            <a:prstGeom prst="line">
              <a:avLst/>
            </a:prstGeom>
            <a:noFill/>
            <a:ln w="25400">
              <a:solidFill>
                <a:srgbClr val="3D3D3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19" name="Line 631"/>
            <p:cNvSpPr>
              <a:spLocks noChangeShapeType="1"/>
            </p:cNvSpPr>
            <p:nvPr/>
          </p:nvSpPr>
          <p:spPr bwMode="auto">
            <a:xfrm flipH="1">
              <a:off x="2545" y="2268"/>
              <a:ext cx="112" cy="103"/>
            </a:xfrm>
            <a:prstGeom prst="line">
              <a:avLst/>
            </a:prstGeom>
            <a:noFill/>
            <a:ln w="25400">
              <a:solidFill>
                <a:srgbClr val="4242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0" name="Line 632"/>
            <p:cNvSpPr>
              <a:spLocks noChangeShapeType="1"/>
            </p:cNvSpPr>
            <p:nvPr/>
          </p:nvSpPr>
          <p:spPr bwMode="auto">
            <a:xfrm flipH="1">
              <a:off x="2545" y="2268"/>
              <a:ext cx="128" cy="118"/>
            </a:xfrm>
            <a:prstGeom prst="line">
              <a:avLst/>
            </a:prstGeom>
            <a:noFill/>
            <a:ln w="25400">
              <a:solidFill>
                <a:srgbClr val="4646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1" name="Line 633"/>
            <p:cNvSpPr>
              <a:spLocks noChangeShapeType="1"/>
            </p:cNvSpPr>
            <p:nvPr/>
          </p:nvSpPr>
          <p:spPr bwMode="auto">
            <a:xfrm flipH="1">
              <a:off x="2545" y="2268"/>
              <a:ext cx="144" cy="132"/>
            </a:xfrm>
            <a:prstGeom prst="line">
              <a:avLst/>
            </a:prstGeom>
            <a:noFill/>
            <a:ln w="25400">
              <a:solidFill>
                <a:srgbClr val="4B4B4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2" name="Line 634"/>
            <p:cNvSpPr>
              <a:spLocks noChangeShapeType="1"/>
            </p:cNvSpPr>
            <p:nvPr/>
          </p:nvSpPr>
          <p:spPr bwMode="auto">
            <a:xfrm flipH="1">
              <a:off x="2545" y="2268"/>
              <a:ext cx="144" cy="132"/>
            </a:xfrm>
            <a:prstGeom prst="line">
              <a:avLst/>
            </a:prstGeom>
            <a:noFill/>
            <a:ln w="25400">
              <a:solidFill>
                <a:srgbClr val="4F4F4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3" name="Line 635"/>
            <p:cNvSpPr>
              <a:spLocks noChangeShapeType="1"/>
            </p:cNvSpPr>
            <p:nvPr/>
          </p:nvSpPr>
          <p:spPr bwMode="auto">
            <a:xfrm flipH="1">
              <a:off x="2545" y="2268"/>
              <a:ext cx="158" cy="145"/>
            </a:xfrm>
            <a:prstGeom prst="line">
              <a:avLst/>
            </a:prstGeom>
            <a:noFill/>
            <a:ln w="25400">
              <a:solidFill>
                <a:srgbClr val="53535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4" name="Line 636"/>
            <p:cNvSpPr>
              <a:spLocks noChangeShapeType="1"/>
            </p:cNvSpPr>
            <p:nvPr/>
          </p:nvSpPr>
          <p:spPr bwMode="auto">
            <a:xfrm flipH="1">
              <a:off x="2545" y="2268"/>
              <a:ext cx="174" cy="160"/>
            </a:xfrm>
            <a:prstGeom prst="line">
              <a:avLst/>
            </a:prstGeom>
            <a:noFill/>
            <a:ln w="25400">
              <a:solidFill>
                <a:srgbClr val="5858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5" name="Line 637"/>
            <p:cNvSpPr>
              <a:spLocks noChangeShapeType="1"/>
            </p:cNvSpPr>
            <p:nvPr/>
          </p:nvSpPr>
          <p:spPr bwMode="auto">
            <a:xfrm flipH="1">
              <a:off x="2545" y="2268"/>
              <a:ext cx="174" cy="160"/>
            </a:xfrm>
            <a:prstGeom prst="line">
              <a:avLst/>
            </a:prstGeom>
            <a:noFill/>
            <a:ln w="25400">
              <a:solidFill>
                <a:srgbClr val="5C5C5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6" name="Line 638"/>
            <p:cNvSpPr>
              <a:spLocks noChangeShapeType="1"/>
            </p:cNvSpPr>
            <p:nvPr/>
          </p:nvSpPr>
          <p:spPr bwMode="auto">
            <a:xfrm flipH="1">
              <a:off x="2559" y="2268"/>
              <a:ext cx="175" cy="162"/>
            </a:xfrm>
            <a:prstGeom prst="line">
              <a:avLst/>
            </a:prstGeom>
            <a:noFill/>
            <a:ln w="25400">
              <a:solidFill>
                <a:srgbClr val="61616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7" name="Line 639"/>
            <p:cNvSpPr>
              <a:spLocks noChangeShapeType="1"/>
            </p:cNvSpPr>
            <p:nvPr/>
          </p:nvSpPr>
          <p:spPr bwMode="auto">
            <a:xfrm flipH="1">
              <a:off x="2575" y="2268"/>
              <a:ext cx="175" cy="162"/>
            </a:xfrm>
            <a:prstGeom prst="line">
              <a:avLst/>
            </a:prstGeom>
            <a:noFill/>
            <a:ln w="25400">
              <a:solidFill>
                <a:srgbClr val="65656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8" name="Line 640"/>
            <p:cNvSpPr>
              <a:spLocks noChangeShapeType="1"/>
            </p:cNvSpPr>
            <p:nvPr/>
          </p:nvSpPr>
          <p:spPr bwMode="auto">
            <a:xfrm flipH="1">
              <a:off x="2591" y="2268"/>
              <a:ext cx="175" cy="162"/>
            </a:xfrm>
            <a:prstGeom prst="line">
              <a:avLst/>
            </a:prstGeom>
            <a:noFill/>
            <a:ln w="25400">
              <a:solidFill>
                <a:srgbClr val="69696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29" name="Line 641"/>
            <p:cNvSpPr>
              <a:spLocks noChangeShapeType="1"/>
            </p:cNvSpPr>
            <p:nvPr/>
          </p:nvSpPr>
          <p:spPr bwMode="auto">
            <a:xfrm flipH="1">
              <a:off x="2591" y="2268"/>
              <a:ext cx="175" cy="162"/>
            </a:xfrm>
            <a:prstGeom prst="line">
              <a:avLst/>
            </a:prstGeom>
            <a:noFill/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0" name="Line 642"/>
            <p:cNvSpPr>
              <a:spLocks noChangeShapeType="1"/>
            </p:cNvSpPr>
            <p:nvPr/>
          </p:nvSpPr>
          <p:spPr bwMode="auto">
            <a:xfrm flipH="1">
              <a:off x="2605" y="2268"/>
              <a:ext cx="175" cy="162"/>
            </a:xfrm>
            <a:prstGeom prst="line">
              <a:avLst/>
            </a:prstGeom>
            <a:noFill/>
            <a:ln w="25400">
              <a:solidFill>
                <a:srgbClr val="72727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1" name="Line 643"/>
            <p:cNvSpPr>
              <a:spLocks noChangeShapeType="1"/>
            </p:cNvSpPr>
            <p:nvPr/>
          </p:nvSpPr>
          <p:spPr bwMode="auto">
            <a:xfrm flipH="1">
              <a:off x="2621" y="2268"/>
              <a:ext cx="175" cy="162"/>
            </a:xfrm>
            <a:prstGeom prst="line">
              <a:avLst/>
            </a:prstGeom>
            <a:noFill/>
            <a:ln w="25400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2" name="Line 644"/>
            <p:cNvSpPr>
              <a:spLocks noChangeShapeType="1"/>
            </p:cNvSpPr>
            <p:nvPr/>
          </p:nvSpPr>
          <p:spPr bwMode="auto">
            <a:xfrm flipH="1">
              <a:off x="2621" y="2268"/>
              <a:ext cx="175" cy="162"/>
            </a:xfrm>
            <a:prstGeom prst="line">
              <a:avLst/>
            </a:prstGeom>
            <a:noFill/>
            <a:ln w="25400">
              <a:solidFill>
                <a:srgbClr val="7B7B7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3" name="Line 645"/>
            <p:cNvSpPr>
              <a:spLocks noChangeShapeType="1"/>
            </p:cNvSpPr>
            <p:nvPr/>
          </p:nvSpPr>
          <p:spPr bwMode="auto">
            <a:xfrm flipH="1">
              <a:off x="2636" y="2268"/>
              <a:ext cx="175" cy="162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4" name="Line 646"/>
            <p:cNvSpPr>
              <a:spLocks noChangeShapeType="1"/>
            </p:cNvSpPr>
            <p:nvPr/>
          </p:nvSpPr>
          <p:spPr bwMode="auto">
            <a:xfrm flipH="1">
              <a:off x="2652" y="2268"/>
              <a:ext cx="175" cy="162"/>
            </a:xfrm>
            <a:prstGeom prst="line">
              <a:avLst/>
            </a:prstGeom>
            <a:noFill/>
            <a:ln w="25400">
              <a:solidFill>
                <a:srgbClr val="84848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5" name="Line 647"/>
            <p:cNvSpPr>
              <a:spLocks noChangeShapeType="1"/>
            </p:cNvSpPr>
            <p:nvPr/>
          </p:nvSpPr>
          <p:spPr bwMode="auto">
            <a:xfrm flipH="1">
              <a:off x="2667" y="2268"/>
              <a:ext cx="175" cy="162"/>
            </a:xfrm>
            <a:prstGeom prst="line">
              <a:avLst/>
            </a:prstGeom>
            <a:noFill/>
            <a:ln w="25400">
              <a:solidFill>
                <a:srgbClr val="88888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6" name="Line 648"/>
            <p:cNvSpPr>
              <a:spLocks noChangeShapeType="1"/>
            </p:cNvSpPr>
            <p:nvPr/>
          </p:nvSpPr>
          <p:spPr bwMode="auto">
            <a:xfrm flipH="1">
              <a:off x="2667" y="2268"/>
              <a:ext cx="175" cy="162"/>
            </a:xfrm>
            <a:prstGeom prst="line">
              <a:avLst/>
            </a:prstGeom>
            <a:noFill/>
            <a:ln w="25400">
              <a:solidFill>
                <a:srgbClr val="8D8D8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7" name="Line 649"/>
            <p:cNvSpPr>
              <a:spLocks noChangeShapeType="1"/>
            </p:cNvSpPr>
            <p:nvPr/>
          </p:nvSpPr>
          <p:spPr bwMode="auto">
            <a:xfrm flipH="1">
              <a:off x="2683" y="2268"/>
              <a:ext cx="175" cy="16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8" name="Line 650"/>
            <p:cNvSpPr>
              <a:spLocks noChangeShapeType="1"/>
            </p:cNvSpPr>
            <p:nvPr/>
          </p:nvSpPr>
          <p:spPr bwMode="auto">
            <a:xfrm flipH="1">
              <a:off x="2699" y="2268"/>
              <a:ext cx="175" cy="16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39" name="Line 651"/>
            <p:cNvSpPr>
              <a:spLocks noChangeShapeType="1"/>
            </p:cNvSpPr>
            <p:nvPr/>
          </p:nvSpPr>
          <p:spPr bwMode="auto">
            <a:xfrm flipH="1">
              <a:off x="2699" y="2268"/>
              <a:ext cx="175" cy="162"/>
            </a:xfrm>
            <a:prstGeom prst="line">
              <a:avLst/>
            </a:prstGeom>
            <a:noFill/>
            <a:ln w="25400">
              <a:solidFill>
                <a:srgbClr val="9A9A9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0" name="Line 652"/>
            <p:cNvSpPr>
              <a:spLocks noChangeShapeType="1"/>
            </p:cNvSpPr>
            <p:nvPr/>
          </p:nvSpPr>
          <p:spPr bwMode="auto">
            <a:xfrm flipH="1">
              <a:off x="2714" y="2268"/>
              <a:ext cx="175" cy="162"/>
            </a:xfrm>
            <a:prstGeom prst="line">
              <a:avLst/>
            </a:prstGeom>
            <a:noFill/>
            <a:ln w="25400">
              <a:solidFill>
                <a:srgbClr val="9E9E9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1" name="Line 653"/>
            <p:cNvSpPr>
              <a:spLocks noChangeShapeType="1"/>
            </p:cNvSpPr>
            <p:nvPr/>
          </p:nvSpPr>
          <p:spPr bwMode="auto">
            <a:xfrm flipH="1">
              <a:off x="2730" y="2268"/>
              <a:ext cx="175" cy="162"/>
            </a:xfrm>
            <a:prstGeom prst="line">
              <a:avLst/>
            </a:prstGeom>
            <a:noFill/>
            <a:ln w="25400">
              <a:solidFill>
                <a:srgbClr val="A3A3A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2" name="Line 654"/>
            <p:cNvSpPr>
              <a:spLocks noChangeShapeType="1"/>
            </p:cNvSpPr>
            <p:nvPr/>
          </p:nvSpPr>
          <p:spPr bwMode="auto">
            <a:xfrm flipH="1">
              <a:off x="2745" y="2268"/>
              <a:ext cx="175" cy="162"/>
            </a:xfrm>
            <a:prstGeom prst="line">
              <a:avLst/>
            </a:prstGeom>
            <a:noFill/>
            <a:ln w="25400">
              <a:solidFill>
                <a:srgbClr val="A7A7A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3" name="Line 655"/>
            <p:cNvSpPr>
              <a:spLocks noChangeShapeType="1"/>
            </p:cNvSpPr>
            <p:nvPr/>
          </p:nvSpPr>
          <p:spPr bwMode="auto">
            <a:xfrm flipH="1">
              <a:off x="2745" y="2268"/>
              <a:ext cx="175" cy="162"/>
            </a:xfrm>
            <a:prstGeom prst="line">
              <a:avLst/>
            </a:prstGeom>
            <a:noFill/>
            <a:ln w="25400">
              <a:solidFill>
                <a:srgbClr val="ACACA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4" name="Line 656"/>
            <p:cNvSpPr>
              <a:spLocks noChangeShapeType="1"/>
            </p:cNvSpPr>
            <p:nvPr/>
          </p:nvSpPr>
          <p:spPr bwMode="auto">
            <a:xfrm flipH="1">
              <a:off x="2760" y="2268"/>
              <a:ext cx="175" cy="162"/>
            </a:xfrm>
            <a:prstGeom prst="line">
              <a:avLst/>
            </a:prstGeom>
            <a:noFill/>
            <a:ln w="25400">
              <a:solidFill>
                <a:srgbClr val="B0B0B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5" name="Line 657"/>
            <p:cNvSpPr>
              <a:spLocks noChangeShapeType="1"/>
            </p:cNvSpPr>
            <p:nvPr/>
          </p:nvSpPr>
          <p:spPr bwMode="auto">
            <a:xfrm flipH="1">
              <a:off x="2775" y="2268"/>
              <a:ext cx="175" cy="162"/>
            </a:xfrm>
            <a:prstGeom prst="line">
              <a:avLst/>
            </a:prstGeom>
            <a:noFill/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6" name="Line 658"/>
            <p:cNvSpPr>
              <a:spLocks noChangeShapeType="1"/>
            </p:cNvSpPr>
            <p:nvPr/>
          </p:nvSpPr>
          <p:spPr bwMode="auto">
            <a:xfrm flipH="1">
              <a:off x="2775" y="2268"/>
              <a:ext cx="175" cy="162"/>
            </a:xfrm>
            <a:prstGeom prst="line">
              <a:avLst/>
            </a:prstGeom>
            <a:noFill/>
            <a:ln w="25400">
              <a:solidFill>
                <a:srgbClr val="B9B9B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7" name="Line 659"/>
            <p:cNvSpPr>
              <a:spLocks noChangeShapeType="1"/>
            </p:cNvSpPr>
            <p:nvPr/>
          </p:nvSpPr>
          <p:spPr bwMode="auto">
            <a:xfrm flipH="1">
              <a:off x="2790" y="2281"/>
              <a:ext cx="161" cy="149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8" name="Line 660"/>
            <p:cNvSpPr>
              <a:spLocks noChangeShapeType="1"/>
            </p:cNvSpPr>
            <p:nvPr/>
          </p:nvSpPr>
          <p:spPr bwMode="auto">
            <a:xfrm flipH="1">
              <a:off x="2806" y="2296"/>
              <a:ext cx="145" cy="134"/>
            </a:xfrm>
            <a:prstGeom prst="line">
              <a:avLst/>
            </a:prstGeom>
            <a:noFill/>
            <a:ln w="25400">
              <a:solidFill>
                <a:srgbClr val="C2C2C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49" name="Line 661"/>
            <p:cNvSpPr>
              <a:spLocks noChangeShapeType="1"/>
            </p:cNvSpPr>
            <p:nvPr/>
          </p:nvSpPr>
          <p:spPr bwMode="auto">
            <a:xfrm flipH="1">
              <a:off x="2821" y="2310"/>
              <a:ext cx="130" cy="120"/>
            </a:xfrm>
            <a:prstGeom prst="line">
              <a:avLst/>
            </a:prstGeom>
            <a:noFill/>
            <a:ln w="25400">
              <a:solidFill>
                <a:srgbClr val="C6C6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0" name="Line 662"/>
            <p:cNvSpPr>
              <a:spLocks noChangeShapeType="1"/>
            </p:cNvSpPr>
            <p:nvPr/>
          </p:nvSpPr>
          <p:spPr bwMode="auto">
            <a:xfrm flipH="1">
              <a:off x="2821" y="2310"/>
              <a:ext cx="130" cy="120"/>
            </a:xfrm>
            <a:prstGeom prst="line">
              <a:avLst/>
            </a:prstGeom>
            <a:noFill/>
            <a:ln w="25400">
              <a:solidFill>
                <a:srgbClr val="CBCBC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1" name="Line 663"/>
            <p:cNvSpPr>
              <a:spLocks noChangeShapeType="1"/>
            </p:cNvSpPr>
            <p:nvPr/>
          </p:nvSpPr>
          <p:spPr bwMode="auto">
            <a:xfrm flipH="1">
              <a:off x="2837" y="2324"/>
              <a:ext cx="114" cy="106"/>
            </a:xfrm>
            <a:prstGeom prst="line">
              <a:avLst/>
            </a:prstGeom>
            <a:noFill/>
            <a:ln w="25400">
              <a:solidFill>
                <a:srgbClr val="CFCFC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2" name="Line 664"/>
            <p:cNvSpPr>
              <a:spLocks noChangeShapeType="1"/>
            </p:cNvSpPr>
            <p:nvPr/>
          </p:nvSpPr>
          <p:spPr bwMode="auto">
            <a:xfrm flipH="1">
              <a:off x="2853" y="2339"/>
              <a:ext cx="98" cy="91"/>
            </a:xfrm>
            <a:prstGeom prst="line">
              <a:avLst/>
            </a:prstGeom>
            <a:noFill/>
            <a:ln w="25400">
              <a:solidFill>
                <a:srgbClr val="D3D3D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3" name="Line 665"/>
            <p:cNvSpPr>
              <a:spLocks noChangeShapeType="1"/>
            </p:cNvSpPr>
            <p:nvPr/>
          </p:nvSpPr>
          <p:spPr bwMode="auto">
            <a:xfrm flipH="1">
              <a:off x="2853" y="2339"/>
              <a:ext cx="98" cy="91"/>
            </a:xfrm>
            <a:prstGeom prst="line">
              <a:avLst/>
            </a:prstGeom>
            <a:noFill/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4" name="Line 666"/>
            <p:cNvSpPr>
              <a:spLocks noChangeShapeType="1"/>
            </p:cNvSpPr>
            <p:nvPr/>
          </p:nvSpPr>
          <p:spPr bwMode="auto">
            <a:xfrm flipH="1">
              <a:off x="2868" y="2353"/>
              <a:ext cx="83" cy="77"/>
            </a:xfrm>
            <a:prstGeom prst="line">
              <a:avLst/>
            </a:prstGeom>
            <a:noFill/>
            <a:ln w="25400">
              <a:solidFill>
                <a:srgbClr val="DCDCD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5" name="Line 667"/>
            <p:cNvSpPr>
              <a:spLocks noChangeShapeType="1"/>
            </p:cNvSpPr>
            <p:nvPr/>
          </p:nvSpPr>
          <p:spPr bwMode="auto">
            <a:xfrm flipH="1">
              <a:off x="2883" y="2367"/>
              <a:ext cx="68" cy="63"/>
            </a:xfrm>
            <a:prstGeom prst="line">
              <a:avLst/>
            </a:prstGeom>
            <a:noFill/>
            <a:ln w="25400">
              <a:solidFill>
                <a:srgbClr val="E1E1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6" name="Line 668"/>
            <p:cNvSpPr>
              <a:spLocks noChangeShapeType="1"/>
            </p:cNvSpPr>
            <p:nvPr/>
          </p:nvSpPr>
          <p:spPr bwMode="auto">
            <a:xfrm flipH="1">
              <a:off x="2899" y="2382"/>
              <a:ext cx="52" cy="48"/>
            </a:xfrm>
            <a:prstGeom prst="line">
              <a:avLst/>
            </a:prstGeom>
            <a:noFill/>
            <a:ln w="25400">
              <a:solidFill>
                <a:srgbClr val="E5E5E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7" name="Line 669"/>
            <p:cNvSpPr>
              <a:spLocks noChangeShapeType="1"/>
            </p:cNvSpPr>
            <p:nvPr/>
          </p:nvSpPr>
          <p:spPr bwMode="auto">
            <a:xfrm flipH="1">
              <a:off x="2899" y="2382"/>
              <a:ext cx="52" cy="48"/>
            </a:xfrm>
            <a:prstGeom prst="line">
              <a:avLst/>
            </a:prstGeom>
            <a:noFill/>
            <a:ln w="25400">
              <a:solidFill>
                <a:srgbClr val="E9E9E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8" name="Line 670"/>
            <p:cNvSpPr>
              <a:spLocks noChangeShapeType="1"/>
            </p:cNvSpPr>
            <p:nvPr/>
          </p:nvSpPr>
          <p:spPr bwMode="auto">
            <a:xfrm flipH="1">
              <a:off x="2915" y="2396"/>
              <a:ext cx="36" cy="34"/>
            </a:xfrm>
            <a:prstGeom prst="line">
              <a:avLst/>
            </a:prstGeom>
            <a:noFill/>
            <a:ln w="25400">
              <a:solidFill>
                <a:srgbClr val="EEEEE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59" name="Line 671"/>
            <p:cNvSpPr>
              <a:spLocks noChangeShapeType="1"/>
            </p:cNvSpPr>
            <p:nvPr/>
          </p:nvSpPr>
          <p:spPr bwMode="auto">
            <a:xfrm flipH="1">
              <a:off x="2930" y="2410"/>
              <a:ext cx="21" cy="20"/>
            </a:xfrm>
            <a:prstGeom prst="line">
              <a:avLst/>
            </a:prstGeom>
            <a:noFill/>
            <a:ln w="25400">
              <a:solidFill>
                <a:srgbClr val="F2F2F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0" name="Line 672"/>
            <p:cNvSpPr>
              <a:spLocks noChangeShapeType="1"/>
            </p:cNvSpPr>
            <p:nvPr/>
          </p:nvSpPr>
          <p:spPr bwMode="auto">
            <a:xfrm flipH="1">
              <a:off x="2930" y="2410"/>
              <a:ext cx="21" cy="20"/>
            </a:xfrm>
            <a:prstGeom prst="line">
              <a:avLst/>
            </a:prstGeom>
            <a:noFill/>
            <a:ln w="25400">
              <a:solidFill>
                <a:srgbClr val="F7F7F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1" name="Line 673"/>
            <p:cNvSpPr>
              <a:spLocks noChangeShapeType="1"/>
            </p:cNvSpPr>
            <p:nvPr/>
          </p:nvSpPr>
          <p:spPr bwMode="auto">
            <a:xfrm flipH="1">
              <a:off x="2945" y="2424"/>
              <a:ext cx="6" cy="6"/>
            </a:xfrm>
            <a:prstGeom prst="line">
              <a:avLst/>
            </a:prstGeom>
            <a:noFill/>
            <a:ln w="25400">
              <a:solidFill>
                <a:srgbClr val="FBFBF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2" name="Freeform 674"/>
            <p:cNvSpPr>
              <a:spLocks/>
            </p:cNvSpPr>
            <p:nvPr/>
          </p:nvSpPr>
          <p:spPr bwMode="auto">
            <a:xfrm>
              <a:off x="2545" y="2268"/>
              <a:ext cx="406" cy="1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1" y="0"/>
                </a:cxn>
                <a:cxn ang="0">
                  <a:pos x="54" y="7"/>
                </a:cxn>
                <a:cxn ang="0">
                  <a:pos x="70" y="28"/>
                </a:cxn>
                <a:cxn ang="0">
                  <a:pos x="93" y="56"/>
                </a:cxn>
                <a:cxn ang="0">
                  <a:pos x="117" y="63"/>
                </a:cxn>
                <a:cxn ang="0">
                  <a:pos x="148" y="77"/>
                </a:cxn>
                <a:cxn ang="0">
                  <a:pos x="218" y="63"/>
                </a:cxn>
                <a:cxn ang="0">
                  <a:pos x="296" y="49"/>
                </a:cxn>
                <a:cxn ang="0">
                  <a:pos x="320" y="42"/>
                </a:cxn>
                <a:cxn ang="0">
                  <a:pos x="351" y="49"/>
                </a:cxn>
                <a:cxn ang="0">
                  <a:pos x="406" y="77"/>
                </a:cxn>
                <a:cxn ang="0">
                  <a:pos x="406" y="84"/>
                </a:cxn>
                <a:cxn ang="0">
                  <a:pos x="406" y="98"/>
                </a:cxn>
                <a:cxn ang="0">
                  <a:pos x="398" y="105"/>
                </a:cxn>
                <a:cxn ang="0">
                  <a:pos x="398" y="119"/>
                </a:cxn>
                <a:cxn ang="0">
                  <a:pos x="367" y="126"/>
                </a:cxn>
                <a:cxn ang="0">
                  <a:pos x="343" y="134"/>
                </a:cxn>
                <a:cxn ang="0">
                  <a:pos x="289" y="134"/>
                </a:cxn>
                <a:cxn ang="0">
                  <a:pos x="250" y="141"/>
                </a:cxn>
                <a:cxn ang="0">
                  <a:pos x="148" y="155"/>
                </a:cxn>
                <a:cxn ang="0">
                  <a:pos x="101" y="162"/>
                </a:cxn>
                <a:cxn ang="0">
                  <a:pos x="62" y="148"/>
                </a:cxn>
                <a:cxn ang="0">
                  <a:pos x="54" y="134"/>
                </a:cxn>
                <a:cxn ang="0">
                  <a:pos x="31" y="91"/>
                </a:cxn>
                <a:cxn ang="0">
                  <a:pos x="15" y="49"/>
                </a:cxn>
                <a:cxn ang="0">
                  <a:pos x="7" y="35"/>
                </a:cxn>
                <a:cxn ang="0">
                  <a:pos x="0" y="21"/>
                </a:cxn>
                <a:cxn ang="0">
                  <a:pos x="0" y="14"/>
                </a:cxn>
              </a:cxnLst>
              <a:rect l="0" t="0" r="r" b="b"/>
              <a:pathLst>
                <a:path w="406" h="162">
                  <a:moveTo>
                    <a:pt x="0" y="14"/>
                  </a:moveTo>
                  <a:lnTo>
                    <a:pt x="31" y="0"/>
                  </a:lnTo>
                  <a:lnTo>
                    <a:pt x="54" y="7"/>
                  </a:lnTo>
                  <a:lnTo>
                    <a:pt x="70" y="28"/>
                  </a:lnTo>
                  <a:lnTo>
                    <a:pt x="93" y="56"/>
                  </a:lnTo>
                  <a:lnTo>
                    <a:pt x="117" y="63"/>
                  </a:lnTo>
                  <a:lnTo>
                    <a:pt x="148" y="77"/>
                  </a:lnTo>
                  <a:lnTo>
                    <a:pt x="218" y="63"/>
                  </a:lnTo>
                  <a:lnTo>
                    <a:pt x="296" y="49"/>
                  </a:lnTo>
                  <a:lnTo>
                    <a:pt x="320" y="42"/>
                  </a:lnTo>
                  <a:lnTo>
                    <a:pt x="351" y="49"/>
                  </a:lnTo>
                  <a:lnTo>
                    <a:pt x="406" y="77"/>
                  </a:lnTo>
                  <a:lnTo>
                    <a:pt x="406" y="84"/>
                  </a:lnTo>
                  <a:lnTo>
                    <a:pt x="406" y="98"/>
                  </a:lnTo>
                  <a:lnTo>
                    <a:pt x="398" y="105"/>
                  </a:lnTo>
                  <a:lnTo>
                    <a:pt x="398" y="119"/>
                  </a:lnTo>
                  <a:lnTo>
                    <a:pt x="367" y="126"/>
                  </a:lnTo>
                  <a:lnTo>
                    <a:pt x="343" y="134"/>
                  </a:lnTo>
                  <a:lnTo>
                    <a:pt x="289" y="134"/>
                  </a:lnTo>
                  <a:lnTo>
                    <a:pt x="250" y="141"/>
                  </a:lnTo>
                  <a:lnTo>
                    <a:pt x="148" y="155"/>
                  </a:lnTo>
                  <a:lnTo>
                    <a:pt x="101" y="162"/>
                  </a:lnTo>
                  <a:lnTo>
                    <a:pt x="62" y="148"/>
                  </a:lnTo>
                  <a:lnTo>
                    <a:pt x="54" y="134"/>
                  </a:lnTo>
                  <a:lnTo>
                    <a:pt x="31" y="91"/>
                  </a:lnTo>
                  <a:lnTo>
                    <a:pt x="15" y="49"/>
                  </a:lnTo>
                  <a:lnTo>
                    <a:pt x="7" y="35"/>
                  </a:lnTo>
                  <a:lnTo>
                    <a:pt x="0" y="21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3" name="Line 675"/>
            <p:cNvSpPr>
              <a:spLocks noChangeShapeType="1"/>
            </p:cNvSpPr>
            <p:nvPr/>
          </p:nvSpPr>
          <p:spPr bwMode="auto">
            <a:xfrm flipH="1">
              <a:off x="2607" y="2380"/>
              <a:ext cx="8" cy="7"/>
            </a:xfrm>
            <a:prstGeom prst="line">
              <a:avLst/>
            </a:prstGeom>
            <a:noFill/>
            <a:ln w="25400">
              <a:solidFill>
                <a:srgbClr val="27272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4" name="Line 676"/>
            <p:cNvSpPr>
              <a:spLocks noChangeShapeType="1"/>
            </p:cNvSpPr>
            <p:nvPr/>
          </p:nvSpPr>
          <p:spPr bwMode="auto">
            <a:xfrm flipH="1">
              <a:off x="2607" y="2380"/>
              <a:ext cx="24" cy="21"/>
            </a:xfrm>
            <a:prstGeom prst="line">
              <a:avLst/>
            </a:prstGeom>
            <a:noFill/>
            <a:ln w="25400">
              <a:solidFill>
                <a:srgbClr val="2F2F2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5" name="Line 677"/>
            <p:cNvSpPr>
              <a:spLocks noChangeShapeType="1"/>
            </p:cNvSpPr>
            <p:nvPr/>
          </p:nvSpPr>
          <p:spPr bwMode="auto">
            <a:xfrm flipH="1">
              <a:off x="2607" y="2380"/>
              <a:ext cx="32" cy="28"/>
            </a:xfrm>
            <a:prstGeom prst="line">
              <a:avLst/>
            </a:prstGeom>
            <a:noFill/>
            <a:ln w="25400">
              <a:solidFill>
                <a:srgbClr val="37373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6" name="Line 678"/>
            <p:cNvSpPr>
              <a:spLocks noChangeShapeType="1"/>
            </p:cNvSpPr>
            <p:nvPr/>
          </p:nvSpPr>
          <p:spPr bwMode="auto">
            <a:xfrm flipH="1">
              <a:off x="2607" y="2380"/>
              <a:ext cx="40" cy="36"/>
            </a:xfrm>
            <a:prstGeom prst="line">
              <a:avLst/>
            </a:prstGeom>
            <a:noFill/>
            <a:ln w="25400">
              <a:solidFill>
                <a:srgbClr val="3F3F3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7" name="Line 679"/>
            <p:cNvSpPr>
              <a:spLocks noChangeShapeType="1"/>
            </p:cNvSpPr>
            <p:nvPr/>
          </p:nvSpPr>
          <p:spPr bwMode="auto">
            <a:xfrm flipH="1">
              <a:off x="2607" y="2380"/>
              <a:ext cx="56" cy="50"/>
            </a:xfrm>
            <a:prstGeom prst="line">
              <a:avLst/>
            </a:prstGeom>
            <a:noFill/>
            <a:ln w="25400">
              <a:solidFill>
                <a:srgbClr val="4747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8" name="Line 680"/>
            <p:cNvSpPr>
              <a:spLocks noChangeShapeType="1"/>
            </p:cNvSpPr>
            <p:nvPr/>
          </p:nvSpPr>
          <p:spPr bwMode="auto">
            <a:xfrm flipH="1">
              <a:off x="2607" y="2380"/>
              <a:ext cx="64" cy="57"/>
            </a:xfrm>
            <a:prstGeom prst="line">
              <a:avLst/>
            </a:prstGeom>
            <a:noFill/>
            <a:ln w="25400">
              <a:solidFill>
                <a:srgbClr val="4F4F4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69" name="Line 681"/>
            <p:cNvSpPr>
              <a:spLocks noChangeShapeType="1"/>
            </p:cNvSpPr>
            <p:nvPr/>
          </p:nvSpPr>
          <p:spPr bwMode="auto">
            <a:xfrm flipH="1">
              <a:off x="2607" y="2380"/>
              <a:ext cx="71" cy="64"/>
            </a:xfrm>
            <a:prstGeom prst="line">
              <a:avLst/>
            </a:prstGeom>
            <a:noFill/>
            <a:ln w="25400">
              <a:solidFill>
                <a:srgbClr val="57575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0" name="Line 682"/>
            <p:cNvSpPr>
              <a:spLocks noChangeShapeType="1"/>
            </p:cNvSpPr>
            <p:nvPr/>
          </p:nvSpPr>
          <p:spPr bwMode="auto">
            <a:xfrm flipH="1">
              <a:off x="2616" y="2380"/>
              <a:ext cx="78" cy="7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1" name="Line 683"/>
            <p:cNvSpPr>
              <a:spLocks noChangeShapeType="1"/>
            </p:cNvSpPr>
            <p:nvPr/>
          </p:nvSpPr>
          <p:spPr bwMode="auto">
            <a:xfrm flipH="1">
              <a:off x="2631" y="2380"/>
              <a:ext cx="78" cy="71"/>
            </a:xfrm>
            <a:prstGeom prst="line">
              <a:avLst/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2" name="Line 684"/>
            <p:cNvSpPr>
              <a:spLocks noChangeShapeType="1"/>
            </p:cNvSpPr>
            <p:nvPr/>
          </p:nvSpPr>
          <p:spPr bwMode="auto">
            <a:xfrm flipH="1">
              <a:off x="2639" y="2380"/>
              <a:ext cx="78" cy="71"/>
            </a:xfrm>
            <a:prstGeom prst="line">
              <a:avLst/>
            </a:prstGeom>
            <a:noFill/>
            <a:ln w="25400">
              <a:solidFill>
                <a:srgbClr val="6F6F6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3" name="Line 685"/>
            <p:cNvSpPr>
              <a:spLocks noChangeShapeType="1"/>
            </p:cNvSpPr>
            <p:nvPr/>
          </p:nvSpPr>
          <p:spPr bwMode="auto">
            <a:xfrm flipH="1">
              <a:off x="2647" y="2380"/>
              <a:ext cx="78" cy="71"/>
            </a:xfrm>
            <a:prstGeom prst="line">
              <a:avLst/>
            </a:prstGeom>
            <a:noFill/>
            <a:ln w="25400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4" name="Line 686"/>
            <p:cNvSpPr>
              <a:spLocks noChangeShapeType="1"/>
            </p:cNvSpPr>
            <p:nvPr/>
          </p:nvSpPr>
          <p:spPr bwMode="auto">
            <a:xfrm flipH="1">
              <a:off x="2662" y="2380"/>
              <a:ext cx="78" cy="71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5" name="Line 687"/>
            <p:cNvSpPr>
              <a:spLocks noChangeShapeType="1"/>
            </p:cNvSpPr>
            <p:nvPr/>
          </p:nvSpPr>
          <p:spPr bwMode="auto">
            <a:xfrm flipH="1">
              <a:off x="2670" y="2380"/>
              <a:ext cx="78" cy="71"/>
            </a:xfrm>
            <a:prstGeom prst="line">
              <a:avLst/>
            </a:prstGeom>
            <a:noFill/>
            <a:ln w="25400">
              <a:solidFill>
                <a:srgbClr val="8787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6" name="Line 688"/>
            <p:cNvSpPr>
              <a:spLocks noChangeShapeType="1"/>
            </p:cNvSpPr>
            <p:nvPr/>
          </p:nvSpPr>
          <p:spPr bwMode="auto">
            <a:xfrm flipH="1">
              <a:off x="2686" y="2380"/>
              <a:ext cx="78" cy="71"/>
            </a:xfrm>
            <a:prstGeom prst="line">
              <a:avLst/>
            </a:prstGeom>
            <a:noFill/>
            <a:ln w="25400">
              <a:solidFill>
                <a:srgbClr val="8F8F8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7" name="Line 689"/>
            <p:cNvSpPr>
              <a:spLocks noChangeShapeType="1"/>
            </p:cNvSpPr>
            <p:nvPr/>
          </p:nvSpPr>
          <p:spPr bwMode="auto">
            <a:xfrm flipH="1">
              <a:off x="2694" y="2380"/>
              <a:ext cx="78" cy="71"/>
            </a:xfrm>
            <a:prstGeom prst="line">
              <a:avLst/>
            </a:prstGeom>
            <a:noFill/>
            <a:ln w="25400">
              <a:solidFill>
                <a:srgbClr val="97979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8" name="Line 690"/>
            <p:cNvSpPr>
              <a:spLocks noChangeShapeType="1"/>
            </p:cNvSpPr>
            <p:nvPr/>
          </p:nvSpPr>
          <p:spPr bwMode="auto">
            <a:xfrm flipH="1">
              <a:off x="2701" y="2380"/>
              <a:ext cx="78" cy="71"/>
            </a:xfrm>
            <a:prstGeom prst="line">
              <a:avLst/>
            </a:prstGeom>
            <a:noFill/>
            <a:ln w="25400">
              <a:solidFill>
                <a:srgbClr val="9F9F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79" name="Line 691"/>
            <p:cNvSpPr>
              <a:spLocks noChangeShapeType="1"/>
            </p:cNvSpPr>
            <p:nvPr/>
          </p:nvSpPr>
          <p:spPr bwMode="auto">
            <a:xfrm flipH="1">
              <a:off x="2716" y="2380"/>
              <a:ext cx="78" cy="71"/>
            </a:xfrm>
            <a:prstGeom prst="line">
              <a:avLst/>
            </a:prstGeom>
            <a:noFill/>
            <a:ln w="25400">
              <a:solidFill>
                <a:srgbClr val="A7A7A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0" name="Line 692"/>
            <p:cNvSpPr>
              <a:spLocks noChangeShapeType="1"/>
            </p:cNvSpPr>
            <p:nvPr/>
          </p:nvSpPr>
          <p:spPr bwMode="auto">
            <a:xfrm flipH="1">
              <a:off x="2725" y="2380"/>
              <a:ext cx="78" cy="71"/>
            </a:xfrm>
            <a:prstGeom prst="line">
              <a:avLst/>
            </a:prstGeom>
            <a:noFill/>
            <a:ln w="25400">
              <a:solidFill>
                <a:srgbClr val="AFAFA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1" name="Line 693"/>
            <p:cNvSpPr>
              <a:spLocks noChangeShapeType="1"/>
            </p:cNvSpPr>
            <p:nvPr/>
          </p:nvSpPr>
          <p:spPr bwMode="auto">
            <a:xfrm flipH="1">
              <a:off x="2741" y="2380"/>
              <a:ext cx="78" cy="71"/>
            </a:xfrm>
            <a:prstGeom prst="line">
              <a:avLst/>
            </a:prstGeom>
            <a:noFill/>
            <a:ln w="25400">
              <a:solidFill>
                <a:srgbClr val="B7B7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2" name="Line 694"/>
            <p:cNvSpPr>
              <a:spLocks noChangeShapeType="1"/>
            </p:cNvSpPr>
            <p:nvPr/>
          </p:nvSpPr>
          <p:spPr bwMode="auto">
            <a:xfrm flipH="1">
              <a:off x="2748" y="2380"/>
              <a:ext cx="78" cy="71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3" name="Line 695"/>
            <p:cNvSpPr>
              <a:spLocks noChangeShapeType="1"/>
            </p:cNvSpPr>
            <p:nvPr/>
          </p:nvSpPr>
          <p:spPr bwMode="auto">
            <a:xfrm flipH="1">
              <a:off x="2763" y="2394"/>
              <a:ext cx="63" cy="57"/>
            </a:xfrm>
            <a:prstGeom prst="line">
              <a:avLst/>
            </a:prstGeom>
            <a:noFill/>
            <a:ln w="25400">
              <a:solidFill>
                <a:srgbClr val="C7C7C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4" name="Line 696"/>
            <p:cNvSpPr>
              <a:spLocks noChangeShapeType="1"/>
            </p:cNvSpPr>
            <p:nvPr/>
          </p:nvSpPr>
          <p:spPr bwMode="auto">
            <a:xfrm flipH="1">
              <a:off x="2771" y="2401"/>
              <a:ext cx="55" cy="50"/>
            </a:xfrm>
            <a:prstGeom prst="line">
              <a:avLst/>
            </a:prstGeom>
            <a:noFill/>
            <a:ln w="25400">
              <a:solidFill>
                <a:srgbClr val="CFCFC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5" name="Line 697"/>
            <p:cNvSpPr>
              <a:spLocks noChangeShapeType="1"/>
            </p:cNvSpPr>
            <p:nvPr/>
          </p:nvSpPr>
          <p:spPr bwMode="auto">
            <a:xfrm flipH="1">
              <a:off x="2779" y="2408"/>
              <a:ext cx="47" cy="43"/>
            </a:xfrm>
            <a:prstGeom prst="line">
              <a:avLst/>
            </a:prstGeom>
            <a:noFill/>
            <a:ln w="25400">
              <a:solidFill>
                <a:srgbClr val="D7D7D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6" name="Line 698"/>
            <p:cNvSpPr>
              <a:spLocks noChangeShapeType="1"/>
            </p:cNvSpPr>
            <p:nvPr/>
          </p:nvSpPr>
          <p:spPr bwMode="auto">
            <a:xfrm flipH="1">
              <a:off x="2794" y="2422"/>
              <a:ext cx="32" cy="29"/>
            </a:xfrm>
            <a:prstGeom prst="line">
              <a:avLst/>
            </a:prstGeom>
            <a:noFill/>
            <a:ln w="25400">
              <a:solidFill>
                <a:srgbClr val="DFDFD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7" name="Line 699"/>
            <p:cNvSpPr>
              <a:spLocks noChangeShapeType="1"/>
            </p:cNvSpPr>
            <p:nvPr/>
          </p:nvSpPr>
          <p:spPr bwMode="auto">
            <a:xfrm flipH="1">
              <a:off x="2810" y="2436"/>
              <a:ext cx="16" cy="15"/>
            </a:xfrm>
            <a:prstGeom prst="line">
              <a:avLst/>
            </a:prstGeom>
            <a:noFill/>
            <a:ln w="25400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8" name="Line 700"/>
            <p:cNvSpPr>
              <a:spLocks noChangeShapeType="1"/>
            </p:cNvSpPr>
            <p:nvPr/>
          </p:nvSpPr>
          <p:spPr bwMode="auto">
            <a:xfrm flipH="1">
              <a:off x="2810" y="2436"/>
              <a:ext cx="16" cy="15"/>
            </a:xfrm>
            <a:prstGeom prst="line">
              <a:avLst/>
            </a:prstGeom>
            <a:noFill/>
            <a:ln w="25400">
              <a:solidFill>
                <a:srgbClr val="EFEFE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89" name="Line 701"/>
            <p:cNvSpPr>
              <a:spLocks noChangeShapeType="1"/>
            </p:cNvSpPr>
            <p:nvPr/>
          </p:nvSpPr>
          <p:spPr bwMode="auto">
            <a:xfrm flipH="1">
              <a:off x="2825" y="2450"/>
              <a:ext cx="1" cy="1"/>
            </a:xfrm>
            <a:prstGeom prst="line">
              <a:avLst/>
            </a:prstGeom>
            <a:noFill/>
            <a:ln w="25400">
              <a:solidFill>
                <a:srgbClr val="F7F7F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0" name="Freeform 702"/>
            <p:cNvSpPr>
              <a:spLocks/>
            </p:cNvSpPr>
            <p:nvPr/>
          </p:nvSpPr>
          <p:spPr bwMode="auto">
            <a:xfrm>
              <a:off x="2607" y="2380"/>
              <a:ext cx="219" cy="71"/>
            </a:xfrm>
            <a:custGeom>
              <a:avLst/>
              <a:gdLst/>
              <a:ahLst/>
              <a:cxnLst>
                <a:cxn ang="0">
                  <a:pos x="219" y="7"/>
                </a:cxn>
                <a:cxn ang="0">
                  <a:pos x="195" y="0"/>
                </a:cxn>
                <a:cxn ang="0">
                  <a:pos x="55" y="14"/>
                </a:cxn>
                <a:cxn ang="0">
                  <a:pos x="47" y="22"/>
                </a:cxn>
                <a:cxn ang="0">
                  <a:pos x="24" y="29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8" y="71"/>
                </a:cxn>
                <a:cxn ang="0">
                  <a:pos x="31" y="64"/>
                </a:cxn>
                <a:cxn ang="0">
                  <a:pos x="47" y="64"/>
                </a:cxn>
                <a:cxn ang="0">
                  <a:pos x="219" y="7"/>
                </a:cxn>
              </a:cxnLst>
              <a:rect l="0" t="0" r="r" b="b"/>
              <a:pathLst>
                <a:path w="219" h="71">
                  <a:moveTo>
                    <a:pt x="219" y="7"/>
                  </a:moveTo>
                  <a:lnTo>
                    <a:pt x="195" y="0"/>
                  </a:lnTo>
                  <a:lnTo>
                    <a:pt x="55" y="14"/>
                  </a:lnTo>
                  <a:lnTo>
                    <a:pt x="47" y="22"/>
                  </a:lnTo>
                  <a:lnTo>
                    <a:pt x="24" y="29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8" y="71"/>
                  </a:lnTo>
                  <a:lnTo>
                    <a:pt x="31" y="64"/>
                  </a:lnTo>
                  <a:lnTo>
                    <a:pt x="47" y="64"/>
                  </a:lnTo>
                  <a:lnTo>
                    <a:pt x="219" y="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1" name="Line 703"/>
            <p:cNvSpPr>
              <a:spLocks noChangeShapeType="1"/>
            </p:cNvSpPr>
            <p:nvPr/>
          </p:nvSpPr>
          <p:spPr bwMode="auto">
            <a:xfrm flipH="1">
              <a:off x="2693" y="2331"/>
              <a:ext cx="125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2" name="Line 704"/>
            <p:cNvSpPr>
              <a:spLocks noChangeShapeType="1"/>
            </p:cNvSpPr>
            <p:nvPr/>
          </p:nvSpPr>
          <p:spPr bwMode="auto">
            <a:xfrm flipH="1">
              <a:off x="2693" y="2331"/>
              <a:ext cx="125" cy="113"/>
            </a:xfrm>
            <a:prstGeom prst="line">
              <a:avLst/>
            </a:prstGeom>
            <a:noFill/>
            <a:ln w="25400">
              <a:solidFill>
                <a:srgbClr val="0E0E0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3" name="Line 705"/>
            <p:cNvSpPr>
              <a:spLocks noChangeShapeType="1"/>
            </p:cNvSpPr>
            <p:nvPr/>
          </p:nvSpPr>
          <p:spPr bwMode="auto">
            <a:xfrm flipH="1">
              <a:off x="2701" y="2331"/>
              <a:ext cx="133" cy="120"/>
            </a:xfrm>
            <a:prstGeom prst="line">
              <a:avLst/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4" name="Line 706"/>
            <p:cNvSpPr>
              <a:spLocks noChangeShapeType="1"/>
            </p:cNvSpPr>
            <p:nvPr/>
          </p:nvSpPr>
          <p:spPr bwMode="auto">
            <a:xfrm flipH="1">
              <a:off x="2709" y="2331"/>
              <a:ext cx="141" cy="127"/>
            </a:xfrm>
            <a:prstGeom prst="line">
              <a:avLst/>
            </a:prstGeom>
            <a:noFill/>
            <a:ln w="25400">
              <a:solidFill>
                <a:srgbClr val="2A2A2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5" name="Line 707"/>
            <p:cNvSpPr>
              <a:spLocks noChangeShapeType="1"/>
            </p:cNvSpPr>
            <p:nvPr/>
          </p:nvSpPr>
          <p:spPr bwMode="auto">
            <a:xfrm flipH="1">
              <a:off x="2709" y="2331"/>
              <a:ext cx="141" cy="127"/>
            </a:xfrm>
            <a:prstGeom prst="line">
              <a:avLst/>
            </a:prstGeom>
            <a:noFill/>
            <a:ln w="25400">
              <a:solidFill>
                <a:srgbClr val="38383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6" name="Line 708"/>
            <p:cNvSpPr>
              <a:spLocks noChangeShapeType="1"/>
            </p:cNvSpPr>
            <p:nvPr/>
          </p:nvSpPr>
          <p:spPr bwMode="auto">
            <a:xfrm flipH="1">
              <a:off x="2716" y="2331"/>
              <a:ext cx="148" cy="134"/>
            </a:xfrm>
            <a:prstGeom prst="line">
              <a:avLst/>
            </a:prstGeom>
            <a:noFill/>
            <a:ln w="25400">
              <a:solidFill>
                <a:srgbClr val="4747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7" name="Line 709"/>
            <p:cNvSpPr>
              <a:spLocks noChangeShapeType="1"/>
            </p:cNvSpPr>
            <p:nvPr/>
          </p:nvSpPr>
          <p:spPr bwMode="auto">
            <a:xfrm flipH="1">
              <a:off x="2865" y="2331"/>
              <a:ext cx="16" cy="14"/>
            </a:xfrm>
            <a:prstGeom prst="line">
              <a:avLst/>
            </a:prstGeom>
            <a:noFill/>
            <a:ln w="25400">
              <a:solidFill>
                <a:srgbClr val="55555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8" name="Line 710"/>
            <p:cNvSpPr>
              <a:spLocks noChangeShapeType="1"/>
            </p:cNvSpPr>
            <p:nvPr/>
          </p:nvSpPr>
          <p:spPr bwMode="auto">
            <a:xfrm flipH="1">
              <a:off x="2865" y="2331"/>
              <a:ext cx="24" cy="21"/>
            </a:xfrm>
            <a:prstGeom prst="line">
              <a:avLst/>
            </a:prstGeom>
            <a:noFill/>
            <a:ln w="25400">
              <a:solidFill>
                <a:srgbClr val="63636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99" name="Line 711"/>
            <p:cNvSpPr>
              <a:spLocks noChangeShapeType="1"/>
            </p:cNvSpPr>
            <p:nvPr/>
          </p:nvSpPr>
          <p:spPr bwMode="auto">
            <a:xfrm flipH="1">
              <a:off x="2865" y="2331"/>
              <a:ext cx="32" cy="28"/>
            </a:xfrm>
            <a:prstGeom prst="line">
              <a:avLst/>
            </a:prstGeom>
            <a:noFill/>
            <a:ln w="25400">
              <a:solidFill>
                <a:srgbClr val="71717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0" name="Line 712"/>
            <p:cNvSpPr>
              <a:spLocks noChangeShapeType="1"/>
            </p:cNvSpPr>
            <p:nvPr/>
          </p:nvSpPr>
          <p:spPr bwMode="auto">
            <a:xfrm flipH="1">
              <a:off x="2865" y="2331"/>
              <a:ext cx="47" cy="42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1" name="Line 713"/>
            <p:cNvSpPr>
              <a:spLocks noChangeShapeType="1"/>
            </p:cNvSpPr>
            <p:nvPr/>
          </p:nvSpPr>
          <p:spPr bwMode="auto">
            <a:xfrm flipH="1">
              <a:off x="2874" y="2331"/>
              <a:ext cx="46" cy="42"/>
            </a:xfrm>
            <a:prstGeom prst="line">
              <a:avLst/>
            </a:prstGeom>
            <a:noFill/>
            <a:ln w="25400">
              <a:solidFill>
                <a:srgbClr val="8E8E8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2" name="Line 714"/>
            <p:cNvSpPr>
              <a:spLocks noChangeShapeType="1"/>
            </p:cNvSpPr>
            <p:nvPr/>
          </p:nvSpPr>
          <p:spPr bwMode="auto">
            <a:xfrm flipH="1">
              <a:off x="2889" y="2331"/>
              <a:ext cx="46" cy="42"/>
            </a:xfrm>
            <a:prstGeom prst="line">
              <a:avLst/>
            </a:prstGeom>
            <a:noFill/>
            <a:ln w="25400">
              <a:solidFill>
                <a:srgbClr val="9C9C9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3" name="Line 715"/>
            <p:cNvSpPr>
              <a:spLocks noChangeShapeType="1"/>
            </p:cNvSpPr>
            <p:nvPr/>
          </p:nvSpPr>
          <p:spPr bwMode="auto">
            <a:xfrm flipH="1">
              <a:off x="2897" y="2331"/>
              <a:ext cx="46" cy="42"/>
            </a:xfrm>
            <a:prstGeom prst="line">
              <a:avLst/>
            </a:prstGeom>
            <a:noFill/>
            <a:ln w="25400">
              <a:solidFill>
                <a:srgbClr val="AAAA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4" name="Line 716"/>
            <p:cNvSpPr>
              <a:spLocks noChangeShapeType="1"/>
            </p:cNvSpPr>
            <p:nvPr/>
          </p:nvSpPr>
          <p:spPr bwMode="auto">
            <a:xfrm flipH="1">
              <a:off x="2905" y="2331"/>
              <a:ext cx="46" cy="42"/>
            </a:xfrm>
            <a:prstGeom prst="line">
              <a:avLst/>
            </a:prstGeom>
            <a:noFill/>
            <a:ln w="25400">
              <a:solidFill>
                <a:srgbClr val="B8B8B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5" name="Line 717"/>
            <p:cNvSpPr>
              <a:spLocks noChangeShapeType="1"/>
            </p:cNvSpPr>
            <p:nvPr/>
          </p:nvSpPr>
          <p:spPr bwMode="auto">
            <a:xfrm flipH="1">
              <a:off x="2920" y="2345"/>
              <a:ext cx="31" cy="28"/>
            </a:xfrm>
            <a:prstGeom prst="line">
              <a:avLst/>
            </a:prstGeom>
            <a:noFill/>
            <a:ln w="25400">
              <a:solidFill>
                <a:srgbClr val="C7C7C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6" name="Line 718"/>
            <p:cNvSpPr>
              <a:spLocks noChangeShapeType="1"/>
            </p:cNvSpPr>
            <p:nvPr/>
          </p:nvSpPr>
          <p:spPr bwMode="auto">
            <a:xfrm flipH="1">
              <a:off x="2935" y="2358"/>
              <a:ext cx="16" cy="15"/>
            </a:xfrm>
            <a:prstGeom prst="line">
              <a:avLst/>
            </a:prstGeom>
            <a:noFill/>
            <a:ln w="25400">
              <a:solidFill>
                <a:srgbClr val="D5D5D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7" name="Line 719"/>
            <p:cNvSpPr>
              <a:spLocks noChangeShapeType="1"/>
            </p:cNvSpPr>
            <p:nvPr/>
          </p:nvSpPr>
          <p:spPr bwMode="auto">
            <a:xfrm flipH="1">
              <a:off x="2935" y="2358"/>
              <a:ext cx="16" cy="15"/>
            </a:xfrm>
            <a:prstGeom prst="line">
              <a:avLst/>
            </a:prstGeom>
            <a:noFill/>
            <a:ln w="25400">
              <a:solidFill>
                <a:srgbClr val="E3E3E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8" name="Line 720"/>
            <p:cNvSpPr>
              <a:spLocks noChangeShapeType="1"/>
            </p:cNvSpPr>
            <p:nvPr/>
          </p:nvSpPr>
          <p:spPr bwMode="auto">
            <a:xfrm flipH="1">
              <a:off x="2951" y="2373"/>
              <a:ext cx="1" cy="1"/>
            </a:xfrm>
            <a:prstGeom prst="line">
              <a:avLst/>
            </a:prstGeom>
            <a:noFill/>
            <a:ln w="25400">
              <a:solidFill>
                <a:srgbClr val="F1F1F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09" name="Freeform 721"/>
            <p:cNvSpPr>
              <a:spLocks/>
            </p:cNvSpPr>
            <p:nvPr/>
          </p:nvSpPr>
          <p:spPr bwMode="auto">
            <a:xfrm>
              <a:off x="2857" y="2331"/>
              <a:ext cx="94" cy="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1"/>
                </a:cxn>
                <a:cxn ang="0">
                  <a:pos x="16" y="42"/>
                </a:cxn>
                <a:cxn ang="0">
                  <a:pos x="94" y="21"/>
                </a:cxn>
                <a:cxn ang="0">
                  <a:pos x="70" y="0"/>
                </a:cxn>
              </a:cxnLst>
              <a:rect l="0" t="0" r="r" b="b"/>
              <a:pathLst>
                <a:path w="94" h="42">
                  <a:moveTo>
                    <a:pt x="70" y="0"/>
                  </a:moveTo>
                  <a:lnTo>
                    <a:pt x="0" y="21"/>
                  </a:lnTo>
                  <a:lnTo>
                    <a:pt x="16" y="42"/>
                  </a:lnTo>
                  <a:lnTo>
                    <a:pt x="94" y="21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0" name="Freeform 722"/>
            <p:cNvSpPr>
              <a:spLocks/>
            </p:cNvSpPr>
            <p:nvPr/>
          </p:nvSpPr>
          <p:spPr bwMode="auto">
            <a:xfrm>
              <a:off x="3138" y="1747"/>
              <a:ext cx="351" cy="436"/>
            </a:xfrm>
            <a:custGeom>
              <a:avLst/>
              <a:gdLst/>
              <a:ahLst/>
              <a:cxnLst>
                <a:cxn ang="0">
                  <a:pos x="312" y="78"/>
                </a:cxn>
                <a:cxn ang="0">
                  <a:pos x="351" y="162"/>
                </a:cxn>
                <a:cxn ang="0">
                  <a:pos x="336" y="261"/>
                </a:cxn>
                <a:cxn ang="0">
                  <a:pos x="297" y="338"/>
                </a:cxn>
                <a:cxn ang="0">
                  <a:pos x="226" y="387"/>
                </a:cxn>
                <a:cxn ang="0">
                  <a:pos x="125" y="422"/>
                </a:cxn>
                <a:cxn ang="0">
                  <a:pos x="0" y="436"/>
                </a:cxn>
                <a:cxn ang="0">
                  <a:pos x="141" y="373"/>
                </a:cxn>
                <a:cxn ang="0">
                  <a:pos x="203" y="331"/>
                </a:cxn>
                <a:cxn ang="0">
                  <a:pos x="242" y="282"/>
                </a:cxn>
                <a:cxn ang="0">
                  <a:pos x="265" y="197"/>
                </a:cxn>
                <a:cxn ang="0">
                  <a:pos x="265" y="106"/>
                </a:cxn>
                <a:cxn ang="0">
                  <a:pos x="195" y="0"/>
                </a:cxn>
                <a:cxn ang="0">
                  <a:pos x="312" y="78"/>
                </a:cxn>
              </a:cxnLst>
              <a:rect l="0" t="0" r="r" b="b"/>
              <a:pathLst>
                <a:path w="351" h="436">
                  <a:moveTo>
                    <a:pt x="312" y="78"/>
                  </a:moveTo>
                  <a:lnTo>
                    <a:pt x="351" y="162"/>
                  </a:lnTo>
                  <a:lnTo>
                    <a:pt x="336" y="261"/>
                  </a:lnTo>
                  <a:lnTo>
                    <a:pt x="297" y="338"/>
                  </a:lnTo>
                  <a:lnTo>
                    <a:pt x="226" y="387"/>
                  </a:lnTo>
                  <a:lnTo>
                    <a:pt x="125" y="422"/>
                  </a:lnTo>
                  <a:lnTo>
                    <a:pt x="0" y="436"/>
                  </a:lnTo>
                  <a:lnTo>
                    <a:pt x="141" y="373"/>
                  </a:lnTo>
                  <a:lnTo>
                    <a:pt x="203" y="331"/>
                  </a:lnTo>
                  <a:lnTo>
                    <a:pt x="242" y="282"/>
                  </a:lnTo>
                  <a:lnTo>
                    <a:pt x="265" y="197"/>
                  </a:lnTo>
                  <a:lnTo>
                    <a:pt x="265" y="106"/>
                  </a:lnTo>
                  <a:lnTo>
                    <a:pt x="195" y="0"/>
                  </a:lnTo>
                  <a:lnTo>
                    <a:pt x="312" y="78"/>
                  </a:lnTo>
                  <a:close/>
                </a:path>
              </a:pathLst>
            </a:custGeom>
            <a:solidFill>
              <a:srgbClr val="FCF305"/>
            </a:solidFill>
            <a:ln w="12700">
              <a:solidFill>
                <a:srgbClr val="FCF30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1" name="Line 723"/>
            <p:cNvSpPr>
              <a:spLocks noChangeShapeType="1"/>
            </p:cNvSpPr>
            <p:nvPr/>
          </p:nvSpPr>
          <p:spPr bwMode="auto">
            <a:xfrm flipH="1">
              <a:off x="2474" y="1290"/>
              <a:ext cx="1" cy="1"/>
            </a:xfrm>
            <a:prstGeom prst="line">
              <a:avLst/>
            </a:prstGeom>
            <a:noFill/>
            <a:ln w="25400">
              <a:solidFill>
                <a:srgbClr val="1515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2" name="Line 724"/>
            <p:cNvSpPr>
              <a:spLocks noChangeShapeType="1"/>
            </p:cNvSpPr>
            <p:nvPr/>
          </p:nvSpPr>
          <p:spPr bwMode="auto">
            <a:xfrm flipH="1">
              <a:off x="2474" y="1290"/>
              <a:ext cx="17" cy="15"/>
            </a:xfrm>
            <a:prstGeom prst="line">
              <a:avLst/>
            </a:prstGeom>
            <a:noFill/>
            <a:ln w="25400">
              <a:solidFill>
                <a:srgbClr val="1A1A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3" name="Line 725"/>
            <p:cNvSpPr>
              <a:spLocks noChangeShapeType="1"/>
            </p:cNvSpPr>
            <p:nvPr/>
          </p:nvSpPr>
          <p:spPr bwMode="auto">
            <a:xfrm flipH="1">
              <a:off x="2474" y="1290"/>
              <a:ext cx="17" cy="15"/>
            </a:xfrm>
            <a:prstGeom prst="line">
              <a:avLst/>
            </a:prstGeom>
            <a:noFill/>
            <a:ln w="25400">
              <a:solidFill>
                <a:srgbClr val="1E1E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4" name="Line 726"/>
            <p:cNvSpPr>
              <a:spLocks noChangeShapeType="1"/>
            </p:cNvSpPr>
            <p:nvPr/>
          </p:nvSpPr>
          <p:spPr bwMode="auto">
            <a:xfrm flipH="1">
              <a:off x="2474" y="1290"/>
              <a:ext cx="33" cy="29"/>
            </a:xfrm>
            <a:prstGeom prst="line">
              <a:avLst/>
            </a:prstGeom>
            <a:noFill/>
            <a:ln w="25400">
              <a:solidFill>
                <a:srgbClr val="22222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5" name="Line 727"/>
            <p:cNvSpPr>
              <a:spLocks noChangeShapeType="1"/>
            </p:cNvSpPr>
            <p:nvPr/>
          </p:nvSpPr>
          <p:spPr bwMode="auto">
            <a:xfrm flipH="1">
              <a:off x="2474" y="1290"/>
              <a:ext cx="47" cy="42"/>
            </a:xfrm>
            <a:prstGeom prst="line">
              <a:avLst/>
            </a:prstGeom>
            <a:noFill/>
            <a:ln w="25400">
              <a:solidFill>
                <a:srgbClr val="27272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6" name="Line 728"/>
            <p:cNvSpPr>
              <a:spLocks noChangeShapeType="1"/>
            </p:cNvSpPr>
            <p:nvPr/>
          </p:nvSpPr>
          <p:spPr bwMode="auto">
            <a:xfrm flipH="1">
              <a:off x="2474" y="1290"/>
              <a:ext cx="47" cy="42"/>
            </a:xfrm>
            <a:prstGeom prst="line">
              <a:avLst/>
            </a:prstGeom>
            <a:noFill/>
            <a:ln w="25400">
              <a:solidFill>
                <a:srgbClr val="2B2B2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7" name="Line 729"/>
            <p:cNvSpPr>
              <a:spLocks noChangeShapeType="1"/>
            </p:cNvSpPr>
            <p:nvPr/>
          </p:nvSpPr>
          <p:spPr bwMode="auto">
            <a:xfrm flipH="1">
              <a:off x="2474" y="1290"/>
              <a:ext cx="63" cy="56"/>
            </a:xfrm>
            <a:prstGeom prst="line">
              <a:avLst/>
            </a:prstGeom>
            <a:noFill/>
            <a:ln w="25400">
              <a:solidFill>
                <a:srgbClr val="2F2F2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8" name="Line 730"/>
            <p:cNvSpPr>
              <a:spLocks noChangeShapeType="1"/>
            </p:cNvSpPr>
            <p:nvPr/>
          </p:nvSpPr>
          <p:spPr bwMode="auto">
            <a:xfrm flipH="1">
              <a:off x="2474" y="1290"/>
              <a:ext cx="79" cy="71"/>
            </a:xfrm>
            <a:prstGeom prst="line">
              <a:avLst/>
            </a:prstGeom>
            <a:noFill/>
            <a:ln w="25400">
              <a:solidFill>
                <a:srgbClr val="34343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19" name="Line 731"/>
            <p:cNvSpPr>
              <a:spLocks noChangeShapeType="1"/>
            </p:cNvSpPr>
            <p:nvPr/>
          </p:nvSpPr>
          <p:spPr bwMode="auto">
            <a:xfrm flipH="1">
              <a:off x="2474" y="1290"/>
              <a:ext cx="95" cy="85"/>
            </a:xfrm>
            <a:prstGeom prst="line">
              <a:avLst/>
            </a:prstGeom>
            <a:noFill/>
            <a:ln w="25400">
              <a:solidFill>
                <a:srgbClr val="38383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0" name="Line 732"/>
            <p:cNvSpPr>
              <a:spLocks noChangeShapeType="1"/>
            </p:cNvSpPr>
            <p:nvPr/>
          </p:nvSpPr>
          <p:spPr bwMode="auto">
            <a:xfrm flipH="1">
              <a:off x="2474" y="1290"/>
              <a:ext cx="95" cy="85"/>
            </a:xfrm>
            <a:prstGeom prst="line">
              <a:avLst/>
            </a:prstGeom>
            <a:noFill/>
            <a:ln w="25400">
              <a:solidFill>
                <a:srgbClr val="3C3C3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1" name="Line 733"/>
            <p:cNvSpPr>
              <a:spLocks noChangeShapeType="1"/>
            </p:cNvSpPr>
            <p:nvPr/>
          </p:nvSpPr>
          <p:spPr bwMode="auto">
            <a:xfrm flipH="1">
              <a:off x="2474" y="1290"/>
              <a:ext cx="110" cy="99"/>
            </a:xfrm>
            <a:prstGeom prst="line">
              <a:avLst/>
            </a:prstGeom>
            <a:noFill/>
            <a:ln w="25400">
              <a:solidFill>
                <a:srgbClr val="41414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2" name="Line 734"/>
            <p:cNvSpPr>
              <a:spLocks noChangeShapeType="1"/>
            </p:cNvSpPr>
            <p:nvPr/>
          </p:nvSpPr>
          <p:spPr bwMode="auto">
            <a:xfrm flipH="1">
              <a:off x="2474" y="1290"/>
              <a:ext cx="125" cy="112"/>
            </a:xfrm>
            <a:prstGeom prst="line">
              <a:avLst/>
            </a:prstGeom>
            <a:noFill/>
            <a:ln w="25400">
              <a:solidFill>
                <a:srgbClr val="45454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3" name="Line 735"/>
            <p:cNvSpPr>
              <a:spLocks noChangeShapeType="1"/>
            </p:cNvSpPr>
            <p:nvPr/>
          </p:nvSpPr>
          <p:spPr bwMode="auto">
            <a:xfrm flipH="1">
              <a:off x="2474" y="1290"/>
              <a:ext cx="125" cy="112"/>
            </a:xfrm>
            <a:prstGeom prst="line">
              <a:avLst/>
            </a:prstGeom>
            <a:noFill/>
            <a:ln w="25400">
              <a:solidFill>
                <a:srgbClr val="49494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4" name="Line 736"/>
            <p:cNvSpPr>
              <a:spLocks noChangeShapeType="1"/>
            </p:cNvSpPr>
            <p:nvPr/>
          </p:nvSpPr>
          <p:spPr bwMode="auto">
            <a:xfrm flipH="1">
              <a:off x="2474" y="1290"/>
              <a:ext cx="141" cy="126"/>
            </a:xfrm>
            <a:prstGeom prst="line">
              <a:avLst/>
            </a:prstGeom>
            <a:noFill/>
            <a:ln w="25400">
              <a:solidFill>
                <a:srgbClr val="4E4E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5" name="Line 737"/>
            <p:cNvSpPr>
              <a:spLocks noChangeShapeType="1"/>
            </p:cNvSpPr>
            <p:nvPr/>
          </p:nvSpPr>
          <p:spPr bwMode="auto">
            <a:xfrm flipH="1">
              <a:off x="2474" y="1290"/>
              <a:ext cx="157" cy="141"/>
            </a:xfrm>
            <a:prstGeom prst="line">
              <a:avLst/>
            </a:prstGeom>
            <a:noFill/>
            <a:ln w="25400">
              <a:solidFill>
                <a:srgbClr val="52525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6" name="Line 738"/>
            <p:cNvSpPr>
              <a:spLocks noChangeShapeType="1"/>
            </p:cNvSpPr>
            <p:nvPr/>
          </p:nvSpPr>
          <p:spPr bwMode="auto">
            <a:xfrm flipH="1">
              <a:off x="2474" y="1290"/>
              <a:ext cx="157" cy="141"/>
            </a:xfrm>
            <a:prstGeom prst="line">
              <a:avLst/>
            </a:prstGeom>
            <a:noFill/>
            <a:ln w="25400">
              <a:solidFill>
                <a:srgbClr val="5656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7" name="Line 739"/>
            <p:cNvSpPr>
              <a:spLocks noChangeShapeType="1"/>
            </p:cNvSpPr>
            <p:nvPr/>
          </p:nvSpPr>
          <p:spPr bwMode="auto">
            <a:xfrm flipH="1">
              <a:off x="2474" y="1290"/>
              <a:ext cx="172" cy="154"/>
            </a:xfrm>
            <a:prstGeom prst="line">
              <a:avLst/>
            </a:prstGeom>
            <a:noFill/>
            <a:ln w="25400">
              <a:solidFill>
                <a:srgbClr val="5B5B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8" name="Line 740"/>
            <p:cNvSpPr>
              <a:spLocks noChangeShapeType="1"/>
            </p:cNvSpPr>
            <p:nvPr/>
          </p:nvSpPr>
          <p:spPr bwMode="auto">
            <a:xfrm flipH="1">
              <a:off x="2483" y="1290"/>
              <a:ext cx="179" cy="162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29" name="Line 741"/>
            <p:cNvSpPr>
              <a:spLocks noChangeShapeType="1"/>
            </p:cNvSpPr>
            <p:nvPr/>
          </p:nvSpPr>
          <p:spPr bwMode="auto">
            <a:xfrm flipH="1">
              <a:off x="2498" y="1290"/>
              <a:ext cx="179" cy="162"/>
            </a:xfrm>
            <a:prstGeom prst="line">
              <a:avLst/>
            </a:prstGeom>
            <a:noFill/>
            <a:ln w="25400">
              <a:solidFill>
                <a:srgbClr val="63636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0" name="Line 742"/>
            <p:cNvSpPr>
              <a:spLocks noChangeShapeType="1"/>
            </p:cNvSpPr>
            <p:nvPr/>
          </p:nvSpPr>
          <p:spPr bwMode="auto">
            <a:xfrm flipH="1">
              <a:off x="2498" y="1290"/>
              <a:ext cx="179" cy="162"/>
            </a:xfrm>
            <a:prstGeom prst="line">
              <a:avLst/>
            </a:prstGeom>
            <a:noFill/>
            <a:ln w="25400">
              <a:solidFill>
                <a:srgbClr val="68686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1" name="Line 743"/>
            <p:cNvSpPr>
              <a:spLocks noChangeShapeType="1"/>
            </p:cNvSpPr>
            <p:nvPr/>
          </p:nvSpPr>
          <p:spPr bwMode="auto">
            <a:xfrm flipH="1">
              <a:off x="2514" y="1290"/>
              <a:ext cx="179" cy="162"/>
            </a:xfrm>
            <a:prstGeom prst="line">
              <a:avLst/>
            </a:prstGeom>
            <a:noFill/>
            <a:ln w="25400">
              <a:solidFill>
                <a:srgbClr val="6C6C6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2" name="Line 744"/>
            <p:cNvSpPr>
              <a:spLocks noChangeShapeType="1"/>
            </p:cNvSpPr>
            <p:nvPr/>
          </p:nvSpPr>
          <p:spPr bwMode="auto">
            <a:xfrm flipH="1">
              <a:off x="2530" y="1290"/>
              <a:ext cx="179" cy="162"/>
            </a:xfrm>
            <a:prstGeom prst="line">
              <a:avLst/>
            </a:prstGeom>
            <a:noFill/>
            <a:ln w="25400">
              <a:solidFill>
                <a:srgbClr val="70707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3" name="Line 745"/>
            <p:cNvSpPr>
              <a:spLocks noChangeShapeType="1"/>
            </p:cNvSpPr>
            <p:nvPr/>
          </p:nvSpPr>
          <p:spPr bwMode="auto">
            <a:xfrm flipH="1">
              <a:off x="2530" y="1290"/>
              <a:ext cx="179" cy="162"/>
            </a:xfrm>
            <a:prstGeom prst="line">
              <a:avLst/>
            </a:prstGeom>
            <a:noFill/>
            <a:ln w="25400">
              <a:solidFill>
                <a:srgbClr val="75757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4" name="Line 746"/>
            <p:cNvSpPr>
              <a:spLocks noChangeShapeType="1"/>
            </p:cNvSpPr>
            <p:nvPr/>
          </p:nvSpPr>
          <p:spPr bwMode="auto">
            <a:xfrm flipH="1">
              <a:off x="2545" y="1290"/>
              <a:ext cx="179" cy="162"/>
            </a:xfrm>
            <a:prstGeom prst="line">
              <a:avLst/>
            </a:prstGeom>
            <a:noFill/>
            <a:ln w="25400">
              <a:solidFill>
                <a:srgbClr val="79797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5" name="Line 747"/>
            <p:cNvSpPr>
              <a:spLocks noChangeShapeType="1"/>
            </p:cNvSpPr>
            <p:nvPr/>
          </p:nvSpPr>
          <p:spPr bwMode="auto">
            <a:xfrm flipH="1">
              <a:off x="2561" y="1290"/>
              <a:ext cx="179" cy="162"/>
            </a:xfrm>
            <a:prstGeom prst="line">
              <a:avLst/>
            </a:prstGeom>
            <a:noFill/>
            <a:ln w="25400">
              <a:solidFill>
                <a:srgbClr val="7D7D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6" name="Line 748"/>
            <p:cNvSpPr>
              <a:spLocks noChangeShapeType="1"/>
            </p:cNvSpPr>
            <p:nvPr/>
          </p:nvSpPr>
          <p:spPr bwMode="auto">
            <a:xfrm flipH="1">
              <a:off x="2561" y="1290"/>
              <a:ext cx="179" cy="162"/>
            </a:xfrm>
            <a:prstGeom prst="line">
              <a:avLst/>
            </a:prstGeom>
            <a:noFill/>
            <a:ln w="25400">
              <a:solidFill>
                <a:srgbClr val="82828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7" name="Line 749"/>
            <p:cNvSpPr>
              <a:spLocks noChangeShapeType="1"/>
            </p:cNvSpPr>
            <p:nvPr/>
          </p:nvSpPr>
          <p:spPr bwMode="auto">
            <a:xfrm flipH="1">
              <a:off x="2576" y="1290"/>
              <a:ext cx="179" cy="162"/>
            </a:xfrm>
            <a:prstGeom prst="line">
              <a:avLst/>
            </a:prstGeom>
            <a:noFill/>
            <a:ln w="25400">
              <a:solidFill>
                <a:srgbClr val="86868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8" name="Line 750"/>
            <p:cNvSpPr>
              <a:spLocks noChangeShapeType="1"/>
            </p:cNvSpPr>
            <p:nvPr/>
          </p:nvSpPr>
          <p:spPr bwMode="auto">
            <a:xfrm flipH="1">
              <a:off x="2592" y="1290"/>
              <a:ext cx="179" cy="162"/>
            </a:xfrm>
            <a:prstGeom prst="line">
              <a:avLst/>
            </a:prstGeom>
            <a:noFill/>
            <a:ln w="25400">
              <a:solidFill>
                <a:srgbClr val="8A8A8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39" name="Line 751"/>
            <p:cNvSpPr>
              <a:spLocks noChangeShapeType="1"/>
            </p:cNvSpPr>
            <p:nvPr/>
          </p:nvSpPr>
          <p:spPr bwMode="auto">
            <a:xfrm flipH="1">
              <a:off x="2608" y="1290"/>
              <a:ext cx="179" cy="162"/>
            </a:xfrm>
            <a:prstGeom prst="line">
              <a:avLst/>
            </a:prstGeom>
            <a:noFill/>
            <a:ln w="25400">
              <a:solidFill>
                <a:srgbClr val="8F8F8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0" name="Line 752"/>
            <p:cNvSpPr>
              <a:spLocks noChangeShapeType="1"/>
            </p:cNvSpPr>
            <p:nvPr/>
          </p:nvSpPr>
          <p:spPr bwMode="auto">
            <a:xfrm flipH="1">
              <a:off x="2608" y="1290"/>
              <a:ext cx="179" cy="162"/>
            </a:xfrm>
            <a:prstGeom prst="line">
              <a:avLst/>
            </a:prstGeom>
            <a:noFill/>
            <a:ln w="25400">
              <a:solidFill>
                <a:srgbClr val="93939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1" name="Line 753"/>
            <p:cNvSpPr>
              <a:spLocks noChangeShapeType="1"/>
            </p:cNvSpPr>
            <p:nvPr/>
          </p:nvSpPr>
          <p:spPr bwMode="auto">
            <a:xfrm flipH="1">
              <a:off x="2623" y="1290"/>
              <a:ext cx="179" cy="162"/>
            </a:xfrm>
            <a:prstGeom prst="line">
              <a:avLst/>
            </a:prstGeom>
            <a:noFill/>
            <a:ln w="25400">
              <a:solidFill>
                <a:srgbClr val="97979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2" name="Line 754"/>
            <p:cNvSpPr>
              <a:spLocks noChangeShapeType="1"/>
            </p:cNvSpPr>
            <p:nvPr/>
          </p:nvSpPr>
          <p:spPr bwMode="auto">
            <a:xfrm flipH="1">
              <a:off x="2639" y="1290"/>
              <a:ext cx="179" cy="162"/>
            </a:xfrm>
            <a:prstGeom prst="line">
              <a:avLst/>
            </a:prstGeom>
            <a:noFill/>
            <a:ln w="25400">
              <a:solidFill>
                <a:srgbClr val="9C9C9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3" name="Line 755"/>
            <p:cNvSpPr>
              <a:spLocks noChangeShapeType="1"/>
            </p:cNvSpPr>
            <p:nvPr/>
          </p:nvSpPr>
          <p:spPr bwMode="auto">
            <a:xfrm flipH="1">
              <a:off x="2639" y="1290"/>
              <a:ext cx="179" cy="162"/>
            </a:xfrm>
            <a:prstGeom prst="line">
              <a:avLst/>
            </a:prstGeom>
            <a:noFill/>
            <a:ln w="25400">
              <a:solidFill>
                <a:srgbClr val="A0A0A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4" name="Line 756"/>
            <p:cNvSpPr>
              <a:spLocks noChangeShapeType="1"/>
            </p:cNvSpPr>
            <p:nvPr/>
          </p:nvSpPr>
          <p:spPr bwMode="auto">
            <a:xfrm flipH="1">
              <a:off x="2654" y="1290"/>
              <a:ext cx="179" cy="162"/>
            </a:xfrm>
            <a:prstGeom prst="line">
              <a:avLst/>
            </a:prstGeom>
            <a:noFill/>
            <a:ln w="25400">
              <a:solidFill>
                <a:srgbClr val="A4A4A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5" name="Line 757"/>
            <p:cNvSpPr>
              <a:spLocks noChangeShapeType="1"/>
            </p:cNvSpPr>
            <p:nvPr/>
          </p:nvSpPr>
          <p:spPr bwMode="auto">
            <a:xfrm flipH="1">
              <a:off x="2669" y="1290"/>
              <a:ext cx="179" cy="162"/>
            </a:xfrm>
            <a:prstGeom prst="line">
              <a:avLst/>
            </a:prstGeom>
            <a:noFill/>
            <a:ln w="25400">
              <a:solidFill>
                <a:srgbClr val="A9A9A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6" name="Line 758"/>
            <p:cNvSpPr>
              <a:spLocks noChangeShapeType="1"/>
            </p:cNvSpPr>
            <p:nvPr/>
          </p:nvSpPr>
          <p:spPr bwMode="auto">
            <a:xfrm flipH="1">
              <a:off x="2669" y="1290"/>
              <a:ext cx="179" cy="162"/>
            </a:xfrm>
            <a:prstGeom prst="line">
              <a:avLst/>
            </a:prstGeom>
            <a:noFill/>
            <a:ln w="25400">
              <a:solidFill>
                <a:srgbClr val="ADADA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7" name="Line 759"/>
            <p:cNvSpPr>
              <a:spLocks noChangeShapeType="1"/>
            </p:cNvSpPr>
            <p:nvPr/>
          </p:nvSpPr>
          <p:spPr bwMode="auto">
            <a:xfrm flipH="1">
              <a:off x="2686" y="1290"/>
              <a:ext cx="179" cy="162"/>
            </a:xfrm>
            <a:prstGeom prst="line">
              <a:avLst/>
            </a:prstGeom>
            <a:noFill/>
            <a:ln w="25400">
              <a:solidFill>
                <a:srgbClr val="B1B1B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8" name="Line 760"/>
            <p:cNvSpPr>
              <a:spLocks noChangeShapeType="1"/>
            </p:cNvSpPr>
            <p:nvPr/>
          </p:nvSpPr>
          <p:spPr bwMode="auto">
            <a:xfrm flipH="1">
              <a:off x="2701" y="1290"/>
              <a:ext cx="179" cy="162"/>
            </a:xfrm>
            <a:prstGeom prst="line">
              <a:avLst/>
            </a:prstGeom>
            <a:noFill/>
            <a:ln w="25400">
              <a:solidFill>
                <a:srgbClr val="B6B6B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49" name="Line 761"/>
            <p:cNvSpPr>
              <a:spLocks noChangeShapeType="1"/>
            </p:cNvSpPr>
            <p:nvPr/>
          </p:nvSpPr>
          <p:spPr bwMode="auto">
            <a:xfrm flipH="1">
              <a:off x="2716" y="1304"/>
              <a:ext cx="164" cy="148"/>
            </a:xfrm>
            <a:prstGeom prst="line">
              <a:avLst/>
            </a:prstGeom>
            <a:noFill/>
            <a:ln w="25400">
              <a:solidFill>
                <a:srgbClr val="BABAB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0" name="Line 762"/>
            <p:cNvSpPr>
              <a:spLocks noChangeShapeType="1"/>
            </p:cNvSpPr>
            <p:nvPr/>
          </p:nvSpPr>
          <p:spPr bwMode="auto">
            <a:xfrm flipH="1">
              <a:off x="2716" y="1304"/>
              <a:ext cx="164" cy="148"/>
            </a:xfrm>
            <a:prstGeom prst="line">
              <a:avLst/>
            </a:prstGeom>
            <a:noFill/>
            <a:ln w="25400">
              <a:solidFill>
                <a:srgbClr val="BEBEB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1" name="Line 763"/>
            <p:cNvSpPr>
              <a:spLocks noChangeShapeType="1"/>
            </p:cNvSpPr>
            <p:nvPr/>
          </p:nvSpPr>
          <p:spPr bwMode="auto">
            <a:xfrm flipH="1">
              <a:off x="2733" y="1319"/>
              <a:ext cx="147" cy="133"/>
            </a:xfrm>
            <a:prstGeom prst="line">
              <a:avLst/>
            </a:prstGeom>
            <a:noFill/>
            <a:ln w="25400">
              <a:solidFill>
                <a:srgbClr val="C3C3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2" name="Line 764"/>
            <p:cNvSpPr>
              <a:spLocks noChangeShapeType="1"/>
            </p:cNvSpPr>
            <p:nvPr/>
          </p:nvSpPr>
          <p:spPr bwMode="auto">
            <a:xfrm flipH="1">
              <a:off x="2747" y="1332"/>
              <a:ext cx="133" cy="120"/>
            </a:xfrm>
            <a:prstGeom prst="line">
              <a:avLst/>
            </a:prstGeom>
            <a:noFill/>
            <a:ln w="25400">
              <a:solidFill>
                <a:srgbClr val="C7C7C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3" name="Line 765"/>
            <p:cNvSpPr>
              <a:spLocks noChangeShapeType="1"/>
            </p:cNvSpPr>
            <p:nvPr/>
          </p:nvSpPr>
          <p:spPr bwMode="auto">
            <a:xfrm flipH="1">
              <a:off x="2747" y="1332"/>
              <a:ext cx="133" cy="120"/>
            </a:xfrm>
            <a:prstGeom prst="line">
              <a:avLst/>
            </a:prstGeom>
            <a:noFill/>
            <a:ln w="25400">
              <a:solidFill>
                <a:srgbClr val="CBCBC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4" name="Line 766"/>
            <p:cNvSpPr>
              <a:spLocks noChangeShapeType="1"/>
            </p:cNvSpPr>
            <p:nvPr/>
          </p:nvSpPr>
          <p:spPr bwMode="auto">
            <a:xfrm flipH="1">
              <a:off x="2763" y="1346"/>
              <a:ext cx="117" cy="106"/>
            </a:xfrm>
            <a:prstGeom prst="line">
              <a:avLst/>
            </a:prstGeom>
            <a:noFill/>
            <a:ln w="25400">
              <a:solidFill>
                <a:srgbClr val="D0D0D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5" name="Line 767"/>
            <p:cNvSpPr>
              <a:spLocks noChangeShapeType="1"/>
            </p:cNvSpPr>
            <p:nvPr/>
          </p:nvSpPr>
          <p:spPr bwMode="auto">
            <a:xfrm flipH="1">
              <a:off x="2778" y="1360"/>
              <a:ext cx="102" cy="92"/>
            </a:xfrm>
            <a:prstGeom prst="line">
              <a:avLst/>
            </a:prstGeom>
            <a:noFill/>
            <a:ln w="25400">
              <a:solidFill>
                <a:srgbClr val="D4D4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6" name="Line 768"/>
            <p:cNvSpPr>
              <a:spLocks noChangeShapeType="1"/>
            </p:cNvSpPr>
            <p:nvPr/>
          </p:nvSpPr>
          <p:spPr bwMode="auto">
            <a:xfrm flipH="1">
              <a:off x="2778" y="1360"/>
              <a:ext cx="102" cy="92"/>
            </a:xfrm>
            <a:prstGeom prst="line">
              <a:avLst/>
            </a:prstGeom>
            <a:noFill/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7" name="Line 769"/>
            <p:cNvSpPr>
              <a:spLocks noChangeShapeType="1"/>
            </p:cNvSpPr>
            <p:nvPr/>
          </p:nvSpPr>
          <p:spPr bwMode="auto">
            <a:xfrm flipH="1">
              <a:off x="2795" y="1375"/>
              <a:ext cx="85" cy="77"/>
            </a:xfrm>
            <a:prstGeom prst="line">
              <a:avLst/>
            </a:prstGeom>
            <a:noFill/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8" name="Line 770"/>
            <p:cNvSpPr>
              <a:spLocks noChangeShapeType="1"/>
            </p:cNvSpPr>
            <p:nvPr/>
          </p:nvSpPr>
          <p:spPr bwMode="auto">
            <a:xfrm flipH="1">
              <a:off x="2811" y="1389"/>
              <a:ext cx="69" cy="63"/>
            </a:xfrm>
            <a:prstGeom prst="line">
              <a:avLst/>
            </a:prstGeom>
            <a:noFill/>
            <a:ln w="25400">
              <a:solidFill>
                <a:srgbClr val="E1E1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59" name="Line 771"/>
            <p:cNvSpPr>
              <a:spLocks noChangeShapeType="1"/>
            </p:cNvSpPr>
            <p:nvPr/>
          </p:nvSpPr>
          <p:spPr bwMode="auto">
            <a:xfrm flipH="1">
              <a:off x="2825" y="1402"/>
              <a:ext cx="55" cy="50"/>
            </a:xfrm>
            <a:prstGeom prst="line">
              <a:avLst/>
            </a:prstGeom>
            <a:noFill/>
            <a:ln w="25400">
              <a:solidFill>
                <a:srgbClr val="E5E5E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0" name="Line 772"/>
            <p:cNvSpPr>
              <a:spLocks noChangeShapeType="1"/>
            </p:cNvSpPr>
            <p:nvPr/>
          </p:nvSpPr>
          <p:spPr bwMode="auto">
            <a:xfrm flipH="1">
              <a:off x="2825" y="1402"/>
              <a:ext cx="55" cy="50"/>
            </a:xfrm>
            <a:prstGeom prst="line">
              <a:avLst/>
            </a:prstGeom>
            <a:noFill/>
            <a:ln w="25400">
              <a:solidFill>
                <a:srgbClr val="EAEA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1" name="Line 773"/>
            <p:cNvSpPr>
              <a:spLocks noChangeShapeType="1"/>
            </p:cNvSpPr>
            <p:nvPr/>
          </p:nvSpPr>
          <p:spPr bwMode="auto">
            <a:xfrm flipH="1">
              <a:off x="2841" y="1416"/>
              <a:ext cx="39" cy="36"/>
            </a:xfrm>
            <a:prstGeom prst="line">
              <a:avLst/>
            </a:prstGeom>
            <a:noFill/>
            <a:ln w="25400">
              <a:solidFill>
                <a:srgbClr val="EEEEE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2" name="Line 774"/>
            <p:cNvSpPr>
              <a:spLocks noChangeShapeType="1"/>
            </p:cNvSpPr>
            <p:nvPr/>
          </p:nvSpPr>
          <p:spPr bwMode="auto">
            <a:xfrm flipH="1">
              <a:off x="2856" y="1430"/>
              <a:ext cx="24" cy="22"/>
            </a:xfrm>
            <a:prstGeom prst="line">
              <a:avLst/>
            </a:prstGeom>
            <a:noFill/>
            <a:ln w="25400">
              <a:solidFill>
                <a:srgbClr val="F2F2F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3" name="Line 775"/>
            <p:cNvSpPr>
              <a:spLocks noChangeShapeType="1"/>
            </p:cNvSpPr>
            <p:nvPr/>
          </p:nvSpPr>
          <p:spPr bwMode="auto">
            <a:xfrm flipH="1">
              <a:off x="2856" y="1430"/>
              <a:ext cx="24" cy="22"/>
            </a:xfrm>
            <a:prstGeom prst="line">
              <a:avLst/>
            </a:prstGeom>
            <a:noFill/>
            <a:ln w="25400">
              <a:solidFill>
                <a:srgbClr val="F7F7F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4" name="Line 776"/>
            <p:cNvSpPr>
              <a:spLocks noChangeShapeType="1"/>
            </p:cNvSpPr>
            <p:nvPr/>
          </p:nvSpPr>
          <p:spPr bwMode="auto">
            <a:xfrm flipH="1">
              <a:off x="2873" y="1445"/>
              <a:ext cx="7" cy="7"/>
            </a:xfrm>
            <a:prstGeom prst="line">
              <a:avLst/>
            </a:prstGeom>
            <a:noFill/>
            <a:ln w="25400">
              <a:solidFill>
                <a:srgbClr val="FBFBF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5" name="Freeform 777"/>
            <p:cNvSpPr>
              <a:spLocks/>
            </p:cNvSpPr>
            <p:nvPr/>
          </p:nvSpPr>
          <p:spPr bwMode="auto">
            <a:xfrm>
              <a:off x="2467" y="1290"/>
              <a:ext cx="413" cy="16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7"/>
                </a:cxn>
                <a:cxn ang="0">
                  <a:pos x="39" y="0"/>
                </a:cxn>
                <a:cxn ang="0">
                  <a:pos x="62" y="7"/>
                </a:cxn>
                <a:cxn ang="0">
                  <a:pos x="78" y="35"/>
                </a:cxn>
                <a:cxn ang="0">
                  <a:pos x="101" y="63"/>
                </a:cxn>
                <a:cxn ang="0">
                  <a:pos x="156" y="77"/>
                </a:cxn>
                <a:cxn ang="0">
                  <a:pos x="226" y="63"/>
                </a:cxn>
                <a:cxn ang="0">
                  <a:pos x="296" y="49"/>
                </a:cxn>
                <a:cxn ang="0">
                  <a:pos x="328" y="42"/>
                </a:cxn>
                <a:cxn ang="0">
                  <a:pos x="359" y="49"/>
                </a:cxn>
                <a:cxn ang="0">
                  <a:pos x="382" y="56"/>
                </a:cxn>
                <a:cxn ang="0">
                  <a:pos x="406" y="84"/>
                </a:cxn>
                <a:cxn ang="0">
                  <a:pos x="406" y="92"/>
                </a:cxn>
                <a:cxn ang="0">
                  <a:pos x="413" y="106"/>
                </a:cxn>
                <a:cxn ang="0">
                  <a:pos x="398" y="120"/>
                </a:cxn>
                <a:cxn ang="0">
                  <a:pos x="367" y="127"/>
                </a:cxn>
                <a:cxn ang="0">
                  <a:pos x="343" y="134"/>
                </a:cxn>
                <a:cxn ang="0">
                  <a:pos x="257" y="141"/>
                </a:cxn>
                <a:cxn ang="0">
                  <a:pos x="156" y="155"/>
                </a:cxn>
                <a:cxn ang="0">
                  <a:pos x="109" y="162"/>
                </a:cxn>
                <a:cxn ang="0">
                  <a:pos x="62" y="155"/>
                </a:cxn>
                <a:cxn ang="0">
                  <a:pos x="54" y="134"/>
                </a:cxn>
                <a:cxn ang="0">
                  <a:pos x="31" y="92"/>
                </a:cxn>
                <a:cxn ang="0">
                  <a:pos x="15" y="49"/>
                </a:cxn>
                <a:cxn ang="0">
                  <a:pos x="7" y="28"/>
                </a:cxn>
                <a:cxn ang="0">
                  <a:pos x="0" y="21"/>
                </a:cxn>
              </a:cxnLst>
              <a:rect l="0" t="0" r="r" b="b"/>
              <a:pathLst>
                <a:path w="413" h="162">
                  <a:moveTo>
                    <a:pt x="0" y="21"/>
                  </a:moveTo>
                  <a:lnTo>
                    <a:pt x="15" y="7"/>
                  </a:lnTo>
                  <a:lnTo>
                    <a:pt x="39" y="0"/>
                  </a:lnTo>
                  <a:lnTo>
                    <a:pt x="62" y="7"/>
                  </a:lnTo>
                  <a:lnTo>
                    <a:pt x="78" y="35"/>
                  </a:lnTo>
                  <a:lnTo>
                    <a:pt x="101" y="63"/>
                  </a:lnTo>
                  <a:lnTo>
                    <a:pt x="156" y="77"/>
                  </a:lnTo>
                  <a:lnTo>
                    <a:pt x="226" y="63"/>
                  </a:lnTo>
                  <a:lnTo>
                    <a:pt x="296" y="49"/>
                  </a:lnTo>
                  <a:lnTo>
                    <a:pt x="328" y="42"/>
                  </a:lnTo>
                  <a:lnTo>
                    <a:pt x="359" y="49"/>
                  </a:lnTo>
                  <a:lnTo>
                    <a:pt x="382" y="56"/>
                  </a:lnTo>
                  <a:lnTo>
                    <a:pt x="406" y="84"/>
                  </a:lnTo>
                  <a:lnTo>
                    <a:pt x="406" y="92"/>
                  </a:lnTo>
                  <a:lnTo>
                    <a:pt x="413" y="106"/>
                  </a:lnTo>
                  <a:lnTo>
                    <a:pt x="398" y="120"/>
                  </a:lnTo>
                  <a:lnTo>
                    <a:pt x="367" y="127"/>
                  </a:lnTo>
                  <a:lnTo>
                    <a:pt x="343" y="134"/>
                  </a:lnTo>
                  <a:lnTo>
                    <a:pt x="257" y="141"/>
                  </a:lnTo>
                  <a:lnTo>
                    <a:pt x="156" y="155"/>
                  </a:lnTo>
                  <a:lnTo>
                    <a:pt x="109" y="162"/>
                  </a:lnTo>
                  <a:lnTo>
                    <a:pt x="62" y="155"/>
                  </a:lnTo>
                  <a:lnTo>
                    <a:pt x="54" y="134"/>
                  </a:lnTo>
                  <a:lnTo>
                    <a:pt x="31" y="92"/>
                  </a:lnTo>
                  <a:lnTo>
                    <a:pt x="15" y="49"/>
                  </a:lnTo>
                  <a:lnTo>
                    <a:pt x="7" y="28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6" name="Line 778"/>
            <p:cNvSpPr>
              <a:spLocks noChangeShapeType="1"/>
            </p:cNvSpPr>
            <p:nvPr/>
          </p:nvSpPr>
          <p:spPr bwMode="auto">
            <a:xfrm flipH="1">
              <a:off x="2529" y="1410"/>
              <a:ext cx="5" cy="4"/>
            </a:xfrm>
            <a:prstGeom prst="line">
              <a:avLst/>
            </a:prstGeom>
            <a:noFill/>
            <a:ln w="25400">
              <a:solidFill>
                <a:srgbClr val="18181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7" name="Line 779"/>
            <p:cNvSpPr>
              <a:spLocks noChangeShapeType="1"/>
            </p:cNvSpPr>
            <p:nvPr/>
          </p:nvSpPr>
          <p:spPr bwMode="auto">
            <a:xfrm flipH="1">
              <a:off x="2529" y="1410"/>
              <a:ext cx="5" cy="4"/>
            </a:xfrm>
            <a:prstGeom prst="line">
              <a:avLst/>
            </a:prstGeom>
            <a:noFill/>
            <a:ln w="25400">
              <a:solidFill>
                <a:srgbClr val="21212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8" name="Line 780"/>
            <p:cNvSpPr>
              <a:spLocks noChangeShapeType="1"/>
            </p:cNvSpPr>
            <p:nvPr/>
          </p:nvSpPr>
          <p:spPr bwMode="auto">
            <a:xfrm flipH="1">
              <a:off x="2529" y="1410"/>
              <a:ext cx="20" cy="18"/>
            </a:xfrm>
            <a:prstGeom prst="line">
              <a:avLst/>
            </a:prstGeom>
            <a:noFill/>
            <a:ln w="25400">
              <a:solidFill>
                <a:srgbClr val="29292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69" name="Line 781"/>
            <p:cNvSpPr>
              <a:spLocks noChangeShapeType="1"/>
            </p:cNvSpPr>
            <p:nvPr/>
          </p:nvSpPr>
          <p:spPr bwMode="auto">
            <a:xfrm flipH="1">
              <a:off x="2529" y="1410"/>
              <a:ext cx="35" cy="33"/>
            </a:xfrm>
            <a:prstGeom prst="line">
              <a:avLst/>
            </a:prstGeom>
            <a:noFill/>
            <a:ln w="25400">
              <a:solidFill>
                <a:srgbClr val="31313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0" name="Line 782"/>
            <p:cNvSpPr>
              <a:spLocks noChangeShapeType="1"/>
            </p:cNvSpPr>
            <p:nvPr/>
          </p:nvSpPr>
          <p:spPr bwMode="auto">
            <a:xfrm flipH="1">
              <a:off x="2529" y="1410"/>
              <a:ext cx="43" cy="40"/>
            </a:xfrm>
            <a:prstGeom prst="line">
              <a:avLst/>
            </a:prstGeom>
            <a:noFill/>
            <a:ln w="25400">
              <a:solidFill>
                <a:srgbClr val="39393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1" name="Line 783"/>
            <p:cNvSpPr>
              <a:spLocks noChangeShapeType="1"/>
            </p:cNvSpPr>
            <p:nvPr/>
          </p:nvSpPr>
          <p:spPr bwMode="auto">
            <a:xfrm flipH="1">
              <a:off x="2529" y="1410"/>
              <a:ext cx="51" cy="48"/>
            </a:xfrm>
            <a:prstGeom prst="line">
              <a:avLst/>
            </a:prstGeom>
            <a:noFill/>
            <a:ln w="25400">
              <a:solidFill>
                <a:srgbClr val="4242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2" name="Line 784"/>
            <p:cNvSpPr>
              <a:spLocks noChangeShapeType="1"/>
            </p:cNvSpPr>
            <p:nvPr/>
          </p:nvSpPr>
          <p:spPr bwMode="auto">
            <a:xfrm flipH="1">
              <a:off x="2529" y="1410"/>
              <a:ext cx="66" cy="62"/>
            </a:xfrm>
            <a:prstGeom prst="line">
              <a:avLst/>
            </a:prstGeom>
            <a:noFill/>
            <a:ln w="25400">
              <a:solidFill>
                <a:srgbClr val="4A4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3" name="Line 785"/>
            <p:cNvSpPr>
              <a:spLocks noChangeShapeType="1"/>
            </p:cNvSpPr>
            <p:nvPr/>
          </p:nvSpPr>
          <p:spPr bwMode="auto">
            <a:xfrm flipH="1">
              <a:off x="2537" y="1410"/>
              <a:ext cx="66" cy="63"/>
            </a:xfrm>
            <a:prstGeom prst="line">
              <a:avLst/>
            </a:prstGeom>
            <a:noFill/>
            <a:ln w="25400">
              <a:solidFill>
                <a:srgbClr val="52525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4" name="Line 786"/>
            <p:cNvSpPr>
              <a:spLocks noChangeShapeType="1"/>
            </p:cNvSpPr>
            <p:nvPr/>
          </p:nvSpPr>
          <p:spPr bwMode="auto">
            <a:xfrm flipH="1">
              <a:off x="2544" y="1410"/>
              <a:ext cx="66" cy="63"/>
            </a:xfrm>
            <a:prstGeom prst="line">
              <a:avLst/>
            </a:prstGeom>
            <a:noFill/>
            <a:ln w="25400">
              <a:solidFill>
                <a:srgbClr val="5A5A5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5" name="Line 787"/>
            <p:cNvSpPr>
              <a:spLocks noChangeShapeType="1"/>
            </p:cNvSpPr>
            <p:nvPr/>
          </p:nvSpPr>
          <p:spPr bwMode="auto">
            <a:xfrm flipH="1">
              <a:off x="2560" y="1410"/>
              <a:ext cx="67" cy="63"/>
            </a:xfrm>
            <a:prstGeom prst="line">
              <a:avLst/>
            </a:prstGeom>
            <a:noFill/>
            <a:ln w="25400">
              <a:solidFill>
                <a:srgbClr val="63636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6" name="Line 788"/>
            <p:cNvSpPr>
              <a:spLocks noChangeShapeType="1"/>
            </p:cNvSpPr>
            <p:nvPr/>
          </p:nvSpPr>
          <p:spPr bwMode="auto">
            <a:xfrm flipH="1">
              <a:off x="2568" y="1410"/>
              <a:ext cx="66" cy="63"/>
            </a:xfrm>
            <a:prstGeom prst="line">
              <a:avLst/>
            </a:prstGeom>
            <a:noFill/>
            <a:ln w="25400">
              <a:solidFill>
                <a:srgbClr val="6B6B6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7" name="Line 789"/>
            <p:cNvSpPr>
              <a:spLocks noChangeShapeType="1"/>
            </p:cNvSpPr>
            <p:nvPr/>
          </p:nvSpPr>
          <p:spPr bwMode="auto">
            <a:xfrm flipH="1">
              <a:off x="2583" y="1410"/>
              <a:ext cx="66" cy="63"/>
            </a:xfrm>
            <a:prstGeom prst="line">
              <a:avLst/>
            </a:prstGeom>
            <a:noFill/>
            <a:ln w="25400">
              <a:solidFill>
                <a:srgbClr val="73737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8" name="Line 790"/>
            <p:cNvSpPr>
              <a:spLocks noChangeShapeType="1"/>
            </p:cNvSpPr>
            <p:nvPr/>
          </p:nvSpPr>
          <p:spPr bwMode="auto">
            <a:xfrm flipH="1">
              <a:off x="2591" y="1410"/>
              <a:ext cx="66" cy="63"/>
            </a:xfrm>
            <a:prstGeom prst="line">
              <a:avLst/>
            </a:prstGeom>
            <a:noFill/>
            <a:ln w="25400">
              <a:solidFill>
                <a:srgbClr val="7B7B7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79" name="Line 791"/>
            <p:cNvSpPr>
              <a:spLocks noChangeShapeType="1"/>
            </p:cNvSpPr>
            <p:nvPr/>
          </p:nvSpPr>
          <p:spPr bwMode="auto">
            <a:xfrm flipH="1">
              <a:off x="2606" y="1410"/>
              <a:ext cx="66" cy="63"/>
            </a:xfrm>
            <a:prstGeom prst="line">
              <a:avLst/>
            </a:prstGeom>
            <a:noFill/>
            <a:ln w="25400">
              <a:solidFill>
                <a:srgbClr val="84848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0" name="Line 792"/>
            <p:cNvSpPr>
              <a:spLocks noChangeShapeType="1"/>
            </p:cNvSpPr>
            <p:nvPr/>
          </p:nvSpPr>
          <p:spPr bwMode="auto">
            <a:xfrm flipH="1">
              <a:off x="2614" y="1410"/>
              <a:ext cx="66" cy="63"/>
            </a:xfrm>
            <a:prstGeom prst="line">
              <a:avLst/>
            </a:prstGeom>
            <a:noFill/>
            <a:ln w="25400">
              <a:solidFill>
                <a:srgbClr val="8C8C8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1" name="Line 793"/>
            <p:cNvSpPr>
              <a:spLocks noChangeShapeType="1"/>
            </p:cNvSpPr>
            <p:nvPr/>
          </p:nvSpPr>
          <p:spPr bwMode="auto">
            <a:xfrm flipH="1">
              <a:off x="2621" y="1410"/>
              <a:ext cx="66" cy="63"/>
            </a:xfrm>
            <a:prstGeom prst="line">
              <a:avLst/>
            </a:prstGeom>
            <a:noFill/>
            <a:ln w="25400">
              <a:solidFill>
                <a:srgbClr val="94949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2" name="Line 794"/>
            <p:cNvSpPr>
              <a:spLocks noChangeShapeType="1"/>
            </p:cNvSpPr>
            <p:nvPr/>
          </p:nvSpPr>
          <p:spPr bwMode="auto">
            <a:xfrm flipH="1">
              <a:off x="2636" y="1410"/>
              <a:ext cx="67" cy="63"/>
            </a:xfrm>
            <a:prstGeom prst="line">
              <a:avLst/>
            </a:prstGeom>
            <a:noFill/>
            <a:ln w="25400">
              <a:solidFill>
                <a:srgbClr val="9C9C9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3" name="Line 795"/>
            <p:cNvSpPr>
              <a:spLocks noChangeShapeType="1"/>
            </p:cNvSpPr>
            <p:nvPr/>
          </p:nvSpPr>
          <p:spPr bwMode="auto">
            <a:xfrm flipH="1">
              <a:off x="2644" y="1410"/>
              <a:ext cx="66" cy="63"/>
            </a:xfrm>
            <a:prstGeom prst="line">
              <a:avLst/>
            </a:prstGeom>
            <a:noFill/>
            <a:ln w="25400">
              <a:solidFill>
                <a:srgbClr val="A5A5A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4" name="Line 796"/>
            <p:cNvSpPr>
              <a:spLocks noChangeShapeType="1"/>
            </p:cNvSpPr>
            <p:nvPr/>
          </p:nvSpPr>
          <p:spPr bwMode="auto">
            <a:xfrm flipH="1">
              <a:off x="2659" y="1410"/>
              <a:ext cx="66" cy="63"/>
            </a:xfrm>
            <a:prstGeom prst="line">
              <a:avLst/>
            </a:prstGeom>
            <a:noFill/>
            <a:ln w="25400">
              <a:solidFill>
                <a:srgbClr val="ADADA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5" name="Line 797"/>
            <p:cNvSpPr>
              <a:spLocks noChangeShapeType="1"/>
            </p:cNvSpPr>
            <p:nvPr/>
          </p:nvSpPr>
          <p:spPr bwMode="auto">
            <a:xfrm flipH="1">
              <a:off x="2667" y="1410"/>
              <a:ext cx="66" cy="63"/>
            </a:xfrm>
            <a:prstGeom prst="line">
              <a:avLst/>
            </a:prstGeom>
            <a:noFill/>
            <a:ln w="25400">
              <a:solidFill>
                <a:srgbClr val="B5B5B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6" name="Line 798"/>
            <p:cNvSpPr>
              <a:spLocks noChangeShapeType="1"/>
            </p:cNvSpPr>
            <p:nvPr/>
          </p:nvSpPr>
          <p:spPr bwMode="auto">
            <a:xfrm flipH="1">
              <a:off x="2675" y="1410"/>
              <a:ext cx="66" cy="63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7" name="Line 799"/>
            <p:cNvSpPr>
              <a:spLocks noChangeShapeType="1"/>
            </p:cNvSpPr>
            <p:nvPr/>
          </p:nvSpPr>
          <p:spPr bwMode="auto">
            <a:xfrm flipH="1">
              <a:off x="2689" y="1417"/>
              <a:ext cx="59" cy="56"/>
            </a:xfrm>
            <a:prstGeom prst="line">
              <a:avLst/>
            </a:prstGeom>
            <a:noFill/>
            <a:ln w="25400">
              <a:solidFill>
                <a:srgbClr val="C6C6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8" name="Line 800"/>
            <p:cNvSpPr>
              <a:spLocks noChangeShapeType="1"/>
            </p:cNvSpPr>
            <p:nvPr/>
          </p:nvSpPr>
          <p:spPr bwMode="auto">
            <a:xfrm flipH="1">
              <a:off x="2696" y="1424"/>
              <a:ext cx="52" cy="49"/>
            </a:xfrm>
            <a:prstGeom prst="line">
              <a:avLst/>
            </a:prstGeom>
            <a:noFill/>
            <a:ln w="25400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89" name="Line 801"/>
            <p:cNvSpPr>
              <a:spLocks noChangeShapeType="1"/>
            </p:cNvSpPr>
            <p:nvPr/>
          </p:nvSpPr>
          <p:spPr bwMode="auto">
            <a:xfrm flipH="1">
              <a:off x="2704" y="1431"/>
              <a:ext cx="44" cy="42"/>
            </a:xfrm>
            <a:prstGeom prst="line">
              <a:avLst/>
            </a:prstGeom>
            <a:noFill/>
            <a:ln w="25400">
              <a:solidFill>
                <a:srgbClr val="D6D6D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0" name="Line 802"/>
            <p:cNvSpPr>
              <a:spLocks noChangeShapeType="1"/>
            </p:cNvSpPr>
            <p:nvPr/>
          </p:nvSpPr>
          <p:spPr bwMode="auto">
            <a:xfrm flipH="1">
              <a:off x="2719" y="1445"/>
              <a:ext cx="29" cy="28"/>
            </a:xfrm>
            <a:prstGeom prst="line">
              <a:avLst/>
            </a:prstGeom>
            <a:noFill/>
            <a:ln w="25400">
              <a:solidFill>
                <a:srgbClr val="DEDED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1" name="Line 803"/>
            <p:cNvSpPr>
              <a:spLocks noChangeShapeType="1"/>
            </p:cNvSpPr>
            <p:nvPr/>
          </p:nvSpPr>
          <p:spPr bwMode="auto">
            <a:xfrm flipH="1">
              <a:off x="2735" y="1460"/>
              <a:ext cx="13" cy="13"/>
            </a:xfrm>
            <a:prstGeom prst="line">
              <a:avLst/>
            </a:prstGeom>
            <a:noFill/>
            <a:ln w="25400">
              <a:solidFill>
                <a:srgbClr val="E7E7E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2" name="Line 804"/>
            <p:cNvSpPr>
              <a:spLocks noChangeShapeType="1"/>
            </p:cNvSpPr>
            <p:nvPr/>
          </p:nvSpPr>
          <p:spPr bwMode="auto">
            <a:xfrm flipH="1">
              <a:off x="2735" y="1460"/>
              <a:ext cx="13" cy="13"/>
            </a:xfrm>
            <a:prstGeom prst="line">
              <a:avLst/>
            </a:prstGeom>
            <a:noFill/>
            <a:ln w="25400">
              <a:solidFill>
                <a:srgbClr val="EFEFE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3" name="Freeform 805"/>
            <p:cNvSpPr>
              <a:spLocks/>
            </p:cNvSpPr>
            <p:nvPr/>
          </p:nvSpPr>
          <p:spPr bwMode="auto">
            <a:xfrm>
              <a:off x="2529" y="1410"/>
              <a:ext cx="219" cy="63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03" y="0"/>
                </a:cxn>
                <a:cxn ang="0">
                  <a:pos x="63" y="14"/>
                </a:cxn>
                <a:cxn ang="0">
                  <a:pos x="47" y="14"/>
                </a:cxn>
                <a:cxn ang="0">
                  <a:pos x="31" y="21"/>
                </a:cxn>
                <a:cxn ang="0">
                  <a:pos x="0" y="49"/>
                </a:cxn>
                <a:cxn ang="0">
                  <a:pos x="0" y="63"/>
                </a:cxn>
                <a:cxn ang="0">
                  <a:pos x="16" y="63"/>
                </a:cxn>
                <a:cxn ang="0">
                  <a:pos x="39" y="63"/>
                </a:cxn>
                <a:cxn ang="0">
                  <a:pos x="55" y="56"/>
                </a:cxn>
                <a:cxn ang="0">
                  <a:pos x="219" y="0"/>
                </a:cxn>
              </a:cxnLst>
              <a:rect l="0" t="0" r="r" b="b"/>
              <a:pathLst>
                <a:path w="219" h="63">
                  <a:moveTo>
                    <a:pt x="219" y="0"/>
                  </a:moveTo>
                  <a:lnTo>
                    <a:pt x="203" y="0"/>
                  </a:lnTo>
                  <a:lnTo>
                    <a:pt x="63" y="14"/>
                  </a:lnTo>
                  <a:lnTo>
                    <a:pt x="47" y="14"/>
                  </a:lnTo>
                  <a:lnTo>
                    <a:pt x="31" y="21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16" y="63"/>
                  </a:lnTo>
                  <a:lnTo>
                    <a:pt x="39" y="63"/>
                  </a:lnTo>
                  <a:lnTo>
                    <a:pt x="55" y="56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4" name="Line 806"/>
            <p:cNvSpPr>
              <a:spLocks noChangeShapeType="1"/>
            </p:cNvSpPr>
            <p:nvPr/>
          </p:nvSpPr>
          <p:spPr bwMode="auto">
            <a:xfrm flipH="1">
              <a:off x="2787" y="1353"/>
              <a:ext cx="12" cy="11"/>
            </a:xfrm>
            <a:prstGeom prst="line">
              <a:avLst/>
            </a:prstGeom>
            <a:noFill/>
            <a:ln w="25400">
              <a:solidFill>
                <a:srgbClr val="50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5" name="Line 807"/>
            <p:cNvSpPr>
              <a:spLocks noChangeShapeType="1"/>
            </p:cNvSpPr>
            <p:nvPr/>
          </p:nvSpPr>
          <p:spPr bwMode="auto">
            <a:xfrm flipH="1">
              <a:off x="2787" y="1353"/>
              <a:ext cx="20" cy="19"/>
            </a:xfrm>
            <a:prstGeom prst="line">
              <a:avLst/>
            </a:prstGeom>
            <a:noFill/>
            <a:ln w="25400">
              <a:solidFill>
                <a:srgbClr val="5E5E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6" name="Line 808"/>
            <p:cNvSpPr>
              <a:spLocks noChangeShapeType="1"/>
            </p:cNvSpPr>
            <p:nvPr/>
          </p:nvSpPr>
          <p:spPr bwMode="auto">
            <a:xfrm flipH="1">
              <a:off x="2787" y="1353"/>
              <a:ext cx="36" cy="34"/>
            </a:xfrm>
            <a:prstGeom prst="line">
              <a:avLst/>
            </a:prstGeom>
            <a:noFill/>
            <a:ln w="25400">
              <a:solidFill>
                <a:srgbClr val="6B6B6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7" name="Line 809"/>
            <p:cNvSpPr>
              <a:spLocks noChangeShapeType="1"/>
            </p:cNvSpPr>
            <p:nvPr/>
          </p:nvSpPr>
          <p:spPr bwMode="auto">
            <a:xfrm flipH="1">
              <a:off x="2787" y="1353"/>
              <a:ext cx="43" cy="41"/>
            </a:xfrm>
            <a:prstGeom prst="line">
              <a:avLst/>
            </a:prstGeom>
            <a:noFill/>
            <a:ln w="25400">
              <a:solidFill>
                <a:srgbClr val="79797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8" name="Line 810"/>
            <p:cNvSpPr>
              <a:spLocks noChangeShapeType="1"/>
            </p:cNvSpPr>
            <p:nvPr/>
          </p:nvSpPr>
          <p:spPr bwMode="auto">
            <a:xfrm flipH="1">
              <a:off x="2793" y="1353"/>
              <a:ext cx="44" cy="43"/>
            </a:xfrm>
            <a:prstGeom prst="line">
              <a:avLst/>
            </a:prstGeom>
            <a:noFill/>
            <a:ln w="25400">
              <a:solidFill>
                <a:srgbClr val="86868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99" name="Line 811"/>
            <p:cNvSpPr>
              <a:spLocks noChangeShapeType="1"/>
            </p:cNvSpPr>
            <p:nvPr/>
          </p:nvSpPr>
          <p:spPr bwMode="auto">
            <a:xfrm flipH="1">
              <a:off x="2808" y="1353"/>
              <a:ext cx="44" cy="43"/>
            </a:xfrm>
            <a:prstGeom prst="line">
              <a:avLst/>
            </a:prstGeom>
            <a:noFill/>
            <a:ln w="25400">
              <a:solidFill>
                <a:srgbClr val="94949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0" name="Line 812"/>
            <p:cNvSpPr>
              <a:spLocks noChangeShapeType="1"/>
            </p:cNvSpPr>
            <p:nvPr/>
          </p:nvSpPr>
          <p:spPr bwMode="auto">
            <a:xfrm flipH="1">
              <a:off x="2823" y="1353"/>
              <a:ext cx="44" cy="43"/>
            </a:xfrm>
            <a:prstGeom prst="line">
              <a:avLst/>
            </a:prstGeom>
            <a:noFill/>
            <a:ln w="25400">
              <a:solidFill>
                <a:srgbClr val="A1A1A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1" name="Line 813"/>
            <p:cNvSpPr>
              <a:spLocks noChangeShapeType="1"/>
            </p:cNvSpPr>
            <p:nvPr/>
          </p:nvSpPr>
          <p:spPr bwMode="auto">
            <a:xfrm flipH="1">
              <a:off x="2830" y="1354"/>
              <a:ext cx="43" cy="42"/>
            </a:xfrm>
            <a:prstGeom prst="line">
              <a:avLst/>
            </a:prstGeom>
            <a:noFill/>
            <a:ln w="25400">
              <a:solidFill>
                <a:srgbClr val="AFAFA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2" name="Line 814"/>
            <p:cNvSpPr>
              <a:spLocks noChangeShapeType="1"/>
            </p:cNvSpPr>
            <p:nvPr/>
          </p:nvSpPr>
          <p:spPr bwMode="auto">
            <a:xfrm flipH="1">
              <a:off x="2837" y="1361"/>
              <a:ext cx="36" cy="35"/>
            </a:xfrm>
            <a:prstGeom prst="line">
              <a:avLst/>
            </a:prstGeom>
            <a:noFill/>
            <a:ln w="25400">
              <a:solidFill>
                <a:srgbClr val="BCBCB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3" name="Line 815"/>
            <p:cNvSpPr>
              <a:spLocks noChangeShapeType="1"/>
            </p:cNvSpPr>
            <p:nvPr/>
          </p:nvSpPr>
          <p:spPr bwMode="auto">
            <a:xfrm flipH="1">
              <a:off x="2853" y="1376"/>
              <a:ext cx="20" cy="20"/>
            </a:xfrm>
            <a:prstGeom prst="line">
              <a:avLst/>
            </a:prstGeom>
            <a:noFill/>
            <a:ln w="25400">
              <a:solidFill>
                <a:srgbClr val="CACA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4" name="Line 816"/>
            <p:cNvSpPr>
              <a:spLocks noChangeShapeType="1"/>
            </p:cNvSpPr>
            <p:nvPr/>
          </p:nvSpPr>
          <p:spPr bwMode="auto">
            <a:xfrm flipH="1">
              <a:off x="2868" y="1391"/>
              <a:ext cx="5" cy="5"/>
            </a:xfrm>
            <a:prstGeom prst="line">
              <a:avLst/>
            </a:prstGeom>
            <a:noFill/>
            <a:ln w="25400">
              <a:solidFill>
                <a:srgbClr val="D7D7D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5" name="Line 817"/>
            <p:cNvSpPr>
              <a:spLocks noChangeShapeType="1"/>
            </p:cNvSpPr>
            <p:nvPr/>
          </p:nvSpPr>
          <p:spPr bwMode="auto">
            <a:xfrm flipH="1">
              <a:off x="2868" y="1391"/>
              <a:ext cx="5" cy="5"/>
            </a:xfrm>
            <a:prstGeom prst="line">
              <a:avLst/>
            </a:prstGeom>
            <a:noFill/>
            <a:ln w="25400">
              <a:solidFill>
                <a:srgbClr val="E5E5E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6" name="Freeform 818"/>
            <p:cNvSpPr>
              <a:spLocks/>
            </p:cNvSpPr>
            <p:nvPr/>
          </p:nvSpPr>
          <p:spPr bwMode="auto">
            <a:xfrm>
              <a:off x="2779" y="1353"/>
              <a:ext cx="101" cy="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9"/>
                </a:cxn>
                <a:cxn ang="0">
                  <a:pos x="23" y="43"/>
                </a:cxn>
                <a:cxn ang="0">
                  <a:pos x="101" y="21"/>
                </a:cxn>
                <a:cxn ang="0">
                  <a:pos x="70" y="0"/>
                </a:cxn>
              </a:cxnLst>
              <a:rect l="0" t="0" r="r" b="b"/>
              <a:pathLst>
                <a:path w="101" h="43">
                  <a:moveTo>
                    <a:pt x="70" y="0"/>
                  </a:moveTo>
                  <a:lnTo>
                    <a:pt x="0" y="29"/>
                  </a:lnTo>
                  <a:lnTo>
                    <a:pt x="23" y="43"/>
                  </a:lnTo>
                  <a:lnTo>
                    <a:pt x="101" y="21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07" name="Rectangle 819"/>
            <p:cNvSpPr>
              <a:spLocks noChangeArrowheads="1"/>
            </p:cNvSpPr>
            <p:nvPr/>
          </p:nvSpPr>
          <p:spPr bwMode="auto">
            <a:xfrm>
              <a:off x="1545" y="1065"/>
              <a:ext cx="86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" charset="0"/>
                </a:rPr>
                <a:t>Andromeda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  <p:sp>
          <p:nvSpPr>
            <p:cNvPr id="824" name="Rectangle 286"/>
            <p:cNvSpPr>
              <a:spLocks noChangeArrowheads="1"/>
            </p:cNvSpPr>
            <p:nvPr/>
          </p:nvSpPr>
          <p:spPr bwMode="auto">
            <a:xfrm>
              <a:off x="581" y="3892"/>
              <a:ext cx="31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latin typeface="Arial" charset="0"/>
                </a:rPr>
                <a:t>(ns)</a:t>
              </a:r>
              <a:endParaRPr lang="en-US" sz="1800" b="1">
                <a:solidFill>
                  <a:schemeClr val="tx1"/>
                </a:solidFill>
                <a:latin typeface="Century Gothic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224" y="127000"/>
            <a:ext cx="1364776" cy="2286000"/>
          </a:xfrm>
          <a:prstGeom prst="rect">
            <a:avLst/>
          </a:prstGeom>
        </p:spPr>
      </p:pic>
      <p:sp>
        <p:nvSpPr>
          <p:cNvPr id="823" name="Rectangle 23"/>
          <p:cNvSpPr>
            <a:spLocks noChangeArrowheads="1"/>
          </p:cNvSpPr>
          <p:nvPr/>
        </p:nvSpPr>
        <p:spPr bwMode="auto">
          <a:xfrm>
            <a:off x="7451295" y="2436626"/>
            <a:ext cx="164055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Jim Gray</a:t>
            </a: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Turing Award</a:t>
            </a:r>
          </a:p>
          <a:p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B.S</a:t>
            </a: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. Cal </a:t>
            </a: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1966</a:t>
            </a:r>
          </a:p>
          <a:p>
            <a:r>
              <a:rPr lang="en-US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Ph.D. Cal 1969</a:t>
            </a: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!</a:t>
            </a:r>
            <a:endParaRPr lang="en-US" sz="1800" b="1" dirty="0">
              <a:solidFill>
                <a:srgbClr val="FF0000"/>
              </a:solidFill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3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35" y="1223578"/>
            <a:ext cx="8808502" cy="52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80" y="1286934"/>
            <a:ext cx="8445187" cy="50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866" y="1286932"/>
            <a:ext cx="40556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#5: Performance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Measurement and Improvement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1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Allows direct comparisons of architectures and quantification of improvements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Most common measures are </a:t>
            </a:r>
            <a:r>
              <a:rPr lang="en-US" sz="3200" i="1" dirty="0" smtClean="0"/>
              <a:t>time to finish</a:t>
            </a:r>
            <a:r>
              <a:rPr lang="en-US" sz="3200" dirty="0" smtClean="0"/>
              <a:t> (latency) and </a:t>
            </a:r>
            <a:r>
              <a:rPr lang="en-US" sz="3200" i="1" dirty="0" smtClean="0"/>
              <a:t>rate of execution</a:t>
            </a:r>
            <a:r>
              <a:rPr lang="en-US" sz="3200" dirty="0" smtClean="0"/>
              <a:t> (throughput)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Latency includes both </a:t>
            </a:r>
            <a:r>
              <a:rPr lang="en-US" i="1" dirty="0" smtClean="0"/>
              <a:t>setup</a:t>
            </a:r>
            <a:r>
              <a:rPr lang="en-US" dirty="0" smtClean="0"/>
              <a:t> and </a:t>
            </a:r>
            <a:r>
              <a:rPr lang="en-US" i="1" dirty="0" smtClean="0"/>
              <a:t>execution</a:t>
            </a:r>
            <a:r>
              <a:rPr lang="en-US" dirty="0" smtClean="0"/>
              <a:t> time</a:t>
            </a:r>
            <a:endParaRPr lang="en-US" i="1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Match </a:t>
            </a:r>
            <a:r>
              <a:rPr lang="en-US" dirty="0">
                <a:solidFill>
                  <a:srgbClr val="FF0000"/>
                </a:solidFill>
              </a:rPr>
              <a:t>application </a:t>
            </a:r>
            <a:r>
              <a:rPr lang="en-US" dirty="0" smtClean="0">
                <a:solidFill>
                  <a:srgbClr val="FF0000"/>
                </a:solidFill>
              </a:rPr>
              <a:t>and hardware </a:t>
            </a:r>
            <a:r>
              <a:rPr lang="en-US" dirty="0"/>
              <a:t>to exploit: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Locality, parallelism, special </a:t>
            </a:r>
            <a:r>
              <a:rPr lang="en-US" dirty="0"/>
              <a:t>hardware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#6: Dependability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via Redundancy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698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682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682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683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495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#6: Dependability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via Redundancy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storage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r>
              <a:rPr lang="en-US" dirty="0"/>
              <a:t>Increasing transistor density reduces the cost of </a:t>
            </a:r>
            <a:r>
              <a:rPr lang="en-US" dirty="0" smtClean="0"/>
              <a:t>redundancy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Introducing Your Instructor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I’m not a professor – call me Justin</a:t>
            </a:r>
          </a:p>
          <a:p>
            <a:r>
              <a:rPr lang="en-US" b="1" dirty="0" smtClean="0"/>
              <a:t>Upbringing:</a:t>
            </a:r>
            <a:r>
              <a:rPr lang="en-US" dirty="0" smtClean="0"/>
              <a:t> Born and raised in the Bay</a:t>
            </a:r>
          </a:p>
          <a:p>
            <a:r>
              <a:rPr lang="en-US" b="1" dirty="0" smtClean="0"/>
              <a:t>Education:</a:t>
            </a:r>
            <a:r>
              <a:rPr lang="en-US" dirty="0" smtClean="0"/>
              <a:t> I bleed Blue and Gold (Go Bears!)</a:t>
            </a:r>
          </a:p>
          <a:p>
            <a:pPr lvl="1"/>
            <a:r>
              <a:rPr lang="en-US" dirty="0" smtClean="0"/>
              <a:t>B.S. ME, B.S. EECS, M.S. EECS</a:t>
            </a:r>
          </a:p>
          <a:p>
            <a:pPr lvl="1"/>
            <a:r>
              <a:rPr lang="en-US" dirty="0" smtClean="0"/>
              <a:t>Ph.D. EECS (expected 2014)</a:t>
            </a:r>
          </a:p>
          <a:p>
            <a:r>
              <a:rPr lang="en-US" b="1" dirty="0"/>
              <a:t>Research:</a:t>
            </a:r>
            <a:r>
              <a:rPr lang="en-US" dirty="0"/>
              <a:t> Synthetic </a:t>
            </a:r>
            <a:r>
              <a:rPr lang="en-US" dirty="0" smtClean="0"/>
              <a:t>Biology</a:t>
            </a:r>
          </a:p>
          <a:p>
            <a:r>
              <a:rPr lang="en-US" b="1" dirty="0" smtClean="0"/>
              <a:t>Teaching:</a:t>
            </a:r>
            <a:r>
              <a:rPr lang="en-US" dirty="0" smtClean="0"/>
              <a:t> EE128, EE40, CS61C (</a:t>
            </a:r>
            <a:r>
              <a:rPr lang="en-US" sz="2600" dirty="0" smtClean="0"/>
              <a:t>Su11, Su12, Sp13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Interests: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35" y="5257802"/>
            <a:ext cx="125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8" name="Picture 6" descr="http://badminton.berkeley.edu/images/Cal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51" y="5257801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2" name="Picture 10" descr="http://geekdo-images.com/images/subdomains/subdomain_all_board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47" y="5257802"/>
            <a:ext cx="8127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62" y="5257802"/>
            <a:ext cx="13258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50" y="5257801"/>
            <a:ext cx="9459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6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Overview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Six Great Ideas in Computer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Number Representation</a:t>
            </a:r>
          </a:p>
          <a:p>
            <a:pPr lvl="1"/>
            <a:r>
              <a:rPr lang="en-US" dirty="0"/>
              <a:t>Number Bases</a:t>
            </a:r>
          </a:p>
          <a:p>
            <a:pPr lvl="1"/>
            <a:r>
              <a:rPr lang="en-US" dirty="0"/>
              <a:t>Overflow</a:t>
            </a:r>
          </a:p>
          <a:p>
            <a:pPr lvl="1"/>
            <a:r>
              <a:rPr lang="en-US" dirty="0"/>
              <a:t>Signed Representations</a:t>
            </a:r>
          </a:p>
          <a:p>
            <a:pPr lvl="1"/>
            <a:r>
              <a:rPr lang="en-US" dirty="0"/>
              <a:t>Sign Extension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55376" y="3291840"/>
            <a:ext cx="740664" cy="2911671"/>
            <a:chOff x="8255376" y="2758212"/>
            <a:chExt cx="740664" cy="2911671"/>
          </a:xfrm>
        </p:grpSpPr>
        <p:pic>
          <p:nvPicPr>
            <p:cNvPr id="177155" name="Picture 3" descr="C:\Users\JHsia\Desktop\K&amp;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950" y="3763820"/>
              <a:ext cx="699516" cy="8808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156" name="Picture 4" descr="C:\Users\JHsia\Desktop\P&amp;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662" y="2758212"/>
              <a:ext cx="736092" cy="8808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154" name="Picture 2" descr="C:\Users\JHsia\Desktop\WS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376" y="4789032"/>
              <a:ext cx="740664" cy="8808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Course Information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401620"/>
            <a:ext cx="8229600" cy="5456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This information can also be found on the course syllabus</a:t>
            </a:r>
          </a:p>
          <a:p>
            <a:r>
              <a:rPr lang="en-US" sz="2400" b="1" dirty="0" smtClean="0"/>
              <a:t>Website: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5"/>
              </a:rPr>
              <a:t>http://inst.eecs.berkeley.edu/~cs61c/su1</a:t>
            </a:r>
            <a:r>
              <a:rPr lang="en-US" sz="2400" dirty="0">
                <a:hlinkClick r:id="rId5"/>
              </a:rPr>
              <a:t>3</a:t>
            </a:r>
            <a:endParaRPr lang="en-US" sz="2400" dirty="0" smtClean="0"/>
          </a:p>
          <a:p>
            <a:r>
              <a:rPr lang="en-US" sz="2400" b="1" dirty="0" smtClean="0"/>
              <a:t>Instructor:</a:t>
            </a:r>
            <a:r>
              <a:rPr lang="en-US" sz="2400" dirty="0" smtClean="0"/>
              <a:t>  		    Justin Hsia</a:t>
            </a:r>
          </a:p>
          <a:p>
            <a:r>
              <a:rPr lang="en-US" sz="2400" b="1" dirty="0" smtClean="0"/>
              <a:t>Teaching Assistants: </a:t>
            </a:r>
            <a:r>
              <a:rPr lang="en-US" sz="2400" dirty="0" smtClean="0"/>
              <a:t> Albert Magyar,  Jeffrey Dong,  Justin Fu, 	Kevin </a:t>
            </a:r>
            <a:r>
              <a:rPr lang="en-US" sz="2400" dirty="0" err="1" smtClean="0"/>
              <a:t>Yeun</a:t>
            </a:r>
            <a:r>
              <a:rPr lang="en-US" sz="2400" dirty="0" smtClean="0"/>
              <a:t>,  </a:t>
            </a:r>
            <a:r>
              <a:rPr lang="en-US" sz="2400" dirty="0" err="1" smtClean="0"/>
              <a:t>Sagar</a:t>
            </a:r>
            <a:r>
              <a:rPr lang="en-US" sz="2400" dirty="0" smtClean="0"/>
              <a:t> </a:t>
            </a:r>
            <a:r>
              <a:rPr lang="en-US" sz="2400" dirty="0" err="1" smtClean="0"/>
              <a:t>Karandikar</a:t>
            </a:r>
            <a:r>
              <a:rPr lang="en-US" sz="2400" dirty="0" smtClean="0"/>
              <a:t>,  Shaun Benjamin</a:t>
            </a:r>
          </a:p>
          <a:p>
            <a:r>
              <a:rPr lang="en-US" sz="2400" b="1" dirty="0" smtClean="0"/>
              <a:t>Textbooks:</a:t>
            </a:r>
            <a:r>
              <a:rPr lang="en-US" sz="2400" dirty="0" smtClean="0"/>
              <a:t>  average 15 pages of reading/week</a:t>
            </a:r>
          </a:p>
          <a:p>
            <a:pPr lvl="1"/>
            <a:r>
              <a:rPr lang="en-US" sz="2000" dirty="0" smtClean="0"/>
              <a:t>Patterson &amp; Hennessey, </a:t>
            </a:r>
            <a:r>
              <a:rPr lang="en-US" sz="2000" i="1" dirty="0" smtClean="0"/>
              <a:t>Computer Organization and Design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Revised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(not ≤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Edition, not Asian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Edition)</a:t>
            </a:r>
          </a:p>
          <a:p>
            <a:pPr lvl="1"/>
            <a:r>
              <a:rPr lang="en-US" sz="2000" dirty="0" smtClean="0"/>
              <a:t>Kernighan &amp; Ritchie, </a:t>
            </a:r>
            <a:r>
              <a:rPr lang="en-US" sz="2000" i="1" dirty="0" smtClean="0"/>
              <a:t>The C Programming Language</a:t>
            </a:r>
            <a:r>
              <a:rPr lang="en-US" sz="2000" dirty="0" smtClean="0"/>
              <a:t>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2000" dirty="0" err="1"/>
              <a:t>Barroso</a:t>
            </a:r>
            <a:r>
              <a:rPr lang="en-US" sz="2000" dirty="0"/>
              <a:t> &amp; </a:t>
            </a:r>
            <a:r>
              <a:rPr lang="en-US" sz="2000" dirty="0" err="1"/>
              <a:t>Holzle</a:t>
            </a:r>
            <a:r>
              <a:rPr lang="en-US" sz="2000" dirty="0"/>
              <a:t>, </a:t>
            </a:r>
            <a:r>
              <a:rPr lang="en-US" sz="2000" i="1" dirty="0"/>
              <a:t>The Datacenter as a Computer</a:t>
            </a:r>
            <a:r>
              <a:rPr lang="en-US" sz="2000" dirty="0"/>
              <a:t>, 1</a:t>
            </a:r>
            <a:r>
              <a:rPr lang="en-US" sz="2000" baseline="30000" dirty="0"/>
              <a:t>st</a:t>
            </a:r>
            <a:r>
              <a:rPr lang="en-US" sz="2000" dirty="0"/>
              <a:t> Edition (free</a:t>
            </a:r>
            <a:r>
              <a:rPr lang="en-US" sz="2000" dirty="0" smtClean="0"/>
              <a:t>!)</a:t>
            </a:r>
          </a:p>
          <a:p>
            <a:r>
              <a:rPr lang="en-US" sz="2400" b="1" dirty="0" smtClean="0"/>
              <a:t>Piazza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1600" dirty="0">
                <a:hlinkClick r:id="rId6"/>
              </a:rPr>
              <a:t>http://piazza.com/class#summer2013/cs61c</a:t>
            </a:r>
            <a:r>
              <a:rPr lang="en-US" sz="2400" dirty="0"/>
              <a:t>) </a:t>
            </a:r>
            <a:r>
              <a:rPr lang="en-US" sz="2400" dirty="0" smtClean="0"/>
              <a:t>is the class forum</a:t>
            </a:r>
          </a:p>
          <a:p>
            <a:pPr lvl="1"/>
            <a:r>
              <a:rPr lang="en-US" sz="2000" dirty="0"/>
              <a:t>Every announcement, discussion, clarification happens there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Course Assignments and Grading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4927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Homework</a:t>
            </a:r>
            <a:r>
              <a:rPr lang="en-US" sz="2800" dirty="0" smtClean="0"/>
              <a:t> (15%) – 5 total, weighted by difficulty</a:t>
            </a:r>
          </a:p>
          <a:p>
            <a:r>
              <a:rPr lang="en-US" sz="2800" b="1" dirty="0" smtClean="0"/>
              <a:t>Labs</a:t>
            </a:r>
            <a:r>
              <a:rPr lang="en-US" sz="2800" dirty="0" smtClean="0"/>
              <a:t> (</a:t>
            </a:r>
            <a:r>
              <a:rPr lang="en-US" sz="2800" dirty="0"/>
              <a:t>6</a:t>
            </a:r>
            <a:r>
              <a:rPr lang="en-US" sz="2800" dirty="0" smtClean="0"/>
              <a:t>%) – 12 total, weighted equally</a:t>
            </a:r>
          </a:p>
          <a:p>
            <a:pPr lvl="1"/>
            <a:r>
              <a:rPr lang="en-US" sz="2400" dirty="0" smtClean="0"/>
              <a:t>Done in partners, good learning environment</a:t>
            </a:r>
          </a:p>
          <a:p>
            <a:r>
              <a:rPr lang="en-US" sz="2800" b="1" dirty="0" smtClean="0"/>
              <a:t>Projects</a:t>
            </a:r>
            <a:r>
              <a:rPr lang="en-US" sz="2800" dirty="0" smtClean="0"/>
              <a:t> (24%) – 3 total, weighted equally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MIPS Instruction Set Simulator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Performance Tuning of a Parallel Application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Computer Processor Pipelined Design</a:t>
            </a:r>
          </a:p>
          <a:p>
            <a:r>
              <a:rPr lang="en-US" sz="2800" b="1" dirty="0" smtClean="0"/>
              <a:t>Midterm</a:t>
            </a:r>
            <a:r>
              <a:rPr lang="en-US" sz="2800" dirty="0" smtClean="0"/>
              <a:t> (24%):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Friday, July 19 @ 9am </a:t>
            </a:r>
          </a:p>
          <a:p>
            <a:r>
              <a:rPr lang="en-US" sz="2800" b="1" dirty="0" smtClean="0"/>
              <a:t>Final</a:t>
            </a:r>
            <a:r>
              <a:rPr lang="en-US" sz="2800" dirty="0" smtClean="0"/>
              <a:t> (26%): Friday, August 16 @ 9am</a:t>
            </a:r>
          </a:p>
          <a:p>
            <a:r>
              <a:rPr lang="en-US" sz="2800" b="1" dirty="0"/>
              <a:t>Participation and Altruism</a:t>
            </a:r>
            <a:r>
              <a:rPr lang="en-US" sz="2800" dirty="0"/>
              <a:t> (5</a:t>
            </a:r>
            <a:r>
              <a:rPr lang="en-US" sz="2800" dirty="0" smtClean="0"/>
              <a:t>%)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68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33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81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9827083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288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22776" y="795867"/>
            <a:ext cx="5145024" cy="2149178"/>
            <a:chOff x="3922776" y="795867"/>
            <a:chExt cx="5145024" cy="2149178"/>
          </a:xfrm>
        </p:grpSpPr>
        <p:sp>
          <p:nvSpPr>
            <p:cNvPr id="60" name="Rectangle 59"/>
            <p:cNvSpPr/>
            <p:nvPr/>
          </p:nvSpPr>
          <p:spPr>
            <a:xfrm>
              <a:off x="3922776" y="1134533"/>
              <a:ext cx="4114800" cy="181051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84510" y="795867"/>
              <a:ext cx="1383290" cy="369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MapReduce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4407408"/>
            <a:ext cx="3263900" cy="10058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 rot="60000">
            <a:off x="3488791" y="3327645"/>
            <a:ext cx="4813554" cy="1221710"/>
            <a:chOff x="-1110988" y="1623862"/>
            <a:chExt cx="10580221" cy="1399652"/>
          </a:xfrm>
        </p:grpSpPr>
        <p:sp>
          <p:nvSpPr>
            <p:cNvPr id="64" name="Rectangle 63"/>
            <p:cNvSpPr/>
            <p:nvPr/>
          </p:nvSpPr>
          <p:spPr>
            <a:xfrm rot="21480000" flipV="1">
              <a:off x="4993239" y="1623862"/>
              <a:ext cx="4475994" cy="1399652"/>
            </a:xfrm>
            <a:prstGeom prst="parallelogram">
              <a:avLst>
                <a:gd name="adj" fmla="val 42173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110988" y="2100880"/>
              <a:ext cx="3651053" cy="740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Project 1: MIPS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Emulator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31229" y="5715000"/>
            <a:ext cx="2621331" cy="1107232"/>
            <a:chOff x="6431229" y="5715000"/>
            <a:chExt cx="2621331" cy="1107232"/>
          </a:xfrm>
        </p:grpSpPr>
        <p:sp>
          <p:nvSpPr>
            <p:cNvPr id="70" name="TextBox 69"/>
            <p:cNvSpPr txBox="1"/>
            <p:nvPr/>
          </p:nvSpPr>
          <p:spPr>
            <a:xfrm>
              <a:off x="6431229" y="6175901"/>
              <a:ext cx="1278415" cy="646331"/>
            </a:xfrm>
            <a:prstGeom prst="rect">
              <a:avLst/>
            </a:prstGeom>
            <a:noFill/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Project 3: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CPU Design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80960" y="5715000"/>
              <a:ext cx="1371600" cy="100584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0" y="5461000"/>
            <a:ext cx="3263900" cy="87630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0" y="3438143"/>
            <a:ext cx="3263900" cy="10058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0" y="2423160"/>
            <a:ext cx="3263900" cy="10058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73335" y="3291840"/>
            <a:ext cx="4280681" cy="2423160"/>
            <a:chOff x="4873335" y="3291840"/>
            <a:chExt cx="4280681" cy="2423160"/>
          </a:xfrm>
        </p:grpSpPr>
        <p:sp>
          <p:nvSpPr>
            <p:cNvPr id="75" name="Rectangle 74"/>
            <p:cNvSpPr/>
            <p:nvPr/>
          </p:nvSpPr>
          <p:spPr>
            <a:xfrm>
              <a:off x="4873335" y="3291840"/>
              <a:ext cx="3925879" cy="2423160"/>
            </a:xfrm>
            <a:prstGeom prst="parallelogram">
              <a:avLst>
                <a:gd name="adj" fmla="val 55225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3015" y="4588724"/>
              <a:ext cx="1461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    Project 2: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 Matrix Multiply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charset="0"/>
                <a:cs typeface="Calibri"/>
              </a:rPr>
              <a:t>Participation and 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857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Participation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Asking great questions in discussion and lecture and making it more interactive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Attending office hours, completing all assignments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Peer instruction voting (more on this next)</a:t>
            </a:r>
          </a:p>
          <a:p>
            <a:pPr marL="285750" indent="-28575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Altruism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Helping others in lab, discussion, and on Piazza</a:t>
            </a:r>
          </a:p>
          <a:p>
            <a:pPr marL="285750" indent="-285750">
              <a:lnSpc>
                <a:spcPct val="80000"/>
              </a:lnSpc>
            </a:pPr>
            <a:endParaRPr lang="en-US" sz="2400" dirty="0" smtClean="0">
              <a:ea typeface="ＭＳ Ｐゴシック" charset="0"/>
              <a:cs typeface="Calibri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This is a subjective score (internal)</a:t>
            </a:r>
          </a:p>
          <a:p>
            <a:pPr marL="685800" lvl="1">
              <a:lnSpc>
                <a:spcPct val="80000"/>
              </a:lnSpc>
            </a:pPr>
            <a:r>
              <a:rPr lang="en-US" i="1" dirty="0" smtClean="0">
                <a:ea typeface="ＭＳ Ｐゴシック" charset="0"/>
                <a:cs typeface="Calibri"/>
              </a:rPr>
              <a:t>Reward</a:t>
            </a:r>
            <a:r>
              <a:rPr lang="en-US" dirty="0" smtClean="0">
                <a:ea typeface="ＭＳ Ｐゴシック" charset="0"/>
                <a:cs typeface="Calibri"/>
              </a:rPr>
              <a:t> for helping, not a </a:t>
            </a:r>
            <a:r>
              <a:rPr lang="en-US" i="1" dirty="0" smtClean="0">
                <a:ea typeface="ＭＳ Ｐゴシック" charset="0"/>
                <a:cs typeface="Calibri"/>
              </a:rPr>
              <a:t>penalty</a:t>
            </a:r>
            <a:r>
              <a:rPr lang="en-US" dirty="0" smtClean="0">
                <a:ea typeface="ＭＳ Ｐゴシック" charset="0"/>
                <a:cs typeface="Calibri"/>
              </a:rPr>
              <a:t> for not helping</a:t>
            </a:r>
          </a:p>
          <a:p>
            <a:pPr marL="685800"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The point is to encourage class-wide learning!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Peer Instruction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08100"/>
            <a:ext cx="8229600" cy="4999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 real-time learning in lecture, test understanding of concepts vs. details</a:t>
            </a:r>
            <a:br>
              <a:rPr lang="en-US" sz="2800" dirty="0" smtClean="0"/>
            </a:br>
            <a:r>
              <a:rPr lang="en-US" sz="1800" dirty="0" smtClean="0">
                <a:latin typeface="Courier New" pitchFamily="1" charset="0"/>
              </a:rPr>
              <a:t>mazur-www.harvard.edu/education/pi.phtml</a:t>
            </a:r>
            <a:endParaRPr lang="en-US" sz="2800" dirty="0" smtClean="0"/>
          </a:p>
          <a:p>
            <a:r>
              <a:rPr lang="en-US" sz="2800" dirty="0" smtClean="0"/>
              <a:t>Multiple choice question at end of a “segment”</a:t>
            </a:r>
          </a:p>
          <a:p>
            <a:pPr lvl="1"/>
            <a:r>
              <a:rPr lang="en-US" sz="2400" dirty="0" smtClean="0"/>
              <a:t>1 minute to decide yourself</a:t>
            </a:r>
          </a:p>
          <a:p>
            <a:pPr lvl="1"/>
            <a:r>
              <a:rPr lang="en-US" sz="2400" dirty="0" smtClean="0"/>
              <a:t>2 minutes in pairs</a:t>
            </a:r>
            <a:r>
              <a:rPr lang="en-US" sz="2400" dirty="0"/>
              <a:t> </a:t>
            </a:r>
            <a:r>
              <a:rPr lang="en-US" sz="2400" dirty="0" smtClean="0"/>
              <a:t>to reach consensus</a:t>
            </a:r>
          </a:p>
          <a:p>
            <a:pPr lvl="1"/>
            <a:r>
              <a:rPr lang="en-US" sz="2400" dirty="0" smtClean="0"/>
              <a:t>Learn by teaching!</a:t>
            </a:r>
          </a:p>
          <a:p>
            <a:r>
              <a:rPr lang="en-US" dirty="0" smtClean="0"/>
              <a:t>Vote using </a:t>
            </a:r>
            <a:r>
              <a:rPr lang="en-US" dirty="0" err="1" smtClean="0"/>
              <a:t>i</a:t>
            </a:r>
            <a:r>
              <a:rPr lang="en-US" dirty="0" smtClean="0"/>
              <a:t>&gt;clicker remote</a:t>
            </a:r>
          </a:p>
          <a:p>
            <a:pPr lvl="1"/>
            <a:r>
              <a:rPr lang="en-US" sz="2400" dirty="0" smtClean="0"/>
              <a:t>Can buy from bookstore or online</a:t>
            </a:r>
          </a:p>
          <a:p>
            <a:pPr lvl="1"/>
            <a:r>
              <a:rPr lang="en-US" sz="2400" dirty="0" smtClean="0"/>
              <a:t>Will start using tomorrow</a:t>
            </a:r>
          </a:p>
          <a:p>
            <a:pPr lvl="1"/>
            <a:r>
              <a:rPr lang="en-US" sz="2400" dirty="0" smtClean="0"/>
              <a:t>Counts towards P&amp;A grade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491" y="1417784"/>
            <a:ext cx="1371600" cy="102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5364" y="3090719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755574"/>
            <a:ext cx="336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1920240"/>
            <a:ext cx="7162800" cy="954107"/>
            <a:chOff x="914614" y="1743728"/>
            <a:chExt cx="7162586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To offer a dependable system, you must use components that almost never fail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14614" y="1767107"/>
              <a:ext cx="562958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/>
                <a:t>(A)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834640"/>
            <a:ext cx="7162800" cy="954107"/>
            <a:chOff x="914400" y="3240088"/>
            <a:chExt cx="7162800" cy="954107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371600" y="3240088"/>
              <a:ext cx="6705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408000"/>
                  </a:solidFill>
                </a:rPr>
                <a:t>Memory hierarchy goal is to look as fast as most expensive memory, as big as cheapest</a:t>
              </a:r>
              <a:endParaRPr lang="en-US" sz="2800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14400" y="3271261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3749040"/>
            <a:ext cx="7162800" cy="1384995"/>
            <a:chOff x="914400" y="4154488"/>
            <a:chExt cx="7162800" cy="1384995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371600" y="4154488"/>
              <a:ext cx="67056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66A0"/>
                  </a:solidFill>
                </a:rPr>
                <a:t>Moore’s Law means computers will continue to get put twice as many transistors/chip every ≈2 years without fail</a:t>
              </a:r>
              <a:endParaRPr lang="en-US" sz="2800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14400" y="4185661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(C)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5678" y="5120640"/>
            <a:ext cx="7161522" cy="1384995"/>
            <a:chOff x="915678" y="5068888"/>
            <a:chExt cx="7161522" cy="1384995"/>
          </a:xfrm>
        </p:grpSpPr>
        <p:sp>
          <p:nvSpPr>
            <p:cNvPr id="53252" name="TextBox 5"/>
            <p:cNvSpPr txBox="1">
              <a:spLocks noChangeArrowheads="1"/>
            </p:cNvSpPr>
            <p:nvPr/>
          </p:nvSpPr>
          <p:spPr bwMode="auto">
            <a:xfrm>
              <a:off x="1371600" y="5068888"/>
              <a:ext cx="67056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The levels of interpretation/representation mean that we can represent anything as 0’s and 1’s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Symbol" pitchFamily="1" charset="2"/>
              </a:endParaRPr>
            </a:p>
          </p:txBody>
        </p:sp>
        <p:sp>
          <p:nvSpPr>
            <p:cNvPr id="53256" name="Rectangle 9"/>
            <p:cNvSpPr>
              <a:spLocks noChangeArrowheads="1"/>
            </p:cNvSpPr>
            <p:nvPr/>
          </p:nvSpPr>
          <p:spPr bwMode="auto">
            <a:xfrm>
              <a:off x="915678" y="5089670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(D)</a:t>
              </a:r>
            </a:p>
          </p:txBody>
        </p:sp>
      </p:grp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Which statement is</a:t>
            </a:r>
            <a:r>
              <a:rPr lang="en-US" sz="2800" dirty="0" smtClean="0">
                <a:solidFill>
                  <a:srgbClr val="000000"/>
                </a:solidFill>
              </a:rPr>
              <a:t> FALSE about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Great Ideas in Computer Architecture?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Late Policy – Slip Days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413933"/>
            <a:ext cx="8229600" cy="4936067"/>
          </a:xfrm>
        </p:spPr>
        <p:txBody>
          <a:bodyPr>
            <a:normAutofit/>
          </a:bodyPr>
          <a:lstStyle/>
          <a:p>
            <a:r>
              <a:rPr lang="en-US" dirty="0" smtClean="0"/>
              <a:t>Assignments due at 11:59:59pm </a:t>
            </a:r>
            <a:r>
              <a:rPr lang="en-US" sz="2800" dirty="0" smtClean="0"/>
              <a:t>(time-stamped)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You have </a:t>
            </a:r>
            <a:r>
              <a:rPr lang="en-US" dirty="0" smtClean="0">
                <a:solidFill>
                  <a:srgbClr val="FF0000"/>
                </a:solidFill>
              </a:rPr>
              <a:t>3 slip </a:t>
            </a:r>
            <a:r>
              <a:rPr lang="en-US" u="sng" dirty="0" smtClean="0">
                <a:solidFill>
                  <a:srgbClr val="FF0000"/>
                </a:solidFill>
              </a:rPr>
              <a:t>day</a:t>
            </a:r>
            <a:r>
              <a:rPr lang="en-US" dirty="0" smtClean="0">
                <a:solidFill>
                  <a:srgbClr val="FF0000"/>
                </a:solidFill>
              </a:rPr>
              <a:t> tokens</a:t>
            </a:r>
            <a:endParaRPr lang="en-US" dirty="0" smtClean="0"/>
          </a:p>
          <a:p>
            <a:pPr lvl="1"/>
            <a:r>
              <a:rPr lang="en-US" dirty="0" smtClean="0"/>
              <a:t>Token used for every day your project or homework is late (even by a second)</a:t>
            </a:r>
          </a:p>
          <a:p>
            <a:pPr lvl="1"/>
            <a:r>
              <a:rPr lang="en-US" dirty="0"/>
              <a:t>Keep in mind </a:t>
            </a:r>
            <a:r>
              <a:rPr lang="en-US" dirty="0" smtClean="0"/>
              <a:t>how much each assignment is worth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After tokens, it’s 33% deducted per day</a:t>
            </a:r>
          </a:p>
          <a:p>
            <a:pPr lvl="1"/>
            <a:r>
              <a:rPr lang="en-US" dirty="0" smtClean="0"/>
              <a:t>No credit if more than 2 days late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retroactively</a:t>
            </a:r>
            <a:r>
              <a:rPr lang="en-US" dirty="0" smtClean="0"/>
              <a:t> “reassign” slip days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Policy on Assignments and Independent Work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868" cy="4783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the exception of Project 2, all homework and projects are to be YOUR work and your work ALONE.</a:t>
            </a:r>
          </a:p>
          <a:p>
            <a:r>
              <a:rPr lang="en-US" dirty="0" smtClean="0"/>
              <a:t>You are encouraged to discuss your assignments with other students (</a:t>
            </a:r>
            <a:r>
              <a:rPr lang="en-US" i="1" dirty="0" smtClean="0"/>
              <a:t>ideas</a:t>
            </a:r>
            <a:r>
              <a:rPr lang="en-US" dirty="0" smtClean="0"/>
              <a:t>), but we expect that what you hand in is yours.</a:t>
            </a:r>
          </a:p>
          <a:p>
            <a:r>
              <a:rPr lang="en-US" dirty="0" smtClean="0"/>
              <a:t>It is NOT acceptable to copy solutions from other students.</a:t>
            </a:r>
          </a:p>
          <a:p>
            <a:r>
              <a:rPr lang="en-US" dirty="0" smtClean="0"/>
              <a:t>It is NOT acceptable to copy (or start your) solutions from the Web.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Policy on Assignments and Independent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We have tools and methods, developed over many years, for detecting this. You WILL be caught, and the penalties WILL be severe. </a:t>
            </a:r>
          </a:p>
          <a:p>
            <a:r>
              <a:rPr lang="en-US" dirty="0" smtClean="0"/>
              <a:t>Both the </a:t>
            </a:r>
            <a:r>
              <a:rPr lang="en-US" i="1" dirty="0" smtClean="0"/>
              <a:t>cheater</a:t>
            </a:r>
            <a:r>
              <a:rPr lang="en-US" dirty="0" smtClean="0"/>
              <a:t> and the </a:t>
            </a:r>
            <a:r>
              <a:rPr lang="en-US" i="1" dirty="0"/>
              <a:t>enabler</a:t>
            </a:r>
            <a:r>
              <a:rPr lang="en-US" dirty="0" smtClean="0"/>
              <a:t> receive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–100%</a:t>
            </a:r>
            <a:r>
              <a:rPr lang="en-US" dirty="0" smtClean="0"/>
              <a:t> for </a:t>
            </a:r>
            <a:r>
              <a:rPr lang="en-US" dirty="0"/>
              <a:t>the </a:t>
            </a:r>
            <a:r>
              <a:rPr lang="en-US" dirty="0" smtClean="0"/>
              <a:t>assignment. Letter to your university </a:t>
            </a:r>
            <a:r>
              <a:rPr lang="en-US" dirty="0"/>
              <a:t>record documenting the incidence of cheating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Possible automatic F in the course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People are caught every semester of 61C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2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Course Overview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Six Great Ideas in Computer Architecture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Number Representation</a:t>
            </a:r>
          </a:p>
          <a:p>
            <a:pPr lvl="1"/>
            <a:r>
              <a:rPr lang="en-US" dirty="0"/>
              <a:t>Number </a:t>
            </a:r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Signed </a:t>
            </a:r>
            <a:r>
              <a:rPr lang="en-US" dirty="0" smtClean="0"/>
              <a:t>Representations</a:t>
            </a:r>
          </a:p>
          <a:p>
            <a:pPr lvl="1"/>
            <a:r>
              <a:rPr lang="en-US" dirty="0"/>
              <a:t>Overflow</a:t>
            </a:r>
          </a:p>
          <a:p>
            <a:pPr lvl="1"/>
            <a:r>
              <a:rPr lang="en-US" dirty="0" smtClean="0"/>
              <a:t>Sign </a:t>
            </a:r>
            <a:r>
              <a:rPr lang="en-US" dirty="0" smtClean="0"/>
              <a:t>Extension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Comments on Summer Version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Summer is EXTREMELY hectic!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Double the standard pace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Less time to synthesize material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Falling behind just a little can be fatal</a:t>
            </a:r>
          </a:p>
          <a:p>
            <a:r>
              <a:rPr lang="en-US" dirty="0" smtClean="0">
                <a:ea typeface="ＭＳ Ｐゴシック" pitchFamily="34" charset="-128"/>
              </a:rPr>
              <a:t>No </a:t>
            </a:r>
            <a:r>
              <a:rPr lang="en-US" dirty="0" err="1" smtClean="0">
                <a:ea typeface="ＭＳ Ｐゴシック" pitchFamily="34" charset="-128"/>
              </a:rPr>
              <a:t>MapReduce</a:t>
            </a:r>
            <a:r>
              <a:rPr lang="en-US" dirty="0" smtClean="0">
                <a:ea typeface="ＭＳ Ｐゴシック" pitchFamily="34" charset="-128"/>
              </a:rPr>
              <a:t> project</a:t>
            </a:r>
          </a:p>
          <a:p>
            <a:r>
              <a:rPr lang="en-US" dirty="0" smtClean="0">
                <a:ea typeface="ＭＳ Ｐゴシック" pitchFamily="34" charset="-128"/>
              </a:rPr>
              <a:t>Starts deceptively slowly (first two weeks)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the course begins to overwhelm you, don’t wait, contact me or your TA immediately!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Pedagogic Comments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Deep learning does not happen in lecture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Learn by doing: labs, discussions, and assignments</a:t>
            </a:r>
          </a:p>
          <a:p>
            <a:r>
              <a:rPr lang="en-US" dirty="0">
                <a:ea typeface="ＭＳ Ｐゴシック" pitchFamily="34" charset="-128"/>
              </a:rPr>
              <a:t>Engaging the material outside of class and lab is critical to your </a:t>
            </a:r>
            <a:r>
              <a:rPr lang="en-US" dirty="0" smtClean="0">
                <a:ea typeface="ＭＳ Ｐゴシック" pitchFamily="34" charset="-128"/>
              </a:rPr>
              <a:t>success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Study groups, testing out your own questions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Talking with others helps solidify your own understanding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 learn best from your mistakes</a:t>
            </a:r>
          </a:p>
          <a:p>
            <a:pPr lvl="1"/>
            <a:r>
              <a:rPr lang="en-US" dirty="0" smtClean="0"/>
              <a:t>Don’t be afraid to be wrong; only you lose if you remain silent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Architecture of a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2204" y="3149600"/>
            <a:ext cx="1762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Attention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3728" y="5232400"/>
            <a:ext cx="2703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(minutes)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38994" y="3124200"/>
            <a:ext cx="3031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3733" y="4622800"/>
            <a:ext cx="5893594" cy="17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3728" y="460587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21328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7861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25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9461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5194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53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6660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78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156260" y="4605870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80</a:t>
            </a:r>
            <a:endParaRPr lang="en-US" sz="3200" dirty="0"/>
          </a:p>
        </p:txBody>
      </p:sp>
      <p:sp>
        <p:nvSpPr>
          <p:cNvPr id="27" name="Freeform 26"/>
          <p:cNvSpPr/>
          <p:nvPr/>
        </p:nvSpPr>
        <p:spPr>
          <a:xfrm>
            <a:off x="1788394" y="2181578"/>
            <a:ext cx="1550505" cy="476955"/>
          </a:xfrm>
          <a:custGeom>
            <a:avLst/>
            <a:gdLst>
              <a:gd name="connsiteX0" fmla="*/ 0 w 1286933"/>
              <a:gd name="connsiteY0" fmla="*/ 53622 h 476955"/>
              <a:gd name="connsiteX1" fmla="*/ 931333 w 1286933"/>
              <a:gd name="connsiteY1" fmla="*/ 70555 h 476955"/>
              <a:gd name="connsiteX2" fmla="*/ 1286933 w 1286933"/>
              <a:gd name="connsiteY2" fmla="*/ 476955 h 476955"/>
              <a:gd name="connsiteX3" fmla="*/ 1286933 w 1286933"/>
              <a:gd name="connsiteY3" fmla="*/ 476955 h 4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476955">
                <a:moveTo>
                  <a:pt x="0" y="53622"/>
                </a:moveTo>
                <a:cubicBezTo>
                  <a:pt x="358422" y="26811"/>
                  <a:pt x="716844" y="0"/>
                  <a:pt x="931333" y="70555"/>
                </a:cubicBezTo>
                <a:cubicBezTo>
                  <a:pt x="1145822" y="141110"/>
                  <a:pt x="1286933" y="476955"/>
                  <a:pt x="1286933" y="476955"/>
                </a:cubicBezTo>
                <a:lnTo>
                  <a:pt x="1286933" y="47695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84860" y="2232378"/>
            <a:ext cx="1505534" cy="476955"/>
          </a:xfrm>
          <a:custGeom>
            <a:avLst/>
            <a:gdLst>
              <a:gd name="connsiteX0" fmla="*/ 0 w 1286933"/>
              <a:gd name="connsiteY0" fmla="*/ 53622 h 476955"/>
              <a:gd name="connsiteX1" fmla="*/ 931333 w 1286933"/>
              <a:gd name="connsiteY1" fmla="*/ 70555 h 476955"/>
              <a:gd name="connsiteX2" fmla="*/ 1286933 w 1286933"/>
              <a:gd name="connsiteY2" fmla="*/ 476955 h 476955"/>
              <a:gd name="connsiteX3" fmla="*/ 1286933 w 1286933"/>
              <a:gd name="connsiteY3" fmla="*/ 476955 h 4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476955">
                <a:moveTo>
                  <a:pt x="0" y="53622"/>
                </a:moveTo>
                <a:cubicBezTo>
                  <a:pt x="358422" y="26811"/>
                  <a:pt x="716844" y="0"/>
                  <a:pt x="931333" y="70555"/>
                </a:cubicBezTo>
                <a:cubicBezTo>
                  <a:pt x="1145822" y="141110"/>
                  <a:pt x="1286933" y="476955"/>
                  <a:pt x="1286933" y="476955"/>
                </a:cubicBezTo>
                <a:lnTo>
                  <a:pt x="1286933" y="47695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361328" y="2266245"/>
            <a:ext cx="1540132" cy="476955"/>
          </a:xfrm>
          <a:custGeom>
            <a:avLst/>
            <a:gdLst>
              <a:gd name="connsiteX0" fmla="*/ 0 w 1286933"/>
              <a:gd name="connsiteY0" fmla="*/ 53622 h 476955"/>
              <a:gd name="connsiteX1" fmla="*/ 931333 w 1286933"/>
              <a:gd name="connsiteY1" fmla="*/ 70555 h 476955"/>
              <a:gd name="connsiteX2" fmla="*/ 1286933 w 1286933"/>
              <a:gd name="connsiteY2" fmla="*/ 476955 h 476955"/>
              <a:gd name="connsiteX3" fmla="*/ 1286933 w 1286933"/>
              <a:gd name="connsiteY3" fmla="*/ 476955 h 4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476955">
                <a:moveTo>
                  <a:pt x="0" y="53622"/>
                </a:moveTo>
                <a:cubicBezTo>
                  <a:pt x="358422" y="26811"/>
                  <a:pt x="716844" y="0"/>
                  <a:pt x="931333" y="70555"/>
                </a:cubicBezTo>
                <a:cubicBezTo>
                  <a:pt x="1145822" y="141110"/>
                  <a:pt x="1286933" y="476955"/>
                  <a:pt x="1286933" y="476955"/>
                </a:cubicBezTo>
                <a:lnTo>
                  <a:pt x="1286933" y="47695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9"/>
          <p:cNvGrpSpPr/>
          <p:nvPr/>
        </p:nvGrpSpPr>
        <p:grpSpPr>
          <a:xfrm>
            <a:off x="2313747" y="2957961"/>
            <a:ext cx="2050305" cy="1599365"/>
            <a:chOff x="2760560" y="3026489"/>
            <a:chExt cx="2050305" cy="1599365"/>
          </a:xfrm>
        </p:grpSpPr>
        <p:sp>
          <p:nvSpPr>
            <p:cNvPr id="37" name="TextBox 36"/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Administrivia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+ stretch </a:t>
              </a:r>
              <a:r>
                <a:rPr lang="en-US" sz="2400" dirty="0"/>
                <a:t>b</a:t>
              </a:r>
              <a:r>
                <a:rPr lang="en-US" sz="2400" dirty="0" smtClean="0"/>
                <a:t>reak</a:t>
              </a:r>
              <a:endParaRPr lang="en-US" sz="24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>
            <a:off x="6280037" y="2957961"/>
            <a:ext cx="1373966" cy="1597105"/>
            <a:chOff x="6726850" y="3026489"/>
            <a:chExt cx="1373966" cy="1597105"/>
          </a:xfrm>
        </p:grpSpPr>
        <p:sp>
          <p:nvSpPr>
            <p:cNvPr id="31" name="TextBox 30"/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Summary</a:t>
              </a:r>
            </a:p>
            <a:p>
              <a:pPr algn="ctr"/>
              <a:r>
                <a:rPr lang="en-US" sz="2400" dirty="0" smtClean="0"/>
                <a:t>+ Bonus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6"/>
          <p:cNvGrpSpPr/>
          <p:nvPr/>
        </p:nvGrpSpPr>
        <p:grpSpPr>
          <a:xfrm>
            <a:off x="4364053" y="2957961"/>
            <a:ext cx="1517198" cy="1599365"/>
            <a:chOff x="3930333" y="2433822"/>
            <a:chExt cx="1517198" cy="1599365"/>
          </a:xfrm>
        </p:grpSpPr>
        <p:sp>
          <p:nvSpPr>
            <p:cNvPr id="48" name="TextBox 47"/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Tech break</a:t>
              </a:r>
            </a:p>
            <a:p>
              <a:pPr algn="ctr"/>
              <a:r>
                <a:rPr lang="en-US" sz="2400" dirty="0" smtClean="0"/>
                <a:t>+ GTKYS</a:t>
              </a:r>
              <a:endParaRPr lang="en-US" sz="24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031227" y="200154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Full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Last Things…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Discussions, labs, and OHs </a:t>
            </a:r>
            <a:r>
              <a:rPr lang="en-US" dirty="0"/>
              <a:t>start </a:t>
            </a:r>
            <a:r>
              <a:rPr lang="en-US" dirty="0" smtClean="0"/>
              <a:t>immediately</a:t>
            </a:r>
            <a:endParaRPr lang="en-US" dirty="0"/>
          </a:p>
          <a:p>
            <a:pPr lvl="1"/>
            <a:r>
              <a:rPr lang="en-US" dirty="0"/>
              <a:t>Yes, that means </a:t>
            </a:r>
            <a:r>
              <a:rPr lang="en-US" dirty="0" smtClean="0"/>
              <a:t>today!</a:t>
            </a:r>
            <a:endParaRPr lang="en-US" dirty="0"/>
          </a:p>
          <a:p>
            <a:pPr lvl="1"/>
            <a:r>
              <a:rPr lang="en-US" dirty="0"/>
              <a:t>Switching </a:t>
            </a:r>
            <a:r>
              <a:rPr lang="en-US" dirty="0" smtClean="0"/>
              <a:t>sections</a:t>
            </a:r>
            <a:r>
              <a:rPr lang="en-US" dirty="0"/>
              <a:t>: if you find another 61C student willing to swap </a:t>
            </a:r>
            <a:r>
              <a:rPr lang="en-US" dirty="0" smtClean="0"/>
              <a:t>lab</a:t>
            </a:r>
            <a:r>
              <a:rPr lang="en-US" dirty="0"/>
              <a:t>, talk to your </a:t>
            </a:r>
            <a:r>
              <a:rPr lang="en-US" dirty="0" smtClean="0"/>
              <a:t>TAs</a:t>
            </a:r>
            <a:endParaRPr lang="en-US" dirty="0" smtClean="0"/>
          </a:p>
          <a:p>
            <a:pPr lvl="1"/>
            <a:r>
              <a:rPr lang="en-US" dirty="0" smtClean="0"/>
              <a:t>Attend whichever discussion you want, as long as there is enough physical room</a:t>
            </a:r>
            <a:endParaRPr lang="en-US" dirty="0"/>
          </a:p>
          <a:p>
            <a:r>
              <a:rPr lang="en-US" dirty="0" smtClean="0"/>
              <a:t>HW0 due this Tuesday, June 25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Find a </a:t>
            </a:r>
            <a:r>
              <a:rPr lang="en-US" i="1" dirty="0" smtClean="0"/>
              <a:t>small</a:t>
            </a:r>
            <a:r>
              <a:rPr lang="en-US" dirty="0" smtClean="0"/>
              <a:t> digital image of yourself</a:t>
            </a:r>
          </a:p>
          <a:p>
            <a:r>
              <a:rPr lang="en-US" dirty="0" smtClean="0"/>
              <a:t>HW1 due </a:t>
            </a:r>
            <a:r>
              <a:rPr lang="en-US" dirty="0"/>
              <a:t>this </a:t>
            </a:r>
            <a:r>
              <a:rPr lang="en-US" dirty="0" smtClean="0"/>
              <a:t>Sunday, </a:t>
            </a:r>
            <a:r>
              <a:rPr lang="en-US" dirty="0"/>
              <a:t>June </a:t>
            </a:r>
            <a:r>
              <a:rPr lang="en-US" dirty="0" smtClean="0"/>
              <a:t>30</a:t>
            </a:r>
            <a:r>
              <a:rPr lang="en-US" baseline="30000" dirty="0" smtClean="0"/>
              <a:t>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7571"/>
          </a:xfrm>
        </p:spPr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Cal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Overview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Six Great Ideas in Computer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Number Representation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Number Bases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Signed </a:t>
            </a:r>
            <a:r>
              <a:rPr lang="en-US" dirty="0">
                <a:solidFill>
                  <a:srgbClr val="FF0000"/>
                </a:solidFill>
              </a:rPr>
              <a:t>Representations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Overflow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 </a:t>
            </a:r>
            <a:r>
              <a:rPr lang="en-US" dirty="0">
                <a:solidFill>
                  <a:srgbClr val="FF0000"/>
                </a:solidFill>
              </a:rPr>
              <a:t>Extension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037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Numbers are an abstract concept!</a:t>
            </a:r>
          </a:p>
          <a:p>
            <a:pPr lvl="1"/>
            <a:r>
              <a:rPr lang="en-US" sz="2600" dirty="0" smtClean="0"/>
              <a:t>Recognize that these are </a:t>
            </a:r>
            <a:r>
              <a:rPr lang="en-US" sz="2600" i="1" dirty="0" smtClean="0"/>
              <a:t>arbitrary</a:t>
            </a:r>
            <a:r>
              <a:rPr lang="en-US" sz="2600" dirty="0" smtClean="0"/>
              <a:t> symbols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Inside a computer, everything stored as a sequence of 0’s and 1’s (bits)</a:t>
            </a:r>
          </a:p>
          <a:p>
            <a:pPr lvl="1"/>
            <a:r>
              <a:rPr lang="en-US" sz="2600" dirty="0" smtClean="0"/>
              <a:t>Even this is an abstraction!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 we represent numbers in this format?</a:t>
            </a:r>
          </a:p>
          <a:p>
            <a:pPr lvl="1"/>
            <a:r>
              <a:rPr lang="en-US" dirty="0" smtClean="0"/>
              <a:t>Let’s start with integers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 Bases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555"/>
          </a:xfrm>
        </p:spPr>
        <p:txBody>
          <a:bodyPr>
            <a:normAutofit/>
          </a:bodyPr>
          <a:lstStyle/>
          <a:p>
            <a:r>
              <a:rPr lang="en-US" b="1" dirty="0" smtClean="0"/>
              <a:t>Key terminology:</a:t>
            </a:r>
            <a:r>
              <a:rPr lang="en-US" dirty="0" smtClean="0"/>
              <a:t>  digit (</a:t>
            </a:r>
            <a:r>
              <a:rPr lang="en-US" i="1" dirty="0" smtClean="0"/>
              <a:t>d</a:t>
            </a:r>
            <a:r>
              <a:rPr lang="en-US" dirty="0" smtClean="0"/>
              <a:t>) and base 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Value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digit is </a:t>
            </a:r>
            <a:r>
              <a:rPr lang="en-US" i="1" dirty="0" err="1" smtClean="0"/>
              <a:t>d×B</a:t>
            </a:r>
            <a:r>
              <a:rPr lang="en-US" i="1" baseline="30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dirty="0"/>
              <a:t> starts at 0 and increases from right to </a:t>
            </a:r>
            <a:r>
              <a:rPr lang="en-US" dirty="0" smtClean="0"/>
              <a:t>left</a:t>
            </a:r>
          </a:p>
          <a:p>
            <a:pPr lvl="1">
              <a:lnSpc>
                <a:spcPct val="100000"/>
              </a:lnSpc>
              <a:tabLst>
                <a:tab pos="2116138" algn="l"/>
              </a:tabLst>
            </a:pPr>
            <a:r>
              <a:rPr lang="en-US" i="1" dirty="0">
                <a:ea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</a:rPr>
              <a:t> digit number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i="1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-1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i="1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-2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1"/>
                </a:solidFill>
                <a:ea typeface="ＭＳ Ｐゴシック" pitchFamily="34" charset="-128"/>
              </a:rPr>
              <a:t>...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0</a:t>
            </a:r>
            <a:endParaRPr lang="en-US" dirty="0">
              <a:ea typeface="ＭＳ Ｐゴシック" pitchFamily="34" charset="-128"/>
            </a:endParaRPr>
          </a:p>
          <a:p>
            <a:pPr lvl="1">
              <a:tabLst>
                <a:tab pos="2116138" algn="l"/>
              </a:tabLst>
            </a:pPr>
            <a:r>
              <a:rPr lang="en-US" dirty="0">
                <a:ea typeface="ＭＳ Ｐゴシック" pitchFamily="34" charset="-128"/>
              </a:rPr>
              <a:t>value =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i="1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-1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dirty="0" smtClean="0">
                <a:ea typeface="ＭＳ Ｐゴシック" pitchFamily="34" charset="-128"/>
              </a:rPr>
              <a:t>B</a:t>
            </a:r>
            <a:r>
              <a:rPr lang="en-US" i="1" baseline="30000" dirty="0" smtClean="0">
                <a:ea typeface="ＭＳ Ｐゴシック" pitchFamily="34" charset="-128"/>
              </a:rPr>
              <a:t>n</a:t>
            </a:r>
            <a:r>
              <a:rPr lang="en-US" baseline="30000" dirty="0" smtClean="0">
                <a:ea typeface="ＭＳ Ｐゴシック" pitchFamily="34" charset="-128"/>
              </a:rPr>
              <a:t>-1 </a:t>
            </a:r>
            <a:r>
              <a:rPr lang="en-US" dirty="0">
                <a:ea typeface="ＭＳ Ｐゴシック" pitchFamily="34" charset="-128"/>
              </a:rPr>
              <a:t>+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i="1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-2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dirty="0" smtClean="0">
                <a:ea typeface="ＭＳ Ｐゴシック" pitchFamily="34" charset="-128"/>
              </a:rPr>
              <a:t>B</a:t>
            </a:r>
            <a:r>
              <a:rPr lang="en-US" i="1" baseline="30000" dirty="0" smtClean="0">
                <a:ea typeface="ＭＳ Ｐゴシック" pitchFamily="34" charset="-128"/>
              </a:rPr>
              <a:t>n</a:t>
            </a:r>
            <a:r>
              <a:rPr lang="en-US" baseline="30000" dirty="0" smtClean="0">
                <a:ea typeface="ＭＳ Ｐゴシック" pitchFamily="34" charset="-128"/>
              </a:rPr>
              <a:t>-2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+ ... +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dirty="0" smtClean="0">
                <a:ea typeface="ＭＳ Ｐゴシック" pitchFamily="34" charset="-128"/>
              </a:rPr>
              <a:t>B</a:t>
            </a:r>
            <a:r>
              <a:rPr lang="en-US" baseline="30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+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baseline="-25000" dirty="0" smtClean="0">
                <a:solidFill>
                  <a:schemeClr val="accent1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dirty="0" smtClean="0">
                <a:ea typeface="ＭＳ Ｐゴシック" pitchFamily="34" charset="-128"/>
              </a:rPr>
              <a:t>B</a:t>
            </a:r>
            <a:r>
              <a:rPr lang="en-US" baseline="30000" dirty="0" smtClean="0">
                <a:ea typeface="ＭＳ Ｐゴシック" pitchFamily="34" charset="-128"/>
              </a:rPr>
              <a:t>0</a:t>
            </a:r>
            <a:endParaRPr lang="en-US" dirty="0" smtClean="0"/>
          </a:p>
          <a:p>
            <a:r>
              <a:rPr lang="en-US" dirty="0" smtClean="0"/>
              <a:t>In base B, each digit is one of B possible symbols</a:t>
            </a:r>
          </a:p>
          <a:p>
            <a:r>
              <a:rPr lang="en-US" dirty="0" smtClean="0"/>
              <a:t>Base is indicated using either a prefix or a subscript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Commonly Used Number Bases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164"/>
          </a:xfrm>
        </p:spPr>
        <p:txBody>
          <a:bodyPr>
            <a:normAutofit/>
          </a:bodyPr>
          <a:lstStyle/>
          <a:p>
            <a:r>
              <a:rPr lang="en-US" b="1" dirty="0" smtClean="0"/>
              <a:t>Decimal</a:t>
            </a:r>
            <a:r>
              <a:rPr lang="en-US" dirty="0" smtClean="0"/>
              <a:t> (base 10)</a:t>
            </a:r>
          </a:p>
          <a:p>
            <a:pPr lvl="1"/>
            <a:r>
              <a:rPr lang="en-US" dirty="0" smtClean="0"/>
              <a:t>Symbols:  0, 1, 2, 3, 4, 5, 6, 7, 8, 9</a:t>
            </a:r>
          </a:p>
          <a:p>
            <a:pPr lvl="1"/>
            <a:r>
              <a:rPr lang="en-US" dirty="0" smtClean="0"/>
              <a:t>Notation:  9472</a:t>
            </a:r>
            <a:r>
              <a:rPr lang="en-US" baseline="-25000" dirty="0" smtClean="0"/>
              <a:t>ten</a:t>
            </a:r>
            <a:r>
              <a:rPr lang="en-US" dirty="0" smtClean="0"/>
              <a:t> = 9472</a:t>
            </a:r>
            <a:endParaRPr lang="en-US" baseline="-25000" dirty="0" smtClean="0"/>
          </a:p>
          <a:p>
            <a:r>
              <a:rPr lang="en-US" b="1" dirty="0" smtClean="0"/>
              <a:t>Binary</a:t>
            </a:r>
            <a:r>
              <a:rPr lang="en-US" dirty="0" smtClean="0"/>
              <a:t> (base 2)</a:t>
            </a:r>
          </a:p>
          <a:p>
            <a:pPr lvl="1"/>
            <a:r>
              <a:rPr lang="en-US" dirty="0" smtClean="0"/>
              <a:t>Symbols:  0, 1</a:t>
            </a:r>
          </a:p>
          <a:p>
            <a:pPr lvl="1"/>
            <a:r>
              <a:rPr lang="en-US" dirty="0" smtClean="0"/>
              <a:t>Notation:  101011</a:t>
            </a:r>
            <a:r>
              <a:rPr lang="en-US" baseline="-25000" dirty="0" smtClean="0"/>
              <a:t>two</a:t>
            </a:r>
            <a:r>
              <a:rPr lang="en-US" dirty="0" smtClean="0"/>
              <a:t> = 0b101011</a:t>
            </a:r>
          </a:p>
          <a:p>
            <a:r>
              <a:rPr lang="en-US" b="1" dirty="0" smtClean="0"/>
              <a:t>Hexadecimal</a:t>
            </a:r>
            <a:r>
              <a:rPr lang="en-US" dirty="0" smtClean="0"/>
              <a:t> (base 16)</a:t>
            </a:r>
          </a:p>
          <a:p>
            <a:pPr lvl="1"/>
            <a:r>
              <a:rPr lang="en-US" dirty="0" smtClean="0"/>
              <a:t>Symbols:  0, 1, 2, 3, 4, 5, 6, 7, 8, 9, A, B, C, D, E, F</a:t>
            </a:r>
          </a:p>
          <a:p>
            <a:pPr lvl="1"/>
            <a:r>
              <a:rPr lang="en-US" dirty="0" smtClean="0"/>
              <a:t>Notation:  2A5D</a:t>
            </a:r>
            <a:r>
              <a:rPr lang="en-US" baseline="-25000" dirty="0" smtClean="0"/>
              <a:t>hex</a:t>
            </a:r>
            <a:r>
              <a:rPr lang="en-US" dirty="0" smtClean="0"/>
              <a:t> = 0x2A5D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2" y="1242867"/>
            <a:ext cx="23289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 Base Examples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  <a:p>
            <a:pPr marL="0" indent="0">
              <a:spcBef>
                <a:spcPts val="600"/>
              </a:spcBef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800" dirty="0"/>
              <a:t>	</a:t>
            </a:r>
            <a:r>
              <a:rPr lang="en-US" sz="2800" b="1" dirty="0"/>
              <a:t>9472</a:t>
            </a:r>
            <a:r>
              <a:rPr lang="en-US" sz="2800" baseline="-25000" dirty="0"/>
              <a:t>ten</a:t>
            </a:r>
            <a:r>
              <a:rPr lang="en-US" sz="2800" dirty="0"/>
              <a:t> =	</a:t>
            </a:r>
            <a:r>
              <a:rPr lang="en-US" sz="2800" dirty="0">
                <a:solidFill>
                  <a:srgbClr val="FF0000"/>
                </a:solidFill>
              </a:rPr>
              <a:t>9</a:t>
            </a:r>
            <a:r>
              <a:rPr lang="en-US" sz="2800" dirty="0"/>
              <a:t>000	+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/>
              <a:t>00 	+ 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0	+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9</a:t>
            </a:r>
            <a:r>
              <a:rPr lang="en-US" sz="2800" dirty="0"/>
              <a:t>x1000	+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/>
              <a:t>x100	+ 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x10	+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x1</a:t>
            </a:r>
          </a:p>
          <a:p>
            <a:pPr marL="0" indent="0"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9</a:t>
            </a:r>
            <a:r>
              <a:rPr lang="en-US" sz="2800" dirty="0"/>
              <a:t>x10</a:t>
            </a:r>
            <a:r>
              <a:rPr lang="en-US" sz="2800" baseline="30000" dirty="0">
                <a:solidFill>
                  <a:schemeClr val="accent1"/>
                </a:solidFill>
              </a:rPr>
              <a:t>3</a:t>
            </a:r>
            <a:r>
              <a:rPr lang="en-US" sz="2800" dirty="0"/>
              <a:t>	+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/>
              <a:t>x10</a:t>
            </a:r>
            <a:r>
              <a:rPr lang="en-US" sz="2800" baseline="30000" dirty="0">
                <a:solidFill>
                  <a:schemeClr val="accent1"/>
                </a:solidFill>
              </a:rPr>
              <a:t>2</a:t>
            </a:r>
            <a:r>
              <a:rPr lang="en-US" sz="2800" dirty="0"/>
              <a:t>	+ 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x10</a:t>
            </a:r>
            <a:r>
              <a:rPr lang="en-US" sz="2800" baseline="30000" dirty="0">
                <a:solidFill>
                  <a:schemeClr val="accent1"/>
                </a:solidFill>
              </a:rPr>
              <a:t>1</a:t>
            </a:r>
            <a:r>
              <a:rPr lang="en-US" sz="2800" dirty="0"/>
              <a:t>	+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x10</a:t>
            </a:r>
            <a:r>
              <a:rPr lang="en-US" sz="2800" baseline="30000" dirty="0" smtClean="0">
                <a:solidFill>
                  <a:schemeClr val="accent1"/>
                </a:solidFill>
              </a:rPr>
              <a:t>0</a:t>
            </a:r>
          </a:p>
          <a:p>
            <a:pPr marL="0" indent="0">
              <a:spcBef>
                <a:spcPts val="2400"/>
              </a:spcBef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400" baseline="30000" dirty="0">
                <a:solidFill>
                  <a:schemeClr val="accent1"/>
                </a:solidFill>
              </a:rPr>
              <a:t>	</a:t>
            </a:r>
            <a:r>
              <a:rPr lang="en-US" sz="2800" b="1" dirty="0" smtClean="0"/>
              <a:t>9472</a:t>
            </a:r>
            <a:r>
              <a:rPr lang="en-US" sz="2800" baseline="-25000" dirty="0" smtClean="0"/>
              <a:t>ten</a:t>
            </a:r>
            <a:r>
              <a:rPr lang="en-US" sz="2800" dirty="0" smtClean="0"/>
              <a:t> =	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x16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/>
              <a:t>	+ </a:t>
            </a:r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x16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	+ 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x16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/>
              <a:t>	+ 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x16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0</a:t>
            </a:r>
          </a:p>
          <a:p>
            <a:pPr marL="0" indent="0"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9472</a:t>
            </a:r>
            <a:r>
              <a:rPr lang="en-US" sz="2800" baseline="-25000" dirty="0" smtClean="0">
                <a:solidFill>
                  <a:schemeClr val="bg1"/>
                </a:solidFill>
              </a:rPr>
              <a:t>ten</a:t>
            </a:r>
            <a:r>
              <a:rPr lang="en-US" sz="2800" dirty="0" smtClean="0"/>
              <a:t> =	</a:t>
            </a:r>
            <a:r>
              <a:rPr lang="en-US" sz="2800" b="1" dirty="0" smtClean="0"/>
              <a:t>2500</a:t>
            </a:r>
            <a:r>
              <a:rPr lang="en-US" sz="2800" baseline="-25000" dirty="0" smtClean="0"/>
              <a:t>hex</a:t>
            </a:r>
            <a:endParaRPr lang="en-US" sz="2800" dirty="0" smtClean="0"/>
          </a:p>
          <a:p>
            <a:pPr marL="0" indent="0">
              <a:spcBef>
                <a:spcPts val="2400"/>
              </a:spcBef>
              <a:buNone/>
              <a:tabLst>
                <a:tab pos="457200" algn="l"/>
                <a:tab pos="1828800" algn="l"/>
                <a:tab pos="3200400" algn="l"/>
                <a:tab pos="4572000" algn="l"/>
                <a:tab pos="5943600" algn="l"/>
              </a:tabLst>
            </a:pPr>
            <a:r>
              <a:rPr lang="en-US" sz="2800" dirty="0"/>
              <a:t>	</a:t>
            </a:r>
            <a:r>
              <a:rPr lang="en-US" sz="2800" b="1" dirty="0" smtClean="0"/>
              <a:t>0xA15</a:t>
            </a:r>
            <a:r>
              <a:rPr lang="en-US" sz="2800" dirty="0" smtClean="0"/>
              <a:t> =	</a:t>
            </a:r>
            <a:r>
              <a:rPr lang="en-US" sz="2800" b="1" dirty="0" smtClean="0"/>
              <a:t>0b 1010 0001 0101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573" y="2015837"/>
            <a:ext cx="93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 dirty="0" smtClean="0">
                <a:solidFill>
                  <a:schemeClr val="accent1"/>
                </a:solidFill>
              </a:rPr>
              <a:t>3 2 1 0</a:t>
            </a:r>
            <a:endParaRPr lang="en-US" spc="3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is CS 61C about?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about the </a:t>
            </a:r>
            <a:r>
              <a:rPr lang="en-US" dirty="0" smtClean="0">
                <a:solidFill>
                  <a:srgbClr val="FF0000"/>
                </a:solidFill>
              </a:rPr>
              <a:t>hardware-software interface</a:t>
            </a:r>
          </a:p>
          <a:p>
            <a:pPr lvl="1"/>
            <a:r>
              <a:rPr lang="en-US" dirty="0" smtClean="0"/>
              <a:t>What does the programmer need to know to achieve the highest possible performance?</a:t>
            </a:r>
          </a:p>
          <a:p>
            <a:r>
              <a:rPr lang="en-US" dirty="0" smtClean="0"/>
              <a:t>Use low-level programming languages (closer to underlying hardware)</a:t>
            </a:r>
          </a:p>
          <a:p>
            <a:pPr lvl="1"/>
            <a:r>
              <a:rPr lang="en-US" dirty="0" smtClean="0"/>
              <a:t>Allows us to talk about key hardware features in higher-level terms</a:t>
            </a:r>
          </a:p>
          <a:p>
            <a:pPr lvl="1"/>
            <a:r>
              <a:rPr lang="en-US" dirty="0" smtClean="0"/>
              <a:t>Allows programmers to harness underlying hardware parallelism for high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Bits Can Represent Anything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digits in base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 can represent at most </a:t>
            </a:r>
            <a:r>
              <a:rPr lang="en-US" sz="2800" i="1" dirty="0" err="1" smtClean="0">
                <a:solidFill>
                  <a:srgbClr val="FF0000"/>
                </a:solidFill>
              </a:rPr>
              <a:t>B</a:t>
            </a:r>
            <a:r>
              <a:rPr lang="en-US" sz="2800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things!</a:t>
            </a:r>
          </a:p>
          <a:p>
            <a:pPr lvl="1"/>
            <a:r>
              <a:rPr lang="en-US" sz="2400" dirty="0" smtClean="0"/>
              <a:t>Each of the </a:t>
            </a:r>
            <a:r>
              <a:rPr lang="en-US" sz="2400" i="1" dirty="0" smtClean="0"/>
              <a:t>n</a:t>
            </a:r>
            <a:r>
              <a:rPr lang="en-US" sz="2400" dirty="0" smtClean="0"/>
              <a:t> digits is one of </a:t>
            </a:r>
            <a:r>
              <a:rPr lang="en-US" sz="2400" i="1" dirty="0" smtClean="0"/>
              <a:t>B</a:t>
            </a:r>
            <a:r>
              <a:rPr lang="en-US" sz="2400" dirty="0" smtClean="0"/>
              <a:t> possible symbols</a:t>
            </a:r>
          </a:p>
          <a:p>
            <a:pPr lvl="1"/>
            <a:r>
              <a:rPr lang="en-US" sz="2400" dirty="0" smtClean="0"/>
              <a:t>Have more things?  Add more digits!</a:t>
            </a:r>
          </a:p>
          <a:p>
            <a:r>
              <a:rPr lang="en-US" sz="2800" dirty="0" smtClean="0"/>
              <a:t>Example:  Logical values (1 bit) –  0 </a:t>
            </a:r>
            <a:r>
              <a:rPr lang="en-US" sz="2800" dirty="0" smtClean="0">
                <a:sym typeface="Wingdings" pitchFamily="2" charset="2"/>
              </a:rPr>
              <a:t>is False, 1 is True</a:t>
            </a:r>
          </a:p>
          <a:p>
            <a:r>
              <a:rPr lang="en-US" sz="2800" dirty="0" smtClean="0">
                <a:sym typeface="Wingdings" pitchFamily="2" charset="2"/>
              </a:rPr>
              <a:t>Example:  Characters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26 letters require 5 bits (2</a:t>
            </a:r>
            <a:r>
              <a:rPr lang="en-US" sz="2400" baseline="30000" dirty="0" smtClean="0">
                <a:sym typeface="Wingdings" pitchFamily="2" charset="2"/>
              </a:rPr>
              <a:t>5 </a:t>
            </a:r>
            <a:r>
              <a:rPr lang="en-US" sz="2400" dirty="0" smtClean="0">
                <a:sym typeface="Wingdings" pitchFamily="2" charset="2"/>
              </a:rPr>
              <a:t>= 32 &gt; 26)</a:t>
            </a:r>
          </a:p>
          <a:p>
            <a:r>
              <a:rPr lang="en-US" sz="2800" dirty="0" smtClean="0">
                <a:sym typeface="Wingdings" pitchFamily="2" charset="2"/>
              </a:rPr>
              <a:t>Example:  Students in this class (8 bits)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For convenience, can group into </a:t>
            </a:r>
            <a:r>
              <a:rPr lang="en-US" sz="2800" i="1" dirty="0" smtClean="0">
                <a:sym typeface="Wingdings" pitchFamily="2" charset="2"/>
              </a:rPr>
              <a:t>nibbles</a:t>
            </a:r>
            <a:r>
              <a:rPr lang="en-US" sz="2800" dirty="0" smtClean="0">
                <a:sym typeface="Wingdings" pitchFamily="2" charset="2"/>
              </a:rPr>
              <a:t> (4 bits) and </a:t>
            </a:r>
            <a:r>
              <a:rPr lang="en-US" sz="2800" i="1" dirty="0" smtClean="0">
                <a:sym typeface="Wingdings" pitchFamily="2" charset="2"/>
              </a:rPr>
              <a:t>bytes</a:t>
            </a:r>
            <a:r>
              <a:rPr lang="en-US" sz="2800" dirty="0" smtClean="0">
                <a:sym typeface="Wingdings" pitchFamily="2" charset="2"/>
              </a:rPr>
              <a:t> (8 bits)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 What Number Is It Anyway?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Here we are using binary bit patterns to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represent</a:t>
            </a:r>
            <a:r>
              <a:rPr lang="en-US" dirty="0" smtClean="0">
                <a:ea typeface="ＭＳ Ｐゴシック" pitchFamily="34" charset="-128"/>
              </a:rPr>
              <a:t> numbers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Strictly speaking they are called </a:t>
            </a:r>
            <a:r>
              <a:rPr lang="en-US" i="1" dirty="0" smtClean="0">
                <a:ea typeface="ＭＳ Ｐゴシック" pitchFamily="34" charset="-128"/>
              </a:rPr>
              <a:t>numerals</a:t>
            </a:r>
            <a:r>
              <a:rPr lang="en-US" dirty="0" smtClean="0">
                <a:ea typeface="ＭＳ Ｐゴシック" pitchFamily="34" charset="-128"/>
              </a:rPr>
              <a:t> and have no meaning until you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interpret</a:t>
            </a:r>
            <a:r>
              <a:rPr lang="en-US" dirty="0" smtClean="0">
                <a:ea typeface="ＭＳ Ｐゴシック" pitchFamily="34" charset="-128"/>
              </a:rPr>
              <a:t> them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Is CAB a word (taxi) or a number (3243</a:t>
            </a:r>
            <a:r>
              <a:rPr lang="en-US" baseline="-25000" dirty="0" smtClean="0">
                <a:ea typeface="ＭＳ Ｐゴシック" pitchFamily="34" charset="-128"/>
              </a:rPr>
              <a:t>ten</a:t>
            </a:r>
            <a:r>
              <a:rPr lang="en-US" dirty="0" smtClean="0">
                <a:ea typeface="ＭＳ Ｐゴシック" pitchFamily="34" charset="-128"/>
              </a:rPr>
              <a:t>)?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Is 0x999999 a number or a color (RGB)?</a:t>
            </a:r>
          </a:p>
          <a:p>
            <a:r>
              <a:rPr lang="en-US" dirty="0" smtClean="0">
                <a:ea typeface="ＭＳ Ｐゴシック" pitchFamily="34" charset="-128"/>
              </a:rPr>
              <a:t>Keep in mind that the same bit pattern will mean different things depending on how you choose to interpret it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Numbers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n a Computer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line: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  <a:p>
            <a:pPr marL="365760" indent="0">
              <a:buNone/>
            </a:pPr>
            <a:r>
              <a:rPr lang="en-US" sz="1800" b="1" dirty="0"/>
              <a:t>Alt text:</a:t>
            </a:r>
            <a:r>
              <a:rPr lang="en-US" sz="1800" dirty="0"/>
              <a:t> </a:t>
            </a:r>
            <a:r>
              <a:rPr lang="en-US" sz="1800" dirty="0" smtClean="0"/>
              <a:t> The </a:t>
            </a:r>
            <a:r>
              <a:rPr lang="en-US" sz="1800" dirty="0"/>
              <a:t>Wikipedia page "List of Numbers" opens with "This list is incomplete; you can help by expanding it</a:t>
            </a:r>
            <a:r>
              <a:rPr lang="en-US" sz="1800" dirty="0" smtClean="0"/>
              <a:t>.“</a:t>
            </a:r>
          </a:p>
          <a:p>
            <a:pPr marL="365760" indent="0">
              <a:buNone/>
            </a:pPr>
            <a:r>
              <a:rPr lang="en-US" sz="1800" dirty="0" smtClean="0"/>
              <a:t>(Source: 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xkcd.com/899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dirty="0" smtClean="0"/>
              <a:t>What do we choose to represent?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4322" name="Picture 2" descr="Number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920240"/>
            <a:ext cx="704325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Numbers in a Computer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Numbers really have </a:t>
            </a: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</a:t>
            </a:r>
            <a:r>
              <a:rPr lang="en-US" sz="2800" dirty="0">
                <a:ea typeface="ＭＳ Ｐゴシック" pitchFamily="34" charset="-128"/>
              </a:rPr>
              <a:t> digits, but hardware can only store a finite number of them (fixed)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ignore </a:t>
            </a:r>
            <a:r>
              <a:rPr lang="en-US" sz="2400" i="1" dirty="0">
                <a:ea typeface="ＭＳ Ｐゴシック" pitchFamily="34" charset="-128"/>
              </a:rPr>
              <a:t>leading zeros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Leftmost is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most significant bit </a:t>
            </a:r>
            <a:r>
              <a:rPr lang="en-US" sz="2400" dirty="0">
                <a:ea typeface="ＭＳ Ｐゴシック" pitchFamily="34" charset="-128"/>
              </a:rPr>
              <a:t>(MSB)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Rightmost is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least significant bit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(LSB)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Circle” of binary numerals:</a:t>
            </a:r>
            <a:br>
              <a:rPr lang="en-US" dirty="0"/>
            </a:br>
            <a:r>
              <a:rPr lang="en-US" sz="2400" dirty="0" smtClean="0"/>
              <a:t>(3-bit </a:t>
            </a:r>
            <a:r>
              <a:rPr lang="en-US" sz="2400" dirty="0"/>
              <a:t>example)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84323" name="Picture 3" descr="C:\Users\jhsia\Desktop\number_wh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80" y="3718831"/>
            <a:ext cx="26165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Unsigned Integers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11680"/>
            <a:ext cx="4138612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 lvl="1">
              <a:buNone/>
            </a:pPr>
            <a:r>
              <a:rPr lang="en-US" dirty="0" smtClean="0"/>
              <a:t>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. . .</a:t>
            </a:r>
          </a:p>
          <a:p>
            <a:pPr lvl="1">
              <a:buNone/>
            </a:pPr>
            <a:r>
              <a:rPr lang="en-US" dirty="0" smtClean="0"/>
              <a:t>0110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6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0111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8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1001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9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. . .</a:t>
            </a:r>
          </a:p>
          <a:p>
            <a:pPr lvl="1">
              <a:buNone/>
            </a:pPr>
            <a:r>
              <a:rPr lang="en-US" dirty="0" smtClean="0"/>
              <a:t>1110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14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15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75" y="1362070"/>
            <a:ext cx="8277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Represent only non-negative (unsigned) integers: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8687" y="2011680"/>
            <a:ext cx="41386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 smtClean="0"/>
              <a:t>Zero?</a:t>
            </a:r>
          </a:p>
          <a:p>
            <a:pPr>
              <a:buNone/>
            </a:pPr>
            <a:r>
              <a:rPr lang="en-US" sz="2600" dirty="0" smtClean="0"/>
              <a:t>	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0</a:t>
            </a:r>
            <a:r>
              <a:rPr lang="en-US" sz="2600" baseline="-25000" dirty="0" smtClean="0"/>
              <a:t>ten</a:t>
            </a:r>
            <a:endParaRPr lang="en-US" sz="2600" dirty="0" smtClean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neg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0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pos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(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n</a:t>
            </a:r>
            <a:r>
              <a:rPr lang="en-US" sz="2600" dirty="0" smtClean="0"/>
              <a:t>-1)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Increment?</a:t>
            </a:r>
          </a:p>
        </p:txBody>
      </p:sp>
    </p:spTree>
    <p:extLst>
      <p:ext uri="{BB962C8B-B14F-4D97-AF65-F5344CB8AC3E}">
        <p14:creationId xmlns:p14="http://schemas.microsoft.com/office/powerpoint/2010/main" val="3999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Signed Integers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bits can represent 2</a:t>
            </a:r>
            <a:r>
              <a:rPr lang="en-US" i="1" baseline="30000" dirty="0" smtClean="0"/>
              <a:t>n</a:t>
            </a:r>
            <a:r>
              <a:rPr lang="en-US" dirty="0" smtClean="0"/>
              <a:t> different things</a:t>
            </a:r>
          </a:p>
          <a:p>
            <a:pPr lvl="1"/>
            <a:r>
              <a:rPr lang="en-US" dirty="0" smtClean="0"/>
              <a:t>Ideally, want the range evenly split between positive and negative</a:t>
            </a:r>
          </a:p>
          <a:p>
            <a:r>
              <a:rPr lang="en-US" dirty="0" smtClean="0"/>
              <a:t>How do we want to encode zero?</a:t>
            </a:r>
          </a:p>
          <a:p>
            <a:r>
              <a:rPr lang="en-US" dirty="0" smtClean="0"/>
              <a:t>Can we encode them in such a way that we can use the same hardware regardless of whether the numbers are signed or unsigned?</a:t>
            </a:r>
          </a:p>
          <a:p>
            <a:pPr lvl="1"/>
            <a:r>
              <a:rPr lang="en-US" dirty="0" smtClean="0"/>
              <a:t>e.g. incrementing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 and Magnitude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11680"/>
            <a:ext cx="4138612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0000</a:t>
            </a:r>
            <a:r>
              <a:rPr lang="en-US" baseline="-25000" dirty="0" smtClean="0"/>
              <a:t>two</a:t>
            </a:r>
            <a:r>
              <a:rPr lang="en-US" dirty="0" smtClean="0"/>
              <a:t> = +0</a:t>
            </a:r>
            <a:r>
              <a:rPr lang="en-US" baseline="-25000" dirty="0" smtClean="0"/>
              <a:t>ten</a:t>
            </a:r>
          </a:p>
          <a:p>
            <a:pPr lvl="1">
              <a:buNone/>
            </a:pPr>
            <a:r>
              <a:rPr lang="en-US" dirty="0" smtClean="0"/>
              <a:t>0001</a:t>
            </a:r>
            <a:r>
              <a:rPr lang="en-US" baseline="-25000" dirty="0" smtClean="0"/>
              <a:t>two</a:t>
            </a:r>
            <a:r>
              <a:rPr lang="en-US" dirty="0" smtClean="0"/>
              <a:t> = +1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. . .</a:t>
            </a:r>
          </a:p>
          <a:p>
            <a:pPr lvl="1">
              <a:buNone/>
            </a:pPr>
            <a:r>
              <a:rPr lang="en-US" dirty="0" smtClean="0"/>
              <a:t>0110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+6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0111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-0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1001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. . .</a:t>
            </a:r>
          </a:p>
          <a:p>
            <a:pPr lvl="1">
              <a:buNone/>
            </a:pPr>
            <a:r>
              <a:rPr lang="en-US" dirty="0" smtClean="0"/>
              <a:t>1110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-6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75" y="1362070"/>
            <a:ext cx="8277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MSB gives </a:t>
            </a:r>
            <a:r>
              <a:rPr lang="en-US" sz="2600" dirty="0" smtClean="0"/>
              <a:t>sign, rest treated as unsigned (magnitude):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8687" y="2011680"/>
            <a:ext cx="41386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 smtClean="0"/>
              <a:t>Zero?</a:t>
            </a:r>
          </a:p>
          <a:p>
            <a:pPr>
              <a:buNone/>
            </a:pPr>
            <a:r>
              <a:rPr lang="en-US" sz="2600" dirty="0" smtClean="0"/>
              <a:t>	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and 10…0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= ±0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neg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-(2</a:t>
            </a:r>
            <a:r>
              <a:rPr lang="en-US" sz="2600" baseline="30000" dirty="0" smtClean="0"/>
              <a:t>(n-1)</a:t>
            </a:r>
            <a:r>
              <a:rPr lang="en-US" sz="2600" dirty="0" smtClean="0"/>
              <a:t>-1)</a:t>
            </a:r>
            <a:r>
              <a:rPr lang="en-US" sz="2600" baseline="-25000" dirty="0" smtClean="0"/>
              <a:t>ten</a:t>
            </a:r>
            <a:endParaRPr lang="en-US" sz="2600" dirty="0" smtClean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pos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01…1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(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(n-1)</a:t>
            </a:r>
            <a:r>
              <a:rPr lang="en-US" sz="2600" dirty="0" smtClean="0"/>
              <a:t>-1)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Increment?</a:t>
            </a:r>
          </a:p>
        </p:txBody>
      </p:sp>
    </p:spTree>
    <p:extLst>
      <p:ext uri="{BB962C8B-B14F-4D97-AF65-F5344CB8AC3E}">
        <p14:creationId xmlns:p14="http://schemas.microsoft.com/office/powerpoint/2010/main" val="309739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Biased Notation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11680"/>
            <a:ext cx="4138612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0000</a:t>
            </a:r>
            <a:r>
              <a:rPr lang="en-US" baseline="-25000" dirty="0" smtClean="0"/>
              <a:t>two</a:t>
            </a:r>
            <a:r>
              <a:rPr lang="en-US" dirty="0" smtClean="0"/>
              <a:t> = -7</a:t>
            </a:r>
            <a:r>
              <a:rPr lang="en-US" baseline="-25000" dirty="0" smtClean="0"/>
              <a:t>ten</a:t>
            </a:r>
          </a:p>
          <a:p>
            <a:pPr lvl="1">
              <a:buNone/>
            </a:pPr>
            <a:r>
              <a:rPr lang="en-US" dirty="0" smtClean="0"/>
              <a:t>0001</a:t>
            </a:r>
            <a:r>
              <a:rPr lang="en-US" baseline="-25000" dirty="0" smtClean="0"/>
              <a:t>two</a:t>
            </a:r>
            <a:r>
              <a:rPr lang="en-US" dirty="0" smtClean="0"/>
              <a:t> = -</a:t>
            </a:r>
            <a:r>
              <a:rPr lang="en-US" dirty="0"/>
              <a:t>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. . .</a:t>
            </a:r>
          </a:p>
          <a:p>
            <a:pPr lvl="1">
              <a:buNone/>
            </a:pPr>
            <a:r>
              <a:rPr lang="en-US" dirty="0" smtClean="0"/>
              <a:t>0110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n-US" dirty="0"/>
              <a:t>1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0111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0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+1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1001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</a:t>
            </a:r>
            <a:r>
              <a:rPr lang="en-US" dirty="0"/>
              <a:t>2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. . .</a:t>
            </a:r>
          </a:p>
          <a:p>
            <a:pPr lvl="1">
              <a:buNone/>
            </a:pPr>
            <a:r>
              <a:rPr lang="en-US" dirty="0" smtClean="0"/>
              <a:t>1110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</a:t>
            </a:r>
            <a:r>
              <a:rPr lang="en-US" dirty="0"/>
              <a:t>7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</a:t>
            </a:r>
            <a:r>
              <a:rPr lang="en-US" dirty="0"/>
              <a:t>8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75" y="1362070"/>
            <a:ext cx="8277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Like unsigned, but “shifted” so zero is in the middle: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8687" y="2011680"/>
            <a:ext cx="41386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 smtClean="0"/>
              <a:t>Zero?</a:t>
            </a:r>
          </a:p>
          <a:p>
            <a:pPr>
              <a:buNone/>
            </a:pPr>
            <a:r>
              <a:rPr lang="en-US" sz="2600" dirty="0" smtClean="0"/>
              <a:t>	01…1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= 0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neg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-(2</a:t>
            </a:r>
            <a:r>
              <a:rPr lang="en-US" sz="2600" baseline="30000" dirty="0" smtClean="0"/>
              <a:t>(n-1)</a:t>
            </a:r>
            <a:r>
              <a:rPr lang="en-US" sz="2600" dirty="0" smtClean="0"/>
              <a:t>-1)</a:t>
            </a:r>
            <a:r>
              <a:rPr lang="en-US" sz="2600" baseline="-25000" dirty="0" smtClean="0"/>
              <a:t>ten</a:t>
            </a:r>
            <a:endParaRPr lang="en-US" sz="2600" dirty="0" smtClean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pos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(n-1)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Increment?</a:t>
            </a:r>
          </a:p>
        </p:txBody>
      </p:sp>
    </p:spTree>
    <p:extLst>
      <p:ext uri="{BB962C8B-B14F-4D97-AF65-F5344CB8AC3E}">
        <p14:creationId xmlns:p14="http://schemas.microsoft.com/office/powerpoint/2010/main" val="631018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One’s Complement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11680"/>
            <a:ext cx="4138612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0000</a:t>
            </a:r>
            <a:r>
              <a:rPr lang="en-US" baseline="-25000" dirty="0" smtClean="0"/>
              <a:t>two</a:t>
            </a:r>
            <a:r>
              <a:rPr lang="en-US" dirty="0" smtClean="0"/>
              <a:t> = +0</a:t>
            </a:r>
            <a:r>
              <a:rPr lang="en-US" baseline="-25000" dirty="0" smtClean="0"/>
              <a:t>ten</a:t>
            </a:r>
          </a:p>
          <a:p>
            <a:pPr lvl="1">
              <a:buNone/>
            </a:pPr>
            <a:r>
              <a:rPr lang="en-US" dirty="0" smtClean="0"/>
              <a:t>0001</a:t>
            </a:r>
            <a:r>
              <a:rPr lang="en-US" baseline="-25000" dirty="0" smtClean="0"/>
              <a:t>two</a:t>
            </a:r>
            <a:r>
              <a:rPr lang="en-US" dirty="0" smtClean="0"/>
              <a:t> = +1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. . .</a:t>
            </a:r>
          </a:p>
          <a:p>
            <a:pPr lvl="1">
              <a:buNone/>
            </a:pPr>
            <a:r>
              <a:rPr lang="en-US" dirty="0" smtClean="0"/>
              <a:t>0110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+6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0111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-7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1001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-6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. . .</a:t>
            </a:r>
          </a:p>
          <a:p>
            <a:pPr lvl="1">
              <a:buNone/>
            </a:pPr>
            <a:r>
              <a:rPr lang="en-US" dirty="0" smtClean="0"/>
              <a:t>1110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-0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75" y="1362070"/>
            <a:ext cx="8277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New negation procedure – complement the bits: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8687" y="2011680"/>
            <a:ext cx="41386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 smtClean="0"/>
              <a:t>Zero?</a:t>
            </a:r>
          </a:p>
          <a:p>
            <a:pPr>
              <a:buNone/>
            </a:pPr>
            <a:r>
              <a:rPr lang="en-US" sz="2600" dirty="0"/>
              <a:t>	0…0</a:t>
            </a:r>
            <a:r>
              <a:rPr lang="en-US" sz="2600" baseline="-25000" dirty="0"/>
              <a:t>two</a:t>
            </a:r>
            <a:r>
              <a:rPr lang="en-US" sz="2600" dirty="0"/>
              <a:t> and </a:t>
            </a:r>
            <a:r>
              <a:rPr lang="en-US" sz="2600" dirty="0" smtClean="0"/>
              <a:t>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±0</a:t>
            </a:r>
            <a:r>
              <a:rPr lang="en-US" sz="2600" baseline="-25000" dirty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neg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10…0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-(2</a:t>
            </a:r>
            <a:r>
              <a:rPr lang="en-US" sz="2600" baseline="30000" dirty="0" smtClean="0"/>
              <a:t>(n-1)</a:t>
            </a:r>
            <a:r>
              <a:rPr lang="en-US" sz="2600" dirty="0" smtClean="0"/>
              <a:t>-1)</a:t>
            </a:r>
            <a:r>
              <a:rPr lang="en-US" sz="2600" baseline="-25000" dirty="0" smtClean="0"/>
              <a:t>ten</a:t>
            </a:r>
            <a:endParaRPr lang="en-US" sz="2600" dirty="0" smtClean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pos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01…1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(2</a:t>
            </a:r>
            <a:r>
              <a:rPr lang="en-US" sz="2600" baseline="30000" dirty="0" smtClean="0"/>
              <a:t>(n-1)</a:t>
            </a:r>
            <a:r>
              <a:rPr lang="en-US" sz="2600" dirty="0"/>
              <a:t>-1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Increment?</a:t>
            </a:r>
          </a:p>
        </p:txBody>
      </p:sp>
    </p:spTree>
    <p:extLst>
      <p:ext uri="{BB962C8B-B14F-4D97-AF65-F5344CB8AC3E}">
        <p14:creationId xmlns:p14="http://schemas.microsoft.com/office/powerpoint/2010/main" val="406143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11680"/>
            <a:ext cx="4138612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 lvl="1">
              <a:buNone/>
            </a:pPr>
            <a:r>
              <a:rPr lang="en-US" dirty="0" smtClean="0"/>
              <a:t>0001</a:t>
            </a:r>
            <a:r>
              <a:rPr lang="en-US" baseline="-25000" dirty="0" smtClean="0"/>
              <a:t>two</a:t>
            </a:r>
            <a:r>
              <a:rPr lang="en-US" dirty="0" smtClean="0"/>
              <a:t> = +1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. . .</a:t>
            </a:r>
          </a:p>
          <a:p>
            <a:pPr lvl="1">
              <a:buNone/>
            </a:pPr>
            <a:r>
              <a:rPr lang="en-US" dirty="0" smtClean="0"/>
              <a:t>0110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+6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0111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-8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1001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-7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. . .</a:t>
            </a:r>
          </a:p>
          <a:p>
            <a:pPr lvl="1">
              <a:buNone/>
            </a:pPr>
            <a:r>
              <a:rPr lang="en-US" dirty="0" smtClean="0"/>
              <a:t>1110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-2</a:t>
            </a:r>
            <a:r>
              <a:rPr lang="en-US" baseline="-25000" dirty="0" smtClean="0"/>
              <a:t>ten</a:t>
            </a:r>
            <a:endParaRPr lang="en-US" baseline="-25000" dirty="0"/>
          </a:p>
          <a:p>
            <a:pPr lvl="1">
              <a:buNone/>
            </a:pPr>
            <a:r>
              <a:rPr lang="en-US" dirty="0" smtClean="0"/>
              <a:t>1111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75" y="1362070"/>
            <a:ext cx="8277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Like One’s Complement, but “shift” negative #s by 1: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8687" y="2011680"/>
            <a:ext cx="41386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 smtClean="0"/>
              <a:t>Zero?</a:t>
            </a:r>
          </a:p>
          <a:p>
            <a:pPr>
              <a:buNone/>
            </a:pPr>
            <a:r>
              <a:rPr lang="en-US" sz="2600" dirty="0"/>
              <a:t>	0…0</a:t>
            </a:r>
            <a:r>
              <a:rPr lang="en-US" sz="2600" baseline="-25000" dirty="0"/>
              <a:t>two</a:t>
            </a:r>
            <a:r>
              <a:rPr lang="en-US" sz="2600" dirty="0"/>
              <a:t> </a:t>
            </a:r>
            <a:r>
              <a:rPr lang="en-US" sz="2600" dirty="0" smtClean="0"/>
              <a:t>= 0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neg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10…0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-2</a:t>
            </a:r>
            <a:r>
              <a:rPr lang="en-US" sz="2600" baseline="30000" dirty="0" smtClean="0"/>
              <a:t>(n-1)</a:t>
            </a:r>
            <a:r>
              <a:rPr lang="en-US" sz="2600" baseline="-25000" dirty="0" smtClean="0"/>
              <a:t>ten</a:t>
            </a:r>
            <a:endParaRPr lang="en-US" sz="2600" dirty="0" smtClean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Most </a:t>
            </a:r>
            <a:r>
              <a:rPr lang="en-US" sz="2600" b="1" dirty="0" err="1" smtClean="0"/>
              <a:t>pos</a:t>
            </a:r>
            <a:r>
              <a:rPr lang="en-US" sz="2600" b="1" dirty="0" smtClean="0"/>
              <a:t> number?</a:t>
            </a:r>
          </a:p>
          <a:p>
            <a:pPr>
              <a:buNone/>
            </a:pPr>
            <a:r>
              <a:rPr lang="en-US" sz="2600" dirty="0" smtClean="0"/>
              <a:t>	01…1</a:t>
            </a:r>
            <a:r>
              <a:rPr lang="en-US" sz="2600" baseline="-25000" dirty="0" smtClean="0"/>
              <a:t>two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(2</a:t>
            </a:r>
            <a:r>
              <a:rPr lang="en-US" sz="2600" baseline="30000" dirty="0" smtClean="0"/>
              <a:t>(n-1)</a:t>
            </a:r>
            <a:r>
              <a:rPr lang="en-US" sz="2600" dirty="0"/>
              <a:t>-1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ten</a:t>
            </a:r>
            <a:endParaRPr lang="en-US" sz="2600" dirty="0"/>
          </a:p>
          <a:p>
            <a:pPr>
              <a:spcBef>
                <a:spcPts val="1800"/>
              </a:spcBef>
              <a:buFont typeface="Arial" pitchFamily="34" charset="0"/>
              <a:buNone/>
            </a:pPr>
            <a:r>
              <a:rPr lang="en-US" sz="2600" b="1" dirty="0" smtClean="0"/>
              <a:t>Increment?</a:t>
            </a:r>
          </a:p>
        </p:txBody>
      </p:sp>
    </p:spTree>
    <p:extLst>
      <p:ext uri="{BB962C8B-B14F-4D97-AF65-F5344CB8AC3E}">
        <p14:creationId xmlns:p14="http://schemas.microsoft.com/office/powerpoint/2010/main" val="3005281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Machine Structures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30998" y="1908610"/>
            <a:ext cx="9042679" cy="3769871"/>
            <a:chOff x="495300" y="2171952"/>
            <a:chExt cx="8305800" cy="3462668"/>
          </a:xfrm>
        </p:grpSpPr>
        <p:sp>
          <p:nvSpPr>
            <p:cNvPr id="26663" name="Oval 3" descr="5%"/>
            <p:cNvSpPr>
              <a:spLocks noChangeArrowheads="1"/>
            </p:cNvSpPr>
            <p:nvPr/>
          </p:nvSpPr>
          <p:spPr bwMode="auto">
            <a:xfrm>
              <a:off x="495300" y="2882049"/>
              <a:ext cx="8305800" cy="2035427"/>
            </a:xfrm>
            <a:prstGeom prst="ellipse">
              <a:avLst/>
            </a:prstGeom>
            <a:pattFill prst="pct5">
              <a:fgClr>
                <a:schemeClr val="hlink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Text Box 4"/>
            <p:cNvSpPr txBox="1">
              <a:spLocks noChangeArrowheads="1"/>
            </p:cNvSpPr>
            <p:nvPr/>
          </p:nvSpPr>
          <p:spPr bwMode="auto">
            <a:xfrm>
              <a:off x="7277100" y="2670364"/>
              <a:ext cx="1524000" cy="5371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 61C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4914900" y="3848352"/>
              <a:ext cx="12827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I/O system</a:t>
              </a:r>
            </a:p>
          </p:txBody>
        </p: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3251200" y="5265990"/>
              <a:ext cx="25400" cy="279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2705100" y="3848352"/>
              <a:ext cx="1244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2628900" y="3842002"/>
              <a:ext cx="3810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4914900" y="3848352"/>
              <a:ext cx="0" cy="371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3086100" y="2933952"/>
              <a:ext cx="1117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Compiler</a:t>
              </a: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3086100" y="3314952"/>
              <a:ext cx="12954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4610100" y="2629152"/>
              <a:ext cx="12065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Operating</a:t>
              </a:r>
            </a:p>
          </p:txBody>
        </p:sp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622800" y="2933952"/>
              <a:ext cx="1270000" cy="565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(Mac OSX)</a:t>
              </a:r>
            </a:p>
          </p:txBody>
        </p:sp>
        <p:sp>
          <p:nvSpPr>
            <p:cNvPr id="26638" name="Line 16"/>
            <p:cNvSpPr>
              <a:spLocks noChangeShapeType="1"/>
            </p:cNvSpPr>
            <p:nvPr/>
          </p:nvSpPr>
          <p:spPr bwMode="auto">
            <a:xfrm flipV="1">
              <a:off x="3848100" y="2629152"/>
              <a:ext cx="0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>
              <a:off x="3854450" y="2629152"/>
              <a:ext cx="220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6057900" y="2629152"/>
              <a:ext cx="0" cy="1054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Rectangle 19"/>
            <p:cNvSpPr>
              <a:spLocks noChangeArrowheads="1"/>
            </p:cNvSpPr>
            <p:nvPr/>
          </p:nvSpPr>
          <p:spPr bwMode="auto">
            <a:xfrm>
              <a:off x="3009900" y="2273552"/>
              <a:ext cx="28702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Application (ex: browser)</a:t>
              </a:r>
            </a:p>
          </p:txBody>
        </p:sp>
        <p:sp>
          <p:nvSpPr>
            <p:cNvPr id="26642" name="Line 20"/>
            <p:cNvSpPr>
              <a:spLocks noChangeShapeType="1"/>
            </p:cNvSpPr>
            <p:nvPr/>
          </p:nvSpPr>
          <p:spPr bwMode="auto">
            <a:xfrm flipV="1">
              <a:off x="2781300" y="2171952"/>
              <a:ext cx="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Line 21"/>
            <p:cNvSpPr>
              <a:spLocks noChangeShapeType="1"/>
            </p:cNvSpPr>
            <p:nvPr/>
          </p:nvSpPr>
          <p:spPr bwMode="auto">
            <a:xfrm>
              <a:off x="5905500" y="2178302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Rectangle 22"/>
            <p:cNvSpPr>
              <a:spLocks noChangeArrowheads="1"/>
            </p:cNvSpPr>
            <p:nvPr/>
          </p:nvSpPr>
          <p:spPr bwMode="auto">
            <a:xfrm>
              <a:off x="3540125" y="4669090"/>
              <a:ext cx="16510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Digital Design</a:t>
              </a:r>
            </a:p>
          </p:txBody>
        </p:sp>
        <p:sp>
          <p:nvSpPr>
            <p:cNvPr id="26645" name="Rectangle 23"/>
            <p:cNvSpPr>
              <a:spLocks noChangeArrowheads="1"/>
            </p:cNvSpPr>
            <p:nvPr/>
          </p:nvSpPr>
          <p:spPr bwMode="auto">
            <a:xfrm>
              <a:off x="3076575" y="4672265"/>
              <a:ext cx="2654300" cy="342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Rectangle 24"/>
            <p:cNvSpPr>
              <a:spLocks noChangeArrowheads="1"/>
            </p:cNvSpPr>
            <p:nvPr/>
          </p:nvSpPr>
          <p:spPr bwMode="auto">
            <a:xfrm>
              <a:off x="3527425" y="5019445"/>
              <a:ext cx="16764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Circuit Design</a:t>
              </a:r>
            </a:p>
          </p:txBody>
        </p:sp>
        <p:sp>
          <p:nvSpPr>
            <p:cNvPr id="26647" name="Rectangle 25"/>
            <p:cNvSpPr>
              <a:spLocks noChangeArrowheads="1"/>
            </p:cNvSpPr>
            <p:nvPr/>
          </p:nvSpPr>
          <p:spPr bwMode="auto">
            <a:xfrm>
              <a:off x="3248025" y="5021515"/>
              <a:ext cx="22479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Rectangle 26" descr="50%"/>
            <p:cNvSpPr>
              <a:spLocks noChangeArrowheads="1"/>
            </p:cNvSpPr>
            <p:nvPr/>
          </p:nvSpPr>
          <p:spPr bwMode="auto">
            <a:xfrm>
              <a:off x="1181100" y="3619752"/>
              <a:ext cx="5670550" cy="2254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Rectangle 27"/>
            <p:cNvSpPr>
              <a:spLocks noChangeArrowheads="1"/>
            </p:cNvSpPr>
            <p:nvPr/>
          </p:nvSpPr>
          <p:spPr bwMode="auto">
            <a:xfrm>
              <a:off x="6845300" y="3619752"/>
              <a:ext cx="1727200" cy="4860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Instruction Set</a:t>
              </a:r>
            </a:p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 Architecture</a:t>
              </a:r>
            </a:p>
          </p:txBody>
        </p:sp>
        <p:sp>
          <p:nvSpPr>
            <p:cNvPr id="26650" name="Line 28"/>
            <p:cNvSpPr>
              <a:spLocks noChangeShapeType="1"/>
            </p:cNvSpPr>
            <p:nvPr/>
          </p:nvSpPr>
          <p:spPr bwMode="auto">
            <a:xfrm>
              <a:off x="2787650" y="2171952"/>
              <a:ext cx="3117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Rectangle 29"/>
            <p:cNvSpPr>
              <a:spLocks noChangeArrowheads="1"/>
            </p:cNvSpPr>
            <p:nvPr/>
          </p:nvSpPr>
          <p:spPr bwMode="auto">
            <a:xfrm>
              <a:off x="3224213" y="4273802"/>
              <a:ext cx="2327275" cy="336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</a:rPr>
                <a:t>Datapath &amp; Control </a:t>
              </a:r>
            </a:p>
          </p:txBody>
        </p:sp>
        <p:sp>
          <p:nvSpPr>
            <p:cNvPr id="26652" name="Rectangle 30"/>
            <p:cNvSpPr>
              <a:spLocks noChangeArrowheads="1"/>
            </p:cNvSpPr>
            <p:nvPr/>
          </p:nvSpPr>
          <p:spPr bwMode="auto">
            <a:xfrm>
              <a:off x="2940050" y="4226177"/>
              <a:ext cx="2882900" cy="444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3695700" y="5297740"/>
              <a:ext cx="1295400" cy="336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</a:t>
              </a:r>
              <a:r>
                <a:rPr lang="en-US" b="1" dirty="0" smtClean="0">
                  <a:solidFill>
                    <a:schemeClr val="tx1"/>
                  </a:solidFill>
                </a:rPr>
                <a:t>ransistors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654" name="Rectangle 32"/>
            <p:cNvSpPr>
              <a:spLocks noChangeArrowheads="1"/>
            </p:cNvSpPr>
            <p:nvPr/>
          </p:nvSpPr>
          <p:spPr bwMode="auto">
            <a:xfrm>
              <a:off x="3330575" y="5332665"/>
              <a:ext cx="2044700" cy="298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Line 33"/>
            <p:cNvSpPr>
              <a:spLocks noChangeShapeType="1"/>
            </p:cNvSpPr>
            <p:nvPr/>
          </p:nvSpPr>
          <p:spPr bwMode="auto">
            <a:xfrm>
              <a:off x="3924300" y="3848352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Rectangle 34"/>
            <p:cNvSpPr>
              <a:spLocks noChangeArrowheads="1"/>
            </p:cNvSpPr>
            <p:nvPr/>
          </p:nvSpPr>
          <p:spPr bwMode="auto">
            <a:xfrm>
              <a:off x="3911600" y="3848352"/>
              <a:ext cx="10033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26657" name="Text Box 35"/>
            <p:cNvSpPr txBox="1">
              <a:spLocks noChangeArrowheads="1"/>
            </p:cNvSpPr>
            <p:nvPr/>
          </p:nvSpPr>
          <p:spPr bwMode="auto">
            <a:xfrm>
              <a:off x="1104900" y="3772152"/>
              <a:ext cx="1341438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/>
                <a:t>Hardware</a:t>
              </a:r>
            </a:p>
          </p:txBody>
        </p:sp>
        <p:sp>
          <p:nvSpPr>
            <p:cNvPr id="26658" name="Text Box 36"/>
            <p:cNvSpPr txBox="1">
              <a:spLocks noChangeArrowheads="1"/>
            </p:cNvSpPr>
            <p:nvPr/>
          </p:nvSpPr>
          <p:spPr bwMode="auto">
            <a:xfrm>
              <a:off x="1104900" y="3238752"/>
              <a:ext cx="1257300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/>
                <a:t>Software</a:t>
              </a:r>
            </a:p>
          </p:txBody>
        </p:sp>
        <p:sp>
          <p:nvSpPr>
            <p:cNvPr id="26659" name="Line 37"/>
            <p:cNvSpPr>
              <a:spLocks noChangeShapeType="1"/>
            </p:cNvSpPr>
            <p:nvPr/>
          </p:nvSpPr>
          <p:spPr bwMode="auto">
            <a:xfrm flipV="1">
              <a:off x="2476500" y="2629152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38"/>
            <p:cNvSpPr>
              <a:spLocks noChangeShapeType="1"/>
            </p:cNvSpPr>
            <p:nvPr/>
          </p:nvSpPr>
          <p:spPr bwMode="auto">
            <a:xfrm>
              <a:off x="2476500" y="3843590"/>
              <a:ext cx="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39"/>
            <p:cNvSpPr>
              <a:spLocks noChangeArrowheads="1"/>
            </p:cNvSpPr>
            <p:nvPr/>
          </p:nvSpPr>
          <p:spPr bwMode="auto">
            <a:xfrm>
              <a:off x="3098800" y="2984752"/>
              <a:ext cx="11430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Rectangle 40"/>
            <p:cNvSpPr>
              <a:spLocks noChangeArrowheads="1"/>
            </p:cNvSpPr>
            <p:nvPr/>
          </p:nvSpPr>
          <p:spPr bwMode="auto">
            <a:xfrm>
              <a:off x="3086100" y="3314952"/>
              <a:ext cx="1371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Assembler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by all modern hardware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Roughly evenly split between positive and negative</a:t>
            </a:r>
          </a:p>
          <a:p>
            <a:pPr lvl="1"/>
            <a:r>
              <a:rPr lang="en-US" dirty="0" smtClean="0"/>
              <a:t>One more negative # because positive side has 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 still use MSB as sign bit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To negate: Flip the bits and add one</a:t>
            </a:r>
          </a:p>
          <a:p>
            <a:pPr lvl="1"/>
            <a:r>
              <a:rPr lang="en-US" dirty="0" smtClean="0"/>
              <a:t>Example: +7 = 0b 0000 0111, -7 = 0b 1111 1001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had 5 bits. What integers can be represented in two’s complement?</a:t>
            </a:r>
          </a:p>
          <a:p>
            <a:pPr marL="514350" indent="-514350">
              <a:buNone/>
            </a:pPr>
            <a:r>
              <a:rPr lang="en-US" dirty="0" smtClean="0"/>
              <a:t>	(A) 	-31 to +31</a:t>
            </a:r>
          </a:p>
          <a:p>
            <a:pPr marL="514350" indent="-514350">
              <a:buNone/>
            </a:pPr>
            <a:r>
              <a:rPr lang="en-US" dirty="0" smtClean="0"/>
              <a:t>	(B) 	-15</a:t>
            </a:r>
            <a:r>
              <a:rPr lang="en-US" dirty="0" smtClean="0">
                <a:solidFill>
                  <a:schemeClr val="bg1"/>
                </a:solidFill>
              </a:rPr>
              <a:t>_</a:t>
            </a:r>
            <a:r>
              <a:rPr lang="en-US" dirty="0" smtClean="0"/>
              <a:t>to +15</a:t>
            </a:r>
          </a:p>
          <a:p>
            <a:pPr marL="514350" indent="-514350">
              <a:buNone/>
            </a:pPr>
            <a:r>
              <a:rPr lang="en-US" dirty="0" smtClean="0"/>
              <a:t>	(C) 	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0</a:t>
            </a:r>
            <a:r>
              <a:rPr lang="en-US" dirty="0" smtClean="0">
                <a:solidFill>
                  <a:schemeClr val="bg1"/>
                </a:solidFill>
              </a:rPr>
              <a:t>_</a:t>
            </a:r>
            <a:r>
              <a:rPr lang="en-US" dirty="0" smtClean="0"/>
              <a:t>to +31</a:t>
            </a:r>
          </a:p>
          <a:p>
            <a:pPr marL="514350" indent="-514350">
              <a:buNone/>
            </a:pPr>
            <a:r>
              <a:rPr lang="en-US" dirty="0" smtClean="0"/>
              <a:t>	(D) 	-16</a:t>
            </a:r>
            <a:r>
              <a:rPr lang="en-US" dirty="0" smtClean="0">
                <a:solidFill>
                  <a:schemeClr val="bg1"/>
                </a:solidFill>
              </a:rPr>
              <a:t>_</a:t>
            </a:r>
            <a:r>
              <a:rPr lang="en-US" dirty="0" smtClean="0"/>
              <a:t>to +15</a:t>
            </a:r>
          </a:p>
          <a:p>
            <a:pPr marL="514350" indent="-514350">
              <a:buNone/>
            </a:pPr>
            <a:r>
              <a:rPr lang="en-US" dirty="0" smtClean="0"/>
              <a:t>	(E)	-32 to +31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94017" y="1596736"/>
            <a:ext cx="504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 need 6 bits</a:t>
            </a:r>
            <a:endParaRPr lang="en-US" dirty="0" smtClean="0">
              <a:solidFill>
                <a:schemeClr val="accent1"/>
              </a:solidFill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 one’s complement</a:t>
            </a:r>
            <a:endParaRPr lang="en-US" dirty="0" smtClean="0">
              <a:solidFill>
                <a:schemeClr val="accent1"/>
              </a:solidFill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 unsigned</a:t>
            </a:r>
            <a:endParaRPr lang="en-US" dirty="0" smtClean="0">
              <a:solidFill>
                <a:schemeClr val="accent1"/>
              </a:solidFill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 two’s complement</a:t>
            </a:r>
            <a:endParaRPr lang="en-US" dirty="0" smtClean="0">
              <a:solidFill>
                <a:schemeClr val="accent1"/>
              </a:solidFill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 need 6 bits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Review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7136" y="4478482"/>
            <a:ext cx="6909955" cy="51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Overflow</a:t>
            </a:r>
            <a:r>
              <a:rPr lang="en-US" sz="2800" dirty="0" smtClean="0">
                <a:ea typeface="ＭＳ Ｐゴシック" pitchFamily="34" charset="-128"/>
              </a:rPr>
              <a:t> is when the result of an arithmetic operation can’t be represented by the hardware bits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i.e. the result is mathematically incorrect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Unsigned:	0b1…1 + 1</a:t>
            </a:r>
            <a:r>
              <a:rPr lang="en-US" sz="2400" baseline="-25000" dirty="0" smtClean="0">
                <a:ea typeface="ＭＳ Ｐゴシック" pitchFamily="34" charset="-128"/>
              </a:rPr>
              <a:t>10</a:t>
            </a:r>
            <a:r>
              <a:rPr lang="en-US" sz="2400" dirty="0" smtClean="0">
                <a:ea typeface="ＭＳ Ｐゴシック" pitchFamily="34" charset="-128"/>
              </a:rPr>
              <a:t> = 0b0…0 = 0?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Two’s:</a:t>
            </a: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	0b01…1 + 1</a:t>
            </a:r>
            <a:r>
              <a:rPr lang="en-US" sz="2400" baseline="-25000" dirty="0" smtClean="0">
                <a:ea typeface="ＭＳ Ｐゴシック" pitchFamily="34" charset="-128"/>
              </a:rPr>
              <a:t>10</a:t>
            </a:r>
            <a:r>
              <a:rPr lang="en-US" sz="2400" dirty="0" smtClean="0">
                <a:ea typeface="ＭＳ Ｐゴシック" pitchFamily="34" charset="-128"/>
              </a:rPr>
              <a:t> = 0b10…0 = </a:t>
            </a:r>
            <a:r>
              <a:rPr lang="en-US" sz="2400" dirty="0"/>
              <a:t>-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(n-1)</a:t>
            </a:r>
            <a:r>
              <a:rPr lang="en-US" sz="2400" baseline="-25000" dirty="0" smtClean="0"/>
              <a:t>ten</a:t>
            </a:r>
            <a:r>
              <a:rPr lang="en-US" sz="2400" dirty="0"/>
              <a:t>?</a:t>
            </a:r>
            <a:endParaRPr lang="en-US" sz="2400" dirty="0" smtClean="0">
              <a:ea typeface="ＭＳ Ｐゴシック" pitchFamily="34" charset="-128"/>
            </a:endParaRP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38100" y="4754880"/>
            <a:ext cx="9207500" cy="1249362"/>
            <a:chOff x="-38100" y="5329238"/>
            <a:chExt cx="9207500" cy="124936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48343" y="5348288"/>
              <a:ext cx="1999550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0b 0000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008188" y="5348288"/>
              <a:ext cx="915635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0001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225800" y="5359400"/>
              <a:ext cx="915635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0010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46200" y="5940425"/>
              <a:ext cx="69484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857625" y="5856288"/>
              <a:ext cx="0" cy="2397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6588125" y="5818188"/>
              <a:ext cx="0" cy="2397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704138" y="5840413"/>
              <a:ext cx="0" cy="2397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81863" y="5337175"/>
              <a:ext cx="926729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1111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555875" y="5837238"/>
              <a:ext cx="0" cy="2397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460500" y="5797550"/>
              <a:ext cx="0" cy="2397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018213" y="5329238"/>
              <a:ext cx="946541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1110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795713" y="5900738"/>
              <a:ext cx="153599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unsigned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38100" y="5943600"/>
              <a:ext cx="9207500" cy="635000"/>
            </a:xfrm>
            <a:custGeom>
              <a:avLst/>
              <a:gdLst>
                <a:gd name="T0" fmla="*/ 2147483647 w 5800"/>
                <a:gd name="T1" fmla="*/ 0 h 400"/>
                <a:gd name="T2" fmla="*/ 2147483647 w 5800"/>
                <a:gd name="T3" fmla="*/ 2147483647 h 400"/>
                <a:gd name="T4" fmla="*/ 2147483647 w 5800"/>
                <a:gd name="T5" fmla="*/ 2147483647 h 400"/>
                <a:gd name="T6" fmla="*/ 2147483647 w 5800"/>
                <a:gd name="T7" fmla="*/ 2147483647 h 400"/>
                <a:gd name="T8" fmla="*/ 2147483647 w 5800"/>
                <a:gd name="T9" fmla="*/ 2147483647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0"/>
                <a:gd name="T16" fmla="*/ 0 h 400"/>
                <a:gd name="T17" fmla="*/ 5800 w 5800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0" h="400">
                  <a:moveTo>
                    <a:pt x="5304" y="0"/>
                  </a:moveTo>
                  <a:cubicBezTo>
                    <a:pt x="5552" y="136"/>
                    <a:pt x="5800" y="272"/>
                    <a:pt x="5400" y="336"/>
                  </a:cubicBezTo>
                  <a:cubicBezTo>
                    <a:pt x="5000" y="400"/>
                    <a:pt x="3744" y="384"/>
                    <a:pt x="2904" y="384"/>
                  </a:cubicBezTo>
                  <a:cubicBezTo>
                    <a:pt x="2064" y="384"/>
                    <a:pt x="720" y="392"/>
                    <a:pt x="360" y="336"/>
                  </a:cubicBezTo>
                  <a:cubicBezTo>
                    <a:pt x="0" y="280"/>
                    <a:pt x="372" y="164"/>
                    <a:pt x="744" y="4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6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 Extension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represent the same number using more bits than before</a:t>
            </a:r>
          </a:p>
          <a:p>
            <a:pPr lvl="1"/>
            <a:r>
              <a:rPr lang="en-US" dirty="0" smtClean="0"/>
              <a:t>Easy for positive #s (add leading 0’s), more complicated for negative #s</a:t>
            </a:r>
          </a:p>
          <a:p>
            <a:pPr lvl="1"/>
            <a:r>
              <a:rPr lang="en-US" dirty="0" smtClean="0"/>
              <a:t>Sign and magnitude:  add 0’s </a:t>
            </a:r>
            <a:r>
              <a:rPr lang="en-US" i="1" dirty="0" smtClean="0"/>
              <a:t>after</a:t>
            </a:r>
            <a:r>
              <a:rPr lang="en-US" dirty="0" smtClean="0"/>
              <a:t> the sign bit</a:t>
            </a:r>
          </a:p>
          <a:p>
            <a:pPr lvl="1"/>
            <a:r>
              <a:rPr lang="en-US" dirty="0" smtClean="0"/>
              <a:t>One’s complement:  copy MSB</a:t>
            </a:r>
          </a:p>
          <a:p>
            <a:pPr lvl="1"/>
            <a:r>
              <a:rPr lang="en-US" dirty="0" smtClean="0"/>
              <a:t>Two’s complement:  copy MSB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Sign and magnitude:  0b 11 = 0b 1001</a:t>
            </a:r>
          </a:p>
          <a:p>
            <a:pPr lvl="1"/>
            <a:r>
              <a:rPr lang="en-US" dirty="0" smtClean="0"/>
              <a:t>One’s/Two’s complement:  0b 11 = 0b 1111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CS61C:  Learn 6 Great Ideas in Computer Architecture to enable high performance programming via 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Technology Trends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Performance Measurement and Improvement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Number Representation: How to represent positive and negative integers using binary</a:t>
            </a:r>
            <a:endParaRPr lang="en-US" dirty="0" smtClean="0"/>
          </a:p>
          <a:p>
            <a:pPr lvl="1"/>
            <a:r>
              <a:rPr lang="en-US" dirty="0" smtClean="0"/>
              <a:t>Unsigned:  Interpret numeral in base 2</a:t>
            </a:r>
          </a:p>
          <a:p>
            <a:pPr lvl="1"/>
            <a:r>
              <a:rPr lang="en-US" dirty="0" smtClean="0"/>
              <a:t>Signed:  Two’s Complement</a:t>
            </a:r>
          </a:p>
          <a:p>
            <a:pPr lvl="1"/>
            <a:r>
              <a:rPr lang="en-US" dirty="0" smtClean="0"/>
              <a:t>Biased:  Subtract bias</a:t>
            </a:r>
          </a:p>
          <a:p>
            <a:pPr lvl="1"/>
            <a:r>
              <a:rPr lang="en-US" dirty="0" smtClean="0"/>
              <a:t>Sign extension must preserve signed number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New-School: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68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33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81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156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Post-PC Era: Late 2000s - ???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2" y="1214770"/>
            <a:ext cx="29751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1017" y="4477849"/>
            <a:ext cx="8229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Enabling Tech:</a:t>
            </a:r>
            <a:r>
              <a:rPr lang="en-US" sz="2800" dirty="0" smtClean="0"/>
              <a:t> Wireless networking, smartphones</a:t>
            </a:r>
            <a:endParaRPr lang="en-US" sz="2800" b="1" dirty="0" smtClean="0"/>
          </a:p>
          <a:p>
            <a:pPr marL="0" lvl="1"/>
            <a:r>
              <a:rPr lang="en-US" sz="2800" b="1" dirty="0" smtClean="0"/>
              <a:t>Big Players:</a:t>
            </a:r>
            <a:r>
              <a:rPr lang="en-US" sz="2800" dirty="0" smtClean="0"/>
              <a:t> Apple, Nokia, …</a:t>
            </a:r>
          </a:p>
          <a:p>
            <a:pPr marL="0" lvl="1"/>
            <a:r>
              <a:rPr lang="en-US" sz="2800" b="1" dirty="0" smtClean="0"/>
              <a:t>Cost:</a:t>
            </a:r>
            <a:r>
              <a:rPr lang="en-US" sz="2800" dirty="0" smtClean="0"/>
              <a:t> $500, </a:t>
            </a:r>
            <a:r>
              <a:rPr lang="en-US" sz="2800" b="1" dirty="0" smtClean="0"/>
              <a:t>Target:</a:t>
            </a:r>
            <a:r>
              <a:rPr lang="en-US" sz="2800" dirty="0" smtClean="0"/>
              <a:t> Consumers on the go</a:t>
            </a:r>
          </a:p>
          <a:p>
            <a:pPr marL="0" lvl="1"/>
            <a:r>
              <a:rPr lang="en-US" sz="2800" b="1" dirty="0" smtClean="0"/>
              <a:t>Using:</a:t>
            </a:r>
            <a:r>
              <a:rPr lang="en-US" sz="2800" dirty="0" smtClean="0"/>
              <a:t> Objective C, Android 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017" y="1214770"/>
            <a:ext cx="281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Personal Mobile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Devices (PMD):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022" y="1310788"/>
            <a:ext cx="7046767" cy="424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iPhone</a:t>
            </a:r>
            <a:r>
              <a:rPr lang="en-US" dirty="0" smtClean="0">
                <a:solidFill>
                  <a:schemeClr val="accent1"/>
                </a:solidFill>
              </a:rPr>
              <a:t> Innards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2666" y="5448013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will learn about multiple processors, the memory hierarchy, and I/O in 61C</a:t>
            </a:r>
            <a:endParaRPr lang="en-US" sz="32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175767" y="812801"/>
            <a:ext cx="7934638" cy="4790420"/>
            <a:chOff x="1175767" y="812801"/>
            <a:chExt cx="7934638" cy="4790420"/>
          </a:xfrm>
        </p:grpSpPr>
        <p:grpSp>
          <p:nvGrpSpPr>
            <p:cNvPr id="85" name="Group 84"/>
            <p:cNvGrpSpPr/>
            <p:nvPr/>
          </p:nvGrpSpPr>
          <p:grpSpPr>
            <a:xfrm>
              <a:off x="1175767" y="812801"/>
              <a:ext cx="7934638" cy="4790420"/>
              <a:chOff x="1175767" y="812801"/>
              <a:chExt cx="7934638" cy="479042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50529" y="3667671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40033" y="3722513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44582" y="3119247"/>
                <a:ext cx="712951" cy="111408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53096" y="1210733"/>
                <a:ext cx="877478" cy="910383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95900" y="4571999"/>
                <a:ext cx="712951" cy="762001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37496" y="1591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54429" y="2226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71362" y="2861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788295" y="3496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392555" y="4449699"/>
                <a:ext cx="677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56" name="Straight Arrow Connector 55"/>
              <p:cNvCxnSpPr>
                <a:stCxn id="32" idx="0"/>
              </p:cNvCxnSpPr>
              <p:nvPr/>
            </p:nvCxnSpPr>
            <p:spPr>
              <a:xfrm flipH="1" flipV="1">
                <a:off x="8534402" y="3496733"/>
                <a:ext cx="196910" cy="9529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8348141" y="4301069"/>
                <a:ext cx="112422" cy="2709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32" idx="1"/>
              </p:cNvCxnSpPr>
              <p:nvPr/>
            </p:nvCxnSpPr>
            <p:spPr>
              <a:xfrm flipH="1" flipV="1">
                <a:off x="6570133" y="4436533"/>
                <a:ext cx="1822422" cy="2747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8432891" y="812801"/>
                <a:ext cx="677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505200" y="5080001"/>
                <a:ext cx="677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2184402" y="5080000"/>
                <a:ext cx="1312106" cy="2277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16200000" flipV="1">
                <a:off x="3591248" y="5001138"/>
                <a:ext cx="259481" cy="933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5400000" flipH="1" flipV="1">
                <a:off x="3606799" y="4605868"/>
                <a:ext cx="897468" cy="186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4" idx="1"/>
              </p:cNvCxnSpPr>
              <p:nvPr/>
            </p:nvCxnSpPr>
            <p:spPr>
              <a:xfrm flipH="1">
                <a:off x="6463480" y="1074411"/>
                <a:ext cx="1969411" cy="3894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64" idx="2"/>
              </p:cNvCxnSpPr>
              <p:nvPr/>
            </p:nvCxnSpPr>
            <p:spPr>
              <a:xfrm flipH="1">
                <a:off x="8534402" y="1336021"/>
                <a:ext cx="237246" cy="10515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175767" y="2997199"/>
                <a:ext cx="1076366" cy="762001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rot="16200000" flipV="1">
                <a:off x="2091268" y="3750732"/>
                <a:ext cx="1490134" cy="1337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/>
            <p:cNvCxnSpPr/>
            <p:nvPr/>
          </p:nvCxnSpPr>
          <p:spPr>
            <a:xfrm flipH="1">
              <a:off x="8348134" y="1310788"/>
              <a:ext cx="224858" cy="2809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1439334" y="1202267"/>
            <a:ext cx="6265328" cy="3098800"/>
            <a:chOff x="1439334" y="1202267"/>
            <a:chExt cx="6265328" cy="3098800"/>
          </a:xfrm>
        </p:grpSpPr>
        <p:grpSp>
          <p:nvGrpSpPr>
            <p:cNvPr id="91" name="Group 90"/>
            <p:cNvGrpSpPr/>
            <p:nvPr/>
          </p:nvGrpSpPr>
          <p:grpSpPr>
            <a:xfrm>
              <a:off x="1524000" y="1202267"/>
              <a:ext cx="6180662" cy="3098800"/>
              <a:chOff x="1524000" y="1202267"/>
              <a:chExt cx="6180662" cy="3098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64933" y="1981200"/>
                <a:ext cx="2116667" cy="1032933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24000" y="3149601"/>
                <a:ext cx="524933" cy="389466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37866" y="1727198"/>
                <a:ext cx="1016000" cy="592667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54798" y="2438399"/>
                <a:ext cx="1016000" cy="5080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671730" y="2997199"/>
                <a:ext cx="1016000" cy="609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688662" y="3640666"/>
                <a:ext cx="1016000" cy="660401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3564467" y="1786467"/>
                <a:ext cx="321733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538133" y="1608667"/>
                <a:ext cx="2032000" cy="4741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385733" y="1574800"/>
                <a:ext cx="2201334" cy="1016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436533" y="1676399"/>
                <a:ext cx="2150534" cy="15685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4351867" y="1608666"/>
                <a:ext cx="2302931" cy="21505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031067" y="1202267"/>
                <a:ext cx="1633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Processor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1845733" y="1642535"/>
                <a:ext cx="1473202" cy="14393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1439334" y="3725334"/>
              <a:ext cx="643465" cy="440266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93" idx="5"/>
            </p:cNvCxnSpPr>
            <p:nvPr/>
          </p:nvCxnSpPr>
          <p:spPr>
            <a:xfrm flipH="1">
              <a:off x="2094503" y="1693333"/>
              <a:ext cx="1275230" cy="19542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2302934" y="2421467"/>
            <a:ext cx="3729405" cy="3668018"/>
            <a:chOff x="2302934" y="2421467"/>
            <a:chExt cx="3729405" cy="3668018"/>
          </a:xfrm>
        </p:grpSpPr>
        <p:sp>
          <p:nvSpPr>
            <p:cNvPr id="96" name="Frame 95"/>
            <p:cNvSpPr/>
            <p:nvPr/>
          </p:nvSpPr>
          <p:spPr>
            <a:xfrm>
              <a:off x="4250267" y="4368800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ame 96"/>
            <p:cNvSpPr/>
            <p:nvPr/>
          </p:nvSpPr>
          <p:spPr>
            <a:xfrm>
              <a:off x="5063067" y="4368800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ame 97"/>
            <p:cNvSpPr/>
            <p:nvPr/>
          </p:nvSpPr>
          <p:spPr>
            <a:xfrm>
              <a:off x="2302934" y="2421467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149601" y="3251200"/>
              <a:ext cx="2882738" cy="2838285"/>
              <a:chOff x="3149601" y="3251200"/>
              <a:chExt cx="2882738" cy="2838285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385734" y="5012267"/>
                <a:ext cx="16466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8000"/>
                    </a:solidFill>
                  </a:rPr>
                  <a:t>Memory</a:t>
                </a:r>
              </a:p>
              <a:p>
                <a:endParaRPr lang="en-US" sz="3200" dirty="0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 rot="16200000" flipV="1">
                <a:off x="2717801" y="3683000"/>
                <a:ext cx="2099734" cy="123613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5400000" flipH="1" flipV="1">
                <a:off x="5723467" y="5164667"/>
                <a:ext cx="237067" cy="158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 flipV="1">
                <a:off x="4461133" y="5046133"/>
                <a:ext cx="92333" cy="26161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9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Post-PC Era: Late 2000s - ???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2" descr="C:\Users\JHsia\Desktop\1000px-Cloud_comp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53" y="1179629"/>
            <a:ext cx="400872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017" y="4477849"/>
            <a:ext cx="8525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Enabling Tech:</a:t>
            </a:r>
            <a:r>
              <a:rPr lang="en-US" sz="2800" dirty="0" smtClean="0"/>
              <a:t> Local Area Networks, broadband Internet</a:t>
            </a:r>
            <a:endParaRPr lang="en-US" sz="2800" b="1" dirty="0" smtClean="0"/>
          </a:p>
          <a:p>
            <a:pPr marL="0" lvl="1"/>
            <a:r>
              <a:rPr lang="en-US" sz="2800" b="1" dirty="0" smtClean="0"/>
              <a:t>Big Players:</a:t>
            </a:r>
            <a:r>
              <a:rPr lang="en-US" sz="2800" dirty="0" smtClean="0"/>
              <a:t> Amazon, Google, …</a:t>
            </a:r>
          </a:p>
          <a:p>
            <a:pPr marL="0" lvl="1"/>
            <a:r>
              <a:rPr lang="en-US" sz="2800" b="1" dirty="0" smtClean="0"/>
              <a:t>Target:</a:t>
            </a:r>
            <a:r>
              <a:rPr lang="en-US" sz="2800" dirty="0" smtClean="0"/>
              <a:t> Transient users or users who cannot afford high-end equipment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017" y="1214770"/>
            <a:ext cx="281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Computing: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3344</Words>
  <Application>Microsoft Office PowerPoint</Application>
  <PresentationFormat>On-screen Show (4:3)</PresentationFormat>
  <Paragraphs>790</Paragraphs>
  <Slides>55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Image</vt:lpstr>
      <vt:lpstr>PowerPoint Presentation</vt:lpstr>
      <vt:lpstr>Introducing Your Instructor</vt:lpstr>
      <vt:lpstr>Agenda</vt:lpstr>
      <vt:lpstr>What is CS 61C about?</vt:lpstr>
      <vt:lpstr>Machine Structures</vt:lpstr>
      <vt:lpstr>New-School: Parallelism</vt:lpstr>
      <vt:lpstr>Post-PC Era: Late 2000s - ???</vt:lpstr>
      <vt:lpstr>iPhone Innards</vt:lpstr>
      <vt:lpstr>Post-PC Era: Late 2000s - ???</vt:lpstr>
      <vt:lpstr>Post-PC Era: Late 2000s - ???</vt:lpstr>
      <vt:lpstr>Six Great Ideas in  Computer Architecture</vt:lpstr>
      <vt:lpstr>Great Idea #1: Levels of Representation/Interpretation</vt:lpstr>
      <vt:lpstr>Great Idea #2: Technology Trends</vt:lpstr>
      <vt:lpstr>Great Idea #3: Principle of Locality/ Memory Hierarchy</vt:lpstr>
      <vt:lpstr>Storage Latency Analogy:   How Far Away is the Data?</vt:lpstr>
      <vt:lpstr>Great Idea #4: Parallelism</vt:lpstr>
      <vt:lpstr>Great Idea #5: Performance Measurement and Improvement</vt:lpstr>
      <vt:lpstr>Great Idea #6: Dependability  via Redundancy</vt:lpstr>
      <vt:lpstr>Great Idea #6: Dependability  via Redundancy</vt:lpstr>
      <vt:lpstr>Agenda</vt:lpstr>
      <vt:lpstr>Course Information</vt:lpstr>
      <vt:lpstr>Course Assignments and Grading</vt:lpstr>
      <vt:lpstr>Projects</vt:lpstr>
      <vt:lpstr>Participation and Altruism</vt:lpstr>
      <vt:lpstr>Peer Instruction</vt:lpstr>
      <vt:lpstr>PowerPoint Presentation</vt:lpstr>
      <vt:lpstr>Late Policy – Slip Days</vt:lpstr>
      <vt:lpstr>Policy on Assignments and Independent Work</vt:lpstr>
      <vt:lpstr>Policy on Assignments and Independent Work</vt:lpstr>
      <vt:lpstr>Comments on Summer Version</vt:lpstr>
      <vt:lpstr>Pedagogic Comments</vt:lpstr>
      <vt:lpstr>Architecture of a Lecture</vt:lpstr>
      <vt:lpstr>Last Things…</vt:lpstr>
      <vt:lpstr>Get To Know Your Staff</vt:lpstr>
      <vt:lpstr>Agenda</vt:lpstr>
      <vt:lpstr>Number Representation</vt:lpstr>
      <vt:lpstr>Number Bases</vt:lpstr>
      <vt:lpstr>Commonly Used Number Bases</vt:lpstr>
      <vt:lpstr>Number Base Examples</vt:lpstr>
      <vt:lpstr>Bits Can Represent Anything</vt:lpstr>
      <vt:lpstr>So What Number Is It Anyway?</vt:lpstr>
      <vt:lpstr>Numbers in a Computer (1/2)</vt:lpstr>
      <vt:lpstr>Numbers in a Computer (2/2)</vt:lpstr>
      <vt:lpstr>Unsigned Integers</vt:lpstr>
      <vt:lpstr>Signed Integers</vt:lpstr>
      <vt:lpstr>Sign and Magnitude</vt:lpstr>
      <vt:lpstr>Biased Notation</vt:lpstr>
      <vt:lpstr>One’s Complement</vt:lpstr>
      <vt:lpstr>Two’s Complement</vt:lpstr>
      <vt:lpstr>Two’s Complement Summary</vt:lpstr>
      <vt:lpstr>Two’s Complement Review</vt:lpstr>
      <vt:lpstr>Overflow</vt:lpstr>
      <vt:lpstr>Sign Extension</vt:lpstr>
      <vt:lpstr>Summary (1/2)</vt:lpstr>
      <vt:lpstr>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342</cp:revision>
  <cp:lastPrinted>2012-01-16T15:35:12Z</cp:lastPrinted>
  <dcterms:created xsi:type="dcterms:W3CDTF">2012-01-21T14:14:13Z</dcterms:created>
  <dcterms:modified xsi:type="dcterms:W3CDTF">2013-06-24T19:49:50Z</dcterms:modified>
</cp:coreProperties>
</file>