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7"/>
  </p:notesMasterIdLst>
  <p:handoutMasterIdLst>
    <p:handoutMasterId r:id="rId58"/>
  </p:handoutMasterIdLst>
  <p:sldIdLst>
    <p:sldId id="583" r:id="rId2"/>
    <p:sldId id="585" r:id="rId3"/>
    <p:sldId id="566" r:id="rId4"/>
    <p:sldId id="591" r:id="rId5"/>
    <p:sldId id="592" r:id="rId6"/>
    <p:sldId id="593" r:id="rId7"/>
    <p:sldId id="597" r:id="rId8"/>
    <p:sldId id="596" r:id="rId9"/>
    <p:sldId id="590" r:id="rId10"/>
    <p:sldId id="589" r:id="rId11"/>
    <p:sldId id="572" r:id="rId12"/>
    <p:sldId id="598" r:id="rId13"/>
    <p:sldId id="573" r:id="rId14"/>
    <p:sldId id="574" r:id="rId15"/>
    <p:sldId id="599" r:id="rId16"/>
    <p:sldId id="600" r:id="rId17"/>
    <p:sldId id="576" r:id="rId18"/>
    <p:sldId id="577" r:id="rId19"/>
    <p:sldId id="578" r:id="rId20"/>
    <p:sldId id="611" r:id="rId21"/>
    <p:sldId id="594" r:id="rId22"/>
    <p:sldId id="540" r:id="rId23"/>
    <p:sldId id="595" r:id="rId24"/>
    <p:sldId id="586" r:id="rId25"/>
    <p:sldId id="587" r:id="rId26"/>
    <p:sldId id="588" r:id="rId27"/>
    <p:sldId id="506" r:id="rId28"/>
    <p:sldId id="601" r:id="rId29"/>
    <p:sldId id="496" r:id="rId30"/>
    <p:sldId id="497" r:id="rId31"/>
    <p:sldId id="498" r:id="rId32"/>
    <p:sldId id="500" r:id="rId33"/>
    <p:sldId id="501" r:id="rId34"/>
    <p:sldId id="602" r:id="rId35"/>
    <p:sldId id="502" r:id="rId36"/>
    <p:sldId id="604" r:id="rId37"/>
    <p:sldId id="605" r:id="rId38"/>
    <p:sldId id="517" r:id="rId39"/>
    <p:sldId id="519" r:id="rId40"/>
    <p:sldId id="520" r:id="rId41"/>
    <p:sldId id="521" r:id="rId42"/>
    <p:sldId id="522" r:id="rId43"/>
    <p:sldId id="523" r:id="rId44"/>
    <p:sldId id="528" r:id="rId45"/>
    <p:sldId id="608" r:id="rId46"/>
    <p:sldId id="607" r:id="rId47"/>
    <p:sldId id="503" r:id="rId48"/>
    <p:sldId id="529" r:id="rId49"/>
    <p:sldId id="505" r:id="rId50"/>
    <p:sldId id="606" r:id="rId51"/>
    <p:sldId id="479" r:id="rId52"/>
    <p:sldId id="480" r:id="rId53"/>
    <p:sldId id="481" r:id="rId54"/>
    <p:sldId id="547" r:id="rId55"/>
    <p:sldId id="609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FCF"/>
    <a:srgbClr val="008000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9" autoAdjust="0"/>
    <p:restoredTop sz="92899" autoAdjust="0"/>
  </p:normalViewPr>
  <p:slideViewPr>
    <p:cSldViewPr snapToGrid="0">
      <p:cViewPr varScale="1">
        <p:scale>
          <a:sx n="87" d="100"/>
          <a:sy n="87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4352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8/4/2012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68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8/4/2012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3"/>
            <a:ext cx="5909964" cy="4115405"/>
          </a:xfrm>
          <a:noFill/>
          <a:ln w="9525"/>
        </p:spPr>
        <p:txBody>
          <a:bodyPr lIns="90459" tIns="44436" rIns="90459" bIns="44436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2950" cy="3416300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2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Let’s take a more quantitative picture of what is happening.</a:t>
            </a:r>
          </a:p>
          <a:p>
            <a:r>
              <a:rPr lang="en-US" dirty="0"/>
              <a:t>At each clock tick, the Program Counter will present its latest value to the Instruction memory after </a:t>
            </a:r>
            <a:r>
              <a:rPr lang="en-US" dirty="0" err="1"/>
              <a:t>Clk</a:t>
            </a:r>
            <a:r>
              <a:rPr lang="en-US" dirty="0"/>
              <a:t>-to-Q time.</a:t>
            </a:r>
          </a:p>
          <a:p>
            <a:r>
              <a:rPr lang="en-US" dirty="0"/>
              <a:t>After a delay of the Instruction Memory Access time, the Opcode, Rd, </a:t>
            </a:r>
            <a:r>
              <a:rPr lang="en-US" dirty="0" err="1"/>
              <a:t>Rs</a:t>
            </a:r>
            <a:r>
              <a:rPr lang="en-US" dirty="0"/>
              <a:t>, </a:t>
            </a:r>
            <a:r>
              <a:rPr lang="en-US" dirty="0" err="1"/>
              <a:t>Rt</a:t>
            </a:r>
            <a:r>
              <a:rPr lang="en-US" dirty="0"/>
              <a:t>, and Function fields will become valid on the instruction bus.</a:t>
            </a:r>
          </a:p>
          <a:p>
            <a:r>
              <a:rPr lang="en-US" dirty="0"/>
              <a:t>Once we have the new instruction, that is the Add or Subtract instruction, on the instruction bus, two things happen in parallel.</a:t>
            </a:r>
          </a:p>
          <a:p>
            <a:r>
              <a:rPr lang="en-US" dirty="0"/>
              <a:t>First of all, the control unit will decode the Opcode and </a:t>
            </a:r>
            <a:r>
              <a:rPr lang="en-US" dirty="0" err="1"/>
              <a:t>Func</a:t>
            </a:r>
            <a:r>
              <a:rPr lang="en-US" dirty="0"/>
              <a:t> field and set the control signals </a:t>
            </a:r>
            <a:r>
              <a:rPr lang="en-US" dirty="0" err="1"/>
              <a:t>ALUctr</a:t>
            </a:r>
            <a:r>
              <a:rPr lang="en-US" dirty="0"/>
              <a:t> and </a:t>
            </a:r>
            <a:r>
              <a:rPr lang="en-US" dirty="0" err="1"/>
              <a:t>RegWr</a:t>
            </a:r>
            <a:r>
              <a:rPr lang="en-US" dirty="0"/>
              <a:t> accordingly.  We will cover</a:t>
            </a:r>
            <a:r>
              <a:rPr lang="en-US" dirty="0" smtClean="0"/>
              <a:t> this</a:t>
            </a:r>
            <a:r>
              <a:rPr lang="en-US" baseline="0" dirty="0" smtClean="0"/>
              <a:t> later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While this is happening (points to Control Delay), we will also be reading the register file (Register File Access Time).</a:t>
            </a:r>
          </a:p>
          <a:p>
            <a:r>
              <a:rPr lang="en-US" dirty="0"/>
              <a:t>Once the data is valid on </a:t>
            </a:r>
            <a:r>
              <a:rPr lang="en-US" dirty="0" err="1"/>
              <a:t>busA</a:t>
            </a:r>
            <a:r>
              <a:rPr lang="en-US" dirty="0"/>
              <a:t> and </a:t>
            </a:r>
            <a:r>
              <a:rPr lang="en-US" dirty="0" err="1"/>
              <a:t>busB</a:t>
            </a:r>
            <a:r>
              <a:rPr lang="en-US" dirty="0"/>
              <a:t>, the ALU will perform the Add or Subtract operation based on the </a:t>
            </a:r>
            <a:r>
              <a:rPr lang="en-US" dirty="0" err="1"/>
              <a:t>ALUctr</a:t>
            </a:r>
            <a:r>
              <a:rPr lang="en-US" dirty="0"/>
              <a:t> signal.</a:t>
            </a:r>
          </a:p>
          <a:p>
            <a:r>
              <a:rPr lang="en-US" dirty="0"/>
              <a:t>Hopefully, the ALU is fast enough that it will finish the operation (ALU Delay) before the next clock tick.</a:t>
            </a:r>
          </a:p>
          <a:p>
            <a:r>
              <a:rPr lang="en-US" dirty="0"/>
              <a:t>At the next clock tick, the output of the ALU will be written into the register file because the </a:t>
            </a:r>
            <a:r>
              <a:rPr lang="en-US" dirty="0" err="1"/>
              <a:t>RegWr</a:t>
            </a:r>
            <a:r>
              <a:rPr lang="en-US" dirty="0"/>
              <a:t> signal will be equal to 1.</a:t>
            </a:r>
          </a:p>
          <a:p>
            <a:endParaRPr lang="en-US" dirty="0"/>
          </a:p>
          <a:p>
            <a:r>
              <a:rPr lang="en-US" dirty="0"/>
              <a:t>+3 = 45 min. (Y:25)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Let’s take a more quantitative picture of what is happening.</a:t>
            </a:r>
          </a:p>
          <a:p>
            <a:r>
              <a:rPr lang="en-US" dirty="0"/>
              <a:t>At each clock tick, the Program Counter will present its latest value to the Instruction memory after </a:t>
            </a:r>
            <a:r>
              <a:rPr lang="en-US" dirty="0" err="1"/>
              <a:t>Clk</a:t>
            </a:r>
            <a:r>
              <a:rPr lang="en-US" dirty="0"/>
              <a:t>-to-Q time.</a:t>
            </a:r>
          </a:p>
          <a:p>
            <a:r>
              <a:rPr lang="en-US" dirty="0"/>
              <a:t>After a delay of the Instruction Memory Access time, the Opcode, Rd, </a:t>
            </a:r>
            <a:r>
              <a:rPr lang="en-US" dirty="0" err="1"/>
              <a:t>Rs</a:t>
            </a:r>
            <a:r>
              <a:rPr lang="en-US" dirty="0"/>
              <a:t>, </a:t>
            </a:r>
            <a:r>
              <a:rPr lang="en-US" dirty="0" err="1"/>
              <a:t>Rt</a:t>
            </a:r>
            <a:r>
              <a:rPr lang="en-US" dirty="0"/>
              <a:t>, and Function fields will become valid on the instruction bus.</a:t>
            </a:r>
          </a:p>
          <a:p>
            <a:r>
              <a:rPr lang="en-US" dirty="0"/>
              <a:t>Once we have the new instruction, that is the Add or Subtract instruction, on the instruction bus, two things happen in parallel.</a:t>
            </a:r>
          </a:p>
          <a:p>
            <a:r>
              <a:rPr lang="en-US" dirty="0"/>
              <a:t>First of all, the control unit will decode the Opcode and </a:t>
            </a:r>
            <a:r>
              <a:rPr lang="en-US" dirty="0" err="1"/>
              <a:t>Func</a:t>
            </a:r>
            <a:r>
              <a:rPr lang="en-US" dirty="0"/>
              <a:t> field and set the control signals </a:t>
            </a:r>
            <a:r>
              <a:rPr lang="en-US" dirty="0" err="1"/>
              <a:t>ALUctr</a:t>
            </a:r>
            <a:r>
              <a:rPr lang="en-US" dirty="0"/>
              <a:t> and </a:t>
            </a:r>
            <a:r>
              <a:rPr lang="en-US" dirty="0" err="1"/>
              <a:t>RegWr</a:t>
            </a:r>
            <a:r>
              <a:rPr lang="en-US" dirty="0"/>
              <a:t> accordingly.  We will cover</a:t>
            </a:r>
            <a:r>
              <a:rPr lang="en-US" dirty="0" smtClean="0"/>
              <a:t> this</a:t>
            </a:r>
            <a:r>
              <a:rPr lang="en-US" baseline="0" dirty="0" smtClean="0"/>
              <a:t> later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While this is happening (points to Control Delay), we will also be reading the register file (Register File Access Time).</a:t>
            </a:r>
          </a:p>
          <a:p>
            <a:r>
              <a:rPr lang="en-US" dirty="0"/>
              <a:t>Once the data is valid on </a:t>
            </a:r>
            <a:r>
              <a:rPr lang="en-US" dirty="0" err="1"/>
              <a:t>busA</a:t>
            </a:r>
            <a:r>
              <a:rPr lang="en-US" dirty="0"/>
              <a:t> and </a:t>
            </a:r>
            <a:r>
              <a:rPr lang="en-US" dirty="0" err="1"/>
              <a:t>busB</a:t>
            </a:r>
            <a:r>
              <a:rPr lang="en-US" dirty="0"/>
              <a:t>, the ALU will perform the Add or Subtract operation based on the </a:t>
            </a:r>
            <a:r>
              <a:rPr lang="en-US" dirty="0" err="1"/>
              <a:t>ALUctr</a:t>
            </a:r>
            <a:r>
              <a:rPr lang="en-US" dirty="0"/>
              <a:t> signal.</a:t>
            </a:r>
          </a:p>
          <a:p>
            <a:r>
              <a:rPr lang="en-US" dirty="0"/>
              <a:t>Hopefully, the ALU is fast enough that it will finish the operation (ALU Delay) before the next clock tick.</a:t>
            </a:r>
          </a:p>
          <a:p>
            <a:r>
              <a:rPr lang="en-US" dirty="0"/>
              <a:t>At the next clock tick, the output of the ALU will be written into the register file because the </a:t>
            </a:r>
            <a:r>
              <a:rPr lang="en-US" dirty="0" err="1"/>
              <a:t>RegWr</a:t>
            </a:r>
            <a:r>
              <a:rPr lang="en-US" dirty="0"/>
              <a:t> signal will be equal to 1.</a:t>
            </a:r>
          </a:p>
          <a:p>
            <a:endParaRPr lang="en-US" dirty="0"/>
          </a:p>
          <a:p>
            <a:r>
              <a:rPr lang="en-US" dirty="0"/>
              <a:t>+3 = 45 min. (Y:25)</a:t>
            </a: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27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1.25 GHz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25" tIns="45352" rIns="92325" bIns="4535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384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9775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5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25" tIns="45352" rIns="92325" bIns="4535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2589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9775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06593E-BCCB-4646-854A-41326545FD70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AEA888-F7FF-F34E-939F-BA0CE0A06850}" type="slidenum">
              <a:rPr lang="en-AU"/>
              <a:pPr/>
              <a:t>38</a:t>
            </a:fld>
            <a:endParaRPr lang="en-AU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262189-E41B-9A44-A533-1E5E3674DEF8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E6D26-5EA0-7741-906B-1FC11DACF36C}" type="slidenum">
              <a:rPr lang="en-AU"/>
              <a:pPr/>
              <a:t>39</a:t>
            </a:fld>
            <a:endParaRPr lang="en-AU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A8528D3-1972-9F48-9205-AD9595A63350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F4517-7046-3A47-8D8D-8AB1DA46E733}" type="slidenum">
              <a:rPr lang="en-AU"/>
              <a:pPr/>
              <a:t>40</a:t>
            </a:fld>
            <a:endParaRPr lang="en-AU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588F47-322F-7F46-AD87-BA3A22321586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34D3B-D222-D84D-AEC4-A678211F4849}" type="slidenum">
              <a:rPr lang="en-AU"/>
              <a:pPr/>
              <a:t>41</a:t>
            </a:fld>
            <a:endParaRPr lang="en-AU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BBFCCB6-FC6D-8543-AD0A-4EFDA7E0599A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8710D-DA97-604E-861F-7D43CB500C38}" type="slidenum">
              <a:rPr lang="en-AU"/>
              <a:pPr/>
              <a:t>42</a:t>
            </a:fld>
            <a:endParaRPr lang="en-A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CDE5B5-D08C-B64B-9104-5A88FE68DFF6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D987A-5D95-DF42-BB13-B26DC5CCBCEA}" type="slidenum">
              <a:rPr lang="en-AU"/>
              <a:pPr/>
              <a:t>43</a:t>
            </a:fld>
            <a:endParaRPr lang="en-A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74EB696-812A-3C48-8AD0-C345050F15DC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EF5012-EEA3-184F-8DA2-060CC621BDE0}" type="slidenum">
              <a:rPr lang="en-AU"/>
              <a:pPr/>
              <a:t>44</a:t>
            </a:fld>
            <a:endParaRPr lang="en-A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585788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6" y="4345903"/>
            <a:ext cx="5907739" cy="411199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2" tIns="45896" rIns="91792" bIns="45896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noFill/>
        </p:spPr>
        <p:txBody>
          <a:bodyPr wrap="square" lIns="91981" tIns="45184" rIns="91981" bIns="4518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8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2" y="4342776"/>
            <a:ext cx="5909289" cy="41151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25" tIns="45352" rIns="92325" bIns="4535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3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588963"/>
            <a:ext cx="4549775" cy="34131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3D492-15EE-2347-9A73-376DDE456720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D0CF03-1839-1E4A-BBF3-72F1E27BCAC9}" type="slidenum">
              <a:rPr lang="en-AU"/>
              <a:pPr/>
              <a:t>51</a:t>
            </a:fld>
            <a:endParaRPr lang="en-AU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8BB5563-274F-C94D-BD1D-0B0C357AE3A0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DC005-0863-424E-AD4E-E9456B986DF7}" type="slidenum">
              <a:rPr lang="en-AU"/>
              <a:pPr/>
              <a:t>52</a:t>
            </a:fld>
            <a:endParaRPr lang="en-AU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using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as “time between completion</a:t>
            </a:r>
            <a:r>
              <a:rPr lang="en-US" baseline="0" dirty="0" smtClean="0"/>
              <a:t> of </a:t>
            </a:r>
            <a:r>
              <a:rPr lang="en-US" dirty="0" smtClean="0"/>
              <a:t>instructions.”</a:t>
            </a:r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65FC7E1-7321-D74E-8D66-0DEB8FA1D23F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184A8-8F2E-4349-A075-3319C28009C3}" type="slidenum">
              <a:rPr lang="en-AU"/>
              <a:pPr/>
              <a:t>53</a:t>
            </a:fld>
            <a:endParaRPr lang="en-AU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2DA6BB8-A081-D947-ABB7-97EC8E60C349}" type="datetime3">
              <a:rPr lang="en-AU"/>
              <a:pPr/>
              <a:t>4 August, 2012</a:t>
            </a:fld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AU"/>
              <a:t>Chapter 4 — The Processor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5630E-C095-8B46-9A05-110955FE8AC3}" type="slidenum">
              <a:rPr lang="en-AU"/>
              <a:pPr/>
              <a:t>54</a:t>
            </a:fld>
            <a:endParaRPr lang="en-AU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28" tIns="44964" rIns="89928" bIns="449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noFill/>
        </p:spPr>
        <p:txBody>
          <a:bodyPr wrap="square" lIns="91981" tIns="45184" rIns="91981" bIns="45184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71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noFill/>
        </p:spPr>
        <p:txBody>
          <a:bodyPr wrap="square" lIns="90453" tIns="44432" rIns="90453" bIns="4443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573088"/>
            <a:ext cx="4586288" cy="3441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noFill/>
        </p:spPr>
        <p:txBody>
          <a:bodyPr wrap="square" lIns="90458" tIns="44435" rIns="90458" bIns="44435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12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573088"/>
            <a:ext cx="4586288" cy="34417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Logisim</a:t>
            </a:r>
            <a:r>
              <a:rPr lang="en-US" dirty="0" smtClean="0"/>
              <a:t> file called “Control Plane </a:t>
            </a:r>
            <a:r>
              <a:rPr lang="en-US" dirty="0" err="1" smtClean="0"/>
              <a:t>MIPS.circ</a:t>
            </a:r>
            <a:r>
              <a:rPr lang="en-US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gi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i="1" dirty="0" smtClean="0"/>
              <a:t>MIPS CPU Control,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Pipelining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Processor Design Process</a:t>
            </a:r>
          </a:p>
        </p:txBody>
      </p:sp>
      <p:sp>
        <p:nvSpPr>
          <p:cNvPr id="70659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Five steps to design a processor: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1. Analyze instruction set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2. Select set of </a:t>
            </a:r>
            <a:r>
              <a:rPr lang="en-US" dirty="0" err="1" smtClean="0"/>
              <a:t>datapath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3. Assemble </a:t>
            </a:r>
            <a:r>
              <a:rPr lang="en-US" dirty="0" err="1" smtClean="0"/>
              <a:t>datapath</a:t>
            </a:r>
            <a:r>
              <a:rPr lang="en-US" dirty="0" smtClean="0"/>
              <a:t> meeting </a:t>
            </a:r>
            <a:br>
              <a:rPr lang="en-US" dirty="0" smtClean="0"/>
            </a:br>
            <a:r>
              <a:rPr lang="en-US" dirty="0" smtClean="0"/>
              <a:t>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4. Analyze implementation of each instruction to determine setting of control points that effects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5. Assemble the control logic</a:t>
            </a:r>
          </a:p>
          <a:p>
            <a:pPr lvl="2">
              <a:defRPr/>
            </a:pPr>
            <a:r>
              <a:rPr lang="en-US" dirty="0" smtClean="0"/>
              <a:t>Formulate Logic Equations</a:t>
            </a:r>
          </a:p>
          <a:p>
            <a:pPr lvl="2">
              <a:defRPr/>
            </a:pPr>
            <a:r>
              <a:rPr lang="en-US" dirty="0" smtClean="0"/>
              <a:t>Design Circuits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59400" y="2062163"/>
            <a:ext cx="3556000" cy="1951037"/>
            <a:chOff x="5444062" y="4398949"/>
            <a:chExt cx="3556000" cy="1951037"/>
          </a:xfrm>
        </p:grpSpPr>
        <p:sp>
          <p:nvSpPr>
            <p:cNvPr id="70664" name="Rectangle 4" descr="10%"/>
            <p:cNvSpPr>
              <a:spLocks noChangeArrowheads="1"/>
            </p:cNvSpPr>
            <p:nvPr/>
          </p:nvSpPr>
          <p:spPr bwMode="auto">
            <a:xfrm>
              <a:off x="5579000" y="4754549"/>
              <a:ext cx="1123950" cy="64928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0665" name="Rectangle 5"/>
            <p:cNvSpPr>
              <a:spLocks noChangeArrowheads="1"/>
            </p:cNvSpPr>
            <p:nvPr/>
          </p:nvSpPr>
          <p:spPr bwMode="auto">
            <a:xfrm>
              <a:off x="5659962" y="4860911"/>
              <a:ext cx="8128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Control</a:t>
              </a:r>
            </a:p>
          </p:txBody>
        </p:sp>
        <p:sp>
          <p:nvSpPr>
            <p:cNvPr id="70666" name="Rectangle 6" descr="10%"/>
            <p:cNvSpPr>
              <a:spLocks noChangeArrowheads="1"/>
            </p:cNvSpPr>
            <p:nvPr/>
          </p:nvSpPr>
          <p:spPr bwMode="auto">
            <a:xfrm>
              <a:off x="5579000" y="5564174"/>
              <a:ext cx="1123950" cy="650875"/>
            </a:xfrm>
            <a:prstGeom prst="rect">
              <a:avLst/>
            </a:prstGeom>
            <a:pattFill prst="pct10">
              <a:fgClr>
                <a:schemeClr val="accent2"/>
              </a:fgClr>
              <a:bgClr>
                <a:srgbClr val="FFFFFF"/>
              </a:bgClr>
            </a:patt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70667" name="Rectangle 7"/>
            <p:cNvSpPr>
              <a:spLocks noChangeArrowheads="1"/>
            </p:cNvSpPr>
            <p:nvPr/>
          </p:nvSpPr>
          <p:spPr bwMode="auto">
            <a:xfrm>
              <a:off x="5679012" y="5729274"/>
              <a:ext cx="9937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 err="1">
                  <a:latin typeface="+mn-lt"/>
                </a:rPr>
                <a:t>Datapath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70668" name="Rectangle 8"/>
            <p:cNvSpPr>
              <a:spLocks noChangeArrowheads="1"/>
            </p:cNvSpPr>
            <p:nvPr/>
          </p:nvSpPr>
          <p:spPr bwMode="auto">
            <a:xfrm>
              <a:off x="6998225" y="4416411"/>
              <a:ext cx="920750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69" name="Rectangle 9"/>
            <p:cNvSpPr>
              <a:spLocks noChangeArrowheads="1"/>
            </p:cNvSpPr>
            <p:nvPr/>
          </p:nvSpPr>
          <p:spPr bwMode="auto">
            <a:xfrm>
              <a:off x="7050612" y="5165711"/>
              <a:ext cx="9255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Memory</a:t>
              </a:r>
            </a:p>
          </p:txBody>
        </p:sp>
        <p:sp>
          <p:nvSpPr>
            <p:cNvPr id="70670" name="Rectangle 10"/>
            <p:cNvSpPr>
              <a:spLocks noChangeArrowheads="1"/>
            </p:cNvSpPr>
            <p:nvPr/>
          </p:nvSpPr>
          <p:spPr bwMode="auto">
            <a:xfrm>
              <a:off x="5444062" y="4416411"/>
              <a:ext cx="1393825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1" name="Rectangle 11"/>
            <p:cNvSpPr>
              <a:spLocks noChangeArrowheads="1"/>
            </p:cNvSpPr>
            <p:nvPr/>
          </p:nvSpPr>
          <p:spPr bwMode="auto">
            <a:xfrm>
              <a:off x="5679012" y="4398949"/>
              <a:ext cx="1027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Processor</a:t>
              </a:r>
            </a:p>
          </p:txBody>
        </p:sp>
        <p:sp>
          <p:nvSpPr>
            <p:cNvPr id="70672" name="Rectangle 12"/>
            <p:cNvSpPr>
              <a:spLocks noChangeArrowheads="1"/>
            </p:cNvSpPr>
            <p:nvPr/>
          </p:nvSpPr>
          <p:spPr bwMode="auto">
            <a:xfrm>
              <a:off x="8079312" y="4416411"/>
              <a:ext cx="920750" cy="7858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214250" y="4668824"/>
              <a:ext cx="638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Input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079312" y="5564174"/>
              <a:ext cx="920750" cy="7858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5" name="Rectangle 15"/>
            <p:cNvSpPr>
              <a:spLocks noChangeArrowheads="1"/>
            </p:cNvSpPr>
            <p:nvPr/>
          </p:nvSpPr>
          <p:spPr bwMode="auto">
            <a:xfrm>
              <a:off x="8126937" y="5816586"/>
              <a:ext cx="812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Output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908" y="5317125"/>
            <a:ext cx="827881" cy="1005840"/>
            <a:chOff x="201908" y="4572000"/>
            <a:chExt cx="827881" cy="1005840"/>
          </a:xfrm>
        </p:grpSpPr>
        <p:sp>
          <p:nvSpPr>
            <p:cNvPr id="3" name="Left Brace 2"/>
            <p:cNvSpPr/>
            <p:nvPr/>
          </p:nvSpPr>
          <p:spPr>
            <a:xfrm>
              <a:off x="664029" y="4572000"/>
              <a:ext cx="365760" cy="1005840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32855" y="4832715"/>
              <a:ext cx="8613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Now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84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Purpose of Control</a:t>
            </a:r>
          </a:p>
        </p:txBody>
      </p:sp>
      <p:sp>
        <p:nvSpPr>
          <p:cNvPr id="60452" name="AutoShape 36" descr="Wide downward diagonal"/>
          <p:cNvSpPr>
            <a:spLocks noChangeArrowheads="1"/>
          </p:cNvSpPr>
          <p:nvPr/>
        </p:nvSpPr>
        <p:spPr bwMode="auto">
          <a:xfrm>
            <a:off x="1280160" y="2927350"/>
            <a:ext cx="6583680" cy="1231900"/>
          </a:xfrm>
          <a:prstGeom prst="roundRect">
            <a:avLst>
              <a:gd name="adj" fmla="val 12495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200" b="1" dirty="0" smtClean="0">
                <a:ln w="15875">
                  <a:solidFill>
                    <a:schemeClr val="bg1"/>
                  </a:solidFill>
                </a:ln>
                <a:solidFill>
                  <a:srgbClr val="FF0000"/>
                </a:solidFill>
                <a:latin typeface="+mn-lt"/>
              </a:rPr>
              <a:t>Controller</a:t>
            </a:r>
            <a:endParaRPr lang="en-US" sz="3200" b="1" dirty="0">
              <a:ln w="15875">
                <a:solidFill>
                  <a:schemeClr val="bg1"/>
                </a:solidFill>
              </a:ln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43000" y="4114800"/>
            <a:ext cx="6856095" cy="1828800"/>
            <a:chOff x="1143000" y="4114800"/>
            <a:chExt cx="6856095" cy="1828800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5257800" y="4114800"/>
              <a:ext cx="109728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ALUctr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0" name="Rectangle 4"/>
            <p:cNvSpPr>
              <a:spLocks noChangeArrowheads="1"/>
            </p:cNvSpPr>
            <p:nvPr/>
          </p:nvSpPr>
          <p:spPr bwMode="auto">
            <a:xfrm>
              <a:off x="2788920" y="4114800"/>
              <a:ext cx="109728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RegDst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1" name="Rectangle 5"/>
            <p:cNvSpPr>
              <a:spLocks noChangeArrowheads="1"/>
            </p:cNvSpPr>
            <p:nvPr/>
          </p:nvSpPr>
          <p:spPr bwMode="auto">
            <a:xfrm>
              <a:off x="4434840" y="4114800"/>
              <a:ext cx="1097280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ALUSrc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3611880" y="4114800"/>
              <a:ext cx="109728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ExtOp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6903720" y="4114800"/>
              <a:ext cx="10953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MemtoReg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4" name="Rectangle 8"/>
            <p:cNvSpPr>
              <a:spLocks noChangeArrowheads="1"/>
            </p:cNvSpPr>
            <p:nvPr/>
          </p:nvSpPr>
          <p:spPr bwMode="auto">
            <a:xfrm>
              <a:off x="6080760" y="4114800"/>
              <a:ext cx="109728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MemWr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9" name="Rectangle 23"/>
            <p:cNvSpPr>
              <a:spLocks noChangeArrowheads="1"/>
            </p:cNvSpPr>
            <p:nvPr/>
          </p:nvSpPr>
          <p:spPr bwMode="auto">
            <a:xfrm>
              <a:off x="1143000" y="4114800"/>
              <a:ext cx="109728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nPC_sel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43" name="Rectangle 27"/>
            <p:cNvSpPr>
              <a:spLocks noChangeArrowheads="1"/>
            </p:cNvSpPr>
            <p:nvPr/>
          </p:nvSpPr>
          <p:spPr bwMode="auto">
            <a:xfrm>
              <a:off x="1280160" y="5029200"/>
              <a:ext cx="658368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3200" b="1" dirty="0" err="1" smtClean="0">
                  <a:latin typeface="+mn-lt"/>
                </a:rPr>
                <a:t>Datapath</a:t>
              </a:r>
              <a:endParaRPr lang="en-US" sz="3200" b="1" dirty="0">
                <a:latin typeface="+mn-lt"/>
              </a:endParaRPr>
            </a:p>
          </p:txBody>
        </p:sp>
        <p:sp>
          <p:nvSpPr>
            <p:cNvPr id="60445" name="Line 29"/>
            <p:cNvSpPr>
              <a:spLocks noChangeShapeType="1"/>
            </p:cNvSpPr>
            <p:nvPr/>
          </p:nvSpPr>
          <p:spPr bwMode="auto">
            <a:xfrm>
              <a:off x="169164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46" name="Line 30"/>
            <p:cNvSpPr>
              <a:spLocks noChangeShapeType="1"/>
            </p:cNvSpPr>
            <p:nvPr/>
          </p:nvSpPr>
          <p:spPr bwMode="auto">
            <a:xfrm>
              <a:off x="333756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47" name="Line 31"/>
            <p:cNvSpPr>
              <a:spLocks noChangeShapeType="1"/>
            </p:cNvSpPr>
            <p:nvPr/>
          </p:nvSpPr>
          <p:spPr bwMode="auto">
            <a:xfrm>
              <a:off x="416052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48" name="Line 32"/>
            <p:cNvSpPr>
              <a:spLocks noChangeShapeType="1"/>
            </p:cNvSpPr>
            <p:nvPr/>
          </p:nvSpPr>
          <p:spPr bwMode="auto">
            <a:xfrm>
              <a:off x="498348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49" name="Line 33"/>
            <p:cNvSpPr>
              <a:spLocks noChangeShapeType="1"/>
            </p:cNvSpPr>
            <p:nvPr/>
          </p:nvSpPr>
          <p:spPr bwMode="auto">
            <a:xfrm>
              <a:off x="580644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50" name="Line 34"/>
            <p:cNvSpPr>
              <a:spLocks noChangeShapeType="1"/>
            </p:cNvSpPr>
            <p:nvPr/>
          </p:nvSpPr>
          <p:spPr bwMode="auto">
            <a:xfrm>
              <a:off x="662940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51" name="Line 35"/>
            <p:cNvSpPr>
              <a:spLocks noChangeShapeType="1"/>
            </p:cNvSpPr>
            <p:nvPr/>
          </p:nvSpPr>
          <p:spPr bwMode="auto">
            <a:xfrm>
              <a:off x="745236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59" name="Rectangle 43"/>
            <p:cNvSpPr>
              <a:spLocks noChangeArrowheads="1"/>
            </p:cNvSpPr>
            <p:nvPr/>
          </p:nvSpPr>
          <p:spPr bwMode="auto">
            <a:xfrm>
              <a:off x="1965960" y="4114800"/>
              <a:ext cx="1097280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>
                  <a:latin typeface="+mn-lt"/>
                </a:rPr>
                <a:t>RegWr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60" name="Line 44"/>
            <p:cNvSpPr>
              <a:spLocks noChangeShapeType="1"/>
            </p:cNvSpPr>
            <p:nvPr/>
          </p:nvSpPr>
          <p:spPr bwMode="auto">
            <a:xfrm>
              <a:off x="2514600" y="4434840"/>
              <a:ext cx="0" cy="5486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185416" y="1527048"/>
            <a:ext cx="4769706" cy="1460701"/>
            <a:chOff x="1828800" y="1527048"/>
            <a:chExt cx="4769706" cy="1460701"/>
          </a:xfrm>
        </p:grpSpPr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>
              <a:off x="2926080" y="1828800"/>
              <a:ext cx="32918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2880360" y="1527048"/>
              <a:ext cx="1652587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Instruction&lt;31:0&gt;</a:t>
              </a:r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457200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28" name="Rectangle 12"/>
            <p:cNvSpPr>
              <a:spLocks noChangeArrowheads="1"/>
            </p:cNvSpPr>
            <p:nvPr/>
          </p:nvSpPr>
          <p:spPr bwMode="auto">
            <a:xfrm rot="5400000">
              <a:off x="4233672" y="2130552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&lt;</a:t>
              </a:r>
              <a:r>
                <a:rPr lang="en-US" sz="1600" dirty="0" smtClean="0">
                  <a:latin typeface="+mn-lt"/>
                </a:rPr>
                <a:t>20:16&gt;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29" name="Rectangle 13"/>
            <p:cNvSpPr>
              <a:spLocks noChangeArrowheads="1"/>
            </p:cNvSpPr>
            <p:nvPr/>
          </p:nvSpPr>
          <p:spPr bwMode="auto">
            <a:xfrm rot="5400000">
              <a:off x="4782312" y="2130552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&lt;</a:t>
              </a:r>
              <a:r>
                <a:rPr lang="en-US" sz="1600" dirty="0" smtClean="0">
                  <a:latin typeface="+mn-lt"/>
                </a:rPr>
                <a:t>15:11&gt;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 rot="5400000">
              <a:off x="5330952" y="2130552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&lt;</a:t>
              </a:r>
              <a:r>
                <a:rPr lang="en-US" sz="1600" dirty="0" smtClean="0"/>
                <a:t>5</a:t>
              </a:r>
              <a:r>
                <a:rPr lang="en-US" sz="1600" dirty="0" smtClean="0">
                  <a:latin typeface="+mn-lt"/>
                </a:rPr>
                <a:t>:0&gt;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 rot="5400000">
              <a:off x="5879592" y="2128837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&lt;0:15&gt;</a:t>
              </a:r>
            </a:p>
          </p:txBody>
        </p:sp>
        <p:sp>
          <p:nvSpPr>
            <p:cNvPr id="60432" name="Line 16"/>
            <p:cNvSpPr>
              <a:spLocks noChangeShapeType="1"/>
            </p:cNvSpPr>
            <p:nvPr/>
          </p:nvSpPr>
          <p:spPr bwMode="auto">
            <a:xfrm>
              <a:off x="512064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566928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621792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5833872" y="2651760"/>
              <a:ext cx="76463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/>
                <a:t>i</a:t>
              </a:r>
              <a:r>
                <a:rPr lang="en-US" sz="1600" dirty="0" smtClean="0">
                  <a:latin typeface="+mn-lt"/>
                </a:rPr>
                <a:t>mm16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4937760" y="2651760"/>
              <a:ext cx="365760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/>
                <a:t>r</a:t>
              </a:r>
              <a:r>
                <a:rPr lang="en-US" sz="1600" dirty="0" err="1" smtClean="0">
                  <a:latin typeface="+mn-lt"/>
                </a:rPr>
                <a:t>d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3840480" y="2651760"/>
              <a:ext cx="331502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/>
                <a:t>r</a:t>
              </a:r>
              <a:r>
                <a:rPr lang="en-US" sz="1600" dirty="0" err="1" smtClean="0">
                  <a:latin typeface="+mn-lt"/>
                </a:rPr>
                <a:t>s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4389120" y="2651760"/>
              <a:ext cx="323808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1600" dirty="0" err="1"/>
                <a:t>r</a:t>
              </a:r>
              <a:r>
                <a:rPr lang="en-US" sz="1600" dirty="0" err="1" smtClean="0">
                  <a:latin typeface="+mn-lt"/>
                </a:rPr>
                <a:t>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40" name="Rectangle 24"/>
            <p:cNvSpPr>
              <a:spLocks noChangeArrowheads="1"/>
            </p:cNvSpPr>
            <p:nvPr/>
          </p:nvSpPr>
          <p:spPr bwMode="auto">
            <a:xfrm>
              <a:off x="1828800" y="1645920"/>
              <a:ext cx="1097280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/>
                <a:t>Instr</a:t>
              </a:r>
              <a:endParaRPr lang="en-US" sz="2000" b="1" dirty="0" smtClean="0"/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/>
            </a:p>
          </p:txBody>
        </p:sp>
        <p:sp>
          <p:nvSpPr>
            <p:cNvPr id="60454" name="Line 38"/>
            <p:cNvSpPr>
              <a:spLocks noChangeShapeType="1"/>
            </p:cNvSpPr>
            <p:nvPr/>
          </p:nvSpPr>
          <p:spPr bwMode="auto">
            <a:xfrm>
              <a:off x="347472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55" name="Rectangle 39"/>
            <p:cNvSpPr>
              <a:spLocks noChangeArrowheads="1"/>
            </p:cNvSpPr>
            <p:nvPr/>
          </p:nvSpPr>
          <p:spPr bwMode="auto">
            <a:xfrm>
              <a:off x="3072384" y="2651760"/>
              <a:ext cx="802978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opcode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56" name="Line 40"/>
            <p:cNvSpPr>
              <a:spLocks noChangeShapeType="1"/>
            </p:cNvSpPr>
            <p:nvPr/>
          </p:nvSpPr>
          <p:spPr bwMode="auto">
            <a:xfrm>
              <a:off x="4023360" y="1828800"/>
              <a:ext cx="0" cy="914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457" name="Rectangle 41"/>
            <p:cNvSpPr>
              <a:spLocks noChangeArrowheads="1"/>
            </p:cNvSpPr>
            <p:nvPr/>
          </p:nvSpPr>
          <p:spPr bwMode="auto">
            <a:xfrm rot="5400000">
              <a:off x="3685032" y="2130552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&lt;25:21&gt;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58" name="Rectangle 42"/>
            <p:cNvSpPr>
              <a:spLocks noChangeArrowheads="1"/>
            </p:cNvSpPr>
            <p:nvPr/>
          </p:nvSpPr>
          <p:spPr bwMode="auto">
            <a:xfrm>
              <a:off x="5349240" y="2651760"/>
              <a:ext cx="640080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 err="1" smtClean="0"/>
                <a:t>f</a:t>
              </a:r>
              <a:r>
                <a:rPr lang="en-US" sz="1600" dirty="0" err="1" smtClean="0">
                  <a:latin typeface="+mn-lt"/>
                </a:rPr>
                <a:t>unct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0461" name="Rectangle 45"/>
            <p:cNvSpPr>
              <a:spLocks noChangeArrowheads="1"/>
            </p:cNvSpPr>
            <p:nvPr/>
          </p:nvSpPr>
          <p:spPr bwMode="auto">
            <a:xfrm rot="5400000">
              <a:off x="3136392" y="2130552"/>
              <a:ext cx="9144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&lt;</a:t>
              </a:r>
              <a:r>
                <a:rPr lang="en-US" sz="1600" dirty="0" smtClean="0"/>
                <a:t>31</a:t>
              </a:r>
              <a:r>
                <a:rPr lang="en-US" sz="1600" dirty="0" smtClean="0">
                  <a:latin typeface="+mn-lt"/>
                </a:rPr>
                <a:t>:26&gt;</a:t>
              </a:r>
              <a:endParaRPr lang="en-US" sz="1600" dirty="0">
                <a:latin typeface="+mn-lt"/>
              </a:endParaRPr>
            </a:p>
          </p:txBody>
        </p:sp>
      </p:grpSp>
      <p:sp>
        <p:nvSpPr>
          <p:cNvPr id="49" name="Date Placeholder 4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MIPS-lite Instruction RTL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371600" algn="l"/>
              </a:tabLst>
            </a:pPr>
            <a:r>
              <a:rPr lang="en-US" sz="2400" b="1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Instr</a:t>
            </a:r>
            <a:r>
              <a:rPr lang="en-US" sz="2400" b="1" dirty="0" smtClean="0">
                <a:latin typeface="Courier New" pitchFamily="49" charset="0"/>
                <a:ea typeface="Courier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Courier" charset="0"/>
                <a:cs typeface="Courier New" pitchFamily="49" charset="0"/>
              </a:rPr>
              <a:t>	Register </a:t>
            </a:r>
            <a:r>
              <a:rPr lang="en-US" sz="2400" b="1" dirty="0" smtClean="0">
                <a:latin typeface="Courier New" pitchFamily="49" charset="0"/>
                <a:ea typeface="Courier" charset="0"/>
                <a:cs typeface="Courier New" pitchFamily="49" charset="0"/>
              </a:rPr>
              <a:t>Transfer Language</a:t>
            </a:r>
            <a:endParaRPr lang="en-US" sz="2400" b="1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>
                <a:latin typeface="Courier New" pitchFamily="49" charset="0"/>
                <a:ea typeface="Courier" charset="0"/>
                <a:cs typeface="Courier New" pitchFamily="49" charset="0"/>
              </a:rPr>
              <a:t>rd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>]; 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sz="2400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rd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]–R[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>]; 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zero_ext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(imm16); 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MEM[R[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(imm16)];</a:t>
            </a:r>
            <a:b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MEM[R[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(imm16)]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];</a:t>
            </a:r>
            <a:b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900"/>
              </a:spcBef>
              <a:buNone/>
              <a:tabLst>
                <a:tab pos="1371600" algn="l"/>
              </a:tabLst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if(R[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]==R[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])</a:t>
            </a:r>
            <a:b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	then PC</a:t>
            </a:r>
            <a:r>
              <a:rPr lang="en-US" sz="240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smtClean="0">
                <a:latin typeface="Courier New" pitchFamily="49" charset="0"/>
                <a:ea typeface="Courier" charset="0"/>
                <a:cs typeface="Courier New" pitchFamily="49" charset="0"/>
              </a:rPr>
              <a:t>PC+4+[</a:t>
            </a:r>
            <a:r>
              <a:rPr lang="en-US" sz="24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)||00]</a:t>
            </a: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/>
            </a:r>
            <a:b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4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else PC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4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6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57200" y="1600200"/>
            <a:ext cx="8321040" cy="47064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b="1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Instr</a:t>
            </a:r>
            <a:r>
              <a:rPr lang="en-US" sz="2000" b="1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ea typeface="Courier" charset="0"/>
                <a:cs typeface="Courier New" pitchFamily="49" charset="0"/>
              </a:rPr>
              <a:t>Control Signals</a:t>
            </a:r>
            <a:endParaRPr lang="en-US" sz="2000" b="1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addu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RegB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=“ADD”,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RegDst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RegWr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</a:t>
            </a:r>
            <a:b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=“+4”</a:t>
            </a:r>
            <a:endParaRPr lang="en-US" sz="2000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ts val="1200"/>
              </a:spcBef>
              <a:tabLst>
                <a:tab pos="1371600" algn="l"/>
              </a:tabLst>
            </a:pP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subu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RegB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=“SUB”,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RegDst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rd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RegWr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=“+4”</a:t>
            </a:r>
          </a:p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ori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Imm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=“OR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”, 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RegDst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RegWr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</a:t>
            </a:r>
            <a:b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ExtOp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Zero”, </a:t>
            </a: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=“+4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</a:t>
            </a:r>
            <a:endParaRPr lang="en-US" sz="2000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lw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Imm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=“ADD”,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RegDst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RegWr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</a:t>
            </a:r>
            <a:b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ExtOp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Sign”,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MemtoReg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=“+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4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</a:t>
            </a:r>
            <a:endParaRPr lang="en-US" sz="2000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sw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Imm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ADD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”,           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MemWr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b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ExtOp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=“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Sign”,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=“+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4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</a:t>
            </a:r>
          </a:p>
          <a:p>
            <a:pPr>
              <a:spcBef>
                <a:spcPct val="50000"/>
              </a:spcBef>
              <a:tabLst>
                <a:tab pos="1371600" algn="l"/>
              </a:tabLst>
            </a:pP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beq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ALUsrc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RegB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ALUctr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</a:t>
            </a:r>
            <a:r>
              <a:rPr lang="en-US" sz="2000" dirty="0">
                <a:latin typeface="Courier New" pitchFamily="49" charset="0"/>
                <a:ea typeface="Courier" charset="0"/>
                <a:cs typeface="Courier New" pitchFamily="49" charset="0"/>
              </a:rPr>
              <a:t>SUB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”, </a:t>
            </a:r>
            <a:r>
              <a:rPr lang="en-US" sz="2000" dirty="0" err="1">
                <a:latin typeface="Courier New" pitchFamily="49" charset="0"/>
                <a:ea typeface="Courier" charset="0"/>
                <a:cs typeface="Courier New" pitchFamily="49" charset="0"/>
              </a:rPr>
              <a:t>nPC_sel</a:t>
            </a:r>
            <a:r>
              <a:rPr lang="en-US" sz="20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=“Br”  </a:t>
            </a:r>
            <a:endParaRPr lang="en-US" sz="2000" dirty="0">
              <a:latin typeface="Courier New" pitchFamily="49" charset="0"/>
              <a:ea typeface="Courier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MIPS-lite Control Signals (1/2)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MIPS-lite Control Signals (2/2)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914400" y="1600200"/>
            <a:ext cx="6947304" cy="4096898"/>
            <a:chOff x="729408" y="1920240"/>
            <a:chExt cx="6947304" cy="4096898"/>
          </a:xfrm>
        </p:grpSpPr>
        <p:grpSp>
          <p:nvGrpSpPr>
            <p:cNvPr id="17" name="Group 16"/>
            <p:cNvGrpSpPr/>
            <p:nvPr/>
          </p:nvGrpSpPr>
          <p:grpSpPr>
            <a:xfrm>
              <a:off x="731520" y="1920240"/>
              <a:ext cx="6945192" cy="3390646"/>
              <a:chOff x="287458" y="1122363"/>
              <a:chExt cx="6945192" cy="3390646"/>
            </a:xfrm>
          </p:grpSpPr>
          <p:sp>
            <p:nvSpPr>
              <p:cNvPr id="64667" name="Rectangle 5"/>
              <p:cNvSpPr>
                <a:spLocks noChangeArrowheads="1"/>
              </p:cNvSpPr>
              <p:nvPr/>
            </p:nvSpPr>
            <p:spPr bwMode="auto">
              <a:xfrm>
                <a:off x="2722563" y="1738313"/>
                <a:ext cx="508000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add</a:t>
                </a:r>
              </a:p>
            </p:txBody>
          </p:sp>
          <p:sp>
            <p:nvSpPr>
              <p:cNvPr id="64668" name="Rectangle 6"/>
              <p:cNvSpPr>
                <a:spLocks noChangeArrowheads="1"/>
              </p:cNvSpPr>
              <p:nvPr/>
            </p:nvSpPr>
            <p:spPr bwMode="auto">
              <a:xfrm>
                <a:off x="3484563" y="1738313"/>
                <a:ext cx="48577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sub</a:t>
                </a:r>
              </a:p>
            </p:txBody>
          </p:sp>
          <p:sp>
            <p:nvSpPr>
              <p:cNvPr id="64669" name="Rectangle 7"/>
              <p:cNvSpPr>
                <a:spLocks noChangeArrowheads="1"/>
              </p:cNvSpPr>
              <p:nvPr/>
            </p:nvSpPr>
            <p:spPr bwMode="auto">
              <a:xfrm>
                <a:off x="4246563" y="1738313"/>
                <a:ext cx="4286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ori</a:t>
                </a:r>
              </a:p>
            </p:txBody>
          </p:sp>
          <p:sp>
            <p:nvSpPr>
              <p:cNvPr id="64670" name="Rectangle 8"/>
              <p:cNvSpPr>
                <a:spLocks noChangeArrowheads="1"/>
              </p:cNvSpPr>
              <p:nvPr/>
            </p:nvSpPr>
            <p:spPr bwMode="auto">
              <a:xfrm>
                <a:off x="5008563" y="1738313"/>
                <a:ext cx="387350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lw</a:t>
                </a:r>
              </a:p>
            </p:txBody>
          </p:sp>
          <p:sp>
            <p:nvSpPr>
              <p:cNvPr id="64671" name="Rectangle 9"/>
              <p:cNvSpPr>
                <a:spLocks noChangeArrowheads="1"/>
              </p:cNvSpPr>
              <p:nvPr/>
            </p:nvSpPr>
            <p:spPr bwMode="auto">
              <a:xfrm>
                <a:off x="5770563" y="1738313"/>
                <a:ext cx="415925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sw</a:t>
                </a:r>
              </a:p>
            </p:txBody>
          </p:sp>
          <p:sp>
            <p:nvSpPr>
              <p:cNvPr id="64672" name="Rectangle 10"/>
              <p:cNvSpPr>
                <a:spLocks noChangeArrowheads="1"/>
              </p:cNvSpPr>
              <p:nvPr/>
            </p:nvSpPr>
            <p:spPr bwMode="auto">
              <a:xfrm>
                <a:off x="6532563" y="1738313"/>
                <a:ext cx="506413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beq</a:t>
                </a:r>
              </a:p>
            </p:txBody>
          </p:sp>
          <p:sp>
            <p:nvSpPr>
              <p:cNvPr id="64674" name="Rectangle 12"/>
              <p:cNvSpPr>
                <a:spLocks noChangeArrowheads="1"/>
              </p:cNvSpPr>
              <p:nvPr/>
            </p:nvSpPr>
            <p:spPr bwMode="auto">
              <a:xfrm>
                <a:off x="1198563" y="2043113"/>
                <a:ext cx="77628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RegDst</a:t>
                </a:r>
              </a:p>
            </p:txBody>
          </p:sp>
          <p:sp>
            <p:nvSpPr>
              <p:cNvPr id="64675" name="Rectangle 13"/>
              <p:cNvSpPr>
                <a:spLocks noChangeArrowheads="1"/>
              </p:cNvSpPr>
              <p:nvPr/>
            </p:nvSpPr>
            <p:spPr bwMode="auto">
              <a:xfrm>
                <a:off x="1198563" y="2347913"/>
                <a:ext cx="798513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ALUSrc</a:t>
                </a:r>
              </a:p>
            </p:txBody>
          </p:sp>
          <p:sp>
            <p:nvSpPr>
              <p:cNvPr id="64676" name="Rectangle 14"/>
              <p:cNvSpPr>
                <a:spLocks noChangeArrowheads="1"/>
              </p:cNvSpPr>
              <p:nvPr/>
            </p:nvSpPr>
            <p:spPr bwMode="auto">
              <a:xfrm>
                <a:off x="1198563" y="2652713"/>
                <a:ext cx="11398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MemtoReg</a:t>
                </a:r>
              </a:p>
            </p:txBody>
          </p:sp>
          <p:sp>
            <p:nvSpPr>
              <p:cNvPr id="64677" name="Rectangle 15"/>
              <p:cNvSpPr>
                <a:spLocks noChangeArrowheads="1"/>
              </p:cNvSpPr>
              <p:nvPr/>
            </p:nvSpPr>
            <p:spPr bwMode="auto">
              <a:xfrm>
                <a:off x="1198563" y="2957513"/>
                <a:ext cx="971550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RegWrite</a:t>
                </a:r>
              </a:p>
            </p:txBody>
          </p:sp>
          <p:sp>
            <p:nvSpPr>
              <p:cNvPr id="64678" name="Rectangle 16"/>
              <p:cNvSpPr>
                <a:spLocks noChangeArrowheads="1"/>
              </p:cNvSpPr>
              <p:nvPr/>
            </p:nvSpPr>
            <p:spPr bwMode="auto">
              <a:xfrm>
                <a:off x="1198563" y="3262313"/>
                <a:ext cx="11398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MemWrite</a:t>
                </a:r>
              </a:p>
            </p:txBody>
          </p:sp>
          <p:sp>
            <p:nvSpPr>
              <p:cNvPr id="64679" name="Rectangle 17"/>
              <p:cNvSpPr>
                <a:spLocks noChangeArrowheads="1"/>
              </p:cNvSpPr>
              <p:nvPr/>
            </p:nvSpPr>
            <p:spPr bwMode="auto">
              <a:xfrm>
                <a:off x="1198563" y="3567113"/>
                <a:ext cx="847990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 dirty="0" err="1" smtClean="0">
                    <a:latin typeface="+mn-lt"/>
                  </a:rPr>
                  <a:t>nPC_sel</a:t>
                </a:r>
                <a:endParaRPr lang="en-US" sz="1600" b="1" dirty="0">
                  <a:latin typeface="+mn-lt"/>
                </a:endParaRPr>
              </a:p>
            </p:txBody>
          </p:sp>
          <p:sp>
            <p:nvSpPr>
              <p:cNvPr id="64680" name="Rectangle 18"/>
              <p:cNvSpPr>
                <a:spLocks noChangeArrowheads="1"/>
              </p:cNvSpPr>
              <p:nvPr/>
            </p:nvSpPr>
            <p:spPr bwMode="auto">
              <a:xfrm>
                <a:off x="1198563" y="3871913"/>
                <a:ext cx="697308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 dirty="0" err="1" smtClean="0"/>
                  <a:t>ExtOp</a:t>
                </a:r>
                <a:endParaRPr lang="en-US" sz="1600" b="1" dirty="0">
                  <a:latin typeface="+mn-lt"/>
                </a:endParaRPr>
              </a:p>
            </p:txBody>
          </p:sp>
          <p:sp>
            <p:nvSpPr>
              <p:cNvPr id="64681" name="Rectangle 19"/>
              <p:cNvSpPr>
                <a:spLocks noChangeArrowheads="1"/>
              </p:cNvSpPr>
              <p:nvPr/>
            </p:nvSpPr>
            <p:spPr bwMode="auto">
              <a:xfrm>
                <a:off x="1198563" y="4176713"/>
                <a:ext cx="1224503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 dirty="0" err="1" smtClean="0">
                    <a:latin typeface="+mn-lt"/>
                  </a:rPr>
                  <a:t>ALUctr</a:t>
                </a:r>
                <a:r>
                  <a:rPr lang="en-US" sz="1600" b="1" dirty="0" smtClean="0">
                    <a:latin typeface="+mn-lt"/>
                  </a:rPr>
                  <a:t>&lt;2:0&gt;</a:t>
                </a:r>
                <a:endParaRPr lang="en-US" sz="1600" b="1" dirty="0">
                  <a:latin typeface="+mn-lt"/>
                </a:endParaRPr>
              </a:p>
            </p:txBody>
          </p:sp>
          <p:sp>
            <p:nvSpPr>
              <p:cNvPr id="64683" name="Line 21"/>
              <p:cNvSpPr>
                <a:spLocks noChangeShapeType="1"/>
              </p:cNvSpPr>
              <p:nvPr/>
            </p:nvSpPr>
            <p:spPr bwMode="auto">
              <a:xfrm flipV="1">
                <a:off x="1079500" y="2349499"/>
                <a:ext cx="6096000" cy="47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4" name="Line 22"/>
              <p:cNvSpPr>
                <a:spLocks noChangeShapeType="1"/>
              </p:cNvSpPr>
              <p:nvPr/>
            </p:nvSpPr>
            <p:spPr bwMode="auto">
              <a:xfrm>
                <a:off x="1079500" y="2659063"/>
                <a:ext cx="6108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5" name="Line 23"/>
              <p:cNvSpPr>
                <a:spLocks noChangeShapeType="1"/>
              </p:cNvSpPr>
              <p:nvPr/>
            </p:nvSpPr>
            <p:spPr bwMode="auto">
              <a:xfrm>
                <a:off x="1079500" y="2963863"/>
                <a:ext cx="6096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6" name="Line 24"/>
              <p:cNvSpPr>
                <a:spLocks noChangeShapeType="1"/>
              </p:cNvSpPr>
              <p:nvPr/>
            </p:nvSpPr>
            <p:spPr bwMode="auto">
              <a:xfrm>
                <a:off x="1079500" y="3268663"/>
                <a:ext cx="6096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7" name="Line 25"/>
              <p:cNvSpPr>
                <a:spLocks noChangeShapeType="1"/>
              </p:cNvSpPr>
              <p:nvPr/>
            </p:nvSpPr>
            <p:spPr bwMode="auto">
              <a:xfrm>
                <a:off x="1079500" y="3573463"/>
                <a:ext cx="6096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8" name="Line 26"/>
              <p:cNvSpPr>
                <a:spLocks noChangeShapeType="1"/>
              </p:cNvSpPr>
              <p:nvPr/>
            </p:nvSpPr>
            <p:spPr bwMode="auto">
              <a:xfrm>
                <a:off x="1079500" y="3878263"/>
                <a:ext cx="6083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89" name="Line 27"/>
              <p:cNvSpPr>
                <a:spLocks noChangeShapeType="1"/>
              </p:cNvSpPr>
              <p:nvPr/>
            </p:nvSpPr>
            <p:spPr bwMode="auto">
              <a:xfrm>
                <a:off x="1079500" y="4183063"/>
                <a:ext cx="60833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0" name="Line 28"/>
              <p:cNvSpPr>
                <a:spLocks noChangeShapeType="1"/>
              </p:cNvSpPr>
              <p:nvPr/>
            </p:nvSpPr>
            <p:spPr bwMode="auto">
              <a:xfrm>
                <a:off x="1079500" y="4487863"/>
                <a:ext cx="6096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1" name="Line 29"/>
              <p:cNvSpPr>
                <a:spLocks noChangeShapeType="1"/>
              </p:cNvSpPr>
              <p:nvPr/>
            </p:nvSpPr>
            <p:spPr bwMode="auto">
              <a:xfrm>
                <a:off x="1079500" y="2049463"/>
                <a:ext cx="6108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3" name="Line 31"/>
              <p:cNvSpPr>
                <a:spLocks noChangeShapeType="1"/>
              </p:cNvSpPr>
              <p:nvPr/>
            </p:nvSpPr>
            <p:spPr bwMode="auto">
              <a:xfrm flipV="1">
                <a:off x="2590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4" name="Line 32"/>
              <p:cNvSpPr>
                <a:spLocks noChangeShapeType="1"/>
              </p:cNvSpPr>
              <p:nvPr/>
            </p:nvSpPr>
            <p:spPr bwMode="auto">
              <a:xfrm>
                <a:off x="1079500" y="1744663"/>
                <a:ext cx="6121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5" name="Line 33"/>
              <p:cNvSpPr>
                <a:spLocks noChangeShapeType="1"/>
              </p:cNvSpPr>
              <p:nvPr/>
            </p:nvSpPr>
            <p:spPr bwMode="auto">
              <a:xfrm flipV="1">
                <a:off x="3352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6" name="Line 34"/>
              <p:cNvSpPr>
                <a:spLocks noChangeShapeType="1"/>
              </p:cNvSpPr>
              <p:nvPr/>
            </p:nvSpPr>
            <p:spPr bwMode="auto">
              <a:xfrm flipV="1">
                <a:off x="4114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7" name="Line 35"/>
              <p:cNvSpPr>
                <a:spLocks noChangeShapeType="1"/>
              </p:cNvSpPr>
              <p:nvPr/>
            </p:nvSpPr>
            <p:spPr bwMode="auto">
              <a:xfrm flipV="1">
                <a:off x="4876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8" name="Line 36"/>
              <p:cNvSpPr>
                <a:spLocks noChangeShapeType="1"/>
              </p:cNvSpPr>
              <p:nvPr/>
            </p:nvSpPr>
            <p:spPr bwMode="auto">
              <a:xfrm flipV="1">
                <a:off x="5638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99" name="Line 37"/>
              <p:cNvSpPr>
                <a:spLocks noChangeShapeType="1"/>
              </p:cNvSpPr>
              <p:nvPr/>
            </p:nvSpPr>
            <p:spPr bwMode="auto">
              <a:xfrm flipV="1">
                <a:off x="6400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702" name="Line 40"/>
              <p:cNvSpPr>
                <a:spLocks noChangeShapeType="1"/>
              </p:cNvSpPr>
              <p:nvPr/>
            </p:nvSpPr>
            <p:spPr bwMode="auto">
              <a:xfrm flipV="1">
                <a:off x="1066800" y="1731963"/>
                <a:ext cx="0" cy="277063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604" name="Rectangle 41"/>
              <p:cNvSpPr>
                <a:spLocks noChangeArrowheads="1"/>
              </p:cNvSpPr>
              <p:nvPr/>
            </p:nvSpPr>
            <p:spPr bwMode="auto">
              <a:xfrm>
                <a:off x="2798763" y="2043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05" name="Rectangle 42"/>
              <p:cNvSpPr>
                <a:spLocks noChangeArrowheads="1"/>
              </p:cNvSpPr>
              <p:nvPr/>
            </p:nvSpPr>
            <p:spPr bwMode="auto">
              <a:xfrm>
                <a:off x="2798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06" name="Rectangle 43"/>
              <p:cNvSpPr>
                <a:spLocks noChangeArrowheads="1"/>
              </p:cNvSpPr>
              <p:nvPr/>
            </p:nvSpPr>
            <p:spPr bwMode="auto">
              <a:xfrm>
                <a:off x="2798763" y="26527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07" name="Rectangle 44"/>
              <p:cNvSpPr>
                <a:spLocks noChangeArrowheads="1"/>
              </p:cNvSpPr>
              <p:nvPr/>
            </p:nvSpPr>
            <p:spPr bwMode="auto">
              <a:xfrm>
                <a:off x="2798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08" name="Rectangle 45"/>
              <p:cNvSpPr>
                <a:spLocks noChangeArrowheads="1"/>
              </p:cNvSpPr>
              <p:nvPr/>
            </p:nvSpPr>
            <p:spPr bwMode="auto">
              <a:xfrm>
                <a:off x="2798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09" name="Rectangle 46"/>
              <p:cNvSpPr>
                <a:spLocks noChangeArrowheads="1"/>
              </p:cNvSpPr>
              <p:nvPr/>
            </p:nvSpPr>
            <p:spPr bwMode="auto">
              <a:xfrm>
                <a:off x="2798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10" name="Rectangle 47"/>
              <p:cNvSpPr>
                <a:spLocks noChangeArrowheads="1"/>
              </p:cNvSpPr>
              <p:nvPr/>
            </p:nvSpPr>
            <p:spPr bwMode="auto">
              <a:xfrm>
                <a:off x="2798763" y="38719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/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12" name="Rectangle 49"/>
              <p:cNvSpPr>
                <a:spLocks noChangeArrowheads="1"/>
              </p:cNvSpPr>
              <p:nvPr/>
            </p:nvSpPr>
            <p:spPr bwMode="auto">
              <a:xfrm>
                <a:off x="2722563" y="4176459"/>
                <a:ext cx="5302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Add</a:t>
                </a:r>
              </a:p>
            </p:txBody>
          </p:sp>
          <p:sp>
            <p:nvSpPr>
              <p:cNvPr id="64613" name="Rectangle 50"/>
              <p:cNvSpPr>
                <a:spLocks noChangeArrowheads="1"/>
              </p:cNvSpPr>
              <p:nvPr/>
            </p:nvSpPr>
            <p:spPr bwMode="auto">
              <a:xfrm>
                <a:off x="3560763" y="2043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14" name="Rectangle 51"/>
              <p:cNvSpPr>
                <a:spLocks noChangeArrowheads="1"/>
              </p:cNvSpPr>
              <p:nvPr/>
            </p:nvSpPr>
            <p:spPr bwMode="auto">
              <a:xfrm>
                <a:off x="3560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15" name="Rectangle 52"/>
              <p:cNvSpPr>
                <a:spLocks noChangeArrowheads="1"/>
              </p:cNvSpPr>
              <p:nvPr/>
            </p:nvSpPr>
            <p:spPr bwMode="auto">
              <a:xfrm>
                <a:off x="3560763" y="26527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16" name="Rectangle 53"/>
              <p:cNvSpPr>
                <a:spLocks noChangeArrowheads="1"/>
              </p:cNvSpPr>
              <p:nvPr/>
            </p:nvSpPr>
            <p:spPr bwMode="auto">
              <a:xfrm>
                <a:off x="3560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17" name="Rectangle 54"/>
              <p:cNvSpPr>
                <a:spLocks noChangeArrowheads="1"/>
              </p:cNvSpPr>
              <p:nvPr/>
            </p:nvSpPr>
            <p:spPr bwMode="auto">
              <a:xfrm>
                <a:off x="3560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18" name="Rectangle 55"/>
              <p:cNvSpPr>
                <a:spLocks noChangeArrowheads="1"/>
              </p:cNvSpPr>
              <p:nvPr/>
            </p:nvSpPr>
            <p:spPr bwMode="auto">
              <a:xfrm>
                <a:off x="3560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19" name="Rectangle 56"/>
              <p:cNvSpPr>
                <a:spLocks noChangeArrowheads="1"/>
              </p:cNvSpPr>
              <p:nvPr/>
            </p:nvSpPr>
            <p:spPr bwMode="auto">
              <a:xfrm>
                <a:off x="3560763" y="38719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21" name="Rectangle 58"/>
              <p:cNvSpPr>
                <a:spLocks noChangeArrowheads="1"/>
              </p:cNvSpPr>
              <p:nvPr/>
            </p:nvSpPr>
            <p:spPr bwMode="auto">
              <a:xfrm>
                <a:off x="3298825" y="4176459"/>
                <a:ext cx="881063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Subtract</a:t>
                </a:r>
              </a:p>
            </p:txBody>
          </p:sp>
          <p:sp>
            <p:nvSpPr>
              <p:cNvPr id="64622" name="Rectangle 59"/>
              <p:cNvSpPr>
                <a:spLocks noChangeArrowheads="1"/>
              </p:cNvSpPr>
              <p:nvPr/>
            </p:nvSpPr>
            <p:spPr bwMode="auto">
              <a:xfrm>
                <a:off x="4322763" y="2043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23" name="Rectangle 60"/>
              <p:cNvSpPr>
                <a:spLocks noChangeArrowheads="1"/>
              </p:cNvSpPr>
              <p:nvPr/>
            </p:nvSpPr>
            <p:spPr bwMode="auto">
              <a:xfrm>
                <a:off x="4322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24" name="Rectangle 61"/>
              <p:cNvSpPr>
                <a:spLocks noChangeArrowheads="1"/>
              </p:cNvSpPr>
              <p:nvPr/>
            </p:nvSpPr>
            <p:spPr bwMode="auto">
              <a:xfrm>
                <a:off x="4322763" y="26527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25" name="Rectangle 62"/>
              <p:cNvSpPr>
                <a:spLocks noChangeArrowheads="1"/>
              </p:cNvSpPr>
              <p:nvPr/>
            </p:nvSpPr>
            <p:spPr bwMode="auto">
              <a:xfrm>
                <a:off x="4322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26" name="Rectangle 63"/>
              <p:cNvSpPr>
                <a:spLocks noChangeArrowheads="1"/>
              </p:cNvSpPr>
              <p:nvPr/>
            </p:nvSpPr>
            <p:spPr bwMode="auto">
              <a:xfrm>
                <a:off x="4322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27" name="Rectangle 64"/>
              <p:cNvSpPr>
                <a:spLocks noChangeArrowheads="1"/>
              </p:cNvSpPr>
              <p:nvPr/>
            </p:nvSpPr>
            <p:spPr bwMode="auto">
              <a:xfrm>
                <a:off x="4322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28" name="Rectangle 65"/>
              <p:cNvSpPr>
                <a:spLocks noChangeArrowheads="1"/>
              </p:cNvSpPr>
              <p:nvPr/>
            </p:nvSpPr>
            <p:spPr bwMode="auto">
              <a:xfrm>
                <a:off x="4322763" y="3871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30" name="Rectangle 67"/>
              <p:cNvSpPr>
                <a:spLocks noChangeArrowheads="1"/>
              </p:cNvSpPr>
              <p:nvPr/>
            </p:nvSpPr>
            <p:spPr bwMode="auto">
              <a:xfrm>
                <a:off x="4246563" y="4176459"/>
                <a:ext cx="395288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Or</a:t>
                </a:r>
              </a:p>
            </p:txBody>
          </p:sp>
          <p:sp>
            <p:nvSpPr>
              <p:cNvPr id="64631" name="Rectangle 68"/>
              <p:cNvSpPr>
                <a:spLocks noChangeArrowheads="1"/>
              </p:cNvSpPr>
              <p:nvPr/>
            </p:nvSpPr>
            <p:spPr bwMode="auto">
              <a:xfrm>
                <a:off x="5084763" y="2043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32" name="Rectangle 69"/>
              <p:cNvSpPr>
                <a:spLocks noChangeArrowheads="1"/>
              </p:cNvSpPr>
              <p:nvPr/>
            </p:nvSpPr>
            <p:spPr bwMode="auto">
              <a:xfrm>
                <a:off x="5084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33" name="Rectangle 70"/>
              <p:cNvSpPr>
                <a:spLocks noChangeArrowheads="1"/>
              </p:cNvSpPr>
              <p:nvPr/>
            </p:nvSpPr>
            <p:spPr bwMode="auto">
              <a:xfrm>
                <a:off x="5084763" y="26527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34" name="Rectangle 71"/>
              <p:cNvSpPr>
                <a:spLocks noChangeArrowheads="1"/>
              </p:cNvSpPr>
              <p:nvPr/>
            </p:nvSpPr>
            <p:spPr bwMode="auto">
              <a:xfrm>
                <a:off x="5084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35" name="Rectangle 72"/>
              <p:cNvSpPr>
                <a:spLocks noChangeArrowheads="1"/>
              </p:cNvSpPr>
              <p:nvPr/>
            </p:nvSpPr>
            <p:spPr bwMode="auto">
              <a:xfrm>
                <a:off x="5084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36" name="Rectangle 73"/>
              <p:cNvSpPr>
                <a:spLocks noChangeArrowheads="1"/>
              </p:cNvSpPr>
              <p:nvPr/>
            </p:nvSpPr>
            <p:spPr bwMode="auto">
              <a:xfrm>
                <a:off x="5084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37" name="Rectangle 74"/>
              <p:cNvSpPr>
                <a:spLocks noChangeArrowheads="1"/>
              </p:cNvSpPr>
              <p:nvPr/>
            </p:nvSpPr>
            <p:spPr bwMode="auto">
              <a:xfrm>
                <a:off x="5084763" y="3871913"/>
                <a:ext cx="286939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1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39" name="Rectangle 76"/>
              <p:cNvSpPr>
                <a:spLocks noChangeArrowheads="1"/>
              </p:cNvSpPr>
              <p:nvPr/>
            </p:nvSpPr>
            <p:spPr bwMode="auto">
              <a:xfrm>
                <a:off x="5008563" y="4176459"/>
                <a:ext cx="5302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Add</a:t>
                </a:r>
              </a:p>
            </p:txBody>
          </p:sp>
          <p:sp>
            <p:nvSpPr>
              <p:cNvPr id="64640" name="Rectangle 77"/>
              <p:cNvSpPr>
                <a:spLocks noChangeArrowheads="1"/>
              </p:cNvSpPr>
              <p:nvPr/>
            </p:nvSpPr>
            <p:spPr bwMode="auto">
              <a:xfrm>
                <a:off x="5846763" y="20431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41" name="Rectangle 78"/>
              <p:cNvSpPr>
                <a:spLocks noChangeArrowheads="1"/>
              </p:cNvSpPr>
              <p:nvPr/>
            </p:nvSpPr>
            <p:spPr bwMode="auto">
              <a:xfrm>
                <a:off x="5846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42" name="Rectangle 79"/>
              <p:cNvSpPr>
                <a:spLocks noChangeArrowheads="1"/>
              </p:cNvSpPr>
              <p:nvPr/>
            </p:nvSpPr>
            <p:spPr bwMode="auto">
              <a:xfrm>
                <a:off x="5846763" y="26527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43" name="Rectangle 80"/>
              <p:cNvSpPr>
                <a:spLocks noChangeArrowheads="1"/>
              </p:cNvSpPr>
              <p:nvPr/>
            </p:nvSpPr>
            <p:spPr bwMode="auto">
              <a:xfrm>
                <a:off x="5846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44" name="Rectangle 81"/>
              <p:cNvSpPr>
                <a:spLocks noChangeArrowheads="1"/>
              </p:cNvSpPr>
              <p:nvPr/>
            </p:nvSpPr>
            <p:spPr bwMode="auto">
              <a:xfrm>
                <a:off x="5846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45" name="Rectangle 82"/>
              <p:cNvSpPr>
                <a:spLocks noChangeArrowheads="1"/>
              </p:cNvSpPr>
              <p:nvPr/>
            </p:nvSpPr>
            <p:spPr bwMode="auto">
              <a:xfrm>
                <a:off x="5846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46" name="Rectangle 83"/>
              <p:cNvSpPr>
                <a:spLocks noChangeArrowheads="1"/>
              </p:cNvSpPr>
              <p:nvPr/>
            </p:nvSpPr>
            <p:spPr bwMode="auto">
              <a:xfrm>
                <a:off x="5846763" y="3871913"/>
                <a:ext cx="286939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1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48" name="Rectangle 85"/>
              <p:cNvSpPr>
                <a:spLocks noChangeArrowheads="1"/>
              </p:cNvSpPr>
              <p:nvPr/>
            </p:nvSpPr>
            <p:spPr bwMode="auto">
              <a:xfrm>
                <a:off x="5770563" y="4176459"/>
                <a:ext cx="530225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Add</a:t>
                </a:r>
              </a:p>
            </p:txBody>
          </p:sp>
          <p:sp>
            <p:nvSpPr>
              <p:cNvPr id="64649" name="Rectangle 86"/>
              <p:cNvSpPr>
                <a:spLocks noChangeArrowheads="1"/>
              </p:cNvSpPr>
              <p:nvPr/>
            </p:nvSpPr>
            <p:spPr bwMode="auto">
              <a:xfrm>
                <a:off x="6608763" y="20431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/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50" name="Rectangle 87"/>
              <p:cNvSpPr>
                <a:spLocks noChangeArrowheads="1"/>
              </p:cNvSpPr>
              <p:nvPr/>
            </p:nvSpPr>
            <p:spPr bwMode="auto">
              <a:xfrm>
                <a:off x="6608763" y="23479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51" name="Rectangle 88"/>
              <p:cNvSpPr>
                <a:spLocks noChangeArrowheads="1"/>
              </p:cNvSpPr>
              <p:nvPr/>
            </p:nvSpPr>
            <p:spPr bwMode="auto">
              <a:xfrm>
                <a:off x="6608763" y="26527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52" name="Rectangle 89"/>
              <p:cNvSpPr>
                <a:spLocks noChangeArrowheads="1"/>
              </p:cNvSpPr>
              <p:nvPr/>
            </p:nvSpPr>
            <p:spPr bwMode="auto">
              <a:xfrm>
                <a:off x="6608763" y="29575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53" name="Rectangle 90"/>
              <p:cNvSpPr>
                <a:spLocks noChangeArrowheads="1"/>
              </p:cNvSpPr>
              <p:nvPr/>
            </p:nvSpPr>
            <p:spPr bwMode="auto">
              <a:xfrm>
                <a:off x="6608763" y="32623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64654" name="Rectangle 91"/>
              <p:cNvSpPr>
                <a:spLocks noChangeArrowheads="1"/>
              </p:cNvSpPr>
              <p:nvPr/>
            </p:nvSpPr>
            <p:spPr bwMode="auto">
              <a:xfrm>
                <a:off x="6608763" y="3567113"/>
                <a:ext cx="287338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64655" name="Rectangle 92"/>
              <p:cNvSpPr>
                <a:spLocks noChangeArrowheads="1"/>
              </p:cNvSpPr>
              <p:nvPr/>
            </p:nvSpPr>
            <p:spPr bwMode="auto">
              <a:xfrm>
                <a:off x="6608763" y="3871913"/>
                <a:ext cx="28854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X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657" name="Rectangle 94"/>
              <p:cNvSpPr>
                <a:spLocks noChangeArrowheads="1"/>
              </p:cNvSpPr>
              <p:nvPr/>
            </p:nvSpPr>
            <p:spPr bwMode="auto">
              <a:xfrm>
                <a:off x="6345238" y="4176459"/>
                <a:ext cx="881063" cy="3365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Subtract</a:t>
                </a:r>
              </a:p>
            </p:txBody>
          </p:sp>
          <p:sp>
            <p:nvSpPr>
              <p:cNvPr id="64516" name="Line 104"/>
              <p:cNvSpPr>
                <a:spLocks noChangeShapeType="1"/>
              </p:cNvSpPr>
              <p:nvPr/>
            </p:nvSpPr>
            <p:spPr bwMode="auto">
              <a:xfrm>
                <a:off x="2603500" y="1439863"/>
                <a:ext cx="45847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18" name="Rectangle 161"/>
              <p:cNvSpPr>
                <a:spLocks noChangeArrowheads="1"/>
              </p:cNvSpPr>
              <p:nvPr/>
            </p:nvSpPr>
            <p:spPr bwMode="auto">
              <a:xfrm>
                <a:off x="2036763" y="1128713"/>
                <a:ext cx="565150" cy="333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func</a:t>
                </a:r>
              </a:p>
            </p:txBody>
          </p:sp>
          <p:sp>
            <p:nvSpPr>
              <p:cNvPr id="64519" name="Rectangle 162"/>
              <p:cNvSpPr>
                <a:spLocks noChangeArrowheads="1"/>
              </p:cNvSpPr>
              <p:nvPr/>
            </p:nvSpPr>
            <p:spPr bwMode="auto">
              <a:xfrm>
                <a:off x="2189163" y="1433513"/>
                <a:ext cx="403225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op</a:t>
                </a:r>
              </a:p>
            </p:txBody>
          </p:sp>
          <p:sp>
            <p:nvSpPr>
              <p:cNvPr id="64520" name="Rectangle 163"/>
              <p:cNvSpPr>
                <a:spLocks noChangeArrowheads="1"/>
              </p:cNvSpPr>
              <p:nvPr/>
            </p:nvSpPr>
            <p:spPr bwMode="auto">
              <a:xfrm>
                <a:off x="2570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00 0000</a:t>
                </a:r>
              </a:p>
            </p:txBody>
          </p:sp>
          <p:sp>
            <p:nvSpPr>
              <p:cNvPr id="64521" name="Rectangle 164"/>
              <p:cNvSpPr>
                <a:spLocks noChangeArrowheads="1"/>
              </p:cNvSpPr>
              <p:nvPr/>
            </p:nvSpPr>
            <p:spPr bwMode="auto">
              <a:xfrm>
                <a:off x="3332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00 0000</a:t>
                </a:r>
              </a:p>
            </p:txBody>
          </p:sp>
          <p:sp>
            <p:nvSpPr>
              <p:cNvPr id="64522" name="Rectangle 165"/>
              <p:cNvSpPr>
                <a:spLocks noChangeArrowheads="1"/>
              </p:cNvSpPr>
              <p:nvPr/>
            </p:nvSpPr>
            <p:spPr bwMode="auto">
              <a:xfrm>
                <a:off x="4094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00 1101</a:t>
                </a:r>
              </a:p>
            </p:txBody>
          </p:sp>
          <p:sp>
            <p:nvSpPr>
              <p:cNvPr id="64523" name="Rectangle 166"/>
              <p:cNvSpPr>
                <a:spLocks noChangeArrowheads="1"/>
              </p:cNvSpPr>
              <p:nvPr/>
            </p:nvSpPr>
            <p:spPr bwMode="auto">
              <a:xfrm>
                <a:off x="4856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10 0011</a:t>
                </a:r>
              </a:p>
            </p:txBody>
          </p:sp>
          <p:sp>
            <p:nvSpPr>
              <p:cNvPr id="64524" name="Rectangle 167"/>
              <p:cNvSpPr>
                <a:spLocks noChangeArrowheads="1"/>
              </p:cNvSpPr>
              <p:nvPr/>
            </p:nvSpPr>
            <p:spPr bwMode="auto">
              <a:xfrm>
                <a:off x="5618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10 1011</a:t>
                </a:r>
              </a:p>
            </p:txBody>
          </p:sp>
          <p:sp>
            <p:nvSpPr>
              <p:cNvPr id="64525" name="Rectangle 168"/>
              <p:cNvSpPr>
                <a:spLocks noChangeArrowheads="1"/>
              </p:cNvSpPr>
              <p:nvPr/>
            </p:nvSpPr>
            <p:spPr bwMode="auto">
              <a:xfrm>
                <a:off x="6380163" y="14335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00 0100</a:t>
                </a:r>
              </a:p>
            </p:txBody>
          </p:sp>
          <p:sp>
            <p:nvSpPr>
              <p:cNvPr id="64527" name="Line 170"/>
              <p:cNvSpPr>
                <a:spLocks noChangeShapeType="1"/>
              </p:cNvSpPr>
              <p:nvPr/>
            </p:nvSpPr>
            <p:spPr bwMode="auto">
              <a:xfrm flipV="1">
                <a:off x="2590800" y="1122363"/>
                <a:ext cx="0" cy="635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28" name="Line 171"/>
              <p:cNvSpPr>
                <a:spLocks noChangeShapeType="1"/>
              </p:cNvSpPr>
              <p:nvPr/>
            </p:nvSpPr>
            <p:spPr bwMode="auto">
              <a:xfrm>
                <a:off x="2603500" y="1135063"/>
                <a:ext cx="45974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29" name="Line 172"/>
              <p:cNvSpPr>
                <a:spLocks noChangeShapeType="1"/>
              </p:cNvSpPr>
              <p:nvPr/>
            </p:nvSpPr>
            <p:spPr bwMode="auto">
              <a:xfrm flipV="1">
                <a:off x="3352800" y="1122363"/>
                <a:ext cx="0" cy="635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0" name="Line 173"/>
              <p:cNvSpPr>
                <a:spLocks noChangeShapeType="1"/>
              </p:cNvSpPr>
              <p:nvPr/>
            </p:nvSpPr>
            <p:spPr bwMode="auto">
              <a:xfrm flipV="1">
                <a:off x="4114800" y="1122363"/>
                <a:ext cx="0" cy="635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1" name="Line 174"/>
              <p:cNvSpPr>
                <a:spLocks noChangeShapeType="1"/>
              </p:cNvSpPr>
              <p:nvPr/>
            </p:nvSpPr>
            <p:spPr bwMode="auto">
              <a:xfrm flipV="1">
                <a:off x="4876800" y="1427163"/>
                <a:ext cx="0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2" name="Line 175"/>
              <p:cNvSpPr>
                <a:spLocks noChangeShapeType="1"/>
              </p:cNvSpPr>
              <p:nvPr/>
            </p:nvSpPr>
            <p:spPr bwMode="auto">
              <a:xfrm flipV="1">
                <a:off x="5638800" y="1427163"/>
                <a:ext cx="0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3" name="Line 176"/>
              <p:cNvSpPr>
                <a:spLocks noChangeShapeType="1"/>
              </p:cNvSpPr>
              <p:nvPr/>
            </p:nvSpPr>
            <p:spPr bwMode="auto">
              <a:xfrm flipV="1">
                <a:off x="6400800" y="1427163"/>
                <a:ext cx="0" cy="330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6" name="Rectangle 179"/>
              <p:cNvSpPr>
                <a:spLocks noChangeArrowheads="1"/>
              </p:cNvSpPr>
              <p:nvPr/>
            </p:nvSpPr>
            <p:spPr bwMode="auto">
              <a:xfrm>
                <a:off x="287458" y="1357313"/>
                <a:ext cx="1216104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Green Sheet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537" name="Line 180"/>
              <p:cNvSpPr>
                <a:spLocks noChangeShapeType="1"/>
              </p:cNvSpPr>
              <p:nvPr/>
            </p:nvSpPr>
            <p:spPr bwMode="auto">
              <a:xfrm>
                <a:off x="1155700" y="1287463"/>
                <a:ext cx="889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38" name="Rectangle 181"/>
              <p:cNvSpPr>
                <a:spLocks noChangeArrowheads="1"/>
              </p:cNvSpPr>
              <p:nvPr/>
            </p:nvSpPr>
            <p:spPr bwMode="auto">
              <a:xfrm>
                <a:off x="2570163" y="11287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10 0000</a:t>
                </a:r>
              </a:p>
            </p:txBody>
          </p:sp>
          <p:sp>
            <p:nvSpPr>
              <p:cNvPr id="64539" name="Rectangle 182"/>
              <p:cNvSpPr>
                <a:spLocks noChangeArrowheads="1"/>
              </p:cNvSpPr>
              <p:nvPr/>
            </p:nvSpPr>
            <p:spPr bwMode="auto">
              <a:xfrm>
                <a:off x="287458" y="1128713"/>
                <a:ext cx="955392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 smtClean="0">
                    <a:latin typeface="+mn-lt"/>
                  </a:rPr>
                  <a:t>See MIPS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64540" name="Line 183"/>
              <p:cNvSpPr>
                <a:spLocks noChangeShapeType="1"/>
              </p:cNvSpPr>
              <p:nvPr/>
            </p:nvSpPr>
            <p:spPr bwMode="auto">
              <a:xfrm>
                <a:off x="1524000" y="1300163"/>
                <a:ext cx="0" cy="3017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41" name="Line 184"/>
              <p:cNvSpPr>
                <a:spLocks noChangeShapeType="1"/>
              </p:cNvSpPr>
              <p:nvPr/>
            </p:nvSpPr>
            <p:spPr bwMode="auto">
              <a:xfrm>
                <a:off x="1521898" y="1592263"/>
                <a:ext cx="6766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542" name="Rectangle 185"/>
              <p:cNvSpPr>
                <a:spLocks noChangeArrowheads="1"/>
              </p:cNvSpPr>
              <p:nvPr/>
            </p:nvSpPr>
            <p:spPr bwMode="auto">
              <a:xfrm>
                <a:off x="3332163" y="1128713"/>
                <a:ext cx="852487" cy="3349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10 0010</a:t>
                </a:r>
              </a:p>
            </p:txBody>
          </p:sp>
          <p:sp>
            <p:nvSpPr>
              <p:cNvPr id="64543" name="Rectangle 186"/>
              <p:cNvSpPr>
                <a:spLocks noChangeArrowheads="1"/>
              </p:cNvSpPr>
              <p:nvPr/>
            </p:nvSpPr>
            <p:spPr bwMode="auto">
              <a:xfrm>
                <a:off x="5408098" y="1122363"/>
                <a:ext cx="477504" cy="335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 dirty="0" smtClean="0">
                    <a:latin typeface="+mn-lt"/>
                  </a:rPr>
                  <a:t>n/a</a:t>
                </a:r>
                <a:endParaRPr lang="en-US" sz="1600" b="1" dirty="0">
                  <a:latin typeface="+mn-lt"/>
                </a:endParaRPr>
              </a:p>
            </p:txBody>
          </p:sp>
          <p:sp>
            <p:nvSpPr>
              <p:cNvPr id="191" name="Line 37"/>
              <p:cNvSpPr>
                <a:spLocks noChangeShapeType="1"/>
              </p:cNvSpPr>
              <p:nvPr/>
            </p:nvSpPr>
            <p:spPr bwMode="auto">
              <a:xfrm flipV="1">
                <a:off x="7175500" y="1142999"/>
                <a:ext cx="12700" cy="334670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729408" y="2834640"/>
              <a:ext cx="707506" cy="2432304"/>
              <a:chOff x="729408" y="2834640"/>
              <a:chExt cx="707506" cy="2432304"/>
            </a:xfrm>
          </p:grpSpPr>
          <p:sp>
            <p:nvSpPr>
              <p:cNvPr id="119" name="Left Brace 118"/>
              <p:cNvSpPr/>
              <p:nvPr/>
            </p:nvSpPr>
            <p:spPr>
              <a:xfrm>
                <a:off x="1071154" y="2834640"/>
                <a:ext cx="365760" cy="2432304"/>
              </a:xfrm>
              <a:prstGeom prst="lef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16200000">
                <a:off x="65316" y="3853542"/>
                <a:ext cx="17282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Control Signals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3017520" y="5310052"/>
              <a:ext cx="4617720" cy="707086"/>
              <a:chOff x="3017520" y="5310052"/>
              <a:chExt cx="4617720" cy="707086"/>
            </a:xfrm>
          </p:grpSpPr>
          <p:sp>
            <p:nvSpPr>
              <p:cNvPr id="120" name="Right Brace 119"/>
              <p:cNvSpPr/>
              <p:nvPr/>
            </p:nvSpPr>
            <p:spPr>
              <a:xfrm rot="5400000">
                <a:off x="5143500" y="3184072"/>
                <a:ext cx="365760" cy="4617720"/>
              </a:xfrm>
              <a:prstGeom prst="rightBrac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3879668" y="5617028"/>
                <a:ext cx="28945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All Supported Instructions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26" name="TextBox 125"/>
          <p:cNvSpPr txBox="1"/>
          <p:nvPr/>
        </p:nvSpPr>
        <p:spPr>
          <a:xfrm>
            <a:off x="457200" y="576072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Now how do we implement this table with CL?</a:t>
            </a:r>
            <a:endParaRPr lang="en-US" sz="3200" dirty="0"/>
          </a:p>
        </p:txBody>
      </p:sp>
      <p:sp>
        <p:nvSpPr>
          <p:cNvPr id="127" name="Date Placeholder 1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28" name="Slide Number Placeholder 1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9" name="Footer Placeholder 1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Generating Boolean Expressions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Idea #1:</a:t>
            </a:r>
            <a:r>
              <a:rPr lang="en-US" dirty="0" smtClean="0"/>
              <a:t>  Treat instruction names as Boolean variables!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dirty="0" smtClean="0"/>
              <a:t> bits are available to us</a:t>
            </a:r>
          </a:p>
          <a:p>
            <a:pPr lvl="1"/>
            <a:r>
              <a:rPr lang="en-US" dirty="0" smtClean="0"/>
              <a:t>Use gates to generate signals that are 1 when it is a particular instruction and 0 otherwise</a:t>
            </a:r>
          </a:p>
          <a:p>
            <a:r>
              <a:rPr lang="en-US" dirty="0" smtClean="0"/>
              <a:t>Examples: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2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beq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 = op[5]’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op[4]’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op[3]’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op[2]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op[1]’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op[0]’ 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op[5]’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op[4]’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op[3]’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op[2]’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op[1]’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∙</a:t>
            </a:r>
            <a:r>
              <a:rPr lang="en-US" sz="22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op[0]’</a:t>
            </a:r>
          </a:p>
          <a:p>
            <a:pPr lvl="1">
              <a:spcBef>
                <a:spcPts val="1200"/>
              </a:spcBef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add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Rtype∙funct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[5]∙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[4]’∙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[3]’</a:t>
            </a:r>
            <a:br>
              <a:rPr lang="en-US" sz="22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∙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[2]’∙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[1]’∙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[0]’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Generating Boolean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b="1" dirty="0" smtClean="0"/>
              <a:t>Idea #2:</a:t>
            </a:r>
            <a:r>
              <a:rPr lang="en-US" dirty="0" smtClean="0"/>
              <a:t>  Use instruction variables to generate control signals</a:t>
            </a:r>
          </a:p>
          <a:p>
            <a:pPr lvl="1"/>
            <a:r>
              <a:rPr lang="en-US" dirty="0" smtClean="0"/>
              <a:t>Make each control signal the combination of all instructions that need that signal to be a 1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MemWrite</a:t>
            </a:r>
            <a:r>
              <a:rPr lang="en-US" sz="26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 = </a:t>
            </a:r>
            <a:r>
              <a:rPr lang="en-US" sz="26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sw</a:t>
            </a:r>
            <a:endParaRPr lang="en-US" sz="2600" dirty="0" smtClean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 lvl="1"/>
            <a:r>
              <a:rPr lang="en-US" sz="26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RegWrite</a:t>
            </a:r>
            <a:r>
              <a:rPr lang="en-US" sz="26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 = add + sub + </a:t>
            </a:r>
            <a:r>
              <a:rPr lang="en-US" sz="26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ori</a:t>
            </a:r>
            <a:r>
              <a:rPr lang="en-US" sz="26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 + </a:t>
            </a:r>
            <a:r>
              <a:rPr lang="en-US" sz="26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lw</a:t>
            </a:r>
            <a:endParaRPr lang="en-US" sz="2600" dirty="0" smtClean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ea typeface="Courier" charset="0"/>
                <a:cs typeface="Courier New" pitchFamily="49" charset="0"/>
              </a:rPr>
              <a:t>What about don’t cares (X’s)?</a:t>
            </a:r>
          </a:p>
          <a:p>
            <a:pPr lvl="1"/>
            <a:r>
              <a:rPr lang="en-US" dirty="0" smtClean="0">
                <a:latin typeface="+mj-lt"/>
                <a:ea typeface="Courier" charset="0"/>
                <a:cs typeface="Courier New" pitchFamily="49" charset="0"/>
              </a:rPr>
              <a:t>Want simpler expressions; set to 0!</a:t>
            </a:r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471954" y="4284617"/>
            <a:ext cx="1567544" cy="986104"/>
            <a:chOff x="7471954" y="4284617"/>
            <a:chExt cx="1567544" cy="986104"/>
          </a:xfrm>
        </p:grpSpPr>
        <p:sp>
          <p:nvSpPr>
            <p:cNvPr id="7" name="Right Brace 6"/>
            <p:cNvSpPr/>
            <p:nvPr/>
          </p:nvSpPr>
          <p:spPr>
            <a:xfrm>
              <a:off x="7471954" y="4297680"/>
              <a:ext cx="365760" cy="9144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889966" y="4284617"/>
              <a:ext cx="1149532" cy="98610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Read from row of table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Controller Implementation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950976" y="2194560"/>
            <a:ext cx="7245350" cy="3886200"/>
            <a:chOff x="1143000" y="1600200"/>
            <a:chExt cx="7245350" cy="3886200"/>
          </a:xfrm>
        </p:grpSpPr>
        <p:sp>
          <p:nvSpPr>
            <p:cNvPr id="68614" name="Rectangle 3"/>
            <p:cNvSpPr>
              <a:spLocks noChangeArrowheads="1"/>
            </p:cNvSpPr>
            <p:nvPr/>
          </p:nvSpPr>
          <p:spPr bwMode="auto">
            <a:xfrm>
              <a:off x="1143000" y="2590800"/>
              <a:ext cx="2590800" cy="2819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3200" dirty="0" smtClean="0">
                  <a:latin typeface="+mn-lt"/>
                </a:rPr>
                <a:t>“AND” Logic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8615" name="Line 4"/>
            <p:cNvSpPr>
              <a:spLocks noChangeShapeType="1"/>
            </p:cNvSpPr>
            <p:nvPr/>
          </p:nvSpPr>
          <p:spPr bwMode="auto">
            <a:xfrm>
              <a:off x="3733800" y="2819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16" name="Line 5"/>
            <p:cNvSpPr>
              <a:spLocks noChangeShapeType="1"/>
            </p:cNvSpPr>
            <p:nvPr/>
          </p:nvSpPr>
          <p:spPr bwMode="auto">
            <a:xfrm>
              <a:off x="3733800" y="3200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17" name="Line 6"/>
            <p:cNvSpPr>
              <a:spLocks noChangeShapeType="1"/>
            </p:cNvSpPr>
            <p:nvPr/>
          </p:nvSpPr>
          <p:spPr bwMode="auto">
            <a:xfrm>
              <a:off x="3733800" y="3581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18" name="Line 7"/>
            <p:cNvSpPr>
              <a:spLocks noChangeShapeType="1"/>
            </p:cNvSpPr>
            <p:nvPr/>
          </p:nvSpPr>
          <p:spPr bwMode="auto">
            <a:xfrm>
              <a:off x="3733800" y="3962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19" name="Line 8"/>
            <p:cNvSpPr>
              <a:spLocks noChangeShapeType="1"/>
            </p:cNvSpPr>
            <p:nvPr/>
          </p:nvSpPr>
          <p:spPr bwMode="auto">
            <a:xfrm>
              <a:off x="3733800" y="4343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20" name="Line 9"/>
            <p:cNvSpPr>
              <a:spLocks noChangeShapeType="1"/>
            </p:cNvSpPr>
            <p:nvPr/>
          </p:nvSpPr>
          <p:spPr bwMode="auto">
            <a:xfrm>
              <a:off x="3733800" y="4724400"/>
              <a:ext cx="914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22" name="Text Box 11"/>
            <p:cNvSpPr txBox="1">
              <a:spLocks noChangeArrowheads="1"/>
            </p:cNvSpPr>
            <p:nvPr/>
          </p:nvSpPr>
          <p:spPr bwMode="auto">
            <a:xfrm>
              <a:off x="3870325" y="2498725"/>
              <a:ext cx="576263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add</a:t>
              </a:r>
            </a:p>
          </p:txBody>
        </p:sp>
        <p:sp>
          <p:nvSpPr>
            <p:cNvPr id="68623" name="Text Box 12"/>
            <p:cNvSpPr txBox="1">
              <a:spLocks noChangeArrowheads="1"/>
            </p:cNvSpPr>
            <p:nvPr/>
          </p:nvSpPr>
          <p:spPr bwMode="auto">
            <a:xfrm>
              <a:off x="3886200" y="2879725"/>
              <a:ext cx="554038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sub</a:t>
              </a:r>
            </a:p>
          </p:txBody>
        </p:sp>
        <p:sp>
          <p:nvSpPr>
            <p:cNvPr id="68624" name="Text Box 13"/>
            <p:cNvSpPr txBox="1">
              <a:spLocks noChangeArrowheads="1"/>
            </p:cNvSpPr>
            <p:nvPr/>
          </p:nvSpPr>
          <p:spPr bwMode="auto">
            <a:xfrm>
              <a:off x="3886200" y="3260725"/>
              <a:ext cx="4667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ori</a:t>
              </a:r>
            </a:p>
          </p:txBody>
        </p:sp>
        <p:sp>
          <p:nvSpPr>
            <p:cNvPr id="68625" name="Text Box 14"/>
            <p:cNvSpPr txBox="1">
              <a:spLocks noChangeArrowheads="1"/>
            </p:cNvSpPr>
            <p:nvPr/>
          </p:nvSpPr>
          <p:spPr bwMode="auto">
            <a:xfrm>
              <a:off x="3886200" y="3641725"/>
              <a:ext cx="428625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lw</a:t>
              </a:r>
            </a:p>
          </p:txBody>
        </p:sp>
        <p:sp>
          <p:nvSpPr>
            <p:cNvPr id="68626" name="Text Box 15"/>
            <p:cNvSpPr txBox="1">
              <a:spLocks noChangeArrowheads="1"/>
            </p:cNvSpPr>
            <p:nvPr/>
          </p:nvSpPr>
          <p:spPr bwMode="auto">
            <a:xfrm>
              <a:off x="3886200" y="4022725"/>
              <a:ext cx="466725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sw</a:t>
              </a:r>
            </a:p>
          </p:txBody>
        </p:sp>
        <p:sp>
          <p:nvSpPr>
            <p:cNvPr id="68627" name="Text Box 16"/>
            <p:cNvSpPr txBox="1">
              <a:spLocks noChangeArrowheads="1"/>
            </p:cNvSpPr>
            <p:nvPr/>
          </p:nvSpPr>
          <p:spPr bwMode="auto">
            <a:xfrm>
              <a:off x="3886200" y="4403725"/>
              <a:ext cx="581025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beq</a:t>
              </a:r>
            </a:p>
          </p:txBody>
        </p:sp>
        <p:sp>
          <p:nvSpPr>
            <p:cNvPr id="68629" name="Rectangle 18"/>
            <p:cNvSpPr>
              <a:spLocks noChangeArrowheads="1"/>
            </p:cNvSpPr>
            <p:nvPr/>
          </p:nvSpPr>
          <p:spPr bwMode="auto">
            <a:xfrm>
              <a:off x="4648200" y="2438400"/>
              <a:ext cx="2057400" cy="30480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3200" dirty="0" smtClean="0">
                  <a:latin typeface="+mn-lt"/>
                </a:rPr>
                <a:t>“OR” Logic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8630" name="Text Box 19"/>
            <p:cNvSpPr txBox="1">
              <a:spLocks noChangeArrowheads="1"/>
            </p:cNvSpPr>
            <p:nvPr/>
          </p:nvSpPr>
          <p:spPr bwMode="auto">
            <a:xfrm>
              <a:off x="7162800" y="2376488"/>
              <a:ext cx="838200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RegDst</a:t>
              </a:r>
              <a:endParaRPr lang="en-US" sz="2000">
                <a:latin typeface="+mn-lt"/>
              </a:endParaRPr>
            </a:p>
          </p:txBody>
        </p:sp>
        <p:sp>
          <p:nvSpPr>
            <p:cNvPr id="68631" name="Line 20"/>
            <p:cNvSpPr>
              <a:spLocks noChangeShapeType="1"/>
            </p:cNvSpPr>
            <p:nvPr/>
          </p:nvSpPr>
          <p:spPr bwMode="auto">
            <a:xfrm>
              <a:off x="6705600" y="28956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2" name="Line 21"/>
            <p:cNvSpPr>
              <a:spLocks noChangeShapeType="1"/>
            </p:cNvSpPr>
            <p:nvPr/>
          </p:nvSpPr>
          <p:spPr bwMode="auto">
            <a:xfrm>
              <a:off x="6705600" y="32004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3" name="Line 22"/>
            <p:cNvSpPr>
              <a:spLocks noChangeShapeType="1"/>
            </p:cNvSpPr>
            <p:nvPr/>
          </p:nvSpPr>
          <p:spPr bwMode="auto">
            <a:xfrm>
              <a:off x="6705600" y="35052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4" name="Line 23"/>
            <p:cNvSpPr>
              <a:spLocks noChangeShapeType="1"/>
            </p:cNvSpPr>
            <p:nvPr/>
          </p:nvSpPr>
          <p:spPr bwMode="auto">
            <a:xfrm>
              <a:off x="6705600" y="38100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5" name="Line 24"/>
            <p:cNvSpPr>
              <a:spLocks noChangeShapeType="1"/>
            </p:cNvSpPr>
            <p:nvPr/>
          </p:nvSpPr>
          <p:spPr bwMode="auto">
            <a:xfrm>
              <a:off x="6705600" y="41148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7" name="Line 26"/>
            <p:cNvSpPr>
              <a:spLocks noChangeShapeType="1"/>
            </p:cNvSpPr>
            <p:nvPr/>
          </p:nvSpPr>
          <p:spPr bwMode="auto">
            <a:xfrm>
              <a:off x="6705600" y="44196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8" name="Line 27"/>
            <p:cNvSpPr>
              <a:spLocks noChangeShapeType="1"/>
            </p:cNvSpPr>
            <p:nvPr/>
          </p:nvSpPr>
          <p:spPr bwMode="auto">
            <a:xfrm>
              <a:off x="6705600" y="47244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39" name="Line 28"/>
            <p:cNvSpPr>
              <a:spLocks noChangeShapeType="1"/>
            </p:cNvSpPr>
            <p:nvPr/>
          </p:nvSpPr>
          <p:spPr bwMode="auto">
            <a:xfrm>
              <a:off x="6705600" y="50292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40" name="Line 29"/>
            <p:cNvSpPr>
              <a:spLocks noChangeShapeType="1"/>
            </p:cNvSpPr>
            <p:nvPr/>
          </p:nvSpPr>
          <p:spPr bwMode="auto">
            <a:xfrm>
              <a:off x="6705600" y="2590800"/>
              <a:ext cx="457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41" name="Text Box 30"/>
            <p:cNvSpPr txBox="1">
              <a:spLocks noChangeArrowheads="1"/>
            </p:cNvSpPr>
            <p:nvPr/>
          </p:nvSpPr>
          <p:spPr bwMode="auto">
            <a:xfrm>
              <a:off x="7162800" y="2681288"/>
              <a:ext cx="839788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ALUSrc</a:t>
              </a:r>
              <a:endParaRPr lang="en-US" sz="2000">
                <a:latin typeface="+mn-lt"/>
              </a:endParaRPr>
            </a:p>
          </p:txBody>
        </p:sp>
        <p:sp>
          <p:nvSpPr>
            <p:cNvPr id="68642" name="Text Box 31"/>
            <p:cNvSpPr txBox="1">
              <a:spLocks noChangeArrowheads="1"/>
            </p:cNvSpPr>
            <p:nvPr/>
          </p:nvSpPr>
          <p:spPr bwMode="auto">
            <a:xfrm>
              <a:off x="7162800" y="2986088"/>
              <a:ext cx="1220788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MemtoReg</a:t>
              </a:r>
              <a:endParaRPr lang="en-US" sz="2000">
                <a:latin typeface="+mn-lt"/>
              </a:endParaRPr>
            </a:p>
          </p:txBody>
        </p:sp>
        <p:sp>
          <p:nvSpPr>
            <p:cNvPr id="68643" name="Text Box 32"/>
            <p:cNvSpPr txBox="1">
              <a:spLocks noChangeArrowheads="1"/>
            </p:cNvSpPr>
            <p:nvPr/>
          </p:nvSpPr>
          <p:spPr bwMode="auto">
            <a:xfrm>
              <a:off x="7162800" y="3290888"/>
              <a:ext cx="1050925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RegWrite</a:t>
              </a:r>
              <a:endParaRPr lang="en-US" sz="2000">
                <a:latin typeface="+mn-lt"/>
              </a:endParaRPr>
            </a:p>
          </p:txBody>
        </p:sp>
        <p:sp>
          <p:nvSpPr>
            <p:cNvPr id="68644" name="Text Box 33"/>
            <p:cNvSpPr txBox="1">
              <a:spLocks noChangeArrowheads="1"/>
            </p:cNvSpPr>
            <p:nvPr/>
          </p:nvSpPr>
          <p:spPr bwMode="auto">
            <a:xfrm>
              <a:off x="7162800" y="3595688"/>
              <a:ext cx="12255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MemWrite</a:t>
              </a:r>
              <a:endParaRPr lang="en-US" sz="2000">
                <a:latin typeface="+mn-lt"/>
              </a:endParaRPr>
            </a:p>
          </p:txBody>
        </p:sp>
        <p:sp>
          <p:nvSpPr>
            <p:cNvPr id="68645" name="Text Box 34"/>
            <p:cNvSpPr txBox="1">
              <a:spLocks noChangeArrowheads="1"/>
            </p:cNvSpPr>
            <p:nvPr/>
          </p:nvSpPr>
          <p:spPr bwMode="auto">
            <a:xfrm>
              <a:off x="7162800" y="3900488"/>
              <a:ext cx="922047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nPC_sel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8647" name="Text Box 36"/>
            <p:cNvSpPr txBox="1">
              <a:spLocks noChangeArrowheads="1"/>
            </p:cNvSpPr>
            <p:nvPr/>
          </p:nvSpPr>
          <p:spPr bwMode="auto">
            <a:xfrm>
              <a:off x="7162800" y="4205288"/>
              <a:ext cx="749300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ExtOp</a:t>
              </a:r>
              <a:endParaRPr lang="en-US" sz="2000">
                <a:latin typeface="+mn-lt"/>
              </a:endParaRPr>
            </a:p>
          </p:txBody>
        </p:sp>
        <p:sp>
          <p:nvSpPr>
            <p:cNvPr id="68648" name="Text Box 37"/>
            <p:cNvSpPr txBox="1">
              <a:spLocks noChangeArrowheads="1"/>
            </p:cNvSpPr>
            <p:nvPr/>
          </p:nvSpPr>
          <p:spPr bwMode="auto">
            <a:xfrm>
              <a:off x="7162800" y="4510088"/>
              <a:ext cx="1073150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ALUctr[0]</a:t>
              </a:r>
              <a:endParaRPr lang="en-US" sz="2000">
                <a:latin typeface="+mn-lt"/>
              </a:endParaRPr>
            </a:p>
          </p:txBody>
        </p:sp>
        <p:sp>
          <p:nvSpPr>
            <p:cNvPr id="68649" name="Text Box 38"/>
            <p:cNvSpPr txBox="1">
              <a:spLocks noChangeArrowheads="1"/>
            </p:cNvSpPr>
            <p:nvPr/>
          </p:nvSpPr>
          <p:spPr bwMode="auto">
            <a:xfrm>
              <a:off x="7162800" y="4814888"/>
              <a:ext cx="1073150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ALUctr[1]</a:t>
              </a:r>
              <a:endParaRPr lang="en-US" sz="2000">
                <a:latin typeface="+mn-lt"/>
              </a:endParaRPr>
            </a:p>
          </p:txBody>
        </p:sp>
        <p:sp>
          <p:nvSpPr>
            <p:cNvPr id="68652" name="Line 41"/>
            <p:cNvSpPr>
              <a:spLocks noChangeShapeType="1"/>
            </p:cNvSpPr>
            <p:nvPr/>
          </p:nvSpPr>
          <p:spPr bwMode="auto">
            <a:xfrm>
              <a:off x="1828800" y="19812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53" name="Line 42"/>
            <p:cNvSpPr>
              <a:spLocks noChangeShapeType="1"/>
            </p:cNvSpPr>
            <p:nvPr/>
          </p:nvSpPr>
          <p:spPr bwMode="auto">
            <a:xfrm>
              <a:off x="2895600" y="19812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54" name="Text Box 43"/>
            <p:cNvSpPr txBox="1">
              <a:spLocks noChangeArrowheads="1"/>
            </p:cNvSpPr>
            <p:nvPr/>
          </p:nvSpPr>
          <p:spPr bwMode="auto">
            <a:xfrm>
              <a:off x="1371600" y="1600200"/>
              <a:ext cx="958850" cy="4000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opcode</a:t>
              </a:r>
            </a:p>
          </p:txBody>
        </p:sp>
        <p:sp>
          <p:nvSpPr>
            <p:cNvPr id="68655" name="Text Box 44"/>
            <p:cNvSpPr txBox="1">
              <a:spLocks noChangeArrowheads="1"/>
            </p:cNvSpPr>
            <p:nvPr/>
          </p:nvSpPr>
          <p:spPr bwMode="auto">
            <a:xfrm>
              <a:off x="2590800" y="1600200"/>
              <a:ext cx="728084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funct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8656" name="Line 45"/>
            <p:cNvSpPr>
              <a:spLocks noChangeShapeType="1"/>
            </p:cNvSpPr>
            <p:nvPr/>
          </p:nvSpPr>
          <p:spPr bwMode="auto">
            <a:xfrm flipV="1">
              <a:off x="1752600" y="213360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657" name="Line 46"/>
            <p:cNvSpPr>
              <a:spLocks noChangeShapeType="1"/>
            </p:cNvSpPr>
            <p:nvPr/>
          </p:nvSpPr>
          <p:spPr bwMode="auto">
            <a:xfrm flipV="1">
              <a:off x="2819400" y="213360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57199" y="16002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Use these two ideas to design controller:</a:t>
            </a:r>
            <a:endParaRPr lang="en-US" sz="3200" dirty="0"/>
          </a:p>
        </p:txBody>
      </p:sp>
      <p:sp>
        <p:nvSpPr>
          <p:cNvPr id="51" name="TextBox 50"/>
          <p:cNvSpPr txBox="1"/>
          <p:nvPr/>
        </p:nvSpPr>
        <p:spPr>
          <a:xfrm>
            <a:off x="953589" y="4754880"/>
            <a:ext cx="2587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Generate instruction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signals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3128" y="475488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Generate control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signals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 l="1330" t="1168" r="1057" b="1320"/>
          <a:stretch>
            <a:fillRect/>
          </a:stretch>
        </p:blipFill>
        <p:spPr>
          <a:xfrm>
            <a:off x="978408" y="1600200"/>
            <a:ext cx="7185336" cy="486460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AND Control Logic in </a:t>
            </a:r>
            <a:r>
              <a:rPr lang="en-US" dirty="0" err="1" smtClean="0">
                <a:solidFill>
                  <a:schemeClr val="accent1"/>
                </a:solidFill>
              </a:rPr>
              <a:t>Logisim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l="1218" t="1188" r="2601" b="823"/>
          <a:stretch>
            <a:fillRect/>
          </a:stretch>
        </p:blipFill>
        <p:spPr>
          <a:xfrm>
            <a:off x="1773936" y="1600200"/>
            <a:ext cx="5600074" cy="486460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OR Control Logic in </a:t>
            </a:r>
            <a:r>
              <a:rPr lang="en-US" dirty="0" err="1" smtClean="0">
                <a:solidFill>
                  <a:schemeClr val="accent1"/>
                </a:solidFill>
              </a:rPr>
              <a:t>Logisim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4468813" y="1690688"/>
            <a:ext cx="1027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system</a:t>
            </a: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2263775" y="2644775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datapath</a:t>
            </a:r>
          </a:p>
        </p:txBody>
      </p:sp>
      <p:sp>
        <p:nvSpPr>
          <p:cNvPr id="53253" name="Rectangle 11"/>
          <p:cNvSpPr>
            <a:spLocks noChangeArrowheads="1"/>
          </p:cNvSpPr>
          <p:nvPr/>
        </p:nvSpPr>
        <p:spPr bwMode="auto">
          <a:xfrm>
            <a:off x="5972175" y="2632075"/>
            <a:ext cx="101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control</a:t>
            </a:r>
          </a:p>
        </p:txBody>
      </p:sp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4805363" y="3648075"/>
            <a:ext cx="15287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state</a:t>
            </a:r>
            <a:b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6208713" y="3660775"/>
            <a:ext cx="216693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combinational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56" name="Rectangle 14"/>
          <p:cNvSpPr>
            <a:spLocks noChangeArrowheads="1"/>
          </p:cNvSpPr>
          <p:nvPr/>
        </p:nvSpPr>
        <p:spPr bwMode="auto">
          <a:xfrm>
            <a:off x="1838325" y="3722688"/>
            <a:ext cx="1365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multiplexer</a:t>
            </a:r>
          </a:p>
        </p:txBody>
      </p: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3203575" y="3735388"/>
            <a:ext cx="1390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comparator</a:t>
            </a:r>
          </a:p>
        </p:txBody>
      </p:sp>
      <p:sp>
        <p:nvSpPr>
          <p:cNvPr id="53258" name="Rectangle 16"/>
          <p:cNvSpPr>
            <a:spLocks noChangeArrowheads="1"/>
          </p:cNvSpPr>
          <p:nvPr/>
        </p:nvSpPr>
        <p:spPr bwMode="auto">
          <a:xfrm>
            <a:off x="760413" y="3584575"/>
            <a:ext cx="927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code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9" name="Rectangle 17"/>
          <p:cNvSpPr>
            <a:spLocks noChangeArrowheads="1"/>
          </p:cNvSpPr>
          <p:nvPr/>
        </p:nvSpPr>
        <p:spPr bwMode="auto">
          <a:xfrm>
            <a:off x="3503613" y="5038725"/>
            <a:ext cx="1065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</a:t>
            </a:r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5118100" y="5038725"/>
            <a:ext cx="841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61" name="Line 19"/>
          <p:cNvSpPr>
            <a:spLocks noChangeShapeType="1"/>
          </p:cNvSpPr>
          <p:nvPr/>
        </p:nvSpPr>
        <p:spPr bwMode="auto">
          <a:xfrm>
            <a:off x="4849813" y="1973263"/>
            <a:ext cx="1428750" cy="703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2" name="Line 20"/>
          <p:cNvSpPr>
            <a:spLocks noChangeShapeType="1"/>
          </p:cNvSpPr>
          <p:nvPr/>
        </p:nvSpPr>
        <p:spPr bwMode="auto">
          <a:xfrm flipH="1">
            <a:off x="2784475" y="1962150"/>
            <a:ext cx="2052638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21"/>
          <p:cNvSpPr>
            <a:spLocks noChangeShapeType="1"/>
          </p:cNvSpPr>
          <p:nvPr/>
        </p:nvSpPr>
        <p:spPr bwMode="auto">
          <a:xfrm flipH="1">
            <a:off x="2406650" y="2963863"/>
            <a:ext cx="252413" cy="777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4" name="Line 22"/>
          <p:cNvSpPr>
            <a:spLocks noChangeShapeType="1"/>
          </p:cNvSpPr>
          <p:nvPr/>
        </p:nvSpPr>
        <p:spPr bwMode="auto">
          <a:xfrm>
            <a:off x="2659063" y="2938463"/>
            <a:ext cx="1100137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5" name="Line 23"/>
          <p:cNvSpPr>
            <a:spLocks noChangeShapeType="1"/>
          </p:cNvSpPr>
          <p:nvPr/>
        </p:nvSpPr>
        <p:spPr bwMode="auto">
          <a:xfrm flipH="1">
            <a:off x="1317625" y="2927350"/>
            <a:ext cx="1354138" cy="701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24"/>
          <p:cNvSpPr>
            <a:spLocks noChangeShapeType="1"/>
          </p:cNvSpPr>
          <p:nvPr/>
        </p:nvSpPr>
        <p:spPr bwMode="auto">
          <a:xfrm>
            <a:off x="1192213" y="4105275"/>
            <a:ext cx="2655887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25"/>
          <p:cNvSpPr>
            <a:spLocks noChangeShapeType="1"/>
          </p:cNvSpPr>
          <p:nvPr/>
        </p:nvSpPr>
        <p:spPr bwMode="auto">
          <a:xfrm flipH="1">
            <a:off x="3886200" y="4143375"/>
            <a:ext cx="1603375" cy="890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6"/>
          <p:cNvSpPr>
            <a:spLocks noChangeShapeType="1"/>
          </p:cNvSpPr>
          <p:nvPr/>
        </p:nvSpPr>
        <p:spPr bwMode="auto">
          <a:xfrm flipH="1">
            <a:off x="5553075" y="2914650"/>
            <a:ext cx="776288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7"/>
          <p:cNvSpPr>
            <a:spLocks noChangeShapeType="1"/>
          </p:cNvSpPr>
          <p:nvPr/>
        </p:nvSpPr>
        <p:spPr bwMode="auto">
          <a:xfrm>
            <a:off x="6353175" y="2914650"/>
            <a:ext cx="865188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8"/>
          <p:cNvSpPr>
            <a:spLocks noChangeShapeType="1"/>
          </p:cNvSpPr>
          <p:nvPr/>
        </p:nvSpPr>
        <p:spPr bwMode="auto">
          <a:xfrm>
            <a:off x="3759200" y="4029075"/>
            <a:ext cx="1604963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9"/>
          <p:cNvSpPr>
            <a:spLocks noChangeShapeType="1"/>
          </p:cNvSpPr>
          <p:nvPr/>
        </p:nvSpPr>
        <p:spPr bwMode="auto">
          <a:xfrm>
            <a:off x="2406650" y="4029075"/>
            <a:ext cx="2932113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 flipH="1">
            <a:off x="5414963" y="4143375"/>
            <a:ext cx="1790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3" name="Rectangle 31"/>
          <p:cNvSpPr>
            <a:spLocks noChangeArrowheads="1"/>
          </p:cNvSpPr>
          <p:nvPr/>
        </p:nvSpPr>
        <p:spPr bwMode="auto">
          <a:xfrm>
            <a:off x="3740150" y="5791200"/>
            <a:ext cx="1854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switching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networks</a:t>
            </a:r>
          </a:p>
        </p:txBody>
      </p:sp>
      <p:sp>
        <p:nvSpPr>
          <p:cNvPr id="53274" name="Line 32"/>
          <p:cNvSpPr>
            <a:spLocks noChangeShapeType="1"/>
          </p:cNvSpPr>
          <p:nvPr/>
        </p:nvSpPr>
        <p:spPr bwMode="auto">
          <a:xfrm flipH="1">
            <a:off x="4800600" y="5346700"/>
            <a:ext cx="563563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5" name="Line 33"/>
          <p:cNvSpPr>
            <a:spLocks noChangeShapeType="1"/>
          </p:cNvSpPr>
          <p:nvPr/>
        </p:nvSpPr>
        <p:spPr bwMode="auto">
          <a:xfrm>
            <a:off x="3886200" y="5334000"/>
            <a:ext cx="638175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Hardware Design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Hierarchy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45976" y="2496775"/>
            <a:ext cx="1658938" cy="525462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7132321" y="1623989"/>
            <a:ext cx="1455088" cy="766514"/>
            <a:chOff x="6842568" y="5335930"/>
            <a:chExt cx="1455088" cy="766514"/>
          </a:xfrm>
        </p:grpSpPr>
        <p:sp>
          <p:nvSpPr>
            <p:cNvPr id="37" name="TextBox 36"/>
            <p:cNvSpPr txBox="1"/>
            <p:nvPr/>
          </p:nvSpPr>
          <p:spPr>
            <a:xfrm>
              <a:off x="7384649" y="5335930"/>
              <a:ext cx="913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Today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6842568" y="5697495"/>
              <a:ext cx="587828" cy="40494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ate Placeholder 3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202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7/23/2012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2012 -- Lecture #20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20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pic>
        <p:nvPicPr>
          <p:cNvPr id="105476" name="Picture 4" descr="C:\Users\Justin\Desktop\et_contact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1422638" y="1118630"/>
            <a:ext cx="6858000" cy="4620741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0" y="2286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CALL HOME, WE’VE MADE HARDWARE/SOFTWARE CONTACT!!!</a:t>
            </a:r>
            <a:endParaRPr lang="en-US" sz="6000" b="1" dirty="0">
              <a:ln w="1270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17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Implementation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Clocking Methodology</a:t>
            </a:r>
          </a:p>
          <a:p>
            <a:r>
              <a:rPr lang="en-US" dirty="0" smtClean="0"/>
              <a:t>Pipelined Execution</a:t>
            </a:r>
          </a:p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2867"/>
          </a:xfrm>
        </p:spPr>
        <p:txBody>
          <a:bodyPr>
            <a:normAutofit/>
          </a:bodyPr>
          <a:lstStyle/>
          <a:p>
            <a:r>
              <a:rPr lang="en-US" dirty="0" smtClean="0"/>
              <a:t>HW 4 due tomorrow</a:t>
            </a:r>
          </a:p>
          <a:p>
            <a:r>
              <a:rPr lang="en-US" dirty="0" smtClean="0"/>
              <a:t>Project 2 due Sunday</a:t>
            </a:r>
          </a:p>
          <a:p>
            <a:r>
              <a:rPr lang="en-US" dirty="0" smtClean="0"/>
              <a:t>No lab on Thursday</a:t>
            </a:r>
          </a:p>
          <a:p>
            <a:r>
              <a:rPr lang="en-US" dirty="0" smtClean="0"/>
              <a:t>Project 3: Pipelined Processor in </a:t>
            </a:r>
            <a:r>
              <a:rPr lang="en-US" dirty="0" err="1" smtClean="0"/>
              <a:t>Logisim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Implementation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Clocking Methodology</a:t>
            </a:r>
          </a:p>
          <a:p>
            <a:r>
              <a:rPr lang="en-US" dirty="0" smtClean="0"/>
              <a:t>Pipelined Execution</a:t>
            </a:r>
          </a:p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Clocking Methodology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436937"/>
            <a:ext cx="8229600" cy="30146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Storage elements (</a:t>
            </a:r>
            <a:r>
              <a:rPr lang="en-US" sz="2800" dirty="0" err="1" smtClean="0"/>
              <a:t>RegFile</a:t>
            </a:r>
            <a:r>
              <a:rPr lang="en-US" sz="2800" dirty="0" smtClean="0"/>
              <a:t>, </a:t>
            </a:r>
            <a:r>
              <a:rPr lang="en-US" sz="2800" dirty="0" err="1" smtClean="0"/>
              <a:t>Mem</a:t>
            </a:r>
            <a:r>
              <a:rPr lang="en-US" sz="2800" dirty="0" smtClean="0"/>
              <a:t>, PC) triggered by same clock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Critical path</a:t>
            </a:r>
            <a:r>
              <a:rPr lang="en-US" sz="2800" dirty="0" smtClean="0"/>
              <a:t> determines length of clock period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includes CLK-to-Q delay and setup delay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 far we have built a </a:t>
            </a:r>
            <a:r>
              <a:rPr lang="en-US" sz="2800" i="1" dirty="0" smtClean="0">
                <a:solidFill>
                  <a:srgbClr val="FF0000"/>
                </a:solidFill>
              </a:rPr>
              <a:t>single cycle CPU</a:t>
            </a:r>
            <a:r>
              <a:rPr lang="en-US" sz="2800" dirty="0" smtClean="0"/>
              <a:t> – entire instructions are executed in 1 clock cycle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Up next: pipelining to execute instructions in 5 clock cycles</a:t>
            </a:r>
          </a:p>
          <a:p>
            <a:pPr lvl="1">
              <a:lnSpc>
                <a:spcPct val="90000"/>
              </a:lnSpc>
            </a:pPr>
            <a:endParaRPr lang="en-US" sz="2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flipV="1">
            <a:off x="539750" y="1447800"/>
            <a:ext cx="7835900" cy="317500"/>
            <a:chOff x="340" y="524"/>
            <a:chExt cx="4936" cy="200"/>
          </a:xfrm>
        </p:grpSpPr>
        <p:sp>
          <p:nvSpPr>
            <p:cNvPr id="51313" name="Line 5"/>
            <p:cNvSpPr>
              <a:spLocks noChangeShapeType="1"/>
            </p:cNvSpPr>
            <p:nvPr/>
          </p:nvSpPr>
          <p:spPr bwMode="auto">
            <a:xfrm>
              <a:off x="340" y="528"/>
              <a:ext cx="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4" name="Line 6"/>
            <p:cNvSpPr>
              <a:spLocks noChangeShapeType="1"/>
            </p:cNvSpPr>
            <p:nvPr/>
          </p:nvSpPr>
          <p:spPr bwMode="auto">
            <a:xfrm>
              <a:off x="1042" y="532"/>
              <a:ext cx="0" cy="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5" name="Line 7"/>
            <p:cNvSpPr>
              <a:spLocks noChangeShapeType="1"/>
            </p:cNvSpPr>
            <p:nvPr/>
          </p:nvSpPr>
          <p:spPr bwMode="auto">
            <a:xfrm>
              <a:off x="1046" y="720"/>
              <a:ext cx="17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6" name="Line 8"/>
            <p:cNvSpPr>
              <a:spLocks noChangeShapeType="1"/>
            </p:cNvSpPr>
            <p:nvPr/>
          </p:nvSpPr>
          <p:spPr bwMode="auto">
            <a:xfrm flipV="1">
              <a:off x="2808" y="524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7" name="Line 9"/>
            <p:cNvSpPr>
              <a:spLocks noChangeShapeType="1"/>
            </p:cNvSpPr>
            <p:nvPr/>
          </p:nvSpPr>
          <p:spPr bwMode="auto">
            <a:xfrm>
              <a:off x="2812" y="528"/>
              <a:ext cx="17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8" name="Line 10"/>
            <p:cNvSpPr>
              <a:spLocks noChangeShapeType="1"/>
            </p:cNvSpPr>
            <p:nvPr/>
          </p:nvSpPr>
          <p:spPr bwMode="auto">
            <a:xfrm>
              <a:off x="4574" y="532"/>
              <a:ext cx="0" cy="1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19" name="Line 11"/>
            <p:cNvSpPr>
              <a:spLocks noChangeShapeType="1"/>
            </p:cNvSpPr>
            <p:nvPr/>
          </p:nvSpPr>
          <p:spPr bwMode="auto">
            <a:xfrm>
              <a:off x="4578" y="720"/>
              <a:ext cx="6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457200" y="1295400"/>
            <a:ext cx="633413" cy="520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dirty="0" err="1">
                <a:latin typeface="+mn-lt"/>
              </a:rPr>
              <a:t>Clk</a:t>
            </a:r>
            <a:endParaRPr lang="en-US" sz="2800" dirty="0">
              <a:latin typeface="+mn-lt"/>
            </a:endParaRPr>
          </a:p>
        </p:txBody>
      </p:sp>
      <p:sp>
        <p:nvSpPr>
          <p:cNvPr id="51209" name="Rectangle 13"/>
          <p:cNvSpPr>
            <a:spLocks noChangeArrowheads="1"/>
          </p:cNvSpPr>
          <p:nvPr/>
        </p:nvSpPr>
        <p:spPr bwMode="auto">
          <a:xfrm>
            <a:off x="1619250" y="1905000"/>
            <a:ext cx="2794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0" name="Line 14"/>
          <p:cNvSpPr>
            <a:spLocks noChangeShapeType="1"/>
          </p:cNvSpPr>
          <p:nvPr/>
        </p:nvSpPr>
        <p:spPr bwMode="auto">
          <a:xfrm>
            <a:off x="1752600" y="33274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Line 15"/>
          <p:cNvSpPr>
            <a:spLocks noChangeShapeType="1"/>
          </p:cNvSpPr>
          <p:nvPr/>
        </p:nvSpPr>
        <p:spPr bwMode="auto">
          <a:xfrm flipH="1">
            <a:off x="11430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Rectangle 16"/>
          <p:cNvSpPr>
            <a:spLocks noChangeArrowheads="1"/>
          </p:cNvSpPr>
          <p:nvPr/>
        </p:nvSpPr>
        <p:spPr bwMode="auto">
          <a:xfrm>
            <a:off x="1287463" y="2197100"/>
            <a:ext cx="2317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13" name="Line 17"/>
          <p:cNvSpPr>
            <a:spLocks noChangeShapeType="1"/>
          </p:cNvSpPr>
          <p:nvPr/>
        </p:nvSpPr>
        <p:spPr bwMode="auto">
          <a:xfrm flipH="1">
            <a:off x="11430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Line 18"/>
          <p:cNvSpPr>
            <a:spLocks noChangeShapeType="1"/>
          </p:cNvSpPr>
          <p:nvPr/>
        </p:nvSpPr>
        <p:spPr bwMode="auto">
          <a:xfrm flipH="1">
            <a:off x="1905000" y="2120900"/>
            <a:ext cx="469900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Rectangle 19"/>
          <p:cNvSpPr>
            <a:spLocks noChangeArrowheads="1"/>
          </p:cNvSpPr>
          <p:nvPr/>
        </p:nvSpPr>
        <p:spPr bwMode="auto">
          <a:xfrm>
            <a:off x="2049463" y="2197100"/>
            <a:ext cx="2317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16" name="Line 20"/>
          <p:cNvSpPr>
            <a:spLocks noChangeShapeType="1"/>
          </p:cNvSpPr>
          <p:nvPr/>
        </p:nvSpPr>
        <p:spPr bwMode="auto">
          <a:xfrm flipH="1">
            <a:off x="19050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Rectangle 21"/>
          <p:cNvSpPr>
            <a:spLocks noChangeArrowheads="1"/>
          </p:cNvSpPr>
          <p:nvPr/>
        </p:nvSpPr>
        <p:spPr bwMode="auto">
          <a:xfrm>
            <a:off x="7181850" y="1905000"/>
            <a:ext cx="2794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Line 22"/>
          <p:cNvSpPr>
            <a:spLocks noChangeShapeType="1"/>
          </p:cNvSpPr>
          <p:nvPr/>
        </p:nvSpPr>
        <p:spPr bwMode="auto">
          <a:xfrm flipH="1">
            <a:off x="6705600" y="2120900"/>
            <a:ext cx="469900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Rectangle 23"/>
          <p:cNvSpPr>
            <a:spLocks noChangeArrowheads="1"/>
          </p:cNvSpPr>
          <p:nvPr/>
        </p:nvSpPr>
        <p:spPr bwMode="auto">
          <a:xfrm>
            <a:off x="6850063" y="2197100"/>
            <a:ext cx="2317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20" name="Line 24"/>
          <p:cNvSpPr>
            <a:spLocks noChangeShapeType="1"/>
          </p:cNvSpPr>
          <p:nvPr/>
        </p:nvSpPr>
        <p:spPr bwMode="auto">
          <a:xfrm flipH="1">
            <a:off x="67056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25"/>
          <p:cNvSpPr>
            <a:spLocks noChangeShapeType="1"/>
          </p:cNvSpPr>
          <p:nvPr/>
        </p:nvSpPr>
        <p:spPr bwMode="auto">
          <a:xfrm flipH="1">
            <a:off x="7467600" y="21209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Rectangle 26"/>
          <p:cNvSpPr>
            <a:spLocks noChangeArrowheads="1"/>
          </p:cNvSpPr>
          <p:nvPr/>
        </p:nvSpPr>
        <p:spPr bwMode="auto">
          <a:xfrm>
            <a:off x="7612063" y="2197100"/>
            <a:ext cx="2317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  <a:p>
            <a:r>
              <a:rPr lang="en-US" sz="1600" b="1">
                <a:latin typeface="Times" charset="0"/>
              </a:rPr>
              <a:t>.</a:t>
            </a:r>
          </a:p>
        </p:txBody>
      </p:sp>
      <p:sp>
        <p:nvSpPr>
          <p:cNvPr id="51223" name="Line 27"/>
          <p:cNvSpPr>
            <a:spLocks noChangeShapeType="1"/>
          </p:cNvSpPr>
          <p:nvPr/>
        </p:nvSpPr>
        <p:spPr bwMode="auto">
          <a:xfrm flipH="1">
            <a:off x="7467600" y="3111500"/>
            <a:ext cx="46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Rectangle 28"/>
          <p:cNvSpPr>
            <a:spLocks noChangeArrowheads="1"/>
          </p:cNvSpPr>
          <p:nvPr/>
        </p:nvSpPr>
        <p:spPr bwMode="auto">
          <a:xfrm>
            <a:off x="2381250" y="1905000"/>
            <a:ext cx="4318000" cy="1422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378076" y="2244729"/>
            <a:ext cx="1173163" cy="414338"/>
            <a:chOff x="1446" y="1758"/>
            <a:chExt cx="739" cy="261"/>
          </a:xfrm>
        </p:grpSpPr>
        <p:sp>
          <p:nvSpPr>
            <p:cNvPr id="51303" name="Oval 30"/>
            <p:cNvSpPr>
              <a:spLocks noChangeArrowheads="1"/>
            </p:cNvSpPr>
            <p:nvPr/>
          </p:nvSpPr>
          <p:spPr bwMode="auto">
            <a:xfrm>
              <a:off x="1935" y="1864"/>
              <a:ext cx="51" cy="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1618" y="1758"/>
              <a:ext cx="307" cy="261"/>
              <a:chOff x="1618" y="1758"/>
              <a:chExt cx="307" cy="261"/>
            </a:xfrm>
          </p:grpSpPr>
          <p:sp>
            <p:nvSpPr>
              <p:cNvPr id="51308" name="Arc 32"/>
              <p:cNvSpPr>
                <a:spLocks/>
              </p:cNvSpPr>
              <p:nvPr/>
            </p:nvSpPr>
            <p:spPr bwMode="auto">
              <a:xfrm>
                <a:off x="1791" y="1758"/>
                <a:ext cx="132" cy="128"/>
              </a:xfrm>
              <a:custGeom>
                <a:avLst/>
                <a:gdLst>
                  <a:gd name="T0" fmla="*/ 0 w 21764"/>
                  <a:gd name="T1" fmla="*/ 0 h 21600"/>
                  <a:gd name="T2" fmla="*/ 0 w 21764"/>
                  <a:gd name="T3" fmla="*/ 0 h 21600"/>
                  <a:gd name="T4" fmla="*/ 0 w 2176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764"/>
                  <a:gd name="T10" fmla="*/ 0 h 21600"/>
                  <a:gd name="T11" fmla="*/ 21764 w 2176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4" h="21600" fill="none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</a:path>
                  <a:path w="21764" h="21600" stroke="0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  <a:lnTo>
                      <a:pt x="1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9" name="Arc 33"/>
              <p:cNvSpPr>
                <a:spLocks/>
              </p:cNvSpPr>
              <p:nvPr/>
            </p:nvSpPr>
            <p:spPr bwMode="auto">
              <a:xfrm rot="10800000">
                <a:off x="1794" y="1888"/>
                <a:ext cx="131" cy="127"/>
              </a:xfrm>
              <a:custGeom>
                <a:avLst/>
                <a:gdLst>
                  <a:gd name="T0" fmla="*/ 0 w 21599"/>
                  <a:gd name="T1" fmla="*/ 0 h 21599"/>
                  <a:gd name="T2" fmla="*/ 0 w 21599"/>
                  <a:gd name="T3" fmla="*/ 0 h 21599"/>
                  <a:gd name="T4" fmla="*/ 0 w 21599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9"/>
                  <a:gd name="T11" fmla="*/ 21599 w 21599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9" fill="none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</a:path>
                  <a:path w="21599" h="21599" stroke="0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  <a:lnTo>
                      <a:pt x="21599" y="21599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0" name="Line 34"/>
              <p:cNvSpPr>
                <a:spLocks noChangeShapeType="1"/>
              </p:cNvSpPr>
              <p:nvPr/>
            </p:nvSpPr>
            <p:spPr bwMode="auto">
              <a:xfrm flipH="1">
                <a:off x="1618" y="1761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1" name="Line 35"/>
              <p:cNvSpPr>
                <a:spLocks noChangeShapeType="1"/>
              </p:cNvSpPr>
              <p:nvPr/>
            </p:nvSpPr>
            <p:spPr bwMode="auto">
              <a:xfrm>
                <a:off x="1618" y="1763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12" name="Line 36"/>
              <p:cNvSpPr>
                <a:spLocks noChangeShapeType="1"/>
              </p:cNvSpPr>
              <p:nvPr/>
            </p:nvSpPr>
            <p:spPr bwMode="auto">
              <a:xfrm flipH="1">
                <a:off x="1618" y="201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305" name="Line 37"/>
            <p:cNvSpPr>
              <a:spLocks noChangeShapeType="1"/>
            </p:cNvSpPr>
            <p:nvPr/>
          </p:nvSpPr>
          <p:spPr bwMode="auto">
            <a:xfrm flipH="1">
              <a:off x="1447" y="1823"/>
              <a:ext cx="174" cy="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6" name="Line 38"/>
            <p:cNvSpPr>
              <a:spLocks noChangeShapeType="1"/>
            </p:cNvSpPr>
            <p:nvPr/>
          </p:nvSpPr>
          <p:spPr bwMode="auto">
            <a:xfrm flipH="1">
              <a:off x="1446" y="1959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307" name="Line 39"/>
            <p:cNvSpPr>
              <a:spLocks noChangeShapeType="1"/>
            </p:cNvSpPr>
            <p:nvPr/>
          </p:nvSpPr>
          <p:spPr bwMode="auto">
            <a:xfrm>
              <a:off x="1993" y="189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2376490" y="2836863"/>
            <a:ext cx="1235076" cy="401637"/>
            <a:chOff x="1445" y="2131"/>
            <a:chExt cx="778" cy="253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1647" y="2131"/>
              <a:ext cx="340" cy="253"/>
              <a:chOff x="1647" y="2131"/>
              <a:chExt cx="340" cy="253"/>
            </a:xfrm>
          </p:grpSpPr>
          <p:sp>
            <p:nvSpPr>
              <p:cNvPr id="51298" name="Arc 42"/>
              <p:cNvSpPr>
                <a:spLocks/>
              </p:cNvSpPr>
              <p:nvPr/>
            </p:nvSpPr>
            <p:spPr bwMode="auto">
              <a:xfrm>
                <a:off x="1647" y="2131"/>
                <a:ext cx="276" cy="122"/>
              </a:xfrm>
              <a:custGeom>
                <a:avLst/>
                <a:gdLst>
                  <a:gd name="T0" fmla="*/ 0 w 21679"/>
                  <a:gd name="T1" fmla="*/ 0 h 21600"/>
                  <a:gd name="T2" fmla="*/ 0 w 21679"/>
                  <a:gd name="T3" fmla="*/ 0 h 21600"/>
                  <a:gd name="T4" fmla="*/ 0 w 216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79"/>
                  <a:gd name="T10" fmla="*/ 0 h 21600"/>
                  <a:gd name="T11" fmla="*/ 21679 w 216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79" h="21600" fill="none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</a:path>
                  <a:path w="21679" h="21600" stroke="0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  <a:lnTo>
                      <a:pt x="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9" name="Arc 43"/>
              <p:cNvSpPr>
                <a:spLocks/>
              </p:cNvSpPr>
              <p:nvPr/>
            </p:nvSpPr>
            <p:spPr bwMode="auto">
              <a:xfrm rot="10800000">
                <a:off x="1650" y="2262"/>
                <a:ext cx="275" cy="1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0" name="Oval 44"/>
              <p:cNvSpPr>
                <a:spLocks noChangeArrowheads="1"/>
              </p:cNvSpPr>
              <p:nvPr/>
            </p:nvSpPr>
            <p:spPr bwMode="auto">
              <a:xfrm>
                <a:off x="1935" y="2235"/>
                <a:ext cx="52" cy="5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1" name="Arc 45"/>
              <p:cNvSpPr>
                <a:spLocks/>
              </p:cNvSpPr>
              <p:nvPr/>
            </p:nvSpPr>
            <p:spPr bwMode="auto">
              <a:xfrm>
                <a:off x="1647" y="2131"/>
                <a:ext cx="79" cy="122"/>
              </a:xfrm>
              <a:custGeom>
                <a:avLst/>
                <a:gdLst>
                  <a:gd name="T0" fmla="*/ 0 w 21879"/>
                  <a:gd name="T1" fmla="*/ 0 h 21600"/>
                  <a:gd name="T2" fmla="*/ 0 w 21879"/>
                  <a:gd name="T3" fmla="*/ 0 h 21600"/>
                  <a:gd name="T4" fmla="*/ 0 w 218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79"/>
                  <a:gd name="T10" fmla="*/ 0 h 21600"/>
                  <a:gd name="T11" fmla="*/ 21879 w 218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79" h="21600" fill="none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</a:path>
                  <a:path w="21879" h="21600" stroke="0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  <a:lnTo>
                      <a:pt x="2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2" name="Arc 46"/>
              <p:cNvSpPr>
                <a:spLocks/>
              </p:cNvSpPr>
              <p:nvPr/>
            </p:nvSpPr>
            <p:spPr bwMode="auto">
              <a:xfrm rot="10800000">
                <a:off x="1647" y="2262"/>
                <a:ext cx="78" cy="122"/>
              </a:xfrm>
              <a:custGeom>
                <a:avLst/>
                <a:gdLst>
                  <a:gd name="T0" fmla="*/ 0 w 21600"/>
                  <a:gd name="T1" fmla="*/ 0 h 21598"/>
                  <a:gd name="T2" fmla="*/ 0 w 21600"/>
                  <a:gd name="T3" fmla="*/ 0 h 21598"/>
                  <a:gd name="T4" fmla="*/ 0 w 21600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8"/>
                  <a:gd name="T11" fmla="*/ 21600 w 21600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8" fill="none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</a:path>
                  <a:path w="21600" h="21598" stroke="0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  <a:lnTo>
                      <a:pt x="21600" y="2159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95" name="Line 47"/>
            <p:cNvSpPr>
              <a:spLocks noChangeShapeType="1"/>
            </p:cNvSpPr>
            <p:nvPr/>
          </p:nvSpPr>
          <p:spPr bwMode="auto">
            <a:xfrm>
              <a:off x="1993" y="225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6" name="Line 48"/>
            <p:cNvSpPr>
              <a:spLocks noChangeShapeType="1"/>
            </p:cNvSpPr>
            <p:nvPr/>
          </p:nvSpPr>
          <p:spPr bwMode="auto">
            <a:xfrm flipH="1">
              <a:off x="1445" y="2187"/>
              <a:ext cx="2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97" name="Line 49"/>
            <p:cNvSpPr>
              <a:spLocks noChangeShapeType="1"/>
            </p:cNvSpPr>
            <p:nvPr/>
          </p:nvSpPr>
          <p:spPr bwMode="auto">
            <a:xfrm flipH="1">
              <a:off x="1445" y="2318"/>
              <a:ext cx="2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3308352" y="2322513"/>
            <a:ext cx="879476" cy="257175"/>
            <a:chOff x="2032" y="1807"/>
            <a:chExt cx="554" cy="162"/>
          </a:xfrm>
        </p:grpSpPr>
        <p:grpSp>
          <p:nvGrpSpPr>
            <p:cNvPr id="10" name="Group 59"/>
            <p:cNvGrpSpPr>
              <a:grpSpLocks/>
            </p:cNvGrpSpPr>
            <p:nvPr/>
          </p:nvGrpSpPr>
          <p:grpSpPr bwMode="auto">
            <a:xfrm>
              <a:off x="2196" y="1807"/>
              <a:ext cx="201" cy="162"/>
              <a:chOff x="2196" y="1807"/>
              <a:chExt cx="201" cy="162"/>
            </a:xfrm>
          </p:grpSpPr>
          <p:sp>
            <p:nvSpPr>
              <p:cNvPr id="51283" name="Oval 60"/>
              <p:cNvSpPr>
                <a:spLocks noChangeArrowheads="1"/>
              </p:cNvSpPr>
              <p:nvPr/>
            </p:nvSpPr>
            <p:spPr bwMode="auto">
              <a:xfrm>
                <a:off x="2345" y="1865"/>
                <a:ext cx="52" cy="5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4" name="Line 61"/>
              <p:cNvSpPr>
                <a:spLocks noChangeShapeType="1"/>
              </p:cNvSpPr>
              <p:nvPr/>
            </p:nvSpPr>
            <p:spPr bwMode="auto">
              <a:xfrm flipH="1" flipV="1">
                <a:off x="2196" y="1807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5" name="Line 62"/>
              <p:cNvSpPr>
                <a:spLocks noChangeShapeType="1"/>
              </p:cNvSpPr>
              <p:nvPr/>
            </p:nvSpPr>
            <p:spPr bwMode="auto">
              <a:xfrm flipH="1">
                <a:off x="2196" y="1888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6" name="Line 63"/>
              <p:cNvSpPr>
                <a:spLocks noChangeShapeType="1"/>
              </p:cNvSpPr>
              <p:nvPr/>
            </p:nvSpPr>
            <p:spPr bwMode="auto">
              <a:xfrm flipV="1">
                <a:off x="2204" y="1807"/>
                <a:ext cx="0" cy="1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1281" name="Line 64"/>
            <p:cNvSpPr>
              <a:spLocks noChangeShapeType="1"/>
            </p:cNvSpPr>
            <p:nvPr/>
          </p:nvSpPr>
          <p:spPr bwMode="auto">
            <a:xfrm flipH="1">
              <a:off x="2032" y="1888"/>
              <a:ext cx="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82" name="Line 65"/>
            <p:cNvSpPr>
              <a:spLocks noChangeShapeType="1"/>
            </p:cNvSpPr>
            <p:nvPr/>
          </p:nvSpPr>
          <p:spPr bwMode="auto">
            <a:xfrm>
              <a:off x="2396" y="1886"/>
              <a:ext cx="1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31" name="Line 87"/>
          <p:cNvSpPr>
            <a:spLocks noChangeShapeType="1"/>
          </p:cNvSpPr>
          <p:nvPr/>
        </p:nvSpPr>
        <p:spPr bwMode="auto">
          <a:xfrm>
            <a:off x="4187952" y="2449513"/>
            <a:ext cx="0" cy="36830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3" name="Line 89"/>
          <p:cNvSpPr>
            <a:spLocks noChangeShapeType="1"/>
          </p:cNvSpPr>
          <p:nvPr/>
        </p:nvSpPr>
        <p:spPr bwMode="auto">
          <a:xfrm flipH="1">
            <a:off x="4809744" y="2303462"/>
            <a:ext cx="0" cy="265176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4" name="Line 90"/>
          <p:cNvSpPr>
            <a:spLocks noChangeShapeType="1"/>
          </p:cNvSpPr>
          <p:nvPr/>
        </p:nvSpPr>
        <p:spPr bwMode="auto">
          <a:xfrm>
            <a:off x="4805363" y="2570163"/>
            <a:ext cx="622300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5" name="Line 91"/>
          <p:cNvSpPr>
            <a:spLocks noChangeShapeType="1"/>
          </p:cNvSpPr>
          <p:nvPr/>
        </p:nvSpPr>
        <p:spPr bwMode="auto">
          <a:xfrm>
            <a:off x="5424488" y="2574925"/>
            <a:ext cx="0" cy="344488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6" name="Line 92"/>
          <p:cNvSpPr>
            <a:spLocks noChangeShapeType="1"/>
          </p:cNvSpPr>
          <p:nvPr/>
        </p:nvSpPr>
        <p:spPr bwMode="auto">
          <a:xfrm flipV="1">
            <a:off x="2377439" y="2093976"/>
            <a:ext cx="24688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7" name="Line 93"/>
          <p:cNvSpPr>
            <a:spLocks noChangeShapeType="1"/>
          </p:cNvSpPr>
          <p:nvPr/>
        </p:nvSpPr>
        <p:spPr bwMode="auto">
          <a:xfrm>
            <a:off x="5414963" y="2925763"/>
            <a:ext cx="128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8" name="Line 94"/>
          <p:cNvSpPr>
            <a:spLocks noChangeShapeType="1"/>
          </p:cNvSpPr>
          <p:nvPr/>
        </p:nvSpPr>
        <p:spPr bwMode="auto">
          <a:xfrm>
            <a:off x="2647950" y="2347913"/>
            <a:ext cx="552450" cy="104775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9" name="Line 95"/>
          <p:cNvSpPr>
            <a:spLocks noChangeShapeType="1"/>
          </p:cNvSpPr>
          <p:nvPr/>
        </p:nvSpPr>
        <p:spPr bwMode="auto">
          <a:xfrm>
            <a:off x="4462462" y="2824160"/>
            <a:ext cx="557213" cy="104777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6" name="Line 112"/>
          <p:cNvSpPr>
            <a:spLocks noChangeShapeType="1"/>
          </p:cNvSpPr>
          <p:nvPr/>
        </p:nvSpPr>
        <p:spPr bwMode="auto">
          <a:xfrm flipV="1">
            <a:off x="1676400" y="31813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7" name="Line 113"/>
          <p:cNvSpPr>
            <a:spLocks noChangeShapeType="1"/>
          </p:cNvSpPr>
          <p:nvPr/>
        </p:nvSpPr>
        <p:spPr bwMode="auto">
          <a:xfrm>
            <a:off x="1752600" y="31813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8" name="Line 114"/>
          <p:cNvSpPr>
            <a:spLocks noChangeShapeType="1"/>
          </p:cNvSpPr>
          <p:nvPr/>
        </p:nvSpPr>
        <p:spPr bwMode="auto">
          <a:xfrm>
            <a:off x="7315200" y="3314700"/>
            <a:ext cx="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9" name="Line 115"/>
          <p:cNvSpPr>
            <a:spLocks noChangeShapeType="1"/>
          </p:cNvSpPr>
          <p:nvPr/>
        </p:nvSpPr>
        <p:spPr bwMode="auto">
          <a:xfrm flipV="1">
            <a:off x="7239000" y="31686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0" name="Line 116"/>
          <p:cNvSpPr>
            <a:spLocks noChangeShapeType="1"/>
          </p:cNvSpPr>
          <p:nvPr/>
        </p:nvSpPr>
        <p:spPr bwMode="auto">
          <a:xfrm>
            <a:off x="7315200" y="3168650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0" name="Group 29"/>
          <p:cNvGrpSpPr>
            <a:grpSpLocks/>
          </p:cNvGrpSpPr>
          <p:nvPr/>
        </p:nvGrpSpPr>
        <p:grpSpPr bwMode="auto">
          <a:xfrm>
            <a:off x="4187826" y="2720976"/>
            <a:ext cx="1173163" cy="409575"/>
            <a:chOff x="1446" y="1761"/>
            <a:chExt cx="739" cy="258"/>
          </a:xfrm>
        </p:grpSpPr>
        <p:sp>
          <p:nvSpPr>
            <p:cNvPr id="121" name="Oval 30"/>
            <p:cNvSpPr>
              <a:spLocks noChangeArrowheads="1"/>
            </p:cNvSpPr>
            <p:nvPr/>
          </p:nvSpPr>
          <p:spPr bwMode="auto">
            <a:xfrm>
              <a:off x="1935" y="1864"/>
              <a:ext cx="51" cy="5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2" name="Group 31"/>
            <p:cNvGrpSpPr>
              <a:grpSpLocks/>
            </p:cNvGrpSpPr>
            <p:nvPr/>
          </p:nvGrpSpPr>
          <p:grpSpPr bwMode="auto">
            <a:xfrm>
              <a:off x="1618" y="1761"/>
              <a:ext cx="305" cy="258"/>
              <a:chOff x="1618" y="1761"/>
              <a:chExt cx="305" cy="258"/>
            </a:xfrm>
          </p:grpSpPr>
          <p:sp>
            <p:nvSpPr>
              <p:cNvPr id="126" name="Arc 32"/>
              <p:cNvSpPr>
                <a:spLocks/>
              </p:cNvSpPr>
              <p:nvPr/>
            </p:nvSpPr>
            <p:spPr bwMode="auto">
              <a:xfrm>
                <a:off x="1791" y="1761"/>
                <a:ext cx="132" cy="128"/>
              </a:xfrm>
              <a:custGeom>
                <a:avLst/>
                <a:gdLst>
                  <a:gd name="T0" fmla="*/ 0 w 21764"/>
                  <a:gd name="T1" fmla="*/ 0 h 21600"/>
                  <a:gd name="T2" fmla="*/ 0 w 21764"/>
                  <a:gd name="T3" fmla="*/ 0 h 21600"/>
                  <a:gd name="T4" fmla="*/ 0 w 21764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764"/>
                  <a:gd name="T10" fmla="*/ 0 h 21600"/>
                  <a:gd name="T11" fmla="*/ 21764 w 2176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64" h="21600" fill="none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</a:path>
                  <a:path w="21764" h="21600" stroke="0" extrusionOk="0">
                    <a:moveTo>
                      <a:pt x="-1" y="0"/>
                    </a:moveTo>
                    <a:cubicBezTo>
                      <a:pt x="54" y="0"/>
                      <a:pt x="109" y="-1"/>
                      <a:pt x="164" y="0"/>
                    </a:cubicBezTo>
                    <a:cubicBezTo>
                      <a:pt x="12093" y="0"/>
                      <a:pt x="21764" y="9670"/>
                      <a:pt x="21764" y="21600"/>
                    </a:cubicBezTo>
                    <a:lnTo>
                      <a:pt x="164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Arc 33"/>
              <p:cNvSpPr>
                <a:spLocks/>
              </p:cNvSpPr>
              <p:nvPr/>
            </p:nvSpPr>
            <p:spPr bwMode="auto">
              <a:xfrm rot="10800000">
                <a:off x="1791" y="1888"/>
                <a:ext cx="131" cy="127"/>
              </a:xfrm>
              <a:custGeom>
                <a:avLst/>
                <a:gdLst>
                  <a:gd name="T0" fmla="*/ 0 w 21599"/>
                  <a:gd name="T1" fmla="*/ 0 h 21599"/>
                  <a:gd name="T2" fmla="*/ 0 w 21599"/>
                  <a:gd name="T3" fmla="*/ 0 h 21599"/>
                  <a:gd name="T4" fmla="*/ 0 w 21599"/>
                  <a:gd name="T5" fmla="*/ 0 h 21599"/>
                  <a:gd name="T6" fmla="*/ 0 60000 65536"/>
                  <a:gd name="T7" fmla="*/ 0 60000 65536"/>
                  <a:gd name="T8" fmla="*/ 0 60000 65536"/>
                  <a:gd name="T9" fmla="*/ 0 w 21599"/>
                  <a:gd name="T10" fmla="*/ 0 h 21599"/>
                  <a:gd name="T11" fmla="*/ 21599 w 21599"/>
                  <a:gd name="T12" fmla="*/ 21599 h 2159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599" h="21599" fill="none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</a:path>
                  <a:path w="21599" h="21599" stroke="0" extrusionOk="0">
                    <a:moveTo>
                      <a:pt x="-1" y="21429"/>
                    </a:moveTo>
                    <a:cubicBezTo>
                      <a:pt x="91" y="9630"/>
                      <a:pt x="9635" y="89"/>
                      <a:pt x="21434" y="-1"/>
                    </a:cubicBezTo>
                    <a:lnTo>
                      <a:pt x="21599" y="21599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34"/>
              <p:cNvSpPr>
                <a:spLocks noChangeShapeType="1"/>
              </p:cNvSpPr>
              <p:nvPr/>
            </p:nvSpPr>
            <p:spPr bwMode="auto">
              <a:xfrm flipH="1">
                <a:off x="1618" y="1761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35"/>
              <p:cNvSpPr>
                <a:spLocks noChangeShapeType="1"/>
              </p:cNvSpPr>
              <p:nvPr/>
            </p:nvSpPr>
            <p:spPr bwMode="auto">
              <a:xfrm>
                <a:off x="1618" y="1763"/>
                <a:ext cx="0" cy="25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36"/>
              <p:cNvSpPr>
                <a:spLocks noChangeShapeType="1"/>
              </p:cNvSpPr>
              <p:nvPr/>
            </p:nvSpPr>
            <p:spPr bwMode="auto">
              <a:xfrm flipH="1">
                <a:off x="1618" y="2014"/>
                <a:ext cx="17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3" name="Line 37"/>
            <p:cNvSpPr>
              <a:spLocks noChangeShapeType="1"/>
            </p:cNvSpPr>
            <p:nvPr/>
          </p:nvSpPr>
          <p:spPr bwMode="auto">
            <a:xfrm flipH="1">
              <a:off x="1447" y="1823"/>
              <a:ext cx="174" cy="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38"/>
            <p:cNvSpPr>
              <a:spLocks noChangeShapeType="1"/>
            </p:cNvSpPr>
            <p:nvPr/>
          </p:nvSpPr>
          <p:spPr bwMode="auto">
            <a:xfrm flipH="1">
              <a:off x="1446" y="1959"/>
              <a:ext cx="17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39"/>
            <p:cNvSpPr>
              <a:spLocks noChangeShapeType="1"/>
            </p:cNvSpPr>
            <p:nvPr/>
          </p:nvSpPr>
          <p:spPr bwMode="auto">
            <a:xfrm>
              <a:off x="1993" y="1890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1" name="Group 40"/>
          <p:cNvGrpSpPr>
            <a:grpSpLocks/>
          </p:cNvGrpSpPr>
          <p:nvPr/>
        </p:nvGrpSpPr>
        <p:grpSpPr bwMode="auto">
          <a:xfrm>
            <a:off x="4814900" y="2003425"/>
            <a:ext cx="1235076" cy="401637"/>
            <a:chOff x="1445" y="2131"/>
            <a:chExt cx="778" cy="253"/>
          </a:xfrm>
        </p:grpSpPr>
        <p:grpSp>
          <p:nvGrpSpPr>
            <p:cNvPr id="132" name="Group 41"/>
            <p:cNvGrpSpPr>
              <a:grpSpLocks/>
            </p:cNvGrpSpPr>
            <p:nvPr/>
          </p:nvGrpSpPr>
          <p:grpSpPr bwMode="auto">
            <a:xfrm>
              <a:off x="1647" y="2131"/>
              <a:ext cx="340" cy="253"/>
              <a:chOff x="1647" y="2131"/>
              <a:chExt cx="340" cy="253"/>
            </a:xfrm>
          </p:grpSpPr>
          <p:sp>
            <p:nvSpPr>
              <p:cNvPr id="136" name="Arc 42"/>
              <p:cNvSpPr>
                <a:spLocks/>
              </p:cNvSpPr>
              <p:nvPr/>
            </p:nvSpPr>
            <p:spPr bwMode="auto">
              <a:xfrm>
                <a:off x="1647" y="2131"/>
                <a:ext cx="276" cy="122"/>
              </a:xfrm>
              <a:custGeom>
                <a:avLst/>
                <a:gdLst>
                  <a:gd name="T0" fmla="*/ 0 w 21679"/>
                  <a:gd name="T1" fmla="*/ 0 h 21600"/>
                  <a:gd name="T2" fmla="*/ 0 w 21679"/>
                  <a:gd name="T3" fmla="*/ 0 h 21600"/>
                  <a:gd name="T4" fmla="*/ 0 w 216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79"/>
                  <a:gd name="T10" fmla="*/ 0 h 21600"/>
                  <a:gd name="T11" fmla="*/ 21679 w 216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79" h="21600" fill="none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</a:path>
                  <a:path w="21679" h="21600" stroke="0" extrusionOk="0">
                    <a:moveTo>
                      <a:pt x="0" y="0"/>
                    </a:moveTo>
                    <a:cubicBezTo>
                      <a:pt x="26" y="0"/>
                      <a:pt x="52" y="-1"/>
                      <a:pt x="79" y="0"/>
                    </a:cubicBezTo>
                    <a:cubicBezTo>
                      <a:pt x="12008" y="0"/>
                      <a:pt x="21679" y="9670"/>
                      <a:pt x="21679" y="21600"/>
                    </a:cubicBezTo>
                    <a:lnTo>
                      <a:pt x="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Arc 43"/>
              <p:cNvSpPr>
                <a:spLocks/>
              </p:cNvSpPr>
              <p:nvPr/>
            </p:nvSpPr>
            <p:spPr bwMode="auto">
              <a:xfrm rot="10800000">
                <a:off x="1650" y="2262"/>
                <a:ext cx="275" cy="1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1"/>
                      <a:pt x="9622" y="43"/>
                      <a:pt x="21521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Oval 44"/>
              <p:cNvSpPr>
                <a:spLocks noChangeArrowheads="1"/>
              </p:cNvSpPr>
              <p:nvPr/>
            </p:nvSpPr>
            <p:spPr bwMode="auto">
              <a:xfrm>
                <a:off x="1935" y="2235"/>
                <a:ext cx="52" cy="52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Arc 45"/>
              <p:cNvSpPr>
                <a:spLocks/>
              </p:cNvSpPr>
              <p:nvPr/>
            </p:nvSpPr>
            <p:spPr bwMode="auto">
              <a:xfrm>
                <a:off x="1647" y="2131"/>
                <a:ext cx="79" cy="122"/>
              </a:xfrm>
              <a:custGeom>
                <a:avLst/>
                <a:gdLst>
                  <a:gd name="T0" fmla="*/ 0 w 21879"/>
                  <a:gd name="T1" fmla="*/ 0 h 21600"/>
                  <a:gd name="T2" fmla="*/ 0 w 21879"/>
                  <a:gd name="T3" fmla="*/ 0 h 21600"/>
                  <a:gd name="T4" fmla="*/ 0 w 2187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879"/>
                  <a:gd name="T10" fmla="*/ 0 h 21600"/>
                  <a:gd name="T11" fmla="*/ 21879 w 2187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879" h="21600" fill="none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</a:path>
                  <a:path w="21879" h="21600" stroke="0" extrusionOk="0">
                    <a:moveTo>
                      <a:pt x="-1" y="1"/>
                    </a:moveTo>
                    <a:cubicBezTo>
                      <a:pt x="92" y="0"/>
                      <a:pt x="185" y="-1"/>
                      <a:pt x="279" y="0"/>
                    </a:cubicBezTo>
                    <a:cubicBezTo>
                      <a:pt x="12208" y="0"/>
                      <a:pt x="21879" y="9670"/>
                      <a:pt x="21879" y="21600"/>
                    </a:cubicBezTo>
                    <a:lnTo>
                      <a:pt x="279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Arc 46"/>
              <p:cNvSpPr>
                <a:spLocks/>
              </p:cNvSpPr>
              <p:nvPr/>
            </p:nvSpPr>
            <p:spPr bwMode="auto">
              <a:xfrm rot="10800000">
                <a:off x="1647" y="2262"/>
                <a:ext cx="78" cy="122"/>
              </a:xfrm>
              <a:custGeom>
                <a:avLst/>
                <a:gdLst>
                  <a:gd name="T0" fmla="*/ 0 w 21600"/>
                  <a:gd name="T1" fmla="*/ 0 h 21598"/>
                  <a:gd name="T2" fmla="*/ 0 w 21600"/>
                  <a:gd name="T3" fmla="*/ 0 h 21598"/>
                  <a:gd name="T4" fmla="*/ 0 w 21600"/>
                  <a:gd name="T5" fmla="*/ 0 h 2159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598"/>
                  <a:gd name="T11" fmla="*/ 21600 w 21600"/>
                  <a:gd name="T12" fmla="*/ 21598 h 2159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598" fill="none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</a:path>
                  <a:path w="21600" h="21598" stroke="0" extrusionOk="0">
                    <a:moveTo>
                      <a:pt x="0" y="21598"/>
                    </a:moveTo>
                    <a:cubicBezTo>
                      <a:pt x="0" y="9777"/>
                      <a:pt x="9501" y="152"/>
                      <a:pt x="21320" y="-1"/>
                    </a:cubicBezTo>
                    <a:lnTo>
                      <a:pt x="21600" y="21598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3" name="Line 47"/>
            <p:cNvSpPr>
              <a:spLocks noChangeShapeType="1"/>
            </p:cNvSpPr>
            <p:nvPr/>
          </p:nvSpPr>
          <p:spPr bwMode="auto">
            <a:xfrm>
              <a:off x="1993" y="2256"/>
              <a:ext cx="23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48"/>
            <p:cNvSpPr>
              <a:spLocks noChangeShapeType="1"/>
            </p:cNvSpPr>
            <p:nvPr/>
          </p:nvSpPr>
          <p:spPr bwMode="auto">
            <a:xfrm flipH="1">
              <a:off x="1445" y="2187"/>
              <a:ext cx="27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49"/>
            <p:cNvSpPr>
              <a:spLocks noChangeShapeType="1"/>
            </p:cNvSpPr>
            <p:nvPr/>
          </p:nvSpPr>
          <p:spPr bwMode="auto">
            <a:xfrm flipH="1">
              <a:off x="1445" y="2318"/>
              <a:ext cx="271" cy="0"/>
            </a:xfrm>
            <a:prstGeom prst="line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" name="Line 48"/>
          <p:cNvSpPr>
            <a:spLocks noChangeShapeType="1"/>
          </p:cNvSpPr>
          <p:nvPr/>
        </p:nvSpPr>
        <p:spPr bwMode="auto">
          <a:xfrm flipH="1">
            <a:off x="3581400" y="3035301"/>
            <a:ext cx="7315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2" name="Group 58"/>
          <p:cNvGrpSpPr>
            <a:grpSpLocks/>
          </p:cNvGrpSpPr>
          <p:nvPr/>
        </p:nvGrpSpPr>
        <p:grpSpPr bwMode="auto">
          <a:xfrm>
            <a:off x="5827714" y="2075688"/>
            <a:ext cx="879476" cy="257175"/>
            <a:chOff x="2032" y="1807"/>
            <a:chExt cx="554" cy="162"/>
          </a:xfrm>
        </p:grpSpPr>
        <p:grpSp>
          <p:nvGrpSpPr>
            <p:cNvPr id="143" name="Group 59"/>
            <p:cNvGrpSpPr>
              <a:grpSpLocks/>
            </p:cNvGrpSpPr>
            <p:nvPr/>
          </p:nvGrpSpPr>
          <p:grpSpPr bwMode="auto">
            <a:xfrm>
              <a:off x="2196" y="1807"/>
              <a:ext cx="201" cy="162"/>
              <a:chOff x="2196" y="1807"/>
              <a:chExt cx="201" cy="162"/>
            </a:xfrm>
          </p:grpSpPr>
          <p:sp>
            <p:nvSpPr>
              <p:cNvPr id="146" name="Oval 60"/>
              <p:cNvSpPr>
                <a:spLocks noChangeArrowheads="1"/>
              </p:cNvSpPr>
              <p:nvPr/>
            </p:nvSpPr>
            <p:spPr bwMode="auto">
              <a:xfrm>
                <a:off x="2345" y="1865"/>
                <a:ext cx="52" cy="5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61"/>
              <p:cNvSpPr>
                <a:spLocks noChangeShapeType="1"/>
              </p:cNvSpPr>
              <p:nvPr/>
            </p:nvSpPr>
            <p:spPr bwMode="auto">
              <a:xfrm flipH="1" flipV="1">
                <a:off x="2196" y="1807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62"/>
              <p:cNvSpPr>
                <a:spLocks noChangeShapeType="1"/>
              </p:cNvSpPr>
              <p:nvPr/>
            </p:nvSpPr>
            <p:spPr bwMode="auto">
              <a:xfrm flipH="1">
                <a:off x="2196" y="1888"/>
                <a:ext cx="149" cy="8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63"/>
              <p:cNvSpPr>
                <a:spLocks noChangeShapeType="1"/>
              </p:cNvSpPr>
              <p:nvPr/>
            </p:nvSpPr>
            <p:spPr bwMode="auto">
              <a:xfrm flipV="1">
                <a:off x="2204" y="1807"/>
                <a:ext cx="0" cy="16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4" name="Line 64"/>
            <p:cNvSpPr>
              <a:spLocks noChangeShapeType="1"/>
            </p:cNvSpPr>
            <p:nvPr/>
          </p:nvSpPr>
          <p:spPr bwMode="auto">
            <a:xfrm flipH="1">
              <a:off x="2032" y="1888"/>
              <a:ext cx="1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Line 65"/>
            <p:cNvSpPr>
              <a:spLocks noChangeShapeType="1"/>
            </p:cNvSpPr>
            <p:nvPr/>
          </p:nvSpPr>
          <p:spPr bwMode="auto">
            <a:xfrm>
              <a:off x="2396" y="1886"/>
              <a:ext cx="19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250" name="Line 106"/>
          <p:cNvSpPr>
            <a:spLocks noChangeShapeType="1"/>
          </p:cNvSpPr>
          <p:nvPr/>
        </p:nvSpPr>
        <p:spPr bwMode="auto">
          <a:xfrm>
            <a:off x="5638800" y="2203704"/>
            <a:ext cx="1060704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Line 106"/>
          <p:cNvSpPr>
            <a:spLocks noChangeShapeType="1"/>
          </p:cNvSpPr>
          <p:nvPr/>
        </p:nvSpPr>
        <p:spPr bwMode="auto">
          <a:xfrm>
            <a:off x="3200400" y="2450592"/>
            <a:ext cx="987552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7" name="Line 103"/>
          <p:cNvSpPr>
            <a:spLocks noChangeShapeType="1"/>
          </p:cNvSpPr>
          <p:nvPr/>
        </p:nvSpPr>
        <p:spPr bwMode="auto">
          <a:xfrm>
            <a:off x="5010912" y="2926080"/>
            <a:ext cx="411480" cy="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1" name="Line 97"/>
          <p:cNvSpPr>
            <a:spLocks noChangeShapeType="1"/>
          </p:cNvSpPr>
          <p:nvPr/>
        </p:nvSpPr>
        <p:spPr bwMode="auto">
          <a:xfrm flipV="1">
            <a:off x="5248275" y="2209800"/>
            <a:ext cx="395287" cy="95250"/>
          </a:xfrm>
          <a:prstGeom prst="line">
            <a:avLst/>
          </a:prstGeom>
          <a:noFill/>
          <a:ln w="25400">
            <a:solidFill>
              <a:schemeClr val="accent6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Date Placeholder 10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9" name="Slide Number Placeholder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110" name="Footer Placeholder 1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2137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accent1"/>
                </a:solidFill>
              </a:rPr>
              <a:t>Register-Register Timing: 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One Complete Cycle for </a:t>
            </a:r>
            <a:r>
              <a:rPr lang="en-US" sz="3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addu</a:t>
            </a:r>
            <a:endParaRPr lang="en-US" sz="4000" dirty="0" smtClean="0"/>
          </a:p>
        </p:txBody>
      </p:sp>
      <p:sp>
        <p:nvSpPr>
          <p:cNvPr id="28678" name="Line 3"/>
          <p:cNvSpPr>
            <a:spLocks noChangeShapeType="1"/>
          </p:cNvSpPr>
          <p:nvPr/>
        </p:nvSpPr>
        <p:spPr bwMode="auto">
          <a:xfrm>
            <a:off x="469900" y="13716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79" name="Line 4"/>
          <p:cNvSpPr>
            <a:spLocks noChangeShapeType="1"/>
          </p:cNvSpPr>
          <p:nvPr/>
        </p:nvSpPr>
        <p:spPr bwMode="auto">
          <a:xfrm>
            <a:off x="1676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0" name="Line 5"/>
          <p:cNvSpPr>
            <a:spLocks noChangeShapeType="1"/>
          </p:cNvSpPr>
          <p:nvPr/>
        </p:nvSpPr>
        <p:spPr bwMode="auto">
          <a:xfrm>
            <a:off x="1689100" y="1143000"/>
            <a:ext cx="302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1" name="Line 6"/>
          <p:cNvSpPr>
            <a:spLocks noChangeShapeType="1"/>
          </p:cNvSpPr>
          <p:nvPr/>
        </p:nvSpPr>
        <p:spPr bwMode="auto">
          <a:xfrm>
            <a:off x="4724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>
            <a:off x="4737100" y="1371600"/>
            <a:ext cx="340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3" name="Line 8"/>
          <p:cNvSpPr>
            <a:spLocks noChangeShapeType="1"/>
          </p:cNvSpPr>
          <p:nvPr/>
        </p:nvSpPr>
        <p:spPr bwMode="auto">
          <a:xfrm>
            <a:off x="8153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4" name="Line 9"/>
          <p:cNvSpPr>
            <a:spLocks noChangeShapeType="1"/>
          </p:cNvSpPr>
          <p:nvPr/>
        </p:nvSpPr>
        <p:spPr bwMode="auto">
          <a:xfrm>
            <a:off x="8166100" y="11430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5" name="Rectangle 10"/>
          <p:cNvSpPr>
            <a:spLocks noChangeArrowheads="1"/>
          </p:cNvSpPr>
          <p:nvPr/>
        </p:nvSpPr>
        <p:spPr bwMode="auto">
          <a:xfrm>
            <a:off x="60325" y="1104900"/>
            <a:ext cx="4651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Clk</a:t>
            </a:r>
            <a:endParaRPr lang="en-US" dirty="0">
              <a:latin typeface="+mn-lt"/>
            </a:endParaRPr>
          </a:p>
        </p:txBody>
      </p:sp>
      <p:sp>
        <p:nvSpPr>
          <p:cNvPr id="28686" name="Line 11"/>
          <p:cNvSpPr>
            <a:spLocks noChangeShapeType="1"/>
          </p:cNvSpPr>
          <p:nvPr/>
        </p:nvSpPr>
        <p:spPr bwMode="auto">
          <a:xfrm>
            <a:off x="546100" y="16764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>
            <a:off x="1841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8" name="Line 13"/>
          <p:cNvSpPr>
            <a:spLocks noChangeShapeType="1"/>
          </p:cNvSpPr>
          <p:nvPr/>
        </p:nvSpPr>
        <p:spPr bwMode="auto">
          <a:xfrm>
            <a:off x="546100" y="19050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V="1">
            <a:off x="1841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0" name="Line 15"/>
          <p:cNvSpPr>
            <a:spLocks noChangeShapeType="1"/>
          </p:cNvSpPr>
          <p:nvPr/>
        </p:nvSpPr>
        <p:spPr bwMode="auto">
          <a:xfrm>
            <a:off x="1993900" y="167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1" name="Rectangle 16"/>
          <p:cNvSpPr>
            <a:spLocks noChangeArrowheads="1"/>
          </p:cNvSpPr>
          <p:nvPr/>
        </p:nvSpPr>
        <p:spPr bwMode="auto">
          <a:xfrm>
            <a:off x="60325" y="1614488"/>
            <a:ext cx="623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PC</a:t>
            </a:r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>
            <a:off x="1993900" y="19050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3" name="Line 18"/>
          <p:cNvSpPr>
            <a:spLocks noChangeShapeType="1"/>
          </p:cNvSpPr>
          <p:nvPr/>
        </p:nvSpPr>
        <p:spPr bwMode="auto">
          <a:xfrm>
            <a:off x="1676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4" name="Line 19"/>
          <p:cNvSpPr>
            <a:spLocks noChangeShapeType="1"/>
          </p:cNvSpPr>
          <p:nvPr/>
        </p:nvSpPr>
        <p:spPr bwMode="auto">
          <a:xfrm>
            <a:off x="8153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5" name="Line 20"/>
          <p:cNvSpPr>
            <a:spLocks noChangeShapeType="1"/>
          </p:cNvSpPr>
          <p:nvPr/>
        </p:nvSpPr>
        <p:spPr bwMode="auto">
          <a:xfrm>
            <a:off x="8318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6" name="Line 21"/>
          <p:cNvSpPr>
            <a:spLocks noChangeShapeType="1"/>
          </p:cNvSpPr>
          <p:nvPr/>
        </p:nvSpPr>
        <p:spPr bwMode="auto">
          <a:xfrm flipV="1">
            <a:off x="8318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7" name="Line 22"/>
          <p:cNvSpPr>
            <a:spLocks noChangeShapeType="1"/>
          </p:cNvSpPr>
          <p:nvPr/>
        </p:nvSpPr>
        <p:spPr bwMode="auto">
          <a:xfrm>
            <a:off x="1079500" y="22098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8" name="Line 23"/>
          <p:cNvSpPr>
            <a:spLocks noChangeShapeType="1"/>
          </p:cNvSpPr>
          <p:nvPr/>
        </p:nvSpPr>
        <p:spPr bwMode="auto">
          <a:xfrm>
            <a:off x="3136900" y="22225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>
            <a:off x="1079500" y="24384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0" name="Line 25"/>
          <p:cNvSpPr>
            <a:spLocks noChangeShapeType="1"/>
          </p:cNvSpPr>
          <p:nvPr/>
        </p:nvSpPr>
        <p:spPr bwMode="auto">
          <a:xfrm flipV="1">
            <a:off x="3136900" y="21971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1" name="Line 26"/>
          <p:cNvSpPr>
            <a:spLocks noChangeShapeType="1"/>
          </p:cNvSpPr>
          <p:nvPr/>
        </p:nvSpPr>
        <p:spPr bwMode="auto">
          <a:xfrm>
            <a:off x="3289300" y="22098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2" name="Rectangle 27"/>
          <p:cNvSpPr>
            <a:spLocks noChangeArrowheads="1"/>
          </p:cNvSpPr>
          <p:nvPr/>
        </p:nvSpPr>
        <p:spPr bwMode="auto">
          <a:xfrm>
            <a:off x="60325" y="1919288"/>
            <a:ext cx="12938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Rs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Rt</a:t>
            </a:r>
            <a:r>
              <a:rPr lang="en-US" dirty="0">
                <a:latin typeface="+mn-lt"/>
              </a:rPr>
              <a:t>, Rd,</a:t>
            </a:r>
          </a:p>
          <a:p>
            <a:pPr>
              <a:defRPr/>
            </a:pPr>
            <a:r>
              <a:rPr lang="en-US" dirty="0">
                <a:latin typeface="+mn-lt"/>
              </a:rPr>
              <a:t>Op, </a:t>
            </a:r>
            <a:r>
              <a:rPr lang="en-US" dirty="0" err="1">
                <a:latin typeface="+mn-lt"/>
              </a:rPr>
              <a:t>Func</a:t>
            </a:r>
            <a:endParaRPr lang="en-US" dirty="0">
              <a:latin typeface="+mn-lt"/>
            </a:endParaRPr>
          </a:p>
        </p:txBody>
      </p:sp>
      <p:sp>
        <p:nvSpPr>
          <p:cNvPr id="28703" name="Line 28"/>
          <p:cNvSpPr>
            <a:spLocks noChangeShapeType="1"/>
          </p:cNvSpPr>
          <p:nvPr/>
        </p:nvSpPr>
        <p:spPr bwMode="auto">
          <a:xfrm>
            <a:off x="3289300" y="24384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4" name="Line 29"/>
          <p:cNvSpPr>
            <a:spLocks noChangeShapeType="1"/>
          </p:cNvSpPr>
          <p:nvPr/>
        </p:nvSpPr>
        <p:spPr bwMode="auto">
          <a:xfrm>
            <a:off x="1905000" y="1460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5" name="Line 30"/>
          <p:cNvSpPr>
            <a:spLocks noChangeShapeType="1"/>
          </p:cNvSpPr>
          <p:nvPr/>
        </p:nvSpPr>
        <p:spPr bwMode="auto">
          <a:xfrm>
            <a:off x="698500" y="2743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6" name="Line 31"/>
          <p:cNvSpPr>
            <a:spLocks noChangeShapeType="1"/>
          </p:cNvSpPr>
          <p:nvPr/>
        </p:nvSpPr>
        <p:spPr bwMode="auto">
          <a:xfrm>
            <a:off x="4279900" y="27559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7" name="Line 32"/>
          <p:cNvSpPr>
            <a:spLocks noChangeShapeType="1"/>
          </p:cNvSpPr>
          <p:nvPr/>
        </p:nvSpPr>
        <p:spPr bwMode="auto">
          <a:xfrm>
            <a:off x="698500" y="29718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8" name="Line 33"/>
          <p:cNvSpPr>
            <a:spLocks noChangeShapeType="1"/>
          </p:cNvSpPr>
          <p:nvPr/>
        </p:nvSpPr>
        <p:spPr bwMode="auto">
          <a:xfrm flipV="1">
            <a:off x="4279900" y="27305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9" name="Line 34"/>
          <p:cNvSpPr>
            <a:spLocks noChangeShapeType="1"/>
          </p:cNvSpPr>
          <p:nvPr/>
        </p:nvSpPr>
        <p:spPr bwMode="auto">
          <a:xfrm>
            <a:off x="4432300" y="27432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0" name="Line 35"/>
          <p:cNvSpPr>
            <a:spLocks noChangeShapeType="1"/>
          </p:cNvSpPr>
          <p:nvPr/>
        </p:nvSpPr>
        <p:spPr bwMode="auto">
          <a:xfrm>
            <a:off x="4432300" y="29718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1" name="Line 36"/>
          <p:cNvSpPr>
            <a:spLocks noChangeShapeType="1"/>
          </p:cNvSpPr>
          <p:nvPr/>
        </p:nvSpPr>
        <p:spPr bwMode="auto">
          <a:xfrm>
            <a:off x="698500" y="38100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2" name="Line 37"/>
          <p:cNvSpPr>
            <a:spLocks noChangeShapeType="1"/>
          </p:cNvSpPr>
          <p:nvPr/>
        </p:nvSpPr>
        <p:spPr bwMode="auto">
          <a:xfrm>
            <a:off x="5346700" y="38227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3" name="Line 38"/>
          <p:cNvSpPr>
            <a:spLocks noChangeShapeType="1"/>
          </p:cNvSpPr>
          <p:nvPr/>
        </p:nvSpPr>
        <p:spPr bwMode="auto">
          <a:xfrm>
            <a:off x="698500" y="40386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4" name="Line 39"/>
          <p:cNvSpPr>
            <a:spLocks noChangeShapeType="1"/>
          </p:cNvSpPr>
          <p:nvPr/>
        </p:nvSpPr>
        <p:spPr bwMode="auto">
          <a:xfrm flipV="1">
            <a:off x="5346700" y="37973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5" name="Line 40"/>
          <p:cNvSpPr>
            <a:spLocks noChangeShapeType="1"/>
          </p:cNvSpPr>
          <p:nvPr/>
        </p:nvSpPr>
        <p:spPr bwMode="auto">
          <a:xfrm>
            <a:off x="5499100" y="4038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6" name="Line 41"/>
          <p:cNvSpPr>
            <a:spLocks noChangeShapeType="1"/>
          </p:cNvSpPr>
          <p:nvPr/>
        </p:nvSpPr>
        <p:spPr bwMode="auto">
          <a:xfrm>
            <a:off x="698500" y="43434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7" name="Line 42"/>
          <p:cNvSpPr>
            <a:spLocks noChangeShapeType="1"/>
          </p:cNvSpPr>
          <p:nvPr/>
        </p:nvSpPr>
        <p:spPr bwMode="auto">
          <a:xfrm>
            <a:off x="6489700" y="4356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8" name="Line 43"/>
          <p:cNvSpPr>
            <a:spLocks noChangeShapeType="1"/>
          </p:cNvSpPr>
          <p:nvPr/>
        </p:nvSpPr>
        <p:spPr bwMode="auto">
          <a:xfrm>
            <a:off x="698500" y="45720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9" name="Line 44"/>
          <p:cNvSpPr>
            <a:spLocks noChangeShapeType="1"/>
          </p:cNvSpPr>
          <p:nvPr/>
        </p:nvSpPr>
        <p:spPr bwMode="auto">
          <a:xfrm flipV="1">
            <a:off x="6489700" y="4330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0" name="Line 45"/>
          <p:cNvSpPr>
            <a:spLocks noChangeShapeType="1"/>
          </p:cNvSpPr>
          <p:nvPr/>
        </p:nvSpPr>
        <p:spPr bwMode="auto">
          <a:xfrm>
            <a:off x="6642100" y="43434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1" name="Line 46"/>
          <p:cNvSpPr>
            <a:spLocks noChangeShapeType="1"/>
          </p:cNvSpPr>
          <p:nvPr/>
        </p:nvSpPr>
        <p:spPr bwMode="auto">
          <a:xfrm>
            <a:off x="6642100" y="45720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2" name="Rectangle 47"/>
          <p:cNvSpPr>
            <a:spLocks noChangeArrowheads="1"/>
          </p:cNvSpPr>
          <p:nvPr/>
        </p:nvSpPr>
        <p:spPr bwMode="auto">
          <a:xfrm>
            <a:off x="60325" y="2646363"/>
            <a:ext cx="9286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ALUctr</a:t>
            </a:r>
          </a:p>
        </p:txBody>
      </p:sp>
      <p:sp>
        <p:nvSpPr>
          <p:cNvPr id="28723" name="Line 48"/>
          <p:cNvSpPr>
            <a:spLocks noChangeShapeType="1"/>
          </p:cNvSpPr>
          <p:nvPr/>
        </p:nvSpPr>
        <p:spPr bwMode="auto">
          <a:xfrm>
            <a:off x="3200400" y="1993900"/>
            <a:ext cx="0" cy="218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4" name="Rectangle 49"/>
          <p:cNvSpPr>
            <a:spLocks noChangeArrowheads="1"/>
          </p:cNvSpPr>
          <p:nvPr/>
        </p:nvSpPr>
        <p:spPr bwMode="auto">
          <a:xfrm>
            <a:off x="3262313" y="1866900"/>
            <a:ext cx="3260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Instruction Memory Access Time</a:t>
            </a:r>
          </a:p>
        </p:txBody>
      </p:sp>
      <p:sp>
        <p:nvSpPr>
          <p:cNvPr id="28725" name="Line 50"/>
          <p:cNvSpPr>
            <a:spLocks noChangeShapeType="1"/>
          </p:cNvSpPr>
          <p:nvPr/>
        </p:nvSpPr>
        <p:spPr bwMode="auto">
          <a:xfrm>
            <a:off x="1917700" y="2057400"/>
            <a:ext cx="127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6" name="Rectangle 51"/>
          <p:cNvSpPr>
            <a:spLocks noChangeArrowheads="1"/>
          </p:cNvSpPr>
          <p:nvPr/>
        </p:nvSpPr>
        <p:spPr bwMode="auto">
          <a:xfrm>
            <a:off x="1752600" y="26463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27" name="Rectangle 52"/>
          <p:cNvSpPr>
            <a:spLocks noChangeArrowheads="1"/>
          </p:cNvSpPr>
          <p:nvPr/>
        </p:nvSpPr>
        <p:spPr bwMode="auto">
          <a:xfrm>
            <a:off x="4862513" y="26622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28" name="Line 53"/>
          <p:cNvSpPr>
            <a:spLocks noChangeShapeType="1"/>
          </p:cNvSpPr>
          <p:nvPr/>
        </p:nvSpPr>
        <p:spPr bwMode="auto">
          <a:xfrm>
            <a:off x="4343400" y="2514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9" name="Line 54"/>
          <p:cNvSpPr>
            <a:spLocks noChangeShapeType="1"/>
          </p:cNvSpPr>
          <p:nvPr/>
        </p:nvSpPr>
        <p:spPr bwMode="auto">
          <a:xfrm>
            <a:off x="698500" y="3276600"/>
            <a:ext cx="378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0" name="Line 55"/>
          <p:cNvSpPr>
            <a:spLocks noChangeShapeType="1"/>
          </p:cNvSpPr>
          <p:nvPr/>
        </p:nvSpPr>
        <p:spPr bwMode="auto">
          <a:xfrm flipH="1">
            <a:off x="4254500" y="3289300"/>
            <a:ext cx="177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1" name="Line 56"/>
          <p:cNvSpPr>
            <a:spLocks noChangeShapeType="1"/>
          </p:cNvSpPr>
          <p:nvPr/>
        </p:nvSpPr>
        <p:spPr bwMode="auto">
          <a:xfrm>
            <a:off x="698500" y="3505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2" name="Line 57"/>
          <p:cNvSpPr>
            <a:spLocks noChangeShapeType="1"/>
          </p:cNvSpPr>
          <p:nvPr/>
        </p:nvSpPr>
        <p:spPr bwMode="auto">
          <a:xfrm>
            <a:off x="4432300" y="32766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3" name="Rectangle 58"/>
          <p:cNvSpPr>
            <a:spLocks noChangeArrowheads="1"/>
          </p:cNvSpPr>
          <p:nvPr/>
        </p:nvSpPr>
        <p:spPr bwMode="auto">
          <a:xfrm>
            <a:off x="60325" y="3179763"/>
            <a:ext cx="1004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RegWr</a:t>
            </a:r>
          </a:p>
        </p:txBody>
      </p:sp>
      <p:sp>
        <p:nvSpPr>
          <p:cNvPr id="28734" name="Rectangle 59"/>
          <p:cNvSpPr>
            <a:spLocks noChangeArrowheads="1"/>
          </p:cNvSpPr>
          <p:nvPr/>
        </p:nvSpPr>
        <p:spPr bwMode="auto">
          <a:xfrm>
            <a:off x="1752600" y="31797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35" name="Rectangle 60"/>
          <p:cNvSpPr>
            <a:spLocks noChangeArrowheads="1"/>
          </p:cNvSpPr>
          <p:nvPr/>
        </p:nvSpPr>
        <p:spPr bwMode="auto">
          <a:xfrm>
            <a:off x="4862513" y="3241675"/>
            <a:ext cx="1385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New Value</a:t>
            </a:r>
          </a:p>
        </p:txBody>
      </p:sp>
      <p:sp>
        <p:nvSpPr>
          <p:cNvPr id="28736" name="Line 61"/>
          <p:cNvSpPr>
            <a:spLocks noChangeShapeType="1"/>
          </p:cNvSpPr>
          <p:nvPr/>
        </p:nvSpPr>
        <p:spPr bwMode="auto">
          <a:xfrm>
            <a:off x="3213100" y="25908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7" name="Rectangle 62"/>
          <p:cNvSpPr>
            <a:spLocks noChangeArrowheads="1"/>
          </p:cNvSpPr>
          <p:nvPr/>
        </p:nvSpPr>
        <p:spPr bwMode="auto">
          <a:xfrm>
            <a:off x="4329113" y="2400300"/>
            <a:ext cx="3671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Delay through Control Logic</a:t>
            </a:r>
          </a:p>
        </p:txBody>
      </p:sp>
      <p:sp>
        <p:nvSpPr>
          <p:cNvPr id="28738" name="Line 63"/>
          <p:cNvSpPr>
            <a:spLocks noChangeShapeType="1"/>
          </p:cNvSpPr>
          <p:nvPr/>
        </p:nvSpPr>
        <p:spPr bwMode="auto">
          <a:xfrm>
            <a:off x="5499100" y="38100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9" name="Rectangle 64"/>
          <p:cNvSpPr>
            <a:spLocks noChangeArrowheads="1"/>
          </p:cNvSpPr>
          <p:nvPr/>
        </p:nvSpPr>
        <p:spPr bwMode="auto">
          <a:xfrm>
            <a:off x="60325" y="3713163"/>
            <a:ext cx="11572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busA, B</a:t>
            </a:r>
          </a:p>
        </p:txBody>
      </p:sp>
      <p:sp>
        <p:nvSpPr>
          <p:cNvPr id="28740" name="Line 65"/>
          <p:cNvSpPr>
            <a:spLocks noChangeShapeType="1"/>
          </p:cNvSpPr>
          <p:nvPr/>
        </p:nvSpPr>
        <p:spPr bwMode="auto">
          <a:xfrm>
            <a:off x="5410200" y="35941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1" name="Line 66"/>
          <p:cNvSpPr>
            <a:spLocks noChangeShapeType="1"/>
          </p:cNvSpPr>
          <p:nvPr/>
        </p:nvSpPr>
        <p:spPr bwMode="auto">
          <a:xfrm>
            <a:off x="3213100" y="3657600"/>
            <a:ext cx="218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2" name="Rectangle 67"/>
          <p:cNvSpPr>
            <a:spLocks noChangeArrowheads="1"/>
          </p:cNvSpPr>
          <p:nvPr/>
        </p:nvSpPr>
        <p:spPr bwMode="auto">
          <a:xfrm>
            <a:off x="5395913" y="3451225"/>
            <a:ext cx="2705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Register File Access Time</a:t>
            </a:r>
          </a:p>
        </p:txBody>
      </p:sp>
      <p:sp>
        <p:nvSpPr>
          <p:cNvPr id="28743" name="Rectangle 68"/>
          <p:cNvSpPr>
            <a:spLocks noChangeArrowheads="1"/>
          </p:cNvSpPr>
          <p:nvPr/>
        </p:nvSpPr>
        <p:spPr bwMode="auto">
          <a:xfrm>
            <a:off x="1752600" y="37131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44" name="Rectangle 69"/>
          <p:cNvSpPr>
            <a:spLocks noChangeArrowheads="1"/>
          </p:cNvSpPr>
          <p:nvPr/>
        </p:nvSpPr>
        <p:spPr bwMode="auto">
          <a:xfrm>
            <a:off x="6005513" y="37131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45" name="Rectangle 70"/>
          <p:cNvSpPr>
            <a:spLocks noChangeArrowheads="1"/>
          </p:cNvSpPr>
          <p:nvPr/>
        </p:nvSpPr>
        <p:spPr bwMode="auto">
          <a:xfrm>
            <a:off x="60325" y="4246563"/>
            <a:ext cx="7747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busW</a:t>
            </a:r>
          </a:p>
        </p:txBody>
      </p:sp>
      <p:sp>
        <p:nvSpPr>
          <p:cNvPr id="28746" name="Line 71"/>
          <p:cNvSpPr>
            <a:spLocks noChangeShapeType="1"/>
          </p:cNvSpPr>
          <p:nvPr/>
        </p:nvSpPr>
        <p:spPr bwMode="auto">
          <a:xfrm>
            <a:off x="6553200" y="4127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7" name="Line 72"/>
          <p:cNvSpPr>
            <a:spLocks noChangeShapeType="1"/>
          </p:cNvSpPr>
          <p:nvPr/>
        </p:nvSpPr>
        <p:spPr bwMode="auto">
          <a:xfrm>
            <a:off x="5422900" y="41910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8" name="Rectangle 73"/>
          <p:cNvSpPr>
            <a:spLocks noChangeArrowheads="1"/>
          </p:cNvSpPr>
          <p:nvPr/>
        </p:nvSpPr>
        <p:spPr bwMode="auto">
          <a:xfrm>
            <a:off x="6615113" y="4000500"/>
            <a:ext cx="11318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ALU Delay</a:t>
            </a:r>
          </a:p>
        </p:txBody>
      </p:sp>
      <p:sp>
        <p:nvSpPr>
          <p:cNvPr id="28749" name="Rectangle 74"/>
          <p:cNvSpPr>
            <a:spLocks noChangeArrowheads="1"/>
          </p:cNvSpPr>
          <p:nvPr/>
        </p:nvSpPr>
        <p:spPr bwMode="auto">
          <a:xfrm>
            <a:off x="1752600" y="42465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50" name="Rectangle 75"/>
          <p:cNvSpPr>
            <a:spLocks noChangeArrowheads="1"/>
          </p:cNvSpPr>
          <p:nvPr/>
        </p:nvSpPr>
        <p:spPr bwMode="auto">
          <a:xfrm>
            <a:off x="6996113" y="42624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1" name="Rectangle 76"/>
          <p:cNvSpPr>
            <a:spLocks noChangeArrowheads="1"/>
          </p:cNvSpPr>
          <p:nvPr/>
        </p:nvSpPr>
        <p:spPr bwMode="auto">
          <a:xfrm>
            <a:off x="1752600" y="21129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52" name="Line 77"/>
          <p:cNvSpPr>
            <a:spLocks noChangeShapeType="1"/>
          </p:cNvSpPr>
          <p:nvPr/>
        </p:nvSpPr>
        <p:spPr bwMode="auto">
          <a:xfrm>
            <a:off x="8470900" y="16764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3" name="Line 78"/>
          <p:cNvSpPr>
            <a:spLocks noChangeShapeType="1"/>
          </p:cNvSpPr>
          <p:nvPr/>
        </p:nvSpPr>
        <p:spPr bwMode="auto">
          <a:xfrm>
            <a:off x="8470900" y="19050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4" name="Rectangle 79"/>
          <p:cNvSpPr>
            <a:spLocks noChangeArrowheads="1"/>
          </p:cNvSpPr>
          <p:nvPr/>
        </p:nvSpPr>
        <p:spPr bwMode="auto">
          <a:xfrm>
            <a:off x="3567113" y="21129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5" name="Rectangle 80"/>
          <p:cNvSpPr>
            <a:spLocks noChangeArrowheads="1"/>
          </p:cNvSpPr>
          <p:nvPr/>
        </p:nvSpPr>
        <p:spPr bwMode="auto">
          <a:xfrm>
            <a:off x="2133600" y="16002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6" name="Rectangle 81"/>
          <p:cNvSpPr>
            <a:spLocks noChangeArrowheads="1"/>
          </p:cNvSpPr>
          <p:nvPr/>
        </p:nvSpPr>
        <p:spPr bwMode="auto">
          <a:xfrm>
            <a:off x="595313" y="1595438"/>
            <a:ext cx="15382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57" name="Oval 82"/>
          <p:cNvSpPr>
            <a:spLocks noChangeArrowheads="1"/>
          </p:cNvSpPr>
          <p:nvPr/>
        </p:nvSpPr>
        <p:spPr bwMode="auto">
          <a:xfrm>
            <a:off x="8083550" y="3206750"/>
            <a:ext cx="1397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8" name="Oval 83"/>
          <p:cNvSpPr>
            <a:spLocks noChangeArrowheads="1"/>
          </p:cNvSpPr>
          <p:nvPr/>
        </p:nvSpPr>
        <p:spPr bwMode="auto">
          <a:xfrm>
            <a:off x="8083550" y="4197350"/>
            <a:ext cx="1397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9" name="Arc 84"/>
          <p:cNvSpPr>
            <a:spLocks/>
          </p:cNvSpPr>
          <p:nvPr/>
        </p:nvSpPr>
        <p:spPr bwMode="auto">
          <a:xfrm>
            <a:off x="8229600" y="3360738"/>
            <a:ext cx="222250" cy="16700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0" name="Arc 85"/>
          <p:cNvSpPr>
            <a:spLocks/>
          </p:cNvSpPr>
          <p:nvPr/>
        </p:nvSpPr>
        <p:spPr bwMode="auto">
          <a:xfrm>
            <a:off x="8229600" y="4427538"/>
            <a:ext cx="222250" cy="698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730453 h 21600"/>
              <a:gd name="T4" fmla="*/ 0 w 21600"/>
              <a:gd name="T5" fmla="*/ 7304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1" name="Rectangle 86"/>
          <p:cNvSpPr>
            <a:spLocks noChangeArrowheads="1"/>
          </p:cNvSpPr>
          <p:nvPr/>
        </p:nvSpPr>
        <p:spPr bwMode="auto">
          <a:xfrm>
            <a:off x="7337425" y="5029200"/>
            <a:ext cx="15430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Register Write</a:t>
            </a:r>
          </a:p>
          <a:p>
            <a:pPr algn="ctr">
              <a:defRPr/>
            </a:pPr>
            <a:r>
              <a:rPr lang="en-US" dirty="0">
                <a:latin typeface="+mn-lt"/>
              </a:rPr>
              <a:t>Occurs Here</a:t>
            </a:r>
          </a:p>
        </p:txBody>
      </p:sp>
      <p:sp>
        <p:nvSpPr>
          <p:cNvPr id="28762" name="Rectangle 87"/>
          <p:cNvSpPr>
            <a:spLocks noChangeArrowheads="1"/>
          </p:cNvSpPr>
          <p:nvPr/>
        </p:nvSpPr>
        <p:spPr bwMode="auto">
          <a:xfrm>
            <a:off x="6092825" y="53641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63" name="Rectangle 88"/>
          <p:cNvSpPr>
            <a:spLocks noChangeArrowheads="1"/>
          </p:cNvSpPr>
          <p:nvPr/>
        </p:nvSpPr>
        <p:spPr bwMode="auto">
          <a:xfrm>
            <a:off x="5281613" y="4589463"/>
            <a:ext cx="1039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</a:rPr>
              <a:t>ALUctr</a:t>
            </a:r>
          </a:p>
        </p:txBody>
      </p:sp>
      <p:sp>
        <p:nvSpPr>
          <p:cNvPr id="28764" name="Rectangle 89"/>
          <p:cNvSpPr>
            <a:spLocks noChangeArrowheads="1"/>
          </p:cNvSpPr>
          <p:nvPr/>
        </p:nvSpPr>
        <p:spPr bwMode="auto">
          <a:xfrm>
            <a:off x="2667000" y="62023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clk</a:t>
            </a:r>
          </a:p>
        </p:txBody>
      </p:sp>
      <p:sp>
        <p:nvSpPr>
          <p:cNvPr id="28765" name="Rectangle 90"/>
          <p:cNvSpPr>
            <a:spLocks noChangeArrowheads="1"/>
          </p:cNvSpPr>
          <p:nvPr/>
        </p:nvSpPr>
        <p:spPr bwMode="auto">
          <a:xfrm>
            <a:off x="2122488" y="52974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busW</a:t>
            </a:r>
          </a:p>
        </p:txBody>
      </p:sp>
      <p:sp>
        <p:nvSpPr>
          <p:cNvPr id="28766" name="Rectangle 91"/>
          <p:cNvSpPr>
            <a:spLocks noChangeArrowheads="1"/>
          </p:cNvSpPr>
          <p:nvPr/>
        </p:nvSpPr>
        <p:spPr bwMode="auto">
          <a:xfrm>
            <a:off x="2244725" y="460216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</a:rPr>
              <a:t>RegWr</a:t>
            </a:r>
          </a:p>
        </p:txBody>
      </p:sp>
      <p:sp>
        <p:nvSpPr>
          <p:cNvPr id="28767" name="Line 92"/>
          <p:cNvSpPr>
            <a:spLocks noChangeShapeType="1"/>
          </p:cNvSpPr>
          <p:nvPr/>
        </p:nvSpPr>
        <p:spPr bwMode="auto">
          <a:xfrm flipH="1">
            <a:off x="5029200" y="5440363"/>
            <a:ext cx="88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8" name="Rectangle 93"/>
          <p:cNvSpPr>
            <a:spLocks noChangeArrowheads="1"/>
          </p:cNvSpPr>
          <p:nvPr/>
        </p:nvSpPr>
        <p:spPr bwMode="auto">
          <a:xfrm>
            <a:off x="4949825" y="51355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69" name="Rectangle 94"/>
          <p:cNvSpPr>
            <a:spLocks noChangeArrowheads="1"/>
          </p:cNvSpPr>
          <p:nvPr/>
        </p:nvSpPr>
        <p:spPr bwMode="auto">
          <a:xfrm>
            <a:off x="4311650" y="5135563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busA</a:t>
            </a:r>
          </a:p>
        </p:txBody>
      </p:sp>
      <p:sp>
        <p:nvSpPr>
          <p:cNvPr id="28770" name="Line 95"/>
          <p:cNvSpPr>
            <a:spLocks noChangeShapeType="1"/>
          </p:cNvSpPr>
          <p:nvPr/>
        </p:nvSpPr>
        <p:spPr bwMode="auto">
          <a:xfrm flipV="1">
            <a:off x="5029200" y="59737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1" name="Rectangle 96"/>
          <p:cNvSpPr>
            <a:spLocks noChangeArrowheads="1"/>
          </p:cNvSpPr>
          <p:nvPr/>
        </p:nvSpPr>
        <p:spPr bwMode="auto">
          <a:xfrm>
            <a:off x="4873625" y="6097588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72" name="Rectangle 97"/>
          <p:cNvSpPr>
            <a:spLocks noChangeArrowheads="1"/>
          </p:cNvSpPr>
          <p:nvPr/>
        </p:nvSpPr>
        <p:spPr bwMode="auto">
          <a:xfrm>
            <a:off x="4343400" y="5668963"/>
            <a:ext cx="703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busB</a:t>
            </a:r>
          </a:p>
        </p:txBody>
      </p:sp>
      <p:sp>
        <p:nvSpPr>
          <p:cNvPr id="28773" name="Line 98"/>
          <p:cNvSpPr>
            <a:spLocks noChangeShapeType="1"/>
          </p:cNvSpPr>
          <p:nvPr/>
        </p:nvSpPr>
        <p:spPr bwMode="auto">
          <a:xfrm flipV="1">
            <a:off x="39624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4" name="Line 99"/>
          <p:cNvSpPr>
            <a:spLocks noChangeShapeType="1"/>
          </p:cNvSpPr>
          <p:nvPr/>
        </p:nvSpPr>
        <p:spPr bwMode="auto">
          <a:xfrm flipV="1">
            <a:off x="3213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5" name="Rectangle 100"/>
          <p:cNvSpPr>
            <a:spLocks noChangeArrowheads="1"/>
          </p:cNvSpPr>
          <p:nvPr/>
        </p:nvSpPr>
        <p:spPr bwMode="auto">
          <a:xfrm>
            <a:off x="3070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76" name="Line 101"/>
          <p:cNvSpPr>
            <a:spLocks noChangeShapeType="1"/>
          </p:cNvSpPr>
          <p:nvPr/>
        </p:nvSpPr>
        <p:spPr bwMode="auto">
          <a:xfrm flipV="1">
            <a:off x="3594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7" name="Rectangle 102"/>
          <p:cNvSpPr>
            <a:spLocks noChangeArrowheads="1"/>
          </p:cNvSpPr>
          <p:nvPr/>
        </p:nvSpPr>
        <p:spPr bwMode="auto">
          <a:xfrm>
            <a:off x="3429000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78" name="Rectangle 103"/>
          <p:cNvSpPr>
            <a:spLocks noChangeArrowheads="1"/>
          </p:cNvSpPr>
          <p:nvPr/>
        </p:nvSpPr>
        <p:spPr bwMode="auto">
          <a:xfrm>
            <a:off x="3008313" y="5207000"/>
            <a:ext cx="4397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Rw</a:t>
            </a:r>
          </a:p>
        </p:txBody>
      </p:sp>
      <p:sp>
        <p:nvSpPr>
          <p:cNvPr id="28779" name="Rectangle 104"/>
          <p:cNvSpPr>
            <a:spLocks noChangeArrowheads="1"/>
          </p:cNvSpPr>
          <p:nvPr/>
        </p:nvSpPr>
        <p:spPr bwMode="auto">
          <a:xfrm>
            <a:off x="3465513" y="5207000"/>
            <a:ext cx="406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Ra</a:t>
            </a:r>
          </a:p>
        </p:txBody>
      </p:sp>
      <p:sp>
        <p:nvSpPr>
          <p:cNvPr id="28780" name="Rectangle 105"/>
          <p:cNvSpPr>
            <a:spLocks noChangeArrowheads="1"/>
          </p:cNvSpPr>
          <p:nvPr/>
        </p:nvSpPr>
        <p:spPr bwMode="auto">
          <a:xfrm>
            <a:off x="3846513" y="5207000"/>
            <a:ext cx="417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Rb</a:t>
            </a:r>
          </a:p>
        </p:txBody>
      </p:sp>
      <p:sp>
        <p:nvSpPr>
          <p:cNvPr id="28781" name="Rectangle 106"/>
          <p:cNvSpPr>
            <a:spLocks noChangeArrowheads="1"/>
          </p:cNvSpPr>
          <p:nvPr/>
        </p:nvSpPr>
        <p:spPr bwMode="auto">
          <a:xfrm>
            <a:off x="3008313" y="5592763"/>
            <a:ext cx="9525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b="1">
                <a:latin typeface="+mn-lt"/>
              </a:rPr>
              <a:t>RegFile</a:t>
            </a:r>
          </a:p>
        </p:txBody>
      </p:sp>
      <p:sp>
        <p:nvSpPr>
          <p:cNvPr id="28782" name="Rectangle 107"/>
          <p:cNvSpPr>
            <a:spLocks noChangeArrowheads="1"/>
          </p:cNvSpPr>
          <p:nvPr/>
        </p:nvSpPr>
        <p:spPr bwMode="auto">
          <a:xfrm>
            <a:off x="3429000" y="460216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Rs</a:t>
            </a:r>
          </a:p>
        </p:txBody>
      </p:sp>
      <p:sp>
        <p:nvSpPr>
          <p:cNvPr id="28783" name="Rectangle 108"/>
          <p:cNvSpPr>
            <a:spLocks noChangeArrowheads="1"/>
          </p:cNvSpPr>
          <p:nvPr/>
        </p:nvSpPr>
        <p:spPr bwMode="auto">
          <a:xfrm>
            <a:off x="3810000" y="4602163"/>
            <a:ext cx="396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Rt</a:t>
            </a:r>
          </a:p>
        </p:txBody>
      </p:sp>
      <p:sp>
        <p:nvSpPr>
          <p:cNvPr id="28784" name="Rectangle 109"/>
          <p:cNvSpPr>
            <a:spLocks noChangeArrowheads="1"/>
          </p:cNvSpPr>
          <p:nvPr/>
        </p:nvSpPr>
        <p:spPr bwMode="auto">
          <a:xfrm>
            <a:off x="2819400" y="5211763"/>
            <a:ext cx="14478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5454650" y="5211763"/>
            <a:ext cx="485775" cy="1143000"/>
            <a:chOff x="4009" y="2304"/>
            <a:chExt cx="306" cy="720"/>
          </a:xfrm>
        </p:grpSpPr>
        <p:sp>
          <p:nvSpPr>
            <p:cNvPr id="28800" name="Rectangle 111"/>
            <p:cNvSpPr>
              <a:spLocks noChangeArrowheads="1"/>
            </p:cNvSpPr>
            <p:nvPr/>
          </p:nvSpPr>
          <p:spPr bwMode="auto">
            <a:xfrm>
              <a:off x="4009" y="2322"/>
              <a:ext cx="1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1600" b="1">
                <a:latin typeface="+mn-lt"/>
              </a:endParaRPr>
            </a:p>
          </p:txBody>
        </p:sp>
        <p:sp>
          <p:nvSpPr>
            <p:cNvPr id="28801" name="Rectangle 112"/>
            <p:cNvSpPr>
              <a:spLocks noChangeArrowheads="1"/>
            </p:cNvSpPr>
            <p:nvPr/>
          </p:nvSpPr>
          <p:spPr bwMode="auto">
            <a:xfrm rot="5400000">
              <a:off x="4016" y="2581"/>
              <a:ext cx="3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ALU</a:t>
              </a:r>
            </a:p>
          </p:txBody>
        </p:sp>
        <p:sp>
          <p:nvSpPr>
            <p:cNvPr id="28802" name="Freeform 113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31 h 672"/>
                <a:gd name="T4" fmla="*/ 67 w 240"/>
                <a:gd name="T5" fmla="*/ 386 h 672"/>
                <a:gd name="T6" fmla="*/ 0 w 240"/>
                <a:gd name="T7" fmla="*/ 440 h 672"/>
                <a:gd name="T8" fmla="*/ 0 w 240"/>
                <a:gd name="T9" fmla="*/ 771 h 672"/>
                <a:gd name="T10" fmla="*/ 334 w 240"/>
                <a:gd name="T11" fmla="*/ 551 h 672"/>
                <a:gd name="T12" fmla="*/ 334 w 240"/>
                <a:gd name="T13" fmla="*/ 221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786" name="Line 114"/>
          <p:cNvSpPr>
            <a:spLocks noChangeShapeType="1"/>
          </p:cNvSpPr>
          <p:nvPr/>
        </p:nvSpPr>
        <p:spPr bwMode="auto">
          <a:xfrm>
            <a:off x="2971800" y="49831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>
            <a:off x="3276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>
            <a:off x="3657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9" name="Line 117"/>
          <p:cNvSpPr>
            <a:spLocks noChangeShapeType="1"/>
          </p:cNvSpPr>
          <p:nvPr/>
        </p:nvSpPr>
        <p:spPr bwMode="auto">
          <a:xfrm>
            <a:off x="4038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0" name="Rectangle 118"/>
          <p:cNvSpPr>
            <a:spLocks noChangeArrowheads="1"/>
          </p:cNvSpPr>
          <p:nvPr/>
        </p:nvSpPr>
        <p:spPr bwMode="auto">
          <a:xfrm>
            <a:off x="3832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4267200" y="55165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>
            <a:off x="5788025" y="4983163"/>
            <a:ext cx="0" cy="41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3" name="Line 121"/>
          <p:cNvSpPr>
            <a:spLocks noChangeShapeType="1"/>
          </p:cNvSpPr>
          <p:nvPr/>
        </p:nvSpPr>
        <p:spPr bwMode="auto">
          <a:xfrm>
            <a:off x="4267200" y="60499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 flipH="1">
            <a:off x="30480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>
            <a:off x="31242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>
            <a:off x="3124200" y="62023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 flipH="1">
            <a:off x="6169025" y="56689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8" name="Rectangle 126"/>
          <p:cNvSpPr>
            <a:spLocks noChangeArrowheads="1"/>
          </p:cNvSpPr>
          <p:nvPr/>
        </p:nvSpPr>
        <p:spPr bwMode="auto">
          <a:xfrm>
            <a:off x="3082925" y="4602163"/>
            <a:ext cx="428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Rd</a:t>
            </a:r>
          </a:p>
        </p:txBody>
      </p:sp>
      <p:sp>
        <p:nvSpPr>
          <p:cNvPr id="28799" name="Freeform 127"/>
          <p:cNvSpPr>
            <a:spLocks/>
          </p:cNvSpPr>
          <p:nvPr/>
        </p:nvSpPr>
        <p:spPr bwMode="auto">
          <a:xfrm>
            <a:off x="2286000" y="5668963"/>
            <a:ext cx="4114800" cy="990600"/>
          </a:xfrm>
          <a:custGeom>
            <a:avLst/>
            <a:gdLst>
              <a:gd name="T0" fmla="*/ 2147483647 w 2592"/>
              <a:gd name="T1" fmla="*/ 120967500 h 624"/>
              <a:gd name="T2" fmla="*/ 2147483647 w 2592"/>
              <a:gd name="T3" fmla="*/ 120967500 h 624"/>
              <a:gd name="T4" fmla="*/ 2147483647 w 2592"/>
              <a:gd name="T5" fmla="*/ 1572577500 h 624"/>
              <a:gd name="T6" fmla="*/ 0 w 2592"/>
              <a:gd name="T7" fmla="*/ 1572577500 h 624"/>
              <a:gd name="T8" fmla="*/ 0 w 2592"/>
              <a:gd name="T9" fmla="*/ 0 h 624"/>
              <a:gd name="T10" fmla="*/ 846772500 w 2592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2"/>
              <a:gd name="T19" fmla="*/ 0 h 624"/>
              <a:gd name="T20" fmla="*/ 2592 w 2592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2" h="624">
                <a:moveTo>
                  <a:pt x="2304" y="48"/>
                </a:moveTo>
                <a:lnTo>
                  <a:pt x="2592" y="48"/>
                </a:lnTo>
                <a:lnTo>
                  <a:pt x="2592" y="624"/>
                </a:lnTo>
                <a:lnTo>
                  <a:pt x="0" y="624"/>
                </a:ln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3" name="Group 140"/>
          <p:cNvGrpSpPr/>
          <p:nvPr/>
        </p:nvGrpSpPr>
        <p:grpSpPr>
          <a:xfrm>
            <a:off x="1727200" y="1206500"/>
            <a:ext cx="1050610" cy="444500"/>
            <a:chOff x="1727200" y="1206500"/>
            <a:chExt cx="1050610" cy="444500"/>
          </a:xfrm>
        </p:grpSpPr>
        <p:sp>
          <p:nvSpPr>
            <p:cNvPr id="131" name="Rectangle 10"/>
            <p:cNvSpPr>
              <a:spLocks noChangeArrowheads="1"/>
            </p:cNvSpPr>
            <p:nvPr/>
          </p:nvSpPr>
          <p:spPr bwMode="auto">
            <a:xfrm>
              <a:off x="1825625" y="1206500"/>
              <a:ext cx="95218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solidFill>
                    <a:srgbClr val="7A9BC7"/>
                  </a:solidFill>
                  <a:latin typeface="+mn-lt"/>
                </a:rPr>
                <a:t>Clk</a:t>
              </a:r>
              <a:r>
                <a:rPr lang="en-US" dirty="0" smtClean="0">
                  <a:solidFill>
                    <a:srgbClr val="7A9BC7"/>
                  </a:solidFill>
                  <a:latin typeface="+mn-lt"/>
                </a:rPr>
                <a:t>-to-Q</a:t>
              </a:r>
              <a:endParaRPr lang="en-US" dirty="0">
                <a:solidFill>
                  <a:srgbClr val="7A9BC7"/>
                </a:solidFill>
                <a:latin typeface="+mn-lt"/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1720850" y="1479550"/>
              <a:ext cx="177800" cy="165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0"/>
          <p:cNvSpPr>
            <a:spLocks noChangeArrowheads="1"/>
          </p:cNvSpPr>
          <p:nvPr/>
        </p:nvSpPr>
        <p:spPr bwMode="auto">
          <a:xfrm>
            <a:off x="6654800" y="4648200"/>
            <a:ext cx="138429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A9BC7"/>
                </a:solidFill>
                <a:latin typeface="+mn-lt"/>
              </a:rPr>
              <a:t>Setu</a:t>
            </a:r>
            <a:r>
              <a:rPr lang="en-US" dirty="0" smtClean="0">
                <a:solidFill>
                  <a:srgbClr val="7A9BC7"/>
                </a:solidFill>
              </a:rPr>
              <a:t>p Time</a:t>
            </a:r>
            <a:endParaRPr lang="en-US" dirty="0">
              <a:solidFill>
                <a:srgbClr val="7A9BC7"/>
              </a:solidFill>
              <a:latin typeface="+mn-lt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flipV="1">
            <a:off x="7734300" y="4597400"/>
            <a:ext cx="2413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0" y="1917700"/>
            <a:ext cx="9144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0" y="2197100"/>
            <a:ext cx="9144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/>
          <p:cNvSpPr/>
          <p:nvPr/>
        </p:nvSpPr>
        <p:spPr>
          <a:xfrm>
            <a:off x="0" y="2476500"/>
            <a:ext cx="9144000" cy="292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/>
          <p:cNvSpPr/>
          <p:nvPr/>
        </p:nvSpPr>
        <p:spPr>
          <a:xfrm>
            <a:off x="0" y="2720340"/>
            <a:ext cx="9144000" cy="80899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0" y="3520440"/>
            <a:ext cx="9144000" cy="2857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0" y="3746500"/>
            <a:ext cx="9144000" cy="3108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0" y="4053078"/>
            <a:ext cx="9144000" cy="27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0" y="4309110"/>
            <a:ext cx="9144000" cy="3396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Date Placeholder 1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47" name="Slide Number Placeholder 1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158" name="Footer Placeholder 1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3" grpId="0" animBg="1"/>
      <p:bldP spid="154" grpId="0" animBg="1"/>
      <p:bldP spid="155" grpId="0" animBg="1"/>
      <p:bldP spid="15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2137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sz="4000" dirty="0" smtClean="0">
                <a:solidFill>
                  <a:schemeClr val="accent1"/>
                </a:solidFill>
              </a:rPr>
              <a:t>Register-Register Timing: </a:t>
            </a:r>
            <a:br>
              <a:rPr lang="en-US" sz="4000" dirty="0" smtClean="0">
                <a:solidFill>
                  <a:schemeClr val="accent1"/>
                </a:solidFill>
              </a:rPr>
            </a:br>
            <a:r>
              <a:rPr lang="en-US" sz="4000" dirty="0" smtClean="0">
                <a:solidFill>
                  <a:schemeClr val="accent1"/>
                </a:solidFill>
              </a:rPr>
              <a:t>One Complete Cycle for </a:t>
            </a:r>
            <a:r>
              <a:rPr lang="en-US" sz="3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addu</a:t>
            </a:r>
            <a:endParaRPr lang="en-US" sz="38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8" name="Line 3"/>
          <p:cNvSpPr>
            <a:spLocks noChangeShapeType="1"/>
          </p:cNvSpPr>
          <p:nvPr/>
        </p:nvSpPr>
        <p:spPr bwMode="auto">
          <a:xfrm>
            <a:off x="469900" y="1371600"/>
            <a:ext cx="119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79" name="Line 4"/>
          <p:cNvSpPr>
            <a:spLocks noChangeShapeType="1"/>
          </p:cNvSpPr>
          <p:nvPr/>
        </p:nvSpPr>
        <p:spPr bwMode="auto">
          <a:xfrm>
            <a:off x="1676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0" name="Line 5"/>
          <p:cNvSpPr>
            <a:spLocks noChangeShapeType="1"/>
          </p:cNvSpPr>
          <p:nvPr/>
        </p:nvSpPr>
        <p:spPr bwMode="auto">
          <a:xfrm>
            <a:off x="1689100" y="1143000"/>
            <a:ext cx="302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1" name="Line 6"/>
          <p:cNvSpPr>
            <a:spLocks noChangeShapeType="1"/>
          </p:cNvSpPr>
          <p:nvPr/>
        </p:nvSpPr>
        <p:spPr bwMode="auto">
          <a:xfrm>
            <a:off x="4724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2" name="Line 7"/>
          <p:cNvSpPr>
            <a:spLocks noChangeShapeType="1"/>
          </p:cNvSpPr>
          <p:nvPr/>
        </p:nvSpPr>
        <p:spPr bwMode="auto">
          <a:xfrm>
            <a:off x="4737100" y="1371600"/>
            <a:ext cx="340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3" name="Line 8"/>
          <p:cNvSpPr>
            <a:spLocks noChangeShapeType="1"/>
          </p:cNvSpPr>
          <p:nvPr/>
        </p:nvSpPr>
        <p:spPr bwMode="auto">
          <a:xfrm>
            <a:off x="8153400" y="1155700"/>
            <a:ext cx="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4" name="Line 9"/>
          <p:cNvSpPr>
            <a:spLocks noChangeShapeType="1"/>
          </p:cNvSpPr>
          <p:nvPr/>
        </p:nvSpPr>
        <p:spPr bwMode="auto">
          <a:xfrm>
            <a:off x="8166100" y="1143000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5" name="Rectangle 10"/>
          <p:cNvSpPr>
            <a:spLocks noChangeArrowheads="1"/>
          </p:cNvSpPr>
          <p:nvPr/>
        </p:nvSpPr>
        <p:spPr bwMode="auto">
          <a:xfrm>
            <a:off x="60325" y="1104900"/>
            <a:ext cx="4651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Clk</a:t>
            </a:r>
            <a:endParaRPr lang="en-US" dirty="0">
              <a:latin typeface="+mn-lt"/>
            </a:endParaRPr>
          </a:p>
        </p:txBody>
      </p:sp>
      <p:sp>
        <p:nvSpPr>
          <p:cNvPr id="28686" name="Line 11"/>
          <p:cNvSpPr>
            <a:spLocks noChangeShapeType="1"/>
          </p:cNvSpPr>
          <p:nvPr/>
        </p:nvSpPr>
        <p:spPr bwMode="auto">
          <a:xfrm>
            <a:off x="546100" y="16764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7" name="Line 12"/>
          <p:cNvSpPr>
            <a:spLocks noChangeShapeType="1"/>
          </p:cNvSpPr>
          <p:nvPr/>
        </p:nvSpPr>
        <p:spPr bwMode="auto">
          <a:xfrm>
            <a:off x="1841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8" name="Line 13"/>
          <p:cNvSpPr>
            <a:spLocks noChangeShapeType="1"/>
          </p:cNvSpPr>
          <p:nvPr/>
        </p:nvSpPr>
        <p:spPr bwMode="auto">
          <a:xfrm>
            <a:off x="546100" y="1905000"/>
            <a:ext cx="127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89" name="Line 14"/>
          <p:cNvSpPr>
            <a:spLocks noChangeShapeType="1"/>
          </p:cNvSpPr>
          <p:nvPr/>
        </p:nvSpPr>
        <p:spPr bwMode="auto">
          <a:xfrm flipV="1">
            <a:off x="1841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0" name="Line 15"/>
          <p:cNvSpPr>
            <a:spLocks noChangeShapeType="1"/>
          </p:cNvSpPr>
          <p:nvPr/>
        </p:nvSpPr>
        <p:spPr bwMode="auto">
          <a:xfrm>
            <a:off x="1993900" y="16764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1" name="Rectangle 16"/>
          <p:cNvSpPr>
            <a:spLocks noChangeArrowheads="1"/>
          </p:cNvSpPr>
          <p:nvPr/>
        </p:nvSpPr>
        <p:spPr bwMode="auto">
          <a:xfrm>
            <a:off x="60325" y="1614488"/>
            <a:ext cx="623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PC</a:t>
            </a:r>
          </a:p>
        </p:txBody>
      </p:sp>
      <p:sp>
        <p:nvSpPr>
          <p:cNvPr id="28692" name="Line 17"/>
          <p:cNvSpPr>
            <a:spLocks noChangeShapeType="1"/>
          </p:cNvSpPr>
          <p:nvPr/>
        </p:nvSpPr>
        <p:spPr bwMode="auto">
          <a:xfrm>
            <a:off x="1993900" y="1905000"/>
            <a:ext cx="629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3" name="Line 18"/>
          <p:cNvSpPr>
            <a:spLocks noChangeShapeType="1"/>
          </p:cNvSpPr>
          <p:nvPr/>
        </p:nvSpPr>
        <p:spPr bwMode="auto">
          <a:xfrm>
            <a:off x="1676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4" name="Line 19"/>
          <p:cNvSpPr>
            <a:spLocks noChangeShapeType="1"/>
          </p:cNvSpPr>
          <p:nvPr/>
        </p:nvSpPr>
        <p:spPr bwMode="auto">
          <a:xfrm>
            <a:off x="8153400" y="1460500"/>
            <a:ext cx="0" cy="332740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5" name="Line 20"/>
          <p:cNvSpPr>
            <a:spLocks noChangeShapeType="1"/>
          </p:cNvSpPr>
          <p:nvPr/>
        </p:nvSpPr>
        <p:spPr bwMode="auto">
          <a:xfrm>
            <a:off x="8318500" y="1689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6" name="Line 21"/>
          <p:cNvSpPr>
            <a:spLocks noChangeShapeType="1"/>
          </p:cNvSpPr>
          <p:nvPr/>
        </p:nvSpPr>
        <p:spPr bwMode="auto">
          <a:xfrm flipV="1">
            <a:off x="8318500" y="1663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7" name="Line 22"/>
          <p:cNvSpPr>
            <a:spLocks noChangeShapeType="1"/>
          </p:cNvSpPr>
          <p:nvPr/>
        </p:nvSpPr>
        <p:spPr bwMode="auto">
          <a:xfrm>
            <a:off x="1079500" y="22098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8" name="Line 23"/>
          <p:cNvSpPr>
            <a:spLocks noChangeShapeType="1"/>
          </p:cNvSpPr>
          <p:nvPr/>
        </p:nvSpPr>
        <p:spPr bwMode="auto">
          <a:xfrm>
            <a:off x="3136900" y="22225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699" name="Line 24"/>
          <p:cNvSpPr>
            <a:spLocks noChangeShapeType="1"/>
          </p:cNvSpPr>
          <p:nvPr/>
        </p:nvSpPr>
        <p:spPr bwMode="auto">
          <a:xfrm>
            <a:off x="1079500" y="2438400"/>
            <a:ext cx="203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0" name="Line 25"/>
          <p:cNvSpPr>
            <a:spLocks noChangeShapeType="1"/>
          </p:cNvSpPr>
          <p:nvPr/>
        </p:nvSpPr>
        <p:spPr bwMode="auto">
          <a:xfrm flipV="1">
            <a:off x="3136900" y="21971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1" name="Line 26"/>
          <p:cNvSpPr>
            <a:spLocks noChangeShapeType="1"/>
          </p:cNvSpPr>
          <p:nvPr/>
        </p:nvSpPr>
        <p:spPr bwMode="auto">
          <a:xfrm>
            <a:off x="3289300" y="22098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2" name="Rectangle 27"/>
          <p:cNvSpPr>
            <a:spLocks noChangeArrowheads="1"/>
          </p:cNvSpPr>
          <p:nvPr/>
        </p:nvSpPr>
        <p:spPr bwMode="auto">
          <a:xfrm>
            <a:off x="60325" y="1919288"/>
            <a:ext cx="12938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>
                <a:latin typeface="+mn-lt"/>
              </a:rPr>
              <a:t>Rs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Rt</a:t>
            </a:r>
            <a:r>
              <a:rPr lang="en-US" dirty="0">
                <a:latin typeface="+mn-lt"/>
              </a:rPr>
              <a:t>, Rd,</a:t>
            </a:r>
          </a:p>
          <a:p>
            <a:pPr>
              <a:defRPr/>
            </a:pPr>
            <a:r>
              <a:rPr lang="en-US" dirty="0">
                <a:latin typeface="+mn-lt"/>
              </a:rPr>
              <a:t>Op, </a:t>
            </a:r>
            <a:r>
              <a:rPr lang="en-US" dirty="0" err="1">
                <a:latin typeface="+mn-lt"/>
              </a:rPr>
              <a:t>Func</a:t>
            </a:r>
            <a:endParaRPr lang="en-US" dirty="0">
              <a:latin typeface="+mn-lt"/>
            </a:endParaRPr>
          </a:p>
        </p:txBody>
      </p:sp>
      <p:sp>
        <p:nvSpPr>
          <p:cNvPr id="28703" name="Line 28"/>
          <p:cNvSpPr>
            <a:spLocks noChangeShapeType="1"/>
          </p:cNvSpPr>
          <p:nvPr/>
        </p:nvSpPr>
        <p:spPr bwMode="auto">
          <a:xfrm>
            <a:off x="3289300" y="2438400"/>
            <a:ext cx="553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4" name="Line 29"/>
          <p:cNvSpPr>
            <a:spLocks noChangeShapeType="1"/>
          </p:cNvSpPr>
          <p:nvPr/>
        </p:nvSpPr>
        <p:spPr bwMode="auto">
          <a:xfrm>
            <a:off x="1905000" y="1460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5" name="Line 30"/>
          <p:cNvSpPr>
            <a:spLocks noChangeShapeType="1"/>
          </p:cNvSpPr>
          <p:nvPr/>
        </p:nvSpPr>
        <p:spPr bwMode="auto">
          <a:xfrm>
            <a:off x="698500" y="2743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6" name="Line 31"/>
          <p:cNvSpPr>
            <a:spLocks noChangeShapeType="1"/>
          </p:cNvSpPr>
          <p:nvPr/>
        </p:nvSpPr>
        <p:spPr bwMode="auto">
          <a:xfrm>
            <a:off x="4279900" y="27559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7" name="Line 32"/>
          <p:cNvSpPr>
            <a:spLocks noChangeShapeType="1"/>
          </p:cNvSpPr>
          <p:nvPr/>
        </p:nvSpPr>
        <p:spPr bwMode="auto">
          <a:xfrm>
            <a:off x="698500" y="29718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8" name="Line 33"/>
          <p:cNvSpPr>
            <a:spLocks noChangeShapeType="1"/>
          </p:cNvSpPr>
          <p:nvPr/>
        </p:nvSpPr>
        <p:spPr bwMode="auto">
          <a:xfrm flipV="1">
            <a:off x="4279900" y="27305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09" name="Line 34"/>
          <p:cNvSpPr>
            <a:spLocks noChangeShapeType="1"/>
          </p:cNvSpPr>
          <p:nvPr/>
        </p:nvSpPr>
        <p:spPr bwMode="auto">
          <a:xfrm>
            <a:off x="4432300" y="27432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0" name="Line 35"/>
          <p:cNvSpPr>
            <a:spLocks noChangeShapeType="1"/>
          </p:cNvSpPr>
          <p:nvPr/>
        </p:nvSpPr>
        <p:spPr bwMode="auto">
          <a:xfrm>
            <a:off x="4432300" y="29718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1" name="Line 36"/>
          <p:cNvSpPr>
            <a:spLocks noChangeShapeType="1"/>
          </p:cNvSpPr>
          <p:nvPr/>
        </p:nvSpPr>
        <p:spPr bwMode="auto">
          <a:xfrm>
            <a:off x="698500" y="38100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2" name="Line 37"/>
          <p:cNvSpPr>
            <a:spLocks noChangeShapeType="1"/>
          </p:cNvSpPr>
          <p:nvPr/>
        </p:nvSpPr>
        <p:spPr bwMode="auto">
          <a:xfrm>
            <a:off x="5346700" y="38227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3" name="Line 38"/>
          <p:cNvSpPr>
            <a:spLocks noChangeShapeType="1"/>
          </p:cNvSpPr>
          <p:nvPr/>
        </p:nvSpPr>
        <p:spPr bwMode="auto">
          <a:xfrm>
            <a:off x="698500" y="4038600"/>
            <a:ext cx="462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4" name="Line 39"/>
          <p:cNvSpPr>
            <a:spLocks noChangeShapeType="1"/>
          </p:cNvSpPr>
          <p:nvPr/>
        </p:nvSpPr>
        <p:spPr bwMode="auto">
          <a:xfrm flipV="1">
            <a:off x="5346700" y="37973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5" name="Line 40"/>
          <p:cNvSpPr>
            <a:spLocks noChangeShapeType="1"/>
          </p:cNvSpPr>
          <p:nvPr/>
        </p:nvSpPr>
        <p:spPr bwMode="auto">
          <a:xfrm>
            <a:off x="5499100" y="40386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6" name="Line 41"/>
          <p:cNvSpPr>
            <a:spLocks noChangeShapeType="1"/>
          </p:cNvSpPr>
          <p:nvPr/>
        </p:nvSpPr>
        <p:spPr bwMode="auto">
          <a:xfrm>
            <a:off x="698500" y="43434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7" name="Line 42"/>
          <p:cNvSpPr>
            <a:spLocks noChangeShapeType="1"/>
          </p:cNvSpPr>
          <p:nvPr/>
        </p:nvSpPr>
        <p:spPr bwMode="auto">
          <a:xfrm>
            <a:off x="6489700" y="4356100"/>
            <a:ext cx="1270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8" name="Line 43"/>
          <p:cNvSpPr>
            <a:spLocks noChangeShapeType="1"/>
          </p:cNvSpPr>
          <p:nvPr/>
        </p:nvSpPr>
        <p:spPr bwMode="auto">
          <a:xfrm>
            <a:off x="698500" y="4572000"/>
            <a:ext cx="576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19" name="Line 44"/>
          <p:cNvSpPr>
            <a:spLocks noChangeShapeType="1"/>
          </p:cNvSpPr>
          <p:nvPr/>
        </p:nvSpPr>
        <p:spPr bwMode="auto">
          <a:xfrm flipV="1">
            <a:off x="6489700" y="4330700"/>
            <a:ext cx="1270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0" name="Line 45"/>
          <p:cNvSpPr>
            <a:spLocks noChangeShapeType="1"/>
          </p:cNvSpPr>
          <p:nvPr/>
        </p:nvSpPr>
        <p:spPr bwMode="auto">
          <a:xfrm>
            <a:off x="6642100" y="43434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1" name="Line 46"/>
          <p:cNvSpPr>
            <a:spLocks noChangeShapeType="1"/>
          </p:cNvSpPr>
          <p:nvPr/>
        </p:nvSpPr>
        <p:spPr bwMode="auto">
          <a:xfrm>
            <a:off x="6642100" y="4572000"/>
            <a:ext cx="218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2" name="Rectangle 47"/>
          <p:cNvSpPr>
            <a:spLocks noChangeArrowheads="1"/>
          </p:cNvSpPr>
          <p:nvPr/>
        </p:nvSpPr>
        <p:spPr bwMode="auto">
          <a:xfrm>
            <a:off x="60325" y="2646363"/>
            <a:ext cx="9286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ALUctr</a:t>
            </a:r>
          </a:p>
        </p:txBody>
      </p:sp>
      <p:sp>
        <p:nvSpPr>
          <p:cNvPr id="28723" name="Line 48"/>
          <p:cNvSpPr>
            <a:spLocks noChangeShapeType="1"/>
          </p:cNvSpPr>
          <p:nvPr/>
        </p:nvSpPr>
        <p:spPr bwMode="auto">
          <a:xfrm>
            <a:off x="3200400" y="1993900"/>
            <a:ext cx="0" cy="2184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4" name="Rectangle 49"/>
          <p:cNvSpPr>
            <a:spLocks noChangeArrowheads="1"/>
          </p:cNvSpPr>
          <p:nvPr/>
        </p:nvSpPr>
        <p:spPr bwMode="auto">
          <a:xfrm>
            <a:off x="3262313" y="1866900"/>
            <a:ext cx="32607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Instruction Memory Access Time</a:t>
            </a:r>
          </a:p>
        </p:txBody>
      </p:sp>
      <p:sp>
        <p:nvSpPr>
          <p:cNvPr id="28725" name="Line 50"/>
          <p:cNvSpPr>
            <a:spLocks noChangeShapeType="1"/>
          </p:cNvSpPr>
          <p:nvPr/>
        </p:nvSpPr>
        <p:spPr bwMode="auto">
          <a:xfrm>
            <a:off x="1917700" y="2057400"/>
            <a:ext cx="1270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6" name="Rectangle 51"/>
          <p:cNvSpPr>
            <a:spLocks noChangeArrowheads="1"/>
          </p:cNvSpPr>
          <p:nvPr/>
        </p:nvSpPr>
        <p:spPr bwMode="auto">
          <a:xfrm>
            <a:off x="1752600" y="26463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27" name="Rectangle 52"/>
          <p:cNvSpPr>
            <a:spLocks noChangeArrowheads="1"/>
          </p:cNvSpPr>
          <p:nvPr/>
        </p:nvSpPr>
        <p:spPr bwMode="auto">
          <a:xfrm>
            <a:off x="4862513" y="26622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28" name="Line 53"/>
          <p:cNvSpPr>
            <a:spLocks noChangeShapeType="1"/>
          </p:cNvSpPr>
          <p:nvPr/>
        </p:nvSpPr>
        <p:spPr bwMode="auto">
          <a:xfrm>
            <a:off x="4343400" y="2514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29" name="Line 54"/>
          <p:cNvSpPr>
            <a:spLocks noChangeShapeType="1"/>
          </p:cNvSpPr>
          <p:nvPr/>
        </p:nvSpPr>
        <p:spPr bwMode="auto">
          <a:xfrm>
            <a:off x="698500" y="3276600"/>
            <a:ext cx="378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0" name="Line 55"/>
          <p:cNvSpPr>
            <a:spLocks noChangeShapeType="1"/>
          </p:cNvSpPr>
          <p:nvPr/>
        </p:nvSpPr>
        <p:spPr bwMode="auto">
          <a:xfrm flipH="1">
            <a:off x="4254500" y="3289300"/>
            <a:ext cx="177800" cy="203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1" name="Line 56"/>
          <p:cNvSpPr>
            <a:spLocks noChangeShapeType="1"/>
          </p:cNvSpPr>
          <p:nvPr/>
        </p:nvSpPr>
        <p:spPr bwMode="auto">
          <a:xfrm>
            <a:off x="698500" y="3505200"/>
            <a:ext cx="355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2" name="Line 57"/>
          <p:cNvSpPr>
            <a:spLocks noChangeShapeType="1"/>
          </p:cNvSpPr>
          <p:nvPr/>
        </p:nvSpPr>
        <p:spPr bwMode="auto">
          <a:xfrm>
            <a:off x="4432300" y="3276600"/>
            <a:ext cx="439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3" name="Rectangle 58"/>
          <p:cNvSpPr>
            <a:spLocks noChangeArrowheads="1"/>
          </p:cNvSpPr>
          <p:nvPr/>
        </p:nvSpPr>
        <p:spPr bwMode="auto">
          <a:xfrm>
            <a:off x="60325" y="3179763"/>
            <a:ext cx="10048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RegWr</a:t>
            </a:r>
          </a:p>
        </p:txBody>
      </p:sp>
      <p:sp>
        <p:nvSpPr>
          <p:cNvPr id="28734" name="Rectangle 59"/>
          <p:cNvSpPr>
            <a:spLocks noChangeArrowheads="1"/>
          </p:cNvSpPr>
          <p:nvPr/>
        </p:nvSpPr>
        <p:spPr bwMode="auto">
          <a:xfrm>
            <a:off x="1752600" y="31797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35" name="Rectangle 60"/>
          <p:cNvSpPr>
            <a:spLocks noChangeArrowheads="1"/>
          </p:cNvSpPr>
          <p:nvPr/>
        </p:nvSpPr>
        <p:spPr bwMode="auto">
          <a:xfrm>
            <a:off x="4862513" y="3241675"/>
            <a:ext cx="1385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New Value</a:t>
            </a:r>
          </a:p>
        </p:txBody>
      </p:sp>
      <p:sp>
        <p:nvSpPr>
          <p:cNvPr id="28736" name="Line 61"/>
          <p:cNvSpPr>
            <a:spLocks noChangeShapeType="1"/>
          </p:cNvSpPr>
          <p:nvPr/>
        </p:nvSpPr>
        <p:spPr bwMode="auto">
          <a:xfrm>
            <a:off x="3213100" y="25908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7" name="Rectangle 62"/>
          <p:cNvSpPr>
            <a:spLocks noChangeArrowheads="1"/>
          </p:cNvSpPr>
          <p:nvPr/>
        </p:nvSpPr>
        <p:spPr bwMode="auto">
          <a:xfrm>
            <a:off x="4329113" y="2400300"/>
            <a:ext cx="36718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Delay through Control Logic</a:t>
            </a:r>
          </a:p>
        </p:txBody>
      </p:sp>
      <p:sp>
        <p:nvSpPr>
          <p:cNvPr id="28738" name="Line 63"/>
          <p:cNvSpPr>
            <a:spLocks noChangeShapeType="1"/>
          </p:cNvSpPr>
          <p:nvPr/>
        </p:nvSpPr>
        <p:spPr bwMode="auto">
          <a:xfrm>
            <a:off x="5499100" y="3810000"/>
            <a:ext cx="332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39" name="Rectangle 64"/>
          <p:cNvSpPr>
            <a:spLocks noChangeArrowheads="1"/>
          </p:cNvSpPr>
          <p:nvPr/>
        </p:nvSpPr>
        <p:spPr bwMode="auto">
          <a:xfrm>
            <a:off x="60325" y="3713163"/>
            <a:ext cx="1157288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busA, B</a:t>
            </a:r>
          </a:p>
        </p:txBody>
      </p:sp>
      <p:sp>
        <p:nvSpPr>
          <p:cNvPr id="28740" name="Line 65"/>
          <p:cNvSpPr>
            <a:spLocks noChangeShapeType="1"/>
          </p:cNvSpPr>
          <p:nvPr/>
        </p:nvSpPr>
        <p:spPr bwMode="auto">
          <a:xfrm>
            <a:off x="5410200" y="35941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1" name="Line 66"/>
          <p:cNvSpPr>
            <a:spLocks noChangeShapeType="1"/>
          </p:cNvSpPr>
          <p:nvPr/>
        </p:nvSpPr>
        <p:spPr bwMode="auto">
          <a:xfrm>
            <a:off x="3213100" y="3657600"/>
            <a:ext cx="21844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2" name="Rectangle 67"/>
          <p:cNvSpPr>
            <a:spLocks noChangeArrowheads="1"/>
          </p:cNvSpPr>
          <p:nvPr/>
        </p:nvSpPr>
        <p:spPr bwMode="auto">
          <a:xfrm>
            <a:off x="5395913" y="3451225"/>
            <a:ext cx="27051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Register File Access Time</a:t>
            </a:r>
          </a:p>
        </p:txBody>
      </p:sp>
      <p:sp>
        <p:nvSpPr>
          <p:cNvPr id="28743" name="Rectangle 68"/>
          <p:cNvSpPr>
            <a:spLocks noChangeArrowheads="1"/>
          </p:cNvSpPr>
          <p:nvPr/>
        </p:nvSpPr>
        <p:spPr bwMode="auto">
          <a:xfrm>
            <a:off x="1752600" y="37131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44" name="Rectangle 69"/>
          <p:cNvSpPr>
            <a:spLocks noChangeArrowheads="1"/>
          </p:cNvSpPr>
          <p:nvPr/>
        </p:nvSpPr>
        <p:spPr bwMode="auto">
          <a:xfrm>
            <a:off x="6005513" y="37131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45" name="Rectangle 70"/>
          <p:cNvSpPr>
            <a:spLocks noChangeArrowheads="1"/>
          </p:cNvSpPr>
          <p:nvPr/>
        </p:nvSpPr>
        <p:spPr bwMode="auto">
          <a:xfrm>
            <a:off x="60325" y="4246563"/>
            <a:ext cx="7747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busW</a:t>
            </a:r>
          </a:p>
        </p:txBody>
      </p:sp>
      <p:sp>
        <p:nvSpPr>
          <p:cNvPr id="28746" name="Line 71"/>
          <p:cNvSpPr>
            <a:spLocks noChangeShapeType="1"/>
          </p:cNvSpPr>
          <p:nvPr/>
        </p:nvSpPr>
        <p:spPr bwMode="auto">
          <a:xfrm>
            <a:off x="6553200" y="4127500"/>
            <a:ext cx="0" cy="660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7" name="Line 72"/>
          <p:cNvSpPr>
            <a:spLocks noChangeShapeType="1"/>
          </p:cNvSpPr>
          <p:nvPr/>
        </p:nvSpPr>
        <p:spPr bwMode="auto">
          <a:xfrm>
            <a:off x="5422900" y="4191000"/>
            <a:ext cx="11176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48" name="Rectangle 73"/>
          <p:cNvSpPr>
            <a:spLocks noChangeArrowheads="1"/>
          </p:cNvSpPr>
          <p:nvPr/>
        </p:nvSpPr>
        <p:spPr bwMode="auto">
          <a:xfrm>
            <a:off x="6615113" y="4000500"/>
            <a:ext cx="11318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ALU Delay</a:t>
            </a:r>
          </a:p>
        </p:txBody>
      </p:sp>
      <p:sp>
        <p:nvSpPr>
          <p:cNvPr id="28749" name="Rectangle 74"/>
          <p:cNvSpPr>
            <a:spLocks noChangeArrowheads="1"/>
          </p:cNvSpPr>
          <p:nvPr/>
        </p:nvSpPr>
        <p:spPr bwMode="auto">
          <a:xfrm>
            <a:off x="1752600" y="42465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Old Value</a:t>
            </a:r>
          </a:p>
        </p:txBody>
      </p:sp>
      <p:sp>
        <p:nvSpPr>
          <p:cNvPr id="28750" name="Rectangle 75"/>
          <p:cNvSpPr>
            <a:spLocks noChangeArrowheads="1"/>
          </p:cNvSpPr>
          <p:nvPr/>
        </p:nvSpPr>
        <p:spPr bwMode="auto">
          <a:xfrm>
            <a:off x="6996113" y="4262438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1" name="Rectangle 76"/>
          <p:cNvSpPr>
            <a:spLocks noChangeArrowheads="1"/>
          </p:cNvSpPr>
          <p:nvPr/>
        </p:nvSpPr>
        <p:spPr bwMode="auto">
          <a:xfrm>
            <a:off x="1752600" y="2112963"/>
            <a:ext cx="1217613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52" name="Line 77"/>
          <p:cNvSpPr>
            <a:spLocks noChangeShapeType="1"/>
          </p:cNvSpPr>
          <p:nvPr/>
        </p:nvSpPr>
        <p:spPr bwMode="auto">
          <a:xfrm>
            <a:off x="8470900" y="16764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3" name="Line 78"/>
          <p:cNvSpPr>
            <a:spLocks noChangeShapeType="1"/>
          </p:cNvSpPr>
          <p:nvPr/>
        </p:nvSpPr>
        <p:spPr bwMode="auto">
          <a:xfrm>
            <a:off x="8470900" y="19050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4" name="Rectangle 79"/>
          <p:cNvSpPr>
            <a:spLocks noChangeArrowheads="1"/>
          </p:cNvSpPr>
          <p:nvPr/>
        </p:nvSpPr>
        <p:spPr bwMode="auto">
          <a:xfrm>
            <a:off x="3567113" y="2112963"/>
            <a:ext cx="1385887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5" name="Rectangle 80"/>
          <p:cNvSpPr>
            <a:spLocks noChangeArrowheads="1"/>
          </p:cNvSpPr>
          <p:nvPr/>
        </p:nvSpPr>
        <p:spPr bwMode="auto">
          <a:xfrm>
            <a:off x="2133600" y="1600200"/>
            <a:ext cx="14478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New Value</a:t>
            </a:r>
          </a:p>
        </p:txBody>
      </p:sp>
      <p:sp>
        <p:nvSpPr>
          <p:cNvPr id="28756" name="Rectangle 81"/>
          <p:cNvSpPr>
            <a:spLocks noChangeArrowheads="1"/>
          </p:cNvSpPr>
          <p:nvPr/>
        </p:nvSpPr>
        <p:spPr bwMode="auto">
          <a:xfrm>
            <a:off x="595313" y="1595438"/>
            <a:ext cx="1538287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Old Value</a:t>
            </a:r>
          </a:p>
        </p:txBody>
      </p:sp>
      <p:sp>
        <p:nvSpPr>
          <p:cNvPr id="28757" name="Oval 82"/>
          <p:cNvSpPr>
            <a:spLocks noChangeArrowheads="1"/>
          </p:cNvSpPr>
          <p:nvPr/>
        </p:nvSpPr>
        <p:spPr bwMode="auto">
          <a:xfrm>
            <a:off x="8083550" y="3206750"/>
            <a:ext cx="1397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58" name="Oval 83"/>
          <p:cNvSpPr>
            <a:spLocks noChangeArrowheads="1"/>
          </p:cNvSpPr>
          <p:nvPr/>
        </p:nvSpPr>
        <p:spPr bwMode="auto">
          <a:xfrm>
            <a:off x="8083550" y="4197350"/>
            <a:ext cx="139700" cy="4445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0" name="Arc 85"/>
          <p:cNvSpPr>
            <a:spLocks/>
          </p:cNvSpPr>
          <p:nvPr/>
        </p:nvSpPr>
        <p:spPr bwMode="auto">
          <a:xfrm>
            <a:off x="8229600" y="4427538"/>
            <a:ext cx="222250" cy="698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730453 h 21600"/>
              <a:gd name="T4" fmla="*/ 0 w 21600"/>
              <a:gd name="T5" fmla="*/ 73045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1" name="Rectangle 86"/>
          <p:cNvSpPr>
            <a:spLocks noChangeArrowheads="1"/>
          </p:cNvSpPr>
          <p:nvPr/>
        </p:nvSpPr>
        <p:spPr bwMode="auto">
          <a:xfrm>
            <a:off x="7337425" y="5029200"/>
            <a:ext cx="1543050" cy="644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Register Write</a:t>
            </a:r>
          </a:p>
          <a:p>
            <a:pPr algn="ctr">
              <a:defRPr/>
            </a:pPr>
            <a:r>
              <a:rPr lang="en-US" dirty="0">
                <a:latin typeface="+mn-lt"/>
              </a:rPr>
              <a:t>Occurs Here</a:t>
            </a:r>
          </a:p>
        </p:txBody>
      </p:sp>
      <p:sp>
        <p:nvSpPr>
          <p:cNvPr id="28762" name="Rectangle 87"/>
          <p:cNvSpPr>
            <a:spLocks noChangeArrowheads="1"/>
          </p:cNvSpPr>
          <p:nvPr/>
        </p:nvSpPr>
        <p:spPr bwMode="auto">
          <a:xfrm>
            <a:off x="6092825" y="53641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63" name="Rectangle 88"/>
          <p:cNvSpPr>
            <a:spLocks noChangeArrowheads="1"/>
          </p:cNvSpPr>
          <p:nvPr/>
        </p:nvSpPr>
        <p:spPr bwMode="auto">
          <a:xfrm>
            <a:off x="5281613" y="4589463"/>
            <a:ext cx="103981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</a:rPr>
              <a:t>ALUctr</a:t>
            </a:r>
          </a:p>
        </p:txBody>
      </p:sp>
      <p:sp>
        <p:nvSpPr>
          <p:cNvPr id="28764" name="Rectangle 89"/>
          <p:cNvSpPr>
            <a:spLocks noChangeArrowheads="1"/>
          </p:cNvSpPr>
          <p:nvPr/>
        </p:nvSpPr>
        <p:spPr bwMode="auto">
          <a:xfrm>
            <a:off x="2667000" y="6202363"/>
            <a:ext cx="466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clk</a:t>
            </a:r>
          </a:p>
        </p:txBody>
      </p:sp>
      <p:sp>
        <p:nvSpPr>
          <p:cNvPr id="28765" name="Rectangle 90"/>
          <p:cNvSpPr>
            <a:spLocks noChangeArrowheads="1"/>
          </p:cNvSpPr>
          <p:nvPr/>
        </p:nvSpPr>
        <p:spPr bwMode="auto">
          <a:xfrm>
            <a:off x="2122488" y="5297488"/>
            <a:ext cx="7207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busW</a:t>
            </a:r>
          </a:p>
        </p:txBody>
      </p:sp>
      <p:sp>
        <p:nvSpPr>
          <p:cNvPr id="28766" name="Rectangle 91"/>
          <p:cNvSpPr>
            <a:spLocks noChangeArrowheads="1"/>
          </p:cNvSpPr>
          <p:nvPr/>
        </p:nvSpPr>
        <p:spPr bwMode="auto">
          <a:xfrm>
            <a:off x="2244725" y="4602163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u="sng">
                <a:latin typeface="+mn-lt"/>
              </a:rPr>
              <a:t>RegWr</a:t>
            </a:r>
          </a:p>
        </p:txBody>
      </p:sp>
      <p:sp>
        <p:nvSpPr>
          <p:cNvPr id="28767" name="Line 92"/>
          <p:cNvSpPr>
            <a:spLocks noChangeShapeType="1"/>
          </p:cNvSpPr>
          <p:nvPr/>
        </p:nvSpPr>
        <p:spPr bwMode="auto">
          <a:xfrm flipH="1">
            <a:off x="5029200" y="5440363"/>
            <a:ext cx="88900" cy="130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68" name="Rectangle 93"/>
          <p:cNvSpPr>
            <a:spLocks noChangeArrowheads="1"/>
          </p:cNvSpPr>
          <p:nvPr/>
        </p:nvSpPr>
        <p:spPr bwMode="auto">
          <a:xfrm>
            <a:off x="4949825" y="5135563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69" name="Rectangle 94"/>
          <p:cNvSpPr>
            <a:spLocks noChangeArrowheads="1"/>
          </p:cNvSpPr>
          <p:nvPr/>
        </p:nvSpPr>
        <p:spPr bwMode="auto">
          <a:xfrm>
            <a:off x="4311650" y="5135563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busA</a:t>
            </a:r>
          </a:p>
        </p:txBody>
      </p:sp>
      <p:sp>
        <p:nvSpPr>
          <p:cNvPr id="28770" name="Line 95"/>
          <p:cNvSpPr>
            <a:spLocks noChangeShapeType="1"/>
          </p:cNvSpPr>
          <p:nvPr/>
        </p:nvSpPr>
        <p:spPr bwMode="auto">
          <a:xfrm flipV="1">
            <a:off x="5029200" y="59737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1" name="Rectangle 96"/>
          <p:cNvSpPr>
            <a:spLocks noChangeArrowheads="1"/>
          </p:cNvSpPr>
          <p:nvPr/>
        </p:nvSpPr>
        <p:spPr bwMode="auto">
          <a:xfrm>
            <a:off x="4873625" y="6097588"/>
            <a:ext cx="3905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32</a:t>
            </a:r>
          </a:p>
        </p:txBody>
      </p:sp>
      <p:sp>
        <p:nvSpPr>
          <p:cNvPr id="28772" name="Rectangle 97"/>
          <p:cNvSpPr>
            <a:spLocks noChangeArrowheads="1"/>
          </p:cNvSpPr>
          <p:nvPr/>
        </p:nvSpPr>
        <p:spPr bwMode="auto">
          <a:xfrm>
            <a:off x="4343400" y="5668963"/>
            <a:ext cx="703263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busB</a:t>
            </a:r>
          </a:p>
        </p:txBody>
      </p:sp>
      <p:sp>
        <p:nvSpPr>
          <p:cNvPr id="28773" name="Line 98"/>
          <p:cNvSpPr>
            <a:spLocks noChangeShapeType="1"/>
          </p:cNvSpPr>
          <p:nvPr/>
        </p:nvSpPr>
        <p:spPr bwMode="auto">
          <a:xfrm flipV="1">
            <a:off x="39624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4" name="Line 99"/>
          <p:cNvSpPr>
            <a:spLocks noChangeShapeType="1"/>
          </p:cNvSpPr>
          <p:nvPr/>
        </p:nvSpPr>
        <p:spPr bwMode="auto">
          <a:xfrm flipV="1">
            <a:off x="3213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5" name="Rectangle 100"/>
          <p:cNvSpPr>
            <a:spLocks noChangeArrowheads="1"/>
          </p:cNvSpPr>
          <p:nvPr/>
        </p:nvSpPr>
        <p:spPr bwMode="auto">
          <a:xfrm>
            <a:off x="3070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76" name="Line 101"/>
          <p:cNvSpPr>
            <a:spLocks noChangeShapeType="1"/>
          </p:cNvSpPr>
          <p:nvPr/>
        </p:nvSpPr>
        <p:spPr bwMode="auto">
          <a:xfrm flipV="1">
            <a:off x="3594100" y="4979988"/>
            <a:ext cx="139700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77" name="Rectangle 102"/>
          <p:cNvSpPr>
            <a:spLocks noChangeArrowheads="1"/>
          </p:cNvSpPr>
          <p:nvPr/>
        </p:nvSpPr>
        <p:spPr bwMode="auto">
          <a:xfrm>
            <a:off x="3429000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78" name="Rectangle 103"/>
          <p:cNvSpPr>
            <a:spLocks noChangeArrowheads="1"/>
          </p:cNvSpPr>
          <p:nvPr/>
        </p:nvSpPr>
        <p:spPr bwMode="auto">
          <a:xfrm>
            <a:off x="3008313" y="5207000"/>
            <a:ext cx="439737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Rw</a:t>
            </a:r>
          </a:p>
        </p:txBody>
      </p:sp>
      <p:sp>
        <p:nvSpPr>
          <p:cNvPr id="28779" name="Rectangle 104"/>
          <p:cNvSpPr>
            <a:spLocks noChangeArrowheads="1"/>
          </p:cNvSpPr>
          <p:nvPr/>
        </p:nvSpPr>
        <p:spPr bwMode="auto">
          <a:xfrm>
            <a:off x="3465513" y="5207000"/>
            <a:ext cx="4064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Ra</a:t>
            </a:r>
          </a:p>
        </p:txBody>
      </p:sp>
      <p:sp>
        <p:nvSpPr>
          <p:cNvPr id="28780" name="Rectangle 105"/>
          <p:cNvSpPr>
            <a:spLocks noChangeArrowheads="1"/>
          </p:cNvSpPr>
          <p:nvPr/>
        </p:nvSpPr>
        <p:spPr bwMode="auto">
          <a:xfrm>
            <a:off x="3846513" y="5207000"/>
            <a:ext cx="4175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Rb</a:t>
            </a:r>
          </a:p>
        </p:txBody>
      </p:sp>
      <p:sp>
        <p:nvSpPr>
          <p:cNvPr id="28781" name="Rectangle 106"/>
          <p:cNvSpPr>
            <a:spLocks noChangeArrowheads="1"/>
          </p:cNvSpPr>
          <p:nvPr/>
        </p:nvSpPr>
        <p:spPr bwMode="auto">
          <a:xfrm>
            <a:off x="3008313" y="5592763"/>
            <a:ext cx="9525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b="1">
                <a:latin typeface="+mn-lt"/>
              </a:rPr>
              <a:t>RegFile</a:t>
            </a:r>
          </a:p>
        </p:txBody>
      </p:sp>
      <p:sp>
        <p:nvSpPr>
          <p:cNvPr id="28782" name="Rectangle 107"/>
          <p:cNvSpPr>
            <a:spLocks noChangeArrowheads="1"/>
          </p:cNvSpPr>
          <p:nvPr/>
        </p:nvSpPr>
        <p:spPr bwMode="auto">
          <a:xfrm>
            <a:off x="3429000" y="4602163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Rs</a:t>
            </a:r>
          </a:p>
        </p:txBody>
      </p:sp>
      <p:sp>
        <p:nvSpPr>
          <p:cNvPr id="28783" name="Rectangle 108"/>
          <p:cNvSpPr>
            <a:spLocks noChangeArrowheads="1"/>
          </p:cNvSpPr>
          <p:nvPr/>
        </p:nvSpPr>
        <p:spPr bwMode="auto">
          <a:xfrm>
            <a:off x="3810000" y="4602163"/>
            <a:ext cx="3968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Rt</a:t>
            </a:r>
          </a:p>
        </p:txBody>
      </p:sp>
      <p:sp>
        <p:nvSpPr>
          <p:cNvPr id="28784" name="Rectangle 109"/>
          <p:cNvSpPr>
            <a:spLocks noChangeArrowheads="1"/>
          </p:cNvSpPr>
          <p:nvPr/>
        </p:nvSpPr>
        <p:spPr bwMode="auto">
          <a:xfrm>
            <a:off x="2819400" y="5211763"/>
            <a:ext cx="14478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5454650" y="5211763"/>
            <a:ext cx="485775" cy="1143000"/>
            <a:chOff x="4009" y="2304"/>
            <a:chExt cx="306" cy="720"/>
          </a:xfrm>
        </p:grpSpPr>
        <p:sp>
          <p:nvSpPr>
            <p:cNvPr id="28800" name="Rectangle 111"/>
            <p:cNvSpPr>
              <a:spLocks noChangeArrowheads="1"/>
            </p:cNvSpPr>
            <p:nvPr/>
          </p:nvSpPr>
          <p:spPr bwMode="auto">
            <a:xfrm>
              <a:off x="4009" y="2322"/>
              <a:ext cx="115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endParaRPr lang="en-US" sz="1600" b="1">
                <a:latin typeface="+mn-lt"/>
              </a:endParaRPr>
            </a:p>
          </p:txBody>
        </p:sp>
        <p:sp>
          <p:nvSpPr>
            <p:cNvPr id="28801" name="Rectangle 112"/>
            <p:cNvSpPr>
              <a:spLocks noChangeArrowheads="1"/>
            </p:cNvSpPr>
            <p:nvPr/>
          </p:nvSpPr>
          <p:spPr bwMode="auto">
            <a:xfrm rot="5400000">
              <a:off x="4016" y="2581"/>
              <a:ext cx="33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ALU</a:t>
              </a:r>
            </a:p>
          </p:txBody>
        </p:sp>
        <p:sp>
          <p:nvSpPr>
            <p:cNvPr id="28802" name="Freeform 113"/>
            <p:cNvSpPr>
              <a:spLocks/>
            </p:cNvSpPr>
            <p:nvPr/>
          </p:nvSpPr>
          <p:spPr bwMode="auto">
            <a:xfrm>
              <a:off x="4032" y="2304"/>
              <a:ext cx="283" cy="72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331 h 672"/>
                <a:gd name="T4" fmla="*/ 67 w 240"/>
                <a:gd name="T5" fmla="*/ 386 h 672"/>
                <a:gd name="T6" fmla="*/ 0 w 240"/>
                <a:gd name="T7" fmla="*/ 440 h 672"/>
                <a:gd name="T8" fmla="*/ 0 w 240"/>
                <a:gd name="T9" fmla="*/ 771 h 672"/>
                <a:gd name="T10" fmla="*/ 334 w 240"/>
                <a:gd name="T11" fmla="*/ 551 h 672"/>
                <a:gd name="T12" fmla="*/ 334 w 240"/>
                <a:gd name="T13" fmla="*/ 221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8786" name="Line 114"/>
          <p:cNvSpPr>
            <a:spLocks noChangeShapeType="1"/>
          </p:cNvSpPr>
          <p:nvPr/>
        </p:nvSpPr>
        <p:spPr bwMode="auto">
          <a:xfrm>
            <a:off x="2971800" y="49831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7" name="Line 115"/>
          <p:cNvSpPr>
            <a:spLocks noChangeShapeType="1"/>
          </p:cNvSpPr>
          <p:nvPr/>
        </p:nvSpPr>
        <p:spPr bwMode="auto">
          <a:xfrm>
            <a:off x="3276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8" name="Line 116"/>
          <p:cNvSpPr>
            <a:spLocks noChangeShapeType="1"/>
          </p:cNvSpPr>
          <p:nvPr/>
        </p:nvSpPr>
        <p:spPr bwMode="auto">
          <a:xfrm>
            <a:off x="3657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89" name="Line 117"/>
          <p:cNvSpPr>
            <a:spLocks noChangeShapeType="1"/>
          </p:cNvSpPr>
          <p:nvPr/>
        </p:nvSpPr>
        <p:spPr bwMode="auto">
          <a:xfrm>
            <a:off x="4038600" y="4906963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0" name="Rectangle 118"/>
          <p:cNvSpPr>
            <a:spLocks noChangeArrowheads="1"/>
          </p:cNvSpPr>
          <p:nvPr/>
        </p:nvSpPr>
        <p:spPr bwMode="auto">
          <a:xfrm>
            <a:off x="3832225" y="4830763"/>
            <a:ext cx="2873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5</a:t>
            </a:r>
          </a:p>
        </p:txBody>
      </p:sp>
      <p:sp>
        <p:nvSpPr>
          <p:cNvPr id="28791" name="Line 119"/>
          <p:cNvSpPr>
            <a:spLocks noChangeShapeType="1"/>
          </p:cNvSpPr>
          <p:nvPr/>
        </p:nvSpPr>
        <p:spPr bwMode="auto">
          <a:xfrm>
            <a:off x="4267200" y="55165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2" name="Line 120"/>
          <p:cNvSpPr>
            <a:spLocks noChangeShapeType="1"/>
          </p:cNvSpPr>
          <p:nvPr/>
        </p:nvSpPr>
        <p:spPr bwMode="auto">
          <a:xfrm>
            <a:off x="5788025" y="4983163"/>
            <a:ext cx="0" cy="419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3" name="Line 121"/>
          <p:cNvSpPr>
            <a:spLocks noChangeShapeType="1"/>
          </p:cNvSpPr>
          <p:nvPr/>
        </p:nvSpPr>
        <p:spPr bwMode="auto">
          <a:xfrm>
            <a:off x="4267200" y="6049963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4" name="Line 122"/>
          <p:cNvSpPr>
            <a:spLocks noChangeShapeType="1"/>
          </p:cNvSpPr>
          <p:nvPr/>
        </p:nvSpPr>
        <p:spPr bwMode="auto">
          <a:xfrm flipH="1">
            <a:off x="30480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5" name="Line 123"/>
          <p:cNvSpPr>
            <a:spLocks noChangeShapeType="1"/>
          </p:cNvSpPr>
          <p:nvPr/>
        </p:nvSpPr>
        <p:spPr bwMode="auto">
          <a:xfrm>
            <a:off x="3124200" y="6049963"/>
            <a:ext cx="762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6" name="Line 124"/>
          <p:cNvSpPr>
            <a:spLocks noChangeShapeType="1"/>
          </p:cNvSpPr>
          <p:nvPr/>
        </p:nvSpPr>
        <p:spPr bwMode="auto">
          <a:xfrm>
            <a:off x="3124200" y="6202363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7" name="Line 125"/>
          <p:cNvSpPr>
            <a:spLocks noChangeShapeType="1"/>
          </p:cNvSpPr>
          <p:nvPr/>
        </p:nvSpPr>
        <p:spPr bwMode="auto">
          <a:xfrm flipH="1">
            <a:off x="6169025" y="5668963"/>
            <a:ext cx="76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8798" name="Rectangle 126"/>
          <p:cNvSpPr>
            <a:spLocks noChangeArrowheads="1"/>
          </p:cNvSpPr>
          <p:nvPr/>
        </p:nvSpPr>
        <p:spPr bwMode="auto">
          <a:xfrm>
            <a:off x="3082925" y="4602163"/>
            <a:ext cx="42862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Rd</a:t>
            </a:r>
          </a:p>
        </p:txBody>
      </p:sp>
      <p:sp>
        <p:nvSpPr>
          <p:cNvPr id="28799" name="Freeform 127"/>
          <p:cNvSpPr>
            <a:spLocks/>
          </p:cNvSpPr>
          <p:nvPr/>
        </p:nvSpPr>
        <p:spPr bwMode="auto">
          <a:xfrm>
            <a:off x="2286000" y="5668963"/>
            <a:ext cx="4114800" cy="990600"/>
          </a:xfrm>
          <a:custGeom>
            <a:avLst/>
            <a:gdLst>
              <a:gd name="T0" fmla="*/ 2147483647 w 2592"/>
              <a:gd name="T1" fmla="*/ 120967500 h 624"/>
              <a:gd name="T2" fmla="*/ 2147483647 w 2592"/>
              <a:gd name="T3" fmla="*/ 120967500 h 624"/>
              <a:gd name="T4" fmla="*/ 2147483647 w 2592"/>
              <a:gd name="T5" fmla="*/ 1572577500 h 624"/>
              <a:gd name="T6" fmla="*/ 0 w 2592"/>
              <a:gd name="T7" fmla="*/ 1572577500 h 624"/>
              <a:gd name="T8" fmla="*/ 0 w 2592"/>
              <a:gd name="T9" fmla="*/ 0 h 624"/>
              <a:gd name="T10" fmla="*/ 846772500 w 2592"/>
              <a:gd name="T11" fmla="*/ 0 h 62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592"/>
              <a:gd name="T19" fmla="*/ 0 h 624"/>
              <a:gd name="T20" fmla="*/ 2592 w 2592"/>
              <a:gd name="T21" fmla="*/ 624 h 62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592" h="624">
                <a:moveTo>
                  <a:pt x="2304" y="48"/>
                </a:moveTo>
                <a:lnTo>
                  <a:pt x="2592" y="48"/>
                </a:lnTo>
                <a:lnTo>
                  <a:pt x="2592" y="624"/>
                </a:lnTo>
                <a:lnTo>
                  <a:pt x="0" y="624"/>
                </a:lnTo>
                <a:lnTo>
                  <a:pt x="0" y="0"/>
                </a:lnTo>
                <a:lnTo>
                  <a:pt x="336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3" name="Group 140"/>
          <p:cNvGrpSpPr/>
          <p:nvPr/>
        </p:nvGrpSpPr>
        <p:grpSpPr>
          <a:xfrm>
            <a:off x="1727200" y="1206500"/>
            <a:ext cx="1050610" cy="444500"/>
            <a:chOff x="1727200" y="1206500"/>
            <a:chExt cx="1050610" cy="444500"/>
          </a:xfrm>
        </p:grpSpPr>
        <p:sp>
          <p:nvSpPr>
            <p:cNvPr id="131" name="Rectangle 10"/>
            <p:cNvSpPr>
              <a:spLocks noChangeArrowheads="1"/>
            </p:cNvSpPr>
            <p:nvPr/>
          </p:nvSpPr>
          <p:spPr bwMode="auto">
            <a:xfrm>
              <a:off x="1825625" y="1206500"/>
              <a:ext cx="95218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solidFill>
                    <a:srgbClr val="7A9BC7"/>
                  </a:solidFill>
                  <a:latin typeface="+mn-lt"/>
                </a:rPr>
                <a:t>Clk</a:t>
              </a:r>
              <a:r>
                <a:rPr lang="en-US" dirty="0" smtClean="0">
                  <a:solidFill>
                    <a:srgbClr val="7A9BC7"/>
                  </a:solidFill>
                  <a:latin typeface="+mn-lt"/>
                </a:rPr>
                <a:t>-to-Q</a:t>
              </a:r>
              <a:endParaRPr lang="en-US" dirty="0">
                <a:solidFill>
                  <a:srgbClr val="7A9BC7"/>
                </a:solidFill>
                <a:latin typeface="+mn-lt"/>
              </a:endParaRPr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1720850" y="1479550"/>
              <a:ext cx="177800" cy="1651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0"/>
          <p:cNvSpPr>
            <a:spLocks noChangeArrowheads="1"/>
          </p:cNvSpPr>
          <p:nvPr/>
        </p:nvSpPr>
        <p:spPr bwMode="auto">
          <a:xfrm>
            <a:off x="6654800" y="4648200"/>
            <a:ext cx="1384299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7A9BC7"/>
                </a:solidFill>
                <a:latin typeface="+mn-lt"/>
              </a:rPr>
              <a:t>Setu</a:t>
            </a:r>
            <a:r>
              <a:rPr lang="en-US" dirty="0" smtClean="0">
                <a:solidFill>
                  <a:srgbClr val="7A9BC7"/>
                </a:solidFill>
              </a:rPr>
              <a:t>p Time</a:t>
            </a:r>
            <a:endParaRPr lang="en-US" dirty="0">
              <a:solidFill>
                <a:srgbClr val="7A9BC7"/>
              </a:solidFill>
              <a:latin typeface="+mn-lt"/>
            </a:endParaRPr>
          </a:p>
        </p:txBody>
      </p:sp>
      <p:cxnSp>
        <p:nvCxnSpPr>
          <p:cNvPr id="144" name="Straight Arrow Connector 143"/>
          <p:cNvCxnSpPr/>
          <p:nvPr/>
        </p:nvCxnSpPr>
        <p:spPr>
          <a:xfrm flipV="1">
            <a:off x="7734300" y="4597400"/>
            <a:ext cx="2413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Arc 84"/>
          <p:cNvSpPr>
            <a:spLocks/>
          </p:cNvSpPr>
          <p:nvPr/>
        </p:nvSpPr>
        <p:spPr bwMode="auto">
          <a:xfrm>
            <a:off x="8229600" y="3360738"/>
            <a:ext cx="222250" cy="1670050"/>
          </a:xfrm>
          <a:custGeom>
            <a:avLst/>
            <a:gdLst>
              <a:gd name="T0" fmla="*/ 0 w 21600"/>
              <a:gd name="T1" fmla="*/ 0 h 21600"/>
              <a:gd name="T2" fmla="*/ 23529772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36" name="Date Placeholder 1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38" name="Slide Number Placeholder 1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139" name="Footer Placeholder 1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Single Cycle Performance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1786995"/>
          </a:xfrm>
        </p:spPr>
        <p:txBody>
          <a:bodyPr/>
          <a:lstStyle/>
          <a:p>
            <a:r>
              <a:rPr lang="en-US" sz="2800" dirty="0"/>
              <a:t>Assume time for</a:t>
            </a:r>
            <a:r>
              <a:rPr lang="en-US" sz="2800" dirty="0" smtClean="0"/>
              <a:t> actions are 100ps </a:t>
            </a:r>
            <a:r>
              <a:rPr lang="en-US" sz="2800" dirty="0"/>
              <a:t>for register read or </a:t>
            </a:r>
            <a:r>
              <a:rPr lang="en-US" sz="2800" dirty="0" smtClean="0"/>
              <a:t>write; 200ps </a:t>
            </a:r>
            <a:r>
              <a:rPr lang="en-US" sz="2800" dirty="0"/>
              <a:t>for other</a:t>
            </a:r>
            <a:r>
              <a:rPr lang="en-US" sz="2800" dirty="0" smtClean="0"/>
              <a:t> events</a:t>
            </a:r>
          </a:p>
          <a:p>
            <a:r>
              <a:rPr lang="en-US" sz="2800" dirty="0" smtClean="0"/>
              <a:t>Minimum clock period is?</a:t>
            </a:r>
            <a:endParaRPr lang="en-US" sz="28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2661203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5071005"/>
            <a:ext cx="8229600" cy="1463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 What can we do to improve clock rate?</a:t>
            </a:r>
          </a:p>
          <a:p>
            <a:pPr>
              <a:spcBef>
                <a:spcPts val="1200"/>
              </a:spcBef>
              <a:buFont typeface="Arial"/>
              <a:buChar char="•"/>
            </a:pPr>
            <a:r>
              <a:rPr lang="en-US" sz="2800" dirty="0" smtClean="0"/>
              <a:t>  Will this improve performance as well?</a:t>
            </a:r>
          </a:p>
          <a:p>
            <a:pPr lvl="1">
              <a:buFont typeface="Calibri" pitchFamily="34" charset="0"/>
              <a:buChar char="–"/>
            </a:pPr>
            <a:r>
              <a:rPr lang="en-US" sz="2400" dirty="0" smtClean="0"/>
              <a:t>  Want increased clock rate to mean faster programs</a:t>
            </a:r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Implementation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Clocking Methodology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Pipelined Execution</a:t>
            </a:r>
          </a:p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Pipeline Analogy: Doing Laundry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14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6019800" cy="52133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Ann, Brian, Cathy, and Dave </a:t>
            </a:r>
            <a:br>
              <a:rPr lang="en-US" dirty="0" smtClean="0"/>
            </a:br>
            <a:r>
              <a:rPr lang="en-US" dirty="0" smtClean="0"/>
              <a:t>each have one load of clothes to wash, dry, fold, and put away</a:t>
            </a:r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Washer takes 30 minutes</a:t>
            </a:r>
          </a:p>
          <a:p>
            <a:pPr lvl="1"/>
            <a:endParaRPr lang="en-US" sz="2800" dirty="0" smtClean="0"/>
          </a:p>
          <a:p>
            <a:pPr lvl="1">
              <a:spcBef>
                <a:spcPts val="1800"/>
              </a:spcBef>
            </a:pPr>
            <a:r>
              <a:rPr lang="en-US" sz="2800" dirty="0" smtClean="0"/>
              <a:t>Dryer takes 30 minutes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“Folder” takes 30 minutes</a:t>
            </a:r>
          </a:p>
          <a:p>
            <a:pPr lvl="1">
              <a:spcBef>
                <a:spcPts val="2400"/>
              </a:spcBef>
            </a:pPr>
            <a:r>
              <a:rPr lang="en-US" dirty="0" smtClean="0"/>
              <a:t>“Stasher” takes 30 minutes to put clothes into drawers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18350" y="3772217"/>
            <a:ext cx="598488" cy="800100"/>
            <a:chOff x="4048" y="2448"/>
            <a:chExt cx="424" cy="5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48" y="2448"/>
              <a:ext cx="424" cy="504"/>
              <a:chOff x="4048" y="2448"/>
              <a:chExt cx="424" cy="504"/>
            </a:xfrm>
          </p:grpSpPr>
          <p:sp>
            <p:nvSpPr>
              <p:cNvPr id="2714630" name="AutoShape 6"/>
              <p:cNvSpPr>
                <a:spLocks noChangeArrowheads="1"/>
              </p:cNvSpPr>
              <p:nvPr/>
            </p:nvSpPr>
            <p:spPr bwMode="auto">
              <a:xfrm>
                <a:off x="4048" y="2528"/>
                <a:ext cx="424" cy="424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1" name="AutoShape 7"/>
              <p:cNvSpPr>
                <a:spLocks noChangeArrowheads="1"/>
              </p:cNvSpPr>
              <p:nvPr/>
            </p:nvSpPr>
            <p:spPr bwMode="auto">
              <a:xfrm>
                <a:off x="4144" y="2448"/>
                <a:ext cx="328" cy="88"/>
              </a:xfrm>
              <a:prstGeom prst="cube">
                <a:avLst>
                  <a:gd name="adj" fmla="val 24995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32" name="Oval 8"/>
            <p:cNvSpPr>
              <a:spLocks noChangeArrowheads="1"/>
            </p:cNvSpPr>
            <p:nvPr/>
          </p:nvSpPr>
          <p:spPr bwMode="auto">
            <a:xfrm>
              <a:off x="4176" y="2488"/>
              <a:ext cx="56" cy="3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33" name="AutoShape 9"/>
            <p:cNvSpPr>
              <a:spLocks noChangeArrowheads="1"/>
            </p:cNvSpPr>
            <p:nvPr/>
          </p:nvSpPr>
          <p:spPr bwMode="auto">
            <a:xfrm>
              <a:off x="4100" y="2724"/>
              <a:ext cx="224" cy="96"/>
            </a:xfrm>
            <a:prstGeom prst="octagon">
              <a:avLst>
                <a:gd name="adj" fmla="val 29282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112000" y="4846637"/>
            <a:ext cx="587375" cy="649288"/>
            <a:chOff x="4043" y="3096"/>
            <a:chExt cx="417" cy="409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4045" y="3289"/>
              <a:ext cx="415" cy="216"/>
              <a:chOff x="4045" y="3289"/>
              <a:chExt cx="415" cy="216"/>
            </a:xfrm>
          </p:grpSpPr>
          <p:sp>
            <p:nvSpPr>
              <p:cNvPr id="2714636" name="Freeform 12"/>
              <p:cNvSpPr>
                <a:spLocks/>
              </p:cNvSpPr>
              <p:nvPr/>
            </p:nvSpPr>
            <p:spPr bwMode="auto">
              <a:xfrm>
                <a:off x="4247" y="3290"/>
                <a:ext cx="96" cy="215"/>
              </a:xfrm>
              <a:custGeom>
                <a:avLst/>
                <a:gdLst/>
                <a:ahLst/>
                <a:cxnLst>
                  <a:cxn ang="0">
                    <a:pos x="69" y="0"/>
                  </a:cxn>
                  <a:cxn ang="0">
                    <a:pos x="95" y="0"/>
                  </a:cxn>
                  <a:cxn ang="0">
                    <a:pos x="26" y="214"/>
                  </a:cxn>
                  <a:cxn ang="0">
                    <a:pos x="0" y="214"/>
                  </a:cxn>
                  <a:cxn ang="0">
                    <a:pos x="69" y="0"/>
                  </a:cxn>
                </a:cxnLst>
                <a:rect l="0" t="0" r="r" b="b"/>
                <a:pathLst>
                  <a:path w="96" h="215">
                    <a:moveTo>
                      <a:pt x="69" y="0"/>
                    </a:moveTo>
                    <a:lnTo>
                      <a:pt x="95" y="0"/>
                    </a:lnTo>
                    <a:lnTo>
                      <a:pt x="26" y="214"/>
                    </a:lnTo>
                    <a:lnTo>
                      <a:pt x="0" y="214"/>
                    </a:lnTo>
                    <a:lnTo>
                      <a:pt x="69" y="0"/>
                    </a:lnTo>
                  </a:path>
                </a:pathLst>
              </a:custGeom>
              <a:solidFill>
                <a:srgbClr val="FDA4B5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7" name="Rectangle 13"/>
              <p:cNvSpPr>
                <a:spLocks noChangeArrowheads="1"/>
              </p:cNvSpPr>
              <p:nvPr/>
            </p:nvSpPr>
            <p:spPr bwMode="auto">
              <a:xfrm>
                <a:off x="4242" y="3289"/>
                <a:ext cx="218" cy="12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8" name="Rectangle 14"/>
              <p:cNvSpPr>
                <a:spLocks noChangeArrowheads="1"/>
              </p:cNvSpPr>
              <p:nvPr/>
            </p:nvSpPr>
            <p:spPr bwMode="auto">
              <a:xfrm>
                <a:off x="4241" y="3380"/>
                <a:ext cx="218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39" name="Rectangle 15"/>
              <p:cNvSpPr>
                <a:spLocks noChangeArrowheads="1"/>
              </p:cNvSpPr>
              <p:nvPr/>
            </p:nvSpPr>
            <p:spPr bwMode="auto">
              <a:xfrm>
                <a:off x="4045" y="3380"/>
                <a:ext cx="116" cy="13"/>
              </a:xfrm>
              <a:prstGeom prst="rect">
                <a:avLst/>
              </a:prstGeom>
              <a:solidFill>
                <a:srgbClr val="FDA4B5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4043" y="3096"/>
              <a:ext cx="217" cy="409"/>
              <a:chOff x="4043" y="3096"/>
              <a:chExt cx="217" cy="409"/>
            </a:xfrm>
          </p:grpSpPr>
          <p:sp>
            <p:nvSpPr>
              <p:cNvPr id="2714641" name="Oval 17"/>
              <p:cNvSpPr>
                <a:spLocks noChangeArrowheads="1"/>
              </p:cNvSpPr>
              <p:nvPr/>
            </p:nvSpPr>
            <p:spPr bwMode="auto">
              <a:xfrm>
                <a:off x="4127" y="3096"/>
                <a:ext cx="55" cy="55"/>
              </a:xfrm>
              <a:prstGeom prst="ellipse">
                <a:avLst/>
              </a:prstGeom>
              <a:solidFill>
                <a:srgbClr val="FDA4B5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4642" name="Freeform 18"/>
              <p:cNvSpPr>
                <a:spLocks/>
              </p:cNvSpPr>
              <p:nvPr/>
            </p:nvSpPr>
            <p:spPr bwMode="auto">
              <a:xfrm>
                <a:off x="4043" y="3173"/>
                <a:ext cx="217" cy="332"/>
              </a:xfrm>
              <a:custGeom>
                <a:avLst/>
                <a:gdLst/>
                <a:ahLst/>
                <a:cxnLst>
                  <a:cxn ang="0">
                    <a:pos x="2" y="153"/>
                  </a:cxn>
                  <a:cxn ang="0">
                    <a:pos x="1" y="157"/>
                  </a:cxn>
                  <a:cxn ang="0">
                    <a:pos x="0" y="163"/>
                  </a:cxn>
                  <a:cxn ang="0">
                    <a:pos x="0" y="168"/>
                  </a:cxn>
                  <a:cxn ang="0">
                    <a:pos x="2" y="174"/>
                  </a:cxn>
                  <a:cxn ang="0">
                    <a:pos x="5" y="179"/>
                  </a:cxn>
                  <a:cxn ang="0">
                    <a:pos x="9" y="183"/>
                  </a:cxn>
                  <a:cxn ang="0">
                    <a:pos x="14" y="186"/>
                  </a:cxn>
                  <a:cxn ang="0">
                    <a:pos x="17" y="186"/>
                  </a:cxn>
                  <a:cxn ang="0">
                    <a:pos x="23" y="186"/>
                  </a:cxn>
                  <a:cxn ang="0">
                    <a:pos x="141" y="331"/>
                  </a:cxn>
                  <a:cxn ang="0">
                    <a:pos x="178" y="159"/>
                  </a:cxn>
                  <a:cxn ang="0">
                    <a:pos x="177" y="155"/>
                  </a:cxn>
                  <a:cxn ang="0">
                    <a:pos x="176" y="152"/>
                  </a:cxn>
                  <a:cxn ang="0">
                    <a:pos x="173" y="149"/>
                  </a:cxn>
                  <a:cxn ang="0">
                    <a:pos x="170" y="147"/>
                  </a:cxn>
                  <a:cxn ang="0">
                    <a:pos x="166" y="145"/>
                  </a:cxn>
                  <a:cxn ang="0">
                    <a:pos x="161" y="145"/>
                  </a:cxn>
                  <a:cxn ang="0">
                    <a:pos x="157" y="145"/>
                  </a:cxn>
                  <a:cxn ang="0">
                    <a:pos x="153" y="145"/>
                  </a:cxn>
                  <a:cxn ang="0">
                    <a:pos x="104" y="84"/>
                  </a:cxn>
                  <a:cxn ang="0">
                    <a:pos x="201" y="104"/>
                  </a:cxn>
                  <a:cxn ang="0">
                    <a:pos x="204" y="103"/>
                  </a:cxn>
                  <a:cxn ang="0">
                    <a:pos x="207" y="103"/>
                  </a:cxn>
                  <a:cxn ang="0">
                    <a:pos x="211" y="100"/>
                  </a:cxn>
                  <a:cxn ang="0">
                    <a:pos x="214" y="97"/>
                  </a:cxn>
                  <a:cxn ang="0">
                    <a:pos x="215" y="93"/>
                  </a:cxn>
                  <a:cxn ang="0">
                    <a:pos x="216" y="88"/>
                  </a:cxn>
                  <a:cxn ang="0">
                    <a:pos x="215" y="83"/>
                  </a:cxn>
                  <a:cxn ang="0">
                    <a:pos x="213" y="79"/>
                  </a:cxn>
                  <a:cxn ang="0">
                    <a:pos x="210" y="76"/>
                  </a:cxn>
                  <a:cxn ang="0">
                    <a:pos x="206" y="73"/>
                  </a:cxn>
                  <a:cxn ang="0">
                    <a:pos x="203" y="72"/>
                  </a:cxn>
                  <a:cxn ang="0">
                    <a:pos x="137" y="72"/>
                  </a:cxn>
                  <a:cxn ang="0">
                    <a:pos x="125" y="47"/>
                  </a:cxn>
                  <a:cxn ang="0">
                    <a:pos x="126" y="41"/>
                  </a:cxn>
                  <a:cxn ang="0">
                    <a:pos x="127" y="34"/>
                  </a:cxn>
                  <a:cxn ang="0">
                    <a:pos x="127" y="27"/>
                  </a:cxn>
                  <a:cxn ang="0">
                    <a:pos x="125" y="21"/>
                  </a:cxn>
                  <a:cxn ang="0">
                    <a:pos x="123" y="17"/>
                  </a:cxn>
                  <a:cxn ang="0">
                    <a:pos x="120" y="12"/>
                  </a:cxn>
                  <a:cxn ang="0">
                    <a:pos x="115" y="8"/>
                  </a:cxn>
                  <a:cxn ang="0">
                    <a:pos x="110" y="4"/>
                  </a:cxn>
                  <a:cxn ang="0">
                    <a:pos x="104" y="1"/>
                  </a:cxn>
                  <a:cxn ang="0">
                    <a:pos x="97" y="0"/>
                  </a:cxn>
                  <a:cxn ang="0">
                    <a:pos x="91" y="0"/>
                  </a:cxn>
                  <a:cxn ang="0">
                    <a:pos x="84" y="1"/>
                  </a:cxn>
                  <a:cxn ang="0">
                    <a:pos x="77" y="3"/>
                  </a:cxn>
                  <a:cxn ang="0">
                    <a:pos x="70" y="7"/>
                  </a:cxn>
                  <a:cxn ang="0">
                    <a:pos x="66" y="13"/>
                  </a:cxn>
                  <a:cxn ang="0">
                    <a:pos x="62" y="19"/>
                  </a:cxn>
                  <a:cxn ang="0">
                    <a:pos x="59" y="25"/>
                  </a:cxn>
                </a:cxnLst>
                <a:rect l="0" t="0" r="r" b="b"/>
                <a:pathLst>
                  <a:path w="217" h="332">
                    <a:moveTo>
                      <a:pt x="59" y="25"/>
                    </a:moveTo>
                    <a:lnTo>
                      <a:pt x="2" y="153"/>
                    </a:lnTo>
                    <a:lnTo>
                      <a:pt x="1" y="155"/>
                    </a:lnTo>
                    <a:lnTo>
                      <a:pt x="1" y="157"/>
                    </a:lnTo>
                    <a:lnTo>
                      <a:pt x="0" y="159"/>
                    </a:lnTo>
                    <a:lnTo>
                      <a:pt x="0" y="163"/>
                    </a:lnTo>
                    <a:lnTo>
                      <a:pt x="0" y="165"/>
                    </a:lnTo>
                    <a:lnTo>
                      <a:pt x="0" y="168"/>
                    </a:lnTo>
                    <a:lnTo>
                      <a:pt x="1" y="171"/>
                    </a:lnTo>
                    <a:lnTo>
                      <a:pt x="2" y="174"/>
                    </a:lnTo>
                    <a:lnTo>
                      <a:pt x="3" y="176"/>
                    </a:lnTo>
                    <a:lnTo>
                      <a:pt x="5" y="179"/>
                    </a:lnTo>
                    <a:lnTo>
                      <a:pt x="7" y="181"/>
                    </a:lnTo>
                    <a:lnTo>
                      <a:pt x="9" y="183"/>
                    </a:lnTo>
                    <a:lnTo>
                      <a:pt x="12" y="184"/>
                    </a:lnTo>
                    <a:lnTo>
                      <a:pt x="14" y="186"/>
                    </a:lnTo>
                    <a:lnTo>
                      <a:pt x="15" y="186"/>
                    </a:lnTo>
                    <a:lnTo>
                      <a:pt x="17" y="186"/>
                    </a:lnTo>
                    <a:lnTo>
                      <a:pt x="20" y="186"/>
                    </a:lnTo>
                    <a:lnTo>
                      <a:pt x="23" y="186"/>
                    </a:lnTo>
                    <a:lnTo>
                      <a:pt x="141" y="186"/>
                    </a:lnTo>
                    <a:lnTo>
                      <a:pt x="141" y="331"/>
                    </a:lnTo>
                    <a:lnTo>
                      <a:pt x="178" y="331"/>
                    </a:lnTo>
                    <a:lnTo>
                      <a:pt x="178" y="159"/>
                    </a:lnTo>
                    <a:lnTo>
                      <a:pt x="178" y="157"/>
                    </a:lnTo>
                    <a:lnTo>
                      <a:pt x="177" y="155"/>
                    </a:lnTo>
                    <a:lnTo>
                      <a:pt x="176" y="153"/>
                    </a:lnTo>
                    <a:lnTo>
                      <a:pt x="176" y="152"/>
                    </a:lnTo>
                    <a:lnTo>
                      <a:pt x="175" y="151"/>
                    </a:lnTo>
                    <a:lnTo>
                      <a:pt x="173" y="149"/>
                    </a:lnTo>
                    <a:lnTo>
                      <a:pt x="172" y="148"/>
                    </a:lnTo>
                    <a:lnTo>
                      <a:pt x="170" y="147"/>
                    </a:lnTo>
                    <a:lnTo>
                      <a:pt x="168" y="146"/>
                    </a:lnTo>
                    <a:lnTo>
                      <a:pt x="166" y="145"/>
                    </a:lnTo>
                    <a:lnTo>
                      <a:pt x="164" y="145"/>
                    </a:lnTo>
                    <a:lnTo>
                      <a:pt x="161" y="145"/>
                    </a:lnTo>
                    <a:lnTo>
                      <a:pt x="159" y="145"/>
                    </a:lnTo>
                    <a:lnTo>
                      <a:pt x="157" y="145"/>
                    </a:lnTo>
                    <a:lnTo>
                      <a:pt x="155" y="145"/>
                    </a:lnTo>
                    <a:lnTo>
                      <a:pt x="153" y="145"/>
                    </a:lnTo>
                    <a:lnTo>
                      <a:pt x="85" y="141"/>
                    </a:lnTo>
                    <a:lnTo>
                      <a:pt x="104" y="84"/>
                    </a:lnTo>
                    <a:lnTo>
                      <a:pt x="118" y="104"/>
                    </a:lnTo>
                    <a:lnTo>
                      <a:pt x="201" y="104"/>
                    </a:lnTo>
                    <a:lnTo>
                      <a:pt x="203" y="103"/>
                    </a:lnTo>
                    <a:lnTo>
                      <a:pt x="204" y="103"/>
                    </a:lnTo>
                    <a:lnTo>
                      <a:pt x="206" y="103"/>
                    </a:lnTo>
                    <a:lnTo>
                      <a:pt x="207" y="103"/>
                    </a:lnTo>
                    <a:lnTo>
                      <a:pt x="209" y="101"/>
                    </a:lnTo>
                    <a:lnTo>
                      <a:pt x="211" y="100"/>
                    </a:lnTo>
                    <a:lnTo>
                      <a:pt x="212" y="98"/>
                    </a:lnTo>
                    <a:lnTo>
                      <a:pt x="214" y="97"/>
                    </a:lnTo>
                    <a:lnTo>
                      <a:pt x="215" y="95"/>
                    </a:lnTo>
                    <a:lnTo>
                      <a:pt x="215" y="93"/>
                    </a:lnTo>
                    <a:lnTo>
                      <a:pt x="216" y="91"/>
                    </a:lnTo>
                    <a:lnTo>
                      <a:pt x="216" y="88"/>
                    </a:lnTo>
                    <a:lnTo>
                      <a:pt x="216" y="85"/>
                    </a:lnTo>
                    <a:lnTo>
                      <a:pt x="215" y="83"/>
                    </a:lnTo>
                    <a:lnTo>
                      <a:pt x="214" y="81"/>
                    </a:lnTo>
                    <a:lnTo>
                      <a:pt x="213" y="79"/>
                    </a:lnTo>
                    <a:lnTo>
                      <a:pt x="211" y="77"/>
                    </a:lnTo>
                    <a:lnTo>
                      <a:pt x="210" y="76"/>
                    </a:lnTo>
                    <a:lnTo>
                      <a:pt x="208" y="74"/>
                    </a:lnTo>
                    <a:lnTo>
                      <a:pt x="206" y="73"/>
                    </a:lnTo>
                    <a:lnTo>
                      <a:pt x="205" y="72"/>
                    </a:lnTo>
                    <a:lnTo>
                      <a:pt x="203" y="72"/>
                    </a:lnTo>
                    <a:lnTo>
                      <a:pt x="201" y="72"/>
                    </a:lnTo>
                    <a:lnTo>
                      <a:pt x="137" y="72"/>
                    </a:lnTo>
                    <a:lnTo>
                      <a:pt x="123" y="49"/>
                    </a:lnTo>
                    <a:lnTo>
                      <a:pt x="125" y="47"/>
                    </a:lnTo>
                    <a:lnTo>
                      <a:pt x="126" y="44"/>
                    </a:lnTo>
                    <a:lnTo>
                      <a:pt x="126" y="41"/>
                    </a:lnTo>
                    <a:lnTo>
                      <a:pt x="127" y="38"/>
                    </a:lnTo>
                    <a:lnTo>
                      <a:pt x="127" y="34"/>
                    </a:lnTo>
                    <a:lnTo>
                      <a:pt x="127" y="31"/>
                    </a:lnTo>
                    <a:lnTo>
                      <a:pt x="127" y="27"/>
                    </a:lnTo>
                    <a:lnTo>
                      <a:pt x="126" y="24"/>
                    </a:lnTo>
                    <a:lnTo>
                      <a:pt x="125" y="21"/>
                    </a:lnTo>
                    <a:lnTo>
                      <a:pt x="124" y="20"/>
                    </a:lnTo>
                    <a:lnTo>
                      <a:pt x="123" y="17"/>
                    </a:lnTo>
                    <a:lnTo>
                      <a:pt x="122" y="15"/>
                    </a:lnTo>
                    <a:lnTo>
                      <a:pt x="120" y="12"/>
                    </a:lnTo>
                    <a:lnTo>
                      <a:pt x="118" y="10"/>
                    </a:lnTo>
                    <a:lnTo>
                      <a:pt x="115" y="8"/>
                    </a:lnTo>
                    <a:lnTo>
                      <a:pt x="113" y="6"/>
                    </a:lnTo>
                    <a:lnTo>
                      <a:pt x="110" y="4"/>
                    </a:lnTo>
                    <a:lnTo>
                      <a:pt x="107" y="3"/>
                    </a:lnTo>
                    <a:lnTo>
                      <a:pt x="104" y="1"/>
                    </a:lnTo>
                    <a:lnTo>
                      <a:pt x="100" y="1"/>
                    </a:lnTo>
                    <a:lnTo>
                      <a:pt x="97" y="0"/>
                    </a:lnTo>
                    <a:lnTo>
                      <a:pt x="95" y="0"/>
                    </a:lnTo>
                    <a:lnTo>
                      <a:pt x="91" y="0"/>
                    </a:lnTo>
                    <a:lnTo>
                      <a:pt x="88" y="0"/>
                    </a:lnTo>
                    <a:lnTo>
                      <a:pt x="84" y="1"/>
                    </a:lnTo>
                    <a:lnTo>
                      <a:pt x="81" y="2"/>
                    </a:lnTo>
                    <a:lnTo>
                      <a:pt x="77" y="3"/>
                    </a:lnTo>
                    <a:lnTo>
                      <a:pt x="74" y="5"/>
                    </a:lnTo>
                    <a:lnTo>
                      <a:pt x="70" y="7"/>
                    </a:lnTo>
                    <a:lnTo>
                      <a:pt x="68" y="10"/>
                    </a:lnTo>
                    <a:lnTo>
                      <a:pt x="66" y="13"/>
                    </a:lnTo>
                    <a:lnTo>
                      <a:pt x="64" y="15"/>
                    </a:lnTo>
                    <a:lnTo>
                      <a:pt x="62" y="19"/>
                    </a:lnTo>
                    <a:lnTo>
                      <a:pt x="60" y="21"/>
                    </a:lnTo>
                    <a:lnTo>
                      <a:pt x="59" y="25"/>
                    </a:lnTo>
                  </a:path>
                </a:pathLst>
              </a:custGeom>
              <a:solidFill>
                <a:srgbClr val="FDA4B5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7129463" y="2649537"/>
            <a:ext cx="598487" cy="800100"/>
            <a:chOff x="4056" y="1712"/>
            <a:chExt cx="424" cy="504"/>
          </a:xfrm>
        </p:grpSpPr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4056" y="1712"/>
              <a:ext cx="424" cy="504"/>
              <a:chOff x="4056" y="1712"/>
              <a:chExt cx="424" cy="504"/>
            </a:xfrm>
          </p:grpSpPr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>
                <a:off x="4056" y="1712"/>
                <a:ext cx="424" cy="504"/>
                <a:chOff x="4056" y="1712"/>
                <a:chExt cx="424" cy="504"/>
              </a:xfrm>
            </p:grpSpPr>
            <p:sp>
              <p:nvSpPr>
                <p:cNvPr id="2714646" name="AutoShape 22"/>
                <p:cNvSpPr>
                  <a:spLocks noChangeArrowheads="1"/>
                </p:cNvSpPr>
                <p:nvPr/>
              </p:nvSpPr>
              <p:spPr bwMode="auto">
                <a:xfrm>
                  <a:off x="4056" y="1792"/>
                  <a:ext cx="424" cy="424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4647" name="AutoShape 23"/>
                <p:cNvSpPr>
                  <a:spLocks noChangeArrowheads="1"/>
                </p:cNvSpPr>
                <p:nvPr/>
              </p:nvSpPr>
              <p:spPr bwMode="auto">
                <a:xfrm>
                  <a:off x="4152" y="1712"/>
                  <a:ext cx="328" cy="88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4648" name="AutoShape 24"/>
              <p:cNvSpPr>
                <a:spLocks noChangeArrowheads="1"/>
              </p:cNvSpPr>
              <p:nvPr/>
            </p:nvSpPr>
            <p:spPr bwMode="auto">
              <a:xfrm>
                <a:off x="4140" y="1828"/>
                <a:ext cx="224" cy="32"/>
              </a:xfrm>
              <a:prstGeom prst="parallelogram">
                <a:avLst>
                  <a:gd name="adj" fmla="val 17496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4649" name="Oval 25"/>
            <p:cNvSpPr>
              <a:spLocks noChangeArrowheads="1"/>
            </p:cNvSpPr>
            <p:nvPr/>
          </p:nvSpPr>
          <p:spPr bwMode="auto">
            <a:xfrm>
              <a:off x="4384" y="1752"/>
              <a:ext cx="56" cy="32"/>
            </a:xfrm>
            <a:prstGeom prst="ellipse">
              <a:avLst/>
            </a:prstGeom>
            <a:solidFill>
              <a:srgbClr val="DC008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6632575" y="1528762"/>
            <a:ext cx="1978025" cy="528638"/>
            <a:chOff x="3292" y="768"/>
            <a:chExt cx="1246" cy="333"/>
          </a:xfrm>
        </p:grpSpPr>
        <p:sp>
          <p:nvSpPr>
            <p:cNvPr id="2714651" name="Freeform 27"/>
            <p:cNvSpPr>
              <a:spLocks/>
            </p:cNvSpPr>
            <p:nvPr/>
          </p:nvSpPr>
          <p:spPr bwMode="auto">
            <a:xfrm>
              <a:off x="329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2" name="Rectangle 28"/>
            <p:cNvSpPr>
              <a:spLocks noChangeArrowheads="1"/>
            </p:cNvSpPr>
            <p:nvPr/>
          </p:nvSpPr>
          <p:spPr bwMode="auto">
            <a:xfrm>
              <a:off x="332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-65" charset="0"/>
                </a:rPr>
                <a:t>A</a:t>
              </a:r>
            </a:p>
          </p:txBody>
        </p:sp>
        <p:sp>
          <p:nvSpPr>
            <p:cNvPr id="2714653" name="Freeform 29"/>
            <p:cNvSpPr>
              <a:spLocks/>
            </p:cNvSpPr>
            <p:nvPr/>
          </p:nvSpPr>
          <p:spPr bwMode="auto">
            <a:xfrm>
              <a:off x="361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4" name="Rectangle 30"/>
            <p:cNvSpPr>
              <a:spLocks noChangeArrowheads="1"/>
            </p:cNvSpPr>
            <p:nvPr/>
          </p:nvSpPr>
          <p:spPr bwMode="auto">
            <a:xfrm>
              <a:off x="364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B</a:t>
              </a:r>
            </a:p>
          </p:txBody>
        </p:sp>
        <p:sp>
          <p:nvSpPr>
            <p:cNvPr id="2714655" name="Freeform 31"/>
            <p:cNvSpPr>
              <a:spLocks/>
            </p:cNvSpPr>
            <p:nvPr/>
          </p:nvSpPr>
          <p:spPr bwMode="auto">
            <a:xfrm>
              <a:off x="3932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6" name="Rectangle 32"/>
            <p:cNvSpPr>
              <a:spLocks noChangeArrowheads="1"/>
            </p:cNvSpPr>
            <p:nvPr/>
          </p:nvSpPr>
          <p:spPr bwMode="auto">
            <a:xfrm>
              <a:off x="3964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" pitchFamily="-65" charset="0"/>
                </a:rPr>
                <a:t>C</a:t>
              </a:r>
            </a:p>
          </p:txBody>
        </p:sp>
        <p:sp>
          <p:nvSpPr>
            <p:cNvPr id="2714657" name="Freeform 33"/>
            <p:cNvSpPr>
              <a:spLocks/>
            </p:cNvSpPr>
            <p:nvPr/>
          </p:nvSpPr>
          <p:spPr bwMode="auto">
            <a:xfrm>
              <a:off x="4245" y="768"/>
              <a:ext cx="293" cy="295"/>
            </a:xfrm>
            <a:custGeom>
              <a:avLst/>
              <a:gdLst/>
              <a:ahLst/>
              <a:cxnLst>
                <a:cxn ang="0">
                  <a:pos x="93" y="14"/>
                </a:cxn>
                <a:cxn ang="0">
                  <a:pos x="156" y="16"/>
                </a:cxn>
                <a:cxn ang="0">
                  <a:pos x="224" y="0"/>
                </a:cxn>
                <a:cxn ang="0">
                  <a:pos x="305" y="0"/>
                </a:cxn>
                <a:cxn ang="0">
                  <a:pos x="215" y="84"/>
                </a:cxn>
                <a:cxn ang="0">
                  <a:pos x="239" y="89"/>
                </a:cxn>
                <a:cxn ang="0">
                  <a:pos x="263" y="99"/>
                </a:cxn>
                <a:cxn ang="0">
                  <a:pos x="285" y="111"/>
                </a:cxn>
                <a:cxn ang="0">
                  <a:pos x="302" y="126"/>
                </a:cxn>
                <a:cxn ang="0">
                  <a:pos x="316" y="144"/>
                </a:cxn>
                <a:cxn ang="0">
                  <a:pos x="325" y="165"/>
                </a:cxn>
                <a:cxn ang="0">
                  <a:pos x="328" y="187"/>
                </a:cxn>
                <a:cxn ang="0">
                  <a:pos x="324" y="210"/>
                </a:cxn>
                <a:cxn ang="0">
                  <a:pos x="317" y="228"/>
                </a:cxn>
                <a:cxn ang="0">
                  <a:pos x="303" y="247"/>
                </a:cxn>
                <a:cxn ang="0">
                  <a:pos x="280" y="267"/>
                </a:cxn>
                <a:cxn ang="0">
                  <a:pos x="257" y="279"/>
                </a:cxn>
                <a:cxn ang="0">
                  <a:pos x="236" y="287"/>
                </a:cxn>
                <a:cxn ang="0">
                  <a:pos x="215" y="292"/>
                </a:cxn>
                <a:cxn ang="0">
                  <a:pos x="189" y="294"/>
                </a:cxn>
                <a:cxn ang="0">
                  <a:pos x="122" y="293"/>
                </a:cxn>
                <a:cxn ang="0">
                  <a:pos x="90" y="287"/>
                </a:cxn>
                <a:cxn ang="0">
                  <a:pos x="56" y="272"/>
                </a:cxn>
                <a:cxn ang="0">
                  <a:pos x="30" y="253"/>
                </a:cxn>
                <a:cxn ang="0">
                  <a:pos x="13" y="232"/>
                </a:cxn>
                <a:cxn ang="0">
                  <a:pos x="4" y="210"/>
                </a:cxn>
                <a:cxn ang="0">
                  <a:pos x="0" y="191"/>
                </a:cxn>
                <a:cxn ang="0">
                  <a:pos x="3" y="169"/>
                </a:cxn>
                <a:cxn ang="0">
                  <a:pos x="14" y="141"/>
                </a:cxn>
                <a:cxn ang="0">
                  <a:pos x="35" y="118"/>
                </a:cxn>
                <a:cxn ang="0">
                  <a:pos x="63" y="99"/>
                </a:cxn>
                <a:cxn ang="0">
                  <a:pos x="102" y="86"/>
                </a:cxn>
                <a:cxn ang="0">
                  <a:pos x="40" y="4"/>
                </a:cxn>
              </a:cxnLst>
              <a:rect l="0" t="0" r="r" b="b"/>
              <a:pathLst>
                <a:path w="329" h="295">
                  <a:moveTo>
                    <a:pt x="40" y="4"/>
                  </a:moveTo>
                  <a:lnTo>
                    <a:pt x="93" y="14"/>
                  </a:lnTo>
                  <a:lnTo>
                    <a:pt x="92" y="0"/>
                  </a:lnTo>
                  <a:lnTo>
                    <a:pt x="156" y="16"/>
                  </a:lnTo>
                  <a:lnTo>
                    <a:pt x="156" y="0"/>
                  </a:lnTo>
                  <a:lnTo>
                    <a:pt x="224" y="0"/>
                  </a:lnTo>
                  <a:lnTo>
                    <a:pt x="223" y="15"/>
                  </a:lnTo>
                  <a:lnTo>
                    <a:pt x="305" y="0"/>
                  </a:lnTo>
                  <a:lnTo>
                    <a:pt x="205" y="83"/>
                  </a:lnTo>
                  <a:lnTo>
                    <a:pt x="215" y="84"/>
                  </a:lnTo>
                  <a:lnTo>
                    <a:pt x="226" y="86"/>
                  </a:lnTo>
                  <a:lnTo>
                    <a:pt x="239" y="89"/>
                  </a:lnTo>
                  <a:lnTo>
                    <a:pt x="250" y="93"/>
                  </a:lnTo>
                  <a:lnTo>
                    <a:pt x="263" y="99"/>
                  </a:lnTo>
                  <a:lnTo>
                    <a:pt x="274" y="104"/>
                  </a:lnTo>
                  <a:lnTo>
                    <a:pt x="285" y="111"/>
                  </a:lnTo>
                  <a:lnTo>
                    <a:pt x="294" y="119"/>
                  </a:lnTo>
                  <a:lnTo>
                    <a:pt x="302" y="126"/>
                  </a:lnTo>
                  <a:lnTo>
                    <a:pt x="309" y="135"/>
                  </a:lnTo>
                  <a:lnTo>
                    <a:pt x="316" y="144"/>
                  </a:lnTo>
                  <a:lnTo>
                    <a:pt x="321" y="155"/>
                  </a:lnTo>
                  <a:lnTo>
                    <a:pt x="325" y="165"/>
                  </a:lnTo>
                  <a:lnTo>
                    <a:pt x="327" y="174"/>
                  </a:lnTo>
                  <a:lnTo>
                    <a:pt x="328" y="187"/>
                  </a:lnTo>
                  <a:lnTo>
                    <a:pt x="327" y="200"/>
                  </a:lnTo>
                  <a:lnTo>
                    <a:pt x="324" y="210"/>
                  </a:lnTo>
                  <a:lnTo>
                    <a:pt x="321" y="220"/>
                  </a:lnTo>
                  <a:lnTo>
                    <a:pt x="317" y="228"/>
                  </a:lnTo>
                  <a:lnTo>
                    <a:pt x="311" y="237"/>
                  </a:lnTo>
                  <a:lnTo>
                    <a:pt x="303" y="247"/>
                  </a:lnTo>
                  <a:lnTo>
                    <a:pt x="292" y="258"/>
                  </a:lnTo>
                  <a:lnTo>
                    <a:pt x="280" y="267"/>
                  </a:lnTo>
                  <a:lnTo>
                    <a:pt x="268" y="274"/>
                  </a:lnTo>
                  <a:lnTo>
                    <a:pt x="257" y="279"/>
                  </a:lnTo>
                  <a:lnTo>
                    <a:pt x="246" y="284"/>
                  </a:lnTo>
                  <a:lnTo>
                    <a:pt x="236" y="287"/>
                  </a:lnTo>
                  <a:lnTo>
                    <a:pt x="224" y="290"/>
                  </a:lnTo>
                  <a:lnTo>
                    <a:pt x="215" y="292"/>
                  </a:lnTo>
                  <a:lnTo>
                    <a:pt x="201" y="293"/>
                  </a:lnTo>
                  <a:lnTo>
                    <a:pt x="189" y="294"/>
                  </a:lnTo>
                  <a:lnTo>
                    <a:pt x="133" y="294"/>
                  </a:lnTo>
                  <a:lnTo>
                    <a:pt x="122" y="293"/>
                  </a:lnTo>
                  <a:lnTo>
                    <a:pt x="108" y="291"/>
                  </a:lnTo>
                  <a:lnTo>
                    <a:pt x="90" y="287"/>
                  </a:lnTo>
                  <a:lnTo>
                    <a:pt x="73" y="280"/>
                  </a:lnTo>
                  <a:lnTo>
                    <a:pt x="56" y="272"/>
                  </a:lnTo>
                  <a:lnTo>
                    <a:pt x="41" y="262"/>
                  </a:lnTo>
                  <a:lnTo>
                    <a:pt x="30" y="253"/>
                  </a:lnTo>
                  <a:lnTo>
                    <a:pt x="21" y="244"/>
                  </a:lnTo>
                  <a:lnTo>
                    <a:pt x="13" y="232"/>
                  </a:lnTo>
                  <a:lnTo>
                    <a:pt x="7" y="219"/>
                  </a:lnTo>
                  <a:lnTo>
                    <a:pt x="4" y="210"/>
                  </a:lnTo>
                  <a:lnTo>
                    <a:pt x="1" y="201"/>
                  </a:lnTo>
                  <a:lnTo>
                    <a:pt x="0" y="191"/>
                  </a:lnTo>
                  <a:lnTo>
                    <a:pt x="1" y="183"/>
                  </a:lnTo>
                  <a:lnTo>
                    <a:pt x="3" y="169"/>
                  </a:lnTo>
                  <a:lnTo>
                    <a:pt x="7" y="156"/>
                  </a:lnTo>
                  <a:lnTo>
                    <a:pt x="14" y="141"/>
                  </a:lnTo>
                  <a:lnTo>
                    <a:pt x="24" y="129"/>
                  </a:lnTo>
                  <a:lnTo>
                    <a:pt x="35" y="118"/>
                  </a:lnTo>
                  <a:lnTo>
                    <a:pt x="49" y="107"/>
                  </a:lnTo>
                  <a:lnTo>
                    <a:pt x="63" y="99"/>
                  </a:lnTo>
                  <a:lnTo>
                    <a:pt x="82" y="91"/>
                  </a:lnTo>
                  <a:lnTo>
                    <a:pt x="102" y="86"/>
                  </a:lnTo>
                  <a:lnTo>
                    <a:pt x="115" y="83"/>
                  </a:lnTo>
                  <a:lnTo>
                    <a:pt x="40" y="4"/>
                  </a:lnTo>
                </a:path>
              </a:pathLst>
            </a:custGeom>
            <a:solidFill>
              <a:srgbClr val="0070C0"/>
            </a:solidFill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4658" name="Rectangle 34"/>
            <p:cNvSpPr>
              <a:spLocks noChangeArrowheads="1"/>
            </p:cNvSpPr>
            <p:nvPr/>
          </p:nvSpPr>
          <p:spPr bwMode="auto">
            <a:xfrm>
              <a:off x="4277" y="815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bg1"/>
                  </a:solidFill>
                  <a:latin typeface="Arial" pitchFamily="-65" charset="0"/>
                </a:rPr>
                <a:t>D</a:t>
              </a:r>
            </a:p>
          </p:txBody>
        </p:sp>
      </p:grpSp>
      <p:sp>
        <p:nvSpPr>
          <p:cNvPr id="2714659" name="Freeform 35"/>
          <p:cNvSpPr>
            <a:spLocks/>
          </p:cNvSpPr>
          <p:nvPr/>
        </p:nvSpPr>
        <p:spPr bwMode="auto">
          <a:xfrm>
            <a:off x="7158038" y="5640387"/>
            <a:ext cx="465137" cy="760413"/>
          </a:xfrm>
          <a:custGeom>
            <a:avLst/>
            <a:gdLst/>
            <a:ahLst/>
            <a:cxnLst>
              <a:cxn ang="0">
                <a:pos x="328" y="433"/>
              </a:cxn>
              <a:cxn ang="0">
                <a:pos x="303" y="433"/>
              </a:cxn>
              <a:cxn ang="0">
                <a:pos x="260" y="377"/>
              </a:cxn>
              <a:cxn ang="0">
                <a:pos x="200" y="278"/>
              </a:cxn>
              <a:cxn ang="0">
                <a:pos x="184" y="233"/>
              </a:cxn>
              <a:cxn ang="0">
                <a:pos x="188" y="202"/>
              </a:cxn>
              <a:cxn ang="0">
                <a:pos x="202" y="196"/>
              </a:cxn>
              <a:cxn ang="0">
                <a:pos x="225" y="212"/>
              </a:cxn>
              <a:cxn ang="0">
                <a:pos x="256" y="231"/>
              </a:cxn>
              <a:cxn ang="0">
                <a:pos x="270" y="231"/>
              </a:cxn>
              <a:cxn ang="0">
                <a:pos x="272" y="220"/>
              </a:cxn>
              <a:cxn ang="0">
                <a:pos x="258" y="202"/>
              </a:cxn>
              <a:cxn ang="0">
                <a:pos x="223" y="177"/>
              </a:cxn>
              <a:cxn ang="0">
                <a:pos x="208" y="142"/>
              </a:cxn>
              <a:cxn ang="0">
                <a:pos x="202" y="113"/>
              </a:cxn>
              <a:cxn ang="0">
                <a:pos x="186" y="93"/>
              </a:cxn>
              <a:cxn ang="0">
                <a:pos x="179" y="78"/>
              </a:cxn>
              <a:cxn ang="0">
                <a:pos x="188" y="60"/>
              </a:cxn>
              <a:cxn ang="0">
                <a:pos x="196" y="39"/>
              </a:cxn>
              <a:cxn ang="0">
                <a:pos x="190" y="14"/>
              </a:cxn>
              <a:cxn ang="0">
                <a:pos x="173" y="2"/>
              </a:cxn>
              <a:cxn ang="0">
                <a:pos x="149" y="4"/>
              </a:cxn>
              <a:cxn ang="0">
                <a:pos x="138" y="21"/>
              </a:cxn>
              <a:cxn ang="0">
                <a:pos x="138" y="37"/>
              </a:cxn>
              <a:cxn ang="0">
                <a:pos x="144" y="58"/>
              </a:cxn>
              <a:cxn ang="0">
                <a:pos x="144" y="76"/>
              </a:cxn>
              <a:cxn ang="0">
                <a:pos x="128" y="93"/>
              </a:cxn>
              <a:cxn ang="0">
                <a:pos x="107" y="105"/>
              </a:cxn>
              <a:cxn ang="0">
                <a:pos x="91" y="124"/>
              </a:cxn>
              <a:cxn ang="0">
                <a:pos x="76" y="163"/>
              </a:cxn>
              <a:cxn ang="0">
                <a:pos x="68" y="200"/>
              </a:cxn>
              <a:cxn ang="0">
                <a:pos x="66" y="239"/>
              </a:cxn>
              <a:cxn ang="0">
                <a:pos x="68" y="260"/>
              </a:cxn>
              <a:cxn ang="0">
                <a:pos x="80" y="266"/>
              </a:cxn>
              <a:cxn ang="0">
                <a:pos x="87" y="260"/>
              </a:cxn>
              <a:cxn ang="0">
                <a:pos x="87" y="218"/>
              </a:cxn>
              <a:cxn ang="0">
                <a:pos x="91" y="192"/>
              </a:cxn>
              <a:cxn ang="0">
                <a:pos x="105" y="179"/>
              </a:cxn>
              <a:cxn ang="0">
                <a:pos x="116" y="187"/>
              </a:cxn>
              <a:cxn ang="0">
                <a:pos x="111" y="231"/>
              </a:cxn>
              <a:cxn ang="0">
                <a:pos x="101" y="274"/>
              </a:cxn>
              <a:cxn ang="0">
                <a:pos x="87" y="323"/>
              </a:cxn>
              <a:cxn ang="0">
                <a:pos x="54" y="371"/>
              </a:cxn>
              <a:cxn ang="0">
                <a:pos x="12" y="420"/>
              </a:cxn>
              <a:cxn ang="0">
                <a:pos x="0" y="447"/>
              </a:cxn>
              <a:cxn ang="0">
                <a:pos x="31" y="478"/>
              </a:cxn>
              <a:cxn ang="0">
                <a:pos x="54" y="474"/>
              </a:cxn>
              <a:cxn ang="0">
                <a:pos x="37" y="453"/>
              </a:cxn>
              <a:cxn ang="0">
                <a:pos x="50" y="426"/>
              </a:cxn>
              <a:cxn ang="0">
                <a:pos x="101" y="367"/>
              </a:cxn>
              <a:cxn ang="0">
                <a:pos x="138" y="323"/>
              </a:cxn>
              <a:cxn ang="0">
                <a:pos x="157" y="313"/>
              </a:cxn>
              <a:cxn ang="0">
                <a:pos x="179" y="328"/>
              </a:cxn>
              <a:cxn ang="0">
                <a:pos x="233" y="400"/>
              </a:cxn>
              <a:cxn ang="0">
                <a:pos x="276" y="462"/>
              </a:cxn>
              <a:cxn ang="0">
                <a:pos x="293" y="466"/>
              </a:cxn>
              <a:cxn ang="0">
                <a:pos x="316" y="449"/>
              </a:cxn>
            </a:cxnLst>
            <a:rect l="0" t="0" r="r" b="b"/>
            <a:pathLst>
              <a:path w="329" h="479">
                <a:moveTo>
                  <a:pt x="326" y="441"/>
                </a:moveTo>
                <a:lnTo>
                  <a:pt x="328" y="433"/>
                </a:lnTo>
                <a:lnTo>
                  <a:pt x="316" y="435"/>
                </a:lnTo>
                <a:lnTo>
                  <a:pt x="303" y="433"/>
                </a:lnTo>
                <a:lnTo>
                  <a:pt x="287" y="420"/>
                </a:lnTo>
                <a:lnTo>
                  <a:pt x="260" y="377"/>
                </a:lnTo>
                <a:lnTo>
                  <a:pt x="221" y="313"/>
                </a:lnTo>
                <a:lnTo>
                  <a:pt x="200" y="278"/>
                </a:lnTo>
                <a:lnTo>
                  <a:pt x="186" y="249"/>
                </a:lnTo>
                <a:lnTo>
                  <a:pt x="184" y="233"/>
                </a:lnTo>
                <a:lnTo>
                  <a:pt x="184" y="214"/>
                </a:lnTo>
                <a:lnTo>
                  <a:pt x="188" y="202"/>
                </a:lnTo>
                <a:lnTo>
                  <a:pt x="196" y="196"/>
                </a:lnTo>
                <a:lnTo>
                  <a:pt x="202" y="196"/>
                </a:lnTo>
                <a:lnTo>
                  <a:pt x="210" y="200"/>
                </a:lnTo>
                <a:lnTo>
                  <a:pt x="225" y="212"/>
                </a:lnTo>
                <a:lnTo>
                  <a:pt x="243" y="225"/>
                </a:lnTo>
                <a:lnTo>
                  <a:pt x="256" y="231"/>
                </a:lnTo>
                <a:lnTo>
                  <a:pt x="264" y="233"/>
                </a:lnTo>
                <a:lnTo>
                  <a:pt x="270" y="231"/>
                </a:lnTo>
                <a:lnTo>
                  <a:pt x="274" y="225"/>
                </a:lnTo>
                <a:lnTo>
                  <a:pt x="272" y="220"/>
                </a:lnTo>
                <a:lnTo>
                  <a:pt x="270" y="214"/>
                </a:lnTo>
                <a:lnTo>
                  <a:pt x="258" y="202"/>
                </a:lnTo>
                <a:lnTo>
                  <a:pt x="235" y="187"/>
                </a:lnTo>
                <a:lnTo>
                  <a:pt x="223" y="177"/>
                </a:lnTo>
                <a:lnTo>
                  <a:pt x="215" y="163"/>
                </a:lnTo>
                <a:lnTo>
                  <a:pt x="208" y="142"/>
                </a:lnTo>
                <a:lnTo>
                  <a:pt x="206" y="122"/>
                </a:lnTo>
                <a:lnTo>
                  <a:pt x="202" y="113"/>
                </a:lnTo>
                <a:lnTo>
                  <a:pt x="196" y="103"/>
                </a:lnTo>
                <a:lnTo>
                  <a:pt x="186" y="93"/>
                </a:lnTo>
                <a:lnTo>
                  <a:pt x="179" y="87"/>
                </a:lnTo>
                <a:lnTo>
                  <a:pt x="179" y="78"/>
                </a:lnTo>
                <a:lnTo>
                  <a:pt x="184" y="66"/>
                </a:lnTo>
                <a:lnTo>
                  <a:pt x="188" y="60"/>
                </a:lnTo>
                <a:lnTo>
                  <a:pt x="192" y="52"/>
                </a:lnTo>
                <a:lnTo>
                  <a:pt x="196" y="39"/>
                </a:lnTo>
                <a:lnTo>
                  <a:pt x="192" y="25"/>
                </a:lnTo>
                <a:lnTo>
                  <a:pt x="190" y="14"/>
                </a:lnTo>
                <a:lnTo>
                  <a:pt x="184" y="6"/>
                </a:lnTo>
                <a:lnTo>
                  <a:pt x="173" y="2"/>
                </a:lnTo>
                <a:lnTo>
                  <a:pt x="159" y="0"/>
                </a:lnTo>
                <a:lnTo>
                  <a:pt x="149" y="4"/>
                </a:lnTo>
                <a:lnTo>
                  <a:pt x="142" y="10"/>
                </a:lnTo>
                <a:lnTo>
                  <a:pt x="138" y="21"/>
                </a:lnTo>
                <a:lnTo>
                  <a:pt x="136" y="29"/>
                </a:lnTo>
                <a:lnTo>
                  <a:pt x="138" y="37"/>
                </a:lnTo>
                <a:lnTo>
                  <a:pt x="142" y="49"/>
                </a:lnTo>
                <a:lnTo>
                  <a:pt x="144" y="58"/>
                </a:lnTo>
                <a:lnTo>
                  <a:pt x="146" y="66"/>
                </a:lnTo>
                <a:lnTo>
                  <a:pt x="144" y="76"/>
                </a:lnTo>
                <a:lnTo>
                  <a:pt x="138" y="84"/>
                </a:lnTo>
                <a:lnTo>
                  <a:pt x="128" y="93"/>
                </a:lnTo>
                <a:lnTo>
                  <a:pt x="116" y="99"/>
                </a:lnTo>
                <a:lnTo>
                  <a:pt x="107" y="105"/>
                </a:lnTo>
                <a:lnTo>
                  <a:pt x="99" y="113"/>
                </a:lnTo>
                <a:lnTo>
                  <a:pt x="91" y="124"/>
                </a:lnTo>
                <a:lnTo>
                  <a:pt x="83" y="142"/>
                </a:lnTo>
                <a:lnTo>
                  <a:pt x="76" y="163"/>
                </a:lnTo>
                <a:lnTo>
                  <a:pt x="70" y="179"/>
                </a:lnTo>
                <a:lnTo>
                  <a:pt x="68" y="200"/>
                </a:lnTo>
                <a:lnTo>
                  <a:pt x="66" y="225"/>
                </a:lnTo>
                <a:lnTo>
                  <a:pt x="66" y="239"/>
                </a:lnTo>
                <a:lnTo>
                  <a:pt x="66" y="251"/>
                </a:lnTo>
                <a:lnTo>
                  <a:pt x="68" y="260"/>
                </a:lnTo>
                <a:lnTo>
                  <a:pt x="72" y="264"/>
                </a:lnTo>
                <a:lnTo>
                  <a:pt x="80" y="266"/>
                </a:lnTo>
                <a:lnTo>
                  <a:pt x="85" y="264"/>
                </a:lnTo>
                <a:lnTo>
                  <a:pt x="87" y="260"/>
                </a:lnTo>
                <a:lnTo>
                  <a:pt x="87" y="243"/>
                </a:lnTo>
                <a:lnTo>
                  <a:pt x="87" y="218"/>
                </a:lnTo>
                <a:lnTo>
                  <a:pt x="89" y="202"/>
                </a:lnTo>
                <a:lnTo>
                  <a:pt x="91" y="192"/>
                </a:lnTo>
                <a:lnTo>
                  <a:pt x="97" y="181"/>
                </a:lnTo>
                <a:lnTo>
                  <a:pt x="105" y="179"/>
                </a:lnTo>
                <a:lnTo>
                  <a:pt x="113" y="181"/>
                </a:lnTo>
                <a:lnTo>
                  <a:pt x="116" y="187"/>
                </a:lnTo>
                <a:lnTo>
                  <a:pt x="113" y="206"/>
                </a:lnTo>
                <a:lnTo>
                  <a:pt x="111" y="231"/>
                </a:lnTo>
                <a:lnTo>
                  <a:pt x="107" y="253"/>
                </a:lnTo>
                <a:lnTo>
                  <a:pt x="101" y="274"/>
                </a:lnTo>
                <a:lnTo>
                  <a:pt x="95" y="301"/>
                </a:lnTo>
                <a:lnTo>
                  <a:pt x="87" y="323"/>
                </a:lnTo>
                <a:lnTo>
                  <a:pt x="68" y="352"/>
                </a:lnTo>
                <a:lnTo>
                  <a:pt x="54" y="371"/>
                </a:lnTo>
                <a:lnTo>
                  <a:pt x="29" y="400"/>
                </a:lnTo>
                <a:lnTo>
                  <a:pt x="12" y="420"/>
                </a:lnTo>
                <a:lnTo>
                  <a:pt x="0" y="439"/>
                </a:lnTo>
                <a:lnTo>
                  <a:pt x="0" y="447"/>
                </a:lnTo>
                <a:lnTo>
                  <a:pt x="12" y="462"/>
                </a:lnTo>
                <a:lnTo>
                  <a:pt x="31" y="478"/>
                </a:lnTo>
                <a:lnTo>
                  <a:pt x="50" y="478"/>
                </a:lnTo>
                <a:lnTo>
                  <a:pt x="54" y="474"/>
                </a:lnTo>
                <a:lnTo>
                  <a:pt x="45" y="464"/>
                </a:lnTo>
                <a:lnTo>
                  <a:pt x="37" y="453"/>
                </a:lnTo>
                <a:lnTo>
                  <a:pt x="37" y="445"/>
                </a:lnTo>
                <a:lnTo>
                  <a:pt x="50" y="426"/>
                </a:lnTo>
                <a:lnTo>
                  <a:pt x="70" y="406"/>
                </a:lnTo>
                <a:lnTo>
                  <a:pt x="101" y="367"/>
                </a:lnTo>
                <a:lnTo>
                  <a:pt x="128" y="334"/>
                </a:lnTo>
                <a:lnTo>
                  <a:pt x="138" y="323"/>
                </a:lnTo>
                <a:lnTo>
                  <a:pt x="144" y="315"/>
                </a:lnTo>
                <a:lnTo>
                  <a:pt x="157" y="313"/>
                </a:lnTo>
                <a:lnTo>
                  <a:pt x="167" y="319"/>
                </a:lnTo>
                <a:lnTo>
                  <a:pt x="179" y="328"/>
                </a:lnTo>
                <a:lnTo>
                  <a:pt x="204" y="361"/>
                </a:lnTo>
                <a:lnTo>
                  <a:pt x="233" y="400"/>
                </a:lnTo>
                <a:lnTo>
                  <a:pt x="260" y="439"/>
                </a:lnTo>
                <a:lnTo>
                  <a:pt x="276" y="462"/>
                </a:lnTo>
                <a:lnTo>
                  <a:pt x="283" y="466"/>
                </a:lnTo>
                <a:lnTo>
                  <a:pt x="293" y="466"/>
                </a:lnTo>
                <a:lnTo>
                  <a:pt x="303" y="457"/>
                </a:lnTo>
                <a:lnTo>
                  <a:pt x="316" y="449"/>
                </a:lnTo>
                <a:lnTo>
                  <a:pt x="326" y="441"/>
                </a:lnTo>
              </a:path>
            </a:pathLst>
          </a:custGeom>
          <a:solidFill>
            <a:srgbClr val="CECECE"/>
          </a:solidFill>
          <a:ln w="12700" cap="rnd" cmpd="sng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Date Placeholder 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46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Quick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Review</a:t>
            </a:r>
          </a:p>
          <a:p>
            <a:r>
              <a:rPr lang="en-US" dirty="0" smtClean="0"/>
              <a:t>Control Implementation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Clocking Methodology</a:t>
            </a:r>
          </a:p>
          <a:p>
            <a:r>
              <a:rPr lang="en-US" dirty="0" smtClean="0"/>
              <a:t>Pipelined Execution</a:t>
            </a:r>
          </a:p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ontent Placeholder 155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Sequential laundry takes 8 hours for 4 loads</a:t>
            </a:r>
            <a:endParaRPr lang="en-US" dirty="0"/>
          </a:p>
        </p:txBody>
      </p:sp>
      <p:sp>
        <p:nvSpPr>
          <p:cNvPr id="271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Sequential Laundry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3088" y="2054225"/>
            <a:ext cx="935037" cy="3740150"/>
            <a:chOff x="361" y="1170"/>
            <a:chExt cx="589" cy="2356"/>
          </a:xfrm>
        </p:grpSpPr>
        <p:sp>
          <p:nvSpPr>
            <p:cNvPr id="2716677" name="Rectangle 5"/>
            <p:cNvSpPr>
              <a:spLocks noChangeArrowheads="1"/>
            </p:cNvSpPr>
            <p:nvPr/>
          </p:nvSpPr>
          <p:spPr bwMode="auto">
            <a:xfrm>
              <a:off x="361" y="1170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6678" name="Freeform 6"/>
            <p:cNvSpPr>
              <a:spLocks/>
            </p:cNvSpPr>
            <p:nvPr/>
          </p:nvSpPr>
          <p:spPr bwMode="auto">
            <a:xfrm>
              <a:off x="711" y="1867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79" name="Rectangle 7"/>
            <p:cNvSpPr>
              <a:spLocks noChangeArrowheads="1"/>
            </p:cNvSpPr>
            <p:nvPr/>
          </p:nvSpPr>
          <p:spPr bwMode="auto">
            <a:xfrm>
              <a:off x="697" y="182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6680" name="Freeform 8"/>
            <p:cNvSpPr>
              <a:spLocks/>
            </p:cNvSpPr>
            <p:nvPr/>
          </p:nvSpPr>
          <p:spPr bwMode="auto">
            <a:xfrm>
              <a:off x="711" y="2217"/>
              <a:ext cx="219" cy="222"/>
            </a:xfrm>
            <a:custGeom>
              <a:avLst/>
              <a:gdLst/>
              <a:ahLst/>
              <a:cxnLst>
                <a:cxn ang="0">
                  <a:pos x="69" y="11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5"/>
                </a:cxn>
                <a:cxn ang="0">
                  <a:pos x="236" y="108"/>
                </a:cxn>
                <a:cxn ang="0">
                  <a:pos x="243" y="124"/>
                </a:cxn>
                <a:cxn ang="0">
                  <a:pos x="245" y="141"/>
                </a:cxn>
                <a:cxn ang="0">
                  <a:pos x="242" y="158"/>
                </a:cxn>
                <a:cxn ang="0">
                  <a:pos x="237" y="171"/>
                </a:cxn>
                <a:cxn ang="0">
                  <a:pos x="226" y="186"/>
                </a:cxn>
                <a:cxn ang="0">
                  <a:pos x="209" y="201"/>
                </a:cxn>
                <a:cxn ang="0">
                  <a:pos x="192" y="210"/>
                </a:cxn>
                <a:cxn ang="0">
                  <a:pos x="176" y="216"/>
                </a:cxn>
                <a:cxn ang="0">
                  <a:pos x="161" y="219"/>
                </a:cxn>
                <a:cxn ang="0">
                  <a:pos x="141" y="221"/>
                </a:cxn>
                <a:cxn ang="0">
                  <a:pos x="91" y="220"/>
                </a:cxn>
                <a:cxn ang="0">
                  <a:pos x="67" y="216"/>
                </a:cxn>
                <a:cxn ang="0">
                  <a:pos x="42" y="204"/>
                </a:cxn>
                <a:cxn ang="0">
                  <a:pos x="22" y="190"/>
                </a:cxn>
                <a:cxn ang="0">
                  <a:pos x="10" y="174"/>
                </a:cxn>
                <a:cxn ang="0">
                  <a:pos x="3" y="158"/>
                </a:cxn>
                <a:cxn ang="0">
                  <a:pos x="0" y="144"/>
                </a:cxn>
                <a:cxn ang="0">
                  <a:pos x="2" y="127"/>
                </a:cxn>
                <a:cxn ang="0">
                  <a:pos x="10" y="106"/>
                </a:cxn>
                <a:cxn ang="0">
                  <a:pos x="26" y="89"/>
                </a:cxn>
                <a:cxn ang="0">
                  <a:pos x="47" y="74"/>
                </a:cxn>
                <a:cxn ang="0">
                  <a:pos x="76" y="65"/>
                </a:cxn>
                <a:cxn ang="0">
                  <a:pos x="30" y="3"/>
                </a:cxn>
              </a:cxnLst>
              <a:rect l="0" t="0" r="r" b="b"/>
              <a:pathLst>
                <a:path w="246" h="222">
                  <a:moveTo>
                    <a:pt x="30" y="3"/>
                  </a:moveTo>
                  <a:lnTo>
                    <a:pt x="69" y="11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5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5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7"/>
                  </a:lnTo>
                  <a:lnTo>
                    <a:pt x="243" y="124"/>
                  </a:lnTo>
                  <a:lnTo>
                    <a:pt x="244" y="131"/>
                  </a:lnTo>
                  <a:lnTo>
                    <a:pt x="245" y="141"/>
                  </a:lnTo>
                  <a:lnTo>
                    <a:pt x="244" y="150"/>
                  </a:lnTo>
                  <a:lnTo>
                    <a:pt x="242" y="158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8"/>
                  </a:lnTo>
                  <a:lnTo>
                    <a:pt x="226" y="186"/>
                  </a:lnTo>
                  <a:lnTo>
                    <a:pt x="218" y="194"/>
                  </a:lnTo>
                  <a:lnTo>
                    <a:pt x="209" y="201"/>
                  </a:lnTo>
                  <a:lnTo>
                    <a:pt x="200" y="206"/>
                  </a:lnTo>
                  <a:lnTo>
                    <a:pt x="192" y="210"/>
                  </a:lnTo>
                  <a:lnTo>
                    <a:pt x="184" y="213"/>
                  </a:lnTo>
                  <a:lnTo>
                    <a:pt x="176" y="216"/>
                  </a:lnTo>
                  <a:lnTo>
                    <a:pt x="167" y="218"/>
                  </a:lnTo>
                  <a:lnTo>
                    <a:pt x="161" y="219"/>
                  </a:lnTo>
                  <a:lnTo>
                    <a:pt x="150" y="220"/>
                  </a:lnTo>
                  <a:lnTo>
                    <a:pt x="141" y="221"/>
                  </a:lnTo>
                  <a:lnTo>
                    <a:pt x="99" y="221"/>
                  </a:lnTo>
                  <a:lnTo>
                    <a:pt x="91" y="220"/>
                  </a:lnTo>
                  <a:lnTo>
                    <a:pt x="81" y="219"/>
                  </a:lnTo>
                  <a:lnTo>
                    <a:pt x="67" y="216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7"/>
                  </a:lnTo>
                  <a:lnTo>
                    <a:pt x="22" y="190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5"/>
                  </a:lnTo>
                  <a:lnTo>
                    <a:pt x="3" y="158"/>
                  </a:lnTo>
                  <a:lnTo>
                    <a:pt x="1" y="151"/>
                  </a:lnTo>
                  <a:lnTo>
                    <a:pt x="0" y="144"/>
                  </a:lnTo>
                  <a:lnTo>
                    <a:pt x="1" y="138"/>
                  </a:lnTo>
                  <a:lnTo>
                    <a:pt x="2" y="127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9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5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1" name="Rectangle 9"/>
            <p:cNvSpPr>
              <a:spLocks noChangeArrowheads="1"/>
            </p:cNvSpPr>
            <p:nvPr/>
          </p:nvSpPr>
          <p:spPr bwMode="auto">
            <a:xfrm>
              <a:off x="697" y="2176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6682" name="Freeform 10"/>
            <p:cNvSpPr>
              <a:spLocks/>
            </p:cNvSpPr>
            <p:nvPr/>
          </p:nvSpPr>
          <p:spPr bwMode="auto">
            <a:xfrm>
              <a:off x="711" y="2521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3" name="Rectangle 11"/>
            <p:cNvSpPr>
              <a:spLocks noChangeArrowheads="1"/>
            </p:cNvSpPr>
            <p:nvPr/>
          </p:nvSpPr>
          <p:spPr bwMode="auto">
            <a:xfrm>
              <a:off x="697" y="2479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6684" name="Freeform 12"/>
            <p:cNvSpPr>
              <a:spLocks/>
            </p:cNvSpPr>
            <p:nvPr/>
          </p:nvSpPr>
          <p:spPr bwMode="auto">
            <a:xfrm>
              <a:off x="725" y="1482"/>
              <a:ext cx="219" cy="221"/>
            </a:xfrm>
            <a:custGeom>
              <a:avLst/>
              <a:gdLst/>
              <a:ahLst/>
              <a:cxnLst>
                <a:cxn ang="0">
                  <a:pos x="69" y="10"/>
                </a:cxn>
                <a:cxn ang="0">
                  <a:pos x="117" y="12"/>
                </a:cxn>
                <a:cxn ang="0">
                  <a:pos x="167" y="0"/>
                </a:cxn>
                <a:cxn ang="0">
                  <a:pos x="228" y="0"/>
                </a:cxn>
                <a:cxn ang="0">
                  <a:pos x="161" y="63"/>
                </a:cxn>
                <a:cxn ang="0">
                  <a:pos x="179" y="67"/>
                </a:cxn>
                <a:cxn ang="0">
                  <a:pos x="196" y="74"/>
                </a:cxn>
                <a:cxn ang="0">
                  <a:pos x="213" y="83"/>
                </a:cxn>
                <a:cxn ang="0">
                  <a:pos x="226" y="94"/>
                </a:cxn>
                <a:cxn ang="0">
                  <a:pos x="236" y="108"/>
                </a:cxn>
                <a:cxn ang="0">
                  <a:pos x="243" y="123"/>
                </a:cxn>
                <a:cxn ang="0">
                  <a:pos x="245" y="140"/>
                </a:cxn>
                <a:cxn ang="0">
                  <a:pos x="242" y="157"/>
                </a:cxn>
                <a:cxn ang="0">
                  <a:pos x="237" y="171"/>
                </a:cxn>
                <a:cxn ang="0">
                  <a:pos x="226" y="185"/>
                </a:cxn>
                <a:cxn ang="0">
                  <a:pos x="209" y="200"/>
                </a:cxn>
                <a:cxn ang="0">
                  <a:pos x="192" y="209"/>
                </a:cxn>
                <a:cxn ang="0">
                  <a:pos x="176" y="215"/>
                </a:cxn>
                <a:cxn ang="0">
                  <a:pos x="161" y="219"/>
                </a:cxn>
                <a:cxn ang="0">
                  <a:pos x="141" y="220"/>
                </a:cxn>
                <a:cxn ang="0">
                  <a:pos x="91" y="219"/>
                </a:cxn>
                <a:cxn ang="0">
                  <a:pos x="67" y="215"/>
                </a:cxn>
                <a:cxn ang="0">
                  <a:pos x="42" y="204"/>
                </a:cxn>
                <a:cxn ang="0">
                  <a:pos x="22" y="189"/>
                </a:cxn>
                <a:cxn ang="0">
                  <a:pos x="10" y="174"/>
                </a:cxn>
                <a:cxn ang="0">
                  <a:pos x="3" y="157"/>
                </a:cxn>
                <a:cxn ang="0">
                  <a:pos x="0" y="143"/>
                </a:cxn>
                <a:cxn ang="0">
                  <a:pos x="2" y="126"/>
                </a:cxn>
                <a:cxn ang="0">
                  <a:pos x="10" y="106"/>
                </a:cxn>
                <a:cxn ang="0">
                  <a:pos x="26" y="88"/>
                </a:cxn>
                <a:cxn ang="0">
                  <a:pos x="47" y="74"/>
                </a:cxn>
                <a:cxn ang="0">
                  <a:pos x="76" y="64"/>
                </a:cxn>
                <a:cxn ang="0">
                  <a:pos x="30" y="3"/>
                </a:cxn>
              </a:cxnLst>
              <a:rect l="0" t="0" r="r" b="b"/>
              <a:pathLst>
                <a:path w="246" h="221">
                  <a:moveTo>
                    <a:pt x="30" y="3"/>
                  </a:moveTo>
                  <a:lnTo>
                    <a:pt x="69" y="10"/>
                  </a:lnTo>
                  <a:lnTo>
                    <a:pt x="69" y="0"/>
                  </a:lnTo>
                  <a:lnTo>
                    <a:pt x="117" y="12"/>
                  </a:lnTo>
                  <a:lnTo>
                    <a:pt x="117" y="0"/>
                  </a:lnTo>
                  <a:lnTo>
                    <a:pt x="167" y="0"/>
                  </a:lnTo>
                  <a:lnTo>
                    <a:pt x="167" y="11"/>
                  </a:lnTo>
                  <a:lnTo>
                    <a:pt x="228" y="0"/>
                  </a:lnTo>
                  <a:lnTo>
                    <a:pt x="153" y="62"/>
                  </a:lnTo>
                  <a:lnTo>
                    <a:pt x="161" y="63"/>
                  </a:lnTo>
                  <a:lnTo>
                    <a:pt x="169" y="64"/>
                  </a:lnTo>
                  <a:lnTo>
                    <a:pt x="179" y="67"/>
                  </a:lnTo>
                  <a:lnTo>
                    <a:pt x="187" y="70"/>
                  </a:lnTo>
                  <a:lnTo>
                    <a:pt x="196" y="74"/>
                  </a:lnTo>
                  <a:lnTo>
                    <a:pt x="205" y="78"/>
                  </a:lnTo>
                  <a:lnTo>
                    <a:pt x="213" y="83"/>
                  </a:lnTo>
                  <a:lnTo>
                    <a:pt x="220" y="89"/>
                  </a:lnTo>
                  <a:lnTo>
                    <a:pt x="226" y="94"/>
                  </a:lnTo>
                  <a:lnTo>
                    <a:pt x="231" y="101"/>
                  </a:lnTo>
                  <a:lnTo>
                    <a:pt x="236" y="108"/>
                  </a:lnTo>
                  <a:lnTo>
                    <a:pt x="240" y="116"/>
                  </a:lnTo>
                  <a:lnTo>
                    <a:pt x="243" y="123"/>
                  </a:lnTo>
                  <a:lnTo>
                    <a:pt x="244" y="130"/>
                  </a:lnTo>
                  <a:lnTo>
                    <a:pt x="245" y="140"/>
                  </a:lnTo>
                  <a:lnTo>
                    <a:pt x="244" y="150"/>
                  </a:lnTo>
                  <a:lnTo>
                    <a:pt x="242" y="157"/>
                  </a:lnTo>
                  <a:lnTo>
                    <a:pt x="240" y="165"/>
                  </a:lnTo>
                  <a:lnTo>
                    <a:pt x="237" y="171"/>
                  </a:lnTo>
                  <a:lnTo>
                    <a:pt x="232" y="177"/>
                  </a:lnTo>
                  <a:lnTo>
                    <a:pt x="226" y="185"/>
                  </a:lnTo>
                  <a:lnTo>
                    <a:pt x="218" y="193"/>
                  </a:lnTo>
                  <a:lnTo>
                    <a:pt x="209" y="200"/>
                  </a:lnTo>
                  <a:lnTo>
                    <a:pt x="200" y="205"/>
                  </a:lnTo>
                  <a:lnTo>
                    <a:pt x="192" y="209"/>
                  </a:lnTo>
                  <a:lnTo>
                    <a:pt x="184" y="213"/>
                  </a:lnTo>
                  <a:lnTo>
                    <a:pt x="176" y="215"/>
                  </a:lnTo>
                  <a:lnTo>
                    <a:pt x="167" y="217"/>
                  </a:lnTo>
                  <a:lnTo>
                    <a:pt x="161" y="219"/>
                  </a:lnTo>
                  <a:lnTo>
                    <a:pt x="150" y="219"/>
                  </a:lnTo>
                  <a:lnTo>
                    <a:pt x="141" y="220"/>
                  </a:lnTo>
                  <a:lnTo>
                    <a:pt x="99" y="220"/>
                  </a:lnTo>
                  <a:lnTo>
                    <a:pt x="91" y="219"/>
                  </a:lnTo>
                  <a:lnTo>
                    <a:pt x="81" y="218"/>
                  </a:lnTo>
                  <a:lnTo>
                    <a:pt x="67" y="215"/>
                  </a:lnTo>
                  <a:lnTo>
                    <a:pt x="55" y="210"/>
                  </a:lnTo>
                  <a:lnTo>
                    <a:pt x="42" y="204"/>
                  </a:lnTo>
                  <a:lnTo>
                    <a:pt x="31" y="196"/>
                  </a:lnTo>
                  <a:lnTo>
                    <a:pt x="22" y="189"/>
                  </a:lnTo>
                  <a:lnTo>
                    <a:pt x="16" y="183"/>
                  </a:lnTo>
                  <a:lnTo>
                    <a:pt x="10" y="174"/>
                  </a:lnTo>
                  <a:lnTo>
                    <a:pt x="5" y="164"/>
                  </a:lnTo>
                  <a:lnTo>
                    <a:pt x="3" y="157"/>
                  </a:lnTo>
                  <a:lnTo>
                    <a:pt x="1" y="150"/>
                  </a:lnTo>
                  <a:lnTo>
                    <a:pt x="0" y="143"/>
                  </a:lnTo>
                  <a:lnTo>
                    <a:pt x="1" y="137"/>
                  </a:lnTo>
                  <a:lnTo>
                    <a:pt x="2" y="126"/>
                  </a:lnTo>
                  <a:lnTo>
                    <a:pt x="5" y="117"/>
                  </a:lnTo>
                  <a:lnTo>
                    <a:pt x="10" y="106"/>
                  </a:lnTo>
                  <a:lnTo>
                    <a:pt x="18" y="97"/>
                  </a:lnTo>
                  <a:lnTo>
                    <a:pt x="26" y="88"/>
                  </a:lnTo>
                  <a:lnTo>
                    <a:pt x="37" y="80"/>
                  </a:lnTo>
                  <a:lnTo>
                    <a:pt x="47" y="74"/>
                  </a:lnTo>
                  <a:lnTo>
                    <a:pt x="61" y="68"/>
                  </a:lnTo>
                  <a:lnTo>
                    <a:pt x="76" y="64"/>
                  </a:lnTo>
                  <a:lnTo>
                    <a:pt x="86" y="62"/>
                  </a:lnTo>
                  <a:lnTo>
                    <a:pt x="30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685" name="Rectangle 13"/>
            <p:cNvSpPr>
              <a:spLocks noChangeArrowheads="1"/>
            </p:cNvSpPr>
            <p:nvPr/>
          </p:nvSpPr>
          <p:spPr bwMode="auto">
            <a:xfrm>
              <a:off x="697" y="1440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  <p:sp>
          <p:nvSpPr>
            <p:cNvPr id="2716686" name="Line 14"/>
            <p:cNvSpPr>
              <a:spLocks noChangeShapeType="1"/>
            </p:cNvSpPr>
            <p:nvPr/>
          </p:nvSpPr>
          <p:spPr bwMode="auto">
            <a:xfrm flipH="1">
              <a:off x="614" y="1379"/>
              <a:ext cx="17" cy="13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638300" y="2511425"/>
            <a:ext cx="1444625" cy="517525"/>
            <a:chOff x="1032" y="1458"/>
            <a:chExt cx="910" cy="326"/>
          </a:xfrm>
        </p:grpSpPr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032" y="1458"/>
              <a:ext cx="194" cy="326"/>
              <a:chOff x="1161" y="1458"/>
              <a:chExt cx="218" cy="326"/>
            </a:xfrm>
          </p:grpSpPr>
          <p:sp>
            <p:nvSpPr>
              <p:cNvPr id="2716689" name="AutoShape 17"/>
              <p:cNvSpPr>
                <a:spLocks noChangeArrowheads="1"/>
              </p:cNvSpPr>
              <p:nvPr/>
            </p:nvSpPr>
            <p:spPr bwMode="auto">
              <a:xfrm>
                <a:off x="1161" y="1510"/>
                <a:ext cx="218" cy="274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0" name="AutoShape 18"/>
              <p:cNvSpPr>
                <a:spLocks noChangeArrowheads="1"/>
              </p:cNvSpPr>
              <p:nvPr/>
            </p:nvSpPr>
            <p:spPr bwMode="auto">
              <a:xfrm>
                <a:off x="1214" y="1458"/>
                <a:ext cx="165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1" name="AutoShape 19"/>
              <p:cNvSpPr>
                <a:spLocks noChangeArrowheads="1"/>
              </p:cNvSpPr>
              <p:nvPr/>
            </p:nvSpPr>
            <p:spPr bwMode="auto">
              <a:xfrm>
                <a:off x="1205" y="1532"/>
                <a:ext cx="114" cy="18"/>
              </a:xfrm>
              <a:prstGeom prst="parallelogram">
                <a:avLst>
                  <a:gd name="adj" fmla="val 15830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1516" y="1500"/>
              <a:ext cx="189" cy="269"/>
              <a:chOff x="1705" y="1500"/>
              <a:chExt cx="213" cy="269"/>
            </a:xfrm>
          </p:grpSpPr>
          <p:sp>
            <p:nvSpPr>
              <p:cNvPr id="2716693" name="Freeform 21"/>
              <p:cNvSpPr>
                <a:spLocks/>
              </p:cNvSpPr>
              <p:nvPr/>
            </p:nvSpPr>
            <p:spPr bwMode="auto">
              <a:xfrm>
                <a:off x="1843" y="1625"/>
                <a:ext cx="64" cy="144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3"/>
                  </a:cxn>
                  <a:cxn ang="0">
                    <a:pos x="0" y="143"/>
                  </a:cxn>
                  <a:cxn ang="0">
                    <a:pos x="46" y="0"/>
                  </a:cxn>
                </a:cxnLst>
                <a:rect l="0" t="0" r="r" b="b"/>
                <a:pathLst>
                  <a:path w="64" h="144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3"/>
                    </a:lnTo>
                    <a:lnTo>
                      <a:pt x="0" y="143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4" name="Rectangle 22"/>
              <p:cNvSpPr>
                <a:spLocks noChangeArrowheads="1"/>
              </p:cNvSpPr>
              <p:nvPr/>
            </p:nvSpPr>
            <p:spPr bwMode="auto">
              <a:xfrm>
                <a:off x="1838" y="1625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5" name="Rectangle 23"/>
              <p:cNvSpPr>
                <a:spLocks noChangeArrowheads="1"/>
              </p:cNvSpPr>
              <p:nvPr/>
            </p:nvSpPr>
            <p:spPr bwMode="auto">
              <a:xfrm>
                <a:off x="1846" y="1683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6" name="Rectangle 24"/>
              <p:cNvSpPr>
                <a:spLocks noChangeArrowheads="1"/>
              </p:cNvSpPr>
              <p:nvPr/>
            </p:nvSpPr>
            <p:spPr bwMode="auto">
              <a:xfrm>
                <a:off x="1707" y="1683"/>
                <a:ext cx="79" cy="10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7" name="Oval 25"/>
              <p:cNvSpPr>
                <a:spLocks noChangeArrowheads="1"/>
              </p:cNvSpPr>
              <p:nvPr/>
            </p:nvSpPr>
            <p:spPr bwMode="auto">
              <a:xfrm>
                <a:off x="1769" y="1500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698" name="Freeform 26"/>
              <p:cNvSpPr>
                <a:spLocks/>
              </p:cNvSpPr>
              <p:nvPr/>
            </p:nvSpPr>
            <p:spPr bwMode="auto">
              <a:xfrm>
                <a:off x="1705" y="1547"/>
                <a:ext cx="146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6" y="125"/>
                  </a:cxn>
                  <a:cxn ang="0">
                    <a:pos x="95" y="221"/>
                  </a:cxn>
                  <a:cxn ang="0">
                    <a:pos x="120" y="106"/>
                  </a:cxn>
                  <a:cxn ang="0">
                    <a:pos x="119" y="104"/>
                  </a:cxn>
                  <a:cxn ang="0">
                    <a:pos x="118" y="102"/>
                  </a:cxn>
                  <a:cxn ang="0">
                    <a:pos x="116" y="100"/>
                  </a:cxn>
                  <a:cxn ang="0">
                    <a:pos x="114" y="98"/>
                  </a:cxn>
                  <a:cxn ang="0">
                    <a:pos x="111" y="97"/>
                  </a:cxn>
                  <a:cxn ang="0">
                    <a:pos x="108" y="96"/>
                  </a:cxn>
                  <a:cxn ang="0">
                    <a:pos x="106" y="96"/>
                  </a:cxn>
                  <a:cxn ang="0">
                    <a:pos x="103" y="96"/>
                  </a:cxn>
                  <a:cxn ang="0">
                    <a:pos x="70" y="56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39" y="68"/>
                  </a:cxn>
                  <a:cxn ang="0">
                    <a:pos x="142" y="66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5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8"/>
                  </a:cxn>
                  <a:cxn ang="0">
                    <a:pos x="92" y="48"/>
                  </a:cxn>
                  <a:cxn ang="0">
                    <a:pos x="84" y="31"/>
                  </a:cxn>
                  <a:cxn ang="0">
                    <a:pos x="85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6" y="125"/>
                    </a:lnTo>
                    <a:lnTo>
                      <a:pt x="95" y="125"/>
                    </a:lnTo>
                    <a:lnTo>
                      <a:pt x="95" y="221"/>
                    </a:lnTo>
                    <a:lnTo>
                      <a:pt x="120" y="221"/>
                    </a:lnTo>
                    <a:lnTo>
                      <a:pt x="120" y="106"/>
                    </a:lnTo>
                    <a:lnTo>
                      <a:pt x="120" y="105"/>
                    </a:lnTo>
                    <a:lnTo>
                      <a:pt x="119" y="104"/>
                    </a:lnTo>
                    <a:lnTo>
                      <a:pt x="118" y="102"/>
                    </a:lnTo>
                    <a:lnTo>
                      <a:pt x="118" y="102"/>
                    </a:lnTo>
                    <a:lnTo>
                      <a:pt x="117" y="101"/>
                    </a:lnTo>
                    <a:lnTo>
                      <a:pt x="116" y="100"/>
                    </a:lnTo>
                    <a:lnTo>
                      <a:pt x="115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1" y="97"/>
                    </a:lnTo>
                    <a:lnTo>
                      <a:pt x="110" y="97"/>
                    </a:lnTo>
                    <a:lnTo>
                      <a:pt x="108" y="96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4" y="96"/>
                    </a:lnTo>
                    <a:lnTo>
                      <a:pt x="103" y="96"/>
                    </a:lnTo>
                    <a:lnTo>
                      <a:pt x="57" y="94"/>
                    </a:lnTo>
                    <a:lnTo>
                      <a:pt x="70" y="56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2" y="66"/>
                    </a:lnTo>
                    <a:lnTo>
                      <a:pt x="142" y="65"/>
                    </a:lnTo>
                    <a:lnTo>
                      <a:pt x="144" y="65"/>
                    </a:lnTo>
                    <a:lnTo>
                      <a:pt x="144" y="63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5"/>
                    </a:lnTo>
                    <a:lnTo>
                      <a:pt x="144" y="54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92" y="48"/>
                    </a:lnTo>
                    <a:lnTo>
                      <a:pt x="83" y="33"/>
                    </a:lnTo>
                    <a:lnTo>
                      <a:pt x="84" y="31"/>
                    </a:lnTo>
                    <a:lnTo>
                      <a:pt x="85" y="29"/>
                    </a:lnTo>
                    <a:lnTo>
                      <a:pt x="85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699" name="Freeform 27"/>
            <p:cNvSpPr>
              <a:spLocks/>
            </p:cNvSpPr>
            <p:nvPr/>
          </p:nvSpPr>
          <p:spPr bwMode="auto">
            <a:xfrm>
              <a:off x="1756" y="1468"/>
              <a:ext cx="186" cy="306"/>
            </a:xfrm>
            <a:custGeom>
              <a:avLst/>
              <a:gdLst/>
              <a:ahLst/>
              <a:cxnLst>
                <a:cxn ang="0">
                  <a:pos x="208" y="276"/>
                </a:cxn>
                <a:cxn ang="0">
                  <a:pos x="192" y="276"/>
                </a:cxn>
                <a:cxn ang="0">
                  <a:pos x="165" y="241"/>
                </a:cxn>
                <a:cxn ang="0">
                  <a:pos x="127" y="177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5"/>
                </a:cxn>
                <a:cxn ang="0">
                  <a:pos x="162" y="147"/>
                </a:cxn>
                <a:cxn ang="0">
                  <a:pos x="171" y="147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2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39"/>
                </a:cxn>
                <a:cxn ang="0">
                  <a:pos x="58" y="122"/>
                </a:cxn>
                <a:cxn ang="0">
                  <a:pos x="67" y="114"/>
                </a:cxn>
                <a:cxn ang="0">
                  <a:pos x="73" y="120"/>
                </a:cxn>
                <a:cxn ang="0">
                  <a:pos x="71" y="147"/>
                </a:cxn>
                <a:cxn ang="0">
                  <a:pos x="64" y="175"/>
                </a:cxn>
                <a:cxn ang="0">
                  <a:pos x="55" y="206"/>
                </a:cxn>
                <a:cxn ang="0">
                  <a:pos x="34" y="237"/>
                </a:cxn>
                <a:cxn ang="0">
                  <a:pos x="8" y="268"/>
                </a:cxn>
                <a:cxn ang="0">
                  <a:pos x="0" y="285"/>
                </a:cxn>
                <a:cxn ang="0">
                  <a:pos x="20" y="305"/>
                </a:cxn>
                <a:cxn ang="0">
                  <a:pos x="34" y="302"/>
                </a:cxn>
                <a:cxn ang="0">
                  <a:pos x="24" y="289"/>
                </a:cxn>
                <a:cxn ang="0">
                  <a:pos x="31" y="272"/>
                </a:cxn>
                <a:cxn ang="0">
                  <a:pos x="64" y="234"/>
                </a:cxn>
                <a:cxn ang="0">
                  <a:pos x="88" y="206"/>
                </a:cxn>
                <a:cxn ang="0">
                  <a:pos x="99" y="200"/>
                </a:cxn>
                <a:cxn ang="0">
                  <a:pos x="114" y="209"/>
                </a:cxn>
                <a:cxn ang="0">
                  <a:pos x="148" y="255"/>
                </a:cxn>
                <a:cxn ang="0">
                  <a:pos x="175" y="294"/>
                </a:cxn>
                <a:cxn ang="0">
                  <a:pos x="186" y="297"/>
                </a:cxn>
                <a:cxn ang="0">
                  <a:pos x="200" y="287"/>
                </a:cxn>
              </a:cxnLst>
              <a:rect l="0" t="0" r="r" b="b"/>
              <a:pathLst>
                <a:path w="209" h="306">
                  <a:moveTo>
                    <a:pt x="207" y="281"/>
                  </a:moveTo>
                  <a:lnTo>
                    <a:pt x="208" y="276"/>
                  </a:lnTo>
                  <a:lnTo>
                    <a:pt x="200" y="277"/>
                  </a:lnTo>
                  <a:lnTo>
                    <a:pt x="192" y="276"/>
                  </a:lnTo>
                  <a:lnTo>
                    <a:pt x="182" y="268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7"/>
                  </a:lnTo>
                  <a:lnTo>
                    <a:pt x="118" y="159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5"/>
                  </a:lnTo>
                  <a:lnTo>
                    <a:pt x="154" y="143"/>
                  </a:lnTo>
                  <a:lnTo>
                    <a:pt x="162" y="147"/>
                  </a:lnTo>
                  <a:lnTo>
                    <a:pt x="167" y="149"/>
                  </a:lnTo>
                  <a:lnTo>
                    <a:pt x="171" y="147"/>
                  </a:lnTo>
                  <a:lnTo>
                    <a:pt x="174" y="143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2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2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4"/>
                  </a:lnTo>
                  <a:lnTo>
                    <a:pt x="43" y="128"/>
                  </a:lnTo>
                  <a:lnTo>
                    <a:pt x="42" y="143"/>
                  </a:lnTo>
                  <a:lnTo>
                    <a:pt x="42" y="153"/>
                  </a:lnTo>
                  <a:lnTo>
                    <a:pt x="42" y="160"/>
                  </a:lnTo>
                  <a:lnTo>
                    <a:pt x="43" y="166"/>
                  </a:lnTo>
                  <a:lnTo>
                    <a:pt x="46" y="168"/>
                  </a:lnTo>
                  <a:lnTo>
                    <a:pt x="51" y="170"/>
                  </a:lnTo>
                  <a:lnTo>
                    <a:pt x="54" y="168"/>
                  </a:lnTo>
                  <a:lnTo>
                    <a:pt x="55" y="166"/>
                  </a:lnTo>
                  <a:lnTo>
                    <a:pt x="55" y="155"/>
                  </a:lnTo>
                  <a:lnTo>
                    <a:pt x="55" y="139"/>
                  </a:lnTo>
                  <a:lnTo>
                    <a:pt x="56" y="129"/>
                  </a:lnTo>
                  <a:lnTo>
                    <a:pt x="58" y="122"/>
                  </a:lnTo>
                  <a:lnTo>
                    <a:pt x="61" y="116"/>
                  </a:lnTo>
                  <a:lnTo>
                    <a:pt x="67" y="114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1"/>
                  </a:lnTo>
                  <a:lnTo>
                    <a:pt x="71" y="147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2"/>
                  </a:lnTo>
                  <a:lnTo>
                    <a:pt x="55" y="206"/>
                  </a:lnTo>
                  <a:lnTo>
                    <a:pt x="43" y="225"/>
                  </a:lnTo>
                  <a:lnTo>
                    <a:pt x="34" y="237"/>
                  </a:lnTo>
                  <a:lnTo>
                    <a:pt x="18" y="255"/>
                  </a:lnTo>
                  <a:lnTo>
                    <a:pt x="8" y="268"/>
                  </a:lnTo>
                  <a:lnTo>
                    <a:pt x="0" y="280"/>
                  </a:lnTo>
                  <a:lnTo>
                    <a:pt x="0" y="285"/>
                  </a:lnTo>
                  <a:lnTo>
                    <a:pt x="8" y="294"/>
                  </a:lnTo>
                  <a:lnTo>
                    <a:pt x="20" y="305"/>
                  </a:lnTo>
                  <a:lnTo>
                    <a:pt x="31" y="305"/>
                  </a:lnTo>
                  <a:lnTo>
                    <a:pt x="34" y="302"/>
                  </a:lnTo>
                  <a:lnTo>
                    <a:pt x="29" y="296"/>
                  </a:lnTo>
                  <a:lnTo>
                    <a:pt x="24" y="289"/>
                  </a:lnTo>
                  <a:lnTo>
                    <a:pt x="24" y="284"/>
                  </a:lnTo>
                  <a:lnTo>
                    <a:pt x="31" y="272"/>
                  </a:lnTo>
                  <a:lnTo>
                    <a:pt x="44" y="259"/>
                  </a:lnTo>
                  <a:lnTo>
                    <a:pt x="64" y="234"/>
                  </a:lnTo>
                  <a:lnTo>
                    <a:pt x="81" y="213"/>
                  </a:lnTo>
                  <a:lnTo>
                    <a:pt x="88" y="206"/>
                  </a:lnTo>
                  <a:lnTo>
                    <a:pt x="92" y="201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09"/>
                  </a:lnTo>
                  <a:lnTo>
                    <a:pt x="130" y="230"/>
                  </a:lnTo>
                  <a:lnTo>
                    <a:pt x="148" y="255"/>
                  </a:lnTo>
                  <a:lnTo>
                    <a:pt x="165" y="280"/>
                  </a:lnTo>
                  <a:lnTo>
                    <a:pt x="175" y="294"/>
                  </a:lnTo>
                  <a:lnTo>
                    <a:pt x="179" y="297"/>
                  </a:lnTo>
                  <a:lnTo>
                    <a:pt x="186" y="297"/>
                  </a:lnTo>
                  <a:lnTo>
                    <a:pt x="192" y="292"/>
                  </a:lnTo>
                  <a:lnTo>
                    <a:pt x="200" y="287"/>
                  </a:lnTo>
                  <a:lnTo>
                    <a:pt x="207" y="281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1232" y="1458"/>
              <a:ext cx="241" cy="326"/>
              <a:chOff x="1386" y="1458"/>
              <a:chExt cx="271" cy="326"/>
            </a:xfrm>
          </p:grpSpPr>
          <p:grpSp>
            <p:nvGrpSpPr>
              <p:cNvPr id="7" name="Group 29"/>
              <p:cNvGrpSpPr>
                <a:grpSpLocks/>
              </p:cNvGrpSpPr>
              <p:nvPr/>
            </p:nvGrpSpPr>
            <p:grpSpPr bwMode="auto">
              <a:xfrm>
                <a:off x="1386" y="1458"/>
                <a:ext cx="271" cy="326"/>
                <a:chOff x="1386" y="1458"/>
                <a:chExt cx="271" cy="326"/>
              </a:xfrm>
            </p:grpSpPr>
            <p:sp>
              <p:nvSpPr>
                <p:cNvPr id="2716702" name="AutoShape 30"/>
                <p:cNvSpPr>
                  <a:spLocks noChangeArrowheads="1"/>
                </p:cNvSpPr>
                <p:nvPr/>
              </p:nvSpPr>
              <p:spPr bwMode="auto">
                <a:xfrm>
                  <a:off x="1386" y="1510"/>
                  <a:ext cx="271" cy="274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03" name="AutoShape 31"/>
                <p:cNvSpPr>
                  <a:spLocks noChangeArrowheads="1"/>
                </p:cNvSpPr>
                <p:nvPr/>
              </p:nvSpPr>
              <p:spPr bwMode="auto">
                <a:xfrm>
                  <a:off x="1450" y="1458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04" name="Oval 32"/>
              <p:cNvSpPr>
                <a:spLocks noChangeArrowheads="1"/>
              </p:cNvSpPr>
              <p:nvPr/>
            </p:nvSpPr>
            <p:spPr bwMode="auto">
              <a:xfrm>
                <a:off x="1472" y="1486"/>
                <a:ext cx="27" cy="8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5" name="AutoShape 33"/>
              <p:cNvSpPr>
                <a:spLocks noChangeArrowheads="1"/>
              </p:cNvSpPr>
              <p:nvPr/>
            </p:nvSpPr>
            <p:spPr bwMode="auto">
              <a:xfrm>
                <a:off x="1418" y="1640"/>
                <a:ext cx="145" cy="59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3321050" y="3046413"/>
            <a:ext cx="1441450" cy="517525"/>
            <a:chOff x="2353" y="1795"/>
            <a:chExt cx="1022" cy="326"/>
          </a:xfrm>
        </p:grpSpPr>
        <p:grpSp>
          <p:nvGrpSpPr>
            <p:cNvPr id="9" name="Group 35"/>
            <p:cNvGrpSpPr>
              <a:grpSpLocks/>
            </p:cNvGrpSpPr>
            <p:nvPr/>
          </p:nvGrpSpPr>
          <p:grpSpPr bwMode="auto">
            <a:xfrm>
              <a:off x="2353" y="1795"/>
              <a:ext cx="217" cy="326"/>
              <a:chOff x="2353" y="1795"/>
              <a:chExt cx="217" cy="326"/>
            </a:xfrm>
          </p:grpSpPr>
          <p:sp>
            <p:nvSpPr>
              <p:cNvPr id="2716708" name="AutoShape 36"/>
              <p:cNvSpPr>
                <a:spLocks noChangeArrowheads="1"/>
              </p:cNvSpPr>
              <p:nvPr/>
            </p:nvSpPr>
            <p:spPr bwMode="auto">
              <a:xfrm>
                <a:off x="2353" y="1849"/>
                <a:ext cx="217" cy="272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09" name="AutoShape 37"/>
              <p:cNvSpPr>
                <a:spLocks noChangeArrowheads="1"/>
              </p:cNvSpPr>
              <p:nvPr/>
            </p:nvSpPr>
            <p:spPr bwMode="auto">
              <a:xfrm>
                <a:off x="2404" y="1795"/>
                <a:ext cx="166" cy="4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0" name="AutoShape 38"/>
              <p:cNvSpPr>
                <a:spLocks noChangeArrowheads="1"/>
              </p:cNvSpPr>
              <p:nvPr/>
            </p:nvSpPr>
            <p:spPr bwMode="auto">
              <a:xfrm>
                <a:off x="2396" y="1869"/>
                <a:ext cx="111" cy="18"/>
              </a:xfrm>
              <a:prstGeom prst="parallelogram">
                <a:avLst>
                  <a:gd name="adj" fmla="val 154138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39"/>
            <p:cNvGrpSpPr>
              <a:grpSpLocks/>
            </p:cNvGrpSpPr>
            <p:nvPr/>
          </p:nvGrpSpPr>
          <p:grpSpPr bwMode="auto">
            <a:xfrm>
              <a:off x="2897" y="1838"/>
              <a:ext cx="211" cy="270"/>
              <a:chOff x="2897" y="1838"/>
              <a:chExt cx="211" cy="270"/>
            </a:xfrm>
          </p:grpSpPr>
          <p:sp>
            <p:nvSpPr>
              <p:cNvPr id="2716712" name="Freeform 40"/>
              <p:cNvSpPr>
                <a:spLocks/>
              </p:cNvSpPr>
              <p:nvPr/>
            </p:nvSpPr>
            <p:spPr bwMode="auto">
              <a:xfrm>
                <a:off x="3033" y="196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3" name="Rectangle 41"/>
              <p:cNvSpPr>
                <a:spLocks noChangeArrowheads="1"/>
              </p:cNvSpPr>
              <p:nvPr/>
            </p:nvSpPr>
            <p:spPr bwMode="auto">
              <a:xfrm>
                <a:off x="3028" y="1963"/>
                <a:ext cx="80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4" name="Rectangle 42"/>
              <p:cNvSpPr>
                <a:spLocks noChangeArrowheads="1"/>
              </p:cNvSpPr>
              <p:nvPr/>
            </p:nvSpPr>
            <p:spPr bwMode="auto">
              <a:xfrm>
                <a:off x="3036" y="202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5" name="Rectangle 43"/>
              <p:cNvSpPr>
                <a:spLocks noChangeArrowheads="1"/>
              </p:cNvSpPr>
              <p:nvPr/>
            </p:nvSpPr>
            <p:spPr bwMode="auto">
              <a:xfrm>
                <a:off x="2898" y="2022"/>
                <a:ext cx="78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6" name="Oval 44"/>
              <p:cNvSpPr>
                <a:spLocks noChangeArrowheads="1"/>
              </p:cNvSpPr>
              <p:nvPr/>
            </p:nvSpPr>
            <p:spPr bwMode="auto">
              <a:xfrm>
                <a:off x="2959" y="1838"/>
                <a:ext cx="24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17" name="Freeform 45"/>
              <p:cNvSpPr>
                <a:spLocks/>
              </p:cNvSpPr>
              <p:nvPr/>
            </p:nvSpPr>
            <p:spPr bwMode="auto">
              <a:xfrm>
                <a:off x="2897" y="1884"/>
                <a:ext cx="144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1" y="126"/>
                  </a:cxn>
                  <a:cxn ang="0">
                    <a:pos x="15" y="126"/>
                  </a:cxn>
                  <a:cxn ang="0">
                    <a:pos x="93" y="223"/>
                  </a:cxn>
                  <a:cxn ang="0">
                    <a:pos x="118" y="107"/>
                  </a:cxn>
                  <a:cxn ang="0">
                    <a:pos x="117" y="105"/>
                  </a:cxn>
                  <a:cxn ang="0">
                    <a:pos x="116" y="103"/>
                  </a:cxn>
                  <a:cxn ang="0">
                    <a:pos x="114" y="101"/>
                  </a:cxn>
                  <a:cxn ang="0">
                    <a:pos x="112" y="99"/>
                  </a:cxn>
                  <a:cxn ang="0">
                    <a:pos x="110" y="98"/>
                  </a:cxn>
                  <a:cxn ang="0">
                    <a:pos x="107" y="97"/>
                  </a:cxn>
                  <a:cxn ang="0">
                    <a:pos x="104" y="97"/>
                  </a:cxn>
                  <a:cxn ang="0">
                    <a:pos x="102" y="97"/>
                  </a:cxn>
                  <a:cxn ang="0">
                    <a:pos x="69" y="57"/>
                  </a:cxn>
                  <a:cxn ang="0">
                    <a:pos x="133" y="70"/>
                  </a:cxn>
                  <a:cxn ang="0">
                    <a:pos x="135" y="70"/>
                  </a:cxn>
                  <a:cxn ang="0">
                    <a:pos x="137" y="69"/>
                  </a:cxn>
                  <a:cxn ang="0">
                    <a:pos x="140" y="67"/>
                  </a:cxn>
                  <a:cxn ang="0">
                    <a:pos x="142" y="65"/>
                  </a:cxn>
                  <a:cxn ang="0">
                    <a:pos x="142" y="62"/>
                  </a:cxn>
                  <a:cxn ang="0">
                    <a:pos x="143" y="59"/>
                  </a:cxn>
                  <a:cxn ang="0">
                    <a:pos x="142" y="56"/>
                  </a:cxn>
                  <a:cxn ang="0">
                    <a:pos x="141" y="53"/>
                  </a:cxn>
                  <a:cxn ang="0">
                    <a:pos x="139" y="51"/>
                  </a:cxn>
                  <a:cxn ang="0">
                    <a:pos x="137" y="49"/>
                  </a:cxn>
                  <a:cxn ang="0">
                    <a:pos x="134" y="49"/>
                  </a:cxn>
                  <a:cxn ang="0">
                    <a:pos x="91" y="49"/>
                  </a:cxn>
                  <a:cxn ang="0">
                    <a:pos x="83" y="32"/>
                  </a:cxn>
                  <a:cxn ang="0">
                    <a:pos x="84" y="28"/>
                  </a:cxn>
                  <a:cxn ang="0">
                    <a:pos x="84" y="23"/>
                  </a:cxn>
                  <a:cxn ang="0">
                    <a:pos x="84" y="18"/>
                  </a:cxn>
                  <a:cxn ang="0">
                    <a:pos x="83" y="14"/>
                  </a:cxn>
                  <a:cxn ang="0">
                    <a:pos x="82" y="11"/>
                  </a:cxn>
                  <a:cxn ang="0">
                    <a:pos x="79" y="8"/>
                  </a:cxn>
                  <a:cxn ang="0">
                    <a:pos x="76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4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3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4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1" y="126"/>
                    </a:lnTo>
                    <a:lnTo>
                      <a:pt x="13" y="126"/>
                    </a:lnTo>
                    <a:lnTo>
                      <a:pt x="15" y="126"/>
                    </a:lnTo>
                    <a:lnTo>
                      <a:pt x="93" y="126"/>
                    </a:lnTo>
                    <a:lnTo>
                      <a:pt x="93" y="223"/>
                    </a:lnTo>
                    <a:lnTo>
                      <a:pt x="118" y="223"/>
                    </a:lnTo>
                    <a:lnTo>
                      <a:pt x="118" y="107"/>
                    </a:lnTo>
                    <a:lnTo>
                      <a:pt x="118" y="106"/>
                    </a:lnTo>
                    <a:lnTo>
                      <a:pt x="117" y="105"/>
                    </a:lnTo>
                    <a:lnTo>
                      <a:pt x="117" y="103"/>
                    </a:lnTo>
                    <a:lnTo>
                      <a:pt x="116" y="103"/>
                    </a:lnTo>
                    <a:lnTo>
                      <a:pt x="116" y="102"/>
                    </a:lnTo>
                    <a:lnTo>
                      <a:pt x="114" y="101"/>
                    </a:lnTo>
                    <a:lnTo>
                      <a:pt x="114" y="100"/>
                    </a:lnTo>
                    <a:lnTo>
                      <a:pt x="112" y="99"/>
                    </a:lnTo>
                    <a:lnTo>
                      <a:pt x="111" y="99"/>
                    </a:lnTo>
                    <a:lnTo>
                      <a:pt x="110" y="98"/>
                    </a:lnTo>
                    <a:lnTo>
                      <a:pt x="109" y="98"/>
                    </a:lnTo>
                    <a:lnTo>
                      <a:pt x="107" y="97"/>
                    </a:lnTo>
                    <a:lnTo>
                      <a:pt x="105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102" y="97"/>
                    </a:lnTo>
                    <a:lnTo>
                      <a:pt x="56" y="95"/>
                    </a:lnTo>
                    <a:lnTo>
                      <a:pt x="69" y="57"/>
                    </a:lnTo>
                    <a:lnTo>
                      <a:pt x="78" y="70"/>
                    </a:lnTo>
                    <a:lnTo>
                      <a:pt x="133" y="70"/>
                    </a:lnTo>
                    <a:lnTo>
                      <a:pt x="134" y="70"/>
                    </a:lnTo>
                    <a:lnTo>
                      <a:pt x="135" y="70"/>
                    </a:lnTo>
                    <a:lnTo>
                      <a:pt x="137" y="69"/>
                    </a:lnTo>
                    <a:lnTo>
                      <a:pt x="137" y="69"/>
                    </a:lnTo>
                    <a:lnTo>
                      <a:pt x="139" y="68"/>
                    </a:lnTo>
                    <a:lnTo>
                      <a:pt x="140" y="67"/>
                    </a:lnTo>
                    <a:lnTo>
                      <a:pt x="140" y="66"/>
                    </a:lnTo>
                    <a:lnTo>
                      <a:pt x="142" y="65"/>
                    </a:lnTo>
                    <a:lnTo>
                      <a:pt x="142" y="64"/>
                    </a:lnTo>
                    <a:lnTo>
                      <a:pt x="142" y="62"/>
                    </a:lnTo>
                    <a:lnTo>
                      <a:pt x="143" y="61"/>
                    </a:lnTo>
                    <a:lnTo>
                      <a:pt x="143" y="59"/>
                    </a:lnTo>
                    <a:lnTo>
                      <a:pt x="143" y="57"/>
                    </a:lnTo>
                    <a:lnTo>
                      <a:pt x="142" y="56"/>
                    </a:lnTo>
                    <a:lnTo>
                      <a:pt x="142" y="55"/>
                    </a:lnTo>
                    <a:lnTo>
                      <a:pt x="141" y="53"/>
                    </a:lnTo>
                    <a:lnTo>
                      <a:pt x="140" y="52"/>
                    </a:lnTo>
                    <a:lnTo>
                      <a:pt x="139" y="51"/>
                    </a:lnTo>
                    <a:lnTo>
                      <a:pt x="138" y="50"/>
                    </a:lnTo>
                    <a:lnTo>
                      <a:pt x="137" y="49"/>
                    </a:lnTo>
                    <a:lnTo>
                      <a:pt x="136" y="49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91" y="49"/>
                    </a:lnTo>
                    <a:lnTo>
                      <a:pt x="82" y="33"/>
                    </a:lnTo>
                    <a:lnTo>
                      <a:pt x="83" y="32"/>
                    </a:lnTo>
                    <a:lnTo>
                      <a:pt x="84" y="30"/>
                    </a:lnTo>
                    <a:lnTo>
                      <a:pt x="84" y="28"/>
                    </a:lnTo>
                    <a:lnTo>
                      <a:pt x="84" y="26"/>
                    </a:lnTo>
                    <a:lnTo>
                      <a:pt x="84" y="23"/>
                    </a:lnTo>
                    <a:lnTo>
                      <a:pt x="84" y="21"/>
                    </a:lnTo>
                    <a:lnTo>
                      <a:pt x="84" y="18"/>
                    </a:lnTo>
                    <a:lnTo>
                      <a:pt x="84" y="16"/>
                    </a:lnTo>
                    <a:lnTo>
                      <a:pt x="83" y="14"/>
                    </a:lnTo>
                    <a:lnTo>
                      <a:pt x="82" y="13"/>
                    </a:lnTo>
                    <a:lnTo>
                      <a:pt x="82" y="11"/>
                    </a:lnTo>
                    <a:lnTo>
                      <a:pt x="80" y="10"/>
                    </a:lnTo>
                    <a:lnTo>
                      <a:pt x="79" y="8"/>
                    </a:lnTo>
                    <a:lnTo>
                      <a:pt x="78" y="7"/>
                    </a:lnTo>
                    <a:lnTo>
                      <a:pt x="76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6" y="1"/>
                    </a:lnTo>
                    <a:lnTo>
                      <a:pt x="64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8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49" y="3"/>
                    </a:lnTo>
                    <a:lnTo>
                      <a:pt x="47" y="5"/>
                    </a:lnTo>
                    <a:lnTo>
                      <a:pt x="45" y="7"/>
                    </a:lnTo>
                    <a:lnTo>
                      <a:pt x="43" y="9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18" name="Freeform 46"/>
            <p:cNvSpPr>
              <a:spLocks/>
            </p:cNvSpPr>
            <p:nvPr/>
          </p:nvSpPr>
          <p:spPr bwMode="auto">
            <a:xfrm>
              <a:off x="3166" y="1805"/>
              <a:ext cx="209" cy="308"/>
            </a:xfrm>
            <a:custGeom>
              <a:avLst/>
              <a:gdLst/>
              <a:ahLst/>
              <a:cxnLst>
                <a:cxn ang="0">
                  <a:pos x="208" y="278"/>
                </a:cxn>
                <a:cxn ang="0">
                  <a:pos x="192" y="278"/>
                </a:cxn>
                <a:cxn ang="0">
                  <a:pos x="165" y="242"/>
                </a:cxn>
                <a:cxn ang="0">
                  <a:pos x="127" y="179"/>
                </a:cxn>
                <a:cxn ang="0">
                  <a:pos x="116" y="150"/>
                </a:cxn>
                <a:cxn ang="0">
                  <a:pos x="119" y="130"/>
                </a:cxn>
                <a:cxn ang="0">
                  <a:pos x="128" y="126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2"/>
                </a:cxn>
                <a:cxn ang="0">
                  <a:pos x="164" y="130"/>
                </a:cxn>
                <a:cxn ang="0">
                  <a:pos x="141" y="114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60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60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5"/>
                </a:cxn>
                <a:cxn ang="0">
                  <a:pos x="43" y="128"/>
                </a:cxn>
                <a:cxn ang="0">
                  <a:pos x="42" y="154"/>
                </a:cxn>
                <a:cxn ang="0">
                  <a:pos x="43" y="167"/>
                </a:cxn>
                <a:cxn ang="0">
                  <a:pos x="51" y="171"/>
                </a:cxn>
                <a:cxn ang="0">
                  <a:pos x="55" y="167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6"/>
                </a:cxn>
                <a:cxn ang="0">
                  <a:pos x="55" y="208"/>
                </a:cxn>
                <a:cxn ang="0">
                  <a:pos x="34" y="238"/>
                </a:cxn>
                <a:cxn ang="0">
                  <a:pos x="8" y="270"/>
                </a:cxn>
                <a:cxn ang="0">
                  <a:pos x="0" y="287"/>
                </a:cxn>
                <a:cxn ang="0">
                  <a:pos x="20" y="307"/>
                </a:cxn>
                <a:cxn ang="0">
                  <a:pos x="34" y="304"/>
                </a:cxn>
                <a:cxn ang="0">
                  <a:pos x="24" y="291"/>
                </a:cxn>
                <a:cxn ang="0">
                  <a:pos x="31" y="274"/>
                </a:cxn>
                <a:cxn ang="0">
                  <a:pos x="64" y="236"/>
                </a:cxn>
                <a:cxn ang="0">
                  <a:pos x="88" y="208"/>
                </a:cxn>
                <a:cxn ang="0">
                  <a:pos x="99" y="201"/>
                </a:cxn>
                <a:cxn ang="0">
                  <a:pos x="114" y="210"/>
                </a:cxn>
                <a:cxn ang="0">
                  <a:pos x="148" y="257"/>
                </a:cxn>
                <a:cxn ang="0">
                  <a:pos x="175" y="296"/>
                </a:cxn>
                <a:cxn ang="0">
                  <a:pos x="186" y="299"/>
                </a:cxn>
                <a:cxn ang="0">
                  <a:pos x="200" y="288"/>
                </a:cxn>
              </a:cxnLst>
              <a:rect l="0" t="0" r="r" b="b"/>
              <a:pathLst>
                <a:path w="209" h="308">
                  <a:moveTo>
                    <a:pt x="207" y="283"/>
                  </a:moveTo>
                  <a:lnTo>
                    <a:pt x="208" y="278"/>
                  </a:lnTo>
                  <a:lnTo>
                    <a:pt x="200" y="279"/>
                  </a:lnTo>
                  <a:lnTo>
                    <a:pt x="192" y="278"/>
                  </a:lnTo>
                  <a:lnTo>
                    <a:pt x="182" y="270"/>
                  </a:lnTo>
                  <a:lnTo>
                    <a:pt x="165" y="242"/>
                  </a:lnTo>
                  <a:lnTo>
                    <a:pt x="140" y="201"/>
                  </a:lnTo>
                  <a:lnTo>
                    <a:pt x="127" y="179"/>
                  </a:lnTo>
                  <a:lnTo>
                    <a:pt x="118" y="160"/>
                  </a:lnTo>
                  <a:lnTo>
                    <a:pt x="116" y="150"/>
                  </a:lnTo>
                  <a:lnTo>
                    <a:pt x="116" y="138"/>
                  </a:lnTo>
                  <a:lnTo>
                    <a:pt x="119" y="130"/>
                  </a:lnTo>
                  <a:lnTo>
                    <a:pt x="124" y="126"/>
                  </a:lnTo>
                  <a:lnTo>
                    <a:pt x="128" y="126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50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2"/>
                  </a:lnTo>
                  <a:lnTo>
                    <a:pt x="171" y="138"/>
                  </a:lnTo>
                  <a:lnTo>
                    <a:pt x="164" y="130"/>
                  </a:lnTo>
                  <a:lnTo>
                    <a:pt x="149" y="120"/>
                  </a:lnTo>
                  <a:lnTo>
                    <a:pt x="141" y="114"/>
                  </a:lnTo>
                  <a:lnTo>
                    <a:pt x="136" y="105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60"/>
                  </a:lnTo>
                  <a:lnTo>
                    <a:pt x="114" y="56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9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60"/>
                  </a:lnTo>
                  <a:lnTo>
                    <a:pt x="73" y="64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5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4"/>
                  </a:lnTo>
                  <a:lnTo>
                    <a:pt x="42" y="161"/>
                  </a:lnTo>
                  <a:lnTo>
                    <a:pt x="43" y="167"/>
                  </a:lnTo>
                  <a:lnTo>
                    <a:pt x="46" y="169"/>
                  </a:lnTo>
                  <a:lnTo>
                    <a:pt x="51" y="171"/>
                  </a:lnTo>
                  <a:lnTo>
                    <a:pt x="54" y="169"/>
                  </a:lnTo>
                  <a:lnTo>
                    <a:pt x="55" y="167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30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3"/>
                  </a:lnTo>
                  <a:lnTo>
                    <a:pt x="64" y="176"/>
                  </a:lnTo>
                  <a:lnTo>
                    <a:pt x="60" y="193"/>
                  </a:lnTo>
                  <a:lnTo>
                    <a:pt x="55" y="208"/>
                  </a:lnTo>
                  <a:lnTo>
                    <a:pt x="43" y="226"/>
                  </a:lnTo>
                  <a:lnTo>
                    <a:pt x="34" y="238"/>
                  </a:lnTo>
                  <a:lnTo>
                    <a:pt x="18" y="257"/>
                  </a:lnTo>
                  <a:lnTo>
                    <a:pt x="8" y="270"/>
                  </a:lnTo>
                  <a:lnTo>
                    <a:pt x="0" y="282"/>
                  </a:lnTo>
                  <a:lnTo>
                    <a:pt x="0" y="287"/>
                  </a:lnTo>
                  <a:lnTo>
                    <a:pt x="8" y="296"/>
                  </a:lnTo>
                  <a:lnTo>
                    <a:pt x="20" y="307"/>
                  </a:lnTo>
                  <a:lnTo>
                    <a:pt x="31" y="307"/>
                  </a:lnTo>
                  <a:lnTo>
                    <a:pt x="34" y="304"/>
                  </a:lnTo>
                  <a:lnTo>
                    <a:pt x="29" y="298"/>
                  </a:lnTo>
                  <a:lnTo>
                    <a:pt x="24" y="291"/>
                  </a:lnTo>
                  <a:lnTo>
                    <a:pt x="24" y="286"/>
                  </a:lnTo>
                  <a:lnTo>
                    <a:pt x="31" y="274"/>
                  </a:lnTo>
                  <a:lnTo>
                    <a:pt x="44" y="261"/>
                  </a:lnTo>
                  <a:lnTo>
                    <a:pt x="64" y="236"/>
                  </a:lnTo>
                  <a:lnTo>
                    <a:pt x="81" y="214"/>
                  </a:lnTo>
                  <a:lnTo>
                    <a:pt x="88" y="208"/>
                  </a:lnTo>
                  <a:lnTo>
                    <a:pt x="92" y="202"/>
                  </a:lnTo>
                  <a:lnTo>
                    <a:pt x="99" y="201"/>
                  </a:lnTo>
                  <a:lnTo>
                    <a:pt x="106" y="205"/>
                  </a:lnTo>
                  <a:lnTo>
                    <a:pt x="114" y="210"/>
                  </a:lnTo>
                  <a:lnTo>
                    <a:pt x="130" y="232"/>
                  </a:lnTo>
                  <a:lnTo>
                    <a:pt x="148" y="257"/>
                  </a:lnTo>
                  <a:lnTo>
                    <a:pt x="165" y="282"/>
                  </a:lnTo>
                  <a:lnTo>
                    <a:pt x="175" y="296"/>
                  </a:lnTo>
                  <a:lnTo>
                    <a:pt x="179" y="299"/>
                  </a:lnTo>
                  <a:lnTo>
                    <a:pt x="186" y="299"/>
                  </a:lnTo>
                  <a:lnTo>
                    <a:pt x="192" y="294"/>
                  </a:lnTo>
                  <a:lnTo>
                    <a:pt x="200" y="288"/>
                  </a:lnTo>
                  <a:lnTo>
                    <a:pt x="207" y="283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2576" y="1795"/>
              <a:ext cx="273" cy="326"/>
              <a:chOff x="2576" y="1795"/>
              <a:chExt cx="273" cy="326"/>
            </a:xfrm>
          </p:grpSpPr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>
                <a:off x="2576" y="1795"/>
                <a:ext cx="273" cy="326"/>
                <a:chOff x="2576" y="1795"/>
                <a:chExt cx="273" cy="326"/>
              </a:xfrm>
            </p:grpSpPr>
            <p:sp>
              <p:nvSpPr>
                <p:cNvPr id="2716721" name="AutoShape 49"/>
                <p:cNvSpPr>
                  <a:spLocks noChangeArrowheads="1"/>
                </p:cNvSpPr>
                <p:nvPr/>
              </p:nvSpPr>
              <p:spPr bwMode="auto">
                <a:xfrm>
                  <a:off x="2576" y="1849"/>
                  <a:ext cx="273" cy="272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22" name="AutoShape 50"/>
                <p:cNvSpPr>
                  <a:spLocks noChangeArrowheads="1"/>
                </p:cNvSpPr>
                <p:nvPr/>
              </p:nvSpPr>
              <p:spPr bwMode="auto">
                <a:xfrm>
                  <a:off x="2642" y="1795"/>
                  <a:ext cx="207" cy="4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23" name="Oval 51"/>
              <p:cNvSpPr>
                <a:spLocks noChangeArrowheads="1"/>
              </p:cNvSpPr>
              <p:nvPr/>
            </p:nvSpPr>
            <p:spPr bwMode="auto">
              <a:xfrm>
                <a:off x="2662" y="1823"/>
                <a:ext cx="27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4" name="AutoShape 52"/>
              <p:cNvSpPr>
                <a:spLocks noChangeArrowheads="1"/>
              </p:cNvSpPr>
              <p:nvPr/>
            </p:nvSpPr>
            <p:spPr bwMode="auto">
              <a:xfrm>
                <a:off x="2608" y="1976"/>
                <a:ext cx="145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4999038" y="3492500"/>
            <a:ext cx="1446212" cy="517525"/>
            <a:chOff x="3543" y="2076"/>
            <a:chExt cx="1024" cy="326"/>
          </a:xfrm>
        </p:grpSpPr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3543" y="2076"/>
              <a:ext cx="216" cy="326"/>
              <a:chOff x="3543" y="2076"/>
              <a:chExt cx="216" cy="326"/>
            </a:xfrm>
          </p:grpSpPr>
          <p:sp>
            <p:nvSpPr>
              <p:cNvPr id="2716727" name="AutoShape 55"/>
              <p:cNvSpPr>
                <a:spLocks noChangeArrowheads="1"/>
              </p:cNvSpPr>
              <p:nvPr/>
            </p:nvSpPr>
            <p:spPr bwMode="auto">
              <a:xfrm>
                <a:off x="3543" y="2129"/>
                <a:ext cx="216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8" name="AutoShape 56"/>
              <p:cNvSpPr>
                <a:spLocks noChangeArrowheads="1"/>
              </p:cNvSpPr>
              <p:nvPr/>
            </p:nvSpPr>
            <p:spPr bwMode="auto">
              <a:xfrm>
                <a:off x="3594" y="2076"/>
                <a:ext cx="165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29" name="AutoShape 57"/>
              <p:cNvSpPr>
                <a:spLocks noChangeArrowheads="1"/>
              </p:cNvSpPr>
              <p:nvPr/>
            </p:nvSpPr>
            <p:spPr bwMode="auto">
              <a:xfrm>
                <a:off x="3585" y="2150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58"/>
            <p:cNvGrpSpPr>
              <a:grpSpLocks/>
            </p:cNvGrpSpPr>
            <p:nvPr/>
          </p:nvGrpSpPr>
          <p:grpSpPr bwMode="auto">
            <a:xfrm>
              <a:off x="4088" y="2120"/>
              <a:ext cx="210" cy="268"/>
              <a:chOff x="4088" y="2120"/>
              <a:chExt cx="210" cy="268"/>
            </a:xfrm>
          </p:grpSpPr>
          <p:sp>
            <p:nvSpPr>
              <p:cNvPr id="2716731" name="Freeform 59"/>
              <p:cNvSpPr>
                <a:spLocks/>
              </p:cNvSpPr>
              <p:nvPr/>
            </p:nvSpPr>
            <p:spPr bwMode="auto">
              <a:xfrm>
                <a:off x="4223" y="2243"/>
                <a:ext cx="64" cy="145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63" y="0"/>
                  </a:cxn>
                  <a:cxn ang="0">
                    <a:pos x="17" y="144"/>
                  </a:cxn>
                  <a:cxn ang="0">
                    <a:pos x="0" y="144"/>
                  </a:cxn>
                  <a:cxn ang="0">
                    <a:pos x="46" y="0"/>
                  </a:cxn>
                </a:cxnLst>
                <a:rect l="0" t="0" r="r" b="b"/>
                <a:pathLst>
                  <a:path w="64" h="145">
                    <a:moveTo>
                      <a:pt x="46" y="0"/>
                    </a:moveTo>
                    <a:lnTo>
                      <a:pt x="63" y="0"/>
                    </a:lnTo>
                    <a:lnTo>
                      <a:pt x="17" y="144"/>
                    </a:lnTo>
                    <a:lnTo>
                      <a:pt x="0" y="144"/>
                    </a:lnTo>
                    <a:lnTo>
                      <a:pt x="46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2" name="Rectangle 60"/>
              <p:cNvSpPr>
                <a:spLocks noChangeArrowheads="1"/>
              </p:cNvSpPr>
              <p:nvPr/>
            </p:nvSpPr>
            <p:spPr bwMode="auto">
              <a:xfrm>
                <a:off x="4218" y="2243"/>
                <a:ext cx="80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3" name="Rectangle 61"/>
              <p:cNvSpPr>
                <a:spLocks noChangeArrowheads="1"/>
              </p:cNvSpPr>
              <p:nvPr/>
            </p:nvSpPr>
            <p:spPr bwMode="auto">
              <a:xfrm>
                <a:off x="4226" y="2302"/>
                <a:ext cx="60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4" name="Rectangle 62"/>
              <p:cNvSpPr>
                <a:spLocks noChangeArrowheads="1"/>
              </p:cNvSpPr>
              <p:nvPr/>
            </p:nvSpPr>
            <p:spPr bwMode="auto">
              <a:xfrm>
                <a:off x="4090" y="2302"/>
                <a:ext cx="76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5" name="Oval 63"/>
              <p:cNvSpPr>
                <a:spLocks noChangeArrowheads="1"/>
              </p:cNvSpPr>
              <p:nvPr/>
            </p:nvSpPr>
            <p:spPr bwMode="auto">
              <a:xfrm>
                <a:off x="4149" y="2120"/>
                <a:ext cx="24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36" name="Freeform 64"/>
              <p:cNvSpPr>
                <a:spLocks/>
              </p:cNvSpPr>
              <p:nvPr/>
            </p:nvSpPr>
            <p:spPr bwMode="auto">
              <a:xfrm>
                <a:off x="4088" y="2166"/>
                <a:ext cx="145" cy="222"/>
              </a:xfrm>
              <a:custGeom>
                <a:avLst/>
                <a:gdLst/>
                <a:ahLst/>
                <a:cxnLst>
                  <a:cxn ang="0">
                    <a:pos x="1" y="102"/>
                  </a:cxn>
                  <a:cxn ang="0">
                    <a:pos x="1" y="105"/>
                  </a:cxn>
                  <a:cxn ang="0">
                    <a:pos x="0" y="109"/>
                  </a:cxn>
                  <a:cxn ang="0">
                    <a:pos x="0" y="112"/>
                  </a:cxn>
                  <a:cxn ang="0">
                    <a:pos x="1" y="116"/>
                  </a:cxn>
                  <a:cxn ang="0">
                    <a:pos x="3" y="119"/>
                  </a:cxn>
                  <a:cxn ang="0">
                    <a:pos x="6" y="122"/>
                  </a:cxn>
                  <a:cxn ang="0">
                    <a:pos x="9" y="124"/>
                  </a:cxn>
                  <a:cxn ang="0">
                    <a:pos x="12" y="125"/>
                  </a:cxn>
                  <a:cxn ang="0">
                    <a:pos x="15" y="125"/>
                  </a:cxn>
                  <a:cxn ang="0">
                    <a:pos x="94" y="221"/>
                  </a:cxn>
                  <a:cxn ang="0">
                    <a:pos x="119" y="106"/>
                  </a:cxn>
                  <a:cxn ang="0">
                    <a:pos x="118" y="104"/>
                  </a:cxn>
                  <a:cxn ang="0">
                    <a:pos x="117" y="102"/>
                  </a:cxn>
                  <a:cxn ang="0">
                    <a:pos x="115" y="100"/>
                  </a:cxn>
                  <a:cxn ang="0">
                    <a:pos x="113" y="98"/>
                  </a:cxn>
                  <a:cxn ang="0">
                    <a:pos x="111" y="97"/>
                  </a:cxn>
                  <a:cxn ang="0">
                    <a:pos x="107" y="96"/>
                  </a:cxn>
                  <a:cxn ang="0">
                    <a:pos x="105" y="96"/>
                  </a:cxn>
                  <a:cxn ang="0">
                    <a:pos x="102" y="96"/>
                  </a:cxn>
                  <a:cxn ang="0">
                    <a:pos x="69" y="56"/>
                  </a:cxn>
                  <a:cxn ang="0">
                    <a:pos x="134" y="70"/>
                  </a:cxn>
                  <a:cxn ang="0">
                    <a:pos x="136" y="69"/>
                  </a:cxn>
                  <a:cxn ang="0">
                    <a:pos x="138" y="68"/>
                  </a:cxn>
                  <a:cxn ang="0">
                    <a:pos x="141" y="66"/>
                  </a:cxn>
                  <a:cxn ang="0">
                    <a:pos x="143" y="65"/>
                  </a:cxn>
                  <a:cxn ang="0">
                    <a:pos x="143" y="62"/>
                  </a:cxn>
                  <a:cxn ang="0">
                    <a:pos x="144" y="59"/>
                  </a:cxn>
                  <a:cxn ang="0">
                    <a:pos x="143" y="55"/>
                  </a:cxn>
                  <a:cxn ang="0">
                    <a:pos x="142" y="53"/>
                  </a:cxn>
                  <a:cxn ang="0">
                    <a:pos x="140" y="51"/>
                  </a:cxn>
                  <a:cxn ang="0">
                    <a:pos x="138" y="49"/>
                  </a:cxn>
                  <a:cxn ang="0">
                    <a:pos x="135" y="48"/>
                  </a:cxn>
                  <a:cxn ang="0">
                    <a:pos x="91" y="48"/>
                  </a:cxn>
                  <a:cxn ang="0">
                    <a:pos x="84" y="31"/>
                  </a:cxn>
                  <a:cxn ang="0">
                    <a:pos x="84" y="27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2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3" y="3"/>
                  </a:cxn>
                  <a:cxn ang="0">
                    <a:pos x="69" y="1"/>
                  </a:cxn>
                  <a:cxn ang="0">
                    <a:pos x="65" y="0"/>
                  </a:cxn>
                  <a:cxn ang="0">
                    <a:pos x="60" y="0"/>
                  </a:cxn>
                  <a:cxn ang="0">
                    <a:pos x="56" y="1"/>
                  </a:cxn>
                  <a:cxn ang="0">
                    <a:pos x="51" y="2"/>
                  </a:cxn>
                  <a:cxn ang="0">
                    <a:pos x="47" y="5"/>
                  </a:cxn>
                  <a:cxn ang="0">
                    <a:pos x="44" y="8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5" h="222">
                    <a:moveTo>
                      <a:pt x="39" y="17"/>
                    </a:moveTo>
                    <a:lnTo>
                      <a:pt x="1" y="102"/>
                    </a:lnTo>
                    <a:lnTo>
                      <a:pt x="1" y="104"/>
                    </a:lnTo>
                    <a:lnTo>
                      <a:pt x="1" y="105"/>
                    </a:lnTo>
                    <a:lnTo>
                      <a:pt x="0" y="106"/>
                    </a:lnTo>
                    <a:lnTo>
                      <a:pt x="0" y="109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1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9"/>
                    </a:lnTo>
                    <a:lnTo>
                      <a:pt x="5" y="121"/>
                    </a:lnTo>
                    <a:lnTo>
                      <a:pt x="6" y="122"/>
                    </a:lnTo>
                    <a:lnTo>
                      <a:pt x="8" y="123"/>
                    </a:lnTo>
                    <a:lnTo>
                      <a:pt x="9" y="124"/>
                    </a:lnTo>
                    <a:lnTo>
                      <a:pt x="10" y="124"/>
                    </a:lnTo>
                    <a:lnTo>
                      <a:pt x="12" y="125"/>
                    </a:lnTo>
                    <a:lnTo>
                      <a:pt x="14" y="125"/>
                    </a:lnTo>
                    <a:lnTo>
                      <a:pt x="15" y="125"/>
                    </a:lnTo>
                    <a:lnTo>
                      <a:pt x="94" y="125"/>
                    </a:lnTo>
                    <a:lnTo>
                      <a:pt x="94" y="221"/>
                    </a:lnTo>
                    <a:lnTo>
                      <a:pt x="119" y="221"/>
                    </a:lnTo>
                    <a:lnTo>
                      <a:pt x="119" y="106"/>
                    </a:lnTo>
                    <a:lnTo>
                      <a:pt x="119" y="105"/>
                    </a:lnTo>
                    <a:lnTo>
                      <a:pt x="118" y="104"/>
                    </a:lnTo>
                    <a:lnTo>
                      <a:pt x="118" y="102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8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09" y="97"/>
                    </a:lnTo>
                    <a:lnTo>
                      <a:pt x="107" y="96"/>
                    </a:lnTo>
                    <a:lnTo>
                      <a:pt x="106" y="96"/>
                    </a:lnTo>
                    <a:lnTo>
                      <a:pt x="105" y="96"/>
                    </a:lnTo>
                    <a:lnTo>
                      <a:pt x="104" y="96"/>
                    </a:lnTo>
                    <a:lnTo>
                      <a:pt x="102" y="96"/>
                    </a:lnTo>
                    <a:lnTo>
                      <a:pt x="57" y="94"/>
                    </a:lnTo>
                    <a:lnTo>
                      <a:pt x="69" y="56"/>
                    </a:lnTo>
                    <a:lnTo>
                      <a:pt x="78" y="70"/>
                    </a:lnTo>
                    <a:lnTo>
                      <a:pt x="134" y="70"/>
                    </a:lnTo>
                    <a:lnTo>
                      <a:pt x="135" y="69"/>
                    </a:lnTo>
                    <a:lnTo>
                      <a:pt x="136" y="69"/>
                    </a:lnTo>
                    <a:lnTo>
                      <a:pt x="138" y="68"/>
                    </a:lnTo>
                    <a:lnTo>
                      <a:pt x="138" y="68"/>
                    </a:lnTo>
                    <a:lnTo>
                      <a:pt x="140" y="67"/>
                    </a:lnTo>
                    <a:lnTo>
                      <a:pt x="141" y="66"/>
                    </a:lnTo>
                    <a:lnTo>
                      <a:pt x="141" y="65"/>
                    </a:lnTo>
                    <a:lnTo>
                      <a:pt x="143" y="65"/>
                    </a:lnTo>
                    <a:lnTo>
                      <a:pt x="143" y="63"/>
                    </a:lnTo>
                    <a:lnTo>
                      <a:pt x="143" y="62"/>
                    </a:lnTo>
                    <a:lnTo>
                      <a:pt x="144" y="61"/>
                    </a:lnTo>
                    <a:lnTo>
                      <a:pt x="144" y="59"/>
                    </a:lnTo>
                    <a:lnTo>
                      <a:pt x="144" y="57"/>
                    </a:lnTo>
                    <a:lnTo>
                      <a:pt x="143" y="55"/>
                    </a:lnTo>
                    <a:lnTo>
                      <a:pt x="143" y="54"/>
                    </a:lnTo>
                    <a:lnTo>
                      <a:pt x="142" y="53"/>
                    </a:lnTo>
                    <a:lnTo>
                      <a:pt x="141" y="52"/>
                    </a:lnTo>
                    <a:lnTo>
                      <a:pt x="140" y="51"/>
                    </a:lnTo>
                    <a:lnTo>
                      <a:pt x="139" y="50"/>
                    </a:lnTo>
                    <a:lnTo>
                      <a:pt x="138" y="49"/>
                    </a:lnTo>
                    <a:lnTo>
                      <a:pt x="137" y="48"/>
                    </a:lnTo>
                    <a:lnTo>
                      <a:pt x="135" y="48"/>
                    </a:lnTo>
                    <a:lnTo>
                      <a:pt x="134" y="48"/>
                    </a:lnTo>
                    <a:lnTo>
                      <a:pt x="91" y="48"/>
                    </a:lnTo>
                    <a:lnTo>
                      <a:pt x="82" y="33"/>
                    </a:lnTo>
                    <a:lnTo>
                      <a:pt x="84" y="31"/>
                    </a:lnTo>
                    <a:lnTo>
                      <a:pt x="84" y="29"/>
                    </a:lnTo>
                    <a:lnTo>
                      <a:pt x="84" y="27"/>
                    </a:lnTo>
                    <a:lnTo>
                      <a:pt x="85" y="25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4" y="16"/>
                    </a:lnTo>
                    <a:lnTo>
                      <a:pt x="84" y="14"/>
                    </a:lnTo>
                    <a:lnTo>
                      <a:pt x="83" y="13"/>
                    </a:lnTo>
                    <a:lnTo>
                      <a:pt x="82" y="11"/>
                    </a:lnTo>
                    <a:lnTo>
                      <a:pt x="81" y="10"/>
                    </a:lnTo>
                    <a:lnTo>
                      <a:pt x="80" y="8"/>
                    </a:lnTo>
                    <a:lnTo>
                      <a:pt x="78" y="7"/>
                    </a:lnTo>
                    <a:lnTo>
                      <a:pt x="77" y="5"/>
                    </a:lnTo>
                    <a:lnTo>
                      <a:pt x="75" y="4"/>
                    </a:lnTo>
                    <a:lnTo>
                      <a:pt x="73" y="3"/>
                    </a:lnTo>
                    <a:lnTo>
                      <a:pt x="71" y="2"/>
                    </a:lnTo>
                    <a:lnTo>
                      <a:pt x="69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0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1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8"/>
                    </a:lnTo>
                    <a:lnTo>
                      <a:pt x="42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37" name="Freeform 65"/>
            <p:cNvSpPr>
              <a:spLocks/>
            </p:cNvSpPr>
            <p:nvPr/>
          </p:nvSpPr>
          <p:spPr bwMode="auto">
            <a:xfrm>
              <a:off x="4356" y="2085"/>
              <a:ext cx="211" cy="307"/>
            </a:xfrm>
            <a:custGeom>
              <a:avLst/>
              <a:gdLst/>
              <a:ahLst/>
              <a:cxnLst>
                <a:cxn ang="0">
                  <a:pos x="210" y="277"/>
                </a:cxn>
                <a:cxn ang="0">
                  <a:pos x="194" y="277"/>
                </a:cxn>
                <a:cxn ang="0">
                  <a:pos x="166" y="241"/>
                </a:cxn>
                <a:cxn ang="0">
                  <a:pos x="128" y="178"/>
                </a:cxn>
                <a:cxn ang="0">
                  <a:pos x="118" y="149"/>
                </a:cxn>
                <a:cxn ang="0">
                  <a:pos x="120" y="129"/>
                </a:cxn>
                <a:cxn ang="0">
                  <a:pos x="129" y="125"/>
                </a:cxn>
                <a:cxn ang="0">
                  <a:pos x="144" y="136"/>
                </a:cxn>
                <a:cxn ang="0">
                  <a:pos x="164" y="148"/>
                </a:cxn>
                <a:cxn ang="0">
                  <a:pos x="173" y="148"/>
                </a:cxn>
                <a:cxn ang="0">
                  <a:pos x="174" y="141"/>
                </a:cxn>
                <a:cxn ang="0">
                  <a:pos x="165" y="129"/>
                </a:cxn>
                <a:cxn ang="0">
                  <a:pos x="143" y="113"/>
                </a:cxn>
                <a:cxn ang="0">
                  <a:pos x="133" y="91"/>
                </a:cxn>
                <a:cxn ang="0">
                  <a:pos x="129" y="73"/>
                </a:cxn>
                <a:cxn ang="0">
                  <a:pos x="119" y="59"/>
                </a:cxn>
                <a:cxn ang="0">
                  <a:pos x="115" y="50"/>
                </a:cxn>
                <a:cxn ang="0">
                  <a:pos x="120" y="38"/>
                </a:cxn>
                <a:cxn ang="0">
                  <a:pos x="125" y="25"/>
                </a:cxn>
                <a:cxn ang="0">
                  <a:pos x="122" y="9"/>
                </a:cxn>
                <a:cxn ang="0">
                  <a:pos x="111" y="1"/>
                </a:cxn>
                <a:cxn ang="0">
                  <a:pos x="95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2" y="59"/>
                </a:cxn>
                <a:cxn ang="0">
                  <a:pos x="69" y="67"/>
                </a:cxn>
                <a:cxn ang="0">
                  <a:pos x="58" y="79"/>
                </a:cxn>
                <a:cxn ang="0">
                  <a:pos x="49" y="104"/>
                </a:cxn>
                <a:cxn ang="0">
                  <a:pos x="44" y="128"/>
                </a:cxn>
                <a:cxn ang="0">
                  <a:pos x="42" y="153"/>
                </a:cxn>
                <a:cxn ang="0">
                  <a:pos x="44" y="166"/>
                </a:cxn>
                <a:cxn ang="0">
                  <a:pos x="52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4" y="120"/>
                </a:cxn>
                <a:cxn ang="0">
                  <a:pos x="71" y="148"/>
                </a:cxn>
                <a:cxn ang="0">
                  <a:pos x="65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2" y="273"/>
                </a:cxn>
                <a:cxn ang="0">
                  <a:pos x="65" y="235"/>
                </a:cxn>
                <a:cxn ang="0">
                  <a:pos x="88" y="207"/>
                </a:cxn>
                <a:cxn ang="0">
                  <a:pos x="100" y="200"/>
                </a:cxn>
                <a:cxn ang="0">
                  <a:pos x="115" y="210"/>
                </a:cxn>
                <a:cxn ang="0">
                  <a:pos x="149" y="256"/>
                </a:cxn>
                <a:cxn ang="0">
                  <a:pos x="177" y="295"/>
                </a:cxn>
                <a:cxn ang="0">
                  <a:pos x="188" y="298"/>
                </a:cxn>
                <a:cxn ang="0">
                  <a:pos x="202" y="288"/>
                </a:cxn>
              </a:cxnLst>
              <a:rect l="0" t="0" r="r" b="b"/>
              <a:pathLst>
                <a:path w="211" h="307">
                  <a:moveTo>
                    <a:pt x="209" y="282"/>
                  </a:moveTo>
                  <a:lnTo>
                    <a:pt x="210" y="277"/>
                  </a:lnTo>
                  <a:lnTo>
                    <a:pt x="202" y="278"/>
                  </a:lnTo>
                  <a:lnTo>
                    <a:pt x="194" y="277"/>
                  </a:lnTo>
                  <a:lnTo>
                    <a:pt x="184" y="269"/>
                  </a:lnTo>
                  <a:lnTo>
                    <a:pt x="166" y="241"/>
                  </a:lnTo>
                  <a:lnTo>
                    <a:pt x="141" y="200"/>
                  </a:lnTo>
                  <a:lnTo>
                    <a:pt x="128" y="178"/>
                  </a:lnTo>
                  <a:lnTo>
                    <a:pt x="119" y="160"/>
                  </a:lnTo>
                  <a:lnTo>
                    <a:pt x="118" y="149"/>
                  </a:lnTo>
                  <a:lnTo>
                    <a:pt x="118" y="137"/>
                  </a:lnTo>
                  <a:lnTo>
                    <a:pt x="120" y="129"/>
                  </a:lnTo>
                  <a:lnTo>
                    <a:pt x="125" y="125"/>
                  </a:lnTo>
                  <a:lnTo>
                    <a:pt x="129" y="125"/>
                  </a:lnTo>
                  <a:lnTo>
                    <a:pt x="135" y="128"/>
                  </a:lnTo>
                  <a:lnTo>
                    <a:pt x="144" y="136"/>
                  </a:lnTo>
                  <a:lnTo>
                    <a:pt x="156" y="144"/>
                  </a:lnTo>
                  <a:lnTo>
                    <a:pt x="164" y="148"/>
                  </a:lnTo>
                  <a:lnTo>
                    <a:pt x="169" y="149"/>
                  </a:lnTo>
                  <a:lnTo>
                    <a:pt x="173" y="148"/>
                  </a:lnTo>
                  <a:lnTo>
                    <a:pt x="176" y="144"/>
                  </a:lnTo>
                  <a:lnTo>
                    <a:pt x="174" y="141"/>
                  </a:lnTo>
                  <a:lnTo>
                    <a:pt x="173" y="137"/>
                  </a:lnTo>
                  <a:lnTo>
                    <a:pt x="165" y="129"/>
                  </a:lnTo>
                  <a:lnTo>
                    <a:pt x="151" y="120"/>
                  </a:lnTo>
                  <a:lnTo>
                    <a:pt x="143" y="113"/>
                  </a:lnTo>
                  <a:lnTo>
                    <a:pt x="137" y="104"/>
                  </a:lnTo>
                  <a:lnTo>
                    <a:pt x="133" y="91"/>
                  </a:lnTo>
                  <a:lnTo>
                    <a:pt x="132" y="78"/>
                  </a:lnTo>
                  <a:lnTo>
                    <a:pt x="129" y="73"/>
                  </a:lnTo>
                  <a:lnTo>
                    <a:pt x="125" y="66"/>
                  </a:lnTo>
                  <a:lnTo>
                    <a:pt x="119" y="59"/>
                  </a:lnTo>
                  <a:lnTo>
                    <a:pt x="115" y="55"/>
                  </a:lnTo>
                  <a:lnTo>
                    <a:pt x="115" y="50"/>
                  </a:lnTo>
                  <a:lnTo>
                    <a:pt x="118" y="42"/>
                  </a:lnTo>
                  <a:lnTo>
                    <a:pt x="120" y="38"/>
                  </a:lnTo>
                  <a:lnTo>
                    <a:pt x="123" y="33"/>
                  </a:lnTo>
                  <a:lnTo>
                    <a:pt x="125" y="25"/>
                  </a:lnTo>
                  <a:lnTo>
                    <a:pt x="123" y="16"/>
                  </a:lnTo>
                  <a:lnTo>
                    <a:pt x="122" y="9"/>
                  </a:lnTo>
                  <a:lnTo>
                    <a:pt x="118" y="4"/>
                  </a:lnTo>
                  <a:lnTo>
                    <a:pt x="111" y="1"/>
                  </a:lnTo>
                  <a:lnTo>
                    <a:pt x="102" y="0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3"/>
                  </a:lnTo>
                  <a:lnTo>
                    <a:pt x="87" y="18"/>
                  </a:lnTo>
                  <a:lnTo>
                    <a:pt x="88" y="24"/>
                  </a:lnTo>
                  <a:lnTo>
                    <a:pt x="91" y="32"/>
                  </a:lnTo>
                  <a:lnTo>
                    <a:pt x="92" y="37"/>
                  </a:lnTo>
                  <a:lnTo>
                    <a:pt x="94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2" y="59"/>
                  </a:lnTo>
                  <a:lnTo>
                    <a:pt x="74" y="63"/>
                  </a:lnTo>
                  <a:lnTo>
                    <a:pt x="69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3" y="91"/>
                  </a:lnTo>
                  <a:lnTo>
                    <a:pt x="49" y="104"/>
                  </a:lnTo>
                  <a:lnTo>
                    <a:pt x="45" y="115"/>
                  </a:lnTo>
                  <a:lnTo>
                    <a:pt x="44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4" y="166"/>
                  </a:lnTo>
                  <a:lnTo>
                    <a:pt x="46" y="169"/>
                  </a:lnTo>
                  <a:lnTo>
                    <a:pt x="52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7" y="129"/>
                  </a:lnTo>
                  <a:lnTo>
                    <a:pt x="58" y="123"/>
                  </a:lnTo>
                  <a:lnTo>
                    <a:pt x="62" y="116"/>
                  </a:lnTo>
                  <a:lnTo>
                    <a:pt x="67" y="115"/>
                  </a:lnTo>
                  <a:lnTo>
                    <a:pt x="73" y="116"/>
                  </a:lnTo>
                  <a:lnTo>
                    <a:pt x="74" y="120"/>
                  </a:lnTo>
                  <a:lnTo>
                    <a:pt x="73" y="132"/>
                  </a:lnTo>
                  <a:lnTo>
                    <a:pt x="71" y="148"/>
                  </a:lnTo>
                  <a:lnTo>
                    <a:pt x="69" y="162"/>
                  </a:lnTo>
                  <a:lnTo>
                    <a:pt x="65" y="175"/>
                  </a:lnTo>
                  <a:lnTo>
                    <a:pt x="61" y="193"/>
                  </a:lnTo>
                  <a:lnTo>
                    <a:pt x="55" y="207"/>
                  </a:lnTo>
                  <a:lnTo>
                    <a:pt x="44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2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2" y="273"/>
                  </a:lnTo>
                  <a:lnTo>
                    <a:pt x="45" y="260"/>
                  </a:lnTo>
                  <a:lnTo>
                    <a:pt x="65" y="235"/>
                  </a:lnTo>
                  <a:lnTo>
                    <a:pt x="82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100" y="200"/>
                  </a:lnTo>
                  <a:lnTo>
                    <a:pt x="107" y="204"/>
                  </a:lnTo>
                  <a:lnTo>
                    <a:pt x="115" y="210"/>
                  </a:lnTo>
                  <a:lnTo>
                    <a:pt x="131" y="231"/>
                  </a:lnTo>
                  <a:lnTo>
                    <a:pt x="149" y="256"/>
                  </a:lnTo>
                  <a:lnTo>
                    <a:pt x="166" y="281"/>
                  </a:lnTo>
                  <a:lnTo>
                    <a:pt x="177" y="295"/>
                  </a:lnTo>
                  <a:lnTo>
                    <a:pt x="181" y="298"/>
                  </a:lnTo>
                  <a:lnTo>
                    <a:pt x="188" y="298"/>
                  </a:lnTo>
                  <a:lnTo>
                    <a:pt x="194" y="293"/>
                  </a:lnTo>
                  <a:lnTo>
                    <a:pt x="202" y="288"/>
                  </a:lnTo>
                  <a:lnTo>
                    <a:pt x="209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3767" y="2076"/>
              <a:ext cx="273" cy="326"/>
              <a:chOff x="3767" y="2076"/>
              <a:chExt cx="273" cy="326"/>
            </a:xfrm>
          </p:grpSpPr>
          <p:grpSp>
            <p:nvGrpSpPr>
              <p:cNvPr id="17" name="Group 67"/>
              <p:cNvGrpSpPr>
                <a:grpSpLocks/>
              </p:cNvGrpSpPr>
              <p:nvPr/>
            </p:nvGrpSpPr>
            <p:grpSpPr bwMode="auto">
              <a:xfrm>
                <a:off x="3767" y="2076"/>
                <a:ext cx="273" cy="326"/>
                <a:chOff x="3767" y="2076"/>
                <a:chExt cx="273" cy="326"/>
              </a:xfrm>
            </p:grpSpPr>
            <p:sp>
              <p:nvSpPr>
                <p:cNvPr id="2716740" name="AutoShape 68"/>
                <p:cNvSpPr>
                  <a:spLocks noChangeArrowheads="1"/>
                </p:cNvSpPr>
                <p:nvPr/>
              </p:nvSpPr>
              <p:spPr bwMode="auto">
                <a:xfrm>
                  <a:off x="3767" y="2129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41" name="AutoShape 69"/>
                <p:cNvSpPr>
                  <a:spLocks noChangeArrowheads="1"/>
                </p:cNvSpPr>
                <p:nvPr/>
              </p:nvSpPr>
              <p:spPr bwMode="auto">
                <a:xfrm>
                  <a:off x="3832" y="2076"/>
                  <a:ext cx="208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42" name="Oval 70"/>
              <p:cNvSpPr>
                <a:spLocks noChangeArrowheads="1"/>
              </p:cNvSpPr>
              <p:nvPr/>
            </p:nvSpPr>
            <p:spPr bwMode="auto">
              <a:xfrm>
                <a:off x="3852" y="2103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3" name="AutoShape 71"/>
              <p:cNvSpPr>
                <a:spLocks noChangeArrowheads="1"/>
              </p:cNvSpPr>
              <p:nvPr/>
            </p:nvSpPr>
            <p:spPr bwMode="auto">
              <a:xfrm>
                <a:off x="3800" y="2257"/>
                <a:ext cx="143" cy="60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8" name="Group 72"/>
          <p:cNvGrpSpPr>
            <a:grpSpLocks/>
          </p:cNvGrpSpPr>
          <p:nvPr/>
        </p:nvGrpSpPr>
        <p:grpSpPr bwMode="auto">
          <a:xfrm>
            <a:off x="6678613" y="3892550"/>
            <a:ext cx="1443037" cy="517525"/>
            <a:chOff x="4733" y="2328"/>
            <a:chExt cx="1022" cy="326"/>
          </a:xfrm>
        </p:grpSpPr>
        <p:grpSp>
          <p:nvGrpSpPr>
            <p:cNvPr id="19" name="Group 73"/>
            <p:cNvGrpSpPr>
              <a:grpSpLocks/>
            </p:cNvGrpSpPr>
            <p:nvPr/>
          </p:nvGrpSpPr>
          <p:grpSpPr bwMode="auto">
            <a:xfrm>
              <a:off x="4733" y="2328"/>
              <a:ext cx="217" cy="326"/>
              <a:chOff x="4733" y="2328"/>
              <a:chExt cx="217" cy="326"/>
            </a:xfrm>
          </p:grpSpPr>
          <p:sp>
            <p:nvSpPr>
              <p:cNvPr id="2716746" name="AutoShape 74"/>
              <p:cNvSpPr>
                <a:spLocks noChangeArrowheads="1"/>
              </p:cNvSpPr>
              <p:nvPr/>
            </p:nvSpPr>
            <p:spPr bwMode="auto">
              <a:xfrm>
                <a:off x="4733" y="2381"/>
                <a:ext cx="217" cy="273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7" name="AutoShape 75"/>
              <p:cNvSpPr>
                <a:spLocks noChangeArrowheads="1"/>
              </p:cNvSpPr>
              <p:nvPr/>
            </p:nvSpPr>
            <p:spPr bwMode="auto">
              <a:xfrm>
                <a:off x="4786" y="2328"/>
                <a:ext cx="164" cy="48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48" name="AutoShape 76"/>
              <p:cNvSpPr>
                <a:spLocks noChangeArrowheads="1"/>
              </p:cNvSpPr>
              <p:nvPr/>
            </p:nvSpPr>
            <p:spPr bwMode="auto">
              <a:xfrm>
                <a:off x="4776" y="2402"/>
                <a:ext cx="114" cy="17"/>
              </a:xfrm>
              <a:prstGeom prst="parallelogram">
                <a:avLst>
                  <a:gd name="adj" fmla="val 167616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0" name="Group 77"/>
            <p:cNvGrpSpPr>
              <a:grpSpLocks/>
            </p:cNvGrpSpPr>
            <p:nvPr/>
          </p:nvGrpSpPr>
          <p:grpSpPr bwMode="auto">
            <a:xfrm>
              <a:off x="5277" y="2372"/>
              <a:ext cx="211" cy="268"/>
              <a:chOff x="5277" y="2372"/>
              <a:chExt cx="211" cy="268"/>
            </a:xfrm>
          </p:grpSpPr>
          <p:sp>
            <p:nvSpPr>
              <p:cNvPr id="2716750" name="Freeform 78"/>
              <p:cNvSpPr>
                <a:spLocks/>
              </p:cNvSpPr>
              <p:nvPr/>
            </p:nvSpPr>
            <p:spPr bwMode="auto">
              <a:xfrm>
                <a:off x="5414" y="2493"/>
                <a:ext cx="63" cy="147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62" y="0"/>
                  </a:cxn>
                  <a:cxn ang="0">
                    <a:pos x="17" y="146"/>
                  </a:cxn>
                  <a:cxn ang="0">
                    <a:pos x="0" y="146"/>
                  </a:cxn>
                  <a:cxn ang="0">
                    <a:pos x="45" y="0"/>
                  </a:cxn>
                </a:cxnLst>
                <a:rect l="0" t="0" r="r" b="b"/>
                <a:pathLst>
                  <a:path w="63" h="147">
                    <a:moveTo>
                      <a:pt x="45" y="0"/>
                    </a:moveTo>
                    <a:lnTo>
                      <a:pt x="62" y="0"/>
                    </a:lnTo>
                    <a:lnTo>
                      <a:pt x="17" y="146"/>
                    </a:lnTo>
                    <a:lnTo>
                      <a:pt x="0" y="146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1" name="Rectangle 79"/>
              <p:cNvSpPr>
                <a:spLocks noChangeArrowheads="1"/>
              </p:cNvSpPr>
              <p:nvPr/>
            </p:nvSpPr>
            <p:spPr bwMode="auto">
              <a:xfrm>
                <a:off x="5410" y="2493"/>
                <a:ext cx="78" cy="14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2" name="Rectangle 80"/>
              <p:cNvSpPr>
                <a:spLocks noChangeArrowheads="1"/>
              </p:cNvSpPr>
              <p:nvPr/>
            </p:nvSpPr>
            <p:spPr bwMode="auto">
              <a:xfrm>
                <a:off x="5416" y="2555"/>
                <a:ext cx="60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3" name="Rectangle 81"/>
              <p:cNvSpPr>
                <a:spLocks noChangeArrowheads="1"/>
              </p:cNvSpPr>
              <p:nvPr/>
            </p:nvSpPr>
            <p:spPr bwMode="auto">
              <a:xfrm>
                <a:off x="5278" y="2555"/>
                <a:ext cx="78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4" name="Oval 82"/>
              <p:cNvSpPr>
                <a:spLocks noChangeArrowheads="1"/>
              </p:cNvSpPr>
              <p:nvPr/>
            </p:nvSpPr>
            <p:spPr bwMode="auto">
              <a:xfrm>
                <a:off x="5340" y="2372"/>
                <a:ext cx="25" cy="27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55" name="Freeform 83"/>
              <p:cNvSpPr>
                <a:spLocks/>
              </p:cNvSpPr>
              <p:nvPr/>
            </p:nvSpPr>
            <p:spPr bwMode="auto">
              <a:xfrm>
                <a:off x="5277" y="2416"/>
                <a:ext cx="146" cy="224"/>
              </a:xfrm>
              <a:custGeom>
                <a:avLst/>
                <a:gdLst/>
                <a:ahLst/>
                <a:cxnLst>
                  <a:cxn ang="0">
                    <a:pos x="1" y="103"/>
                  </a:cxn>
                  <a:cxn ang="0">
                    <a:pos x="1" y="106"/>
                  </a:cxn>
                  <a:cxn ang="0">
                    <a:pos x="0" y="110"/>
                  </a:cxn>
                  <a:cxn ang="0">
                    <a:pos x="0" y="113"/>
                  </a:cxn>
                  <a:cxn ang="0">
                    <a:pos x="1" y="117"/>
                  </a:cxn>
                  <a:cxn ang="0">
                    <a:pos x="3" y="120"/>
                  </a:cxn>
                  <a:cxn ang="0">
                    <a:pos x="6" y="123"/>
                  </a:cxn>
                  <a:cxn ang="0">
                    <a:pos x="9" y="125"/>
                  </a:cxn>
                  <a:cxn ang="0">
                    <a:pos x="12" y="126"/>
                  </a:cxn>
                  <a:cxn ang="0">
                    <a:pos x="16" y="126"/>
                  </a:cxn>
                  <a:cxn ang="0">
                    <a:pos x="95" y="223"/>
                  </a:cxn>
                  <a:cxn ang="0">
                    <a:pos x="120" y="107"/>
                  </a:cxn>
                  <a:cxn ang="0">
                    <a:pos x="119" y="105"/>
                  </a:cxn>
                  <a:cxn ang="0">
                    <a:pos x="118" y="103"/>
                  </a:cxn>
                  <a:cxn ang="0">
                    <a:pos x="116" y="101"/>
                  </a:cxn>
                  <a:cxn ang="0">
                    <a:pos x="114" y="99"/>
                  </a:cxn>
                  <a:cxn ang="0">
                    <a:pos x="111" y="98"/>
                  </a:cxn>
                  <a:cxn ang="0">
                    <a:pos x="108" y="97"/>
                  </a:cxn>
                  <a:cxn ang="0">
                    <a:pos x="106" y="97"/>
                  </a:cxn>
                  <a:cxn ang="0">
                    <a:pos x="103" y="97"/>
                  </a:cxn>
                  <a:cxn ang="0">
                    <a:pos x="70" y="57"/>
                  </a:cxn>
                  <a:cxn ang="0">
                    <a:pos x="135" y="70"/>
                  </a:cxn>
                  <a:cxn ang="0">
                    <a:pos x="137" y="70"/>
                  </a:cxn>
                  <a:cxn ang="0">
                    <a:pos x="139" y="69"/>
                  </a:cxn>
                  <a:cxn ang="0">
                    <a:pos x="142" y="67"/>
                  </a:cxn>
                  <a:cxn ang="0">
                    <a:pos x="144" y="65"/>
                  </a:cxn>
                  <a:cxn ang="0">
                    <a:pos x="144" y="62"/>
                  </a:cxn>
                  <a:cxn ang="0">
                    <a:pos x="145" y="59"/>
                  </a:cxn>
                  <a:cxn ang="0">
                    <a:pos x="144" y="56"/>
                  </a:cxn>
                  <a:cxn ang="0">
                    <a:pos x="143" y="53"/>
                  </a:cxn>
                  <a:cxn ang="0">
                    <a:pos x="141" y="51"/>
                  </a:cxn>
                  <a:cxn ang="0">
                    <a:pos x="139" y="49"/>
                  </a:cxn>
                  <a:cxn ang="0">
                    <a:pos x="136" y="49"/>
                  </a:cxn>
                  <a:cxn ang="0">
                    <a:pos x="92" y="49"/>
                  </a:cxn>
                  <a:cxn ang="0">
                    <a:pos x="84" y="32"/>
                  </a:cxn>
                  <a:cxn ang="0">
                    <a:pos x="85" y="28"/>
                  </a:cxn>
                  <a:cxn ang="0">
                    <a:pos x="85" y="23"/>
                  </a:cxn>
                  <a:cxn ang="0">
                    <a:pos x="85" y="18"/>
                  </a:cxn>
                  <a:cxn ang="0">
                    <a:pos x="84" y="14"/>
                  </a:cxn>
                  <a:cxn ang="0">
                    <a:pos x="83" y="11"/>
                  </a:cxn>
                  <a:cxn ang="0">
                    <a:pos x="80" y="8"/>
                  </a:cxn>
                  <a:cxn ang="0">
                    <a:pos x="77" y="5"/>
                  </a:cxn>
                  <a:cxn ang="0">
                    <a:pos x="74" y="3"/>
                  </a:cxn>
                  <a:cxn ang="0">
                    <a:pos x="70" y="1"/>
                  </a:cxn>
                  <a:cxn ang="0">
                    <a:pos x="65" y="0"/>
                  </a:cxn>
                  <a:cxn ang="0">
                    <a:pos x="61" y="0"/>
                  </a:cxn>
                  <a:cxn ang="0">
                    <a:pos x="56" y="1"/>
                  </a:cxn>
                  <a:cxn ang="0">
                    <a:pos x="52" y="2"/>
                  </a:cxn>
                  <a:cxn ang="0">
                    <a:pos x="47" y="5"/>
                  </a:cxn>
                  <a:cxn ang="0">
                    <a:pos x="44" y="9"/>
                  </a:cxn>
                  <a:cxn ang="0">
                    <a:pos x="41" y="12"/>
                  </a:cxn>
                  <a:cxn ang="0">
                    <a:pos x="39" y="17"/>
                  </a:cxn>
                </a:cxnLst>
                <a:rect l="0" t="0" r="r" b="b"/>
                <a:pathLst>
                  <a:path w="146" h="224">
                    <a:moveTo>
                      <a:pt x="39" y="17"/>
                    </a:moveTo>
                    <a:lnTo>
                      <a:pt x="1" y="103"/>
                    </a:lnTo>
                    <a:lnTo>
                      <a:pt x="1" y="105"/>
                    </a:lnTo>
                    <a:lnTo>
                      <a:pt x="1" y="106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1"/>
                    </a:lnTo>
                    <a:lnTo>
                      <a:pt x="0" y="113"/>
                    </a:lnTo>
                    <a:lnTo>
                      <a:pt x="1" y="115"/>
                    </a:lnTo>
                    <a:lnTo>
                      <a:pt x="1" y="117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5" y="122"/>
                    </a:lnTo>
                    <a:lnTo>
                      <a:pt x="6" y="123"/>
                    </a:lnTo>
                    <a:lnTo>
                      <a:pt x="8" y="124"/>
                    </a:lnTo>
                    <a:lnTo>
                      <a:pt x="9" y="125"/>
                    </a:lnTo>
                    <a:lnTo>
                      <a:pt x="10" y="125"/>
                    </a:lnTo>
                    <a:lnTo>
                      <a:pt x="12" y="126"/>
                    </a:lnTo>
                    <a:lnTo>
                      <a:pt x="14" y="126"/>
                    </a:lnTo>
                    <a:lnTo>
                      <a:pt x="16" y="126"/>
                    </a:lnTo>
                    <a:lnTo>
                      <a:pt x="95" y="126"/>
                    </a:lnTo>
                    <a:lnTo>
                      <a:pt x="95" y="223"/>
                    </a:lnTo>
                    <a:lnTo>
                      <a:pt x="120" y="223"/>
                    </a:lnTo>
                    <a:lnTo>
                      <a:pt x="120" y="107"/>
                    </a:lnTo>
                    <a:lnTo>
                      <a:pt x="120" y="106"/>
                    </a:lnTo>
                    <a:lnTo>
                      <a:pt x="119" y="105"/>
                    </a:lnTo>
                    <a:lnTo>
                      <a:pt x="118" y="103"/>
                    </a:lnTo>
                    <a:lnTo>
                      <a:pt x="118" y="103"/>
                    </a:lnTo>
                    <a:lnTo>
                      <a:pt x="117" y="102"/>
                    </a:lnTo>
                    <a:lnTo>
                      <a:pt x="116" y="101"/>
                    </a:lnTo>
                    <a:lnTo>
                      <a:pt x="115" y="100"/>
                    </a:lnTo>
                    <a:lnTo>
                      <a:pt x="114" y="99"/>
                    </a:lnTo>
                    <a:lnTo>
                      <a:pt x="113" y="99"/>
                    </a:lnTo>
                    <a:lnTo>
                      <a:pt x="111" y="98"/>
                    </a:lnTo>
                    <a:lnTo>
                      <a:pt x="110" y="98"/>
                    </a:lnTo>
                    <a:lnTo>
                      <a:pt x="108" y="97"/>
                    </a:lnTo>
                    <a:lnTo>
                      <a:pt x="107" y="97"/>
                    </a:lnTo>
                    <a:lnTo>
                      <a:pt x="106" y="97"/>
                    </a:lnTo>
                    <a:lnTo>
                      <a:pt x="104" y="97"/>
                    </a:lnTo>
                    <a:lnTo>
                      <a:pt x="103" y="97"/>
                    </a:lnTo>
                    <a:lnTo>
                      <a:pt x="57" y="95"/>
                    </a:lnTo>
                    <a:lnTo>
                      <a:pt x="70" y="57"/>
                    </a:lnTo>
                    <a:lnTo>
                      <a:pt x="79" y="70"/>
                    </a:lnTo>
                    <a:lnTo>
                      <a:pt x="135" y="70"/>
                    </a:lnTo>
                    <a:lnTo>
                      <a:pt x="136" y="70"/>
                    </a:lnTo>
                    <a:lnTo>
                      <a:pt x="137" y="70"/>
                    </a:lnTo>
                    <a:lnTo>
                      <a:pt x="139" y="69"/>
                    </a:lnTo>
                    <a:lnTo>
                      <a:pt x="139" y="69"/>
                    </a:lnTo>
                    <a:lnTo>
                      <a:pt x="140" y="68"/>
                    </a:lnTo>
                    <a:lnTo>
                      <a:pt x="142" y="67"/>
                    </a:lnTo>
                    <a:lnTo>
                      <a:pt x="142" y="66"/>
                    </a:lnTo>
                    <a:lnTo>
                      <a:pt x="144" y="65"/>
                    </a:lnTo>
                    <a:lnTo>
                      <a:pt x="144" y="64"/>
                    </a:lnTo>
                    <a:lnTo>
                      <a:pt x="144" y="62"/>
                    </a:lnTo>
                    <a:lnTo>
                      <a:pt x="145" y="61"/>
                    </a:lnTo>
                    <a:lnTo>
                      <a:pt x="145" y="59"/>
                    </a:lnTo>
                    <a:lnTo>
                      <a:pt x="145" y="57"/>
                    </a:lnTo>
                    <a:lnTo>
                      <a:pt x="144" y="56"/>
                    </a:lnTo>
                    <a:lnTo>
                      <a:pt x="144" y="55"/>
                    </a:lnTo>
                    <a:lnTo>
                      <a:pt x="143" y="53"/>
                    </a:lnTo>
                    <a:lnTo>
                      <a:pt x="142" y="52"/>
                    </a:lnTo>
                    <a:lnTo>
                      <a:pt x="141" y="51"/>
                    </a:lnTo>
                    <a:lnTo>
                      <a:pt x="140" y="50"/>
                    </a:lnTo>
                    <a:lnTo>
                      <a:pt x="139" y="49"/>
                    </a:lnTo>
                    <a:lnTo>
                      <a:pt x="138" y="49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92" y="49"/>
                    </a:lnTo>
                    <a:lnTo>
                      <a:pt x="83" y="33"/>
                    </a:lnTo>
                    <a:lnTo>
                      <a:pt x="84" y="32"/>
                    </a:lnTo>
                    <a:lnTo>
                      <a:pt x="85" y="30"/>
                    </a:lnTo>
                    <a:lnTo>
                      <a:pt x="85" y="28"/>
                    </a:lnTo>
                    <a:lnTo>
                      <a:pt x="85" y="26"/>
                    </a:lnTo>
                    <a:lnTo>
                      <a:pt x="85" y="23"/>
                    </a:lnTo>
                    <a:lnTo>
                      <a:pt x="85" y="21"/>
                    </a:lnTo>
                    <a:lnTo>
                      <a:pt x="85" y="18"/>
                    </a:lnTo>
                    <a:lnTo>
                      <a:pt x="85" y="16"/>
                    </a:lnTo>
                    <a:lnTo>
                      <a:pt x="84" y="14"/>
                    </a:lnTo>
                    <a:lnTo>
                      <a:pt x="84" y="13"/>
                    </a:lnTo>
                    <a:lnTo>
                      <a:pt x="83" y="11"/>
                    </a:lnTo>
                    <a:lnTo>
                      <a:pt x="82" y="10"/>
                    </a:lnTo>
                    <a:lnTo>
                      <a:pt x="80" y="8"/>
                    </a:lnTo>
                    <a:lnTo>
                      <a:pt x="79" y="7"/>
                    </a:lnTo>
                    <a:lnTo>
                      <a:pt x="77" y="5"/>
                    </a:lnTo>
                    <a:lnTo>
                      <a:pt x="76" y="4"/>
                    </a:lnTo>
                    <a:lnTo>
                      <a:pt x="74" y="3"/>
                    </a:lnTo>
                    <a:lnTo>
                      <a:pt x="72" y="2"/>
                    </a:lnTo>
                    <a:lnTo>
                      <a:pt x="70" y="1"/>
                    </a:lnTo>
                    <a:lnTo>
                      <a:pt x="67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9" y="0"/>
                    </a:lnTo>
                    <a:lnTo>
                      <a:pt x="56" y="1"/>
                    </a:lnTo>
                    <a:lnTo>
                      <a:pt x="54" y="1"/>
                    </a:lnTo>
                    <a:lnTo>
                      <a:pt x="52" y="2"/>
                    </a:lnTo>
                    <a:lnTo>
                      <a:pt x="50" y="3"/>
                    </a:lnTo>
                    <a:lnTo>
                      <a:pt x="47" y="5"/>
                    </a:lnTo>
                    <a:lnTo>
                      <a:pt x="46" y="7"/>
                    </a:lnTo>
                    <a:lnTo>
                      <a:pt x="44" y="9"/>
                    </a:lnTo>
                    <a:lnTo>
                      <a:pt x="43" y="10"/>
                    </a:lnTo>
                    <a:lnTo>
                      <a:pt x="41" y="12"/>
                    </a:lnTo>
                    <a:lnTo>
                      <a:pt x="40" y="14"/>
                    </a:lnTo>
                    <a:lnTo>
                      <a:pt x="39" y="17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6756" name="Freeform 84"/>
            <p:cNvSpPr>
              <a:spLocks/>
            </p:cNvSpPr>
            <p:nvPr/>
          </p:nvSpPr>
          <p:spPr bwMode="auto">
            <a:xfrm>
              <a:off x="5546" y="2337"/>
              <a:ext cx="209" cy="307"/>
            </a:xfrm>
            <a:custGeom>
              <a:avLst/>
              <a:gdLst/>
              <a:ahLst/>
              <a:cxnLst>
                <a:cxn ang="0">
                  <a:pos x="208" y="277"/>
                </a:cxn>
                <a:cxn ang="0">
                  <a:pos x="192" y="277"/>
                </a:cxn>
                <a:cxn ang="0">
                  <a:pos x="165" y="241"/>
                </a:cxn>
                <a:cxn ang="0">
                  <a:pos x="127" y="178"/>
                </a:cxn>
                <a:cxn ang="0">
                  <a:pos x="116" y="149"/>
                </a:cxn>
                <a:cxn ang="0">
                  <a:pos x="119" y="129"/>
                </a:cxn>
                <a:cxn ang="0">
                  <a:pos x="128" y="125"/>
                </a:cxn>
                <a:cxn ang="0">
                  <a:pos x="143" y="136"/>
                </a:cxn>
                <a:cxn ang="0">
                  <a:pos x="162" y="148"/>
                </a:cxn>
                <a:cxn ang="0">
                  <a:pos x="171" y="148"/>
                </a:cxn>
                <a:cxn ang="0">
                  <a:pos x="173" y="141"/>
                </a:cxn>
                <a:cxn ang="0">
                  <a:pos x="164" y="129"/>
                </a:cxn>
                <a:cxn ang="0">
                  <a:pos x="141" y="113"/>
                </a:cxn>
                <a:cxn ang="0">
                  <a:pos x="132" y="91"/>
                </a:cxn>
                <a:cxn ang="0">
                  <a:pos x="128" y="73"/>
                </a:cxn>
                <a:cxn ang="0">
                  <a:pos x="118" y="59"/>
                </a:cxn>
                <a:cxn ang="0">
                  <a:pos x="114" y="50"/>
                </a:cxn>
                <a:cxn ang="0">
                  <a:pos x="119" y="38"/>
                </a:cxn>
                <a:cxn ang="0">
                  <a:pos x="124" y="25"/>
                </a:cxn>
                <a:cxn ang="0">
                  <a:pos x="120" y="9"/>
                </a:cxn>
                <a:cxn ang="0">
                  <a:pos x="110" y="1"/>
                </a:cxn>
                <a:cxn ang="0">
                  <a:pos x="94" y="3"/>
                </a:cxn>
                <a:cxn ang="0">
                  <a:pos x="88" y="13"/>
                </a:cxn>
                <a:cxn ang="0">
                  <a:pos x="88" y="24"/>
                </a:cxn>
                <a:cxn ang="0">
                  <a:pos x="92" y="37"/>
                </a:cxn>
                <a:cxn ang="0">
                  <a:pos x="92" y="49"/>
                </a:cxn>
                <a:cxn ang="0">
                  <a:pos x="81" y="59"/>
                </a:cxn>
                <a:cxn ang="0">
                  <a:pos x="68" y="67"/>
                </a:cxn>
                <a:cxn ang="0">
                  <a:pos x="58" y="79"/>
                </a:cxn>
                <a:cxn ang="0">
                  <a:pos x="48" y="104"/>
                </a:cxn>
                <a:cxn ang="0">
                  <a:pos x="43" y="128"/>
                </a:cxn>
                <a:cxn ang="0">
                  <a:pos x="42" y="153"/>
                </a:cxn>
                <a:cxn ang="0">
                  <a:pos x="43" y="166"/>
                </a:cxn>
                <a:cxn ang="0">
                  <a:pos x="51" y="170"/>
                </a:cxn>
                <a:cxn ang="0">
                  <a:pos x="55" y="166"/>
                </a:cxn>
                <a:cxn ang="0">
                  <a:pos x="55" y="140"/>
                </a:cxn>
                <a:cxn ang="0">
                  <a:pos x="58" y="123"/>
                </a:cxn>
                <a:cxn ang="0">
                  <a:pos x="67" y="115"/>
                </a:cxn>
                <a:cxn ang="0">
                  <a:pos x="73" y="120"/>
                </a:cxn>
                <a:cxn ang="0">
                  <a:pos x="71" y="148"/>
                </a:cxn>
                <a:cxn ang="0">
                  <a:pos x="64" y="175"/>
                </a:cxn>
                <a:cxn ang="0">
                  <a:pos x="55" y="207"/>
                </a:cxn>
                <a:cxn ang="0">
                  <a:pos x="34" y="237"/>
                </a:cxn>
                <a:cxn ang="0">
                  <a:pos x="8" y="269"/>
                </a:cxn>
                <a:cxn ang="0">
                  <a:pos x="0" y="286"/>
                </a:cxn>
                <a:cxn ang="0">
                  <a:pos x="20" y="306"/>
                </a:cxn>
                <a:cxn ang="0">
                  <a:pos x="34" y="303"/>
                </a:cxn>
                <a:cxn ang="0">
                  <a:pos x="24" y="290"/>
                </a:cxn>
                <a:cxn ang="0">
                  <a:pos x="31" y="273"/>
                </a:cxn>
                <a:cxn ang="0">
                  <a:pos x="64" y="235"/>
                </a:cxn>
                <a:cxn ang="0">
                  <a:pos x="88" y="207"/>
                </a:cxn>
                <a:cxn ang="0">
                  <a:pos x="99" y="200"/>
                </a:cxn>
                <a:cxn ang="0">
                  <a:pos x="114" y="210"/>
                </a:cxn>
                <a:cxn ang="0">
                  <a:pos x="148" y="256"/>
                </a:cxn>
                <a:cxn ang="0">
                  <a:pos x="175" y="295"/>
                </a:cxn>
                <a:cxn ang="0">
                  <a:pos x="186" y="298"/>
                </a:cxn>
                <a:cxn ang="0">
                  <a:pos x="200" y="288"/>
                </a:cxn>
              </a:cxnLst>
              <a:rect l="0" t="0" r="r" b="b"/>
              <a:pathLst>
                <a:path w="209" h="307">
                  <a:moveTo>
                    <a:pt x="207" y="282"/>
                  </a:moveTo>
                  <a:lnTo>
                    <a:pt x="208" y="277"/>
                  </a:lnTo>
                  <a:lnTo>
                    <a:pt x="200" y="278"/>
                  </a:lnTo>
                  <a:lnTo>
                    <a:pt x="192" y="277"/>
                  </a:lnTo>
                  <a:lnTo>
                    <a:pt x="182" y="269"/>
                  </a:lnTo>
                  <a:lnTo>
                    <a:pt x="165" y="241"/>
                  </a:lnTo>
                  <a:lnTo>
                    <a:pt x="140" y="200"/>
                  </a:lnTo>
                  <a:lnTo>
                    <a:pt x="127" y="178"/>
                  </a:lnTo>
                  <a:lnTo>
                    <a:pt x="118" y="160"/>
                  </a:lnTo>
                  <a:lnTo>
                    <a:pt x="116" y="149"/>
                  </a:lnTo>
                  <a:lnTo>
                    <a:pt x="116" y="137"/>
                  </a:lnTo>
                  <a:lnTo>
                    <a:pt x="119" y="129"/>
                  </a:lnTo>
                  <a:lnTo>
                    <a:pt x="124" y="125"/>
                  </a:lnTo>
                  <a:lnTo>
                    <a:pt x="128" y="125"/>
                  </a:lnTo>
                  <a:lnTo>
                    <a:pt x="133" y="128"/>
                  </a:lnTo>
                  <a:lnTo>
                    <a:pt x="143" y="136"/>
                  </a:lnTo>
                  <a:lnTo>
                    <a:pt x="154" y="144"/>
                  </a:lnTo>
                  <a:lnTo>
                    <a:pt x="162" y="148"/>
                  </a:lnTo>
                  <a:lnTo>
                    <a:pt x="167" y="149"/>
                  </a:lnTo>
                  <a:lnTo>
                    <a:pt x="171" y="148"/>
                  </a:lnTo>
                  <a:lnTo>
                    <a:pt x="174" y="144"/>
                  </a:lnTo>
                  <a:lnTo>
                    <a:pt x="173" y="141"/>
                  </a:lnTo>
                  <a:lnTo>
                    <a:pt x="171" y="137"/>
                  </a:lnTo>
                  <a:lnTo>
                    <a:pt x="164" y="129"/>
                  </a:lnTo>
                  <a:lnTo>
                    <a:pt x="149" y="120"/>
                  </a:lnTo>
                  <a:lnTo>
                    <a:pt x="141" y="113"/>
                  </a:lnTo>
                  <a:lnTo>
                    <a:pt x="136" y="104"/>
                  </a:lnTo>
                  <a:lnTo>
                    <a:pt x="132" y="91"/>
                  </a:lnTo>
                  <a:lnTo>
                    <a:pt x="131" y="78"/>
                  </a:lnTo>
                  <a:lnTo>
                    <a:pt x="128" y="73"/>
                  </a:lnTo>
                  <a:lnTo>
                    <a:pt x="124" y="66"/>
                  </a:lnTo>
                  <a:lnTo>
                    <a:pt x="118" y="59"/>
                  </a:lnTo>
                  <a:lnTo>
                    <a:pt x="114" y="55"/>
                  </a:lnTo>
                  <a:lnTo>
                    <a:pt x="114" y="50"/>
                  </a:lnTo>
                  <a:lnTo>
                    <a:pt x="116" y="42"/>
                  </a:lnTo>
                  <a:lnTo>
                    <a:pt x="119" y="38"/>
                  </a:lnTo>
                  <a:lnTo>
                    <a:pt x="122" y="33"/>
                  </a:lnTo>
                  <a:lnTo>
                    <a:pt x="124" y="25"/>
                  </a:lnTo>
                  <a:lnTo>
                    <a:pt x="122" y="16"/>
                  </a:lnTo>
                  <a:lnTo>
                    <a:pt x="120" y="9"/>
                  </a:lnTo>
                  <a:lnTo>
                    <a:pt x="116" y="4"/>
                  </a:lnTo>
                  <a:lnTo>
                    <a:pt x="110" y="1"/>
                  </a:lnTo>
                  <a:lnTo>
                    <a:pt x="101" y="0"/>
                  </a:lnTo>
                  <a:lnTo>
                    <a:pt x="94" y="3"/>
                  </a:lnTo>
                  <a:lnTo>
                    <a:pt x="90" y="7"/>
                  </a:lnTo>
                  <a:lnTo>
                    <a:pt x="88" y="13"/>
                  </a:lnTo>
                  <a:lnTo>
                    <a:pt x="86" y="18"/>
                  </a:lnTo>
                  <a:lnTo>
                    <a:pt x="88" y="24"/>
                  </a:lnTo>
                  <a:lnTo>
                    <a:pt x="90" y="32"/>
                  </a:lnTo>
                  <a:lnTo>
                    <a:pt x="92" y="37"/>
                  </a:lnTo>
                  <a:lnTo>
                    <a:pt x="93" y="42"/>
                  </a:lnTo>
                  <a:lnTo>
                    <a:pt x="92" y="49"/>
                  </a:lnTo>
                  <a:lnTo>
                    <a:pt x="88" y="54"/>
                  </a:lnTo>
                  <a:lnTo>
                    <a:pt x="81" y="59"/>
                  </a:lnTo>
                  <a:lnTo>
                    <a:pt x="73" y="63"/>
                  </a:lnTo>
                  <a:lnTo>
                    <a:pt x="68" y="67"/>
                  </a:lnTo>
                  <a:lnTo>
                    <a:pt x="63" y="73"/>
                  </a:lnTo>
                  <a:lnTo>
                    <a:pt x="58" y="79"/>
                  </a:lnTo>
                  <a:lnTo>
                    <a:pt x="52" y="91"/>
                  </a:lnTo>
                  <a:lnTo>
                    <a:pt x="48" y="104"/>
                  </a:lnTo>
                  <a:lnTo>
                    <a:pt x="44" y="115"/>
                  </a:lnTo>
                  <a:lnTo>
                    <a:pt x="43" y="128"/>
                  </a:lnTo>
                  <a:lnTo>
                    <a:pt x="42" y="144"/>
                  </a:lnTo>
                  <a:lnTo>
                    <a:pt x="42" y="153"/>
                  </a:lnTo>
                  <a:lnTo>
                    <a:pt x="42" y="161"/>
                  </a:lnTo>
                  <a:lnTo>
                    <a:pt x="43" y="166"/>
                  </a:lnTo>
                  <a:lnTo>
                    <a:pt x="46" y="169"/>
                  </a:lnTo>
                  <a:lnTo>
                    <a:pt x="51" y="170"/>
                  </a:lnTo>
                  <a:lnTo>
                    <a:pt x="54" y="169"/>
                  </a:lnTo>
                  <a:lnTo>
                    <a:pt x="55" y="166"/>
                  </a:lnTo>
                  <a:lnTo>
                    <a:pt x="55" y="156"/>
                  </a:lnTo>
                  <a:lnTo>
                    <a:pt x="55" y="140"/>
                  </a:lnTo>
                  <a:lnTo>
                    <a:pt x="56" y="129"/>
                  </a:lnTo>
                  <a:lnTo>
                    <a:pt x="58" y="123"/>
                  </a:lnTo>
                  <a:lnTo>
                    <a:pt x="61" y="116"/>
                  </a:lnTo>
                  <a:lnTo>
                    <a:pt x="67" y="115"/>
                  </a:lnTo>
                  <a:lnTo>
                    <a:pt x="72" y="116"/>
                  </a:lnTo>
                  <a:lnTo>
                    <a:pt x="73" y="120"/>
                  </a:lnTo>
                  <a:lnTo>
                    <a:pt x="72" y="132"/>
                  </a:lnTo>
                  <a:lnTo>
                    <a:pt x="71" y="148"/>
                  </a:lnTo>
                  <a:lnTo>
                    <a:pt x="68" y="162"/>
                  </a:lnTo>
                  <a:lnTo>
                    <a:pt x="64" y="175"/>
                  </a:lnTo>
                  <a:lnTo>
                    <a:pt x="60" y="193"/>
                  </a:lnTo>
                  <a:lnTo>
                    <a:pt x="55" y="207"/>
                  </a:lnTo>
                  <a:lnTo>
                    <a:pt x="43" y="226"/>
                  </a:lnTo>
                  <a:lnTo>
                    <a:pt x="34" y="237"/>
                  </a:lnTo>
                  <a:lnTo>
                    <a:pt x="18" y="256"/>
                  </a:lnTo>
                  <a:lnTo>
                    <a:pt x="8" y="269"/>
                  </a:lnTo>
                  <a:lnTo>
                    <a:pt x="0" y="281"/>
                  </a:lnTo>
                  <a:lnTo>
                    <a:pt x="0" y="286"/>
                  </a:lnTo>
                  <a:lnTo>
                    <a:pt x="8" y="295"/>
                  </a:lnTo>
                  <a:lnTo>
                    <a:pt x="20" y="306"/>
                  </a:lnTo>
                  <a:lnTo>
                    <a:pt x="31" y="306"/>
                  </a:lnTo>
                  <a:lnTo>
                    <a:pt x="34" y="303"/>
                  </a:lnTo>
                  <a:lnTo>
                    <a:pt x="29" y="297"/>
                  </a:lnTo>
                  <a:lnTo>
                    <a:pt x="24" y="290"/>
                  </a:lnTo>
                  <a:lnTo>
                    <a:pt x="24" y="285"/>
                  </a:lnTo>
                  <a:lnTo>
                    <a:pt x="31" y="273"/>
                  </a:lnTo>
                  <a:lnTo>
                    <a:pt x="44" y="260"/>
                  </a:lnTo>
                  <a:lnTo>
                    <a:pt x="64" y="235"/>
                  </a:lnTo>
                  <a:lnTo>
                    <a:pt x="81" y="214"/>
                  </a:lnTo>
                  <a:lnTo>
                    <a:pt x="88" y="207"/>
                  </a:lnTo>
                  <a:lnTo>
                    <a:pt x="92" y="202"/>
                  </a:lnTo>
                  <a:lnTo>
                    <a:pt x="99" y="200"/>
                  </a:lnTo>
                  <a:lnTo>
                    <a:pt x="106" y="204"/>
                  </a:lnTo>
                  <a:lnTo>
                    <a:pt x="114" y="210"/>
                  </a:lnTo>
                  <a:lnTo>
                    <a:pt x="130" y="231"/>
                  </a:lnTo>
                  <a:lnTo>
                    <a:pt x="148" y="256"/>
                  </a:lnTo>
                  <a:lnTo>
                    <a:pt x="165" y="281"/>
                  </a:lnTo>
                  <a:lnTo>
                    <a:pt x="175" y="295"/>
                  </a:lnTo>
                  <a:lnTo>
                    <a:pt x="179" y="298"/>
                  </a:lnTo>
                  <a:lnTo>
                    <a:pt x="186" y="298"/>
                  </a:lnTo>
                  <a:lnTo>
                    <a:pt x="192" y="293"/>
                  </a:lnTo>
                  <a:lnTo>
                    <a:pt x="200" y="288"/>
                  </a:lnTo>
                  <a:lnTo>
                    <a:pt x="207" y="282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85"/>
            <p:cNvGrpSpPr>
              <a:grpSpLocks/>
            </p:cNvGrpSpPr>
            <p:nvPr/>
          </p:nvGrpSpPr>
          <p:grpSpPr bwMode="auto">
            <a:xfrm>
              <a:off x="4956" y="2328"/>
              <a:ext cx="273" cy="326"/>
              <a:chOff x="4956" y="2328"/>
              <a:chExt cx="273" cy="326"/>
            </a:xfrm>
          </p:grpSpPr>
          <p:grpSp>
            <p:nvGrpSpPr>
              <p:cNvPr id="22" name="Group 86"/>
              <p:cNvGrpSpPr>
                <a:grpSpLocks/>
              </p:cNvGrpSpPr>
              <p:nvPr/>
            </p:nvGrpSpPr>
            <p:grpSpPr bwMode="auto">
              <a:xfrm>
                <a:off x="4956" y="2328"/>
                <a:ext cx="273" cy="326"/>
                <a:chOff x="4956" y="2328"/>
                <a:chExt cx="273" cy="326"/>
              </a:xfrm>
            </p:grpSpPr>
            <p:sp>
              <p:nvSpPr>
                <p:cNvPr id="2716759" name="AutoShape 87"/>
                <p:cNvSpPr>
                  <a:spLocks noChangeArrowheads="1"/>
                </p:cNvSpPr>
                <p:nvPr/>
              </p:nvSpPr>
              <p:spPr bwMode="auto">
                <a:xfrm>
                  <a:off x="4956" y="2381"/>
                  <a:ext cx="273" cy="273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6760" name="AutoShape 88"/>
                <p:cNvSpPr>
                  <a:spLocks noChangeArrowheads="1"/>
                </p:cNvSpPr>
                <p:nvPr/>
              </p:nvSpPr>
              <p:spPr bwMode="auto">
                <a:xfrm>
                  <a:off x="5022" y="2328"/>
                  <a:ext cx="207" cy="48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6761" name="Oval 89"/>
              <p:cNvSpPr>
                <a:spLocks noChangeArrowheads="1"/>
              </p:cNvSpPr>
              <p:nvPr/>
            </p:nvSpPr>
            <p:spPr bwMode="auto">
              <a:xfrm>
                <a:off x="5042" y="2355"/>
                <a:ext cx="29" cy="1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6762" name="AutoShape 90"/>
              <p:cNvSpPr>
                <a:spLocks noChangeArrowheads="1"/>
              </p:cNvSpPr>
              <p:nvPr/>
            </p:nvSpPr>
            <p:spPr bwMode="auto">
              <a:xfrm>
                <a:off x="4988" y="2509"/>
                <a:ext cx="146" cy="58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3" name="Group 91"/>
          <p:cNvGrpSpPr>
            <a:grpSpLocks/>
          </p:cNvGrpSpPr>
          <p:nvPr/>
        </p:nvGrpSpPr>
        <p:grpSpPr bwMode="auto">
          <a:xfrm>
            <a:off x="1255713" y="1217613"/>
            <a:ext cx="7423150" cy="1506537"/>
            <a:chOff x="791" y="643"/>
            <a:chExt cx="4676" cy="949"/>
          </a:xfrm>
        </p:grpSpPr>
        <p:sp>
          <p:nvSpPr>
            <p:cNvPr id="2716764" name="Rectangle 92"/>
            <p:cNvSpPr>
              <a:spLocks noChangeArrowheads="1"/>
            </p:cNvSpPr>
            <p:nvPr/>
          </p:nvSpPr>
          <p:spPr bwMode="auto">
            <a:xfrm>
              <a:off x="202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5" name="Rectangle 93"/>
            <p:cNvSpPr>
              <a:spLocks noChangeArrowheads="1"/>
            </p:cNvSpPr>
            <p:nvPr/>
          </p:nvSpPr>
          <p:spPr bwMode="auto">
            <a:xfrm>
              <a:off x="2300" y="1306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6766" name="Line 94"/>
            <p:cNvSpPr>
              <a:spLocks noChangeShapeType="1"/>
            </p:cNvSpPr>
            <p:nvPr/>
          </p:nvSpPr>
          <p:spPr bwMode="auto">
            <a:xfrm>
              <a:off x="990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67" name="Rectangle 95"/>
            <p:cNvSpPr>
              <a:spLocks noChangeArrowheads="1"/>
            </p:cNvSpPr>
            <p:nvPr/>
          </p:nvSpPr>
          <p:spPr bwMode="auto">
            <a:xfrm>
              <a:off x="967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8" name="Rectangle 96"/>
            <p:cNvSpPr>
              <a:spLocks noChangeArrowheads="1"/>
            </p:cNvSpPr>
            <p:nvPr/>
          </p:nvSpPr>
          <p:spPr bwMode="auto">
            <a:xfrm>
              <a:off x="120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69" name="Line 97"/>
            <p:cNvSpPr>
              <a:spLocks noChangeShapeType="1"/>
            </p:cNvSpPr>
            <p:nvPr/>
          </p:nvSpPr>
          <p:spPr bwMode="auto">
            <a:xfrm>
              <a:off x="1255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0" name="Line 98"/>
            <p:cNvSpPr>
              <a:spLocks noChangeShapeType="1"/>
            </p:cNvSpPr>
            <p:nvPr/>
          </p:nvSpPr>
          <p:spPr bwMode="auto">
            <a:xfrm>
              <a:off x="124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1" name="Rectangle 99"/>
            <p:cNvSpPr>
              <a:spLocks noChangeArrowheads="1"/>
            </p:cNvSpPr>
            <p:nvPr/>
          </p:nvSpPr>
          <p:spPr bwMode="auto">
            <a:xfrm>
              <a:off x="174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2" name="Rectangle 100"/>
            <p:cNvSpPr>
              <a:spLocks noChangeArrowheads="1"/>
            </p:cNvSpPr>
            <p:nvPr/>
          </p:nvSpPr>
          <p:spPr bwMode="auto">
            <a:xfrm>
              <a:off x="1480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3" name="Line 101"/>
            <p:cNvSpPr>
              <a:spLocks noChangeShapeType="1"/>
            </p:cNvSpPr>
            <p:nvPr/>
          </p:nvSpPr>
          <p:spPr bwMode="auto">
            <a:xfrm>
              <a:off x="150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4" name="Line 102"/>
            <p:cNvSpPr>
              <a:spLocks noChangeShapeType="1"/>
            </p:cNvSpPr>
            <p:nvPr/>
          </p:nvSpPr>
          <p:spPr bwMode="auto">
            <a:xfrm>
              <a:off x="203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5" name="Line 103"/>
            <p:cNvSpPr>
              <a:spLocks noChangeShapeType="1"/>
            </p:cNvSpPr>
            <p:nvPr/>
          </p:nvSpPr>
          <p:spPr bwMode="auto">
            <a:xfrm>
              <a:off x="1522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6" name="Line 104"/>
            <p:cNvSpPr>
              <a:spLocks noChangeShapeType="1"/>
            </p:cNvSpPr>
            <p:nvPr/>
          </p:nvSpPr>
          <p:spPr bwMode="auto">
            <a:xfrm>
              <a:off x="1784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7" name="Line 105"/>
            <p:cNvSpPr>
              <a:spLocks noChangeShapeType="1"/>
            </p:cNvSpPr>
            <p:nvPr/>
          </p:nvSpPr>
          <p:spPr bwMode="auto">
            <a:xfrm>
              <a:off x="2048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78" name="Rectangle 106"/>
            <p:cNvSpPr>
              <a:spLocks noChangeArrowheads="1"/>
            </p:cNvSpPr>
            <p:nvPr/>
          </p:nvSpPr>
          <p:spPr bwMode="auto">
            <a:xfrm>
              <a:off x="226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79" name="Line 107"/>
            <p:cNvSpPr>
              <a:spLocks noChangeShapeType="1"/>
            </p:cNvSpPr>
            <p:nvPr/>
          </p:nvSpPr>
          <p:spPr bwMode="auto">
            <a:xfrm>
              <a:off x="2314" y="1165"/>
              <a:ext cx="2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0" name="Line 108"/>
            <p:cNvSpPr>
              <a:spLocks noChangeShapeType="1"/>
            </p:cNvSpPr>
            <p:nvPr/>
          </p:nvSpPr>
          <p:spPr bwMode="auto">
            <a:xfrm>
              <a:off x="230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1" name="Rectangle 109"/>
            <p:cNvSpPr>
              <a:spLocks noChangeArrowheads="1"/>
            </p:cNvSpPr>
            <p:nvPr/>
          </p:nvSpPr>
          <p:spPr bwMode="auto">
            <a:xfrm>
              <a:off x="280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2" name="Rectangle 110"/>
            <p:cNvSpPr>
              <a:spLocks noChangeArrowheads="1"/>
            </p:cNvSpPr>
            <p:nvPr/>
          </p:nvSpPr>
          <p:spPr bwMode="auto">
            <a:xfrm>
              <a:off x="2538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3" name="Line 111"/>
            <p:cNvSpPr>
              <a:spLocks noChangeShapeType="1"/>
            </p:cNvSpPr>
            <p:nvPr/>
          </p:nvSpPr>
          <p:spPr bwMode="auto">
            <a:xfrm>
              <a:off x="256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4" name="Line 112"/>
            <p:cNvSpPr>
              <a:spLocks noChangeShapeType="1"/>
            </p:cNvSpPr>
            <p:nvPr/>
          </p:nvSpPr>
          <p:spPr bwMode="auto">
            <a:xfrm>
              <a:off x="3095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5" name="Line 113"/>
            <p:cNvSpPr>
              <a:spLocks noChangeShapeType="1"/>
            </p:cNvSpPr>
            <p:nvPr/>
          </p:nvSpPr>
          <p:spPr bwMode="auto">
            <a:xfrm>
              <a:off x="2580" y="1165"/>
              <a:ext cx="231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6" name="Line 114"/>
            <p:cNvSpPr>
              <a:spLocks noChangeShapeType="1"/>
            </p:cNvSpPr>
            <p:nvPr/>
          </p:nvSpPr>
          <p:spPr bwMode="auto">
            <a:xfrm>
              <a:off x="2843" y="1165"/>
              <a:ext cx="233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7" name="Line 115"/>
            <p:cNvSpPr>
              <a:spLocks noChangeShapeType="1"/>
            </p:cNvSpPr>
            <p:nvPr/>
          </p:nvSpPr>
          <p:spPr bwMode="auto">
            <a:xfrm>
              <a:off x="3106" y="1165"/>
              <a:ext cx="23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88" name="Rectangle 116"/>
            <p:cNvSpPr>
              <a:spLocks noChangeArrowheads="1"/>
            </p:cNvSpPr>
            <p:nvPr/>
          </p:nvSpPr>
          <p:spPr bwMode="auto">
            <a:xfrm>
              <a:off x="308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89" name="Rectangle 117"/>
            <p:cNvSpPr>
              <a:spLocks noChangeArrowheads="1"/>
            </p:cNvSpPr>
            <p:nvPr/>
          </p:nvSpPr>
          <p:spPr bwMode="auto">
            <a:xfrm>
              <a:off x="3321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0" name="Line 118"/>
            <p:cNvSpPr>
              <a:spLocks noChangeShapeType="1"/>
            </p:cNvSpPr>
            <p:nvPr/>
          </p:nvSpPr>
          <p:spPr bwMode="auto">
            <a:xfrm>
              <a:off x="3372" y="1165"/>
              <a:ext cx="2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1" name="Line 119"/>
            <p:cNvSpPr>
              <a:spLocks noChangeShapeType="1"/>
            </p:cNvSpPr>
            <p:nvPr/>
          </p:nvSpPr>
          <p:spPr bwMode="auto">
            <a:xfrm>
              <a:off x="335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2" name="Rectangle 120"/>
            <p:cNvSpPr>
              <a:spLocks noChangeArrowheads="1"/>
            </p:cNvSpPr>
            <p:nvPr/>
          </p:nvSpPr>
          <p:spPr bwMode="auto">
            <a:xfrm>
              <a:off x="3865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3" name="Rectangle 121"/>
            <p:cNvSpPr>
              <a:spLocks noChangeArrowheads="1"/>
            </p:cNvSpPr>
            <p:nvPr/>
          </p:nvSpPr>
          <p:spPr bwMode="auto">
            <a:xfrm>
              <a:off x="3596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794" name="Line 122"/>
            <p:cNvSpPr>
              <a:spLocks noChangeShapeType="1"/>
            </p:cNvSpPr>
            <p:nvPr/>
          </p:nvSpPr>
          <p:spPr bwMode="auto">
            <a:xfrm>
              <a:off x="3624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5" name="Line 123"/>
            <p:cNvSpPr>
              <a:spLocks noChangeShapeType="1"/>
            </p:cNvSpPr>
            <p:nvPr/>
          </p:nvSpPr>
          <p:spPr bwMode="auto">
            <a:xfrm>
              <a:off x="4153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6" name="Line 124"/>
            <p:cNvSpPr>
              <a:spLocks noChangeShapeType="1"/>
            </p:cNvSpPr>
            <p:nvPr/>
          </p:nvSpPr>
          <p:spPr bwMode="auto">
            <a:xfrm>
              <a:off x="3638" y="1165"/>
              <a:ext cx="23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7" name="Line 125"/>
            <p:cNvSpPr>
              <a:spLocks noChangeShapeType="1"/>
            </p:cNvSpPr>
            <p:nvPr/>
          </p:nvSpPr>
          <p:spPr bwMode="auto">
            <a:xfrm>
              <a:off x="3900" y="1165"/>
              <a:ext cx="234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8" name="Line 126"/>
            <p:cNvSpPr>
              <a:spLocks noChangeShapeType="1"/>
            </p:cNvSpPr>
            <p:nvPr/>
          </p:nvSpPr>
          <p:spPr bwMode="auto">
            <a:xfrm>
              <a:off x="4164" y="1165"/>
              <a:ext cx="23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799" name="Rectangle 127"/>
            <p:cNvSpPr>
              <a:spLocks noChangeArrowheads="1"/>
            </p:cNvSpPr>
            <p:nvPr/>
          </p:nvSpPr>
          <p:spPr bwMode="auto">
            <a:xfrm>
              <a:off x="4142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0" name="Rectangle 128"/>
            <p:cNvSpPr>
              <a:spLocks noChangeArrowheads="1"/>
            </p:cNvSpPr>
            <p:nvPr/>
          </p:nvSpPr>
          <p:spPr bwMode="auto">
            <a:xfrm>
              <a:off x="4379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1" name="Line 129"/>
            <p:cNvSpPr>
              <a:spLocks noChangeShapeType="1"/>
            </p:cNvSpPr>
            <p:nvPr/>
          </p:nvSpPr>
          <p:spPr bwMode="auto">
            <a:xfrm>
              <a:off x="4429" y="1165"/>
              <a:ext cx="24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2" name="Line 130"/>
            <p:cNvSpPr>
              <a:spLocks noChangeShapeType="1"/>
            </p:cNvSpPr>
            <p:nvPr/>
          </p:nvSpPr>
          <p:spPr bwMode="auto">
            <a:xfrm>
              <a:off x="4419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3" name="Rectangle 131"/>
            <p:cNvSpPr>
              <a:spLocks noChangeArrowheads="1"/>
            </p:cNvSpPr>
            <p:nvPr/>
          </p:nvSpPr>
          <p:spPr bwMode="auto">
            <a:xfrm>
              <a:off x="4923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4" name="Rectangle 132"/>
            <p:cNvSpPr>
              <a:spLocks noChangeArrowheads="1"/>
            </p:cNvSpPr>
            <p:nvPr/>
          </p:nvSpPr>
          <p:spPr bwMode="auto">
            <a:xfrm>
              <a:off x="4654" y="113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6805" name="Line 133"/>
            <p:cNvSpPr>
              <a:spLocks noChangeShapeType="1"/>
            </p:cNvSpPr>
            <p:nvPr/>
          </p:nvSpPr>
          <p:spPr bwMode="auto">
            <a:xfrm>
              <a:off x="468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6" name="Line 134"/>
            <p:cNvSpPr>
              <a:spLocks noChangeShapeType="1"/>
            </p:cNvSpPr>
            <p:nvPr/>
          </p:nvSpPr>
          <p:spPr bwMode="auto">
            <a:xfrm>
              <a:off x="5211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7" name="Line 135"/>
            <p:cNvSpPr>
              <a:spLocks noChangeShapeType="1"/>
            </p:cNvSpPr>
            <p:nvPr/>
          </p:nvSpPr>
          <p:spPr bwMode="auto">
            <a:xfrm>
              <a:off x="4695" y="1165"/>
              <a:ext cx="233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8" name="Line 136"/>
            <p:cNvSpPr>
              <a:spLocks noChangeShapeType="1"/>
            </p:cNvSpPr>
            <p:nvPr/>
          </p:nvSpPr>
          <p:spPr bwMode="auto">
            <a:xfrm>
              <a:off x="4958" y="1165"/>
              <a:ext cx="235" cy="2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09" name="Rectangle 137"/>
            <p:cNvSpPr>
              <a:spLocks noChangeArrowheads="1"/>
            </p:cNvSpPr>
            <p:nvPr/>
          </p:nvSpPr>
          <p:spPr bwMode="auto">
            <a:xfrm>
              <a:off x="791" y="655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6810" name="Line 138"/>
            <p:cNvSpPr>
              <a:spLocks noChangeShapeType="1"/>
            </p:cNvSpPr>
            <p:nvPr/>
          </p:nvSpPr>
          <p:spPr bwMode="auto">
            <a:xfrm>
              <a:off x="983" y="881"/>
              <a:ext cx="0" cy="16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1" name="Rectangle 139"/>
            <p:cNvSpPr>
              <a:spLocks noChangeArrowheads="1"/>
            </p:cNvSpPr>
            <p:nvPr/>
          </p:nvSpPr>
          <p:spPr bwMode="auto">
            <a:xfrm>
              <a:off x="1428" y="666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6812" name="Rectangle 140"/>
            <p:cNvSpPr>
              <a:spLocks noChangeArrowheads="1"/>
            </p:cNvSpPr>
            <p:nvPr/>
          </p:nvSpPr>
          <p:spPr bwMode="auto">
            <a:xfrm>
              <a:off x="1940" y="661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6813" name="Rectangle 141"/>
            <p:cNvSpPr>
              <a:spLocks noChangeArrowheads="1"/>
            </p:cNvSpPr>
            <p:nvPr/>
          </p:nvSpPr>
          <p:spPr bwMode="auto">
            <a:xfrm>
              <a:off x="2474" y="67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6814" name="Rectangle 142"/>
            <p:cNvSpPr>
              <a:spLocks noChangeArrowheads="1"/>
            </p:cNvSpPr>
            <p:nvPr/>
          </p:nvSpPr>
          <p:spPr bwMode="auto">
            <a:xfrm>
              <a:off x="2957" y="66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6815" name="Rectangle 143"/>
            <p:cNvSpPr>
              <a:spLocks noChangeArrowheads="1"/>
            </p:cNvSpPr>
            <p:nvPr/>
          </p:nvSpPr>
          <p:spPr bwMode="auto">
            <a:xfrm>
              <a:off x="3514" y="66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6816" name="Rectangle 144"/>
            <p:cNvSpPr>
              <a:spLocks noChangeArrowheads="1"/>
            </p:cNvSpPr>
            <p:nvPr/>
          </p:nvSpPr>
          <p:spPr bwMode="auto">
            <a:xfrm>
              <a:off x="3970" y="649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6817" name="Rectangle 145"/>
            <p:cNvSpPr>
              <a:spLocks noChangeArrowheads="1"/>
            </p:cNvSpPr>
            <p:nvPr/>
          </p:nvSpPr>
          <p:spPr bwMode="auto">
            <a:xfrm>
              <a:off x="4580" y="660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6818" name="Line 146"/>
            <p:cNvSpPr>
              <a:spLocks noChangeShapeType="1"/>
            </p:cNvSpPr>
            <p:nvPr/>
          </p:nvSpPr>
          <p:spPr bwMode="auto">
            <a:xfrm>
              <a:off x="990" y="978"/>
              <a:ext cx="42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19" name="Rectangle 147"/>
            <p:cNvSpPr>
              <a:spLocks noChangeArrowheads="1"/>
            </p:cNvSpPr>
            <p:nvPr/>
          </p:nvSpPr>
          <p:spPr bwMode="auto">
            <a:xfrm>
              <a:off x="4894" y="643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6820" name="Line 148"/>
            <p:cNvSpPr>
              <a:spLocks noChangeShapeType="1"/>
            </p:cNvSpPr>
            <p:nvPr/>
          </p:nvSpPr>
          <p:spPr bwMode="auto">
            <a:xfrm>
              <a:off x="1772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1" name="Line 149"/>
            <p:cNvSpPr>
              <a:spLocks noChangeShapeType="1"/>
            </p:cNvSpPr>
            <p:nvPr/>
          </p:nvSpPr>
          <p:spPr bwMode="auto">
            <a:xfrm>
              <a:off x="3888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2" name="Line 150"/>
            <p:cNvSpPr>
              <a:spLocks noChangeShapeType="1"/>
            </p:cNvSpPr>
            <p:nvPr/>
          </p:nvSpPr>
          <p:spPr bwMode="auto">
            <a:xfrm>
              <a:off x="2830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6823" name="Line 151"/>
            <p:cNvSpPr>
              <a:spLocks noChangeShapeType="1"/>
            </p:cNvSpPr>
            <p:nvPr/>
          </p:nvSpPr>
          <p:spPr bwMode="auto">
            <a:xfrm>
              <a:off x="4946" y="1073"/>
              <a:ext cx="0" cy="1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" name="Date Placeholder 1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57" name="Slide Number Placeholder 1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158" name="Footer Placeholder 15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ntent Placeholder 139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Pipelined laundry takes 3.5 hours for 4 loads! </a:t>
            </a:r>
          </a:p>
          <a:p>
            <a:endParaRPr lang="en-US" dirty="0"/>
          </a:p>
        </p:txBody>
      </p:sp>
      <p:sp>
        <p:nvSpPr>
          <p:cNvPr id="271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Pipelined Laundry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1863" y="2114550"/>
            <a:ext cx="933450" cy="3740150"/>
            <a:chOff x="587" y="1332"/>
            <a:chExt cx="588" cy="2356"/>
          </a:xfrm>
        </p:grpSpPr>
        <p:sp>
          <p:nvSpPr>
            <p:cNvPr id="2718725" name="Rectangle 5"/>
            <p:cNvSpPr>
              <a:spLocks noChangeArrowheads="1"/>
            </p:cNvSpPr>
            <p:nvPr/>
          </p:nvSpPr>
          <p:spPr bwMode="auto">
            <a:xfrm>
              <a:off x="587" y="1332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18726" name="Line 6"/>
            <p:cNvSpPr>
              <a:spLocks noChangeShapeType="1"/>
            </p:cNvSpPr>
            <p:nvPr/>
          </p:nvSpPr>
          <p:spPr bwMode="auto">
            <a:xfrm flipH="1">
              <a:off x="834" y="1523"/>
              <a:ext cx="17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7" name="Freeform 7"/>
            <p:cNvSpPr>
              <a:spLocks/>
            </p:cNvSpPr>
            <p:nvPr/>
          </p:nvSpPr>
          <p:spPr bwMode="auto">
            <a:xfrm>
              <a:off x="926" y="2011"/>
              <a:ext cx="211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28" name="Rectangle 8"/>
            <p:cNvSpPr>
              <a:spLocks noChangeArrowheads="1"/>
            </p:cNvSpPr>
            <p:nvPr/>
          </p:nvSpPr>
          <p:spPr bwMode="auto">
            <a:xfrm>
              <a:off x="922" y="196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B</a:t>
              </a:r>
            </a:p>
          </p:txBody>
        </p:sp>
        <p:sp>
          <p:nvSpPr>
            <p:cNvPr id="2718729" name="Freeform 9"/>
            <p:cNvSpPr>
              <a:spLocks/>
            </p:cNvSpPr>
            <p:nvPr/>
          </p:nvSpPr>
          <p:spPr bwMode="auto">
            <a:xfrm>
              <a:off x="932" y="2322"/>
              <a:ext cx="210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0" name="Rectangle 10"/>
            <p:cNvSpPr>
              <a:spLocks noChangeArrowheads="1"/>
            </p:cNvSpPr>
            <p:nvPr/>
          </p:nvSpPr>
          <p:spPr bwMode="auto">
            <a:xfrm>
              <a:off x="922" y="2278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C</a:t>
              </a:r>
            </a:p>
          </p:txBody>
        </p:sp>
        <p:sp>
          <p:nvSpPr>
            <p:cNvPr id="2718731" name="Freeform 11"/>
            <p:cNvSpPr>
              <a:spLocks/>
            </p:cNvSpPr>
            <p:nvPr/>
          </p:nvSpPr>
          <p:spPr bwMode="auto">
            <a:xfrm>
              <a:off x="932" y="2646"/>
              <a:ext cx="210" cy="212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80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1"/>
                </a:cxn>
                <a:cxn ang="0">
                  <a:pos x="228" y="164"/>
                </a:cxn>
                <a:cxn ang="0">
                  <a:pos x="218" y="177"/>
                </a:cxn>
                <a:cxn ang="0">
                  <a:pos x="201" y="192"/>
                </a:cxn>
                <a:cxn ang="0">
                  <a:pos x="185" y="200"/>
                </a:cxn>
                <a:cxn ang="0">
                  <a:pos x="170" y="206"/>
                </a:cxn>
                <a:cxn ang="0">
                  <a:pos x="155" y="210"/>
                </a:cxn>
                <a:cxn ang="0">
                  <a:pos x="136" y="211"/>
                </a:cxn>
                <a:cxn ang="0">
                  <a:pos x="88" y="210"/>
                </a:cxn>
                <a:cxn ang="0">
                  <a:pos x="65" y="206"/>
                </a:cxn>
                <a:cxn ang="0">
                  <a:pos x="40" y="195"/>
                </a:cxn>
                <a:cxn ang="0">
                  <a:pos x="22" y="182"/>
                </a:cxn>
                <a:cxn ang="0">
                  <a:pos x="9" y="167"/>
                </a:cxn>
                <a:cxn ang="0">
                  <a:pos x="3" y="151"/>
                </a:cxn>
                <a:cxn ang="0">
                  <a:pos x="0" y="137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5"/>
                </a:cxn>
                <a:cxn ang="0">
                  <a:pos x="45" y="71"/>
                </a:cxn>
                <a:cxn ang="0">
                  <a:pos x="73" y="62"/>
                </a:cxn>
                <a:cxn ang="0">
                  <a:pos x="29" y="3"/>
                </a:cxn>
              </a:cxnLst>
              <a:rect l="0" t="0" r="r" b="b"/>
              <a:pathLst>
                <a:path w="237" h="212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60"/>
                  </a:lnTo>
                  <a:lnTo>
                    <a:pt x="155" y="60"/>
                  </a:lnTo>
                  <a:lnTo>
                    <a:pt x="163" y="62"/>
                  </a:lnTo>
                  <a:lnTo>
                    <a:pt x="172" y="64"/>
                  </a:lnTo>
                  <a:lnTo>
                    <a:pt x="180" y="67"/>
                  </a:lnTo>
                  <a:lnTo>
                    <a:pt x="189" y="71"/>
                  </a:lnTo>
                  <a:lnTo>
                    <a:pt x="197" y="75"/>
                  </a:lnTo>
                  <a:lnTo>
                    <a:pt x="205" y="80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7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5"/>
                  </a:lnTo>
                  <a:lnTo>
                    <a:pt x="236" y="134"/>
                  </a:lnTo>
                  <a:lnTo>
                    <a:pt x="235" y="144"/>
                  </a:lnTo>
                  <a:lnTo>
                    <a:pt x="233" y="151"/>
                  </a:lnTo>
                  <a:lnTo>
                    <a:pt x="231" y="158"/>
                  </a:lnTo>
                  <a:lnTo>
                    <a:pt x="228" y="164"/>
                  </a:lnTo>
                  <a:lnTo>
                    <a:pt x="224" y="170"/>
                  </a:lnTo>
                  <a:lnTo>
                    <a:pt x="218" y="177"/>
                  </a:lnTo>
                  <a:lnTo>
                    <a:pt x="210" y="185"/>
                  </a:lnTo>
                  <a:lnTo>
                    <a:pt x="201" y="192"/>
                  </a:lnTo>
                  <a:lnTo>
                    <a:pt x="193" y="197"/>
                  </a:lnTo>
                  <a:lnTo>
                    <a:pt x="185" y="200"/>
                  </a:lnTo>
                  <a:lnTo>
                    <a:pt x="177" y="204"/>
                  </a:lnTo>
                  <a:lnTo>
                    <a:pt x="170" y="206"/>
                  </a:lnTo>
                  <a:lnTo>
                    <a:pt x="161" y="208"/>
                  </a:lnTo>
                  <a:lnTo>
                    <a:pt x="155" y="210"/>
                  </a:lnTo>
                  <a:lnTo>
                    <a:pt x="145" y="210"/>
                  </a:lnTo>
                  <a:lnTo>
                    <a:pt x="136" y="211"/>
                  </a:lnTo>
                  <a:lnTo>
                    <a:pt x="96" y="211"/>
                  </a:lnTo>
                  <a:lnTo>
                    <a:pt x="88" y="210"/>
                  </a:lnTo>
                  <a:lnTo>
                    <a:pt x="78" y="209"/>
                  </a:lnTo>
                  <a:lnTo>
                    <a:pt x="65" y="206"/>
                  </a:lnTo>
                  <a:lnTo>
                    <a:pt x="53" y="201"/>
                  </a:lnTo>
                  <a:lnTo>
                    <a:pt x="40" y="195"/>
                  </a:lnTo>
                  <a:lnTo>
                    <a:pt x="30" y="188"/>
                  </a:lnTo>
                  <a:lnTo>
                    <a:pt x="22" y="182"/>
                  </a:lnTo>
                  <a:lnTo>
                    <a:pt x="15" y="175"/>
                  </a:lnTo>
                  <a:lnTo>
                    <a:pt x="9" y="167"/>
                  </a:lnTo>
                  <a:lnTo>
                    <a:pt x="5" y="157"/>
                  </a:lnTo>
                  <a:lnTo>
                    <a:pt x="3" y="151"/>
                  </a:lnTo>
                  <a:lnTo>
                    <a:pt x="1" y="144"/>
                  </a:lnTo>
                  <a:lnTo>
                    <a:pt x="0" y="137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2"/>
                  </a:lnTo>
                  <a:lnTo>
                    <a:pt x="10" y="101"/>
                  </a:lnTo>
                  <a:lnTo>
                    <a:pt x="17" y="93"/>
                  </a:lnTo>
                  <a:lnTo>
                    <a:pt x="25" y="85"/>
                  </a:lnTo>
                  <a:lnTo>
                    <a:pt x="35" y="77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2"/>
                  </a:lnTo>
                  <a:lnTo>
                    <a:pt x="83" y="60"/>
                  </a:lnTo>
                  <a:lnTo>
                    <a:pt x="29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2" name="Rectangle 12"/>
            <p:cNvSpPr>
              <a:spLocks noChangeArrowheads="1"/>
            </p:cNvSpPr>
            <p:nvPr/>
          </p:nvSpPr>
          <p:spPr bwMode="auto">
            <a:xfrm>
              <a:off x="922" y="2602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D</a:t>
              </a:r>
            </a:p>
          </p:txBody>
        </p:sp>
        <p:sp>
          <p:nvSpPr>
            <p:cNvPr id="2718733" name="Freeform 13"/>
            <p:cNvSpPr>
              <a:spLocks/>
            </p:cNvSpPr>
            <p:nvPr/>
          </p:nvSpPr>
          <p:spPr bwMode="auto">
            <a:xfrm>
              <a:off x="926" y="1617"/>
              <a:ext cx="211" cy="211"/>
            </a:xfrm>
            <a:custGeom>
              <a:avLst/>
              <a:gdLst/>
              <a:ahLst/>
              <a:cxnLst>
                <a:cxn ang="0">
                  <a:pos x="67" y="10"/>
                </a:cxn>
                <a:cxn ang="0">
                  <a:pos x="112" y="11"/>
                </a:cxn>
                <a:cxn ang="0">
                  <a:pos x="161" y="0"/>
                </a:cxn>
                <a:cxn ang="0">
                  <a:pos x="219" y="0"/>
                </a:cxn>
                <a:cxn ang="0">
                  <a:pos x="155" y="60"/>
                </a:cxn>
                <a:cxn ang="0">
                  <a:pos x="172" y="64"/>
                </a:cxn>
                <a:cxn ang="0">
                  <a:pos x="189" y="71"/>
                </a:cxn>
                <a:cxn ang="0">
                  <a:pos x="205" y="79"/>
                </a:cxn>
                <a:cxn ang="0">
                  <a:pos x="217" y="90"/>
                </a:cxn>
                <a:cxn ang="0">
                  <a:pos x="227" y="103"/>
                </a:cxn>
                <a:cxn ang="0">
                  <a:pos x="234" y="118"/>
                </a:cxn>
                <a:cxn ang="0">
                  <a:pos x="236" y="134"/>
                </a:cxn>
                <a:cxn ang="0">
                  <a:pos x="233" y="150"/>
                </a:cxn>
                <a:cxn ang="0">
                  <a:pos x="228" y="163"/>
                </a:cxn>
                <a:cxn ang="0">
                  <a:pos x="218" y="176"/>
                </a:cxn>
                <a:cxn ang="0">
                  <a:pos x="201" y="191"/>
                </a:cxn>
                <a:cxn ang="0">
                  <a:pos x="185" y="199"/>
                </a:cxn>
                <a:cxn ang="0">
                  <a:pos x="170" y="205"/>
                </a:cxn>
                <a:cxn ang="0">
                  <a:pos x="155" y="209"/>
                </a:cxn>
                <a:cxn ang="0">
                  <a:pos x="136" y="210"/>
                </a:cxn>
                <a:cxn ang="0">
                  <a:pos x="88" y="209"/>
                </a:cxn>
                <a:cxn ang="0">
                  <a:pos x="65" y="205"/>
                </a:cxn>
                <a:cxn ang="0">
                  <a:pos x="40" y="194"/>
                </a:cxn>
                <a:cxn ang="0">
                  <a:pos x="22" y="181"/>
                </a:cxn>
                <a:cxn ang="0">
                  <a:pos x="9" y="166"/>
                </a:cxn>
                <a:cxn ang="0">
                  <a:pos x="3" y="150"/>
                </a:cxn>
                <a:cxn ang="0">
                  <a:pos x="0" y="136"/>
                </a:cxn>
                <a:cxn ang="0">
                  <a:pos x="2" y="121"/>
                </a:cxn>
                <a:cxn ang="0">
                  <a:pos x="10" y="101"/>
                </a:cxn>
                <a:cxn ang="0">
                  <a:pos x="25" y="84"/>
                </a:cxn>
                <a:cxn ang="0">
                  <a:pos x="45" y="71"/>
                </a:cxn>
                <a:cxn ang="0">
                  <a:pos x="73" y="61"/>
                </a:cxn>
                <a:cxn ang="0">
                  <a:pos x="29" y="3"/>
                </a:cxn>
              </a:cxnLst>
              <a:rect l="0" t="0" r="r" b="b"/>
              <a:pathLst>
                <a:path w="237" h="211">
                  <a:moveTo>
                    <a:pt x="29" y="3"/>
                  </a:moveTo>
                  <a:lnTo>
                    <a:pt x="67" y="10"/>
                  </a:lnTo>
                  <a:lnTo>
                    <a:pt x="66" y="0"/>
                  </a:lnTo>
                  <a:lnTo>
                    <a:pt x="112" y="11"/>
                  </a:lnTo>
                  <a:lnTo>
                    <a:pt x="112" y="0"/>
                  </a:lnTo>
                  <a:lnTo>
                    <a:pt x="161" y="0"/>
                  </a:lnTo>
                  <a:lnTo>
                    <a:pt x="160" y="11"/>
                  </a:lnTo>
                  <a:lnTo>
                    <a:pt x="219" y="0"/>
                  </a:lnTo>
                  <a:lnTo>
                    <a:pt x="148" y="59"/>
                  </a:lnTo>
                  <a:lnTo>
                    <a:pt x="155" y="60"/>
                  </a:lnTo>
                  <a:lnTo>
                    <a:pt x="163" y="61"/>
                  </a:lnTo>
                  <a:lnTo>
                    <a:pt x="172" y="64"/>
                  </a:lnTo>
                  <a:lnTo>
                    <a:pt x="180" y="66"/>
                  </a:lnTo>
                  <a:lnTo>
                    <a:pt x="189" y="71"/>
                  </a:lnTo>
                  <a:lnTo>
                    <a:pt x="197" y="74"/>
                  </a:lnTo>
                  <a:lnTo>
                    <a:pt x="205" y="79"/>
                  </a:lnTo>
                  <a:lnTo>
                    <a:pt x="212" y="85"/>
                  </a:lnTo>
                  <a:lnTo>
                    <a:pt x="217" y="90"/>
                  </a:lnTo>
                  <a:lnTo>
                    <a:pt x="222" y="96"/>
                  </a:lnTo>
                  <a:lnTo>
                    <a:pt x="227" y="103"/>
                  </a:lnTo>
                  <a:lnTo>
                    <a:pt x="231" y="111"/>
                  </a:lnTo>
                  <a:lnTo>
                    <a:pt x="234" y="118"/>
                  </a:lnTo>
                  <a:lnTo>
                    <a:pt x="235" y="124"/>
                  </a:lnTo>
                  <a:lnTo>
                    <a:pt x="236" y="134"/>
                  </a:lnTo>
                  <a:lnTo>
                    <a:pt x="235" y="143"/>
                  </a:lnTo>
                  <a:lnTo>
                    <a:pt x="233" y="150"/>
                  </a:lnTo>
                  <a:lnTo>
                    <a:pt x="231" y="157"/>
                  </a:lnTo>
                  <a:lnTo>
                    <a:pt x="228" y="163"/>
                  </a:lnTo>
                  <a:lnTo>
                    <a:pt x="224" y="169"/>
                  </a:lnTo>
                  <a:lnTo>
                    <a:pt x="218" y="176"/>
                  </a:lnTo>
                  <a:lnTo>
                    <a:pt x="210" y="184"/>
                  </a:lnTo>
                  <a:lnTo>
                    <a:pt x="201" y="191"/>
                  </a:lnTo>
                  <a:lnTo>
                    <a:pt x="193" y="196"/>
                  </a:lnTo>
                  <a:lnTo>
                    <a:pt x="185" y="199"/>
                  </a:lnTo>
                  <a:lnTo>
                    <a:pt x="177" y="203"/>
                  </a:lnTo>
                  <a:lnTo>
                    <a:pt x="170" y="205"/>
                  </a:lnTo>
                  <a:lnTo>
                    <a:pt x="161" y="207"/>
                  </a:lnTo>
                  <a:lnTo>
                    <a:pt x="155" y="209"/>
                  </a:lnTo>
                  <a:lnTo>
                    <a:pt x="145" y="209"/>
                  </a:lnTo>
                  <a:lnTo>
                    <a:pt x="136" y="210"/>
                  </a:lnTo>
                  <a:lnTo>
                    <a:pt x="96" y="210"/>
                  </a:lnTo>
                  <a:lnTo>
                    <a:pt x="88" y="209"/>
                  </a:lnTo>
                  <a:lnTo>
                    <a:pt x="78" y="208"/>
                  </a:lnTo>
                  <a:lnTo>
                    <a:pt x="65" y="205"/>
                  </a:lnTo>
                  <a:lnTo>
                    <a:pt x="53" y="200"/>
                  </a:lnTo>
                  <a:lnTo>
                    <a:pt x="40" y="194"/>
                  </a:lnTo>
                  <a:lnTo>
                    <a:pt x="30" y="187"/>
                  </a:lnTo>
                  <a:lnTo>
                    <a:pt x="22" y="181"/>
                  </a:lnTo>
                  <a:lnTo>
                    <a:pt x="15" y="174"/>
                  </a:lnTo>
                  <a:lnTo>
                    <a:pt x="9" y="166"/>
                  </a:lnTo>
                  <a:lnTo>
                    <a:pt x="5" y="156"/>
                  </a:lnTo>
                  <a:lnTo>
                    <a:pt x="3" y="150"/>
                  </a:lnTo>
                  <a:lnTo>
                    <a:pt x="1" y="144"/>
                  </a:lnTo>
                  <a:lnTo>
                    <a:pt x="0" y="136"/>
                  </a:lnTo>
                  <a:lnTo>
                    <a:pt x="1" y="131"/>
                  </a:lnTo>
                  <a:lnTo>
                    <a:pt x="2" y="121"/>
                  </a:lnTo>
                  <a:lnTo>
                    <a:pt x="5" y="111"/>
                  </a:lnTo>
                  <a:lnTo>
                    <a:pt x="10" y="101"/>
                  </a:lnTo>
                  <a:lnTo>
                    <a:pt x="17" y="92"/>
                  </a:lnTo>
                  <a:lnTo>
                    <a:pt x="25" y="84"/>
                  </a:lnTo>
                  <a:lnTo>
                    <a:pt x="35" y="76"/>
                  </a:lnTo>
                  <a:lnTo>
                    <a:pt x="45" y="71"/>
                  </a:lnTo>
                  <a:lnTo>
                    <a:pt x="59" y="65"/>
                  </a:lnTo>
                  <a:lnTo>
                    <a:pt x="73" y="61"/>
                  </a:lnTo>
                  <a:lnTo>
                    <a:pt x="83" y="59"/>
                  </a:lnTo>
                  <a:lnTo>
                    <a:pt x="29" y="3"/>
                  </a:lnTo>
                </a:path>
              </a:pathLst>
            </a:custGeom>
            <a:solidFill>
              <a:srgbClr val="0070C0"/>
            </a:solidFill>
            <a:ln w="254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4" name="Rectangle 14"/>
            <p:cNvSpPr>
              <a:spLocks noChangeArrowheads="1"/>
            </p:cNvSpPr>
            <p:nvPr/>
          </p:nvSpPr>
          <p:spPr bwMode="auto">
            <a:xfrm>
              <a:off x="922" y="1573"/>
              <a:ext cx="25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FranklinGothic" charset="0"/>
                </a:rPr>
                <a:t>A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54213" y="2501900"/>
            <a:ext cx="2603500" cy="2079625"/>
            <a:chOff x="1231" y="1576"/>
            <a:chExt cx="1640" cy="1310"/>
          </a:xfrm>
        </p:grpSpPr>
        <p:sp>
          <p:nvSpPr>
            <p:cNvPr id="2718736" name="AutoShape 16"/>
            <p:cNvSpPr>
              <a:spLocks noChangeArrowheads="1"/>
            </p:cNvSpPr>
            <p:nvPr/>
          </p:nvSpPr>
          <p:spPr bwMode="auto">
            <a:xfrm>
              <a:off x="1482" y="1955"/>
              <a:ext cx="185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7" name="AutoShape 17"/>
            <p:cNvSpPr>
              <a:spLocks noChangeArrowheads="1"/>
            </p:cNvSpPr>
            <p:nvPr/>
          </p:nvSpPr>
          <p:spPr bwMode="auto">
            <a:xfrm>
              <a:off x="1527" y="1903"/>
              <a:ext cx="140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38" name="AutoShape 18"/>
            <p:cNvSpPr>
              <a:spLocks noChangeArrowheads="1"/>
            </p:cNvSpPr>
            <p:nvPr/>
          </p:nvSpPr>
          <p:spPr bwMode="auto">
            <a:xfrm>
              <a:off x="1519" y="1975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940" y="1938"/>
              <a:ext cx="179" cy="257"/>
              <a:chOff x="2183" y="1938"/>
              <a:chExt cx="201" cy="257"/>
            </a:xfrm>
          </p:grpSpPr>
          <p:sp>
            <p:nvSpPr>
              <p:cNvPr id="2718740" name="Freeform 20"/>
              <p:cNvSpPr>
                <a:spLocks/>
              </p:cNvSpPr>
              <p:nvPr/>
            </p:nvSpPr>
            <p:spPr bwMode="auto">
              <a:xfrm>
                <a:off x="2312" y="2057"/>
                <a:ext cx="60" cy="138"/>
              </a:xfrm>
              <a:custGeom>
                <a:avLst/>
                <a:gdLst/>
                <a:ahLst/>
                <a:cxnLst>
                  <a:cxn ang="0">
                    <a:pos x="43" y="0"/>
                  </a:cxn>
                  <a:cxn ang="0">
                    <a:pos x="59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3" y="0"/>
                  </a:cxn>
                </a:cxnLst>
                <a:rect l="0" t="0" r="r" b="b"/>
                <a:pathLst>
                  <a:path w="60" h="138">
                    <a:moveTo>
                      <a:pt x="43" y="0"/>
                    </a:moveTo>
                    <a:lnTo>
                      <a:pt x="59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3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1" name="Rectangle 21"/>
              <p:cNvSpPr>
                <a:spLocks noChangeArrowheads="1"/>
              </p:cNvSpPr>
              <p:nvPr/>
            </p:nvSpPr>
            <p:spPr bwMode="auto">
              <a:xfrm>
                <a:off x="2308" y="2057"/>
                <a:ext cx="76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2" name="Rectangle 22"/>
              <p:cNvSpPr>
                <a:spLocks noChangeArrowheads="1"/>
              </p:cNvSpPr>
              <p:nvPr/>
            </p:nvSpPr>
            <p:spPr bwMode="auto">
              <a:xfrm>
                <a:off x="2314" y="2115"/>
                <a:ext cx="57" cy="11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3" name="Rectangle 23"/>
              <p:cNvSpPr>
                <a:spLocks noChangeArrowheads="1"/>
              </p:cNvSpPr>
              <p:nvPr/>
            </p:nvSpPr>
            <p:spPr bwMode="auto">
              <a:xfrm>
                <a:off x="2183" y="2115"/>
                <a:ext cx="75" cy="7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4" name="Oval 24"/>
              <p:cNvSpPr>
                <a:spLocks noChangeArrowheads="1"/>
              </p:cNvSpPr>
              <p:nvPr/>
            </p:nvSpPr>
            <p:spPr bwMode="auto">
              <a:xfrm>
                <a:off x="2242" y="1938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45" name="Freeform 25"/>
              <p:cNvSpPr>
                <a:spLocks/>
              </p:cNvSpPr>
              <p:nvPr/>
            </p:nvSpPr>
            <p:spPr bwMode="auto">
              <a:xfrm>
                <a:off x="2183" y="1983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46" name="Freeform 26"/>
            <p:cNvSpPr>
              <a:spLocks/>
            </p:cNvSpPr>
            <p:nvPr/>
          </p:nvSpPr>
          <p:spPr bwMode="auto">
            <a:xfrm>
              <a:off x="2173" y="1913"/>
              <a:ext cx="178" cy="292"/>
            </a:xfrm>
            <a:custGeom>
              <a:avLst/>
              <a:gdLst/>
              <a:ahLst/>
              <a:cxnLst>
                <a:cxn ang="0">
                  <a:pos x="199" y="263"/>
                </a:cxn>
                <a:cxn ang="0">
                  <a:pos x="184" y="263"/>
                </a:cxn>
                <a:cxn ang="0">
                  <a:pos x="158" y="230"/>
                </a:cxn>
                <a:cxn ang="0">
                  <a:pos x="121" y="169"/>
                </a:cxn>
                <a:cxn ang="0">
                  <a:pos x="111" y="142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6" y="129"/>
                </a:cxn>
                <a:cxn ang="0">
                  <a:pos x="155" y="140"/>
                </a:cxn>
                <a:cxn ang="0">
                  <a:pos x="164" y="140"/>
                </a:cxn>
                <a:cxn ang="0">
                  <a:pos x="165" y="134"/>
                </a:cxn>
                <a:cxn ang="0">
                  <a:pos x="156" y="123"/>
                </a:cxn>
                <a:cxn ang="0">
                  <a:pos x="135" y="108"/>
                </a:cxn>
                <a:cxn ang="0">
                  <a:pos x="126" y="87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5" y="9"/>
                </a:cxn>
                <a:cxn ang="0">
                  <a:pos x="105" y="1"/>
                </a:cxn>
                <a:cxn ang="0">
                  <a:pos x="90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6" y="99"/>
                </a:cxn>
                <a:cxn ang="0">
                  <a:pos x="41" y="122"/>
                </a:cxn>
                <a:cxn ang="0">
                  <a:pos x="40" y="146"/>
                </a:cxn>
                <a:cxn ang="0">
                  <a:pos x="41" y="158"/>
                </a:cxn>
                <a:cxn ang="0">
                  <a:pos x="49" y="162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7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1" y="167"/>
                </a:cxn>
                <a:cxn ang="0">
                  <a:pos x="53" y="197"/>
                </a:cxn>
                <a:cxn ang="0">
                  <a:pos x="33" y="226"/>
                </a:cxn>
                <a:cxn ang="0">
                  <a:pos x="8" y="256"/>
                </a:cxn>
                <a:cxn ang="0">
                  <a:pos x="0" y="272"/>
                </a:cxn>
                <a:cxn ang="0">
                  <a:pos x="19" y="291"/>
                </a:cxn>
                <a:cxn ang="0">
                  <a:pos x="33" y="288"/>
                </a:cxn>
                <a:cxn ang="0">
                  <a:pos x="23" y="276"/>
                </a:cxn>
                <a:cxn ang="0">
                  <a:pos x="30" y="260"/>
                </a:cxn>
                <a:cxn ang="0">
                  <a:pos x="61" y="223"/>
                </a:cxn>
                <a:cxn ang="0">
                  <a:pos x="84" y="197"/>
                </a:cxn>
                <a:cxn ang="0">
                  <a:pos x="95" y="191"/>
                </a:cxn>
                <a:cxn ang="0">
                  <a:pos x="109" y="199"/>
                </a:cxn>
                <a:cxn ang="0">
                  <a:pos x="141" y="243"/>
                </a:cxn>
                <a:cxn ang="0">
                  <a:pos x="168" y="281"/>
                </a:cxn>
                <a:cxn ang="0">
                  <a:pos x="178" y="283"/>
                </a:cxn>
                <a:cxn ang="0">
                  <a:pos x="191" y="273"/>
                </a:cxn>
              </a:cxnLst>
              <a:rect l="0" t="0" r="r" b="b"/>
              <a:pathLst>
                <a:path w="200" h="292">
                  <a:moveTo>
                    <a:pt x="198" y="268"/>
                  </a:moveTo>
                  <a:lnTo>
                    <a:pt x="199" y="263"/>
                  </a:lnTo>
                  <a:lnTo>
                    <a:pt x="191" y="265"/>
                  </a:lnTo>
                  <a:lnTo>
                    <a:pt x="184" y="263"/>
                  </a:lnTo>
                  <a:lnTo>
                    <a:pt x="174" y="256"/>
                  </a:lnTo>
                  <a:lnTo>
                    <a:pt x="158" y="230"/>
                  </a:lnTo>
                  <a:lnTo>
                    <a:pt x="134" y="191"/>
                  </a:lnTo>
                  <a:lnTo>
                    <a:pt x="121" y="169"/>
                  </a:lnTo>
                  <a:lnTo>
                    <a:pt x="113" y="152"/>
                  </a:lnTo>
                  <a:lnTo>
                    <a:pt x="111" y="142"/>
                  </a:lnTo>
                  <a:lnTo>
                    <a:pt x="111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2"/>
                  </a:lnTo>
                  <a:lnTo>
                    <a:pt x="136" y="129"/>
                  </a:lnTo>
                  <a:lnTo>
                    <a:pt x="148" y="137"/>
                  </a:lnTo>
                  <a:lnTo>
                    <a:pt x="155" y="140"/>
                  </a:lnTo>
                  <a:lnTo>
                    <a:pt x="160" y="142"/>
                  </a:lnTo>
                  <a:lnTo>
                    <a:pt x="164" y="140"/>
                  </a:lnTo>
                  <a:lnTo>
                    <a:pt x="166" y="137"/>
                  </a:lnTo>
                  <a:lnTo>
                    <a:pt x="165" y="134"/>
                  </a:lnTo>
                  <a:lnTo>
                    <a:pt x="164" y="130"/>
                  </a:lnTo>
                  <a:lnTo>
                    <a:pt x="156" y="123"/>
                  </a:lnTo>
                  <a:lnTo>
                    <a:pt x="143" y="114"/>
                  </a:lnTo>
                  <a:lnTo>
                    <a:pt x="135" y="108"/>
                  </a:lnTo>
                  <a:lnTo>
                    <a:pt x="130" y="99"/>
                  </a:lnTo>
                  <a:lnTo>
                    <a:pt x="126" y="87"/>
                  </a:lnTo>
                  <a:lnTo>
                    <a:pt x="125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1" y="40"/>
                  </a:lnTo>
                  <a:lnTo>
                    <a:pt x="114" y="36"/>
                  </a:lnTo>
                  <a:lnTo>
                    <a:pt x="116" y="31"/>
                  </a:lnTo>
                  <a:lnTo>
                    <a:pt x="119" y="24"/>
                  </a:lnTo>
                  <a:lnTo>
                    <a:pt x="116" y="15"/>
                  </a:lnTo>
                  <a:lnTo>
                    <a:pt x="115" y="9"/>
                  </a:lnTo>
                  <a:lnTo>
                    <a:pt x="111" y="4"/>
                  </a:lnTo>
                  <a:lnTo>
                    <a:pt x="105" y="1"/>
                  </a:lnTo>
                  <a:lnTo>
                    <a:pt x="96" y="0"/>
                  </a:lnTo>
                  <a:lnTo>
                    <a:pt x="90" y="3"/>
                  </a:lnTo>
                  <a:lnTo>
                    <a:pt x="86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6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7"/>
                  </a:lnTo>
                  <a:lnTo>
                    <a:pt x="46" y="99"/>
                  </a:lnTo>
                  <a:lnTo>
                    <a:pt x="43" y="109"/>
                  </a:lnTo>
                  <a:lnTo>
                    <a:pt x="41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3"/>
                  </a:lnTo>
                  <a:lnTo>
                    <a:pt x="41" y="158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1" y="161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7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1" y="167"/>
                  </a:lnTo>
                  <a:lnTo>
                    <a:pt x="58" y="183"/>
                  </a:lnTo>
                  <a:lnTo>
                    <a:pt x="53" y="197"/>
                  </a:lnTo>
                  <a:lnTo>
                    <a:pt x="41" y="214"/>
                  </a:lnTo>
                  <a:lnTo>
                    <a:pt x="33" y="226"/>
                  </a:lnTo>
                  <a:lnTo>
                    <a:pt x="18" y="243"/>
                  </a:lnTo>
                  <a:lnTo>
                    <a:pt x="8" y="256"/>
                  </a:lnTo>
                  <a:lnTo>
                    <a:pt x="0" y="267"/>
                  </a:lnTo>
                  <a:lnTo>
                    <a:pt x="0" y="272"/>
                  </a:lnTo>
                  <a:lnTo>
                    <a:pt x="8" y="281"/>
                  </a:lnTo>
                  <a:lnTo>
                    <a:pt x="19" y="291"/>
                  </a:lnTo>
                  <a:lnTo>
                    <a:pt x="30" y="291"/>
                  </a:lnTo>
                  <a:lnTo>
                    <a:pt x="33" y="288"/>
                  </a:lnTo>
                  <a:lnTo>
                    <a:pt x="28" y="282"/>
                  </a:lnTo>
                  <a:lnTo>
                    <a:pt x="23" y="276"/>
                  </a:lnTo>
                  <a:lnTo>
                    <a:pt x="23" y="271"/>
                  </a:lnTo>
                  <a:lnTo>
                    <a:pt x="30" y="260"/>
                  </a:lnTo>
                  <a:lnTo>
                    <a:pt x="43" y="247"/>
                  </a:lnTo>
                  <a:lnTo>
                    <a:pt x="61" y="223"/>
                  </a:lnTo>
                  <a:lnTo>
                    <a:pt x="78" y="203"/>
                  </a:lnTo>
                  <a:lnTo>
                    <a:pt x="84" y="197"/>
                  </a:lnTo>
                  <a:lnTo>
                    <a:pt x="88" y="192"/>
                  </a:lnTo>
                  <a:lnTo>
                    <a:pt x="95" y="191"/>
                  </a:lnTo>
                  <a:lnTo>
                    <a:pt x="101" y="194"/>
                  </a:lnTo>
                  <a:lnTo>
                    <a:pt x="109" y="199"/>
                  </a:lnTo>
                  <a:lnTo>
                    <a:pt x="124" y="220"/>
                  </a:lnTo>
                  <a:lnTo>
                    <a:pt x="141" y="243"/>
                  </a:lnTo>
                  <a:lnTo>
                    <a:pt x="158" y="267"/>
                  </a:lnTo>
                  <a:lnTo>
                    <a:pt x="168" y="281"/>
                  </a:lnTo>
                  <a:lnTo>
                    <a:pt x="171" y="283"/>
                  </a:lnTo>
                  <a:lnTo>
                    <a:pt x="178" y="283"/>
                  </a:lnTo>
                  <a:lnTo>
                    <a:pt x="184" y="278"/>
                  </a:lnTo>
                  <a:lnTo>
                    <a:pt x="191" y="273"/>
                  </a:lnTo>
                  <a:lnTo>
                    <a:pt x="198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1672" y="1903"/>
              <a:ext cx="231" cy="311"/>
              <a:chOff x="1881" y="1903"/>
              <a:chExt cx="260" cy="311"/>
            </a:xfrm>
          </p:grpSpPr>
          <p:grpSp>
            <p:nvGrpSpPr>
              <p:cNvPr id="6" name="Group 28"/>
              <p:cNvGrpSpPr>
                <a:grpSpLocks/>
              </p:cNvGrpSpPr>
              <p:nvPr/>
            </p:nvGrpSpPr>
            <p:grpSpPr bwMode="auto">
              <a:xfrm>
                <a:off x="1881" y="1903"/>
                <a:ext cx="260" cy="311"/>
                <a:chOff x="1881" y="1903"/>
                <a:chExt cx="260" cy="311"/>
              </a:xfrm>
            </p:grpSpPr>
            <p:sp>
              <p:nvSpPr>
                <p:cNvPr id="2718749" name="AutoShape 29"/>
                <p:cNvSpPr>
                  <a:spLocks noChangeArrowheads="1"/>
                </p:cNvSpPr>
                <p:nvPr/>
              </p:nvSpPr>
              <p:spPr bwMode="auto">
                <a:xfrm>
                  <a:off x="1881" y="1955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50" name="AutoShape 30"/>
                <p:cNvSpPr>
                  <a:spLocks noChangeArrowheads="1"/>
                </p:cNvSpPr>
                <p:nvPr/>
              </p:nvSpPr>
              <p:spPr bwMode="auto">
                <a:xfrm>
                  <a:off x="1944" y="1903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51" name="Oval 31"/>
              <p:cNvSpPr>
                <a:spLocks noChangeArrowheads="1"/>
              </p:cNvSpPr>
              <p:nvPr/>
            </p:nvSpPr>
            <p:spPr bwMode="auto">
              <a:xfrm>
                <a:off x="1964" y="1930"/>
                <a:ext cx="25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2" name="AutoShape 32"/>
              <p:cNvSpPr>
                <a:spLocks noChangeArrowheads="1"/>
              </p:cNvSpPr>
              <p:nvPr/>
            </p:nvSpPr>
            <p:spPr bwMode="auto">
              <a:xfrm>
                <a:off x="1912" y="2077"/>
                <a:ext cx="137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53" name="AutoShape 33"/>
            <p:cNvSpPr>
              <a:spLocks noChangeArrowheads="1"/>
            </p:cNvSpPr>
            <p:nvPr/>
          </p:nvSpPr>
          <p:spPr bwMode="auto">
            <a:xfrm>
              <a:off x="1735" y="2288"/>
              <a:ext cx="183" cy="259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4" name="AutoShape 34"/>
            <p:cNvSpPr>
              <a:spLocks noChangeArrowheads="1"/>
            </p:cNvSpPr>
            <p:nvPr/>
          </p:nvSpPr>
          <p:spPr bwMode="auto">
            <a:xfrm>
              <a:off x="1780" y="2237"/>
              <a:ext cx="138" cy="45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55" name="AutoShape 35"/>
            <p:cNvSpPr>
              <a:spLocks noChangeArrowheads="1"/>
            </p:cNvSpPr>
            <p:nvPr/>
          </p:nvSpPr>
          <p:spPr bwMode="auto">
            <a:xfrm>
              <a:off x="1772" y="2308"/>
              <a:ext cx="94" cy="15"/>
            </a:xfrm>
            <a:prstGeom prst="parallelogram">
              <a:avLst>
                <a:gd name="adj" fmla="val 156638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2202" y="2277"/>
              <a:ext cx="179" cy="257"/>
              <a:chOff x="2477" y="2277"/>
              <a:chExt cx="202" cy="257"/>
            </a:xfrm>
          </p:grpSpPr>
          <p:sp>
            <p:nvSpPr>
              <p:cNvPr id="2718757" name="Freeform 37"/>
              <p:cNvSpPr>
                <a:spLocks/>
              </p:cNvSpPr>
              <p:nvPr/>
            </p:nvSpPr>
            <p:spPr bwMode="auto">
              <a:xfrm>
                <a:off x="2607" y="2396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8" name="Rectangle 38"/>
              <p:cNvSpPr>
                <a:spLocks noChangeArrowheads="1"/>
              </p:cNvSpPr>
              <p:nvPr/>
            </p:nvSpPr>
            <p:spPr bwMode="auto">
              <a:xfrm>
                <a:off x="2602" y="2396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59" name="Rectangle 39"/>
              <p:cNvSpPr>
                <a:spLocks noChangeArrowheads="1"/>
              </p:cNvSpPr>
              <p:nvPr/>
            </p:nvSpPr>
            <p:spPr bwMode="auto">
              <a:xfrm>
                <a:off x="2610" y="2453"/>
                <a:ext cx="5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0" name="Rectangle 40"/>
              <p:cNvSpPr>
                <a:spLocks noChangeArrowheads="1"/>
              </p:cNvSpPr>
              <p:nvPr/>
            </p:nvSpPr>
            <p:spPr bwMode="auto">
              <a:xfrm>
                <a:off x="2479" y="2453"/>
                <a:ext cx="73" cy="8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1" name="Oval 41"/>
              <p:cNvSpPr>
                <a:spLocks noChangeArrowheads="1"/>
              </p:cNvSpPr>
              <p:nvPr/>
            </p:nvSpPr>
            <p:spPr bwMode="auto">
              <a:xfrm>
                <a:off x="2537" y="2277"/>
                <a:ext cx="22" cy="26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2" name="Freeform 42"/>
              <p:cNvSpPr>
                <a:spLocks/>
              </p:cNvSpPr>
              <p:nvPr/>
            </p:nvSpPr>
            <p:spPr bwMode="auto">
              <a:xfrm>
                <a:off x="2477" y="2322"/>
                <a:ext cx="138" cy="212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0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6"/>
                  </a:cxn>
                  <a:cxn ang="0">
                    <a:pos x="9" y="118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89" y="211"/>
                  </a:cxn>
                  <a:cxn ang="0">
                    <a:pos x="113" y="101"/>
                  </a:cxn>
                  <a:cxn ang="0">
                    <a:pos x="113" y="99"/>
                  </a:cxn>
                  <a:cxn ang="0">
                    <a:pos x="111" y="97"/>
                  </a:cxn>
                  <a:cxn ang="0">
                    <a:pos x="109" y="95"/>
                  </a:cxn>
                  <a:cxn ang="0">
                    <a:pos x="108" y="94"/>
                  </a:cxn>
                  <a:cxn ang="0">
                    <a:pos x="105" y="93"/>
                  </a:cxn>
                  <a:cxn ang="0">
                    <a:pos x="102" y="92"/>
                  </a:cxn>
                  <a:cxn ang="0">
                    <a:pos x="100" y="92"/>
                  </a:cxn>
                  <a:cxn ang="0">
                    <a:pos x="97" y="92"/>
                  </a:cxn>
                  <a:cxn ang="0">
                    <a:pos x="66" y="54"/>
                  </a:cxn>
                  <a:cxn ang="0">
                    <a:pos x="127" y="67"/>
                  </a:cxn>
                  <a:cxn ang="0">
                    <a:pos x="130" y="66"/>
                  </a:cxn>
                  <a:cxn ang="0">
                    <a:pos x="131" y="65"/>
                  </a:cxn>
                  <a:cxn ang="0">
                    <a:pos x="134" y="63"/>
                  </a:cxn>
                  <a:cxn ang="0">
                    <a:pos x="136" y="62"/>
                  </a:cxn>
                  <a:cxn ang="0">
                    <a:pos x="136" y="59"/>
                  </a:cxn>
                  <a:cxn ang="0">
                    <a:pos x="137" y="56"/>
                  </a:cxn>
                  <a:cxn ang="0">
                    <a:pos x="136" y="53"/>
                  </a:cxn>
                  <a:cxn ang="0">
                    <a:pos x="135" y="50"/>
                  </a:cxn>
                  <a:cxn ang="0">
                    <a:pos x="133" y="49"/>
                  </a:cxn>
                  <a:cxn ang="0">
                    <a:pos x="131" y="47"/>
                  </a:cxn>
                  <a:cxn ang="0">
                    <a:pos x="128" y="46"/>
                  </a:cxn>
                  <a:cxn ang="0">
                    <a:pos x="87" y="46"/>
                  </a:cxn>
                  <a:cxn ang="0">
                    <a:pos x="80" y="30"/>
                  </a:cxn>
                  <a:cxn ang="0">
                    <a:pos x="80" y="26"/>
                  </a:cxn>
                  <a:cxn ang="0">
                    <a:pos x="81" y="22"/>
                  </a:cxn>
                  <a:cxn ang="0">
                    <a:pos x="81" y="17"/>
                  </a:cxn>
                  <a:cxn ang="0">
                    <a:pos x="80" y="14"/>
                  </a:cxn>
                  <a:cxn ang="0">
                    <a:pos x="78" y="11"/>
                  </a:cxn>
                  <a:cxn ang="0">
                    <a:pos x="76" y="7"/>
                  </a:cxn>
                  <a:cxn ang="0">
                    <a:pos x="73" y="5"/>
                  </a:cxn>
                  <a:cxn ang="0">
                    <a:pos x="70" y="2"/>
                  </a:cxn>
                  <a:cxn ang="0">
                    <a:pos x="66" y="1"/>
                  </a:cxn>
                  <a:cxn ang="0">
                    <a:pos x="62" y="0"/>
                  </a:cxn>
                  <a:cxn ang="0">
                    <a:pos x="57" y="0"/>
                  </a:cxn>
                  <a:cxn ang="0">
                    <a:pos x="53" y="1"/>
                  </a:cxn>
                  <a:cxn ang="0">
                    <a:pos x="49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39" y="12"/>
                  </a:cxn>
                  <a:cxn ang="0">
                    <a:pos x="37" y="16"/>
                  </a:cxn>
                </a:cxnLst>
                <a:rect l="0" t="0" r="r" b="b"/>
                <a:pathLst>
                  <a:path w="138" h="212">
                    <a:moveTo>
                      <a:pt x="37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0"/>
                    </a:lnTo>
                    <a:lnTo>
                      <a:pt x="0" y="101"/>
                    </a:lnTo>
                    <a:lnTo>
                      <a:pt x="0" y="104"/>
                    </a:lnTo>
                    <a:lnTo>
                      <a:pt x="0" y="105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2"/>
                    </a:lnTo>
                    <a:lnTo>
                      <a:pt x="3" y="114"/>
                    </a:lnTo>
                    <a:lnTo>
                      <a:pt x="4" y="115"/>
                    </a:lnTo>
                    <a:lnTo>
                      <a:pt x="6" y="116"/>
                    </a:lnTo>
                    <a:lnTo>
                      <a:pt x="7" y="117"/>
                    </a:lnTo>
                    <a:lnTo>
                      <a:pt x="9" y="118"/>
                    </a:lnTo>
                    <a:lnTo>
                      <a:pt x="10" y="118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89" y="119"/>
                    </a:lnTo>
                    <a:lnTo>
                      <a:pt x="89" y="211"/>
                    </a:lnTo>
                    <a:lnTo>
                      <a:pt x="113" y="211"/>
                    </a:lnTo>
                    <a:lnTo>
                      <a:pt x="113" y="101"/>
                    </a:lnTo>
                    <a:lnTo>
                      <a:pt x="113" y="100"/>
                    </a:lnTo>
                    <a:lnTo>
                      <a:pt x="113" y="99"/>
                    </a:lnTo>
                    <a:lnTo>
                      <a:pt x="112" y="98"/>
                    </a:lnTo>
                    <a:lnTo>
                      <a:pt x="111" y="97"/>
                    </a:lnTo>
                    <a:lnTo>
                      <a:pt x="111" y="96"/>
                    </a:lnTo>
                    <a:lnTo>
                      <a:pt x="109" y="95"/>
                    </a:lnTo>
                    <a:lnTo>
                      <a:pt x="109" y="95"/>
                    </a:lnTo>
                    <a:lnTo>
                      <a:pt x="108" y="94"/>
                    </a:lnTo>
                    <a:lnTo>
                      <a:pt x="106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2"/>
                    </a:lnTo>
                    <a:lnTo>
                      <a:pt x="101" y="92"/>
                    </a:lnTo>
                    <a:lnTo>
                      <a:pt x="100" y="92"/>
                    </a:lnTo>
                    <a:lnTo>
                      <a:pt x="98" y="92"/>
                    </a:lnTo>
                    <a:lnTo>
                      <a:pt x="97" y="92"/>
                    </a:lnTo>
                    <a:lnTo>
                      <a:pt x="54" y="90"/>
                    </a:lnTo>
                    <a:lnTo>
                      <a:pt x="66" y="54"/>
                    </a:lnTo>
                    <a:lnTo>
                      <a:pt x="75" y="67"/>
                    </a:lnTo>
                    <a:lnTo>
                      <a:pt x="127" y="67"/>
                    </a:lnTo>
                    <a:lnTo>
                      <a:pt x="128" y="66"/>
                    </a:lnTo>
                    <a:lnTo>
                      <a:pt x="130" y="66"/>
                    </a:lnTo>
                    <a:lnTo>
                      <a:pt x="131" y="65"/>
                    </a:lnTo>
                    <a:lnTo>
                      <a:pt x="131" y="65"/>
                    </a:lnTo>
                    <a:lnTo>
                      <a:pt x="133" y="64"/>
                    </a:lnTo>
                    <a:lnTo>
                      <a:pt x="134" y="63"/>
                    </a:lnTo>
                    <a:lnTo>
                      <a:pt x="135" y="62"/>
                    </a:lnTo>
                    <a:lnTo>
                      <a:pt x="136" y="62"/>
                    </a:lnTo>
                    <a:lnTo>
                      <a:pt x="136" y="60"/>
                    </a:lnTo>
                    <a:lnTo>
                      <a:pt x="136" y="59"/>
                    </a:lnTo>
                    <a:lnTo>
                      <a:pt x="137" y="58"/>
                    </a:lnTo>
                    <a:lnTo>
                      <a:pt x="137" y="56"/>
                    </a:lnTo>
                    <a:lnTo>
                      <a:pt x="137" y="54"/>
                    </a:lnTo>
                    <a:lnTo>
                      <a:pt x="136" y="53"/>
                    </a:lnTo>
                    <a:lnTo>
                      <a:pt x="136" y="52"/>
                    </a:lnTo>
                    <a:lnTo>
                      <a:pt x="135" y="50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2" y="47"/>
                    </a:lnTo>
                    <a:lnTo>
                      <a:pt x="131" y="47"/>
                    </a:lnTo>
                    <a:lnTo>
                      <a:pt x="130" y="46"/>
                    </a:lnTo>
                    <a:lnTo>
                      <a:pt x="128" y="46"/>
                    </a:lnTo>
                    <a:lnTo>
                      <a:pt x="127" y="46"/>
                    </a:lnTo>
                    <a:lnTo>
                      <a:pt x="87" y="46"/>
                    </a:lnTo>
                    <a:lnTo>
                      <a:pt x="78" y="31"/>
                    </a:lnTo>
                    <a:lnTo>
                      <a:pt x="80" y="30"/>
                    </a:lnTo>
                    <a:lnTo>
                      <a:pt x="80" y="28"/>
                    </a:lnTo>
                    <a:lnTo>
                      <a:pt x="80" y="26"/>
                    </a:lnTo>
                    <a:lnTo>
                      <a:pt x="81" y="24"/>
                    </a:lnTo>
                    <a:lnTo>
                      <a:pt x="81" y="22"/>
                    </a:lnTo>
                    <a:lnTo>
                      <a:pt x="81" y="20"/>
                    </a:lnTo>
                    <a:lnTo>
                      <a:pt x="81" y="17"/>
                    </a:lnTo>
                    <a:lnTo>
                      <a:pt x="80" y="16"/>
                    </a:lnTo>
                    <a:lnTo>
                      <a:pt x="80" y="14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7" y="9"/>
                    </a:lnTo>
                    <a:lnTo>
                      <a:pt x="76" y="7"/>
                    </a:lnTo>
                    <a:lnTo>
                      <a:pt x="75" y="6"/>
                    </a:lnTo>
                    <a:lnTo>
                      <a:pt x="73" y="5"/>
                    </a:lnTo>
                    <a:lnTo>
                      <a:pt x="72" y="4"/>
                    </a:lnTo>
                    <a:lnTo>
                      <a:pt x="70" y="2"/>
                    </a:lnTo>
                    <a:lnTo>
                      <a:pt x="68" y="2"/>
                    </a:lnTo>
                    <a:lnTo>
                      <a:pt x="66" y="1"/>
                    </a:lnTo>
                    <a:lnTo>
                      <a:pt x="64" y="1"/>
                    </a:lnTo>
                    <a:lnTo>
                      <a:pt x="62" y="0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6" y="0"/>
                    </a:lnTo>
                    <a:lnTo>
                      <a:pt x="53" y="1"/>
                    </a:lnTo>
                    <a:lnTo>
                      <a:pt x="51" y="1"/>
                    </a:lnTo>
                    <a:lnTo>
                      <a:pt x="49" y="2"/>
                    </a:lnTo>
                    <a:lnTo>
                      <a:pt x="47" y="3"/>
                    </a:lnTo>
                    <a:lnTo>
                      <a:pt x="45" y="4"/>
                    </a:lnTo>
                    <a:lnTo>
                      <a:pt x="43" y="6"/>
                    </a:lnTo>
                    <a:lnTo>
                      <a:pt x="42" y="8"/>
                    </a:lnTo>
                    <a:lnTo>
                      <a:pt x="40" y="9"/>
                    </a:lnTo>
                    <a:lnTo>
                      <a:pt x="39" y="12"/>
                    </a:lnTo>
                    <a:lnTo>
                      <a:pt x="38" y="14"/>
                    </a:lnTo>
                    <a:lnTo>
                      <a:pt x="37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63" name="Freeform 43"/>
            <p:cNvSpPr>
              <a:spLocks/>
            </p:cNvSpPr>
            <p:nvPr/>
          </p:nvSpPr>
          <p:spPr bwMode="auto">
            <a:xfrm>
              <a:off x="2425" y="2247"/>
              <a:ext cx="179" cy="291"/>
            </a:xfrm>
            <a:custGeom>
              <a:avLst/>
              <a:gdLst/>
              <a:ahLst/>
              <a:cxnLst>
                <a:cxn ang="0">
                  <a:pos x="200" y="263"/>
                </a:cxn>
                <a:cxn ang="0">
                  <a:pos x="185" y="263"/>
                </a:cxn>
                <a:cxn ang="0">
                  <a:pos x="158" y="229"/>
                </a:cxn>
                <a:cxn ang="0">
                  <a:pos x="122" y="169"/>
                </a:cxn>
                <a:cxn ang="0">
                  <a:pos x="112" y="141"/>
                </a:cxn>
                <a:cxn ang="0">
                  <a:pos x="114" y="123"/>
                </a:cxn>
                <a:cxn ang="0">
                  <a:pos x="123" y="119"/>
                </a:cxn>
                <a:cxn ang="0">
                  <a:pos x="137" y="129"/>
                </a:cxn>
                <a:cxn ang="0">
                  <a:pos x="156" y="140"/>
                </a:cxn>
                <a:cxn ang="0">
                  <a:pos x="165" y="140"/>
                </a:cxn>
                <a:cxn ang="0">
                  <a:pos x="166" y="134"/>
                </a:cxn>
                <a:cxn ang="0">
                  <a:pos x="157" y="123"/>
                </a:cxn>
                <a:cxn ang="0">
                  <a:pos x="136" y="108"/>
                </a:cxn>
                <a:cxn ang="0">
                  <a:pos x="127" y="86"/>
                </a:cxn>
                <a:cxn ang="0">
                  <a:pos x="123" y="69"/>
                </a:cxn>
                <a:cxn ang="0">
                  <a:pos x="113" y="56"/>
                </a:cxn>
                <a:cxn ang="0">
                  <a:pos x="109" y="48"/>
                </a:cxn>
                <a:cxn ang="0">
                  <a:pos x="114" y="36"/>
                </a:cxn>
                <a:cxn ang="0">
                  <a:pos x="119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4" y="13"/>
                </a:cxn>
                <a:cxn ang="0">
                  <a:pos x="84" y="23"/>
                </a:cxn>
                <a:cxn ang="0">
                  <a:pos x="88" y="35"/>
                </a:cxn>
                <a:cxn ang="0">
                  <a:pos x="88" y="46"/>
                </a:cxn>
                <a:cxn ang="0">
                  <a:pos x="78" y="56"/>
                </a:cxn>
                <a:cxn ang="0">
                  <a:pos x="65" y="64"/>
                </a:cxn>
                <a:cxn ang="0">
                  <a:pos x="55" y="75"/>
                </a:cxn>
                <a:cxn ang="0">
                  <a:pos x="47" y="99"/>
                </a:cxn>
                <a:cxn ang="0">
                  <a:pos x="42" y="121"/>
                </a:cxn>
                <a:cxn ang="0">
                  <a:pos x="40" y="145"/>
                </a:cxn>
                <a:cxn ang="0">
                  <a:pos x="42" y="158"/>
                </a:cxn>
                <a:cxn ang="0">
                  <a:pos x="49" y="161"/>
                </a:cxn>
                <a:cxn ang="0">
                  <a:pos x="53" y="158"/>
                </a:cxn>
                <a:cxn ang="0">
                  <a:pos x="53" y="133"/>
                </a:cxn>
                <a:cxn ang="0">
                  <a:pos x="55" y="116"/>
                </a:cxn>
                <a:cxn ang="0">
                  <a:pos x="64" y="109"/>
                </a:cxn>
                <a:cxn ang="0">
                  <a:pos x="70" y="114"/>
                </a:cxn>
                <a:cxn ang="0">
                  <a:pos x="68" y="140"/>
                </a:cxn>
                <a:cxn ang="0">
                  <a:pos x="62" y="166"/>
                </a:cxn>
                <a:cxn ang="0">
                  <a:pos x="53" y="196"/>
                </a:cxn>
                <a:cxn ang="0">
                  <a:pos x="33" y="225"/>
                </a:cxn>
                <a:cxn ang="0">
                  <a:pos x="8" y="255"/>
                </a:cxn>
                <a:cxn ang="0">
                  <a:pos x="0" y="271"/>
                </a:cxn>
                <a:cxn ang="0">
                  <a:pos x="19" y="290"/>
                </a:cxn>
                <a:cxn ang="0">
                  <a:pos x="33" y="288"/>
                </a:cxn>
                <a:cxn ang="0">
                  <a:pos x="23" y="275"/>
                </a:cxn>
                <a:cxn ang="0">
                  <a:pos x="30" y="259"/>
                </a:cxn>
                <a:cxn ang="0">
                  <a:pos x="62" y="223"/>
                </a:cxn>
                <a:cxn ang="0">
                  <a:pos x="84" y="196"/>
                </a:cxn>
                <a:cxn ang="0">
                  <a:pos x="96" y="190"/>
                </a:cxn>
                <a:cxn ang="0">
                  <a:pos x="109" y="199"/>
                </a:cxn>
                <a:cxn ang="0">
                  <a:pos x="142" y="243"/>
                </a:cxn>
                <a:cxn ang="0">
                  <a:pos x="169" y="280"/>
                </a:cxn>
                <a:cxn ang="0">
                  <a:pos x="179" y="283"/>
                </a:cxn>
                <a:cxn ang="0">
                  <a:pos x="192" y="273"/>
                </a:cxn>
              </a:cxnLst>
              <a:rect l="0" t="0" r="r" b="b"/>
              <a:pathLst>
                <a:path w="201" h="291">
                  <a:moveTo>
                    <a:pt x="199" y="268"/>
                  </a:moveTo>
                  <a:lnTo>
                    <a:pt x="200" y="263"/>
                  </a:lnTo>
                  <a:lnTo>
                    <a:pt x="192" y="264"/>
                  </a:lnTo>
                  <a:lnTo>
                    <a:pt x="185" y="263"/>
                  </a:lnTo>
                  <a:lnTo>
                    <a:pt x="175" y="255"/>
                  </a:lnTo>
                  <a:lnTo>
                    <a:pt x="158" y="229"/>
                  </a:lnTo>
                  <a:lnTo>
                    <a:pt x="135" y="190"/>
                  </a:lnTo>
                  <a:lnTo>
                    <a:pt x="122" y="169"/>
                  </a:lnTo>
                  <a:lnTo>
                    <a:pt x="113" y="151"/>
                  </a:lnTo>
                  <a:lnTo>
                    <a:pt x="112" y="141"/>
                  </a:lnTo>
                  <a:lnTo>
                    <a:pt x="112" y="130"/>
                  </a:lnTo>
                  <a:lnTo>
                    <a:pt x="114" y="123"/>
                  </a:lnTo>
                  <a:lnTo>
                    <a:pt x="119" y="119"/>
                  </a:lnTo>
                  <a:lnTo>
                    <a:pt x="123" y="119"/>
                  </a:lnTo>
                  <a:lnTo>
                    <a:pt x="128" y="121"/>
                  </a:lnTo>
                  <a:lnTo>
                    <a:pt x="137" y="129"/>
                  </a:lnTo>
                  <a:lnTo>
                    <a:pt x="148" y="136"/>
                  </a:lnTo>
                  <a:lnTo>
                    <a:pt x="156" y="140"/>
                  </a:lnTo>
                  <a:lnTo>
                    <a:pt x="161" y="141"/>
                  </a:lnTo>
                  <a:lnTo>
                    <a:pt x="165" y="140"/>
                  </a:lnTo>
                  <a:lnTo>
                    <a:pt x="167" y="136"/>
                  </a:lnTo>
                  <a:lnTo>
                    <a:pt x="166" y="134"/>
                  </a:lnTo>
                  <a:lnTo>
                    <a:pt x="165" y="130"/>
                  </a:lnTo>
                  <a:lnTo>
                    <a:pt x="157" y="123"/>
                  </a:lnTo>
                  <a:lnTo>
                    <a:pt x="143" y="114"/>
                  </a:lnTo>
                  <a:lnTo>
                    <a:pt x="136" y="108"/>
                  </a:lnTo>
                  <a:lnTo>
                    <a:pt x="131" y="99"/>
                  </a:lnTo>
                  <a:lnTo>
                    <a:pt x="127" y="86"/>
                  </a:lnTo>
                  <a:lnTo>
                    <a:pt x="126" y="74"/>
                  </a:lnTo>
                  <a:lnTo>
                    <a:pt x="123" y="69"/>
                  </a:lnTo>
                  <a:lnTo>
                    <a:pt x="119" y="63"/>
                  </a:lnTo>
                  <a:lnTo>
                    <a:pt x="113" y="56"/>
                  </a:lnTo>
                  <a:lnTo>
                    <a:pt x="109" y="53"/>
                  </a:lnTo>
                  <a:lnTo>
                    <a:pt x="109" y="48"/>
                  </a:lnTo>
                  <a:lnTo>
                    <a:pt x="112" y="40"/>
                  </a:lnTo>
                  <a:lnTo>
                    <a:pt x="114" y="36"/>
                  </a:lnTo>
                  <a:lnTo>
                    <a:pt x="117" y="31"/>
                  </a:lnTo>
                  <a:lnTo>
                    <a:pt x="119" y="24"/>
                  </a:lnTo>
                  <a:lnTo>
                    <a:pt x="117" y="15"/>
                  </a:lnTo>
                  <a:lnTo>
                    <a:pt x="116" y="9"/>
                  </a:lnTo>
                  <a:lnTo>
                    <a:pt x="112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4" y="13"/>
                  </a:lnTo>
                  <a:lnTo>
                    <a:pt x="83" y="18"/>
                  </a:lnTo>
                  <a:lnTo>
                    <a:pt x="84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89" y="40"/>
                  </a:lnTo>
                  <a:lnTo>
                    <a:pt x="88" y="46"/>
                  </a:lnTo>
                  <a:lnTo>
                    <a:pt x="84" y="51"/>
                  </a:lnTo>
                  <a:lnTo>
                    <a:pt x="78" y="56"/>
                  </a:lnTo>
                  <a:lnTo>
                    <a:pt x="70" y="60"/>
                  </a:lnTo>
                  <a:lnTo>
                    <a:pt x="65" y="64"/>
                  </a:lnTo>
                  <a:lnTo>
                    <a:pt x="60" y="69"/>
                  </a:lnTo>
                  <a:lnTo>
                    <a:pt x="55" y="75"/>
                  </a:lnTo>
                  <a:lnTo>
                    <a:pt x="50" y="86"/>
                  </a:lnTo>
                  <a:lnTo>
                    <a:pt x="47" y="99"/>
                  </a:lnTo>
                  <a:lnTo>
                    <a:pt x="43" y="109"/>
                  </a:lnTo>
                  <a:lnTo>
                    <a:pt x="42" y="121"/>
                  </a:lnTo>
                  <a:lnTo>
                    <a:pt x="40" y="136"/>
                  </a:lnTo>
                  <a:lnTo>
                    <a:pt x="40" y="145"/>
                  </a:lnTo>
                  <a:lnTo>
                    <a:pt x="40" y="153"/>
                  </a:lnTo>
                  <a:lnTo>
                    <a:pt x="42" y="158"/>
                  </a:lnTo>
                  <a:lnTo>
                    <a:pt x="44" y="160"/>
                  </a:lnTo>
                  <a:lnTo>
                    <a:pt x="49" y="161"/>
                  </a:lnTo>
                  <a:lnTo>
                    <a:pt x="52" y="160"/>
                  </a:lnTo>
                  <a:lnTo>
                    <a:pt x="53" y="158"/>
                  </a:lnTo>
                  <a:lnTo>
                    <a:pt x="53" y="148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5" y="116"/>
                  </a:lnTo>
                  <a:lnTo>
                    <a:pt x="59" y="110"/>
                  </a:lnTo>
                  <a:lnTo>
                    <a:pt x="64" y="109"/>
                  </a:lnTo>
                  <a:lnTo>
                    <a:pt x="69" y="110"/>
                  </a:lnTo>
                  <a:lnTo>
                    <a:pt x="70" y="114"/>
                  </a:lnTo>
                  <a:lnTo>
                    <a:pt x="69" y="125"/>
                  </a:lnTo>
                  <a:lnTo>
                    <a:pt x="68" y="140"/>
                  </a:lnTo>
                  <a:lnTo>
                    <a:pt x="65" y="154"/>
                  </a:lnTo>
                  <a:lnTo>
                    <a:pt x="62" y="166"/>
                  </a:lnTo>
                  <a:lnTo>
                    <a:pt x="58" y="183"/>
                  </a:lnTo>
                  <a:lnTo>
                    <a:pt x="53" y="196"/>
                  </a:lnTo>
                  <a:lnTo>
                    <a:pt x="42" y="214"/>
                  </a:lnTo>
                  <a:lnTo>
                    <a:pt x="33" y="225"/>
                  </a:lnTo>
                  <a:lnTo>
                    <a:pt x="18" y="243"/>
                  </a:lnTo>
                  <a:lnTo>
                    <a:pt x="8" y="255"/>
                  </a:lnTo>
                  <a:lnTo>
                    <a:pt x="0" y="266"/>
                  </a:lnTo>
                  <a:lnTo>
                    <a:pt x="0" y="271"/>
                  </a:lnTo>
                  <a:lnTo>
                    <a:pt x="8" y="280"/>
                  </a:lnTo>
                  <a:lnTo>
                    <a:pt x="19" y="290"/>
                  </a:lnTo>
                  <a:lnTo>
                    <a:pt x="30" y="290"/>
                  </a:lnTo>
                  <a:lnTo>
                    <a:pt x="33" y="288"/>
                  </a:lnTo>
                  <a:lnTo>
                    <a:pt x="28" y="281"/>
                  </a:lnTo>
                  <a:lnTo>
                    <a:pt x="23" y="275"/>
                  </a:lnTo>
                  <a:lnTo>
                    <a:pt x="23" y="270"/>
                  </a:lnTo>
                  <a:lnTo>
                    <a:pt x="30" y="259"/>
                  </a:lnTo>
                  <a:lnTo>
                    <a:pt x="43" y="246"/>
                  </a:lnTo>
                  <a:lnTo>
                    <a:pt x="62" y="223"/>
                  </a:lnTo>
                  <a:lnTo>
                    <a:pt x="78" y="203"/>
                  </a:lnTo>
                  <a:lnTo>
                    <a:pt x="84" y="196"/>
                  </a:lnTo>
                  <a:lnTo>
                    <a:pt x="88" y="191"/>
                  </a:lnTo>
                  <a:lnTo>
                    <a:pt x="96" y="190"/>
                  </a:lnTo>
                  <a:lnTo>
                    <a:pt x="102" y="194"/>
                  </a:lnTo>
                  <a:lnTo>
                    <a:pt x="109" y="199"/>
                  </a:lnTo>
                  <a:lnTo>
                    <a:pt x="125" y="219"/>
                  </a:lnTo>
                  <a:lnTo>
                    <a:pt x="142" y="243"/>
                  </a:lnTo>
                  <a:lnTo>
                    <a:pt x="158" y="266"/>
                  </a:lnTo>
                  <a:lnTo>
                    <a:pt x="169" y="280"/>
                  </a:lnTo>
                  <a:lnTo>
                    <a:pt x="172" y="283"/>
                  </a:lnTo>
                  <a:lnTo>
                    <a:pt x="179" y="283"/>
                  </a:lnTo>
                  <a:lnTo>
                    <a:pt x="185" y="278"/>
                  </a:lnTo>
                  <a:lnTo>
                    <a:pt x="192" y="273"/>
                  </a:lnTo>
                  <a:lnTo>
                    <a:pt x="199" y="268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1924" y="2237"/>
              <a:ext cx="232" cy="310"/>
              <a:chOff x="2165" y="2237"/>
              <a:chExt cx="260" cy="310"/>
            </a:xfrm>
          </p:grpSpPr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2165" y="2237"/>
                <a:ext cx="260" cy="310"/>
                <a:chOff x="2165" y="2237"/>
                <a:chExt cx="260" cy="310"/>
              </a:xfrm>
            </p:grpSpPr>
            <p:sp>
              <p:nvSpPr>
                <p:cNvPr id="2718766" name="AutoShape 46"/>
                <p:cNvSpPr>
                  <a:spLocks noChangeArrowheads="1"/>
                </p:cNvSpPr>
                <p:nvPr/>
              </p:nvSpPr>
              <p:spPr bwMode="auto">
                <a:xfrm>
                  <a:off x="2165" y="2288"/>
                  <a:ext cx="260" cy="259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67" name="AutoShape 47"/>
                <p:cNvSpPr>
                  <a:spLocks noChangeArrowheads="1"/>
                </p:cNvSpPr>
                <p:nvPr/>
              </p:nvSpPr>
              <p:spPr bwMode="auto">
                <a:xfrm>
                  <a:off x="2227" y="2237"/>
                  <a:ext cx="198" cy="45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68" name="Oval 48"/>
              <p:cNvSpPr>
                <a:spLocks noChangeArrowheads="1"/>
              </p:cNvSpPr>
              <p:nvPr/>
            </p:nvSpPr>
            <p:spPr bwMode="auto">
              <a:xfrm>
                <a:off x="2246" y="2263"/>
                <a:ext cx="27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69" name="AutoShape 49"/>
              <p:cNvSpPr>
                <a:spLocks noChangeArrowheads="1"/>
              </p:cNvSpPr>
              <p:nvPr/>
            </p:nvSpPr>
            <p:spPr bwMode="auto">
              <a:xfrm>
                <a:off x="2196" y="2410"/>
                <a:ext cx="138" cy="55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70" name="AutoShape 50"/>
            <p:cNvSpPr>
              <a:spLocks noChangeArrowheads="1"/>
            </p:cNvSpPr>
            <p:nvPr/>
          </p:nvSpPr>
          <p:spPr bwMode="auto">
            <a:xfrm>
              <a:off x="1993" y="2626"/>
              <a:ext cx="184" cy="260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1" name="AutoShape 51"/>
            <p:cNvSpPr>
              <a:spLocks noChangeArrowheads="1"/>
            </p:cNvSpPr>
            <p:nvPr/>
          </p:nvSpPr>
          <p:spPr bwMode="auto">
            <a:xfrm>
              <a:off x="2036" y="2575"/>
              <a:ext cx="141" cy="46"/>
            </a:xfrm>
            <a:prstGeom prst="cube">
              <a:avLst>
                <a:gd name="adj" fmla="val 24995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772" name="AutoShape 52"/>
            <p:cNvSpPr>
              <a:spLocks noChangeArrowheads="1"/>
            </p:cNvSpPr>
            <p:nvPr/>
          </p:nvSpPr>
          <p:spPr bwMode="auto">
            <a:xfrm>
              <a:off x="2029" y="2647"/>
              <a:ext cx="95" cy="15"/>
            </a:xfrm>
            <a:prstGeom prst="parallelogram">
              <a:avLst>
                <a:gd name="adj" fmla="val 158304"/>
              </a:avLst>
            </a:prstGeom>
            <a:solidFill>
              <a:srgbClr val="DC008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53"/>
            <p:cNvGrpSpPr>
              <a:grpSpLocks/>
            </p:cNvGrpSpPr>
            <p:nvPr/>
          </p:nvGrpSpPr>
          <p:grpSpPr bwMode="auto">
            <a:xfrm>
              <a:off x="2478" y="2616"/>
              <a:ext cx="180" cy="257"/>
              <a:chOff x="2788" y="2616"/>
              <a:chExt cx="202" cy="257"/>
            </a:xfrm>
          </p:grpSpPr>
          <p:sp>
            <p:nvSpPr>
              <p:cNvPr id="2718774" name="Freeform 54"/>
              <p:cNvSpPr>
                <a:spLocks/>
              </p:cNvSpPr>
              <p:nvPr/>
            </p:nvSpPr>
            <p:spPr bwMode="auto">
              <a:xfrm>
                <a:off x="2918" y="2735"/>
                <a:ext cx="61" cy="138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60" y="0"/>
                  </a:cxn>
                  <a:cxn ang="0">
                    <a:pos x="16" y="137"/>
                  </a:cxn>
                  <a:cxn ang="0">
                    <a:pos x="0" y="137"/>
                  </a:cxn>
                  <a:cxn ang="0">
                    <a:pos x="44" y="0"/>
                  </a:cxn>
                </a:cxnLst>
                <a:rect l="0" t="0" r="r" b="b"/>
                <a:pathLst>
                  <a:path w="61" h="138">
                    <a:moveTo>
                      <a:pt x="44" y="0"/>
                    </a:moveTo>
                    <a:lnTo>
                      <a:pt x="60" y="0"/>
                    </a:lnTo>
                    <a:lnTo>
                      <a:pt x="16" y="137"/>
                    </a:lnTo>
                    <a:lnTo>
                      <a:pt x="0" y="137"/>
                    </a:lnTo>
                    <a:lnTo>
                      <a:pt x="44" y="0"/>
                    </a:lnTo>
                  </a:path>
                </a:pathLst>
              </a:custGeom>
              <a:solidFill>
                <a:srgbClr val="F39FD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5" name="Rectangle 55"/>
              <p:cNvSpPr>
                <a:spLocks noChangeArrowheads="1"/>
              </p:cNvSpPr>
              <p:nvPr/>
            </p:nvSpPr>
            <p:spPr bwMode="auto">
              <a:xfrm>
                <a:off x="2913" y="2735"/>
                <a:ext cx="77" cy="12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6" name="Rectangle 56"/>
              <p:cNvSpPr>
                <a:spLocks noChangeArrowheads="1"/>
              </p:cNvSpPr>
              <p:nvPr/>
            </p:nvSpPr>
            <p:spPr bwMode="auto">
              <a:xfrm>
                <a:off x="2921" y="2791"/>
                <a:ext cx="57" cy="13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7" name="Rectangle 57"/>
              <p:cNvSpPr>
                <a:spLocks noChangeArrowheads="1"/>
              </p:cNvSpPr>
              <p:nvPr/>
            </p:nvSpPr>
            <p:spPr bwMode="auto">
              <a:xfrm>
                <a:off x="2790" y="2791"/>
                <a:ext cx="73" cy="9"/>
              </a:xfrm>
              <a:prstGeom prst="rect">
                <a:avLst/>
              </a:prstGeom>
              <a:solidFill>
                <a:srgbClr val="F39FD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8" name="Oval 58"/>
              <p:cNvSpPr>
                <a:spLocks noChangeArrowheads="1"/>
              </p:cNvSpPr>
              <p:nvPr/>
            </p:nvSpPr>
            <p:spPr bwMode="auto">
              <a:xfrm>
                <a:off x="2848" y="2616"/>
                <a:ext cx="22" cy="25"/>
              </a:xfrm>
              <a:prstGeom prst="ellipse">
                <a:avLst/>
              </a:prstGeom>
              <a:solidFill>
                <a:srgbClr val="F39FD1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79" name="Freeform 59"/>
              <p:cNvSpPr>
                <a:spLocks/>
              </p:cNvSpPr>
              <p:nvPr/>
            </p:nvSpPr>
            <p:spPr bwMode="auto">
              <a:xfrm>
                <a:off x="2788" y="2660"/>
                <a:ext cx="140" cy="213"/>
              </a:xfrm>
              <a:custGeom>
                <a:avLst/>
                <a:gdLst/>
                <a:ahLst/>
                <a:cxnLst>
                  <a:cxn ang="0">
                    <a:pos x="1" y="98"/>
                  </a:cxn>
                  <a:cxn ang="0">
                    <a:pos x="1" y="101"/>
                  </a:cxn>
                  <a:cxn ang="0">
                    <a:pos x="0" y="104"/>
                  </a:cxn>
                  <a:cxn ang="0">
                    <a:pos x="0" y="108"/>
                  </a:cxn>
                  <a:cxn ang="0">
                    <a:pos x="1" y="111"/>
                  </a:cxn>
                  <a:cxn ang="0">
                    <a:pos x="3" y="114"/>
                  </a:cxn>
                  <a:cxn ang="0">
                    <a:pos x="6" y="117"/>
                  </a:cxn>
                  <a:cxn ang="0">
                    <a:pos x="9" y="119"/>
                  </a:cxn>
                  <a:cxn ang="0">
                    <a:pos x="11" y="119"/>
                  </a:cxn>
                  <a:cxn ang="0">
                    <a:pos x="15" y="119"/>
                  </a:cxn>
                  <a:cxn ang="0">
                    <a:pos x="91" y="212"/>
                  </a:cxn>
                  <a:cxn ang="0">
                    <a:pos x="115" y="102"/>
                  </a:cxn>
                  <a:cxn ang="0">
                    <a:pos x="114" y="99"/>
                  </a:cxn>
                  <a:cxn ang="0">
                    <a:pos x="113" y="98"/>
                  </a:cxn>
                  <a:cxn ang="0">
                    <a:pos x="111" y="96"/>
                  </a:cxn>
                  <a:cxn ang="0">
                    <a:pos x="109" y="94"/>
                  </a:cxn>
                  <a:cxn ang="0">
                    <a:pos x="107" y="93"/>
                  </a:cxn>
                  <a:cxn ang="0">
                    <a:pos x="104" y="93"/>
                  </a:cxn>
                  <a:cxn ang="0">
                    <a:pos x="101" y="93"/>
                  </a:cxn>
                  <a:cxn ang="0">
                    <a:pos x="99" y="93"/>
                  </a:cxn>
                  <a:cxn ang="0">
                    <a:pos x="67" y="54"/>
                  </a:cxn>
                  <a:cxn ang="0">
                    <a:pos x="129" y="67"/>
                  </a:cxn>
                  <a:cxn ang="0">
                    <a:pos x="132" y="66"/>
                  </a:cxn>
                  <a:cxn ang="0">
                    <a:pos x="133" y="66"/>
                  </a:cxn>
                  <a:cxn ang="0">
                    <a:pos x="136" y="64"/>
                  </a:cxn>
                  <a:cxn ang="0">
                    <a:pos x="138" y="62"/>
                  </a:cxn>
                  <a:cxn ang="0">
                    <a:pos x="138" y="59"/>
                  </a:cxn>
                  <a:cxn ang="0">
                    <a:pos x="139" y="56"/>
                  </a:cxn>
                  <a:cxn ang="0">
                    <a:pos x="138" y="53"/>
                  </a:cxn>
                  <a:cxn ang="0">
                    <a:pos x="137" y="51"/>
                  </a:cxn>
                  <a:cxn ang="0">
                    <a:pos x="135" y="49"/>
                  </a:cxn>
                  <a:cxn ang="0">
                    <a:pos x="133" y="47"/>
                  </a:cxn>
                  <a:cxn ang="0">
                    <a:pos x="130" y="46"/>
                  </a:cxn>
                  <a:cxn ang="0">
                    <a:pos x="88" y="46"/>
                  </a:cxn>
                  <a:cxn ang="0">
                    <a:pos x="81" y="30"/>
                  </a:cxn>
                  <a:cxn ang="0">
                    <a:pos x="81" y="26"/>
                  </a:cxn>
                  <a:cxn ang="0">
                    <a:pos x="82" y="22"/>
                  </a:cxn>
                  <a:cxn ang="0">
                    <a:pos x="82" y="18"/>
                  </a:cxn>
                  <a:cxn ang="0">
                    <a:pos x="81" y="14"/>
                  </a:cxn>
                  <a:cxn ang="0">
                    <a:pos x="79" y="11"/>
                  </a:cxn>
                  <a:cxn ang="0">
                    <a:pos x="77" y="8"/>
                  </a:cxn>
                  <a:cxn ang="0">
                    <a:pos x="74" y="5"/>
                  </a:cxn>
                  <a:cxn ang="0">
                    <a:pos x="71" y="3"/>
                  </a:cxn>
                  <a:cxn ang="0">
                    <a:pos x="67" y="1"/>
                  </a:cxn>
                  <a:cxn ang="0">
                    <a:pos x="63" y="0"/>
                  </a:cxn>
                  <a:cxn ang="0">
                    <a:pos x="58" y="0"/>
                  </a:cxn>
                  <a:cxn ang="0">
                    <a:pos x="54" y="1"/>
                  </a:cxn>
                  <a:cxn ang="0">
                    <a:pos x="50" y="2"/>
                  </a:cxn>
                  <a:cxn ang="0">
                    <a:pos x="45" y="4"/>
                  </a:cxn>
                  <a:cxn ang="0">
                    <a:pos x="42" y="8"/>
                  </a:cxn>
                  <a:cxn ang="0">
                    <a:pos x="40" y="12"/>
                  </a:cxn>
                  <a:cxn ang="0">
                    <a:pos x="38" y="16"/>
                  </a:cxn>
                </a:cxnLst>
                <a:rect l="0" t="0" r="r" b="b"/>
                <a:pathLst>
                  <a:path w="140" h="213">
                    <a:moveTo>
                      <a:pt x="38" y="16"/>
                    </a:moveTo>
                    <a:lnTo>
                      <a:pt x="1" y="98"/>
                    </a:lnTo>
                    <a:lnTo>
                      <a:pt x="1" y="99"/>
                    </a:lnTo>
                    <a:lnTo>
                      <a:pt x="1" y="101"/>
                    </a:lnTo>
                    <a:lnTo>
                      <a:pt x="0" y="102"/>
                    </a:lnTo>
                    <a:lnTo>
                      <a:pt x="0" y="104"/>
                    </a:lnTo>
                    <a:lnTo>
                      <a:pt x="0" y="106"/>
                    </a:lnTo>
                    <a:lnTo>
                      <a:pt x="0" y="108"/>
                    </a:lnTo>
                    <a:lnTo>
                      <a:pt x="1" y="109"/>
                    </a:lnTo>
                    <a:lnTo>
                      <a:pt x="1" y="111"/>
                    </a:lnTo>
                    <a:lnTo>
                      <a:pt x="2" y="113"/>
                    </a:lnTo>
                    <a:lnTo>
                      <a:pt x="3" y="114"/>
                    </a:lnTo>
                    <a:lnTo>
                      <a:pt x="4" y="116"/>
                    </a:lnTo>
                    <a:lnTo>
                      <a:pt x="6" y="117"/>
                    </a:lnTo>
                    <a:lnTo>
                      <a:pt x="7" y="118"/>
                    </a:lnTo>
                    <a:lnTo>
                      <a:pt x="9" y="119"/>
                    </a:lnTo>
                    <a:lnTo>
                      <a:pt x="10" y="119"/>
                    </a:lnTo>
                    <a:lnTo>
                      <a:pt x="11" y="119"/>
                    </a:lnTo>
                    <a:lnTo>
                      <a:pt x="13" y="119"/>
                    </a:lnTo>
                    <a:lnTo>
                      <a:pt x="15" y="119"/>
                    </a:lnTo>
                    <a:lnTo>
                      <a:pt x="91" y="119"/>
                    </a:lnTo>
                    <a:lnTo>
                      <a:pt x="91" y="212"/>
                    </a:lnTo>
                    <a:lnTo>
                      <a:pt x="115" y="212"/>
                    </a:lnTo>
                    <a:lnTo>
                      <a:pt x="115" y="102"/>
                    </a:lnTo>
                    <a:lnTo>
                      <a:pt x="115" y="101"/>
                    </a:lnTo>
                    <a:lnTo>
                      <a:pt x="114" y="99"/>
                    </a:lnTo>
                    <a:lnTo>
                      <a:pt x="114" y="98"/>
                    </a:lnTo>
                    <a:lnTo>
                      <a:pt x="113" y="98"/>
                    </a:lnTo>
                    <a:lnTo>
                      <a:pt x="112" y="97"/>
                    </a:lnTo>
                    <a:lnTo>
                      <a:pt x="111" y="96"/>
                    </a:lnTo>
                    <a:lnTo>
                      <a:pt x="110" y="95"/>
                    </a:lnTo>
                    <a:lnTo>
                      <a:pt x="109" y="94"/>
                    </a:lnTo>
                    <a:lnTo>
                      <a:pt x="108" y="94"/>
                    </a:lnTo>
                    <a:lnTo>
                      <a:pt x="107" y="93"/>
                    </a:lnTo>
                    <a:lnTo>
                      <a:pt x="105" y="93"/>
                    </a:lnTo>
                    <a:lnTo>
                      <a:pt x="104" y="93"/>
                    </a:lnTo>
                    <a:lnTo>
                      <a:pt x="102" y="93"/>
                    </a:lnTo>
                    <a:lnTo>
                      <a:pt x="101" y="93"/>
                    </a:lnTo>
                    <a:lnTo>
                      <a:pt x="100" y="93"/>
                    </a:lnTo>
                    <a:lnTo>
                      <a:pt x="99" y="93"/>
                    </a:lnTo>
                    <a:lnTo>
                      <a:pt x="55" y="90"/>
                    </a:lnTo>
                    <a:lnTo>
                      <a:pt x="67" y="54"/>
                    </a:lnTo>
                    <a:lnTo>
                      <a:pt x="76" y="67"/>
                    </a:lnTo>
                    <a:lnTo>
                      <a:pt x="129" y="67"/>
                    </a:lnTo>
                    <a:lnTo>
                      <a:pt x="130" y="66"/>
                    </a:lnTo>
                    <a:lnTo>
                      <a:pt x="132" y="66"/>
                    </a:lnTo>
                    <a:lnTo>
                      <a:pt x="133" y="66"/>
                    </a:lnTo>
                    <a:lnTo>
                      <a:pt x="133" y="66"/>
                    </a:lnTo>
                    <a:lnTo>
                      <a:pt x="135" y="64"/>
                    </a:lnTo>
                    <a:lnTo>
                      <a:pt x="136" y="64"/>
                    </a:lnTo>
                    <a:lnTo>
                      <a:pt x="137" y="63"/>
                    </a:lnTo>
                    <a:lnTo>
                      <a:pt x="138" y="62"/>
                    </a:lnTo>
                    <a:lnTo>
                      <a:pt x="138" y="61"/>
                    </a:lnTo>
                    <a:lnTo>
                      <a:pt x="138" y="59"/>
                    </a:lnTo>
                    <a:lnTo>
                      <a:pt x="139" y="58"/>
                    </a:lnTo>
                    <a:lnTo>
                      <a:pt x="139" y="56"/>
                    </a:lnTo>
                    <a:lnTo>
                      <a:pt x="139" y="54"/>
                    </a:lnTo>
                    <a:lnTo>
                      <a:pt x="138" y="53"/>
                    </a:lnTo>
                    <a:lnTo>
                      <a:pt x="138" y="52"/>
                    </a:lnTo>
                    <a:lnTo>
                      <a:pt x="137" y="51"/>
                    </a:lnTo>
                    <a:lnTo>
                      <a:pt x="136" y="49"/>
                    </a:lnTo>
                    <a:lnTo>
                      <a:pt x="135" y="49"/>
                    </a:lnTo>
                    <a:lnTo>
                      <a:pt x="134" y="48"/>
                    </a:lnTo>
                    <a:lnTo>
                      <a:pt x="133" y="47"/>
                    </a:lnTo>
                    <a:lnTo>
                      <a:pt x="132" y="46"/>
                    </a:lnTo>
                    <a:lnTo>
                      <a:pt x="130" y="46"/>
                    </a:lnTo>
                    <a:lnTo>
                      <a:pt x="129" y="46"/>
                    </a:lnTo>
                    <a:lnTo>
                      <a:pt x="88" y="46"/>
                    </a:lnTo>
                    <a:lnTo>
                      <a:pt x="79" y="31"/>
                    </a:lnTo>
                    <a:lnTo>
                      <a:pt x="81" y="30"/>
                    </a:lnTo>
                    <a:lnTo>
                      <a:pt x="81" y="28"/>
                    </a:lnTo>
                    <a:lnTo>
                      <a:pt x="81" y="26"/>
                    </a:lnTo>
                    <a:lnTo>
                      <a:pt x="82" y="24"/>
                    </a:lnTo>
                    <a:lnTo>
                      <a:pt x="82" y="22"/>
                    </a:lnTo>
                    <a:lnTo>
                      <a:pt x="82" y="20"/>
                    </a:lnTo>
                    <a:lnTo>
                      <a:pt x="82" y="18"/>
                    </a:lnTo>
                    <a:lnTo>
                      <a:pt x="81" y="16"/>
                    </a:lnTo>
                    <a:lnTo>
                      <a:pt x="81" y="14"/>
                    </a:lnTo>
                    <a:lnTo>
                      <a:pt x="80" y="13"/>
                    </a:lnTo>
                    <a:lnTo>
                      <a:pt x="79" y="11"/>
                    </a:lnTo>
                    <a:lnTo>
                      <a:pt x="78" y="9"/>
                    </a:lnTo>
                    <a:lnTo>
                      <a:pt x="77" y="8"/>
                    </a:lnTo>
                    <a:lnTo>
                      <a:pt x="76" y="6"/>
                    </a:lnTo>
                    <a:lnTo>
                      <a:pt x="74" y="5"/>
                    </a:lnTo>
                    <a:lnTo>
                      <a:pt x="73" y="4"/>
                    </a:lnTo>
                    <a:lnTo>
                      <a:pt x="71" y="3"/>
                    </a:lnTo>
                    <a:lnTo>
                      <a:pt x="69" y="2"/>
                    </a:lnTo>
                    <a:lnTo>
                      <a:pt x="67" y="1"/>
                    </a:lnTo>
                    <a:lnTo>
                      <a:pt x="65" y="1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58" y="0"/>
                    </a:lnTo>
                    <a:lnTo>
                      <a:pt x="56" y="0"/>
                    </a:lnTo>
                    <a:lnTo>
                      <a:pt x="54" y="1"/>
                    </a:lnTo>
                    <a:lnTo>
                      <a:pt x="52" y="1"/>
                    </a:lnTo>
                    <a:lnTo>
                      <a:pt x="50" y="2"/>
                    </a:lnTo>
                    <a:lnTo>
                      <a:pt x="48" y="3"/>
                    </a:lnTo>
                    <a:lnTo>
                      <a:pt x="45" y="4"/>
                    </a:lnTo>
                    <a:lnTo>
                      <a:pt x="44" y="6"/>
                    </a:lnTo>
                    <a:lnTo>
                      <a:pt x="42" y="8"/>
                    </a:lnTo>
                    <a:lnTo>
                      <a:pt x="41" y="9"/>
                    </a:lnTo>
                    <a:lnTo>
                      <a:pt x="40" y="12"/>
                    </a:lnTo>
                    <a:lnTo>
                      <a:pt x="38" y="14"/>
                    </a:lnTo>
                    <a:lnTo>
                      <a:pt x="38" y="16"/>
                    </a:lnTo>
                  </a:path>
                </a:pathLst>
              </a:custGeom>
              <a:solidFill>
                <a:srgbClr val="F39FD1"/>
              </a:solidFill>
              <a:ln w="1270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8780" name="Freeform 60"/>
            <p:cNvSpPr>
              <a:spLocks/>
            </p:cNvSpPr>
            <p:nvPr/>
          </p:nvSpPr>
          <p:spPr bwMode="auto">
            <a:xfrm>
              <a:off x="2692" y="2574"/>
              <a:ext cx="179" cy="293"/>
            </a:xfrm>
            <a:custGeom>
              <a:avLst/>
              <a:gdLst/>
              <a:ahLst/>
              <a:cxnLst>
                <a:cxn ang="0">
                  <a:pos x="201" y="264"/>
                </a:cxn>
                <a:cxn ang="0">
                  <a:pos x="186" y="264"/>
                </a:cxn>
                <a:cxn ang="0">
                  <a:pos x="159" y="230"/>
                </a:cxn>
                <a:cxn ang="0">
                  <a:pos x="123" y="170"/>
                </a:cxn>
                <a:cxn ang="0">
                  <a:pos x="113" y="142"/>
                </a:cxn>
                <a:cxn ang="0">
                  <a:pos x="115" y="123"/>
                </a:cxn>
                <a:cxn ang="0">
                  <a:pos x="124" y="120"/>
                </a:cxn>
                <a:cxn ang="0">
                  <a:pos x="138" y="130"/>
                </a:cxn>
                <a:cxn ang="0">
                  <a:pos x="157" y="141"/>
                </a:cxn>
                <a:cxn ang="0">
                  <a:pos x="166" y="141"/>
                </a:cxn>
                <a:cxn ang="0">
                  <a:pos x="167" y="135"/>
                </a:cxn>
                <a:cxn ang="0">
                  <a:pos x="158" y="123"/>
                </a:cxn>
                <a:cxn ang="0">
                  <a:pos x="137" y="108"/>
                </a:cxn>
                <a:cxn ang="0">
                  <a:pos x="128" y="87"/>
                </a:cxn>
                <a:cxn ang="0">
                  <a:pos x="124" y="69"/>
                </a:cxn>
                <a:cxn ang="0">
                  <a:pos x="114" y="57"/>
                </a:cxn>
                <a:cxn ang="0">
                  <a:pos x="110" y="48"/>
                </a:cxn>
                <a:cxn ang="0">
                  <a:pos x="115" y="37"/>
                </a:cxn>
                <a:cxn ang="0">
                  <a:pos x="120" y="24"/>
                </a:cxn>
                <a:cxn ang="0">
                  <a:pos x="116" y="9"/>
                </a:cxn>
                <a:cxn ang="0">
                  <a:pos x="106" y="1"/>
                </a:cxn>
                <a:cxn ang="0">
                  <a:pos x="91" y="3"/>
                </a:cxn>
                <a:cxn ang="0">
                  <a:pos x="85" y="13"/>
                </a:cxn>
                <a:cxn ang="0">
                  <a:pos x="85" y="23"/>
                </a:cxn>
                <a:cxn ang="0">
                  <a:pos x="88" y="35"/>
                </a:cxn>
                <a:cxn ang="0">
                  <a:pos x="88" y="47"/>
                </a:cxn>
                <a:cxn ang="0">
                  <a:pos x="78" y="57"/>
                </a:cxn>
                <a:cxn ang="0">
                  <a:pos x="66" y="64"/>
                </a:cxn>
                <a:cxn ang="0">
                  <a:pos x="56" y="76"/>
                </a:cxn>
                <a:cxn ang="0">
                  <a:pos x="47" y="99"/>
                </a:cxn>
                <a:cxn ang="0">
                  <a:pos x="42" y="122"/>
                </a:cxn>
                <a:cxn ang="0">
                  <a:pos x="40" y="146"/>
                </a:cxn>
                <a:cxn ang="0">
                  <a:pos x="42" y="159"/>
                </a:cxn>
                <a:cxn ang="0">
                  <a:pos x="49" y="162"/>
                </a:cxn>
                <a:cxn ang="0">
                  <a:pos x="53" y="159"/>
                </a:cxn>
                <a:cxn ang="0">
                  <a:pos x="53" y="133"/>
                </a:cxn>
                <a:cxn ang="0">
                  <a:pos x="56" y="117"/>
                </a:cxn>
                <a:cxn ang="0">
                  <a:pos x="64" y="110"/>
                </a:cxn>
                <a:cxn ang="0">
                  <a:pos x="71" y="115"/>
                </a:cxn>
                <a:cxn ang="0">
                  <a:pos x="68" y="141"/>
                </a:cxn>
                <a:cxn ang="0">
                  <a:pos x="62" y="167"/>
                </a:cxn>
                <a:cxn ang="0">
                  <a:pos x="53" y="198"/>
                </a:cxn>
                <a:cxn ang="0">
                  <a:pos x="33" y="227"/>
                </a:cxn>
                <a:cxn ang="0">
                  <a:pos x="8" y="257"/>
                </a:cxn>
                <a:cxn ang="0">
                  <a:pos x="0" y="273"/>
                </a:cxn>
                <a:cxn ang="0">
                  <a:pos x="19" y="292"/>
                </a:cxn>
                <a:cxn ang="0">
                  <a:pos x="33" y="289"/>
                </a:cxn>
                <a:cxn ang="0">
                  <a:pos x="23" y="277"/>
                </a:cxn>
                <a:cxn ang="0">
                  <a:pos x="30" y="261"/>
                </a:cxn>
                <a:cxn ang="0">
                  <a:pos x="62" y="224"/>
                </a:cxn>
                <a:cxn ang="0">
                  <a:pos x="85" y="198"/>
                </a:cxn>
                <a:cxn ang="0">
                  <a:pos x="96" y="191"/>
                </a:cxn>
                <a:cxn ang="0">
                  <a:pos x="110" y="200"/>
                </a:cxn>
                <a:cxn ang="0">
                  <a:pos x="143" y="244"/>
                </a:cxn>
                <a:cxn ang="0">
                  <a:pos x="169" y="282"/>
                </a:cxn>
                <a:cxn ang="0">
                  <a:pos x="180" y="284"/>
                </a:cxn>
                <a:cxn ang="0">
                  <a:pos x="193" y="274"/>
                </a:cxn>
              </a:cxnLst>
              <a:rect l="0" t="0" r="r" b="b"/>
              <a:pathLst>
                <a:path w="202" h="293">
                  <a:moveTo>
                    <a:pt x="200" y="269"/>
                  </a:moveTo>
                  <a:lnTo>
                    <a:pt x="201" y="264"/>
                  </a:lnTo>
                  <a:lnTo>
                    <a:pt x="193" y="266"/>
                  </a:lnTo>
                  <a:lnTo>
                    <a:pt x="186" y="264"/>
                  </a:lnTo>
                  <a:lnTo>
                    <a:pt x="176" y="257"/>
                  </a:lnTo>
                  <a:lnTo>
                    <a:pt x="159" y="230"/>
                  </a:lnTo>
                  <a:lnTo>
                    <a:pt x="135" y="191"/>
                  </a:lnTo>
                  <a:lnTo>
                    <a:pt x="123" y="170"/>
                  </a:lnTo>
                  <a:lnTo>
                    <a:pt x="114" y="152"/>
                  </a:lnTo>
                  <a:lnTo>
                    <a:pt x="113" y="142"/>
                  </a:lnTo>
                  <a:lnTo>
                    <a:pt x="113" y="131"/>
                  </a:lnTo>
                  <a:lnTo>
                    <a:pt x="115" y="123"/>
                  </a:lnTo>
                  <a:lnTo>
                    <a:pt x="120" y="120"/>
                  </a:lnTo>
                  <a:lnTo>
                    <a:pt x="124" y="120"/>
                  </a:lnTo>
                  <a:lnTo>
                    <a:pt x="129" y="122"/>
                  </a:lnTo>
                  <a:lnTo>
                    <a:pt x="138" y="130"/>
                  </a:lnTo>
                  <a:lnTo>
                    <a:pt x="149" y="137"/>
                  </a:lnTo>
                  <a:lnTo>
                    <a:pt x="157" y="141"/>
                  </a:lnTo>
                  <a:lnTo>
                    <a:pt x="162" y="142"/>
                  </a:lnTo>
                  <a:lnTo>
                    <a:pt x="166" y="141"/>
                  </a:lnTo>
                  <a:lnTo>
                    <a:pt x="168" y="137"/>
                  </a:lnTo>
                  <a:lnTo>
                    <a:pt x="167" y="135"/>
                  </a:lnTo>
                  <a:lnTo>
                    <a:pt x="166" y="131"/>
                  </a:lnTo>
                  <a:lnTo>
                    <a:pt x="158" y="123"/>
                  </a:lnTo>
                  <a:lnTo>
                    <a:pt x="144" y="115"/>
                  </a:lnTo>
                  <a:lnTo>
                    <a:pt x="137" y="108"/>
                  </a:lnTo>
                  <a:lnTo>
                    <a:pt x="131" y="99"/>
                  </a:lnTo>
                  <a:lnTo>
                    <a:pt x="128" y="87"/>
                  </a:lnTo>
                  <a:lnTo>
                    <a:pt x="126" y="74"/>
                  </a:lnTo>
                  <a:lnTo>
                    <a:pt x="124" y="69"/>
                  </a:lnTo>
                  <a:lnTo>
                    <a:pt x="120" y="63"/>
                  </a:lnTo>
                  <a:lnTo>
                    <a:pt x="114" y="57"/>
                  </a:lnTo>
                  <a:lnTo>
                    <a:pt x="110" y="53"/>
                  </a:lnTo>
                  <a:lnTo>
                    <a:pt x="110" y="48"/>
                  </a:lnTo>
                  <a:lnTo>
                    <a:pt x="113" y="40"/>
                  </a:lnTo>
                  <a:lnTo>
                    <a:pt x="115" y="37"/>
                  </a:lnTo>
                  <a:lnTo>
                    <a:pt x="118" y="31"/>
                  </a:lnTo>
                  <a:lnTo>
                    <a:pt x="120" y="24"/>
                  </a:lnTo>
                  <a:lnTo>
                    <a:pt x="118" y="15"/>
                  </a:lnTo>
                  <a:lnTo>
                    <a:pt x="116" y="9"/>
                  </a:lnTo>
                  <a:lnTo>
                    <a:pt x="113" y="4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1" y="3"/>
                  </a:lnTo>
                  <a:lnTo>
                    <a:pt x="87" y="6"/>
                  </a:lnTo>
                  <a:lnTo>
                    <a:pt x="85" y="13"/>
                  </a:lnTo>
                  <a:lnTo>
                    <a:pt x="83" y="18"/>
                  </a:lnTo>
                  <a:lnTo>
                    <a:pt x="85" y="23"/>
                  </a:lnTo>
                  <a:lnTo>
                    <a:pt x="87" y="30"/>
                  </a:lnTo>
                  <a:lnTo>
                    <a:pt x="88" y="35"/>
                  </a:lnTo>
                  <a:lnTo>
                    <a:pt x="90" y="40"/>
                  </a:lnTo>
                  <a:lnTo>
                    <a:pt x="88" y="47"/>
                  </a:lnTo>
                  <a:lnTo>
                    <a:pt x="85" y="52"/>
                  </a:lnTo>
                  <a:lnTo>
                    <a:pt x="78" y="57"/>
                  </a:lnTo>
                  <a:lnTo>
                    <a:pt x="71" y="60"/>
                  </a:lnTo>
                  <a:lnTo>
                    <a:pt x="66" y="64"/>
                  </a:lnTo>
                  <a:lnTo>
                    <a:pt x="61" y="69"/>
                  </a:lnTo>
                  <a:lnTo>
                    <a:pt x="56" y="76"/>
                  </a:lnTo>
                  <a:lnTo>
                    <a:pt x="51" y="87"/>
                  </a:lnTo>
                  <a:lnTo>
                    <a:pt x="47" y="99"/>
                  </a:lnTo>
                  <a:lnTo>
                    <a:pt x="43" y="110"/>
                  </a:lnTo>
                  <a:lnTo>
                    <a:pt x="42" y="122"/>
                  </a:lnTo>
                  <a:lnTo>
                    <a:pt x="40" y="137"/>
                  </a:lnTo>
                  <a:lnTo>
                    <a:pt x="40" y="146"/>
                  </a:lnTo>
                  <a:lnTo>
                    <a:pt x="40" y="154"/>
                  </a:lnTo>
                  <a:lnTo>
                    <a:pt x="42" y="159"/>
                  </a:lnTo>
                  <a:lnTo>
                    <a:pt x="44" y="161"/>
                  </a:lnTo>
                  <a:lnTo>
                    <a:pt x="49" y="162"/>
                  </a:lnTo>
                  <a:lnTo>
                    <a:pt x="52" y="161"/>
                  </a:lnTo>
                  <a:lnTo>
                    <a:pt x="53" y="159"/>
                  </a:lnTo>
                  <a:lnTo>
                    <a:pt x="53" y="149"/>
                  </a:lnTo>
                  <a:lnTo>
                    <a:pt x="53" y="133"/>
                  </a:lnTo>
                  <a:lnTo>
                    <a:pt x="54" y="123"/>
                  </a:lnTo>
                  <a:lnTo>
                    <a:pt x="56" y="117"/>
                  </a:lnTo>
                  <a:lnTo>
                    <a:pt x="59" y="111"/>
                  </a:lnTo>
                  <a:lnTo>
                    <a:pt x="64" y="110"/>
                  </a:lnTo>
                  <a:lnTo>
                    <a:pt x="70" y="111"/>
                  </a:lnTo>
                  <a:lnTo>
                    <a:pt x="71" y="115"/>
                  </a:lnTo>
                  <a:lnTo>
                    <a:pt x="70" y="126"/>
                  </a:lnTo>
                  <a:lnTo>
                    <a:pt x="68" y="141"/>
                  </a:lnTo>
                  <a:lnTo>
                    <a:pt x="66" y="155"/>
                  </a:lnTo>
                  <a:lnTo>
                    <a:pt x="62" y="167"/>
                  </a:lnTo>
                  <a:lnTo>
                    <a:pt x="58" y="184"/>
                  </a:lnTo>
                  <a:lnTo>
                    <a:pt x="53" y="198"/>
                  </a:lnTo>
                  <a:lnTo>
                    <a:pt x="42" y="215"/>
                  </a:lnTo>
                  <a:lnTo>
                    <a:pt x="33" y="227"/>
                  </a:lnTo>
                  <a:lnTo>
                    <a:pt x="18" y="244"/>
                  </a:lnTo>
                  <a:lnTo>
                    <a:pt x="8" y="257"/>
                  </a:lnTo>
                  <a:lnTo>
                    <a:pt x="0" y="268"/>
                  </a:lnTo>
                  <a:lnTo>
                    <a:pt x="0" y="273"/>
                  </a:lnTo>
                  <a:lnTo>
                    <a:pt x="8" y="282"/>
                  </a:lnTo>
                  <a:lnTo>
                    <a:pt x="19" y="292"/>
                  </a:lnTo>
                  <a:lnTo>
                    <a:pt x="30" y="292"/>
                  </a:lnTo>
                  <a:lnTo>
                    <a:pt x="33" y="289"/>
                  </a:lnTo>
                  <a:lnTo>
                    <a:pt x="28" y="283"/>
                  </a:lnTo>
                  <a:lnTo>
                    <a:pt x="23" y="277"/>
                  </a:lnTo>
                  <a:lnTo>
                    <a:pt x="23" y="272"/>
                  </a:lnTo>
                  <a:lnTo>
                    <a:pt x="30" y="261"/>
                  </a:lnTo>
                  <a:lnTo>
                    <a:pt x="43" y="248"/>
                  </a:lnTo>
                  <a:lnTo>
                    <a:pt x="62" y="224"/>
                  </a:lnTo>
                  <a:lnTo>
                    <a:pt x="78" y="204"/>
                  </a:lnTo>
                  <a:lnTo>
                    <a:pt x="85" y="198"/>
                  </a:lnTo>
                  <a:lnTo>
                    <a:pt x="88" y="193"/>
                  </a:lnTo>
                  <a:lnTo>
                    <a:pt x="96" y="191"/>
                  </a:lnTo>
                  <a:lnTo>
                    <a:pt x="102" y="195"/>
                  </a:lnTo>
                  <a:lnTo>
                    <a:pt x="110" y="200"/>
                  </a:lnTo>
                  <a:lnTo>
                    <a:pt x="125" y="220"/>
                  </a:lnTo>
                  <a:lnTo>
                    <a:pt x="143" y="244"/>
                  </a:lnTo>
                  <a:lnTo>
                    <a:pt x="159" y="268"/>
                  </a:lnTo>
                  <a:lnTo>
                    <a:pt x="169" y="282"/>
                  </a:lnTo>
                  <a:lnTo>
                    <a:pt x="173" y="284"/>
                  </a:lnTo>
                  <a:lnTo>
                    <a:pt x="180" y="284"/>
                  </a:lnTo>
                  <a:lnTo>
                    <a:pt x="186" y="279"/>
                  </a:lnTo>
                  <a:lnTo>
                    <a:pt x="193" y="274"/>
                  </a:lnTo>
                  <a:lnTo>
                    <a:pt x="200" y="269"/>
                  </a:lnTo>
                </a:path>
              </a:pathLst>
            </a:custGeom>
            <a:solidFill>
              <a:srgbClr val="CECECE"/>
            </a:solidFill>
            <a:ln w="25400" cap="rnd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61"/>
            <p:cNvGrpSpPr>
              <a:grpSpLocks/>
            </p:cNvGrpSpPr>
            <p:nvPr/>
          </p:nvGrpSpPr>
          <p:grpSpPr bwMode="auto">
            <a:xfrm>
              <a:off x="2181" y="2575"/>
              <a:ext cx="232" cy="311"/>
              <a:chOff x="2454" y="2575"/>
              <a:chExt cx="261" cy="311"/>
            </a:xfrm>
          </p:grpSpPr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2454" y="2575"/>
                <a:ext cx="261" cy="311"/>
                <a:chOff x="2454" y="2575"/>
                <a:chExt cx="261" cy="311"/>
              </a:xfrm>
            </p:grpSpPr>
            <p:sp>
              <p:nvSpPr>
                <p:cNvPr id="2718783" name="AutoShape 63"/>
                <p:cNvSpPr>
                  <a:spLocks noChangeArrowheads="1"/>
                </p:cNvSpPr>
                <p:nvPr/>
              </p:nvSpPr>
              <p:spPr bwMode="auto">
                <a:xfrm>
                  <a:off x="2454" y="2626"/>
                  <a:ext cx="261" cy="260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84" name="AutoShape 64"/>
                <p:cNvSpPr>
                  <a:spLocks noChangeArrowheads="1"/>
                </p:cNvSpPr>
                <p:nvPr/>
              </p:nvSpPr>
              <p:spPr bwMode="auto">
                <a:xfrm>
                  <a:off x="2518" y="2575"/>
                  <a:ext cx="197" cy="46"/>
                </a:xfrm>
                <a:prstGeom prst="cube">
                  <a:avLst>
                    <a:gd name="adj" fmla="val 24995"/>
                  </a:avLst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85" name="Oval 65"/>
              <p:cNvSpPr>
                <a:spLocks noChangeArrowheads="1"/>
              </p:cNvSpPr>
              <p:nvPr/>
            </p:nvSpPr>
            <p:spPr bwMode="auto">
              <a:xfrm>
                <a:off x="2537" y="2601"/>
                <a:ext cx="26" cy="9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18786" name="AutoShape 66"/>
              <p:cNvSpPr>
                <a:spLocks noChangeArrowheads="1"/>
              </p:cNvSpPr>
              <p:nvPr/>
            </p:nvSpPr>
            <p:spPr bwMode="auto">
              <a:xfrm>
                <a:off x="2487" y="2749"/>
                <a:ext cx="137" cy="54"/>
              </a:xfrm>
              <a:prstGeom prst="octagon">
                <a:avLst>
                  <a:gd name="adj" fmla="val 29282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67"/>
            <p:cNvGrpSpPr>
              <a:grpSpLocks/>
            </p:cNvGrpSpPr>
            <p:nvPr/>
          </p:nvGrpSpPr>
          <p:grpSpPr bwMode="auto">
            <a:xfrm>
              <a:off x="1231" y="1576"/>
              <a:ext cx="867" cy="310"/>
              <a:chOff x="1385" y="1576"/>
              <a:chExt cx="975" cy="310"/>
            </a:xfrm>
          </p:grpSpPr>
          <p:grpSp>
            <p:nvGrpSpPr>
              <p:cNvPr id="14" name="Group 68"/>
              <p:cNvGrpSpPr>
                <a:grpSpLocks/>
              </p:cNvGrpSpPr>
              <p:nvPr/>
            </p:nvGrpSpPr>
            <p:grpSpPr bwMode="auto">
              <a:xfrm>
                <a:off x="1385" y="1576"/>
                <a:ext cx="206" cy="310"/>
                <a:chOff x="1385" y="1576"/>
                <a:chExt cx="206" cy="310"/>
              </a:xfrm>
            </p:grpSpPr>
            <p:sp>
              <p:nvSpPr>
                <p:cNvPr id="2718789" name="AutoShape 69"/>
                <p:cNvSpPr>
                  <a:spLocks noChangeArrowheads="1"/>
                </p:cNvSpPr>
                <p:nvPr/>
              </p:nvSpPr>
              <p:spPr bwMode="auto">
                <a:xfrm>
                  <a:off x="1385" y="1626"/>
                  <a:ext cx="206" cy="260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0" name="AutoShape 70"/>
                <p:cNvSpPr>
                  <a:spLocks noChangeArrowheads="1"/>
                </p:cNvSpPr>
                <p:nvPr/>
              </p:nvSpPr>
              <p:spPr bwMode="auto">
                <a:xfrm>
                  <a:off x="1433" y="1576"/>
                  <a:ext cx="158" cy="46"/>
                </a:xfrm>
                <a:prstGeom prst="cube">
                  <a:avLst>
                    <a:gd name="adj" fmla="val 24995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1" name="AutoShape 71"/>
                <p:cNvSpPr>
                  <a:spLocks noChangeArrowheads="1"/>
                </p:cNvSpPr>
                <p:nvPr/>
              </p:nvSpPr>
              <p:spPr bwMode="auto">
                <a:xfrm>
                  <a:off x="1424" y="1647"/>
                  <a:ext cx="108" cy="15"/>
                </a:xfrm>
                <a:prstGeom prst="parallelogram">
                  <a:avLst>
                    <a:gd name="adj" fmla="val 179967"/>
                  </a:avLst>
                </a:prstGeom>
                <a:solidFill>
                  <a:srgbClr val="DC008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72"/>
              <p:cNvGrpSpPr>
                <a:grpSpLocks/>
              </p:cNvGrpSpPr>
              <p:nvPr/>
            </p:nvGrpSpPr>
            <p:grpSpPr bwMode="auto">
              <a:xfrm>
                <a:off x="1903" y="1617"/>
                <a:ext cx="203" cy="257"/>
                <a:chOff x="1903" y="1617"/>
                <a:chExt cx="203" cy="257"/>
              </a:xfrm>
            </p:grpSpPr>
            <p:sp>
              <p:nvSpPr>
                <p:cNvPr id="2718793" name="Freeform 73"/>
                <p:cNvSpPr>
                  <a:spLocks/>
                </p:cNvSpPr>
                <p:nvPr/>
              </p:nvSpPr>
              <p:spPr bwMode="auto">
                <a:xfrm>
                  <a:off x="2032" y="1734"/>
                  <a:ext cx="62" cy="140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1" y="0"/>
                    </a:cxn>
                    <a:cxn ang="0">
                      <a:pos x="17" y="139"/>
                    </a:cxn>
                    <a:cxn ang="0">
                      <a:pos x="0" y="139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2" h="140">
                      <a:moveTo>
                        <a:pt x="44" y="0"/>
                      </a:moveTo>
                      <a:lnTo>
                        <a:pt x="61" y="0"/>
                      </a:lnTo>
                      <a:lnTo>
                        <a:pt x="17" y="139"/>
                      </a:lnTo>
                      <a:lnTo>
                        <a:pt x="0" y="139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4" name="Rectangle 74"/>
                <p:cNvSpPr>
                  <a:spLocks noChangeArrowheads="1"/>
                </p:cNvSpPr>
                <p:nvPr/>
              </p:nvSpPr>
              <p:spPr bwMode="auto">
                <a:xfrm>
                  <a:off x="2029" y="1734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5" name="Rectangle 75"/>
                <p:cNvSpPr>
                  <a:spLocks noChangeArrowheads="1"/>
                </p:cNvSpPr>
                <p:nvPr/>
              </p:nvSpPr>
              <p:spPr bwMode="auto">
                <a:xfrm>
                  <a:off x="2035" y="1792"/>
                  <a:ext cx="58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6" name="Rectangle 76"/>
                <p:cNvSpPr>
                  <a:spLocks noChangeArrowheads="1"/>
                </p:cNvSpPr>
                <p:nvPr/>
              </p:nvSpPr>
              <p:spPr bwMode="auto">
                <a:xfrm>
                  <a:off x="1904" y="1792"/>
                  <a:ext cx="74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7" name="Oval 77"/>
                <p:cNvSpPr>
                  <a:spLocks noChangeArrowheads="1"/>
                </p:cNvSpPr>
                <p:nvPr/>
              </p:nvSpPr>
              <p:spPr bwMode="auto">
                <a:xfrm>
                  <a:off x="1964" y="1617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798" name="Freeform 78"/>
                <p:cNvSpPr>
                  <a:spLocks/>
                </p:cNvSpPr>
                <p:nvPr/>
              </p:nvSpPr>
              <p:spPr bwMode="auto">
                <a:xfrm>
                  <a:off x="1903" y="1661"/>
                  <a:ext cx="139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0" y="212"/>
                    </a:cxn>
                    <a:cxn ang="0">
                      <a:pos x="114" y="102"/>
                    </a:cxn>
                    <a:cxn ang="0">
                      <a:pos x="113" y="99"/>
                    </a:cxn>
                    <a:cxn ang="0">
                      <a:pos x="112" y="98"/>
                    </a:cxn>
                    <a:cxn ang="0">
                      <a:pos x="110" y="96"/>
                    </a:cxn>
                    <a:cxn ang="0">
                      <a:pos x="108" y="94"/>
                    </a:cxn>
                    <a:cxn ang="0">
                      <a:pos x="106" y="93"/>
                    </a:cxn>
                    <a:cxn ang="0">
                      <a:pos x="103" y="93"/>
                    </a:cxn>
                    <a:cxn ang="0">
                      <a:pos x="100" y="93"/>
                    </a:cxn>
                    <a:cxn ang="0">
                      <a:pos x="98" y="93"/>
                    </a:cxn>
                    <a:cxn ang="0">
                      <a:pos x="67" y="54"/>
                    </a:cxn>
                    <a:cxn ang="0">
                      <a:pos x="128" y="67"/>
                    </a:cxn>
                    <a:cxn ang="0">
                      <a:pos x="131" y="66"/>
                    </a:cxn>
                    <a:cxn ang="0">
                      <a:pos x="132" y="66"/>
                    </a:cxn>
                    <a:cxn ang="0">
                      <a:pos x="135" y="64"/>
                    </a:cxn>
                    <a:cxn ang="0">
                      <a:pos x="137" y="62"/>
                    </a:cxn>
                    <a:cxn ang="0">
                      <a:pos x="137" y="59"/>
                    </a:cxn>
                    <a:cxn ang="0">
                      <a:pos x="138" y="56"/>
                    </a:cxn>
                    <a:cxn ang="0">
                      <a:pos x="137" y="53"/>
                    </a:cxn>
                    <a:cxn ang="0">
                      <a:pos x="136" y="51"/>
                    </a:cxn>
                    <a:cxn ang="0">
                      <a:pos x="134" y="49"/>
                    </a:cxn>
                    <a:cxn ang="0">
                      <a:pos x="132" y="47"/>
                    </a:cxn>
                    <a:cxn ang="0">
                      <a:pos x="129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1" y="26"/>
                    </a:cxn>
                    <a:cxn ang="0">
                      <a:pos x="81" y="22"/>
                    </a:cxn>
                    <a:cxn ang="0">
                      <a:pos x="81" y="18"/>
                    </a:cxn>
                    <a:cxn ang="0">
                      <a:pos x="80" y="14"/>
                    </a:cxn>
                    <a:cxn ang="0">
                      <a:pos x="79" y="11"/>
                    </a:cxn>
                    <a:cxn ang="0">
                      <a:pos x="76" y="8"/>
                    </a:cxn>
                    <a:cxn ang="0">
                      <a:pos x="73" y="5"/>
                    </a:cxn>
                    <a:cxn ang="0">
                      <a:pos x="70" y="3"/>
                    </a:cxn>
                    <a:cxn ang="0">
                      <a:pos x="67" y="1"/>
                    </a:cxn>
                    <a:cxn ang="0">
                      <a:pos x="62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39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0" y="119"/>
                      </a:lnTo>
                      <a:lnTo>
                        <a:pt x="90" y="212"/>
                      </a:lnTo>
                      <a:lnTo>
                        <a:pt x="114" y="212"/>
                      </a:lnTo>
                      <a:lnTo>
                        <a:pt x="114" y="102"/>
                      </a:lnTo>
                      <a:lnTo>
                        <a:pt x="114" y="101"/>
                      </a:lnTo>
                      <a:lnTo>
                        <a:pt x="113" y="99"/>
                      </a:lnTo>
                      <a:lnTo>
                        <a:pt x="113" y="98"/>
                      </a:lnTo>
                      <a:lnTo>
                        <a:pt x="112" y="98"/>
                      </a:lnTo>
                      <a:lnTo>
                        <a:pt x="112" y="97"/>
                      </a:lnTo>
                      <a:lnTo>
                        <a:pt x="110" y="96"/>
                      </a:lnTo>
                      <a:lnTo>
                        <a:pt x="110" y="95"/>
                      </a:lnTo>
                      <a:lnTo>
                        <a:pt x="108" y="94"/>
                      </a:lnTo>
                      <a:lnTo>
                        <a:pt x="107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3" y="93"/>
                      </a:lnTo>
                      <a:lnTo>
                        <a:pt x="102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98" y="93"/>
                      </a:lnTo>
                      <a:lnTo>
                        <a:pt x="54" y="90"/>
                      </a:lnTo>
                      <a:lnTo>
                        <a:pt x="67" y="54"/>
                      </a:lnTo>
                      <a:lnTo>
                        <a:pt x="75" y="67"/>
                      </a:lnTo>
                      <a:lnTo>
                        <a:pt x="128" y="67"/>
                      </a:lnTo>
                      <a:lnTo>
                        <a:pt x="129" y="66"/>
                      </a:lnTo>
                      <a:lnTo>
                        <a:pt x="131" y="66"/>
                      </a:lnTo>
                      <a:lnTo>
                        <a:pt x="132" y="66"/>
                      </a:lnTo>
                      <a:lnTo>
                        <a:pt x="132" y="66"/>
                      </a:lnTo>
                      <a:lnTo>
                        <a:pt x="134" y="64"/>
                      </a:lnTo>
                      <a:lnTo>
                        <a:pt x="135" y="64"/>
                      </a:lnTo>
                      <a:lnTo>
                        <a:pt x="136" y="63"/>
                      </a:lnTo>
                      <a:lnTo>
                        <a:pt x="137" y="62"/>
                      </a:lnTo>
                      <a:lnTo>
                        <a:pt x="137" y="61"/>
                      </a:lnTo>
                      <a:lnTo>
                        <a:pt x="137" y="59"/>
                      </a:lnTo>
                      <a:lnTo>
                        <a:pt x="138" y="58"/>
                      </a:lnTo>
                      <a:lnTo>
                        <a:pt x="138" y="56"/>
                      </a:lnTo>
                      <a:lnTo>
                        <a:pt x="138" y="54"/>
                      </a:lnTo>
                      <a:lnTo>
                        <a:pt x="137" y="53"/>
                      </a:lnTo>
                      <a:lnTo>
                        <a:pt x="137" y="52"/>
                      </a:lnTo>
                      <a:lnTo>
                        <a:pt x="136" y="51"/>
                      </a:lnTo>
                      <a:lnTo>
                        <a:pt x="135" y="49"/>
                      </a:lnTo>
                      <a:lnTo>
                        <a:pt x="134" y="49"/>
                      </a:lnTo>
                      <a:lnTo>
                        <a:pt x="133" y="48"/>
                      </a:lnTo>
                      <a:lnTo>
                        <a:pt x="132" y="47"/>
                      </a:lnTo>
                      <a:lnTo>
                        <a:pt x="131" y="46"/>
                      </a:lnTo>
                      <a:lnTo>
                        <a:pt x="129" y="46"/>
                      </a:lnTo>
                      <a:lnTo>
                        <a:pt x="128" y="46"/>
                      </a:lnTo>
                      <a:lnTo>
                        <a:pt x="87" y="46"/>
                      </a:lnTo>
                      <a:lnTo>
                        <a:pt x="79" y="31"/>
                      </a:lnTo>
                      <a:lnTo>
                        <a:pt x="80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0" y="14"/>
                      </a:lnTo>
                      <a:lnTo>
                        <a:pt x="79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6" y="8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3"/>
                      </a:lnTo>
                      <a:lnTo>
                        <a:pt x="68" y="2"/>
                      </a:lnTo>
                      <a:lnTo>
                        <a:pt x="67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18799" name="Freeform 79"/>
              <p:cNvSpPr>
                <a:spLocks/>
              </p:cNvSpPr>
              <p:nvPr/>
            </p:nvSpPr>
            <p:spPr bwMode="auto">
              <a:xfrm>
                <a:off x="2160" y="1586"/>
                <a:ext cx="200" cy="291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29"/>
                  </a:cxn>
                  <a:cxn ang="0">
                    <a:pos x="121" y="169"/>
                  </a:cxn>
                  <a:cxn ang="0">
                    <a:pos x="111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1"/>
                  </a:cxn>
                  <a:cxn ang="0">
                    <a:pos x="40" y="145"/>
                  </a:cxn>
                  <a:cxn ang="0">
                    <a:pos x="41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1" y="223"/>
                  </a:cxn>
                  <a:cxn ang="0">
                    <a:pos x="84" y="196"/>
                  </a:cxn>
                  <a:cxn ang="0">
                    <a:pos x="95" y="190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0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1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4"/>
                    </a:lnTo>
                    <a:lnTo>
                      <a:pt x="184" y="263"/>
                    </a:lnTo>
                    <a:lnTo>
                      <a:pt x="174" y="255"/>
                    </a:lnTo>
                    <a:lnTo>
                      <a:pt x="158" y="229"/>
                    </a:lnTo>
                    <a:lnTo>
                      <a:pt x="134" y="190"/>
                    </a:lnTo>
                    <a:lnTo>
                      <a:pt x="121" y="169"/>
                    </a:lnTo>
                    <a:lnTo>
                      <a:pt x="113" y="151"/>
                    </a:lnTo>
                    <a:lnTo>
                      <a:pt x="111" y="141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6" y="129"/>
                    </a:lnTo>
                    <a:lnTo>
                      <a:pt x="148" y="136"/>
                    </a:lnTo>
                    <a:lnTo>
                      <a:pt x="155" y="140"/>
                    </a:lnTo>
                    <a:lnTo>
                      <a:pt x="160" y="141"/>
                    </a:lnTo>
                    <a:lnTo>
                      <a:pt x="164" y="140"/>
                    </a:lnTo>
                    <a:lnTo>
                      <a:pt x="166" y="136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6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1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1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5" y="190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19"/>
                    </a:lnTo>
                    <a:lnTo>
                      <a:pt x="141" y="243"/>
                    </a:lnTo>
                    <a:lnTo>
                      <a:pt x="158" y="266"/>
                    </a:lnTo>
                    <a:lnTo>
                      <a:pt x="168" y="280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6" name="Group 80"/>
              <p:cNvGrpSpPr>
                <a:grpSpLocks/>
              </p:cNvGrpSpPr>
              <p:nvPr/>
            </p:nvGrpSpPr>
            <p:grpSpPr bwMode="auto">
              <a:xfrm>
                <a:off x="1597" y="1576"/>
                <a:ext cx="259" cy="310"/>
                <a:chOff x="1597" y="1576"/>
                <a:chExt cx="259" cy="310"/>
              </a:xfrm>
            </p:grpSpPr>
            <p:grpSp>
              <p:nvGrpSpPr>
                <p:cNvPr id="17" name="Group 81"/>
                <p:cNvGrpSpPr>
                  <a:grpSpLocks/>
                </p:cNvGrpSpPr>
                <p:nvPr/>
              </p:nvGrpSpPr>
              <p:grpSpPr bwMode="auto">
                <a:xfrm>
                  <a:off x="1597" y="1576"/>
                  <a:ext cx="259" cy="310"/>
                  <a:chOff x="1597" y="1576"/>
                  <a:chExt cx="259" cy="310"/>
                </a:xfrm>
              </p:grpSpPr>
              <p:sp>
                <p:nvSpPr>
                  <p:cNvPr id="2718802" name="AutoShape 82"/>
                  <p:cNvSpPr>
                    <a:spLocks noChangeArrowheads="1"/>
                  </p:cNvSpPr>
                  <p:nvPr/>
                </p:nvSpPr>
                <p:spPr bwMode="auto">
                  <a:xfrm>
                    <a:off x="1597" y="1626"/>
                    <a:ext cx="259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18803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576"/>
                    <a:ext cx="196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18804" name="Oval 84"/>
                <p:cNvSpPr>
                  <a:spLocks noChangeArrowheads="1"/>
                </p:cNvSpPr>
                <p:nvPr/>
              </p:nvSpPr>
              <p:spPr bwMode="auto">
                <a:xfrm>
                  <a:off x="1679" y="1602"/>
                  <a:ext cx="27" cy="8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18805" name="AutoShape 85"/>
                <p:cNvSpPr>
                  <a:spLocks noChangeArrowheads="1"/>
                </p:cNvSpPr>
                <p:nvPr/>
              </p:nvSpPr>
              <p:spPr bwMode="auto">
                <a:xfrm>
                  <a:off x="1628" y="1750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8" name="Group 86"/>
          <p:cNvGrpSpPr>
            <a:grpSpLocks/>
          </p:cNvGrpSpPr>
          <p:nvPr/>
        </p:nvGrpSpPr>
        <p:grpSpPr bwMode="auto">
          <a:xfrm>
            <a:off x="1581150" y="1239838"/>
            <a:ext cx="7115175" cy="1268412"/>
            <a:chOff x="996" y="781"/>
            <a:chExt cx="4482" cy="799"/>
          </a:xfrm>
        </p:grpSpPr>
        <p:sp>
          <p:nvSpPr>
            <p:cNvPr id="2718807" name="Rectangle 87"/>
            <p:cNvSpPr>
              <a:spLocks noChangeArrowheads="1"/>
            </p:cNvSpPr>
            <p:nvPr/>
          </p:nvSpPr>
          <p:spPr bwMode="auto">
            <a:xfrm>
              <a:off x="4026" y="787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12</a:t>
              </a:r>
            </a:p>
          </p:txBody>
        </p:sp>
        <p:sp>
          <p:nvSpPr>
            <p:cNvPr id="2718808" name="Rectangle 88"/>
            <p:cNvSpPr>
              <a:spLocks noChangeArrowheads="1"/>
            </p:cNvSpPr>
            <p:nvPr/>
          </p:nvSpPr>
          <p:spPr bwMode="auto">
            <a:xfrm>
              <a:off x="4905" y="781"/>
              <a:ext cx="57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2 AM</a:t>
              </a:r>
            </a:p>
          </p:txBody>
        </p:sp>
        <p:sp>
          <p:nvSpPr>
            <p:cNvPr id="2718809" name="Rectangle 89"/>
            <p:cNvSpPr>
              <a:spLocks noChangeArrowheads="1"/>
            </p:cNvSpPr>
            <p:nvPr/>
          </p:nvSpPr>
          <p:spPr bwMode="auto">
            <a:xfrm>
              <a:off x="996" y="791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6 PM</a:t>
              </a:r>
            </a:p>
          </p:txBody>
        </p:sp>
        <p:sp>
          <p:nvSpPr>
            <p:cNvPr id="2718810" name="Line 90"/>
            <p:cNvSpPr>
              <a:spLocks noChangeShapeType="1"/>
            </p:cNvSpPr>
            <p:nvPr/>
          </p:nvSpPr>
          <p:spPr bwMode="auto">
            <a:xfrm>
              <a:off x="1181" y="1015"/>
              <a:ext cx="0" cy="1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1" name="Rectangle 91"/>
            <p:cNvSpPr>
              <a:spLocks noChangeArrowheads="1"/>
            </p:cNvSpPr>
            <p:nvPr/>
          </p:nvSpPr>
          <p:spPr bwMode="auto">
            <a:xfrm>
              <a:off x="1604" y="804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7</a:t>
              </a:r>
            </a:p>
          </p:txBody>
        </p:sp>
        <p:sp>
          <p:nvSpPr>
            <p:cNvPr id="2718812" name="Rectangle 92"/>
            <p:cNvSpPr>
              <a:spLocks noChangeArrowheads="1"/>
            </p:cNvSpPr>
            <p:nvPr/>
          </p:nvSpPr>
          <p:spPr bwMode="auto">
            <a:xfrm>
              <a:off x="2092" y="798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8</a:t>
              </a:r>
            </a:p>
          </p:txBody>
        </p:sp>
        <p:sp>
          <p:nvSpPr>
            <p:cNvPr id="2718813" name="Rectangle 93"/>
            <p:cNvSpPr>
              <a:spLocks noChangeArrowheads="1"/>
            </p:cNvSpPr>
            <p:nvPr/>
          </p:nvSpPr>
          <p:spPr bwMode="auto">
            <a:xfrm>
              <a:off x="2604" y="8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>
                  <a:solidFill>
                    <a:schemeClr val="tx1"/>
                  </a:solidFill>
                  <a:latin typeface="FranklinGothic" charset="0"/>
                </a:rPr>
                <a:t>9</a:t>
              </a:r>
            </a:p>
          </p:txBody>
        </p:sp>
        <p:sp>
          <p:nvSpPr>
            <p:cNvPr id="2718814" name="Rectangle 94"/>
            <p:cNvSpPr>
              <a:spLocks noChangeArrowheads="1"/>
            </p:cNvSpPr>
            <p:nvPr/>
          </p:nvSpPr>
          <p:spPr bwMode="auto">
            <a:xfrm>
              <a:off x="3065" y="806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10</a:t>
              </a:r>
            </a:p>
          </p:txBody>
        </p:sp>
        <p:sp>
          <p:nvSpPr>
            <p:cNvPr id="2718815" name="Rectangle 95"/>
            <p:cNvSpPr>
              <a:spLocks noChangeArrowheads="1"/>
            </p:cNvSpPr>
            <p:nvPr/>
          </p:nvSpPr>
          <p:spPr bwMode="auto">
            <a:xfrm>
              <a:off x="3570" y="80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11</a:t>
              </a:r>
            </a:p>
          </p:txBody>
        </p:sp>
        <p:sp>
          <p:nvSpPr>
            <p:cNvPr id="2718816" name="Rectangle 96"/>
            <p:cNvSpPr>
              <a:spLocks noChangeArrowheads="1"/>
            </p:cNvSpPr>
            <p:nvPr/>
          </p:nvSpPr>
          <p:spPr bwMode="auto">
            <a:xfrm>
              <a:off x="4591" y="797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1</a:t>
              </a:r>
            </a:p>
          </p:txBody>
        </p:sp>
        <p:sp>
          <p:nvSpPr>
            <p:cNvPr id="2718817" name="Line 97"/>
            <p:cNvSpPr>
              <a:spLocks noChangeShapeType="1"/>
            </p:cNvSpPr>
            <p:nvPr/>
          </p:nvSpPr>
          <p:spPr bwMode="auto">
            <a:xfrm>
              <a:off x="1188" y="1108"/>
              <a:ext cx="40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18" name="Rectangle 98"/>
            <p:cNvSpPr>
              <a:spLocks noChangeArrowheads="1"/>
            </p:cNvSpPr>
            <p:nvPr/>
          </p:nvSpPr>
          <p:spPr bwMode="auto">
            <a:xfrm>
              <a:off x="3512" y="1202"/>
              <a:ext cx="5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Time</a:t>
              </a:r>
            </a:p>
          </p:txBody>
        </p:sp>
        <p:sp>
          <p:nvSpPr>
            <p:cNvPr id="2718819" name="Line 99"/>
            <p:cNvSpPr>
              <a:spLocks noChangeShapeType="1"/>
            </p:cNvSpPr>
            <p:nvPr/>
          </p:nvSpPr>
          <p:spPr bwMode="auto">
            <a:xfrm flipH="1">
              <a:off x="1675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0" name="Line 100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1" name="Line 101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2" name="Line 102"/>
            <p:cNvSpPr>
              <a:spLocks noChangeShapeType="1"/>
            </p:cNvSpPr>
            <p:nvPr/>
          </p:nvSpPr>
          <p:spPr bwMode="auto">
            <a:xfrm>
              <a:off x="1691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3" name="Line 103"/>
            <p:cNvSpPr>
              <a:spLocks noChangeShapeType="1"/>
            </p:cNvSpPr>
            <p:nvPr/>
          </p:nvSpPr>
          <p:spPr bwMode="auto">
            <a:xfrm flipH="1">
              <a:off x="192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4" name="Line 104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5" name="Rectangle 105"/>
            <p:cNvSpPr>
              <a:spLocks noChangeArrowheads="1"/>
            </p:cNvSpPr>
            <p:nvPr/>
          </p:nvSpPr>
          <p:spPr bwMode="auto">
            <a:xfrm>
              <a:off x="215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26" name="Line 106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7" name="Line 107"/>
            <p:cNvSpPr>
              <a:spLocks noChangeShapeType="1"/>
            </p:cNvSpPr>
            <p:nvPr/>
          </p:nvSpPr>
          <p:spPr bwMode="auto">
            <a:xfrm>
              <a:off x="1942" y="1253"/>
              <a:ext cx="2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8" name="Line 108"/>
            <p:cNvSpPr>
              <a:spLocks noChangeShapeType="1"/>
            </p:cNvSpPr>
            <p:nvPr/>
          </p:nvSpPr>
          <p:spPr bwMode="auto">
            <a:xfrm flipH="1">
              <a:off x="2180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29" name="Line 109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0" name="Line 110"/>
            <p:cNvSpPr>
              <a:spLocks noChangeShapeType="1"/>
            </p:cNvSpPr>
            <p:nvPr/>
          </p:nvSpPr>
          <p:spPr bwMode="auto">
            <a:xfrm>
              <a:off x="2195" y="1253"/>
              <a:ext cx="23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1" name="Line 111"/>
            <p:cNvSpPr>
              <a:spLocks noChangeShapeType="1"/>
            </p:cNvSpPr>
            <p:nvPr/>
          </p:nvSpPr>
          <p:spPr bwMode="auto">
            <a:xfrm>
              <a:off x="1694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2" name="Line 112"/>
            <p:cNvSpPr>
              <a:spLocks noChangeShapeType="1"/>
            </p:cNvSpPr>
            <p:nvPr/>
          </p:nvSpPr>
          <p:spPr bwMode="auto">
            <a:xfrm>
              <a:off x="1948" y="1208"/>
              <a:ext cx="224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3" name="Line 113"/>
            <p:cNvSpPr>
              <a:spLocks noChangeShapeType="1"/>
            </p:cNvSpPr>
            <p:nvPr/>
          </p:nvSpPr>
          <p:spPr bwMode="auto">
            <a:xfrm>
              <a:off x="1188" y="1208"/>
              <a:ext cx="226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4" name="Rectangle 114"/>
            <p:cNvSpPr>
              <a:spLocks noChangeArrowheads="1"/>
            </p:cNvSpPr>
            <p:nvPr/>
          </p:nvSpPr>
          <p:spPr bwMode="auto">
            <a:xfrm>
              <a:off x="1160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5" name="Rectangle 115"/>
            <p:cNvSpPr>
              <a:spLocks noChangeArrowheads="1"/>
            </p:cNvSpPr>
            <p:nvPr/>
          </p:nvSpPr>
          <p:spPr bwMode="auto">
            <a:xfrm>
              <a:off x="138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6" name="Line 116"/>
            <p:cNvSpPr>
              <a:spLocks noChangeShapeType="1"/>
            </p:cNvSpPr>
            <p:nvPr/>
          </p:nvSpPr>
          <p:spPr bwMode="auto">
            <a:xfrm>
              <a:off x="1437" y="1253"/>
              <a:ext cx="23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37" name="Rectangle 117"/>
            <p:cNvSpPr>
              <a:spLocks noChangeArrowheads="1"/>
            </p:cNvSpPr>
            <p:nvPr/>
          </p:nvSpPr>
          <p:spPr bwMode="auto">
            <a:xfrm>
              <a:off x="1907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8" name="Rectangle 118"/>
            <p:cNvSpPr>
              <a:spLocks noChangeArrowheads="1"/>
            </p:cNvSpPr>
            <p:nvPr/>
          </p:nvSpPr>
          <p:spPr bwMode="auto">
            <a:xfrm>
              <a:off x="1649" y="1288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39" name="Line 119"/>
            <p:cNvSpPr>
              <a:spLocks noChangeShapeType="1"/>
            </p:cNvSpPr>
            <p:nvPr/>
          </p:nvSpPr>
          <p:spPr bwMode="auto">
            <a:xfrm>
              <a:off x="1697" y="1303"/>
              <a:ext cx="220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0" name="Line 120"/>
            <p:cNvSpPr>
              <a:spLocks noChangeShapeType="1"/>
            </p:cNvSpPr>
            <p:nvPr/>
          </p:nvSpPr>
          <p:spPr bwMode="auto">
            <a:xfrm>
              <a:off x="1948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1" name="Line 121"/>
            <p:cNvSpPr>
              <a:spLocks noChangeShapeType="1"/>
            </p:cNvSpPr>
            <p:nvPr/>
          </p:nvSpPr>
          <p:spPr bwMode="auto">
            <a:xfrm>
              <a:off x="1948" y="1304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2" name="Line 122"/>
            <p:cNvSpPr>
              <a:spLocks noChangeShapeType="1"/>
            </p:cNvSpPr>
            <p:nvPr/>
          </p:nvSpPr>
          <p:spPr bwMode="auto">
            <a:xfrm>
              <a:off x="2201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3" name="Line 123"/>
            <p:cNvSpPr>
              <a:spLocks noChangeShapeType="1"/>
            </p:cNvSpPr>
            <p:nvPr/>
          </p:nvSpPr>
          <p:spPr bwMode="auto">
            <a:xfrm>
              <a:off x="2200" y="1347"/>
              <a:ext cx="223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4" name="Line 124"/>
            <p:cNvSpPr>
              <a:spLocks noChangeShapeType="1"/>
            </p:cNvSpPr>
            <p:nvPr/>
          </p:nvSpPr>
          <p:spPr bwMode="auto">
            <a:xfrm>
              <a:off x="2454" y="1303"/>
              <a:ext cx="222" cy="0"/>
            </a:xfrm>
            <a:prstGeom prst="line">
              <a:avLst/>
            </a:prstGeom>
            <a:noFill/>
            <a:ln w="25400">
              <a:solidFill>
                <a:srgbClr val="F39FD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5" name="Line 125"/>
            <p:cNvSpPr>
              <a:spLocks noChangeShapeType="1"/>
            </p:cNvSpPr>
            <p:nvPr/>
          </p:nvSpPr>
          <p:spPr bwMode="auto">
            <a:xfrm>
              <a:off x="2452" y="1347"/>
              <a:ext cx="224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6" name="Line 126"/>
            <p:cNvSpPr>
              <a:spLocks noChangeShapeType="1"/>
            </p:cNvSpPr>
            <p:nvPr/>
          </p:nvSpPr>
          <p:spPr bwMode="auto">
            <a:xfrm>
              <a:off x="2706" y="1347"/>
              <a:ext cx="222" cy="1"/>
            </a:xfrm>
            <a:prstGeom prst="line">
              <a:avLst/>
            </a:prstGeom>
            <a:noFill/>
            <a:ln w="25400">
              <a:solidFill>
                <a:srgbClr val="91919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7" name="Line 127"/>
            <p:cNvSpPr>
              <a:spLocks noChangeShapeType="1"/>
            </p:cNvSpPr>
            <p:nvPr/>
          </p:nvSpPr>
          <p:spPr bwMode="auto">
            <a:xfrm>
              <a:off x="1442" y="1208"/>
              <a:ext cx="225" cy="0"/>
            </a:xfrm>
            <a:prstGeom prst="line">
              <a:avLst/>
            </a:prstGeom>
            <a:noFill/>
            <a:ln w="25400">
              <a:solidFill>
                <a:srgbClr val="DC008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48" name="Rectangle 128"/>
            <p:cNvSpPr>
              <a:spLocks noChangeArrowheads="1"/>
            </p:cNvSpPr>
            <p:nvPr/>
          </p:nvSpPr>
          <p:spPr bwMode="auto">
            <a:xfrm>
              <a:off x="2402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49" name="Rectangle 129"/>
            <p:cNvSpPr>
              <a:spLocks noChangeArrowheads="1"/>
            </p:cNvSpPr>
            <p:nvPr/>
          </p:nvSpPr>
          <p:spPr bwMode="auto">
            <a:xfrm>
              <a:off x="2655" y="1294"/>
              <a:ext cx="32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>
                  <a:solidFill>
                    <a:schemeClr val="tx1"/>
                  </a:solidFill>
                  <a:latin typeface="FranklinGothic" charset="0"/>
                </a:rPr>
                <a:t>30</a:t>
              </a:r>
            </a:p>
          </p:txBody>
        </p:sp>
        <p:sp>
          <p:nvSpPr>
            <p:cNvPr id="2718850" name="Line 130"/>
            <p:cNvSpPr>
              <a:spLocks noChangeShapeType="1"/>
            </p:cNvSpPr>
            <p:nvPr/>
          </p:nvSpPr>
          <p:spPr bwMode="auto">
            <a:xfrm flipH="1">
              <a:off x="2432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1" name="Line 131"/>
            <p:cNvSpPr>
              <a:spLocks noChangeShapeType="1"/>
            </p:cNvSpPr>
            <p:nvPr/>
          </p:nvSpPr>
          <p:spPr bwMode="auto">
            <a:xfrm>
              <a:off x="1430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2" name="Line 132"/>
            <p:cNvSpPr>
              <a:spLocks noChangeShapeType="1"/>
            </p:cNvSpPr>
            <p:nvPr/>
          </p:nvSpPr>
          <p:spPr bwMode="auto">
            <a:xfrm>
              <a:off x="1684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3" name="Line 133"/>
            <p:cNvSpPr>
              <a:spLocks noChangeShapeType="1"/>
            </p:cNvSpPr>
            <p:nvPr/>
          </p:nvSpPr>
          <p:spPr bwMode="auto">
            <a:xfrm>
              <a:off x="1936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4" name="Line 134"/>
            <p:cNvSpPr>
              <a:spLocks noChangeShapeType="1"/>
            </p:cNvSpPr>
            <p:nvPr/>
          </p:nvSpPr>
          <p:spPr bwMode="auto">
            <a:xfrm>
              <a:off x="2188" y="1181"/>
              <a:ext cx="0" cy="1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5" name="Line 135"/>
            <p:cNvSpPr>
              <a:spLocks noChangeShapeType="1"/>
            </p:cNvSpPr>
            <p:nvPr/>
          </p:nvSpPr>
          <p:spPr bwMode="auto">
            <a:xfrm flipH="1">
              <a:off x="2684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18856" name="Line 136"/>
            <p:cNvSpPr>
              <a:spLocks noChangeShapeType="1"/>
            </p:cNvSpPr>
            <p:nvPr/>
          </p:nvSpPr>
          <p:spPr bwMode="auto">
            <a:xfrm flipH="1">
              <a:off x="2938" y="1181"/>
              <a:ext cx="17" cy="17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1" name="Date Placeholder 14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42" name="Slide Number Placeholder 1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143" name="Footer Placeholder 14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Lessons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22819" name="Rectangle 3"/>
          <p:cNvSpPr>
            <a:spLocks noGrp="1" noChangeArrowheads="1"/>
          </p:cNvSpPr>
          <p:nvPr>
            <p:ph idx="1"/>
          </p:nvPr>
        </p:nvSpPr>
        <p:spPr>
          <a:xfrm>
            <a:off x="4787900" y="1600200"/>
            <a:ext cx="4356100" cy="4937760"/>
          </a:xfrm>
          <a:noFill/>
          <a:ln/>
        </p:spPr>
        <p:txBody>
          <a:bodyPr>
            <a:normAutofit/>
          </a:bodyPr>
          <a:lstStyle/>
          <a:p>
            <a:r>
              <a:rPr lang="en-US" sz="2400" dirty="0"/>
              <a:t>Pipelining doesn’t help </a:t>
            </a:r>
            <a:r>
              <a:rPr lang="en-US" sz="2400" i="1" dirty="0"/>
              <a:t>latency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of single task, </a:t>
            </a:r>
            <a:r>
              <a:rPr lang="en-US" sz="2400" dirty="0" smtClean="0"/>
              <a:t>just </a:t>
            </a:r>
            <a:r>
              <a:rPr lang="en-US" sz="2400" i="1" dirty="0" smtClean="0"/>
              <a:t>throughput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of entire workload</a:t>
            </a:r>
          </a:p>
          <a:p>
            <a:pPr>
              <a:buClr>
                <a:schemeClr val="tx1"/>
              </a:buClr>
            </a:pPr>
            <a:r>
              <a:rPr lang="en-US" sz="2400" i="1" dirty="0"/>
              <a:t>Multiple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tasks operating simultaneously using different resources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Potential speedup = </a:t>
            </a:r>
            <a:r>
              <a:rPr lang="en-US" sz="2400" dirty="0" smtClean="0">
                <a:solidFill>
                  <a:srgbClr val="FF0000"/>
                </a:solidFill>
              </a:rPr>
              <a:t>number  of pipeline stages</a:t>
            </a:r>
            <a:endParaRPr lang="en-US" sz="2400" dirty="0" smtClean="0"/>
          </a:p>
          <a:p>
            <a:r>
              <a:rPr lang="en-US" sz="2400" dirty="0" smtClean="0"/>
              <a:t>Speedup reduced by time </a:t>
            </a:r>
            <a:r>
              <a:rPr lang="en-US" sz="2400" dirty="0"/>
              <a:t>to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fill</a:t>
            </a:r>
            <a:r>
              <a:rPr lang="en-US" sz="2400" dirty="0" smtClean="0"/>
              <a:t> and </a:t>
            </a:r>
            <a:r>
              <a:rPr lang="en-US" sz="2400" i="1" dirty="0" smtClean="0">
                <a:solidFill>
                  <a:srgbClr val="FF0000"/>
                </a:solidFill>
              </a:rPr>
              <a:t>drain</a:t>
            </a:r>
            <a:r>
              <a:rPr lang="en-US" sz="2400" dirty="0" smtClean="0"/>
              <a:t> the pipeline:</a:t>
            </a:r>
            <a:br>
              <a:rPr lang="en-US" sz="2400" dirty="0" smtClean="0"/>
            </a:br>
            <a:r>
              <a:rPr lang="en-US" sz="2400" dirty="0" smtClean="0"/>
              <a:t>8 hours/3.5 hours or 2.3X </a:t>
            </a:r>
            <a:br>
              <a:rPr lang="en-US" sz="2400" dirty="0" smtClean="0"/>
            </a:br>
            <a:r>
              <a:rPr lang="en-US" sz="2400" dirty="0" smtClean="0"/>
              <a:t>v</a:t>
            </a:r>
            <a:r>
              <a:rPr lang="en-US" sz="2400" dirty="0"/>
              <a:t>.</a:t>
            </a:r>
            <a:r>
              <a:rPr lang="en-US" sz="2400" dirty="0" smtClean="0"/>
              <a:t> potential 4X </a:t>
            </a:r>
            <a:r>
              <a:rPr lang="en-US" sz="2400" dirty="0"/>
              <a:t>in this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600200"/>
            <a:ext cx="4633912" cy="4370387"/>
            <a:chOff x="209" y="707"/>
            <a:chExt cx="2919" cy="2753"/>
          </a:xfrm>
        </p:grpSpPr>
        <p:sp>
          <p:nvSpPr>
            <p:cNvPr id="2722821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2822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3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2824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2825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2826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2827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5" cy="286"/>
                <a:chOff x="574" y="2028"/>
                <a:chExt cx="255" cy="286"/>
              </a:xfrm>
            </p:grpSpPr>
            <p:sp>
              <p:nvSpPr>
                <p:cNvPr id="2722830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1" name="Rectangle 15"/>
                <p:cNvSpPr>
                  <a:spLocks noChangeArrowheads="1"/>
                </p:cNvSpPr>
                <p:nvPr/>
              </p:nvSpPr>
              <p:spPr bwMode="auto">
                <a:xfrm>
                  <a:off x="576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76" y="2338"/>
                <a:ext cx="253" cy="286"/>
                <a:chOff x="576" y="2338"/>
                <a:chExt cx="253" cy="286"/>
              </a:xfrm>
            </p:grpSpPr>
            <p:sp>
              <p:nvSpPr>
                <p:cNvPr id="2722833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4" name="Rectangle 18"/>
                <p:cNvSpPr>
                  <a:spLocks noChangeArrowheads="1"/>
                </p:cNvSpPr>
                <p:nvPr/>
              </p:nvSpPr>
              <p:spPr bwMode="auto">
                <a:xfrm>
                  <a:off x="576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76" y="2662"/>
                <a:ext cx="253" cy="286"/>
                <a:chOff x="576" y="2662"/>
                <a:chExt cx="253" cy="286"/>
              </a:xfrm>
            </p:grpSpPr>
            <p:sp>
              <p:nvSpPr>
                <p:cNvPr id="2722836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37" name="Rectangle 21"/>
                <p:cNvSpPr>
                  <a:spLocks noChangeArrowheads="1"/>
                </p:cNvSpPr>
                <p:nvPr/>
              </p:nvSpPr>
              <p:spPr bwMode="auto">
                <a:xfrm>
                  <a:off x="576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2839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0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2841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2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3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4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5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46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2848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49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1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2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53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54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2857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58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59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60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61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2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3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4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865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6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7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68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2870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1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2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3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4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75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76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2879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880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881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82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83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4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5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6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7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888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2890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1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2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3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4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895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896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2899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0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01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2902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2903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4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05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2908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09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0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2912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3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4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5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6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17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2918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2921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2922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2923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2924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2925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6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7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28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29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0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31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2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3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4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5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6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7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8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39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0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1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2942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3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4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5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6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7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2948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2949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2950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Date Placeholder 1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281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Lessons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24867" name="Rectangle 3"/>
          <p:cNvSpPr>
            <a:spLocks noGrp="1" noChangeArrowheads="1"/>
          </p:cNvSpPr>
          <p:nvPr>
            <p:ph idx="1"/>
          </p:nvPr>
        </p:nvSpPr>
        <p:spPr>
          <a:xfrm>
            <a:off x="5029200" y="1600200"/>
            <a:ext cx="3949700" cy="4937760"/>
          </a:xfrm>
          <a:noFill/>
          <a:ln/>
        </p:spPr>
        <p:txBody>
          <a:bodyPr/>
          <a:lstStyle/>
          <a:p>
            <a:r>
              <a:rPr lang="en-US" sz="2800" dirty="0"/>
              <a:t>Suppose new Washer takes 20 minutes, new Stasher takes 20 minutes. How much faster is pipeline?</a:t>
            </a:r>
          </a:p>
          <a:p>
            <a:pPr lvl="1"/>
            <a:r>
              <a:rPr lang="en-US" sz="2400" dirty="0"/>
              <a:t>Pipeline rate limited by </a:t>
            </a:r>
            <a:r>
              <a:rPr lang="en-US" sz="2400" i="1" dirty="0"/>
              <a:t>slowest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pipeline stage</a:t>
            </a:r>
          </a:p>
          <a:p>
            <a:pPr lvl="1"/>
            <a:r>
              <a:rPr lang="en-US" sz="2400" dirty="0"/>
              <a:t>Unbalanced lengths of </a:t>
            </a:r>
            <a:r>
              <a:rPr lang="en-US" sz="2400" dirty="0" smtClean="0"/>
              <a:t>pipeline </a:t>
            </a:r>
            <a:r>
              <a:rPr lang="en-US" sz="2400" dirty="0"/>
              <a:t>stages reduces speedup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31788" y="1600200"/>
            <a:ext cx="4633912" cy="4370387"/>
            <a:chOff x="209" y="707"/>
            <a:chExt cx="2919" cy="2753"/>
          </a:xfrm>
        </p:grpSpPr>
        <p:sp>
          <p:nvSpPr>
            <p:cNvPr id="2724869" name="Rectangle 5"/>
            <p:cNvSpPr>
              <a:spLocks noChangeArrowheads="1"/>
            </p:cNvSpPr>
            <p:nvPr/>
          </p:nvSpPr>
          <p:spPr bwMode="auto">
            <a:xfrm>
              <a:off x="576" y="707"/>
              <a:ext cx="56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6 PM</a:t>
              </a:r>
            </a:p>
          </p:txBody>
        </p:sp>
        <p:sp>
          <p:nvSpPr>
            <p:cNvPr id="2724870" name="Line 6"/>
            <p:cNvSpPr>
              <a:spLocks noChangeShapeType="1"/>
            </p:cNvSpPr>
            <p:nvPr/>
          </p:nvSpPr>
          <p:spPr bwMode="auto">
            <a:xfrm>
              <a:off x="936" y="1080"/>
              <a:ext cx="21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1" name="Line 7"/>
            <p:cNvSpPr>
              <a:spLocks noChangeShapeType="1"/>
            </p:cNvSpPr>
            <p:nvPr/>
          </p:nvSpPr>
          <p:spPr bwMode="auto">
            <a:xfrm>
              <a:off x="928" y="1000"/>
              <a:ext cx="0" cy="1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4872" name="Rectangle 8"/>
            <p:cNvSpPr>
              <a:spLocks noChangeArrowheads="1"/>
            </p:cNvSpPr>
            <p:nvPr/>
          </p:nvSpPr>
          <p:spPr bwMode="auto">
            <a:xfrm>
              <a:off x="1344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7</a:t>
              </a:r>
            </a:p>
          </p:txBody>
        </p:sp>
        <p:sp>
          <p:nvSpPr>
            <p:cNvPr id="2724873" name="Rectangle 9"/>
            <p:cNvSpPr>
              <a:spLocks noChangeArrowheads="1"/>
            </p:cNvSpPr>
            <p:nvPr/>
          </p:nvSpPr>
          <p:spPr bwMode="auto">
            <a:xfrm>
              <a:off x="1891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8</a:t>
              </a:r>
            </a:p>
          </p:txBody>
        </p:sp>
        <p:sp>
          <p:nvSpPr>
            <p:cNvPr id="2724874" name="Rectangle 10"/>
            <p:cNvSpPr>
              <a:spLocks noChangeArrowheads="1"/>
            </p:cNvSpPr>
            <p:nvPr/>
          </p:nvSpPr>
          <p:spPr bwMode="auto">
            <a:xfrm>
              <a:off x="2448" y="715"/>
              <a:ext cx="22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  <a:latin typeface="Arial" pitchFamily="-65" charset="0"/>
                </a:rPr>
                <a:t>9</a:t>
              </a:r>
            </a:p>
          </p:txBody>
        </p:sp>
        <p:sp>
          <p:nvSpPr>
            <p:cNvPr id="2724875" name="Rectangle 11"/>
            <p:cNvSpPr>
              <a:spLocks noChangeArrowheads="1"/>
            </p:cNvSpPr>
            <p:nvPr/>
          </p:nvSpPr>
          <p:spPr bwMode="auto">
            <a:xfrm>
              <a:off x="2595" y="1054"/>
              <a:ext cx="434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 i="1">
                  <a:solidFill>
                    <a:schemeClr val="tx1"/>
                  </a:solidFill>
                  <a:latin typeface="Arial" pitchFamily="-65" charset="0"/>
                </a:rPr>
                <a:t>Time</a:t>
              </a:r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574" y="1241"/>
              <a:ext cx="2293" cy="1707"/>
              <a:chOff x="574" y="1241"/>
              <a:chExt cx="2293" cy="1707"/>
            </a:xfrm>
          </p:grpSpPr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574" y="2028"/>
                <a:ext cx="255" cy="286"/>
                <a:chOff x="574" y="2028"/>
                <a:chExt cx="255" cy="286"/>
              </a:xfrm>
            </p:grpSpPr>
            <p:sp>
              <p:nvSpPr>
                <p:cNvPr id="2724878" name="Freeform 14"/>
                <p:cNvSpPr>
                  <a:spLocks/>
                </p:cNvSpPr>
                <p:nvPr/>
              </p:nvSpPr>
              <p:spPr bwMode="auto">
                <a:xfrm>
                  <a:off x="574" y="2071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79" name="Rectangle 15"/>
                <p:cNvSpPr>
                  <a:spLocks noChangeArrowheads="1"/>
                </p:cNvSpPr>
                <p:nvPr/>
              </p:nvSpPr>
              <p:spPr bwMode="auto">
                <a:xfrm>
                  <a:off x="576" y="202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B</a:t>
                  </a:r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576" y="2338"/>
                <a:ext cx="253" cy="286"/>
                <a:chOff x="576" y="2338"/>
                <a:chExt cx="253" cy="286"/>
              </a:xfrm>
            </p:grpSpPr>
            <p:sp>
              <p:nvSpPr>
                <p:cNvPr id="2724881" name="Freeform 17"/>
                <p:cNvSpPr>
                  <a:spLocks/>
                </p:cNvSpPr>
                <p:nvPr/>
              </p:nvSpPr>
              <p:spPr bwMode="auto">
                <a:xfrm>
                  <a:off x="580" y="2382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2" name="Rectangle 18"/>
                <p:cNvSpPr>
                  <a:spLocks noChangeArrowheads="1"/>
                </p:cNvSpPr>
                <p:nvPr/>
              </p:nvSpPr>
              <p:spPr bwMode="auto">
                <a:xfrm>
                  <a:off x="576" y="2338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C</a:t>
                  </a:r>
                </a:p>
              </p:txBody>
            </p:sp>
          </p:grpSp>
          <p:grpSp>
            <p:nvGrpSpPr>
              <p:cNvPr id="6" name="Group 19"/>
              <p:cNvGrpSpPr>
                <a:grpSpLocks/>
              </p:cNvGrpSpPr>
              <p:nvPr/>
            </p:nvGrpSpPr>
            <p:grpSpPr bwMode="auto">
              <a:xfrm>
                <a:off x="576" y="2662"/>
                <a:ext cx="253" cy="286"/>
                <a:chOff x="576" y="2662"/>
                <a:chExt cx="253" cy="286"/>
              </a:xfrm>
            </p:grpSpPr>
            <p:sp>
              <p:nvSpPr>
                <p:cNvPr id="2724884" name="Freeform 20"/>
                <p:cNvSpPr>
                  <a:spLocks/>
                </p:cNvSpPr>
                <p:nvPr/>
              </p:nvSpPr>
              <p:spPr bwMode="auto">
                <a:xfrm>
                  <a:off x="580" y="2706"/>
                  <a:ext cx="237" cy="212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80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1"/>
                    </a:cxn>
                    <a:cxn ang="0">
                      <a:pos x="228" y="164"/>
                    </a:cxn>
                    <a:cxn ang="0">
                      <a:pos x="218" y="177"/>
                    </a:cxn>
                    <a:cxn ang="0">
                      <a:pos x="201" y="192"/>
                    </a:cxn>
                    <a:cxn ang="0">
                      <a:pos x="185" y="200"/>
                    </a:cxn>
                    <a:cxn ang="0">
                      <a:pos x="170" y="206"/>
                    </a:cxn>
                    <a:cxn ang="0">
                      <a:pos x="155" y="210"/>
                    </a:cxn>
                    <a:cxn ang="0">
                      <a:pos x="136" y="211"/>
                    </a:cxn>
                    <a:cxn ang="0">
                      <a:pos x="88" y="210"/>
                    </a:cxn>
                    <a:cxn ang="0">
                      <a:pos x="65" y="206"/>
                    </a:cxn>
                    <a:cxn ang="0">
                      <a:pos x="40" y="195"/>
                    </a:cxn>
                    <a:cxn ang="0">
                      <a:pos x="22" y="182"/>
                    </a:cxn>
                    <a:cxn ang="0">
                      <a:pos x="9" y="167"/>
                    </a:cxn>
                    <a:cxn ang="0">
                      <a:pos x="3" y="151"/>
                    </a:cxn>
                    <a:cxn ang="0">
                      <a:pos x="0" y="137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5"/>
                    </a:cxn>
                    <a:cxn ang="0">
                      <a:pos x="45" y="71"/>
                    </a:cxn>
                    <a:cxn ang="0">
                      <a:pos x="73" y="62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2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60"/>
                      </a:lnTo>
                      <a:lnTo>
                        <a:pt x="155" y="60"/>
                      </a:lnTo>
                      <a:lnTo>
                        <a:pt x="163" y="62"/>
                      </a:lnTo>
                      <a:lnTo>
                        <a:pt x="172" y="64"/>
                      </a:lnTo>
                      <a:lnTo>
                        <a:pt x="180" y="67"/>
                      </a:lnTo>
                      <a:lnTo>
                        <a:pt x="189" y="71"/>
                      </a:lnTo>
                      <a:lnTo>
                        <a:pt x="197" y="75"/>
                      </a:lnTo>
                      <a:lnTo>
                        <a:pt x="205" y="80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7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5"/>
                      </a:lnTo>
                      <a:lnTo>
                        <a:pt x="236" y="134"/>
                      </a:lnTo>
                      <a:lnTo>
                        <a:pt x="235" y="144"/>
                      </a:lnTo>
                      <a:lnTo>
                        <a:pt x="233" y="151"/>
                      </a:lnTo>
                      <a:lnTo>
                        <a:pt x="231" y="158"/>
                      </a:lnTo>
                      <a:lnTo>
                        <a:pt x="228" y="164"/>
                      </a:lnTo>
                      <a:lnTo>
                        <a:pt x="224" y="170"/>
                      </a:lnTo>
                      <a:lnTo>
                        <a:pt x="218" y="177"/>
                      </a:lnTo>
                      <a:lnTo>
                        <a:pt x="210" y="185"/>
                      </a:lnTo>
                      <a:lnTo>
                        <a:pt x="201" y="192"/>
                      </a:lnTo>
                      <a:lnTo>
                        <a:pt x="193" y="197"/>
                      </a:lnTo>
                      <a:lnTo>
                        <a:pt x="185" y="200"/>
                      </a:lnTo>
                      <a:lnTo>
                        <a:pt x="177" y="204"/>
                      </a:lnTo>
                      <a:lnTo>
                        <a:pt x="170" y="206"/>
                      </a:lnTo>
                      <a:lnTo>
                        <a:pt x="161" y="208"/>
                      </a:lnTo>
                      <a:lnTo>
                        <a:pt x="155" y="210"/>
                      </a:lnTo>
                      <a:lnTo>
                        <a:pt x="145" y="210"/>
                      </a:lnTo>
                      <a:lnTo>
                        <a:pt x="136" y="211"/>
                      </a:lnTo>
                      <a:lnTo>
                        <a:pt x="96" y="211"/>
                      </a:lnTo>
                      <a:lnTo>
                        <a:pt x="88" y="210"/>
                      </a:lnTo>
                      <a:lnTo>
                        <a:pt x="78" y="209"/>
                      </a:lnTo>
                      <a:lnTo>
                        <a:pt x="65" y="206"/>
                      </a:lnTo>
                      <a:lnTo>
                        <a:pt x="53" y="201"/>
                      </a:lnTo>
                      <a:lnTo>
                        <a:pt x="40" y="195"/>
                      </a:lnTo>
                      <a:lnTo>
                        <a:pt x="30" y="188"/>
                      </a:lnTo>
                      <a:lnTo>
                        <a:pt x="22" y="182"/>
                      </a:lnTo>
                      <a:lnTo>
                        <a:pt x="15" y="175"/>
                      </a:lnTo>
                      <a:lnTo>
                        <a:pt x="9" y="167"/>
                      </a:lnTo>
                      <a:lnTo>
                        <a:pt x="5" y="157"/>
                      </a:lnTo>
                      <a:lnTo>
                        <a:pt x="3" y="151"/>
                      </a:lnTo>
                      <a:lnTo>
                        <a:pt x="1" y="144"/>
                      </a:lnTo>
                      <a:lnTo>
                        <a:pt x="0" y="137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2"/>
                      </a:lnTo>
                      <a:lnTo>
                        <a:pt x="10" y="101"/>
                      </a:lnTo>
                      <a:lnTo>
                        <a:pt x="17" y="93"/>
                      </a:lnTo>
                      <a:lnTo>
                        <a:pt x="25" y="85"/>
                      </a:lnTo>
                      <a:lnTo>
                        <a:pt x="35" y="77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2"/>
                      </a:lnTo>
                      <a:lnTo>
                        <a:pt x="83" y="60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5" name="Rectangle 21"/>
                <p:cNvSpPr>
                  <a:spLocks noChangeArrowheads="1"/>
                </p:cNvSpPr>
                <p:nvPr/>
              </p:nvSpPr>
              <p:spPr bwMode="auto">
                <a:xfrm>
                  <a:off x="576" y="2662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>
                      <a:solidFill>
                        <a:schemeClr val="bg1"/>
                      </a:solidFill>
                      <a:latin typeface="FranklinGothic" charset="0"/>
                    </a:rPr>
                    <a:t>D</a:t>
                  </a:r>
                </a:p>
              </p:txBody>
            </p:sp>
          </p:grpSp>
          <p:grpSp>
            <p:nvGrpSpPr>
              <p:cNvPr id="7" name="Group 22"/>
              <p:cNvGrpSpPr>
                <a:grpSpLocks/>
              </p:cNvGrpSpPr>
              <p:nvPr/>
            </p:nvGrpSpPr>
            <p:grpSpPr bwMode="auto">
              <a:xfrm>
                <a:off x="574" y="1633"/>
                <a:ext cx="255" cy="286"/>
                <a:chOff x="574" y="1633"/>
                <a:chExt cx="255" cy="286"/>
              </a:xfrm>
            </p:grpSpPr>
            <p:sp>
              <p:nvSpPr>
                <p:cNvPr id="2724887" name="Freeform 23"/>
                <p:cNvSpPr>
                  <a:spLocks/>
                </p:cNvSpPr>
                <p:nvPr/>
              </p:nvSpPr>
              <p:spPr bwMode="auto">
                <a:xfrm>
                  <a:off x="574" y="1677"/>
                  <a:ext cx="237" cy="211"/>
                </a:xfrm>
                <a:custGeom>
                  <a:avLst/>
                  <a:gdLst/>
                  <a:ahLst/>
                  <a:cxnLst>
                    <a:cxn ang="0">
                      <a:pos x="67" y="10"/>
                    </a:cxn>
                    <a:cxn ang="0">
                      <a:pos x="112" y="11"/>
                    </a:cxn>
                    <a:cxn ang="0">
                      <a:pos x="161" y="0"/>
                    </a:cxn>
                    <a:cxn ang="0">
                      <a:pos x="219" y="0"/>
                    </a:cxn>
                    <a:cxn ang="0">
                      <a:pos x="155" y="60"/>
                    </a:cxn>
                    <a:cxn ang="0">
                      <a:pos x="172" y="64"/>
                    </a:cxn>
                    <a:cxn ang="0">
                      <a:pos x="189" y="71"/>
                    </a:cxn>
                    <a:cxn ang="0">
                      <a:pos x="205" y="79"/>
                    </a:cxn>
                    <a:cxn ang="0">
                      <a:pos x="217" y="90"/>
                    </a:cxn>
                    <a:cxn ang="0">
                      <a:pos x="227" y="103"/>
                    </a:cxn>
                    <a:cxn ang="0">
                      <a:pos x="234" y="118"/>
                    </a:cxn>
                    <a:cxn ang="0">
                      <a:pos x="236" y="134"/>
                    </a:cxn>
                    <a:cxn ang="0">
                      <a:pos x="233" y="150"/>
                    </a:cxn>
                    <a:cxn ang="0">
                      <a:pos x="228" y="163"/>
                    </a:cxn>
                    <a:cxn ang="0">
                      <a:pos x="218" y="176"/>
                    </a:cxn>
                    <a:cxn ang="0">
                      <a:pos x="201" y="191"/>
                    </a:cxn>
                    <a:cxn ang="0">
                      <a:pos x="185" y="199"/>
                    </a:cxn>
                    <a:cxn ang="0">
                      <a:pos x="170" y="205"/>
                    </a:cxn>
                    <a:cxn ang="0">
                      <a:pos x="155" y="209"/>
                    </a:cxn>
                    <a:cxn ang="0">
                      <a:pos x="136" y="210"/>
                    </a:cxn>
                    <a:cxn ang="0">
                      <a:pos x="88" y="209"/>
                    </a:cxn>
                    <a:cxn ang="0">
                      <a:pos x="65" y="205"/>
                    </a:cxn>
                    <a:cxn ang="0">
                      <a:pos x="40" y="194"/>
                    </a:cxn>
                    <a:cxn ang="0">
                      <a:pos x="22" y="181"/>
                    </a:cxn>
                    <a:cxn ang="0">
                      <a:pos x="9" y="166"/>
                    </a:cxn>
                    <a:cxn ang="0">
                      <a:pos x="3" y="150"/>
                    </a:cxn>
                    <a:cxn ang="0">
                      <a:pos x="0" y="136"/>
                    </a:cxn>
                    <a:cxn ang="0">
                      <a:pos x="2" y="121"/>
                    </a:cxn>
                    <a:cxn ang="0">
                      <a:pos x="10" y="101"/>
                    </a:cxn>
                    <a:cxn ang="0">
                      <a:pos x="25" y="84"/>
                    </a:cxn>
                    <a:cxn ang="0">
                      <a:pos x="45" y="71"/>
                    </a:cxn>
                    <a:cxn ang="0">
                      <a:pos x="73" y="61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37" h="211">
                      <a:moveTo>
                        <a:pt x="29" y="3"/>
                      </a:moveTo>
                      <a:lnTo>
                        <a:pt x="67" y="10"/>
                      </a:lnTo>
                      <a:lnTo>
                        <a:pt x="66" y="0"/>
                      </a:lnTo>
                      <a:lnTo>
                        <a:pt x="112" y="11"/>
                      </a:lnTo>
                      <a:lnTo>
                        <a:pt x="112" y="0"/>
                      </a:lnTo>
                      <a:lnTo>
                        <a:pt x="161" y="0"/>
                      </a:lnTo>
                      <a:lnTo>
                        <a:pt x="160" y="11"/>
                      </a:lnTo>
                      <a:lnTo>
                        <a:pt x="219" y="0"/>
                      </a:lnTo>
                      <a:lnTo>
                        <a:pt x="148" y="59"/>
                      </a:lnTo>
                      <a:lnTo>
                        <a:pt x="155" y="60"/>
                      </a:lnTo>
                      <a:lnTo>
                        <a:pt x="163" y="61"/>
                      </a:lnTo>
                      <a:lnTo>
                        <a:pt x="172" y="64"/>
                      </a:lnTo>
                      <a:lnTo>
                        <a:pt x="180" y="66"/>
                      </a:lnTo>
                      <a:lnTo>
                        <a:pt x="189" y="71"/>
                      </a:lnTo>
                      <a:lnTo>
                        <a:pt x="197" y="74"/>
                      </a:lnTo>
                      <a:lnTo>
                        <a:pt x="205" y="79"/>
                      </a:lnTo>
                      <a:lnTo>
                        <a:pt x="212" y="85"/>
                      </a:lnTo>
                      <a:lnTo>
                        <a:pt x="217" y="90"/>
                      </a:lnTo>
                      <a:lnTo>
                        <a:pt x="222" y="96"/>
                      </a:lnTo>
                      <a:lnTo>
                        <a:pt x="227" y="103"/>
                      </a:lnTo>
                      <a:lnTo>
                        <a:pt x="231" y="111"/>
                      </a:lnTo>
                      <a:lnTo>
                        <a:pt x="234" y="118"/>
                      </a:lnTo>
                      <a:lnTo>
                        <a:pt x="235" y="124"/>
                      </a:lnTo>
                      <a:lnTo>
                        <a:pt x="236" y="134"/>
                      </a:lnTo>
                      <a:lnTo>
                        <a:pt x="235" y="143"/>
                      </a:lnTo>
                      <a:lnTo>
                        <a:pt x="233" y="150"/>
                      </a:lnTo>
                      <a:lnTo>
                        <a:pt x="231" y="157"/>
                      </a:lnTo>
                      <a:lnTo>
                        <a:pt x="228" y="163"/>
                      </a:lnTo>
                      <a:lnTo>
                        <a:pt x="224" y="169"/>
                      </a:lnTo>
                      <a:lnTo>
                        <a:pt x="218" y="176"/>
                      </a:lnTo>
                      <a:lnTo>
                        <a:pt x="210" y="184"/>
                      </a:lnTo>
                      <a:lnTo>
                        <a:pt x="201" y="191"/>
                      </a:lnTo>
                      <a:lnTo>
                        <a:pt x="193" y="196"/>
                      </a:lnTo>
                      <a:lnTo>
                        <a:pt x="185" y="199"/>
                      </a:lnTo>
                      <a:lnTo>
                        <a:pt x="177" y="203"/>
                      </a:lnTo>
                      <a:lnTo>
                        <a:pt x="170" y="205"/>
                      </a:lnTo>
                      <a:lnTo>
                        <a:pt x="161" y="207"/>
                      </a:lnTo>
                      <a:lnTo>
                        <a:pt x="155" y="209"/>
                      </a:lnTo>
                      <a:lnTo>
                        <a:pt x="145" y="209"/>
                      </a:lnTo>
                      <a:lnTo>
                        <a:pt x="136" y="210"/>
                      </a:lnTo>
                      <a:lnTo>
                        <a:pt x="96" y="210"/>
                      </a:lnTo>
                      <a:lnTo>
                        <a:pt x="88" y="209"/>
                      </a:lnTo>
                      <a:lnTo>
                        <a:pt x="78" y="208"/>
                      </a:lnTo>
                      <a:lnTo>
                        <a:pt x="65" y="205"/>
                      </a:lnTo>
                      <a:lnTo>
                        <a:pt x="53" y="200"/>
                      </a:lnTo>
                      <a:lnTo>
                        <a:pt x="40" y="194"/>
                      </a:lnTo>
                      <a:lnTo>
                        <a:pt x="30" y="187"/>
                      </a:lnTo>
                      <a:lnTo>
                        <a:pt x="22" y="181"/>
                      </a:lnTo>
                      <a:lnTo>
                        <a:pt x="15" y="174"/>
                      </a:lnTo>
                      <a:lnTo>
                        <a:pt x="9" y="166"/>
                      </a:lnTo>
                      <a:lnTo>
                        <a:pt x="5" y="156"/>
                      </a:lnTo>
                      <a:lnTo>
                        <a:pt x="3" y="150"/>
                      </a:lnTo>
                      <a:lnTo>
                        <a:pt x="1" y="144"/>
                      </a:lnTo>
                      <a:lnTo>
                        <a:pt x="0" y="136"/>
                      </a:lnTo>
                      <a:lnTo>
                        <a:pt x="1" y="131"/>
                      </a:lnTo>
                      <a:lnTo>
                        <a:pt x="2" y="121"/>
                      </a:lnTo>
                      <a:lnTo>
                        <a:pt x="5" y="111"/>
                      </a:lnTo>
                      <a:lnTo>
                        <a:pt x="10" y="101"/>
                      </a:lnTo>
                      <a:lnTo>
                        <a:pt x="17" y="92"/>
                      </a:lnTo>
                      <a:lnTo>
                        <a:pt x="25" y="84"/>
                      </a:lnTo>
                      <a:lnTo>
                        <a:pt x="35" y="76"/>
                      </a:lnTo>
                      <a:lnTo>
                        <a:pt x="45" y="71"/>
                      </a:lnTo>
                      <a:lnTo>
                        <a:pt x="59" y="65"/>
                      </a:lnTo>
                      <a:lnTo>
                        <a:pt x="73" y="61"/>
                      </a:lnTo>
                      <a:lnTo>
                        <a:pt x="83" y="59"/>
                      </a:lnTo>
                      <a:lnTo>
                        <a:pt x="29" y="3"/>
                      </a:lnTo>
                    </a:path>
                  </a:pathLst>
                </a:custGeom>
                <a:solidFill>
                  <a:srgbClr val="0070C0"/>
                </a:solidFill>
                <a:ln w="254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88" name="Rectangle 24"/>
                <p:cNvSpPr>
                  <a:spLocks noChangeArrowheads="1"/>
                </p:cNvSpPr>
                <p:nvPr/>
              </p:nvSpPr>
              <p:spPr bwMode="auto">
                <a:xfrm>
                  <a:off x="576" y="1633"/>
                  <a:ext cx="253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chemeClr val="bg1"/>
                      </a:solidFill>
                      <a:latin typeface="FranklinGothic" charset="0"/>
                    </a:rPr>
                    <a:t>A</a:t>
                  </a:r>
                </a:p>
              </p:txBody>
            </p:sp>
          </p:grpSp>
          <p:sp>
            <p:nvSpPr>
              <p:cNvPr id="2724889" name="Line 25"/>
              <p:cNvSpPr>
                <a:spLocks noChangeShapeType="1"/>
              </p:cNvSpPr>
              <p:nvPr/>
            </p:nvSpPr>
            <p:spPr bwMode="auto">
              <a:xfrm flipH="1">
                <a:off x="1424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0" name="Line 2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1" name="Line 2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2" name="AutoShape 28"/>
              <p:cNvSpPr>
                <a:spLocks noChangeArrowheads="1"/>
              </p:cNvSpPr>
              <p:nvPr/>
            </p:nvSpPr>
            <p:spPr bwMode="auto">
              <a:xfrm>
                <a:off x="1199" y="2015"/>
                <a:ext cx="208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3" name="AutoShape 29"/>
              <p:cNvSpPr>
                <a:spLocks noChangeArrowheads="1"/>
              </p:cNvSpPr>
              <p:nvPr/>
            </p:nvSpPr>
            <p:spPr bwMode="auto">
              <a:xfrm>
                <a:off x="1250" y="1963"/>
                <a:ext cx="157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894" name="AutoShape 30"/>
              <p:cNvSpPr>
                <a:spLocks noChangeArrowheads="1"/>
              </p:cNvSpPr>
              <p:nvPr/>
            </p:nvSpPr>
            <p:spPr bwMode="auto">
              <a:xfrm>
                <a:off x="1241" y="2035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1715" y="1998"/>
                <a:ext cx="201" cy="257"/>
                <a:chOff x="1715" y="1998"/>
                <a:chExt cx="201" cy="257"/>
              </a:xfrm>
            </p:grpSpPr>
            <p:sp>
              <p:nvSpPr>
                <p:cNvPr id="2724896" name="Freeform 32"/>
                <p:cNvSpPr>
                  <a:spLocks/>
                </p:cNvSpPr>
                <p:nvPr/>
              </p:nvSpPr>
              <p:spPr bwMode="auto">
                <a:xfrm>
                  <a:off x="1844" y="2117"/>
                  <a:ext cx="60" cy="138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59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3" y="0"/>
                    </a:cxn>
                  </a:cxnLst>
                  <a:rect l="0" t="0" r="r" b="b"/>
                  <a:pathLst>
                    <a:path w="60" h="138">
                      <a:moveTo>
                        <a:pt x="43" y="0"/>
                      </a:moveTo>
                      <a:lnTo>
                        <a:pt x="59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3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7" name="Rectangle 33"/>
                <p:cNvSpPr>
                  <a:spLocks noChangeArrowheads="1"/>
                </p:cNvSpPr>
                <p:nvPr/>
              </p:nvSpPr>
              <p:spPr bwMode="auto">
                <a:xfrm>
                  <a:off x="1840" y="2117"/>
                  <a:ext cx="76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8" name="Rectangle 34"/>
                <p:cNvSpPr>
                  <a:spLocks noChangeArrowheads="1"/>
                </p:cNvSpPr>
                <p:nvPr/>
              </p:nvSpPr>
              <p:spPr bwMode="auto">
                <a:xfrm>
                  <a:off x="1846" y="2175"/>
                  <a:ext cx="57" cy="11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899" name="Rectangle 35"/>
                <p:cNvSpPr>
                  <a:spLocks noChangeArrowheads="1"/>
                </p:cNvSpPr>
                <p:nvPr/>
              </p:nvSpPr>
              <p:spPr bwMode="auto">
                <a:xfrm>
                  <a:off x="1715" y="2175"/>
                  <a:ext cx="75" cy="7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0" name="Oval 36"/>
                <p:cNvSpPr>
                  <a:spLocks noChangeArrowheads="1"/>
                </p:cNvSpPr>
                <p:nvPr/>
              </p:nvSpPr>
              <p:spPr bwMode="auto">
                <a:xfrm>
                  <a:off x="1774" y="1998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1" name="Freeform 37"/>
                <p:cNvSpPr>
                  <a:spLocks/>
                </p:cNvSpPr>
                <p:nvPr/>
              </p:nvSpPr>
              <p:spPr bwMode="auto">
                <a:xfrm>
                  <a:off x="1715" y="2043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2" name="Freeform 38"/>
              <p:cNvSpPr>
                <a:spLocks/>
              </p:cNvSpPr>
              <p:nvPr/>
            </p:nvSpPr>
            <p:spPr bwMode="auto">
              <a:xfrm>
                <a:off x="1977" y="1973"/>
                <a:ext cx="200" cy="292"/>
              </a:xfrm>
              <a:custGeom>
                <a:avLst/>
                <a:gdLst/>
                <a:ahLst/>
                <a:cxnLst>
                  <a:cxn ang="0">
                    <a:pos x="199" y="263"/>
                  </a:cxn>
                  <a:cxn ang="0">
                    <a:pos x="184" y="263"/>
                  </a:cxn>
                  <a:cxn ang="0">
                    <a:pos x="158" y="230"/>
                  </a:cxn>
                  <a:cxn ang="0">
                    <a:pos x="121" y="169"/>
                  </a:cxn>
                  <a:cxn ang="0">
                    <a:pos x="111" y="142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6" y="129"/>
                  </a:cxn>
                  <a:cxn ang="0">
                    <a:pos x="155" y="140"/>
                  </a:cxn>
                  <a:cxn ang="0">
                    <a:pos x="164" y="140"/>
                  </a:cxn>
                  <a:cxn ang="0">
                    <a:pos x="165" y="134"/>
                  </a:cxn>
                  <a:cxn ang="0">
                    <a:pos x="156" y="123"/>
                  </a:cxn>
                  <a:cxn ang="0">
                    <a:pos x="135" y="108"/>
                  </a:cxn>
                  <a:cxn ang="0">
                    <a:pos x="126" y="87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5" y="9"/>
                  </a:cxn>
                  <a:cxn ang="0">
                    <a:pos x="105" y="1"/>
                  </a:cxn>
                  <a:cxn ang="0">
                    <a:pos x="90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6" y="99"/>
                  </a:cxn>
                  <a:cxn ang="0">
                    <a:pos x="41" y="122"/>
                  </a:cxn>
                  <a:cxn ang="0">
                    <a:pos x="40" y="146"/>
                  </a:cxn>
                  <a:cxn ang="0">
                    <a:pos x="41" y="158"/>
                  </a:cxn>
                  <a:cxn ang="0">
                    <a:pos x="49" y="162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7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1" y="167"/>
                  </a:cxn>
                  <a:cxn ang="0">
                    <a:pos x="53" y="197"/>
                  </a:cxn>
                  <a:cxn ang="0">
                    <a:pos x="33" y="226"/>
                  </a:cxn>
                  <a:cxn ang="0">
                    <a:pos x="8" y="256"/>
                  </a:cxn>
                  <a:cxn ang="0">
                    <a:pos x="0" y="272"/>
                  </a:cxn>
                  <a:cxn ang="0">
                    <a:pos x="19" y="291"/>
                  </a:cxn>
                  <a:cxn ang="0">
                    <a:pos x="33" y="288"/>
                  </a:cxn>
                  <a:cxn ang="0">
                    <a:pos x="23" y="276"/>
                  </a:cxn>
                  <a:cxn ang="0">
                    <a:pos x="30" y="260"/>
                  </a:cxn>
                  <a:cxn ang="0">
                    <a:pos x="61" y="223"/>
                  </a:cxn>
                  <a:cxn ang="0">
                    <a:pos x="84" y="197"/>
                  </a:cxn>
                  <a:cxn ang="0">
                    <a:pos x="95" y="191"/>
                  </a:cxn>
                  <a:cxn ang="0">
                    <a:pos x="109" y="199"/>
                  </a:cxn>
                  <a:cxn ang="0">
                    <a:pos x="141" y="243"/>
                  </a:cxn>
                  <a:cxn ang="0">
                    <a:pos x="168" y="281"/>
                  </a:cxn>
                  <a:cxn ang="0">
                    <a:pos x="178" y="283"/>
                  </a:cxn>
                  <a:cxn ang="0">
                    <a:pos x="191" y="273"/>
                  </a:cxn>
                </a:cxnLst>
                <a:rect l="0" t="0" r="r" b="b"/>
                <a:pathLst>
                  <a:path w="200" h="292">
                    <a:moveTo>
                      <a:pt x="198" y="268"/>
                    </a:moveTo>
                    <a:lnTo>
                      <a:pt x="199" y="263"/>
                    </a:lnTo>
                    <a:lnTo>
                      <a:pt x="191" y="265"/>
                    </a:lnTo>
                    <a:lnTo>
                      <a:pt x="184" y="263"/>
                    </a:lnTo>
                    <a:lnTo>
                      <a:pt x="174" y="256"/>
                    </a:lnTo>
                    <a:lnTo>
                      <a:pt x="158" y="230"/>
                    </a:lnTo>
                    <a:lnTo>
                      <a:pt x="134" y="191"/>
                    </a:lnTo>
                    <a:lnTo>
                      <a:pt x="121" y="169"/>
                    </a:lnTo>
                    <a:lnTo>
                      <a:pt x="113" y="152"/>
                    </a:lnTo>
                    <a:lnTo>
                      <a:pt x="111" y="142"/>
                    </a:lnTo>
                    <a:lnTo>
                      <a:pt x="111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2"/>
                    </a:lnTo>
                    <a:lnTo>
                      <a:pt x="136" y="129"/>
                    </a:lnTo>
                    <a:lnTo>
                      <a:pt x="148" y="137"/>
                    </a:lnTo>
                    <a:lnTo>
                      <a:pt x="155" y="140"/>
                    </a:lnTo>
                    <a:lnTo>
                      <a:pt x="160" y="142"/>
                    </a:lnTo>
                    <a:lnTo>
                      <a:pt x="164" y="140"/>
                    </a:lnTo>
                    <a:lnTo>
                      <a:pt x="166" y="137"/>
                    </a:lnTo>
                    <a:lnTo>
                      <a:pt x="165" y="134"/>
                    </a:lnTo>
                    <a:lnTo>
                      <a:pt x="164" y="130"/>
                    </a:lnTo>
                    <a:lnTo>
                      <a:pt x="156" y="123"/>
                    </a:lnTo>
                    <a:lnTo>
                      <a:pt x="143" y="114"/>
                    </a:lnTo>
                    <a:lnTo>
                      <a:pt x="135" y="108"/>
                    </a:lnTo>
                    <a:lnTo>
                      <a:pt x="130" y="99"/>
                    </a:lnTo>
                    <a:lnTo>
                      <a:pt x="126" y="87"/>
                    </a:lnTo>
                    <a:lnTo>
                      <a:pt x="125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1" y="40"/>
                    </a:lnTo>
                    <a:lnTo>
                      <a:pt x="114" y="36"/>
                    </a:lnTo>
                    <a:lnTo>
                      <a:pt x="116" y="31"/>
                    </a:lnTo>
                    <a:lnTo>
                      <a:pt x="119" y="24"/>
                    </a:lnTo>
                    <a:lnTo>
                      <a:pt x="116" y="15"/>
                    </a:lnTo>
                    <a:lnTo>
                      <a:pt x="115" y="9"/>
                    </a:lnTo>
                    <a:lnTo>
                      <a:pt x="111" y="4"/>
                    </a:lnTo>
                    <a:lnTo>
                      <a:pt x="105" y="1"/>
                    </a:lnTo>
                    <a:lnTo>
                      <a:pt x="96" y="0"/>
                    </a:lnTo>
                    <a:lnTo>
                      <a:pt x="90" y="3"/>
                    </a:lnTo>
                    <a:lnTo>
                      <a:pt x="86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6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7"/>
                    </a:lnTo>
                    <a:lnTo>
                      <a:pt x="46" y="99"/>
                    </a:lnTo>
                    <a:lnTo>
                      <a:pt x="43" y="109"/>
                    </a:lnTo>
                    <a:lnTo>
                      <a:pt x="41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3"/>
                    </a:lnTo>
                    <a:lnTo>
                      <a:pt x="41" y="158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1" y="161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7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1" y="167"/>
                    </a:lnTo>
                    <a:lnTo>
                      <a:pt x="58" y="183"/>
                    </a:lnTo>
                    <a:lnTo>
                      <a:pt x="53" y="197"/>
                    </a:lnTo>
                    <a:lnTo>
                      <a:pt x="41" y="214"/>
                    </a:lnTo>
                    <a:lnTo>
                      <a:pt x="33" y="226"/>
                    </a:lnTo>
                    <a:lnTo>
                      <a:pt x="18" y="243"/>
                    </a:lnTo>
                    <a:lnTo>
                      <a:pt x="8" y="256"/>
                    </a:lnTo>
                    <a:lnTo>
                      <a:pt x="0" y="267"/>
                    </a:lnTo>
                    <a:lnTo>
                      <a:pt x="0" y="272"/>
                    </a:lnTo>
                    <a:lnTo>
                      <a:pt x="8" y="281"/>
                    </a:lnTo>
                    <a:lnTo>
                      <a:pt x="19" y="291"/>
                    </a:lnTo>
                    <a:lnTo>
                      <a:pt x="30" y="291"/>
                    </a:lnTo>
                    <a:lnTo>
                      <a:pt x="33" y="288"/>
                    </a:lnTo>
                    <a:lnTo>
                      <a:pt x="28" y="282"/>
                    </a:lnTo>
                    <a:lnTo>
                      <a:pt x="23" y="276"/>
                    </a:lnTo>
                    <a:lnTo>
                      <a:pt x="23" y="271"/>
                    </a:lnTo>
                    <a:lnTo>
                      <a:pt x="30" y="260"/>
                    </a:lnTo>
                    <a:lnTo>
                      <a:pt x="43" y="247"/>
                    </a:lnTo>
                    <a:lnTo>
                      <a:pt x="61" y="223"/>
                    </a:lnTo>
                    <a:lnTo>
                      <a:pt x="78" y="203"/>
                    </a:lnTo>
                    <a:lnTo>
                      <a:pt x="84" y="197"/>
                    </a:lnTo>
                    <a:lnTo>
                      <a:pt x="88" y="192"/>
                    </a:lnTo>
                    <a:lnTo>
                      <a:pt x="95" y="191"/>
                    </a:lnTo>
                    <a:lnTo>
                      <a:pt x="101" y="194"/>
                    </a:lnTo>
                    <a:lnTo>
                      <a:pt x="109" y="199"/>
                    </a:lnTo>
                    <a:lnTo>
                      <a:pt x="124" y="220"/>
                    </a:lnTo>
                    <a:lnTo>
                      <a:pt x="141" y="243"/>
                    </a:lnTo>
                    <a:lnTo>
                      <a:pt x="158" y="267"/>
                    </a:lnTo>
                    <a:lnTo>
                      <a:pt x="168" y="281"/>
                    </a:lnTo>
                    <a:lnTo>
                      <a:pt x="171" y="283"/>
                    </a:lnTo>
                    <a:lnTo>
                      <a:pt x="178" y="283"/>
                    </a:lnTo>
                    <a:lnTo>
                      <a:pt x="184" y="278"/>
                    </a:lnTo>
                    <a:lnTo>
                      <a:pt x="191" y="273"/>
                    </a:lnTo>
                    <a:lnTo>
                      <a:pt x="198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9" name="Group 39"/>
              <p:cNvGrpSpPr>
                <a:grpSpLocks/>
              </p:cNvGrpSpPr>
              <p:nvPr/>
            </p:nvGrpSpPr>
            <p:grpSpPr bwMode="auto">
              <a:xfrm>
                <a:off x="1413" y="1963"/>
                <a:ext cx="260" cy="311"/>
                <a:chOff x="1413" y="1963"/>
                <a:chExt cx="260" cy="311"/>
              </a:xfrm>
            </p:grpSpPr>
            <p:grpSp>
              <p:nvGrpSpPr>
                <p:cNvPr id="10" name="Group 40"/>
                <p:cNvGrpSpPr>
                  <a:grpSpLocks/>
                </p:cNvGrpSpPr>
                <p:nvPr/>
              </p:nvGrpSpPr>
              <p:grpSpPr bwMode="auto">
                <a:xfrm>
                  <a:off x="1413" y="1963"/>
                  <a:ext cx="260" cy="311"/>
                  <a:chOff x="1413" y="1963"/>
                  <a:chExt cx="260" cy="311"/>
                </a:xfrm>
              </p:grpSpPr>
              <p:sp>
                <p:nvSpPr>
                  <p:cNvPr id="2724905" name="AutoShape 41"/>
                  <p:cNvSpPr>
                    <a:spLocks noChangeArrowheads="1"/>
                  </p:cNvSpPr>
                  <p:nvPr/>
                </p:nvSpPr>
                <p:spPr bwMode="auto">
                  <a:xfrm>
                    <a:off x="1413" y="2015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06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476" y="1963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07" name="Oval 43"/>
                <p:cNvSpPr>
                  <a:spLocks noChangeArrowheads="1"/>
                </p:cNvSpPr>
                <p:nvPr/>
              </p:nvSpPr>
              <p:spPr bwMode="auto">
                <a:xfrm>
                  <a:off x="1496" y="1990"/>
                  <a:ext cx="25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08" name="AutoShape 44"/>
                <p:cNvSpPr>
                  <a:spLocks noChangeArrowheads="1"/>
                </p:cNvSpPr>
                <p:nvPr/>
              </p:nvSpPr>
              <p:spPr bwMode="auto">
                <a:xfrm>
                  <a:off x="1444" y="2137"/>
                  <a:ext cx="137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09" name="Line 45"/>
              <p:cNvSpPr>
                <a:spLocks noChangeShapeType="1"/>
              </p:cNvSpPr>
              <p:nvPr/>
            </p:nvSpPr>
            <p:spPr bwMode="auto">
              <a:xfrm>
                <a:off x="1434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0" name="Line 46"/>
              <p:cNvSpPr>
                <a:spLocks noChangeShapeType="1"/>
              </p:cNvSpPr>
              <p:nvPr/>
            </p:nvSpPr>
            <p:spPr bwMode="auto">
              <a:xfrm flipH="1">
                <a:off x="1709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1" name="Line 47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2" name="Rectangle 48"/>
              <p:cNvSpPr>
                <a:spLocks noChangeArrowheads="1"/>
              </p:cNvSpPr>
              <p:nvPr/>
            </p:nvSpPr>
            <p:spPr bwMode="auto">
              <a:xfrm>
                <a:off x="1981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13" name="Line 4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4" name="AutoShape 50"/>
              <p:cNvSpPr>
                <a:spLocks noChangeArrowheads="1"/>
              </p:cNvSpPr>
              <p:nvPr/>
            </p:nvSpPr>
            <p:spPr bwMode="auto">
              <a:xfrm>
                <a:off x="1484" y="2348"/>
                <a:ext cx="206" cy="259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5" name="AutoShape 51"/>
              <p:cNvSpPr>
                <a:spLocks noChangeArrowheads="1"/>
              </p:cNvSpPr>
              <p:nvPr/>
            </p:nvSpPr>
            <p:spPr bwMode="auto">
              <a:xfrm>
                <a:off x="1534" y="2297"/>
                <a:ext cx="156" cy="45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16" name="AutoShape 52"/>
              <p:cNvSpPr>
                <a:spLocks noChangeArrowheads="1"/>
              </p:cNvSpPr>
              <p:nvPr/>
            </p:nvSpPr>
            <p:spPr bwMode="auto">
              <a:xfrm>
                <a:off x="1525" y="2368"/>
                <a:ext cx="106" cy="15"/>
              </a:xfrm>
              <a:prstGeom prst="parallelogram">
                <a:avLst>
                  <a:gd name="adj" fmla="val 176634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1" name="Group 53"/>
              <p:cNvGrpSpPr>
                <a:grpSpLocks/>
              </p:cNvGrpSpPr>
              <p:nvPr/>
            </p:nvGrpSpPr>
            <p:grpSpPr bwMode="auto">
              <a:xfrm>
                <a:off x="2009" y="2337"/>
                <a:ext cx="202" cy="257"/>
                <a:chOff x="2009" y="2337"/>
                <a:chExt cx="202" cy="257"/>
              </a:xfrm>
            </p:grpSpPr>
            <p:sp>
              <p:nvSpPr>
                <p:cNvPr id="2724918" name="Freeform 54"/>
                <p:cNvSpPr>
                  <a:spLocks/>
                </p:cNvSpPr>
                <p:nvPr/>
              </p:nvSpPr>
              <p:spPr bwMode="auto">
                <a:xfrm>
                  <a:off x="2139" y="2456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19" name="Rectangle 55"/>
                <p:cNvSpPr>
                  <a:spLocks noChangeArrowheads="1"/>
                </p:cNvSpPr>
                <p:nvPr/>
              </p:nvSpPr>
              <p:spPr bwMode="auto">
                <a:xfrm>
                  <a:off x="2134" y="2456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0" name="Rectangle 56"/>
                <p:cNvSpPr>
                  <a:spLocks noChangeArrowheads="1"/>
                </p:cNvSpPr>
                <p:nvPr/>
              </p:nvSpPr>
              <p:spPr bwMode="auto">
                <a:xfrm>
                  <a:off x="2142" y="2513"/>
                  <a:ext cx="5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011" y="2513"/>
                  <a:ext cx="73" cy="8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2" name="Oval 58"/>
                <p:cNvSpPr>
                  <a:spLocks noChangeArrowheads="1"/>
                </p:cNvSpPr>
                <p:nvPr/>
              </p:nvSpPr>
              <p:spPr bwMode="auto">
                <a:xfrm>
                  <a:off x="2069" y="2337"/>
                  <a:ext cx="22" cy="26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23" name="Freeform 59"/>
                <p:cNvSpPr>
                  <a:spLocks/>
                </p:cNvSpPr>
                <p:nvPr/>
              </p:nvSpPr>
              <p:spPr bwMode="auto">
                <a:xfrm>
                  <a:off x="2009" y="2382"/>
                  <a:ext cx="138" cy="212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0"/>
                    </a:cxn>
                    <a:cxn ang="0">
                      <a:pos x="0" y="104"/>
                    </a:cxn>
                    <a:cxn ang="0">
                      <a:pos x="0" y="107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6"/>
                    </a:cxn>
                    <a:cxn ang="0">
                      <a:pos x="9" y="118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89" y="211"/>
                    </a:cxn>
                    <a:cxn ang="0">
                      <a:pos x="113" y="101"/>
                    </a:cxn>
                    <a:cxn ang="0">
                      <a:pos x="113" y="99"/>
                    </a:cxn>
                    <a:cxn ang="0">
                      <a:pos x="111" y="97"/>
                    </a:cxn>
                    <a:cxn ang="0">
                      <a:pos x="109" y="95"/>
                    </a:cxn>
                    <a:cxn ang="0">
                      <a:pos x="108" y="94"/>
                    </a:cxn>
                    <a:cxn ang="0">
                      <a:pos x="105" y="93"/>
                    </a:cxn>
                    <a:cxn ang="0">
                      <a:pos x="102" y="92"/>
                    </a:cxn>
                    <a:cxn ang="0">
                      <a:pos x="100" y="92"/>
                    </a:cxn>
                    <a:cxn ang="0">
                      <a:pos x="97" y="92"/>
                    </a:cxn>
                    <a:cxn ang="0">
                      <a:pos x="66" y="54"/>
                    </a:cxn>
                    <a:cxn ang="0">
                      <a:pos x="127" y="67"/>
                    </a:cxn>
                    <a:cxn ang="0">
                      <a:pos x="130" y="66"/>
                    </a:cxn>
                    <a:cxn ang="0">
                      <a:pos x="131" y="65"/>
                    </a:cxn>
                    <a:cxn ang="0">
                      <a:pos x="134" y="63"/>
                    </a:cxn>
                    <a:cxn ang="0">
                      <a:pos x="136" y="62"/>
                    </a:cxn>
                    <a:cxn ang="0">
                      <a:pos x="136" y="59"/>
                    </a:cxn>
                    <a:cxn ang="0">
                      <a:pos x="137" y="56"/>
                    </a:cxn>
                    <a:cxn ang="0">
                      <a:pos x="136" y="53"/>
                    </a:cxn>
                    <a:cxn ang="0">
                      <a:pos x="135" y="50"/>
                    </a:cxn>
                    <a:cxn ang="0">
                      <a:pos x="133" y="49"/>
                    </a:cxn>
                    <a:cxn ang="0">
                      <a:pos x="131" y="47"/>
                    </a:cxn>
                    <a:cxn ang="0">
                      <a:pos x="128" y="46"/>
                    </a:cxn>
                    <a:cxn ang="0">
                      <a:pos x="87" y="46"/>
                    </a:cxn>
                    <a:cxn ang="0">
                      <a:pos x="80" y="30"/>
                    </a:cxn>
                    <a:cxn ang="0">
                      <a:pos x="80" y="26"/>
                    </a:cxn>
                    <a:cxn ang="0">
                      <a:pos x="81" y="22"/>
                    </a:cxn>
                    <a:cxn ang="0">
                      <a:pos x="81" y="17"/>
                    </a:cxn>
                    <a:cxn ang="0">
                      <a:pos x="80" y="14"/>
                    </a:cxn>
                    <a:cxn ang="0">
                      <a:pos x="78" y="11"/>
                    </a:cxn>
                    <a:cxn ang="0">
                      <a:pos x="76" y="7"/>
                    </a:cxn>
                    <a:cxn ang="0">
                      <a:pos x="73" y="5"/>
                    </a:cxn>
                    <a:cxn ang="0">
                      <a:pos x="70" y="2"/>
                    </a:cxn>
                    <a:cxn ang="0">
                      <a:pos x="66" y="1"/>
                    </a:cxn>
                    <a:cxn ang="0">
                      <a:pos x="62" y="0"/>
                    </a:cxn>
                    <a:cxn ang="0">
                      <a:pos x="57" y="0"/>
                    </a:cxn>
                    <a:cxn ang="0">
                      <a:pos x="53" y="1"/>
                    </a:cxn>
                    <a:cxn ang="0">
                      <a:pos x="49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39" y="12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138" h="212">
                      <a:moveTo>
                        <a:pt x="37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0"/>
                      </a:lnTo>
                      <a:lnTo>
                        <a:pt x="0" y="101"/>
                      </a:lnTo>
                      <a:lnTo>
                        <a:pt x="0" y="104"/>
                      </a:lnTo>
                      <a:lnTo>
                        <a:pt x="0" y="105"/>
                      </a:lnTo>
                      <a:lnTo>
                        <a:pt x="0" y="107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2"/>
                      </a:lnTo>
                      <a:lnTo>
                        <a:pt x="3" y="114"/>
                      </a:lnTo>
                      <a:lnTo>
                        <a:pt x="4" y="115"/>
                      </a:lnTo>
                      <a:lnTo>
                        <a:pt x="6" y="116"/>
                      </a:lnTo>
                      <a:lnTo>
                        <a:pt x="7" y="117"/>
                      </a:lnTo>
                      <a:lnTo>
                        <a:pt x="9" y="118"/>
                      </a:lnTo>
                      <a:lnTo>
                        <a:pt x="10" y="118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89" y="119"/>
                      </a:lnTo>
                      <a:lnTo>
                        <a:pt x="89" y="211"/>
                      </a:lnTo>
                      <a:lnTo>
                        <a:pt x="113" y="211"/>
                      </a:lnTo>
                      <a:lnTo>
                        <a:pt x="113" y="101"/>
                      </a:lnTo>
                      <a:lnTo>
                        <a:pt x="113" y="100"/>
                      </a:lnTo>
                      <a:lnTo>
                        <a:pt x="113" y="99"/>
                      </a:lnTo>
                      <a:lnTo>
                        <a:pt x="112" y="98"/>
                      </a:lnTo>
                      <a:lnTo>
                        <a:pt x="111" y="97"/>
                      </a:lnTo>
                      <a:lnTo>
                        <a:pt x="111" y="96"/>
                      </a:lnTo>
                      <a:lnTo>
                        <a:pt x="109" y="95"/>
                      </a:lnTo>
                      <a:lnTo>
                        <a:pt x="109" y="95"/>
                      </a:lnTo>
                      <a:lnTo>
                        <a:pt x="108" y="94"/>
                      </a:lnTo>
                      <a:lnTo>
                        <a:pt x="106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2"/>
                      </a:lnTo>
                      <a:lnTo>
                        <a:pt x="101" y="92"/>
                      </a:lnTo>
                      <a:lnTo>
                        <a:pt x="100" y="92"/>
                      </a:lnTo>
                      <a:lnTo>
                        <a:pt x="98" y="92"/>
                      </a:lnTo>
                      <a:lnTo>
                        <a:pt x="97" y="92"/>
                      </a:lnTo>
                      <a:lnTo>
                        <a:pt x="54" y="90"/>
                      </a:lnTo>
                      <a:lnTo>
                        <a:pt x="66" y="54"/>
                      </a:lnTo>
                      <a:lnTo>
                        <a:pt x="75" y="67"/>
                      </a:lnTo>
                      <a:lnTo>
                        <a:pt x="127" y="67"/>
                      </a:lnTo>
                      <a:lnTo>
                        <a:pt x="128" y="66"/>
                      </a:lnTo>
                      <a:lnTo>
                        <a:pt x="130" y="66"/>
                      </a:lnTo>
                      <a:lnTo>
                        <a:pt x="131" y="65"/>
                      </a:lnTo>
                      <a:lnTo>
                        <a:pt x="131" y="65"/>
                      </a:lnTo>
                      <a:lnTo>
                        <a:pt x="133" y="64"/>
                      </a:lnTo>
                      <a:lnTo>
                        <a:pt x="134" y="63"/>
                      </a:lnTo>
                      <a:lnTo>
                        <a:pt x="135" y="62"/>
                      </a:lnTo>
                      <a:lnTo>
                        <a:pt x="136" y="62"/>
                      </a:lnTo>
                      <a:lnTo>
                        <a:pt x="136" y="60"/>
                      </a:lnTo>
                      <a:lnTo>
                        <a:pt x="136" y="59"/>
                      </a:lnTo>
                      <a:lnTo>
                        <a:pt x="137" y="58"/>
                      </a:lnTo>
                      <a:lnTo>
                        <a:pt x="137" y="56"/>
                      </a:lnTo>
                      <a:lnTo>
                        <a:pt x="137" y="54"/>
                      </a:lnTo>
                      <a:lnTo>
                        <a:pt x="136" y="53"/>
                      </a:lnTo>
                      <a:lnTo>
                        <a:pt x="136" y="52"/>
                      </a:lnTo>
                      <a:lnTo>
                        <a:pt x="135" y="50"/>
                      </a:lnTo>
                      <a:lnTo>
                        <a:pt x="134" y="49"/>
                      </a:lnTo>
                      <a:lnTo>
                        <a:pt x="133" y="49"/>
                      </a:lnTo>
                      <a:lnTo>
                        <a:pt x="132" y="47"/>
                      </a:lnTo>
                      <a:lnTo>
                        <a:pt x="131" y="47"/>
                      </a:lnTo>
                      <a:lnTo>
                        <a:pt x="130" y="46"/>
                      </a:lnTo>
                      <a:lnTo>
                        <a:pt x="128" y="46"/>
                      </a:lnTo>
                      <a:lnTo>
                        <a:pt x="127" y="46"/>
                      </a:lnTo>
                      <a:lnTo>
                        <a:pt x="87" y="46"/>
                      </a:lnTo>
                      <a:lnTo>
                        <a:pt x="78" y="31"/>
                      </a:lnTo>
                      <a:lnTo>
                        <a:pt x="80" y="30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4"/>
                      </a:lnTo>
                      <a:lnTo>
                        <a:pt x="81" y="22"/>
                      </a:lnTo>
                      <a:lnTo>
                        <a:pt x="81" y="20"/>
                      </a:lnTo>
                      <a:lnTo>
                        <a:pt x="81" y="17"/>
                      </a:lnTo>
                      <a:lnTo>
                        <a:pt x="80" y="16"/>
                      </a:lnTo>
                      <a:lnTo>
                        <a:pt x="80" y="14"/>
                      </a:lnTo>
                      <a:lnTo>
                        <a:pt x="79" y="12"/>
                      </a:lnTo>
                      <a:lnTo>
                        <a:pt x="78" y="11"/>
                      </a:lnTo>
                      <a:lnTo>
                        <a:pt x="77" y="9"/>
                      </a:lnTo>
                      <a:lnTo>
                        <a:pt x="76" y="7"/>
                      </a:lnTo>
                      <a:lnTo>
                        <a:pt x="75" y="6"/>
                      </a:lnTo>
                      <a:lnTo>
                        <a:pt x="73" y="5"/>
                      </a:lnTo>
                      <a:lnTo>
                        <a:pt x="72" y="4"/>
                      </a:lnTo>
                      <a:lnTo>
                        <a:pt x="70" y="2"/>
                      </a:lnTo>
                      <a:lnTo>
                        <a:pt x="68" y="2"/>
                      </a:lnTo>
                      <a:lnTo>
                        <a:pt x="66" y="1"/>
                      </a:lnTo>
                      <a:lnTo>
                        <a:pt x="64" y="1"/>
                      </a:lnTo>
                      <a:lnTo>
                        <a:pt x="62" y="0"/>
                      </a:lnTo>
                      <a:lnTo>
                        <a:pt x="60" y="0"/>
                      </a:lnTo>
                      <a:lnTo>
                        <a:pt x="57" y="0"/>
                      </a:lnTo>
                      <a:lnTo>
                        <a:pt x="56" y="0"/>
                      </a:lnTo>
                      <a:lnTo>
                        <a:pt x="53" y="1"/>
                      </a:lnTo>
                      <a:lnTo>
                        <a:pt x="51" y="1"/>
                      </a:lnTo>
                      <a:lnTo>
                        <a:pt x="49" y="2"/>
                      </a:lnTo>
                      <a:lnTo>
                        <a:pt x="47" y="3"/>
                      </a:lnTo>
                      <a:lnTo>
                        <a:pt x="45" y="4"/>
                      </a:lnTo>
                      <a:lnTo>
                        <a:pt x="43" y="6"/>
                      </a:lnTo>
                      <a:lnTo>
                        <a:pt x="42" y="8"/>
                      </a:lnTo>
                      <a:lnTo>
                        <a:pt x="40" y="9"/>
                      </a:lnTo>
                      <a:lnTo>
                        <a:pt x="39" y="12"/>
                      </a:lnTo>
                      <a:lnTo>
                        <a:pt x="38" y="14"/>
                      </a:lnTo>
                      <a:lnTo>
                        <a:pt x="37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24" name="Freeform 60"/>
              <p:cNvSpPr>
                <a:spLocks/>
              </p:cNvSpPr>
              <p:nvPr/>
            </p:nvSpPr>
            <p:spPr bwMode="auto">
              <a:xfrm>
                <a:off x="2260" y="2307"/>
                <a:ext cx="201" cy="291"/>
              </a:xfrm>
              <a:custGeom>
                <a:avLst/>
                <a:gdLst/>
                <a:ahLst/>
                <a:cxnLst>
                  <a:cxn ang="0">
                    <a:pos x="200" y="263"/>
                  </a:cxn>
                  <a:cxn ang="0">
                    <a:pos x="185" y="263"/>
                  </a:cxn>
                  <a:cxn ang="0">
                    <a:pos x="158" y="229"/>
                  </a:cxn>
                  <a:cxn ang="0">
                    <a:pos x="122" y="169"/>
                  </a:cxn>
                  <a:cxn ang="0">
                    <a:pos x="112" y="141"/>
                  </a:cxn>
                  <a:cxn ang="0">
                    <a:pos x="114" y="123"/>
                  </a:cxn>
                  <a:cxn ang="0">
                    <a:pos x="123" y="119"/>
                  </a:cxn>
                  <a:cxn ang="0">
                    <a:pos x="137" y="129"/>
                  </a:cxn>
                  <a:cxn ang="0">
                    <a:pos x="156" y="140"/>
                  </a:cxn>
                  <a:cxn ang="0">
                    <a:pos x="165" y="140"/>
                  </a:cxn>
                  <a:cxn ang="0">
                    <a:pos x="166" y="134"/>
                  </a:cxn>
                  <a:cxn ang="0">
                    <a:pos x="157" y="123"/>
                  </a:cxn>
                  <a:cxn ang="0">
                    <a:pos x="136" y="108"/>
                  </a:cxn>
                  <a:cxn ang="0">
                    <a:pos x="127" y="86"/>
                  </a:cxn>
                  <a:cxn ang="0">
                    <a:pos x="123" y="69"/>
                  </a:cxn>
                  <a:cxn ang="0">
                    <a:pos x="113" y="56"/>
                  </a:cxn>
                  <a:cxn ang="0">
                    <a:pos x="109" y="48"/>
                  </a:cxn>
                  <a:cxn ang="0">
                    <a:pos x="114" y="36"/>
                  </a:cxn>
                  <a:cxn ang="0">
                    <a:pos x="119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4" y="13"/>
                  </a:cxn>
                  <a:cxn ang="0">
                    <a:pos x="84" y="23"/>
                  </a:cxn>
                  <a:cxn ang="0">
                    <a:pos x="88" y="35"/>
                  </a:cxn>
                  <a:cxn ang="0">
                    <a:pos x="88" y="46"/>
                  </a:cxn>
                  <a:cxn ang="0">
                    <a:pos x="78" y="56"/>
                  </a:cxn>
                  <a:cxn ang="0">
                    <a:pos x="65" y="64"/>
                  </a:cxn>
                  <a:cxn ang="0">
                    <a:pos x="55" y="75"/>
                  </a:cxn>
                  <a:cxn ang="0">
                    <a:pos x="47" y="99"/>
                  </a:cxn>
                  <a:cxn ang="0">
                    <a:pos x="42" y="121"/>
                  </a:cxn>
                  <a:cxn ang="0">
                    <a:pos x="40" y="145"/>
                  </a:cxn>
                  <a:cxn ang="0">
                    <a:pos x="42" y="158"/>
                  </a:cxn>
                  <a:cxn ang="0">
                    <a:pos x="49" y="161"/>
                  </a:cxn>
                  <a:cxn ang="0">
                    <a:pos x="53" y="158"/>
                  </a:cxn>
                  <a:cxn ang="0">
                    <a:pos x="53" y="133"/>
                  </a:cxn>
                  <a:cxn ang="0">
                    <a:pos x="55" y="116"/>
                  </a:cxn>
                  <a:cxn ang="0">
                    <a:pos x="64" y="109"/>
                  </a:cxn>
                  <a:cxn ang="0">
                    <a:pos x="70" y="114"/>
                  </a:cxn>
                  <a:cxn ang="0">
                    <a:pos x="68" y="140"/>
                  </a:cxn>
                  <a:cxn ang="0">
                    <a:pos x="62" y="166"/>
                  </a:cxn>
                  <a:cxn ang="0">
                    <a:pos x="53" y="196"/>
                  </a:cxn>
                  <a:cxn ang="0">
                    <a:pos x="33" y="225"/>
                  </a:cxn>
                  <a:cxn ang="0">
                    <a:pos x="8" y="255"/>
                  </a:cxn>
                  <a:cxn ang="0">
                    <a:pos x="0" y="271"/>
                  </a:cxn>
                  <a:cxn ang="0">
                    <a:pos x="19" y="290"/>
                  </a:cxn>
                  <a:cxn ang="0">
                    <a:pos x="33" y="288"/>
                  </a:cxn>
                  <a:cxn ang="0">
                    <a:pos x="23" y="275"/>
                  </a:cxn>
                  <a:cxn ang="0">
                    <a:pos x="30" y="259"/>
                  </a:cxn>
                  <a:cxn ang="0">
                    <a:pos x="62" y="223"/>
                  </a:cxn>
                  <a:cxn ang="0">
                    <a:pos x="84" y="196"/>
                  </a:cxn>
                  <a:cxn ang="0">
                    <a:pos x="96" y="190"/>
                  </a:cxn>
                  <a:cxn ang="0">
                    <a:pos x="109" y="199"/>
                  </a:cxn>
                  <a:cxn ang="0">
                    <a:pos x="142" y="243"/>
                  </a:cxn>
                  <a:cxn ang="0">
                    <a:pos x="169" y="280"/>
                  </a:cxn>
                  <a:cxn ang="0">
                    <a:pos x="179" y="283"/>
                  </a:cxn>
                  <a:cxn ang="0">
                    <a:pos x="192" y="273"/>
                  </a:cxn>
                </a:cxnLst>
                <a:rect l="0" t="0" r="r" b="b"/>
                <a:pathLst>
                  <a:path w="201" h="291">
                    <a:moveTo>
                      <a:pt x="199" y="268"/>
                    </a:moveTo>
                    <a:lnTo>
                      <a:pt x="200" y="263"/>
                    </a:lnTo>
                    <a:lnTo>
                      <a:pt x="192" y="264"/>
                    </a:lnTo>
                    <a:lnTo>
                      <a:pt x="185" y="263"/>
                    </a:lnTo>
                    <a:lnTo>
                      <a:pt x="175" y="255"/>
                    </a:lnTo>
                    <a:lnTo>
                      <a:pt x="158" y="229"/>
                    </a:lnTo>
                    <a:lnTo>
                      <a:pt x="135" y="190"/>
                    </a:lnTo>
                    <a:lnTo>
                      <a:pt x="122" y="169"/>
                    </a:lnTo>
                    <a:lnTo>
                      <a:pt x="113" y="151"/>
                    </a:lnTo>
                    <a:lnTo>
                      <a:pt x="112" y="141"/>
                    </a:lnTo>
                    <a:lnTo>
                      <a:pt x="112" y="130"/>
                    </a:lnTo>
                    <a:lnTo>
                      <a:pt x="114" y="123"/>
                    </a:lnTo>
                    <a:lnTo>
                      <a:pt x="119" y="119"/>
                    </a:lnTo>
                    <a:lnTo>
                      <a:pt x="123" y="119"/>
                    </a:lnTo>
                    <a:lnTo>
                      <a:pt x="128" y="121"/>
                    </a:lnTo>
                    <a:lnTo>
                      <a:pt x="137" y="129"/>
                    </a:lnTo>
                    <a:lnTo>
                      <a:pt x="148" y="136"/>
                    </a:lnTo>
                    <a:lnTo>
                      <a:pt x="156" y="140"/>
                    </a:lnTo>
                    <a:lnTo>
                      <a:pt x="161" y="141"/>
                    </a:lnTo>
                    <a:lnTo>
                      <a:pt x="165" y="140"/>
                    </a:lnTo>
                    <a:lnTo>
                      <a:pt x="167" y="136"/>
                    </a:lnTo>
                    <a:lnTo>
                      <a:pt x="166" y="134"/>
                    </a:lnTo>
                    <a:lnTo>
                      <a:pt x="165" y="130"/>
                    </a:lnTo>
                    <a:lnTo>
                      <a:pt x="157" y="123"/>
                    </a:lnTo>
                    <a:lnTo>
                      <a:pt x="143" y="114"/>
                    </a:lnTo>
                    <a:lnTo>
                      <a:pt x="136" y="108"/>
                    </a:lnTo>
                    <a:lnTo>
                      <a:pt x="131" y="99"/>
                    </a:lnTo>
                    <a:lnTo>
                      <a:pt x="127" y="86"/>
                    </a:lnTo>
                    <a:lnTo>
                      <a:pt x="126" y="74"/>
                    </a:lnTo>
                    <a:lnTo>
                      <a:pt x="123" y="69"/>
                    </a:lnTo>
                    <a:lnTo>
                      <a:pt x="119" y="63"/>
                    </a:lnTo>
                    <a:lnTo>
                      <a:pt x="113" y="56"/>
                    </a:lnTo>
                    <a:lnTo>
                      <a:pt x="109" y="53"/>
                    </a:lnTo>
                    <a:lnTo>
                      <a:pt x="109" y="48"/>
                    </a:lnTo>
                    <a:lnTo>
                      <a:pt x="112" y="40"/>
                    </a:lnTo>
                    <a:lnTo>
                      <a:pt x="114" y="36"/>
                    </a:lnTo>
                    <a:lnTo>
                      <a:pt x="117" y="31"/>
                    </a:lnTo>
                    <a:lnTo>
                      <a:pt x="119" y="24"/>
                    </a:lnTo>
                    <a:lnTo>
                      <a:pt x="117" y="15"/>
                    </a:lnTo>
                    <a:lnTo>
                      <a:pt x="116" y="9"/>
                    </a:lnTo>
                    <a:lnTo>
                      <a:pt x="112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4" y="13"/>
                    </a:lnTo>
                    <a:lnTo>
                      <a:pt x="83" y="18"/>
                    </a:lnTo>
                    <a:lnTo>
                      <a:pt x="84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89" y="40"/>
                    </a:lnTo>
                    <a:lnTo>
                      <a:pt x="88" y="46"/>
                    </a:lnTo>
                    <a:lnTo>
                      <a:pt x="84" y="51"/>
                    </a:lnTo>
                    <a:lnTo>
                      <a:pt x="78" y="56"/>
                    </a:lnTo>
                    <a:lnTo>
                      <a:pt x="70" y="60"/>
                    </a:lnTo>
                    <a:lnTo>
                      <a:pt x="65" y="64"/>
                    </a:lnTo>
                    <a:lnTo>
                      <a:pt x="60" y="69"/>
                    </a:lnTo>
                    <a:lnTo>
                      <a:pt x="55" y="75"/>
                    </a:lnTo>
                    <a:lnTo>
                      <a:pt x="50" y="86"/>
                    </a:lnTo>
                    <a:lnTo>
                      <a:pt x="47" y="99"/>
                    </a:lnTo>
                    <a:lnTo>
                      <a:pt x="43" y="109"/>
                    </a:lnTo>
                    <a:lnTo>
                      <a:pt x="42" y="121"/>
                    </a:lnTo>
                    <a:lnTo>
                      <a:pt x="40" y="136"/>
                    </a:lnTo>
                    <a:lnTo>
                      <a:pt x="40" y="145"/>
                    </a:lnTo>
                    <a:lnTo>
                      <a:pt x="40" y="153"/>
                    </a:lnTo>
                    <a:lnTo>
                      <a:pt x="42" y="158"/>
                    </a:lnTo>
                    <a:lnTo>
                      <a:pt x="44" y="160"/>
                    </a:lnTo>
                    <a:lnTo>
                      <a:pt x="49" y="161"/>
                    </a:lnTo>
                    <a:lnTo>
                      <a:pt x="52" y="160"/>
                    </a:lnTo>
                    <a:lnTo>
                      <a:pt x="53" y="158"/>
                    </a:lnTo>
                    <a:lnTo>
                      <a:pt x="53" y="148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5" y="116"/>
                    </a:lnTo>
                    <a:lnTo>
                      <a:pt x="59" y="110"/>
                    </a:lnTo>
                    <a:lnTo>
                      <a:pt x="64" y="109"/>
                    </a:lnTo>
                    <a:lnTo>
                      <a:pt x="69" y="110"/>
                    </a:lnTo>
                    <a:lnTo>
                      <a:pt x="70" y="114"/>
                    </a:lnTo>
                    <a:lnTo>
                      <a:pt x="69" y="125"/>
                    </a:lnTo>
                    <a:lnTo>
                      <a:pt x="68" y="140"/>
                    </a:lnTo>
                    <a:lnTo>
                      <a:pt x="65" y="154"/>
                    </a:lnTo>
                    <a:lnTo>
                      <a:pt x="62" y="166"/>
                    </a:lnTo>
                    <a:lnTo>
                      <a:pt x="58" y="183"/>
                    </a:lnTo>
                    <a:lnTo>
                      <a:pt x="53" y="196"/>
                    </a:lnTo>
                    <a:lnTo>
                      <a:pt x="42" y="214"/>
                    </a:lnTo>
                    <a:lnTo>
                      <a:pt x="33" y="225"/>
                    </a:lnTo>
                    <a:lnTo>
                      <a:pt x="18" y="243"/>
                    </a:lnTo>
                    <a:lnTo>
                      <a:pt x="8" y="255"/>
                    </a:lnTo>
                    <a:lnTo>
                      <a:pt x="0" y="266"/>
                    </a:lnTo>
                    <a:lnTo>
                      <a:pt x="0" y="271"/>
                    </a:lnTo>
                    <a:lnTo>
                      <a:pt x="8" y="280"/>
                    </a:lnTo>
                    <a:lnTo>
                      <a:pt x="19" y="290"/>
                    </a:lnTo>
                    <a:lnTo>
                      <a:pt x="30" y="290"/>
                    </a:lnTo>
                    <a:lnTo>
                      <a:pt x="33" y="288"/>
                    </a:lnTo>
                    <a:lnTo>
                      <a:pt x="28" y="281"/>
                    </a:lnTo>
                    <a:lnTo>
                      <a:pt x="23" y="275"/>
                    </a:lnTo>
                    <a:lnTo>
                      <a:pt x="23" y="270"/>
                    </a:lnTo>
                    <a:lnTo>
                      <a:pt x="30" y="259"/>
                    </a:lnTo>
                    <a:lnTo>
                      <a:pt x="43" y="246"/>
                    </a:lnTo>
                    <a:lnTo>
                      <a:pt x="62" y="223"/>
                    </a:lnTo>
                    <a:lnTo>
                      <a:pt x="78" y="203"/>
                    </a:lnTo>
                    <a:lnTo>
                      <a:pt x="84" y="196"/>
                    </a:lnTo>
                    <a:lnTo>
                      <a:pt x="88" y="191"/>
                    </a:lnTo>
                    <a:lnTo>
                      <a:pt x="96" y="190"/>
                    </a:lnTo>
                    <a:lnTo>
                      <a:pt x="102" y="194"/>
                    </a:lnTo>
                    <a:lnTo>
                      <a:pt x="109" y="199"/>
                    </a:lnTo>
                    <a:lnTo>
                      <a:pt x="125" y="219"/>
                    </a:lnTo>
                    <a:lnTo>
                      <a:pt x="142" y="243"/>
                    </a:lnTo>
                    <a:lnTo>
                      <a:pt x="158" y="266"/>
                    </a:lnTo>
                    <a:lnTo>
                      <a:pt x="169" y="280"/>
                    </a:lnTo>
                    <a:lnTo>
                      <a:pt x="172" y="283"/>
                    </a:lnTo>
                    <a:lnTo>
                      <a:pt x="179" y="283"/>
                    </a:lnTo>
                    <a:lnTo>
                      <a:pt x="185" y="278"/>
                    </a:lnTo>
                    <a:lnTo>
                      <a:pt x="192" y="273"/>
                    </a:lnTo>
                    <a:lnTo>
                      <a:pt x="199" y="268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" name="Group 61"/>
              <p:cNvGrpSpPr>
                <a:grpSpLocks/>
              </p:cNvGrpSpPr>
              <p:nvPr/>
            </p:nvGrpSpPr>
            <p:grpSpPr bwMode="auto">
              <a:xfrm>
                <a:off x="1697" y="2297"/>
                <a:ext cx="260" cy="310"/>
                <a:chOff x="1697" y="2297"/>
                <a:chExt cx="260" cy="310"/>
              </a:xfrm>
            </p:grpSpPr>
            <p:grpSp>
              <p:nvGrpSpPr>
                <p:cNvPr id="13" name="Group 62"/>
                <p:cNvGrpSpPr>
                  <a:grpSpLocks/>
                </p:cNvGrpSpPr>
                <p:nvPr/>
              </p:nvGrpSpPr>
              <p:grpSpPr bwMode="auto">
                <a:xfrm>
                  <a:off x="1697" y="2297"/>
                  <a:ext cx="260" cy="310"/>
                  <a:chOff x="1697" y="2297"/>
                  <a:chExt cx="260" cy="310"/>
                </a:xfrm>
              </p:grpSpPr>
              <p:sp>
                <p:nvSpPr>
                  <p:cNvPr id="2724927" name="AutoShape 63"/>
                  <p:cNvSpPr>
                    <a:spLocks noChangeArrowheads="1"/>
                  </p:cNvSpPr>
                  <p:nvPr/>
                </p:nvSpPr>
                <p:spPr bwMode="auto">
                  <a:xfrm>
                    <a:off x="1697" y="2348"/>
                    <a:ext cx="260" cy="259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28" name="AutoShape 64"/>
                  <p:cNvSpPr>
                    <a:spLocks noChangeArrowheads="1"/>
                  </p:cNvSpPr>
                  <p:nvPr/>
                </p:nvSpPr>
                <p:spPr bwMode="auto">
                  <a:xfrm>
                    <a:off x="1759" y="2297"/>
                    <a:ext cx="198" cy="45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29" name="Oval 65"/>
                <p:cNvSpPr>
                  <a:spLocks noChangeArrowheads="1"/>
                </p:cNvSpPr>
                <p:nvPr/>
              </p:nvSpPr>
              <p:spPr bwMode="auto">
                <a:xfrm>
                  <a:off x="1778" y="2323"/>
                  <a:ext cx="27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0" name="AutoShape 66"/>
                <p:cNvSpPr>
                  <a:spLocks noChangeArrowheads="1"/>
                </p:cNvSpPr>
                <p:nvPr/>
              </p:nvSpPr>
              <p:spPr bwMode="auto">
                <a:xfrm>
                  <a:off x="1728" y="2470"/>
                  <a:ext cx="138" cy="55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31" name="Line 67"/>
              <p:cNvSpPr>
                <a:spLocks noChangeShapeType="1"/>
              </p:cNvSpPr>
              <p:nvPr/>
            </p:nvSpPr>
            <p:spPr bwMode="auto">
              <a:xfrm>
                <a:off x="1717" y="1313"/>
                <a:ext cx="2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2" name="Line 68"/>
              <p:cNvSpPr>
                <a:spLocks noChangeShapeType="1"/>
              </p:cNvSpPr>
              <p:nvPr/>
            </p:nvSpPr>
            <p:spPr bwMode="auto">
              <a:xfrm flipH="1">
                <a:off x="1993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3" name="Line 69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4" name="AutoShape 70"/>
              <p:cNvSpPr>
                <a:spLocks noChangeArrowheads="1"/>
              </p:cNvSpPr>
              <p:nvPr/>
            </p:nvSpPr>
            <p:spPr bwMode="auto">
              <a:xfrm>
                <a:off x="1774" y="2686"/>
                <a:ext cx="207" cy="260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5" name="AutoShape 71"/>
              <p:cNvSpPr>
                <a:spLocks noChangeArrowheads="1"/>
              </p:cNvSpPr>
              <p:nvPr/>
            </p:nvSpPr>
            <p:spPr bwMode="auto">
              <a:xfrm>
                <a:off x="1823" y="2635"/>
                <a:ext cx="158" cy="46"/>
              </a:xfrm>
              <a:prstGeom prst="cube">
                <a:avLst>
                  <a:gd name="adj" fmla="val 24995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36" name="AutoShape 72"/>
              <p:cNvSpPr>
                <a:spLocks noChangeArrowheads="1"/>
              </p:cNvSpPr>
              <p:nvPr/>
            </p:nvSpPr>
            <p:spPr bwMode="auto">
              <a:xfrm>
                <a:off x="1815" y="2707"/>
                <a:ext cx="107" cy="15"/>
              </a:xfrm>
              <a:prstGeom prst="parallelogram">
                <a:avLst>
                  <a:gd name="adj" fmla="val 178300"/>
                </a:avLst>
              </a:prstGeom>
              <a:solidFill>
                <a:srgbClr val="DC008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2320" y="2676"/>
                <a:ext cx="202" cy="257"/>
                <a:chOff x="2320" y="2676"/>
                <a:chExt cx="202" cy="257"/>
              </a:xfrm>
            </p:grpSpPr>
            <p:sp>
              <p:nvSpPr>
                <p:cNvPr id="2724938" name="Freeform 74"/>
                <p:cNvSpPr>
                  <a:spLocks/>
                </p:cNvSpPr>
                <p:nvPr/>
              </p:nvSpPr>
              <p:spPr bwMode="auto">
                <a:xfrm>
                  <a:off x="2450" y="2795"/>
                  <a:ext cx="61" cy="138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60" y="0"/>
                    </a:cxn>
                    <a:cxn ang="0">
                      <a:pos x="16" y="137"/>
                    </a:cxn>
                    <a:cxn ang="0">
                      <a:pos x="0" y="137"/>
                    </a:cxn>
                    <a:cxn ang="0">
                      <a:pos x="44" y="0"/>
                    </a:cxn>
                  </a:cxnLst>
                  <a:rect l="0" t="0" r="r" b="b"/>
                  <a:pathLst>
                    <a:path w="61" h="138">
                      <a:moveTo>
                        <a:pt x="44" y="0"/>
                      </a:moveTo>
                      <a:lnTo>
                        <a:pt x="60" y="0"/>
                      </a:lnTo>
                      <a:lnTo>
                        <a:pt x="16" y="137"/>
                      </a:lnTo>
                      <a:lnTo>
                        <a:pt x="0" y="137"/>
                      </a:lnTo>
                      <a:lnTo>
                        <a:pt x="44" y="0"/>
                      </a:lnTo>
                    </a:path>
                  </a:pathLst>
                </a:custGeom>
                <a:solidFill>
                  <a:srgbClr val="F39FD1"/>
                </a:soli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39" name="Rectangle 75"/>
                <p:cNvSpPr>
                  <a:spLocks noChangeArrowheads="1"/>
                </p:cNvSpPr>
                <p:nvPr/>
              </p:nvSpPr>
              <p:spPr bwMode="auto">
                <a:xfrm>
                  <a:off x="2445" y="2795"/>
                  <a:ext cx="77" cy="12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0" name="Rectangle 76"/>
                <p:cNvSpPr>
                  <a:spLocks noChangeArrowheads="1"/>
                </p:cNvSpPr>
                <p:nvPr/>
              </p:nvSpPr>
              <p:spPr bwMode="auto">
                <a:xfrm>
                  <a:off x="2453" y="2851"/>
                  <a:ext cx="57" cy="13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1" name="Rectangle 77"/>
                <p:cNvSpPr>
                  <a:spLocks noChangeArrowheads="1"/>
                </p:cNvSpPr>
                <p:nvPr/>
              </p:nvSpPr>
              <p:spPr bwMode="auto">
                <a:xfrm>
                  <a:off x="2322" y="2851"/>
                  <a:ext cx="73" cy="9"/>
                </a:xfrm>
                <a:prstGeom prst="rect">
                  <a:avLst/>
                </a:prstGeom>
                <a:solidFill>
                  <a:srgbClr val="F39FD1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2" name="Oval 78"/>
                <p:cNvSpPr>
                  <a:spLocks noChangeArrowheads="1"/>
                </p:cNvSpPr>
                <p:nvPr/>
              </p:nvSpPr>
              <p:spPr bwMode="auto">
                <a:xfrm>
                  <a:off x="2380" y="2676"/>
                  <a:ext cx="22" cy="25"/>
                </a:xfrm>
                <a:prstGeom prst="ellipse">
                  <a:avLst/>
                </a:prstGeom>
                <a:solidFill>
                  <a:srgbClr val="F39FD1"/>
                </a:solidFill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43" name="Freeform 79"/>
                <p:cNvSpPr>
                  <a:spLocks/>
                </p:cNvSpPr>
                <p:nvPr/>
              </p:nvSpPr>
              <p:spPr bwMode="auto">
                <a:xfrm>
                  <a:off x="2320" y="2720"/>
                  <a:ext cx="140" cy="213"/>
                </a:xfrm>
                <a:custGeom>
                  <a:avLst/>
                  <a:gdLst/>
                  <a:ahLst/>
                  <a:cxnLst>
                    <a:cxn ang="0">
                      <a:pos x="1" y="98"/>
                    </a:cxn>
                    <a:cxn ang="0">
                      <a:pos x="1" y="101"/>
                    </a:cxn>
                    <a:cxn ang="0">
                      <a:pos x="0" y="104"/>
                    </a:cxn>
                    <a:cxn ang="0">
                      <a:pos x="0" y="108"/>
                    </a:cxn>
                    <a:cxn ang="0">
                      <a:pos x="1" y="111"/>
                    </a:cxn>
                    <a:cxn ang="0">
                      <a:pos x="3" y="114"/>
                    </a:cxn>
                    <a:cxn ang="0">
                      <a:pos x="6" y="117"/>
                    </a:cxn>
                    <a:cxn ang="0">
                      <a:pos x="9" y="119"/>
                    </a:cxn>
                    <a:cxn ang="0">
                      <a:pos x="11" y="119"/>
                    </a:cxn>
                    <a:cxn ang="0">
                      <a:pos x="15" y="119"/>
                    </a:cxn>
                    <a:cxn ang="0">
                      <a:pos x="91" y="212"/>
                    </a:cxn>
                    <a:cxn ang="0">
                      <a:pos x="115" y="102"/>
                    </a:cxn>
                    <a:cxn ang="0">
                      <a:pos x="114" y="99"/>
                    </a:cxn>
                    <a:cxn ang="0">
                      <a:pos x="113" y="98"/>
                    </a:cxn>
                    <a:cxn ang="0">
                      <a:pos x="111" y="96"/>
                    </a:cxn>
                    <a:cxn ang="0">
                      <a:pos x="109" y="94"/>
                    </a:cxn>
                    <a:cxn ang="0">
                      <a:pos x="107" y="93"/>
                    </a:cxn>
                    <a:cxn ang="0">
                      <a:pos x="104" y="93"/>
                    </a:cxn>
                    <a:cxn ang="0">
                      <a:pos x="101" y="93"/>
                    </a:cxn>
                    <a:cxn ang="0">
                      <a:pos x="99" y="93"/>
                    </a:cxn>
                    <a:cxn ang="0">
                      <a:pos x="67" y="54"/>
                    </a:cxn>
                    <a:cxn ang="0">
                      <a:pos x="129" y="67"/>
                    </a:cxn>
                    <a:cxn ang="0">
                      <a:pos x="132" y="66"/>
                    </a:cxn>
                    <a:cxn ang="0">
                      <a:pos x="133" y="66"/>
                    </a:cxn>
                    <a:cxn ang="0">
                      <a:pos x="136" y="64"/>
                    </a:cxn>
                    <a:cxn ang="0">
                      <a:pos x="138" y="62"/>
                    </a:cxn>
                    <a:cxn ang="0">
                      <a:pos x="138" y="59"/>
                    </a:cxn>
                    <a:cxn ang="0">
                      <a:pos x="139" y="56"/>
                    </a:cxn>
                    <a:cxn ang="0">
                      <a:pos x="138" y="53"/>
                    </a:cxn>
                    <a:cxn ang="0">
                      <a:pos x="137" y="51"/>
                    </a:cxn>
                    <a:cxn ang="0">
                      <a:pos x="135" y="49"/>
                    </a:cxn>
                    <a:cxn ang="0">
                      <a:pos x="133" y="47"/>
                    </a:cxn>
                    <a:cxn ang="0">
                      <a:pos x="130" y="46"/>
                    </a:cxn>
                    <a:cxn ang="0">
                      <a:pos x="88" y="46"/>
                    </a:cxn>
                    <a:cxn ang="0">
                      <a:pos x="81" y="30"/>
                    </a:cxn>
                    <a:cxn ang="0">
                      <a:pos x="81" y="26"/>
                    </a:cxn>
                    <a:cxn ang="0">
                      <a:pos x="82" y="22"/>
                    </a:cxn>
                    <a:cxn ang="0">
                      <a:pos x="82" y="18"/>
                    </a:cxn>
                    <a:cxn ang="0">
                      <a:pos x="81" y="14"/>
                    </a:cxn>
                    <a:cxn ang="0">
                      <a:pos x="79" y="11"/>
                    </a:cxn>
                    <a:cxn ang="0">
                      <a:pos x="77" y="8"/>
                    </a:cxn>
                    <a:cxn ang="0">
                      <a:pos x="74" y="5"/>
                    </a:cxn>
                    <a:cxn ang="0">
                      <a:pos x="71" y="3"/>
                    </a:cxn>
                    <a:cxn ang="0">
                      <a:pos x="67" y="1"/>
                    </a:cxn>
                    <a:cxn ang="0">
                      <a:pos x="63" y="0"/>
                    </a:cxn>
                    <a:cxn ang="0">
                      <a:pos x="58" y="0"/>
                    </a:cxn>
                    <a:cxn ang="0">
                      <a:pos x="54" y="1"/>
                    </a:cxn>
                    <a:cxn ang="0">
                      <a:pos x="50" y="2"/>
                    </a:cxn>
                    <a:cxn ang="0">
                      <a:pos x="45" y="4"/>
                    </a:cxn>
                    <a:cxn ang="0">
                      <a:pos x="42" y="8"/>
                    </a:cxn>
                    <a:cxn ang="0">
                      <a:pos x="40" y="12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140" h="213">
                      <a:moveTo>
                        <a:pt x="38" y="16"/>
                      </a:moveTo>
                      <a:lnTo>
                        <a:pt x="1" y="98"/>
                      </a:lnTo>
                      <a:lnTo>
                        <a:pt x="1" y="99"/>
                      </a:lnTo>
                      <a:lnTo>
                        <a:pt x="1" y="101"/>
                      </a:lnTo>
                      <a:lnTo>
                        <a:pt x="0" y="102"/>
                      </a:lnTo>
                      <a:lnTo>
                        <a:pt x="0" y="104"/>
                      </a:lnTo>
                      <a:lnTo>
                        <a:pt x="0" y="106"/>
                      </a:lnTo>
                      <a:lnTo>
                        <a:pt x="0" y="108"/>
                      </a:lnTo>
                      <a:lnTo>
                        <a:pt x="1" y="109"/>
                      </a:lnTo>
                      <a:lnTo>
                        <a:pt x="1" y="111"/>
                      </a:lnTo>
                      <a:lnTo>
                        <a:pt x="2" y="113"/>
                      </a:lnTo>
                      <a:lnTo>
                        <a:pt x="3" y="114"/>
                      </a:lnTo>
                      <a:lnTo>
                        <a:pt x="4" y="116"/>
                      </a:lnTo>
                      <a:lnTo>
                        <a:pt x="6" y="117"/>
                      </a:lnTo>
                      <a:lnTo>
                        <a:pt x="7" y="118"/>
                      </a:lnTo>
                      <a:lnTo>
                        <a:pt x="9" y="119"/>
                      </a:lnTo>
                      <a:lnTo>
                        <a:pt x="10" y="119"/>
                      </a:lnTo>
                      <a:lnTo>
                        <a:pt x="11" y="119"/>
                      </a:lnTo>
                      <a:lnTo>
                        <a:pt x="13" y="119"/>
                      </a:lnTo>
                      <a:lnTo>
                        <a:pt x="15" y="119"/>
                      </a:lnTo>
                      <a:lnTo>
                        <a:pt x="91" y="119"/>
                      </a:lnTo>
                      <a:lnTo>
                        <a:pt x="91" y="212"/>
                      </a:lnTo>
                      <a:lnTo>
                        <a:pt x="115" y="212"/>
                      </a:lnTo>
                      <a:lnTo>
                        <a:pt x="115" y="102"/>
                      </a:lnTo>
                      <a:lnTo>
                        <a:pt x="115" y="101"/>
                      </a:lnTo>
                      <a:lnTo>
                        <a:pt x="114" y="99"/>
                      </a:lnTo>
                      <a:lnTo>
                        <a:pt x="114" y="98"/>
                      </a:lnTo>
                      <a:lnTo>
                        <a:pt x="113" y="98"/>
                      </a:lnTo>
                      <a:lnTo>
                        <a:pt x="112" y="97"/>
                      </a:lnTo>
                      <a:lnTo>
                        <a:pt x="111" y="96"/>
                      </a:lnTo>
                      <a:lnTo>
                        <a:pt x="110" y="95"/>
                      </a:lnTo>
                      <a:lnTo>
                        <a:pt x="109" y="94"/>
                      </a:lnTo>
                      <a:lnTo>
                        <a:pt x="108" y="94"/>
                      </a:lnTo>
                      <a:lnTo>
                        <a:pt x="107" y="93"/>
                      </a:lnTo>
                      <a:lnTo>
                        <a:pt x="105" y="93"/>
                      </a:lnTo>
                      <a:lnTo>
                        <a:pt x="104" y="93"/>
                      </a:lnTo>
                      <a:lnTo>
                        <a:pt x="102" y="93"/>
                      </a:lnTo>
                      <a:lnTo>
                        <a:pt x="101" y="93"/>
                      </a:lnTo>
                      <a:lnTo>
                        <a:pt x="100" y="93"/>
                      </a:lnTo>
                      <a:lnTo>
                        <a:pt x="99" y="93"/>
                      </a:lnTo>
                      <a:lnTo>
                        <a:pt x="55" y="90"/>
                      </a:lnTo>
                      <a:lnTo>
                        <a:pt x="67" y="54"/>
                      </a:lnTo>
                      <a:lnTo>
                        <a:pt x="76" y="67"/>
                      </a:lnTo>
                      <a:lnTo>
                        <a:pt x="129" y="67"/>
                      </a:lnTo>
                      <a:lnTo>
                        <a:pt x="130" y="66"/>
                      </a:lnTo>
                      <a:lnTo>
                        <a:pt x="132" y="66"/>
                      </a:lnTo>
                      <a:lnTo>
                        <a:pt x="133" y="66"/>
                      </a:lnTo>
                      <a:lnTo>
                        <a:pt x="133" y="66"/>
                      </a:lnTo>
                      <a:lnTo>
                        <a:pt x="135" y="64"/>
                      </a:lnTo>
                      <a:lnTo>
                        <a:pt x="136" y="64"/>
                      </a:lnTo>
                      <a:lnTo>
                        <a:pt x="137" y="63"/>
                      </a:lnTo>
                      <a:lnTo>
                        <a:pt x="138" y="62"/>
                      </a:lnTo>
                      <a:lnTo>
                        <a:pt x="138" y="61"/>
                      </a:lnTo>
                      <a:lnTo>
                        <a:pt x="138" y="59"/>
                      </a:lnTo>
                      <a:lnTo>
                        <a:pt x="139" y="58"/>
                      </a:lnTo>
                      <a:lnTo>
                        <a:pt x="139" y="56"/>
                      </a:lnTo>
                      <a:lnTo>
                        <a:pt x="139" y="54"/>
                      </a:lnTo>
                      <a:lnTo>
                        <a:pt x="138" y="53"/>
                      </a:lnTo>
                      <a:lnTo>
                        <a:pt x="138" y="52"/>
                      </a:lnTo>
                      <a:lnTo>
                        <a:pt x="137" y="51"/>
                      </a:lnTo>
                      <a:lnTo>
                        <a:pt x="136" y="49"/>
                      </a:lnTo>
                      <a:lnTo>
                        <a:pt x="135" y="49"/>
                      </a:lnTo>
                      <a:lnTo>
                        <a:pt x="134" y="48"/>
                      </a:lnTo>
                      <a:lnTo>
                        <a:pt x="133" y="47"/>
                      </a:lnTo>
                      <a:lnTo>
                        <a:pt x="132" y="46"/>
                      </a:lnTo>
                      <a:lnTo>
                        <a:pt x="130" y="46"/>
                      </a:lnTo>
                      <a:lnTo>
                        <a:pt x="129" y="46"/>
                      </a:lnTo>
                      <a:lnTo>
                        <a:pt x="88" y="46"/>
                      </a:lnTo>
                      <a:lnTo>
                        <a:pt x="79" y="31"/>
                      </a:lnTo>
                      <a:lnTo>
                        <a:pt x="81" y="30"/>
                      </a:lnTo>
                      <a:lnTo>
                        <a:pt x="81" y="28"/>
                      </a:lnTo>
                      <a:lnTo>
                        <a:pt x="81" y="26"/>
                      </a:lnTo>
                      <a:lnTo>
                        <a:pt x="82" y="24"/>
                      </a:lnTo>
                      <a:lnTo>
                        <a:pt x="82" y="22"/>
                      </a:lnTo>
                      <a:lnTo>
                        <a:pt x="82" y="20"/>
                      </a:lnTo>
                      <a:lnTo>
                        <a:pt x="82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0" y="13"/>
                      </a:lnTo>
                      <a:lnTo>
                        <a:pt x="79" y="11"/>
                      </a:lnTo>
                      <a:lnTo>
                        <a:pt x="78" y="9"/>
                      </a:lnTo>
                      <a:lnTo>
                        <a:pt x="77" y="8"/>
                      </a:lnTo>
                      <a:lnTo>
                        <a:pt x="76" y="6"/>
                      </a:lnTo>
                      <a:lnTo>
                        <a:pt x="74" y="5"/>
                      </a:lnTo>
                      <a:lnTo>
                        <a:pt x="73" y="4"/>
                      </a:lnTo>
                      <a:lnTo>
                        <a:pt x="71" y="3"/>
                      </a:lnTo>
                      <a:lnTo>
                        <a:pt x="69" y="2"/>
                      </a:lnTo>
                      <a:lnTo>
                        <a:pt x="67" y="1"/>
                      </a:lnTo>
                      <a:lnTo>
                        <a:pt x="65" y="1"/>
                      </a:lnTo>
                      <a:lnTo>
                        <a:pt x="63" y="0"/>
                      </a:lnTo>
                      <a:lnTo>
                        <a:pt x="61" y="0"/>
                      </a:lnTo>
                      <a:lnTo>
                        <a:pt x="58" y="0"/>
                      </a:lnTo>
                      <a:lnTo>
                        <a:pt x="56" y="0"/>
                      </a:lnTo>
                      <a:lnTo>
                        <a:pt x="54" y="1"/>
                      </a:lnTo>
                      <a:lnTo>
                        <a:pt x="52" y="1"/>
                      </a:lnTo>
                      <a:lnTo>
                        <a:pt x="50" y="2"/>
                      </a:lnTo>
                      <a:lnTo>
                        <a:pt x="48" y="3"/>
                      </a:lnTo>
                      <a:lnTo>
                        <a:pt x="45" y="4"/>
                      </a:lnTo>
                      <a:lnTo>
                        <a:pt x="44" y="6"/>
                      </a:lnTo>
                      <a:lnTo>
                        <a:pt x="42" y="8"/>
                      </a:lnTo>
                      <a:lnTo>
                        <a:pt x="41" y="9"/>
                      </a:lnTo>
                      <a:lnTo>
                        <a:pt x="40" y="12"/>
                      </a:lnTo>
                      <a:lnTo>
                        <a:pt x="38" y="14"/>
                      </a:lnTo>
                      <a:lnTo>
                        <a:pt x="38" y="16"/>
                      </a:lnTo>
                    </a:path>
                  </a:pathLst>
                </a:custGeom>
                <a:solidFill>
                  <a:srgbClr val="F39FD1"/>
                </a:solidFill>
                <a:ln w="1270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44" name="Freeform 80"/>
              <p:cNvSpPr>
                <a:spLocks/>
              </p:cNvSpPr>
              <p:nvPr/>
            </p:nvSpPr>
            <p:spPr bwMode="auto">
              <a:xfrm>
                <a:off x="2560" y="2634"/>
                <a:ext cx="202" cy="293"/>
              </a:xfrm>
              <a:custGeom>
                <a:avLst/>
                <a:gdLst/>
                <a:ahLst/>
                <a:cxnLst>
                  <a:cxn ang="0">
                    <a:pos x="201" y="264"/>
                  </a:cxn>
                  <a:cxn ang="0">
                    <a:pos x="186" y="264"/>
                  </a:cxn>
                  <a:cxn ang="0">
                    <a:pos x="159" y="230"/>
                  </a:cxn>
                  <a:cxn ang="0">
                    <a:pos x="123" y="170"/>
                  </a:cxn>
                  <a:cxn ang="0">
                    <a:pos x="113" y="142"/>
                  </a:cxn>
                  <a:cxn ang="0">
                    <a:pos x="115" y="123"/>
                  </a:cxn>
                  <a:cxn ang="0">
                    <a:pos x="124" y="120"/>
                  </a:cxn>
                  <a:cxn ang="0">
                    <a:pos x="138" y="130"/>
                  </a:cxn>
                  <a:cxn ang="0">
                    <a:pos x="157" y="141"/>
                  </a:cxn>
                  <a:cxn ang="0">
                    <a:pos x="166" y="141"/>
                  </a:cxn>
                  <a:cxn ang="0">
                    <a:pos x="167" y="135"/>
                  </a:cxn>
                  <a:cxn ang="0">
                    <a:pos x="158" y="123"/>
                  </a:cxn>
                  <a:cxn ang="0">
                    <a:pos x="137" y="108"/>
                  </a:cxn>
                  <a:cxn ang="0">
                    <a:pos x="128" y="87"/>
                  </a:cxn>
                  <a:cxn ang="0">
                    <a:pos x="124" y="69"/>
                  </a:cxn>
                  <a:cxn ang="0">
                    <a:pos x="114" y="57"/>
                  </a:cxn>
                  <a:cxn ang="0">
                    <a:pos x="110" y="48"/>
                  </a:cxn>
                  <a:cxn ang="0">
                    <a:pos x="115" y="37"/>
                  </a:cxn>
                  <a:cxn ang="0">
                    <a:pos x="120" y="24"/>
                  </a:cxn>
                  <a:cxn ang="0">
                    <a:pos x="116" y="9"/>
                  </a:cxn>
                  <a:cxn ang="0">
                    <a:pos x="106" y="1"/>
                  </a:cxn>
                  <a:cxn ang="0">
                    <a:pos x="91" y="3"/>
                  </a:cxn>
                  <a:cxn ang="0">
                    <a:pos x="85" y="13"/>
                  </a:cxn>
                  <a:cxn ang="0">
                    <a:pos x="85" y="23"/>
                  </a:cxn>
                  <a:cxn ang="0">
                    <a:pos x="88" y="35"/>
                  </a:cxn>
                  <a:cxn ang="0">
                    <a:pos x="88" y="47"/>
                  </a:cxn>
                  <a:cxn ang="0">
                    <a:pos x="78" y="57"/>
                  </a:cxn>
                  <a:cxn ang="0">
                    <a:pos x="66" y="64"/>
                  </a:cxn>
                  <a:cxn ang="0">
                    <a:pos x="56" y="76"/>
                  </a:cxn>
                  <a:cxn ang="0">
                    <a:pos x="47" y="99"/>
                  </a:cxn>
                  <a:cxn ang="0">
                    <a:pos x="42" y="122"/>
                  </a:cxn>
                  <a:cxn ang="0">
                    <a:pos x="40" y="146"/>
                  </a:cxn>
                  <a:cxn ang="0">
                    <a:pos x="42" y="159"/>
                  </a:cxn>
                  <a:cxn ang="0">
                    <a:pos x="49" y="162"/>
                  </a:cxn>
                  <a:cxn ang="0">
                    <a:pos x="53" y="159"/>
                  </a:cxn>
                  <a:cxn ang="0">
                    <a:pos x="53" y="133"/>
                  </a:cxn>
                  <a:cxn ang="0">
                    <a:pos x="56" y="117"/>
                  </a:cxn>
                  <a:cxn ang="0">
                    <a:pos x="64" y="110"/>
                  </a:cxn>
                  <a:cxn ang="0">
                    <a:pos x="71" y="115"/>
                  </a:cxn>
                  <a:cxn ang="0">
                    <a:pos x="68" y="141"/>
                  </a:cxn>
                  <a:cxn ang="0">
                    <a:pos x="62" y="167"/>
                  </a:cxn>
                  <a:cxn ang="0">
                    <a:pos x="53" y="198"/>
                  </a:cxn>
                  <a:cxn ang="0">
                    <a:pos x="33" y="227"/>
                  </a:cxn>
                  <a:cxn ang="0">
                    <a:pos x="8" y="257"/>
                  </a:cxn>
                  <a:cxn ang="0">
                    <a:pos x="0" y="273"/>
                  </a:cxn>
                  <a:cxn ang="0">
                    <a:pos x="19" y="292"/>
                  </a:cxn>
                  <a:cxn ang="0">
                    <a:pos x="33" y="289"/>
                  </a:cxn>
                  <a:cxn ang="0">
                    <a:pos x="23" y="277"/>
                  </a:cxn>
                  <a:cxn ang="0">
                    <a:pos x="30" y="261"/>
                  </a:cxn>
                  <a:cxn ang="0">
                    <a:pos x="62" y="224"/>
                  </a:cxn>
                  <a:cxn ang="0">
                    <a:pos x="85" y="198"/>
                  </a:cxn>
                  <a:cxn ang="0">
                    <a:pos x="96" y="191"/>
                  </a:cxn>
                  <a:cxn ang="0">
                    <a:pos x="110" y="200"/>
                  </a:cxn>
                  <a:cxn ang="0">
                    <a:pos x="143" y="244"/>
                  </a:cxn>
                  <a:cxn ang="0">
                    <a:pos x="169" y="282"/>
                  </a:cxn>
                  <a:cxn ang="0">
                    <a:pos x="180" y="284"/>
                  </a:cxn>
                  <a:cxn ang="0">
                    <a:pos x="193" y="274"/>
                  </a:cxn>
                </a:cxnLst>
                <a:rect l="0" t="0" r="r" b="b"/>
                <a:pathLst>
                  <a:path w="202" h="293">
                    <a:moveTo>
                      <a:pt x="200" y="269"/>
                    </a:moveTo>
                    <a:lnTo>
                      <a:pt x="201" y="264"/>
                    </a:lnTo>
                    <a:lnTo>
                      <a:pt x="193" y="266"/>
                    </a:lnTo>
                    <a:lnTo>
                      <a:pt x="186" y="264"/>
                    </a:lnTo>
                    <a:lnTo>
                      <a:pt x="176" y="257"/>
                    </a:lnTo>
                    <a:lnTo>
                      <a:pt x="159" y="230"/>
                    </a:lnTo>
                    <a:lnTo>
                      <a:pt x="135" y="191"/>
                    </a:lnTo>
                    <a:lnTo>
                      <a:pt x="123" y="170"/>
                    </a:lnTo>
                    <a:lnTo>
                      <a:pt x="114" y="152"/>
                    </a:lnTo>
                    <a:lnTo>
                      <a:pt x="113" y="142"/>
                    </a:lnTo>
                    <a:lnTo>
                      <a:pt x="113" y="131"/>
                    </a:lnTo>
                    <a:lnTo>
                      <a:pt x="115" y="123"/>
                    </a:lnTo>
                    <a:lnTo>
                      <a:pt x="120" y="120"/>
                    </a:lnTo>
                    <a:lnTo>
                      <a:pt x="124" y="120"/>
                    </a:lnTo>
                    <a:lnTo>
                      <a:pt x="129" y="122"/>
                    </a:lnTo>
                    <a:lnTo>
                      <a:pt x="138" y="130"/>
                    </a:lnTo>
                    <a:lnTo>
                      <a:pt x="149" y="137"/>
                    </a:lnTo>
                    <a:lnTo>
                      <a:pt x="157" y="141"/>
                    </a:lnTo>
                    <a:lnTo>
                      <a:pt x="162" y="142"/>
                    </a:lnTo>
                    <a:lnTo>
                      <a:pt x="166" y="141"/>
                    </a:lnTo>
                    <a:lnTo>
                      <a:pt x="168" y="137"/>
                    </a:lnTo>
                    <a:lnTo>
                      <a:pt x="167" y="135"/>
                    </a:lnTo>
                    <a:lnTo>
                      <a:pt x="166" y="131"/>
                    </a:lnTo>
                    <a:lnTo>
                      <a:pt x="158" y="123"/>
                    </a:lnTo>
                    <a:lnTo>
                      <a:pt x="144" y="115"/>
                    </a:lnTo>
                    <a:lnTo>
                      <a:pt x="137" y="108"/>
                    </a:lnTo>
                    <a:lnTo>
                      <a:pt x="131" y="99"/>
                    </a:lnTo>
                    <a:lnTo>
                      <a:pt x="128" y="87"/>
                    </a:lnTo>
                    <a:lnTo>
                      <a:pt x="126" y="74"/>
                    </a:lnTo>
                    <a:lnTo>
                      <a:pt x="124" y="69"/>
                    </a:lnTo>
                    <a:lnTo>
                      <a:pt x="120" y="63"/>
                    </a:lnTo>
                    <a:lnTo>
                      <a:pt x="114" y="57"/>
                    </a:lnTo>
                    <a:lnTo>
                      <a:pt x="110" y="53"/>
                    </a:lnTo>
                    <a:lnTo>
                      <a:pt x="110" y="48"/>
                    </a:lnTo>
                    <a:lnTo>
                      <a:pt x="113" y="40"/>
                    </a:lnTo>
                    <a:lnTo>
                      <a:pt x="115" y="37"/>
                    </a:lnTo>
                    <a:lnTo>
                      <a:pt x="118" y="31"/>
                    </a:lnTo>
                    <a:lnTo>
                      <a:pt x="120" y="24"/>
                    </a:lnTo>
                    <a:lnTo>
                      <a:pt x="118" y="15"/>
                    </a:lnTo>
                    <a:lnTo>
                      <a:pt x="116" y="9"/>
                    </a:lnTo>
                    <a:lnTo>
                      <a:pt x="113" y="4"/>
                    </a:lnTo>
                    <a:lnTo>
                      <a:pt x="106" y="1"/>
                    </a:lnTo>
                    <a:lnTo>
                      <a:pt x="97" y="0"/>
                    </a:lnTo>
                    <a:lnTo>
                      <a:pt x="91" y="3"/>
                    </a:lnTo>
                    <a:lnTo>
                      <a:pt x="87" y="6"/>
                    </a:lnTo>
                    <a:lnTo>
                      <a:pt x="85" y="13"/>
                    </a:lnTo>
                    <a:lnTo>
                      <a:pt x="83" y="18"/>
                    </a:lnTo>
                    <a:lnTo>
                      <a:pt x="85" y="23"/>
                    </a:lnTo>
                    <a:lnTo>
                      <a:pt x="87" y="30"/>
                    </a:lnTo>
                    <a:lnTo>
                      <a:pt x="88" y="35"/>
                    </a:lnTo>
                    <a:lnTo>
                      <a:pt x="90" y="40"/>
                    </a:lnTo>
                    <a:lnTo>
                      <a:pt x="88" y="47"/>
                    </a:lnTo>
                    <a:lnTo>
                      <a:pt x="85" y="52"/>
                    </a:lnTo>
                    <a:lnTo>
                      <a:pt x="78" y="57"/>
                    </a:lnTo>
                    <a:lnTo>
                      <a:pt x="71" y="60"/>
                    </a:lnTo>
                    <a:lnTo>
                      <a:pt x="66" y="64"/>
                    </a:lnTo>
                    <a:lnTo>
                      <a:pt x="61" y="69"/>
                    </a:lnTo>
                    <a:lnTo>
                      <a:pt x="56" y="76"/>
                    </a:lnTo>
                    <a:lnTo>
                      <a:pt x="51" y="87"/>
                    </a:lnTo>
                    <a:lnTo>
                      <a:pt x="47" y="99"/>
                    </a:lnTo>
                    <a:lnTo>
                      <a:pt x="43" y="110"/>
                    </a:lnTo>
                    <a:lnTo>
                      <a:pt x="42" y="122"/>
                    </a:lnTo>
                    <a:lnTo>
                      <a:pt x="40" y="137"/>
                    </a:lnTo>
                    <a:lnTo>
                      <a:pt x="40" y="146"/>
                    </a:lnTo>
                    <a:lnTo>
                      <a:pt x="40" y="154"/>
                    </a:lnTo>
                    <a:lnTo>
                      <a:pt x="42" y="159"/>
                    </a:lnTo>
                    <a:lnTo>
                      <a:pt x="44" y="161"/>
                    </a:lnTo>
                    <a:lnTo>
                      <a:pt x="49" y="162"/>
                    </a:lnTo>
                    <a:lnTo>
                      <a:pt x="52" y="161"/>
                    </a:lnTo>
                    <a:lnTo>
                      <a:pt x="53" y="159"/>
                    </a:lnTo>
                    <a:lnTo>
                      <a:pt x="53" y="149"/>
                    </a:lnTo>
                    <a:lnTo>
                      <a:pt x="53" y="133"/>
                    </a:lnTo>
                    <a:lnTo>
                      <a:pt x="54" y="123"/>
                    </a:lnTo>
                    <a:lnTo>
                      <a:pt x="56" y="117"/>
                    </a:lnTo>
                    <a:lnTo>
                      <a:pt x="59" y="111"/>
                    </a:lnTo>
                    <a:lnTo>
                      <a:pt x="64" y="110"/>
                    </a:lnTo>
                    <a:lnTo>
                      <a:pt x="70" y="111"/>
                    </a:lnTo>
                    <a:lnTo>
                      <a:pt x="71" y="115"/>
                    </a:lnTo>
                    <a:lnTo>
                      <a:pt x="70" y="126"/>
                    </a:lnTo>
                    <a:lnTo>
                      <a:pt x="68" y="141"/>
                    </a:lnTo>
                    <a:lnTo>
                      <a:pt x="66" y="155"/>
                    </a:lnTo>
                    <a:lnTo>
                      <a:pt x="62" y="167"/>
                    </a:lnTo>
                    <a:lnTo>
                      <a:pt x="58" y="184"/>
                    </a:lnTo>
                    <a:lnTo>
                      <a:pt x="53" y="198"/>
                    </a:lnTo>
                    <a:lnTo>
                      <a:pt x="42" y="215"/>
                    </a:lnTo>
                    <a:lnTo>
                      <a:pt x="33" y="227"/>
                    </a:lnTo>
                    <a:lnTo>
                      <a:pt x="18" y="244"/>
                    </a:lnTo>
                    <a:lnTo>
                      <a:pt x="8" y="257"/>
                    </a:lnTo>
                    <a:lnTo>
                      <a:pt x="0" y="268"/>
                    </a:lnTo>
                    <a:lnTo>
                      <a:pt x="0" y="273"/>
                    </a:lnTo>
                    <a:lnTo>
                      <a:pt x="8" y="282"/>
                    </a:lnTo>
                    <a:lnTo>
                      <a:pt x="19" y="292"/>
                    </a:lnTo>
                    <a:lnTo>
                      <a:pt x="30" y="292"/>
                    </a:lnTo>
                    <a:lnTo>
                      <a:pt x="33" y="289"/>
                    </a:lnTo>
                    <a:lnTo>
                      <a:pt x="28" y="283"/>
                    </a:lnTo>
                    <a:lnTo>
                      <a:pt x="23" y="277"/>
                    </a:lnTo>
                    <a:lnTo>
                      <a:pt x="23" y="272"/>
                    </a:lnTo>
                    <a:lnTo>
                      <a:pt x="30" y="261"/>
                    </a:lnTo>
                    <a:lnTo>
                      <a:pt x="43" y="248"/>
                    </a:lnTo>
                    <a:lnTo>
                      <a:pt x="62" y="224"/>
                    </a:lnTo>
                    <a:lnTo>
                      <a:pt x="78" y="204"/>
                    </a:lnTo>
                    <a:lnTo>
                      <a:pt x="85" y="198"/>
                    </a:lnTo>
                    <a:lnTo>
                      <a:pt x="88" y="193"/>
                    </a:lnTo>
                    <a:lnTo>
                      <a:pt x="96" y="191"/>
                    </a:lnTo>
                    <a:lnTo>
                      <a:pt x="102" y="195"/>
                    </a:lnTo>
                    <a:lnTo>
                      <a:pt x="110" y="200"/>
                    </a:lnTo>
                    <a:lnTo>
                      <a:pt x="125" y="220"/>
                    </a:lnTo>
                    <a:lnTo>
                      <a:pt x="143" y="244"/>
                    </a:lnTo>
                    <a:lnTo>
                      <a:pt x="159" y="268"/>
                    </a:lnTo>
                    <a:lnTo>
                      <a:pt x="169" y="282"/>
                    </a:lnTo>
                    <a:lnTo>
                      <a:pt x="173" y="284"/>
                    </a:lnTo>
                    <a:lnTo>
                      <a:pt x="180" y="284"/>
                    </a:lnTo>
                    <a:lnTo>
                      <a:pt x="186" y="279"/>
                    </a:lnTo>
                    <a:lnTo>
                      <a:pt x="193" y="274"/>
                    </a:lnTo>
                    <a:lnTo>
                      <a:pt x="200" y="269"/>
                    </a:lnTo>
                  </a:path>
                </a:pathLst>
              </a:custGeom>
              <a:solidFill>
                <a:srgbClr val="CECECE"/>
              </a:solidFill>
              <a:ln w="25400" cap="rnd" cmpd="sng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1986" y="2635"/>
                <a:ext cx="261" cy="311"/>
                <a:chOff x="1986" y="2635"/>
                <a:chExt cx="261" cy="311"/>
              </a:xfrm>
            </p:grpSpPr>
            <p:grpSp>
              <p:nvGrpSpPr>
                <p:cNvPr id="16" name="Group 82"/>
                <p:cNvGrpSpPr>
                  <a:grpSpLocks/>
                </p:cNvGrpSpPr>
                <p:nvPr/>
              </p:nvGrpSpPr>
              <p:grpSpPr bwMode="auto">
                <a:xfrm>
                  <a:off x="1986" y="2635"/>
                  <a:ext cx="261" cy="311"/>
                  <a:chOff x="1986" y="2635"/>
                  <a:chExt cx="261" cy="311"/>
                </a:xfrm>
              </p:grpSpPr>
              <p:sp>
                <p:nvSpPr>
                  <p:cNvPr id="2724947" name="AutoShape 83"/>
                  <p:cNvSpPr>
                    <a:spLocks noChangeArrowheads="1"/>
                  </p:cNvSpPr>
                  <p:nvPr/>
                </p:nvSpPr>
                <p:spPr bwMode="auto">
                  <a:xfrm>
                    <a:off x="1986" y="2686"/>
                    <a:ext cx="261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48" name="AutoShape 84"/>
                  <p:cNvSpPr>
                    <a:spLocks noChangeArrowheads="1"/>
                  </p:cNvSpPr>
                  <p:nvPr/>
                </p:nvSpPr>
                <p:spPr bwMode="auto">
                  <a:xfrm>
                    <a:off x="2050" y="2635"/>
                    <a:ext cx="197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49" name="Oval 85"/>
                <p:cNvSpPr>
                  <a:spLocks noChangeArrowheads="1"/>
                </p:cNvSpPr>
                <p:nvPr/>
              </p:nvSpPr>
              <p:spPr bwMode="auto">
                <a:xfrm>
                  <a:off x="2069" y="2661"/>
                  <a:ext cx="26" cy="9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24950" name="AutoShape 86"/>
                <p:cNvSpPr>
                  <a:spLocks noChangeArrowheads="1"/>
                </p:cNvSpPr>
                <p:nvPr/>
              </p:nvSpPr>
              <p:spPr bwMode="auto">
                <a:xfrm>
                  <a:off x="2019" y="2809"/>
                  <a:ext cx="137" cy="54"/>
                </a:xfrm>
                <a:prstGeom prst="octagon">
                  <a:avLst>
                    <a:gd name="adj" fmla="val 29282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724951" name="Line 87"/>
              <p:cNvSpPr>
                <a:spLocks noChangeShapeType="1"/>
              </p:cNvSpPr>
              <p:nvPr/>
            </p:nvSpPr>
            <p:spPr bwMode="auto">
              <a:xfrm>
                <a:off x="2001" y="1313"/>
                <a:ext cx="26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2" name="Line 88"/>
              <p:cNvSpPr>
                <a:spLocks noChangeShapeType="1"/>
              </p:cNvSpPr>
              <p:nvPr/>
            </p:nvSpPr>
            <p:spPr bwMode="auto">
              <a:xfrm>
                <a:off x="1438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53" name="Line 89"/>
              <p:cNvSpPr>
                <a:spLocks noChangeShapeType="1"/>
              </p:cNvSpPr>
              <p:nvPr/>
            </p:nvSpPr>
            <p:spPr bwMode="auto">
              <a:xfrm>
                <a:off x="1723" y="1268"/>
                <a:ext cx="252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7" name="Group 90"/>
              <p:cNvGrpSpPr>
                <a:grpSpLocks/>
              </p:cNvGrpSpPr>
              <p:nvPr/>
            </p:nvGrpSpPr>
            <p:grpSpPr bwMode="auto">
              <a:xfrm>
                <a:off x="917" y="1636"/>
                <a:ext cx="975" cy="310"/>
                <a:chOff x="917" y="1636"/>
                <a:chExt cx="975" cy="310"/>
              </a:xfrm>
            </p:grpSpPr>
            <p:grpSp>
              <p:nvGrpSpPr>
                <p:cNvPr id="18" name="Group 91"/>
                <p:cNvGrpSpPr>
                  <a:grpSpLocks/>
                </p:cNvGrpSpPr>
                <p:nvPr/>
              </p:nvGrpSpPr>
              <p:grpSpPr bwMode="auto">
                <a:xfrm>
                  <a:off x="917" y="1636"/>
                  <a:ext cx="206" cy="310"/>
                  <a:chOff x="917" y="1636"/>
                  <a:chExt cx="206" cy="310"/>
                </a:xfrm>
              </p:grpSpPr>
              <p:sp>
                <p:nvSpPr>
                  <p:cNvPr id="2724956" name="AutoShape 92"/>
                  <p:cNvSpPr>
                    <a:spLocks noChangeArrowheads="1"/>
                  </p:cNvSpPr>
                  <p:nvPr/>
                </p:nvSpPr>
                <p:spPr bwMode="auto">
                  <a:xfrm>
                    <a:off x="917" y="1686"/>
                    <a:ext cx="206" cy="260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7" name="AutoShape 93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36"/>
                    <a:ext cx="158" cy="46"/>
                  </a:xfrm>
                  <a:prstGeom prst="cube">
                    <a:avLst>
                      <a:gd name="adj" fmla="val 24995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58" name="AutoShape 94"/>
                  <p:cNvSpPr>
                    <a:spLocks noChangeArrowheads="1"/>
                  </p:cNvSpPr>
                  <p:nvPr/>
                </p:nvSpPr>
                <p:spPr bwMode="auto">
                  <a:xfrm>
                    <a:off x="956" y="1707"/>
                    <a:ext cx="108" cy="15"/>
                  </a:xfrm>
                  <a:prstGeom prst="parallelogram">
                    <a:avLst>
                      <a:gd name="adj" fmla="val 179967"/>
                    </a:avLst>
                  </a:prstGeom>
                  <a:solidFill>
                    <a:srgbClr val="DC008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9" name="Group 95"/>
                <p:cNvGrpSpPr>
                  <a:grpSpLocks/>
                </p:cNvGrpSpPr>
                <p:nvPr/>
              </p:nvGrpSpPr>
              <p:grpSpPr bwMode="auto">
                <a:xfrm>
                  <a:off x="1435" y="1677"/>
                  <a:ext cx="203" cy="257"/>
                  <a:chOff x="1435" y="1677"/>
                  <a:chExt cx="203" cy="257"/>
                </a:xfrm>
              </p:grpSpPr>
              <p:sp>
                <p:nvSpPr>
                  <p:cNvPr id="2724960" name="Freeform 96"/>
                  <p:cNvSpPr>
                    <a:spLocks/>
                  </p:cNvSpPr>
                  <p:nvPr/>
                </p:nvSpPr>
                <p:spPr bwMode="auto">
                  <a:xfrm>
                    <a:off x="1564" y="1794"/>
                    <a:ext cx="62" cy="140"/>
                  </a:xfrm>
                  <a:custGeom>
                    <a:avLst/>
                    <a:gdLst/>
                    <a:ahLst/>
                    <a:cxnLst>
                      <a:cxn ang="0">
                        <a:pos x="44" y="0"/>
                      </a:cxn>
                      <a:cxn ang="0">
                        <a:pos x="61" y="0"/>
                      </a:cxn>
                      <a:cxn ang="0">
                        <a:pos x="17" y="139"/>
                      </a:cxn>
                      <a:cxn ang="0">
                        <a:pos x="0" y="139"/>
                      </a:cxn>
                      <a:cxn ang="0">
                        <a:pos x="44" y="0"/>
                      </a:cxn>
                    </a:cxnLst>
                    <a:rect l="0" t="0" r="r" b="b"/>
                    <a:pathLst>
                      <a:path w="62" h="140">
                        <a:moveTo>
                          <a:pt x="44" y="0"/>
                        </a:moveTo>
                        <a:lnTo>
                          <a:pt x="61" y="0"/>
                        </a:lnTo>
                        <a:lnTo>
                          <a:pt x="17" y="139"/>
                        </a:lnTo>
                        <a:lnTo>
                          <a:pt x="0" y="139"/>
                        </a:lnTo>
                        <a:lnTo>
                          <a:pt x="44" y="0"/>
                        </a:lnTo>
                      </a:path>
                    </a:pathLst>
                  </a:custGeom>
                  <a:solidFill>
                    <a:srgbClr val="F39FD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1561" y="1794"/>
                    <a:ext cx="77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567" y="1852"/>
                    <a:ext cx="58" cy="12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436" y="1852"/>
                    <a:ext cx="74" cy="7"/>
                  </a:xfrm>
                  <a:prstGeom prst="rect">
                    <a:avLst/>
                  </a:prstGeom>
                  <a:solidFill>
                    <a:srgbClr val="F39FD1"/>
                  </a:solidFill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4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1496" y="1677"/>
                    <a:ext cx="22" cy="25"/>
                  </a:xfrm>
                  <a:prstGeom prst="ellipse">
                    <a:avLst/>
                  </a:prstGeom>
                  <a:solidFill>
                    <a:srgbClr val="F39FD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65" name="Freeform 101"/>
                  <p:cNvSpPr>
                    <a:spLocks/>
                  </p:cNvSpPr>
                  <p:nvPr/>
                </p:nvSpPr>
                <p:spPr bwMode="auto">
                  <a:xfrm>
                    <a:off x="1435" y="1721"/>
                    <a:ext cx="139" cy="213"/>
                  </a:xfrm>
                  <a:custGeom>
                    <a:avLst/>
                    <a:gdLst/>
                    <a:ahLst/>
                    <a:cxnLst>
                      <a:cxn ang="0">
                        <a:pos x="1" y="98"/>
                      </a:cxn>
                      <a:cxn ang="0">
                        <a:pos x="1" y="101"/>
                      </a:cxn>
                      <a:cxn ang="0">
                        <a:pos x="0" y="104"/>
                      </a:cxn>
                      <a:cxn ang="0">
                        <a:pos x="0" y="108"/>
                      </a:cxn>
                      <a:cxn ang="0">
                        <a:pos x="1" y="111"/>
                      </a:cxn>
                      <a:cxn ang="0">
                        <a:pos x="3" y="114"/>
                      </a:cxn>
                      <a:cxn ang="0">
                        <a:pos x="6" y="117"/>
                      </a:cxn>
                      <a:cxn ang="0">
                        <a:pos x="9" y="119"/>
                      </a:cxn>
                      <a:cxn ang="0">
                        <a:pos x="11" y="119"/>
                      </a:cxn>
                      <a:cxn ang="0">
                        <a:pos x="15" y="119"/>
                      </a:cxn>
                      <a:cxn ang="0">
                        <a:pos x="90" y="212"/>
                      </a:cxn>
                      <a:cxn ang="0">
                        <a:pos x="114" y="102"/>
                      </a:cxn>
                      <a:cxn ang="0">
                        <a:pos x="113" y="99"/>
                      </a:cxn>
                      <a:cxn ang="0">
                        <a:pos x="112" y="98"/>
                      </a:cxn>
                      <a:cxn ang="0">
                        <a:pos x="110" y="96"/>
                      </a:cxn>
                      <a:cxn ang="0">
                        <a:pos x="108" y="94"/>
                      </a:cxn>
                      <a:cxn ang="0">
                        <a:pos x="106" y="93"/>
                      </a:cxn>
                      <a:cxn ang="0">
                        <a:pos x="103" y="93"/>
                      </a:cxn>
                      <a:cxn ang="0">
                        <a:pos x="100" y="93"/>
                      </a:cxn>
                      <a:cxn ang="0">
                        <a:pos x="98" y="93"/>
                      </a:cxn>
                      <a:cxn ang="0">
                        <a:pos x="67" y="54"/>
                      </a:cxn>
                      <a:cxn ang="0">
                        <a:pos x="128" y="67"/>
                      </a:cxn>
                      <a:cxn ang="0">
                        <a:pos x="131" y="66"/>
                      </a:cxn>
                      <a:cxn ang="0">
                        <a:pos x="132" y="66"/>
                      </a:cxn>
                      <a:cxn ang="0">
                        <a:pos x="135" y="64"/>
                      </a:cxn>
                      <a:cxn ang="0">
                        <a:pos x="137" y="62"/>
                      </a:cxn>
                      <a:cxn ang="0">
                        <a:pos x="137" y="59"/>
                      </a:cxn>
                      <a:cxn ang="0">
                        <a:pos x="138" y="56"/>
                      </a:cxn>
                      <a:cxn ang="0">
                        <a:pos x="137" y="53"/>
                      </a:cxn>
                      <a:cxn ang="0">
                        <a:pos x="136" y="51"/>
                      </a:cxn>
                      <a:cxn ang="0">
                        <a:pos x="134" y="49"/>
                      </a:cxn>
                      <a:cxn ang="0">
                        <a:pos x="132" y="47"/>
                      </a:cxn>
                      <a:cxn ang="0">
                        <a:pos x="129" y="46"/>
                      </a:cxn>
                      <a:cxn ang="0">
                        <a:pos x="87" y="46"/>
                      </a:cxn>
                      <a:cxn ang="0">
                        <a:pos x="80" y="30"/>
                      </a:cxn>
                      <a:cxn ang="0">
                        <a:pos x="81" y="26"/>
                      </a:cxn>
                      <a:cxn ang="0">
                        <a:pos x="81" y="22"/>
                      </a:cxn>
                      <a:cxn ang="0">
                        <a:pos x="81" y="18"/>
                      </a:cxn>
                      <a:cxn ang="0">
                        <a:pos x="80" y="14"/>
                      </a:cxn>
                      <a:cxn ang="0">
                        <a:pos x="79" y="11"/>
                      </a:cxn>
                      <a:cxn ang="0">
                        <a:pos x="76" y="8"/>
                      </a:cxn>
                      <a:cxn ang="0">
                        <a:pos x="73" y="5"/>
                      </a:cxn>
                      <a:cxn ang="0">
                        <a:pos x="70" y="3"/>
                      </a:cxn>
                      <a:cxn ang="0">
                        <a:pos x="67" y="1"/>
                      </a:cxn>
                      <a:cxn ang="0">
                        <a:pos x="62" y="0"/>
                      </a:cxn>
                      <a:cxn ang="0">
                        <a:pos x="58" y="0"/>
                      </a:cxn>
                      <a:cxn ang="0">
                        <a:pos x="54" y="1"/>
                      </a:cxn>
                      <a:cxn ang="0">
                        <a:pos x="49" y="2"/>
                      </a:cxn>
                      <a:cxn ang="0">
                        <a:pos x="45" y="4"/>
                      </a:cxn>
                      <a:cxn ang="0">
                        <a:pos x="42" y="8"/>
                      </a:cxn>
                      <a:cxn ang="0">
                        <a:pos x="39" y="12"/>
                      </a:cxn>
                      <a:cxn ang="0">
                        <a:pos x="38" y="16"/>
                      </a:cxn>
                    </a:cxnLst>
                    <a:rect l="0" t="0" r="r" b="b"/>
                    <a:pathLst>
                      <a:path w="139" h="213">
                        <a:moveTo>
                          <a:pt x="38" y="16"/>
                        </a:moveTo>
                        <a:lnTo>
                          <a:pt x="1" y="98"/>
                        </a:lnTo>
                        <a:lnTo>
                          <a:pt x="1" y="99"/>
                        </a:lnTo>
                        <a:lnTo>
                          <a:pt x="1" y="101"/>
                        </a:lnTo>
                        <a:lnTo>
                          <a:pt x="0" y="102"/>
                        </a:lnTo>
                        <a:lnTo>
                          <a:pt x="0" y="104"/>
                        </a:lnTo>
                        <a:lnTo>
                          <a:pt x="0" y="106"/>
                        </a:lnTo>
                        <a:lnTo>
                          <a:pt x="0" y="108"/>
                        </a:lnTo>
                        <a:lnTo>
                          <a:pt x="1" y="109"/>
                        </a:lnTo>
                        <a:lnTo>
                          <a:pt x="1" y="111"/>
                        </a:lnTo>
                        <a:lnTo>
                          <a:pt x="2" y="113"/>
                        </a:lnTo>
                        <a:lnTo>
                          <a:pt x="3" y="114"/>
                        </a:lnTo>
                        <a:lnTo>
                          <a:pt x="4" y="116"/>
                        </a:lnTo>
                        <a:lnTo>
                          <a:pt x="6" y="117"/>
                        </a:lnTo>
                        <a:lnTo>
                          <a:pt x="7" y="118"/>
                        </a:lnTo>
                        <a:lnTo>
                          <a:pt x="9" y="119"/>
                        </a:lnTo>
                        <a:lnTo>
                          <a:pt x="10" y="119"/>
                        </a:lnTo>
                        <a:lnTo>
                          <a:pt x="11" y="119"/>
                        </a:lnTo>
                        <a:lnTo>
                          <a:pt x="13" y="119"/>
                        </a:lnTo>
                        <a:lnTo>
                          <a:pt x="15" y="119"/>
                        </a:lnTo>
                        <a:lnTo>
                          <a:pt x="90" y="119"/>
                        </a:lnTo>
                        <a:lnTo>
                          <a:pt x="90" y="212"/>
                        </a:lnTo>
                        <a:lnTo>
                          <a:pt x="114" y="212"/>
                        </a:lnTo>
                        <a:lnTo>
                          <a:pt x="114" y="102"/>
                        </a:lnTo>
                        <a:lnTo>
                          <a:pt x="114" y="101"/>
                        </a:lnTo>
                        <a:lnTo>
                          <a:pt x="113" y="99"/>
                        </a:lnTo>
                        <a:lnTo>
                          <a:pt x="113" y="98"/>
                        </a:lnTo>
                        <a:lnTo>
                          <a:pt x="112" y="98"/>
                        </a:lnTo>
                        <a:lnTo>
                          <a:pt x="112" y="97"/>
                        </a:lnTo>
                        <a:lnTo>
                          <a:pt x="110" y="96"/>
                        </a:lnTo>
                        <a:lnTo>
                          <a:pt x="110" y="95"/>
                        </a:lnTo>
                        <a:lnTo>
                          <a:pt x="108" y="94"/>
                        </a:lnTo>
                        <a:lnTo>
                          <a:pt x="107" y="94"/>
                        </a:lnTo>
                        <a:lnTo>
                          <a:pt x="106" y="93"/>
                        </a:lnTo>
                        <a:lnTo>
                          <a:pt x="105" y="93"/>
                        </a:lnTo>
                        <a:lnTo>
                          <a:pt x="103" y="93"/>
                        </a:lnTo>
                        <a:lnTo>
                          <a:pt x="102" y="93"/>
                        </a:lnTo>
                        <a:lnTo>
                          <a:pt x="100" y="93"/>
                        </a:lnTo>
                        <a:lnTo>
                          <a:pt x="99" y="93"/>
                        </a:lnTo>
                        <a:lnTo>
                          <a:pt x="98" y="93"/>
                        </a:lnTo>
                        <a:lnTo>
                          <a:pt x="54" y="90"/>
                        </a:lnTo>
                        <a:lnTo>
                          <a:pt x="67" y="54"/>
                        </a:lnTo>
                        <a:lnTo>
                          <a:pt x="75" y="67"/>
                        </a:lnTo>
                        <a:lnTo>
                          <a:pt x="128" y="67"/>
                        </a:lnTo>
                        <a:lnTo>
                          <a:pt x="129" y="66"/>
                        </a:lnTo>
                        <a:lnTo>
                          <a:pt x="131" y="66"/>
                        </a:lnTo>
                        <a:lnTo>
                          <a:pt x="132" y="66"/>
                        </a:lnTo>
                        <a:lnTo>
                          <a:pt x="132" y="66"/>
                        </a:lnTo>
                        <a:lnTo>
                          <a:pt x="134" y="64"/>
                        </a:lnTo>
                        <a:lnTo>
                          <a:pt x="135" y="64"/>
                        </a:lnTo>
                        <a:lnTo>
                          <a:pt x="136" y="63"/>
                        </a:lnTo>
                        <a:lnTo>
                          <a:pt x="137" y="62"/>
                        </a:lnTo>
                        <a:lnTo>
                          <a:pt x="137" y="61"/>
                        </a:lnTo>
                        <a:lnTo>
                          <a:pt x="137" y="59"/>
                        </a:lnTo>
                        <a:lnTo>
                          <a:pt x="138" y="58"/>
                        </a:lnTo>
                        <a:lnTo>
                          <a:pt x="138" y="56"/>
                        </a:lnTo>
                        <a:lnTo>
                          <a:pt x="138" y="54"/>
                        </a:lnTo>
                        <a:lnTo>
                          <a:pt x="137" y="53"/>
                        </a:lnTo>
                        <a:lnTo>
                          <a:pt x="137" y="52"/>
                        </a:lnTo>
                        <a:lnTo>
                          <a:pt x="136" y="51"/>
                        </a:lnTo>
                        <a:lnTo>
                          <a:pt x="135" y="49"/>
                        </a:lnTo>
                        <a:lnTo>
                          <a:pt x="134" y="49"/>
                        </a:lnTo>
                        <a:lnTo>
                          <a:pt x="133" y="48"/>
                        </a:lnTo>
                        <a:lnTo>
                          <a:pt x="132" y="47"/>
                        </a:lnTo>
                        <a:lnTo>
                          <a:pt x="131" y="46"/>
                        </a:lnTo>
                        <a:lnTo>
                          <a:pt x="129" y="46"/>
                        </a:lnTo>
                        <a:lnTo>
                          <a:pt x="128" y="46"/>
                        </a:lnTo>
                        <a:lnTo>
                          <a:pt x="87" y="46"/>
                        </a:lnTo>
                        <a:lnTo>
                          <a:pt x="79" y="31"/>
                        </a:lnTo>
                        <a:lnTo>
                          <a:pt x="80" y="30"/>
                        </a:lnTo>
                        <a:lnTo>
                          <a:pt x="81" y="28"/>
                        </a:lnTo>
                        <a:lnTo>
                          <a:pt x="81" y="26"/>
                        </a:lnTo>
                        <a:lnTo>
                          <a:pt x="81" y="24"/>
                        </a:lnTo>
                        <a:lnTo>
                          <a:pt x="81" y="22"/>
                        </a:lnTo>
                        <a:lnTo>
                          <a:pt x="81" y="20"/>
                        </a:lnTo>
                        <a:lnTo>
                          <a:pt x="81" y="18"/>
                        </a:lnTo>
                        <a:lnTo>
                          <a:pt x="81" y="16"/>
                        </a:lnTo>
                        <a:lnTo>
                          <a:pt x="80" y="14"/>
                        </a:lnTo>
                        <a:lnTo>
                          <a:pt x="79" y="13"/>
                        </a:lnTo>
                        <a:lnTo>
                          <a:pt x="79" y="11"/>
                        </a:lnTo>
                        <a:lnTo>
                          <a:pt x="78" y="9"/>
                        </a:lnTo>
                        <a:lnTo>
                          <a:pt x="76" y="8"/>
                        </a:lnTo>
                        <a:lnTo>
                          <a:pt x="75" y="6"/>
                        </a:lnTo>
                        <a:lnTo>
                          <a:pt x="73" y="5"/>
                        </a:lnTo>
                        <a:lnTo>
                          <a:pt x="72" y="4"/>
                        </a:lnTo>
                        <a:lnTo>
                          <a:pt x="70" y="3"/>
                        </a:lnTo>
                        <a:lnTo>
                          <a:pt x="68" y="2"/>
                        </a:lnTo>
                        <a:lnTo>
                          <a:pt x="67" y="1"/>
                        </a:lnTo>
                        <a:lnTo>
                          <a:pt x="64" y="1"/>
                        </a:lnTo>
                        <a:lnTo>
                          <a:pt x="62" y="0"/>
                        </a:lnTo>
                        <a:lnTo>
                          <a:pt x="60" y="0"/>
                        </a:lnTo>
                        <a:lnTo>
                          <a:pt x="58" y="0"/>
                        </a:lnTo>
                        <a:lnTo>
                          <a:pt x="56" y="0"/>
                        </a:lnTo>
                        <a:lnTo>
                          <a:pt x="54" y="1"/>
                        </a:lnTo>
                        <a:lnTo>
                          <a:pt x="52" y="1"/>
                        </a:lnTo>
                        <a:lnTo>
                          <a:pt x="49" y="2"/>
                        </a:lnTo>
                        <a:lnTo>
                          <a:pt x="47" y="3"/>
                        </a:lnTo>
                        <a:lnTo>
                          <a:pt x="45" y="4"/>
                        </a:lnTo>
                        <a:lnTo>
                          <a:pt x="44" y="6"/>
                        </a:lnTo>
                        <a:lnTo>
                          <a:pt x="42" y="8"/>
                        </a:lnTo>
                        <a:lnTo>
                          <a:pt x="41" y="9"/>
                        </a:lnTo>
                        <a:lnTo>
                          <a:pt x="39" y="12"/>
                        </a:lnTo>
                        <a:lnTo>
                          <a:pt x="38" y="14"/>
                        </a:lnTo>
                        <a:lnTo>
                          <a:pt x="38" y="16"/>
                        </a:lnTo>
                      </a:path>
                    </a:pathLst>
                  </a:custGeom>
                  <a:solidFill>
                    <a:srgbClr val="F39FD1"/>
                  </a:solidFill>
                  <a:ln w="1270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2724966" name="Freeform 102"/>
                <p:cNvSpPr>
                  <a:spLocks/>
                </p:cNvSpPr>
                <p:nvPr/>
              </p:nvSpPr>
              <p:spPr bwMode="auto">
                <a:xfrm>
                  <a:off x="1692" y="1646"/>
                  <a:ext cx="200" cy="291"/>
                </a:xfrm>
                <a:custGeom>
                  <a:avLst/>
                  <a:gdLst/>
                  <a:ahLst/>
                  <a:cxnLst>
                    <a:cxn ang="0">
                      <a:pos x="199" y="263"/>
                    </a:cxn>
                    <a:cxn ang="0">
                      <a:pos x="184" y="263"/>
                    </a:cxn>
                    <a:cxn ang="0">
                      <a:pos x="158" y="229"/>
                    </a:cxn>
                    <a:cxn ang="0">
                      <a:pos x="121" y="169"/>
                    </a:cxn>
                    <a:cxn ang="0">
                      <a:pos x="111" y="141"/>
                    </a:cxn>
                    <a:cxn ang="0">
                      <a:pos x="114" y="123"/>
                    </a:cxn>
                    <a:cxn ang="0">
                      <a:pos x="123" y="119"/>
                    </a:cxn>
                    <a:cxn ang="0">
                      <a:pos x="136" y="129"/>
                    </a:cxn>
                    <a:cxn ang="0">
                      <a:pos x="155" y="140"/>
                    </a:cxn>
                    <a:cxn ang="0">
                      <a:pos x="164" y="140"/>
                    </a:cxn>
                    <a:cxn ang="0">
                      <a:pos x="165" y="134"/>
                    </a:cxn>
                    <a:cxn ang="0">
                      <a:pos x="156" y="123"/>
                    </a:cxn>
                    <a:cxn ang="0">
                      <a:pos x="135" y="108"/>
                    </a:cxn>
                    <a:cxn ang="0">
                      <a:pos x="126" y="86"/>
                    </a:cxn>
                    <a:cxn ang="0">
                      <a:pos x="123" y="69"/>
                    </a:cxn>
                    <a:cxn ang="0">
                      <a:pos x="113" y="56"/>
                    </a:cxn>
                    <a:cxn ang="0">
                      <a:pos x="109" y="48"/>
                    </a:cxn>
                    <a:cxn ang="0">
                      <a:pos x="114" y="36"/>
                    </a:cxn>
                    <a:cxn ang="0">
                      <a:pos x="119" y="24"/>
                    </a:cxn>
                    <a:cxn ang="0">
                      <a:pos x="115" y="9"/>
                    </a:cxn>
                    <a:cxn ang="0">
                      <a:pos x="105" y="1"/>
                    </a:cxn>
                    <a:cxn ang="0">
                      <a:pos x="90" y="3"/>
                    </a:cxn>
                    <a:cxn ang="0">
                      <a:pos x="84" y="13"/>
                    </a:cxn>
                    <a:cxn ang="0">
                      <a:pos x="84" y="23"/>
                    </a:cxn>
                    <a:cxn ang="0">
                      <a:pos x="88" y="35"/>
                    </a:cxn>
                    <a:cxn ang="0">
                      <a:pos x="88" y="46"/>
                    </a:cxn>
                    <a:cxn ang="0">
                      <a:pos x="78" y="56"/>
                    </a:cxn>
                    <a:cxn ang="0">
                      <a:pos x="65" y="64"/>
                    </a:cxn>
                    <a:cxn ang="0">
                      <a:pos x="55" y="75"/>
                    </a:cxn>
                    <a:cxn ang="0">
                      <a:pos x="46" y="99"/>
                    </a:cxn>
                    <a:cxn ang="0">
                      <a:pos x="41" y="121"/>
                    </a:cxn>
                    <a:cxn ang="0">
                      <a:pos x="40" y="145"/>
                    </a:cxn>
                    <a:cxn ang="0">
                      <a:pos x="41" y="158"/>
                    </a:cxn>
                    <a:cxn ang="0">
                      <a:pos x="49" y="161"/>
                    </a:cxn>
                    <a:cxn ang="0">
                      <a:pos x="53" y="158"/>
                    </a:cxn>
                    <a:cxn ang="0">
                      <a:pos x="53" y="133"/>
                    </a:cxn>
                    <a:cxn ang="0">
                      <a:pos x="55" y="116"/>
                    </a:cxn>
                    <a:cxn ang="0">
                      <a:pos x="64" y="109"/>
                    </a:cxn>
                    <a:cxn ang="0">
                      <a:pos x="70" y="114"/>
                    </a:cxn>
                    <a:cxn ang="0">
                      <a:pos x="68" y="140"/>
                    </a:cxn>
                    <a:cxn ang="0">
                      <a:pos x="61" y="166"/>
                    </a:cxn>
                    <a:cxn ang="0">
                      <a:pos x="53" y="196"/>
                    </a:cxn>
                    <a:cxn ang="0">
                      <a:pos x="33" y="225"/>
                    </a:cxn>
                    <a:cxn ang="0">
                      <a:pos x="8" y="255"/>
                    </a:cxn>
                    <a:cxn ang="0">
                      <a:pos x="0" y="271"/>
                    </a:cxn>
                    <a:cxn ang="0">
                      <a:pos x="19" y="290"/>
                    </a:cxn>
                    <a:cxn ang="0">
                      <a:pos x="33" y="288"/>
                    </a:cxn>
                    <a:cxn ang="0">
                      <a:pos x="23" y="275"/>
                    </a:cxn>
                    <a:cxn ang="0">
                      <a:pos x="30" y="259"/>
                    </a:cxn>
                    <a:cxn ang="0">
                      <a:pos x="61" y="223"/>
                    </a:cxn>
                    <a:cxn ang="0">
                      <a:pos x="84" y="196"/>
                    </a:cxn>
                    <a:cxn ang="0">
                      <a:pos x="95" y="190"/>
                    </a:cxn>
                    <a:cxn ang="0">
                      <a:pos x="109" y="199"/>
                    </a:cxn>
                    <a:cxn ang="0">
                      <a:pos x="141" y="243"/>
                    </a:cxn>
                    <a:cxn ang="0">
                      <a:pos x="168" y="280"/>
                    </a:cxn>
                    <a:cxn ang="0">
                      <a:pos x="178" y="283"/>
                    </a:cxn>
                    <a:cxn ang="0">
                      <a:pos x="191" y="273"/>
                    </a:cxn>
                  </a:cxnLst>
                  <a:rect l="0" t="0" r="r" b="b"/>
                  <a:pathLst>
                    <a:path w="200" h="291">
                      <a:moveTo>
                        <a:pt x="198" y="268"/>
                      </a:moveTo>
                      <a:lnTo>
                        <a:pt x="199" y="263"/>
                      </a:lnTo>
                      <a:lnTo>
                        <a:pt x="191" y="264"/>
                      </a:lnTo>
                      <a:lnTo>
                        <a:pt x="184" y="263"/>
                      </a:lnTo>
                      <a:lnTo>
                        <a:pt x="174" y="255"/>
                      </a:lnTo>
                      <a:lnTo>
                        <a:pt x="158" y="229"/>
                      </a:lnTo>
                      <a:lnTo>
                        <a:pt x="134" y="190"/>
                      </a:lnTo>
                      <a:lnTo>
                        <a:pt x="121" y="169"/>
                      </a:lnTo>
                      <a:lnTo>
                        <a:pt x="113" y="151"/>
                      </a:lnTo>
                      <a:lnTo>
                        <a:pt x="111" y="141"/>
                      </a:lnTo>
                      <a:lnTo>
                        <a:pt x="111" y="130"/>
                      </a:lnTo>
                      <a:lnTo>
                        <a:pt x="114" y="123"/>
                      </a:lnTo>
                      <a:lnTo>
                        <a:pt x="119" y="119"/>
                      </a:lnTo>
                      <a:lnTo>
                        <a:pt x="123" y="119"/>
                      </a:lnTo>
                      <a:lnTo>
                        <a:pt x="128" y="121"/>
                      </a:lnTo>
                      <a:lnTo>
                        <a:pt x="136" y="129"/>
                      </a:lnTo>
                      <a:lnTo>
                        <a:pt x="148" y="136"/>
                      </a:lnTo>
                      <a:lnTo>
                        <a:pt x="155" y="140"/>
                      </a:lnTo>
                      <a:lnTo>
                        <a:pt x="160" y="141"/>
                      </a:lnTo>
                      <a:lnTo>
                        <a:pt x="164" y="140"/>
                      </a:lnTo>
                      <a:lnTo>
                        <a:pt x="166" y="136"/>
                      </a:lnTo>
                      <a:lnTo>
                        <a:pt x="165" y="134"/>
                      </a:lnTo>
                      <a:lnTo>
                        <a:pt x="164" y="130"/>
                      </a:lnTo>
                      <a:lnTo>
                        <a:pt x="156" y="123"/>
                      </a:lnTo>
                      <a:lnTo>
                        <a:pt x="143" y="114"/>
                      </a:lnTo>
                      <a:lnTo>
                        <a:pt x="135" y="108"/>
                      </a:lnTo>
                      <a:lnTo>
                        <a:pt x="130" y="99"/>
                      </a:lnTo>
                      <a:lnTo>
                        <a:pt x="126" y="86"/>
                      </a:lnTo>
                      <a:lnTo>
                        <a:pt x="125" y="74"/>
                      </a:lnTo>
                      <a:lnTo>
                        <a:pt x="123" y="69"/>
                      </a:lnTo>
                      <a:lnTo>
                        <a:pt x="119" y="63"/>
                      </a:lnTo>
                      <a:lnTo>
                        <a:pt x="113" y="56"/>
                      </a:lnTo>
                      <a:lnTo>
                        <a:pt x="109" y="53"/>
                      </a:lnTo>
                      <a:lnTo>
                        <a:pt x="109" y="48"/>
                      </a:lnTo>
                      <a:lnTo>
                        <a:pt x="111" y="40"/>
                      </a:lnTo>
                      <a:lnTo>
                        <a:pt x="114" y="36"/>
                      </a:lnTo>
                      <a:lnTo>
                        <a:pt x="116" y="31"/>
                      </a:lnTo>
                      <a:lnTo>
                        <a:pt x="119" y="24"/>
                      </a:lnTo>
                      <a:lnTo>
                        <a:pt x="116" y="15"/>
                      </a:lnTo>
                      <a:lnTo>
                        <a:pt x="115" y="9"/>
                      </a:lnTo>
                      <a:lnTo>
                        <a:pt x="111" y="4"/>
                      </a:lnTo>
                      <a:lnTo>
                        <a:pt x="105" y="1"/>
                      </a:lnTo>
                      <a:lnTo>
                        <a:pt x="96" y="0"/>
                      </a:lnTo>
                      <a:lnTo>
                        <a:pt x="90" y="3"/>
                      </a:lnTo>
                      <a:lnTo>
                        <a:pt x="86" y="6"/>
                      </a:lnTo>
                      <a:lnTo>
                        <a:pt x="84" y="13"/>
                      </a:lnTo>
                      <a:lnTo>
                        <a:pt x="83" y="18"/>
                      </a:lnTo>
                      <a:lnTo>
                        <a:pt x="84" y="23"/>
                      </a:lnTo>
                      <a:lnTo>
                        <a:pt x="86" y="30"/>
                      </a:lnTo>
                      <a:lnTo>
                        <a:pt x="88" y="35"/>
                      </a:lnTo>
                      <a:lnTo>
                        <a:pt x="89" y="40"/>
                      </a:lnTo>
                      <a:lnTo>
                        <a:pt x="88" y="46"/>
                      </a:lnTo>
                      <a:lnTo>
                        <a:pt x="84" y="51"/>
                      </a:lnTo>
                      <a:lnTo>
                        <a:pt x="78" y="56"/>
                      </a:lnTo>
                      <a:lnTo>
                        <a:pt x="70" y="60"/>
                      </a:lnTo>
                      <a:lnTo>
                        <a:pt x="65" y="64"/>
                      </a:lnTo>
                      <a:lnTo>
                        <a:pt x="60" y="69"/>
                      </a:lnTo>
                      <a:lnTo>
                        <a:pt x="55" y="75"/>
                      </a:lnTo>
                      <a:lnTo>
                        <a:pt x="50" y="86"/>
                      </a:lnTo>
                      <a:lnTo>
                        <a:pt x="46" y="99"/>
                      </a:lnTo>
                      <a:lnTo>
                        <a:pt x="43" y="109"/>
                      </a:lnTo>
                      <a:lnTo>
                        <a:pt x="41" y="121"/>
                      </a:lnTo>
                      <a:lnTo>
                        <a:pt x="40" y="136"/>
                      </a:lnTo>
                      <a:lnTo>
                        <a:pt x="40" y="145"/>
                      </a:lnTo>
                      <a:lnTo>
                        <a:pt x="40" y="153"/>
                      </a:lnTo>
                      <a:lnTo>
                        <a:pt x="41" y="158"/>
                      </a:lnTo>
                      <a:lnTo>
                        <a:pt x="44" y="160"/>
                      </a:lnTo>
                      <a:lnTo>
                        <a:pt x="49" y="161"/>
                      </a:lnTo>
                      <a:lnTo>
                        <a:pt x="51" y="160"/>
                      </a:lnTo>
                      <a:lnTo>
                        <a:pt x="53" y="158"/>
                      </a:lnTo>
                      <a:lnTo>
                        <a:pt x="53" y="148"/>
                      </a:lnTo>
                      <a:lnTo>
                        <a:pt x="53" y="133"/>
                      </a:lnTo>
                      <a:lnTo>
                        <a:pt x="54" y="123"/>
                      </a:lnTo>
                      <a:lnTo>
                        <a:pt x="55" y="116"/>
                      </a:lnTo>
                      <a:lnTo>
                        <a:pt x="59" y="110"/>
                      </a:lnTo>
                      <a:lnTo>
                        <a:pt x="64" y="109"/>
                      </a:lnTo>
                      <a:lnTo>
                        <a:pt x="69" y="110"/>
                      </a:lnTo>
                      <a:lnTo>
                        <a:pt x="70" y="114"/>
                      </a:lnTo>
                      <a:lnTo>
                        <a:pt x="69" y="125"/>
                      </a:lnTo>
                      <a:lnTo>
                        <a:pt x="68" y="140"/>
                      </a:lnTo>
                      <a:lnTo>
                        <a:pt x="65" y="154"/>
                      </a:lnTo>
                      <a:lnTo>
                        <a:pt x="61" y="166"/>
                      </a:lnTo>
                      <a:lnTo>
                        <a:pt x="58" y="183"/>
                      </a:lnTo>
                      <a:lnTo>
                        <a:pt x="53" y="196"/>
                      </a:lnTo>
                      <a:lnTo>
                        <a:pt x="41" y="214"/>
                      </a:lnTo>
                      <a:lnTo>
                        <a:pt x="33" y="225"/>
                      </a:lnTo>
                      <a:lnTo>
                        <a:pt x="18" y="243"/>
                      </a:lnTo>
                      <a:lnTo>
                        <a:pt x="8" y="255"/>
                      </a:lnTo>
                      <a:lnTo>
                        <a:pt x="0" y="266"/>
                      </a:lnTo>
                      <a:lnTo>
                        <a:pt x="0" y="271"/>
                      </a:lnTo>
                      <a:lnTo>
                        <a:pt x="8" y="280"/>
                      </a:lnTo>
                      <a:lnTo>
                        <a:pt x="19" y="290"/>
                      </a:lnTo>
                      <a:lnTo>
                        <a:pt x="30" y="290"/>
                      </a:lnTo>
                      <a:lnTo>
                        <a:pt x="33" y="288"/>
                      </a:lnTo>
                      <a:lnTo>
                        <a:pt x="28" y="281"/>
                      </a:lnTo>
                      <a:lnTo>
                        <a:pt x="23" y="275"/>
                      </a:lnTo>
                      <a:lnTo>
                        <a:pt x="23" y="270"/>
                      </a:lnTo>
                      <a:lnTo>
                        <a:pt x="30" y="259"/>
                      </a:lnTo>
                      <a:lnTo>
                        <a:pt x="43" y="246"/>
                      </a:lnTo>
                      <a:lnTo>
                        <a:pt x="61" y="223"/>
                      </a:lnTo>
                      <a:lnTo>
                        <a:pt x="78" y="203"/>
                      </a:lnTo>
                      <a:lnTo>
                        <a:pt x="84" y="196"/>
                      </a:lnTo>
                      <a:lnTo>
                        <a:pt x="88" y="191"/>
                      </a:lnTo>
                      <a:lnTo>
                        <a:pt x="95" y="190"/>
                      </a:lnTo>
                      <a:lnTo>
                        <a:pt x="101" y="194"/>
                      </a:lnTo>
                      <a:lnTo>
                        <a:pt x="109" y="199"/>
                      </a:lnTo>
                      <a:lnTo>
                        <a:pt x="124" y="219"/>
                      </a:lnTo>
                      <a:lnTo>
                        <a:pt x="141" y="243"/>
                      </a:lnTo>
                      <a:lnTo>
                        <a:pt x="158" y="266"/>
                      </a:lnTo>
                      <a:lnTo>
                        <a:pt x="168" y="280"/>
                      </a:lnTo>
                      <a:lnTo>
                        <a:pt x="171" y="283"/>
                      </a:lnTo>
                      <a:lnTo>
                        <a:pt x="178" y="283"/>
                      </a:lnTo>
                      <a:lnTo>
                        <a:pt x="184" y="278"/>
                      </a:lnTo>
                      <a:lnTo>
                        <a:pt x="191" y="273"/>
                      </a:lnTo>
                      <a:lnTo>
                        <a:pt x="198" y="268"/>
                      </a:lnTo>
                    </a:path>
                  </a:pathLst>
                </a:custGeom>
                <a:solidFill>
                  <a:srgbClr val="CECECE"/>
                </a:solidFill>
                <a:ln w="25400" cap="rnd" cmpd="sng">
                  <a:solidFill>
                    <a:schemeClr val="tx2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0" name="Group 103"/>
                <p:cNvGrpSpPr>
                  <a:grpSpLocks/>
                </p:cNvGrpSpPr>
                <p:nvPr/>
              </p:nvGrpSpPr>
              <p:grpSpPr bwMode="auto">
                <a:xfrm>
                  <a:off x="1129" y="1636"/>
                  <a:ext cx="259" cy="310"/>
                  <a:chOff x="1129" y="1636"/>
                  <a:chExt cx="259" cy="310"/>
                </a:xfrm>
              </p:grpSpPr>
              <p:grpSp>
                <p:nvGrpSpPr>
                  <p:cNvPr id="21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1129" y="1636"/>
                    <a:ext cx="259" cy="310"/>
                    <a:chOff x="1129" y="1636"/>
                    <a:chExt cx="259" cy="310"/>
                  </a:xfrm>
                </p:grpSpPr>
                <p:sp>
                  <p:nvSpPr>
                    <p:cNvPr id="2724969" name="AutoShap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29" y="1686"/>
                      <a:ext cx="259" cy="260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724970" name="AutoShap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92" y="1636"/>
                      <a:ext cx="196" cy="46"/>
                    </a:xfrm>
                    <a:prstGeom prst="cube">
                      <a:avLst>
                        <a:gd name="adj" fmla="val 24995"/>
                      </a:avLst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724971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1211" y="1662"/>
                    <a:ext cx="27" cy="8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724972" name="AutoShape 108"/>
                  <p:cNvSpPr>
                    <a:spLocks noChangeArrowheads="1"/>
                  </p:cNvSpPr>
                  <p:nvPr/>
                </p:nvSpPr>
                <p:spPr bwMode="auto">
                  <a:xfrm>
                    <a:off x="1160" y="1810"/>
                    <a:ext cx="137" cy="55"/>
                  </a:xfrm>
                  <a:prstGeom prst="octagon">
                    <a:avLst>
                      <a:gd name="adj" fmla="val 29282"/>
                    </a:avLst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24973" name="Line 109"/>
              <p:cNvSpPr>
                <a:spLocks noChangeShapeType="1"/>
              </p:cNvSpPr>
              <p:nvPr/>
            </p:nvSpPr>
            <p:spPr bwMode="auto">
              <a:xfrm>
                <a:off x="869" y="1268"/>
                <a:ext cx="254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4" name="Rectangle 110"/>
              <p:cNvSpPr>
                <a:spLocks noChangeArrowheads="1"/>
              </p:cNvSpPr>
              <p:nvPr/>
            </p:nvSpPr>
            <p:spPr bwMode="auto">
              <a:xfrm>
                <a:off x="857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5" name="Rectangle 111"/>
              <p:cNvSpPr>
                <a:spLocks noChangeArrowheads="1"/>
              </p:cNvSpPr>
              <p:nvPr/>
            </p:nvSpPr>
            <p:spPr bwMode="auto">
              <a:xfrm>
                <a:off x="1113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6" name="Line 112"/>
              <p:cNvSpPr>
                <a:spLocks noChangeShapeType="1"/>
              </p:cNvSpPr>
              <p:nvPr/>
            </p:nvSpPr>
            <p:spPr bwMode="auto">
              <a:xfrm>
                <a:off x="1149" y="1313"/>
                <a:ext cx="263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77" name="Rectangle 113"/>
              <p:cNvSpPr>
                <a:spLocks noChangeArrowheads="1"/>
              </p:cNvSpPr>
              <p:nvPr/>
            </p:nvSpPr>
            <p:spPr bwMode="auto">
              <a:xfrm>
                <a:off x="169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8" name="Rectangle 114"/>
              <p:cNvSpPr>
                <a:spLocks noChangeArrowheads="1"/>
              </p:cNvSpPr>
              <p:nvPr/>
            </p:nvSpPr>
            <p:spPr bwMode="auto">
              <a:xfrm>
                <a:off x="1408" y="1348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79" name="Line 115"/>
              <p:cNvSpPr>
                <a:spLocks noChangeShapeType="1"/>
              </p:cNvSpPr>
              <p:nvPr/>
            </p:nvSpPr>
            <p:spPr bwMode="auto">
              <a:xfrm>
                <a:off x="1441" y="1363"/>
                <a:ext cx="248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0" name="Line 116"/>
              <p:cNvSpPr>
                <a:spLocks noChangeShapeType="1"/>
              </p:cNvSpPr>
              <p:nvPr/>
            </p:nvSpPr>
            <p:spPr bwMode="auto">
              <a:xfrm>
                <a:off x="1723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1" name="Line 117"/>
              <p:cNvSpPr>
                <a:spLocks noChangeShapeType="1"/>
              </p:cNvSpPr>
              <p:nvPr/>
            </p:nvSpPr>
            <p:spPr bwMode="auto">
              <a:xfrm>
                <a:off x="1723" y="1364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2" name="Line 118"/>
              <p:cNvSpPr>
                <a:spLocks noChangeShapeType="1"/>
              </p:cNvSpPr>
              <p:nvPr/>
            </p:nvSpPr>
            <p:spPr bwMode="auto">
              <a:xfrm>
                <a:off x="2008" y="1363"/>
                <a:ext cx="250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3" name="Line 119"/>
              <p:cNvSpPr>
                <a:spLocks noChangeShapeType="1"/>
              </p:cNvSpPr>
              <p:nvPr/>
            </p:nvSpPr>
            <p:spPr bwMode="auto">
              <a:xfrm>
                <a:off x="2007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4" name="Line 120"/>
              <p:cNvSpPr>
                <a:spLocks noChangeShapeType="1"/>
              </p:cNvSpPr>
              <p:nvPr/>
            </p:nvSpPr>
            <p:spPr bwMode="auto">
              <a:xfrm>
                <a:off x="2293" y="1363"/>
                <a:ext cx="249" cy="0"/>
              </a:xfrm>
              <a:prstGeom prst="line">
                <a:avLst/>
              </a:prstGeom>
              <a:noFill/>
              <a:ln w="25400">
                <a:solidFill>
                  <a:srgbClr val="F39FD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5" name="Line 121"/>
              <p:cNvSpPr>
                <a:spLocks noChangeShapeType="1"/>
              </p:cNvSpPr>
              <p:nvPr/>
            </p:nvSpPr>
            <p:spPr bwMode="auto">
              <a:xfrm>
                <a:off x="2291" y="1407"/>
                <a:ext cx="251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6" name="Line 122"/>
              <p:cNvSpPr>
                <a:spLocks noChangeShapeType="1"/>
              </p:cNvSpPr>
              <p:nvPr/>
            </p:nvSpPr>
            <p:spPr bwMode="auto">
              <a:xfrm>
                <a:off x="2576" y="1407"/>
                <a:ext cx="250" cy="1"/>
              </a:xfrm>
              <a:prstGeom prst="line">
                <a:avLst/>
              </a:prstGeom>
              <a:noFill/>
              <a:ln w="25400">
                <a:solidFill>
                  <a:srgbClr val="91919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7" name="Line 123"/>
              <p:cNvSpPr>
                <a:spLocks noChangeShapeType="1"/>
              </p:cNvSpPr>
              <p:nvPr/>
            </p:nvSpPr>
            <p:spPr bwMode="auto">
              <a:xfrm>
                <a:off x="1154" y="1268"/>
                <a:ext cx="253" cy="0"/>
              </a:xfrm>
              <a:prstGeom prst="line">
                <a:avLst/>
              </a:prstGeom>
              <a:noFill/>
              <a:ln w="25400">
                <a:solidFill>
                  <a:srgbClr val="DC008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88" name="Rectangle 124"/>
              <p:cNvSpPr>
                <a:spLocks noChangeArrowheads="1"/>
              </p:cNvSpPr>
              <p:nvPr/>
            </p:nvSpPr>
            <p:spPr bwMode="auto">
              <a:xfrm>
                <a:off x="2255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89" name="Rectangle 125"/>
              <p:cNvSpPr>
                <a:spLocks noChangeArrowheads="1"/>
              </p:cNvSpPr>
              <p:nvPr/>
            </p:nvSpPr>
            <p:spPr bwMode="auto">
              <a:xfrm>
                <a:off x="2539" y="1354"/>
                <a:ext cx="328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tx1"/>
                    </a:solidFill>
                    <a:latin typeface="FranklinGothic" charset="0"/>
                  </a:rPr>
                  <a:t>30</a:t>
                </a:r>
              </a:p>
            </p:txBody>
          </p:sp>
          <p:sp>
            <p:nvSpPr>
              <p:cNvPr id="2724990" name="Line 126"/>
              <p:cNvSpPr>
                <a:spLocks noChangeShapeType="1"/>
              </p:cNvSpPr>
              <p:nvPr/>
            </p:nvSpPr>
            <p:spPr bwMode="auto">
              <a:xfrm flipH="1">
                <a:off x="2276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1" name="Line 127"/>
              <p:cNvSpPr>
                <a:spLocks noChangeShapeType="1"/>
              </p:cNvSpPr>
              <p:nvPr/>
            </p:nvSpPr>
            <p:spPr bwMode="auto">
              <a:xfrm>
                <a:off x="1141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2" name="Line 128"/>
              <p:cNvSpPr>
                <a:spLocks noChangeShapeType="1"/>
              </p:cNvSpPr>
              <p:nvPr/>
            </p:nvSpPr>
            <p:spPr bwMode="auto">
              <a:xfrm>
                <a:off x="1426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3" name="Line 129"/>
              <p:cNvSpPr>
                <a:spLocks noChangeShapeType="1"/>
              </p:cNvSpPr>
              <p:nvPr/>
            </p:nvSpPr>
            <p:spPr bwMode="auto">
              <a:xfrm>
                <a:off x="1710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4" name="Line 130"/>
              <p:cNvSpPr>
                <a:spLocks noChangeShapeType="1"/>
              </p:cNvSpPr>
              <p:nvPr/>
            </p:nvSpPr>
            <p:spPr bwMode="auto">
              <a:xfrm>
                <a:off x="1994" y="1241"/>
                <a:ext cx="0" cy="18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5" name="Line 131"/>
              <p:cNvSpPr>
                <a:spLocks noChangeShapeType="1"/>
              </p:cNvSpPr>
              <p:nvPr/>
            </p:nvSpPr>
            <p:spPr bwMode="auto">
              <a:xfrm flipH="1">
                <a:off x="2560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4996" name="Line 132"/>
              <p:cNvSpPr>
                <a:spLocks noChangeShapeType="1"/>
              </p:cNvSpPr>
              <p:nvPr/>
            </p:nvSpPr>
            <p:spPr bwMode="auto">
              <a:xfrm flipH="1">
                <a:off x="2845" y="1241"/>
                <a:ext cx="3" cy="17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24997" name="Rectangle 133"/>
            <p:cNvSpPr>
              <a:spLocks noChangeArrowheads="1"/>
            </p:cNvSpPr>
            <p:nvPr/>
          </p:nvSpPr>
          <p:spPr bwMode="auto">
            <a:xfrm>
              <a:off x="209" y="1104"/>
              <a:ext cx="263" cy="23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T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a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s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k</a:t>
              </a:r>
            </a:p>
            <a:p>
              <a:pPr algn="ctr"/>
              <a:endParaRPr lang="en-US" sz="2400" i="1">
                <a:solidFill>
                  <a:schemeClr val="tx1"/>
                </a:solidFill>
                <a:latin typeface="FranklinGothic" charset="0"/>
              </a:endParaRP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O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d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e</a:t>
              </a:r>
            </a:p>
            <a:p>
              <a:pPr algn="ctr"/>
              <a:r>
                <a:rPr lang="en-US" sz="2400" i="1">
                  <a:solidFill>
                    <a:schemeClr val="tx1"/>
                  </a:solidFill>
                  <a:latin typeface="FranklinGothic" charset="0"/>
                </a:rPr>
                <a:t>r</a:t>
              </a:r>
            </a:p>
          </p:txBody>
        </p:sp>
        <p:sp>
          <p:nvSpPr>
            <p:cNvPr id="2724998" name="Line 134"/>
            <p:cNvSpPr>
              <a:spLocks noChangeShapeType="1"/>
            </p:cNvSpPr>
            <p:nvPr/>
          </p:nvSpPr>
          <p:spPr bwMode="auto">
            <a:xfrm flipH="1">
              <a:off x="478" y="1295"/>
              <a:ext cx="3" cy="12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9" name="Date Placeholder 13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40" name="Slide Number Placeholder 1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141" name="Footer Placeholder 1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Implementation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Clocking Methodology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Pipelined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Pipelined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Recall: 5 Stages of MIPS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26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1) </a:t>
            </a:r>
            <a:r>
              <a:rPr lang="en-US" u="sng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: </a:t>
            </a:r>
            <a:r>
              <a:rPr lang="en-US" u="sng" dirty="0"/>
              <a:t>I</a:t>
            </a:r>
            <a:r>
              <a:rPr lang="en-US" dirty="0"/>
              <a:t>nstruction </a:t>
            </a:r>
            <a:r>
              <a:rPr lang="en-US" u="sng" dirty="0"/>
              <a:t>F</a:t>
            </a:r>
            <a:r>
              <a:rPr lang="en-US" dirty="0"/>
              <a:t>etch, Increment PC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2)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ID</a:t>
            </a:r>
            <a:r>
              <a:rPr lang="en-US" dirty="0" smtClean="0"/>
              <a:t>: </a:t>
            </a:r>
            <a:r>
              <a:rPr lang="en-US" sz="3100" u="sng" dirty="0"/>
              <a:t>I</a:t>
            </a:r>
            <a:r>
              <a:rPr lang="en-US" sz="3100" dirty="0"/>
              <a:t>nstruction </a:t>
            </a:r>
            <a:r>
              <a:rPr lang="en-US" sz="3100" u="sng" dirty="0"/>
              <a:t>D</a:t>
            </a:r>
            <a:r>
              <a:rPr lang="en-US" sz="3100" dirty="0"/>
              <a:t>ecode, Read Registers</a:t>
            </a:r>
            <a:endParaRPr lang="en-US" dirty="0"/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3) </a:t>
            </a:r>
            <a:r>
              <a:rPr lang="en-US" u="sng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: </a:t>
            </a:r>
            <a:r>
              <a:rPr lang="en-US" u="sng" dirty="0" smtClean="0"/>
              <a:t>Ex</a:t>
            </a:r>
            <a:r>
              <a:rPr lang="en-US" dirty="0" smtClean="0"/>
              <a:t>ecution (ALU)</a:t>
            </a:r>
            <a:br>
              <a:rPr lang="en-US" dirty="0" smtClean="0"/>
            </a:br>
            <a:r>
              <a:rPr lang="en-US" dirty="0"/>
              <a:t>  </a:t>
            </a:r>
            <a:r>
              <a:rPr lang="en-US" dirty="0" smtClean="0"/>
              <a:t>Load/Store:  Calculate </a:t>
            </a:r>
            <a:r>
              <a:rPr lang="en-US" dirty="0"/>
              <a:t>Address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Others:  Perform </a:t>
            </a:r>
            <a:r>
              <a:rPr lang="en-US" dirty="0"/>
              <a:t>Operation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4) </a:t>
            </a:r>
            <a:r>
              <a:rPr lang="en-US" u="sng" dirty="0" smtClean="0">
                <a:solidFill>
                  <a:srgbClr val="FF0000"/>
                </a:solidFill>
              </a:rPr>
              <a:t>MEM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Load:  Read </a:t>
            </a:r>
            <a:r>
              <a:rPr lang="en-US" dirty="0"/>
              <a:t>Data from </a:t>
            </a:r>
            <a:r>
              <a:rPr lang="en-US" u="sng" dirty="0"/>
              <a:t>Mem</a:t>
            </a:r>
            <a:r>
              <a:rPr lang="en-US" dirty="0"/>
              <a:t>ory</a:t>
            </a:r>
            <a:br>
              <a:rPr lang="en-US" dirty="0"/>
            </a:br>
            <a:r>
              <a:rPr lang="en-US" dirty="0"/>
              <a:t>  </a:t>
            </a:r>
            <a:r>
              <a:rPr lang="en-US" dirty="0" smtClean="0"/>
              <a:t>Store:  Write </a:t>
            </a:r>
            <a:r>
              <a:rPr lang="en-US" dirty="0"/>
              <a:t>Data to </a:t>
            </a:r>
            <a:r>
              <a:rPr lang="en-US" u="sng" dirty="0"/>
              <a:t>Mem</a:t>
            </a:r>
            <a:r>
              <a:rPr lang="en-US" dirty="0"/>
              <a:t>ory</a:t>
            </a:r>
          </a:p>
          <a:p>
            <a:pPr>
              <a:buFont typeface="Times" pitchFamily="-65" charset="0"/>
              <a:buNone/>
              <a:tabLst>
                <a:tab pos="2349500" algn="l"/>
              </a:tabLst>
            </a:pPr>
            <a:r>
              <a:rPr lang="en-US" dirty="0"/>
              <a:t>5) </a:t>
            </a:r>
            <a:r>
              <a:rPr lang="en-US" u="sng" dirty="0">
                <a:solidFill>
                  <a:srgbClr val="FF0000"/>
                </a:solidFill>
              </a:rPr>
              <a:t>WB</a:t>
            </a:r>
            <a:r>
              <a:rPr lang="en-US" dirty="0"/>
              <a:t>: </a:t>
            </a:r>
            <a:r>
              <a:rPr lang="en-US" u="sng" dirty="0"/>
              <a:t>W</a:t>
            </a:r>
            <a:r>
              <a:rPr lang="en-US" dirty="0"/>
              <a:t>rite Data </a:t>
            </a:r>
            <a:r>
              <a:rPr lang="en-US" u="sng" dirty="0"/>
              <a:t>B</a:t>
            </a:r>
            <a:r>
              <a:rPr lang="en-US" dirty="0"/>
              <a:t>ack to Register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Add registers between stages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Hold information produced in previous cycle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5 stage pipeline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Clock rate </a:t>
            </a:r>
            <a:r>
              <a:rPr lang="en-US" sz="2400" i="1" dirty="0"/>
              <a:t>potentially</a:t>
            </a:r>
            <a:r>
              <a:rPr lang="en-US" sz="2400" dirty="0"/>
              <a:t> 5x faster</a:t>
            </a:r>
            <a:endParaRPr lang="en-AU" sz="2400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919690" cy="722313"/>
            <a:chOff x="729" y="2832"/>
            <a:chExt cx="1562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56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28746" cy="723900"/>
            <a:chOff x="676" y="2832"/>
            <a:chExt cx="1406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957" y="2832"/>
              <a:ext cx="1019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4983484" y="3840480"/>
            <a:ext cx="1247759" cy="415925"/>
            <a:chOff x="573" y="2832"/>
            <a:chExt cx="1127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573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697" y="2832"/>
              <a:ext cx="95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309380" y="3840480"/>
            <a:ext cx="1330325" cy="415925"/>
            <a:chOff x="3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3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179" y="2832"/>
              <a:ext cx="192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769246" y="3840480"/>
            <a:ext cx="1017546" cy="723900"/>
            <a:chOff x="760" y="2832"/>
            <a:chExt cx="1313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760" y="2842"/>
              <a:ext cx="1313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5. </a:t>
              </a:r>
              <a:r>
                <a:rPr lang="en-US" sz="2000" dirty="0" smtClean="0">
                  <a:solidFill>
                    <a:srgbClr val="FF0000"/>
                  </a:solidFill>
                  <a:latin typeface="Calibri" charset="0"/>
                </a:rPr>
                <a:t>Write</a:t>
              </a:r>
              <a:endParaRPr lang="en-US" sz="2000" dirty="0">
                <a:solidFill>
                  <a:srgbClr val="FF0000"/>
                </a:solidFill>
                <a:latin typeface="Calibri" charset="0"/>
              </a:endParaRP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  </a:t>
              </a:r>
              <a:r>
                <a:rPr lang="en-US" sz="2000" dirty="0" smtClean="0">
                  <a:solidFill>
                    <a:srgbClr val="FF0000"/>
                  </a:solidFill>
                  <a:latin typeface="Calibri" charset="0"/>
                </a:rPr>
                <a:t> Back</a:t>
              </a:r>
              <a:endParaRPr lang="en-US" sz="2000" dirty="0">
                <a:solidFill>
                  <a:srgbClr val="FF0000"/>
                </a:solidFill>
                <a:latin typeface="Calibri" charset="0"/>
              </a:endParaRP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823" y="2832"/>
              <a:ext cx="11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383280" y="1719072"/>
            <a:ext cx="4361688" cy="2423031"/>
            <a:chOff x="3383280" y="1719072"/>
            <a:chExt cx="4361688" cy="2423031"/>
          </a:xfrm>
        </p:grpSpPr>
        <p:grpSp>
          <p:nvGrpSpPr>
            <p:cNvPr id="60" name="Group 59"/>
            <p:cNvGrpSpPr/>
            <p:nvPr/>
          </p:nvGrpSpPr>
          <p:grpSpPr>
            <a:xfrm>
              <a:off x="3383280" y="1719072"/>
              <a:ext cx="109728" cy="2423031"/>
              <a:chOff x="3383280" y="1627632"/>
              <a:chExt cx="109728" cy="2423031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3383280" y="1627632"/>
                <a:ext cx="109728" cy="228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3392424" y="3820160"/>
                <a:ext cx="91440" cy="230503"/>
                <a:chOff x="3402584" y="3820160"/>
                <a:chExt cx="91440" cy="230503"/>
              </a:xfrm>
            </p:grpSpPr>
            <p:sp>
              <p:nvSpPr>
                <p:cNvPr id="78" name="Isosceles Triangle 77"/>
                <p:cNvSpPr/>
                <p:nvPr/>
              </p:nvSpPr>
              <p:spPr>
                <a:xfrm>
                  <a:off x="3402584" y="3820160"/>
                  <a:ext cx="91440" cy="9144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3448304" y="3918583"/>
                  <a:ext cx="0" cy="13208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0" name="Group 79"/>
            <p:cNvGrpSpPr/>
            <p:nvPr/>
          </p:nvGrpSpPr>
          <p:grpSpPr>
            <a:xfrm>
              <a:off x="4937760" y="1719072"/>
              <a:ext cx="109728" cy="2423031"/>
              <a:chOff x="3383280" y="1627632"/>
              <a:chExt cx="109728" cy="2423031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3383280" y="1627632"/>
                <a:ext cx="109728" cy="228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/>
              <p:cNvGrpSpPr/>
              <p:nvPr/>
            </p:nvGrpSpPr>
            <p:grpSpPr>
              <a:xfrm>
                <a:off x="3392424" y="3820160"/>
                <a:ext cx="91440" cy="230503"/>
                <a:chOff x="3402584" y="3820160"/>
                <a:chExt cx="91440" cy="230503"/>
              </a:xfrm>
            </p:grpSpPr>
            <p:sp>
              <p:nvSpPr>
                <p:cNvPr id="83" name="Isosceles Triangle 82"/>
                <p:cNvSpPr/>
                <p:nvPr/>
              </p:nvSpPr>
              <p:spPr>
                <a:xfrm>
                  <a:off x="3402584" y="3820160"/>
                  <a:ext cx="91440" cy="9144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3448304" y="3918583"/>
                  <a:ext cx="0" cy="13208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5" name="Group 84"/>
            <p:cNvGrpSpPr/>
            <p:nvPr/>
          </p:nvGrpSpPr>
          <p:grpSpPr>
            <a:xfrm>
              <a:off x="6217920" y="1719072"/>
              <a:ext cx="109728" cy="2423031"/>
              <a:chOff x="3383280" y="1627632"/>
              <a:chExt cx="109728" cy="2423031"/>
            </a:xfrm>
          </p:grpSpPr>
          <p:sp>
            <p:nvSpPr>
              <p:cNvPr id="86" name="Rectangle 85"/>
              <p:cNvSpPr/>
              <p:nvPr/>
            </p:nvSpPr>
            <p:spPr>
              <a:xfrm>
                <a:off x="3383280" y="1627632"/>
                <a:ext cx="109728" cy="228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7" name="Group 86"/>
              <p:cNvGrpSpPr/>
              <p:nvPr/>
            </p:nvGrpSpPr>
            <p:grpSpPr>
              <a:xfrm>
                <a:off x="3392424" y="3820160"/>
                <a:ext cx="91440" cy="230503"/>
                <a:chOff x="3402584" y="3820160"/>
                <a:chExt cx="91440" cy="230503"/>
              </a:xfrm>
            </p:grpSpPr>
            <p:sp>
              <p:nvSpPr>
                <p:cNvPr id="88" name="Isosceles Triangle 87"/>
                <p:cNvSpPr/>
                <p:nvPr/>
              </p:nvSpPr>
              <p:spPr>
                <a:xfrm>
                  <a:off x="3402584" y="3820160"/>
                  <a:ext cx="91440" cy="9144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448304" y="3918583"/>
                  <a:ext cx="0" cy="13208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0" name="Group 89"/>
            <p:cNvGrpSpPr/>
            <p:nvPr/>
          </p:nvGrpSpPr>
          <p:grpSpPr>
            <a:xfrm>
              <a:off x="7635240" y="1719072"/>
              <a:ext cx="109728" cy="2423031"/>
              <a:chOff x="3383280" y="1627632"/>
              <a:chExt cx="109728" cy="2423031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3383280" y="1627632"/>
                <a:ext cx="109728" cy="2286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2" name="Group 91"/>
              <p:cNvGrpSpPr/>
              <p:nvPr/>
            </p:nvGrpSpPr>
            <p:grpSpPr>
              <a:xfrm>
                <a:off x="3392424" y="3820160"/>
                <a:ext cx="91440" cy="230503"/>
                <a:chOff x="3402584" y="3820160"/>
                <a:chExt cx="91440" cy="230503"/>
              </a:xfrm>
            </p:grpSpPr>
            <p:sp>
              <p:nvSpPr>
                <p:cNvPr id="93" name="Isosceles Triangle 92"/>
                <p:cNvSpPr/>
                <p:nvPr/>
              </p:nvSpPr>
              <p:spPr>
                <a:xfrm>
                  <a:off x="3402584" y="3820160"/>
                  <a:ext cx="91440" cy="91440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3448304" y="3918583"/>
                  <a:ext cx="0" cy="132080"/>
                </a:xfrm>
                <a:prstGeom prst="line">
                  <a:avLst/>
                </a:prstGeom>
                <a:ln>
                  <a:solidFill>
                    <a:srgbClr val="00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95" name="Date Placeholder 9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96" name="Slide Number Placeholder 9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97" name="Footer Placeholder 9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8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Pipelining Changes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Registers affect flow of information</a:t>
            </a:r>
          </a:p>
          <a:p>
            <a:pPr lvl="1"/>
            <a:r>
              <a:rPr lang="en-US" dirty="0" smtClean="0"/>
              <a:t>Name registers for adjacent stages (e.g. IF/ID)</a:t>
            </a:r>
          </a:p>
          <a:p>
            <a:pPr lvl="1"/>
            <a:r>
              <a:rPr lang="en-US" dirty="0" smtClean="0"/>
              <a:t>Registers </a:t>
            </a:r>
            <a:r>
              <a:rPr lang="en-US" i="1" dirty="0" smtClean="0"/>
              <a:t>separate</a:t>
            </a:r>
            <a:r>
              <a:rPr lang="en-US" dirty="0" smtClean="0"/>
              <a:t> the information between stages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At any instance of time, each stage working on a </a:t>
            </a:r>
            <a:r>
              <a:rPr lang="en-US" i="1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>
                <a:solidFill>
                  <a:srgbClr val="FF0000"/>
                </a:solidFill>
              </a:rPr>
              <a:t> instruction!</a:t>
            </a:r>
          </a:p>
          <a:p>
            <a:r>
              <a:rPr lang="en-US" dirty="0" smtClean="0"/>
              <a:t>Will need to re-examine placement of wires and hardware in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More Detailed Pipeline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62503" name="Picture 7" descr="f04-35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2103120"/>
            <a:ext cx="8778240" cy="404304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7200" y="1600200"/>
            <a:ext cx="82296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Examine flow through pipeline for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lw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 Fetch (IF) </a:t>
            </a:r>
            <a:r>
              <a:rPr lang="en-US" dirty="0">
                <a:solidFill>
                  <a:schemeClr val="accent1"/>
                </a:solidFill>
              </a:rPr>
              <a:t>for </a:t>
            </a:r>
            <a:r>
              <a:rPr lang="en-US" dirty="0" smtClean="0">
                <a:solidFill>
                  <a:schemeClr val="accent1"/>
                </a:solidFill>
              </a:rPr>
              <a:t>Load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66599" name="Picture 7" descr="f04-36-P374493-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1444752"/>
            <a:ext cx="8778240" cy="4713387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954530" y="1600200"/>
            <a:ext cx="5667944" cy="1040130"/>
            <a:chOff x="1954530" y="1600200"/>
            <a:chExt cx="5667944" cy="1040130"/>
          </a:xfrm>
        </p:grpSpPr>
        <p:sp>
          <p:nvSpPr>
            <p:cNvPr id="7" name="TextBox 6"/>
            <p:cNvSpPr txBox="1"/>
            <p:nvPr/>
          </p:nvSpPr>
          <p:spPr>
            <a:xfrm>
              <a:off x="3098800" y="1600200"/>
              <a:ext cx="45236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Components in use are highlighted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1954530" y="1943100"/>
              <a:ext cx="1177290" cy="69723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37160" y="4880610"/>
            <a:ext cx="2491740" cy="1507153"/>
            <a:chOff x="137160" y="4880610"/>
            <a:chExt cx="2491740" cy="1507153"/>
          </a:xfrm>
        </p:grpSpPr>
        <p:sp>
          <p:nvSpPr>
            <p:cNvPr id="8" name="TextBox 7"/>
            <p:cNvSpPr txBox="1"/>
            <p:nvPr/>
          </p:nvSpPr>
          <p:spPr>
            <a:xfrm>
              <a:off x="137160" y="5372100"/>
              <a:ext cx="24117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For sequential logic, left half means write, right half means read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1977390" y="4960620"/>
              <a:ext cx="0" cy="4572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V="1">
              <a:off x="2114550" y="4880610"/>
              <a:ext cx="514350" cy="5486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Review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Part of the processor; the </a:t>
            </a:r>
            <a:r>
              <a:rPr lang="en-US" i="1" dirty="0" smtClean="0"/>
              <a:t>hardware</a:t>
            </a:r>
            <a:r>
              <a:rPr lang="en-US" dirty="0" smtClean="0"/>
              <a:t> necessary to perform </a:t>
            </a:r>
            <a:r>
              <a:rPr lang="en-US" i="1" dirty="0" smtClean="0"/>
              <a:t>all</a:t>
            </a:r>
            <a:r>
              <a:rPr lang="en-US" dirty="0" smtClean="0"/>
              <a:t> operations required</a:t>
            </a:r>
          </a:p>
          <a:p>
            <a:pPr lvl="1"/>
            <a:r>
              <a:rPr lang="en-US" dirty="0" smtClean="0"/>
              <a:t>Depends on exact ISA, RTL of instructions</a:t>
            </a:r>
          </a:p>
          <a:p>
            <a:r>
              <a:rPr lang="en-US" dirty="0" smtClean="0"/>
              <a:t>Major components:</a:t>
            </a:r>
          </a:p>
          <a:p>
            <a:pPr lvl="1"/>
            <a:r>
              <a:rPr lang="en-US" dirty="0" smtClean="0"/>
              <a:t>PC and Register File (</a:t>
            </a:r>
            <a:r>
              <a:rPr lang="en-US" dirty="0" err="1" smtClean="0"/>
              <a:t>RegFile</a:t>
            </a:r>
            <a:r>
              <a:rPr lang="en-US" dirty="0" smtClean="0"/>
              <a:t> holds registers)</a:t>
            </a:r>
          </a:p>
          <a:p>
            <a:pPr lvl="1"/>
            <a:r>
              <a:rPr lang="en-US" dirty="0" smtClean="0"/>
              <a:t>Instruction and Data Memory</a:t>
            </a:r>
          </a:p>
          <a:p>
            <a:pPr lvl="1"/>
            <a:r>
              <a:rPr lang="en-US" dirty="0" smtClean="0"/>
              <a:t>ALU for operations (on two operands)</a:t>
            </a:r>
          </a:p>
          <a:p>
            <a:pPr lvl="1"/>
            <a:r>
              <a:rPr lang="en-US" dirty="0" smtClean="0"/>
              <a:t>Extender (sign/zero extend)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 Decode (ID) </a:t>
            </a:r>
            <a:r>
              <a:rPr lang="en-US" dirty="0">
                <a:solidFill>
                  <a:schemeClr val="accent1"/>
                </a:solidFill>
              </a:rPr>
              <a:t>for </a:t>
            </a:r>
            <a:r>
              <a:rPr lang="en-US" dirty="0" smtClean="0">
                <a:solidFill>
                  <a:schemeClr val="accent1"/>
                </a:solidFill>
              </a:rPr>
              <a:t>Load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68647" name="Picture 7" descr="f04-36-P374493-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1463040"/>
            <a:ext cx="8778240" cy="4701593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Execute (EX) </a:t>
            </a:r>
            <a:r>
              <a:rPr lang="en-US" dirty="0">
                <a:solidFill>
                  <a:schemeClr val="accent1"/>
                </a:solidFill>
              </a:rPr>
              <a:t>for Load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70694" name="Picture 6" descr="f04-3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1344168"/>
            <a:ext cx="8778240" cy="4813817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Memory (MEM) </a:t>
            </a:r>
            <a:r>
              <a:rPr lang="en-US" dirty="0">
                <a:solidFill>
                  <a:schemeClr val="accent1"/>
                </a:solidFill>
              </a:rPr>
              <a:t>for Load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72743" name="Picture 7" descr="f04-38-P374493-M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1417320"/>
            <a:ext cx="8778240" cy="4747572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Write Back (WB) </a:t>
            </a:r>
            <a:r>
              <a:rPr lang="en-US" dirty="0">
                <a:solidFill>
                  <a:schemeClr val="accent1"/>
                </a:solidFill>
              </a:rPr>
              <a:t>for Load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74794" name="Picture 10" descr="f04-38-P374493-W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1536192"/>
            <a:ext cx="8778240" cy="4627289"/>
          </a:xfrm>
          <a:prstGeom prst="rect">
            <a:avLst/>
          </a:prstGeom>
          <a:noFill/>
        </p:spPr>
      </p:pic>
      <p:sp>
        <p:nvSpPr>
          <p:cNvPr id="374788" name="Oval 4"/>
          <p:cNvSpPr>
            <a:spLocks noChangeArrowheads="1"/>
          </p:cNvSpPr>
          <p:nvPr/>
        </p:nvSpPr>
        <p:spPr bwMode="auto">
          <a:xfrm>
            <a:off x="2991774" y="4370832"/>
            <a:ext cx="809760" cy="327509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1600200"/>
            <a:ext cx="64008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There’s something wrong here! (Can you spot it?)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268730" y="4663440"/>
            <a:ext cx="1760220" cy="1334810"/>
            <a:chOff x="1268730" y="4663440"/>
            <a:chExt cx="1760220" cy="1334810"/>
          </a:xfrm>
        </p:grpSpPr>
        <p:cxnSp>
          <p:nvCxnSpPr>
            <p:cNvPr id="11" name="Straight Arrow Connector 10"/>
            <p:cNvCxnSpPr/>
            <p:nvPr/>
          </p:nvCxnSpPr>
          <p:spPr>
            <a:xfrm flipV="1">
              <a:off x="2171700" y="4663440"/>
              <a:ext cx="857250" cy="5715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268730" y="5074920"/>
              <a:ext cx="101727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Wrong </a:t>
              </a:r>
              <a:br>
                <a:rPr lang="en-US" dirty="0" smtClean="0">
                  <a:solidFill>
                    <a:srgbClr val="FF0000"/>
                  </a:solidFill>
                </a:rPr>
              </a:br>
              <a:r>
                <a:rPr lang="en-US" dirty="0" smtClean="0">
                  <a:solidFill>
                    <a:srgbClr val="FF0000"/>
                  </a:solidFill>
                </a:rPr>
                <a:t>register number!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 animBg="1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Corrected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76838" name="Picture 6" descr="f04-41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" y="2112264"/>
            <a:ext cx="8778240" cy="404599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57200" y="1600200"/>
            <a:ext cx="82296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 Now any instruction that writes to a register will work properly</a:t>
            </a: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Movies</a:t>
            </a: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Control Implementation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Clocking Methodology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Pipelined Execution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Pipelined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(Continued)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Pipelined Execution Representation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28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029200"/>
            <a:ext cx="8229600" cy="139446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Every instruction must take same number of </a:t>
            </a:r>
            <a:r>
              <a:rPr lang="en-US" dirty="0" smtClean="0"/>
              <a:t>steps, </a:t>
            </a:r>
            <a:r>
              <a:rPr lang="en-US" dirty="0"/>
              <a:t>so some will </a:t>
            </a:r>
            <a:r>
              <a:rPr lang="en-US" dirty="0" smtClean="0"/>
              <a:t>idle</a:t>
            </a:r>
          </a:p>
          <a:p>
            <a:pPr lvl="1"/>
            <a:r>
              <a:rPr lang="en-US" dirty="0" smtClean="0"/>
              <a:t>e.g. MEM stage for any arithmetic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750" y="1755775"/>
            <a:ext cx="8362950" cy="3125788"/>
            <a:chOff x="340" y="990"/>
            <a:chExt cx="5268" cy="1969"/>
          </a:xfrm>
        </p:grpSpPr>
        <p:sp>
          <p:nvSpPr>
            <p:cNvPr id="2728965" name="Rectangle 5"/>
            <p:cNvSpPr>
              <a:spLocks noChangeArrowheads="1"/>
            </p:cNvSpPr>
            <p:nvPr/>
          </p:nvSpPr>
          <p:spPr bwMode="auto">
            <a:xfrm>
              <a:off x="344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6" name="Rectangle 6"/>
            <p:cNvSpPr>
              <a:spLocks noChangeArrowheads="1"/>
            </p:cNvSpPr>
            <p:nvPr/>
          </p:nvSpPr>
          <p:spPr bwMode="auto">
            <a:xfrm>
              <a:off x="340" y="99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67" name="Rectangle 7"/>
            <p:cNvSpPr>
              <a:spLocks noChangeArrowheads="1"/>
            </p:cNvSpPr>
            <p:nvPr/>
          </p:nvSpPr>
          <p:spPr bwMode="auto">
            <a:xfrm>
              <a:off x="872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8" name="Rectangle 8"/>
            <p:cNvSpPr>
              <a:spLocks noChangeArrowheads="1"/>
            </p:cNvSpPr>
            <p:nvPr/>
          </p:nvSpPr>
          <p:spPr bwMode="auto">
            <a:xfrm>
              <a:off x="1400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69" name="Rectangle 9"/>
            <p:cNvSpPr>
              <a:spLocks noChangeArrowheads="1"/>
            </p:cNvSpPr>
            <p:nvPr/>
          </p:nvSpPr>
          <p:spPr bwMode="auto">
            <a:xfrm>
              <a:off x="1928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0" name="Rectangle 10"/>
            <p:cNvSpPr>
              <a:spLocks noChangeArrowheads="1"/>
            </p:cNvSpPr>
            <p:nvPr/>
          </p:nvSpPr>
          <p:spPr bwMode="auto">
            <a:xfrm>
              <a:off x="2456" y="101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1" name="Rectangle 11"/>
            <p:cNvSpPr>
              <a:spLocks noChangeArrowheads="1"/>
            </p:cNvSpPr>
            <p:nvPr/>
          </p:nvSpPr>
          <p:spPr bwMode="auto">
            <a:xfrm>
              <a:off x="851" y="99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2" name="Rectangle 12"/>
            <p:cNvSpPr>
              <a:spLocks noChangeArrowheads="1"/>
            </p:cNvSpPr>
            <p:nvPr/>
          </p:nvSpPr>
          <p:spPr bwMode="auto">
            <a:xfrm>
              <a:off x="1379" y="99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3" name="Rectangle 13"/>
            <p:cNvSpPr>
              <a:spLocks noChangeArrowheads="1"/>
            </p:cNvSpPr>
            <p:nvPr/>
          </p:nvSpPr>
          <p:spPr bwMode="auto">
            <a:xfrm>
              <a:off x="1907" y="99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8974" name="Rectangle 14"/>
            <p:cNvSpPr>
              <a:spLocks noChangeArrowheads="1"/>
            </p:cNvSpPr>
            <p:nvPr/>
          </p:nvSpPr>
          <p:spPr bwMode="auto">
            <a:xfrm>
              <a:off x="2483" y="99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  <p:sp>
          <p:nvSpPr>
            <p:cNvPr id="2728975" name="Rectangle 15"/>
            <p:cNvSpPr>
              <a:spLocks noChangeArrowheads="1"/>
            </p:cNvSpPr>
            <p:nvPr/>
          </p:nvSpPr>
          <p:spPr bwMode="auto">
            <a:xfrm>
              <a:off x="872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6" name="Rectangle 16"/>
            <p:cNvSpPr>
              <a:spLocks noChangeArrowheads="1"/>
            </p:cNvSpPr>
            <p:nvPr/>
          </p:nvSpPr>
          <p:spPr bwMode="auto">
            <a:xfrm>
              <a:off x="868" y="1326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IF</a:t>
              </a:r>
              <a:endParaRPr lang="en-US" sz="2400" b="1" dirty="0"/>
            </a:p>
          </p:txBody>
        </p:sp>
        <p:sp>
          <p:nvSpPr>
            <p:cNvPr id="2728977" name="Rectangle 17"/>
            <p:cNvSpPr>
              <a:spLocks noChangeArrowheads="1"/>
            </p:cNvSpPr>
            <p:nvPr/>
          </p:nvSpPr>
          <p:spPr bwMode="auto">
            <a:xfrm>
              <a:off x="1400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8" name="Rectangle 18"/>
            <p:cNvSpPr>
              <a:spLocks noChangeArrowheads="1"/>
            </p:cNvSpPr>
            <p:nvPr/>
          </p:nvSpPr>
          <p:spPr bwMode="auto">
            <a:xfrm>
              <a:off x="1928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79" name="Rectangle 19"/>
            <p:cNvSpPr>
              <a:spLocks noChangeArrowheads="1"/>
            </p:cNvSpPr>
            <p:nvPr/>
          </p:nvSpPr>
          <p:spPr bwMode="auto">
            <a:xfrm>
              <a:off x="2456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0" name="Rectangle 20"/>
            <p:cNvSpPr>
              <a:spLocks noChangeArrowheads="1"/>
            </p:cNvSpPr>
            <p:nvPr/>
          </p:nvSpPr>
          <p:spPr bwMode="auto">
            <a:xfrm>
              <a:off x="2984" y="1352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81" name="Rectangle 21"/>
            <p:cNvSpPr>
              <a:spLocks noChangeArrowheads="1"/>
            </p:cNvSpPr>
            <p:nvPr/>
          </p:nvSpPr>
          <p:spPr bwMode="auto">
            <a:xfrm>
              <a:off x="1379" y="1326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/>
            </a:p>
          </p:txBody>
        </p:sp>
        <p:sp>
          <p:nvSpPr>
            <p:cNvPr id="2728982" name="Rectangle 22"/>
            <p:cNvSpPr>
              <a:spLocks noChangeArrowheads="1"/>
            </p:cNvSpPr>
            <p:nvPr/>
          </p:nvSpPr>
          <p:spPr bwMode="auto">
            <a:xfrm>
              <a:off x="1907" y="1326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EX</a:t>
              </a:r>
              <a:endParaRPr lang="en-US" sz="2400" b="1" dirty="0"/>
            </a:p>
          </p:txBody>
        </p:sp>
        <p:sp>
          <p:nvSpPr>
            <p:cNvPr id="2728983" name="Rectangle 23"/>
            <p:cNvSpPr>
              <a:spLocks noChangeArrowheads="1"/>
            </p:cNvSpPr>
            <p:nvPr/>
          </p:nvSpPr>
          <p:spPr bwMode="auto">
            <a:xfrm>
              <a:off x="2435" y="1326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MEM</a:t>
              </a:r>
              <a:endParaRPr lang="en-US" sz="2400" b="1" dirty="0"/>
            </a:p>
          </p:txBody>
        </p:sp>
        <p:sp>
          <p:nvSpPr>
            <p:cNvPr id="2728984" name="Rectangle 24"/>
            <p:cNvSpPr>
              <a:spLocks noChangeArrowheads="1"/>
            </p:cNvSpPr>
            <p:nvPr/>
          </p:nvSpPr>
          <p:spPr bwMode="auto">
            <a:xfrm>
              <a:off x="3011" y="1326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/>
                <a:t>WB</a:t>
              </a:r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1396" y="1662"/>
              <a:ext cx="2628" cy="289"/>
              <a:chOff x="1396" y="1662"/>
              <a:chExt cx="2628" cy="289"/>
            </a:xfrm>
          </p:grpSpPr>
          <p:sp>
            <p:nvSpPr>
              <p:cNvPr id="2728986" name="Rectangle 26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7" name="Rectangle 27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IF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88" name="Rectangle 28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89" name="Rectangle 29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0" name="Rectangle 30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1" name="Rectangle 31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28992" name="Rectangle 32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ID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3" name="Rectangle 33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EX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4" name="Rectangle 34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accent2"/>
                    </a:solidFill>
                  </a:rPr>
                  <a:t>MEM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728995" name="Rectangle 35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434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solidFill>
                      <a:schemeClr val="accent2"/>
                    </a:solidFill>
                  </a:rPr>
                  <a:t>WB</a:t>
                </a:r>
              </a:p>
            </p:txBody>
          </p:sp>
        </p:grpSp>
        <p:sp>
          <p:nvSpPr>
            <p:cNvPr id="2728996" name="Rectangle 36"/>
            <p:cNvSpPr>
              <a:spLocks noChangeArrowheads="1"/>
            </p:cNvSpPr>
            <p:nvPr/>
          </p:nvSpPr>
          <p:spPr bwMode="auto">
            <a:xfrm>
              <a:off x="1928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7" name="Rectangle 37"/>
            <p:cNvSpPr>
              <a:spLocks noChangeArrowheads="1"/>
            </p:cNvSpPr>
            <p:nvPr/>
          </p:nvSpPr>
          <p:spPr bwMode="auto">
            <a:xfrm>
              <a:off x="1924" y="1998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IF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8998" name="Rectangle 38"/>
            <p:cNvSpPr>
              <a:spLocks noChangeArrowheads="1"/>
            </p:cNvSpPr>
            <p:nvPr/>
          </p:nvSpPr>
          <p:spPr bwMode="auto">
            <a:xfrm>
              <a:off x="2456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8999" name="Rectangle 39"/>
            <p:cNvSpPr>
              <a:spLocks noChangeArrowheads="1"/>
            </p:cNvSpPr>
            <p:nvPr/>
          </p:nvSpPr>
          <p:spPr bwMode="auto">
            <a:xfrm>
              <a:off x="2984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0" name="Rectangle 40"/>
            <p:cNvSpPr>
              <a:spLocks noChangeArrowheads="1"/>
            </p:cNvSpPr>
            <p:nvPr/>
          </p:nvSpPr>
          <p:spPr bwMode="auto">
            <a:xfrm>
              <a:off x="3512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1" name="Rectangle 41"/>
            <p:cNvSpPr>
              <a:spLocks noChangeArrowheads="1"/>
            </p:cNvSpPr>
            <p:nvPr/>
          </p:nvSpPr>
          <p:spPr bwMode="auto">
            <a:xfrm>
              <a:off x="4040" y="2024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2" name="Rectangle 42"/>
            <p:cNvSpPr>
              <a:spLocks noChangeArrowheads="1"/>
            </p:cNvSpPr>
            <p:nvPr/>
          </p:nvSpPr>
          <p:spPr bwMode="auto">
            <a:xfrm>
              <a:off x="2435" y="1998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ID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3" name="Rectangle 43"/>
            <p:cNvSpPr>
              <a:spLocks noChangeArrowheads="1"/>
            </p:cNvSpPr>
            <p:nvPr/>
          </p:nvSpPr>
          <p:spPr bwMode="auto">
            <a:xfrm>
              <a:off x="2963" y="1998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EX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4" name="Rectangle 44"/>
            <p:cNvSpPr>
              <a:spLocks noChangeArrowheads="1"/>
            </p:cNvSpPr>
            <p:nvPr/>
          </p:nvSpPr>
          <p:spPr bwMode="auto">
            <a:xfrm>
              <a:off x="3491" y="1998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rgbClr val="005400"/>
                  </a:solidFill>
                </a:rPr>
                <a:t>MEM</a:t>
              </a:r>
              <a:endParaRPr lang="en-US" sz="2400" b="1" dirty="0">
                <a:solidFill>
                  <a:srgbClr val="005400"/>
                </a:solidFill>
              </a:endParaRPr>
            </a:p>
          </p:txBody>
        </p:sp>
        <p:sp>
          <p:nvSpPr>
            <p:cNvPr id="2729005" name="Rectangle 45"/>
            <p:cNvSpPr>
              <a:spLocks noChangeArrowheads="1"/>
            </p:cNvSpPr>
            <p:nvPr/>
          </p:nvSpPr>
          <p:spPr bwMode="auto">
            <a:xfrm>
              <a:off x="4067" y="1998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rgbClr val="005400"/>
                  </a:solidFill>
                </a:rPr>
                <a:t>WB</a:t>
              </a:r>
            </a:p>
          </p:txBody>
        </p:sp>
        <p:sp>
          <p:nvSpPr>
            <p:cNvPr id="2729006" name="Rectangle 46"/>
            <p:cNvSpPr>
              <a:spLocks noChangeArrowheads="1"/>
            </p:cNvSpPr>
            <p:nvPr/>
          </p:nvSpPr>
          <p:spPr bwMode="auto">
            <a:xfrm>
              <a:off x="2456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7" name="Rectangle 47"/>
            <p:cNvSpPr>
              <a:spLocks noChangeArrowheads="1"/>
            </p:cNvSpPr>
            <p:nvPr/>
          </p:nvSpPr>
          <p:spPr bwMode="auto">
            <a:xfrm>
              <a:off x="2452" y="2334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IF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08" name="Rectangle 48"/>
            <p:cNvSpPr>
              <a:spLocks noChangeArrowheads="1"/>
            </p:cNvSpPr>
            <p:nvPr/>
          </p:nvSpPr>
          <p:spPr bwMode="auto">
            <a:xfrm>
              <a:off x="2984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09" name="Rectangle 49"/>
            <p:cNvSpPr>
              <a:spLocks noChangeArrowheads="1"/>
            </p:cNvSpPr>
            <p:nvPr/>
          </p:nvSpPr>
          <p:spPr bwMode="auto">
            <a:xfrm>
              <a:off x="3512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0" name="Rectangle 50"/>
            <p:cNvSpPr>
              <a:spLocks noChangeArrowheads="1"/>
            </p:cNvSpPr>
            <p:nvPr/>
          </p:nvSpPr>
          <p:spPr bwMode="auto">
            <a:xfrm>
              <a:off x="4040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1" name="Rectangle 51"/>
            <p:cNvSpPr>
              <a:spLocks noChangeArrowheads="1"/>
            </p:cNvSpPr>
            <p:nvPr/>
          </p:nvSpPr>
          <p:spPr bwMode="auto">
            <a:xfrm>
              <a:off x="4568" y="2360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2" name="Rectangle 52"/>
            <p:cNvSpPr>
              <a:spLocks noChangeArrowheads="1"/>
            </p:cNvSpPr>
            <p:nvPr/>
          </p:nvSpPr>
          <p:spPr bwMode="auto">
            <a:xfrm>
              <a:off x="2963" y="2334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ID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3" name="Rectangle 53"/>
            <p:cNvSpPr>
              <a:spLocks noChangeArrowheads="1"/>
            </p:cNvSpPr>
            <p:nvPr/>
          </p:nvSpPr>
          <p:spPr bwMode="auto">
            <a:xfrm>
              <a:off x="3491" y="2334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EX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4" name="Rectangle 54"/>
            <p:cNvSpPr>
              <a:spLocks noChangeArrowheads="1"/>
            </p:cNvSpPr>
            <p:nvPr/>
          </p:nvSpPr>
          <p:spPr bwMode="auto">
            <a:xfrm>
              <a:off x="4019" y="2334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MEM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2729015" name="Rectangle 55"/>
            <p:cNvSpPr>
              <a:spLocks noChangeArrowheads="1"/>
            </p:cNvSpPr>
            <p:nvPr/>
          </p:nvSpPr>
          <p:spPr bwMode="auto">
            <a:xfrm>
              <a:off x="4595" y="2334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WB</a:t>
              </a:r>
            </a:p>
          </p:txBody>
        </p:sp>
        <p:sp>
          <p:nvSpPr>
            <p:cNvPr id="2729016" name="Rectangle 56"/>
            <p:cNvSpPr>
              <a:spLocks noChangeArrowheads="1"/>
            </p:cNvSpPr>
            <p:nvPr/>
          </p:nvSpPr>
          <p:spPr bwMode="auto">
            <a:xfrm>
              <a:off x="2984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7" name="Rectangle 57"/>
            <p:cNvSpPr>
              <a:spLocks noChangeArrowheads="1"/>
            </p:cNvSpPr>
            <p:nvPr/>
          </p:nvSpPr>
          <p:spPr bwMode="auto">
            <a:xfrm>
              <a:off x="2980" y="2670"/>
              <a:ext cx="2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IF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18" name="Rectangle 58"/>
            <p:cNvSpPr>
              <a:spLocks noChangeArrowheads="1"/>
            </p:cNvSpPr>
            <p:nvPr/>
          </p:nvSpPr>
          <p:spPr bwMode="auto">
            <a:xfrm>
              <a:off x="3512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19" name="Rectangle 59"/>
            <p:cNvSpPr>
              <a:spLocks noChangeArrowheads="1"/>
            </p:cNvSpPr>
            <p:nvPr/>
          </p:nvSpPr>
          <p:spPr bwMode="auto">
            <a:xfrm>
              <a:off x="4040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0" name="Rectangle 60"/>
            <p:cNvSpPr>
              <a:spLocks noChangeArrowheads="1"/>
            </p:cNvSpPr>
            <p:nvPr/>
          </p:nvSpPr>
          <p:spPr bwMode="auto">
            <a:xfrm>
              <a:off x="4568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1" name="Rectangle 61"/>
            <p:cNvSpPr>
              <a:spLocks noChangeArrowheads="1"/>
            </p:cNvSpPr>
            <p:nvPr/>
          </p:nvSpPr>
          <p:spPr bwMode="auto">
            <a:xfrm>
              <a:off x="5096" y="2696"/>
              <a:ext cx="512" cy="22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2" name="Rectangle 62"/>
            <p:cNvSpPr>
              <a:spLocks noChangeArrowheads="1"/>
            </p:cNvSpPr>
            <p:nvPr/>
          </p:nvSpPr>
          <p:spPr bwMode="auto">
            <a:xfrm>
              <a:off x="3491" y="2670"/>
              <a:ext cx="28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/>
                <a:t>ID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3" name="Rectangle 63"/>
            <p:cNvSpPr>
              <a:spLocks noChangeArrowheads="1"/>
            </p:cNvSpPr>
            <p:nvPr/>
          </p:nvSpPr>
          <p:spPr bwMode="auto">
            <a:xfrm>
              <a:off x="4019" y="2670"/>
              <a:ext cx="317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EX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4" name="Rectangle 64"/>
            <p:cNvSpPr>
              <a:spLocks noChangeArrowheads="1"/>
            </p:cNvSpPr>
            <p:nvPr/>
          </p:nvSpPr>
          <p:spPr bwMode="auto">
            <a:xfrm>
              <a:off x="4547" y="2670"/>
              <a:ext cx="549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 dirty="0" smtClean="0">
                  <a:solidFill>
                    <a:schemeClr val="tx1"/>
                  </a:solidFill>
                </a:rPr>
                <a:t>MEM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729025" name="Rectangle 65"/>
            <p:cNvSpPr>
              <a:spLocks noChangeArrowheads="1"/>
            </p:cNvSpPr>
            <p:nvPr/>
          </p:nvSpPr>
          <p:spPr bwMode="auto">
            <a:xfrm>
              <a:off x="5123" y="2670"/>
              <a:ext cx="43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400" b="1">
                  <a:solidFill>
                    <a:schemeClr val="tx1"/>
                  </a:solidFill>
                </a:rPr>
                <a:t>WB</a:t>
              </a: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469900" y="1222375"/>
            <a:ext cx="7670800" cy="515938"/>
            <a:chOff x="296" y="654"/>
            <a:chExt cx="4832" cy="325"/>
          </a:xfrm>
        </p:grpSpPr>
        <p:sp>
          <p:nvSpPr>
            <p:cNvPr id="2729027" name="Line 67"/>
            <p:cNvSpPr>
              <a:spLocks noChangeShapeType="1"/>
            </p:cNvSpPr>
            <p:nvPr/>
          </p:nvSpPr>
          <p:spPr bwMode="auto">
            <a:xfrm>
              <a:off x="296" y="912"/>
              <a:ext cx="48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9028" name="Rectangle 68"/>
            <p:cNvSpPr>
              <a:spLocks noChangeArrowheads="1"/>
            </p:cNvSpPr>
            <p:nvPr/>
          </p:nvSpPr>
          <p:spPr bwMode="auto">
            <a:xfrm>
              <a:off x="419" y="654"/>
              <a:ext cx="6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8963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100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Graphical Pipeline Diagrams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" name="Content Placeholder 101"/>
          <p:cNvSpPr>
            <a:spLocks noGrp="1"/>
          </p:cNvSpPr>
          <p:nvPr>
            <p:ph idx="1"/>
          </p:nvPr>
        </p:nvSpPr>
        <p:spPr>
          <a:xfrm>
            <a:off x="491067" y="4345694"/>
            <a:ext cx="8229600" cy="116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</a:t>
            </a:r>
            <a:r>
              <a:rPr lang="en-US" sz="2800" dirty="0" err="1" smtClean="0"/>
              <a:t>datapath</a:t>
            </a:r>
            <a:r>
              <a:rPr lang="en-US" sz="2800" dirty="0" smtClean="0"/>
              <a:t> figure below to represent pipeline:</a:t>
            </a:r>
            <a:endParaRPr lang="en-US" sz="2800" dirty="0"/>
          </a:p>
        </p:txBody>
      </p:sp>
      <p:grpSp>
        <p:nvGrpSpPr>
          <p:cNvPr id="56" name="Group 4"/>
          <p:cNvGrpSpPr>
            <a:grpSpLocks/>
          </p:cNvGrpSpPr>
          <p:nvPr/>
        </p:nvGrpSpPr>
        <p:grpSpPr bwMode="auto">
          <a:xfrm>
            <a:off x="2487168" y="4800600"/>
            <a:ext cx="4171950" cy="1658938"/>
            <a:chOff x="1357" y="2946"/>
            <a:chExt cx="2628" cy="1045"/>
          </a:xfrm>
        </p:grpSpPr>
        <p:sp>
          <p:nvSpPr>
            <p:cNvPr id="61" name="Freeform 5"/>
            <p:cNvSpPr>
              <a:spLocks/>
            </p:cNvSpPr>
            <p:nvPr/>
          </p:nvSpPr>
          <p:spPr bwMode="auto">
            <a:xfrm>
              <a:off x="2986" y="3520"/>
              <a:ext cx="209" cy="289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69" y="288"/>
                </a:cxn>
              </a:cxnLst>
              <a:rect l="0" t="0" r="r" b="b"/>
              <a:pathLst>
                <a:path w="170" h="289">
                  <a:moveTo>
                    <a:pt x="169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69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193" y="3520"/>
              <a:ext cx="210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0" y="0"/>
                </a:cxn>
                <a:cxn ang="0">
                  <a:pos x="170" y="288"/>
                </a:cxn>
                <a:cxn ang="0">
                  <a:pos x="0" y="288"/>
                </a:cxn>
              </a:cxnLst>
              <a:rect l="0" t="0" r="r" b="b"/>
              <a:pathLst>
                <a:path w="171" h="289">
                  <a:moveTo>
                    <a:pt x="0" y="0"/>
                  </a:moveTo>
                  <a:lnTo>
                    <a:pt x="170" y="0"/>
                  </a:lnTo>
                  <a:lnTo>
                    <a:pt x="170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3" name="Group 7"/>
            <p:cNvGrpSpPr>
              <a:grpSpLocks/>
            </p:cNvGrpSpPr>
            <p:nvPr/>
          </p:nvGrpSpPr>
          <p:grpSpPr bwMode="auto">
            <a:xfrm>
              <a:off x="1357" y="2946"/>
              <a:ext cx="2628" cy="289"/>
              <a:chOff x="1396" y="1662"/>
              <a:chExt cx="2628" cy="289"/>
            </a:xfrm>
          </p:grpSpPr>
          <p:sp>
            <p:nvSpPr>
              <p:cNvPr id="94" name="Rectangle 8"/>
              <p:cNvSpPr>
                <a:spLocks noChangeArrowheads="1"/>
              </p:cNvSpPr>
              <p:nvPr/>
            </p:nvSpPr>
            <p:spPr bwMode="auto">
              <a:xfrm>
                <a:off x="1400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9"/>
              <p:cNvSpPr>
                <a:spLocks noChangeArrowheads="1"/>
              </p:cNvSpPr>
              <p:nvPr/>
            </p:nvSpPr>
            <p:spPr bwMode="auto">
              <a:xfrm>
                <a:off x="1396" y="1662"/>
                <a:ext cx="256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IF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6" name="Rectangle 10"/>
              <p:cNvSpPr>
                <a:spLocks noChangeArrowheads="1"/>
              </p:cNvSpPr>
              <p:nvPr/>
            </p:nvSpPr>
            <p:spPr bwMode="auto">
              <a:xfrm>
                <a:off x="1928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1"/>
              <p:cNvSpPr>
                <a:spLocks noChangeArrowheads="1"/>
              </p:cNvSpPr>
              <p:nvPr/>
            </p:nvSpPr>
            <p:spPr bwMode="auto">
              <a:xfrm>
                <a:off x="2456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Rectangle 12"/>
              <p:cNvSpPr>
                <a:spLocks noChangeArrowheads="1"/>
              </p:cNvSpPr>
              <p:nvPr/>
            </p:nvSpPr>
            <p:spPr bwMode="auto">
              <a:xfrm>
                <a:off x="2984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"/>
              <p:cNvSpPr>
                <a:spLocks noChangeArrowheads="1"/>
              </p:cNvSpPr>
              <p:nvPr/>
            </p:nvSpPr>
            <p:spPr bwMode="auto">
              <a:xfrm>
                <a:off x="3512" y="1688"/>
                <a:ext cx="512" cy="2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4"/>
              <p:cNvSpPr>
                <a:spLocks noChangeArrowheads="1"/>
              </p:cNvSpPr>
              <p:nvPr/>
            </p:nvSpPr>
            <p:spPr bwMode="auto">
              <a:xfrm>
                <a:off x="1907" y="1662"/>
                <a:ext cx="28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ID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3" name="Rectangle 15"/>
              <p:cNvSpPr>
                <a:spLocks noChangeArrowheads="1"/>
              </p:cNvSpPr>
              <p:nvPr/>
            </p:nvSpPr>
            <p:spPr bwMode="auto">
              <a:xfrm>
                <a:off x="2435" y="1662"/>
                <a:ext cx="317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EX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4" name="Rectangle 16"/>
              <p:cNvSpPr>
                <a:spLocks noChangeArrowheads="1"/>
              </p:cNvSpPr>
              <p:nvPr/>
            </p:nvSpPr>
            <p:spPr bwMode="auto">
              <a:xfrm>
                <a:off x="2963" y="1662"/>
                <a:ext cx="540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</a:rPr>
                  <a:t>Mem</a:t>
                </a:r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5" name="Rectangle 17"/>
              <p:cNvSpPr>
                <a:spLocks noChangeArrowheads="1"/>
              </p:cNvSpPr>
              <p:nvPr/>
            </p:nvSpPr>
            <p:spPr bwMode="auto">
              <a:xfrm>
                <a:off x="3539" y="1662"/>
                <a:ext cx="399" cy="2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 dirty="0">
                    <a:solidFill>
                      <a:srgbClr val="FF0000"/>
                    </a:solidFill>
                  </a:rPr>
                  <a:t>WB</a:t>
                </a:r>
              </a:p>
            </p:txBody>
          </p:sp>
        </p:grpSp>
        <p:sp>
          <p:nvSpPr>
            <p:cNvPr id="64" name="Freeform 18"/>
            <p:cNvSpPr>
              <a:spLocks/>
            </p:cNvSpPr>
            <p:nvPr/>
          </p:nvSpPr>
          <p:spPr bwMode="auto">
            <a:xfrm>
              <a:off x="2551" y="3472"/>
              <a:ext cx="261" cy="481"/>
            </a:xfrm>
            <a:custGeom>
              <a:avLst/>
              <a:gdLst/>
              <a:ahLst/>
              <a:cxnLst>
                <a:cxn ang="0">
                  <a:pos x="0" y="320"/>
                </a:cxn>
                <a:cxn ang="0">
                  <a:pos x="71" y="240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212" y="160"/>
                </a:cxn>
                <a:cxn ang="0">
                  <a:pos x="212" y="320"/>
                </a:cxn>
                <a:cxn ang="0">
                  <a:pos x="0" y="480"/>
                </a:cxn>
                <a:cxn ang="0">
                  <a:pos x="0" y="320"/>
                </a:cxn>
              </a:cxnLst>
              <a:rect l="0" t="0" r="r" b="b"/>
              <a:pathLst>
                <a:path w="213" h="481">
                  <a:moveTo>
                    <a:pt x="0" y="320"/>
                  </a:moveTo>
                  <a:lnTo>
                    <a:pt x="71" y="240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212" y="160"/>
                  </a:lnTo>
                  <a:lnTo>
                    <a:pt x="212" y="320"/>
                  </a:lnTo>
                  <a:lnTo>
                    <a:pt x="0" y="480"/>
                  </a:lnTo>
                  <a:lnTo>
                    <a:pt x="0" y="32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9"/>
            <p:cNvSpPr>
              <a:spLocks noChangeArrowheads="1"/>
            </p:cNvSpPr>
            <p:nvPr/>
          </p:nvSpPr>
          <p:spPr bwMode="auto">
            <a:xfrm rot="5400000">
              <a:off x="2491" y="3593"/>
              <a:ext cx="38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pitchFamily="-65" charset="0"/>
                </a:rPr>
                <a:t>ALU</a:t>
              </a:r>
              <a:endParaRPr lang="en-US" sz="1600" b="1">
                <a:solidFill>
                  <a:schemeClr val="tx1"/>
                </a:solidFill>
                <a:latin typeface="Times" pitchFamily="-65" charset="0"/>
              </a:endParaRPr>
            </a:p>
          </p:txBody>
        </p:sp>
        <p:sp>
          <p:nvSpPr>
            <p:cNvPr id="66" name="Rectangle 20"/>
            <p:cNvSpPr>
              <a:spLocks noChangeArrowheads="1"/>
            </p:cNvSpPr>
            <p:nvPr/>
          </p:nvSpPr>
          <p:spPr bwMode="auto">
            <a:xfrm>
              <a:off x="1392" y="357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7" name="Group 21"/>
            <p:cNvGrpSpPr>
              <a:grpSpLocks/>
            </p:cNvGrpSpPr>
            <p:nvPr/>
          </p:nvGrpSpPr>
          <p:grpSpPr bwMode="auto">
            <a:xfrm>
              <a:off x="1419" y="3568"/>
              <a:ext cx="418" cy="289"/>
              <a:chOff x="1343" y="1248"/>
              <a:chExt cx="340" cy="289"/>
            </a:xfrm>
          </p:grpSpPr>
          <p:sp>
            <p:nvSpPr>
              <p:cNvPr id="92" name="Freeform 22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3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accent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Rectangle 24"/>
            <p:cNvSpPr>
              <a:spLocks noChangeArrowheads="1"/>
            </p:cNvSpPr>
            <p:nvPr/>
          </p:nvSpPr>
          <p:spPr bwMode="auto">
            <a:xfrm>
              <a:off x="1956" y="357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69" name="Freeform 25"/>
            <p:cNvSpPr>
              <a:spLocks/>
            </p:cNvSpPr>
            <p:nvPr/>
          </p:nvSpPr>
          <p:spPr bwMode="auto">
            <a:xfrm>
              <a:off x="1979" y="3568"/>
              <a:ext cx="183" cy="289"/>
            </a:xfrm>
            <a:custGeom>
              <a:avLst/>
              <a:gdLst/>
              <a:ahLst/>
              <a:cxnLst>
                <a:cxn ang="0">
                  <a:pos x="148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8" y="288"/>
                </a:cxn>
              </a:cxnLst>
              <a:rect l="0" t="0" r="r" b="b"/>
              <a:pathLst>
                <a:path w="149" h="289">
                  <a:moveTo>
                    <a:pt x="148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8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6"/>
            <p:cNvSpPr>
              <a:spLocks/>
            </p:cNvSpPr>
            <p:nvPr/>
          </p:nvSpPr>
          <p:spPr bwMode="auto">
            <a:xfrm>
              <a:off x="2161" y="3568"/>
              <a:ext cx="181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7"/>
            <p:cNvSpPr>
              <a:spLocks noChangeShapeType="1"/>
            </p:cNvSpPr>
            <p:nvPr/>
          </p:nvSpPr>
          <p:spPr bwMode="auto">
            <a:xfrm>
              <a:off x="1838" y="3712"/>
              <a:ext cx="118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8"/>
            <p:cNvSpPr>
              <a:spLocks/>
            </p:cNvSpPr>
            <p:nvPr/>
          </p:nvSpPr>
          <p:spPr bwMode="auto">
            <a:xfrm>
              <a:off x="1914" y="3616"/>
              <a:ext cx="59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9"/>
            <p:cNvSpPr>
              <a:spLocks noChangeShapeType="1"/>
            </p:cNvSpPr>
            <p:nvPr/>
          </p:nvSpPr>
          <p:spPr bwMode="auto">
            <a:xfrm>
              <a:off x="2349" y="3616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30"/>
            <p:cNvSpPr>
              <a:spLocks noChangeArrowheads="1"/>
            </p:cNvSpPr>
            <p:nvPr/>
          </p:nvSpPr>
          <p:spPr bwMode="auto">
            <a:xfrm>
              <a:off x="2958" y="3570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sp>
          <p:nvSpPr>
            <p:cNvPr id="75" name="Rectangle 31"/>
            <p:cNvSpPr>
              <a:spLocks noChangeArrowheads="1"/>
            </p:cNvSpPr>
            <p:nvPr/>
          </p:nvSpPr>
          <p:spPr bwMode="auto">
            <a:xfrm>
              <a:off x="3562" y="3570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76" name="Freeform 32"/>
            <p:cNvSpPr>
              <a:spLocks/>
            </p:cNvSpPr>
            <p:nvPr/>
          </p:nvSpPr>
          <p:spPr bwMode="auto">
            <a:xfrm>
              <a:off x="3595" y="3568"/>
              <a:ext cx="174" cy="289"/>
            </a:xfrm>
            <a:custGeom>
              <a:avLst/>
              <a:gdLst/>
              <a:ahLst/>
              <a:cxnLst>
                <a:cxn ang="0">
                  <a:pos x="141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1" y="288"/>
                </a:cxn>
              </a:cxnLst>
              <a:rect l="0" t="0" r="r" b="b"/>
              <a:pathLst>
                <a:path w="142" h="289">
                  <a:moveTo>
                    <a:pt x="141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141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33"/>
            <p:cNvSpPr>
              <a:spLocks/>
            </p:cNvSpPr>
            <p:nvPr/>
          </p:nvSpPr>
          <p:spPr bwMode="auto">
            <a:xfrm>
              <a:off x="3768" y="3568"/>
              <a:ext cx="175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0"/>
                </a:cxn>
                <a:cxn ang="0">
                  <a:pos x="142" y="288"/>
                </a:cxn>
                <a:cxn ang="0">
                  <a:pos x="0" y="288"/>
                </a:cxn>
              </a:cxnLst>
              <a:rect l="0" t="0" r="r" b="b"/>
              <a:pathLst>
                <a:path w="143" h="289">
                  <a:moveTo>
                    <a:pt x="0" y="0"/>
                  </a:moveTo>
                  <a:lnTo>
                    <a:pt x="142" y="0"/>
                  </a:lnTo>
                  <a:lnTo>
                    <a:pt x="142" y="288"/>
                  </a:lnTo>
                  <a:lnTo>
                    <a:pt x="0" y="288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34"/>
            <p:cNvSpPr>
              <a:spLocks noChangeShapeType="1"/>
            </p:cNvSpPr>
            <p:nvPr/>
          </p:nvSpPr>
          <p:spPr bwMode="auto">
            <a:xfrm>
              <a:off x="3414" y="3712"/>
              <a:ext cx="171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35"/>
            <p:cNvSpPr>
              <a:spLocks noChangeShapeType="1"/>
            </p:cNvSpPr>
            <p:nvPr/>
          </p:nvSpPr>
          <p:spPr bwMode="auto">
            <a:xfrm>
              <a:off x="2821" y="3712"/>
              <a:ext cx="190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36"/>
            <p:cNvSpPr>
              <a:spLocks/>
            </p:cNvSpPr>
            <p:nvPr/>
          </p:nvSpPr>
          <p:spPr bwMode="auto">
            <a:xfrm>
              <a:off x="2969" y="3712"/>
              <a:ext cx="529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37"/>
            <p:cNvSpPr>
              <a:spLocks noChangeShapeType="1"/>
            </p:cNvSpPr>
            <p:nvPr/>
          </p:nvSpPr>
          <p:spPr bwMode="auto">
            <a:xfrm>
              <a:off x="2349" y="3808"/>
              <a:ext cx="192" cy="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38"/>
            <p:cNvSpPr>
              <a:spLocks/>
            </p:cNvSpPr>
            <p:nvPr/>
          </p:nvSpPr>
          <p:spPr bwMode="auto">
            <a:xfrm>
              <a:off x="2463" y="3707"/>
              <a:ext cx="413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1664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>
              <a:off x="2172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41"/>
            <p:cNvSpPr>
              <a:spLocks noChangeShapeType="1"/>
            </p:cNvSpPr>
            <p:nvPr/>
          </p:nvSpPr>
          <p:spPr bwMode="auto">
            <a:xfrm>
              <a:off x="2688" y="3232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42"/>
            <p:cNvSpPr>
              <a:spLocks noChangeShapeType="1"/>
            </p:cNvSpPr>
            <p:nvPr/>
          </p:nvSpPr>
          <p:spPr bwMode="auto">
            <a:xfrm>
              <a:off x="323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Line 43"/>
            <p:cNvSpPr>
              <a:spLocks noChangeShapeType="1"/>
            </p:cNvSpPr>
            <p:nvPr/>
          </p:nvSpPr>
          <p:spPr bwMode="auto">
            <a:xfrm>
              <a:off x="3810" y="3244"/>
              <a:ext cx="0" cy="2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44"/>
            <p:cNvSpPr>
              <a:spLocks noChangeShapeType="1"/>
            </p:cNvSpPr>
            <p:nvPr/>
          </p:nvSpPr>
          <p:spPr bwMode="auto">
            <a:xfrm flipH="1">
              <a:off x="188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45"/>
            <p:cNvSpPr>
              <a:spLocks noChangeShapeType="1"/>
            </p:cNvSpPr>
            <p:nvPr/>
          </p:nvSpPr>
          <p:spPr bwMode="auto">
            <a:xfrm>
              <a:off x="2410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46"/>
            <p:cNvSpPr>
              <a:spLocks noChangeShapeType="1"/>
            </p:cNvSpPr>
            <p:nvPr/>
          </p:nvSpPr>
          <p:spPr bwMode="auto">
            <a:xfrm>
              <a:off x="2935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47"/>
            <p:cNvSpPr>
              <a:spLocks noChangeShapeType="1"/>
            </p:cNvSpPr>
            <p:nvPr/>
          </p:nvSpPr>
          <p:spPr bwMode="auto">
            <a:xfrm flipH="1">
              <a:off x="3476" y="2954"/>
              <a:ext cx="0" cy="10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548640" y="1371600"/>
            <a:ext cx="8238152" cy="2964180"/>
            <a:chOff x="548640" y="1600200"/>
            <a:chExt cx="8238152" cy="2964180"/>
          </a:xfrm>
        </p:grpSpPr>
        <p:grpSp>
          <p:nvGrpSpPr>
            <p:cNvPr id="109" name="Group 40"/>
            <p:cNvGrpSpPr>
              <a:grpSpLocks/>
            </p:cNvGrpSpPr>
            <p:nvPr/>
          </p:nvGrpSpPr>
          <p:grpSpPr bwMode="auto">
            <a:xfrm>
              <a:off x="1414463" y="3840480"/>
              <a:ext cx="1919690" cy="722313"/>
              <a:chOff x="729" y="2832"/>
              <a:chExt cx="1562" cy="455"/>
            </a:xfrm>
          </p:grpSpPr>
          <p:sp>
            <p:nvSpPr>
              <p:cNvPr id="110" name="Text Box 41"/>
              <p:cNvSpPr txBox="1">
                <a:spLocks noChangeArrowheads="1"/>
              </p:cNvSpPr>
              <p:nvPr/>
            </p:nvSpPr>
            <p:spPr bwMode="auto">
              <a:xfrm>
                <a:off x="732" y="2841"/>
                <a:ext cx="1272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1. Instruction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Fetch</a:t>
                </a:r>
              </a:p>
            </p:txBody>
          </p:sp>
          <p:sp>
            <p:nvSpPr>
              <p:cNvPr id="111" name="Line 42"/>
              <p:cNvSpPr>
                <a:spLocks noChangeShapeType="1"/>
              </p:cNvSpPr>
              <p:nvPr/>
            </p:nvSpPr>
            <p:spPr bwMode="auto">
              <a:xfrm>
                <a:off x="729" y="2832"/>
                <a:ext cx="156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12" name="Group 43"/>
            <p:cNvGrpSpPr>
              <a:grpSpLocks/>
            </p:cNvGrpSpPr>
            <p:nvPr/>
          </p:nvGrpSpPr>
          <p:grpSpPr bwMode="auto">
            <a:xfrm>
              <a:off x="3201028" y="3840480"/>
              <a:ext cx="1828746" cy="723900"/>
              <a:chOff x="676" y="2832"/>
              <a:chExt cx="1406" cy="456"/>
            </a:xfrm>
          </p:grpSpPr>
          <p:sp>
            <p:nvSpPr>
              <p:cNvPr id="113" name="Text Box 44"/>
              <p:cNvSpPr txBox="1">
                <a:spLocks noChangeArrowheads="1"/>
              </p:cNvSpPr>
              <p:nvPr/>
            </p:nvSpPr>
            <p:spPr bwMode="auto">
              <a:xfrm>
                <a:off x="676" y="2842"/>
                <a:ext cx="1406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2</a:t>
                </a: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. Decode/</a:t>
                </a:r>
              </a:p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  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+mn-lt"/>
                  </a:rPr>
                  <a:t>Register Read</a:t>
                </a:r>
                <a:endParaRPr lang="en-US" sz="2000" dirty="0">
                  <a:solidFill>
                    <a:srgbClr val="FF0000"/>
                  </a:solidFill>
                  <a:latin typeface="+mn-lt"/>
                </a:endParaRPr>
              </a:p>
            </p:txBody>
          </p:sp>
          <p:sp>
            <p:nvSpPr>
              <p:cNvPr id="114" name="Line 45"/>
              <p:cNvSpPr>
                <a:spLocks noChangeShapeType="1"/>
              </p:cNvSpPr>
              <p:nvPr/>
            </p:nvSpPr>
            <p:spPr bwMode="auto">
              <a:xfrm>
                <a:off x="957" y="2832"/>
                <a:ext cx="1019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15" name="Group 46"/>
            <p:cNvGrpSpPr>
              <a:grpSpLocks/>
            </p:cNvGrpSpPr>
            <p:nvPr/>
          </p:nvGrpSpPr>
          <p:grpSpPr bwMode="auto">
            <a:xfrm>
              <a:off x="4983484" y="3840480"/>
              <a:ext cx="1247759" cy="415925"/>
              <a:chOff x="573" y="2832"/>
              <a:chExt cx="1127" cy="262"/>
            </a:xfrm>
          </p:grpSpPr>
          <p:sp>
            <p:nvSpPr>
              <p:cNvPr id="116" name="Text Box 47"/>
              <p:cNvSpPr txBox="1">
                <a:spLocks noChangeArrowheads="1"/>
              </p:cNvSpPr>
              <p:nvPr/>
            </p:nvSpPr>
            <p:spPr bwMode="auto">
              <a:xfrm>
                <a:off x="573" y="2842"/>
                <a:ext cx="1127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3. Execute</a:t>
                </a:r>
              </a:p>
            </p:txBody>
          </p:sp>
          <p:sp>
            <p:nvSpPr>
              <p:cNvPr id="117" name="Line 48"/>
              <p:cNvSpPr>
                <a:spLocks noChangeShapeType="1"/>
              </p:cNvSpPr>
              <p:nvPr/>
            </p:nvSpPr>
            <p:spPr bwMode="auto">
              <a:xfrm>
                <a:off x="697" y="2832"/>
                <a:ext cx="9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18" name="Group 49"/>
            <p:cNvGrpSpPr>
              <a:grpSpLocks/>
            </p:cNvGrpSpPr>
            <p:nvPr/>
          </p:nvGrpSpPr>
          <p:grpSpPr bwMode="auto">
            <a:xfrm>
              <a:off x="6309380" y="3840480"/>
              <a:ext cx="1330325" cy="415925"/>
              <a:chOff x="31" y="2832"/>
              <a:chExt cx="2149" cy="262"/>
            </a:xfrm>
          </p:grpSpPr>
          <p:sp>
            <p:nvSpPr>
              <p:cNvPr id="119" name="Text Box 50"/>
              <p:cNvSpPr txBox="1">
                <a:spLocks noChangeArrowheads="1"/>
              </p:cNvSpPr>
              <p:nvPr/>
            </p:nvSpPr>
            <p:spPr bwMode="auto">
              <a:xfrm>
                <a:off x="31" y="2842"/>
                <a:ext cx="2149" cy="25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  <a:latin typeface="+mn-lt"/>
                  </a:rPr>
                  <a:t>4. Memory</a:t>
                </a:r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179" y="2832"/>
                <a:ext cx="192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21" name="Group 52"/>
            <p:cNvGrpSpPr>
              <a:grpSpLocks/>
            </p:cNvGrpSpPr>
            <p:nvPr/>
          </p:nvGrpSpPr>
          <p:grpSpPr bwMode="auto">
            <a:xfrm>
              <a:off x="7769246" y="3840480"/>
              <a:ext cx="1017546" cy="723900"/>
              <a:chOff x="760" y="2832"/>
              <a:chExt cx="1313" cy="456"/>
            </a:xfrm>
          </p:grpSpPr>
          <p:sp>
            <p:nvSpPr>
              <p:cNvPr id="122" name="Text Box 53"/>
              <p:cNvSpPr txBox="1">
                <a:spLocks noChangeArrowheads="1"/>
              </p:cNvSpPr>
              <p:nvPr/>
            </p:nvSpPr>
            <p:spPr bwMode="auto">
              <a:xfrm>
                <a:off x="760" y="2842"/>
                <a:ext cx="1313" cy="446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5.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Write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  <a:latin typeface="Calibri" charset="0"/>
                  </a:rPr>
                  <a:t>  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alibri" charset="0"/>
                  </a:rPr>
                  <a:t> Back</a:t>
                </a:r>
                <a:endParaRPr lang="en-US" sz="2000" dirty="0">
                  <a:solidFill>
                    <a:srgbClr val="FF0000"/>
                  </a:solidFill>
                  <a:latin typeface="Calibri" charset="0"/>
                </a:endParaRPr>
              </a:p>
            </p:txBody>
          </p:sp>
          <p:sp>
            <p:nvSpPr>
              <p:cNvPr id="123" name="Line 54"/>
              <p:cNvSpPr>
                <a:spLocks noChangeShapeType="1"/>
              </p:cNvSpPr>
              <p:nvPr/>
            </p:nvSpPr>
            <p:spPr bwMode="auto">
              <a:xfrm>
                <a:off x="823" y="2832"/>
                <a:ext cx="118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diamond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solidFill>
                    <a:srgbClr val="FF0000"/>
                  </a:solidFill>
                  <a:latin typeface="+mn-lt"/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548640" y="1600200"/>
              <a:ext cx="7315200" cy="2186884"/>
              <a:chOff x="533400" y="1968500"/>
              <a:chExt cx="7391400" cy="2917111"/>
            </a:xfrm>
          </p:grpSpPr>
          <p:sp>
            <p:nvSpPr>
              <p:cNvPr id="125" name="Rectangle 4"/>
              <p:cNvSpPr>
                <a:spLocks noChangeArrowheads="1"/>
              </p:cNvSpPr>
              <p:nvPr/>
            </p:nvSpPr>
            <p:spPr bwMode="auto">
              <a:xfrm rot="16200000">
                <a:off x="457348" y="2922095"/>
                <a:ext cx="1292913" cy="37880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PC</a:t>
                </a:r>
                <a:endParaRPr lang="en-US" sz="2000" dirty="0"/>
              </a:p>
            </p:txBody>
          </p:sp>
          <p:sp>
            <p:nvSpPr>
              <p:cNvPr id="126" name="Rectangle 5"/>
              <p:cNvSpPr>
                <a:spLocks noChangeArrowheads="1"/>
              </p:cNvSpPr>
              <p:nvPr/>
            </p:nvSpPr>
            <p:spPr bwMode="auto">
              <a:xfrm rot="-5400000">
                <a:off x="1600200" y="28067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instruction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27" name="AutoShape 6"/>
              <p:cNvSpPr>
                <a:spLocks noChangeArrowheads="1"/>
              </p:cNvSpPr>
              <p:nvPr/>
            </p:nvSpPr>
            <p:spPr bwMode="auto">
              <a:xfrm>
                <a:off x="1524000" y="3933825"/>
                <a:ext cx="366713" cy="54927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+4</a:t>
                </a:r>
              </a:p>
            </p:txBody>
          </p:sp>
          <p:sp>
            <p:nvSpPr>
              <p:cNvPr id="128" name="Line 7"/>
              <p:cNvSpPr>
                <a:spLocks noChangeShapeType="1"/>
              </p:cNvSpPr>
              <p:nvPr/>
            </p:nvSpPr>
            <p:spPr bwMode="auto">
              <a:xfrm>
                <a:off x="1295400" y="3111500"/>
                <a:ext cx="762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8"/>
              <p:cNvSpPr>
                <a:spLocks noChangeArrowheads="1"/>
              </p:cNvSpPr>
              <p:nvPr/>
            </p:nvSpPr>
            <p:spPr bwMode="auto">
              <a:xfrm>
                <a:off x="3657600" y="2501900"/>
                <a:ext cx="990600" cy="12954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Register</a:t>
                </a:r>
              </a:p>
              <a:p>
                <a:pPr algn="ctr"/>
                <a:r>
                  <a:rPr lang="en-US" sz="2000" dirty="0" smtClean="0"/>
                  <a:t>File</a:t>
                </a:r>
                <a:endParaRPr lang="en-US" sz="2000" dirty="0"/>
              </a:p>
            </p:txBody>
          </p:sp>
          <p:sp>
            <p:nvSpPr>
              <p:cNvPr id="130" name="Line 9"/>
              <p:cNvSpPr>
                <a:spLocks noChangeShapeType="1"/>
              </p:cNvSpPr>
              <p:nvPr/>
            </p:nvSpPr>
            <p:spPr bwMode="auto">
              <a:xfrm>
                <a:off x="3124200" y="29591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0"/>
              <p:cNvSpPr>
                <a:spLocks noChangeShapeType="1"/>
              </p:cNvSpPr>
              <p:nvPr/>
            </p:nvSpPr>
            <p:spPr bwMode="auto">
              <a:xfrm>
                <a:off x="3124200" y="3332163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1"/>
              <p:cNvSpPr>
                <a:spLocks noChangeShapeType="1"/>
              </p:cNvSpPr>
              <p:nvPr/>
            </p:nvSpPr>
            <p:spPr bwMode="auto">
              <a:xfrm>
                <a:off x="3124200" y="3644900"/>
                <a:ext cx="533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Text Box 12"/>
              <p:cNvSpPr txBox="1">
                <a:spLocks noChangeArrowheads="1"/>
              </p:cNvSpPr>
              <p:nvPr/>
            </p:nvSpPr>
            <p:spPr bwMode="auto">
              <a:xfrm>
                <a:off x="3088173" y="3248024"/>
                <a:ext cx="33972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rt</a:t>
                </a:r>
                <a:endParaRPr lang="en-US" sz="2000" dirty="0"/>
              </a:p>
            </p:txBody>
          </p:sp>
          <p:sp>
            <p:nvSpPr>
              <p:cNvPr id="134" name="Text Box 13"/>
              <p:cNvSpPr txBox="1">
                <a:spLocks noChangeArrowheads="1"/>
              </p:cNvSpPr>
              <p:nvPr/>
            </p:nvSpPr>
            <p:spPr bwMode="auto">
              <a:xfrm>
                <a:off x="3076333" y="2943226"/>
                <a:ext cx="395287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 err="1"/>
                  <a:t>rs</a:t>
                </a:r>
                <a:endParaRPr lang="en-US" sz="2000" dirty="0"/>
              </a:p>
            </p:txBody>
          </p:sp>
          <p:sp>
            <p:nvSpPr>
              <p:cNvPr id="135" name="Text Box 14"/>
              <p:cNvSpPr txBox="1">
                <a:spLocks noChangeArrowheads="1"/>
              </p:cNvSpPr>
              <p:nvPr/>
            </p:nvSpPr>
            <p:spPr bwMode="auto">
              <a:xfrm>
                <a:off x="3079750" y="2562225"/>
                <a:ext cx="409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rd</a:t>
                </a:r>
              </a:p>
            </p:txBody>
          </p:sp>
          <p:grpSp>
            <p:nvGrpSpPr>
              <p:cNvPr id="136" name="Group 16"/>
              <p:cNvGrpSpPr>
                <a:grpSpLocks/>
              </p:cNvGrpSpPr>
              <p:nvPr/>
            </p:nvGrpSpPr>
            <p:grpSpPr bwMode="auto">
              <a:xfrm>
                <a:off x="5334000" y="2562225"/>
                <a:ext cx="1219200" cy="1524000"/>
                <a:chOff x="3648" y="1348"/>
                <a:chExt cx="768" cy="960"/>
              </a:xfrm>
            </p:grpSpPr>
            <p:sp>
              <p:nvSpPr>
                <p:cNvPr id="157" name="Freeform 18"/>
                <p:cNvSpPr>
                  <a:spLocks/>
                </p:cNvSpPr>
                <p:nvPr/>
              </p:nvSpPr>
              <p:spPr bwMode="auto">
                <a:xfrm>
                  <a:off x="3648" y="1348"/>
                  <a:ext cx="528" cy="960"/>
                </a:xfrm>
                <a:custGeom>
                  <a:avLst/>
                  <a:gdLst>
                    <a:gd name="T0" fmla="*/ 0 w 528"/>
                    <a:gd name="T1" fmla="*/ 0 h 960"/>
                    <a:gd name="T2" fmla="*/ 528 w 528"/>
                    <a:gd name="T3" fmla="*/ 192 h 960"/>
                    <a:gd name="T4" fmla="*/ 528 w 528"/>
                    <a:gd name="T5" fmla="*/ 672 h 960"/>
                    <a:gd name="T6" fmla="*/ 0 w 528"/>
                    <a:gd name="T7" fmla="*/ 960 h 960"/>
                    <a:gd name="T8" fmla="*/ 0 w 528"/>
                    <a:gd name="T9" fmla="*/ 528 h 960"/>
                    <a:gd name="T10" fmla="*/ 48 w 528"/>
                    <a:gd name="T11" fmla="*/ 480 h 960"/>
                    <a:gd name="T12" fmla="*/ 0 w 528"/>
                    <a:gd name="T13" fmla="*/ 432 h 960"/>
                    <a:gd name="T14" fmla="*/ 0 w 528"/>
                    <a:gd name="T15" fmla="*/ 0 h 96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528"/>
                    <a:gd name="T25" fmla="*/ 0 h 960"/>
                    <a:gd name="T26" fmla="*/ 528 w 528"/>
                    <a:gd name="T27" fmla="*/ 960 h 96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528" h="960">
                      <a:moveTo>
                        <a:pt x="0" y="0"/>
                      </a:moveTo>
                      <a:lnTo>
                        <a:pt x="528" y="192"/>
                      </a:lnTo>
                      <a:lnTo>
                        <a:pt x="528" y="672"/>
                      </a:lnTo>
                      <a:lnTo>
                        <a:pt x="0" y="960"/>
                      </a:lnTo>
                      <a:lnTo>
                        <a:pt x="0" y="528"/>
                      </a:lnTo>
                      <a:lnTo>
                        <a:pt x="48" y="480"/>
                      </a:lnTo>
                      <a:lnTo>
                        <a:pt x="0" y="43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r>
                    <a:rPr lang="en-US" sz="2000" dirty="0" smtClean="0"/>
                    <a:t>ALU</a:t>
                  </a:r>
                  <a:endParaRPr lang="en-US" sz="2000" dirty="0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4176" y="1780"/>
                  <a:ext cx="24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7" name="Line 20"/>
              <p:cNvSpPr>
                <a:spLocks noChangeShapeType="1"/>
              </p:cNvSpPr>
              <p:nvPr/>
            </p:nvSpPr>
            <p:spPr bwMode="auto">
              <a:xfrm>
                <a:off x="4648200" y="3644900"/>
                <a:ext cx="685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21"/>
              <p:cNvSpPr>
                <a:spLocks noChangeShapeType="1"/>
              </p:cNvSpPr>
              <p:nvPr/>
            </p:nvSpPr>
            <p:spPr bwMode="auto">
              <a:xfrm>
                <a:off x="3124200" y="3995738"/>
                <a:ext cx="2179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22"/>
              <p:cNvSpPr>
                <a:spLocks noChangeShapeType="1"/>
              </p:cNvSpPr>
              <p:nvPr/>
            </p:nvSpPr>
            <p:spPr bwMode="auto">
              <a:xfrm>
                <a:off x="4648200" y="2830513"/>
                <a:ext cx="65563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23"/>
              <p:cNvSpPr>
                <a:spLocks noChangeArrowheads="1"/>
              </p:cNvSpPr>
              <p:nvPr/>
            </p:nvSpPr>
            <p:spPr bwMode="auto">
              <a:xfrm rot="-5400000">
                <a:off x="6096000" y="2959100"/>
                <a:ext cx="1981200" cy="1066800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/>
                  <a:t>Data</a:t>
                </a:r>
              </a:p>
              <a:p>
                <a:pPr algn="ctr"/>
                <a:r>
                  <a:rPr lang="en-US" sz="2000" dirty="0"/>
                  <a:t>memory</a:t>
                </a:r>
              </a:p>
            </p:txBody>
          </p:sp>
          <p:sp>
            <p:nvSpPr>
              <p:cNvPr id="141" name="Line 24"/>
              <p:cNvSpPr>
                <a:spLocks noChangeShapeType="1"/>
              </p:cNvSpPr>
              <p:nvPr/>
            </p:nvSpPr>
            <p:spPr bwMode="auto">
              <a:xfrm>
                <a:off x="4876800" y="3644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25"/>
              <p:cNvSpPr>
                <a:spLocks noChangeShapeType="1"/>
              </p:cNvSpPr>
              <p:nvPr/>
            </p:nvSpPr>
            <p:spPr bwMode="auto">
              <a:xfrm>
                <a:off x="4876800" y="40259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26"/>
              <p:cNvSpPr>
                <a:spLocks noChangeShapeType="1"/>
              </p:cNvSpPr>
              <p:nvPr/>
            </p:nvSpPr>
            <p:spPr bwMode="auto">
              <a:xfrm>
                <a:off x="4876800" y="4330700"/>
                <a:ext cx="16764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27"/>
              <p:cNvSpPr>
                <a:spLocks noChangeShapeType="1"/>
              </p:cNvSpPr>
              <p:nvPr/>
            </p:nvSpPr>
            <p:spPr bwMode="auto">
              <a:xfrm>
                <a:off x="7620000" y="3248025"/>
                <a:ext cx="3048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28"/>
              <p:cNvSpPr>
                <a:spLocks noChangeShapeType="1"/>
              </p:cNvSpPr>
              <p:nvPr/>
            </p:nvSpPr>
            <p:spPr bwMode="auto">
              <a:xfrm flipV="1">
                <a:off x="7924800" y="1968500"/>
                <a:ext cx="0" cy="12795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29"/>
              <p:cNvSpPr>
                <a:spLocks noChangeShapeType="1"/>
              </p:cNvSpPr>
              <p:nvPr/>
            </p:nvSpPr>
            <p:spPr bwMode="auto">
              <a:xfrm flipH="1">
                <a:off x="3921125" y="1968500"/>
                <a:ext cx="40036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30"/>
              <p:cNvSpPr>
                <a:spLocks noChangeShapeType="1"/>
              </p:cNvSpPr>
              <p:nvPr/>
            </p:nvSpPr>
            <p:spPr bwMode="auto">
              <a:xfrm>
                <a:off x="3921125" y="1968500"/>
                <a:ext cx="0" cy="533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Text Box 31"/>
              <p:cNvSpPr txBox="1">
                <a:spLocks noChangeArrowheads="1"/>
              </p:cNvSpPr>
              <p:nvPr/>
            </p:nvSpPr>
            <p:spPr bwMode="auto">
              <a:xfrm>
                <a:off x="3079750" y="3949700"/>
                <a:ext cx="663575" cy="39687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/>
                  <a:t>imm</a:t>
                </a:r>
              </a:p>
            </p:txBody>
          </p:sp>
          <p:sp>
            <p:nvSpPr>
              <p:cNvPr id="149" name="Line 32"/>
              <p:cNvSpPr>
                <a:spLocks noChangeShapeType="1"/>
              </p:cNvSpPr>
              <p:nvPr/>
            </p:nvSpPr>
            <p:spPr bwMode="auto">
              <a:xfrm>
                <a:off x="1676400" y="3111500"/>
                <a:ext cx="0" cy="8382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AutoShape 33"/>
              <p:cNvSpPr>
                <a:spLocks noChangeArrowheads="1"/>
              </p:cNvSpPr>
              <p:nvPr/>
            </p:nvSpPr>
            <p:spPr bwMode="auto">
              <a:xfrm rot="16200000">
                <a:off x="703652" y="4293696"/>
                <a:ext cx="805021" cy="37880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MUX</a:t>
                </a:r>
                <a:endParaRPr lang="en-US" sz="2000" dirty="0"/>
              </a:p>
            </p:txBody>
          </p:sp>
          <p:sp>
            <p:nvSpPr>
              <p:cNvPr id="151" name="Line 34"/>
              <p:cNvSpPr>
                <a:spLocks noChangeShapeType="1"/>
              </p:cNvSpPr>
              <p:nvPr/>
            </p:nvSpPr>
            <p:spPr bwMode="auto">
              <a:xfrm flipH="1">
                <a:off x="1295400" y="4308475"/>
                <a:ext cx="228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35"/>
              <p:cNvSpPr>
                <a:spLocks noChangeShapeType="1"/>
              </p:cNvSpPr>
              <p:nvPr/>
            </p:nvSpPr>
            <p:spPr bwMode="auto">
              <a:xfrm>
                <a:off x="3743325" y="3995738"/>
                <a:ext cx="0" cy="67151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36"/>
              <p:cNvSpPr>
                <a:spLocks noChangeShapeType="1"/>
              </p:cNvSpPr>
              <p:nvPr/>
            </p:nvSpPr>
            <p:spPr bwMode="auto">
              <a:xfrm flipH="1">
                <a:off x="1295400" y="4667250"/>
                <a:ext cx="24479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37"/>
              <p:cNvSpPr>
                <a:spLocks noChangeShapeType="1"/>
              </p:cNvSpPr>
              <p:nvPr/>
            </p:nvSpPr>
            <p:spPr bwMode="auto">
              <a:xfrm flipH="1">
                <a:off x="533400" y="44831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38"/>
              <p:cNvSpPr>
                <a:spLocks noChangeShapeType="1"/>
              </p:cNvSpPr>
              <p:nvPr/>
            </p:nvSpPr>
            <p:spPr bwMode="auto">
              <a:xfrm flipV="1">
                <a:off x="533400" y="3111500"/>
                <a:ext cx="0" cy="1371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39"/>
              <p:cNvSpPr>
                <a:spLocks noChangeShapeType="1"/>
              </p:cNvSpPr>
              <p:nvPr/>
            </p:nvSpPr>
            <p:spPr bwMode="auto">
              <a:xfrm>
                <a:off x="533400" y="3111500"/>
                <a:ext cx="381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" name="Group 33"/>
            <p:cNvGrpSpPr/>
            <p:nvPr/>
          </p:nvGrpSpPr>
          <p:grpSpPr>
            <a:xfrm>
              <a:off x="3383280" y="1719072"/>
              <a:ext cx="4361688" cy="2423031"/>
              <a:chOff x="3383280" y="1719072"/>
              <a:chExt cx="4361688" cy="2423031"/>
            </a:xfrm>
          </p:grpSpPr>
          <p:grpSp>
            <p:nvGrpSpPr>
              <p:cNvPr id="160" name="Group 59"/>
              <p:cNvGrpSpPr/>
              <p:nvPr/>
            </p:nvGrpSpPr>
            <p:grpSpPr>
              <a:xfrm>
                <a:off x="338328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7" name="Group 7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8" name="Isosceles Triangle 177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9" name="Straight Connector 178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1" name="Group 79"/>
              <p:cNvGrpSpPr/>
              <p:nvPr/>
            </p:nvGrpSpPr>
            <p:grpSpPr>
              <a:xfrm>
                <a:off x="493776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72" name="Rectangle 171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73" name="Group 8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4" name="Isosceles Triangle 173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5" name="Straight Connector 174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2" name="Group 84"/>
              <p:cNvGrpSpPr/>
              <p:nvPr/>
            </p:nvGrpSpPr>
            <p:grpSpPr>
              <a:xfrm>
                <a:off x="621792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9" name="Group 86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70" name="Isosceles Triangle 169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71" name="Straight Connector 170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3" name="Group 89"/>
              <p:cNvGrpSpPr/>
              <p:nvPr/>
            </p:nvGrpSpPr>
            <p:grpSpPr>
              <a:xfrm>
                <a:off x="7635240" y="1719072"/>
                <a:ext cx="109728" cy="2423031"/>
                <a:chOff x="3383280" y="1627632"/>
                <a:chExt cx="109728" cy="2423031"/>
              </a:xfrm>
            </p:grpSpPr>
            <p:sp>
              <p:nvSpPr>
                <p:cNvPr id="164" name="Rectangle 163"/>
                <p:cNvSpPr/>
                <p:nvPr/>
              </p:nvSpPr>
              <p:spPr>
                <a:xfrm>
                  <a:off x="3383280" y="1627632"/>
                  <a:ext cx="109728" cy="22860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5" name="Group 91"/>
                <p:cNvGrpSpPr/>
                <p:nvPr/>
              </p:nvGrpSpPr>
              <p:grpSpPr>
                <a:xfrm>
                  <a:off x="3392424" y="3820160"/>
                  <a:ext cx="91440" cy="230503"/>
                  <a:chOff x="3402584" y="3820160"/>
                  <a:chExt cx="91440" cy="230503"/>
                </a:xfrm>
              </p:grpSpPr>
              <p:sp>
                <p:nvSpPr>
                  <p:cNvPr id="166" name="Isosceles Triangle 165"/>
                  <p:cNvSpPr/>
                  <p:nvPr/>
                </p:nvSpPr>
                <p:spPr>
                  <a:xfrm>
                    <a:off x="3402584" y="3820160"/>
                    <a:ext cx="91440" cy="9144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7" name="Straight Connector 166"/>
                  <p:cNvCxnSpPr/>
                  <p:nvPr/>
                </p:nvCxnSpPr>
                <p:spPr>
                  <a:xfrm>
                    <a:off x="3448304" y="3918583"/>
                    <a:ext cx="0" cy="132080"/>
                  </a:xfrm>
                  <a:prstGeom prst="line">
                    <a:avLst/>
                  </a:prstGeom>
                  <a:ln>
                    <a:solidFill>
                      <a:srgbClr val="00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sp>
        <p:nvSpPr>
          <p:cNvPr id="181" name="Date Placeholder 18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82" name="Slide Number Placeholder 1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183" name="Footer Placeholder 18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64052" y="2235811"/>
            <a:ext cx="577851" cy="4356100"/>
            <a:chOff x="215" y="876"/>
            <a:chExt cx="364" cy="2744"/>
          </a:xfrm>
        </p:grpSpPr>
        <p:sp>
          <p:nvSpPr>
            <p:cNvPr id="2733060" name="Rectangle 4"/>
            <p:cNvSpPr>
              <a:spLocks noChangeArrowheads="1"/>
            </p:cNvSpPr>
            <p:nvPr/>
          </p:nvSpPr>
          <p:spPr bwMode="auto">
            <a:xfrm>
              <a:off x="215" y="876"/>
              <a:ext cx="291" cy="27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I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n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s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solidFill>
                    <a:schemeClr val="tx1"/>
                  </a:solidFill>
                  <a:latin typeface="Arial" pitchFamily="-65" charset="0"/>
                </a:rPr>
                <a:t>t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 smtClean="0">
                  <a:latin typeface="Arial" pitchFamily="-65" charset="0"/>
                </a:rPr>
                <a:t>r</a:t>
              </a: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endParaRPr lang="en-US" sz="2800" b="1" dirty="0">
                <a:solidFill>
                  <a:schemeClr val="tx1"/>
                </a:solidFill>
                <a:latin typeface="Arial" pitchFamily="-65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O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d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e</a:t>
              </a:r>
            </a:p>
            <a:p>
              <a:pPr algn="ctr">
                <a:lnSpc>
                  <a:spcPct val="90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r</a:t>
              </a:r>
            </a:p>
          </p:txBody>
        </p:sp>
        <p:sp>
          <p:nvSpPr>
            <p:cNvPr id="2733061" name="Line 5"/>
            <p:cNvSpPr>
              <a:spLocks noChangeShapeType="1"/>
            </p:cNvSpPr>
            <p:nvPr/>
          </p:nvSpPr>
          <p:spPr bwMode="auto">
            <a:xfrm>
              <a:off x="579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103802" y="2912086"/>
            <a:ext cx="1090612" cy="3317875"/>
            <a:chOff x="555" y="1302"/>
            <a:chExt cx="687" cy="2090"/>
          </a:xfrm>
        </p:grpSpPr>
        <p:sp>
          <p:nvSpPr>
            <p:cNvPr id="2733063" name="Rectangle 7"/>
            <p:cNvSpPr>
              <a:spLocks noChangeArrowheads="1"/>
            </p:cNvSpPr>
            <p:nvPr/>
          </p:nvSpPr>
          <p:spPr bwMode="auto">
            <a:xfrm>
              <a:off x="579" y="1302"/>
              <a:ext cx="6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Load</a:t>
              </a:r>
            </a:p>
          </p:txBody>
        </p:sp>
        <p:sp>
          <p:nvSpPr>
            <p:cNvPr id="2733064" name="Rectangle 8"/>
            <p:cNvSpPr>
              <a:spLocks noChangeArrowheads="1"/>
            </p:cNvSpPr>
            <p:nvPr/>
          </p:nvSpPr>
          <p:spPr bwMode="auto">
            <a:xfrm>
              <a:off x="563" y="1718"/>
              <a:ext cx="549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Arial" pitchFamily="-65" charset="0"/>
                </a:rPr>
                <a:t>Add</a:t>
              </a:r>
            </a:p>
          </p:txBody>
        </p:sp>
        <p:sp>
          <p:nvSpPr>
            <p:cNvPr id="2733065" name="Rectangle 9"/>
            <p:cNvSpPr>
              <a:spLocks noChangeArrowheads="1"/>
            </p:cNvSpPr>
            <p:nvPr/>
          </p:nvSpPr>
          <p:spPr bwMode="auto">
            <a:xfrm>
              <a:off x="555" y="2182"/>
              <a:ext cx="68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Store</a:t>
              </a:r>
            </a:p>
          </p:txBody>
        </p:sp>
        <p:sp>
          <p:nvSpPr>
            <p:cNvPr id="2733066" name="Rectangle 10"/>
            <p:cNvSpPr>
              <a:spLocks noChangeArrowheads="1"/>
            </p:cNvSpPr>
            <p:nvPr/>
          </p:nvSpPr>
          <p:spPr bwMode="auto">
            <a:xfrm>
              <a:off x="598" y="2612"/>
              <a:ext cx="537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Sub</a:t>
              </a:r>
            </a:p>
          </p:txBody>
        </p:sp>
        <p:sp>
          <p:nvSpPr>
            <p:cNvPr id="2733067" name="Rectangle 11"/>
            <p:cNvSpPr>
              <a:spLocks noChangeArrowheads="1"/>
            </p:cNvSpPr>
            <p:nvPr/>
          </p:nvSpPr>
          <p:spPr bwMode="auto">
            <a:xfrm>
              <a:off x="587" y="3067"/>
              <a:ext cx="375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Or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2965939" y="2305661"/>
            <a:ext cx="4800600" cy="4206875"/>
            <a:chOff x="1728" y="920"/>
            <a:chExt cx="3024" cy="2650"/>
          </a:xfrm>
        </p:grpSpPr>
        <p:sp>
          <p:nvSpPr>
            <p:cNvPr id="2733069" name="Line 13"/>
            <p:cNvSpPr>
              <a:spLocks noChangeShapeType="1"/>
            </p:cNvSpPr>
            <p:nvPr/>
          </p:nvSpPr>
          <p:spPr bwMode="auto">
            <a:xfrm>
              <a:off x="172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0" name="Line 14"/>
            <p:cNvSpPr>
              <a:spLocks noChangeShapeType="1"/>
            </p:cNvSpPr>
            <p:nvPr/>
          </p:nvSpPr>
          <p:spPr bwMode="auto">
            <a:xfrm>
              <a:off x="216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1" name="Line 15"/>
            <p:cNvSpPr>
              <a:spLocks noChangeShapeType="1"/>
            </p:cNvSpPr>
            <p:nvPr/>
          </p:nvSpPr>
          <p:spPr bwMode="auto">
            <a:xfrm>
              <a:off x="259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2" name="Line 16"/>
            <p:cNvSpPr>
              <a:spLocks noChangeShapeType="1"/>
            </p:cNvSpPr>
            <p:nvPr/>
          </p:nvSpPr>
          <p:spPr bwMode="auto">
            <a:xfrm>
              <a:off x="3024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3" name="Line 17"/>
            <p:cNvSpPr>
              <a:spLocks noChangeShapeType="1"/>
            </p:cNvSpPr>
            <p:nvPr/>
          </p:nvSpPr>
          <p:spPr bwMode="auto">
            <a:xfrm>
              <a:off x="3456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4" name="Line 18"/>
            <p:cNvSpPr>
              <a:spLocks noChangeShapeType="1"/>
            </p:cNvSpPr>
            <p:nvPr/>
          </p:nvSpPr>
          <p:spPr bwMode="auto">
            <a:xfrm>
              <a:off x="3888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5" name="Line 19"/>
            <p:cNvSpPr>
              <a:spLocks noChangeShapeType="1"/>
            </p:cNvSpPr>
            <p:nvPr/>
          </p:nvSpPr>
          <p:spPr bwMode="auto">
            <a:xfrm>
              <a:off x="4320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76" name="Line 20"/>
            <p:cNvSpPr>
              <a:spLocks noChangeShapeType="1"/>
            </p:cNvSpPr>
            <p:nvPr/>
          </p:nvSpPr>
          <p:spPr bwMode="auto">
            <a:xfrm>
              <a:off x="4752" y="920"/>
              <a:ext cx="0" cy="26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2324589" y="2826361"/>
            <a:ext cx="569913" cy="458787"/>
            <a:chOff x="1324" y="1248"/>
            <a:chExt cx="359" cy="289"/>
          </a:xfrm>
        </p:grpSpPr>
        <p:sp>
          <p:nvSpPr>
            <p:cNvPr id="2733078" name="Rectangle 22"/>
            <p:cNvSpPr>
              <a:spLocks noChangeArrowheads="1"/>
            </p:cNvSpPr>
            <p:nvPr/>
          </p:nvSpPr>
          <p:spPr bwMode="auto">
            <a:xfrm>
              <a:off x="1324" y="1250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1343" y="1248"/>
              <a:ext cx="340" cy="289"/>
              <a:chOff x="1343" y="1248"/>
              <a:chExt cx="340" cy="289"/>
            </a:xfrm>
          </p:grpSpPr>
          <p:sp>
            <p:nvSpPr>
              <p:cNvPr id="2733080" name="Freeform 24"/>
              <p:cNvSpPr>
                <a:spLocks/>
              </p:cNvSpPr>
              <p:nvPr/>
            </p:nvSpPr>
            <p:spPr bwMode="auto">
              <a:xfrm>
                <a:off x="1343" y="1248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81" name="Freeform 25"/>
              <p:cNvSpPr>
                <a:spLocks/>
              </p:cNvSpPr>
              <p:nvPr/>
            </p:nvSpPr>
            <p:spPr bwMode="auto">
              <a:xfrm>
                <a:off x="1512" y="1248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784839" y="1781785"/>
            <a:ext cx="6311900" cy="515938"/>
            <a:chOff x="984" y="551"/>
            <a:chExt cx="3976" cy="325"/>
          </a:xfrm>
        </p:grpSpPr>
        <p:sp>
          <p:nvSpPr>
            <p:cNvPr id="2733083" name="Line 27"/>
            <p:cNvSpPr>
              <a:spLocks noChangeShapeType="1"/>
            </p:cNvSpPr>
            <p:nvPr/>
          </p:nvSpPr>
          <p:spPr bwMode="auto">
            <a:xfrm>
              <a:off x="984" y="840"/>
              <a:ext cx="39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4" name="Rectangle 28"/>
            <p:cNvSpPr>
              <a:spLocks noChangeArrowheads="1"/>
            </p:cNvSpPr>
            <p:nvPr/>
          </p:nvSpPr>
          <p:spPr bwMode="auto">
            <a:xfrm>
              <a:off x="1867" y="551"/>
              <a:ext cx="2168" cy="3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Arial" pitchFamily="-65" charset="0"/>
                </a:rPr>
                <a:t>Time (clock cycles)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562839" y="2673961"/>
            <a:ext cx="857250" cy="2033587"/>
            <a:chOff x="2104" y="1437"/>
            <a:chExt cx="540" cy="1281"/>
          </a:xfrm>
        </p:grpSpPr>
        <p:sp>
          <p:nvSpPr>
            <p:cNvPr id="2733086" name="Line 30"/>
            <p:cNvSpPr>
              <a:spLocks noChangeShapeType="1"/>
            </p:cNvSpPr>
            <p:nvPr/>
          </p:nvSpPr>
          <p:spPr bwMode="auto">
            <a:xfrm>
              <a:off x="2489" y="1677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87" name="Freeform 31" descr="25%"/>
            <p:cNvSpPr>
              <a:spLocks/>
            </p:cNvSpPr>
            <p:nvPr/>
          </p:nvSpPr>
          <p:spPr bwMode="auto">
            <a:xfrm>
              <a:off x="2396" y="1965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178" y="2429"/>
              <a:ext cx="359" cy="289"/>
              <a:chOff x="2178" y="2144"/>
              <a:chExt cx="359" cy="289"/>
            </a:xfrm>
          </p:grpSpPr>
          <p:sp>
            <p:nvSpPr>
              <p:cNvPr id="2733089" name="Rectangle 33"/>
              <p:cNvSpPr>
                <a:spLocks noChangeArrowheads="1"/>
              </p:cNvSpPr>
              <p:nvPr/>
            </p:nvSpPr>
            <p:spPr bwMode="auto">
              <a:xfrm>
                <a:off x="2178" y="2146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10" name="Group 34"/>
              <p:cNvGrpSpPr>
                <a:grpSpLocks/>
              </p:cNvGrpSpPr>
              <p:nvPr/>
            </p:nvGrpSpPr>
            <p:grpSpPr bwMode="auto">
              <a:xfrm>
                <a:off x="2197" y="2144"/>
                <a:ext cx="340" cy="289"/>
                <a:chOff x="2197" y="2144"/>
                <a:chExt cx="340" cy="289"/>
              </a:xfrm>
            </p:grpSpPr>
            <p:sp>
              <p:nvSpPr>
                <p:cNvPr id="2733091" name="Freeform 35"/>
                <p:cNvSpPr>
                  <a:spLocks/>
                </p:cNvSpPr>
                <p:nvPr/>
              </p:nvSpPr>
              <p:spPr bwMode="auto">
                <a:xfrm>
                  <a:off x="2197" y="2144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092" name="Freeform 36"/>
                <p:cNvSpPr>
                  <a:spLocks/>
                </p:cNvSpPr>
                <p:nvPr/>
              </p:nvSpPr>
              <p:spPr bwMode="auto">
                <a:xfrm>
                  <a:off x="2366" y="2144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2255" y="1437"/>
              <a:ext cx="227" cy="481"/>
              <a:chOff x="2255" y="1152"/>
              <a:chExt cx="227" cy="481"/>
            </a:xfrm>
          </p:grpSpPr>
          <p:sp>
            <p:nvSpPr>
              <p:cNvPr id="2733094" name="Freeform 38"/>
              <p:cNvSpPr>
                <a:spLocks/>
              </p:cNvSpPr>
              <p:nvPr/>
            </p:nvSpPr>
            <p:spPr bwMode="auto">
              <a:xfrm>
                <a:off x="2269" y="1152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095" name="Rectangle 39"/>
              <p:cNvSpPr>
                <a:spLocks noChangeArrowheads="1"/>
              </p:cNvSpPr>
              <p:nvPr/>
            </p:nvSpPr>
            <p:spPr bwMode="auto">
              <a:xfrm rot="5400000">
                <a:off x="2168" y="1273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096" name="Line 40"/>
            <p:cNvSpPr>
              <a:spLocks noChangeShapeType="1"/>
            </p:cNvSpPr>
            <p:nvPr/>
          </p:nvSpPr>
          <p:spPr bwMode="auto">
            <a:xfrm>
              <a:off x="2104" y="158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7" name="Line 41"/>
            <p:cNvSpPr>
              <a:spLocks noChangeShapeType="1"/>
            </p:cNvSpPr>
            <p:nvPr/>
          </p:nvSpPr>
          <p:spPr bwMode="auto">
            <a:xfrm>
              <a:off x="2104" y="1773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8" name="Freeform 42"/>
            <p:cNvSpPr>
              <a:spLocks/>
            </p:cNvSpPr>
            <p:nvPr/>
          </p:nvSpPr>
          <p:spPr bwMode="auto">
            <a:xfrm>
              <a:off x="2197" y="1672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099" name="Rectangle 43"/>
            <p:cNvSpPr>
              <a:spLocks noChangeArrowheads="1"/>
            </p:cNvSpPr>
            <p:nvPr/>
          </p:nvSpPr>
          <p:spPr bwMode="auto">
            <a:xfrm>
              <a:off x="2211" y="1988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2" name="Group 44"/>
            <p:cNvGrpSpPr>
              <a:grpSpLocks/>
            </p:cNvGrpSpPr>
            <p:nvPr/>
          </p:nvGrpSpPr>
          <p:grpSpPr bwMode="auto">
            <a:xfrm>
              <a:off x="2230" y="1981"/>
              <a:ext cx="296" cy="289"/>
              <a:chOff x="2230" y="1696"/>
              <a:chExt cx="296" cy="289"/>
            </a:xfrm>
          </p:grpSpPr>
          <p:sp>
            <p:nvSpPr>
              <p:cNvPr id="2733101" name="Freeform 45"/>
              <p:cNvSpPr>
                <a:spLocks/>
              </p:cNvSpPr>
              <p:nvPr/>
            </p:nvSpPr>
            <p:spPr bwMode="auto">
              <a:xfrm>
                <a:off x="2230" y="1696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02" name="Freeform 46"/>
              <p:cNvSpPr>
                <a:spLocks/>
              </p:cNvSpPr>
              <p:nvPr/>
            </p:nvSpPr>
            <p:spPr bwMode="auto">
              <a:xfrm>
                <a:off x="2378" y="1696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03" name="Line 47"/>
            <p:cNvSpPr>
              <a:spLocks noChangeShapeType="1"/>
            </p:cNvSpPr>
            <p:nvPr/>
          </p:nvSpPr>
          <p:spPr bwMode="auto">
            <a:xfrm>
              <a:off x="2115" y="2125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4" name="Freeform 48"/>
            <p:cNvSpPr>
              <a:spLocks/>
            </p:cNvSpPr>
            <p:nvPr/>
          </p:nvSpPr>
          <p:spPr bwMode="auto">
            <a:xfrm>
              <a:off x="2177" y="2029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4240702" y="2750161"/>
            <a:ext cx="857250" cy="2668587"/>
            <a:chOff x="2531" y="1485"/>
            <a:chExt cx="540" cy="1681"/>
          </a:xfrm>
        </p:grpSpPr>
        <p:sp>
          <p:nvSpPr>
            <p:cNvPr id="2733106" name="Line 50"/>
            <p:cNvSpPr>
              <a:spLocks noChangeShapeType="1"/>
            </p:cNvSpPr>
            <p:nvPr/>
          </p:nvSpPr>
          <p:spPr bwMode="auto">
            <a:xfrm>
              <a:off x="2916" y="2125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7" name="Freeform 51"/>
            <p:cNvSpPr>
              <a:spLocks/>
            </p:cNvSpPr>
            <p:nvPr/>
          </p:nvSpPr>
          <p:spPr bwMode="auto">
            <a:xfrm>
              <a:off x="2610" y="1677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08" name="Freeform 52" descr="25%"/>
            <p:cNvSpPr>
              <a:spLocks/>
            </p:cNvSpPr>
            <p:nvPr/>
          </p:nvSpPr>
          <p:spPr bwMode="auto">
            <a:xfrm>
              <a:off x="2806" y="243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4" name="Group 53"/>
            <p:cNvGrpSpPr>
              <a:grpSpLocks/>
            </p:cNvGrpSpPr>
            <p:nvPr/>
          </p:nvGrpSpPr>
          <p:grpSpPr bwMode="auto">
            <a:xfrm>
              <a:off x="2624" y="1485"/>
              <a:ext cx="340" cy="289"/>
              <a:chOff x="2624" y="1200"/>
              <a:chExt cx="340" cy="289"/>
            </a:xfrm>
          </p:grpSpPr>
          <p:sp>
            <p:nvSpPr>
              <p:cNvPr id="2733110" name="Freeform 54"/>
              <p:cNvSpPr>
                <a:spLocks/>
              </p:cNvSpPr>
              <p:nvPr/>
            </p:nvSpPr>
            <p:spPr bwMode="auto">
              <a:xfrm>
                <a:off x="2624" y="1200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1" name="Freeform 55"/>
              <p:cNvSpPr>
                <a:spLocks/>
              </p:cNvSpPr>
              <p:nvPr/>
            </p:nvSpPr>
            <p:spPr bwMode="auto">
              <a:xfrm>
                <a:off x="2793" y="1200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2" name="Rectangle 56"/>
            <p:cNvSpPr>
              <a:spLocks noChangeArrowheads="1"/>
            </p:cNvSpPr>
            <p:nvPr/>
          </p:nvSpPr>
          <p:spPr bwMode="auto">
            <a:xfrm>
              <a:off x="2638" y="243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2657" y="2429"/>
              <a:ext cx="296" cy="289"/>
              <a:chOff x="2657" y="2144"/>
              <a:chExt cx="296" cy="289"/>
            </a:xfrm>
          </p:grpSpPr>
          <p:sp>
            <p:nvSpPr>
              <p:cNvPr id="2733114" name="Freeform 58"/>
              <p:cNvSpPr>
                <a:spLocks/>
              </p:cNvSpPr>
              <p:nvPr/>
            </p:nvSpPr>
            <p:spPr bwMode="auto">
              <a:xfrm>
                <a:off x="2657" y="2144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15" name="Freeform 59"/>
              <p:cNvSpPr>
                <a:spLocks/>
              </p:cNvSpPr>
              <p:nvPr/>
            </p:nvSpPr>
            <p:spPr bwMode="auto">
              <a:xfrm>
                <a:off x="2805" y="2144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16" name="Line 60"/>
            <p:cNvSpPr>
              <a:spLocks noChangeShapeType="1"/>
            </p:cNvSpPr>
            <p:nvPr/>
          </p:nvSpPr>
          <p:spPr bwMode="auto">
            <a:xfrm>
              <a:off x="2542" y="2573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17" name="Freeform 61"/>
            <p:cNvSpPr>
              <a:spLocks/>
            </p:cNvSpPr>
            <p:nvPr/>
          </p:nvSpPr>
          <p:spPr bwMode="auto">
            <a:xfrm>
              <a:off x="2604" y="2477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62"/>
            <p:cNvGrpSpPr>
              <a:grpSpLocks/>
            </p:cNvGrpSpPr>
            <p:nvPr/>
          </p:nvGrpSpPr>
          <p:grpSpPr bwMode="auto">
            <a:xfrm>
              <a:off x="2624" y="2877"/>
              <a:ext cx="340" cy="289"/>
              <a:chOff x="2624" y="2592"/>
              <a:chExt cx="340" cy="289"/>
            </a:xfrm>
          </p:grpSpPr>
          <p:sp>
            <p:nvSpPr>
              <p:cNvPr id="2733119" name="Freeform 63"/>
              <p:cNvSpPr>
                <a:spLocks/>
              </p:cNvSpPr>
              <p:nvPr/>
            </p:nvSpPr>
            <p:spPr bwMode="auto">
              <a:xfrm>
                <a:off x="2624" y="2592"/>
                <a:ext cx="170" cy="289"/>
              </a:xfrm>
              <a:custGeom>
                <a:avLst/>
                <a:gdLst/>
                <a:ahLst/>
                <a:cxnLst>
                  <a:cxn ang="0">
                    <a:pos x="169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9" y="288"/>
                  </a:cxn>
                </a:cxnLst>
                <a:rect l="0" t="0" r="r" b="b"/>
                <a:pathLst>
                  <a:path w="170" h="289">
                    <a:moveTo>
                      <a:pt x="169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9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0" name="Freeform 64"/>
              <p:cNvSpPr>
                <a:spLocks/>
              </p:cNvSpPr>
              <p:nvPr/>
            </p:nvSpPr>
            <p:spPr bwMode="auto">
              <a:xfrm>
                <a:off x="2793" y="2592"/>
                <a:ext cx="171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0" y="0"/>
                  </a:cxn>
                  <a:cxn ang="0">
                    <a:pos x="170" y="288"/>
                  </a:cxn>
                  <a:cxn ang="0">
                    <a:pos x="0" y="288"/>
                  </a:cxn>
                </a:cxnLst>
                <a:rect l="0" t="0" r="r" b="b"/>
                <a:pathLst>
                  <a:path w="171" h="289">
                    <a:moveTo>
                      <a:pt x="0" y="0"/>
                    </a:moveTo>
                    <a:lnTo>
                      <a:pt x="170" y="0"/>
                    </a:lnTo>
                    <a:lnTo>
                      <a:pt x="170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21" name="Rectangle 65"/>
            <p:cNvSpPr>
              <a:spLocks noChangeArrowheads="1"/>
            </p:cNvSpPr>
            <p:nvPr/>
          </p:nvSpPr>
          <p:spPr bwMode="auto">
            <a:xfrm>
              <a:off x="2605" y="2879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sp>
          <p:nvSpPr>
            <p:cNvPr id="2733122" name="Rectangle 66"/>
            <p:cNvSpPr>
              <a:spLocks noChangeArrowheads="1"/>
            </p:cNvSpPr>
            <p:nvPr/>
          </p:nvSpPr>
          <p:spPr bwMode="auto">
            <a:xfrm>
              <a:off x="2601" y="1535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682" y="1885"/>
              <a:ext cx="227" cy="481"/>
              <a:chOff x="2682" y="1600"/>
              <a:chExt cx="227" cy="481"/>
            </a:xfrm>
          </p:grpSpPr>
          <p:sp>
            <p:nvSpPr>
              <p:cNvPr id="2733124" name="Freeform 68"/>
              <p:cNvSpPr>
                <a:spLocks/>
              </p:cNvSpPr>
              <p:nvPr/>
            </p:nvSpPr>
            <p:spPr bwMode="auto">
              <a:xfrm>
                <a:off x="2696" y="1600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25" name="Rectangle 69"/>
              <p:cNvSpPr>
                <a:spLocks noChangeArrowheads="1"/>
              </p:cNvSpPr>
              <p:nvPr/>
            </p:nvSpPr>
            <p:spPr bwMode="auto">
              <a:xfrm rot="5400000">
                <a:off x="2595" y="1721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26" name="Line 70"/>
            <p:cNvSpPr>
              <a:spLocks noChangeShapeType="1"/>
            </p:cNvSpPr>
            <p:nvPr/>
          </p:nvSpPr>
          <p:spPr bwMode="auto">
            <a:xfrm>
              <a:off x="2531" y="202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7" name="Line 71"/>
            <p:cNvSpPr>
              <a:spLocks noChangeShapeType="1"/>
            </p:cNvSpPr>
            <p:nvPr/>
          </p:nvSpPr>
          <p:spPr bwMode="auto">
            <a:xfrm>
              <a:off x="2531" y="2221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28" name="Freeform 72"/>
            <p:cNvSpPr>
              <a:spLocks/>
            </p:cNvSpPr>
            <p:nvPr/>
          </p:nvSpPr>
          <p:spPr bwMode="auto">
            <a:xfrm>
              <a:off x="2624" y="2120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73"/>
          <p:cNvGrpSpPr>
            <a:grpSpLocks/>
          </p:cNvGrpSpPr>
          <p:nvPr/>
        </p:nvGrpSpPr>
        <p:grpSpPr bwMode="auto">
          <a:xfrm>
            <a:off x="4918564" y="2826361"/>
            <a:ext cx="857250" cy="3303587"/>
            <a:chOff x="2958" y="1533"/>
            <a:chExt cx="540" cy="2081"/>
          </a:xfrm>
        </p:grpSpPr>
        <p:sp>
          <p:nvSpPr>
            <p:cNvPr id="2733130" name="Line 74"/>
            <p:cNvSpPr>
              <a:spLocks noChangeShapeType="1"/>
            </p:cNvSpPr>
            <p:nvPr/>
          </p:nvSpPr>
          <p:spPr bwMode="auto">
            <a:xfrm>
              <a:off x="3343" y="2573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1" name="Freeform 75"/>
            <p:cNvSpPr>
              <a:spLocks/>
            </p:cNvSpPr>
            <p:nvPr/>
          </p:nvSpPr>
          <p:spPr bwMode="auto">
            <a:xfrm>
              <a:off x="3037" y="2125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2" name="Freeform 76" descr="25%"/>
            <p:cNvSpPr>
              <a:spLocks/>
            </p:cNvSpPr>
            <p:nvPr/>
          </p:nvSpPr>
          <p:spPr bwMode="auto">
            <a:xfrm>
              <a:off x="3237" y="2871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3" name="Freeform 77" descr="25%"/>
            <p:cNvSpPr>
              <a:spLocks/>
            </p:cNvSpPr>
            <p:nvPr/>
          </p:nvSpPr>
          <p:spPr bwMode="auto">
            <a:xfrm flipH="1">
              <a:off x="3123" y="1540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" name="Group 78"/>
            <p:cNvGrpSpPr>
              <a:grpSpLocks/>
            </p:cNvGrpSpPr>
            <p:nvPr/>
          </p:nvGrpSpPr>
          <p:grpSpPr bwMode="auto">
            <a:xfrm>
              <a:off x="3109" y="2333"/>
              <a:ext cx="227" cy="481"/>
              <a:chOff x="3109" y="2048"/>
              <a:chExt cx="227" cy="481"/>
            </a:xfrm>
          </p:grpSpPr>
          <p:sp>
            <p:nvSpPr>
              <p:cNvPr id="2733135" name="Freeform 79"/>
              <p:cNvSpPr>
                <a:spLocks/>
              </p:cNvSpPr>
              <p:nvPr/>
            </p:nvSpPr>
            <p:spPr bwMode="auto">
              <a:xfrm>
                <a:off x="3123" y="2048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36" name="Rectangle 80"/>
              <p:cNvSpPr>
                <a:spLocks noChangeArrowheads="1"/>
              </p:cNvSpPr>
              <p:nvPr/>
            </p:nvSpPr>
            <p:spPr bwMode="auto">
              <a:xfrm rot="5400000">
                <a:off x="3022" y="2169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37" name="Line 81"/>
            <p:cNvSpPr>
              <a:spLocks noChangeShapeType="1"/>
            </p:cNvSpPr>
            <p:nvPr/>
          </p:nvSpPr>
          <p:spPr bwMode="auto">
            <a:xfrm>
              <a:off x="2958" y="247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8" name="Line 82"/>
            <p:cNvSpPr>
              <a:spLocks noChangeShapeType="1"/>
            </p:cNvSpPr>
            <p:nvPr/>
          </p:nvSpPr>
          <p:spPr bwMode="auto">
            <a:xfrm>
              <a:off x="2958" y="2669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39" name="Freeform 83"/>
            <p:cNvSpPr>
              <a:spLocks/>
            </p:cNvSpPr>
            <p:nvPr/>
          </p:nvSpPr>
          <p:spPr bwMode="auto">
            <a:xfrm>
              <a:off x="3051" y="2568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0" name="Rectangle 84"/>
            <p:cNvSpPr>
              <a:spLocks noChangeArrowheads="1"/>
            </p:cNvSpPr>
            <p:nvPr/>
          </p:nvSpPr>
          <p:spPr bwMode="auto">
            <a:xfrm>
              <a:off x="3093" y="153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0" name="Group 85"/>
            <p:cNvGrpSpPr>
              <a:grpSpLocks/>
            </p:cNvGrpSpPr>
            <p:nvPr/>
          </p:nvGrpSpPr>
          <p:grpSpPr bwMode="auto">
            <a:xfrm>
              <a:off x="3120" y="1533"/>
              <a:ext cx="284" cy="289"/>
              <a:chOff x="3120" y="1248"/>
              <a:chExt cx="284" cy="289"/>
            </a:xfrm>
          </p:grpSpPr>
          <p:sp>
            <p:nvSpPr>
              <p:cNvPr id="2733142" name="Freeform 86"/>
              <p:cNvSpPr>
                <a:spLocks/>
              </p:cNvSpPr>
              <p:nvPr/>
            </p:nvSpPr>
            <p:spPr bwMode="auto">
              <a:xfrm>
                <a:off x="3120" y="1248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3" name="Freeform 87"/>
              <p:cNvSpPr>
                <a:spLocks/>
              </p:cNvSpPr>
              <p:nvPr/>
            </p:nvSpPr>
            <p:spPr bwMode="auto">
              <a:xfrm>
                <a:off x="3261" y="1248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4" name="Line 88"/>
            <p:cNvSpPr>
              <a:spLocks noChangeShapeType="1"/>
            </p:cNvSpPr>
            <p:nvPr/>
          </p:nvSpPr>
          <p:spPr bwMode="auto">
            <a:xfrm>
              <a:off x="2973" y="1677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45" name="Rectangle 89"/>
            <p:cNvSpPr>
              <a:spLocks noChangeArrowheads="1"/>
            </p:cNvSpPr>
            <p:nvPr/>
          </p:nvSpPr>
          <p:spPr bwMode="auto">
            <a:xfrm>
              <a:off x="3028" y="1983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1" name="Group 90"/>
            <p:cNvGrpSpPr>
              <a:grpSpLocks/>
            </p:cNvGrpSpPr>
            <p:nvPr/>
          </p:nvGrpSpPr>
          <p:grpSpPr bwMode="auto">
            <a:xfrm>
              <a:off x="3079" y="1981"/>
              <a:ext cx="325" cy="289"/>
              <a:chOff x="3079" y="1696"/>
              <a:chExt cx="325" cy="289"/>
            </a:xfrm>
          </p:grpSpPr>
          <p:sp>
            <p:nvSpPr>
              <p:cNvPr id="2733147" name="Freeform 91"/>
              <p:cNvSpPr>
                <a:spLocks/>
              </p:cNvSpPr>
              <p:nvPr/>
            </p:nvSpPr>
            <p:spPr bwMode="auto">
              <a:xfrm>
                <a:off x="3079" y="1696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48" name="Freeform 92"/>
              <p:cNvSpPr>
                <a:spLocks/>
              </p:cNvSpPr>
              <p:nvPr/>
            </p:nvSpPr>
            <p:spPr bwMode="auto">
              <a:xfrm>
                <a:off x="3240" y="1696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49" name="Rectangle 93"/>
            <p:cNvSpPr>
              <a:spLocks noChangeArrowheads="1"/>
            </p:cNvSpPr>
            <p:nvPr/>
          </p:nvSpPr>
          <p:spPr bwMode="auto">
            <a:xfrm>
              <a:off x="3065" y="288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2" name="Group 94"/>
            <p:cNvGrpSpPr>
              <a:grpSpLocks/>
            </p:cNvGrpSpPr>
            <p:nvPr/>
          </p:nvGrpSpPr>
          <p:grpSpPr bwMode="auto">
            <a:xfrm>
              <a:off x="3084" y="2877"/>
              <a:ext cx="296" cy="289"/>
              <a:chOff x="3084" y="2592"/>
              <a:chExt cx="296" cy="289"/>
            </a:xfrm>
          </p:grpSpPr>
          <p:sp>
            <p:nvSpPr>
              <p:cNvPr id="2733151" name="Freeform 95"/>
              <p:cNvSpPr>
                <a:spLocks/>
              </p:cNvSpPr>
              <p:nvPr/>
            </p:nvSpPr>
            <p:spPr bwMode="auto">
              <a:xfrm>
                <a:off x="3084" y="2592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52" name="Freeform 96"/>
              <p:cNvSpPr>
                <a:spLocks/>
              </p:cNvSpPr>
              <p:nvPr/>
            </p:nvSpPr>
            <p:spPr bwMode="auto">
              <a:xfrm>
                <a:off x="3232" y="2592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53" name="Line 97"/>
            <p:cNvSpPr>
              <a:spLocks noChangeShapeType="1"/>
            </p:cNvSpPr>
            <p:nvPr/>
          </p:nvSpPr>
          <p:spPr bwMode="auto">
            <a:xfrm>
              <a:off x="2969" y="3021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54" name="Freeform 98"/>
            <p:cNvSpPr>
              <a:spLocks/>
            </p:cNvSpPr>
            <p:nvPr/>
          </p:nvSpPr>
          <p:spPr bwMode="auto">
            <a:xfrm>
              <a:off x="3031" y="2925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3" name="Group 99"/>
            <p:cNvGrpSpPr>
              <a:grpSpLocks/>
            </p:cNvGrpSpPr>
            <p:nvPr/>
          </p:nvGrpSpPr>
          <p:grpSpPr bwMode="auto">
            <a:xfrm>
              <a:off x="3032" y="3325"/>
              <a:ext cx="359" cy="289"/>
              <a:chOff x="3032" y="3040"/>
              <a:chExt cx="359" cy="289"/>
            </a:xfrm>
          </p:grpSpPr>
          <p:sp>
            <p:nvSpPr>
              <p:cNvPr id="2733156" name="Rectangle 100"/>
              <p:cNvSpPr>
                <a:spLocks noChangeArrowheads="1"/>
              </p:cNvSpPr>
              <p:nvPr/>
            </p:nvSpPr>
            <p:spPr bwMode="auto">
              <a:xfrm>
                <a:off x="3032" y="3042"/>
                <a:ext cx="29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 I$</a:t>
                </a:r>
              </a:p>
            </p:txBody>
          </p:sp>
          <p:grpSp>
            <p:nvGrpSpPr>
              <p:cNvPr id="24" name="Group 101"/>
              <p:cNvGrpSpPr>
                <a:grpSpLocks/>
              </p:cNvGrpSpPr>
              <p:nvPr/>
            </p:nvGrpSpPr>
            <p:grpSpPr bwMode="auto">
              <a:xfrm>
                <a:off x="3051" y="3040"/>
                <a:ext cx="340" cy="289"/>
                <a:chOff x="3051" y="3040"/>
                <a:chExt cx="340" cy="289"/>
              </a:xfrm>
            </p:grpSpPr>
            <p:sp>
              <p:nvSpPr>
                <p:cNvPr id="2733158" name="Freeform 102"/>
                <p:cNvSpPr>
                  <a:spLocks/>
                </p:cNvSpPr>
                <p:nvPr/>
              </p:nvSpPr>
              <p:spPr bwMode="auto">
                <a:xfrm>
                  <a:off x="3051" y="3040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159" name="Freeform 103"/>
                <p:cNvSpPr>
                  <a:spLocks/>
                </p:cNvSpPr>
                <p:nvPr/>
              </p:nvSpPr>
              <p:spPr bwMode="auto">
                <a:xfrm>
                  <a:off x="3220" y="3040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" name="Group 104"/>
          <p:cNvGrpSpPr>
            <a:grpSpLocks/>
          </p:cNvGrpSpPr>
          <p:nvPr/>
        </p:nvGrpSpPr>
        <p:grpSpPr bwMode="auto">
          <a:xfrm>
            <a:off x="5596427" y="3537561"/>
            <a:ext cx="809625" cy="2603500"/>
            <a:chOff x="3385" y="1981"/>
            <a:chExt cx="510" cy="1640"/>
          </a:xfrm>
        </p:grpSpPr>
        <p:sp>
          <p:nvSpPr>
            <p:cNvPr id="2733161" name="Freeform 105"/>
            <p:cNvSpPr>
              <a:spLocks/>
            </p:cNvSpPr>
            <p:nvPr/>
          </p:nvSpPr>
          <p:spPr bwMode="auto">
            <a:xfrm>
              <a:off x="3464" y="2573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2" name="Freeform 106" descr="25%"/>
            <p:cNvSpPr>
              <a:spLocks/>
            </p:cNvSpPr>
            <p:nvPr/>
          </p:nvSpPr>
          <p:spPr bwMode="auto">
            <a:xfrm>
              <a:off x="3660" y="3332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3" name="Freeform 107" descr="25%"/>
            <p:cNvSpPr>
              <a:spLocks/>
            </p:cNvSpPr>
            <p:nvPr/>
          </p:nvSpPr>
          <p:spPr bwMode="auto">
            <a:xfrm flipH="1">
              <a:off x="3547" y="1988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64" name="Rectangle 108"/>
            <p:cNvSpPr>
              <a:spLocks noChangeArrowheads="1"/>
            </p:cNvSpPr>
            <p:nvPr/>
          </p:nvSpPr>
          <p:spPr bwMode="auto">
            <a:xfrm>
              <a:off x="3455" y="2431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6" name="Group 109"/>
            <p:cNvGrpSpPr>
              <a:grpSpLocks/>
            </p:cNvGrpSpPr>
            <p:nvPr/>
          </p:nvGrpSpPr>
          <p:grpSpPr bwMode="auto">
            <a:xfrm>
              <a:off x="3506" y="2429"/>
              <a:ext cx="325" cy="289"/>
              <a:chOff x="3506" y="2144"/>
              <a:chExt cx="325" cy="289"/>
            </a:xfrm>
          </p:grpSpPr>
          <p:sp>
            <p:nvSpPr>
              <p:cNvPr id="2733166" name="Freeform 110"/>
              <p:cNvSpPr>
                <a:spLocks/>
              </p:cNvSpPr>
              <p:nvPr/>
            </p:nvSpPr>
            <p:spPr bwMode="auto">
              <a:xfrm>
                <a:off x="3506" y="2144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67" name="Freeform 111"/>
              <p:cNvSpPr>
                <a:spLocks/>
              </p:cNvSpPr>
              <p:nvPr/>
            </p:nvSpPr>
            <p:spPr bwMode="auto">
              <a:xfrm>
                <a:off x="3667" y="2144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68" name="Rectangle 112"/>
            <p:cNvSpPr>
              <a:spLocks noChangeArrowheads="1"/>
            </p:cNvSpPr>
            <p:nvPr/>
          </p:nvSpPr>
          <p:spPr bwMode="auto">
            <a:xfrm>
              <a:off x="3520" y="1983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" name="Group 113"/>
            <p:cNvGrpSpPr>
              <a:grpSpLocks/>
            </p:cNvGrpSpPr>
            <p:nvPr/>
          </p:nvGrpSpPr>
          <p:grpSpPr bwMode="auto">
            <a:xfrm>
              <a:off x="3547" y="1981"/>
              <a:ext cx="284" cy="289"/>
              <a:chOff x="3547" y="1696"/>
              <a:chExt cx="284" cy="289"/>
            </a:xfrm>
          </p:grpSpPr>
          <p:sp>
            <p:nvSpPr>
              <p:cNvPr id="2733170" name="Freeform 114"/>
              <p:cNvSpPr>
                <a:spLocks/>
              </p:cNvSpPr>
              <p:nvPr/>
            </p:nvSpPr>
            <p:spPr bwMode="auto">
              <a:xfrm>
                <a:off x="3547" y="1696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1" name="Freeform 115"/>
              <p:cNvSpPr>
                <a:spLocks/>
              </p:cNvSpPr>
              <p:nvPr/>
            </p:nvSpPr>
            <p:spPr bwMode="auto">
              <a:xfrm>
                <a:off x="3688" y="1696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72" name="Line 116"/>
            <p:cNvSpPr>
              <a:spLocks noChangeShapeType="1"/>
            </p:cNvSpPr>
            <p:nvPr/>
          </p:nvSpPr>
          <p:spPr bwMode="auto">
            <a:xfrm>
              <a:off x="3400" y="2125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117"/>
            <p:cNvGrpSpPr>
              <a:grpSpLocks/>
            </p:cNvGrpSpPr>
            <p:nvPr/>
          </p:nvGrpSpPr>
          <p:grpSpPr bwMode="auto">
            <a:xfrm>
              <a:off x="3536" y="2781"/>
              <a:ext cx="227" cy="481"/>
              <a:chOff x="3536" y="2496"/>
              <a:chExt cx="227" cy="481"/>
            </a:xfrm>
          </p:grpSpPr>
          <p:sp>
            <p:nvSpPr>
              <p:cNvPr id="2733174" name="Freeform 118"/>
              <p:cNvSpPr>
                <a:spLocks/>
              </p:cNvSpPr>
              <p:nvPr/>
            </p:nvSpPr>
            <p:spPr bwMode="auto">
              <a:xfrm>
                <a:off x="3550" y="2496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75" name="Rectangle 119"/>
              <p:cNvSpPr>
                <a:spLocks noChangeArrowheads="1"/>
              </p:cNvSpPr>
              <p:nvPr/>
            </p:nvSpPr>
            <p:spPr bwMode="auto">
              <a:xfrm rot="5400000">
                <a:off x="3449" y="2617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176" name="Line 120"/>
            <p:cNvSpPr>
              <a:spLocks noChangeShapeType="1"/>
            </p:cNvSpPr>
            <p:nvPr/>
          </p:nvSpPr>
          <p:spPr bwMode="auto">
            <a:xfrm>
              <a:off x="3385" y="2925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7" name="Line 121"/>
            <p:cNvSpPr>
              <a:spLocks noChangeShapeType="1"/>
            </p:cNvSpPr>
            <p:nvPr/>
          </p:nvSpPr>
          <p:spPr bwMode="auto">
            <a:xfrm>
              <a:off x="3385" y="3117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8" name="Freeform 122"/>
            <p:cNvSpPr>
              <a:spLocks/>
            </p:cNvSpPr>
            <p:nvPr/>
          </p:nvSpPr>
          <p:spPr bwMode="auto">
            <a:xfrm>
              <a:off x="3478" y="3016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79" name="Rectangle 123"/>
            <p:cNvSpPr>
              <a:spLocks noChangeArrowheads="1"/>
            </p:cNvSpPr>
            <p:nvPr/>
          </p:nvSpPr>
          <p:spPr bwMode="auto">
            <a:xfrm>
              <a:off x="3492" y="333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9" name="Group 124"/>
            <p:cNvGrpSpPr>
              <a:grpSpLocks/>
            </p:cNvGrpSpPr>
            <p:nvPr/>
          </p:nvGrpSpPr>
          <p:grpSpPr bwMode="auto">
            <a:xfrm>
              <a:off x="3511" y="3325"/>
              <a:ext cx="296" cy="289"/>
              <a:chOff x="3511" y="3040"/>
              <a:chExt cx="296" cy="289"/>
            </a:xfrm>
          </p:grpSpPr>
          <p:sp>
            <p:nvSpPr>
              <p:cNvPr id="2733181" name="Freeform 125"/>
              <p:cNvSpPr>
                <a:spLocks/>
              </p:cNvSpPr>
              <p:nvPr/>
            </p:nvSpPr>
            <p:spPr bwMode="auto">
              <a:xfrm>
                <a:off x="3511" y="3040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82" name="Freeform 126"/>
              <p:cNvSpPr>
                <a:spLocks/>
              </p:cNvSpPr>
              <p:nvPr/>
            </p:nvSpPr>
            <p:spPr bwMode="auto">
              <a:xfrm>
                <a:off x="3659" y="3040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83" name="Line 127"/>
            <p:cNvSpPr>
              <a:spLocks noChangeShapeType="1"/>
            </p:cNvSpPr>
            <p:nvPr/>
          </p:nvSpPr>
          <p:spPr bwMode="auto">
            <a:xfrm>
              <a:off x="3396" y="3469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4" name="Freeform 128"/>
            <p:cNvSpPr>
              <a:spLocks/>
            </p:cNvSpPr>
            <p:nvPr/>
          </p:nvSpPr>
          <p:spPr bwMode="auto">
            <a:xfrm>
              <a:off x="3458" y="3373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29"/>
          <p:cNvGrpSpPr>
            <a:grpSpLocks/>
          </p:cNvGrpSpPr>
          <p:nvPr/>
        </p:nvGrpSpPr>
        <p:grpSpPr bwMode="auto">
          <a:xfrm>
            <a:off x="7653827" y="5661636"/>
            <a:ext cx="709612" cy="468312"/>
            <a:chOff x="4681" y="3034"/>
            <a:chExt cx="447" cy="295"/>
          </a:xfrm>
        </p:grpSpPr>
        <p:sp>
          <p:nvSpPr>
            <p:cNvPr id="2733186" name="Freeform 130" descr="25%"/>
            <p:cNvSpPr>
              <a:spLocks/>
            </p:cNvSpPr>
            <p:nvPr/>
          </p:nvSpPr>
          <p:spPr bwMode="auto">
            <a:xfrm flipH="1">
              <a:off x="4828" y="3034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87" name="Rectangle 131"/>
            <p:cNvSpPr>
              <a:spLocks noChangeArrowheads="1"/>
            </p:cNvSpPr>
            <p:nvPr/>
          </p:nvSpPr>
          <p:spPr bwMode="auto">
            <a:xfrm>
              <a:off x="4801" y="3042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31" name="Group 132"/>
            <p:cNvGrpSpPr>
              <a:grpSpLocks/>
            </p:cNvGrpSpPr>
            <p:nvPr/>
          </p:nvGrpSpPr>
          <p:grpSpPr bwMode="auto">
            <a:xfrm>
              <a:off x="4828" y="3040"/>
              <a:ext cx="284" cy="289"/>
              <a:chOff x="4828" y="3040"/>
              <a:chExt cx="284" cy="289"/>
            </a:xfrm>
          </p:grpSpPr>
          <p:sp>
            <p:nvSpPr>
              <p:cNvPr id="2733189" name="Freeform 133"/>
              <p:cNvSpPr>
                <a:spLocks/>
              </p:cNvSpPr>
              <p:nvPr/>
            </p:nvSpPr>
            <p:spPr bwMode="auto">
              <a:xfrm>
                <a:off x="4828" y="3040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0" name="Freeform 134"/>
              <p:cNvSpPr>
                <a:spLocks/>
              </p:cNvSpPr>
              <p:nvPr/>
            </p:nvSpPr>
            <p:spPr bwMode="auto">
              <a:xfrm>
                <a:off x="4969" y="3040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1" name="Line 135"/>
            <p:cNvSpPr>
              <a:spLocks noChangeShapeType="1"/>
            </p:cNvSpPr>
            <p:nvPr/>
          </p:nvSpPr>
          <p:spPr bwMode="auto">
            <a:xfrm>
              <a:off x="4681" y="3184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6" name="Group 136"/>
          <p:cNvGrpSpPr>
            <a:grpSpLocks/>
          </p:cNvGrpSpPr>
          <p:nvPr/>
        </p:nvGrpSpPr>
        <p:grpSpPr bwMode="auto">
          <a:xfrm>
            <a:off x="6885477" y="4950436"/>
            <a:ext cx="876300" cy="1255712"/>
            <a:chOff x="4197" y="2586"/>
            <a:chExt cx="552" cy="791"/>
          </a:xfrm>
        </p:grpSpPr>
        <p:sp>
          <p:nvSpPr>
            <p:cNvPr id="2733193" name="Freeform 137" descr="25%"/>
            <p:cNvSpPr>
              <a:spLocks/>
            </p:cNvSpPr>
            <p:nvPr/>
          </p:nvSpPr>
          <p:spPr bwMode="auto">
            <a:xfrm flipH="1">
              <a:off x="4401" y="2586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4" name="Rectangle 138"/>
            <p:cNvSpPr>
              <a:spLocks noChangeArrowheads="1"/>
            </p:cNvSpPr>
            <p:nvPr/>
          </p:nvSpPr>
          <p:spPr bwMode="auto">
            <a:xfrm>
              <a:off x="4374" y="2594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57" name="Group 139"/>
            <p:cNvGrpSpPr>
              <a:grpSpLocks/>
            </p:cNvGrpSpPr>
            <p:nvPr/>
          </p:nvGrpSpPr>
          <p:grpSpPr bwMode="auto">
            <a:xfrm>
              <a:off x="4401" y="2592"/>
              <a:ext cx="284" cy="289"/>
              <a:chOff x="4401" y="2592"/>
              <a:chExt cx="284" cy="289"/>
            </a:xfrm>
          </p:grpSpPr>
          <p:sp>
            <p:nvSpPr>
              <p:cNvPr id="2733196" name="Freeform 140"/>
              <p:cNvSpPr>
                <a:spLocks/>
              </p:cNvSpPr>
              <p:nvPr/>
            </p:nvSpPr>
            <p:spPr bwMode="auto">
              <a:xfrm>
                <a:off x="4401" y="2592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197" name="Freeform 141"/>
              <p:cNvSpPr>
                <a:spLocks/>
              </p:cNvSpPr>
              <p:nvPr/>
            </p:nvSpPr>
            <p:spPr bwMode="auto">
              <a:xfrm>
                <a:off x="4542" y="2592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198" name="Line 142"/>
            <p:cNvSpPr>
              <a:spLocks noChangeShapeType="1"/>
            </p:cNvSpPr>
            <p:nvPr/>
          </p:nvSpPr>
          <p:spPr bwMode="auto">
            <a:xfrm>
              <a:off x="4254" y="2736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199" name="Rectangle 143"/>
            <p:cNvSpPr>
              <a:spLocks noChangeArrowheads="1"/>
            </p:cNvSpPr>
            <p:nvPr/>
          </p:nvSpPr>
          <p:spPr bwMode="auto">
            <a:xfrm>
              <a:off x="4309" y="3042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58" name="Group 144"/>
            <p:cNvGrpSpPr>
              <a:grpSpLocks/>
            </p:cNvGrpSpPr>
            <p:nvPr/>
          </p:nvGrpSpPr>
          <p:grpSpPr bwMode="auto">
            <a:xfrm>
              <a:off x="4360" y="3040"/>
              <a:ext cx="325" cy="289"/>
              <a:chOff x="4360" y="3040"/>
              <a:chExt cx="325" cy="289"/>
            </a:xfrm>
          </p:grpSpPr>
          <p:sp>
            <p:nvSpPr>
              <p:cNvPr id="2733201" name="Freeform 145"/>
              <p:cNvSpPr>
                <a:spLocks/>
              </p:cNvSpPr>
              <p:nvPr/>
            </p:nvSpPr>
            <p:spPr bwMode="auto">
              <a:xfrm>
                <a:off x="4360" y="3040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2" name="Freeform 146"/>
              <p:cNvSpPr>
                <a:spLocks/>
              </p:cNvSpPr>
              <p:nvPr/>
            </p:nvSpPr>
            <p:spPr bwMode="auto">
              <a:xfrm>
                <a:off x="4521" y="3040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03" name="Line 147"/>
            <p:cNvSpPr>
              <a:spLocks noChangeShapeType="1"/>
            </p:cNvSpPr>
            <p:nvPr/>
          </p:nvSpPr>
          <p:spPr bwMode="auto">
            <a:xfrm>
              <a:off x="4197" y="3184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04" name="Freeform 148"/>
            <p:cNvSpPr>
              <a:spLocks/>
            </p:cNvSpPr>
            <p:nvPr/>
          </p:nvSpPr>
          <p:spPr bwMode="auto">
            <a:xfrm>
              <a:off x="4318" y="3184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33059" name="Group 149"/>
          <p:cNvGrpSpPr>
            <a:grpSpLocks/>
          </p:cNvGrpSpPr>
          <p:nvPr/>
        </p:nvGrpSpPr>
        <p:grpSpPr bwMode="auto">
          <a:xfrm>
            <a:off x="6207614" y="4248761"/>
            <a:ext cx="876300" cy="2084387"/>
            <a:chOff x="3770" y="2144"/>
            <a:chExt cx="552" cy="1313"/>
          </a:xfrm>
        </p:grpSpPr>
        <p:sp>
          <p:nvSpPr>
            <p:cNvPr id="2733206" name="Rectangle 150"/>
            <p:cNvSpPr>
              <a:spLocks noChangeArrowheads="1"/>
            </p:cNvSpPr>
            <p:nvPr/>
          </p:nvSpPr>
          <p:spPr bwMode="auto">
            <a:xfrm>
              <a:off x="3947" y="2146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grpSp>
          <p:nvGrpSpPr>
            <p:cNvPr id="2733062" name="Group 151"/>
            <p:cNvGrpSpPr>
              <a:grpSpLocks/>
            </p:cNvGrpSpPr>
            <p:nvPr/>
          </p:nvGrpSpPr>
          <p:grpSpPr bwMode="auto">
            <a:xfrm>
              <a:off x="3974" y="2144"/>
              <a:ext cx="284" cy="289"/>
              <a:chOff x="3974" y="2144"/>
              <a:chExt cx="284" cy="289"/>
            </a:xfrm>
          </p:grpSpPr>
          <p:sp>
            <p:nvSpPr>
              <p:cNvPr id="2733208" name="Freeform 152"/>
              <p:cNvSpPr>
                <a:spLocks/>
              </p:cNvSpPr>
              <p:nvPr/>
            </p:nvSpPr>
            <p:spPr bwMode="auto">
              <a:xfrm>
                <a:off x="3974" y="2144"/>
                <a:ext cx="142" cy="289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1" y="288"/>
                  </a:cxn>
                </a:cxnLst>
                <a:rect l="0" t="0" r="r" b="b"/>
                <a:pathLst>
                  <a:path w="142" h="289">
                    <a:moveTo>
                      <a:pt x="14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09" name="Freeform 153"/>
              <p:cNvSpPr>
                <a:spLocks/>
              </p:cNvSpPr>
              <p:nvPr/>
            </p:nvSpPr>
            <p:spPr bwMode="auto">
              <a:xfrm>
                <a:off x="4115" y="2144"/>
                <a:ext cx="143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0"/>
                  </a:cxn>
                  <a:cxn ang="0">
                    <a:pos x="142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3" h="289">
                    <a:moveTo>
                      <a:pt x="0" y="0"/>
                    </a:moveTo>
                    <a:lnTo>
                      <a:pt x="142" y="0"/>
                    </a:lnTo>
                    <a:lnTo>
                      <a:pt x="142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0" name="Line 154"/>
            <p:cNvSpPr>
              <a:spLocks noChangeShapeType="1"/>
            </p:cNvSpPr>
            <p:nvPr/>
          </p:nvSpPr>
          <p:spPr bwMode="auto">
            <a:xfrm>
              <a:off x="3827" y="2288"/>
              <a:ext cx="1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1" name="Rectangle 155"/>
            <p:cNvSpPr>
              <a:spLocks noChangeArrowheads="1"/>
            </p:cNvSpPr>
            <p:nvPr/>
          </p:nvSpPr>
          <p:spPr bwMode="auto">
            <a:xfrm>
              <a:off x="3882" y="2594"/>
              <a:ext cx="334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D$</a:t>
              </a:r>
            </a:p>
          </p:txBody>
        </p:sp>
        <p:grpSp>
          <p:nvGrpSpPr>
            <p:cNvPr id="2733068" name="Group 156"/>
            <p:cNvGrpSpPr>
              <a:grpSpLocks/>
            </p:cNvGrpSpPr>
            <p:nvPr/>
          </p:nvGrpSpPr>
          <p:grpSpPr bwMode="auto">
            <a:xfrm>
              <a:off x="3933" y="2592"/>
              <a:ext cx="325" cy="289"/>
              <a:chOff x="3933" y="2592"/>
              <a:chExt cx="325" cy="289"/>
            </a:xfrm>
          </p:grpSpPr>
          <p:sp>
            <p:nvSpPr>
              <p:cNvPr id="2733213" name="Freeform 157"/>
              <p:cNvSpPr>
                <a:spLocks/>
              </p:cNvSpPr>
              <p:nvPr/>
            </p:nvSpPr>
            <p:spPr bwMode="auto">
              <a:xfrm>
                <a:off x="3933" y="2592"/>
                <a:ext cx="162" cy="289"/>
              </a:xfrm>
              <a:custGeom>
                <a:avLst/>
                <a:gdLst/>
                <a:ahLst/>
                <a:cxnLst>
                  <a:cxn ang="0">
                    <a:pos x="161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61" y="288"/>
                  </a:cxn>
                </a:cxnLst>
                <a:rect l="0" t="0" r="r" b="b"/>
                <a:pathLst>
                  <a:path w="162" h="289">
                    <a:moveTo>
                      <a:pt x="161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61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4" name="Freeform 158"/>
              <p:cNvSpPr>
                <a:spLocks/>
              </p:cNvSpPr>
              <p:nvPr/>
            </p:nvSpPr>
            <p:spPr bwMode="auto">
              <a:xfrm>
                <a:off x="4094" y="2592"/>
                <a:ext cx="164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3" y="0"/>
                  </a:cxn>
                  <a:cxn ang="0">
                    <a:pos x="163" y="288"/>
                  </a:cxn>
                  <a:cxn ang="0">
                    <a:pos x="0" y="288"/>
                  </a:cxn>
                </a:cxnLst>
                <a:rect l="0" t="0" r="r" b="b"/>
                <a:pathLst>
                  <a:path w="164" h="289">
                    <a:moveTo>
                      <a:pt x="0" y="0"/>
                    </a:moveTo>
                    <a:lnTo>
                      <a:pt x="163" y="0"/>
                    </a:lnTo>
                    <a:lnTo>
                      <a:pt x="163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15" name="Line 159"/>
            <p:cNvSpPr>
              <a:spLocks noChangeShapeType="1"/>
            </p:cNvSpPr>
            <p:nvPr/>
          </p:nvSpPr>
          <p:spPr bwMode="auto">
            <a:xfrm>
              <a:off x="3770" y="2736"/>
              <a:ext cx="15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16" name="Freeform 160"/>
            <p:cNvSpPr>
              <a:spLocks/>
            </p:cNvSpPr>
            <p:nvPr/>
          </p:nvSpPr>
          <p:spPr bwMode="auto">
            <a:xfrm>
              <a:off x="3891" y="2736"/>
              <a:ext cx="43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  <a:cxn ang="0">
                  <a:pos x="391" y="192"/>
                </a:cxn>
                <a:cxn ang="0">
                  <a:pos x="391" y="64"/>
                </a:cxn>
                <a:cxn ang="0">
                  <a:pos x="430" y="0"/>
                </a:cxn>
              </a:cxnLst>
              <a:rect l="0" t="0" r="r" b="b"/>
              <a:pathLst>
                <a:path w="431" h="193">
                  <a:moveTo>
                    <a:pt x="0" y="0"/>
                  </a:moveTo>
                  <a:lnTo>
                    <a:pt x="0" y="192"/>
                  </a:lnTo>
                  <a:lnTo>
                    <a:pt x="391" y="192"/>
                  </a:lnTo>
                  <a:lnTo>
                    <a:pt x="391" y="64"/>
                  </a:lnTo>
                  <a:lnTo>
                    <a:pt x="43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77" name="Group 161"/>
            <p:cNvGrpSpPr>
              <a:grpSpLocks/>
            </p:cNvGrpSpPr>
            <p:nvPr/>
          </p:nvGrpSpPr>
          <p:grpSpPr bwMode="auto">
            <a:xfrm>
              <a:off x="3963" y="2944"/>
              <a:ext cx="227" cy="481"/>
              <a:chOff x="3963" y="2944"/>
              <a:chExt cx="227" cy="481"/>
            </a:xfrm>
          </p:grpSpPr>
          <p:sp>
            <p:nvSpPr>
              <p:cNvPr id="2733218" name="Freeform 162"/>
              <p:cNvSpPr>
                <a:spLocks/>
              </p:cNvSpPr>
              <p:nvPr/>
            </p:nvSpPr>
            <p:spPr bwMode="auto">
              <a:xfrm>
                <a:off x="3977" y="2944"/>
                <a:ext cx="213" cy="481"/>
              </a:xfrm>
              <a:custGeom>
                <a:avLst/>
                <a:gdLst/>
                <a:ahLst/>
                <a:cxnLst>
                  <a:cxn ang="0">
                    <a:pos x="0" y="320"/>
                  </a:cxn>
                  <a:cxn ang="0">
                    <a:pos x="71" y="24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212" y="160"/>
                  </a:cxn>
                  <a:cxn ang="0">
                    <a:pos x="212" y="320"/>
                  </a:cxn>
                  <a:cxn ang="0">
                    <a:pos x="0" y="480"/>
                  </a:cxn>
                  <a:cxn ang="0">
                    <a:pos x="0" y="320"/>
                  </a:cxn>
                </a:cxnLst>
                <a:rect l="0" t="0" r="r" b="b"/>
                <a:pathLst>
                  <a:path w="213" h="481">
                    <a:moveTo>
                      <a:pt x="0" y="320"/>
                    </a:moveTo>
                    <a:lnTo>
                      <a:pt x="71" y="240"/>
                    </a:lnTo>
                    <a:lnTo>
                      <a:pt x="0" y="160"/>
                    </a:lnTo>
                    <a:lnTo>
                      <a:pt x="0" y="0"/>
                    </a:lnTo>
                    <a:lnTo>
                      <a:pt x="212" y="160"/>
                    </a:lnTo>
                    <a:lnTo>
                      <a:pt x="212" y="320"/>
                    </a:lnTo>
                    <a:lnTo>
                      <a:pt x="0" y="480"/>
                    </a:lnTo>
                    <a:lnTo>
                      <a:pt x="0" y="32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19" name="Rectangle 163"/>
              <p:cNvSpPr>
                <a:spLocks noChangeArrowheads="1"/>
              </p:cNvSpPr>
              <p:nvPr/>
            </p:nvSpPr>
            <p:spPr bwMode="auto">
              <a:xfrm rot="5400000">
                <a:off x="3876" y="3065"/>
                <a:ext cx="384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ALU</a:t>
                </a:r>
              </a:p>
            </p:txBody>
          </p:sp>
        </p:grpSp>
        <p:sp>
          <p:nvSpPr>
            <p:cNvPr id="2733220" name="Line 164"/>
            <p:cNvSpPr>
              <a:spLocks noChangeShapeType="1"/>
            </p:cNvSpPr>
            <p:nvPr/>
          </p:nvSpPr>
          <p:spPr bwMode="auto">
            <a:xfrm>
              <a:off x="3812" y="3088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1" name="Line 165"/>
            <p:cNvSpPr>
              <a:spLocks noChangeShapeType="1"/>
            </p:cNvSpPr>
            <p:nvPr/>
          </p:nvSpPr>
          <p:spPr bwMode="auto">
            <a:xfrm>
              <a:off x="3812" y="3280"/>
              <a:ext cx="1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2" name="Freeform 166"/>
            <p:cNvSpPr>
              <a:spLocks/>
            </p:cNvSpPr>
            <p:nvPr/>
          </p:nvSpPr>
          <p:spPr bwMode="auto">
            <a:xfrm>
              <a:off x="3905" y="3179"/>
              <a:ext cx="337" cy="278"/>
            </a:xfrm>
            <a:custGeom>
              <a:avLst/>
              <a:gdLst/>
              <a:ahLst/>
              <a:cxnLst>
                <a:cxn ang="0">
                  <a:pos x="0" y="101"/>
                </a:cxn>
                <a:cxn ang="0">
                  <a:pos x="0" y="277"/>
                </a:cxn>
                <a:cxn ang="0">
                  <a:pos x="294" y="277"/>
                </a:cxn>
                <a:cxn ang="0">
                  <a:pos x="294" y="90"/>
                </a:cxn>
                <a:cxn ang="0">
                  <a:pos x="336" y="0"/>
                </a:cxn>
              </a:cxnLst>
              <a:rect l="0" t="0" r="r" b="b"/>
              <a:pathLst>
                <a:path w="337" h="278">
                  <a:moveTo>
                    <a:pt x="0" y="101"/>
                  </a:moveTo>
                  <a:lnTo>
                    <a:pt x="0" y="277"/>
                  </a:lnTo>
                  <a:lnTo>
                    <a:pt x="294" y="277"/>
                  </a:lnTo>
                  <a:lnTo>
                    <a:pt x="294" y="90"/>
                  </a:ln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33223" name="Rectangle 167"/>
          <p:cNvSpPr>
            <a:spLocks noChangeArrowheads="1"/>
          </p:cNvSpPr>
          <p:nvPr/>
        </p:nvSpPr>
        <p:spPr bwMode="auto">
          <a:xfrm>
            <a:off x="457200" y="1371600"/>
            <a:ext cx="8229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RegFile</a:t>
            </a:r>
            <a:r>
              <a:rPr lang="en-US" sz="2800" dirty="0" smtClean="0">
                <a:solidFill>
                  <a:schemeClr val="tx1"/>
                </a:solidFill>
              </a:rPr>
              <a:t>: right half is read, left half is write</a:t>
            </a:r>
            <a:endParaRPr lang="en-US" sz="1800" dirty="0">
              <a:solidFill>
                <a:schemeClr val="tx1"/>
              </a:solidFill>
            </a:endParaRPr>
          </a:p>
        </p:txBody>
      </p:sp>
      <p:grpSp>
        <p:nvGrpSpPr>
          <p:cNvPr id="2733079" name="Group 168"/>
          <p:cNvGrpSpPr>
            <a:grpSpLocks/>
          </p:cNvGrpSpPr>
          <p:nvPr/>
        </p:nvGrpSpPr>
        <p:grpSpPr bwMode="auto">
          <a:xfrm>
            <a:off x="2902439" y="2824773"/>
            <a:ext cx="673100" cy="1146175"/>
            <a:chOff x="1688" y="1247"/>
            <a:chExt cx="424" cy="722"/>
          </a:xfrm>
        </p:grpSpPr>
        <p:sp>
          <p:nvSpPr>
            <p:cNvPr id="2733225" name="Freeform 169" descr="25%"/>
            <p:cNvSpPr>
              <a:spLocks/>
            </p:cNvSpPr>
            <p:nvPr/>
          </p:nvSpPr>
          <p:spPr bwMode="auto">
            <a:xfrm>
              <a:off x="1939" y="1247"/>
              <a:ext cx="148" cy="2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" y="0"/>
                </a:cxn>
                <a:cxn ang="0">
                  <a:pos x="147" y="288"/>
                </a:cxn>
                <a:cxn ang="0">
                  <a:pos x="0" y="288"/>
                </a:cxn>
              </a:cxnLst>
              <a:rect l="0" t="0" r="r" b="b"/>
              <a:pathLst>
                <a:path w="148" h="289">
                  <a:moveTo>
                    <a:pt x="0" y="0"/>
                  </a:moveTo>
                  <a:lnTo>
                    <a:pt x="147" y="0"/>
                  </a:lnTo>
                  <a:lnTo>
                    <a:pt x="147" y="288"/>
                  </a:lnTo>
                  <a:lnTo>
                    <a:pt x="0" y="288"/>
                  </a:lnTo>
                </a:path>
              </a:pathLst>
            </a:custGeom>
            <a:pattFill prst="pct25">
              <a:fgClr>
                <a:schemeClr val="accent1"/>
              </a:fgClr>
              <a:bgClr>
                <a:srgbClr val="FFFFFF"/>
              </a:bgClr>
            </a:patt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26" name="Rectangle 170"/>
            <p:cNvSpPr>
              <a:spLocks noChangeArrowheads="1"/>
            </p:cNvSpPr>
            <p:nvPr/>
          </p:nvSpPr>
          <p:spPr bwMode="auto">
            <a:xfrm>
              <a:off x="1784" y="1255"/>
              <a:ext cx="327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Reg</a:t>
              </a:r>
            </a:p>
          </p:txBody>
        </p:sp>
        <p:sp>
          <p:nvSpPr>
            <p:cNvPr id="2733227" name="Rectangle 171"/>
            <p:cNvSpPr>
              <a:spLocks noChangeArrowheads="1"/>
            </p:cNvSpPr>
            <p:nvPr/>
          </p:nvSpPr>
          <p:spPr bwMode="auto">
            <a:xfrm>
              <a:off x="1751" y="1698"/>
              <a:ext cx="29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Times" pitchFamily="-65" charset="0"/>
                </a:rPr>
                <a:t>  I$</a:t>
              </a:r>
            </a:p>
          </p:txBody>
        </p:sp>
        <p:grpSp>
          <p:nvGrpSpPr>
            <p:cNvPr id="2733082" name="Group 172"/>
            <p:cNvGrpSpPr>
              <a:grpSpLocks/>
            </p:cNvGrpSpPr>
            <p:nvPr/>
          </p:nvGrpSpPr>
          <p:grpSpPr bwMode="auto">
            <a:xfrm>
              <a:off x="1803" y="1248"/>
              <a:ext cx="296" cy="289"/>
              <a:chOff x="1803" y="1248"/>
              <a:chExt cx="296" cy="289"/>
            </a:xfrm>
          </p:grpSpPr>
          <p:sp>
            <p:nvSpPr>
              <p:cNvPr id="2733229" name="Freeform 173"/>
              <p:cNvSpPr>
                <a:spLocks/>
              </p:cNvSpPr>
              <p:nvPr/>
            </p:nvSpPr>
            <p:spPr bwMode="auto">
              <a:xfrm>
                <a:off x="1803" y="1248"/>
                <a:ext cx="149" cy="289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0" y="0"/>
                  </a:cxn>
                  <a:cxn ang="0">
                    <a:pos x="0" y="288"/>
                  </a:cxn>
                  <a:cxn ang="0">
                    <a:pos x="148" y="288"/>
                  </a:cxn>
                </a:cxnLst>
                <a:rect l="0" t="0" r="r" b="b"/>
                <a:pathLst>
                  <a:path w="149" h="289">
                    <a:moveTo>
                      <a:pt x="148" y="0"/>
                    </a:moveTo>
                    <a:lnTo>
                      <a:pt x="0" y="0"/>
                    </a:lnTo>
                    <a:lnTo>
                      <a:pt x="0" y="288"/>
                    </a:lnTo>
                    <a:lnTo>
                      <a:pt x="148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33230" name="Freeform 174"/>
              <p:cNvSpPr>
                <a:spLocks/>
              </p:cNvSpPr>
              <p:nvPr/>
            </p:nvSpPr>
            <p:spPr bwMode="auto">
              <a:xfrm>
                <a:off x="1951" y="1248"/>
                <a:ext cx="148" cy="2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7" y="0"/>
                  </a:cxn>
                  <a:cxn ang="0">
                    <a:pos x="147" y="288"/>
                  </a:cxn>
                  <a:cxn ang="0">
                    <a:pos x="0" y="288"/>
                  </a:cxn>
                </a:cxnLst>
                <a:rect l="0" t="0" r="r" b="b"/>
                <a:pathLst>
                  <a:path w="148" h="289">
                    <a:moveTo>
                      <a:pt x="0" y="0"/>
                    </a:moveTo>
                    <a:lnTo>
                      <a:pt x="147" y="0"/>
                    </a:lnTo>
                    <a:lnTo>
                      <a:pt x="147" y="288"/>
                    </a:lnTo>
                    <a:lnTo>
                      <a:pt x="0" y="28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33231" name="Line 175"/>
            <p:cNvSpPr>
              <a:spLocks noChangeShapeType="1"/>
            </p:cNvSpPr>
            <p:nvPr/>
          </p:nvSpPr>
          <p:spPr bwMode="auto">
            <a:xfrm>
              <a:off x="1688" y="1392"/>
              <a:ext cx="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3232" name="Freeform 176"/>
            <p:cNvSpPr>
              <a:spLocks/>
            </p:cNvSpPr>
            <p:nvPr/>
          </p:nvSpPr>
          <p:spPr bwMode="auto">
            <a:xfrm>
              <a:off x="1750" y="1296"/>
              <a:ext cx="48" cy="97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0" y="0"/>
                </a:cxn>
                <a:cxn ang="0">
                  <a:pos x="47" y="0"/>
                </a:cxn>
                <a:cxn ang="0">
                  <a:pos x="47" y="0"/>
                </a:cxn>
              </a:cxnLst>
              <a:rect l="0" t="0" r="r" b="b"/>
              <a:pathLst>
                <a:path w="48" h="97">
                  <a:moveTo>
                    <a:pt x="0" y="96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733085" name="Group 177"/>
            <p:cNvGrpSpPr>
              <a:grpSpLocks/>
            </p:cNvGrpSpPr>
            <p:nvPr/>
          </p:nvGrpSpPr>
          <p:grpSpPr bwMode="auto">
            <a:xfrm>
              <a:off x="1753" y="1680"/>
              <a:ext cx="359" cy="289"/>
              <a:chOff x="1324" y="1248"/>
              <a:chExt cx="359" cy="289"/>
            </a:xfrm>
          </p:grpSpPr>
          <p:sp>
            <p:nvSpPr>
              <p:cNvPr id="2733234" name="Rectangle 178"/>
              <p:cNvSpPr>
                <a:spLocks noChangeArrowheads="1"/>
              </p:cNvSpPr>
              <p:nvPr/>
            </p:nvSpPr>
            <p:spPr bwMode="auto">
              <a:xfrm>
                <a:off x="1324" y="1250"/>
                <a:ext cx="146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solidFill>
                      <a:schemeClr val="tx1"/>
                    </a:solidFill>
                    <a:latin typeface="Times" pitchFamily="-65" charset="0"/>
                  </a:rPr>
                  <a:t> </a:t>
                </a:r>
              </a:p>
            </p:txBody>
          </p:sp>
          <p:grpSp>
            <p:nvGrpSpPr>
              <p:cNvPr id="2733088" name="Group 179"/>
              <p:cNvGrpSpPr>
                <a:grpSpLocks/>
              </p:cNvGrpSpPr>
              <p:nvPr/>
            </p:nvGrpSpPr>
            <p:grpSpPr bwMode="auto">
              <a:xfrm>
                <a:off x="1343" y="1248"/>
                <a:ext cx="340" cy="289"/>
                <a:chOff x="1343" y="1248"/>
                <a:chExt cx="340" cy="289"/>
              </a:xfrm>
            </p:grpSpPr>
            <p:sp>
              <p:nvSpPr>
                <p:cNvPr id="2733236" name="Freeform 180"/>
                <p:cNvSpPr>
                  <a:spLocks/>
                </p:cNvSpPr>
                <p:nvPr/>
              </p:nvSpPr>
              <p:spPr bwMode="auto">
                <a:xfrm>
                  <a:off x="1343" y="1248"/>
                  <a:ext cx="170" cy="289"/>
                </a:xfrm>
                <a:custGeom>
                  <a:avLst/>
                  <a:gdLst/>
                  <a:ahLst/>
                  <a:cxnLst>
                    <a:cxn ang="0">
                      <a:pos x="169" y="0"/>
                    </a:cxn>
                    <a:cxn ang="0">
                      <a:pos x="0" y="0"/>
                    </a:cxn>
                    <a:cxn ang="0">
                      <a:pos x="0" y="288"/>
                    </a:cxn>
                    <a:cxn ang="0">
                      <a:pos x="169" y="288"/>
                    </a:cxn>
                  </a:cxnLst>
                  <a:rect l="0" t="0" r="r" b="b"/>
                  <a:pathLst>
                    <a:path w="170" h="289">
                      <a:moveTo>
                        <a:pt x="169" y="0"/>
                      </a:moveTo>
                      <a:lnTo>
                        <a:pt x="0" y="0"/>
                      </a:lnTo>
                      <a:lnTo>
                        <a:pt x="0" y="288"/>
                      </a:lnTo>
                      <a:lnTo>
                        <a:pt x="169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33237" name="Freeform 181"/>
                <p:cNvSpPr>
                  <a:spLocks/>
                </p:cNvSpPr>
                <p:nvPr/>
              </p:nvSpPr>
              <p:spPr bwMode="auto">
                <a:xfrm>
                  <a:off x="1512" y="1248"/>
                  <a:ext cx="171" cy="28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0" y="0"/>
                    </a:cxn>
                    <a:cxn ang="0">
                      <a:pos x="170" y="288"/>
                    </a:cxn>
                    <a:cxn ang="0">
                      <a:pos x="0" y="288"/>
                    </a:cxn>
                  </a:cxnLst>
                  <a:rect l="0" t="0" r="r" b="b"/>
                  <a:pathLst>
                    <a:path w="171" h="289">
                      <a:moveTo>
                        <a:pt x="0" y="0"/>
                      </a:moveTo>
                      <a:lnTo>
                        <a:pt x="170" y="0"/>
                      </a:lnTo>
                      <a:lnTo>
                        <a:pt x="170" y="288"/>
                      </a:lnTo>
                      <a:lnTo>
                        <a:pt x="0" y="28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82" name="Title 18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Graphical Pipeline Representation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87" name="Date Placeholder 1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88" name="Slide Number Placeholder 1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189" name="Footer Placeholder 1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3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3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3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73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32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Five Stages of the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4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7" name="Group 43"/>
          <p:cNvGrpSpPr>
            <a:grpSpLocks/>
          </p:cNvGrpSpPr>
          <p:nvPr/>
        </p:nvGrpSpPr>
        <p:grpSpPr bwMode="auto">
          <a:xfrm>
            <a:off x="3200400" y="3840480"/>
            <a:ext cx="1831347" cy="723900"/>
            <a:chOff x="676" y="2832"/>
            <a:chExt cx="1408" cy="456"/>
          </a:xfrm>
        </p:grpSpPr>
        <p:sp>
          <p:nvSpPr>
            <p:cNvPr id="60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61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62" name="Group 46"/>
          <p:cNvGrpSpPr>
            <a:grpSpLocks/>
          </p:cNvGrpSpPr>
          <p:nvPr/>
        </p:nvGrpSpPr>
        <p:grpSpPr bwMode="auto">
          <a:xfrm>
            <a:off x="5155572" y="3840480"/>
            <a:ext cx="1500188" cy="415925"/>
            <a:chOff x="729" y="2832"/>
            <a:chExt cx="1355" cy="262"/>
          </a:xfrm>
        </p:grpSpPr>
        <p:sp>
          <p:nvSpPr>
            <p:cNvPr id="63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64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65" name="Group 49"/>
          <p:cNvGrpSpPr>
            <a:grpSpLocks/>
          </p:cNvGrpSpPr>
          <p:nvPr/>
        </p:nvGrpSpPr>
        <p:grpSpPr bwMode="auto">
          <a:xfrm>
            <a:off x="6457322" y="3840480"/>
            <a:ext cx="1330325" cy="415925"/>
            <a:chOff x="271" y="2832"/>
            <a:chExt cx="2149" cy="262"/>
          </a:xfrm>
        </p:grpSpPr>
        <p:sp>
          <p:nvSpPr>
            <p:cNvPr id="66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67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68" name="Group 52"/>
          <p:cNvGrpSpPr>
            <a:grpSpLocks/>
          </p:cNvGrpSpPr>
          <p:nvPr/>
        </p:nvGrpSpPr>
        <p:grpSpPr bwMode="auto">
          <a:xfrm>
            <a:off x="7638422" y="3840480"/>
            <a:ext cx="1277938" cy="723900"/>
            <a:chOff x="592" y="2832"/>
            <a:chExt cx="1649" cy="456"/>
          </a:xfrm>
        </p:grpSpPr>
        <p:sp>
          <p:nvSpPr>
            <p:cNvPr id="69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70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72" name="Group 40"/>
          <p:cNvGrpSpPr>
            <a:grpSpLocks/>
          </p:cNvGrpSpPr>
          <p:nvPr/>
        </p:nvGrpSpPr>
        <p:grpSpPr bwMode="auto">
          <a:xfrm>
            <a:off x="1417320" y="3840480"/>
            <a:ext cx="1665287" cy="722313"/>
            <a:chOff x="729" y="2832"/>
            <a:chExt cx="1355" cy="455"/>
          </a:xfrm>
        </p:grpSpPr>
        <p:sp>
          <p:nvSpPr>
            <p:cNvPr id="73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74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71" name="Date Placeholder 7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9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Instruction Level Parallelism (ILP)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Pipelining allows us to execute parts of multiple instructions at the same time using the same hardware!</a:t>
            </a:r>
          </a:p>
          <a:p>
            <a:pPr lvl="1"/>
            <a:r>
              <a:rPr lang="en-US" dirty="0" smtClean="0"/>
              <a:t>This is known as </a:t>
            </a:r>
            <a:r>
              <a:rPr lang="en-US" i="1" dirty="0" smtClean="0">
                <a:solidFill>
                  <a:srgbClr val="FF0000"/>
                </a:solidFill>
              </a:rPr>
              <a:t>instruction level parallelism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Types of parallelism</a:t>
            </a:r>
          </a:p>
          <a:p>
            <a:pPr lvl="1"/>
            <a:r>
              <a:rPr lang="en-US" dirty="0" smtClean="0"/>
              <a:t>DLP:  same operation on lots of data (SIMD)</a:t>
            </a:r>
          </a:p>
          <a:p>
            <a:pPr lvl="1"/>
            <a:r>
              <a:rPr lang="en-US" dirty="0" smtClean="0"/>
              <a:t>TLP:  executing multiple threads “simultaneously” (</a:t>
            </a:r>
            <a:r>
              <a:rPr lang="en-US" dirty="0" err="1" smtClean="0"/>
              <a:t>OpenMP</a:t>
            </a:r>
            <a:r>
              <a:rPr lang="en-US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Pipeline </a:t>
            </a:r>
            <a:r>
              <a:rPr lang="en-US" dirty="0" smtClean="0">
                <a:solidFill>
                  <a:schemeClr val="accent1"/>
                </a:solidFill>
              </a:rPr>
              <a:t>Performance (1/2)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Assume time for stages is</a:t>
            </a:r>
          </a:p>
          <a:p>
            <a:pPr lvl="1"/>
            <a:r>
              <a:rPr lang="en-US" sz="2400" dirty="0"/>
              <a:t>100ps for register read or write</a:t>
            </a:r>
          </a:p>
          <a:p>
            <a:pPr lvl="1"/>
            <a:r>
              <a:rPr lang="en-US" sz="2400" dirty="0"/>
              <a:t>200ps for other stages</a:t>
            </a: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is pipelined clock rate?</a:t>
            </a:r>
          </a:p>
          <a:p>
            <a:pPr lvl="1"/>
            <a:r>
              <a:rPr lang="en-US" sz="2400" dirty="0" smtClean="0"/>
              <a:t>Compare </a:t>
            </a:r>
            <a:r>
              <a:rPr lang="en-US" sz="2400" dirty="0"/>
              <a:t>pipelined </a:t>
            </a:r>
            <a:r>
              <a:rPr lang="en-US" sz="2400" dirty="0" err="1"/>
              <a:t>datapath</a:t>
            </a:r>
            <a:r>
              <a:rPr lang="en-US" sz="2400" dirty="0"/>
              <a:t> with single-cycle </a:t>
            </a:r>
            <a:r>
              <a:rPr lang="en-US" sz="2400" dirty="0" err="1"/>
              <a:t>datapath</a:t>
            </a:r>
            <a:endParaRPr lang="en-US" sz="2400" dirty="0"/>
          </a:p>
        </p:txBody>
      </p:sp>
      <p:graphicFrame>
        <p:nvGraphicFramePr>
          <p:cNvPr id="327684" name="Group 4"/>
          <p:cNvGraphicFramePr>
            <a:graphicFrameLocks noGrp="1"/>
          </p:cNvGraphicFramePr>
          <p:nvPr/>
        </p:nvGraphicFramePr>
        <p:xfrm>
          <a:off x="395288" y="3154680"/>
          <a:ext cx="8353425" cy="2246631"/>
        </p:xfrm>
        <a:graphic>
          <a:graphicData uri="http://schemas.openxmlformats.org/drawingml/2006/table">
            <a:tbl>
              <a:tblPr/>
              <a:tblGrid>
                <a:gridCol w="1193800"/>
                <a:gridCol w="1192212"/>
                <a:gridCol w="1195388"/>
                <a:gridCol w="1190625"/>
                <a:gridCol w="1195387"/>
                <a:gridCol w="1192213"/>
                <a:gridCol w="1193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fetch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read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 op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Memory access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Register write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time</a:t>
                      </a:r>
                      <a:endParaRPr kumimoji="0" lang="en-A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R-format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ps</a:t>
                      </a:r>
                      <a:endParaRPr kumimoji="0" lang="en-A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500ps</a:t>
                      </a:r>
                      <a:endParaRPr kumimoji="0" lang="en-A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Pipeline </a:t>
            </a:r>
            <a:r>
              <a:rPr lang="en-US" dirty="0" smtClean="0">
                <a:solidFill>
                  <a:schemeClr val="accent1"/>
                </a:solidFill>
              </a:rPr>
              <a:t>Performance (2/2)</a:t>
            </a:r>
            <a:endParaRPr lang="en-AU" dirty="0">
              <a:solidFill>
                <a:schemeClr val="accent1"/>
              </a:solidFill>
            </a:endParaRPr>
          </a:p>
        </p:txBody>
      </p:sp>
      <p:pic>
        <p:nvPicPr>
          <p:cNvPr id="329734" name="Picture 6" descr="f04-27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5920" y="1600200"/>
            <a:ext cx="7062896" cy="493776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440" y="2377440"/>
            <a:ext cx="150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Single-cycle</a:t>
            </a:r>
          </a:p>
          <a:p>
            <a:pPr algn="ctr"/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 = 800 </a:t>
            </a:r>
            <a:r>
              <a:rPr lang="en-US" sz="2000" b="1" dirty="0" err="1" smtClean="0"/>
              <a:t>ps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440" y="5029200"/>
            <a:ext cx="150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Pipelined</a:t>
            </a:r>
          </a:p>
          <a:p>
            <a:pPr algn="ctr"/>
            <a:r>
              <a:rPr lang="en-US" sz="2000" b="1" dirty="0" err="1" smtClean="0"/>
              <a:t>T</a:t>
            </a:r>
            <a:r>
              <a:rPr lang="en-US" sz="2000" b="1" baseline="-25000" dirty="0" err="1" smtClean="0"/>
              <a:t>c</a:t>
            </a:r>
            <a:r>
              <a:rPr lang="en-US" sz="2000" b="1" dirty="0" smtClean="0"/>
              <a:t> = 200 </a:t>
            </a:r>
            <a:r>
              <a:rPr lang="en-US" sz="2000" b="1" dirty="0" err="1" smtClean="0"/>
              <a:t>ps</a:t>
            </a:r>
            <a:endParaRPr lang="en-US" sz="2000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Pipeline Speedup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c</a:t>
            </a:r>
            <a:r>
              <a:rPr lang="en-US" dirty="0" smtClean="0"/>
              <a:t> (“time between completion of instructions”) to measure speedup</a:t>
            </a:r>
            <a:endParaRPr lang="en-US" dirty="0"/>
          </a:p>
          <a:p>
            <a:pPr lvl="1">
              <a:spcBef>
                <a:spcPts val="1800"/>
              </a:spcBef>
            </a:pPr>
            <a:r>
              <a:rPr lang="en-US" dirty="0" smtClean="0"/>
              <a:t> 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Equality only achieved if stages are </a:t>
            </a:r>
            <a:r>
              <a:rPr lang="en-US" i="1" dirty="0" smtClean="0">
                <a:solidFill>
                  <a:srgbClr val="FF0000"/>
                </a:solidFill>
              </a:rPr>
              <a:t>balanced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(i.e. take the same amount of time)</a:t>
            </a:r>
            <a:endParaRPr lang="en-US" dirty="0"/>
          </a:p>
          <a:p>
            <a:r>
              <a:rPr lang="en-US" dirty="0"/>
              <a:t>If not balanced, speedup is </a:t>
            </a:r>
            <a:r>
              <a:rPr lang="en-US" dirty="0" smtClean="0"/>
              <a:t>reduced</a:t>
            </a:r>
            <a:endParaRPr lang="en-US" dirty="0"/>
          </a:p>
          <a:p>
            <a:r>
              <a:rPr lang="en-US" dirty="0"/>
              <a:t>Speedup due to increased throughput</a:t>
            </a:r>
          </a:p>
          <a:p>
            <a:pPr lvl="1"/>
            <a:r>
              <a:rPr lang="en-US" dirty="0"/>
              <a:t>Latency </a:t>
            </a:r>
            <a:r>
              <a:rPr lang="en-US" dirty="0" smtClean="0"/>
              <a:t>for </a:t>
            </a:r>
            <a:r>
              <a:rPr lang="en-US" dirty="0"/>
              <a:t>each </a:t>
            </a:r>
            <a:r>
              <a:rPr lang="en-US" dirty="0" smtClean="0"/>
              <a:t>instruction </a:t>
            </a:r>
            <a:r>
              <a:rPr lang="en-US" dirty="0"/>
              <a:t>does not decrease</a:t>
            </a:r>
            <a:endParaRPr lang="en-A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25880" y="2606040"/>
            <a:ext cx="4648200" cy="9525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Pipelining and ISA Design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MIPS</a:t>
            </a:r>
            <a:r>
              <a:rPr lang="en-US" dirty="0" smtClean="0"/>
              <a:t> Instruction Set designed </a:t>
            </a:r>
            <a:r>
              <a:rPr lang="en-US" dirty="0"/>
              <a:t>for </a:t>
            </a:r>
            <a:r>
              <a:rPr lang="en-US" dirty="0" smtClean="0"/>
              <a:t>pipelining!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All instructions are 32-bits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Easier to fetch and decode in one cycle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Few </a:t>
            </a:r>
            <a:r>
              <a:rPr lang="en-US" dirty="0"/>
              <a:t>and regular instruction </a:t>
            </a:r>
            <a:r>
              <a:rPr lang="en-US" dirty="0" smtClean="0"/>
              <a:t>formats, 2 source register fields always in same place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decode and read registers in one step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Memory operands only in Loads and Stores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calculate address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stage, access memory</a:t>
            </a:r>
            <a:r>
              <a:rPr lang="en-US" dirty="0" smtClean="0"/>
              <a:t>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stage</a:t>
            </a:r>
          </a:p>
          <a:p>
            <a:pPr>
              <a:lnSpc>
                <a:spcPct val="90000"/>
              </a:lnSpc>
            </a:pPr>
            <a:r>
              <a:rPr lang="en-US" dirty="0"/>
              <a:t>Alignment of memory operands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Memory access takes only one cycle</a:t>
            </a:r>
            <a:endParaRPr lang="en-AU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Implementing controller for your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Take decoded signals from instruction and generate control signals</a:t>
            </a:r>
          </a:p>
          <a:p>
            <a:pPr lvl="1"/>
            <a:r>
              <a:rPr lang="en-US" dirty="0" smtClean="0"/>
              <a:t>Use “AND” and “OR” Logic scheme</a:t>
            </a:r>
          </a:p>
          <a:p>
            <a:r>
              <a:rPr lang="en-US" dirty="0" smtClean="0"/>
              <a:t>Pipelining improves performance by exploiting Instruction Level Parallelism</a:t>
            </a:r>
          </a:p>
          <a:p>
            <a:pPr lvl="1"/>
            <a:r>
              <a:rPr lang="en-US" dirty="0" smtClean="0"/>
              <a:t>5-stage pipeline for MIPS:  IF, ID, EX, MEM, WB</a:t>
            </a:r>
          </a:p>
          <a:p>
            <a:pPr lvl="1"/>
            <a:r>
              <a:rPr lang="en-US" dirty="0" smtClean="0"/>
              <a:t>Executes multiple instructions in parallel</a:t>
            </a:r>
          </a:p>
          <a:p>
            <a:pPr lvl="1"/>
            <a:r>
              <a:rPr lang="en-US" dirty="0" smtClean="0"/>
              <a:t>Each instruction has the same latency</a:t>
            </a:r>
          </a:p>
          <a:p>
            <a:pPr lvl="1"/>
            <a:r>
              <a:rPr lang="en-US" dirty="0" smtClean="0"/>
              <a:t>Be careful of signal passing (</a:t>
            </a:r>
            <a:r>
              <a:rPr lang="en-US" i="1" dirty="0" smtClean="0"/>
              <a:t>more on this next lecture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and Control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Route parts of </a:t>
            </a:r>
            <a:r>
              <a:rPr lang="en-US" dirty="0" err="1" smtClean="0"/>
              <a:t>datapath</a:t>
            </a:r>
            <a:r>
              <a:rPr lang="en-US" dirty="0" smtClean="0"/>
              <a:t> based on ISA needs</a:t>
            </a:r>
          </a:p>
          <a:p>
            <a:pPr lvl="1"/>
            <a:r>
              <a:rPr lang="en-US" dirty="0" smtClean="0"/>
              <a:t>Add </a:t>
            </a:r>
            <a:r>
              <a:rPr lang="en-US" dirty="0" err="1" smtClean="0"/>
              <a:t>MUXes</a:t>
            </a:r>
            <a:r>
              <a:rPr lang="en-US" dirty="0" smtClean="0"/>
              <a:t> to select from multiple inputs</a:t>
            </a:r>
          </a:p>
          <a:p>
            <a:pPr lvl="1"/>
            <a:r>
              <a:rPr lang="en-US" dirty="0" smtClean="0"/>
              <a:t>Add </a:t>
            </a:r>
            <a:r>
              <a:rPr lang="en-US" i="1" dirty="0" smtClean="0"/>
              <a:t>control signals</a:t>
            </a:r>
            <a:r>
              <a:rPr lang="en-US" dirty="0" smtClean="0"/>
              <a:t> for component inputs and </a:t>
            </a:r>
            <a:r>
              <a:rPr lang="en-US" dirty="0" err="1" smtClean="0"/>
              <a:t>MUXes</a:t>
            </a:r>
            <a:endParaRPr lang="en-US" dirty="0" smtClean="0"/>
          </a:p>
          <a:p>
            <a:r>
              <a:rPr lang="en-US" dirty="0" smtClean="0"/>
              <a:t>Analyze control signals</a:t>
            </a:r>
          </a:p>
          <a:p>
            <a:pPr lvl="1"/>
            <a:r>
              <a:rPr lang="en-US" dirty="0" smtClean="0"/>
              <a:t>How wide does each one need to be?</a:t>
            </a:r>
          </a:p>
          <a:p>
            <a:pPr lvl="1"/>
            <a:r>
              <a:rPr lang="en-US" dirty="0" smtClean="0"/>
              <a:t>For each instruction, assign appropriate value for correct routing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MIPS-</a:t>
            </a:r>
            <a:r>
              <a:rPr lang="en-US" dirty="0" err="1" smtClean="0">
                <a:solidFill>
                  <a:schemeClr val="accent1"/>
                </a:solidFill>
              </a:rPr>
              <a:t>lite</a:t>
            </a:r>
            <a:r>
              <a:rPr lang="en-US" dirty="0" smtClean="0">
                <a:solidFill>
                  <a:schemeClr val="accent1"/>
                </a:solidFill>
              </a:rPr>
              <a:t> Instruction Fetch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457200" y="2011680"/>
            <a:ext cx="7955280" cy="3566160"/>
            <a:chOff x="457200" y="2834640"/>
            <a:chExt cx="7955280" cy="3566160"/>
          </a:xfrm>
        </p:grpSpPr>
        <p:sp>
          <p:nvSpPr>
            <p:cNvPr id="91" name="Rectangle 90"/>
            <p:cNvSpPr/>
            <p:nvPr/>
          </p:nvSpPr>
          <p:spPr>
            <a:xfrm>
              <a:off x="1638300" y="2834640"/>
              <a:ext cx="6408419" cy="35661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5"/>
            <p:cNvSpPr>
              <a:spLocks noChangeArrowheads="1"/>
            </p:cNvSpPr>
            <p:nvPr/>
          </p:nvSpPr>
          <p:spPr bwMode="auto">
            <a:xfrm rot="10800000" flipV="1">
              <a:off x="1828800" y="5852160"/>
              <a:ext cx="765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imm16</a:t>
              </a:r>
            </a:p>
          </p:txBody>
        </p:sp>
        <p:sp>
          <p:nvSpPr>
            <p:cNvPr id="97" name="Rectangle 6"/>
            <p:cNvSpPr>
              <a:spLocks noChangeArrowheads="1"/>
            </p:cNvSpPr>
            <p:nvPr/>
          </p:nvSpPr>
          <p:spPr bwMode="auto">
            <a:xfrm>
              <a:off x="4204648" y="5515927"/>
              <a:ext cx="302968" cy="2462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 smtClean="0"/>
                <a:t>CLK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00" name="Rectangle 8"/>
            <p:cNvSpPr>
              <a:spLocks noChangeArrowheads="1"/>
            </p:cNvSpPr>
            <p:nvPr/>
          </p:nvSpPr>
          <p:spPr bwMode="auto">
            <a:xfrm rot="5400000">
              <a:off x="3758277" y="4613008"/>
              <a:ext cx="1197864" cy="22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dirty="0" smtClean="0">
                  <a:latin typeface="+mn-lt"/>
                </a:rPr>
                <a:t>PC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1" name="Rectangle 12"/>
            <p:cNvSpPr>
              <a:spLocks noChangeArrowheads="1"/>
            </p:cNvSpPr>
            <p:nvPr/>
          </p:nvSpPr>
          <p:spPr bwMode="auto">
            <a:xfrm>
              <a:off x="2554868" y="3447288"/>
              <a:ext cx="3125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4</a:t>
              </a:r>
            </a:p>
          </p:txBody>
        </p:sp>
        <p:sp>
          <p:nvSpPr>
            <p:cNvPr id="102" name="Line 14"/>
            <p:cNvSpPr>
              <a:spLocks noChangeShapeType="1"/>
            </p:cNvSpPr>
            <p:nvPr/>
          </p:nvSpPr>
          <p:spPr bwMode="auto">
            <a:xfrm flipH="1">
              <a:off x="3931920" y="3703320"/>
              <a:ext cx="0" cy="365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03" name="Rectangle 15"/>
            <p:cNvSpPr>
              <a:spLocks noChangeArrowheads="1"/>
            </p:cNvSpPr>
            <p:nvPr/>
          </p:nvSpPr>
          <p:spPr bwMode="auto">
            <a:xfrm rot="5400000">
              <a:off x="2178074" y="5495460"/>
              <a:ext cx="1069848" cy="2926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dirty="0" smtClean="0">
                  <a:latin typeface="+mn-lt"/>
                </a:rPr>
                <a:t>PC Ext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4" name="Rectangle 17"/>
            <p:cNvSpPr>
              <a:spLocks noChangeArrowheads="1"/>
            </p:cNvSpPr>
            <p:nvPr/>
          </p:nvSpPr>
          <p:spPr bwMode="auto">
            <a:xfrm rot="5400000">
              <a:off x="2887031" y="3826493"/>
              <a:ext cx="81913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Adder</a:t>
              </a:r>
            </a:p>
          </p:txBody>
        </p:sp>
        <p:sp>
          <p:nvSpPr>
            <p:cNvPr id="105" name="Freeform 18"/>
            <p:cNvSpPr>
              <a:spLocks/>
            </p:cNvSpPr>
            <p:nvPr/>
          </p:nvSpPr>
          <p:spPr bwMode="auto">
            <a:xfrm>
              <a:off x="3101335" y="3507740"/>
              <a:ext cx="381000" cy="106680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147483647 h 672"/>
                <a:gd name="T4" fmla="*/ 2147483647 w 240"/>
                <a:gd name="T5" fmla="*/ 2147483647 h 672"/>
                <a:gd name="T6" fmla="*/ 0 w 240"/>
                <a:gd name="T7" fmla="*/ 2147483647 h 672"/>
                <a:gd name="T8" fmla="*/ 0 w 240"/>
                <a:gd name="T9" fmla="*/ 2147483647 h 672"/>
                <a:gd name="T10" fmla="*/ 2147483647 w 240"/>
                <a:gd name="T11" fmla="*/ 2147483647 h 672"/>
                <a:gd name="T12" fmla="*/ 2147483647 w 240"/>
                <a:gd name="T13" fmla="*/ 2147483647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06" name="Rectangle 19"/>
            <p:cNvSpPr>
              <a:spLocks noChangeArrowheads="1"/>
            </p:cNvSpPr>
            <p:nvPr/>
          </p:nvSpPr>
          <p:spPr bwMode="auto">
            <a:xfrm rot="5400000">
              <a:off x="2887031" y="5051250"/>
              <a:ext cx="81913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Adder</a:t>
              </a:r>
            </a:p>
          </p:txBody>
        </p:sp>
        <p:sp>
          <p:nvSpPr>
            <p:cNvPr id="107" name="Freeform 20"/>
            <p:cNvSpPr>
              <a:spLocks/>
            </p:cNvSpPr>
            <p:nvPr/>
          </p:nvSpPr>
          <p:spPr bwMode="auto">
            <a:xfrm>
              <a:off x="3101335" y="4726940"/>
              <a:ext cx="381000" cy="106680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147483647 h 672"/>
                <a:gd name="T4" fmla="*/ 2147483647 w 240"/>
                <a:gd name="T5" fmla="*/ 2147483647 h 672"/>
                <a:gd name="T6" fmla="*/ 0 w 240"/>
                <a:gd name="T7" fmla="*/ 2147483647 h 672"/>
                <a:gd name="T8" fmla="*/ 0 w 240"/>
                <a:gd name="T9" fmla="*/ 2147483647 h 672"/>
                <a:gd name="T10" fmla="*/ 2147483647 w 240"/>
                <a:gd name="T11" fmla="*/ 2147483647 h 672"/>
                <a:gd name="T12" fmla="*/ 2147483647 w 240"/>
                <a:gd name="T13" fmla="*/ 2147483647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08" name="Rectangle 21"/>
            <p:cNvSpPr>
              <a:spLocks noChangeArrowheads="1"/>
            </p:cNvSpPr>
            <p:nvPr/>
          </p:nvSpPr>
          <p:spPr bwMode="auto">
            <a:xfrm rot="5400000">
              <a:off x="3547209" y="4504355"/>
              <a:ext cx="70051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MUX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9" name="Freeform 22"/>
            <p:cNvSpPr>
              <a:spLocks/>
            </p:cNvSpPr>
            <p:nvPr/>
          </p:nvSpPr>
          <p:spPr bwMode="auto">
            <a:xfrm>
              <a:off x="3787135" y="3964940"/>
              <a:ext cx="228600" cy="1447800"/>
            </a:xfrm>
            <a:custGeom>
              <a:avLst/>
              <a:gdLst>
                <a:gd name="T0" fmla="*/ 0 w 144"/>
                <a:gd name="T1" fmla="*/ 0 h 912"/>
                <a:gd name="T2" fmla="*/ 0 w 144"/>
                <a:gd name="T3" fmla="*/ 2147483647 h 912"/>
                <a:gd name="T4" fmla="*/ 2147483647 w 144"/>
                <a:gd name="T5" fmla="*/ 2147483647 h 912"/>
                <a:gd name="T6" fmla="*/ 2147483647 w 144"/>
                <a:gd name="T7" fmla="*/ 2147483647 h 912"/>
                <a:gd name="T8" fmla="*/ 0 w 144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912"/>
                <a:gd name="T17" fmla="*/ 144 w 144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912">
                  <a:moveTo>
                    <a:pt x="0" y="0"/>
                  </a:moveTo>
                  <a:lnTo>
                    <a:pt x="0" y="912"/>
                  </a:lnTo>
                  <a:lnTo>
                    <a:pt x="144" y="76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0" name="Freeform 23"/>
            <p:cNvSpPr>
              <a:spLocks/>
            </p:cNvSpPr>
            <p:nvPr/>
          </p:nvSpPr>
          <p:spPr bwMode="auto">
            <a:xfrm>
              <a:off x="4472935" y="3200400"/>
              <a:ext cx="152400" cy="1554480"/>
            </a:xfrm>
            <a:custGeom>
              <a:avLst/>
              <a:gdLst>
                <a:gd name="T0" fmla="*/ 0 w 144"/>
                <a:gd name="T1" fmla="*/ 2147483647 h 1728"/>
                <a:gd name="T2" fmla="*/ 2147483647 w 144"/>
                <a:gd name="T3" fmla="*/ 2147483647 h 1728"/>
                <a:gd name="T4" fmla="*/ 2147483647 w 144"/>
                <a:gd name="T5" fmla="*/ 0 h 1728"/>
                <a:gd name="T6" fmla="*/ 0 60000 65536"/>
                <a:gd name="T7" fmla="*/ 0 60000 65536"/>
                <a:gd name="T8" fmla="*/ 0 60000 65536"/>
                <a:gd name="T9" fmla="*/ 0 w 144"/>
                <a:gd name="T10" fmla="*/ 0 h 1728"/>
                <a:gd name="T11" fmla="*/ 144 w 144"/>
                <a:gd name="T12" fmla="*/ 1728 h 17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728">
                  <a:moveTo>
                    <a:pt x="0" y="1728"/>
                  </a:moveTo>
                  <a:lnTo>
                    <a:pt x="144" y="1728"/>
                  </a:lnTo>
                  <a:lnTo>
                    <a:pt x="14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1" name="Freeform 24"/>
            <p:cNvSpPr>
              <a:spLocks/>
            </p:cNvSpPr>
            <p:nvPr/>
          </p:nvSpPr>
          <p:spPr bwMode="auto">
            <a:xfrm flipV="1">
              <a:off x="1852613" y="4328348"/>
              <a:ext cx="2772722" cy="1966944"/>
            </a:xfrm>
            <a:custGeom>
              <a:avLst/>
              <a:gdLst>
                <a:gd name="T0" fmla="*/ 2147483647 w 1440"/>
                <a:gd name="T1" fmla="*/ 0 h 768"/>
                <a:gd name="T2" fmla="*/ 0 w 1440"/>
                <a:gd name="T3" fmla="*/ 0 h 768"/>
                <a:gd name="T4" fmla="*/ 0 w 1440"/>
                <a:gd name="T5" fmla="*/ 2147483647 h 768"/>
                <a:gd name="T6" fmla="*/ 2147483647 w 1440"/>
                <a:gd name="T7" fmla="*/ 2147483647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768"/>
                <a:gd name="T14" fmla="*/ 1440 w 1440"/>
                <a:gd name="T15" fmla="*/ 768 h 768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5078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5168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4481 w 10000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4481" y="100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2" name="Line 25"/>
            <p:cNvSpPr>
              <a:spLocks noChangeShapeType="1"/>
            </p:cNvSpPr>
            <p:nvPr/>
          </p:nvSpPr>
          <p:spPr bwMode="auto">
            <a:xfrm>
              <a:off x="2796535" y="366014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3" name="Line 26"/>
            <p:cNvSpPr>
              <a:spLocks noChangeShapeType="1"/>
            </p:cNvSpPr>
            <p:nvPr/>
          </p:nvSpPr>
          <p:spPr bwMode="auto">
            <a:xfrm>
              <a:off x="3482335" y="411734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4" name="Freeform 27"/>
            <p:cNvSpPr>
              <a:spLocks/>
            </p:cNvSpPr>
            <p:nvPr/>
          </p:nvSpPr>
          <p:spPr bwMode="auto">
            <a:xfrm>
              <a:off x="2720335" y="4117340"/>
              <a:ext cx="838200" cy="762000"/>
            </a:xfrm>
            <a:custGeom>
              <a:avLst/>
              <a:gdLst>
                <a:gd name="T0" fmla="*/ 2147483647 w 528"/>
                <a:gd name="T1" fmla="*/ 0 h 480"/>
                <a:gd name="T2" fmla="*/ 2147483647 w 528"/>
                <a:gd name="T3" fmla="*/ 2147483647 h 480"/>
                <a:gd name="T4" fmla="*/ 0 w 528"/>
                <a:gd name="T5" fmla="*/ 2147483647 h 480"/>
                <a:gd name="T6" fmla="*/ 0 w 528"/>
                <a:gd name="T7" fmla="*/ 2147483647 h 480"/>
                <a:gd name="T8" fmla="*/ 2147483647 w 528"/>
                <a:gd name="T9" fmla="*/ 21474836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480"/>
                <a:gd name="T17" fmla="*/ 528 w 528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480">
                  <a:moveTo>
                    <a:pt x="528" y="0"/>
                  </a:moveTo>
                  <a:lnTo>
                    <a:pt x="528" y="336"/>
                  </a:lnTo>
                  <a:lnTo>
                    <a:pt x="0" y="336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5" name="Line 28"/>
            <p:cNvSpPr>
              <a:spLocks noChangeShapeType="1"/>
            </p:cNvSpPr>
            <p:nvPr/>
          </p:nvSpPr>
          <p:spPr bwMode="auto">
            <a:xfrm>
              <a:off x="2872735" y="564134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6" name="Line 30"/>
            <p:cNvSpPr>
              <a:spLocks noChangeShapeType="1"/>
            </p:cNvSpPr>
            <p:nvPr/>
          </p:nvSpPr>
          <p:spPr bwMode="auto">
            <a:xfrm>
              <a:off x="3482335" y="5260340"/>
              <a:ext cx="3048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17" name="Line 31"/>
            <p:cNvSpPr>
              <a:spLocks noChangeShapeType="1"/>
            </p:cNvSpPr>
            <p:nvPr/>
          </p:nvSpPr>
          <p:spPr bwMode="auto">
            <a:xfrm>
              <a:off x="4015735" y="472694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/>
            </a:p>
          </p:txBody>
        </p:sp>
        <p:sp>
          <p:nvSpPr>
            <p:cNvPr id="118" name="Text Box 33"/>
            <p:cNvSpPr txBox="1">
              <a:spLocks noChangeArrowheads="1"/>
            </p:cNvSpPr>
            <p:nvPr/>
          </p:nvSpPr>
          <p:spPr bwMode="auto">
            <a:xfrm>
              <a:off x="3718873" y="4053840"/>
              <a:ext cx="296862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19" name="Text Box 34"/>
            <p:cNvSpPr txBox="1">
              <a:spLocks noChangeArrowheads="1"/>
            </p:cNvSpPr>
            <p:nvPr/>
          </p:nvSpPr>
          <p:spPr bwMode="auto">
            <a:xfrm>
              <a:off x="3710935" y="5012690"/>
              <a:ext cx="2968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cxnSp>
          <p:nvCxnSpPr>
            <p:cNvPr id="120" name="Straight Connector 119"/>
            <p:cNvCxnSpPr/>
            <p:nvPr/>
          </p:nvCxnSpPr>
          <p:spPr>
            <a:xfrm flipV="1">
              <a:off x="4287197" y="5186678"/>
              <a:ext cx="73152" cy="1381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H="1" flipV="1">
              <a:off x="4358635" y="5186678"/>
              <a:ext cx="73152" cy="1371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100" idx="3"/>
              <a:endCxn id="97" idx="0"/>
            </p:cNvCxnSpPr>
            <p:nvPr/>
          </p:nvCxnSpPr>
          <p:spPr>
            <a:xfrm flipH="1">
              <a:off x="4356132" y="5326240"/>
              <a:ext cx="1077" cy="1896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Line 28"/>
            <p:cNvSpPr>
              <a:spLocks noChangeShapeType="1"/>
            </p:cNvSpPr>
            <p:nvPr/>
          </p:nvSpPr>
          <p:spPr bwMode="auto">
            <a:xfrm>
              <a:off x="2162170" y="5641340"/>
              <a:ext cx="411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24" name="Line 4"/>
            <p:cNvSpPr>
              <a:spLocks noChangeShapeType="1"/>
            </p:cNvSpPr>
            <p:nvPr/>
          </p:nvSpPr>
          <p:spPr bwMode="auto">
            <a:xfrm>
              <a:off x="6583680" y="4206240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5" name="Line 5"/>
            <p:cNvSpPr>
              <a:spLocks noChangeShapeType="1"/>
            </p:cNvSpPr>
            <p:nvPr/>
          </p:nvSpPr>
          <p:spPr bwMode="auto">
            <a:xfrm flipH="1">
              <a:off x="6858000" y="4059936"/>
              <a:ext cx="241300" cy="292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Rectangle 6"/>
            <p:cNvSpPr>
              <a:spLocks noChangeArrowheads="1"/>
            </p:cNvSpPr>
            <p:nvPr/>
          </p:nvSpPr>
          <p:spPr bwMode="auto">
            <a:xfrm>
              <a:off x="6858000" y="4206240"/>
              <a:ext cx="44291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7" name="Rectangle 7"/>
            <p:cNvSpPr>
              <a:spLocks noChangeArrowheads="1"/>
            </p:cNvSpPr>
            <p:nvPr/>
          </p:nvSpPr>
          <p:spPr bwMode="auto">
            <a:xfrm>
              <a:off x="6583680" y="3749040"/>
              <a:ext cx="131478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Instruction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2" name="Group 47"/>
            <p:cNvGrpSpPr>
              <a:grpSpLocks/>
            </p:cNvGrpSpPr>
            <p:nvPr/>
          </p:nvGrpSpPr>
          <p:grpSpPr bwMode="auto">
            <a:xfrm>
              <a:off x="5184775" y="3566160"/>
              <a:ext cx="1406525" cy="1230313"/>
              <a:chOff x="2458" y="3061"/>
              <a:chExt cx="886" cy="775"/>
            </a:xfrm>
          </p:grpSpPr>
          <p:sp>
            <p:nvSpPr>
              <p:cNvPr id="138" name="Rectangle 9"/>
              <p:cNvSpPr>
                <a:spLocks noChangeArrowheads="1"/>
              </p:cNvSpPr>
              <p:nvPr/>
            </p:nvSpPr>
            <p:spPr bwMode="auto">
              <a:xfrm>
                <a:off x="2458" y="3088"/>
                <a:ext cx="886" cy="74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9" name="Rectangle 10"/>
              <p:cNvSpPr>
                <a:spLocks noChangeArrowheads="1"/>
              </p:cNvSpPr>
              <p:nvPr/>
            </p:nvSpPr>
            <p:spPr bwMode="auto">
              <a:xfrm>
                <a:off x="2661" y="3061"/>
                <a:ext cx="43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 err="1" smtClean="0">
                    <a:latin typeface="+mn-lt"/>
                  </a:rPr>
                  <a:t>Addr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140" name="Rectangle 11"/>
              <p:cNvSpPr>
                <a:spLocks noChangeArrowheads="1"/>
              </p:cNvSpPr>
              <p:nvPr/>
            </p:nvSpPr>
            <p:spPr bwMode="auto">
              <a:xfrm>
                <a:off x="2484" y="3389"/>
                <a:ext cx="84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Instruction</a:t>
                </a:r>
              </a:p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Memory</a:t>
                </a:r>
              </a:p>
            </p:txBody>
          </p:sp>
        </p:grpSp>
        <p:sp>
          <p:nvSpPr>
            <p:cNvPr id="129" name="Line 19"/>
            <p:cNvSpPr>
              <a:spLocks noChangeShapeType="1"/>
            </p:cNvSpPr>
            <p:nvPr/>
          </p:nvSpPr>
          <p:spPr bwMode="auto">
            <a:xfrm>
              <a:off x="5854700" y="3200400"/>
              <a:ext cx="0" cy="3657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0" name="Straight Connector 129"/>
            <p:cNvCxnSpPr>
              <a:endCxn id="129" idx="0"/>
            </p:cNvCxnSpPr>
            <p:nvPr/>
          </p:nvCxnSpPr>
          <p:spPr>
            <a:xfrm flipV="1">
              <a:off x="4618892" y="3200400"/>
              <a:ext cx="12358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TextBox 130"/>
            <p:cNvSpPr txBox="1"/>
            <p:nvPr/>
          </p:nvSpPr>
          <p:spPr>
            <a:xfrm>
              <a:off x="5568462" y="5868572"/>
              <a:ext cx="24701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/>
                <a:t>Instr</a:t>
              </a:r>
              <a:r>
                <a:rPr lang="en-US" sz="2800" b="1" dirty="0" smtClean="0"/>
                <a:t> Fetch Unit</a:t>
              </a:r>
              <a:endParaRPr lang="en-US" sz="2800" b="1" dirty="0"/>
            </a:p>
          </p:txBody>
        </p:sp>
        <p:cxnSp>
          <p:nvCxnSpPr>
            <p:cNvPr id="132" name="Straight Connector 131"/>
            <p:cNvCxnSpPr/>
            <p:nvPr/>
          </p:nvCxnSpPr>
          <p:spPr>
            <a:xfrm>
              <a:off x="4624388" y="4748211"/>
              <a:ext cx="0" cy="155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"/>
            <p:cNvSpPr>
              <a:spLocks noChangeArrowheads="1"/>
            </p:cNvSpPr>
            <p:nvPr/>
          </p:nvSpPr>
          <p:spPr bwMode="auto">
            <a:xfrm>
              <a:off x="457200" y="2834640"/>
              <a:ext cx="100348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u="sng" dirty="0" err="1" smtClean="0"/>
                <a:t>nPC_sel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4" name="Line 14"/>
            <p:cNvSpPr>
              <a:spLocks noChangeShapeType="1"/>
            </p:cNvSpPr>
            <p:nvPr/>
          </p:nvSpPr>
          <p:spPr bwMode="auto">
            <a:xfrm flipH="1">
              <a:off x="1463040" y="3063240"/>
              <a:ext cx="36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135" name="Rectangle 13"/>
            <p:cNvSpPr>
              <a:spLocks noChangeArrowheads="1"/>
            </p:cNvSpPr>
            <p:nvPr/>
          </p:nvSpPr>
          <p:spPr bwMode="auto">
            <a:xfrm>
              <a:off x="457200" y="3200400"/>
              <a:ext cx="100584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2000" dirty="0" smtClean="0"/>
                <a:t>zero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6" name="Line 14"/>
            <p:cNvSpPr>
              <a:spLocks noChangeShapeType="1"/>
            </p:cNvSpPr>
            <p:nvPr/>
          </p:nvSpPr>
          <p:spPr bwMode="auto">
            <a:xfrm flipH="1">
              <a:off x="1463040" y="3429000"/>
              <a:ext cx="36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/>
            </a:p>
          </p:txBody>
        </p:sp>
        <p:cxnSp>
          <p:nvCxnSpPr>
            <p:cNvPr id="137" name="Straight Connector 136"/>
            <p:cNvCxnSpPr/>
            <p:nvPr/>
          </p:nvCxnSpPr>
          <p:spPr>
            <a:xfrm flipH="1">
              <a:off x="2167128" y="5641340"/>
              <a:ext cx="0" cy="2879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5" name="AutoShape 74"/>
            <p:cNvSpPr>
              <a:spLocks noChangeArrowheads="1"/>
            </p:cNvSpPr>
            <p:nvPr/>
          </p:nvSpPr>
          <p:spPr bwMode="auto">
            <a:xfrm>
              <a:off x="1817077" y="2944368"/>
              <a:ext cx="609600" cy="609600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88" name="Straight Connector 87"/>
            <p:cNvCxnSpPr>
              <a:stCxn id="85" idx="3"/>
            </p:cNvCxnSpPr>
            <p:nvPr/>
          </p:nvCxnSpPr>
          <p:spPr>
            <a:xfrm flipV="1">
              <a:off x="2426677" y="3243307"/>
              <a:ext cx="15122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 w="med" len="med"/>
            </a:ln>
          </p:spPr>
        </p:cxnSp>
        <p:cxnSp>
          <p:nvCxnSpPr>
            <p:cNvPr id="89" name="Straight Connector 88"/>
            <p:cNvCxnSpPr/>
            <p:nvPr/>
          </p:nvCxnSpPr>
          <p:spPr>
            <a:xfrm>
              <a:off x="3934191" y="3243306"/>
              <a:ext cx="0" cy="493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 w="med" len="med"/>
            </a:ln>
          </p:spPr>
        </p:cxnSp>
      </p:grpSp>
      <p:sp>
        <p:nvSpPr>
          <p:cNvPr id="55" name="Date Placeholder 5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MIPS-</a:t>
            </a:r>
            <a:r>
              <a:rPr lang="en-US" dirty="0" err="1" smtClean="0">
                <a:solidFill>
                  <a:schemeClr val="accent1"/>
                </a:solidFill>
              </a:rPr>
              <a:t>lite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Control Signals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4372708" cy="1512887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ExtOp</a:t>
            </a:r>
            <a:r>
              <a:rPr lang="en-US" sz="2000" b="1" dirty="0"/>
              <a:t>:</a:t>
            </a:r>
            <a:r>
              <a:rPr lang="en-US" sz="2000" dirty="0"/>
              <a:t>	</a:t>
            </a:r>
            <a:r>
              <a:rPr lang="en-US" sz="2000" dirty="0" smtClean="0"/>
              <a:t>0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“zero”;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/>
              <a:t>“sign”</a:t>
            </a:r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ALUsrc</a:t>
            </a:r>
            <a:r>
              <a:rPr lang="en-US" sz="2000" b="1" dirty="0"/>
              <a:t>:</a:t>
            </a:r>
            <a:r>
              <a:rPr lang="en-US" sz="2000" dirty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busB</a:t>
            </a:r>
            <a:r>
              <a:rPr lang="en-US" sz="2000" dirty="0" smtClean="0"/>
              <a:t>;</a:t>
            </a:r>
            <a:r>
              <a:rPr lang="en-US" sz="2000" dirty="0"/>
              <a:t>	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imm16</a:t>
            </a:r>
            <a:endParaRPr lang="en-US" sz="2000" dirty="0"/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ALUctr</a:t>
            </a:r>
            <a:r>
              <a:rPr lang="en-US" sz="2000" b="1" dirty="0"/>
              <a:t>:</a:t>
            </a:r>
            <a:r>
              <a:rPr lang="en-US" sz="2000" dirty="0"/>
              <a:t>	“ADD”, “SUB”, “OR</a:t>
            </a:r>
            <a:r>
              <a:rPr lang="en-US" sz="2000" dirty="0" smtClean="0"/>
              <a:t>”</a:t>
            </a:r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 smtClean="0"/>
              <a:t>nPC_sel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 +4; 1  branch</a:t>
            </a:r>
            <a:endParaRPr lang="en-US" sz="2000" dirty="0"/>
          </a:p>
        </p:txBody>
      </p:sp>
      <p:sp>
        <p:nvSpPr>
          <p:cNvPr id="105" name="Content Placeholder 104"/>
          <p:cNvSpPr>
            <a:spLocks noGrp="1"/>
          </p:cNvSpPr>
          <p:nvPr>
            <p:ph sz="half" idx="2"/>
          </p:nvPr>
        </p:nvSpPr>
        <p:spPr>
          <a:xfrm>
            <a:off x="4648200" y="1178169"/>
            <a:ext cx="4038600" cy="1528762"/>
          </a:xfrm>
        </p:spPr>
        <p:txBody>
          <a:bodyPr/>
          <a:lstStyle/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MemWr</a:t>
            </a:r>
            <a:r>
              <a:rPr lang="en-US" sz="2000" b="1" dirty="0" smtClean="0"/>
              <a:t>:</a:t>
            </a:r>
            <a:r>
              <a:rPr lang="en-US" sz="2000" dirty="0" smtClean="0"/>
              <a:t>	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write memory</a:t>
            </a:r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MemtoReg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ALU;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Mem</a:t>
            </a:r>
            <a:endParaRPr lang="en-US" sz="2000" dirty="0" smtClean="0"/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RegDst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</a:t>
            </a:r>
            <a:r>
              <a:rPr lang="en-US" sz="2000" dirty="0" err="1" smtClean="0"/>
              <a:t>rt</a:t>
            </a:r>
            <a:r>
              <a:rPr lang="en-US" sz="2000" dirty="0" smtClean="0"/>
              <a:t>”;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“rd”</a:t>
            </a:r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RegWr</a:t>
            </a:r>
            <a:r>
              <a:rPr lang="en-US" sz="2000" b="1" dirty="0" smtClean="0"/>
              <a:t>:</a:t>
            </a:r>
            <a:r>
              <a:rPr lang="en-US" sz="2000" dirty="0" smtClean="0"/>
              <a:t>	1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write register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238"/>
          <p:cNvGrpSpPr/>
          <p:nvPr/>
        </p:nvGrpSpPr>
        <p:grpSpPr>
          <a:xfrm>
            <a:off x="1188720" y="2148840"/>
            <a:ext cx="7004839" cy="4327046"/>
            <a:chOff x="1188720" y="2120779"/>
            <a:chExt cx="7004839" cy="4327046"/>
          </a:xfrm>
        </p:grpSpPr>
        <p:sp>
          <p:nvSpPr>
            <p:cNvPr id="240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241" name="Rectangle 27"/>
            <p:cNvSpPr>
              <a:spLocks noChangeArrowheads="1"/>
            </p:cNvSpPr>
            <p:nvPr/>
          </p:nvSpPr>
          <p:spPr bwMode="auto">
            <a:xfrm>
              <a:off x="5440680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ALUctr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2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3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244" name="Rectangle 30"/>
            <p:cNvSpPr>
              <a:spLocks noChangeArrowheads="1"/>
            </p:cNvSpPr>
            <p:nvPr/>
          </p:nvSpPr>
          <p:spPr bwMode="auto">
            <a:xfrm>
              <a:off x="1554480" y="3307080"/>
              <a:ext cx="87607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RegWr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5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6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47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8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49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250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1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53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4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5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56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7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58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9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0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1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262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264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265" name="Rectangle 52"/>
            <p:cNvSpPr>
              <a:spLocks noChangeArrowheads="1"/>
            </p:cNvSpPr>
            <p:nvPr/>
          </p:nvSpPr>
          <p:spPr bwMode="auto">
            <a:xfrm>
              <a:off x="1188720" y="2545080"/>
              <a:ext cx="90794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RegDst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66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26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6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27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272" name="Rectangle 60"/>
            <p:cNvSpPr>
              <a:spLocks noChangeArrowheads="1"/>
            </p:cNvSpPr>
            <p:nvPr/>
          </p:nvSpPr>
          <p:spPr bwMode="auto">
            <a:xfrm>
              <a:off x="4114800" y="5943600"/>
              <a:ext cx="91243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ALUSrc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3" name="Rectangle 61"/>
            <p:cNvSpPr>
              <a:spLocks noChangeArrowheads="1"/>
            </p:cNvSpPr>
            <p:nvPr/>
          </p:nvSpPr>
          <p:spPr bwMode="auto">
            <a:xfrm>
              <a:off x="2560320" y="6050280"/>
              <a:ext cx="8102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ExtOp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335559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MemtoReg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7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27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8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1" name="Rectangle 69"/>
            <p:cNvSpPr>
              <a:spLocks noChangeArrowheads="1"/>
            </p:cNvSpPr>
            <p:nvPr/>
          </p:nvSpPr>
          <p:spPr bwMode="auto">
            <a:xfrm>
              <a:off x="5760720" y="3840480"/>
              <a:ext cx="104567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MemWr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338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339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340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8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4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335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336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337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332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333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334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8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28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28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9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2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3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4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5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6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7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8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9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0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1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302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3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4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5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6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8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9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0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1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2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3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4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5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6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7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8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4727448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320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321" name="Freeform 144"/>
            <p:cNvSpPr>
              <a:spLocks/>
            </p:cNvSpPr>
            <p:nvPr/>
          </p:nvSpPr>
          <p:spPr bwMode="auto">
            <a:xfrm>
              <a:off x="4750944" y="3511296"/>
              <a:ext cx="735456" cy="521208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7948 h 10000"/>
                <a:gd name="connsiteX2" fmla="*/ 0 w 10198"/>
                <a:gd name="connsiteY2" fmla="*/ 5249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7948 h 10000"/>
                <a:gd name="connsiteX2" fmla="*/ 376 w 10091"/>
                <a:gd name="connsiteY2" fmla="*/ 5249 h 10000"/>
                <a:gd name="connsiteX3" fmla="*/ 54 w 10091"/>
                <a:gd name="connsiteY3" fmla="*/ 0 h 10000"/>
                <a:gd name="connsiteX0" fmla="*/ 10054 w 10054"/>
                <a:gd name="connsiteY0" fmla="*/ 10000 h 10000"/>
                <a:gd name="connsiteX1" fmla="*/ 9893 w 10054"/>
                <a:gd name="connsiteY1" fmla="*/ 5699 h 10000"/>
                <a:gd name="connsiteX2" fmla="*/ 376 w 10054"/>
                <a:gd name="connsiteY2" fmla="*/ 5249 h 10000"/>
                <a:gd name="connsiteX3" fmla="*/ 54 w 10054"/>
                <a:gd name="connsiteY3" fmla="*/ 0 h 10000"/>
                <a:gd name="connsiteX0" fmla="*/ 10054 w 10054"/>
                <a:gd name="connsiteY0" fmla="*/ 10000 h 10000"/>
                <a:gd name="connsiteX1" fmla="*/ 9893 w 10054"/>
                <a:gd name="connsiteY1" fmla="*/ 5699 h 10000"/>
                <a:gd name="connsiteX2" fmla="*/ 54 w 10054"/>
                <a:gd name="connsiteY2" fmla="*/ 5924 h 10000"/>
                <a:gd name="connsiteX3" fmla="*/ 54 w 10054"/>
                <a:gd name="connsiteY3" fmla="*/ 0 h 10000"/>
                <a:gd name="connsiteX0" fmla="*/ 10161 w 10161"/>
                <a:gd name="connsiteY0" fmla="*/ 10000 h 10000"/>
                <a:gd name="connsiteX1" fmla="*/ 10000 w 10161"/>
                <a:gd name="connsiteY1" fmla="*/ 5699 h 10000"/>
                <a:gd name="connsiteX2" fmla="*/ 0 w 10161"/>
                <a:gd name="connsiteY2" fmla="*/ 5699 h 10000"/>
                <a:gd name="connsiteX3" fmla="*/ 161 w 10161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5474 h 10000"/>
                <a:gd name="connsiteX2" fmla="*/ 0 w 10198"/>
                <a:gd name="connsiteY2" fmla="*/ 5699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215 w 10091"/>
                <a:gd name="connsiteY2" fmla="*/ 5474 h 10000"/>
                <a:gd name="connsiteX3" fmla="*/ 54 w 10091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5474 h 10000"/>
                <a:gd name="connsiteX2" fmla="*/ 0 w 10198"/>
                <a:gd name="connsiteY2" fmla="*/ 5474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54 w 10091"/>
                <a:gd name="connsiteY2" fmla="*/ 5699 h 10000"/>
                <a:gd name="connsiteX3" fmla="*/ 54 w 10091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54 w 10091"/>
                <a:gd name="connsiteY2" fmla="*/ 5474 h 10000"/>
                <a:gd name="connsiteX3" fmla="*/ 54 w 10091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1" h="10000">
                  <a:moveTo>
                    <a:pt x="10054" y="10000"/>
                  </a:moveTo>
                  <a:cubicBezTo>
                    <a:pt x="10017" y="9389"/>
                    <a:pt x="10091" y="6085"/>
                    <a:pt x="10054" y="5474"/>
                  </a:cubicBezTo>
                  <a:lnTo>
                    <a:pt x="54" y="5474"/>
                  </a:lnTo>
                  <a:cubicBezTo>
                    <a:pt x="108" y="3724"/>
                    <a:pt x="0" y="1750"/>
                    <a:pt x="5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2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3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5" name="Rectangle 143"/>
            <p:cNvSpPr>
              <a:spLocks noChangeArrowheads="1"/>
            </p:cNvSpPr>
            <p:nvPr/>
          </p:nvSpPr>
          <p:spPr bwMode="auto">
            <a:xfrm>
              <a:off x="2880360" y="2496312"/>
              <a:ext cx="100348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nPC_sel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26" name="Rectangle 144"/>
            <p:cNvSpPr>
              <a:spLocks noChangeArrowheads="1"/>
            </p:cNvSpPr>
            <p:nvPr/>
          </p:nvSpPr>
          <p:spPr bwMode="auto">
            <a:xfrm>
              <a:off x="4206240" y="2514600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327" name="Line 147"/>
            <p:cNvSpPr>
              <a:spLocks noChangeShapeType="1"/>
            </p:cNvSpPr>
            <p:nvPr/>
          </p:nvSpPr>
          <p:spPr bwMode="auto">
            <a:xfrm>
              <a:off x="3813048" y="2724912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8" name="Rectangle 148"/>
            <p:cNvSpPr>
              <a:spLocks noChangeArrowheads="1"/>
            </p:cNvSpPr>
            <p:nvPr/>
          </p:nvSpPr>
          <p:spPr bwMode="auto">
            <a:xfrm>
              <a:off x="3474720" y="304495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29" name="Line 149"/>
            <p:cNvSpPr>
              <a:spLocks noChangeShapeType="1"/>
            </p:cNvSpPr>
            <p:nvPr/>
          </p:nvSpPr>
          <p:spPr bwMode="auto">
            <a:xfrm flipH="1">
              <a:off x="3968496" y="3264408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0" name="Line 150"/>
            <p:cNvSpPr>
              <a:spLocks noChangeShapeType="1"/>
            </p:cNvSpPr>
            <p:nvPr/>
          </p:nvSpPr>
          <p:spPr bwMode="auto">
            <a:xfrm>
              <a:off x="4206240" y="3182112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1" name="Line 151"/>
            <p:cNvSpPr>
              <a:spLocks noChangeShapeType="1"/>
            </p:cNvSpPr>
            <p:nvPr/>
          </p:nvSpPr>
          <p:spPr bwMode="auto">
            <a:xfrm flipH="1">
              <a:off x="4206240" y="3264408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cxnSp>
        <p:nvCxnSpPr>
          <p:cNvPr id="342" name="Straight Connector 341"/>
          <p:cNvCxnSpPr/>
          <p:nvPr/>
        </p:nvCxnSpPr>
        <p:spPr>
          <a:xfrm flipV="1">
            <a:off x="457200" y="2441448"/>
            <a:ext cx="8229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ate Placeholder 1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2" name="Slide Number Placeholder 1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3" name="Footer Placeholder 1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Quick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Review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Control Implementation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Clocking Methodology</a:t>
            </a:r>
          </a:p>
          <a:p>
            <a:r>
              <a:rPr lang="en-US" dirty="0" smtClean="0"/>
              <a:t>Pipelined Execution</a:t>
            </a:r>
          </a:p>
          <a:p>
            <a:r>
              <a:rPr lang="en-US" dirty="0" smtClean="0"/>
              <a:t>Pipelined </a:t>
            </a:r>
            <a:r>
              <a:rPr lang="en-US" dirty="0" err="1" smtClean="0"/>
              <a:t>Datapath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7/24/2012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2012 -- Lecture #21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23799</TotalTime>
  <Words>3227</Words>
  <Application>Microsoft Office PowerPoint</Application>
  <PresentationFormat>On-screen Show (4:3)</PresentationFormat>
  <Paragraphs>1202</Paragraphs>
  <Slides>55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PowerPoint Presentation</vt:lpstr>
      <vt:lpstr>Hardware Design Hierarchy</vt:lpstr>
      <vt:lpstr>Agenda</vt:lpstr>
      <vt:lpstr>Datapath Review</vt:lpstr>
      <vt:lpstr>Five Stages of the Datapath</vt:lpstr>
      <vt:lpstr>Datapath and Control</vt:lpstr>
      <vt:lpstr>MIPS-lite Instruction Fetch</vt:lpstr>
      <vt:lpstr>MIPS-lite Datapath Control Signals</vt:lpstr>
      <vt:lpstr>Agenda</vt:lpstr>
      <vt:lpstr>Processor Design Process</vt:lpstr>
      <vt:lpstr>Purpose of Control</vt:lpstr>
      <vt:lpstr>MIPS-lite Instruction RTL</vt:lpstr>
      <vt:lpstr>MIPS-lite Control Signals (1/2)</vt:lpstr>
      <vt:lpstr>MIPS-lite Control Signals (2/2)</vt:lpstr>
      <vt:lpstr>Generating Boolean Expressions</vt:lpstr>
      <vt:lpstr>Generating Boolean Expressions</vt:lpstr>
      <vt:lpstr>Controller Implementation</vt:lpstr>
      <vt:lpstr>AND Control Logic in Logisim</vt:lpstr>
      <vt:lpstr>OR Control Logic in Logisim</vt:lpstr>
      <vt:lpstr>Great Idea #1: Levels of Representation/Interpretation</vt:lpstr>
      <vt:lpstr>Agenda</vt:lpstr>
      <vt:lpstr>Administrivia</vt:lpstr>
      <vt:lpstr>Agenda</vt:lpstr>
      <vt:lpstr>Clocking Methodology</vt:lpstr>
      <vt:lpstr>Register-Register Timing:  One Complete Cycle for addu</vt:lpstr>
      <vt:lpstr>Register-Register Timing:  One Complete Cycle for addu</vt:lpstr>
      <vt:lpstr>Single Cycle Performance</vt:lpstr>
      <vt:lpstr>Agenda</vt:lpstr>
      <vt:lpstr>Pipeline Analogy: Doing Laundry</vt:lpstr>
      <vt:lpstr>Sequential Laundry</vt:lpstr>
      <vt:lpstr>Pipelined Laundry</vt:lpstr>
      <vt:lpstr>Pipelining Lessons (1/2)</vt:lpstr>
      <vt:lpstr>Pipelining Lessons (2/2)</vt:lpstr>
      <vt:lpstr>Agenda</vt:lpstr>
      <vt:lpstr>Recall: 5 Stages of MIPS Datapath</vt:lpstr>
      <vt:lpstr>Pipelined Datapath</vt:lpstr>
      <vt:lpstr>Pipelining Changes</vt:lpstr>
      <vt:lpstr>More Detailed Pipeline</vt:lpstr>
      <vt:lpstr>Instruction Fetch (IF) for Load</vt:lpstr>
      <vt:lpstr>Instruction Decode (ID) for Load</vt:lpstr>
      <vt:lpstr>Execute (EX) for Load</vt:lpstr>
      <vt:lpstr>Memory (MEM) for Load</vt:lpstr>
      <vt:lpstr>Write Back (WB) for Load</vt:lpstr>
      <vt:lpstr>Corrected Datapath</vt:lpstr>
      <vt:lpstr>Get To Know Your Staff</vt:lpstr>
      <vt:lpstr>Agenda</vt:lpstr>
      <vt:lpstr>Pipelined Execution Representation</vt:lpstr>
      <vt:lpstr>Graphical Pipeline Diagrams</vt:lpstr>
      <vt:lpstr>Graphical Pipeline Representation</vt:lpstr>
      <vt:lpstr>Instruction Level Parallelism (ILP)</vt:lpstr>
      <vt:lpstr>Pipeline Performance (1/2)</vt:lpstr>
      <vt:lpstr>Pipeline Performance (2/2)</vt:lpstr>
      <vt:lpstr>Pipeline Speedup</vt:lpstr>
      <vt:lpstr>Pipelining and ISA Design</vt:lpstr>
      <vt:lpstr>Summary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jhsia</cp:lastModifiedBy>
  <cp:revision>294</cp:revision>
  <cp:lastPrinted>2012-03-22T06:07:22Z</cp:lastPrinted>
  <dcterms:created xsi:type="dcterms:W3CDTF">2012-03-22T12:53:07Z</dcterms:created>
  <dcterms:modified xsi:type="dcterms:W3CDTF">2012-08-05T06:13:59Z</dcterms:modified>
</cp:coreProperties>
</file>